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5"/>
  </p:notesMasterIdLst>
  <p:sldIdLst>
    <p:sldId id="321" r:id="rId5"/>
    <p:sldId id="322" r:id="rId6"/>
    <p:sldId id="340" r:id="rId7"/>
    <p:sldId id="326" r:id="rId8"/>
    <p:sldId id="323" r:id="rId9"/>
    <p:sldId id="334" r:id="rId10"/>
    <p:sldId id="324" r:id="rId11"/>
    <p:sldId id="328" r:id="rId12"/>
    <p:sldId id="341" r:id="rId13"/>
    <p:sldId id="342" r:id="rId14"/>
    <p:sldId id="372" r:id="rId15"/>
    <p:sldId id="336" r:id="rId16"/>
    <p:sldId id="381" r:id="rId17"/>
    <p:sldId id="259" r:id="rId18"/>
    <p:sldId id="258" r:id="rId19"/>
    <p:sldId id="257" r:id="rId20"/>
    <p:sldId id="371" r:id="rId21"/>
    <p:sldId id="378" r:id="rId22"/>
    <p:sldId id="379" r:id="rId23"/>
    <p:sldId id="271" r:id="rId24"/>
    <p:sldId id="386" r:id="rId25"/>
    <p:sldId id="268" r:id="rId26"/>
    <p:sldId id="265" r:id="rId27"/>
    <p:sldId id="264" r:id="rId28"/>
    <p:sldId id="263" r:id="rId29"/>
    <p:sldId id="262" r:id="rId30"/>
    <p:sldId id="261" r:id="rId31"/>
    <p:sldId id="331" r:id="rId32"/>
    <p:sldId id="332" r:id="rId33"/>
    <p:sldId id="3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80AD83-2ED1-4B5F-A034-FCBEC354BACA}">
          <p14:sldIdLst>
            <p14:sldId id="321"/>
            <p14:sldId id="322"/>
            <p14:sldId id="340"/>
            <p14:sldId id="326"/>
            <p14:sldId id="323"/>
            <p14:sldId id="334"/>
            <p14:sldId id="324"/>
            <p14:sldId id="328"/>
            <p14:sldId id="341"/>
            <p14:sldId id="342"/>
            <p14:sldId id="372"/>
          </p14:sldIdLst>
        </p14:section>
        <p14:section name="Untitled Section" id="{AB39CC99-E361-4CD4-8A9F-2F61B5824D1E}">
          <p14:sldIdLst>
            <p14:sldId id="336"/>
            <p14:sldId id="381"/>
            <p14:sldId id="259"/>
            <p14:sldId id="258"/>
            <p14:sldId id="257"/>
            <p14:sldId id="371"/>
            <p14:sldId id="378"/>
            <p14:sldId id="379"/>
            <p14:sldId id="271"/>
            <p14:sldId id="386"/>
            <p14:sldId id="268"/>
            <p14:sldId id="265"/>
            <p14:sldId id="264"/>
            <p14:sldId id="263"/>
            <p14:sldId id="262"/>
            <p14:sldId id="261"/>
            <p14:sldId id="331"/>
            <p14:sldId id="332"/>
            <p14:sldId id="308"/>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nay Beaudry" initials="BB" lastIdx="9" clrIdx="0">
    <p:extLst>
      <p:ext uri="{19B8F6BF-5375-455C-9EA6-DF929625EA0E}">
        <p15:presenceInfo xmlns:p15="http://schemas.microsoft.com/office/powerpoint/2012/main" userId="S::britnay.beaudry@ssaihq.com::532747b4-17ad-49b9-9068-fd066a099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7E7"/>
    <a:srgbClr val="6A7D85"/>
    <a:srgbClr val="8A599A"/>
    <a:srgbClr val="F2F2F2"/>
    <a:srgbClr val="CEABE0"/>
    <a:srgbClr val="45B664"/>
    <a:srgbClr val="43BEB9"/>
    <a:srgbClr val="4472C4"/>
    <a:srgbClr val="70AD47"/>
    <a:srgbClr val="006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F07EA0-46B2-432A-8383-3D47F61E68CE}" v="2" dt="2021-11-15T23:53:36.020"/>
    <p1510:client id="{2F9D9D39-B1B9-4C1C-9CFE-4D1F32A588C3}" v="234" dt="2021-11-16T22:03:37.779"/>
    <p1510:client id="{4D15113A-E1CA-D9A9-503A-76C8F35D73F1}" v="6" dt="2021-11-16T22:06:33.971"/>
    <p1510:client id="{4DACFDAE-62A8-4721-8D6B-BD6CDA25445D}" v="641" dt="2021-11-16T21:54:39.403"/>
    <p1510:client id="{702E4DBC-52C6-4C3C-B631-2154E31301FF}" v="213" dt="2021-11-16T20:15:26.436"/>
    <p1510:client id="{937314C4-30F8-44FC-9600-899D3A189761}" v="1738" dt="2021-11-16T22:47:07.608"/>
    <p1510:client id="{A5E54BCE-A6FD-432D-A028-C8F69CF6DEC3}" v="4" dt="2021-11-16T21:49:55.273"/>
    <p1510:client id="{C233EC73-71A5-2F44-86E2-6F90C0DCAF24}" v="5833" dt="2021-11-16T22:22:15.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16" autoAdjust="0"/>
  </p:normalViewPr>
  <p:slideViewPr>
    <p:cSldViewPr snapToGrid="0">
      <p:cViewPr varScale="1">
        <p:scale>
          <a:sx n="48" d="100"/>
          <a:sy n="48" d="100"/>
        </p:scale>
        <p:origin x="1238" y="4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1381D8-51D3-488C-A0BD-8CE16E478A7B}"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112F7809-210F-448D-91DE-533A65214026}">
      <dgm:prSet phldrT="[Text]" phldr="0"/>
      <dgm:spPr>
        <a:solidFill>
          <a:srgbClr val="8C64A1"/>
        </a:solidFill>
      </dgm:spPr>
      <dgm:t>
        <a:bodyPr/>
        <a:lstStyle/>
        <a:p>
          <a:pPr rtl="0"/>
          <a:r>
            <a:rPr lang="en-US" b="1" dirty="0">
              <a:latin typeface="Century Gothic"/>
            </a:rPr>
            <a:t>Human Health</a:t>
          </a:r>
        </a:p>
      </dgm:t>
    </dgm:pt>
    <dgm:pt modelId="{19B5C310-727C-4D2E-8FB0-84EFA1685DE4}" type="parTrans" cxnId="{BCEA4FCC-B491-46D0-8E41-57E70DDA83A9}">
      <dgm:prSet/>
      <dgm:spPr/>
      <dgm:t>
        <a:bodyPr/>
        <a:lstStyle/>
        <a:p>
          <a:endParaRPr lang="en-US"/>
        </a:p>
      </dgm:t>
    </dgm:pt>
    <dgm:pt modelId="{61EB6805-7618-4933-9CFA-9A3023A22B6A}" type="sibTrans" cxnId="{BCEA4FCC-B491-46D0-8E41-57E70DDA83A9}">
      <dgm:prSet/>
      <dgm:spPr/>
      <dgm:t>
        <a:bodyPr/>
        <a:lstStyle/>
        <a:p>
          <a:endParaRPr lang="en-US"/>
        </a:p>
      </dgm:t>
    </dgm:pt>
    <dgm:pt modelId="{FF32A26E-3DD3-417C-9BA1-ED1DA11A42C3}">
      <dgm:prSet phldrT="[Text]" phldr="0"/>
      <dgm:spPr>
        <a:solidFill>
          <a:srgbClr val="8C64A1"/>
        </a:solidFill>
      </dgm:spPr>
      <dgm:t>
        <a:bodyPr/>
        <a:lstStyle/>
        <a:p>
          <a:pPr rtl="0"/>
          <a:r>
            <a:rPr lang="en-US" dirty="0">
              <a:latin typeface="Century Gothic"/>
            </a:rPr>
            <a:t>Respiratory problems</a:t>
          </a:r>
        </a:p>
      </dgm:t>
    </dgm:pt>
    <dgm:pt modelId="{6771C6DB-F55C-47BB-B5AA-EF4308B1F4EB}" type="parTrans" cxnId="{990F957F-A5D5-450A-A79D-0B0D8C464375}">
      <dgm:prSet/>
      <dgm:spPr/>
      <dgm:t>
        <a:bodyPr/>
        <a:lstStyle/>
        <a:p>
          <a:endParaRPr lang="en-US"/>
        </a:p>
      </dgm:t>
    </dgm:pt>
    <dgm:pt modelId="{40BB7647-729B-4D99-8AAC-51EADE0E8DC9}" type="sibTrans" cxnId="{990F957F-A5D5-450A-A79D-0B0D8C464375}">
      <dgm:prSet/>
      <dgm:spPr/>
      <dgm:t>
        <a:bodyPr/>
        <a:lstStyle/>
        <a:p>
          <a:endParaRPr lang="en-US"/>
        </a:p>
      </dgm:t>
    </dgm:pt>
    <dgm:pt modelId="{FC6DB37A-89B4-4D1C-96ED-83F2D84D58CF}">
      <dgm:prSet phldrT="[Text]" phldr="0"/>
      <dgm:spPr>
        <a:solidFill>
          <a:srgbClr val="8C64A1"/>
        </a:solidFill>
      </dgm:spPr>
      <dgm:t>
        <a:bodyPr/>
        <a:lstStyle/>
        <a:p>
          <a:pPr rtl="0"/>
          <a:r>
            <a:rPr lang="en-US" dirty="0">
              <a:latin typeface="Century Gothic"/>
            </a:rPr>
            <a:t>Muscle paralysis</a:t>
          </a:r>
        </a:p>
      </dgm:t>
    </dgm:pt>
    <dgm:pt modelId="{BBD4D853-1D63-474D-B9E5-193EBDB68A9F}" type="parTrans" cxnId="{30347305-FE14-4224-9929-FE093ABCF067}">
      <dgm:prSet/>
      <dgm:spPr/>
      <dgm:t>
        <a:bodyPr/>
        <a:lstStyle/>
        <a:p>
          <a:endParaRPr lang="en-US"/>
        </a:p>
      </dgm:t>
    </dgm:pt>
    <dgm:pt modelId="{D401E15F-8D3F-4542-BCC7-40CD1B7449F8}" type="sibTrans" cxnId="{30347305-FE14-4224-9929-FE093ABCF067}">
      <dgm:prSet/>
      <dgm:spPr/>
      <dgm:t>
        <a:bodyPr/>
        <a:lstStyle/>
        <a:p>
          <a:endParaRPr lang="en-US"/>
        </a:p>
      </dgm:t>
    </dgm:pt>
    <dgm:pt modelId="{6DB5B639-DFB8-4745-A457-7283B3B309C5}">
      <dgm:prSet phldrT="[Text]" phldr="0"/>
      <dgm:spPr>
        <a:solidFill>
          <a:srgbClr val="BC8BD5"/>
        </a:solidFill>
      </dgm:spPr>
      <dgm:t>
        <a:bodyPr/>
        <a:lstStyle/>
        <a:p>
          <a:pPr rtl="0"/>
          <a:r>
            <a:rPr lang="en-US" b="1" dirty="0">
              <a:latin typeface="Century Gothic"/>
            </a:rPr>
            <a:t>Ecosystem and Fish Health</a:t>
          </a:r>
        </a:p>
      </dgm:t>
    </dgm:pt>
    <dgm:pt modelId="{A534062C-080A-4379-B340-0FF8F6AE5B04}" type="parTrans" cxnId="{DCDDDA52-9AD4-4D1E-858E-F353D2C69DD2}">
      <dgm:prSet/>
      <dgm:spPr/>
      <dgm:t>
        <a:bodyPr/>
        <a:lstStyle/>
        <a:p>
          <a:endParaRPr lang="en-US"/>
        </a:p>
      </dgm:t>
    </dgm:pt>
    <dgm:pt modelId="{1B0143DC-83B2-48A7-9EC3-F7A4C95CCBB9}" type="sibTrans" cxnId="{DCDDDA52-9AD4-4D1E-858E-F353D2C69DD2}">
      <dgm:prSet/>
      <dgm:spPr/>
      <dgm:t>
        <a:bodyPr/>
        <a:lstStyle/>
        <a:p>
          <a:endParaRPr lang="en-US"/>
        </a:p>
      </dgm:t>
    </dgm:pt>
    <dgm:pt modelId="{2D1274D2-F03B-4178-AADA-907E37C3A1E0}">
      <dgm:prSet phldrT="[Text]" phldr="0"/>
      <dgm:spPr>
        <a:solidFill>
          <a:srgbClr val="BC8BD5"/>
        </a:solidFill>
      </dgm:spPr>
      <dgm:t>
        <a:bodyPr/>
        <a:lstStyle/>
        <a:p>
          <a:pPr rtl="0"/>
          <a:r>
            <a:rPr lang="en-US" dirty="0">
              <a:latin typeface="Century Gothic"/>
            </a:rPr>
            <a:t>Marine mammal mortality</a:t>
          </a:r>
        </a:p>
      </dgm:t>
    </dgm:pt>
    <dgm:pt modelId="{2304061C-56A5-4BA9-87DF-2080B5979326}" type="parTrans" cxnId="{71E1231E-29AC-4369-9D93-AA6A75A0438C}">
      <dgm:prSet/>
      <dgm:spPr/>
      <dgm:t>
        <a:bodyPr/>
        <a:lstStyle/>
        <a:p>
          <a:endParaRPr lang="en-US"/>
        </a:p>
      </dgm:t>
    </dgm:pt>
    <dgm:pt modelId="{BC7C94B7-4A26-4881-828D-3E27DA4FB9DE}" type="sibTrans" cxnId="{71E1231E-29AC-4369-9D93-AA6A75A0438C}">
      <dgm:prSet/>
      <dgm:spPr/>
      <dgm:t>
        <a:bodyPr/>
        <a:lstStyle/>
        <a:p>
          <a:endParaRPr lang="en-US"/>
        </a:p>
      </dgm:t>
    </dgm:pt>
    <dgm:pt modelId="{C437778C-0FC3-41BC-A238-A29E1A5762FD}">
      <dgm:prSet phldrT="[Text]" phldr="0"/>
      <dgm:spPr>
        <a:solidFill>
          <a:srgbClr val="CEABE0"/>
        </a:solidFill>
      </dgm:spPr>
      <dgm:t>
        <a:bodyPr/>
        <a:lstStyle/>
        <a:p>
          <a:pPr rtl="0"/>
          <a:r>
            <a:rPr lang="en-US" b="1" dirty="0">
              <a:latin typeface="Century Gothic"/>
            </a:rPr>
            <a:t>Economy and Industry</a:t>
          </a:r>
        </a:p>
      </dgm:t>
    </dgm:pt>
    <dgm:pt modelId="{726B5B0F-C1B6-4DF5-949C-8BC733B703FD}" type="parTrans" cxnId="{DA970170-4D56-409C-A9D8-8CDBB46221E8}">
      <dgm:prSet/>
      <dgm:spPr/>
      <dgm:t>
        <a:bodyPr/>
        <a:lstStyle/>
        <a:p>
          <a:endParaRPr lang="en-US"/>
        </a:p>
      </dgm:t>
    </dgm:pt>
    <dgm:pt modelId="{A7ABEF6B-66C1-40C1-B255-5CE69BBC6FC5}" type="sibTrans" cxnId="{DA970170-4D56-409C-A9D8-8CDBB46221E8}">
      <dgm:prSet/>
      <dgm:spPr/>
      <dgm:t>
        <a:bodyPr/>
        <a:lstStyle/>
        <a:p>
          <a:endParaRPr lang="en-US"/>
        </a:p>
      </dgm:t>
    </dgm:pt>
    <dgm:pt modelId="{F75043DE-4464-42EF-80FC-F1A281A1BCC4}">
      <dgm:prSet phldrT="[Text]" phldr="0"/>
      <dgm:spPr>
        <a:solidFill>
          <a:srgbClr val="CEABE0"/>
        </a:solidFill>
      </dgm:spPr>
      <dgm:t>
        <a:bodyPr/>
        <a:lstStyle/>
        <a:p>
          <a:pPr rtl="0"/>
          <a:r>
            <a:rPr lang="en-US" dirty="0">
              <a:latin typeface="Century Gothic"/>
            </a:rPr>
            <a:t>Fishery closures</a:t>
          </a:r>
        </a:p>
      </dgm:t>
    </dgm:pt>
    <dgm:pt modelId="{0953C9CF-2A9D-4060-A7B3-3D78B195DE12}" type="parTrans" cxnId="{A192ED8B-031B-4477-98A4-6E100AF26769}">
      <dgm:prSet/>
      <dgm:spPr/>
      <dgm:t>
        <a:bodyPr/>
        <a:lstStyle/>
        <a:p>
          <a:endParaRPr lang="en-US"/>
        </a:p>
      </dgm:t>
    </dgm:pt>
    <dgm:pt modelId="{4B9E614A-ADBD-4D43-B09D-69ECE2AB0F21}" type="sibTrans" cxnId="{A192ED8B-031B-4477-98A4-6E100AF26769}">
      <dgm:prSet/>
      <dgm:spPr/>
      <dgm:t>
        <a:bodyPr/>
        <a:lstStyle/>
        <a:p>
          <a:endParaRPr lang="en-US"/>
        </a:p>
      </dgm:t>
    </dgm:pt>
    <dgm:pt modelId="{B72FCC0F-B368-41CB-8172-5EC63AB0F675}">
      <dgm:prSet phldrT="[Text]" phldr="0"/>
      <dgm:spPr>
        <a:solidFill>
          <a:srgbClr val="CEABE0"/>
        </a:solidFill>
      </dgm:spPr>
      <dgm:t>
        <a:bodyPr/>
        <a:lstStyle/>
        <a:p>
          <a:pPr rtl="0"/>
          <a:r>
            <a:rPr lang="en-US" dirty="0">
              <a:latin typeface="Century Gothic"/>
            </a:rPr>
            <a:t>Beach closures</a:t>
          </a:r>
        </a:p>
      </dgm:t>
    </dgm:pt>
    <dgm:pt modelId="{528C893F-403E-47E2-8823-97ED0118132C}" type="parTrans" cxnId="{C807032D-B89D-47A3-ABB1-34E215A5BF4C}">
      <dgm:prSet/>
      <dgm:spPr/>
      <dgm:t>
        <a:bodyPr/>
        <a:lstStyle/>
        <a:p>
          <a:endParaRPr lang="en-US"/>
        </a:p>
      </dgm:t>
    </dgm:pt>
    <dgm:pt modelId="{EA77840C-0C24-4B71-B10F-F4C6ECDFF2E4}" type="sibTrans" cxnId="{C807032D-B89D-47A3-ABB1-34E215A5BF4C}">
      <dgm:prSet/>
      <dgm:spPr/>
      <dgm:t>
        <a:bodyPr/>
        <a:lstStyle/>
        <a:p>
          <a:endParaRPr lang="en-US"/>
        </a:p>
      </dgm:t>
    </dgm:pt>
    <dgm:pt modelId="{30C1C464-8195-4933-91AC-5AFFEC706D41}">
      <dgm:prSet phldr="0"/>
      <dgm:spPr>
        <a:solidFill>
          <a:srgbClr val="8C64A1"/>
        </a:solidFill>
      </dgm:spPr>
      <dgm:t>
        <a:bodyPr/>
        <a:lstStyle/>
        <a:p>
          <a:pPr rtl="0"/>
          <a:r>
            <a:rPr lang="en-US" dirty="0">
              <a:latin typeface="Century Gothic"/>
            </a:rPr>
            <a:t>Skin irritation</a:t>
          </a:r>
        </a:p>
      </dgm:t>
    </dgm:pt>
    <dgm:pt modelId="{FC340429-AEDF-4EDF-A4F5-00A31C9D3F12}" type="parTrans" cxnId="{87B2A64D-CDB5-47F9-AC5F-77F75744816C}">
      <dgm:prSet/>
      <dgm:spPr/>
      <dgm:t>
        <a:bodyPr/>
        <a:lstStyle/>
        <a:p>
          <a:endParaRPr lang="en-US"/>
        </a:p>
      </dgm:t>
    </dgm:pt>
    <dgm:pt modelId="{E618E8B7-EBC2-4F55-B679-FE64B95ABF90}" type="sibTrans" cxnId="{87B2A64D-CDB5-47F9-AC5F-77F75744816C}">
      <dgm:prSet/>
      <dgm:spPr/>
      <dgm:t>
        <a:bodyPr/>
        <a:lstStyle/>
        <a:p>
          <a:endParaRPr lang="en-US"/>
        </a:p>
      </dgm:t>
    </dgm:pt>
    <dgm:pt modelId="{E8F3DC38-A5CD-458E-A5B5-A37094058885}">
      <dgm:prSet phldr="0"/>
      <dgm:spPr>
        <a:solidFill>
          <a:srgbClr val="8C64A1"/>
        </a:solidFill>
      </dgm:spPr>
      <dgm:t>
        <a:bodyPr/>
        <a:lstStyle/>
        <a:p>
          <a:pPr rtl="0"/>
          <a:r>
            <a:rPr lang="en-US" dirty="0">
              <a:latin typeface="Century Gothic"/>
            </a:rPr>
            <a:t>Food-borne illness</a:t>
          </a:r>
        </a:p>
      </dgm:t>
    </dgm:pt>
    <dgm:pt modelId="{3C67B363-420F-4D5B-B132-D4F434065598}" type="parTrans" cxnId="{9181B362-7DFE-46DF-9DE7-95F8582DDA94}">
      <dgm:prSet/>
      <dgm:spPr/>
      <dgm:t>
        <a:bodyPr/>
        <a:lstStyle/>
        <a:p>
          <a:endParaRPr lang="en-US"/>
        </a:p>
      </dgm:t>
    </dgm:pt>
    <dgm:pt modelId="{B078C78B-FBC6-44AC-96CF-B913906ACB46}" type="sibTrans" cxnId="{9181B362-7DFE-46DF-9DE7-95F8582DDA94}">
      <dgm:prSet/>
      <dgm:spPr/>
      <dgm:t>
        <a:bodyPr/>
        <a:lstStyle/>
        <a:p>
          <a:endParaRPr lang="en-US"/>
        </a:p>
      </dgm:t>
    </dgm:pt>
    <dgm:pt modelId="{D3455115-17CA-4F06-BADA-2E1A66ADB5D5}">
      <dgm:prSet phldr="0"/>
      <dgm:spPr>
        <a:solidFill>
          <a:srgbClr val="BC8BD5"/>
        </a:solidFill>
      </dgm:spPr>
      <dgm:t>
        <a:bodyPr/>
        <a:lstStyle/>
        <a:p>
          <a:pPr rtl="0"/>
          <a:r>
            <a:rPr lang="en-US" dirty="0">
              <a:latin typeface="Century Gothic"/>
            </a:rPr>
            <a:t>Fish mortality events</a:t>
          </a:r>
        </a:p>
      </dgm:t>
    </dgm:pt>
    <dgm:pt modelId="{46757F89-AE0B-474D-97C3-3857408C9611}" type="parTrans" cxnId="{36DAA082-A9CF-4F84-AA39-063F5149F1F5}">
      <dgm:prSet/>
      <dgm:spPr/>
      <dgm:t>
        <a:bodyPr/>
        <a:lstStyle/>
        <a:p>
          <a:endParaRPr lang="en-US"/>
        </a:p>
      </dgm:t>
    </dgm:pt>
    <dgm:pt modelId="{5639C82D-3B08-4EB5-A42C-AE5C6D678722}" type="sibTrans" cxnId="{36DAA082-A9CF-4F84-AA39-063F5149F1F5}">
      <dgm:prSet/>
      <dgm:spPr/>
      <dgm:t>
        <a:bodyPr/>
        <a:lstStyle/>
        <a:p>
          <a:endParaRPr lang="en-US"/>
        </a:p>
      </dgm:t>
    </dgm:pt>
    <dgm:pt modelId="{D9A880D7-C723-462B-8932-714BE3AE05D8}" type="pres">
      <dgm:prSet presAssocID="{131381D8-51D3-488C-A0BD-8CE16E478A7B}" presName="Name0" presStyleCnt="0">
        <dgm:presLayoutVars>
          <dgm:dir/>
          <dgm:resizeHandles val="exact"/>
        </dgm:presLayoutVars>
      </dgm:prSet>
      <dgm:spPr/>
    </dgm:pt>
    <dgm:pt modelId="{9D1364DC-1E32-48FE-8BDB-2A37DE9336EF}" type="pres">
      <dgm:prSet presAssocID="{112F7809-210F-448D-91DE-533A65214026}" presName="node" presStyleLbl="node1" presStyleIdx="0" presStyleCnt="3">
        <dgm:presLayoutVars>
          <dgm:bulletEnabled val="1"/>
        </dgm:presLayoutVars>
      </dgm:prSet>
      <dgm:spPr/>
    </dgm:pt>
    <dgm:pt modelId="{C13E0F8A-104D-4A8B-A049-467AF542A72C}" type="pres">
      <dgm:prSet presAssocID="{61EB6805-7618-4933-9CFA-9A3023A22B6A}" presName="sibTrans" presStyleCnt="0"/>
      <dgm:spPr/>
    </dgm:pt>
    <dgm:pt modelId="{CCD0081F-4C71-4163-93E9-F993EF54F7C1}" type="pres">
      <dgm:prSet presAssocID="{6DB5B639-DFB8-4745-A457-7283B3B309C5}" presName="node" presStyleLbl="node1" presStyleIdx="1" presStyleCnt="3">
        <dgm:presLayoutVars>
          <dgm:bulletEnabled val="1"/>
        </dgm:presLayoutVars>
      </dgm:prSet>
      <dgm:spPr/>
    </dgm:pt>
    <dgm:pt modelId="{35C33122-F740-4AD5-A525-FF1CBCAE86C6}" type="pres">
      <dgm:prSet presAssocID="{1B0143DC-83B2-48A7-9EC3-F7A4C95CCBB9}" presName="sibTrans" presStyleCnt="0"/>
      <dgm:spPr/>
    </dgm:pt>
    <dgm:pt modelId="{0787AFAB-540F-4889-B229-9DA48770D643}" type="pres">
      <dgm:prSet presAssocID="{C437778C-0FC3-41BC-A238-A29E1A5762FD}" presName="node" presStyleLbl="node1" presStyleIdx="2" presStyleCnt="3">
        <dgm:presLayoutVars>
          <dgm:bulletEnabled val="1"/>
        </dgm:presLayoutVars>
      </dgm:prSet>
      <dgm:spPr/>
    </dgm:pt>
  </dgm:ptLst>
  <dgm:cxnLst>
    <dgm:cxn modelId="{30347305-FE14-4224-9929-FE093ABCF067}" srcId="{112F7809-210F-448D-91DE-533A65214026}" destId="{FC6DB37A-89B4-4D1C-96ED-83F2D84D58CF}" srcOrd="1" destOrd="0" parTransId="{BBD4D853-1D63-474D-B9E5-193EBDB68A9F}" sibTransId="{D401E15F-8D3F-4542-BCC7-40CD1B7449F8}"/>
    <dgm:cxn modelId="{0062D710-04B9-4BF5-95C4-5DDE1B8172D5}" type="presOf" srcId="{C437778C-0FC3-41BC-A238-A29E1A5762FD}" destId="{0787AFAB-540F-4889-B229-9DA48770D643}" srcOrd="0" destOrd="0" presId="urn:microsoft.com/office/officeart/2005/8/layout/hList6"/>
    <dgm:cxn modelId="{71E1231E-29AC-4369-9D93-AA6A75A0438C}" srcId="{6DB5B639-DFB8-4745-A457-7283B3B309C5}" destId="{2D1274D2-F03B-4178-AADA-907E37C3A1E0}" srcOrd="0" destOrd="0" parTransId="{2304061C-56A5-4BA9-87DF-2080B5979326}" sibTransId="{BC7C94B7-4A26-4881-828D-3E27DA4FB9DE}"/>
    <dgm:cxn modelId="{C807032D-B89D-47A3-ABB1-34E215A5BF4C}" srcId="{C437778C-0FC3-41BC-A238-A29E1A5762FD}" destId="{B72FCC0F-B368-41CB-8172-5EC63AB0F675}" srcOrd="1" destOrd="0" parTransId="{528C893F-403E-47E2-8823-97ED0118132C}" sibTransId="{EA77840C-0C24-4B71-B10F-F4C6ECDFF2E4}"/>
    <dgm:cxn modelId="{08FE0132-1847-49AA-A673-5EA8BF60B974}" type="presOf" srcId="{F75043DE-4464-42EF-80FC-F1A281A1BCC4}" destId="{0787AFAB-540F-4889-B229-9DA48770D643}" srcOrd="0" destOrd="1" presId="urn:microsoft.com/office/officeart/2005/8/layout/hList6"/>
    <dgm:cxn modelId="{FA7EF236-5862-4256-8672-470CB1002F00}" type="presOf" srcId="{6DB5B639-DFB8-4745-A457-7283B3B309C5}" destId="{CCD0081F-4C71-4163-93E9-F993EF54F7C1}" srcOrd="0" destOrd="0" presId="urn:microsoft.com/office/officeart/2005/8/layout/hList6"/>
    <dgm:cxn modelId="{27C9BC38-782A-4C6E-9625-177B21FD65EB}" type="presOf" srcId="{FC6DB37A-89B4-4D1C-96ED-83F2D84D58CF}" destId="{9D1364DC-1E32-48FE-8BDB-2A37DE9336EF}" srcOrd="0" destOrd="2" presId="urn:microsoft.com/office/officeart/2005/8/layout/hList6"/>
    <dgm:cxn modelId="{9181B362-7DFE-46DF-9DE7-95F8582DDA94}" srcId="{112F7809-210F-448D-91DE-533A65214026}" destId="{E8F3DC38-A5CD-458E-A5B5-A37094058885}" srcOrd="3" destOrd="0" parTransId="{3C67B363-420F-4D5B-B132-D4F434065598}" sibTransId="{B078C78B-FBC6-44AC-96CF-B913906ACB46}"/>
    <dgm:cxn modelId="{3B835F47-58F3-4248-A35E-AAC0FD48F4C5}" type="presOf" srcId="{E8F3DC38-A5CD-458E-A5B5-A37094058885}" destId="{9D1364DC-1E32-48FE-8BDB-2A37DE9336EF}" srcOrd="0" destOrd="4" presId="urn:microsoft.com/office/officeart/2005/8/layout/hList6"/>
    <dgm:cxn modelId="{87B2A64D-CDB5-47F9-AC5F-77F75744816C}" srcId="{112F7809-210F-448D-91DE-533A65214026}" destId="{30C1C464-8195-4933-91AC-5AFFEC706D41}" srcOrd="2" destOrd="0" parTransId="{FC340429-AEDF-4EDF-A4F5-00A31C9D3F12}" sibTransId="{E618E8B7-EBC2-4F55-B679-FE64B95ABF90}"/>
    <dgm:cxn modelId="{DA970170-4D56-409C-A9D8-8CDBB46221E8}" srcId="{131381D8-51D3-488C-A0BD-8CE16E478A7B}" destId="{C437778C-0FC3-41BC-A238-A29E1A5762FD}" srcOrd="2" destOrd="0" parTransId="{726B5B0F-C1B6-4DF5-949C-8BC733B703FD}" sibTransId="{A7ABEF6B-66C1-40C1-B255-5CE69BBC6FC5}"/>
    <dgm:cxn modelId="{DCDDDA52-9AD4-4D1E-858E-F353D2C69DD2}" srcId="{131381D8-51D3-488C-A0BD-8CE16E478A7B}" destId="{6DB5B639-DFB8-4745-A457-7283B3B309C5}" srcOrd="1" destOrd="0" parTransId="{A534062C-080A-4379-B340-0FF8F6AE5B04}" sibTransId="{1B0143DC-83B2-48A7-9EC3-F7A4C95CCBB9}"/>
    <dgm:cxn modelId="{87080B74-3688-4C1A-BEF1-2105C47510FC}" type="presOf" srcId="{D3455115-17CA-4F06-BADA-2E1A66ADB5D5}" destId="{CCD0081F-4C71-4163-93E9-F993EF54F7C1}" srcOrd="0" destOrd="2" presId="urn:microsoft.com/office/officeart/2005/8/layout/hList6"/>
    <dgm:cxn modelId="{E7254D79-5F06-4A22-814D-B62B7E9F4336}" type="presOf" srcId="{2D1274D2-F03B-4178-AADA-907E37C3A1E0}" destId="{CCD0081F-4C71-4163-93E9-F993EF54F7C1}" srcOrd="0" destOrd="1" presId="urn:microsoft.com/office/officeart/2005/8/layout/hList6"/>
    <dgm:cxn modelId="{990F957F-A5D5-450A-A79D-0B0D8C464375}" srcId="{112F7809-210F-448D-91DE-533A65214026}" destId="{FF32A26E-3DD3-417C-9BA1-ED1DA11A42C3}" srcOrd="0" destOrd="0" parTransId="{6771C6DB-F55C-47BB-B5AA-EF4308B1F4EB}" sibTransId="{40BB7647-729B-4D99-8AAC-51EADE0E8DC9}"/>
    <dgm:cxn modelId="{36DAA082-A9CF-4F84-AA39-063F5149F1F5}" srcId="{6DB5B639-DFB8-4745-A457-7283B3B309C5}" destId="{D3455115-17CA-4F06-BADA-2E1A66ADB5D5}" srcOrd="1" destOrd="0" parTransId="{46757F89-AE0B-474D-97C3-3857408C9611}" sibTransId="{5639C82D-3B08-4EB5-A42C-AE5C6D678722}"/>
    <dgm:cxn modelId="{A192ED8B-031B-4477-98A4-6E100AF26769}" srcId="{C437778C-0FC3-41BC-A238-A29E1A5762FD}" destId="{F75043DE-4464-42EF-80FC-F1A281A1BCC4}" srcOrd="0" destOrd="0" parTransId="{0953C9CF-2A9D-4060-A7B3-3D78B195DE12}" sibTransId="{4B9E614A-ADBD-4D43-B09D-69ECE2AB0F21}"/>
    <dgm:cxn modelId="{BCEA4FCC-B491-46D0-8E41-57E70DDA83A9}" srcId="{131381D8-51D3-488C-A0BD-8CE16E478A7B}" destId="{112F7809-210F-448D-91DE-533A65214026}" srcOrd="0" destOrd="0" parTransId="{19B5C310-727C-4D2E-8FB0-84EFA1685DE4}" sibTransId="{61EB6805-7618-4933-9CFA-9A3023A22B6A}"/>
    <dgm:cxn modelId="{5C7AF4CF-AB2A-4088-B321-7D4B31A08EEF}" type="presOf" srcId="{FF32A26E-3DD3-417C-9BA1-ED1DA11A42C3}" destId="{9D1364DC-1E32-48FE-8BDB-2A37DE9336EF}" srcOrd="0" destOrd="1" presId="urn:microsoft.com/office/officeart/2005/8/layout/hList6"/>
    <dgm:cxn modelId="{A37B85D2-856A-44BB-B050-DF3226A79FDD}" type="presOf" srcId="{112F7809-210F-448D-91DE-533A65214026}" destId="{9D1364DC-1E32-48FE-8BDB-2A37DE9336EF}" srcOrd="0" destOrd="0" presId="urn:microsoft.com/office/officeart/2005/8/layout/hList6"/>
    <dgm:cxn modelId="{F218CCDC-963C-4620-A129-88856D3B4416}" type="presOf" srcId="{30C1C464-8195-4933-91AC-5AFFEC706D41}" destId="{9D1364DC-1E32-48FE-8BDB-2A37DE9336EF}" srcOrd="0" destOrd="3" presId="urn:microsoft.com/office/officeart/2005/8/layout/hList6"/>
    <dgm:cxn modelId="{3922DCDF-13E9-47D7-9D13-A9D31A156328}" type="presOf" srcId="{B72FCC0F-B368-41CB-8172-5EC63AB0F675}" destId="{0787AFAB-540F-4889-B229-9DA48770D643}" srcOrd="0" destOrd="2" presId="urn:microsoft.com/office/officeart/2005/8/layout/hList6"/>
    <dgm:cxn modelId="{E65B83FC-1468-4B8E-AF90-50F5FCE38B00}" type="presOf" srcId="{131381D8-51D3-488C-A0BD-8CE16E478A7B}" destId="{D9A880D7-C723-462B-8932-714BE3AE05D8}" srcOrd="0" destOrd="0" presId="urn:microsoft.com/office/officeart/2005/8/layout/hList6"/>
    <dgm:cxn modelId="{E0ED8CDD-14C2-413D-B5DB-F3D69704D7EE}" type="presParOf" srcId="{D9A880D7-C723-462B-8932-714BE3AE05D8}" destId="{9D1364DC-1E32-48FE-8BDB-2A37DE9336EF}" srcOrd="0" destOrd="0" presId="urn:microsoft.com/office/officeart/2005/8/layout/hList6"/>
    <dgm:cxn modelId="{F1A9AA24-0740-4EA6-B3DC-FC392D902C79}" type="presParOf" srcId="{D9A880D7-C723-462B-8932-714BE3AE05D8}" destId="{C13E0F8A-104D-4A8B-A049-467AF542A72C}" srcOrd="1" destOrd="0" presId="urn:microsoft.com/office/officeart/2005/8/layout/hList6"/>
    <dgm:cxn modelId="{B9551B50-A693-40E7-857E-D182B22EAFB1}" type="presParOf" srcId="{D9A880D7-C723-462B-8932-714BE3AE05D8}" destId="{CCD0081F-4C71-4163-93E9-F993EF54F7C1}" srcOrd="2" destOrd="0" presId="urn:microsoft.com/office/officeart/2005/8/layout/hList6"/>
    <dgm:cxn modelId="{782FD44C-1934-4513-883C-9AFB7000B26D}" type="presParOf" srcId="{D9A880D7-C723-462B-8932-714BE3AE05D8}" destId="{35C33122-F740-4AD5-A525-FF1CBCAE86C6}" srcOrd="3" destOrd="0" presId="urn:microsoft.com/office/officeart/2005/8/layout/hList6"/>
    <dgm:cxn modelId="{0F452B52-E956-455D-9524-6856D7CDA750}" type="presParOf" srcId="{D9A880D7-C723-462B-8932-714BE3AE05D8}" destId="{0787AFAB-540F-4889-B229-9DA48770D643}" srcOrd="4" destOrd="0" presId="urn:microsoft.com/office/officeart/2005/8/layout/hList6"/>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CCD98-6411-4ECB-9B82-72B5EDC278A6}"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A792E671-E2B0-4E49-B5C6-EBC22E1FC0D6}">
      <dgm:prSet phldrT="[Text]" custT="1"/>
      <dgm:spPr>
        <a:solidFill>
          <a:srgbClr val="BC8BD5">
            <a:alpha val="90000"/>
          </a:srgbClr>
        </a:solidFill>
      </dgm:spPr>
      <dgm:t>
        <a:bodyPr/>
        <a:lstStyle/>
        <a:p>
          <a:r>
            <a:rPr lang="en-US" sz="2000" b="1" dirty="0">
              <a:latin typeface="Century Gothic"/>
            </a:rPr>
            <a:t>Collaborators</a:t>
          </a:r>
        </a:p>
      </dgm:t>
    </dgm:pt>
    <dgm:pt modelId="{30926C3C-00CF-4445-ACFE-32A4E7183961}" type="parTrans" cxnId="{D59B5223-106D-4B81-AFA5-D1378505171D}">
      <dgm:prSet/>
      <dgm:spPr/>
      <dgm:t>
        <a:bodyPr/>
        <a:lstStyle/>
        <a:p>
          <a:endParaRPr lang="en-US"/>
        </a:p>
      </dgm:t>
    </dgm:pt>
    <dgm:pt modelId="{78048B00-9F73-4466-BE1B-5F619D66D94E}" type="sibTrans" cxnId="{D59B5223-106D-4B81-AFA5-D1378505171D}">
      <dgm:prSet/>
      <dgm:spPr/>
      <dgm:t>
        <a:bodyPr/>
        <a:lstStyle/>
        <a:p>
          <a:endParaRPr lang="en-US"/>
        </a:p>
      </dgm:t>
    </dgm:pt>
    <dgm:pt modelId="{8B44A9FF-02F1-4BBB-9223-727343B8F76B}">
      <dgm:prSet phldrT="[Text]" custT="1"/>
      <dgm:spPr/>
      <dgm:t>
        <a:bodyPr/>
        <a:lstStyle/>
        <a:p>
          <a:endParaRPr lang="en-US" sz="2000" dirty="0">
            <a:solidFill>
              <a:schemeClr val="tx1">
                <a:lumMod val="75000"/>
                <a:lumOff val="25000"/>
              </a:schemeClr>
            </a:solidFill>
          </a:endParaRPr>
        </a:p>
      </dgm:t>
    </dgm:pt>
    <dgm:pt modelId="{94A5C2CC-7573-4A9D-AF7A-CB1B2643D6A1}" type="parTrans" cxnId="{7DBCA898-3B73-44A5-AA54-1F69A6D413FB}">
      <dgm:prSet/>
      <dgm:spPr/>
      <dgm:t>
        <a:bodyPr/>
        <a:lstStyle/>
        <a:p>
          <a:endParaRPr lang="en-US"/>
        </a:p>
      </dgm:t>
    </dgm:pt>
    <dgm:pt modelId="{57B14095-1FD0-49B2-B084-E3A11E5854DB}" type="sibTrans" cxnId="{7DBCA898-3B73-44A5-AA54-1F69A6D413FB}">
      <dgm:prSet/>
      <dgm:spPr/>
      <dgm:t>
        <a:bodyPr/>
        <a:lstStyle/>
        <a:p>
          <a:endParaRPr lang="en-US"/>
        </a:p>
      </dgm:t>
    </dgm:pt>
    <dgm:pt modelId="{83D232F6-8A57-4F14-8839-0D305A81E4F8}">
      <dgm:prSet phldrT="[Text]" custT="1"/>
      <dgm:spPr/>
      <dgm:t>
        <a:bodyPr/>
        <a:lstStyle/>
        <a:p>
          <a:r>
            <a:rPr lang="en-US" sz="2000" dirty="0">
              <a:solidFill>
                <a:schemeClr val="tx1">
                  <a:lumMod val="75000"/>
                  <a:lumOff val="25000"/>
                </a:schemeClr>
              </a:solidFill>
              <a:latin typeface="Century Gothic"/>
            </a:rPr>
            <a:t>University of California San Diego – Scripps Institution of Oceanography (SIO)</a:t>
          </a:r>
        </a:p>
      </dgm:t>
    </dgm:pt>
    <dgm:pt modelId="{B0CFD0B7-4DEF-460B-B848-9D2B910D311F}" type="parTrans" cxnId="{60DF3287-E588-45FA-9FCB-87D2E7931C93}">
      <dgm:prSet/>
      <dgm:spPr/>
      <dgm:t>
        <a:bodyPr/>
        <a:lstStyle/>
        <a:p>
          <a:endParaRPr lang="en-US"/>
        </a:p>
      </dgm:t>
    </dgm:pt>
    <dgm:pt modelId="{973ECC57-7D23-4664-A9F2-1160D3D6A263}" type="sibTrans" cxnId="{60DF3287-E588-45FA-9FCB-87D2E7931C93}">
      <dgm:prSet/>
      <dgm:spPr/>
      <dgm:t>
        <a:bodyPr/>
        <a:lstStyle/>
        <a:p>
          <a:endParaRPr lang="en-US"/>
        </a:p>
      </dgm:t>
    </dgm:pt>
    <dgm:pt modelId="{299CD30B-420D-4FD5-952E-2E4309965D0E}">
      <dgm:prSet phldrT="[Text]" custT="1"/>
      <dgm:spPr>
        <a:solidFill>
          <a:srgbClr val="8C64A1">
            <a:alpha val="50000"/>
          </a:srgbClr>
        </a:solidFill>
      </dgm:spPr>
      <dgm:t>
        <a:bodyPr/>
        <a:lstStyle/>
        <a:p>
          <a:r>
            <a:rPr lang="en-US" sz="2000" b="1" dirty="0">
              <a:latin typeface="Century Gothic"/>
            </a:rPr>
            <a:t>End-Users</a:t>
          </a:r>
        </a:p>
      </dgm:t>
    </dgm:pt>
    <dgm:pt modelId="{C9B781EA-CE0E-4596-B759-0E03BB2CF6CF}" type="parTrans" cxnId="{6C4CD52B-DFE3-4DEB-8B16-61E92088BAAF}">
      <dgm:prSet/>
      <dgm:spPr/>
      <dgm:t>
        <a:bodyPr/>
        <a:lstStyle/>
        <a:p>
          <a:endParaRPr lang="en-US"/>
        </a:p>
      </dgm:t>
    </dgm:pt>
    <dgm:pt modelId="{A52F93D7-02F4-4CE1-A80F-CD506AA7EC45}" type="sibTrans" cxnId="{6C4CD52B-DFE3-4DEB-8B16-61E92088BAAF}">
      <dgm:prSet/>
      <dgm:spPr/>
      <dgm:t>
        <a:bodyPr/>
        <a:lstStyle/>
        <a:p>
          <a:endParaRPr lang="en-US"/>
        </a:p>
      </dgm:t>
    </dgm:pt>
    <dgm:pt modelId="{8F7CF042-2B1F-4E7D-AD96-16D9DBC728CE}">
      <dgm:prSet phldrT="[Text]" custT="1"/>
      <dgm:spPr/>
      <dgm:t>
        <a:bodyPr/>
        <a:lstStyle/>
        <a:p>
          <a:r>
            <a:rPr lang="en-US" sz="2000" dirty="0">
              <a:solidFill>
                <a:schemeClr val="tx1">
                  <a:lumMod val="75000"/>
                  <a:lumOff val="25000"/>
                </a:schemeClr>
              </a:solidFill>
              <a:latin typeface="Century Gothic"/>
            </a:rPr>
            <a:t>National Oceanic &amp; Atmospheric Administration (NOAA) – Southwest Fisheries Science Center (SWFSC)</a:t>
          </a:r>
        </a:p>
      </dgm:t>
    </dgm:pt>
    <dgm:pt modelId="{FC5A9485-E795-4E9A-B0B7-2B780577F3D6}" type="parTrans" cxnId="{E21C9738-97D4-4E85-895B-B0FA41B6D4D2}">
      <dgm:prSet/>
      <dgm:spPr/>
      <dgm:t>
        <a:bodyPr/>
        <a:lstStyle/>
        <a:p>
          <a:endParaRPr lang="en-US"/>
        </a:p>
      </dgm:t>
    </dgm:pt>
    <dgm:pt modelId="{36698BBE-058C-426E-A97A-CEA2798570BD}" type="sibTrans" cxnId="{E21C9738-97D4-4E85-895B-B0FA41B6D4D2}">
      <dgm:prSet/>
      <dgm:spPr/>
      <dgm:t>
        <a:bodyPr/>
        <a:lstStyle/>
        <a:p>
          <a:endParaRPr lang="en-US"/>
        </a:p>
      </dgm:t>
    </dgm:pt>
    <dgm:pt modelId="{A3C00A90-DDA5-429B-8145-C72D0A3F618D}">
      <dgm:prSet phldrT="[Text]" custT="1"/>
      <dgm:spPr/>
      <dgm:t>
        <a:bodyPr/>
        <a:lstStyle/>
        <a:p>
          <a:pPr rtl="0"/>
          <a:r>
            <a:rPr lang="en-US" sz="2000" dirty="0">
              <a:solidFill>
                <a:schemeClr val="tx1">
                  <a:lumMod val="75000"/>
                  <a:lumOff val="25000"/>
                </a:schemeClr>
              </a:solidFill>
              <a:latin typeface="Century Gothic"/>
            </a:rPr>
            <a:t>California Department of Public Health (CDPH)</a:t>
          </a:r>
        </a:p>
      </dgm:t>
    </dgm:pt>
    <dgm:pt modelId="{511399D2-F321-41C8-AD55-0AAC50E8F21E}" type="parTrans" cxnId="{805DFFAC-1C75-431D-B306-4BB50A72E050}">
      <dgm:prSet/>
      <dgm:spPr/>
      <dgm:t>
        <a:bodyPr/>
        <a:lstStyle/>
        <a:p>
          <a:endParaRPr lang="en-US"/>
        </a:p>
      </dgm:t>
    </dgm:pt>
    <dgm:pt modelId="{DBAB7D07-7C15-4B9F-BA64-F0CBA703A669}" type="sibTrans" cxnId="{805DFFAC-1C75-431D-B306-4BB50A72E050}">
      <dgm:prSet/>
      <dgm:spPr/>
      <dgm:t>
        <a:bodyPr/>
        <a:lstStyle/>
        <a:p>
          <a:endParaRPr lang="en-US"/>
        </a:p>
      </dgm:t>
    </dgm:pt>
    <dgm:pt modelId="{335FE122-F675-4089-AFFC-C1FBF10FCF07}">
      <dgm:prSet phldrT="[Text]" custT="1"/>
      <dgm:spPr/>
      <dgm:t>
        <a:bodyPr/>
        <a:lstStyle/>
        <a:p>
          <a:pPr rtl="0"/>
          <a:r>
            <a:rPr lang="en-US" sz="2000" dirty="0">
              <a:solidFill>
                <a:schemeClr val="tx1">
                  <a:lumMod val="75000"/>
                  <a:lumOff val="25000"/>
                </a:schemeClr>
              </a:solidFill>
              <a:latin typeface="Century Gothic"/>
            </a:rPr>
            <a:t>Office of Environmental Health Hazard Assessment (OEHHA) </a:t>
          </a:r>
        </a:p>
      </dgm:t>
    </dgm:pt>
    <dgm:pt modelId="{AF426216-2067-47C8-8BCB-47D2C36B9BEA}" type="parTrans" cxnId="{18571A9D-A5FE-4F44-BA2F-78DF63586842}">
      <dgm:prSet/>
      <dgm:spPr/>
      <dgm:t>
        <a:bodyPr/>
        <a:lstStyle/>
        <a:p>
          <a:endParaRPr lang="en-US"/>
        </a:p>
      </dgm:t>
    </dgm:pt>
    <dgm:pt modelId="{970C26FB-75BB-4E24-8DEE-14D947A267C0}" type="sibTrans" cxnId="{18571A9D-A5FE-4F44-BA2F-78DF63586842}">
      <dgm:prSet/>
      <dgm:spPr/>
      <dgm:t>
        <a:bodyPr/>
        <a:lstStyle/>
        <a:p>
          <a:endParaRPr lang="en-US"/>
        </a:p>
      </dgm:t>
    </dgm:pt>
    <dgm:pt modelId="{ADF1B14D-F67D-45F5-905F-A92CECEA1373}">
      <dgm:prSet phldrT="[Text]" custT="1"/>
      <dgm:spPr/>
      <dgm:t>
        <a:bodyPr/>
        <a:lstStyle/>
        <a:p>
          <a:endParaRPr lang="en-US" sz="2000" dirty="0"/>
        </a:p>
      </dgm:t>
    </dgm:pt>
    <dgm:pt modelId="{06CA3ED1-0C96-4963-9CF6-2FDF03933085}" type="sibTrans" cxnId="{65A27911-9622-47E6-B85A-64D44851DF43}">
      <dgm:prSet/>
      <dgm:spPr/>
      <dgm:t>
        <a:bodyPr/>
        <a:lstStyle/>
        <a:p>
          <a:endParaRPr lang="en-US"/>
        </a:p>
      </dgm:t>
    </dgm:pt>
    <dgm:pt modelId="{057EF20C-4832-4B78-94E2-F43CC054DDA3}" type="parTrans" cxnId="{65A27911-9622-47E6-B85A-64D44851DF43}">
      <dgm:prSet/>
      <dgm:spPr/>
      <dgm:t>
        <a:bodyPr/>
        <a:lstStyle/>
        <a:p>
          <a:endParaRPr lang="en-US"/>
        </a:p>
      </dgm:t>
    </dgm:pt>
    <dgm:pt modelId="{7409D0F6-CA8A-4BED-9ECF-4B44AA186374}">
      <dgm:prSet phldrT="[Text]" custT="1"/>
      <dgm:spPr/>
      <dgm:t>
        <a:bodyPr/>
        <a:lstStyle/>
        <a:p>
          <a:endParaRPr lang="en-US" sz="2000" dirty="0">
            <a:latin typeface="Century Gothic" panose="020B0502020202020204" pitchFamily="34" charset="0"/>
          </a:endParaRPr>
        </a:p>
      </dgm:t>
    </dgm:pt>
    <dgm:pt modelId="{A3D353B4-1693-423D-A752-AD074C3F432C}" type="parTrans" cxnId="{928273B5-D666-489C-B105-1D50CEA9939A}">
      <dgm:prSet/>
      <dgm:spPr/>
      <dgm:t>
        <a:bodyPr/>
        <a:lstStyle/>
        <a:p>
          <a:endParaRPr lang="en-US"/>
        </a:p>
      </dgm:t>
    </dgm:pt>
    <dgm:pt modelId="{604D510A-7720-45FE-AAB1-8940ADEBC767}" type="sibTrans" cxnId="{928273B5-D666-489C-B105-1D50CEA9939A}">
      <dgm:prSet/>
      <dgm:spPr/>
      <dgm:t>
        <a:bodyPr/>
        <a:lstStyle/>
        <a:p>
          <a:endParaRPr lang="en-US"/>
        </a:p>
      </dgm:t>
    </dgm:pt>
    <dgm:pt modelId="{D9427CE0-EF77-44AB-94A9-E953312D4C54}" type="pres">
      <dgm:prSet presAssocID="{7D8CCD98-6411-4ECB-9B82-72B5EDC278A6}" presName="linear" presStyleCnt="0">
        <dgm:presLayoutVars>
          <dgm:animLvl val="lvl"/>
          <dgm:resizeHandles val="exact"/>
        </dgm:presLayoutVars>
      </dgm:prSet>
      <dgm:spPr/>
    </dgm:pt>
    <dgm:pt modelId="{39EA903F-7548-40C6-81C3-3B7C69B097F8}" type="pres">
      <dgm:prSet presAssocID="{A792E671-E2B0-4E49-B5C6-EBC22E1FC0D6}" presName="parentText" presStyleLbl="node1" presStyleIdx="0" presStyleCnt="2">
        <dgm:presLayoutVars>
          <dgm:chMax val="0"/>
          <dgm:bulletEnabled val="1"/>
        </dgm:presLayoutVars>
      </dgm:prSet>
      <dgm:spPr/>
    </dgm:pt>
    <dgm:pt modelId="{D4C7B37C-7C3D-4A91-8797-1C59D9475347}" type="pres">
      <dgm:prSet presAssocID="{A792E671-E2B0-4E49-B5C6-EBC22E1FC0D6}" presName="childText" presStyleLbl="revTx" presStyleIdx="0" presStyleCnt="2">
        <dgm:presLayoutVars>
          <dgm:bulletEnabled val="1"/>
        </dgm:presLayoutVars>
      </dgm:prSet>
      <dgm:spPr/>
    </dgm:pt>
    <dgm:pt modelId="{6A688A36-B7E2-4626-A8F7-0BFF9EB4C18F}" type="pres">
      <dgm:prSet presAssocID="{299CD30B-420D-4FD5-952E-2E4309965D0E}" presName="parentText" presStyleLbl="node1" presStyleIdx="1" presStyleCnt="2">
        <dgm:presLayoutVars>
          <dgm:chMax val="0"/>
          <dgm:bulletEnabled val="1"/>
        </dgm:presLayoutVars>
      </dgm:prSet>
      <dgm:spPr/>
    </dgm:pt>
    <dgm:pt modelId="{9B50F775-0F1B-4746-A5FF-3C5232C0E074}" type="pres">
      <dgm:prSet presAssocID="{299CD30B-420D-4FD5-952E-2E4309965D0E}" presName="childText" presStyleLbl="revTx" presStyleIdx="1" presStyleCnt="2">
        <dgm:presLayoutVars>
          <dgm:bulletEnabled val="1"/>
        </dgm:presLayoutVars>
      </dgm:prSet>
      <dgm:spPr/>
    </dgm:pt>
  </dgm:ptLst>
  <dgm:cxnLst>
    <dgm:cxn modelId="{65A27911-9622-47E6-B85A-64D44851DF43}" srcId="{299CD30B-420D-4FD5-952E-2E4309965D0E}" destId="{ADF1B14D-F67D-45F5-905F-A92CECEA1373}" srcOrd="0" destOrd="0" parTransId="{057EF20C-4832-4B78-94E2-F43CC054DDA3}" sibTransId="{06CA3ED1-0C96-4963-9CF6-2FDF03933085}"/>
    <dgm:cxn modelId="{9C658112-AE8B-4A75-9057-C8475F0F58E4}" type="presOf" srcId="{8F7CF042-2B1F-4E7D-AD96-16D9DBC728CE}" destId="{9B50F775-0F1B-4746-A5FF-3C5232C0E074}" srcOrd="0" destOrd="1" presId="urn:microsoft.com/office/officeart/2005/8/layout/vList2"/>
    <dgm:cxn modelId="{D59B5223-106D-4B81-AFA5-D1378505171D}" srcId="{7D8CCD98-6411-4ECB-9B82-72B5EDC278A6}" destId="{A792E671-E2B0-4E49-B5C6-EBC22E1FC0D6}" srcOrd="0" destOrd="0" parTransId="{30926C3C-00CF-4445-ACFE-32A4E7183961}" sibTransId="{78048B00-9F73-4466-BE1B-5F619D66D94E}"/>
    <dgm:cxn modelId="{6C4CD52B-DFE3-4DEB-8B16-61E92088BAAF}" srcId="{7D8CCD98-6411-4ECB-9B82-72B5EDC278A6}" destId="{299CD30B-420D-4FD5-952E-2E4309965D0E}" srcOrd="1" destOrd="0" parTransId="{C9B781EA-CE0E-4596-B759-0E03BB2CF6CF}" sibTransId="{A52F93D7-02F4-4CE1-A80F-CD506AA7EC45}"/>
    <dgm:cxn modelId="{E21C9738-97D4-4E85-895B-B0FA41B6D4D2}" srcId="{299CD30B-420D-4FD5-952E-2E4309965D0E}" destId="{8F7CF042-2B1F-4E7D-AD96-16D9DBC728CE}" srcOrd="1" destOrd="0" parTransId="{FC5A9485-E795-4E9A-B0B7-2B780577F3D6}" sibTransId="{36698BBE-058C-426E-A97A-CEA2798570BD}"/>
    <dgm:cxn modelId="{70661D72-D207-4F6C-918F-26A5DD2C5D9F}" type="presOf" srcId="{A3C00A90-DDA5-429B-8145-C72D0A3F618D}" destId="{9B50F775-0F1B-4746-A5FF-3C5232C0E074}" srcOrd="0" destOrd="2" presId="urn:microsoft.com/office/officeart/2005/8/layout/vList2"/>
    <dgm:cxn modelId="{7063E473-837E-4224-9B23-3921F5B24C1A}" type="presOf" srcId="{ADF1B14D-F67D-45F5-905F-A92CECEA1373}" destId="{9B50F775-0F1B-4746-A5FF-3C5232C0E074}" srcOrd="0" destOrd="0" presId="urn:microsoft.com/office/officeart/2005/8/layout/vList2"/>
    <dgm:cxn modelId="{60DF3287-E588-45FA-9FCB-87D2E7931C93}" srcId="{A792E671-E2B0-4E49-B5C6-EBC22E1FC0D6}" destId="{83D232F6-8A57-4F14-8839-0D305A81E4F8}" srcOrd="1" destOrd="0" parTransId="{B0CFD0B7-4DEF-460B-B848-9D2B910D311F}" sibTransId="{973ECC57-7D23-4664-A9F2-1160D3D6A263}"/>
    <dgm:cxn modelId="{D6086C89-25BE-4E2C-AB5D-809ED7746D3A}" type="presOf" srcId="{83D232F6-8A57-4F14-8839-0D305A81E4F8}" destId="{D4C7B37C-7C3D-4A91-8797-1C59D9475347}" srcOrd="0" destOrd="1" presId="urn:microsoft.com/office/officeart/2005/8/layout/vList2"/>
    <dgm:cxn modelId="{0E07AD8A-95B0-435D-9A98-C575C50701AC}" type="presOf" srcId="{7409D0F6-CA8A-4BED-9ECF-4B44AA186374}" destId="{D4C7B37C-7C3D-4A91-8797-1C59D9475347}" srcOrd="0" destOrd="2" presId="urn:microsoft.com/office/officeart/2005/8/layout/vList2"/>
    <dgm:cxn modelId="{7DBCA898-3B73-44A5-AA54-1F69A6D413FB}" srcId="{A792E671-E2B0-4E49-B5C6-EBC22E1FC0D6}" destId="{8B44A9FF-02F1-4BBB-9223-727343B8F76B}" srcOrd="0" destOrd="0" parTransId="{94A5C2CC-7573-4A9D-AF7A-CB1B2643D6A1}" sibTransId="{57B14095-1FD0-49B2-B084-E3A11E5854DB}"/>
    <dgm:cxn modelId="{18571A9D-A5FE-4F44-BA2F-78DF63586842}" srcId="{299CD30B-420D-4FD5-952E-2E4309965D0E}" destId="{335FE122-F675-4089-AFFC-C1FBF10FCF07}" srcOrd="3" destOrd="0" parTransId="{AF426216-2067-47C8-8BCB-47D2C36B9BEA}" sibTransId="{970C26FB-75BB-4E24-8DEE-14D947A267C0}"/>
    <dgm:cxn modelId="{9F571B9E-3950-4F38-B2E4-E9D174734AC8}" type="presOf" srcId="{8B44A9FF-02F1-4BBB-9223-727343B8F76B}" destId="{D4C7B37C-7C3D-4A91-8797-1C59D9475347}" srcOrd="0" destOrd="0" presId="urn:microsoft.com/office/officeart/2005/8/layout/vList2"/>
    <dgm:cxn modelId="{805DFFAC-1C75-431D-B306-4BB50A72E050}" srcId="{299CD30B-420D-4FD5-952E-2E4309965D0E}" destId="{A3C00A90-DDA5-429B-8145-C72D0A3F618D}" srcOrd="2" destOrd="0" parTransId="{511399D2-F321-41C8-AD55-0AAC50E8F21E}" sibTransId="{DBAB7D07-7C15-4B9F-BA64-F0CBA703A669}"/>
    <dgm:cxn modelId="{928273B5-D666-489C-B105-1D50CEA9939A}" srcId="{A792E671-E2B0-4E49-B5C6-EBC22E1FC0D6}" destId="{7409D0F6-CA8A-4BED-9ECF-4B44AA186374}" srcOrd="2" destOrd="0" parTransId="{A3D353B4-1693-423D-A752-AD074C3F432C}" sibTransId="{604D510A-7720-45FE-AAB1-8940ADEBC767}"/>
    <dgm:cxn modelId="{06FC51BE-A041-4369-A715-02A06C23571E}" type="presOf" srcId="{335FE122-F675-4089-AFFC-C1FBF10FCF07}" destId="{9B50F775-0F1B-4746-A5FF-3C5232C0E074}" srcOrd="0" destOrd="3" presId="urn:microsoft.com/office/officeart/2005/8/layout/vList2"/>
    <dgm:cxn modelId="{2D0F52DD-8F98-4B83-BD0C-8CC0EB093D0A}" type="presOf" srcId="{299CD30B-420D-4FD5-952E-2E4309965D0E}" destId="{6A688A36-B7E2-4626-A8F7-0BFF9EB4C18F}" srcOrd="0" destOrd="0" presId="urn:microsoft.com/office/officeart/2005/8/layout/vList2"/>
    <dgm:cxn modelId="{14DE8DE2-5629-440A-9C16-502193A1B0A2}" type="presOf" srcId="{A792E671-E2B0-4E49-B5C6-EBC22E1FC0D6}" destId="{39EA903F-7548-40C6-81C3-3B7C69B097F8}" srcOrd="0" destOrd="0" presId="urn:microsoft.com/office/officeart/2005/8/layout/vList2"/>
    <dgm:cxn modelId="{47A0EDF4-6CC4-4C81-B7C2-668B06CF296C}" type="presOf" srcId="{7D8CCD98-6411-4ECB-9B82-72B5EDC278A6}" destId="{D9427CE0-EF77-44AB-94A9-E953312D4C54}" srcOrd="0" destOrd="0" presId="urn:microsoft.com/office/officeart/2005/8/layout/vList2"/>
    <dgm:cxn modelId="{B5B73B4A-048F-46B3-A42B-CB1284F558F5}" type="presParOf" srcId="{D9427CE0-EF77-44AB-94A9-E953312D4C54}" destId="{39EA903F-7548-40C6-81C3-3B7C69B097F8}" srcOrd="0" destOrd="0" presId="urn:microsoft.com/office/officeart/2005/8/layout/vList2"/>
    <dgm:cxn modelId="{55B81370-8C46-46F4-9EEC-70544A58AEF4}" type="presParOf" srcId="{D9427CE0-EF77-44AB-94A9-E953312D4C54}" destId="{D4C7B37C-7C3D-4A91-8797-1C59D9475347}" srcOrd="1" destOrd="0" presId="urn:microsoft.com/office/officeart/2005/8/layout/vList2"/>
    <dgm:cxn modelId="{D806E178-5AE8-4604-B704-94BB994983A6}" type="presParOf" srcId="{D9427CE0-EF77-44AB-94A9-E953312D4C54}" destId="{6A688A36-B7E2-4626-A8F7-0BFF9EB4C18F}" srcOrd="2" destOrd="0" presId="urn:microsoft.com/office/officeart/2005/8/layout/vList2"/>
    <dgm:cxn modelId="{6E0BD4BB-27D8-44F5-8A94-DFBC46956FB3}" type="presParOf" srcId="{D9427CE0-EF77-44AB-94A9-E953312D4C54}" destId="{9B50F775-0F1B-4746-A5FF-3C5232C0E074}"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2DB42-1328-4A24-B092-995AAAC83BB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26BDD08-8D75-4D1A-8FA0-7ED5B3ACEFC7}">
      <dgm:prSet phldrT="[Text]" phldr="0"/>
      <dgm:spPr/>
      <dgm:t>
        <a:bodyPr/>
        <a:lstStyle/>
        <a:p>
          <a:pPr rtl="0"/>
          <a:r>
            <a:rPr lang="en-US" dirty="0">
              <a:latin typeface="Century Gothic"/>
            </a:rPr>
            <a:t>Green: D &lt;1</a:t>
          </a:r>
        </a:p>
      </dgm:t>
    </dgm:pt>
    <dgm:pt modelId="{F558AFBC-1AFF-4AC7-BA57-F4C632E4B55E}" type="parTrans" cxnId="{C479936E-6A92-455E-8034-DCD7E8EFD252}">
      <dgm:prSet/>
      <dgm:spPr/>
      <dgm:t>
        <a:bodyPr/>
        <a:lstStyle/>
        <a:p>
          <a:endParaRPr lang="en-US"/>
        </a:p>
      </dgm:t>
    </dgm:pt>
    <dgm:pt modelId="{2D7499E8-8FDB-40C3-92DA-1ACFB7A19E1F}" type="sibTrans" cxnId="{C479936E-6A92-455E-8034-DCD7E8EFD252}">
      <dgm:prSet/>
      <dgm:spPr/>
      <dgm:t>
        <a:bodyPr/>
        <a:lstStyle/>
        <a:p>
          <a:endParaRPr lang="en-US"/>
        </a:p>
      </dgm:t>
    </dgm:pt>
    <dgm:pt modelId="{AE40464C-1199-4E84-BAAA-BCA11A5D7FC5}">
      <dgm:prSet phldrT="[Text]" phldr="0" custT="1"/>
      <dgm:spPr/>
      <dgm:t>
        <a:bodyPr/>
        <a:lstStyle/>
        <a:p>
          <a:r>
            <a:rPr lang="en-US" sz="2800" dirty="0">
              <a:solidFill>
                <a:schemeClr val="tx1">
                  <a:lumMod val="75000"/>
                  <a:lumOff val="25000"/>
                </a:schemeClr>
              </a:solidFill>
              <a:latin typeface="Century Gothic"/>
            </a:rPr>
            <a:t>Dinoflagellate Bloom</a:t>
          </a:r>
        </a:p>
      </dgm:t>
    </dgm:pt>
    <dgm:pt modelId="{8BC1CD30-54A1-4473-BDBA-E765100B01D8}" type="parTrans" cxnId="{3C535E7A-8335-4FE7-A9BE-E9418C137725}">
      <dgm:prSet/>
      <dgm:spPr/>
      <dgm:t>
        <a:bodyPr/>
        <a:lstStyle/>
        <a:p>
          <a:endParaRPr lang="en-US"/>
        </a:p>
      </dgm:t>
    </dgm:pt>
    <dgm:pt modelId="{FFBECC5A-086A-45E6-BEB3-C99E732C5AF4}" type="sibTrans" cxnId="{3C535E7A-8335-4FE7-A9BE-E9418C137725}">
      <dgm:prSet/>
      <dgm:spPr/>
      <dgm:t>
        <a:bodyPr/>
        <a:lstStyle/>
        <a:p>
          <a:endParaRPr lang="en-US"/>
        </a:p>
      </dgm:t>
    </dgm:pt>
    <dgm:pt modelId="{7477A921-ABBC-482E-8C50-1DFA63CB8A72}">
      <dgm:prSet phldrT="[Text]" phldr="0"/>
      <dgm:spPr/>
      <dgm:t>
        <a:bodyPr/>
        <a:lstStyle/>
        <a:p>
          <a:pPr rtl="0"/>
          <a:r>
            <a:rPr lang="en-US" dirty="0">
              <a:latin typeface="Century Gothic"/>
            </a:rPr>
            <a:t>Yellow: D &gt;1</a:t>
          </a:r>
        </a:p>
      </dgm:t>
    </dgm:pt>
    <dgm:pt modelId="{814A844C-B6BE-4F5F-851D-28335E181568}" type="parTrans" cxnId="{11DDB203-4BF4-40BA-B443-81D306F25804}">
      <dgm:prSet/>
      <dgm:spPr/>
      <dgm:t>
        <a:bodyPr/>
        <a:lstStyle/>
        <a:p>
          <a:endParaRPr lang="en-US"/>
        </a:p>
      </dgm:t>
    </dgm:pt>
    <dgm:pt modelId="{44E32335-5736-421A-BB19-F79A722E6A6F}" type="sibTrans" cxnId="{11DDB203-4BF4-40BA-B443-81D306F25804}">
      <dgm:prSet/>
      <dgm:spPr/>
      <dgm:t>
        <a:bodyPr/>
        <a:lstStyle/>
        <a:p>
          <a:endParaRPr lang="en-US"/>
        </a:p>
      </dgm:t>
    </dgm:pt>
    <dgm:pt modelId="{284116A8-A947-4123-A965-456ACC17571A}">
      <dgm:prSet phldr="0" custT="1"/>
      <dgm:spPr/>
      <dgm:t>
        <a:bodyPr/>
        <a:lstStyle/>
        <a:p>
          <a:r>
            <a:rPr lang="en-US" sz="2800" dirty="0">
              <a:solidFill>
                <a:schemeClr val="tx1">
                  <a:lumMod val="75000"/>
                  <a:lumOff val="25000"/>
                </a:schemeClr>
              </a:solidFill>
              <a:latin typeface="Century Gothic"/>
            </a:rPr>
            <a:t>Diatom Bloom</a:t>
          </a:r>
        </a:p>
      </dgm:t>
    </dgm:pt>
    <dgm:pt modelId="{7BDA9DEB-C32D-488C-963C-737FE49B6414}" type="parTrans" cxnId="{8575F1FA-B91F-4B3D-8FF6-AB8FE2C2472C}">
      <dgm:prSet/>
      <dgm:spPr/>
      <dgm:t>
        <a:bodyPr/>
        <a:lstStyle/>
        <a:p>
          <a:endParaRPr lang="en-US"/>
        </a:p>
      </dgm:t>
    </dgm:pt>
    <dgm:pt modelId="{E60F0162-A7A8-47A8-8D27-EEB4BA06050F}" type="sibTrans" cxnId="{8575F1FA-B91F-4B3D-8FF6-AB8FE2C2472C}">
      <dgm:prSet/>
      <dgm:spPr/>
      <dgm:t>
        <a:bodyPr/>
        <a:lstStyle/>
        <a:p>
          <a:endParaRPr lang="en-US"/>
        </a:p>
      </dgm:t>
    </dgm:pt>
    <dgm:pt modelId="{68C02E5A-A2F9-4298-B2DF-5941981AE8E8}" type="pres">
      <dgm:prSet presAssocID="{1CE2DB42-1328-4A24-B092-995AAAC83BB8}" presName="linear" presStyleCnt="0">
        <dgm:presLayoutVars>
          <dgm:animLvl val="lvl"/>
          <dgm:resizeHandles val="exact"/>
        </dgm:presLayoutVars>
      </dgm:prSet>
      <dgm:spPr/>
    </dgm:pt>
    <dgm:pt modelId="{CB4AAF82-9090-406D-96FE-492D8FE2FCE0}" type="pres">
      <dgm:prSet presAssocID="{926BDD08-8D75-4D1A-8FA0-7ED5B3ACEFC7}" presName="parentText" presStyleLbl="node1" presStyleIdx="0" presStyleCnt="2">
        <dgm:presLayoutVars>
          <dgm:chMax val="0"/>
          <dgm:bulletEnabled val="1"/>
        </dgm:presLayoutVars>
      </dgm:prSet>
      <dgm:spPr>
        <a:solidFill>
          <a:schemeClr val="accent6">
            <a:lumMod val="75000"/>
          </a:schemeClr>
        </a:solidFill>
      </dgm:spPr>
    </dgm:pt>
    <dgm:pt modelId="{E4D18B09-2BE8-4F91-B731-7A806596B3F6}" type="pres">
      <dgm:prSet presAssocID="{926BDD08-8D75-4D1A-8FA0-7ED5B3ACEFC7}" presName="childText" presStyleLbl="revTx" presStyleIdx="0" presStyleCnt="2">
        <dgm:presLayoutVars>
          <dgm:bulletEnabled val="1"/>
        </dgm:presLayoutVars>
      </dgm:prSet>
      <dgm:spPr/>
    </dgm:pt>
    <dgm:pt modelId="{FB617918-1CCF-4DD2-89B8-B736050A94E1}" type="pres">
      <dgm:prSet presAssocID="{7477A921-ABBC-482E-8C50-1DFA63CB8A72}" presName="parentText" presStyleLbl="node1" presStyleIdx="1" presStyleCnt="2">
        <dgm:presLayoutVars>
          <dgm:chMax val="0"/>
          <dgm:bulletEnabled val="1"/>
        </dgm:presLayoutVars>
      </dgm:prSet>
      <dgm:spPr>
        <a:solidFill>
          <a:schemeClr val="accent4"/>
        </a:solidFill>
      </dgm:spPr>
    </dgm:pt>
    <dgm:pt modelId="{868F5C60-F659-49BA-AE1A-D10100B8B99C}" type="pres">
      <dgm:prSet presAssocID="{7477A921-ABBC-482E-8C50-1DFA63CB8A72}" presName="childText" presStyleLbl="revTx" presStyleIdx="1" presStyleCnt="2">
        <dgm:presLayoutVars>
          <dgm:bulletEnabled val="1"/>
        </dgm:presLayoutVars>
      </dgm:prSet>
      <dgm:spPr/>
    </dgm:pt>
  </dgm:ptLst>
  <dgm:cxnLst>
    <dgm:cxn modelId="{11DDB203-4BF4-40BA-B443-81D306F25804}" srcId="{1CE2DB42-1328-4A24-B092-995AAAC83BB8}" destId="{7477A921-ABBC-482E-8C50-1DFA63CB8A72}" srcOrd="1" destOrd="0" parTransId="{814A844C-B6BE-4F5F-851D-28335E181568}" sibTransId="{44E32335-5736-421A-BB19-F79A722E6A6F}"/>
    <dgm:cxn modelId="{8738290E-3E81-4BBA-86C2-2F79C4D7DC7B}" type="presOf" srcId="{7477A921-ABBC-482E-8C50-1DFA63CB8A72}" destId="{FB617918-1CCF-4DD2-89B8-B736050A94E1}" srcOrd="0" destOrd="0" presId="urn:microsoft.com/office/officeart/2005/8/layout/vList2"/>
    <dgm:cxn modelId="{B66F9B35-2288-4988-878A-13C3B2D9380A}" type="presOf" srcId="{926BDD08-8D75-4D1A-8FA0-7ED5B3ACEFC7}" destId="{CB4AAF82-9090-406D-96FE-492D8FE2FCE0}" srcOrd="0" destOrd="0" presId="urn:microsoft.com/office/officeart/2005/8/layout/vList2"/>
    <dgm:cxn modelId="{C479936E-6A92-455E-8034-DCD7E8EFD252}" srcId="{1CE2DB42-1328-4A24-B092-995AAAC83BB8}" destId="{926BDD08-8D75-4D1A-8FA0-7ED5B3ACEFC7}" srcOrd="0" destOrd="0" parTransId="{F558AFBC-1AFF-4AC7-BA57-F4C632E4B55E}" sibTransId="{2D7499E8-8FDB-40C3-92DA-1ACFB7A19E1F}"/>
    <dgm:cxn modelId="{3C535E7A-8335-4FE7-A9BE-E9418C137725}" srcId="{926BDD08-8D75-4D1A-8FA0-7ED5B3ACEFC7}" destId="{AE40464C-1199-4E84-BAAA-BCA11A5D7FC5}" srcOrd="0" destOrd="0" parTransId="{8BC1CD30-54A1-4473-BDBA-E765100B01D8}" sibTransId="{FFBECC5A-086A-45E6-BEB3-C99E732C5AF4}"/>
    <dgm:cxn modelId="{F4D2959E-768B-49D5-883D-0A718B6589EA}" type="presOf" srcId="{AE40464C-1199-4E84-BAAA-BCA11A5D7FC5}" destId="{E4D18B09-2BE8-4F91-B731-7A806596B3F6}" srcOrd="0" destOrd="0" presId="urn:microsoft.com/office/officeart/2005/8/layout/vList2"/>
    <dgm:cxn modelId="{5728F4C8-BE12-414B-9CFF-1CE06CFE4C99}" type="presOf" srcId="{284116A8-A947-4123-A965-456ACC17571A}" destId="{868F5C60-F659-49BA-AE1A-D10100B8B99C}" srcOrd="0" destOrd="0" presId="urn:microsoft.com/office/officeart/2005/8/layout/vList2"/>
    <dgm:cxn modelId="{6FCA97F6-7BD2-463E-8AD7-2868AF0F8072}" type="presOf" srcId="{1CE2DB42-1328-4A24-B092-995AAAC83BB8}" destId="{68C02E5A-A2F9-4298-B2DF-5941981AE8E8}" srcOrd="0" destOrd="0" presId="urn:microsoft.com/office/officeart/2005/8/layout/vList2"/>
    <dgm:cxn modelId="{8575F1FA-B91F-4B3D-8FF6-AB8FE2C2472C}" srcId="{7477A921-ABBC-482E-8C50-1DFA63CB8A72}" destId="{284116A8-A947-4123-A965-456ACC17571A}" srcOrd="0" destOrd="0" parTransId="{7BDA9DEB-C32D-488C-963C-737FE49B6414}" sibTransId="{E60F0162-A7A8-47A8-8D27-EEB4BA06050F}"/>
    <dgm:cxn modelId="{15166AD0-65BF-425D-9E47-149A5346D675}" type="presParOf" srcId="{68C02E5A-A2F9-4298-B2DF-5941981AE8E8}" destId="{CB4AAF82-9090-406D-96FE-492D8FE2FCE0}" srcOrd="0" destOrd="0" presId="urn:microsoft.com/office/officeart/2005/8/layout/vList2"/>
    <dgm:cxn modelId="{EDDBAA51-AB50-4512-92D1-D5CECAF0BE3A}" type="presParOf" srcId="{68C02E5A-A2F9-4298-B2DF-5941981AE8E8}" destId="{E4D18B09-2BE8-4F91-B731-7A806596B3F6}" srcOrd="1" destOrd="0" presId="urn:microsoft.com/office/officeart/2005/8/layout/vList2"/>
    <dgm:cxn modelId="{783F0557-88CF-4A7B-A768-E36A6370E381}" type="presParOf" srcId="{68C02E5A-A2F9-4298-B2DF-5941981AE8E8}" destId="{FB617918-1CCF-4DD2-89B8-B736050A94E1}" srcOrd="2" destOrd="0" presId="urn:microsoft.com/office/officeart/2005/8/layout/vList2"/>
    <dgm:cxn modelId="{42717B58-1EF6-45CF-A975-D954B0B3EB7A}" type="presParOf" srcId="{68C02E5A-A2F9-4298-B2DF-5941981AE8E8}" destId="{868F5C60-F659-49BA-AE1A-D10100B8B99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79FC49-3DF8-4AD7-BF5C-1D3179D6D1F6}" type="doc">
      <dgm:prSet loTypeId="urn:microsoft.com/office/officeart/2005/8/layout/matrix3" loCatId="process" qsTypeId="urn:microsoft.com/office/officeart/2005/8/quickstyle/simple1" qsCatId="simple" csTypeId="urn:microsoft.com/office/officeart/2005/8/colors/colorful5" csCatId="colorful" phldr="1"/>
      <dgm:spPr/>
      <dgm:t>
        <a:bodyPr/>
        <a:lstStyle/>
        <a:p>
          <a:endParaRPr lang="en-US"/>
        </a:p>
      </dgm:t>
    </dgm:pt>
    <dgm:pt modelId="{2032CC8B-D043-447C-A026-7DAC8986D5CF}">
      <dgm:prSet phldrT="[Text]" phldr="0" custT="1"/>
      <dgm:spPr/>
      <dgm:t>
        <a:bodyPr/>
        <a:lstStyle/>
        <a:p>
          <a:pPr algn="ctr"/>
          <a:r>
            <a:rPr lang="en-US" sz="2300" b="1" dirty="0">
              <a:latin typeface="Century Gothic"/>
            </a:rPr>
            <a:t>Question 1</a:t>
          </a:r>
        </a:p>
        <a:p>
          <a:pPr algn="ctr"/>
          <a:r>
            <a:rPr lang="en-US" sz="2300" b="0" dirty="0">
              <a:latin typeface="Century Gothic"/>
            </a:rPr>
            <a:t>Can we use NASA Earth observations for future algal bloom detection? </a:t>
          </a:r>
        </a:p>
      </dgm:t>
    </dgm:pt>
    <dgm:pt modelId="{BC5DB5ED-E776-476C-B8B5-AAA518309534}" type="parTrans" cxnId="{3D37EF9F-72ED-488F-A39D-C078EE0A9861}">
      <dgm:prSet/>
      <dgm:spPr/>
      <dgm:t>
        <a:bodyPr/>
        <a:lstStyle/>
        <a:p>
          <a:endParaRPr lang="en-US"/>
        </a:p>
      </dgm:t>
    </dgm:pt>
    <dgm:pt modelId="{03D9564F-B82F-4080-94A9-02186DDA7A5B}" type="sibTrans" cxnId="{3D37EF9F-72ED-488F-A39D-C078EE0A9861}">
      <dgm:prSet/>
      <dgm:spPr/>
      <dgm:t>
        <a:bodyPr/>
        <a:lstStyle/>
        <a:p>
          <a:endParaRPr lang="en-US"/>
        </a:p>
      </dgm:t>
    </dgm:pt>
    <dgm:pt modelId="{80EAD87B-CC58-497F-A879-9226A788B7D9}">
      <dgm:prSet phldrT="[Text]" phldr="0" custT="1"/>
      <dgm:spPr/>
      <dgm:t>
        <a:bodyPr/>
        <a:lstStyle/>
        <a:p>
          <a:pPr algn="ctr" rtl="0"/>
          <a:r>
            <a:rPr lang="en-US" sz="2300" b="1" dirty="0">
              <a:latin typeface="Century Gothic"/>
            </a:rPr>
            <a:t>Question 2</a:t>
          </a:r>
        </a:p>
        <a:p>
          <a:pPr algn="ctr" rtl="0"/>
          <a:r>
            <a:rPr lang="en-US" sz="2300" b="0" dirty="0">
              <a:latin typeface="Century Gothic"/>
            </a:rPr>
            <a:t>How accurate were each of the sensors? Algorithms?</a:t>
          </a:r>
        </a:p>
      </dgm:t>
    </dgm:pt>
    <dgm:pt modelId="{C45416C5-0D88-445A-83CE-8F39C44445D4}" type="parTrans" cxnId="{014B901F-CCB9-4058-B34E-06092895A9E0}">
      <dgm:prSet/>
      <dgm:spPr/>
      <dgm:t>
        <a:bodyPr/>
        <a:lstStyle/>
        <a:p>
          <a:endParaRPr lang="en-US"/>
        </a:p>
      </dgm:t>
    </dgm:pt>
    <dgm:pt modelId="{9B4A7723-6C5C-4C81-9179-903706858651}" type="sibTrans" cxnId="{014B901F-CCB9-4058-B34E-06092895A9E0}">
      <dgm:prSet/>
      <dgm:spPr/>
      <dgm:t>
        <a:bodyPr/>
        <a:lstStyle/>
        <a:p>
          <a:endParaRPr lang="en-US"/>
        </a:p>
      </dgm:t>
    </dgm:pt>
    <dgm:pt modelId="{54241AB6-E137-49C8-9BC0-139182A30E0E}">
      <dgm:prSet phldr="0" custT="1"/>
      <dgm:spPr/>
      <dgm:t>
        <a:bodyPr/>
        <a:lstStyle/>
        <a:p>
          <a:pPr algn="ctr" rtl="0"/>
          <a:r>
            <a:rPr lang="en-US" sz="2300" b="1" dirty="0">
              <a:latin typeface="Century Gothic"/>
            </a:rPr>
            <a:t>Question 3</a:t>
          </a:r>
        </a:p>
        <a:p>
          <a:pPr algn="ctr" rtl="0"/>
          <a:r>
            <a:rPr lang="en-US" sz="2300" b="0" dirty="0">
              <a:latin typeface="Century Gothic"/>
            </a:rPr>
            <a:t>When were the findings valid? Time frame? Location?</a:t>
          </a:r>
        </a:p>
      </dgm:t>
    </dgm:pt>
    <dgm:pt modelId="{CCF4BF66-210E-41DE-AC34-E0A9792A407D}" type="parTrans" cxnId="{EFE207B9-A14E-483E-8FAE-4DA73361A751}">
      <dgm:prSet/>
      <dgm:spPr/>
      <dgm:t>
        <a:bodyPr/>
        <a:lstStyle/>
        <a:p>
          <a:endParaRPr lang="en-US"/>
        </a:p>
      </dgm:t>
    </dgm:pt>
    <dgm:pt modelId="{739F224A-EF31-4D3C-85AC-46E62AC4AAD9}" type="sibTrans" cxnId="{EFE207B9-A14E-483E-8FAE-4DA73361A751}">
      <dgm:prSet/>
      <dgm:spPr/>
      <dgm:t>
        <a:bodyPr/>
        <a:lstStyle/>
        <a:p>
          <a:endParaRPr lang="en-US"/>
        </a:p>
      </dgm:t>
    </dgm:pt>
    <dgm:pt modelId="{E95916D6-FF2B-4A91-B998-728586998D71}">
      <dgm:prSet phldr="0" custT="1"/>
      <dgm:spPr/>
      <dgm:t>
        <a:bodyPr/>
        <a:lstStyle/>
        <a:p>
          <a:pPr algn="ctr"/>
          <a:r>
            <a:rPr lang="en-US" sz="2300" b="1" dirty="0">
              <a:latin typeface="Century Gothic"/>
            </a:rPr>
            <a:t>Question 4</a:t>
          </a:r>
        </a:p>
        <a:p>
          <a:pPr algn="ctr"/>
          <a:r>
            <a:rPr lang="en-US" sz="2300" b="0" dirty="0">
              <a:latin typeface="Century Gothic"/>
            </a:rPr>
            <a:t>What does this mean for the future detection of HABs and safety of impacted communities?</a:t>
          </a:r>
          <a:endParaRPr lang="en-US" sz="2300" b="0" dirty="0">
            <a:latin typeface="Century Gothic" panose="020B0502020202020204" pitchFamily="34" charset="0"/>
          </a:endParaRPr>
        </a:p>
      </dgm:t>
    </dgm:pt>
    <dgm:pt modelId="{32E2C8A6-34C3-4839-B474-B01F3CFB89A8}" type="parTrans" cxnId="{8878D9C5-D6E7-44E5-A49B-98D3CD1B5A47}">
      <dgm:prSet/>
      <dgm:spPr/>
      <dgm:t>
        <a:bodyPr/>
        <a:lstStyle/>
        <a:p>
          <a:endParaRPr lang="en-US"/>
        </a:p>
      </dgm:t>
    </dgm:pt>
    <dgm:pt modelId="{96F285F6-B55E-4B40-9296-359DD9E69538}" type="sibTrans" cxnId="{8878D9C5-D6E7-44E5-A49B-98D3CD1B5A47}">
      <dgm:prSet/>
      <dgm:spPr/>
      <dgm:t>
        <a:bodyPr/>
        <a:lstStyle/>
        <a:p>
          <a:endParaRPr lang="en-US"/>
        </a:p>
      </dgm:t>
    </dgm:pt>
    <dgm:pt modelId="{0C1A7448-0E28-4D72-B5E0-B185F60DBE28}">
      <dgm:prSet phldr="0"/>
      <dgm:spPr/>
      <dgm:t>
        <a:bodyPr/>
        <a:lstStyle/>
        <a:p>
          <a:pPr algn="l"/>
          <a:endParaRPr lang="en-US">
            <a:latin typeface="Century Gothic" panose="020B0502020202020204" pitchFamily="34" charset="0"/>
          </a:endParaRPr>
        </a:p>
      </dgm:t>
    </dgm:pt>
    <dgm:pt modelId="{55ECA66C-194A-4021-B8FB-C3C8CC106F07}" type="parTrans" cxnId="{CF955663-808D-4B9A-BD0C-1C4B9AFA26F0}">
      <dgm:prSet/>
      <dgm:spPr/>
      <dgm:t>
        <a:bodyPr/>
        <a:lstStyle/>
        <a:p>
          <a:endParaRPr lang="en-US"/>
        </a:p>
      </dgm:t>
    </dgm:pt>
    <dgm:pt modelId="{79135CC0-78EC-4366-8659-E720B11E616B}" type="sibTrans" cxnId="{CF955663-808D-4B9A-BD0C-1C4B9AFA26F0}">
      <dgm:prSet/>
      <dgm:spPr/>
      <dgm:t>
        <a:bodyPr/>
        <a:lstStyle/>
        <a:p>
          <a:endParaRPr lang="en-US"/>
        </a:p>
      </dgm:t>
    </dgm:pt>
    <dgm:pt modelId="{FEBCBA60-731E-0E48-8E0A-A1D70A42CC4E}" type="pres">
      <dgm:prSet presAssocID="{2979FC49-3DF8-4AD7-BF5C-1D3179D6D1F6}" presName="matrix" presStyleCnt="0">
        <dgm:presLayoutVars>
          <dgm:chMax val="1"/>
          <dgm:dir/>
          <dgm:resizeHandles val="exact"/>
        </dgm:presLayoutVars>
      </dgm:prSet>
      <dgm:spPr/>
    </dgm:pt>
    <dgm:pt modelId="{897F0A85-2D63-C343-90D0-A39C00DEFF1F}" type="pres">
      <dgm:prSet presAssocID="{2979FC49-3DF8-4AD7-BF5C-1D3179D6D1F6}" presName="diamond" presStyleLbl="bgShp" presStyleIdx="0" presStyleCnt="1" custLinFactNeighborX="-4845"/>
      <dgm:spPr/>
    </dgm:pt>
    <dgm:pt modelId="{DE41C041-D3A1-DD43-809F-818E58340225}" type="pres">
      <dgm:prSet presAssocID="{2979FC49-3DF8-4AD7-BF5C-1D3179D6D1F6}" presName="quad1" presStyleLbl="node1" presStyleIdx="0" presStyleCnt="4" custScaleX="164835" custScaleY="100733" custLinFactNeighborX="-45377" custLinFactNeighborY="2616">
        <dgm:presLayoutVars>
          <dgm:chMax val="0"/>
          <dgm:chPref val="0"/>
          <dgm:bulletEnabled val="1"/>
        </dgm:presLayoutVars>
      </dgm:prSet>
      <dgm:spPr/>
    </dgm:pt>
    <dgm:pt modelId="{FAA525DC-7D23-AD4F-9656-E9493706977B}" type="pres">
      <dgm:prSet presAssocID="{2979FC49-3DF8-4AD7-BF5C-1D3179D6D1F6}" presName="quad2" presStyleLbl="node1" presStyleIdx="1" presStyleCnt="4" custScaleX="164835" custScaleY="100733" custLinFactNeighborX="18315" custLinFactNeighborY="1308">
        <dgm:presLayoutVars>
          <dgm:chMax val="0"/>
          <dgm:chPref val="0"/>
          <dgm:bulletEnabled val="1"/>
        </dgm:presLayoutVars>
      </dgm:prSet>
      <dgm:spPr/>
    </dgm:pt>
    <dgm:pt modelId="{0EE3700D-A73D-8943-82A0-BAD632233C87}" type="pres">
      <dgm:prSet presAssocID="{2979FC49-3DF8-4AD7-BF5C-1D3179D6D1F6}" presName="quad3" presStyleLbl="node1" presStyleIdx="2" presStyleCnt="4" custScaleX="164835" custScaleY="100733" custLinFactNeighborX="-45133" custLinFactNeighborY="1308">
        <dgm:presLayoutVars>
          <dgm:chMax val="0"/>
          <dgm:chPref val="0"/>
          <dgm:bulletEnabled val="1"/>
        </dgm:presLayoutVars>
      </dgm:prSet>
      <dgm:spPr/>
    </dgm:pt>
    <dgm:pt modelId="{65C526A4-9E55-3540-9B12-17C571CAE49D}" type="pres">
      <dgm:prSet presAssocID="{2979FC49-3DF8-4AD7-BF5C-1D3179D6D1F6}" presName="quad4" presStyleLbl="node1" presStyleIdx="3" presStyleCnt="4" custScaleX="164835" custScaleY="100733" custLinFactNeighborX="21119" custLinFactNeighborY="1308">
        <dgm:presLayoutVars>
          <dgm:chMax val="0"/>
          <dgm:chPref val="0"/>
          <dgm:bulletEnabled val="1"/>
        </dgm:presLayoutVars>
      </dgm:prSet>
      <dgm:spPr/>
    </dgm:pt>
  </dgm:ptLst>
  <dgm:cxnLst>
    <dgm:cxn modelId="{8245321E-C609-174D-901D-BCD4666BF1BA}" type="presOf" srcId="{2979FC49-3DF8-4AD7-BF5C-1D3179D6D1F6}" destId="{FEBCBA60-731E-0E48-8E0A-A1D70A42CC4E}" srcOrd="0" destOrd="0" presId="urn:microsoft.com/office/officeart/2005/8/layout/matrix3"/>
    <dgm:cxn modelId="{014B901F-CCB9-4058-B34E-06092895A9E0}" srcId="{2979FC49-3DF8-4AD7-BF5C-1D3179D6D1F6}" destId="{80EAD87B-CC58-497F-A879-9226A788B7D9}" srcOrd="1" destOrd="0" parTransId="{C45416C5-0D88-445A-83CE-8F39C44445D4}" sibTransId="{9B4A7723-6C5C-4C81-9179-903706858651}"/>
    <dgm:cxn modelId="{A2A02D2E-6062-A042-B7AA-E2C143D60F33}" type="presOf" srcId="{54241AB6-E137-49C8-9BC0-139182A30E0E}" destId="{0EE3700D-A73D-8943-82A0-BAD632233C87}" srcOrd="0" destOrd="0" presId="urn:microsoft.com/office/officeart/2005/8/layout/matrix3"/>
    <dgm:cxn modelId="{CF955663-808D-4B9A-BD0C-1C4B9AFA26F0}" srcId="{2979FC49-3DF8-4AD7-BF5C-1D3179D6D1F6}" destId="{0C1A7448-0E28-4D72-B5E0-B185F60DBE28}" srcOrd="4" destOrd="0" parTransId="{55ECA66C-194A-4021-B8FB-C3C8CC106F07}" sibTransId="{79135CC0-78EC-4366-8659-E720B11E616B}"/>
    <dgm:cxn modelId="{3A0F5253-15F4-6A4E-ABC4-D0D552C98482}" type="presOf" srcId="{2032CC8B-D043-447C-A026-7DAC8986D5CF}" destId="{DE41C041-D3A1-DD43-809F-818E58340225}" srcOrd="0" destOrd="0" presId="urn:microsoft.com/office/officeart/2005/8/layout/matrix3"/>
    <dgm:cxn modelId="{F02DFB76-082D-FB4F-93DF-F3087780D07D}" type="presOf" srcId="{80EAD87B-CC58-497F-A879-9226A788B7D9}" destId="{FAA525DC-7D23-AD4F-9656-E9493706977B}" srcOrd="0" destOrd="0" presId="urn:microsoft.com/office/officeart/2005/8/layout/matrix3"/>
    <dgm:cxn modelId="{3D37EF9F-72ED-488F-A39D-C078EE0A9861}" srcId="{2979FC49-3DF8-4AD7-BF5C-1D3179D6D1F6}" destId="{2032CC8B-D043-447C-A026-7DAC8986D5CF}" srcOrd="0" destOrd="0" parTransId="{BC5DB5ED-E776-476C-B8B5-AAA518309534}" sibTransId="{03D9564F-B82F-4080-94A9-02186DDA7A5B}"/>
    <dgm:cxn modelId="{EFE207B9-A14E-483E-8FAE-4DA73361A751}" srcId="{2979FC49-3DF8-4AD7-BF5C-1D3179D6D1F6}" destId="{54241AB6-E137-49C8-9BC0-139182A30E0E}" srcOrd="2" destOrd="0" parTransId="{CCF4BF66-210E-41DE-AC34-E0A9792A407D}" sibTransId="{739F224A-EF31-4D3C-85AC-46E62AC4AAD9}"/>
    <dgm:cxn modelId="{8878D9C5-D6E7-44E5-A49B-98D3CD1B5A47}" srcId="{2979FC49-3DF8-4AD7-BF5C-1D3179D6D1F6}" destId="{E95916D6-FF2B-4A91-B998-728586998D71}" srcOrd="3" destOrd="0" parTransId="{32E2C8A6-34C3-4839-B474-B01F3CFB89A8}" sibTransId="{96F285F6-B55E-4B40-9296-359DD9E69538}"/>
    <dgm:cxn modelId="{F1DDA2E2-FF66-124A-B322-DD8DB1879AB2}" type="presOf" srcId="{E95916D6-FF2B-4A91-B998-728586998D71}" destId="{65C526A4-9E55-3540-9B12-17C571CAE49D}" srcOrd="0" destOrd="0" presId="urn:microsoft.com/office/officeart/2005/8/layout/matrix3"/>
    <dgm:cxn modelId="{CF6A35A9-E657-D840-B06C-59F41C4B9AC9}" type="presParOf" srcId="{FEBCBA60-731E-0E48-8E0A-A1D70A42CC4E}" destId="{897F0A85-2D63-C343-90D0-A39C00DEFF1F}" srcOrd="0" destOrd="0" presId="urn:microsoft.com/office/officeart/2005/8/layout/matrix3"/>
    <dgm:cxn modelId="{EFAB7BA6-BA34-4643-9AB8-6CE5BACB888F}" type="presParOf" srcId="{FEBCBA60-731E-0E48-8E0A-A1D70A42CC4E}" destId="{DE41C041-D3A1-DD43-809F-818E58340225}" srcOrd="1" destOrd="0" presId="urn:microsoft.com/office/officeart/2005/8/layout/matrix3"/>
    <dgm:cxn modelId="{790E6F4F-66DB-C440-8FB0-28BF370FBC63}" type="presParOf" srcId="{FEBCBA60-731E-0E48-8E0A-A1D70A42CC4E}" destId="{FAA525DC-7D23-AD4F-9656-E9493706977B}" srcOrd="2" destOrd="0" presId="urn:microsoft.com/office/officeart/2005/8/layout/matrix3"/>
    <dgm:cxn modelId="{8206ECC2-E8AB-394D-AA42-1FA174225090}" type="presParOf" srcId="{FEBCBA60-731E-0E48-8E0A-A1D70A42CC4E}" destId="{0EE3700D-A73D-8943-82A0-BAD632233C87}" srcOrd="3" destOrd="0" presId="urn:microsoft.com/office/officeart/2005/8/layout/matrix3"/>
    <dgm:cxn modelId="{C7566981-B849-D741-BD92-A037867FF755}" type="presParOf" srcId="{FEBCBA60-731E-0E48-8E0A-A1D70A42CC4E}" destId="{65C526A4-9E55-3540-9B12-17C571CAE49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79FC49-3DF8-4AD7-BF5C-1D3179D6D1F6}" type="doc">
      <dgm:prSet loTypeId="urn:microsoft.com/office/officeart/2005/8/layout/matrix3" loCatId="process" qsTypeId="urn:microsoft.com/office/officeart/2005/8/quickstyle/simple1" qsCatId="simple" csTypeId="urn:microsoft.com/office/officeart/2005/8/colors/colorful5" csCatId="colorful" phldr="1"/>
      <dgm:spPr/>
      <dgm:t>
        <a:bodyPr/>
        <a:lstStyle/>
        <a:p>
          <a:endParaRPr lang="en-US"/>
        </a:p>
      </dgm:t>
    </dgm:pt>
    <dgm:pt modelId="{2032CC8B-D043-447C-A026-7DAC8986D5CF}">
      <dgm:prSet phldrT="[Text]" phldr="0" custT="1"/>
      <dgm:spPr/>
      <dgm:t>
        <a:bodyPr/>
        <a:lstStyle/>
        <a:p>
          <a:pPr algn="ctr"/>
          <a:r>
            <a:rPr lang="en-US" sz="2300" b="1" dirty="0">
              <a:latin typeface="Century Gothic"/>
            </a:rPr>
            <a:t>Question 1</a:t>
          </a:r>
          <a:endParaRPr lang="en-US" sz="2300" b="0" dirty="0">
            <a:latin typeface="Century Gothic"/>
          </a:endParaRPr>
        </a:p>
      </dgm:t>
    </dgm:pt>
    <dgm:pt modelId="{BC5DB5ED-E776-476C-B8B5-AAA518309534}" type="parTrans" cxnId="{3D37EF9F-72ED-488F-A39D-C078EE0A9861}">
      <dgm:prSet/>
      <dgm:spPr/>
      <dgm:t>
        <a:bodyPr/>
        <a:lstStyle/>
        <a:p>
          <a:endParaRPr lang="en-US"/>
        </a:p>
      </dgm:t>
    </dgm:pt>
    <dgm:pt modelId="{03D9564F-B82F-4080-94A9-02186DDA7A5B}" type="sibTrans" cxnId="{3D37EF9F-72ED-488F-A39D-C078EE0A9861}">
      <dgm:prSet/>
      <dgm:spPr/>
      <dgm:t>
        <a:bodyPr/>
        <a:lstStyle/>
        <a:p>
          <a:endParaRPr lang="en-US"/>
        </a:p>
      </dgm:t>
    </dgm:pt>
    <dgm:pt modelId="{54241AB6-E137-49C8-9BC0-139182A30E0E}">
      <dgm:prSet phldr="0" custT="1"/>
      <dgm:spPr>
        <a:solidFill>
          <a:schemeClr val="bg1">
            <a:lumMod val="85000"/>
          </a:schemeClr>
        </a:solidFill>
      </dgm:spPr>
      <dgm:t>
        <a:bodyPr/>
        <a:lstStyle/>
        <a:p>
          <a:pPr algn="ctr" rtl="0"/>
          <a:r>
            <a:rPr lang="en-US" sz="2300" b="1" dirty="0">
              <a:solidFill>
                <a:schemeClr val="tx1">
                  <a:lumMod val="75000"/>
                  <a:lumOff val="25000"/>
                </a:schemeClr>
              </a:solidFill>
              <a:latin typeface="Century Gothic"/>
            </a:rPr>
            <a:t>Question 3</a:t>
          </a:r>
        </a:p>
        <a:p>
          <a:pPr algn="ctr" rtl="0"/>
          <a:r>
            <a:rPr lang="en-US" sz="2300" b="0" dirty="0">
              <a:solidFill>
                <a:schemeClr val="tx1">
                  <a:lumMod val="75000"/>
                  <a:lumOff val="25000"/>
                </a:schemeClr>
              </a:solidFill>
              <a:latin typeface="Century Gothic"/>
            </a:rPr>
            <a:t>When were the findings valid? Time frame? Location?</a:t>
          </a:r>
        </a:p>
      </dgm:t>
    </dgm:pt>
    <dgm:pt modelId="{CCF4BF66-210E-41DE-AC34-E0A9792A407D}" type="parTrans" cxnId="{EFE207B9-A14E-483E-8FAE-4DA73361A751}">
      <dgm:prSet/>
      <dgm:spPr/>
      <dgm:t>
        <a:bodyPr/>
        <a:lstStyle/>
        <a:p>
          <a:endParaRPr lang="en-US"/>
        </a:p>
      </dgm:t>
    </dgm:pt>
    <dgm:pt modelId="{739F224A-EF31-4D3C-85AC-46E62AC4AAD9}" type="sibTrans" cxnId="{EFE207B9-A14E-483E-8FAE-4DA73361A751}">
      <dgm:prSet/>
      <dgm:spPr/>
      <dgm:t>
        <a:bodyPr/>
        <a:lstStyle/>
        <a:p>
          <a:endParaRPr lang="en-US"/>
        </a:p>
      </dgm:t>
    </dgm:pt>
    <dgm:pt modelId="{E95916D6-FF2B-4A91-B998-728586998D71}">
      <dgm:prSe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4</a:t>
          </a:r>
        </a:p>
        <a:p>
          <a:pPr algn="ctr"/>
          <a:r>
            <a:rPr lang="en-US" sz="2300" b="0" dirty="0">
              <a:solidFill>
                <a:schemeClr val="tx1">
                  <a:lumMod val="75000"/>
                  <a:lumOff val="25000"/>
                </a:schemeClr>
              </a:solidFill>
              <a:latin typeface="Century Gothic"/>
            </a:rPr>
            <a:t>What does this mean for the future detection of HABs and the safety of impacted communities?</a:t>
          </a:r>
          <a:endParaRPr lang="en-US" sz="2300" b="0" dirty="0">
            <a:solidFill>
              <a:schemeClr val="tx1">
                <a:lumMod val="75000"/>
                <a:lumOff val="25000"/>
              </a:schemeClr>
            </a:solidFill>
            <a:latin typeface="Century Gothic" panose="020B0502020202020204" pitchFamily="34" charset="0"/>
          </a:endParaRPr>
        </a:p>
      </dgm:t>
    </dgm:pt>
    <dgm:pt modelId="{32E2C8A6-34C3-4839-B474-B01F3CFB89A8}" type="parTrans" cxnId="{8878D9C5-D6E7-44E5-A49B-98D3CD1B5A47}">
      <dgm:prSet/>
      <dgm:spPr/>
      <dgm:t>
        <a:bodyPr/>
        <a:lstStyle/>
        <a:p>
          <a:endParaRPr lang="en-US"/>
        </a:p>
      </dgm:t>
    </dgm:pt>
    <dgm:pt modelId="{96F285F6-B55E-4B40-9296-359DD9E69538}" type="sibTrans" cxnId="{8878D9C5-D6E7-44E5-A49B-98D3CD1B5A47}">
      <dgm:prSet/>
      <dgm:spPr/>
      <dgm:t>
        <a:bodyPr/>
        <a:lstStyle/>
        <a:p>
          <a:endParaRPr lang="en-US"/>
        </a:p>
      </dgm:t>
    </dgm:pt>
    <dgm:pt modelId="{EEDC4DC1-6768-0A47-9772-714E085915D0}">
      <dgm:prSet phldrT="[Text]" phldr="0" custT="1"/>
      <dgm:spPr>
        <a:solidFill>
          <a:schemeClr val="bg1">
            <a:lumMod val="85000"/>
          </a:schemeClr>
        </a:solidFill>
      </dgm:spPr>
      <dgm:t>
        <a:bodyPr/>
        <a:lstStyle/>
        <a:p>
          <a:pPr algn="ctr" rtl="0"/>
          <a:r>
            <a:rPr lang="en-US" sz="2300" b="1" dirty="0">
              <a:solidFill>
                <a:schemeClr val="tx1">
                  <a:lumMod val="75000"/>
                  <a:lumOff val="25000"/>
                </a:schemeClr>
              </a:solidFill>
              <a:latin typeface="Century Gothic"/>
            </a:rPr>
            <a:t>Question 2</a:t>
          </a:r>
        </a:p>
        <a:p>
          <a:pPr algn="ctr" rtl="0"/>
          <a:r>
            <a:rPr lang="en-US" sz="2300" b="0" dirty="0">
              <a:solidFill>
                <a:schemeClr val="tx1">
                  <a:lumMod val="75000"/>
                  <a:lumOff val="25000"/>
                </a:schemeClr>
              </a:solidFill>
              <a:latin typeface="Century Gothic"/>
            </a:rPr>
            <a:t>How accurate were each of the sensors? Algorithms?</a:t>
          </a:r>
          <a:endParaRPr lang="en-US" sz="2300" b="1" dirty="0">
            <a:solidFill>
              <a:schemeClr val="tx1">
                <a:lumMod val="75000"/>
                <a:lumOff val="25000"/>
              </a:schemeClr>
            </a:solidFill>
            <a:latin typeface="Century Gothic"/>
          </a:endParaRPr>
        </a:p>
      </dgm:t>
    </dgm:pt>
    <dgm:pt modelId="{8EFE96EF-E15F-FD4F-B373-5BC49468CCF8}" type="parTrans" cxnId="{BA27A639-02B4-354B-801B-2DE6AA93F112}">
      <dgm:prSet/>
      <dgm:spPr/>
      <dgm:t>
        <a:bodyPr/>
        <a:lstStyle/>
        <a:p>
          <a:endParaRPr lang="en-US"/>
        </a:p>
      </dgm:t>
    </dgm:pt>
    <dgm:pt modelId="{5A8FF5A6-6C76-4E4F-8F60-1CBE51DBC7B7}" type="sibTrans" cxnId="{BA27A639-02B4-354B-801B-2DE6AA93F112}">
      <dgm:prSet/>
      <dgm:spPr/>
      <dgm:t>
        <a:bodyPr/>
        <a:lstStyle/>
        <a:p>
          <a:endParaRPr lang="en-US"/>
        </a:p>
      </dgm:t>
    </dgm:pt>
    <dgm:pt modelId="{E1DD016A-EBC0-8B48-82F6-DF0A4944713D}">
      <dgm:prSet phldrT="[Text]" phldr="0" custT="1"/>
      <dgm:spPr/>
      <dgm:t>
        <a:bodyPr/>
        <a:lstStyle/>
        <a:p>
          <a:pPr algn="ctr" rtl="0"/>
          <a:r>
            <a:rPr lang="en-US" sz="2300" b="0" dirty="0">
              <a:latin typeface="Century Gothic"/>
            </a:rPr>
            <a:t>NASA Earth observations show promise as a first spatial approximation for dinoflagellate growth, but require validation</a:t>
          </a:r>
          <a:endParaRPr lang="en-US" sz="2300" b="0" i="1" dirty="0">
            <a:latin typeface="Century Gothic"/>
          </a:endParaRPr>
        </a:p>
      </dgm:t>
    </dgm:pt>
    <dgm:pt modelId="{31B6648C-511C-554B-82C0-EDEC08C3B279}" type="parTrans" cxnId="{9D3C5DEF-211F-4E8A-85FD-0259720601F7}">
      <dgm:prSet/>
      <dgm:spPr/>
      <dgm:t>
        <a:bodyPr/>
        <a:lstStyle/>
        <a:p>
          <a:endParaRPr lang="en-US"/>
        </a:p>
      </dgm:t>
    </dgm:pt>
    <dgm:pt modelId="{ED16F837-0D9E-D541-9CAC-A1BA96938D63}" type="sibTrans" cxnId="{9D3C5DEF-211F-4E8A-85FD-0259720601F7}">
      <dgm:prSet/>
      <dgm:spPr/>
      <dgm:t>
        <a:bodyPr/>
        <a:lstStyle/>
        <a:p>
          <a:endParaRPr lang="en-US"/>
        </a:p>
      </dgm:t>
    </dgm:pt>
    <dgm:pt modelId="{FEBCBA60-731E-0E48-8E0A-A1D70A42CC4E}" type="pres">
      <dgm:prSet presAssocID="{2979FC49-3DF8-4AD7-BF5C-1D3179D6D1F6}" presName="matrix" presStyleCnt="0">
        <dgm:presLayoutVars>
          <dgm:chMax val="1"/>
          <dgm:dir/>
          <dgm:resizeHandles val="exact"/>
        </dgm:presLayoutVars>
      </dgm:prSet>
      <dgm:spPr/>
    </dgm:pt>
    <dgm:pt modelId="{897F0A85-2D63-C343-90D0-A39C00DEFF1F}" type="pres">
      <dgm:prSet presAssocID="{2979FC49-3DF8-4AD7-BF5C-1D3179D6D1F6}" presName="diamond" presStyleLbl="bgShp" presStyleIdx="0" presStyleCnt="1" custLinFactNeighborX="-4845"/>
      <dgm:spPr/>
    </dgm:pt>
    <dgm:pt modelId="{DE41C041-D3A1-DD43-809F-818E58340225}" type="pres">
      <dgm:prSet presAssocID="{2979FC49-3DF8-4AD7-BF5C-1D3179D6D1F6}" presName="quad1" presStyleLbl="node1" presStyleIdx="0" presStyleCnt="4" custScaleX="164835" custScaleY="104396" custLinFactNeighborX="-44777" custLinFactNeighborY="2616">
        <dgm:presLayoutVars>
          <dgm:chMax val="0"/>
          <dgm:chPref val="0"/>
          <dgm:bulletEnabled val="1"/>
        </dgm:presLayoutVars>
      </dgm:prSet>
      <dgm:spPr/>
    </dgm:pt>
    <dgm:pt modelId="{FAA525DC-7D23-AD4F-9656-E9493706977B}" type="pres">
      <dgm:prSet presAssocID="{2979FC49-3DF8-4AD7-BF5C-1D3179D6D1F6}" presName="quad2" presStyleLbl="node1" presStyleIdx="1" presStyleCnt="4" custScaleX="164835" custScaleY="104396" custLinFactNeighborX="18315" custLinFactNeighborY="1308">
        <dgm:presLayoutVars>
          <dgm:chMax val="0"/>
          <dgm:chPref val="0"/>
          <dgm:bulletEnabled val="1"/>
        </dgm:presLayoutVars>
      </dgm:prSet>
      <dgm:spPr/>
    </dgm:pt>
    <dgm:pt modelId="{0EE3700D-A73D-8943-82A0-BAD632233C87}" type="pres">
      <dgm:prSet presAssocID="{2979FC49-3DF8-4AD7-BF5C-1D3179D6D1F6}" presName="quad3" presStyleLbl="node1" presStyleIdx="2" presStyleCnt="4" custScaleX="164835" custScaleY="104396" custLinFactNeighborX="-45133" custLinFactNeighborY="1308">
        <dgm:presLayoutVars>
          <dgm:chMax val="0"/>
          <dgm:chPref val="0"/>
          <dgm:bulletEnabled val="1"/>
        </dgm:presLayoutVars>
      </dgm:prSet>
      <dgm:spPr/>
    </dgm:pt>
    <dgm:pt modelId="{65C526A4-9E55-3540-9B12-17C571CAE49D}" type="pres">
      <dgm:prSet presAssocID="{2979FC49-3DF8-4AD7-BF5C-1D3179D6D1F6}" presName="quad4" presStyleLbl="node1" presStyleIdx="3" presStyleCnt="4" custScaleX="164835" custScaleY="104396" custLinFactNeighborX="21119" custLinFactNeighborY="1308">
        <dgm:presLayoutVars>
          <dgm:chMax val="0"/>
          <dgm:chPref val="0"/>
          <dgm:bulletEnabled val="1"/>
        </dgm:presLayoutVars>
      </dgm:prSet>
      <dgm:spPr/>
    </dgm:pt>
  </dgm:ptLst>
  <dgm:cxnLst>
    <dgm:cxn modelId="{8245321E-C609-174D-901D-BCD4666BF1BA}" type="presOf" srcId="{2979FC49-3DF8-4AD7-BF5C-1D3179D6D1F6}" destId="{FEBCBA60-731E-0E48-8E0A-A1D70A42CC4E}" srcOrd="0" destOrd="0" presId="urn:microsoft.com/office/officeart/2005/8/layout/matrix3"/>
    <dgm:cxn modelId="{BA27A639-02B4-354B-801B-2DE6AA93F112}" srcId="{2979FC49-3DF8-4AD7-BF5C-1D3179D6D1F6}" destId="{EEDC4DC1-6768-0A47-9772-714E085915D0}" srcOrd="1" destOrd="0" parTransId="{8EFE96EF-E15F-FD4F-B373-5BC49468CCF8}" sibTransId="{5A8FF5A6-6C76-4E4F-8F60-1CBE51DBC7B7}"/>
    <dgm:cxn modelId="{2D42E66B-9E18-834B-BCE5-EF7A6B90C7F5}" type="presOf" srcId="{54241AB6-E137-49C8-9BC0-139182A30E0E}" destId="{0EE3700D-A73D-8943-82A0-BAD632233C87}" srcOrd="0" destOrd="0" presId="urn:microsoft.com/office/officeart/2005/8/layout/matrix3"/>
    <dgm:cxn modelId="{05F74352-F4B6-40CB-87B4-D154BB2751B9}" type="presOf" srcId="{E1DD016A-EBC0-8B48-82F6-DF0A4944713D}" destId="{DE41C041-D3A1-DD43-809F-818E58340225}" srcOrd="0" destOrd="1" presId="urn:microsoft.com/office/officeart/2005/8/layout/matrix3"/>
    <dgm:cxn modelId="{3A0F5253-15F4-6A4E-ABC4-D0D552C98482}" type="presOf" srcId="{2032CC8B-D043-447C-A026-7DAC8986D5CF}" destId="{DE41C041-D3A1-DD43-809F-818E58340225}" srcOrd="0" destOrd="0" presId="urn:microsoft.com/office/officeart/2005/8/layout/matrix3"/>
    <dgm:cxn modelId="{2607C09D-E52C-F542-992B-1B8BAFA733A7}" type="presOf" srcId="{E95916D6-FF2B-4A91-B998-728586998D71}" destId="{65C526A4-9E55-3540-9B12-17C571CAE49D}" srcOrd="0" destOrd="0" presId="urn:microsoft.com/office/officeart/2005/8/layout/matrix3"/>
    <dgm:cxn modelId="{3D37EF9F-72ED-488F-A39D-C078EE0A9861}" srcId="{2979FC49-3DF8-4AD7-BF5C-1D3179D6D1F6}" destId="{2032CC8B-D043-447C-A026-7DAC8986D5CF}" srcOrd="0" destOrd="0" parTransId="{BC5DB5ED-E776-476C-B8B5-AAA518309534}" sibTransId="{03D9564F-B82F-4080-94A9-02186DDA7A5B}"/>
    <dgm:cxn modelId="{EFE207B9-A14E-483E-8FAE-4DA73361A751}" srcId="{2979FC49-3DF8-4AD7-BF5C-1D3179D6D1F6}" destId="{54241AB6-E137-49C8-9BC0-139182A30E0E}" srcOrd="2" destOrd="0" parTransId="{CCF4BF66-210E-41DE-AC34-E0A9792A407D}" sibTransId="{739F224A-EF31-4D3C-85AC-46E62AC4AAD9}"/>
    <dgm:cxn modelId="{8878D9C5-D6E7-44E5-A49B-98D3CD1B5A47}" srcId="{2979FC49-3DF8-4AD7-BF5C-1D3179D6D1F6}" destId="{E95916D6-FF2B-4A91-B998-728586998D71}" srcOrd="3" destOrd="0" parTransId="{32E2C8A6-34C3-4839-B474-B01F3CFB89A8}" sibTransId="{96F285F6-B55E-4B40-9296-359DD9E69538}"/>
    <dgm:cxn modelId="{9D3C5DEF-211F-4E8A-85FD-0259720601F7}" srcId="{2032CC8B-D043-447C-A026-7DAC8986D5CF}" destId="{E1DD016A-EBC0-8B48-82F6-DF0A4944713D}" srcOrd="0" destOrd="0" parTransId="{31B6648C-511C-554B-82C0-EDEC08C3B279}" sibTransId="{ED16F837-0D9E-D541-9CAC-A1BA96938D63}"/>
    <dgm:cxn modelId="{32CE2AF2-78E2-F946-8103-12CCE646807E}" type="presOf" srcId="{EEDC4DC1-6768-0A47-9772-714E085915D0}" destId="{FAA525DC-7D23-AD4F-9656-E9493706977B}" srcOrd="0" destOrd="0" presId="urn:microsoft.com/office/officeart/2005/8/layout/matrix3"/>
    <dgm:cxn modelId="{CF6A35A9-E657-D840-B06C-59F41C4B9AC9}" type="presParOf" srcId="{FEBCBA60-731E-0E48-8E0A-A1D70A42CC4E}" destId="{897F0A85-2D63-C343-90D0-A39C00DEFF1F}" srcOrd="0" destOrd="0" presId="urn:microsoft.com/office/officeart/2005/8/layout/matrix3"/>
    <dgm:cxn modelId="{EFAB7BA6-BA34-4643-9AB8-6CE5BACB888F}" type="presParOf" srcId="{FEBCBA60-731E-0E48-8E0A-A1D70A42CC4E}" destId="{DE41C041-D3A1-DD43-809F-818E58340225}" srcOrd="1" destOrd="0" presId="urn:microsoft.com/office/officeart/2005/8/layout/matrix3"/>
    <dgm:cxn modelId="{790E6F4F-66DB-C440-8FB0-28BF370FBC63}" type="presParOf" srcId="{FEBCBA60-731E-0E48-8E0A-A1D70A42CC4E}" destId="{FAA525DC-7D23-AD4F-9656-E9493706977B}" srcOrd="2" destOrd="0" presId="urn:microsoft.com/office/officeart/2005/8/layout/matrix3"/>
    <dgm:cxn modelId="{8206ECC2-E8AB-394D-AA42-1FA174225090}" type="presParOf" srcId="{FEBCBA60-731E-0E48-8E0A-A1D70A42CC4E}" destId="{0EE3700D-A73D-8943-82A0-BAD632233C87}" srcOrd="3" destOrd="0" presId="urn:microsoft.com/office/officeart/2005/8/layout/matrix3"/>
    <dgm:cxn modelId="{C7566981-B849-D741-BD92-A037867FF755}" type="presParOf" srcId="{FEBCBA60-731E-0E48-8E0A-A1D70A42CC4E}" destId="{65C526A4-9E55-3540-9B12-17C571CAE49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979FC49-3DF8-4AD7-BF5C-1D3179D6D1F6}" type="doc">
      <dgm:prSet loTypeId="urn:microsoft.com/office/officeart/2005/8/layout/matrix3" loCatId="process" qsTypeId="urn:microsoft.com/office/officeart/2005/8/quickstyle/simple1" qsCatId="simple" csTypeId="urn:microsoft.com/office/officeart/2005/8/colors/colorful5" csCatId="colorful" phldr="1"/>
      <dgm:spPr/>
      <dgm:t>
        <a:bodyPr/>
        <a:lstStyle/>
        <a:p>
          <a:endParaRPr lang="en-US"/>
        </a:p>
      </dgm:t>
    </dgm:pt>
    <dgm:pt modelId="{2032CC8B-D043-447C-A026-7DAC8986D5CF}">
      <dgm:prSet phldrT="[Tex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1</a:t>
          </a:r>
          <a:endParaRPr lang="en-US" sz="2300" b="0" dirty="0">
            <a:solidFill>
              <a:schemeClr val="tx1">
                <a:lumMod val="75000"/>
                <a:lumOff val="25000"/>
              </a:schemeClr>
            </a:solidFill>
            <a:latin typeface="Century Gothic"/>
          </a:endParaRPr>
        </a:p>
      </dgm:t>
    </dgm:pt>
    <dgm:pt modelId="{BC5DB5ED-E776-476C-B8B5-AAA518309534}" type="parTrans" cxnId="{3D37EF9F-72ED-488F-A39D-C078EE0A9861}">
      <dgm:prSet/>
      <dgm:spPr/>
      <dgm:t>
        <a:bodyPr/>
        <a:lstStyle/>
        <a:p>
          <a:endParaRPr lang="en-US"/>
        </a:p>
      </dgm:t>
    </dgm:pt>
    <dgm:pt modelId="{03D9564F-B82F-4080-94A9-02186DDA7A5B}" type="sibTrans" cxnId="{3D37EF9F-72ED-488F-A39D-C078EE0A9861}">
      <dgm:prSet/>
      <dgm:spPr/>
      <dgm:t>
        <a:bodyPr/>
        <a:lstStyle/>
        <a:p>
          <a:endParaRPr lang="en-US"/>
        </a:p>
      </dgm:t>
    </dgm:pt>
    <dgm:pt modelId="{80EAD87B-CC58-497F-A879-9226A788B7D9}">
      <dgm:prSet phldrT="[Text]" phldr="0" custT="1"/>
      <dgm:spPr/>
      <dgm:t>
        <a:bodyPr/>
        <a:lstStyle/>
        <a:p>
          <a:pPr algn="ctr" rtl="0"/>
          <a:r>
            <a:rPr lang="en-US" sz="2300" b="1" dirty="0">
              <a:solidFill>
                <a:schemeClr val="bg1"/>
              </a:solidFill>
              <a:latin typeface="Century Gothic"/>
            </a:rPr>
            <a:t>Question 2</a:t>
          </a:r>
          <a:endParaRPr lang="en-US" sz="2300" b="0" dirty="0">
            <a:solidFill>
              <a:schemeClr val="bg1"/>
            </a:solidFill>
            <a:latin typeface="Century Gothic"/>
          </a:endParaRPr>
        </a:p>
      </dgm:t>
    </dgm:pt>
    <dgm:pt modelId="{C45416C5-0D88-445A-83CE-8F39C44445D4}" type="parTrans" cxnId="{014B901F-CCB9-4058-B34E-06092895A9E0}">
      <dgm:prSet/>
      <dgm:spPr/>
      <dgm:t>
        <a:bodyPr/>
        <a:lstStyle/>
        <a:p>
          <a:endParaRPr lang="en-US"/>
        </a:p>
      </dgm:t>
    </dgm:pt>
    <dgm:pt modelId="{9B4A7723-6C5C-4C81-9179-903706858651}" type="sibTrans" cxnId="{014B901F-CCB9-4058-B34E-06092895A9E0}">
      <dgm:prSet/>
      <dgm:spPr/>
      <dgm:t>
        <a:bodyPr/>
        <a:lstStyle/>
        <a:p>
          <a:endParaRPr lang="en-US"/>
        </a:p>
      </dgm:t>
    </dgm:pt>
    <dgm:pt modelId="{E95916D6-FF2B-4A91-B998-728586998D71}">
      <dgm:prSe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4</a:t>
          </a:r>
        </a:p>
        <a:p>
          <a:pPr algn="ctr"/>
          <a:r>
            <a:rPr lang="en-US" sz="2300" b="0" dirty="0">
              <a:solidFill>
                <a:schemeClr val="tx1">
                  <a:lumMod val="75000"/>
                  <a:lumOff val="25000"/>
                </a:schemeClr>
              </a:solidFill>
              <a:latin typeface="Century Gothic"/>
            </a:rPr>
            <a:t>What does this mean for the future detection of HABs and the safety of impacted communities?</a:t>
          </a:r>
          <a:endParaRPr lang="en-US" sz="2300" b="0" dirty="0">
            <a:solidFill>
              <a:schemeClr val="tx1">
                <a:lumMod val="75000"/>
                <a:lumOff val="25000"/>
              </a:schemeClr>
            </a:solidFill>
            <a:latin typeface="Century Gothic" panose="020B0502020202020204" pitchFamily="34" charset="0"/>
          </a:endParaRPr>
        </a:p>
      </dgm:t>
    </dgm:pt>
    <dgm:pt modelId="{32E2C8A6-34C3-4839-B474-B01F3CFB89A8}" type="parTrans" cxnId="{8878D9C5-D6E7-44E5-A49B-98D3CD1B5A47}">
      <dgm:prSet/>
      <dgm:spPr/>
      <dgm:t>
        <a:bodyPr/>
        <a:lstStyle/>
        <a:p>
          <a:endParaRPr lang="en-US"/>
        </a:p>
      </dgm:t>
    </dgm:pt>
    <dgm:pt modelId="{96F285F6-B55E-4B40-9296-359DD9E69538}" type="sibTrans" cxnId="{8878D9C5-D6E7-44E5-A49B-98D3CD1B5A47}">
      <dgm:prSet/>
      <dgm:spPr/>
      <dgm:t>
        <a:bodyPr/>
        <a:lstStyle/>
        <a:p>
          <a:endParaRPr lang="en-US"/>
        </a:p>
      </dgm:t>
    </dgm:pt>
    <dgm:pt modelId="{0C1A7448-0E28-4D72-B5E0-B185F60DBE28}">
      <dgm:prSet phldr="0"/>
      <dgm:spPr/>
      <dgm:t>
        <a:bodyPr/>
        <a:lstStyle/>
        <a:p>
          <a:pPr algn="l"/>
          <a:endParaRPr lang="en-US">
            <a:latin typeface="Century Gothic" panose="020B0502020202020204" pitchFamily="34" charset="0"/>
          </a:endParaRPr>
        </a:p>
      </dgm:t>
    </dgm:pt>
    <dgm:pt modelId="{55ECA66C-194A-4021-B8FB-C3C8CC106F07}" type="parTrans" cxnId="{CF955663-808D-4B9A-BD0C-1C4B9AFA26F0}">
      <dgm:prSet/>
      <dgm:spPr/>
      <dgm:t>
        <a:bodyPr/>
        <a:lstStyle/>
        <a:p>
          <a:endParaRPr lang="en-US"/>
        </a:p>
      </dgm:t>
    </dgm:pt>
    <dgm:pt modelId="{79135CC0-78EC-4366-8659-E720B11E616B}" type="sibTrans" cxnId="{CF955663-808D-4B9A-BD0C-1C4B9AFA26F0}">
      <dgm:prSet/>
      <dgm:spPr/>
      <dgm:t>
        <a:bodyPr/>
        <a:lstStyle/>
        <a:p>
          <a:endParaRPr lang="en-US"/>
        </a:p>
      </dgm:t>
    </dgm:pt>
    <dgm:pt modelId="{160D4A60-3CC9-2F48-BF95-C04B6DA7D8B7}">
      <dgm:prSet phldrT="[Text]" phldr="0" custT="1"/>
      <dgm:spPr/>
      <dgm:t>
        <a:bodyPr/>
        <a:lstStyle/>
        <a:p>
          <a:pPr algn="ctr" rtl="0"/>
          <a:r>
            <a:rPr lang="en-US" sz="2300" b="0" dirty="0">
              <a:solidFill>
                <a:schemeClr val="bg1"/>
              </a:solidFill>
              <a:latin typeface="Century Gothic"/>
            </a:rPr>
            <a:t>VIIRS CI showed greatest correlation when compared to GCOM-C</a:t>
          </a:r>
        </a:p>
      </dgm:t>
    </dgm:pt>
    <dgm:pt modelId="{4C91EA48-7A3E-4848-A287-BC97619E697C}" type="parTrans" cxnId="{46E317F2-77D2-5C41-B742-153F169BFE9A}">
      <dgm:prSet/>
      <dgm:spPr/>
      <dgm:t>
        <a:bodyPr/>
        <a:lstStyle/>
        <a:p>
          <a:endParaRPr lang="en-US"/>
        </a:p>
      </dgm:t>
    </dgm:pt>
    <dgm:pt modelId="{070A0BB9-BFCE-B240-98F4-80C9E7B0DAEA}" type="sibTrans" cxnId="{46E317F2-77D2-5C41-B742-153F169BFE9A}">
      <dgm:prSet/>
      <dgm:spPr/>
      <dgm:t>
        <a:bodyPr/>
        <a:lstStyle/>
        <a:p>
          <a:endParaRPr lang="en-US"/>
        </a:p>
      </dgm:t>
    </dgm:pt>
    <dgm:pt modelId="{DAF5A03B-6C1D-694F-AF57-1B89ECE4BCCB}">
      <dgm:prSet phldrT="[Text]" phldr="0" custT="1"/>
      <dgm:spPr>
        <a:solidFill>
          <a:schemeClr val="bg1">
            <a:lumMod val="85000"/>
          </a:schemeClr>
        </a:solidFill>
      </dgm:spPr>
      <dgm:t>
        <a:bodyPr/>
        <a:lstStyle/>
        <a:p>
          <a:pPr algn="ctr" rtl="0"/>
          <a:r>
            <a:rPr lang="en-US" sz="2300" b="1" dirty="0">
              <a:solidFill>
                <a:schemeClr val="tx1">
                  <a:lumMod val="75000"/>
                  <a:lumOff val="25000"/>
                </a:schemeClr>
              </a:solidFill>
              <a:latin typeface="Century Gothic"/>
            </a:rPr>
            <a:t>Question 3</a:t>
          </a:r>
        </a:p>
        <a:p>
          <a:pPr algn="ctr" rtl="0"/>
          <a:r>
            <a:rPr lang="en-US" sz="2300" b="0" dirty="0">
              <a:solidFill>
                <a:schemeClr val="tx1">
                  <a:lumMod val="75000"/>
                  <a:lumOff val="25000"/>
                </a:schemeClr>
              </a:solidFill>
              <a:latin typeface="Century Gothic"/>
            </a:rPr>
            <a:t>When were the findings valid? Time frame? Location?</a:t>
          </a:r>
          <a:endParaRPr lang="en-US" sz="2300" b="1" dirty="0">
            <a:solidFill>
              <a:schemeClr val="tx1">
                <a:lumMod val="75000"/>
                <a:lumOff val="25000"/>
              </a:schemeClr>
            </a:solidFill>
            <a:latin typeface="Century Gothic"/>
          </a:endParaRPr>
        </a:p>
      </dgm:t>
    </dgm:pt>
    <dgm:pt modelId="{06A8B6F2-B100-6645-8F6E-B574C7E21E11}" type="parTrans" cxnId="{5A197953-54C4-EB4F-9D62-16BB2E38ED5F}">
      <dgm:prSet/>
      <dgm:spPr/>
      <dgm:t>
        <a:bodyPr/>
        <a:lstStyle/>
        <a:p>
          <a:endParaRPr lang="en-US"/>
        </a:p>
      </dgm:t>
    </dgm:pt>
    <dgm:pt modelId="{7B21C40C-7DC4-DB43-BFFE-3DB6077A7249}" type="sibTrans" cxnId="{5A197953-54C4-EB4F-9D62-16BB2E38ED5F}">
      <dgm:prSet/>
      <dgm:spPr/>
      <dgm:t>
        <a:bodyPr/>
        <a:lstStyle/>
        <a:p>
          <a:endParaRPr lang="en-US"/>
        </a:p>
      </dgm:t>
    </dgm:pt>
    <dgm:pt modelId="{D6FB5A39-4CA4-364C-917E-515BB9DB9587}">
      <dgm:prSet phldrT="[Text]" phldr="0" custT="1"/>
      <dgm:spPr>
        <a:solidFill>
          <a:schemeClr val="bg1">
            <a:lumMod val="85000"/>
          </a:schemeClr>
        </a:solidFill>
      </dgm:spPr>
      <dgm:t>
        <a:bodyPr/>
        <a:lstStyle/>
        <a:p>
          <a:pPr algn="ctr" rtl="0"/>
          <a:r>
            <a:rPr lang="en-US" sz="2300" b="0" dirty="0">
              <a:solidFill>
                <a:schemeClr val="tx1">
                  <a:lumMod val="75000"/>
                  <a:lumOff val="25000"/>
                </a:schemeClr>
              </a:solidFill>
              <a:latin typeface="Century Gothic"/>
            </a:rPr>
            <a:t>NASA Earth observations show promise as a first spatial approximation for dinoflagellate growth, but require validation</a:t>
          </a:r>
        </a:p>
      </dgm:t>
    </dgm:pt>
    <dgm:pt modelId="{CFFF4950-0E6A-2B40-B03C-8361E362FCD6}" type="parTrans" cxnId="{D4547B6F-2482-7445-BDA1-CC32D40F78DA}">
      <dgm:prSet/>
      <dgm:spPr/>
      <dgm:t>
        <a:bodyPr/>
        <a:lstStyle/>
        <a:p>
          <a:endParaRPr lang="en-US"/>
        </a:p>
      </dgm:t>
    </dgm:pt>
    <dgm:pt modelId="{4B4B3F96-5ED1-FC4A-BB17-6915EF675EA1}" type="sibTrans" cxnId="{D4547B6F-2482-7445-BDA1-CC32D40F78DA}">
      <dgm:prSet/>
      <dgm:spPr/>
      <dgm:t>
        <a:bodyPr/>
        <a:lstStyle/>
        <a:p>
          <a:endParaRPr lang="en-US"/>
        </a:p>
      </dgm:t>
    </dgm:pt>
    <dgm:pt modelId="{FEBCBA60-731E-0E48-8E0A-A1D70A42CC4E}" type="pres">
      <dgm:prSet presAssocID="{2979FC49-3DF8-4AD7-BF5C-1D3179D6D1F6}" presName="matrix" presStyleCnt="0">
        <dgm:presLayoutVars>
          <dgm:chMax val="1"/>
          <dgm:dir/>
          <dgm:resizeHandles val="exact"/>
        </dgm:presLayoutVars>
      </dgm:prSet>
      <dgm:spPr/>
    </dgm:pt>
    <dgm:pt modelId="{897F0A85-2D63-C343-90D0-A39C00DEFF1F}" type="pres">
      <dgm:prSet presAssocID="{2979FC49-3DF8-4AD7-BF5C-1D3179D6D1F6}" presName="diamond" presStyleLbl="bgShp" presStyleIdx="0" presStyleCnt="1" custLinFactNeighborX="-4845"/>
      <dgm:spPr/>
    </dgm:pt>
    <dgm:pt modelId="{DE41C041-D3A1-DD43-809F-818E58340225}" type="pres">
      <dgm:prSet presAssocID="{2979FC49-3DF8-4AD7-BF5C-1D3179D6D1F6}" presName="quad1" presStyleLbl="node1" presStyleIdx="0" presStyleCnt="4" custScaleX="164835" custScaleY="104396" custLinFactNeighborX="-45377" custLinFactNeighborY="2616">
        <dgm:presLayoutVars>
          <dgm:chMax val="0"/>
          <dgm:chPref val="0"/>
          <dgm:bulletEnabled val="1"/>
        </dgm:presLayoutVars>
      </dgm:prSet>
      <dgm:spPr/>
    </dgm:pt>
    <dgm:pt modelId="{FAA525DC-7D23-AD4F-9656-E9493706977B}" type="pres">
      <dgm:prSet presAssocID="{2979FC49-3DF8-4AD7-BF5C-1D3179D6D1F6}" presName="quad2" presStyleLbl="node1" presStyleIdx="1" presStyleCnt="4" custScaleX="164835" custScaleY="104396" custLinFactNeighborX="18315" custLinFactNeighborY="1308">
        <dgm:presLayoutVars>
          <dgm:chMax val="0"/>
          <dgm:chPref val="0"/>
          <dgm:bulletEnabled val="1"/>
        </dgm:presLayoutVars>
      </dgm:prSet>
      <dgm:spPr/>
    </dgm:pt>
    <dgm:pt modelId="{0EE3700D-A73D-8943-82A0-BAD632233C87}" type="pres">
      <dgm:prSet presAssocID="{2979FC49-3DF8-4AD7-BF5C-1D3179D6D1F6}" presName="quad3" presStyleLbl="node1" presStyleIdx="2" presStyleCnt="4" custScaleX="164835" custScaleY="104396" custLinFactNeighborX="-45133" custLinFactNeighborY="1308">
        <dgm:presLayoutVars>
          <dgm:chMax val="0"/>
          <dgm:chPref val="0"/>
          <dgm:bulletEnabled val="1"/>
        </dgm:presLayoutVars>
      </dgm:prSet>
      <dgm:spPr/>
    </dgm:pt>
    <dgm:pt modelId="{65C526A4-9E55-3540-9B12-17C571CAE49D}" type="pres">
      <dgm:prSet presAssocID="{2979FC49-3DF8-4AD7-BF5C-1D3179D6D1F6}" presName="quad4" presStyleLbl="node1" presStyleIdx="3" presStyleCnt="4" custScaleX="164835" custScaleY="104396" custLinFactNeighborX="21119" custLinFactNeighborY="1308">
        <dgm:presLayoutVars>
          <dgm:chMax val="0"/>
          <dgm:chPref val="0"/>
          <dgm:bulletEnabled val="1"/>
        </dgm:presLayoutVars>
      </dgm:prSet>
      <dgm:spPr/>
    </dgm:pt>
  </dgm:ptLst>
  <dgm:cxnLst>
    <dgm:cxn modelId="{8245321E-C609-174D-901D-BCD4666BF1BA}" type="presOf" srcId="{2979FC49-3DF8-4AD7-BF5C-1D3179D6D1F6}" destId="{FEBCBA60-731E-0E48-8E0A-A1D70A42CC4E}" srcOrd="0" destOrd="0" presId="urn:microsoft.com/office/officeart/2005/8/layout/matrix3"/>
    <dgm:cxn modelId="{014B901F-CCB9-4058-B34E-06092895A9E0}" srcId="{2979FC49-3DF8-4AD7-BF5C-1D3179D6D1F6}" destId="{80EAD87B-CC58-497F-A879-9226A788B7D9}" srcOrd="1" destOrd="0" parTransId="{C45416C5-0D88-445A-83CE-8F39C44445D4}" sibTransId="{9B4A7723-6C5C-4C81-9179-903706858651}"/>
    <dgm:cxn modelId="{1FF8CD3E-2D6E-8148-92B3-756F71522C08}" type="presOf" srcId="{160D4A60-3CC9-2F48-BF95-C04B6DA7D8B7}" destId="{FAA525DC-7D23-AD4F-9656-E9493706977B}" srcOrd="0" destOrd="1" presId="urn:microsoft.com/office/officeart/2005/8/layout/matrix3"/>
    <dgm:cxn modelId="{CF955663-808D-4B9A-BD0C-1C4B9AFA26F0}" srcId="{2979FC49-3DF8-4AD7-BF5C-1D3179D6D1F6}" destId="{0C1A7448-0E28-4D72-B5E0-B185F60DBE28}" srcOrd="4" destOrd="0" parTransId="{55ECA66C-194A-4021-B8FB-C3C8CC106F07}" sibTransId="{79135CC0-78EC-4366-8659-E720B11E616B}"/>
    <dgm:cxn modelId="{02220764-134E-C64B-A113-19821F97C926}" type="presOf" srcId="{E95916D6-FF2B-4A91-B998-728586998D71}" destId="{65C526A4-9E55-3540-9B12-17C571CAE49D}" srcOrd="0" destOrd="0" presId="urn:microsoft.com/office/officeart/2005/8/layout/matrix3"/>
    <dgm:cxn modelId="{701F1144-0E0D-3E47-8F4E-7C495A49D965}" type="presOf" srcId="{80EAD87B-CC58-497F-A879-9226A788B7D9}" destId="{FAA525DC-7D23-AD4F-9656-E9493706977B}" srcOrd="0" destOrd="0" presId="urn:microsoft.com/office/officeart/2005/8/layout/matrix3"/>
    <dgm:cxn modelId="{D4547B6F-2482-7445-BDA1-CC32D40F78DA}" srcId="{2032CC8B-D043-447C-A026-7DAC8986D5CF}" destId="{D6FB5A39-4CA4-364C-917E-515BB9DB9587}" srcOrd="0" destOrd="0" parTransId="{CFFF4950-0E6A-2B40-B03C-8361E362FCD6}" sibTransId="{4B4B3F96-5ED1-FC4A-BB17-6915EF675EA1}"/>
    <dgm:cxn modelId="{3A0F5253-15F4-6A4E-ABC4-D0D552C98482}" type="presOf" srcId="{2032CC8B-D043-447C-A026-7DAC8986D5CF}" destId="{DE41C041-D3A1-DD43-809F-818E58340225}" srcOrd="0" destOrd="0" presId="urn:microsoft.com/office/officeart/2005/8/layout/matrix3"/>
    <dgm:cxn modelId="{5A197953-54C4-EB4F-9D62-16BB2E38ED5F}" srcId="{2979FC49-3DF8-4AD7-BF5C-1D3179D6D1F6}" destId="{DAF5A03B-6C1D-694F-AF57-1B89ECE4BCCB}" srcOrd="2" destOrd="0" parTransId="{06A8B6F2-B100-6645-8F6E-B574C7E21E11}" sibTransId="{7B21C40C-7DC4-DB43-BFFE-3DB6077A7249}"/>
    <dgm:cxn modelId="{67C4DE8C-5B4B-B24C-AD8E-AC7B8CA062B2}" type="presOf" srcId="{D6FB5A39-4CA4-364C-917E-515BB9DB9587}" destId="{DE41C041-D3A1-DD43-809F-818E58340225}" srcOrd="0" destOrd="1" presId="urn:microsoft.com/office/officeart/2005/8/layout/matrix3"/>
    <dgm:cxn modelId="{3D37EF9F-72ED-488F-A39D-C078EE0A9861}" srcId="{2979FC49-3DF8-4AD7-BF5C-1D3179D6D1F6}" destId="{2032CC8B-D043-447C-A026-7DAC8986D5CF}" srcOrd="0" destOrd="0" parTransId="{BC5DB5ED-E776-476C-B8B5-AAA518309534}" sibTransId="{03D9564F-B82F-4080-94A9-02186DDA7A5B}"/>
    <dgm:cxn modelId="{F4B042BD-2775-664A-9B29-1449C453FC8A}" type="presOf" srcId="{DAF5A03B-6C1D-694F-AF57-1B89ECE4BCCB}" destId="{0EE3700D-A73D-8943-82A0-BAD632233C87}" srcOrd="0" destOrd="0" presId="urn:microsoft.com/office/officeart/2005/8/layout/matrix3"/>
    <dgm:cxn modelId="{8878D9C5-D6E7-44E5-A49B-98D3CD1B5A47}" srcId="{2979FC49-3DF8-4AD7-BF5C-1D3179D6D1F6}" destId="{E95916D6-FF2B-4A91-B998-728586998D71}" srcOrd="3" destOrd="0" parTransId="{32E2C8A6-34C3-4839-B474-B01F3CFB89A8}" sibTransId="{96F285F6-B55E-4B40-9296-359DD9E69538}"/>
    <dgm:cxn modelId="{46E317F2-77D2-5C41-B742-153F169BFE9A}" srcId="{80EAD87B-CC58-497F-A879-9226A788B7D9}" destId="{160D4A60-3CC9-2F48-BF95-C04B6DA7D8B7}" srcOrd="0" destOrd="0" parTransId="{4C91EA48-7A3E-4848-A287-BC97619E697C}" sibTransId="{070A0BB9-BFCE-B240-98F4-80C9E7B0DAEA}"/>
    <dgm:cxn modelId="{CF6A35A9-E657-D840-B06C-59F41C4B9AC9}" type="presParOf" srcId="{FEBCBA60-731E-0E48-8E0A-A1D70A42CC4E}" destId="{897F0A85-2D63-C343-90D0-A39C00DEFF1F}" srcOrd="0" destOrd="0" presId="urn:microsoft.com/office/officeart/2005/8/layout/matrix3"/>
    <dgm:cxn modelId="{EFAB7BA6-BA34-4643-9AB8-6CE5BACB888F}" type="presParOf" srcId="{FEBCBA60-731E-0E48-8E0A-A1D70A42CC4E}" destId="{DE41C041-D3A1-DD43-809F-818E58340225}" srcOrd="1" destOrd="0" presId="urn:microsoft.com/office/officeart/2005/8/layout/matrix3"/>
    <dgm:cxn modelId="{790E6F4F-66DB-C440-8FB0-28BF370FBC63}" type="presParOf" srcId="{FEBCBA60-731E-0E48-8E0A-A1D70A42CC4E}" destId="{FAA525DC-7D23-AD4F-9656-E9493706977B}" srcOrd="2" destOrd="0" presId="urn:microsoft.com/office/officeart/2005/8/layout/matrix3"/>
    <dgm:cxn modelId="{8206ECC2-E8AB-394D-AA42-1FA174225090}" type="presParOf" srcId="{FEBCBA60-731E-0E48-8E0A-A1D70A42CC4E}" destId="{0EE3700D-A73D-8943-82A0-BAD632233C87}" srcOrd="3" destOrd="0" presId="urn:microsoft.com/office/officeart/2005/8/layout/matrix3"/>
    <dgm:cxn modelId="{C7566981-B849-D741-BD92-A037867FF755}" type="presParOf" srcId="{FEBCBA60-731E-0E48-8E0A-A1D70A42CC4E}" destId="{65C526A4-9E55-3540-9B12-17C571CAE49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2979FC49-3DF8-4AD7-BF5C-1D3179D6D1F6}" type="doc">
      <dgm:prSet loTypeId="urn:microsoft.com/office/officeart/2005/8/layout/matrix3" loCatId="process" qsTypeId="urn:microsoft.com/office/officeart/2005/8/quickstyle/simple1" qsCatId="simple" csTypeId="urn:microsoft.com/office/officeart/2005/8/colors/colorful5" csCatId="colorful" phldr="1"/>
      <dgm:spPr/>
      <dgm:t>
        <a:bodyPr/>
        <a:lstStyle/>
        <a:p>
          <a:endParaRPr lang="en-US"/>
        </a:p>
      </dgm:t>
    </dgm:pt>
    <dgm:pt modelId="{2032CC8B-D043-447C-A026-7DAC8986D5CF}">
      <dgm:prSet phldrT="[Tex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1</a:t>
          </a:r>
        </a:p>
      </dgm:t>
    </dgm:pt>
    <dgm:pt modelId="{BC5DB5ED-E776-476C-B8B5-AAA518309534}" type="parTrans" cxnId="{3D37EF9F-72ED-488F-A39D-C078EE0A9861}">
      <dgm:prSet/>
      <dgm:spPr/>
      <dgm:t>
        <a:bodyPr/>
        <a:lstStyle/>
        <a:p>
          <a:endParaRPr lang="en-US"/>
        </a:p>
      </dgm:t>
    </dgm:pt>
    <dgm:pt modelId="{03D9564F-B82F-4080-94A9-02186DDA7A5B}" type="sibTrans" cxnId="{3D37EF9F-72ED-488F-A39D-C078EE0A9861}">
      <dgm:prSet/>
      <dgm:spPr/>
      <dgm:t>
        <a:bodyPr/>
        <a:lstStyle/>
        <a:p>
          <a:endParaRPr lang="en-US"/>
        </a:p>
      </dgm:t>
    </dgm:pt>
    <dgm:pt modelId="{80EAD87B-CC58-497F-A879-9226A788B7D9}">
      <dgm:prSet phldrT="[Tex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2</a:t>
          </a:r>
        </a:p>
      </dgm:t>
    </dgm:pt>
    <dgm:pt modelId="{C45416C5-0D88-445A-83CE-8F39C44445D4}" type="parTrans" cxnId="{014B901F-CCB9-4058-B34E-06092895A9E0}">
      <dgm:prSet/>
      <dgm:spPr/>
      <dgm:t>
        <a:bodyPr/>
        <a:lstStyle/>
        <a:p>
          <a:endParaRPr lang="en-US"/>
        </a:p>
      </dgm:t>
    </dgm:pt>
    <dgm:pt modelId="{9B4A7723-6C5C-4C81-9179-903706858651}" type="sibTrans" cxnId="{014B901F-CCB9-4058-B34E-06092895A9E0}">
      <dgm:prSet/>
      <dgm:spPr/>
      <dgm:t>
        <a:bodyPr/>
        <a:lstStyle/>
        <a:p>
          <a:endParaRPr lang="en-US"/>
        </a:p>
      </dgm:t>
    </dgm:pt>
    <dgm:pt modelId="{54241AB6-E137-49C8-9BC0-139182A30E0E}">
      <dgm:prSet phldr="0" custT="1"/>
      <dgm:spPr/>
      <dgm:t>
        <a:bodyPr/>
        <a:lstStyle/>
        <a:p>
          <a:pPr algn="ctr" rtl="0"/>
          <a:r>
            <a:rPr lang="en-US" sz="2300" b="1" dirty="0">
              <a:latin typeface="Century Gothic"/>
            </a:rPr>
            <a:t>Question 3</a:t>
          </a:r>
        </a:p>
      </dgm:t>
    </dgm:pt>
    <dgm:pt modelId="{CCF4BF66-210E-41DE-AC34-E0A9792A407D}" type="parTrans" cxnId="{EFE207B9-A14E-483E-8FAE-4DA73361A751}">
      <dgm:prSet/>
      <dgm:spPr/>
      <dgm:t>
        <a:bodyPr/>
        <a:lstStyle/>
        <a:p>
          <a:endParaRPr lang="en-US"/>
        </a:p>
      </dgm:t>
    </dgm:pt>
    <dgm:pt modelId="{739F224A-EF31-4D3C-85AC-46E62AC4AAD9}" type="sibTrans" cxnId="{EFE207B9-A14E-483E-8FAE-4DA73361A751}">
      <dgm:prSet/>
      <dgm:spPr/>
      <dgm:t>
        <a:bodyPr/>
        <a:lstStyle/>
        <a:p>
          <a:endParaRPr lang="en-US"/>
        </a:p>
      </dgm:t>
    </dgm:pt>
    <dgm:pt modelId="{E95916D6-FF2B-4A91-B998-728586998D71}">
      <dgm:prSet phldr="0"/>
      <dgm:spPr>
        <a:solidFill>
          <a:schemeClr val="bg1">
            <a:lumMod val="85000"/>
          </a:schemeClr>
        </a:solidFill>
      </dgm:spPr>
      <dgm:t>
        <a:bodyPr/>
        <a:lstStyle/>
        <a:p>
          <a:pPr algn="ctr"/>
          <a:r>
            <a:rPr lang="en-US" b="1" dirty="0">
              <a:solidFill>
                <a:schemeClr val="tx1">
                  <a:lumMod val="75000"/>
                  <a:lumOff val="25000"/>
                </a:schemeClr>
              </a:solidFill>
              <a:latin typeface="Century Gothic"/>
            </a:rPr>
            <a:t>Question 4</a:t>
          </a:r>
        </a:p>
        <a:p>
          <a:pPr algn="ctr"/>
          <a:r>
            <a:rPr lang="en-US" b="0" dirty="0">
              <a:solidFill>
                <a:schemeClr val="tx1">
                  <a:lumMod val="75000"/>
                  <a:lumOff val="25000"/>
                </a:schemeClr>
              </a:solidFill>
              <a:latin typeface="Century Gothic"/>
            </a:rPr>
            <a:t>What does this mean for the future detection of HABs and the safety of impacted communities?</a:t>
          </a:r>
        </a:p>
      </dgm:t>
    </dgm:pt>
    <dgm:pt modelId="{32E2C8A6-34C3-4839-B474-B01F3CFB89A8}" type="parTrans" cxnId="{8878D9C5-D6E7-44E5-A49B-98D3CD1B5A47}">
      <dgm:prSet/>
      <dgm:spPr/>
      <dgm:t>
        <a:bodyPr/>
        <a:lstStyle/>
        <a:p>
          <a:endParaRPr lang="en-US"/>
        </a:p>
      </dgm:t>
    </dgm:pt>
    <dgm:pt modelId="{96F285F6-B55E-4B40-9296-359DD9E69538}" type="sibTrans" cxnId="{8878D9C5-D6E7-44E5-A49B-98D3CD1B5A47}">
      <dgm:prSet/>
      <dgm:spPr/>
      <dgm:t>
        <a:bodyPr/>
        <a:lstStyle/>
        <a:p>
          <a:endParaRPr lang="en-US"/>
        </a:p>
      </dgm:t>
    </dgm:pt>
    <dgm:pt modelId="{ED76DBD4-D33B-5846-893D-2122C6C0FA68}">
      <dgm:prSet phldr="0" custT="1"/>
      <dgm:spPr/>
      <dgm:t>
        <a:bodyPr/>
        <a:lstStyle/>
        <a:p>
          <a:pPr algn="ctr" rtl="0"/>
          <a:r>
            <a:rPr lang="en-US" sz="2300" b="0" dirty="0">
              <a:latin typeface="Century Gothic"/>
            </a:rPr>
            <a:t>Able to detect high levels of bloom presence</a:t>
          </a:r>
        </a:p>
      </dgm:t>
    </dgm:pt>
    <dgm:pt modelId="{6B7A08DD-7BA4-C841-8C7F-512AEFB092EA}" type="parTrans" cxnId="{B349BB99-A5F2-3249-91E4-E1BAF9787E0A}">
      <dgm:prSet/>
      <dgm:spPr/>
      <dgm:t>
        <a:bodyPr/>
        <a:lstStyle/>
        <a:p>
          <a:endParaRPr lang="en-US"/>
        </a:p>
      </dgm:t>
    </dgm:pt>
    <dgm:pt modelId="{D7B6700F-664A-EB42-ADE9-DF651C1B488A}" type="sibTrans" cxnId="{B349BB99-A5F2-3249-91E4-E1BAF9787E0A}">
      <dgm:prSet/>
      <dgm:spPr/>
      <dgm:t>
        <a:bodyPr/>
        <a:lstStyle/>
        <a:p>
          <a:endParaRPr lang="en-US"/>
        </a:p>
      </dgm:t>
    </dgm:pt>
    <dgm:pt modelId="{ECB03A5A-7B13-3244-9BA1-F11F4A6517B7}">
      <dgm:prSet phldr="0" custT="1"/>
      <dgm:spPr/>
      <dgm:t>
        <a:bodyPr/>
        <a:lstStyle/>
        <a:p>
          <a:pPr algn="ctr" rtl="0"/>
          <a:r>
            <a:rPr lang="en-US" sz="2300" b="0" dirty="0">
              <a:latin typeface="Century Gothic"/>
            </a:rPr>
            <a:t>Coastal water vs. open ocean</a:t>
          </a:r>
        </a:p>
      </dgm:t>
    </dgm:pt>
    <dgm:pt modelId="{3A51D8C8-85D4-0F4D-AB2E-2C61256CF635}" type="parTrans" cxnId="{650A8AE9-8DFB-654B-8B6B-D9DFD38E7046}">
      <dgm:prSet/>
      <dgm:spPr/>
      <dgm:t>
        <a:bodyPr/>
        <a:lstStyle/>
        <a:p>
          <a:endParaRPr lang="en-US"/>
        </a:p>
      </dgm:t>
    </dgm:pt>
    <dgm:pt modelId="{76C76E65-EECB-1D47-B3D8-868536BBF37B}" type="sibTrans" cxnId="{650A8AE9-8DFB-654B-8B6B-D9DFD38E7046}">
      <dgm:prSet/>
      <dgm:spPr/>
      <dgm:t>
        <a:bodyPr/>
        <a:lstStyle/>
        <a:p>
          <a:endParaRPr lang="en-US"/>
        </a:p>
      </dgm:t>
    </dgm:pt>
    <dgm:pt modelId="{2401FBD2-F923-DA42-BA7B-E665663F9A4F}">
      <dgm:prSet phldrT="[Text]" phldr="0" custT="1"/>
      <dgm:spPr>
        <a:solidFill>
          <a:schemeClr val="bg1">
            <a:lumMod val="85000"/>
          </a:schemeClr>
        </a:solidFill>
      </dgm:spPr>
      <dgm:t>
        <a:bodyPr/>
        <a:lstStyle/>
        <a:p>
          <a:pPr algn="ctr"/>
          <a:r>
            <a:rPr lang="en-US" sz="2300" b="0" dirty="0">
              <a:solidFill>
                <a:schemeClr val="tx1">
                  <a:lumMod val="75000"/>
                  <a:lumOff val="25000"/>
                </a:schemeClr>
              </a:solidFill>
              <a:latin typeface="Century Gothic"/>
            </a:rPr>
            <a:t>NASA Earth observations show promise as a first spatial approximation for dinoflagellate growth, but require validation</a:t>
          </a:r>
        </a:p>
      </dgm:t>
    </dgm:pt>
    <dgm:pt modelId="{3A7808B9-E02D-7A48-ADA8-FA394CA7DF97}" type="parTrans" cxnId="{7AAC2C96-C9A4-0B49-9388-F93429037F96}">
      <dgm:prSet/>
      <dgm:spPr/>
      <dgm:t>
        <a:bodyPr/>
        <a:lstStyle/>
        <a:p>
          <a:endParaRPr lang="en-US"/>
        </a:p>
      </dgm:t>
    </dgm:pt>
    <dgm:pt modelId="{DBAB8467-DC39-3E47-912F-E10E39941B32}" type="sibTrans" cxnId="{7AAC2C96-C9A4-0B49-9388-F93429037F96}">
      <dgm:prSet/>
      <dgm:spPr/>
      <dgm:t>
        <a:bodyPr/>
        <a:lstStyle/>
        <a:p>
          <a:endParaRPr lang="en-US"/>
        </a:p>
      </dgm:t>
    </dgm:pt>
    <dgm:pt modelId="{41DD465F-6268-184B-8DA9-AC0F0369B0DC}">
      <dgm:prSet phldrT="[Text]" phldr="0" custT="1"/>
      <dgm:spPr>
        <a:solidFill>
          <a:schemeClr val="bg1">
            <a:lumMod val="85000"/>
          </a:schemeClr>
        </a:solidFill>
      </dgm:spPr>
      <dgm:t>
        <a:bodyPr/>
        <a:lstStyle/>
        <a:p>
          <a:pPr algn="ctr"/>
          <a:r>
            <a:rPr lang="en-US" sz="2300" b="0" dirty="0">
              <a:solidFill>
                <a:schemeClr val="tx1">
                  <a:lumMod val="75000"/>
                  <a:lumOff val="25000"/>
                </a:schemeClr>
              </a:solidFill>
              <a:latin typeface="Century Gothic"/>
            </a:rPr>
            <a:t>VIIRS CI showed greatest correlation when compared to GCOM-C</a:t>
          </a:r>
        </a:p>
      </dgm:t>
    </dgm:pt>
    <dgm:pt modelId="{C6A96648-BE14-BC44-801D-8C41021A64D0}" type="parTrans" cxnId="{79A2F5BA-5113-9540-914C-99F2E6FD30AC}">
      <dgm:prSet/>
      <dgm:spPr/>
      <dgm:t>
        <a:bodyPr/>
        <a:lstStyle/>
        <a:p>
          <a:endParaRPr lang="en-US"/>
        </a:p>
      </dgm:t>
    </dgm:pt>
    <dgm:pt modelId="{7A62434E-C2AF-5B43-A088-0A1106D4757A}" type="sibTrans" cxnId="{79A2F5BA-5113-9540-914C-99F2E6FD30AC}">
      <dgm:prSet/>
      <dgm:spPr/>
      <dgm:t>
        <a:bodyPr/>
        <a:lstStyle/>
        <a:p>
          <a:endParaRPr lang="en-US"/>
        </a:p>
      </dgm:t>
    </dgm:pt>
    <dgm:pt modelId="{FEBCBA60-731E-0E48-8E0A-A1D70A42CC4E}" type="pres">
      <dgm:prSet presAssocID="{2979FC49-3DF8-4AD7-BF5C-1D3179D6D1F6}" presName="matrix" presStyleCnt="0">
        <dgm:presLayoutVars>
          <dgm:chMax val="1"/>
          <dgm:dir/>
          <dgm:resizeHandles val="exact"/>
        </dgm:presLayoutVars>
      </dgm:prSet>
      <dgm:spPr/>
    </dgm:pt>
    <dgm:pt modelId="{897F0A85-2D63-C343-90D0-A39C00DEFF1F}" type="pres">
      <dgm:prSet presAssocID="{2979FC49-3DF8-4AD7-BF5C-1D3179D6D1F6}" presName="diamond" presStyleLbl="bgShp" presStyleIdx="0" presStyleCnt="1" custLinFactNeighborX="-4845"/>
      <dgm:spPr/>
    </dgm:pt>
    <dgm:pt modelId="{DE41C041-D3A1-DD43-809F-818E58340225}" type="pres">
      <dgm:prSet presAssocID="{2979FC49-3DF8-4AD7-BF5C-1D3179D6D1F6}" presName="quad1" presStyleLbl="node1" presStyleIdx="0" presStyleCnt="4" custScaleX="164835" custScaleY="104396" custLinFactNeighborX="-45377" custLinFactNeighborY="2616">
        <dgm:presLayoutVars>
          <dgm:chMax val="0"/>
          <dgm:chPref val="0"/>
          <dgm:bulletEnabled val="1"/>
        </dgm:presLayoutVars>
      </dgm:prSet>
      <dgm:spPr/>
    </dgm:pt>
    <dgm:pt modelId="{FAA525DC-7D23-AD4F-9656-E9493706977B}" type="pres">
      <dgm:prSet presAssocID="{2979FC49-3DF8-4AD7-BF5C-1D3179D6D1F6}" presName="quad2" presStyleLbl="node1" presStyleIdx="1" presStyleCnt="4" custScaleX="164835" custScaleY="104396" custLinFactNeighborX="18315" custLinFactNeighborY="1308">
        <dgm:presLayoutVars>
          <dgm:chMax val="0"/>
          <dgm:chPref val="0"/>
          <dgm:bulletEnabled val="1"/>
        </dgm:presLayoutVars>
      </dgm:prSet>
      <dgm:spPr/>
    </dgm:pt>
    <dgm:pt modelId="{0EE3700D-A73D-8943-82A0-BAD632233C87}" type="pres">
      <dgm:prSet presAssocID="{2979FC49-3DF8-4AD7-BF5C-1D3179D6D1F6}" presName="quad3" presStyleLbl="node1" presStyleIdx="2" presStyleCnt="4" custScaleX="164835" custScaleY="104396" custLinFactNeighborX="-45133" custLinFactNeighborY="1308">
        <dgm:presLayoutVars>
          <dgm:chMax val="0"/>
          <dgm:chPref val="0"/>
          <dgm:bulletEnabled val="1"/>
        </dgm:presLayoutVars>
      </dgm:prSet>
      <dgm:spPr/>
    </dgm:pt>
    <dgm:pt modelId="{65C526A4-9E55-3540-9B12-17C571CAE49D}" type="pres">
      <dgm:prSet presAssocID="{2979FC49-3DF8-4AD7-BF5C-1D3179D6D1F6}" presName="quad4" presStyleLbl="node1" presStyleIdx="3" presStyleCnt="4" custScaleX="164835" custScaleY="104396" custLinFactNeighborX="21119" custLinFactNeighborY="1308">
        <dgm:presLayoutVars>
          <dgm:chMax val="0"/>
          <dgm:chPref val="0"/>
          <dgm:bulletEnabled val="1"/>
        </dgm:presLayoutVars>
      </dgm:prSet>
      <dgm:spPr/>
    </dgm:pt>
  </dgm:ptLst>
  <dgm:cxnLst>
    <dgm:cxn modelId="{FAA3A61C-68F1-47ED-919F-9540EEF84657}" type="presOf" srcId="{80EAD87B-CC58-497F-A879-9226A788B7D9}" destId="{FAA525DC-7D23-AD4F-9656-E9493706977B}" srcOrd="0" destOrd="0" presId="urn:microsoft.com/office/officeart/2005/8/layout/matrix3"/>
    <dgm:cxn modelId="{8245321E-C609-174D-901D-BCD4666BF1BA}" type="presOf" srcId="{2979FC49-3DF8-4AD7-BF5C-1D3179D6D1F6}" destId="{FEBCBA60-731E-0E48-8E0A-A1D70A42CC4E}" srcOrd="0" destOrd="0" presId="urn:microsoft.com/office/officeart/2005/8/layout/matrix3"/>
    <dgm:cxn modelId="{014B901F-CCB9-4058-B34E-06092895A9E0}" srcId="{2979FC49-3DF8-4AD7-BF5C-1D3179D6D1F6}" destId="{80EAD87B-CC58-497F-A879-9226A788B7D9}" srcOrd="1" destOrd="0" parTransId="{C45416C5-0D88-445A-83CE-8F39C44445D4}" sibTransId="{9B4A7723-6C5C-4C81-9179-903706858651}"/>
    <dgm:cxn modelId="{C2B0D335-DF93-4740-889E-461493978DED}" type="presOf" srcId="{E95916D6-FF2B-4A91-B998-728586998D71}" destId="{65C526A4-9E55-3540-9B12-17C571CAE49D}" srcOrd="0" destOrd="0" presId="urn:microsoft.com/office/officeart/2005/8/layout/matrix3"/>
    <dgm:cxn modelId="{AB3FD639-81E8-4087-BD52-300A0BFB75C7}" type="presOf" srcId="{2401FBD2-F923-DA42-BA7B-E665663F9A4F}" destId="{DE41C041-D3A1-DD43-809F-818E58340225}" srcOrd="0" destOrd="1" presId="urn:microsoft.com/office/officeart/2005/8/layout/matrix3"/>
    <dgm:cxn modelId="{BBF84265-0566-4BD2-A3D9-36BCCA878731}" type="presOf" srcId="{2032CC8B-D043-447C-A026-7DAC8986D5CF}" destId="{DE41C041-D3A1-DD43-809F-818E58340225}" srcOrd="0" destOrd="0" presId="urn:microsoft.com/office/officeart/2005/8/layout/matrix3"/>
    <dgm:cxn modelId="{E580C065-E9B4-440D-815D-1D467348CED1}" type="presOf" srcId="{ED76DBD4-D33B-5846-893D-2122C6C0FA68}" destId="{0EE3700D-A73D-8943-82A0-BAD632233C87}" srcOrd="0" destOrd="1" presId="urn:microsoft.com/office/officeart/2005/8/layout/matrix3"/>
    <dgm:cxn modelId="{CDB50679-AF1E-4090-8977-47098FD60517}" type="presOf" srcId="{41DD465F-6268-184B-8DA9-AC0F0369B0DC}" destId="{FAA525DC-7D23-AD4F-9656-E9493706977B}" srcOrd="0" destOrd="1" presId="urn:microsoft.com/office/officeart/2005/8/layout/matrix3"/>
    <dgm:cxn modelId="{05ED358B-93BA-4645-91F2-9D24459248C8}" type="presOf" srcId="{54241AB6-E137-49C8-9BC0-139182A30E0E}" destId="{0EE3700D-A73D-8943-82A0-BAD632233C87}" srcOrd="0" destOrd="0" presId="urn:microsoft.com/office/officeart/2005/8/layout/matrix3"/>
    <dgm:cxn modelId="{7AAC2C96-C9A4-0B49-9388-F93429037F96}" srcId="{2032CC8B-D043-447C-A026-7DAC8986D5CF}" destId="{2401FBD2-F923-DA42-BA7B-E665663F9A4F}" srcOrd="0" destOrd="0" parTransId="{3A7808B9-E02D-7A48-ADA8-FA394CA7DF97}" sibTransId="{DBAB8467-DC39-3E47-912F-E10E39941B32}"/>
    <dgm:cxn modelId="{B349BB99-A5F2-3249-91E4-E1BAF9787E0A}" srcId="{54241AB6-E137-49C8-9BC0-139182A30E0E}" destId="{ED76DBD4-D33B-5846-893D-2122C6C0FA68}" srcOrd="0" destOrd="0" parTransId="{6B7A08DD-7BA4-C841-8C7F-512AEFB092EA}" sibTransId="{D7B6700F-664A-EB42-ADE9-DF651C1B488A}"/>
    <dgm:cxn modelId="{3D37EF9F-72ED-488F-A39D-C078EE0A9861}" srcId="{2979FC49-3DF8-4AD7-BF5C-1D3179D6D1F6}" destId="{2032CC8B-D043-447C-A026-7DAC8986D5CF}" srcOrd="0" destOrd="0" parTransId="{BC5DB5ED-E776-476C-B8B5-AAA518309534}" sibTransId="{03D9564F-B82F-4080-94A9-02186DDA7A5B}"/>
    <dgm:cxn modelId="{EFE207B9-A14E-483E-8FAE-4DA73361A751}" srcId="{2979FC49-3DF8-4AD7-BF5C-1D3179D6D1F6}" destId="{54241AB6-E137-49C8-9BC0-139182A30E0E}" srcOrd="2" destOrd="0" parTransId="{CCF4BF66-210E-41DE-AC34-E0A9792A407D}" sibTransId="{739F224A-EF31-4D3C-85AC-46E62AC4AAD9}"/>
    <dgm:cxn modelId="{79A2F5BA-5113-9540-914C-99F2E6FD30AC}" srcId="{80EAD87B-CC58-497F-A879-9226A788B7D9}" destId="{41DD465F-6268-184B-8DA9-AC0F0369B0DC}" srcOrd="0" destOrd="0" parTransId="{C6A96648-BE14-BC44-801D-8C41021A64D0}" sibTransId="{7A62434E-C2AF-5B43-A088-0A1106D4757A}"/>
    <dgm:cxn modelId="{8878D9C5-D6E7-44E5-A49B-98D3CD1B5A47}" srcId="{2979FC49-3DF8-4AD7-BF5C-1D3179D6D1F6}" destId="{E95916D6-FF2B-4A91-B998-728586998D71}" srcOrd="3" destOrd="0" parTransId="{32E2C8A6-34C3-4839-B474-B01F3CFB89A8}" sibTransId="{96F285F6-B55E-4B40-9296-359DD9E69538}"/>
    <dgm:cxn modelId="{FEF514C6-BD1C-4C75-A2CB-0A1A4AA2257C}" type="presOf" srcId="{ECB03A5A-7B13-3244-9BA1-F11F4A6517B7}" destId="{0EE3700D-A73D-8943-82A0-BAD632233C87}" srcOrd="0" destOrd="2" presId="urn:microsoft.com/office/officeart/2005/8/layout/matrix3"/>
    <dgm:cxn modelId="{650A8AE9-8DFB-654B-8B6B-D9DFD38E7046}" srcId="{54241AB6-E137-49C8-9BC0-139182A30E0E}" destId="{ECB03A5A-7B13-3244-9BA1-F11F4A6517B7}" srcOrd="1" destOrd="0" parTransId="{3A51D8C8-85D4-0F4D-AB2E-2C61256CF635}" sibTransId="{76C76E65-EECB-1D47-B3D8-868536BBF37B}"/>
    <dgm:cxn modelId="{FF733B8A-516A-4F9E-91B7-54E4AB442589}" type="presParOf" srcId="{FEBCBA60-731E-0E48-8E0A-A1D70A42CC4E}" destId="{897F0A85-2D63-C343-90D0-A39C00DEFF1F}" srcOrd="0" destOrd="0" presId="urn:microsoft.com/office/officeart/2005/8/layout/matrix3"/>
    <dgm:cxn modelId="{2605E537-161B-43C1-8C7F-2898A01CF1E2}" type="presParOf" srcId="{FEBCBA60-731E-0E48-8E0A-A1D70A42CC4E}" destId="{DE41C041-D3A1-DD43-809F-818E58340225}" srcOrd="1" destOrd="0" presId="urn:microsoft.com/office/officeart/2005/8/layout/matrix3"/>
    <dgm:cxn modelId="{5BF11FCD-9480-4FF4-8596-4FC81FDA1BE9}" type="presParOf" srcId="{FEBCBA60-731E-0E48-8E0A-A1D70A42CC4E}" destId="{FAA525DC-7D23-AD4F-9656-E9493706977B}" srcOrd="2" destOrd="0" presId="urn:microsoft.com/office/officeart/2005/8/layout/matrix3"/>
    <dgm:cxn modelId="{CEFFD26B-DF2B-440E-ACC4-FF49DD1DEFD8}" type="presParOf" srcId="{FEBCBA60-731E-0E48-8E0A-A1D70A42CC4E}" destId="{0EE3700D-A73D-8943-82A0-BAD632233C87}" srcOrd="3" destOrd="0" presId="urn:microsoft.com/office/officeart/2005/8/layout/matrix3"/>
    <dgm:cxn modelId="{BF65DFCF-5AC9-46A1-9E05-1AC111369AB3}" type="presParOf" srcId="{FEBCBA60-731E-0E48-8E0A-A1D70A42CC4E}" destId="{65C526A4-9E55-3540-9B12-17C571CAE49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979FC49-3DF8-4AD7-BF5C-1D3179D6D1F6}" type="doc">
      <dgm:prSet loTypeId="urn:microsoft.com/office/officeart/2005/8/layout/matrix3" loCatId="process" qsTypeId="urn:microsoft.com/office/officeart/2005/8/quickstyle/simple1" qsCatId="simple" csTypeId="urn:microsoft.com/office/officeart/2005/8/colors/colorful5" csCatId="colorful" phldr="1"/>
      <dgm:spPr/>
      <dgm:t>
        <a:bodyPr/>
        <a:lstStyle/>
        <a:p>
          <a:endParaRPr lang="en-US"/>
        </a:p>
      </dgm:t>
    </dgm:pt>
    <dgm:pt modelId="{2032CC8B-D043-447C-A026-7DAC8986D5CF}">
      <dgm:prSet phldrT="[Tex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1</a:t>
          </a:r>
        </a:p>
      </dgm:t>
    </dgm:pt>
    <dgm:pt modelId="{BC5DB5ED-E776-476C-B8B5-AAA518309534}" type="parTrans" cxnId="{3D37EF9F-72ED-488F-A39D-C078EE0A9861}">
      <dgm:prSet/>
      <dgm:spPr/>
      <dgm:t>
        <a:bodyPr/>
        <a:lstStyle/>
        <a:p>
          <a:endParaRPr lang="en-US"/>
        </a:p>
      </dgm:t>
    </dgm:pt>
    <dgm:pt modelId="{03D9564F-B82F-4080-94A9-02186DDA7A5B}" type="sibTrans" cxnId="{3D37EF9F-72ED-488F-A39D-C078EE0A9861}">
      <dgm:prSet/>
      <dgm:spPr/>
      <dgm:t>
        <a:bodyPr/>
        <a:lstStyle/>
        <a:p>
          <a:endParaRPr lang="en-US"/>
        </a:p>
      </dgm:t>
    </dgm:pt>
    <dgm:pt modelId="{80EAD87B-CC58-497F-A879-9226A788B7D9}">
      <dgm:prSet phldrT="[Text]" phldr="0" custT="1"/>
      <dgm:spPr>
        <a:solidFill>
          <a:schemeClr val="bg1">
            <a:lumMod val="85000"/>
          </a:schemeClr>
        </a:solidFill>
      </dgm:spPr>
      <dgm:t>
        <a:bodyPr/>
        <a:lstStyle/>
        <a:p>
          <a:pPr algn="ctr"/>
          <a:r>
            <a:rPr lang="en-US" sz="2300" b="1" dirty="0">
              <a:solidFill>
                <a:schemeClr val="tx1">
                  <a:lumMod val="75000"/>
                  <a:lumOff val="25000"/>
                </a:schemeClr>
              </a:solidFill>
              <a:latin typeface="Century Gothic"/>
            </a:rPr>
            <a:t>Question 2</a:t>
          </a:r>
        </a:p>
      </dgm:t>
    </dgm:pt>
    <dgm:pt modelId="{C45416C5-0D88-445A-83CE-8F39C44445D4}" type="parTrans" cxnId="{014B901F-CCB9-4058-B34E-06092895A9E0}">
      <dgm:prSet/>
      <dgm:spPr/>
      <dgm:t>
        <a:bodyPr/>
        <a:lstStyle/>
        <a:p>
          <a:endParaRPr lang="en-US"/>
        </a:p>
      </dgm:t>
    </dgm:pt>
    <dgm:pt modelId="{9B4A7723-6C5C-4C81-9179-903706858651}" type="sibTrans" cxnId="{014B901F-CCB9-4058-B34E-06092895A9E0}">
      <dgm:prSet/>
      <dgm:spPr/>
      <dgm:t>
        <a:bodyPr/>
        <a:lstStyle/>
        <a:p>
          <a:endParaRPr lang="en-US"/>
        </a:p>
      </dgm:t>
    </dgm:pt>
    <dgm:pt modelId="{54241AB6-E137-49C8-9BC0-139182A30E0E}">
      <dgm:prSet phldr="0" custT="1"/>
      <dgm:spPr>
        <a:solidFill>
          <a:schemeClr val="bg1">
            <a:lumMod val="85000"/>
          </a:schemeClr>
        </a:solidFill>
      </dgm:spPr>
      <dgm:t>
        <a:bodyPr/>
        <a:lstStyle/>
        <a:p>
          <a:pPr algn="ctr" rtl="0"/>
          <a:r>
            <a:rPr lang="en-US" sz="2300" b="1" dirty="0">
              <a:solidFill>
                <a:schemeClr val="tx1">
                  <a:lumMod val="75000"/>
                  <a:lumOff val="25000"/>
                </a:schemeClr>
              </a:solidFill>
              <a:latin typeface="Century Gothic"/>
            </a:rPr>
            <a:t>Question 3</a:t>
          </a:r>
          <a:endParaRPr lang="en-US" sz="2300" b="0" dirty="0">
            <a:solidFill>
              <a:schemeClr val="tx1">
                <a:lumMod val="75000"/>
                <a:lumOff val="25000"/>
              </a:schemeClr>
            </a:solidFill>
            <a:latin typeface="Century Gothic"/>
          </a:endParaRPr>
        </a:p>
      </dgm:t>
    </dgm:pt>
    <dgm:pt modelId="{CCF4BF66-210E-41DE-AC34-E0A9792A407D}" type="parTrans" cxnId="{EFE207B9-A14E-483E-8FAE-4DA73361A751}">
      <dgm:prSet/>
      <dgm:spPr/>
      <dgm:t>
        <a:bodyPr/>
        <a:lstStyle/>
        <a:p>
          <a:endParaRPr lang="en-US"/>
        </a:p>
      </dgm:t>
    </dgm:pt>
    <dgm:pt modelId="{739F224A-EF31-4D3C-85AC-46E62AC4AAD9}" type="sibTrans" cxnId="{EFE207B9-A14E-483E-8FAE-4DA73361A751}">
      <dgm:prSet/>
      <dgm:spPr/>
      <dgm:t>
        <a:bodyPr/>
        <a:lstStyle/>
        <a:p>
          <a:endParaRPr lang="en-US"/>
        </a:p>
      </dgm:t>
    </dgm:pt>
    <dgm:pt modelId="{E95916D6-FF2B-4A91-B998-728586998D71}">
      <dgm:prSet phldr="0" custT="1"/>
      <dgm:spPr/>
      <dgm:t>
        <a:bodyPr/>
        <a:lstStyle/>
        <a:p>
          <a:pPr algn="ctr"/>
          <a:r>
            <a:rPr lang="en-US" sz="2300" b="1" dirty="0">
              <a:solidFill>
                <a:schemeClr val="bg1"/>
              </a:solidFill>
              <a:latin typeface="Century Gothic"/>
            </a:rPr>
            <a:t>Question 4</a:t>
          </a:r>
          <a:endParaRPr lang="en-US" sz="2300" b="0" dirty="0">
            <a:solidFill>
              <a:schemeClr val="bg1"/>
            </a:solidFill>
            <a:latin typeface="Century Gothic"/>
          </a:endParaRPr>
        </a:p>
      </dgm:t>
    </dgm:pt>
    <dgm:pt modelId="{32E2C8A6-34C3-4839-B474-B01F3CFB89A8}" type="parTrans" cxnId="{8878D9C5-D6E7-44E5-A49B-98D3CD1B5A47}">
      <dgm:prSet/>
      <dgm:spPr/>
      <dgm:t>
        <a:bodyPr/>
        <a:lstStyle/>
        <a:p>
          <a:endParaRPr lang="en-US"/>
        </a:p>
      </dgm:t>
    </dgm:pt>
    <dgm:pt modelId="{96F285F6-B55E-4B40-9296-359DD9E69538}" type="sibTrans" cxnId="{8878D9C5-D6E7-44E5-A49B-98D3CD1B5A47}">
      <dgm:prSet/>
      <dgm:spPr/>
      <dgm:t>
        <a:bodyPr/>
        <a:lstStyle/>
        <a:p>
          <a:endParaRPr lang="en-US"/>
        </a:p>
      </dgm:t>
    </dgm:pt>
    <dgm:pt modelId="{B6ADEA20-CAA7-914D-A67D-DA3B3E062C2F}">
      <dgm:prSet phldr="0" custT="1"/>
      <dgm:spPr/>
      <dgm:t>
        <a:bodyPr/>
        <a:lstStyle/>
        <a:p>
          <a:pPr algn="ctr" rtl="0"/>
          <a:r>
            <a:rPr lang="en-US" sz="2300" b="0" dirty="0">
              <a:solidFill>
                <a:schemeClr val="bg1"/>
              </a:solidFill>
              <a:latin typeface="Century Gothic"/>
            </a:rPr>
            <a:t>Keep both locals and tourists safe </a:t>
          </a:r>
        </a:p>
      </dgm:t>
    </dgm:pt>
    <dgm:pt modelId="{B7790AD7-DAE2-9F49-B3C2-262F198A70EC}" type="parTrans" cxnId="{22DAB3D9-2A94-8944-A28A-E637BB20AB26}">
      <dgm:prSet/>
      <dgm:spPr/>
      <dgm:t>
        <a:bodyPr/>
        <a:lstStyle/>
        <a:p>
          <a:endParaRPr lang="en-US"/>
        </a:p>
      </dgm:t>
    </dgm:pt>
    <dgm:pt modelId="{526FB0E7-0119-E64B-B890-D909C576F809}" type="sibTrans" cxnId="{22DAB3D9-2A94-8944-A28A-E637BB20AB26}">
      <dgm:prSet/>
      <dgm:spPr/>
      <dgm:t>
        <a:bodyPr/>
        <a:lstStyle/>
        <a:p>
          <a:endParaRPr lang="en-US"/>
        </a:p>
      </dgm:t>
    </dgm:pt>
    <dgm:pt modelId="{9C554421-6CC4-0046-8496-BE5D0C5836DF}">
      <dgm:prSet phldr="0" custT="1"/>
      <dgm:spPr/>
      <dgm:t>
        <a:bodyPr/>
        <a:lstStyle/>
        <a:p>
          <a:pPr algn="ctr"/>
          <a:r>
            <a:rPr lang="en-US" sz="2300" b="0" dirty="0">
              <a:solidFill>
                <a:schemeClr val="bg1"/>
              </a:solidFill>
              <a:latin typeface="Century Gothic"/>
            </a:rPr>
            <a:t>The ability for industry to adapt quickly</a:t>
          </a:r>
        </a:p>
      </dgm:t>
    </dgm:pt>
    <dgm:pt modelId="{9DB5BE1C-E26C-1249-B8ED-8B301770FEED}" type="parTrans" cxnId="{323F53FE-8ACE-1142-8181-EA64DFDC5CCF}">
      <dgm:prSet/>
      <dgm:spPr/>
      <dgm:t>
        <a:bodyPr/>
        <a:lstStyle/>
        <a:p>
          <a:endParaRPr lang="en-US"/>
        </a:p>
      </dgm:t>
    </dgm:pt>
    <dgm:pt modelId="{788778A0-9BF3-1247-9C5B-2700EBC20DA7}" type="sibTrans" cxnId="{323F53FE-8ACE-1142-8181-EA64DFDC5CCF}">
      <dgm:prSet/>
      <dgm:spPr/>
      <dgm:t>
        <a:bodyPr/>
        <a:lstStyle/>
        <a:p>
          <a:endParaRPr lang="en-US"/>
        </a:p>
      </dgm:t>
    </dgm:pt>
    <dgm:pt modelId="{653A4334-7BD4-F34B-A5D3-ED1CEB0BE484}">
      <dgm:prSet phldrT="[Text]" phldr="0" custT="1"/>
      <dgm:spPr>
        <a:solidFill>
          <a:schemeClr val="bg1">
            <a:lumMod val="85000"/>
          </a:schemeClr>
        </a:solidFill>
      </dgm:spPr>
      <dgm:t>
        <a:bodyPr/>
        <a:lstStyle/>
        <a:p>
          <a:pPr algn="ctr"/>
          <a:r>
            <a:rPr lang="en-US" sz="2300" b="0" dirty="0">
              <a:solidFill>
                <a:schemeClr val="tx1">
                  <a:lumMod val="75000"/>
                  <a:lumOff val="25000"/>
                </a:schemeClr>
              </a:solidFill>
              <a:latin typeface="Century Gothic"/>
            </a:rPr>
            <a:t>NASA Earth observations show promise as a first spatial approximation for dinoflagellate growth, but require validation</a:t>
          </a:r>
        </a:p>
      </dgm:t>
    </dgm:pt>
    <dgm:pt modelId="{81D29854-9BDB-8E4D-9E9B-2075C1472906}" type="parTrans" cxnId="{294EE4F9-B30E-AA4A-AB0C-34A86626D832}">
      <dgm:prSet/>
      <dgm:spPr/>
      <dgm:t>
        <a:bodyPr/>
        <a:lstStyle/>
        <a:p>
          <a:endParaRPr lang="en-US"/>
        </a:p>
      </dgm:t>
    </dgm:pt>
    <dgm:pt modelId="{EC650FFA-6CFA-FD4E-B395-CE66F797D3E0}" type="sibTrans" cxnId="{294EE4F9-B30E-AA4A-AB0C-34A86626D832}">
      <dgm:prSet/>
      <dgm:spPr/>
      <dgm:t>
        <a:bodyPr/>
        <a:lstStyle/>
        <a:p>
          <a:endParaRPr lang="en-US"/>
        </a:p>
      </dgm:t>
    </dgm:pt>
    <dgm:pt modelId="{C05E27E2-8D86-8A4F-9EB7-D56BF055400F}">
      <dgm:prSet phldr="0" custT="1"/>
      <dgm:spPr>
        <a:solidFill>
          <a:schemeClr val="bg1">
            <a:lumMod val="85000"/>
          </a:schemeClr>
        </a:solidFill>
      </dgm:spPr>
      <dgm:t>
        <a:bodyPr/>
        <a:lstStyle/>
        <a:p>
          <a:pPr algn="ctr" rtl="0"/>
          <a:r>
            <a:rPr lang="en-US" sz="2300" b="0" dirty="0">
              <a:solidFill>
                <a:schemeClr val="tx1">
                  <a:lumMod val="75000"/>
                  <a:lumOff val="25000"/>
                </a:schemeClr>
              </a:solidFill>
              <a:latin typeface="Century Gothic"/>
            </a:rPr>
            <a:t>Able to detect high levels of bloom presence</a:t>
          </a:r>
        </a:p>
      </dgm:t>
    </dgm:pt>
    <dgm:pt modelId="{6F12CD61-E724-394C-B4D9-B3B16EE7E6A5}" type="parTrans" cxnId="{99F86FE5-4139-C64C-A55F-F44C3E87FDCA}">
      <dgm:prSet/>
      <dgm:spPr/>
      <dgm:t>
        <a:bodyPr/>
        <a:lstStyle/>
        <a:p>
          <a:endParaRPr lang="en-US"/>
        </a:p>
      </dgm:t>
    </dgm:pt>
    <dgm:pt modelId="{BCB900A6-EAB5-4549-AAFE-D331CEC210E4}" type="sibTrans" cxnId="{99F86FE5-4139-C64C-A55F-F44C3E87FDCA}">
      <dgm:prSet/>
      <dgm:spPr/>
      <dgm:t>
        <a:bodyPr/>
        <a:lstStyle/>
        <a:p>
          <a:endParaRPr lang="en-US"/>
        </a:p>
      </dgm:t>
    </dgm:pt>
    <dgm:pt modelId="{1E74C832-36BA-9346-AA1F-36FEE0D34E5A}">
      <dgm:prSet phldr="0" custT="1"/>
      <dgm:spPr>
        <a:solidFill>
          <a:schemeClr val="bg1">
            <a:lumMod val="85000"/>
          </a:schemeClr>
        </a:solidFill>
      </dgm:spPr>
      <dgm:t>
        <a:bodyPr/>
        <a:lstStyle/>
        <a:p>
          <a:pPr algn="ctr" rtl="0"/>
          <a:r>
            <a:rPr lang="en-US" sz="2300" b="0" dirty="0">
              <a:solidFill>
                <a:schemeClr val="tx1">
                  <a:lumMod val="75000"/>
                  <a:lumOff val="25000"/>
                </a:schemeClr>
              </a:solidFill>
              <a:latin typeface="Century Gothic"/>
            </a:rPr>
            <a:t>Coastal water vs. open ocean</a:t>
          </a:r>
        </a:p>
      </dgm:t>
    </dgm:pt>
    <dgm:pt modelId="{50DB65F0-2D60-F44C-9D07-CD3CF1D20AE2}" type="parTrans" cxnId="{281908A7-DD7A-B34A-B04D-75B6BA7BB1E4}">
      <dgm:prSet/>
      <dgm:spPr/>
      <dgm:t>
        <a:bodyPr/>
        <a:lstStyle/>
        <a:p>
          <a:endParaRPr lang="en-US"/>
        </a:p>
      </dgm:t>
    </dgm:pt>
    <dgm:pt modelId="{C7F2D545-54AA-F047-9D69-7321C1EE880F}" type="sibTrans" cxnId="{281908A7-DD7A-B34A-B04D-75B6BA7BB1E4}">
      <dgm:prSet/>
      <dgm:spPr/>
      <dgm:t>
        <a:bodyPr/>
        <a:lstStyle/>
        <a:p>
          <a:endParaRPr lang="en-US"/>
        </a:p>
      </dgm:t>
    </dgm:pt>
    <dgm:pt modelId="{56A888B9-5404-5145-A77E-59FAA2ABFD34}">
      <dgm:prSet phldrT="[Text]" phldr="0" custT="1"/>
      <dgm:spPr>
        <a:solidFill>
          <a:schemeClr val="bg1">
            <a:lumMod val="85000"/>
          </a:schemeClr>
        </a:solidFill>
      </dgm:spPr>
      <dgm:t>
        <a:bodyPr/>
        <a:lstStyle/>
        <a:p>
          <a:pPr algn="ctr"/>
          <a:r>
            <a:rPr lang="en-US" sz="2300" b="0" dirty="0">
              <a:solidFill>
                <a:schemeClr val="tx1">
                  <a:lumMod val="75000"/>
                  <a:lumOff val="25000"/>
                </a:schemeClr>
              </a:solidFill>
              <a:latin typeface="Century Gothic"/>
            </a:rPr>
            <a:t>VIIRS CI showed greatest correlation when compared to GCOM-C</a:t>
          </a:r>
        </a:p>
      </dgm:t>
    </dgm:pt>
    <dgm:pt modelId="{BC323C32-CD76-C54F-B009-14176CCF34F9}" type="parTrans" cxnId="{DEAB168F-4EC7-454D-9517-6FC9B8103379}">
      <dgm:prSet/>
      <dgm:spPr/>
      <dgm:t>
        <a:bodyPr/>
        <a:lstStyle/>
        <a:p>
          <a:endParaRPr lang="en-US"/>
        </a:p>
      </dgm:t>
    </dgm:pt>
    <dgm:pt modelId="{B50D9D40-4181-6544-AAE1-D175CF3ACF62}" type="sibTrans" cxnId="{DEAB168F-4EC7-454D-9517-6FC9B8103379}">
      <dgm:prSet/>
      <dgm:spPr/>
      <dgm:t>
        <a:bodyPr/>
        <a:lstStyle/>
        <a:p>
          <a:endParaRPr lang="en-US"/>
        </a:p>
      </dgm:t>
    </dgm:pt>
    <dgm:pt modelId="{FEBCBA60-731E-0E48-8E0A-A1D70A42CC4E}" type="pres">
      <dgm:prSet presAssocID="{2979FC49-3DF8-4AD7-BF5C-1D3179D6D1F6}" presName="matrix" presStyleCnt="0">
        <dgm:presLayoutVars>
          <dgm:chMax val="1"/>
          <dgm:dir/>
          <dgm:resizeHandles val="exact"/>
        </dgm:presLayoutVars>
      </dgm:prSet>
      <dgm:spPr/>
    </dgm:pt>
    <dgm:pt modelId="{897F0A85-2D63-C343-90D0-A39C00DEFF1F}" type="pres">
      <dgm:prSet presAssocID="{2979FC49-3DF8-4AD7-BF5C-1D3179D6D1F6}" presName="diamond" presStyleLbl="bgShp" presStyleIdx="0" presStyleCnt="1" custLinFactNeighborX="-4845"/>
      <dgm:spPr/>
    </dgm:pt>
    <dgm:pt modelId="{DE41C041-D3A1-DD43-809F-818E58340225}" type="pres">
      <dgm:prSet presAssocID="{2979FC49-3DF8-4AD7-BF5C-1D3179D6D1F6}" presName="quad1" presStyleLbl="node1" presStyleIdx="0" presStyleCnt="4" custScaleX="164835" custScaleY="104396" custLinFactNeighborX="-45377" custLinFactNeighborY="2616">
        <dgm:presLayoutVars>
          <dgm:chMax val="0"/>
          <dgm:chPref val="0"/>
          <dgm:bulletEnabled val="1"/>
        </dgm:presLayoutVars>
      </dgm:prSet>
      <dgm:spPr/>
    </dgm:pt>
    <dgm:pt modelId="{FAA525DC-7D23-AD4F-9656-E9493706977B}" type="pres">
      <dgm:prSet presAssocID="{2979FC49-3DF8-4AD7-BF5C-1D3179D6D1F6}" presName="quad2" presStyleLbl="node1" presStyleIdx="1" presStyleCnt="4" custScaleX="164835" custScaleY="104396" custLinFactNeighborX="18315" custLinFactNeighborY="1308">
        <dgm:presLayoutVars>
          <dgm:chMax val="0"/>
          <dgm:chPref val="0"/>
          <dgm:bulletEnabled val="1"/>
        </dgm:presLayoutVars>
      </dgm:prSet>
      <dgm:spPr/>
    </dgm:pt>
    <dgm:pt modelId="{0EE3700D-A73D-8943-82A0-BAD632233C87}" type="pres">
      <dgm:prSet presAssocID="{2979FC49-3DF8-4AD7-BF5C-1D3179D6D1F6}" presName="quad3" presStyleLbl="node1" presStyleIdx="2" presStyleCnt="4" custScaleX="164835" custScaleY="104396" custLinFactNeighborX="-45133" custLinFactNeighborY="1308">
        <dgm:presLayoutVars>
          <dgm:chMax val="0"/>
          <dgm:chPref val="0"/>
          <dgm:bulletEnabled val="1"/>
        </dgm:presLayoutVars>
      </dgm:prSet>
      <dgm:spPr/>
    </dgm:pt>
    <dgm:pt modelId="{65C526A4-9E55-3540-9B12-17C571CAE49D}" type="pres">
      <dgm:prSet presAssocID="{2979FC49-3DF8-4AD7-BF5C-1D3179D6D1F6}" presName="quad4" presStyleLbl="node1" presStyleIdx="3" presStyleCnt="4" custScaleX="164835" custScaleY="104396" custLinFactNeighborX="21119" custLinFactNeighborY="1308">
        <dgm:presLayoutVars>
          <dgm:chMax val="0"/>
          <dgm:chPref val="0"/>
          <dgm:bulletEnabled val="1"/>
        </dgm:presLayoutVars>
      </dgm:prSet>
      <dgm:spPr/>
    </dgm:pt>
  </dgm:ptLst>
  <dgm:cxnLst>
    <dgm:cxn modelId="{8245321E-C609-174D-901D-BCD4666BF1BA}" type="presOf" srcId="{2979FC49-3DF8-4AD7-BF5C-1D3179D6D1F6}" destId="{FEBCBA60-731E-0E48-8E0A-A1D70A42CC4E}" srcOrd="0" destOrd="0" presId="urn:microsoft.com/office/officeart/2005/8/layout/matrix3"/>
    <dgm:cxn modelId="{014B901F-CCB9-4058-B34E-06092895A9E0}" srcId="{2979FC49-3DF8-4AD7-BF5C-1D3179D6D1F6}" destId="{80EAD87B-CC58-497F-A879-9226A788B7D9}" srcOrd="1" destOrd="0" parTransId="{C45416C5-0D88-445A-83CE-8F39C44445D4}" sibTransId="{9B4A7723-6C5C-4C81-9179-903706858651}"/>
    <dgm:cxn modelId="{0C16F121-C9DA-4CB1-9A4B-27835204B693}" type="presOf" srcId="{56A888B9-5404-5145-A77E-59FAA2ABFD34}" destId="{FAA525DC-7D23-AD4F-9656-E9493706977B}" srcOrd="0" destOrd="1" presId="urn:microsoft.com/office/officeart/2005/8/layout/matrix3"/>
    <dgm:cxn modelId="{BE957422-7E62-4F34-B48F-6486833E9E7F}" type="presOf" srcId="{C05E27E2-8D86-8A4F-9EB7-D56BF055400F}" destId="{0EE3700D-A73D-8943-82A0-BAD632233C87}" srcOrd="0" destOrd="1" presId="urn:microsoft.com/office/officeart/2005/8/layout/matrix3"/>
    <dgm:cxn modelId="{5FED9E61-BCDF-4E0B-AB50-3D904792DBE6}" type="presOf" srcId="{9C554421-6CC4-0046-8496-BE5D0C5836DF}" destId="{65C526A4-9E55-3540-9B12-17C571CAE49D}" srcOrd="0" destOrd="2" presId="urn:microsoft.com/office/officeart/2005/8/layout/matrix3"/>
    <dgm:cxn modelId="{1690136B-BA76-478D-9EE3-54FEE643B590}" type="presOf" srcId="{2032CC8B-D043-447C-A026-7DAC8986D5CF}" destId="{DE41C041-D3A1-DD43-809F-818E58340225}" srcOrd="0" destOrd="0" presId="urn:microsoft.com/office/officeart/2005/8/layout/matrix3"/>
    <dgm:cxn modelId="{55166B54-EA22-4508-A1CC-EF5C832FED90}" type="presOf" srcId="{80EAD87B-CC58-497F-A879-9226A788B7D9}" destId="{FAA525DC-7D23-AD4F-9656-E9493706977B}" srcOrd="0" destOrd="0" presId="urn:microsoft.com/office/officeart/2005/8/layout/matrix3"/>
    <dgm:cxn modelId="{D7CD6D7D-6F49-4296-BAF6-3E3C97B0390A}" type="presOf" srcId="{1E74C832-36BA-9346-AA1F-36FEE0D34E5A}" destId="{0EE3700D-A73D-8943-82A0-BAD632233C87}" srcOrd="0" destOrd="2" presId="urn:microsoft.com/office/officeart/2005/8/layout/matrix3"/>
    <dgm:cxn modelId="{DEAB168F-4EC7-454D-9517-6FC9B8103379}" srcId="{80EAD87B-CC58-497F-A879-9226A788B7D9}" destId="{56A888B9-5404-5145-A77E-59FAA2ABFD34}" srcOrd="0" destOrd="0" parTransId="{BC323C32-CD76-C54F-B009-14176CCF34F9}" sibTransId="{B50D9D40-4181-6544-AAE1-D175CF3ACF62}"/>
    <dgm:cxn modelId="{3F4EF49B-EF75-4091-8AC9-7F4972B02DF3}" type="presOf" srcId="{B6ADEA20-CAA7-914D-A67D-DA3B3E062C2F}" destId="{65C526A4-9E55-3540-9B12-17C571CAE49D}" srcOrd="0" destOrd="1" presId="urn:microsoft.com/office/officeart/2005/8/layout/matrix3"/>
    <dgm:cxn modelId="{2EE4879D-888E-4F5E-9342-37BDD5D6A3BE}" type="presOf" srcId="{653A4334-7BD4-F34B-A5D3-ED1CEB0BE484}" destId="{DE41C041-D3A1-DD43-809F-818E58340225}" srcOrd="0" destOrd="1" presId="urn:microsoft.com/office/officeart/2005/8/layout/matrix3"/>
    <dgm:cxn modelId="{3D37EF9F-72ED-488F-A39D-C078EE0A9861}" srcId="{2979FC49-3DF8-4AD7-BF5C-1D3179D6D1F6}" destId="{2032CC8B-D043-447C-A026-7DAC8986D5CF}" srcOrd="0" destOrd="0" parTransId="{BC5DB5ED-E776-476C-B8B5-AAA518309534}" sibTransId="{03D9564F-B82F-4080-94A9-02186DDA7A5B}"/>
    <dgm:cxn modelId="{281908A7-DD7A-B34A-B04D-75B6BA7BB1E4}" srcId="{54241AB6-E137-49C8-9BC0-139182A30E0E}" destId="{1E74C832-36BA-9346-AA1F-36FEE0D34E5A}" srcOrd="1" destOrd="0" parTransId="{50DB65F0-2D60-F44C-9D07-CD3CF1D20AE2}" sibTransId="{C7F2D545-54AA-F047-9D69-7321C1EE880F}"/>
    <dgm:cxn modelId="{6F6E65B8-1C33-49EF-B016-F597CA3EC2D8}" type="presOf" srcId="{E95916D6-FF2B-4A91-B998-728586998D71}" destId="{65C526A4-9E55-3540-9B12-17C571CAE49D}" srcOrd="0" destOrd="0" presId="urn:microsoft.com/office/officeart/2005/8/layout/matrix3"/>
    <dgm:cxn modelId="{EFE207B9-A14E-483E-8FAE-4DA73361A751}" srcId="{2979FC49-3DF8-4AD7-BF5C-1D3179D6D1F6}" destId="{54241AB6-E137-49C8-9BC0-139182A30E0E}" srcOrd="2" destOrd="0" parTransId="{CCF4BF66-210E-41DE-AC34-E0A9792A407D}" sibTransId="{739F224A-EF31-4D3C-85AC-46E62AC4AAD9}"/>
    <dgm:cxn modelId="{8878D9C5-D6E7-44E5-A49B-98D3CD1B5A47}" srcId="{2979FC49-3DF8-4AD7-BF5C-1D3179D6D1F6}" destId="{E95916D6-FF2B-4A91-B998-728586998D71}" srcOrd="3" destOrd="0" parTransId="{32E2C8A6-34C3-4839-B474-B01F3CFB89A8}" sibTransId="{96F285F6-B55E-4B40-9296-359DD9E69538}"/>
    <dgm:cxn modelId="{22DAB3D9-2A94-8944-A28A-E637BB20AB26}" srcId="{E95916D6-FF2B-4A91-B998-728586998D71}" destId="{B6ADEA20-CAA7-914D-A67D-DA3B3E062C2F}" srcOrd="0" destOrd="0" parTransId="{B7790AD7-DAE2-9F49-B3C2-262F198A70EC}" sibTransId="{526FB0E7-0119-E64B-B890-D909C576F809}"/>
    <dgm:cxn modelId="{99F86FE5-4139-C64C-A55F-F44C3E87FDCA}" srcId="{54241AB6-E137-49C8-9BC0-139182A30E0E}" destId="{C05E27E2-8D86-8A4F-9EB7-D56BF055400F}" srcOrd="0" destOrd="0" parTransId="{6F12CD61-E724-394C-B4D9-B3B16EE7E6A5}" sibTransId="{BCB900A6-EAB5-4549-AAFE-D331CEC210E4}"/>
    <dgm:cxn modelId="{294EE4F9-B30E-AA4A-AB0C-34A86626D832}" srcId="{2032CC8B-D043-447C-A026-7DAC8986D5CF}" destId="{653A4334-7BD4-F34B-A5D3-ED1CEB0BE484}" srcOrd="0" destOrd="0" parTransId="{81D29854-9BDB-8E4D-9E9B-2075C1472906}" sibTransId="{EC650FFA-6CFA-FD4E-B395-CE66F797D3E0}"/>
    <dgm:cxn modelId="{3D6D33FA-18F9-4579-B1B3-DF88F3040F1B}" type="presOf" srcId="{54241AB6-E137-49C8-9BC0-139182A30E0E}" destId="{0EE3700D-A73D-8943-82A0-BAD632233C87}" srcOrd="0" destOrd="0" presId="urn:microsoft.com/office/officeart/2005/8/layout/matrix3"/>
    <dgm:cxn modelId="{323F53FE-8ACE-1142-8181-EA64DFDC5CCF}" srcId="{E95916D6-FF2B-4A91-B998-728586998D71}" destId="{9C554421-6CC4-0046-8496-BE5D0C5836DF}" srcOrd="1" destOrd="0" parTransId="{9DB5BE1C-E26C-1249-B8ED-8B301770FEED}" sibTransId="{788778A0-9BF3-1247-9C5B-2700EBC20DA7}"/>
    <dgm:cxn modelId="{157CF98B-2DC0-4586-96A7-C99676D13987}" type="presParOf" srcId="{FEBCBA60-731E-0E48-8E0A-A1D70A42CC4E}" destId="{897F0A85-2D63-C343-90D0-A39C00DEFF1F}" srcOrd="0" destOrd="0" presId="urn:microsoft.com/office/officeart/2005/8/layout/matrix3"/>
    <dgm:cxn modelId="{5D107322-55F0-43C1-9FEF-B04E08B2AFE5}" type="presParOf" srcId="{FEBCBA60-731E-0E48-8E0A-A1D70A42CC4E}" destId="{DE41C041-D3A1-DD43-809F-818E58340225}" srcOrd="1" destOrd="0" presId="urn:microsoft.com/office/officeart/2005/8/layout/matrix3"/>
    <dgm:cxn modelId="{42237A19-7E37-4B4E-8A27-DB41794FC5AA}" type="presParOf" srcId="{FEBCBA60-731E-0E48-8E0A-A1D70A42CC4E}" destId="{FAA525DC-7D23-AD4F-9656-E9493706977B}" srcOrd="2" destOrd="0" presId="urn:microsoft.com/office/officeart/2005/8/layout/matrix3"/>
    <dgm:cxn modelId="{E5B13EF3-7FFA-452E-8660-977D244C688A}" type="presParOf" srcId="{FEBCBA60-731E-0E48-8E0A-A1D70A42CC4E}" destId="{0EE3700D-A73D-8943-82A0-BAD632233C87}" srcOrd="3" destOrd="0" presId="urn:microsoft.com/office/officeart/2005/8/layout/matrix3"/>
    <dgm:cxn modelId="{4B2FCE6F-163F-43FB-830D-93BC98F12604}" type="presParOf" srcId="{FEBCBA60-731E-0E48-8E0A-A1D70A42CC4E}" destId="{65C526A4-9E55-3540-9B12-17C571CAE49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574915E-DE59-7345-9044-1E68145150F9}" type="doc">
      <dgm:prSet loTypeId="urn:microsoft.com/office/officeart/2005/8/layout/hierarchy3" loCatId="process" qsTypeId="urn:microsoft.com/office/officeart/2005/8/quickstyle/simple1" qsCatId="simple" csTypeId="urn:microsoft.com/office/officeart/2005/8/colors/colorful5" csCatId="colorful" phldr="1"/>
      <dgm:spPr/>
      <dgm:t>
        <a:bodyPr/>
        <a:lstStyle/>
        <a:p>
          <a:endParaRPr lang="en-US"/>
        </a:p>
      </dgm:t>
    </dgm:pt>
    <dgm:pt modelId="{DEDB85F3-7D43-2A4D-9D7E-0860FBDAEB08}">
      <dgm:prSet phldrT="[Text]" custT="1"/>
      <dgm:spPr>
        <a:solidFill>
          <a:srgbClr val="4472C4"/>
        </a:solidFill>
        <a:ln>
          <a:solidFill>
            <a:schemeClr val="tx1"/>
          </a:solidFill>
        </a:ln>
      </dgm:spPr>
      <dgm:t>
        <a:bodyPr/>
        <a:lstStyle/>
        <a:p>
          <a:r>
            <a:rPr lang="en-US" sz="2000" b="1" dirty="0">
              <a:solidFill>
                <a:schemeClr val="bg1"/>
              </a:solidFill>
              <a:latin typeface="Century Gothic"/>
            </a:rPr>
            <a:t>VIIRS</a:t>
          </a:r>
          <a:endParaRPr lang="en-US" sz="2000" b="1" dirty="0">
            <a:solidFill>
              <a:schemeClr val="bg1"/>
            </a:solidFill>
          </a:endParaRPr>
        </a:p>
      </dgm:t>
    </dgm:pt>
    <dgm:pt modelId="{BDBC2BCD-888C-EF40-ABB5-10D824403A1F}" type="parTrans" cxnId="{2F153CA8-B1CF-E849-8CC3-F689234C3F82}">
      <dgm:prSet/>
      <dgm:spPr/>
      <dgm:t>
        <a:bodyPr/>
        <a:lstStyle/>
        <a:p>
          <a:endParaRPr lang="en-US"/>
        </a:p>
      </dgm:t>
    </dgm:pt>
    <dgm:pt modelId="{6A6B2E86-BE4E-C348-B75E-5967E176D891}" type="sibTrans" cxnId="{2F153CA8-B1CF-E849-8CC3-F689234C3F82}">
      <dgm:prSet/>
      <dgm:spPr/>
      <dgm:t>
        <a:bodyPr/>
        <a:lstStyle/>
        <a:p>
          <a:endParaRPr lang="en-US"/>
        </a:p>
      </dgm:t>
    </dgm:pt>
    <dgm:pt modelId="{AE0CCB0C-90DF-1B43-BA41-A3A94B28CBFE}">
      <dgm:prSet/>
      <dgm:spPr/>
      <dgm:t>
        <a:bodyPr/>
        <a:lstStyle/>
        <a:p>
          <a:r>
            <a:rPr lang="en-US" dirty="0">
              <a:solidFill>
                <a:schemeClr val="tx1">
                  <a:lumMod val="75000"/>
                  <a:lumOff val="25000"/>
                </a:schemeClr>
              </a:solidFill>
              <a:latin typeface="Century Gothic"/>
            </a:rPr>
            <a:t>Data availability</a:t>
          </a:r>
        </a:p>
      </dgm:t>
    </dgm:pt>
    <dgm:pt modelId="{8C49D037-7DAD-0C40-901C-796146E24B1E}" type="parTrans" cxnId="{A05024EF-B0DE-604F-8FDF-0DD5F327B33B}">
      <dgm:prSet/>
      <dgm:spPr/>
      <dgm:t>
        <a:bodyPr/>
        <a:lstStyle/>
        <a:p>
          <a:endParaRPr lang="en-US"/>
        </a:p>
      </dgm:t>
    </dgm:pt>
    <dgm:pt modelId="{1780A1FA-F7CB-5347-80E0-9C7CA79EC67D}" type="sibTrans" cxnId="{A05024EF-B0DE-604F-8FDF-0DD5F327B33B}">
      <dgm:prSet/>
      <dgm:spPr/>
      <dgm:t>
        <a:bodyPr/>
        <a:lstStyle/>
        <a:p>
          <a:endParaRPr lang="en-US"/>
        </a:p>
      </dgm:t>
    </dgm:pt>
    <dgm:pt modelId="{BB926CD2-504A-9F4B-9133-4A58FF5003FD}">
      <dgm:prSet/>
      <dgm:spPr/>
      <dgm:t>
        <a:bodyPr/>
        <a:lstStyle/>
        <a:p>
          <a:r>
            <a:rPr lang="en-US" dirty="0">
              <a:solidFill>
                <a:schemeClr val="tx1">
                  <a:lumMod val="75000"/>
                  <a:lumOff val="25000"/>
                </a:schemeClr>
              </a:solidFill>
              <a:latin typeface="Century Gothic"/>
            </a:rPr>
            <a:t>Fo values found in documentation</a:t>
          </a:r>
        </a:p>
      </dgm:t>
    </dgm:pt>
    <dgm:pt modelId="{0F3C758B-A2D2-9A42-A615-1E6F261A3364}" type="parTrans" cxnId="{AFD9FE8B-83C7-AA4F-B40C-42C322595304}">
      <dgm:prSet/>
      <dgm:spPr/>
      <dgm:t>
        <a:bodyPr/>
        <a:lstStyle/>
        <a:p>
          <a:endParaRPr lang="en-US"/>
        </a:p>
      </dgm:t>
    </dgm:pt>
    <dgm:pt modelId="{70481710-3295-D14F-B898-A299A4DE8D8F}" type="sibTrans" cxnId="{AFD9FE8B-83C7-AA4F-B40C-42C322595304}">
      <dgm:prSet/>
      <dgm:spPr/>
      <dgm:t>
        <a:bodyPr/>
        <a:lstStyle/>
        <a:p>
          <a:endParaRPr lang="en-US"/>
        </a:p>
      </dgm:t>
    </dgm:pt>
    <dgm:pt modelId="{1B0416F3-9801-1648-8D59-86A7247351F2}">
      <dgm:prSet custT="1"/>
      <dgm:spPr>
        <a:solidFill>
          <a:srgbClr val="45B664"/>
        </a:solidFill>
        <a:ln>
          <a:solidFill>
            <a:schemeClr val="tx1"/>
          </a:solidFill>
        </a:ln>
      </dgm:spPr>
      <dgm:t>
        <a:bodyPr/>
        <a:lstStyle/>
        <a:p>
          <a:r>
            <a:rPr lang="en-US" sz="2000" b="1" dirty="0">
              <a:solidFill>
                <a:schemeClr val="bg1"/>
              </a:solidFill>
              <a:latin typeface="Century Gothic"/>
            </a:rPr>
            <a:t>Chlorophyll algorithms</a:t>
          </a:r>
        </a:p>
      </dgm:t>
    </dgm:pt>
    <dgm:pt modelId="{ECB05055-81F7-D449-A1FE-1196EB23750F}" type="parTrans" cxnId="{9EA496EA-2210-AE4F-9AC0-0998B68E635A}">
      <dgm:prSet/>
      <dgm:spPr/>
      <dgm:t>
        <a:bodyPr/>
        <a:lstStyle/>
        <a:p>
          <a:endParaRPr lang="en-US"/>
        </a:p>
      </dgm:t>
    </dgm:pt>
    <dgm:pt modelId="{1C482177-A630-374C-8A8F-00DA030CB987}" type="sibTrans" cxnId="{9EA496EA-2210-AE4F-9AC0-0998B68E635A}">
      <dgm:prSet/>
      <dgm:spPr/>
      <dgm:t>
        <a:bodyPr/>
        <a:lstStyle/>
        <a:p>
          <a:endParaRPr lang="en-US"/>
        </a:p>
      </dgm:t>
    </dgm:pt>
    <dgm:pt modelId="{33F21CAB-DEB6-4349-AE2B-ACD4842B5FFF}">
      <dgm:prSet custT="1"/>
      <dgm:spPr>
        <a:solidFill>
          <a:srgbClr val="70AD47"/>
        </a:solidFill>
        <a:ln>
          <a:solidFill>
            <a:schemeClr val="tx1"/>
          </a:solidFill>
        </a:ln>
      </dgm:spPr>
      <dgm:t>
        <a:bodyPr/>
        <a:lstStyle/>
        <a:p>
          <a:r>
            <a:rPr lang="en-US" sz="2000" b="1" i="1" dirty="0">
              <a:solidFill>
                <a:schemeClr val="bg1"/>
              </a:solidFill>
              <a:latin typeface="Century Gothic"/>
            </a:rPr>
            <a:t>In situ </a:t>
          </a:r>
          <a:r>
            <a:rPr lang="en-US" sz="2000" b="1" dirty="0">
              <a:solidFill>
                <a:schemeClr val="bg1"/>
              </a:solidFill>
              <a:latin typeface="Century Gothic"/>
            </a:rPr>
            <a:t>Data</a:t>
          </a:r>
        </a:p>
      </dgm:t>
    </dgm:pt>
    <dgm:pt modelId="{F40952B9-8FCA-374E-BA3F-412E3CA3FB52}" type="parTrans" cxnId="{04F5BF03-CA56-7E46-A15D-A520F66C5C62}">
      <dgm:prSet/>
      <dgm:spPr/>
      <dgm:t>
        <a:bodyPr/>
        <a:lstStyle/>
        <a:p>
          <a:endParaRPr lang="en-US"/>
        </a:p>
      </dgm:t>
    </dgm:pt>
    <dgm:pt modelId="{D89DB7BB-78A6-F14E-A85E-A4CB455E3CEF}" type="sibTrans" cxnId="{04F5BF03-CA56-7E46-A15D-A520F66C5C62}">
      <dgm:prSet/>
      <dgm:spPr/>
      <dgm:t>
        <a:bodyPr/>
        <a:lstStyle/>
        <a:p>
          <a:endParaRPr lang="en-US"/>
        </a:p>
      </dgm:t>
    </dgm:pt>
    <dgm:pt modelId="{5E5121AF-DCF9-E247-BB46-1BB75A6622C7}">
      <dgm:prSet/>
      <dgm:spPr/>
      <dgm:t>
        <a:bodyPr/>
        <a:lstStyle/>
        <a:p>
          <a:r>
            <a:rPr lang="en-US" dirty="0">
              <a:solidFill>
                <a:schemeClr val="tx1">
                  <a:lumMod val="75000"/>
                  <a:lumOff val="25000"/>
                </a:schemeClr>
              </a:solidFill>
              <a:latin typeface="Century Gothic"/>
            </a:rPr>
            <a:t>Data availability</a:t>
          </a:r>
        </a:p>
      </dgm:t>
    </dgm:pt>
    <dgm:pt modelId="{92B9695A-708E-3F4C-A59F-A025BE58F04A}" type="parTrans" cxnId="{E54D7A8F-CE87-B445-89B7-DAAED96CC304}">
      <dgm:prSet/>
      <dgm:spPr/>
      <dgm:t>
        <a:bodyPr/>
        <a:lstStyle/>
        <a:p>
          <a:endParaRPr lang="en-US"/>
        </a:p>
      </dgm:t>
    </dgm:pt>
    <dgm:pt modelId="{C84A4460-4BB9-4F4C-960C-3D6CE46E6346}" type="sibTrans" cxnId="{E54D7A8F-CE87-B445-89B7-DAAED96CC304}">
      <dgm:prSet/>
      <dgm:spPr/>
      <dgm:t>
        <a:bodyPr/>
        <a:lstStyle/>
        <a:p>
          <a:endParaRPr lang="en-US"/>
        </a:p>
      </dgm:t>
    </dgm:pt>
    <dgm:pt modelId="{52B0EA1C-DF70-FD42-8F1D-33DAC68E3797}">
      <dgm:prSet/>
      <dgm:spPr/>
      <dgm:t>
        <a:bodyPr/>
        <a:lstStyle/>
        <a:p>
          <a:pPr rtl="0"/>
          <a:r>
            <a:rPr lang="en-US" dirty="0">
              <a:solidFill>
                <a:schemeClr val="tx1">
                  <a:lumMod val="75000"/>
                  <a:lumOff val="25000"/>
                </a:schemeClr>
              </a:solidFill>
              <a:latin typeface="Century Gothic"/>
            </a:rPr>
            <a:t>Date syncing with satellite data</a:t>
          </a:r>
        </a:p>
      </dgm:t>
    </dgm:pt>
    <dgm:pt modelId="{F7833B95-6AB1-AE4D-AEAF-04D097F588BF}" type="parTrans" cxnId="{403E5F3B-6A15-5541-B7BC-7B1B59AD5D19}">
      <dgm:prSet/>
      <dgm:spPr/>
      <dgm:t>
        <a:bodyPr/>
        <a:lstStyle/>
        <a:p>
          <a:endParaRPr lang="en-US"/>
        </a:p>
      </dgm:t>
    </dgm:pt>
    <dgm:pt modelId="{961CC38C-2CE7-C949-B3A5-067C5DEF43E6}" type="sibTrans" cxnId="{403E5F3B-6A15-5541-B7BC-7B1B59AD5D19}">
      <dgm:prSet/>
      <dgm:spPr/>
      <dgm:t>
        <a:bodyPr/>
        <a:lstStyle/>
        <a:p>
          <a:endParaRPr lang="en-US"/>
        </a:p>
      </dgm:t>
    </dgm:pt>
    <dgm:pt modelId="{2DBA7A86-7C56-456E-8D61-0C57D200B8C5}">
      <dgm:prSet phldrT="[Text]" custT="1">
        <dgm:style>
          <a:lnRef idx="2">
            <a:schemeClr val="accent4"/>
          </a:lnRef>
          <a:fillRef idx="1">
            <a:schemeClr val="lt1"/>
          </a:fillRef>
          <a:effectRef idx="0">
            <a:schemeClr val="accent4"/>
          </a:effectRef>
          <a:fontRef idx="minor">
            <a:schemeClr val="dk1"/>
          </a:fontRef>
        </dgm:style>
      </dgm:prSet>
      <dgm:spPr>
        <a:ln/>
      </dgm:spPr>
      <dgm:t>
        <a:bodyPr/>
        <a:lstStyle/>
        <a:p>
          <a:pPr rtl="0"/>
          <a:r>
            <a:rPr lang="en-US" sz="1800" dirty="0">
              <a:solidFill>
                <a:schemeClr val="tx1">
                  <a:lumMod val="75000"/>
                  <a:lumOff val="25000"/>
                </a:schemeClr>
              </a:solidFill>
              <a:latin typeface="Century Gothic"/>
            </a:rPr>
            <a:t>Cloud masking </a:t>
          </a:r>
          <a:endParaRPr lang="en-US" sz="1800" dirty="0">
            <a:solidFill>
              <a:schemeClr val="tx1">
                <a:lumMod val="75000"/>
                <a:lumOff val="25000"/>
              </a:schemeClr>
            </a:solidFill>
          </a:endParaRPr>
        </a:p>
      </dgm:t>
    </dgm:pt>
    <dgm:pt modelId="{3502796F-6612-4C63-900F-C4E20511DFFF}" type="parTrans" cxnId="{7248F9F0-46A7-354F-9964-DAB04323A0D9}">
      <dgm:prSet/>
      <dgm:spPr/>
      <dgm:t>
        <a:bodyPr/>
        <a:lstStyle/>
        <a:p>
          <a:endParaRPr lang="en-US"/>
        </a:p>
      </dgm:t>
    </dgm:pt>
    <dgm:pt modelId="{D966A624-33AA-4959-B7D0-830A5146DB46}" type="sibTrans" cxnId="{7248F9F0-46A7-354F-9964-DAB04323A0D9}">
      <dgm:prSet/>
      <dgm:spPr/>
      <dgm:t>
        <a:bodyPr/>
        <a:lstStyle/>
        <a:p>
          <a:endParaRPr lang="en-US"/>
        </a:p>
      </dgm:t>
    </dgm:pt>
    <dgm:pt modelId="{692FB176-F58B-41B9-92F3-D6C67DBAB824}">
      <dgm:prSet phldrT="[Text]" custT="1"/>
      <dgm:spPr>
        <a:solidFill>
          <a:srgbClr val="43BEB9"/>
        </a:solidFill>
        <a:ln>
          <a:solidFill>
            <a:schemeClr val="tx1"/>
          </a:solidFill>
        </a:ln>
      </dgm:spPr>
      <dgm:t>
        <a:bodyPr/>
        <a:lstStyle/>
        <a:p>
          <a:r>
            <a:rPr lang="en-US" sz="2000" b="1" dirty="0">
              <a:solidFill>
                <a:schemeClr val="bg1"/>
              </a:solidFill>
              <a:latin typeface="Century Gothic"/>
            </a:rPr>
            <a:t>GCOM-C data</a:t>
          </a:r>
          <a:endParaRPr lang="en-US" sz="2000" b="1" dirty="0">
            <a:solidFill>
              <a:schemeClr val="bg1"/>
            </a:solidFill>
          </a:endParaRPr>
        </a:p>
      </dgm:t>
    </dgm:pt>
    <dgm:pt modelId="{A7BF19D2-774C-45A5-BEA8-069959EEDFE1}" type="parTrans" cxnId="{A8DC6B86-1221-7B42-8ECF-572BC53C826F}">
      <dgm:prSet/>
      <dgm:spPr/>
      <dgm:t>
        <a:bodyPr/>
        <a:lstStyle/>
        <a:p>
          <a:endParaRPr lang="en-US"/>
        </a:p>
      </dgm:t>
    </dgm:pt>
    <dgm:pt modelId="{850E2011-1796-422A-AA92-8ED93EF71DB5}" type="sibTrans" cxnId="{A8DC6B86-1221-7B42-8ECF-572BC53C826F}">
      <dgm:prSet/>
      <dgm:spPr/>
      <dgm:t>
        <a:bodyPr/>
        <a:lstStyle/>
        <a:p>
          <a:endParaRPr lang="en-US"/>
        </a:p>
      </dgm:t>
    </dgm:pt>
    <dgm:pt modelId="{4D54F6F0-F7BD-4A63-9E24-89E605563F24}">
      <dgm:prSet phldr="0"/>
      <dgm:spPr/>
      <dgm:t>
        <a:bodyPr/>
        <a:lstStyle/>
        <a:p>
          <a:r>
            <a:rPr lang="en-US" dirty="0">
              <a:solidFill>
                <a:schemeClr val="tx1">
                  <a:lumMod val="75000"/>
                  <a:lumOff val="25000"/>
                </a:schemeClr>
              </a:solidFill>
              <a:latin typeface="Century Gothic"/>
            </a:rPr>
            <a:t>Units</a:t>
          </a:r>
          <a:r>
            <a:rPr lang="en-US" b="0" i="0" dirty="0">
              <a:solidFill>
                <a:schemeClr val="tx1">
                  <a:lumMod val="75000"/>
                  <a:lumOff val="25000"/>
                </a:schemeClr>
              </a:solidFill>
              <a:latin typeface="Century Gothic"/>
            </a:rPr>
            <a:t> of Measurement</a:t>
          </a:r>
          <a:endParaRPr lang="en-US" dirty="0">
            <a:solidFill>
              <a:schemeClr val="tx1">
                <a:lumMod val="75000"/>
                <a:lumOff val="25000"/>
              </a:schemeClr>
            </a:solidFill>
          </a:endParaRPr>
        </a:p>
      </dgm:t>
    </dgm:pt>
    <dgm:pt modelId="{40456ED8-475A-4AA6-8B6B-DA855594D547}" type="parTrans" cxnId="{00828B03-FF55-7A4E-86C0-D49A7CAE6D56}">
      <dgm:prSet/>
      <dgm:spPr/>
      <dgm:t>
        <a:bodyPr/>
        <a:lstStyle/>
        <a:p>
          <a:endParaRPr lang="en-US"/>
        </a:p>
      </dgm:t>
    </dgm:pt>
    <dgm:pt modelId="{1A897056-6C9B-45E0-8A30-A2E14510BF8E}" type="sibTrans" cxnId="{00828B03-FF55-7A4E-86C0-D49A7CAE6D56}">
      <dgm:prSet/>
      <dgm:spPr/>
      <dgm:t>
        <a:bodyPr/>
        <a:lstStyle/>
        <a:p>
          <a:endParaRPr lang="en-US"/>
        </a:p>
      </dgm:t>
    </dgm:pt>
    <dgm:pt modelId="{F21FFA07-A01E-4F9C-9148-AD2D6E5F71A0}">
      <dgm:prSet phldr="0"/>
      <dgm:spPr/>
      <dgm:t>
        <a:bodyPr/>
        <a:lstStyle/>
        <a:p>
          <a:pPr rtl="0"/>
          <a:r>
            <a:rPr lang="en-US" dirty="0">
              <a:solidFill>
                <a:schemeClr val="tx1">
                  <a:lumMod val="75000"/>
                  <a:lumOff val="25000"/>
                </a:schemeClr>
              </a:solidFill>
              <a:latin typeface="Century Gothic"/>
            </a:rPr>
            <a:t>Land Influence</a:t>
          </a:r>
        </a:p>
      </dgm:t>
    </dgm:pt>
    <dgm:pt modelId="{A3F952F6-4F86-41E9-AF4C-51D8883F07DF}" type="parTrans" cxnId="{9E5AEDE5-6F75-5445-92E3-4B39135CA896}">
      <dgm:prSet/>
      <dgm:spPr/>
      <dgm:t>
        <a:bodyPr/>
        <a:lstStyle/>
        <a:p>
          <a:endParaRPr lang="en-US"/>
        </a:p>
      </dgm:t>
    </dgm:pt>
    <dgm:pt modelId="{4216F55A-C4B9-4AFC-A709-C89E93B043EA}" type="sibTrans" cxnId="{9E5AEDE5-6F75-5445-92E3-4B39135CA896}">
      <dgm:prSet/>
      <dgm:spPr/>
      <dgm:t>
        <a:bodyPr/>
        <a:lstStyle/>
        <a:p>
          <a:endParaRPr lang="en-US"/>
        </a:p>
      </dgm:t>
    </dgm:pt>
    <dgm:pt modelId="{3A8EA79F-0B75-2044-A393-216A2A18E918}" type="pres">
      <dgm:prSet presAssocID="{7574915E-DE59-7345-9044-1E68145150F9}" presName="diagram" presStyleCnt="0">
        <dgm:presLayoutVars>
          <dgm:chPref val="1"/>
          <dgm:dir/>
          <dgm:animOne val="branch"/>
          <dgm:animLvl val="lvl"/>
          <dgm:resizeHandles/>
        </dgm:presLayoutVars>
      </dgm:prSet>
      <dgm:spPr/>
    </dgm:pt>
    <dgm:pt modelId="{8854A150-8A3B-5A40-B0AC-CE914C05E2ED}" type="pres">
      <dgm:prSet presAssocID="{DEDB85F3-7D43-2A4D-9D7E-0860FBDAEB08}" presName="root" presStyleCnt="0"/>
      <dgm:spPr/>
    </dgm:pt>
    <dgm:pt modelId="{A404C8E1-36DD-824A-8A68-3465A24999C0}" type="pres">
      <dgm:prSet presAssocID="{DEDB85F3-7D43-2A4D-9D7E-0860FBDAEB08}" presName="rootComposite" presStyleCnt="0"/>
      <dgm:spPr/>
    </dgm:pt>
    <dgm:pt modelId="{93128D25-D522-BE41-8A93-7E06D5FC7F88}" type="pres">
      <dgm:prSet presAssocID="{DEDB85F3-7D43-2A4D-9D7E-0860FBDAEB08}" presName="rootText" presStyleLbl="node1" presStyleIdx="0" presStyleCnt="4"/>
      <dgm:spPr/>
    </dgm:pt>
    <dgm:pt modelId="{5E86A95A-E5CC-BF42-AAB4-F85153819EB9}" type="pres">
      <dgm:prSet presAssocID="{DEDB85F3-7D43-2A4D-9D7E-0860FBDAEB08}" presName="rootConnector" presStyleLbl="node1" presStyleIdx="0" presStyleCnt="4"/>
      <dgm:spPr/>
    </dgm:pt>
    <dgm:pt modelId="{F65BBB6B-BB8E-C64E-884F-3010464F37B8}" type="pres">
      <dgm:prSet presAssocID="{DEDB85F3-7D43-2A4D-9D7E-0860FBDAEB08}" presName="childShape" presStyleCnt="0"/>
      <dgm:spPr/>
    </dgm:pt>
    <dgm:pt modelId="{15FD4555-313C-46BD-B244-9A38D446362A}" type="pres">
      <dgm:prSet presAssocID="{3502796F-6612-4C63-900F-C4E20511DFFF}" presName="Name13" presStyleLbl="parChTrans1D2" presStyleIdx="0" presStyleCnt="7"/>
      <dgm:spPr/>
    </dgm:pt>
    <dgm:pt modelId="{A063106A-F67E-47D7-BF09-41CCAB84E6EB}" type="pres">
      <dgm:prSet presAssocID="{2DBA7A86-7C56-456E-8D61-0C57D200B8C5}" presName="childText" presStyleLbl="bgAcc1" presStyleIdx="0" presStyleCnt="7">
        <dgm:presLayoutVars>
          <dgm:bulletEnabled val="1"/>
        </dgm:presLayoutVars>
      </dgm:prSet>
      <dgm:spPr/>
    </dgm:pt>
    <dgm:pt modelId="{74D79C49-EEC6-425E-9624-17F87B48EB57}" type="pres">
      <dgm:prSet presAssocID="{692FB176-F58B-41B9-92F3-D6C67DBAB824}" presName="root" presStyleCnt="0"/>
      <dgm:spPr/>
    </dgm:pt>
    <dgm:pt modelId="{AC3AE08B-F728-476B-8F5D-50074DF65298}" type="pres">
      <dgm:prSet presAssocID="{692FB176-F58B-41B9-92F3-D6C67DBAB824}" presName="rootComposite" presStyleCnt="0"/>
      <dgm:spPr/>
    </dgm:pt>
    <dgm:pt modelId="{620C506B-EBCC-4389-93A2-295784F2DD9E}" type="pres">
      <dgm:prSet presAssocID="{692FB176-F58B-41B9-92F3-D6C67DBAB824}" presName="rootText" presStyleLbl="node1" presStyleIdx="1" presStyleCnt="4"/>
      <dgm:spPr/>
    </dgm:pt>
    <dgm:pt modelId="{43E354BF-FE9D-4CD8-B4CF-C14DCD3E29DB}" type="pres">
      <dgm:prSet presAssocID="{692FB176-F58B-41B9-92F3-D6C67DBAB824}" presName="rootConnector" presStyleLbl="node1" presStyleIdx="1" presStyleCnt="4"/>
      <dgm:spPr/>
    </dgm:pt>
    <dgm:pt modelId="{E4BA499F-0DC4-45E2-BF56-A834D0BB9F9D}" type="pres">
      <dgm:prSet presAssocID="{692FB176-F58B-41B9-92F3-D6C67DBAB824}" presName="childShape" presStyleCnt="0"/>
      <dgm:spPr/>
    </dgm:pt>
    <dgm:pt modelId="{F784066C-C027-274B-BAFE-944F30E6F348}" type="pres">
      <dgm:prSet presAssocID="{8C49D037-7DAD-0C40-901C-796146E24B1E}" presName="Name13" presStyleLbl="parChTrans1D2" presStyleIdx="1" presStyleCnt="7"/>
      <dgm:spPr/>
    </dgm:pt>
    <dgm:pt modelId="{A0586CD4-CDB5-7F41-B457-306E03815778}" type="pres">
      <dgm:prSet presAssocID="{AE0CCB0C-90DF-1B43-BA41-A3A94B28CBFE}" presName="childText" presStyleLbl="bgAcc1" presStyleIdx="1" presStyleCnt="7">
        <dgm:presLayoutVars>
          <dgm:bulletEnabled val="1"/>
        </dgm:presLayoutVars>
      </dgm:prSet>
      <dgm:spPr/>
    </dgm:pt>
    <dgm:pt modelId="{4BFE13CD-1C1D-7743-8AA1-EACB60A98FE1}" type="pres">
      <dgm:prSet presAssocID="{0F3C758B-A2D2-9A42-A615-1E6F261A3364}" presName="Name13" presStyleLbl="parChTrans1D2" presStyleIdx="2" presStyleCnt="7"/>
      <dgm:spPr/>
    </dgm:pt>
    <dgm:pt modelId="{8CEBA545-9E23-8344-B77F-15C1399817A3}" type="pres">
      <dgm:prSet presAssocID="{BB926CD2-504A-9F4B-9133-4A58FF5003FD}" presName="childText" presStyleLbl="bgAcc1" presStyleIdx="2" presStyleCnt="7" custScaleX="142404">
        <dgm:presLayoutVars>
          <dgm:bulletEnabled val="1"/>
        </dgm:presLayoutVars>
      </dgm:prSet>
      <dgm:spPr/>
    </dgm:pt>
    <dgm:pt modelId="{09D3766A-F0CC-ED41-9855-F5E05B9972D9}" type="pres">
      <dgm:prSet presAssocID="{1B0416F3-9801-1648-8D59-86A7247351F2}" presName="root" presStyleCnt="0"/>
      <dgm:spPr/>
    </dgm:pt>
    <dgm:pt modelId="{0F55F903-EE9C-B140-A56D-C47240D4637C}" type="pres">
      <dgm:prSet presAssocID="{1B0416F3-9801-1648-8D59-86A7247351F2}" presName="rootComposite" presStyleCnt="0"/>
      <dgm:spPr/>
    </dgm:pt>
    <dgm:pt modelId="{24A94636-23B4-D64A-B8F4-2FEAC6A961F4}" type="pres">
      <dgm:prSet presAssocID="{1B0416F3-9801-1648-8D59-86A7247351F2}" presName="rootText" presStyleLbl="node1" presStyleIdx="2" presStyleCnt="4"/>
      <dgm:spPr/>
    </dgm:pt>
    <dgm:pt modelId="{580B5A88-954B-7D40-B12D-16A19814AAC9}" type="pres">
      <dgm:prSet presAssocID="{1B0416F3-9801-1648-8D59-86A7247351F2}" presName="rootConnector" presStyleLbl="node1" presStyleIdx="2" presStyleCnt="4"/>
      <dgm:spPr/>
    </dgm:pt>
    <dgm:pt modelId="{3FC08144-D395-F941-B2DC-E979C0C29253}" type="pres">
      <dgm:prSet presAssocID="{1B0416F3-9801-1648-8D59-86A7247351F2}" presName="childShape" presStyleCnt="0"/>
      <dgm:spPr/>
    </dgm:pt>
    <dgm:pt modelId="{1D81F453-4738-4C3D-8FC5-AFFFC5EB84DE}" type="pres">
      <dgm:prSet presAssocID="{A3F952F6-4F86-41E9-AF4C-51D8883F07DF}" presName="Name13" presStyleLbl="parChTrans1D2" presStyleIdx="3" presStyleCnt="7"/>
      <dgm:spPr/>
    </dgm:pt>
    <dgm:pt modelId="{F8DA66F3-A323-486F-BB6B-47F3EB34C1C4}" type="pres">
      <dgm:prSet presAssocID="{F21FFA07-A01E-4F9C-9148-AD2D6E5F71A0}" presName="childText" presStyleLbl="bgAcc1" presStyleIdx="3" presStyleCnt="7">
        <dgm:presLayoutVars>
          <dgm:bulletEnabled val="1"/>
        </dgm:presLayoutVars>
      </dgm:prSet>
      <dgm:spPr/>
    </dgm:pt>
    <dgm:pt modelId="{08E2C1C2-4C9A-4BFA-8ABB-CF5378168DC5}" type="pres">
      <dgm:prSet presAssocID="{40456ED8-475A-4AA6-8B6B-DA855594D547}" presName="Name13" presStyleLbl="parChTrans1D2" presStyleIdx="4" presStyleCnt="7"/>
      <dgm:spPr/>
    </dgm:pt>
    <dgm:pt modelId="{49167B9B-79C4-4F2E-8CAC-20BB8F9E8E63}" type="pres">
      <dgm:prSet presAssocID="{4D54F6F0-F7BD-4A63-9E24-89E605563F24}" presName="childText" presStyleLbl="bgAcc1" presStyleIdx="4" presStyleCnt="7">
        <dgm:presLayoutVars>
          <dgm:bulletEnabled val="1"/>
        </dgm:presLayoutVars>
      </dgm:prSet>
      <dgm:spPr/>
    </dgm:pt>
    <dgm:pt modelId="{BAEF6C75-DE11-624F-AA67-696173E61509}" type="pres">
      <dgm:prSet presAssocID="{33F21CAB-DEB6-4349-AE2B-ACD4842B5FFF}" presName="root" presStyleCnt="0"/>
      <dgm:spPr/>
    </dgm:pt>
    <dgm:pt modelId="{F4483DE5-967A-1F43-A485-A653476F55E1}" type="pres">
      <dgm:prSet presAssocID="{33F21CAB-DEB6-4349-AE2B-ACD4842B5FFF}" presName="rootComposite" presStyleCnt="0"/>
      <dgm:spPr/>
    </dgm:pt>
    <dgm:pt modelId="{1ECE4030-1FD9-1C40-A65B-ECE684BBB57B}" type="pres">
      <dgm:prSet presAssocID="{33F21CAB-DEB6-4349-AE2B-ACD4842B5FFF}" presName="rootText" presStyleLbl="node1" presStyleIdx="3" presStyleCnt="4"/>
      <dgm:spPr/>
    </dgm:pt>
    <dgm:pt modelId="{13AFDD67-E5DC-DF4B-BA51-7AC4C481E527}" type="pres">
      <dgm:prSet presAssocID="{33F21CAB-DEB6-4349-AE2B-ACD4842B5FFF}" presName="rootConnector" presStyleLbl="node1" presStyleIdx="3" presStyleCnt="4"/>
      <dgm:spPr/>
    </dgm:pt>
    <dgm:pt modelId="{E3DEA8F4-CAA6-8F40-8FC7-FA9CA82383B6}" type="pres">
      <dgm:prSet presAssocID="{33F21CAB-DEB6-4349-AE2B-ACD4842B5FFF}" presName="childShape" presStyleCnt="0"/>
      <dgm:spPr/>
    </dgm:pt>
    <dgm:pt modelId="{4B377983-9171-7642-B8A4-C1F9A32D9632}" type="pres">
      <dgm:prSet presAssocID="{92B9695A-708E-3F4C-A59F-A025BE58F04A}" presName="Name13" presStyleLbl="parChTrans1D2" presStyleIdx="5" presStyleCnt="7"/>
      <dgm:spPr/>
    </dgm:pt>
    <dgm:pt modelId="{27255D95-113F-CD49-9766-F6E9E0FE5886}" type="pres">
      <dgm:prSet presAssocID="{5E5121AF-DCF9-E247-BB46-1BB75A6622C7}" presName="childText" presStyleLbl="bgAcc1" presStyleIdx="5" presStyleCnt="7">
        <dgm:presLayoutVars>
          <dgm:bulletEnabled val="1"/>
        </dgm:presLayoutVars>
      </dgm:prSet>
      <dgm:spPr/>
    </dgm:pt>
    <dgm:pt modelId="{CEF88A50-8BAD-A441-9271-1A116F3E745F}" type="pres">
      <dgm:prSet presAssocID="{F7833B95-6AB1-AE4D-AEAF-04D097F588BF}" presName="Name13" presStyleLbl="parChTrans1D2" presStyleIdx="6" presStyleCnt="7"/>
      <dgm:spPr/>
    </dgm:pt>
    <dgm:pt modelId="{ED43201E-0B1A-AF40-B3BC-91FF7E8C572E}" type="pres">
      <dgm:prSet presAssocID="{52B0EA1C-DF70-FD42-8F1D-33DAC68E3797}" presName="childText" presStyleLbl="bgAcc1" presStyleIdx="6" presStyleCnt="7">
        <dgm:presLayoutVars>
          <dgm:bulletEnabled val="1"/>
        </dgm:presLayoutVars>
      </dgm:prSet>
      <dgm:spPr/>
    </dgm:pt>
  </dgm:ptLst>
  <dgm:cxnLst>
    <dgm:cxn modelId="{75196400-A490-7C4E-B93E-F1EDD1AC8A37}" type="presOf" srcId="{AE0CCB0C-90DF-1B43-BA41-A3A94B28CBFE}" destId="{A0586CD4-CDB5-7F41-B457-306E03815778}" srcOrd="0" destOrd="0" presId="urn:microsoft.com/office/officeart/2005/8/layout/hierarchy3"/>
    <dgm:cxn modelId="{00828B03-FF55-7A4E-86C0-D49A7CAE6D56}" srcId="{1B0416F3-9801-1648-8D59-86A7247351F2}" destId="{4D54F6F0-F7BD-4A63-9E24-89E605563F24}" srcOrd="1" destOrd="0" parTransId="{40456ED8-475A-4AA6-8B6B-DA855594D547}" sibTransId="{1A897056-6C9B-45E0-8A30-A2E14510BF8E}"/>
    <dgm:cxn modelId="{04F5BF03-CA56-7E46-A15D-A520F66C5C62}" srcId="{7574915E-DE59-7345-9044-1E68145150F9}" destId="{33F21CAB-DEB6-4349-AE2B-ACD4842B5FFF}" srcOrd="3" destOrd="0" parTransId="{F40952B9-8FCA-374E-BA3F-412E3CA3FB52}" sibTransId="{D89DB7BB-78A6-F14E-A85E-A4CB455E3CEF}"/>
    <dgm:cxn modelId="{7441F80F-5D06-4444-9BAC-428CADCB9E15}" type="presOf" srcId="{1B0416F3-9801-1648-8D59-86A7247351F2}" destId="{24A94636-23B4-D64A-B8F4-2FEAC6A961F4}" srcOrd="0" destOrd="0" presId="urn:microsoft.com/office/officeart/2005/8/layout/hierarchy3"/>
    <dgm:cxn modelId="{2461D91E-5129-8A4A-BAE7-F9F0D1135EC6}" type="presOf" srcId="{692FB176-F58B-41B9-92F3-D6C67DBAB824}" destId="{43E354BF-FE9D-4CD8-B4CF-C14DCD3E29DB}" srcOrd="1" destOrd="0" presId="urn:microsoft.com/office/officeart/2005/8/layout/hierarchy3"/>
    <dgm:cxn modelId="{A080FD1F-0513-1141-AA50-319AACB9FBF2}" type="presOf" srcId="{F21FFA07-A01E-4F9C-9148-AD2D6E5F71A0}" destId="{F8DA66F3-A323-486F-BB6B-47F3EB34C1C4}" srcOrd="0" destOrd="0" presId="urn:microsoft.com/office/officeart/2005/8/layout/hierarchy3"/>
    <dgm:cxn modelId="{76208422-27B3-F542-B30B-24F9417CC39D}" type="presOf" srcId="{52B0EA1C-DF70-FD42-8F1D-33DAC68E3797}" destId="{ED43201E-0B1A-AF40-B3BC-91FF7E8C572E}" srcOrd="0" destOrd="0" presId="urn:microsoft.com/office/officeart/2005/8/layout/hierarchy3"/>
    <dgm:cxn modelId="{B519B926-92F5-4A4D-B6DE-82AF9C99BD6E}" type="presOf" srcId="{BB926CD2-504A-9F4B-9133-4A58FF5003FD}" destId="{8CEBA545-9E23-8344-B77F-15C1399817A3}" srcOrd="0" destOrd="0" presId="urn:microsoft.com/office/officeart/2005/8/layout/hierarchy3"/>
    <dgm:cxn modelId="{A705AC28-72FA-514A-930B-23D3E2F3BE0F}" type="presOf" srcId="{92B9695A-708E-3F4C-A59F-A025BE58F04A}" destId="{4B377983-9171-7642-B8A4-C1F9A32D9632}" srcOrd="0" destOrd="0" presId="urn:microsoft.com/office/officeart/2005/8/layout/hierarchy3"/>
    <dgm:cxn modelId="{403E5F3B-6A15-5541-B7BC-7B1B59AD5D19}" srcId="{33F21CAB-DEB6-4349-AE2B-ACD4842B5FFF}" destId="{52B0EA1C-DF70-FD42-8F1D-33DAC68E3797}" srcOrd="1" destOrd="0" parTransId="{F7833B95-6AB1-AE4D-AEAF-04D097F588BF}" sibTransId="{961CC38C-2CE7-C949-B3A5-067C5DEF43E6}"/>
    <dgm:cxn modelId="{512DDD45-0D2F-B94C-ABE8-23E780A9515C}" type="presOf" srcId="{8C49D037-7DAD-0C40-901C-796146E24B1E}" destId="{F784066C-C027-274B-BAFE-944F30E6F348}" srcOrd="0" destOrd="0" presId="urn:microsoft.com/office/officeart/2005/8/layout/hierarchy3"/>
    <dgm:cxn modelId="{12B1844A-A219-B14F-984B-69F6FB2859C1}" type="presOf" srcId="{33F21CAB-DEB6-4349-AE2B-ACD4842B5FFF}" destId="{13AFDD67-E5DC-DF4B-BA51-7AC4C481E527}" srcOrd="1" destOrd="0" presId="urn:microsoft.com/office/officeart/2005/8/layout/hierarchy3"/>
    <dgm:cxn modelId="{BFAD1770-464F-2149-B265-7C7B4454484E}" type="presOf" srcId="{1B0416F3-9801-1648-8D59-86A7247351F2}" destId="{580B5A88-954B-7D40-B12D-16A19814AAC9}" srcOrd="1" destOrd="0" presId="urn:microsoft.com/office/officeart/2005/8/layout/hierarchy3"/>
    <dgm:cxn modelId="{DA199C56-880C-E54D-B7B9-902A915728DF}" type="presOf" srcId="{7574915E-DE59-7345-9044-1E68145150F9}" destId="{3A8EA79F-0B75-2044-A393-216A2A18E918}" srcOrd="0" destOrd="0" presId="urn:microsoft.com/office/officeart/2005/8/layout/hierarchy3"/>
    <dgm:cxn modelId="{44D73757-CCCA-D345-8B45-1A54185BC0AF}" type="presOf" srcId="{5E5121AF-DCF9-E247-BB46-1BB75A6622C7}" destId="{27255D95-113F-CD49-9766-F6E9E0FE5886}" srcOrd="0" destOrd="0" presId="urn:microsoft.com/office/officeart/2005/8/layout/hierarchy3"/>
    <dgm:cxn modelId="{C6BD7F81-6E7B-E741-9715-967E52847236}" type="presOf" srcId="{DEDB85F3-7D43-2A4D-9D7E-0860FBDAEB08}" destId="{93128D25-D522-BE41-8A93-7E06D5FC7F88}" srcOrd="0" destOrd="0" presId="urn:microsoft.com/office/officeart/2005/8/layout/hierarchy3"/>
    <dgm:cxn modelId="{A8DC6B86-1221-7B42-8ECF-572BC53C826F}" srcId="{7574915E-DE59-7345-9044-1E68145150F9}" destId="{692FB176-F58B-41B9-92F3-D6C67DBAB824}" srcOrd="1" destOrd="0" parTransId="{A7BF19D2-774C-45A5-BEA8-069959EEDFE1}" sibTransId="{850E2011-1796-422A-AA92-8ED93EF71DB5}"/>
    <dgm:cxn modelId="{AFD9FE8B-83C7-AA4F-B40C-42C322595304}" srcId="{692FB176-F58B-41B9-92F3-D6C67DBAB824}" destId="{BB926CD2-504A-9F4B-9133-4A58FF5003FD}" srcOrd="1" destOrd="0" parTransId="{0F3C758B-A2D2-9A42-A615-1E6F261A3364}" sibTransId="{70481710-3295-D14F-B898-A299A4DE8D8F}"/>
    <dgm:cxn modelId="{E54D7A8F-CE87-B445-89B7-DAAED96CC304}" srcId="{33F21CAB-DEB6-4349-AE2B-ACD4842B5FFF}" destId="{5E5121AF-DCF9-E247-BB46-1BB75A6622C7}" srcOrd="0" destOrd="0" parTransId="{92B9695A-708E-3F4C-A59F-A025BE58F04A}" sibTransId="{C84A4460-4BB9-4F4C-960C-3D6CE46E6346}"/>
    <dgm:cxn modelId="{388C83A7-B6E9-2146-B18C-3F17254A6E22}" type="presOf" srcId="{33F21CAB-DEB6-4349-AE2B-ACD4842B5FFF}" destId="{1ECE4030-1FD9-1C40-A65B-ECE684BBB57B}" srcOrd="0" destOrd="0" presId="urn:microsoft.com/office/officeart/2005/8/layout/hierarchy3"/>
    <dgm:cxn modelId="{2F153CA8-B1CF-E849-8CC3-F689234C3F82}" srcId="{7574915E-DE59-7345-9044-1E68145150F9}" destId="{DEDB85F3-7D43-2A4D-9D7E-0860FBDAEB08}" srcOrd="0" destOrd="0" parTransId="{BDBC2BCD-888C-EF40-ABB5-10D824403A1F}" sibTransId="{6A6B2E86-BE4E-C348-B75E-5967E176D891}"/>
    <dgm:cxn modelId="{FA8181AD-F53C-1E46-B31F-C9A43FEE90AD}" type="presOf" srcId="{3502796F-6612-4C63-900F-C4E20511DFFF}" destId="{15FD4555-313C-46BD-B244-9A38D446362A}" srcOrd="0" destOrd="0" presId="urn:microsoft.com/office/officeart/2005/8/layout/hierarchy3"/>
    <dgm:cxn modelId="{CB2A43B1-B63A-694A-9527-0CECC5B8DB3A}" type="presOf" srcId="{A3F952F6-4F86-41E9-AF4C-51D8883F07DF}" destId="{1D81F453-4738-4C3D-8FC5-AFFFC5EB84DE}" srcOrd="0" destOrd="0" presId="urn:microsoft.com/office/officeart/2005/8/layout/hierarchy3"/>
    <dgm:cxn modelId="{F83D97BF-9475-924C-B10A-49DEDF19FD25}" type="presOf" srcId="{692FB176-F58B-41B9-92F3-D6C67DBAB824}" destId="{620C506B-EBCC-4389-93A2-295784F2DD9E}" srcOrd="0" destOrd="0" presId="urn:microsoft.com/office/officeart/2005/8/layout/hierarchy3"/>
    <dgm:cxn modelId="{7D23B5BF-FB0E-3149-8513-21E49FD71B85}" type="presOf" srcId="{DEDB85F3-7D43-2A4D-9D7E-0860FBDAEB08}" destId="{5E86A95A-E5CC-BF42-AAB4-F85153819EB9}" srcOrd="1" destOrd="0" presId="urn:microsoft.com/office/officeart/2005/8/layout/hierarchy3"/>
    <dgm:cxn modelId="{296357C9-284C-4242-86CB-B23650506E4B}" type="presOf" srcId="{F7833B95-6AB1-AE4D-AEAF-04D097F588BF}" destId="{CEF88A50-8BAD-A441-9271-1A116F3E745F}" srcOrd="0" destOrd="0" presId="urn:microsoft.com/office/officeart/2005/8/layout/hierarchy3"/>
    <dgm:cxn modelId="{41B4AAD7-5749-1748-A572-0F349394C457}" type="presOf" srcId="{4D54F6F0-F7BD-4A63-9E24-89E605563F24}" destId="{49167B9B-79C4-4F2E-8CAC-20BB8F9E8E63}" srcOrd="0" destOrd="0" presId="urn:microsoft.com/office/officeart/2005/8/layout/hierarchy3"/>
    <dgm:cxn modelId="{5FC775E0-97C8-1744-B04F-6838B4057FF4}" type="presOf" srcId="{40456ED8-475A-4AA6-8B6B-DA855594D547}" destId="{08E2C1C2-4C9A-4BFA-8ABB-CF5378168DC5}" srcOrd="0" destOrd="0" presId="urn:microsoft.com/office/officeart/2005/8/layout/hierarchy3"/>
    <dgm:cxn modelId="{9E5AEDE5-6F75-5445-92E3-4B39135CA896}" srcId="{1B0416F3-9801-1648-8D59-86A7247351F2}" destId="{F21FFA07-A01E-4F9C-9148-AD2D6E5F71A0}" srcOrd="0" destOrd="0" parTransId="{A3F952F6-4F86-41E9-AF4C-51D8883F07DF}" sibTransId="{4216F55A-C4B9-4AFC-A709-C89E93B043EA}"/>
    <dgm:cxn modelId="{9EA496EA-2210-AE4F-9AC0-0998B68E635A}" srcId="{7574915E-DE59-7345-9044-1E68145150F9}" destId="{1B0416F3-9801-1648-8D59-86A7247351F2}" srcOrd="2" destOrd="0" parTransId="{ECB05055-81F7-D449-A1FE-1196EB23750F}" sibTransId="{1C482177-A630-374C-8A8F-00DA030CB987}"/>
    <dgm:cxn modelId="{3D92B5EC-5E14-BD49-9392-DC9FC5F92F42}" type="presOf" srcId="{2DBA7A86-7C56-456E-8D61-0C57D200B8C5}" destId="{A063106A-F67E-47D7-BF09-41CCAB84E6EB}" srcOrd="0" destOrd="0" presId="urn:microsoft.com/office/officeart/2005/8/layout/hierarchy3"/>
    <dgm:cxn modelId="{A05024EF-B0DE-604F-8FDF-0DD5F327B33B}" srcId="{692FB176-F58B-41B9-92F3-D6C67DBAB824}" destId="{AE0CCB0C-90DF-1B43-BA41-A3A94B28CBFE}" srcOrd="0" destOrd="0" parTransId="{8C49D037-7DAD-0C40-901C-796146E24B1E}" sibTransId="{1780A1FA-F7CB-5347-80E0-9C7CA79EC67D}"/>
    <dgm:cxn modelId="{7248F9F0-46A7-354F-9964-DAB04323A0D9}" srcId="{DEDB85F3-7D43-2A4D-9D7E-0860FBDAEB08}" destId="{2DBA7A86-7C56-456E-8D61-0C57D200B8C5}" srcOrd="0" destOrd="0" parTransId="{3502796F-6612-4C63-900F-C4E20511DFFF}" sibTransId="{D966A624-33AA-4959-B7D0-830A5146DB46}"/>
    <dgm:cxn modelId="{B30A18FB-C9B5-7F4D-8EA8-909C8269494B}" type="presOf" srcId="{0F3C758B-A2D2-9A42-A615-1E6F261A3364}" destId="{4BFE13CD-1C1D-7743-8AA1-EACB60A98FE1}" srcOrd="0" destOrd="0" presId="urn:microsoft.com/office/officeart/2005/8/layout/hierarchy3"/>
    <dgm:cxn modelId="{B440A443-E955-4441-A709-96E62805C59C}" type="presParOf" srcId="{3A8EA79F-0B75-2044-A393-216A2A18E918}" destId="{8854A150-8A3B-5A40-B0AC-CE914C05E2ED}" srcOrd="0" destOrd="0" presId="urn:microsoft.com/office/officeart/2005/8/layout/hierarchy3"/>
    <dgm:cxn modelId="{7270DEF0-0336-0A4C-8E44-EB7FC78E4BAB}" type="presParOf" srcId="{8854A150-8A3B-5A40-B0AC-CE914C05E2ED}" destId="{A404C8E1-36DD-824A-8A68-3465A24999C0}" srcOrd="0" destOrd="0" presId="urn:microsoft.com/office/officeart/2005/8/layout/hierarchy3"/>
    <dgm:cxn modelId="{FE4D871B-849C-E44D-9AA5-8BAEFA2402AC}" type="presParOf" srcId="{A404C8E1-36DD-824A-8A68-3465A24999C0}" destId="{93128D25-D522-BE41-8A93-7E06D5FC7F88}" srcOrd="0" destOrd="0" presId="urn:microsoft.com/office/officeart/2005/8/layout/hierarchy3"/>
    <dgm:cxn modelId="{B20B42EB-A4C0-024D-8182-33101AB81BC9}" type="presParOf" srcId="{A404C8E1-36DD-824A-8A68-3465A24999C0}" destId="{5E86A95A-E5CC-BF42-AAB4-F85153819EB9}" srcOrd="1" destOrd="0" presId="urn:microsoft.com/office/officeart/2005/8/layout/hierarchy3"/>
    <dgm:cxn modelId="{D5DDDE42-28C4-E24F-8848-40F56F2F8321}" type="presParOf" srcId="{8854A150-8A3B-5A40-B0AC-CE914C05E2ED}" destId="{F65BBB6B-BB8E-C64E-884F-3010464F37B8}" srcOrd="1" destOrd="0" presId="urn:microsoft.com/office/officeart/2005/8/layout/hierarchy3"/>
    <dgm:cxn modelId="{B196EEDD-E8A0-2542-AD51-05CAAF481066}" type="presParOf" srcId="{F65BBB6B-BB8E-C64E-884F-3010464F37B8}" destId="{15FD4555-313C-46BD-B244-9A38D446362A}" srcOrd="0" destOrd="0" presId="urn:microsoft.com/office/officeart/2005/8/layout/hierarchy3"/>
    <dgm:cxn modelId="{7AC7BF96-7121-C54C-BA29-F656BDB714FE}" type="presParOf" srcId="{F65BBB6B-BB8E-C64E-884F-3010464F37B8}" destId="{A063106A-F67E-47D7-BF09-41CCAB84E6EB}" srcOrd="1" destOrd="0" presId="urn:microsoft.com/office/officeart/2005/8/layout/hierarchy3"/>
    <dgm:cxn modelId="{17BB370F-DC94-0F4F-A6A7-CFB16DDF86FE}" type="presParOf" srcId="{3A8EA79F-0B75-2044-A393-216A2A18E918}" destId="{74D79C49-EEC6-425E-9624-17F87B48EB57}" srcOrd="1" destOrd="0" presId="urn:microsoft.com/office/officeart/2005/8/layout/hierarchy3"/>
    <dgm:cxn modelId="{8139760B-0413-2C42-995E-11270964D9C9}" type="presParOf" srcId="{74D79C49-EEC6-425E-9624-17F87B48EB57}" destId="{AC3AE08B-F728-476B-8F5D-50074DF65298}" srcOrd="0" destOrd="0" presId="urn:microsoft.com/office/officeart/2005/8/layout/hierarchy3"/>
    <dgm:cxn modelId="{577D6A0B-535F-B043-BEDB-BDCD5E88B742}" type="presParOf" srcId="{AC3AE08B-F728-476B-8F5D-50074DF65298}" destId="{620C506B-EBCC-4389-93A2-295784F2DD9E}" srcOrd="0" destOrd="0" presId="urn:microsoft.com/office/officeart/2005/8/layout/hierarchy3"/>
    <dgm:cxn modelId="{6282EBFA-D3B3-9241-99B3-A6E1A8EC3210}" type="presParOf" srcId="{AC3AE08B-F728-476B-8F5D-50074DF65298}" destId="{43E354BF-FE9D-4CD8-B4CF-C14DCD3E29DB}" srcOrd="1" destOrd="0" presId="urn:microsoft.com/office/officeart/2005/8/layout/hierarchy3"/>
    <dgm:cxn modelId="{4A57A868-A944-674E-B4C4-82CE4F6E23B5}" type="presParOf" srcId="{74D79C49-EEC6-425E-9624-17F87B48EB57}" destId="{E4BA499F-0DC4-45E2-BF56-A834D0BB9F9D}" srcOrd="1" destOrd="0" presId="urn:microsoft.com/office/officeart/2005/8/layout/hierarchy3"/>
    <dgm:cxn modelId="{BE799ECA-6772-8140-B883-17168F869A12}" type="presParOf" srcId="{E4BA499F-0DC4-45E2-BF56-A834D0BB9F9D}" destId="{F784066C-C027-274B-BAFE-944F30E6F348}" srcOrd="0" destOrd="0" presId="urn:microsoft.com/office/officeart/2005/8/layout/hierarchy3"/>
    <dgm:cxn modelId="{07E9D3D4-A940-9C4A-964D-74D4C9F7EA9E}" type="presParOf" srcId="{E4BA499F-0DC4-45E2-BF56-A834D0BB9F9D}" destId="{A0586CD4-CDB5-7F41-B457-306E03815778}" srcOrd="1" destOrd="0" presId="urn:microsoft.com/office/officeart/2005/8/layout/hierarchy3"/>
    <dgm:cxn modelId="{6ECEC0C4-E479-7241-BE5E-9C83D58A6C08}" type="presParOf" srcId="{E4BA499F-0DC4-45E2-BF56-A834D0BB9F9D}" destId="{4BFE13CD-1C1D-7743-8AA1-EACB60A98FE1}" srcOrd="2" destOrd="0" presId="urn:microsoft.com/office/officeart/2005/8/layout/hierarchy3"/>
    <dgm:cxn modelId="{D4B5CAA7-F109-9A4D-8C67-26460D71D258}" type="presParOf" srcId="{E4BA499F-0DC4-45E2-BF56-A834D0BB9F9D}" destId="{8CEBA545-9E23-8344-B77F-15C1399817A3}" srcOrd="3" destOrd="0" presId="urn:microsoft.com/office/officeart/2005/8/layout/hierarchy3"/>
    <dgm:cxn modelId="{D5B509D6-96CD-D943-97E9-D073D809E07E}" type="presParOf" srcId="{3A8EA79F-0B75-2044-A393-216A2A18E918}" destId="{09D3766A-F0CC-ED41-9855-F5E05B9972D9}" srcOrd="2" destOrd="0" presId="urn:microsoft.com/office/officeart/2005/8/layout/hierarchy3"/>
    <dgm:cxn modelId="{1F2BC3E3-ADF4-374C-8949-F8BFA023B357}" type="presParOf" srcId="{09D3766A-F0CC-ED41-9855-F5E05B9972D9}" destId="{0F55F903-EE9C-B140-A56D-C47240D4637C}" srcOrd="0" destOrd="0" presId="urn:microsoft.com/office/officeart/2005/8/layout/hierarchy3"/>
    <dgm:cxn modelId="{08C2F678-F201-7F4A-898F-AF26BEA0231F}" type="presParOf" srcId="{0F55F903-EE9C-B140-A56D-C47240D4637C}" destId="{24A94636-23B4-D64A-B8F4-2FEAC6A961F4}" srcOrd="0" destOrd="0" presId="urn:microsoft.com/office/officeart/2005/8/layout/hierarchy3"/>
    <dgm:cxn modelId="{0CA50C2F-08D7-1B4B-B717-B38AB671044A}" type="presParOf" srcId="{0F55F903-EE9C-B140-A56D-C47240D4637C}" destId="{580B5A88-954B-7D40-B12D-16A19814AAC9}" srcOrd="1" destOrd="0" presId="urn:microsoft.com/office/officeart/2005/8/layout/hierarchy3"/>
    <dgm:cxn modelId="{AF1E0A2B-55EA-D048-B5AE-24259F3B6EDE}" type="presParOf" srcId="{09D3766A-F0CC-ED41-9855-F5E05B9972D9}" destId="{3FC08144-D395-F941-B2DC-E979C0C29253}" srcOrd="1" destOrd="0" presId="urn:microsoft.com/office/officeart/2005/8/layout/hierarchy3"/>
    <dgm:cxn modelId="{3FD6BB68-213F-5249-AF38-F2A9820FDF95}" type="presParOf" srcId="{3FC08144-D395-F941-B2DC-E979C0C29253}" destId="{1D81F453-4738-4C3D-8FC5-AFFFC5EB84DE}" srcOrd="0" destOrd="0" presId="urn:microsoft.com/office/officeart/2005/8/layout/hierarchy3"/>
    <dgm:cxn modelId="{1D4CB915-F2E3-4448-A107-45236D3363DA}" type="presParOf" srcId="{3FC08144-D395-F941-B2DC-E979C0C29253}" destId="{F8DA66F3-A323-486F-BB6B-47F3EB34C1C4}" srcOrd="1" destOrd="0" presId="urn:microsoft.com/office/officeart/2005/8/layout/hierarchy3"/>
    <dgm:cxn modelId="{6F7B09AD-FF1A-3B44-9A18-FD8868C87B92}" type="presParOf" srcId="{3FC08144-D395-F941-B2DC-E979C0C29253}" destId="{08E2C1C2-4C9A-4BFA-8ABB-CF5378168DC5}" srcOrd="2" destOrd="0" presId="urn:microsoft.com/office/officeart/2005/8/layout/hierarchy3"/>
    <dgm:cxn modelId="{F9EA5CC8-8D1D-834E-8806-BA5496FC305C}" type="presParOf" srcId="{3FC08144-D395-F941-B2DC-E979C0C29253}" destId="{49167B9B-79C4-4F2E-8CAC-20BB8F9E8E63}" srcOrd="3" destOrd="0" presId="urn:microsoft.com/office/officeart/2005/8/layout/hierarchy3"/>
    <dgm:cxn modelId="{119BCB75-7A74-044C-B11A-50E110B72261}" type="presParOf" srcId="{3A8EA79F-0B75-2044-A393-216A2A18E918}" destId="{BAEF6C75-DE11-624F-AA67-696173E61509}" srcOrd="3" destOrd="0" presId="urn:microsoft.com/office/officeart/2005/8/layout/hierarchy3"/>
    <dgm:cxn modelId="{4456DEDB-3C2B-684F-A0AF-94E8F3F78362}" type="presParOf" srcId="{BAEF6C75-DE11-624F-AA67-696173E61509}" destId="{F4483DE5-967A-1F43-A485-A653476F55E1}" srcOrd="0" destOrd="0" presId="urn:microsoft.com/office/officeart/2005/8/layout/hierarchy3"/>
    <dgm:cxn modelId="{57A49DAC-2E7E-AD45-A565-C2357B77BC81}" type="presParOf" srcId="{F4483DE5-967A-1F43-A485-A653476F55E1}" destId="{1ECE4030-1FD9-1C40-A65B-ECE684BBB57B}" srcOrd="0" destOrd="0" presId="urn:microsoft.com/office/officeart/2005/8/layout/hierarchy3"/>
    <dgm:cxn modelId="{3D808561-F9BE-6F46-A12A-1DB90D592C02}" type="presParOf" srcId="{F4483DE5-967A-1F43-A485-A653476F55E1}" destId="{13AFDD67-E5DC-DF4B-BA51-7AC4C481E527}" srcOrd="1" destOrd="0" presId="urn:microsoft.com/office/officeart/2005/8/layout/hierarchy3"/>
    <dgm:cxn modelId="{7AD2EAFA-E10A-E347-8D43-FE8E1154C455}" type="presParOf" srcId="{BAEF6C75-DE11-624F-AA67-696173E61509}" destId="{E3DEA8F4-CAA6-8F40-8FC7-FA9CA82383B6}" srcOrd="1" destOrd="0" presId="urn:microsoft.com/office/officeart/2005/8/layout/hierarchy3"/>
    <dgm:cxn modelId="{850EEF34-2B45-E642-ADE9-C148EEEAF9CA}" type="presParOf" srcId="{E3DEA8F4-CAA6-8F40-8FC7-FA9CA82383B6}" destId="{4B377983-9171-7642-B8A4-C1F9A32D9632}" srcOrd="0" destOrd="0" presId="urn:microsoft.com/office/officeart/2005/8/layout/hierarchy3"/>
    <dgm:cxn modelId="{6A4F4CE4-A30B-A449-8DE7-42CAF37F152F}" type="presParOf" srcId="{E3DEA8F4-CAA6-8F40-8FC7-FA9CA82383B6}" destId="{27255D95-113F-CD49-9766-F6E9E0FE5886}" srcOrd="1" destOrd="0" presId="urn:microsoft.com/office/officeart/2005/8/layout/hierarchy3"/>
    <dgm:cxn modelId="{F462E925-63C1-A345-87ED-94E3C4F45477}" type="presParOf" srcId="{E3DEA8F4-CAA6-8F40-8FC7-FA9CA82383B6}" destId="{CEF88A50-8BAD-A441-9271-1A116F3E745F}" srcOrd="2" destOrd="0" presId="urn:microsoft.com/office/officeart/2005/8/layout/hierarchy3"/>
    <dgm:cxn modelId="{AEA7D3F8-1D77-714A-B0F8-C7FE76668B01}" type="presParOf" srcId="{E3DEA8F4-CAA6-8F40-8FC7-FA9CA82383B6}" destId="{ED43201E-0B1A-AF40-B3BC-91FF7E8C572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364DC-1E32-48FE-8BDB-2A37DE9336EF}">
      <dsp:nvSpPr>
        <dsp:cNvPr id="0" name=""/>
        <dsp:cNvSpPr/>
      </dsp:nvSpPr>
      <dsp:spPr>
        <a:xfrm rot="16200000">
          <a:off x="-1477101" y="1477832"/>
          <a:ext cx="4856289" cy="1900624"/>
        </a:xfrm>
        <a:prstGeom prst="flowChartManualOperation">
          <a:avLst/>
        </a:prstGeom>
        <a:solidFill>
          <a:srgbClr val="8C64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7836" bIns="0" numCol="1" spcCol="1270" anchor="t" anchorCtr="0">
          <a:noAutofit/>
        </a:bodyPr>
        <a:lstStyle/>
        <a:p>
          <a:pPr marL="0" lvl="0" indent="0" algn="l" defTabSz="1022350" rtl="0">
            <a:lnSpc>
              <a:spcPct val="90000"/>
            </a:lnSpc>
            <a:spcBef>
              <a:spcPct val="0"/>
            </a:spcBef>
            <a:spcAft>
              <a:spcPct val="35000"/>
            </a:spcAft>
            <a:buNone/>
          </a:pPr>
          <a:r>
            <a:rPr lang="en-US" sz="2300" b="1" kern="1200" dirty="0">
              <a:latin typeface="Century Gothic"/>
            </a:rPr>
            <a:t>Human Health</a:t>
          </a:r>
        </a:p>
        <a:p>
          <a:pPr marL="171450" lvl="1" indent="-171450" algn="l" defTabSz="800100" rtl="0">
            <a:lnSpc>
              <a:spcPct val="90000"/>
            </a:lnSpc>
            <a:spcBef>
              <a:spcPct val="0"/>
            </a:spcBef>
            <a:spcAft>
              <a:spcPct val="15000"/>
            </a:spcAft>
            <a:buChar char="•"/>
          </a:pPr>
          <a:r>
            <a:rPr lang="en-US" sz="1800" kern="1200" dirty="0">
              <a:latin typeface="Century Gothic"/>
            </a:rPr>
            <a:t>Respiratory problems</a:t>
          </a:r>
        </a:p>
        <a:p>
          <a:pPr marL="171450" lvl="1" indent="-171450" algn="l" defTabSz="800100" rtl="0">
            <a:lnSpc>
              <a:spcPct val="90000"/>
            </a:lnSpc>
            <a:spcBef>
              <a:spcPct val="0"/>
            </a:spcBef>
            <a:spcAft>
              <a:spcPct val="15000"/>
            </a:spcAft>
            <a:buChar char="•"/>
          </a:pPr>
          <a:r>
            <a:rPr lang="en-US" sz="1800" kern="1200" dirty="0">
              <a:latin typeface="Century Gothic"/>
            </a:rPr>
            <a:t>Muscle paralysis</a:t>
          </a:r>
        </a:p>
        <a:p>
          <a:pPr marL="171450" lvl="1" indent="-171450" algn="l" defTabSz="800100" rtl="0">
            <a:lnSpc>
              <a:spcPct val="90000"/>
            </a:lnSpc>
            <a:spcBef>
              <a:spcPct val="0"/>
            </a:spcBef>
            <a:spcAft>
              <a:spcPct val="15000"/>
            </a:spcAft>
            <a:buChar char="•"/>
          </a:pPr>
          <a:r>
            <a:rPr lang="en-US" sz="1800" kern="1200" dirty="0">
              <a:latin typeface="Century Gothic"/>
            </a:rPr>
            <a:t>Skin irritation</a:t>
          </a:r>
        </a:p>
        <a:p>
          <a:pPr marL="171450" lvl="1" indent="-171450" algn="l" defTabSz="800100" rtl="0">
            <a:lnSpc>
              <a:spcPct val="90000"/>
            </a:lnSpc>
            <a:spcBef>
              <a:spcPct val="0"/>
            </a:spcBef>
            <a:spcAft>
              <a:spcPct val="15000"/>
            </a:spcAft>
            <a:buChar char="•"/>
          </a:pPr>
          <a:r>
            <a:rPr lang="en-US" sz="1800" kern="1200" dirty="0">
              <a:latin typeface="Century Gothic"/>
            </a:rPr>
            <a:t>Food-borne illness</a:t>
          </a:r>
        </a:p>
      </dsp:txBody>
      <dsp:txXfrm rot="5400000">
        <a:off x="731" y="971258"/>
        <a:ext cx="1900624" cy="2913773"/>
      </dsp:txXfrm>
    </dsp:sp>
    <dsp:sp modelId="{CCD0081F-4C71-4163-93E9-F993EF54F7C1}">
      <dsp:nvSpPr>
        <dsp:cNvPr id="0" name=""/>
        <dsp:cNvSpPr/>
      </dsp:nvSpPr>
      <dsp:spPr>
        <a:xfrm rot="16200000">
          <a:off x="566069" y="1477832"/>
          <a:ext cx="4856289" cy="1900624"/>
        </a:xfrm>
        <a:prstGeom prst="flowChartManualOperation">
          <a:avLst/>
        </a:prstGeom>
        <a:solidFill>
          <a:srgbClr val="BC8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7836" bIns="0" numCol="1" spcCol="1270" anchor="t" anchorCtr="0">
          <a:noAutofit/>
        </a:bodyPr>
        <a:lstStyle/>
        <a:p>
          <a:pPr marL="0" lvl="0" indent="0" algn="l" defTabSz="1022350" rtl="0">
            <a:lnSpc>
              <a:spcPct val="90000"/>
            </a:lnSpc>
            <a:spcBef>
              <a:spcPct val="0"/>
            </a:spcBef>
            <a:spcAft>
              <a:spcPct val="35000"/>
            </a:spcAft>
            <a:buNone/>
          </a:pPr>
          <a:r>
            <a:rPr lang="en-US" sz="2300" b="1" kern="1200" dirty="0">
              <a:latin typeface="Century Gothic"/>
            </a:rPr>
            <a:t>Ecosystem and Fish Health</a:t>
          </a:r>
        </a:p>
        <a:p>
          <a:pPr marL="171450" lvl="1" indent="-171450" algn="l" defTabSz="800100" rtl="0">
            <a:lnSpc>
              <a:spcPct val="90000"/>
            </a:lnSpc>
            <a:spcBef>
              <a:spcPct val="0"/>
            </a:spcBef>
            <a:spcAft>
              <a:spcPct val="15000"/>
            </a:spcAft>
            <a:buChar char="•"/>
          </a:pPr>
          <a:r>
            <a:rPr lang="en-US" sz="1800" kern="1200" dirty="0">
              <a:latin typeface="Century Gothic"/>
            </a:rPr>
            <a:t>Marine mammal mortality</a:t>
          </a:r>
        </a:p>
        <a:p>
          <a:pPr marL="171450" lvl="1" indent="-171450" algn="l" defTabSz="800100" rtl="0">
            <a:lnSpc>
              <a:spcPct val="90000"/>
            </a:lnSpc>
            <a:spcBef>
              <a:spcPct val="0"/>
            </a:spcBef>
            <a:spcAft>
              <a:spcPct val="15000"/>
            </a:spcAft>
            <a:buChar char="•"/>
          </a:pPr>
          <a:r>
            <a:rPr lang="en-US" sz="1800" kern="1200" dirty="0">
              <a:latin typeface="Century Gothic"/>
            </a:rPr>
            <a:t>Fish mortality events</a:t>
          </a:r>
        </a:p>
      </dsp:txBody>
      <dsp:txXfrm rot="5400000">
        <a:off x="2043901" y="971258"/>
        <a:ext cx="1900624" cy="2913773"/>
      </dsp:txXfrm>
    </dsp:sp>
    <dsp:sp modelId="{0787AFAB-540F-4889-B229-9DA48770D643}">
      <dsp:nvSpPr>
        <dsp:cNvPr id="0" name=""/>
        <dsp:cNvSpPr/>
      </dsp:nvSpPr>
      <dsp:spPr>
        <a:xfrm rot="16200000">
          <a:off x="2609241" y="1477832"/>
          <a:ext cx="4856289" cy="1900624"/>
        </a:xfrm>
        <a:prstGeom prst="flowChartManualOperation">
          <a:avLst/>
        </a:prstGeom>
        <a:solidFill>
          <a:srgbClr val="CEAB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7836" bIns="0" numCol="1" spcCol="1270" anchor="t" anchorCtr="0">
          <a:noAutofit/>
        </a:bodyPr>
        <a:lstStyle/>
        <a:p>
          <a:pPr marL="0" lvl="0" indent="0" algn="l" defTabSz="1022350" rtl="0">
            <a:lnSpc>
              <a:spcPct val="90000"/>
            </a:lnSpc>
            <a:spcBef>
              <a:spcPct val="0"/>
            </a:spcBef>
            <a:spcAft>
              <a:spcPct val="35000"/>
            </a:spcAft>
            <a:buNone/>
          </a:pPr>
          <a:r>
            <a:rPr lang="en-US" sz="2300" b="1" kern="1200" dirty="0">
              <a:latin typeface="Century Gothic"/>
            </a:rPr>
            <a:t>Economy and Industry</a:t>
          </a:r>
        </a:p>
        <a:p>
          <a:pPr marL="171450" lvl="1" indent="-171450" algn="l" defTabSz="800100" rtl="0">
            <a:lnSpc>
              <a:spcPct val="90000"/>
            </a:lnSpc>
            <a:spcBef>
              <a:spcPct val="0"/>
            </a:spcBef>
            <a:spcAft>
              <a:spcPct val="15000"/>
            </a:spcAft>
            <a:buChar char="•"/>
          </a:pPr>
          <a:r>
            <a:rPr lang="en-US" sz="1800" kern="1200" dirty="0">
              <a:latin typeface="Century Gothic"/>
            </a:rPr>
            <a:t>Fishery closures</a:t>
          </a:r>
        </a:p>
        <a:p>
          <a:pPr marL="171450" lvl="1" indent="-171450" algn="l" defTabSz="800100" rtl="0">
            <a:lnSpc>
              <a:spcPct val="90000"/>
            </a:lnSpc>
            <a:spcBef>
              <a:spcPct val="0"/>
            </a:spcBef>
            <a:spcAft>
              <a:spcPct val="15000"/>
            </a:spcAft>
            <a:buChar char="•"/>
          </a:pPr>
          <a:r>
            <a:rPr lang="en-US" sz="1800" kern="1200" dirty="0">
              <a:latin typeface="Century Gothic"/>
            </a:rPr>
            <a:t>Beach closures</a:t>
          </a:r>
        </a:p>
      </dsp:txBody>
      <dsp:txXfrm rot="5400000">
        <a:off x="4087073" y="971258"/>
        <a:ext cx="1900624" cy="2913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A903F-7548-40C6-81C3-3B7C69B097F8}">
      <dsp:nvSpPr>
        <dsp:cNvPr id="0" name=""/>
        <dsp:cNvSpPr/>
      </dsp:nvSpPr>
      <dsp:spPr>
        <a:xfrm>
          <a:off x="0" y="3089"/>
          <a:ext cx="6586489" cy="402947"/>
        </a:xfrm>
        <a:prstGeom prst="roundRect">
          <a:avLst/>
        </a:prstGeom>
        <a:solidFill>
          <a:srgbClr val="BC8BD5">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a:rPr>
            <a:t>Collaborators</a:t>
          </a:r>
        </a:p>
      </dsp:txBody>
      <dsp:txXfrm>
        <a:off x="19670" y="22759"/>
        <a:ext cx="6547149" cy="363607"/>
      </dsp:txXfrm>
    </dsp:sp>
    <dsp:sp modelId="{D4C7B37C-7C3D-4A91-8797-1C59D9475347}">
      <dsp:nvSpPr>
        <dsp:cNvPr id="0" name=""/>
        <dsp:cNvSpPr/>
      </dsp:nvSpPr>
      <dsp:spPr>
        <a:xfrm>
          <a:off x="0" y="406036"/>
          <a:ext cx="6586489" cy="1095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21"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solidFill>
              <a:schemeClr val="tx1">
                <a:lumMod val="75000"/>
                <a:lumOff val="25000"/>
              </a:schemeClr>
            </a:solidFill>
          </a:endParaRPr>
        </a:p>
        <a:p>
          <a:pPr marL="228600" lvl="1" indent="-228600" algn="l" defTabSz="889000">
            <a:lnSpc>
              <a:spcPct val="90000"/>
            </a:lnSpc>
            <a:spcBef>
              <a:spcPct val="0"/>
            </a:spcBef>
            <a:spcAft>
              <a:spcPct val="20000"/>
            </a:spcAft>
            <a:buChar char="•"/>
          </a:pPr>
          <a:r>
            <a:rPr lang="en-US" sz="2000" kern="1200" dirty="0">
              <a:solidFill>
                <a:schemeClr val="tx1">
                  <a:lumMod val="75000"/>
                  <a:lumOff val="25000"/>
                </a:schemeClr>
              </a:solidFill>
              <a:latin typeface="Century Gothic"/>
            </a:rPr>
            <a:t>University of California San Diego – Scripps Institution of Oceanography (SIO)</a:t>
          </a:r>
        </a:p>
        <a:p>
          <a:pPr marL="228600" lvl="1" indent="-228600" algn="l" defTabSz="889000">
            <a:lnSpc>
              <a:spcPct val="90000"/>
            </a:lnSpc>
            <a:spcBef>
              <a:spcPct val="0"/>
            </a:spcBef>
            <a:spcAft>
              <a:spcPct val="20000"/>
            </a:spcAft>
            <a:buChar char="•"/>
          </a:pPr>
          <a:endParaRPr lang="en-US" sz="2000" kern="1200" dirty="0">
            <a:latin typeface="Century Gothic" panose="020B0502020202020204" pitchFamily="34" charset="0"/>
          </a:endParaRPr>
        </a:p>
      </dsp:txBody>
      <dsp:txXfrm>
        <a:off x="0" y="406036"/>
        <a:ext cx="6586489" cy="1095442"/>
      </dsp:txXfrm>
    </dsp:sp>
    <dsp:sp modelId="{6A688A36-B7E2-4626-A8F7-0BFF9EB4C18F}">
      <dsp:nvSpPr>
        <dsp:cNvPr id="0" name=""/>
        <dsp:cNvSpPr/>
      </dsp:nvSpPr>
      <dsp:spPr>
        <a:xfrm>
          <a:off x="0" y="1501479"/>
          <a:ext cx="6586489" cy="402947"/>
        </a:xfrm>
        <a:prstGeom prst="roundRect">
          <a:avLst/>
        </a:prstGeom>
        <a:solidFill>
          <a:srgbClr val="8C64A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a:rPr>
            <a:t>End-Users</a:t>
          </a:r>
        </a:p>
      </dsp:txBody>
      <dsp:txXfrm>
        <a:off x="19670" y="1521149"/>
        <a:ext cx="6547149" cy="363607"/>
      </dsp:txXfrm>
    </dsp:sp>
    <dsp:sp modelId="{9B50F775-0F1B-4746-A5FF-3C5232C0E074}">
      <dsp:nvSpPr>
        <dsp:cNvPr id="0" name=""/>
        <dsp:cNvSpPr/>
      </dsp:nvSpPr>
      <dsp:spPr>
        <a:xfrm>
          <a:off x="0" y="1904427"/>
          <a:ext cx="6586489" cy="187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121"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p>
        <a:p>
          <a:pPr marL="228600" lvl="1" indent="-228600" algn="l" defTabSz="889000">
            <a:lnSpc>
              <a:spcPct val="90000"/>
            </a:lnSpc>
            <a:spcBef>
              <a:spcPct val="0"/>
            </a:spcBef>
            <a:spcAft>
              <a:spcPct val="20000"/>
            </a:spcAft>
            <a:buChar char="•"/>
          </a:pPr>
          <a:r>
            <a:rPr lang="en-US" sz="2000" kern="1200" dirty="0">
              <a:solidFill>
                <a:schemeClr val="tx1">
                  <a:lumMod val="75000"/>
                  <a:lumOff val="25000"/>
                </a:schemeClr>
              </a:solidFill>
              <a:latin typeface="Century Gothic"/>
            </a:rPr>
            <a:t>National Oceanic &amp; Atmospheric Administration (NOAA) – Southwest Fisheries Science Center (SWFSC)</a:t>
          </a:r>
        </a:p>
        <a:p>
          <a:pPr marL="228600" lvl="1" indent="-228600" algn="l" defTabSz="889000" rtl="0">
            <a:lnSpc>
              <a:spcPct val="90000"/>
            </a:lnSpc>
            <a:spcBef>
              <a:spcPct val="0"/>
            </a:spcBef>
            <a:spcAft>
              <a:spcPct val="20000"/>
            </a:spcAft>
            <a:buChar char="•"/>
          </a:pPr>
          <a:r>
            <a:rPr lang="en-US" sz="2000" kern="1200" dirty="0">
              <a:solidFill>
                <a:schemeClr val="tx1">
                  <a:lumMod val="75000"/>
                  <a:lumOff val="25000"/>
                </a:schemeClr>
              </a:solidFill>
              <a:latin typeface="Century Gothic"/>
            </a:rPr>
            <a:t>California Department of Public Health (CDPH)</a:t>
          </a:r>
        </a:p>
        <a:p>
          <a:pPr marL="228600" lvl="1" indent="-228600" algn="l" defTabSz="889000" rtl="0">
            <a:lnSpc>
              <a:spcPct val="90000"/>
            </a:lnSpc>
            <a:spcBef>
              <a:spcPct val="0"/>
            </a:spcBef>
            <a:spcAft>
              <a:spcPct val="20000"/>
            </a:spcAft>
            <a:buChar char="•"/>
          </a:pPr>
          <a:r>
            <a:rPr lang="en-US" sz="2000" kern="1200" dirty="0">
              <a:solidFill>
                <a:schemeClr val="tx1">
                  <a:lumMod val="75000"/>
                  <a:lumOff val="25000"/>
                </a:schemeClr>
              </a:solidFill>
              <a:latin typeface="Century Gothic"/>
            </a:rPr>
            <a:t>Office of Environmental Health Hazard Assessment (OEHHA) </a:t>
          </a:r>
        </a:p>
      </dsp:txBody>
      <dsp:txXfrm>
        <a:off x="0" y="1904427"/>
        <a:ext cx="6586489" cy="1877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AAF82-9090-406D-96FE-492D8FE2FCE0}">
      <dsp:nvSpPr>
        <dsp:cNvPr id="0" name=""/>
        <dsp:cNvSpPr/>
      </dsp:nvSpPr>
      <dsp:spPr>
        <a:xfrm>
          <a:off x="0" y="177820"/>
          <a:ext cx="3285639" cy="91143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dirty="0">
              <a:latin typeface="Century Gothic"/>
            </a:rPr>
            <a:t>Green: D &lt;1</a:t>
          </a:r>
        </a:p>
      </dsp:txBody>
      <dsp:txXfrm>
        <a:off x="44492" y="222312"/>
        <a:ext cx="3196655" cy="822446"/>
      </dsp:txXfrm>
    </dsp:sp>
    <dsp:sp modelId="{E4D18B09-2BE8-4F91-B731-7A806596B3F6}">
      <dsp:nvSpPr>
        <dsp:cNvPr id="0" name=""/>
        <dsp:cNvSpPr/>
      </dsp:nvSpPr>
      <dsp:spPr>
        <a:xfrm>
          <a:off x="0" y="1089250"/>
          <a:ext cx="3285639" cy="86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1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lumMod val="75000"/>
                  <a:lumOff val="25000"/>
                </a:schemeClr>
              </a:solidFill>
              <a:latin typeface="Century Gothic"/>
            </a:rPr>
            <a:t>Dinoflagellate Bloom</a:t>
          </a:r>
        </a:p>
      </dsp:txBody>
      <dsp:txXfrm>
        <a:off x="0" y="1089250"/>
        <a:ext cx="3285639" cy="865259"/>
      </dsp:txXfrm>
    </dsp:sp>
    <dsp:sp modelId="{FB617918-1CCF-4DD2-89B8-B736050A94E1}">
      <dsp:nvSpPr>
        <dsp:cNvPr id="0" name=""/>
        <dsp:cNvSpPr/>
      </dsp:nvSpPr>
      <dsp:spPr>
        <a:xfrm>
          <a:off x="0" y="1954510"/>
          <a:ext cx="3285639" cy="91143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dirty="0">
              <a:latin typeface="Century Gothic"/>
            </a:rPr>
            <a:t>Yellow: D &gt;1</a:t>
          </a:r>
        </a:p>
      </dsp:txBody>
      <dsp:txXfrm>
        <a:off x="44492" y="1999002"/>
        <a:ext cx="3196655" cy="822446"/>
      </dsp:txXfrm>
    </dsp:sp>
    <dsp:sp modelId="{868F5C60-F659-49BA-AE1A-D10100B8B99C}">
      <dsp:nvSpPr>
        <dsp:cNvPr id="0" name=""/>
        <dsp:cNvSpPr/>
      </dsp:nvSpPr>
      <dsp:spPr>
        <a:xfrm>
          <a:off x="0" y="2865939"/>
          <a:ext cx="328563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1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lumMod val="75000"/>
                  <a:lumOff val="25000"/>
                </a:schemeClr>
              </a:solidFill>
              <a:latin typeface="Century Gothic"/>
            </a:rPr>
            <a:t>Diatom Bloom</a:t>
          </a:r>
        </a:p>
      </dsp:txBody>
      <dsp:txXfrm>
        <a:off x="0" y="2865939"/>
        <a:ext cx="3285639" cy="629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F0A85-2D63-C343-90D0-A39C00DEFF1F}">
      <dsp:nvSpPr>
        <dsp:cNvPr id="0" name=""/>
        <dsp:cNvSpPr/>
      </dsp:nvSpPr>
      <dsp:spPr>
        <a:xfrm>
          <a:off x="2403145" y="0"/>
          <a:ext cx="6400800" cy="6400800"/>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1C041-D3A1-DD43-809F-818E58340225}">
      <dsp:nvSpPr>
        <dsp:cNvPr id="0" name=""/>
        <dsp:cNvSpPr/>
      </dsp:nvSpPr>
      <dsp:spPr>
        <a:xfrm>
          <a:off x="1379346" y="664230"/>
          <a:ext cx="4114795" cy="25146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entury Gothic"/>
            </a:rPr>
            <a:t>Question 1</a:t>
          </a:r>
        </a:p>
        <a:p>
          <a:pPr marL="0" lvl="0" indent="0" algn="ctr" defTabSz="1022350">
            <a:lnSpc>
              <a:spcPct val="90000"/>
            </a:lnSpc>
            <a:spcBef>
              <a:spcPct val="0"/>
            </a:spcBef>
            <a:spcAft>
              <a:spcPct val="35000"/>
            </a:spcAft>
            <a:buNone/>
          </a:pPr>
          <a:r>
            <a:rPr lang="en-US" sz="2300" b="0" kern="1200" dirty="0">
              <a:latin typeface="Century Gothic"/>
            </a:rPr>
            <a:t>Can we use NASA Earth observations for future algal bloom detection? </a:t>
          </a:r>
        </a:p>
      </dsp:txBody>
      <dsp:txXfrm>
        <a:off x="1502099" y="786983"/>
        <a:ext cx="3869289" cy="2269103"/>
      </dsp:txXfrm>
    </dsp:sp>
    <dsp:sp modelId="{FAA525DC-7D23-AD4F-9656-E9493706977B}">
      <dsp:nvSpPr>
        <dsp:cNvPr id="0" name=""/>
        <dsp:cNvSpPr/>
      </dsp:nvSpPr>
      <dsp:spPr>
        <a:xfrm>
          <a:off x="5657633" y="631578"/>
          <a:ext cx="4114795" cy="2514609"/>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latin typeface="Century Gothic"/>
            </a:rPr>
            <a:t>Question 2</a:t>
          </a:r>
        </a:p>
        <a:p>
          <a:pPr marL="0" lvl="0" indent="0" algn="ctr" defTabSz="1022350" rtl="0">
            <a:lnSpc>
              <a:spcPct val="90000"/>
            </a:lnSpc>
            <a:spcBef>
              <a:spcPct val="0"/>
            </a:spcBef>
            <a:spcAft>
              <a:spcPct val="35000"/>
            </a:spcAft>
            <a:buNone/>
          </a:pPr>
          <a:r>
            <a:rPr lang="en-US" sz="2300" b="0" kern="1200" dirty="0">
              <a:latin typeface="Century Gothic"/>
            </a:rPr>
            <a:t>How accurate were each of the sensors? Algorithms?</a:t>
          </a:r>
        </a:p>
      </dsp:txBody>
      <dsp:txXfrm>
        <a:off x="5780386" y="754331"/>
        <a:ext cx="3869289" cy="2269103"/>
      </dsp:txXfrm>
    </dsp:sp>
    <dsp:sp modelId="{0EE3700D-A73D-8943-82A0-BAD632233C87}">
      <dsp:nvSpPr>
        <dsp:cNvPr id="0" name=""/>
        <dsp:cNvSpPr/>
      </dsp:nvSpPr>
      <dsp:spPr>
        <a:xfrm>
          <a:off x="1385437" y="3319914"/>
          <a:ext cx="4114795" cy="2514609"/>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latin typeface="Century Gothic"/>
            </a:rPr>
            <a:t>Question 3</a:t>
          </a:r>
        </a:p>
        <a:p>
          <a:pPr marL="0" lvl="0" indent="0" algn="ctr" defTabSz="1022350" rtl="0">
            <a:lnSpc>
              <a:spcPct val="90000"/>
            </a:lnSpc>
            <a:spcBef>
              <a:spcPct val="0"/>
            </a:spcBef>
            <a:spcAft>
              <a:spcPct val="35000"/>
            </a:spcAft>
            <a:buNone/>
          </a:pPr>
          <a:r>
            <a:rPr lang="en-US" sz="2300" b="0" kern="1200" dirty="0">
              <a:latin typeface="Century Gothic"/>
            </a:rPr>
            <a:t>When were the findings valid? Time frame? Location?</a:t>
          </a:r>
        </a:p>
      </dsp:txBody>
      <dsp:txXfrm>
        <a:off x="1508190" y="3442667"/>
        <a:ext cx="3869289" cy="2269103"/>
      </dsp:txXfrm>
    </dsp:sp>
    <dsp:sp modelId="{65C526A4-9E55-3540-9B12-17C571CAE49D}">
      <dsp:nvSpPr>
        <dsp:cNvPr id="0" name=""/>
        <dsp:cNvSpPr/>
      </dsp:nvSpPr>
      <dsp:spPr>
        <a:xfrm>
          <a:off x="5727630" y="3319914"/>
          <a:ext cx="4114795" cy="251460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Century Gothic"/>
            </a:rPr>
            <a:t>Question 4</a:t>
          </a:r>
        </a:p>
        <a:p>
          <a:pPr marL="0" lvl="0" indent="0" algn="ctr" defTabSz="1022350">
            <a:lnSpc>
              <a:spcPct val="90000"/>
            </a:lnSpc>
            <a:spcBef>
              <a:spcPct val="0"/>
            </a:spcBef>
            <a:spcAft>
              <a:spcPct val="35000"/>
            </a:spcAft>
            <a:buNone/>
          </a:pPr>
          <a:r>
            <a:rPr lang="en-US" sz="2300" b="0" kern="1200" dirty="0">
              <a:latin typeface="Century Gothic"/>
            </a:rPr>
            <a:t>What does this mean for the future detection of HABs and safety of impacted communities?</a:t>
          </a:r>
          <a:endParaRPr lang="en-US" sz="2300" b="0" kern="1200" dirty="0">
            <a:latin typeface="Century Gothic" panose="020B0502020202020204" pitchFamily="34" charset="0"/>
          </a:endParaRPr>
        </a:p>
      </dsp:txBody>
      <dsp:txXfrm>
        <a:off x="5850383" y="3442667"/>
        <a:ext cx="3869289" cy="2269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F0A85-2D63-C343-90D0-A39C00DEFF1F}">
      <dsp:nvSpPr>
        <dsp:cNvPr id="0" name=""/>
        <dsp:cNvSpPr/>
      </dsp:nvSpPr>
      <dsp:spPr>
        <a:xfrm>
          <a:off x="2403145" y="0"/>
          <a:ext cx="6400800" cy="6400800"/>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1C041-D3A1-DD43-809F-818E58340225}">
      <dsp:nvSpPr>
        <dsp:cNvPr id="0" name=""/>
        <dsp:cNvSpPr/>
      </dsp:nvSpPr>
      <dsp:spPr>
        <a:xfrm>
          <a:off x="1394324" y="618510"/>
          <a:ext cx="4114795" cy="26060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Century Gothic"/>
            </a:rPr>
            <a:t>Question 1</a:t>
          </a:r>
          <a:endParaRPr lang="en-US" sz="2300" b="0" kern="1200" dirty="0">
            <a:latin typeface="Century Gothic"/>
          </a:endParaRPr>
        </a:p>
        <a:p>
          <a:pPr marL="228600" lvl="1" indent="-228600" algn="ctr" defTabSz="1022350" rtl="0">
            <a:lnSpc>
              <a:spcPct val="90000"/>
            </a:lnSpc>
            <a:spcBef>
              <a:spcPct val="0"/>
            </a:spcBef>
            <a:spcAft>
              <a:spcPct val="15000"/>
            </a:spcAft>
            <a:buChar char="•"/>
          </a:pPr>
          <a:r>
            <a:rPr lang="en-US" sz="2300" b="0" kern="1200" dirty="0">
              <a:latin typeface="Century Gothic"/>
            </a:rPr>
            <a:t>NASA Earth observations show promise as a first spatial approximation for dinoflagellate growth, but require validation</a:t>
          </a:r>
          <a:endParaRPr lang="en-US" sz="2300" b="0" i="1" kern="1200" dirty="0">
            <a:latin typeface="Century Gothic"/>
          </a:endParaRPr>
        </a:p>
      </dsp:txBody>
      <dsp:txXfrm>
        <a:off x="1521541" y="745727"/>
        <a:ext cx="3860361" cy="2351615"/>
      </dsp:txXfrm>
    </dsp:sp>
    <dsp:sp modelId="{FAA525DC-7D23-AD4F-9656-E9493706977B}">
      <dsp:nvSpPr>
        <dsp:cNvPr id="0" name=""/>
        <dsp:cNvSpPr/>
      </dsp:nvSpPr>
      <dsp:spPr>
        <a:xfrm>
          <a:off x="5657633" y="585858"/>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2</a:t>
          </a:r>
        </a:p>
        <a:p>
          <a:pPr marL="0" lvl="0" indent="0" algn="ctr" defTabSz="1022350" rtl="0">
            <a:lnSpc>
              <a:spcPct val="90000"/>
            </a:lnSpc>
            <a:spcBef>
              <a:spcPct val="0"/>
            </a:spcBef>
            <a:spcAft>
              <a:spcPct val="35000"/>
            </a:spcAft>
            <a:buNone/>
          </a:pPr>
          <a:r>
            <a:rPr lang="en-US" sz="2300" b="0" kern="1200" dirty="0">
              <a:solidFill>
                <a:schemeClr val="tx1">
                  <a:lumMod val="75000"/>
                  <a:lumOff val="25000"/>
                </a:schemeClr>
              </a:solidFill>
              <a:latin typeface="Century Gothic"/>
            </a:rPr>
            <a:t>How accurate were each of the sensors? Algorithms?</a:t>
          </a:r>
          <a:endParaRPr lang="en-US" sz="2300" b="1" kern="1200" dirty="0">
            <a:solidFill>
              <a:schemeClr val="tx1">
                <a:lumMod val="75000"/>
                <a:lumOff val="25000"/>
              </a:schemeClr>
            </a:solidFill>
            <a:latin typeface="Century Gothic"/>
          </a:endParaRPr>
        </a:p>
      </dsp:txBody>
      <dsp:txXfrm>
        <a:off x="5784850" y="713075"/>
        <a:ext cx="3860361" cy="2351615"/>
      </dsp:txXfrm>
    </dsp:sp>
    <dsp:sp modelId="{0EE3700D-A73D-8943-82A0-BAD632233C87}">
      <dsp:nvSpPr>
        <dsp:cNvPr id="0" name=""/>
        <dsp:cNvSpPr/>
      </dsp:nvSpPr>
      <dsp:spPr>
        <a:xfrm>
          <a:off x="1385437" y="3274194"/>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3</a:t>
          </a:r>
        </a:p>
        <a:p>
          <a:pPr marL="0" lvl="0" indent="0" algn="ctr" defTabSz="1022350" rtl="0">
            <a:lnSpc>
              <a:spcPct val="90000"/>
            </a:lnSpc>
            <a:spcBef>
              <a:spcPct val="0"/>
            </a:spcBef>
            <a:spcAft>
              <a:spcPct val="35000"/>
            </a:spcAft>
            <a:buNone/>
          </a:pPr>
          <a:r>
            <a:rPr lang="en-US" sz="2300" b="0" kern="1200" dirty="0">
              <a:solidFill>
                <a:schemeClr val="tx1">
                  <a:lumMod val="75000"/>
                  <a:lumOff val="25000"/>
                </a:schemeClr>
              </a:solidFill>
              <a:latin typeface="Century Gothic"/>
            </a:rPr>
            <a:t>When were the findings valid? Time frame? Location?</a:t>
          </a:r>
        </a:p>
      </dsp:txBody>
      <dsp:txXfrm>
        <a:off x="1512654" y="3401411"/>
        <a:ext cx="3860361" cy="2351615"/>
      </dsp:txXfrm>
    </dsp:sp>
    <dsp:sp modelId="{65C526A4-9E55-3540-9B12-17C571CAE49D}">
      <dsp:nvSpPr>
        <dsp:cNvPr id="0" name=""/>
        <dsp:cNvSpPr/>
      </dsp:nvSpPr>
      <dsp:spPr>
        <a:xfrm>
          <a:off x="5727630" y="3274194"/>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4</a:t>
          </a:r>
        </a:p>
        <a:p>
          <a:pPr marL="0" lvl="0" indent="0" algn="ctr" defTabSz="1022350">
            <a:lnSpc>
              <a:spcPct val="90000"/>
            </a:lnSpc>
            <a:spcBef>
              <a:spcPct val="0"/>
            </a:spcBef>
            <a:spcAft>
              <a:spcPct val="35000"/>
            </a:spcAft>
            <a:buNone/>
          </a:pPr>
          <a:r>
            <a:rPr lang="en-US" sz="2300" b="0" kern="1200" dirty="0">
              <a:solidFill>
                <a:schemeClr val="tx1">
                  <a:lumMod val="75000"/>
                  <a:lumOff val="25000"/>
                </a:schemeClr>
              </a:solidFill>
              <a:latin typeface="Century Gothic"/>
            </a:rPr>
            <a:t>What does this mean for the future detection of HABs and the safety of impacted communities?</a:t>
          </a:r>
          <a:endParaRPr lang="en-US" sz="2300" b="0" kern="1200" dirty="0">
            <a:solidFill>
              <a:schemeClr val="tx1">
                <a:lumMod val="75000"/>
                <a:lumOff val="25000"/>
              </a:schemeClr>
            </a:solidFill>
            <a:latin typeface="Century Gothic" panose="020B0502020202020204" pitchFamily="34" charset="0"/>
          </a:endParaRPr>
        </a:p>
      </dsp:txBody>
      <dsp:txXfrm>
        <a:off x="5854847" y="3401411"/>
        <a:ext cx="3860361" cy="23516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F0A85-2D63-C343-90D0-A39C00DEFF1F}">
      <dsp:nvSpPr>
        <dsp:cNvPr id="0" name=""/>
        <dsp:cNvSpPr/>
      </dsp:nvSpPr>
      <dsp:spPr>
        <a:xfrm>
          <a:off x="2403145" y="0"/>
          <a:ext cx="6400800" cy="6400800"/>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1C041-D3A1-DD43-809F-818E58340225}">
      <dsp:nvSpPr>
        <dsp:cNvPr id="0" name=""/>
        <dsp:cNvSpPr/>
      </dsp:nvSpPr>
      <dsp:spPr>
        <a:xfrm>
          <a:off x="1379346" y="618510"/>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1</a:t>
          </a:r>
          <a:endParaRPr lang="en-US" sz="2300" b="0" kern="1200" dirty="0">
            <a:solidFill>
              <a:schemeClr val="tx1">
                <a:lumMod val="75000"/>
                <a:lumOff val="25000"/>
              </a:schemeClr>
            </a:solidFill>
            <a:latin typeface="Century Gothic"/>
          </a:endParaRPr>
        </a:p>
        <a:p>
          <a:pPr marL="228600" lvl="1" indent="-228600" algn="ctr" defTabSz="1022350" rtl="0">
            <a:lnSpc>
              <a:spcPct val="90000"/>
            </a:lnSpc>
            <a:spcBef>
              <a:spcPct val="0"/>
            </a:spcBef>
            <a:spcAft>
              <a:spcPct val="15000"/>
            </a:spcAft>
            <a:buChar char="•"/>
          </a:pPr>
          <a:r>
            <a:rPr lang="en-US" sz="2300" b="0" kern="1200" dirty="0">
              <a:solidFill>
                <a:schemeClr val="tx1">
                  <a:lumMod val="75000"/>
                  <a:lumOff val="25000"/>
                </a:schemeClr>
              </a:solidFill>
              <a:latin typeface="Century Gothic"/>
            </a:rPr>
            <a:t>NASA Earth observations show promise as a first spatial approximation for dinoflagellate growth, but require validation</a:t>
          </a:r>
        </a:p>
      </dsp:txBody>
      <dsp:txXfrm>
        <a:off x="1506563" y="745727"/>
        <a:ext cx="3860361" cy="2351615"/>
      </dsp:txXfrm>
    </dsp:sp>
    <dsp:sp modelId="{FAA525DC-7D23-AD4F-9656-E9493706977B}">
      <dsp:nvSpPr>
        <dsp:cNvPr id="0" name=""/>
        <dsp:cNvSpPr/>
      </dsp:nvSpPr>
      <dsp:spPr>
        <a:xfrm>
          <a:off x="5657633" y="585858"/>
          <a:ext cx="4114795" cy="2606049"/>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rtl="0">
            <a:lnSpc>
              <a:spcPct val="90000"/>
            </a:lnSpc>
            <a:spcBef>
              <a:spcPct val="0"/>
            </a:spcBef>
            <a:spcAft>
              <a:spcPct val="35000"/>
            </a:spcAft>
            <a:buNone/>
          </a:pPr>
          <a:r>
            <a:rPr lang="en-US" sz="2300" b="1" kern="1200" dirty="0">
              <a:solidFill>
                <a:schemeClr val="bg1"/>
              </a:solidFill>
              <a:latin typeface="Century Gothic"/>
            </a:rPr>
            <a:t>Question 2</a:t>
          </a:r>
          <a:endParaRPr lang="en-US" sz="2300" b="0" kern="1200" dirty="0">
            <a:solidFill>
              <a:schemeClr val="bg1"/>
            </a:solidFill>
            <a:latin typeface="Century Gothic"/>
          </a:endParaRPr>
        </a:p>
        <a:p>
          <a:pPr marL="228600" lvl="1" indent="-228600" algn="ctr" defTabSz="1022350" rtl="0">
            <a:lnSpc>
              <a:spcPct val="90000"/>
            </a:lnSpc>
            <a:spcBef>
              <a:spcPct val="0"/>
            </a:spcBef>
            <a:spcAft>
              <a:spcPct val="15000"/>
            </a:spcAft>
            <a:buChar char="•"/>
          </a:pPr>
          <a:r>
            <a:rPr lang="en-US" sz="2300" b="0" kern="1200" dirty="0">
              <a:solidFill>
                <a:schemeClr val="bg1"/>
              </a:solidFill>
              <a:latin typeface="Century Gothic"/>
            </a:rPr>
            <a:t>VIIRS CI showed greatest correlation when compared to GCOM-C</a:t>
          </a:r>
        </a:p>
      </dsp:txBody>
      <dsp:txXfrm>
        <a:off x="5784850" y="713075"/>
        <a:ext cx="3860361" cy="2351615"/>
      </dsp:txXfrm>
    </dsp:sp>
    <dsp:sp modelId="{0EE3700D-A73D-8943-82A0-BAD632233C87}">
      <dsp:nvSpPr>
        <dsp:cNvPr id="0" name=""/>
        <dsp:cNvSpPr/>
      </dsp:nvSpPr>
      <dsp:spPr>
        <a:xfrm>
          <a:off x="1385437" y="3274194"/>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3</a:t>
          </a:r>
        </a:p>
        <a:p>
          <a:pPr marL="0" lvl="0" indent="0" algn="ctr" defTabSz="1022350" rtl="0">
            <a:lnSpc>
              <a:spcPct val="90000"/>
            </a:lnSpc>
            <a:spcBef>
              <a:spcPct val="0"/>
            </a:spcBef>
            <a:spcAft>
              <a:spcPct val="35000"/>
            </a:spcAft>
            <a:buNone/>
          </a:pPr>
          <a:r>
            <a:rPr lang="en-US" sz="2300" b="0" kern="1200" dirty="0">
              <a:solidFill>
                <a:schemeClr val="tx1">
                  <a:lumMod val="75000"/>
                  <a:lumOff val="25000"/>
                </a:schemeClr>
              </a:solidFill>
              <a:latin typeface="Century Gothic"/>
            </a:rPr>
            <a:t>When were the findings valid? Time frame? Location?</a:t>
          </a:r>
          <a:endParaRPr lang="en-US" sz="2300" b="1" kern="1200" dirty="0">
            <a:solidFill>
              <a:schemeClr val="tx1">
                <a:lumMod val="75000"/>
                <a:lumOff val="25000"/>
              </a:schemeClr>
            </a:solidFill>
            <a:latin typeface="Century Gothic"/>
          </a:endParaRPr>
        </a:p>
      </dsp:txBody>
      <dsp:txXfrm>
        <a:off x="1512654" y="3401411"/>
        <a:ext cx="3860361" cy="2351615"/>
      </dsp:txXfrm>
    </dsp:sp>
    <dsp:sp modelId="{65C526A4-9E55-3540-9B12-17C571CAE49D}">
      <dsp:nvSpPr>
        <dsp:cNvPr id="0" name=""/>
        <dsp:cNvSpPr/>
      </dsp:nvSpPr>
      <dsp:spPr>
        <a:xfrm>
          <a:off x="5727630" y="3274194"/>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4</a:t>
          </a:r>
        </a:p>
        <a:p>
          <a:pPr marL="0" lvl="0" indent="0" algn="ctr" defTabSz="1022350">
            <a:lnSpc>
              <a:spcPct val="90000"/>
            </a:lnSpc>
            <a:spcBef>
              <a:spcPct val="0"/>
            </a:spcBef>
            <a:spcAft>
              <a:spcPct val="35000"/>
            </a:spcAft>
            <a:buNone/>
          </a:pPr>
          <a:r>
            <a:rPr lang="en-US" sz="2300" b="0" kern="1200" dirty="0">
              <a:solidFill>
                <a:schemeClr val="tx1">
                  <a:lumMod val="75000"/>
                  <a:lumOff val="25000"/>
                </a:schemeClr>
              </a:solidFill>
              <a:latin typeface="Century Gothic"/>
            </a:rPr>
            <a:t>What does this mean for the future detection of HABs and the safety of impacted communities?</a:t>
          </a:r>
          <a:endParaRPr lang="en-US" sz="2300" b="0" kern="1200" dirty="0">
            <a:solidFill>
              <a:schemeClr val="tx1">
                <a:lumMod val="75000"/>
                <a:lumOff val="25000"/>
              </a:schemeClr>
            </a:solidFill>
            <a:latin typeface="Century Gothic" panose="020B0502020202020204" pitchFamily="34" charset="0"/>
          </a:endParaRPr>
        </a:p>
      </dsp:txBody>
      <dsp:txXfrm>
        <a:off x="5854847" y="3401411"/>
        <a:ext cx="3860361" cy="23516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F0A85-2D63-C343-90D0-A39C00DEFF1F}">
      <dsp:nvSpPr>
        <dsp:cNvPr id="0" name=""/>
        <dsp:cNvSpPr/>
      </dsp:nvSpPr>
      <dsp:spPr>
        <a:xfrm>
          <a:off x="2403145" y="0"/>
          <a:ext cx="6400800" cy="6400800"/>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1C041-D3A1-DD43-809F-818E58340225}">
      <dsp:nvSpPr>
        <dsp:cNvPr id="0" name=""/>
        <dsp:cNvSpPr/>
      </dsp:nvSpPr>
      <dsp:spPr>
        <a:xfrm>
          <a:off x="1379346" y="618510"/>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1</a:t>
          </a:r>
        </a:p>
        <a:p>
          <a:pPr marL="228600" lvl="1" indent="-228600" algn="ctr" defTabSz="1022350">
            <a:lnSpc>
              <a:spcPct val="90000"/>
            </a:lnSpc>
            <a:spcBef>
              <a:spcPct val="0"/>
            </a:spcBef>
            <a:spcAft>
              <a:spcPct val="15000"/>
            </a:spcAft>
            <a:buChar char="•"/>
          </a:pPr>
          <a:r>
            <a:rPr lang="en-US" sz="2300" b="0" kern="1200" dirty="0">
              <a:solidFill>
                <a:schemeClr val="tx1">
                  <a:lumMod val="75000"/>
                  <a:lumOff val="25000"/>
                </a:schemeClr>
              </a:solidFill>
              <a:latin typeface="Century Gothic"/>
            </a:rPr>
            <a:t>NASA Earth observations show promise as a first spatial approximation for dinoflagellate growth, but require validation</a:t>
          </a:r>
        </a:p>
      </dsp:txBody>
      <dsp:txXfrm>
        <a:off x="1506563" y="745727"/>
        <a:ext cx="3860361" cy="2351615"/>
      </dsp:txXfrm>
    </dsp:sp>
    <dsp:sp modelId="{FAA525DC-7D23-AD4F-9656-E9493706977B}">
      <dsp:nvSpPr>
        <dsp:cNvPr id="0" name=""/>
        <dsp:cNvSpPr/>
      </dsp:nvSpPr>
      <dsp:spPr>
        <a:xfrm>
          <a:off x="5657633" y="585858"/>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2</a:t>
          </a:r>
        </a:p>
        <a:p>
          <a:pPr marL="228600" lvl="1" indent="-228600" algn="ctr" defTabSz="1022350">
            <a:lnSpc>
              <a:spcPct val="90000"/>
            </a:lnSpc>
            <a:spcBef>
              <a:spcPct val="0"/>
            </a:spcBef>
            <a:spcAft>
              <a:spcPct val="15000"/>
            </a:spcAft>
            <a:buChar char="•"/>
          </a:pPr>
          <a:r>
            <a:rPr lang="en-US" sz="2300" b="0" kern="1200" dirty="0">
              <a:solidFill>
                <a:schemeClr val="tx1">
                  <a:lumMod val="75000"/>
                  <a:lumOff val="25000"/>
                </a:schemeClr>
              </a:solidFill>
              <a:latin typeface="Century Gothic"/>
            </a:rPr>
            <a:t>VIIRS CI showed greatest correlation when compared to GCOM-C</a:t>
          </a:r>
        </a:p>
      </dsp:txBody>
      <dsp:txXfrm>
        <a:off x="5784850" y="713075"/>
        <a:ext cx="3860361" cy="2351615"/>
      </dsp:txXfrm>
    </dsp:sp>
    <dsp:sp modelId="{0EE3700D-A73D-8943-82A0-BAD632233C87}">
      <dsp:nvSpPr>
        <dsp:cNvPr id="0" name=""/>
        <dsp:cNvSpPr/>
      </dsp:nvSpPr>
      <dsp:spPr>
        <a:xfrm>
          <a:off x="1385437" y="3274194"/>
          <a:ext cx="4114795" cy="2606049"/>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rtl="0">
            <a:lnSpc>
              <a:spcPct val="90000"/>
            </a:lnSpc>
            <a:spcBef>
              <a:spcPct val="0"/>
            </a:spcBef>
            <a:spcAft>
              <a:spcPct val="35000"/>
            </a:spcAft>
            <a:buNone/>
          </a:pPr>
          <a:r>
            <a:rPr lang="en-US" sz="2300" b="1" kern="1200" dirty="0">
              <a:latin typeface="Century Gothic"/>
            </a:rPr>
            <a:t>Question 3</a:t>
          </a:r>
        </a:p>
        <a:p>
          <a:pPr marL="228600" lvl="1" indent="-228600" algn="ctr" defTabSz="1022350" rtl="0">
            <a:lnSpc>
              <a:spcPct val="90000"/>
            </a:lnSpc>
            <a:spcBef>
              <a:spcPct val="0"/>
            </a:spcBef>
            <a:spcAft>
              <a:spcPct val="15000"/>
            </a:spcAft>
            <a:buChar char="•"/>
          </a:pPr>
          <a:r>
            <a:rPr lang="en-US" sz="2300" b="0" kern="1200" dirty="0">
              <a:latin typeface="Century Gothic"/>
            </a:rPr>
            <a:t>Able to detect high levels of bloom presence</a:t>
          </a:r>
        </a:p>
        <a:p>
          <a:pPr marL="228600" lvl="1" indent="-228600" algn="ctr" defTabSz="1022350" rtl="0">
            <a:lnSpc>
              <a:spcPct val="90000"/>
            </a:lnSpc>
            <a:spcBef>
              <a:spcPct val="0"/>
            </a:spcBef>
            <a:spcAft>
              <a:spcPct val="15000"/>
            </a:spcAft>
            <a:buChar char="•"/>
          </a:pPr>
          <a:r>
            <a:rPr lang="en-US" sz="2300" b="0" kern="1200" dirty="0">
              <a:latin typeface="Century Gothic"/>
            </a:rPr>
            <a:t>Coastal water vs. open ocean</a:t>
          </a:r>
        </a:p>
      </dsp:txBody>
      <dsp:txXfrm>
        <a:off x="1512654" y="3401411"/>
        <a:ext cx="3860361" cy="2351615"/>
      </dsp:txXfrm>
    </dsp:sp>
    <dsp:sp modelId="{65C526A4-9E55-3540-9B12-17C571CAE49D}">
      <dsp:nvSpPr>
        <dsp:cNvPr id="0" name=""/>
        <dsp:cNvSpPr/>
      </dsp:nvSpPr>
      <dsp:spPr>
        <a:xfrm>
          <a:off x="5727630" y="3274194"/>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4</a:t>
          </a:r>
        </a:p>
        <a:p>
          <a:pPr marL="0" lvl="0" indent="0" algn="ctr" defTabSz="1022350">
            <a:lnSpc>
              <a:spcPct val="90000"/>
            </a:lnSpc>
            <a:spcBef>
              <a:spcPct val="0"/>
            </a:spcBef>
            <a:spcAft>
              <a:spcPct val="35000"/>
            </a:spcAft>
            <a:buNone/>
          </a:pPr>
          <a:r>
            <a:rPr lang="en-US" sz="2300" b="0" kern="1200" dirty="0">
              <a:solidFill>
                <a:schemeClr val="tx1">
                  <a:lumMod val="75000"/>
                  <a:lumOff val="25000"/>
                </a:schemeClr>
              </a:solidFill>
              <a:latin typeface="Century Gothic"/>
            </a:rPr>
            <a:t>What does this mean for the future detection of HABs and the safety of impacted communities?</a:t>
          </a:r>
        </a:p>
      </dsp:txBody>
      <dsp:txXfrm>
        <a:off x="5854847" y="3401411"/>
        <a:ext cx="3860361" cy="23516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F0A85-2D63-C343-90D0-A39C00DEFF1F}">
      <dsp:nvSpPr>
        <dsp:cNvPr id="0" name=""/>
        <dsp:cNvSpPr/>
      </dsp:nvSpPr>
      <dsp:spPr>
        <a:xfrm>
          <a:off x="2403145" y="0"/>
          <a:ext cx="6400800" cy="6400800"/>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1C041-D3A1-DD43-809F-818E58340225}">
      <dsp:nvSpPr>
        <dsp:cNvPr id="0" name=""/>
        <dsp:cNvSpPr/>
      </dsp:nvSpPr>
      <dsp:spPr>
        <a:xfrm>
          <a:off x="1379346" y="618510"/>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1</a:t>
          </a:r>
        </a:p>
        <a:p>
          <a:pPr marL="228600" lvl="1" indent="-228600" algn="ctr" defTabSz="1022350">
            <a:lnSpc>
              <a:spcPct val="90000"/>
            </a:lnSpc>
            <a:spcBef>
              <a:spcPct val="0"/>
            </a:spcBef>
            <a:spcAft>
              <a:spcPct val="15000"/>
            </a:spcAft>
            <a:buChar char="•"/>
          </a:pPr>
          <a:r>
            <a:rPr lang="en-US" sz="2300" b="0" kern="1200" dirty="0">
              <a:solidFill>
                <a:schemeClr val="tx1">
                  <a:lumMod val="75000"/>
                  <a:lumOff val="25000"/>
                </a:schemeClr>
              </a:solidFill>
              <a:latin typeface="Century Gothic"/>
            </a:rPr>
            <a:t>NASA Earth observations show promise as a first spatial approximation for dinoflagellate growth, but require validation</a:t>
          </a:r>
        </a:p>
      </dsp:txBody>
      <dsp:txXfrm>
        <a:off x="1506563" y="745727"/>
        <a:ext cx="3860361" cy="2351615"/>
      </dsp:txXfrm>
    </dsp:sp>
    <dsp:sp modelId="{FAA525DC-7D23-AD4F-9656-E9493706977B}">
      <dsp:nvSpPr>
        <dsp:cNvPr id="0" name=""/>
        <dsp:cNvSpPr/>
      </dsp:nvSpPr>
      <dsp:spPr>
        <a:xfrm>
          <a:off x="5657633" y="585858"/>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2</a:t>
          </a:r>
        </a:p>
        <a:p>
          <a:pPr marL="228600" lvl="1" indent="-228600" algn="ctr" defTabSz="1022350">
            <a:lnSpc>
              <a:spcPct val="90000"/>
            </a:lnSpc>
            <a:spcBef>
              <a:spcPct val="0"/>
            </a:spcBef>
            <a:spcAft>
              <a:spcPct val="15000"/>
            </a:spcAft>
            <a:buChar char="•"/>
          </a:pPr>
          <a:r>
            <a:rPr lang="en-US" sz="2300" b="0" kern="1200" dirty="0">
              <a:solidFill>
                <a:schemeClr val="tx1">
                  <a:lumMod val="75000"/>
                  <a:lumOff val="25000"/>
                </a:schemeClr>
              </a:solidFill>
              <a:latin typeface="Century Gothic"/>
            </a:rPr>
            <a:t>VIIRS CI showed greatest correlation when compared to GCOM-C</a:t>
          </a:r>
        </a:p>
      </dsp:txBody>
      <dsp:txXfrm>
        <a:off x="5784850" y="713075"/>
        <a:ext cx="3860361" cy="2351615"/>
      </dsp:txXfrm>
    </dsp:sp>
    <dsp:sp modelId="{0EE3700D-A73D-8943-82A0-BAD632233C87}">
      <dsp:nvSpPr>
        <dsp:cNvPr id="0" name=""/>
        <dsp:cNvSpPr/>
      </dsp:nvSpPr>
      <dsp:spPr>
        <a:xfrm>
          <a:off x="1385437" y="3274194"/>
          <a:ext cx="4114795" cy="2606049"/>
        </a:xfrm>
        <a:prstGeom prst="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rtl="0">
            <a:lnSpc>
              <a:spcPct val="90000"/>
            </a:lnSpc>
            <a:spcBef>
              <a:spcPct val="0"/>
            </a:spcBef>
            <a:spcAft>
              <a:spcPct val="35000"/>
            </a:spcAft>
            <a:buNone/>
          </a:pPr>
          <a:r>
            <a:rPr lang="en-US" sz="2300" b="1" kern="1200" dirty="0">
              <a:solidFill>
                <a:schemeClr val="tx1">
                  <a:lumMod val="75000"/>
                  <a:lumOff val="25000"/>
                </a:schemeClr>
              </a:solidFill>
              <a:latin typeface="Century Gothic"/>
            </a:rPr>
            <a:t>Question 3</a:t>
          </a:r>
          <a:endParaRPr lang="en-US" sz="2300" b="0" kern="1200" dirty="0">
            <a:solidFill>
              <a:schemeClr val="tx1">
                <a:lumMod val="75000"/>
                <a:lumOff val="25000"/>
              </a:schemeClr>
            </a:solidFill>
            <a:latin typeface="Century Gothic"/>
          </a:endParaRPr>
        </a:p>
        <a:p>
          <a:pPr marL="228600" lvl="1" indent="-228600" algn="ctr" defTabSz="1022350" rtl="0">
            <a:lnSpc>
              <a:spcPct val="90000"/>
            </a:lnSpc>
            <a:spcBef>
              <a:spcPct val="0"/>
            </a:spcBef>
            <a:spcAft>
              <a:spcPct val="15000"/>
            </a:spcAft>
            <a:buChar char="•"/>
          </a:pPr>
          <a:r>
            <a:rPr lang="en-US" sz="2300" b="0" kern="1200" dirty="0">
              <a:solidFill>
                <a:schemeClr val="tx1">
                  <a:lumMod val="75000"/>
                  <a:lumOff val="25000"/>
                </a:schemeClr>
              </a:solidFill>
              <a:latin typeface="Century Gothic"/>
            </a:rPr>
            <a:t>Able to detect high levels of bloom presence</a:t>
          </a:r>
        </a:p>
        <a:p>
          <a:pPr marL="228600" lvl="1" indent="-228600" algn="ctr" defTabSz="1022350" rtl="0">
            <a:lnSpc>
              <a:spcPct val="90000"/>
            </a:lnSpc>
            <a:spcBef>
              <a:spcPct val="0"/>
            </a:spcBef>
            <a:spcAft>
              <a:spcPct val="15000"/>
            </a:spcAft>
            <a:buChar char="•"/>
          </a:pPr>
          <a:r>
            <a:rPr lang="en-US" sz="2300" b="0" kern="1200" dirty="0">
              <a:solidFill>
                <a:schemeClr val="tx1">
                  <a:lumMod val="75000"/>
                  <a:lumOff val="25000"/>
                </a:schemeClr>
              </a:solidFill>
              <a:latin typeface="Century Gothic"/>
            </a:rPr>
            <a:t>Coastal water vs. open ocean</a:t>
          </a:r>
        </a:p>
      </dsp:txBody>
      <dsp:txXfrm>
        <a:off x="1512654" y="3401411"/>
        <a:ext cx="3860361" cy="2351615"/>
      </dsp:txXfrm>
    </dsp:sp>
    <dsp:sp modelId="{65C526A4-9E55-3540-9B12-17C571CAE49D}">
      <dsp:nvSpPr>
        <dsp:cNvPr id="0" name=""/>
        <dsp:cNvSpPr/>
      </dsp:nvSpPr>
      <dsp:spPr>
        <a:xfrm>
          <a:off x="5727630" y="3274194"/>
          <a:ext cx="4114795" cy="260604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Century Gothic"/>
            </a:rPr>
            <a:t>Question 4</a:t>
          </a:r>
          <a:endParaRPr lang="en-US" sz="2300" b="0" kern="1200" dirty="0">
            <a:solidFill>
              <a:schemeClr val="bg1"/>
            </a:solidFill>
            <a:latin typeface="Century Gothic"/>
          </a:endParaRPr>
        </a:p>
        <a:p>
          <a:pPr marL="228600" lvl="1" indent="-228600" algn="ctr" defTabSz="1022350" rtl="0">
            <a:lnSpc>
              <a:spcPct val="90000"/>
            </a:lnSpc>
            <a:spcBef>
              <a:spcPct val="0"/>
            </a:spcBef>
            <a:spcAft>
              <a:spcPct val="15000"/>
            </a:spcAft>
            <a:buChar char="•"/>
          </a:pPr>
          <a:r>
            <a:rPr lang="en-US" sz="2300" b="0" kern="1200" dirty="0">
              <a:solidFill>
                <a:schemeClr val="bg1"/>
              </a:solidFill>
              <a:latin typeface="Century Gothic"/>
            </a:rPr>
            <a:t>Keep both locals and tourists safe </a:t>
          </a:r>
        </a:p>
        <a:p>
          <a:pPr marL="228600" lvl="1" indent="-228600" algn="ctr" defTabSz="1022350">
            <a:lnSpc>
              <a:spcPct val="90000"/>
            </a:lnSpc>
            <a:spcBef>
              <a:spcPct val="0"/>
            </a:spcBef>
            <a:spcAft>
              <a:spcPct val="15000"/>
            </a:spcAft>
            <a:buChar char="•"/>
          </a:pPr>
          <a:r>
            <a:rPr lang="en-US" sz="2300" b="0" kern="1200" dirty="0">
              <a:solidFill>
                <a:schemeClr val="bg1"/>
              </a:solidFill>
              <a:latin typeface="Century Gothic"/>
            </a:rPr>
            <a:t>The ability for industry to adapt quickly</a:t>
          </a:r>
        </a:p>
      </dsp:txBody>
      <dsp:txXfrm>
        <a:off x="5854847" y="3401411"/>
        <a:ext cx="3860361" cy="23516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28D25-D522-BE41-8A93-7E06D5FC7F88}">
      <dsp:nvSpPr>
        <dsp:cNvPr id="0" name=""/>
        <dsp:cNvSpPr/>
      </dsp:nvSpPr>
      <dsp:spPr>
        <a:xfrm>
          <a:off x="5117" y="81677"/>
          <a:ext cx="2307237" cy="1153618"/>
        </a:xfrm>
        <a:prstGeom prst="roundRect">
          <a:avLst>
            <a:gd name="adj" fmla="val 10000"/>
          </a:avLst>
        </a:prstGeom>
        <a:solidFill>
          <a:srgbClr val="4472C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Century Gothic"/>
            </a:rPr>
            <a:t>VIIRS</a:t>
          </a:r>
          <a:endParaRPr lang="en-US" sz="2000" b="1" kern="1200" dirty="0">
            <a:solidFill>
              <a:schemeClr val="bg1"/>
            </a:solidFill>
          </a:endParaRPr>
        </a:p>
      </dsp:txBody>
      <dsp:txXfrm>
        <a:off x="38905" y="115465"/>
        <a:ext cx="2239661" cy="1086042"/>
      </dsp:txXfrm>
    </dsp:sp>
    <dsp:sp modelId="{15FD4555-313C-46BD-B244-9A38D446362A}">
      <dsp:nvSpPr>
        <dsp:cNvPr id="0" name=""/>
        <dsp:cNvSpPr/>
      </dsp:nvSpPr>
      <dsp:spPr>
        <a:xfrm>
          <a:off x="235841" y="1235295"/>
          <a:ext cx="230723" cy="865213"/>
        </a:xfrm>
        <a:custGeom>
          <a:avLst/>
          <a:gdLst/>
          <a:ahLst/>
          <a:cxnLst/>
          <a:rect l="0" t="0" r="0" b="0"/>
          <a:pathLst>
            <a:path>
              <a:moveTo>
                <a:pt x="0" y="0"/>
              </a:moveTo>
              <a:lnTo>
                <a:pt x="0" y="865213"/>
              </a:lnTo>
              <a:lnTo>
                <a:pt x="230723" y="8652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63106A-F67E-47D7-BF09-41CCAB84E6EB}">
      <dsp:nvSpPr>
        <dsp:cNvPr id="0" name=""/>
        <dsp:cNvSpPr/>
      </dsp:nvSpPr>
      <dsp:spPr>
        <a:xfrm>
          <a:off x="466564" y="1523700"/>
          <a:ext cx="1845789" cy="1153618"/>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lumMod val="75000"/>
                  <a:lumOff val="25000"/>
                </a:schemeClr>
              </a:solidFill>
              <a:latin typeface="Century Gothic"/>
            </a:rPr>
            <a:t>Cloud masking </a:t>
          </a:r>
          <a:endParaRPr lang="en-US" sz="1800" kern="1200" dirty="0">
            <a:solidFill>
              <a:schemeClr val="tx1">
                <a:lumMod val="75000"/>
                <a:lumOff val="25000"/>
              </a:schemeClr>
            </a:solidFill>
          </a:endParaRPr>
        </a:p>
      </dsp:txBody>
      <dsp:txXfrm>
        <a:off x="500352" y="1557488"/>
        <a:ext cx="1778213" cy="1086042"/>
      </dsp:txXfrm>
    </dsp:sp>
    <dsp:sp modelId="{620C506B-EBCC-4389-93A2-295784F2DD9E}">
      <dsp:nvSpPr>
        <dsp:cNvPr id="0" name=""/>
        <dsp:cNvSpPr/>
      </dsp:nvSpPr>
      <dsp:spPr>
        <a:xfrm>
          <a:off x="2889163" y="81677"/>
          <a:ext cx="2307237" cy="1153618"/>
        </a:xfrm>
        <a:prstGeom prst="roundRect">
          <a:avLst>
            <a:gd name="adj" fmla="val 10000"/>
          </a:avLst>
        </a:prstGeom>
        <a:solidFill>
          <a:srgbClr val="43BEB9"/>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Century Gothic"/>
            </a:rPr>
            <a:t>GCOM-C data</a:t>
          </a:r>
          <a:endParaRPr lang="en-US" sz="2000" b="1" kern="1200" dirty="0">
            <a:solidFill>
              <a:schemeClr val="bg1"/>
            </a:solidFill>
          </a:endParaRPr>
        </a:p>
      </dsp:txBody>
      <dsp:txXfrm>
        <a:off x="2922951" y="115465"/>
        <a:ext cx="2239661" cy="1086042"/>
      </dsp:txXfrm>
    </dsp:sp>
    <dsp:sp modelId="{F784066C-C027-274B-BAFE-944F30E6F348}">
      <dsp:nvSpPr>
        <dsp:cNvPr id="0" name=""/>
        <dsp:cNvSpPr/>
      </dsp:nvSpPr>
      <dsp:spPr>
        <a:xfrm>
          <a:off x="3119887" y="1235295"/>
          <a:ext cx="230723" cy="865213"/>
        </a:xfrm>
        <a:custGeom>
          <a:avLst/>
          <a:gdLst/>
          <a:ahLst/>
          <a:cxnLst/>
          <a:rect l="0" t="0" r="0" b="0"/>
          <a:pathLst>
            <a:path>
              <a:moveTo>
                <a:pt x="0" y="0"/>
              </a:moveTo>
              <a:lnTo>
                <a:pt x="0" y="865213"/>
              </a:lnTo>
              <a:lnTo>
                <a:pt x="230723" y="8652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586CD4-CDB5-7F41-B457-306E03815778}">
      <dsp:nvSpPr>
        <dsp:cNvPr id="0" name=""/>
        <dsp:cNvSpPr/>
      </dsp:nvSpPr>
      <dsp:spPr>
        <a:xfrm>
          <a:off x="3350611" y="1523700"/>
          <a:ext cx="1845789" cy="11536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lumMod val="75000"/>
                  <a:lumOff val="25000"/>
                </a:schemeClr>
              </a:solidFill>
              <a:latin typeface="Century Gothic"/>
            </a:rPr>
            <a:t>Data availability</a:t>
          </a:r>
        </a:p>
      </dsp:txBody>
      <dsp:txXfrm>
        <a:off x="3384399" y="1557488"/>
        <a:ext cx="1778213" cy="1086042"/>
      </dsp:txXfrm>
    </dsp:sp>
    <dsp:sp modelId="{4BFE13CD-1C1D-7743-8AA1-EACB60A98FE1}">
      <dsp:nvSpPr>
        <dsp:cNvPr id="0" name=""/>
        <dsp:cNvSpPr/>
      </dsp:nvSpPr>
      <dsp:spPr>
        <a:xfrm>
          <a:off x="3119887" y="1235295"/>
          <a:ext cx="230723" cy="2307237"/>
        </a:xfrm>
        <a:custGeom>
          <a:avLst/>
          <a:gdLst/>
          <a:ahLst/>
          <a:cxnLst/>
          <a:rect l="0" t="0" r="0" b="0"/>
          <a:pathLst>
            <a:path>
              <a:moveTo>
                <a:pt x="0" y="0"/>
              </a:moveTo>
              <a:lnTo>
                <a:pt x="0" y="2307237"/>
              </a:lnTo>
              <a:lnTo>
                <a:pt x="230723" y="23072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EBA545-9E23-8344-B77F-15C1399817A3}">
      <dsp:nvSpPr>
        <dsp:cNvPr id="0" name=""/>
        <dsp:cNvSpPr/>
      </dsp:nvSpPr>
      <dsp:spPr>
        <a:xfrm>
          <a:off x="3350611" y="2965723"/>
          <a:ext cx="2628478" cy="11536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lumMod val="75000"/>
                  <a:lumOff val="25000"/>
                </a:schemeClr>
              </a:solidFill>
              <a:latin typeface="Century Gothic"/>
            </a:rPr>
            <a:t>Fo values found in documentation</a:t>
          </a:r>
        </a:p>
      </dsp:txBody>
      <dsp:txXfrm>
        <a:off x="3384399" y="2999511"/>
        <a:ext cx="2560902" cy="1086042"/>
      </dsp:txXfrm>
    </dsp:sp>
    <dsp:sp modelId="{24A94636-23B4-D64A-B8F4-2FEAC6A961F4}">
      <dsp:nvSpPr>
        <dsp:cNvPr id="0" name=""/>
        <dsp:cNvSpPr/>
      </dsp:nvSpPr>
      <dsp:spPr>
        <a:xfrm>
          <a:off x="6094451" y="81677"/>
          <a:ext cx="2307237" cy="1153618"/>
        </a:xfrm>
        <a:prstGeom prst="roundRect">
          <a:avLst>
            <a:gd name="adj" fmla="val 10000"/>
          </a:avLst>
        </a:prstGeom>
        <a:solidFill>
          <a:srgbClr val="45B66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Century Gothic"/>
            </a:rPr>
            <a:t>Chlorophyll algorithms</a:t>
          </a:r>
        </a:p>
      </dsp:txBody>
      <dsp:txXfrm>
        <a:off x="6128239" y="115465"/>
        <a:ext cx="2239661" cy="1086042"/>
      </dsp:txXfrm>
    </dsp:sp>
    <dsp:sp modelId="{1D81F453-4738-4C3D-8FC5-AFFFC5EB84DE}">
      <dsp:nvSpPr>
        <dsp:cNvPr id="0" name=""/>
        <dsp:cNvSpPr/>
      </dsp:nvSpPr>
      <dsp:spPr>
        <a:xfrm>
          <a:off x="6325174" y="1235295"/>
          <a:ext cx="230723" cy="865213"/>
        </a:xfrm>
        <a:custGeom>
          <a:avLst/>
          <a:gdLst/>
          <a:ahLst/>
          <a:cxnLst/>
          <a:rect l="0" t="0" r="0" b="0"/>
          <a:pathLst>
            <a:path>
              <a:moveTo>
                <a:pt x="0" y="0"/>
              </a:moveTo>
              <a:lnTo>
                <a:pt x="0" y="865213"/>
              </a:lnTo>
              <a:lnTo>
                <a:pt x="230723" y="8652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DA66F3-A323-486F-BB6B-47F3EB34C1C4}">
      <dsp:nvSpPr>
        <dsp:cNvPr id="0" name=""/>
        <dsp:cNvSpPr/>
      </dsp:nvSpPr>
      <dsp:spPr>
        <a:xfrm>
          <a:off x="6555898" y="1523700"/>
          <a:ext cx="1845789" cy="11536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lumMod val="75000"/>
                  <a:lumOff val="25000"/>
                </a:schemeClr>
              </a:solidFill>
              <a:latin typeface="Century Gothic"/>
            </a:rPr>
            <a:t>Land Influence</a:t>
          </a:r>
        </a:p>
      </dsp:txBody>
      <dsp:txXfrm>
        <a:off x="6589686" y="1557488"/>
        <a:ext cx="1778213" cy="1086042"/>
      </dsp:txXfrm>
    </dsp:sp>
    <dsp:sp modelId="{08E2C1C2-4C9A-4BFA-8ABB-CF5378168DC5}">
      <dsp:nvSpPr>
        <dsp:cNvPr id="0" name=""/>
        <dsp:cNvSpPr/>
      </dsp:nvSpPr>
      <dsp:spPr>
        <a:xfrm>
          <a:off x="6325174" y="1235295"/>
          <a:ext cx="230723" cy="2307237"/>
        </a:xfrm>
        <a:custGeom>
          <a:avLst/>
          <a:gdLst/>
          <a:ahLst/>
          <a:cxnLst/>
          <a:rect l="0" t="0" r="0" b="0"/>
          <a:pathLst>
            <a:path>
              <a:moveTo>
                <a:pt x="0" y="0"/>
              </a:moveTo>
              <a:lnTo>
                <a:pt x="0" y="2307237"/>
              </a:lnTo>
              <a:lnTo>
                <a:pt x="230723" y="23072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167B9B-79C4-4F2E-8CAC-20BB8F9E8E63}">
      <dsp:nvSpPr>
        <dsp:cNvPr id="0" name=""/>
        <dsp:cNvSpPr/>
      </dsp:nvSpPr>
      <dsp:spPr>
        <a:xfrm>
          <a:off x="6555898" y="2965723"/>
          <a:ext cx="1845789" cy="11536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lumMod val="75000"/>
                  <a:lumOff val="25000"/>
                </a:schemeClr>
              </a:solidFill>
              <a:latin typeface="Century Gothic"/>
            </a:rPr>
            <a:t>Units</a:t>
          </a:r>
          <a:r>
            <a:rPr lang="en-US" sz="1900" b="0" i="0" kern="1200" dirty="0">
              <a:solidFill>
                <a:schemeClr val="tx1">
                  <a:lumMod val="75000"/>
                  <a:lumOff val="25000"/>
                </a:schemeClr>
              </a:solidFill>
              <a:latin typeface="Century Gothic"/>
            </a:rPr>
            <a:t> of Measurement</a:t>
          </a:r>
          <a:endParaRPr lang="en-US" sz="1900" kern="1200" dirty="0">
            <a:solidFill>
              <a:schemeClr val="tx1">
                <a:lumMod val="75000"/>
                <a:lumOff val="25000"/>
              </a:schemeClr>
            </a:solidFill>
          </a:endParaRPr>
        </a:p>
      </dsp:txBody>
      <dsp:txXfrm>
        <a:off x="6589686" y="2999511"/>
        <a:ext cx="1778213" cy="1086042"/>
      </dsp:txXfrm>
    </dsp:sp>
    <dsp:sp modelId="{1ECE4030-1FD9-1C40-A65B-ECE684BBB57B}">
      <dsp:nvSpPr>
        <dsp:cNvPr id="0" name=""/>
        <dsp:cNvSpPr/>
      </dsp:nvSpPr>
      <dsp:spPr>
        <a:xfrm>
          <a:off x="8978497" y="81677"/>
          <a:ext cx="2307237" cy="1153618"/>
        </a:xfrm>
        <a:prstGeom prst="roundRect">
          <a:avLst>
            <a:gd name="adj" fmla="val 10000"/>
          </a:avLst>
        </a:prstGeom>
        <a:solidFill>
          <a:srgbClr val="70AD4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i="1" kern="1200" dirty="0">
              <a:solidFill>
                <a:schemeClr val="bg1"/>
              </a:solidFill>
              <a:latin typeface="Century Gothic"/>
            </a:rPr>
            <a:t>In situ </a:t>
          </a:r>
          <a:r>
            <a:rPr lang="en-US" sz="2000" b="1" kern="1200" dirty="0">
              <a:solidFill>
                <a:schemeClr val="bg1"/>
              </a:solidFill>
              <a:latin typeface="Century Gothic"/>
            </a:rPr>
            <a:t>Data</a:t>
          </a:r>
        </a:p>
      </dsp:txBody>
      <dsp:txXfrm>
        <a:off x="9012285" y="115465"/>
        <a:ext cx="2239661" cy="1086042"/>
      </dsp:txXfrm>
    </dsp:sp>
    <dsp:sp modelId="{4B377983-9171-7642-B8A4-C1F9A32D9632}">
      <dsp:nvSpPr>
        <dsp:cNvPr id="0" name=""/>
        <dsp:cNvSpPr/>
      </dsp:nvSpPr>
      <dsp:spPr>
        <a:xfrm>
          <a:off x="9209221" y="1235295"/>
          <a:ext cx="230723" cy="865213"/>
        </a:xfrm>
        <a:custGeom>
          <a:avLst/>
          <a:gdLst/>
          <a:ahLst/>
          <a:cxnLst/>
          <a:rect l="0" t="0" r="0" b="0"/>
          <a:pathLst>
            <a:path>
              <a:moveTo>
                <a:pt x="0" y="0"/>
              </a:moveTo>
              <a:lnTo>
                <a:pt x="0" y="865213"/>
              </a:lnTo>
              <a:lnTo>
                <a:pt x="230723" y="8652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255D95-113F-CD49-9766-F6E9E0FE5886}">
      <dsp:nvSpPr>
        <dsp:cNvPr id="0" name=""/>
        <dsp:cNvSpPr/>
      </dsp:nvSpPr>
      <dsp:spPr>
        <a:xfrm>
          <a:off x="9439945" y="1523700"/>
          <a:ext cx="1845789" cy="11536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lumMod val="75000"/>
                  <a:lumOff val="25000"/>
                </a:schemeClr>
              </a:solidFill>
              <a:latin typeface="Century Gothic"/>
            </a:rPr>
            <a:t>Data availability</a:t>
          </a:r>
        </a:p>
      </dsp:txBody>
      <dsp:txXfrm>
        <a:off x="9473733" y="1557488"/>
        <a:ext cx="1778213" cy="1086042"/>
      </dsp:txXfrm>
    </dsp:sp>
    <dsp:sp modelId="{CEF88A50-8BAD-A441-9271-1A116F3E745F}">
      <dsp:nvSpPr>
        <dsp:cNvPr id="0" name=""/>
        <dsp:cNvSpPr/>
      </dsp:nvSpPr>
      <dsp:spPr>
        <a:xfrm>
          <a:off x="9209221" y="1235295"/>
          <a:ext cx="230723" cy="2307237"/>
        </a:xfrm>
        <a:custGeom>
          <a:avLst/>
          <a:gdLst/>
          <a:ahLst/>
          <a:cxnLst/>
          <a:rect l="0" t="0" r="0" b="0"/>
          <a:pathLst>
            <a:path>
              <a:moveTo>
                <a:pt x="0" y="0"/>
              </a:moveTo>
              <a:lnTo>
                <a:pt x="0" y="2307237"/>
              </a:lnTo>
              <a:lnTo>
                <a:pt x="230723" y="23072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3201E-0B1A-AF40-B3BC-91FF7E8C572E}">
      <dsp:nvSpPr>
        <dsp:cNvPr id="0" name=""/>
        <dsp:cNvSpPr/>
      </dsp:nvSpPr>
      <dsp:spPr>
        <a:xfrm>
          <a:off x="9439945" y="2965723"/>
          <a:ext cx="1845789" cy="11536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lumMod val="75000"/>
                  <a:lumOff val="25000"/>
                </a:schemeClr>
              </a:solidFill>
              <a:latin typeface="Century Gothic"/>
            </a:rPr>
            <a:t>Date syncing with satellite data</a:t>
          </a:r>
        </a:p>
      </dsp:txBody>
      <dsp:txXfrm>
        <a:off x="9473733" y="2999511"/>
        <a:ext cx="1778213" cy="108604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4T18:30:41.053"/>
    </inkml:context>
    <inkml:brush xml:id="br0">
      <inkml:brushProperty name="width" value="0.05" units="cm"/>
      <inkml:brushProperty name="height" value="0.05" units="cm"/>
      <inkml:brushProperty name="color" value="#004F8B"/>
    </inkml:brush>
  </inkml:definitions>
  <inkml:trace contextRef="#ctx0" brushRef="#br0">29 4 9632,'-28'-4'4384,"28"8"-3840,0 5-1184,5-2 224,0 2-4192,-1-5 2528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4T18:30:41.892"/>
    </inkml:context>
    <inkml:brush xml:id="br0">
      <inkml:brushProperty name="width" value="0.05" units="cm"/>
      <inkml:brushProperty name="height" value="0.05" units="cm"/>
      <inkml:brushProperty name="color" value="#004F8B"/>
    </inkml:brush>
  </inkml:definitions>
  <inkml:trace contextRef="#ctx0" brushRef="#br0">39 5 6240,'-34'4'2304,"30"-12"-1792,4 12-160,0 0-992,10 0-5312,-6-4 4192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search.creativecommons.org/photos/78503775-44cd-4708-8d2f-20399ee719f6" TargetMode="External"/><Relationship Id="rId3" Type="http://schemas.openxmlformats.org/officeDocument/2006/relationships/hyperlink" Target="https://search.creativecommons.org/photos/72fc34ab-d9f8-4e72-be77-3806a4d48e00" TargetMode="External"/><Relationship Id="rId7" Type="http://schemas.openxmlformats.org/officeDocument/2006/relationships/hyperlink" Target="https://creativecommons.org/licenses/by-nc-sa/2.0/?ref=ccsearch&amp;atype=rich"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search.creativecommons.org/photos/4f266a63-aafa-4c60-8ad1-1dd034b2364f" TargetMode="External"/><Relationship Id="rId5" Type="http://schemas.openxmlformats.org/officeDocument/2006/relationships/hyperlink" Target="https://www.flickr.com/photos/90689463@N00/240050415" TargetMode="External"/><Relationship Id="rId4" Type="http://schemas.openxmlformats.org/officeDocument/2006/relationships/hyperlink" Target="https://creativecommons.org/licenses/by-nc-nd/2.0/?ref=ccsearch&amp;atype=rich"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earch.creativecommons.org/photos/557a0a01-83f4-4428-8d59-acf256d6b6ed"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2.0/?ref=ccsearch&amp;atype=ric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NOAA_Fisheries_logo_vertical.p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nasa.gov/multimedia/guidelines/index.html" TargetMode="External"/><Relationship Id="rId5" Type="http://schemas.openxmlformats.org/officeDocument/2006/relationships/hyperlink" Target="https://www.ioccg.org/sensors/sgli.html" TargetMode="External"/><Relationship Id="rId4" Type="http://schemas.openxmlformats.org/officeDocument/2006/relationships/hyperlink" Target="https://landsat.visibleearth.nasa.gov/view.php?id=14641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panose="020B0502020202020204" pitchFamily="34" charset="0"/>
                <a:cs typeface="Calibri"/>
              </a:rPr>
              <a:t>(SPEAKER NAME) SCRIPT: Michael</a:t>
            </a:r>
            <a:endParaRPr lang="en-US" dirty="0">
              <a:latin typeface="Century Gothic" panose="020B0502020202020204" pitchFamily="34" charset="0"/>
            </a:endParaRPr>
          </a:p>
          <a:p>
            <a:r>
              <a:rPr lang="en-US" dirty="0">
                <a:latin typeface="Century Gothic" panose="020B0502020202020204" pitchFamily="34" charset="0"/>
              </a:rPr>
              <a:t>Hello everyone and thank you for joining us today. We are the Fall 2021 Southern California Health &amp; Air Quality team. My name is Michael and I am joined by my incredible team: Petra Nichols, Maya Zimmerman, Melanie Leung, and Jonathan Van Dermark. We are excited to share a little bit about our project this term, including our methods and our notable results and findings regarding the use of Remote Sensing to Detect the Frequency and Drivers of Red Tide Blooms in Southern California.  </a:t>
            </a:r>
            <a:endParaRPr lang="en-US" dirty="0">
              <a:latin typeface="Century Gothic" panose="020B0502020202020204" pitchFamily="34" charset="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latin typeface="Century Gothic"/>
              </a:rPr>
              <a:t>MAYA :</a:t>
            </a:r>
            <a:endParaRPr lang="en-US" dirty="0">
              <a:latin typeface="Century Gothic"/>
            </a:endParaRPr>
          </a:p>
          <a:p>
            <a:pPr>
              <a:defRPr/>
            </a:pPr>
            <a:endParaRPr lang="en-US" dirty="0">
              <a:latin typeface="Century Gothic" panose="020B0502020202020204" pitchFamily="34" charset="0"/>
            </a:endParaRPr>
          </a:p>
          <a:p>
            <a:pPr>
              <a:defRPr/>
            </a:pPr>
            <a:r>
              <a:rPr lang="en-US" dirty="0">
                <a:latin typeface="Century Gothic"/>
              </a:rPr>
              <a:t>The next step was to process our data. For processing GCOM-C data, we found that a UV Ratio identified in an</a:t>
            </a:r>
            <a:r>
              <a:rPr lang="en-US" sz="1200" kern="1200" dirty="0">
                <a:solidFill>
                  <a:schemeClr val="tx1"/>
                </a:solidFill>
                <a:effectLst/>
                <a:latin typeface="+mn-lt"/>
                <a:ea typeface="+mn-ea"/>
                <a:cs typeface="+mn-cs"/>
              </a:rPr>
              <a:t> experimental study by Kahru et al in 2021, detects a correspondence between the ratio of </a:t>
            </a:r>
            <a:r>
              <a:rPr lang="en-US" dirty="0"/>
              <a:t>380 and 443 nanometer</a:t>
            </a:r>
            <a:r>
              <a:rPr lang="en-US" sz="1200" kern="1200" dirty="0">
                <a:solidFill>
                  <a:schemeClr val="tx1"/>
                </a:solidFill>
                <a:effectLst/>
                <a:latin typeface="+mn-lt"/>
                <a:ea typeface="+mn-ea"/>
                <a:cs typeface="+mn-cs"/>
              </a:rPr>
              <a:t> bands and the presence of L. polyedra.</a:t>
            </a:r>
            <a:r>
              <a:rPr lang="en-US" dirty="0"/>
              <a:t> </a:t>
            </a:r>
            <a:endParaRPr lang="en-US" sz="1200" kern="1200" dirty="0">
              <a:solidFill>
                <a:schemeClr val="tx1"/>
              </a:solidFill>
              <a:effectLst/>
              <a:latin typeface="+mn-lt"/>
              <a:cs typeface="Calibri"/>
            </a:endParaRP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It is because of these preliminary findings that we used this ratio in our study. </a:t>
            </a:r>
            <a:r>
              <a:rPr lang="en-US" dirty="0">
                <a:latin typeface="Century Gothic"/>
              </a:rPr>
              <a:t>In order to find this ratio, first, we calculated the remote sensing reflectance values for each wavelength, denoted as Rrs. This was completed by dividing the normalized water leaving radiance by the solar irradiance, or F knot, for values at both 380 and 443nnm.</a:t>
            </a:r>
          </a:p>
          <a:p>
            <a:pPr>
              <a:defRPr/>
            </a:pPr>
            <a:endParaRPr lang="en-US" dirty="0">
              <a:latin typeface="Century Gothic" panose="020B0502020202020204" pitchFamily="34" charset="0"/>
            </a:endParaRPr>
          </a:p>
          <a:p>
            <a:pPr>
              <a:defRPr/>
            </a:pPr>
            <a:r>
              <a:rPr lang="en-US" dirty="0">
                <a:latin typeface="Century Gothic"/>
              </a:rPr>
              <a:t>Next, we divided the 380nm band by the 443nm band. This calculation would help us to differentiate blooms dominated by dinoflagellates vs diatoms. After completing this final piece of the algorithm, these values would serve as comparison points to the other satellites, sensors, and algorithms we already had available in Google Earth Engine. </a:t>
            </a:r>
          </a:p>
          <a:p>
            <a:pPr>
              <a:defRPr/>
            </a:pPr>
            <a:endParaRPr lang="en-US" dirty="0">
              <a:latin typeface="Century Gothic" panose="020B0502020202020204" pitchFamily="34" charset="0"/>
            </a:endParaRPr>
          </a:p>
          <a:p>
            <a:pPr>
              <a:defRPr/>
            </a:pPr>
            <a:endParaRPr lang="en-US" dirty="0">
              <a:latin typeface="Century Gothic" panose="020B0502020202020204" pitchFamily="34" charset="0"/>
            </a:endParaRPr>
          </a:p>
          <a:p>
            <a:pPr>
              <a:defRPr/>
            </a:pPr>
            <a:r>
              <a:rPr lang="en-US" dirty="0">
                <a:latin typeface="Century Gothic"/>
              </a:rPr>
              <a:t>----------------------------Image Information Below------------------------</a:t>
            </a:r>
          </a:p>
          <a:p>
            <a:pPr>
              <a:defRPr/>
            </a:pPr>
            <a:r>
              <a:rPr lang="en-US" b="0" i="0" dirty="0">
                <a:latin typeface="Century Gothic"/>
              </a:rPr>
              <a:t>Image Credit:</a:t>
            </a:r>
            <a:r>
              <a:rPr lang="en-US" dirty="0">
                <a:latin typeface="Century Gothic"/>
              </a:rPr>
              <a:t> DEVELOPedia</a:t>
            </a:r>
            <a:endParaRPr lang="en-US" b="0" i="0" dirty="0">
              <a:latin typeface="Century Gothic"/>
            </a:endParaRPr>
          </a:p>
          <a:p>
            <a:pPr>
              <a:defRPr/>
            </a:pPr>
            <a:r>
              <a:rPr lang="en-US" b="0" i="0" dirty="0">
                <a:latin typeface="Century Gothic"/>
              </a:rPr>
              <a:t>Image Source:</a:t>
            </a:r>
            <a:r>
              <a:rPr lang="en-US" dirty="0">
                <a:latin typeface="Century Gothic"/>
              </a:rPr>
              <a:t> </a:t>
            </a:r>
            <a:r>
              <a:rPr lang="en-US" dirty="0">
                <a:latin typeface="Century Gothic"/>
                <a:hlinkClick r:id="rId3"/>
              </a:rPr>
              <a:t>https://www.devpedia.developexchange.com/dp/index.php?title=List_of_Satellite_Pictures</a:t>
            </a:r>
            <a:r>
              <a:rPr lang="en-US" i="1" dirty="0">
                <a:latin typeface="Century Gothic"/>
              </a:rPr>
              <a:t> </a:t>
            </a:r>
            <a:endParaRPr lang="en-US" dirty="0">
              <a:latin typeface="Century Gothic"/>
            </a:endParaRPr>
          </a:p>
          <a:p>
            <a:endParaRPr lang="en-US" b="0"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rPr>
              <a:t>Icon Source: Microsoft Suite/ </a:t>
            </a:r>
            <a:r>
              <a:rPr lang="en-US" dirty="0">
                <a:latin typeface="Century Gothic" panose="020B0502020202020204" pitchFamily="34" charset="0"/>
              </a:rPr>
              <a:t>powerpoint</a:t>
            </a:r>
          </a:p>
          <a:p>
            <a:pPr>
              <a:defRPr/>
            </a:pPr>
            <a:endParaRPr lang="en-US" dirty="0">
              <a:latin typeface="Century Gothic"/>
            </a:endParaRPr>
          </a:p>
          <a:p>
            <a:pPr marL="0" marR="0" lvl="0" indent="0" algn="l" defTabSz="914400">
              <a:lnSpc>
                <a:spcPct val="100000"/>
              </a:lnSpc>
              <a:spcBef>
                <a:spcPts val="0"/>
              </a:spcBef>
              <a:spcAft>
                <a:spcPts val="0"/>
              </a:spcAft>
              <a:buNone/>
              <a:tabLst/>
              <a:defRPr/>
            </a:pPr>
            <a:endParaRPr lang="en-US" dirty="0">
              <a:latin typeface="Century Gothic" panose="020B0502020202020204" pitchFamily="34" charset="0"/>
            </a:endParaRPr>
          </a:p>
          <a:p>
            <a:pPr>
              <a:defRPr/>
            </a:pPr>
            <a:endParaRPr lang="en-US" dirty="0">
              <a:latin typeface="Century Gothic" panose="020B0502020202020204" pitchFamily="34" charset="0"/>
            </a:endParaRPr>
          </a:p>
          <a:p>
            <a:pPr>
              <a:defRPr/>
            </a:pPr>
            <a:endParaRPr lang="en-US" b="1" i="1" dirty="0">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9129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1" u="none" strike="noStrike" kern="1200" dirty="0">
                <a:solidFill>
                  <a:schemeClr val="tx1"/>
                </a:solidFill>
                <a:effectLst/>
                <a:latin typeface="+mn-lt"/>
                <a:ea typeface="+mn-ea"/>
                <a:cs typeface="+mn-cs"/>
              </a:rPr>
              <a:t>MAYA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processing data for MODIS and VIIRS, we identified 4 chlorophyll-a algorithms that could be used, each chosen because they identify different aspects of phytoplankton dynamics.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general, chlorophyll-a algorithms are a measurement of total biomass in an area and are not very specific. In this case, we were looking to find an algorithm that might be better at specifically identifying dinoflagellates or </a:t>
            </a:r>
            <a:r>
              <a:rPr lang="en-US" sz="1200" b="0" i="1" u="none" strike="noStrike" kern="1200" dirty="0">
                <a:solidFill>
                  <a:schemeClr val="tx1"/>
                </a:solidFill>
                <a:effectLst/>
                <a:latin typeface="+mn-lt"/>
                <a:ea typeface="+mn-ea"/>
                <a:cs typeface="+mn-cs"/>
              </a:rPr>
              <a:t>L. </a:t>
            </a:r>
            <a:r>
              <a:rPr lang="en-US" i="1" dirty="0"/>
              <a:t>polyedra</a:t>
            </a:r>
            <a:r>
              <a:rPr lang="en-US" sz="1200" b="0" i="0" u="none" strike="noStrike" kern="1200" dirty="0">
                <a:solidFill>
                  <a:schemeClr val="tx1"/>
                </a:solidFill>
                <a:effectLst/>
                <a:latin typeface="+mn-lt"/>
                <a:ea typeface="+mn-ea"/>
                <a:cs typeface="+mn-cs"/>
              </a:rPr>
              <a:t>. Each algorithm looked at here has a specific strength. For example, the algorithms using green-red bands are optimized for murky shallow water and those using  green blue bands are more optimal for clearer, open water detection. That said, we would expect that each algorithm shown here might have with differing results.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4 algorithms chosen for analysis were: OCx, Color index (CI), Red- green color index (RGCI), and green red ocean color 4. </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Now I will pass it over to Jonathan to talk about our data analysis. </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Information Below------------------------</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Credit: DEVELOPedia</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Image Source: </a:t>
            </a:r>
            <a:r>
              <a:rPr lang="en-US" sz="1200" b="0" i="0" u="sng" strike="noStrike" kern="1200" dirty="0">
                <a:solidFill>
                  <a:schemeClr val="tx1"/>
                </a:solidFill>
                <a:effectLst/>
                <a:latin typeface="+mn-lt"/>
                <a:ea typeface="+mn-ea"/>
                <a:cs typeface="+mn-cs"/>
                <a:hlinkClick r:id="rId3"/>
              </a:rPr>
              <a:t>https://www.devpedia.developexchange.com/dp/index.php?title=List_of_Satellite_Pictures</a:t>
            </a:r>
            <a:r>
              <a:rPr lang="en-US" sz="1200" b="0" i="1"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Icon Source: Microsoft Suite</a:t>
            </a:r>
            <a:r>
              <a:rPr lang="en-US" sz="1200" b="0" i="0" kern="1200" dirty="0">
                <a:solidFill>
                  <a:schemeClr val="tx1"/>
                </a:solidFill>
                <a:effectLst/>
                <a:latin typeface="+mn-lt"/>
                <a:ea typeface="+mn-ea"/>
                <a:cs typeface="+mn-cs"/>
              </a:rPr>
              <a:t>​/</a:t>
            </a:r>
            <a:r>
              <a:rPr lang="en-US" dirty="0">
                <a:latin typeface="Century Gothic" panose="020B0502020202020204" pitchFamily="34" charset="0"/>
              </a:rPr>
              <a:t>powerpoint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a:defRPr/>
            </a:pPr>
            <a:endParaRPr lang="en-US" b="1" i="1" dirty="0">
              <a:highlight>
                <a:srgbClr val="FFFF00"/>
              </a:highlight>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67146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Jonathan</a:t>
            </a:r>
            <a:endParaRPr lang="en-US" b="1" i="1" dirty="0">
              <a:highlight>
                <a:srgbClr val="FFFF00"/>
              </a:highlight>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1" dirty="0">
              <a:highlight>
                <a:srgbClr val="FFFF00"/>
              </a:highlight>
              <a:latin typeface="Century Gothic" panose="020B0502020202020204" pitchFamily="34" charset="0"/>
              <a:cs typeface="Calibri"/>
            </a:endParaRPr>
          </a:p>
          <a:p>
            <a:pPr>
              <a:defRPr/>
            </a:pPr>
            <a:r>
              <a:rPr lang="en-US" sz="1800" b="0" i="0" dirty="0">
                <a:solidFill>
                  <a:srgbClr val="000000"/>
                </a:solidFill>
                <a:effectLst/>
                <a:latin typeface="Century Gothic"/>
              </a:rPr>
              <a:t>Thanks, Maya.</a:t>
            </a:r>
          </a:p>
          <a:p>
            <a:pPr>
              <a:defRPr/>
            </a:pPr>
            <a:endParaRPr lang="en-US" sz="1800" b="0" i="0" dirty="0">
              <a:solidFill>
                <a:srgbClr val="000000"/>
              </a:solidFill>
              <a:effectLst/>
              <a:latin typeface="Century Gothic"/>
            </a:endParaRPr>
          </a:p>
          <a:p>
            <a:pPr>
              <a:defRPr/>
            </a:pPr>
            <a:r>
              <a:rPr lang="en-US" sz="1800" b="0" i="0" dirty="0">
                <a:solidFill>
                  <a:srgbClr val="000000"/>
                </a:solidFill>
                <a:effectLst/>
                <a:latin typeface="Century Gothic"/>
              </a:rPr>
              <a:t>After acquiring mean chlorophyll-a concentrations from our satellite data, the team identified periods of “known bloom presence” and “known bloom absence”. </a:t>
            </a:r>
            <a:endParaRPr lang="en-US" sz="1800" dirty="0">
              <a:solidFill>
                <a:srgbClr val="000000"/>
              </a:solidFill>
              <a:latin typeface="Century Gothic"/>
            </a:endParaRPr>
          </a:p>
          <a:p>
            <a:pPr>
              <a:defRPr/>
            </a:pPr>
            <a:r>
              <a:rPr lang="en-US" sz="1800" b="0" i="0" dirty="0">
                <a:solidFill>
                  <a:srgbClr val="000000"/>
                </a:solidFill>
                <a:effectLst/>
                <a:latin typeface="Century Gothic"/>
              </a:rPr>
              <a:t>We first compared the output visualizations for each of these sensors for the bloom presence and absence time periods.</a:t>
            </a:r>
          </a:p>
          <a:p>
            <a:pPr>
              <a:defRPr/>
            </a:pPr>
            <a:r>
              <a:rPr lang="en-US" sz="1800" b="0" i="0" dirty="0">
                <a:solidFill>
                  <a:srgbClr val="000000"/>
                </a:solidFill>
                <a:effectLst/>
                <a:latin typeface="Century Gothic"/>
              </a:rPr>
              <a:t>In addition,</a:t>
            </a:r>
            <a:r>
              <a:rPr lang="en-US" sz="1800" dirty="0">
                <a:solidFill>
                  <a:srgbClr val="000000"/>
                </a:solidFill>
                <a:latin typeface="Century Gothic"/>
              </a:rPr>
              <a:t> </a:t>
            </a:r>
            <a:r>
              <a:rPr lang="en-US" sz="1800" b="0" i="0" dirty="0">
                <a:solidFill>
                  <a:srgbClr val="000000"/>
                </a:solidFill>
                <a:effectLst/>
                <a:latin typeface="Century Gothic"/>
              </a:rPr>
              <a:t>we used a python script to compare our MODIS and VIIRS chlorophyll-a measurements against in situ data for the known bloom presence period.</a:t>
            </a:r>
            <a:endParaRPr lang="en-US" sz="18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highlight>
                <a:srgbClr val="FFFF00"/>
              </a:highlight>
              <a:latin typeface="Century Gothic" panose="020B0502020202020204" pitchFamily="34" charset="0"/>
              <a:cs typeface="Calibri"/>
            </a:endParaRPr>
          </a:p>
          <a:p>
            <a:pPr>
              <a:defRPr/>
            </a:pPr>
            <a:r>
              <a:rPr lang="en-US" dirty="0">
                <a:latin typeface="Century Gothic"/>
                <a:cs typeface="Calibri"/>
              </a:rPr>
              <a:t>Melanie will now talk about our google earth engine tool.</a:t>
            </a:r>
            <a:endParaRPr lang="en-US" dirty="0">
              <a:latin typeface="Century Gothic" panose="020B0502020202020204" pitchFamily="34" charset="0"/>
              <a:cs typeface="Calibri"/>
            </a:endParaRPr>
          </a:p>
          <a:p>
            <a:pPr>
              <a:defRPr/>
            </a:pPr>
            <a:endParaRPr lang="en-US" dirty="0">
              <a:latin typeface="Century Gothic"/>
              <a:cs typeface="Calibri"/>
            </a:endParaRPr>
          </a:p>
          <a:p>
            <a:pPr>
              <a:defRPr/>
            </a:pPr>
            <a:endParaRPr lang="en-US" dirty="0">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cs typeface="Calibri"/>
              </a:rPr>
              <a:t>----------------------------Image Information Below------------------------</a:t>
            </a:r>
          </a:p>
          <a:p>
            <a:pPr>
              <a:defRPr/>
            </a:pPr>
            <a:r>
              <a:rPr lang="en-US" dirty="0">
                <a:latin typeface="Century Gothic"/>
              </a:rPr>
              <a:t>Icons: Microsoft Suite/powerpoint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889174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Melanie:</a:t>
            </a:r>
            <a:endParaRPr lang="en-US" b="1" i="1" dirty="0">
              <a:highlight>
                <a:srgbClr val="FFFF00"/>
              </a:highlight>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highlight>
                <a:srgbClr val="FFFF00"/>
              </a:highlight>
              <a:latin typeface="Century Gothic" panose="020B0502020202020204" pitchFamily="34" charset="0"/>
              <a:cs typeface="Calibri"/>
            </a:endParaRPr>
          </a:p>
          <a:p>
            <a:r>
              <a:rPr lang="en-US" dirty="0">
                <a:latin typeface="Century Gothic"/>
              </a:rPr>
              <a:t>The primary end product of our project was the Coastal Region Harmful Algal Bloom Monitoring Tool, otherwise known as the CRHAB monitoring tool. This is a graphic user interface developed in Google Earth Engine that utilizes both NASA and JAXA Earth observations to display and allow users to analyze chlorophyll-a and harmful algal blooms over time. It has several features, such as a time series chart generator, an image sliding feature, and the ability to export images from the map into different formats. Using the tool, we explored each of the sensors’ ability to detect harmful algal blooms.</a:t>
            </a:r>
          </a:p>
          <a:p>
            <a:endParaRPr lang="en-US" dirty="0">
              <a:latin typeface="Century Gothic" panose="020B0502020202020204" pitchFamily="34" charset="0"/>
            </a:endParaRPr>
          </a:p>
          <a:p>
            <a:r>
              <a:rPr lang="en-US" dirty="0"/>
              <a:t>Next slide please.</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cs typeface="Calibri"/>
              </a:rPr>
              <a:t>----------------------------Image Information Below------------------------</a:t>
            </a:r>
          </a:p>
          <a:p>
            <a:r>
              <a:rPr lang="en-US" dirty="0"/>
              <a:t>Map created by team</a:t>
            </a:r>
            <a:endParaRPr lang="en-US" dirty="0">
              <a:cs typeface="Calibri"/>
            </a:endParaRPr>
          </a:p>
          <a:p>
            <a:r>
              <a:rPr lang="en-US" dirty="0">
                <a:latin typeface="Century Gothic"/>
              </a:rPr>
              <a:t>Images/Basemaps: INEGI Imagery 2021; NASA, Terrametrics Google, INEGI 2020</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114071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panose="020B0502020202020204" pitchFamily="34" charset="0"/>
                <a:cs typeface="Calibri"/>
              </a:rPr>
              <a:t>Melanie:</a:t>
            </a:r>
          </a:p>
          <a:p>
            <a:r>
              <a:rPr lang="en-US" dirty="0">
                <a:latin typeface="Century Gothic"/>
              </a:rPr>
              <a:t>Using the CRHAB tool, we compared the visual outputs of each algorithm for MODIS and VIIRS. The discrepancy in values between each sensor is because MODIS measures remote sensing reflectance while VIIRS measures surface reflectance. </a:t>
            </a:r>
          </a:p>
          <a:p>
            <a:endParaRPr lang="en-US" dirty="0">
              <a:latin typeface="Century Gothic"/>
            </a:endParaRPr>
          </a:p>
          <a:p>
            <a:r>
              <a:rPr lang="en-US" dirty="0">
                <a:latin typeface="Century Gothic"/>
              </a:rPr>
              <a:t>Here we have the results for the Ocx algorithm. These images show the m</a:t>
            </a:r>
            <a:r>
              <a:rPr lang="en-US" sz="1200" b="0" i="0" kern="1200" dirty="0">
                <a:solidFill>
                  <a:schemeClr val="tx1"/>
                </a:solidFill>
                <a:effectLst/>
                <a:latin typeface="Century Gothic"/>
              </a:rPr>
              <a:t>edian Chlorophyll-a values </a:t>
            </a:r>
            <a:r>
              <a:rPr lang="en-US" dirty="0">
                <a:latin typeface="Century Gothic"/>
              </a:rPr>
              <a:t>during a known Red Tide Event.</a:t>
            </a:r>
            <a:r>
              <a:rPr lang="en-US" sz="1200" b="0" i="0" kern="1200" dirty="0">
                <a:solidFill>
                  <a:schemeClr val="tx1"/>
                </a:solidFill>
                <a:effectLst/>
                <a:latin typeface="Century Gothic"/>
              </a:rPr>
              <a:t> </a:t>
            </a:r>
            <a:r>
              <a:rPr lang="en-US" dirty="0">
                <a:latin typeface="Century Gothic"/>
              </a:rPr>
              <a:t>Darker</a:t>
            </a:r>
            <a:r>
              <a:rPr lang="en-US" sz="1200" b="0" i="0" kern="1200" dirty="0">
                <a:solidFill>
                  <a:schemeClr val="tx1"/>
                </a:solidFill>
                <a:effectLst/>
                <a:latin typeface="Century Gothic"/>
              </a:rPr>
              <a:t> blue </a:t>
            </a:r>
            <a:r>
              <a:rPr lang="en-US" dirty="0">
                <a:latin typeface="Century Gothic"/>
              </a:rPr>
              <a:t>indicates </a:t>
            </a:r>
            <a:r>
              <a:rPr lang="en-US" sz="1200" b="0" i="0" kern="1200" dirty="0">
                <a:solidFill>
                  <a:schemeClr val="tx1"/>
                </a:solidFill>
                <a:effectLst/>
                <a:latin typeface="Century Gothic"/>
              </a:rPr>
              <a:t>less chlorophyll </a:t>
            </a:r>
            <a:r>
              <a:rPr lang="en-US" dirty="0">
                <a:latin typeface="Century Gothic"/>
              </a:rPr>
              <a:t>while </a:t>
            </a:r>
            <a:r>
              <a:rPr lang="en-US" sz="1200" b="0" i="0" kern="1200" dirty="0">
                <a:solidFill>
                  <a:schemeClr val="tx1"/>
                </a:solidFill>
                <a:effectLst/>
                <a:latin typeface="Century Gothic"/>
              </a:rPr>
              <a:t>brighter green</a:t>
            </a:r>
            <a:r>
              <a:rPr lang="en-US" dirty="0">
                <a:latin typeface="Century Gothic"/>
              </a:rPr>
              <a:t> </a:t>
            </a:r>
            <a:r>
              <a:rPr lang="en-US" sz="1200" b="0" i="0" kern="1200" dirty="0">
                <a:solidFill>
                  <a:schemeClr val="tx1"/>
                </a:solidFill>
                <a:effectLst/>
                <a:latin typeface="Century Gothic"/>
              </a:rPr>
              <a:t>depicts more chlorophyll in the area. Both sensors show increased chlorophyll levels right off the coast of southern California. </a:t>
            </a:r>
          </a:p>
          <a:p>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Next slide please.</a:t>
            </a:r>
          </a:p>
          <a:p>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cs typeface="Calibri"/>
              </a:rPr>
              <a:t>----------------------------Image Information Below------------------------</a:t>
            </a:r>
          </a:p>
          <a:p>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a:rPr>
              <a:t>Images</a:t>
            </a:r>
            <a:r>
              <a:rPr lang="en-US" dirty="0">
                <a:latin typeface="Century Gothic"/>
              </a:rPr>
              <a:t>/Basemaps</a:t>
            </a:r>
            <a:r>
              <a:rPr lang="en-US" sz="1200" b="0" i="0" kern="1200" dirty="0">
                <a:solidFill>
                  <a:schemeClr val="tx1"/>
                </a:solidFill>
                <a:effectLst/>
                <a:latin typeface="Century Gothic"/>
              </a:rPr>
              <a:t>:</a:t>
            </a:r>
          </a:p>
          <a:p>
            <a:r>
              <a:rPr lang="en-US" dirty="0">
                <a:latin typeface="Century Gothic"/>
              </a:rPr>
              <a:t>INEGI Imagery 2021; NASA, Terrametrics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Icon Source: Microsoft Suite</a:t>
            </a:r>
          </a:p>
          <a:p>
            <a:endParaRPr lang="en-US" dirty="0">
              <a:latin typeface="Century Gothic"/>
            </a:endParaRPr>
          </a:p>
          <a:p>
            <a:endParaRPr lang="en-US" dirty="0">
              <a:latin typeface="Century Gothic"/>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9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Melanie:</a:t>
            </a:r>
            <a:endParaRPr lang="en-US" dirty="0"/>
          </a:p>
          <a:p>
            <a:pPr>
              <a:defRPr/>
            </a:pPr>
            <a:r>
              <a:rPr lang="en-US" dirty="0"/>
              <a:t>Next, we looked at the red-green color index and Green-Red OC4 algorithms for MODIS. This algorithm utilized a Red and Green band ratio, unlike the previous algorithms which use Green and Blue wavelengths for calculation.</a:t>
            </a:r>
            <a:endParaRPr lang="en-US" dirty="0">
              <a:cs typeface="Calibri"/>
            </a:endParaRPr>
          </a:p>
          <a:p>
            <a:pPr>
              <a:defRPr/>
            </a:pPr>
            <a:endParaRPr lang="en-US" dirty="0"/>
          </a:p>
          <a:p>
            <a:pPr>
              <a:defRPr/>
            </a:pPr>
            <a:r>
              <a:rPr lang="en-US" dirty="0"/>
              <a:t>The red-green color index algorithm shows different trends than the other algorithms, with higher chlorophyll levels dispersed across the study area and not limited to areas near the coastline.</a:t>
            </a:r>
            <a:endParaRPr lang="en-US" dirty="0">
              <a:cs typeface="Calibri"/>
            </a:endParaRPr>
          </a:p>
          <a:p>
            <a:pPr>
              <a:defRPr/>
            </a:pPr>
            <a:endParaRPr lang="en-US" dirty="0"/>
          </a:p>
          <a:p>
            <a:pPr>
              <a:defRPr/>
            </a:pPr>
            <a:r>
              <a:rPr lang="en-US" dirty="0"/>
              <a:t>Jonathan will talk about additional outputs. </a:t>
            </a:r>
          </a:p>
          <a:p>
            <a:pPr marL="0" marR="0" lvl="0" indent="0" algn="l" defTabSz="914400">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cs typeface="Calibri"/>
              </a:rPr>
              <a:t>----------------------------Image Information Below------------------------</a:t>
            </a:r>
          </a:p>
          <a:p>
            <a:pPr marL="0" marR="0" lvl="0" indent="0" algn="l" defTabSz="914400">
              <a:lnSpc>
                <a:spcPct val="100000"/>
              </a:lnSpc>
              <a:spcBef>
                <a:spcPts val="0"/>
              </a:spcBef>
              <a:spcAft>
                <a:spcPts val="0"/>
              </a:spcAft>
              <a:buClrTx/>
              <a:buSzTx/>
              <a:buFontTx/>
              <a:buNone/>
              <a:tabLst/>
              <a:defRPr/>
            </a:pPr>
            <a:endParaRPr lang="en-US" dirty="0">
              <a:latin typeface="Century Gothic" panose="020B0502020202020204" pitchFamily="34" charset="0"/>
            </a:endParaRPr>
          </a:p>
          <a:p>
            <a:pPr>
              <a:defRPr/>
            </a:pPr>
            <a:r>
              <a:rPr lang="en-US" dirty="0">
                <a:latin typeface="Century Gothic"/>
              </a:rPr>
              <a:t>Images/Basemaps:</a:t>
            </a:r>
            <a:endParaRPr lang="en-US" dirty="0">
              <a:latin typeface="Century Gothic" panose="020B0502020202020204" pitchFamily="34" charset="0"/>
            </a:endParaRPr>
          </a:p>
          <a:p>
            <a:pPr>
              <a:defRPr/>
            </a:pPr>
            <a:r>
              <a:rPr lang="en-US" dirty="0">
                <a:latin typeface="Century Gothic"/>
              </a:rPr>
              <a:t>INEGI Imagery 2021; NASA, Terrametrics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Icon Source: Microsoft Suite</a:t>
            </a:r>
          </a:p>
          <a:p>
            <a:pPr>
              <a:defRPr/>
            </a:pPr>
            <a:endParaRPr lang="en-US" dirty="0">
              <a:highlight>
                <a:srgbClr val="FFFF00"/>
              </a:highlight>
              <a:latin typeface="Century Gothic"/>
            </a:endParaRPr>
          </a:p>
          <a:p>
            <a:pPr>
              <a:defRPr/>
            </a:pPr>
            <a:endParaRPr lang="en-US" dirty="0">
              <a:highlight>
                <a:srgbClr val="FFFF00"/>
              </a:highligh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070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a:cs typeface="Calibri"/>
              </a:rPr>
              <a:t>Jonathan: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highlight>
                <a:srgbClr val="FFFF00"/>
              </a:highlight>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highlight>
                  <a:srgbClr val="FFFF00"/>
                </a:highlight>
                <a:latin typeface="Century Gothic"/>
                <a:cs typeface="Calibri"/>
              </a:rPr>
              <a:t>Thanks, Melanie,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highlight>
                <a:srgbClr val="FFFF00"/>
              </a:highlight>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entury Gothic"/>
                <a:cs typeface="Calibri"/>
              </a:rPr>
              <a:t>Here we show the default </a:t>
            </a:r>
            <a:r>
              <a:rPr lang="en-US" dirty="0">
                <a:latin typeface="Century Gothic"/>
                <a:cs typeface="Calibri"/>
              </a:rPr>
              <a:t>Chlorophyll-a layers that are provided by NASA and JAXA with the Level 3 processing for</a:t>
            </a:r>
            <a:r>
              <a:rPr lang="en-US" b="0" i="0" dirty="0">
                <a:latin typeface="Century Gothic"/>
                <a:cs typeface="Calibri"/>
              </a:rPr>
              <a:t> MODIS </a:t>
            </a:r>
            <a:r>
              <a:rPr lang="en-US" dirty="0">
                <a:latin typeface="Century Gothic"/>
                <a:cs typeface="Calibri"/>
              </a:rPr>
              <a:t>and GCOM-C data</a:t>
            </a:r>
            <a:r>
              <a:rPr lang="en-US" dirty="0">
                <a:latin typeface="Century Gothic"/>
              </a:rPr>
              <a:t>.</a:t>
            </a:r>
            <a:r>
              <a:rPr lang="en-US" sz="1200" b="0" i="0" kern="1200" dirty="0">
                <a:solidFill>
                  <a:schemeClr val="tx1"/>
                </a:solidFill>
                <a:effectLst/>
                <a:latin typeface="Century Gothic"/>
              </a:rPr>
              <a:t> Although the colors and values differ between the two sensors, we can see the same areas along the Southern California coastline show high levels of chlorophyll-a concentration in both MODIS and GCOM-C Provided imagery. The MODIS data on the left is shown as Chlorophyll-a concentration whereas the right image is an index of Chlorophyll-a presence/absence. Areas in red indicate high </a:t>
            </a:r>
            <a:r>
              <a:rPr lang="en-US" sz="1200" b="0" i="0" kern="1200">
                <a:solidFill>
                  <a:schemeClr val="tx1"/>
                </a:solidFill>
                <a:effectLst/>
                <a:latin typeface="Century Gothic"/>
              </a:rPr>
              <a:t>chlorophyll presence.</a:t>
            </a:r>
            <a:endParaRPr lang="en-US" sz="1200" b="0" i="0" kern="1200" dirty="0">
              <a:solidFill>
                <a:schemeClr val="tx1"/>
              </a:solidFill>
              <a:effectLst/>
              <a:latin typeface="Century Gothic"/>
            </a:endParaRPr>
          </a:p>
          <a:p>
            <a:pPr>
              <a:defRPr/>
            </a:pPr>
            <a:endParaRPr lang="en-US" sz="1200" b="0" i="0" kern="1200" dirty="0">
              <a:solidFill>
                <a:schemeClr val="tx1"/>
              </a:solidFill>
              <a:effectLst/>
              <a:latin typeface="Century Gothic"/>
            </a:endParaRPr>
          </a:p>
          <a:p>
            <a:pPr>
              <a:defRPr/>
            </a:pPr>
            <a:r>
              <a:rPr lang="en-US" sz="1200" b="0" i="0" kern="1200" dirty="0">
                <a:solidFill>
                  <a:schemeClr val="tx1"/>
                </a:solidFill>
                <a:effectLst/>
                <a:latin typeface="Century Gothic" panose="020B0502020202020204" pitchFamily="34" charset="0"/>
                <a:ea typeface="+mn-ea"/>
                <a:cs typeface="+mn-cs"/>
              </a:rPr>
              <a:t>Now Petra</a:t>
            </a:r>
            <a:r>
              <a:rPr lang="en-US" sz="1200" b="0" i="0" kern="1200" dirty="0">
                <a:solidFill>
                  <a:schemeClr val="tx1"/>
                </a:solidFill>
                <a:effectLst/>
                <a:latin typeface="Century Gothic"/>
              </a:rPr>
              <a:t> will talk about the quantitative output results for GCOM-C data.</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cs typeface="Calibri"/>
              </a:rPr>
              <a:t>----------------------------Image Information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Century Gothic"/>
                <a:cs typeface="Calibri"/>
              </a:rPr>
              <a:t>Images</a:t>
            </a:r>
            <a:r>
              <a:rPr lang="en-US" dirty="0">
                <a:latin typeface="Century Gothic"/>
                <a:cs typeface="Calibri"/>
              </a:rPr>
              <a:t>/Basemaps</a:t>
            </a:r>
            <a:r>
              <a:rPr lang="en-US" sz="1200" b="0" i="0" dirty="0">
                <a:latin typeface="Century Gothic"/>
                <a:cs typeface="Calibri"/>
              </a:rPr>
              <a:t>:</a:t>
            </a:r>
          </a:p>
          <a:p>
            <a:pPr>
              <a:defRPr/>
            </a:pPr>
            <a:r>
              <a:rPr lang="en-US" dirty="0">
                <a:latin typeface="Century Gothic"/>
              </a:rPr>
              <a:t>INEGI Imagery 2021; NASA, Terrametrics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Icon Source: Microsoft Suite</a:t>
            </a:r>
          </a:p>
          <a:p>
            <a:pPr>
              <a:defRPr/>
            </a:pPr>
            <a:endParaRPr lang="en-US" dirty="0">
              <a:highlight>
                <a:srgbClr val="FFFF00"/>
              </a:highlight>
              <a:latin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169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a:cs typeface="Calibri"/>
              </a:rPr>
              <a:t>Petra SCRIPT:</a:t>
            </a:r>
          </a:p>
          <a:p>
            <a:r>
              <a:rPr lang="en-US" b="0" dirty="0">
                <a:latin typeface="Century Gothic"/>
              </a:rPr>
              <a:t>Thanks Jonathan</a:t>
            </a:r>
          </a:p>
          <a:p>
            <a:endParaRPr lang="en-US" b="0" dirty="0">
              <a:latin typeface="Century Gothic"/>
            </a:endParaRPr>
          </a:p>
          <a:p>
            <a:r>
              <a:rPr lang="en-US" b="0" dirty="0">
                <a:latin typeface="Century Gothic"/>
              </a:rPr>
              <a:t>Here we have our processed results for the </a:t>
            </a:r>
            <a:r>
              <a:rPr lang="en-US" sz="2400" b="0" dirty="0">
                <a:latin typeface="Century Gothic"/>
              </a:rPr>
              <a:t>dinoflagellate index for our study region</a:t>
            </a:r>
            <a:r>
              <a:rPr lang="en-US" b="0" dirty="0">
                <a:latin typeface="Century Gothic"/>
              </a:rPr>
              <a:t>. A dark green color represents a value of less than 1 which implies a dinoflagellate dominated bloom, while a more yellow color indicates a measurement over 1 which means the bloom is not predominately dinoflagellates and may show the presence of another species such as diatoms. </a:t>
            </a:r>
          </a:p>
          <a:p>
            <a:endParaRPr lang="en-US" b="0" dirty="0">
              <a:latin typeface="Century Gothic"/>
            </a:endParaRPr>
          </a:p>
          <a:p>
            <a:r>
              <a:rPr lang="en-US" b="0" dirty="0">
                <a:latin typeface="Century Gothic"/>
              </a:rPr>
              <a:t>Next, I will discuss some of the UV ratio imagery from a red tide event occurring during September of 2021. This period was optimal to showcase the change in UV ratio values as the bloom transitions from one species domination to the next. </a:t>
            </a:r>
          </a:p>
          <a:p>
            <a:endParaRPr lang="en-US" b="0" dirty="0">
              <a:latin typeface="Century Gothic" panose="020B0502020202020204" pitchFamily="34" charset="0"/>
            </a:endParaRPr>
          </a:p>
          <a:p>
            <a:endParaRPr lang="en-US" dirty="0">
              <a:latin typeface="Century Gothic" panose="020B0502020202020204" pitchFamily="34" charset="0"/>
            </a:endParaRPr>
          </a:p>
          <a:p>
            <a:r>
              <a:rPr lang="en-US" dirty="0"/>
              <a:t>------------------------------Image Information Below ------------------------------</a:t>
            </a:r>
            <a:endParaRPr lang="en-US" dirty="0">
              <a:latin typeface="Century Gothic" panose="020B0502020202020204" pitchFamily="34" charset="0"/>
            </a:endParaRPr>
          </a:p>
          <a:p>
            <a:r>
              <a:rPr lang="en-US" dirty="0"/>
              <a:t>Map created by team</a:t>
            </a:r>
          </a:p>
          <a:p>
            <a:r>
              <a:rPr lang="en-US" dirty="0">
                <a:latin typeface="Century Gothic"/>
              </a:rPr>
              <a:t>Images/Basemaps: INEGI Imagery 2021; NASA, Terrametrics Google, INEGI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rPr>
              <a:t>Icon Source: Microsoft Suite/powerpoint</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70270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a:cs typeface="Calibri"/>
              </a:rPr>
              <a:t>Petra SCRIPT:</a:t>
            </a:r>
            <a:endParaRPr lang="en-US" dirty="0">
              <a:latin typeface="Century Gothic"/>
            </a:endParaRPr>
          </a:p>
          <a:p>
            <a:endParaRPr lang="en-US" dirty="0">
              <a:latin typeface="Century Gothic" panose="020B0502020202020204" pitchFamily="34" charset="0"/>
            </a:endParaRPr>
          </a:p>
          <a:p>
            <a:r>
              <a:rPr lang="en-US" b="0" dirty="0">
                <a:latin typeface="Century Gothic"/>
              </a:rPr>
              <a:t>The left side image shows an image of phytoplankton species present on September 3rd, 2021, collected from an Imaging FlowCytoBot monitored by the Southern California Coastal Ocean Observing System. These in situ samples collected at the Newport Beach Monitoring Pier showcase the prevalence of a species of dinoflagellate, Tripos, pictured above as a long clear organisms. At about the same time, the GCOM–C sensor flew overhead, collecting imagery that depicted a ratio over 1, indicating a lack of L. polyedra. </a:t>
            </a:r>
          </a:p>
          <a:p>
            <a:endParaRPr lang="en-US" dirty="0">
              <a:latin typeface="Century Gothic" panose="020B0502020202020204" pitchFamily="34" charset="0"/>
            </a:endParaRP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highlight>
                  <a:srgbClr val="FFFF00"/>
                </a:highlight>
                <a:latin typeface="Century Gothic"/>
                <a:cs typeface="Calibri"/>
              </a:rPr>
              <a:t>Map created by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highlight>
                  <a:srgbClr val="FFFF00"/>
                </a:highlight>
                <a:latin typeface="Century Gothic"/>
                <a:cs typeface="Calibri"/>
              </a:rPr>
              <a:t>Images</a:t>
            </a:r>
            <a:r>
              <a:rPr lang="en-US" dirty="0">
                <a:highlight>
                  <a:srgbClr val="FFFF00"/>
                </a:highlight>
                <a:latin typeface="Century Gothic"/>
                <a:cs typeface="Calibri"/>
              </a:rPr>
              <a:t>/Basemaps</a:t>
            </a:r>
            <a:r>
              <a:rPr lang="en-US" sz="1200" b="0" i="0" dirty="0">
                <a:highlight>
                  <a:srgbClr val="FFFF00"/>
                </a:highlight>
                <a:latin typeface="Century Gothic"/>
                <a:cs typeface="Calibri"/>
              </a:rPr>
              <a:t>: </a:t>
            </a:r>
            <a:r>
              <a:rPr lang="en-US" dirty="0">
                <a:highlight>
                  <a:srgbClr val="FFFF00"/>
                </a:highlight>
                <a:latin typeface="Century Gothic"/>
              </a:rPr>
              <a:t>INEGI Imagery 2021; NASA, Terrametrics</a:t>
            </a:r>
          </a:p>
          <a:p>
            <a:pPr>
              <a:defRPr/>
            </a:pPr>
            <a:r>
              <a:rPr lang="en-US" dirty="0">
                <a:highlight>
                  <a:srgbClr val="FFFF00"/>
                </a:highlight>
                <a:latin typeface="Century Gothic"/>
              </a:rPr>
              <a:t>SCCOOS-Dashboard, 2021, https://sccoos-ifcbdb.srv.axds.co/dashboard</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24003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Petra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highlight>
                <a:srgbClr val="FFFF00"/>
              </a:highlight>
              <a:latin typeface="Century Gothic"/>
              <a:cs typeface="Calibri"/>
            </a:endParaRPr>
          </a:p>
          <a:p>
            <a:r>
              <a:rPr lang="en-US" b="0" dirty="0">
                <a:latin typeface="Century Gothic"/>
              </a:rPr>
              <a:t>A few days later, around September 9</a:t>
            </a:r>
            <a:r>
              <a:rPr lang="en-US" b="0" baseline="30000" dirty="0">
                <a:latin typeface="Century Gothic"/>
              </a:rPr>
              <a:t>th</a:t>
            </a:r>
            <a:r>
              <a:rPr lang="en-US" b="0" dirty="0">
                <a:latin typeface="Century Gothic"/>
              </a:rPr>
              <a:t>, 2021, </a:t>
            </a:r>
            <a:r>
              <a:rPr lang="en-US" b="0" strike="noStrike" dirty="0">
                <a:latin typeface="Century Gothic"/>
              </a:rPr>
              <a:t>the same FlowCytoBots collected </a:t>
            </a:r>
            <a:r>
              <a:rPr lang="en-US" b="0" dirty="0">
                <a:latin typeface="Century Gothic"/>
              </a:rPr>
              <a:t>and measured a much higher number of L. Polyedra compared to other species. These </a:t>
            </a:r>
            <a:r>
              <a:rPr lang="en-US" b="0" i="1" dirty="0">
                <a:latin typeface="Century Gothic"/>
              </a:rPr>
              <a:t>L.  polyedra, can</a:t>
            </a:r>
            <a:r>
              <a:rPr lang="en-US" b="0" dirty="0">
                <a:latin typeface="Century Gothic"/>
              </a:rPr>
              <a:t> be seen on the left-hand image as the dark spheres. A day earlier (September 8th, 2021) GCOM–C flew overhead and collected imagery that showed a UV ratio below 1, implying a higher concentration of L. polyedra due to the UV-absorbing Mycosporine-like Amino Acids contained within them.</a:t>
            </a:r>
            <a:r>
              <a:rPr lang="en-US" dirty="0">
                <a:latin typeface="Century Gothic"/>
              </a:rPr>
              <a:t> </a:t>
            </a:r>
            <a:r>
              <a:rPr lang="en-US" b="0" dirty="0">
                <a:latin typeface="Century Gothic"/>
              </a:rPr>
              <a:t>This time series gave us confidence that our UV ratio index </a:t>
            </a:r>
            <a:r>
              <a:rPr lang="en-US" sz="3600" b="0" dirty="0">
                <a:latin typeface="Century Gothic"/>
              </a:rPr>
              <a:t>was able </a:t>
            </a:r>
            <a:r>
              <a:rPr lang="en-US" b="0" dirty="0">
                <a:latin typeface="Century Gothic"/>
              </a:rPr>
              <a:t>to identify changes in algae bloom species make-up.</a:t>
            </a:r>
          </a:p>
          <a:p>
            <a:endParaRPr lang="en-US" b="0" dirty="0">
              <a:latin typeface="Century Gothic" panose="020B0502020202020204" pitchFamily="34" charset="0"/>
            </a:endParaRPr>
          </a:p>
          <a:p>
            <a:r>
              <a:rPr lang="en-US" b="0" dirty="0">
                <a:latin typeface="Century Gothic"/>
              </a:rPr>
              <a:t>I will now turn over to Maya.</a:t>
            </a:r>
            <a:r>
              <a:rPr lang="en-US" dirty="0">
                <a:latin typeface="Century Gothic"/>
              </a:rPr>
              <a:t> </a:t>
            </a:r>
            <a:r>
              <a:rPr lang="en-US" b="0" dirty="0">
                <a:latin typeface="Century Gothic"/>
              </a:rPr>
              <a:t> </a:t>
            </a:r>
            <a:r>
              <a:rPr lang="en-US" b="0" strike="noStrike" dirty="0">
                <a:latin typeface="Century Gothic"/>
              </a:rPr>
              <a:t>She will be talking about differences and similarities between the calculated algorithms and GCOM-C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a:rPr>
              <a:t>------------------------------Image Information Below ------------------------------</a:t>
            </a:r>
          </a:p>
          <a:p>
            <a:r>
              <a:rPr lang="en-US" dirty="0">
                <a:latin typeface="Century Gothic"/>
              </a:rPr>
              <a:t>Map created by team</a:t>
            </a:r>
          </a:p>
          <a:p>
            <a:r>
              <a:rPr lang="en-US" dirty="0"/>
              <a:t>Images/Basemaps:</a:t>
            </a:r>
            <a:r>
              <a:rPr lang="en-US" dirty="0">
                <a:cs typeface="Calibri"/>
              </a:rPr>
              <a:t> </a:t>
            </a:r>
            <a:r>
              <a:rPr lang="en-US" dirty="0"/>
              <a:t>INEGI Imagery 2021; NASA, Terrametrics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latin typeface="Century Gothic"/>
              </a:rPr>
              <a:t>SCCOOS-Dashboard, 2021, https://sccoos-ifcbdb.srv.axds.co/dashboard</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71110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1" dirty="0">
                <a:highlight>
                  <a:srgbClr val="FFFF00"/>
                </a:highlight>
                <a:latin typeface="Century Gothic"/>
                <a:cs typeface="Calibri"/>
              </a:rPr>
              <a:t>(SPEAKER NAME) SCRIPT:</a:t>
            </a:r>
            <a:r>
              <a:rPr lang="en-US" b="1" i="1" dirty="0">
                <a:highlight>
                  <a:srgbClr val="FFFF00"/>
                </a:highlight>
                <a:latin typeface="Century Gothic"/>
                <a:cs typeface="Calibri"/>
              </a:rPr>
              <a:t> Michael</a:t>
            </a:r>
            <a:endParaRPr lang="en-US" sz="1200" b="1" i="1" dirty="0">
              <a:highlight>
                <a:srgbClr val="FFFF00"/>
              </a:highlight>
              <a:latin typeface="Century Gothic"/>
              <a:cs typeface="Calibri"/>
            </a:endParaRPr>
          </a:p>
          <a:p>
            <a:pPr>
              <a:defRPr/>
            </a:pPr>
            <a:endParaRPr lang="en-US" b="1" i="1" dirty="0">
              <a:highlight>
                <a:srgbClr val="FFFF00"/>
              </a:highlight>
              <a:latin typeface="Century Gothic"/>
              <a:cs typeface="Calibri"/>
            </a:endParaRPr>
          </a:p>
          <a:p>
            <a:pPr>
              <a:defRPr/>
            </a:pPr>
            <a:r>
              <a:rPr lang="en-US" sz="1200" b="0" i="0" dirty="0">
                <a:latin typeface="Century Gothic"/>
                <a:cs typeface="Calibri"/>
              </a:rPr>
              <a:t>For this project, we focused on t</a:t>
            </a:r>
            <a:r>
              <a:rPr lang="en-US" sz="1200" dirty="0">
                <a:latin typeface="Century Gothic"/>
              </a:rPr>
              <a:t>he Southern California coastal zone, which spans from Santa Barbara, CA</a:t>
            </a:r>
            <a:r>
              <a:rPr lang="en-US" dirty="0">
                <a:latin typeface="Century Gothic"/>
              </a:rPr>
              <a:t> </a:t>
            </a:r>
            <a:r>
              <a:rPr lang="en-US" sz="1200" dirty="0">
                <a:latin typeface="Century Gothic"/>
              </a:rPr>
              <a:t> </a:t>
            </a:r>
            <a:r>
              <a:rPr lang="en-US" dirty="0">
                <a:latin typeface="Century Gothic"/>
              </a:rPr>
              <a:t>down</a:t>
            </a:r>
            <a:r>
              <a:rPr lang="en-US" sz="1200" dirty="0">
                <a:latin typeface="Century Gothic"/>
              </a:rPr>
              <a:t> to </a:t>
            </a:r>
            <a:r>
              <a:rPr lang="en-US" dirty="0">
                <a:latin typeface="Century Gothic"/>
              </a:rPr>
              <a:t>the California</a:t>
            </a:r>
            <a:r>
              <a:rPr lang="en-US" sz="1200" dirty="0">
                <a:latin typeface="Century Gothic"/>
              </a:rPr>
              <a:t> border with Mexico. </a:t>
            </a:r>
            <a:r>
              <a:rPr lang="en-US" sz="1200" dirty="0">
                <a:effectLst/>
                <a:latin typeface="Century Gothic"/>
                <a:ea typeface="Times New Roman" panose="02020603050405020304" pitchFamily="18" charset="0"/>
                <a:cs typeface="Times New Roman" panose="02020603050405020304" pitchFamily="18" charset="0"/>
              </a:rPr>
              <a:t>Annually, millions of beachgoers</a:t>
            </a:r>
            <a:r>
              <a:rPr lang="en-US" dirty="0">
                <a:latin typeface="Century Gothic"/>
                <a:ea typeface="Times New Roman" panose="02020603050405020304" pitchFamily="18" charset="0"/>
                <a:cs typeface="Times New Roman" panose="02020603050405020304" pitchFamily="18" charset="0"/>
              </a:rPr>
              <a:t> </a:t>
            </a:r>
            <a:r>
              <a:rPr lang="en-US" sz="1200" dirty="0">
                <a:effectLst/>
                <a:latin typeface="Century Gothic"/>
                <a:ea typeface="Times New Roman" panose="02020603050405020304" pitchFamily="18" charset="0"/>
                <a:cs typeface="Times New Roman" panose="02020603050405020304" pitchFamily="18" charset="0"/>
              </a:rPr>
              <a:t>partake in </a:t>
            </a:r>
            <a:r>
              <a:rPr lang="en-US" dirty="0">
                <a:latin typeface="Century Gothic"/>
                <a:ea typeface="Times New Roman" panose="02020603050405020304" pitchFamily="18" charset="0"/>
                <a:cs typeface="Times New Roman" panose="02020603050405020304" pitchFamily="18" charset="0"/>
              </a:rPr>
              <a:t>activities along this coast, both recreational and economic,</a:t>
            </a:r>
            <a:r>
              <a:rPr lang="en-US" sz="1200" dirty="0">
                <a:effectLst/>
                <a:latin typeface="Century Gothic"/>
                <a:ea typeface="Times New Roman" panose="02020603050405020304" pitchFamily="18" charset="0"/>
                <a:cs typeface="Times New Roman" panose="02020603050405020304" pitchFamily="18" charset="0"/>
              </a:rPr>
              <a:t> </a:t>
            </a:r>
            <a:r>
              <a:rPr lang="en-US" dirty="0">
                <a:latin typeface="Century Gothic"/>
                <a:ea typeface="Times New Roman" panose="02020603050405020304" pitchFamily="18" charset="0"/>
                <a:cs typeface="Times New Roman" panose="02020603050405020304" pitchFamily="18" charset="0"/>
              </a:rPr>
              <a:t>which can </a:t>
            </a:r>
            <a:r>
              <a:rPr lang="en-US" sz="1200" dirty="0">
                <a:effectLst/>
                <a:latin typeface="Century Gothic"/>
                <a:ea typeface="Times New Roman" panose="02020603050405020304" pitchFamily="18" charset="0"/>
                <a:cs typeface="Times New Roman" panose="02020603050405020304" pitchFamily="18" charset="0"/>
              </a:rPr>
              <a:t>directly </a:t>
            </a:r>
            <a:r>
              <a:rPr lang="en-US" dirty="0">
                <a:latin typeface="Century Gothic"/>
                <a:ea typeface="Times New Roman" panose="02020603050405020304" pitchFamily="18" charset="0"/>
                <a:cs typeface="Times New Roman" panose="02020603050405020304" pitchFamily="18" charset="0"/>
              </a:rPr>
              <a:t>expose</a:t>
            </a:r>
            <a:r>
              <a:rPr lang="en-US" sz="1200" dirty="0">
                <a:effectLst/>
                <a:latin typeface="Century Gothic"/>
                <a:ea typeface="Times New Roman" panose="02020603050405020304" pitchFamily="18" charset="0"/>
                <a:cs typeface="Times New Roman" panose="02020603050405020304" pitchFamily="18" charset="0"/>
              </a:rPr>
              <a:t> </a:t>
            </a:r>
            <a:r>
              <a:rPr lang="en-US" dirty="0">
                <a:latin typeface="Century Gothic"/>
                <a:ea typeface="Times New Roman" panose="02020603050405020304" pitchFamily="18" charset="0"/>
                <a:cs typeface="Times New Roman" panose="02020603050405020304" pitchFamily="18" charset="0"/>
              </a:rPr>
              <a:t>them </a:t>
            </a:r>
            <a:r>
              <a:rPr lang="en-US" sz="1200" dirty="0">
                <a:effectLst/>
                <a:latin typeface="Century Gothic"/>
                <a:ea typeface="Times New Roman" panose="02020603050405020304" pitchFamily="18" charset="0"/>
                <a:cs typeface="Times New Roman" panose="02020603050405020304" pitchFamily="18" charset="0"/>
              </a:rPr>
              <a:t>to the impacts of </a:t>
            </a:r>
            <a:r>
              <a:rPr lang="en-US" dirty="0">
                <a:latin typeface="Century Gothic"/>
                <a:ea typeface="Times New Roman" panose="02020603050405020304" pitchFamily="18" charset="0"/>
                <a:cs typeface="Times New Roman" panose="02020603050405020304" pitchFamily="18" charset="0"/>
              </a:rPr>
              <a:t>harmful algal blooms, and more particularly red tide events.</a:t>
            </a:r>
            <a:r>
              <a:rPr lang="en-US" sz="1200" dirty="0">
                <a:effectLst/>
                <a:latin typeface="Century Gothic"/>
                <a:ea typeface="Times New Roman" panose="02020603050405020304" pitchFamily="18" charset="0"/>
                <a:cs typeface="Times New Roman" panose="02020603050405020304" pitchFamily="18" charset="0"/>
              </a:rPr>
              <a:t> (California Department of Public Health, 2020</a:t>
            </a:r>
            <a:r>
              <a:rPr lang="en-US" sz="1200" dirty="0">
                <a:latin typeface="Century Gothic"/>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a typeface="Times New Roman" panose="02020603050405020304" pitchFamily="18" charset="0"/>
              <a:cs typeface="Times New Roman" panose="02020603050405020304" pitchFamily="18" charset="0"/>
            </a:endParaRPr>
          </a:p>
          <a:p>
            <a:pPr>
              <a:defRPr/>
            </a:pPr>
            <a:r>
              <a:rPr lang="en-US" sz="1200" dirty="0">
                <a:latin typeface="Century Gothic"/>
                <a:ea typeface="Times New Roman" panose="02020603050405020304" pitchFamily="18" charset="0"/>
                <a:cs typeface="Times New Roman" panose="02020603050405020304" pitchFamily="18" charset="0"/>
              </a:rPr>
              <a:t>Recently</a:t>
            </a:r>
            <a:r>
              <a:rPr lang="en-US" sz="1200" dirty="0">
                <a:effectLst/>
                <a:latin typeface="Century Gothic"/>
                <a:ea typeface="Times New Roman" panose="02020603050405020304" pitchFamily="18" charset="0"/>
                <a:cs typeface="Times New Roman" panose="02020603050405020304" pitchFamily="18" charset="0"/>
              </a:rPr>
              <a:t>,</a:t>
            </a:r>
            <a:r>
              <a:rPr lang="en-US" dirty="0">
                <a:latin typeface="Century Gothic"/>
                <a:ea typeface="Times New Roman" panose="02020603050405020304" pitchFamily="18" charset="0"/>
                <a:cs typeface="Times New Roman" panose="02020603050405020304" pitchFamily="18" charset="0"/>
              </a:rPr>
              <a:t> there has been an observed</a:t>
            </a:r>
            <a:r>
              <a:rPr lang="en-US" sz="1200" dirty="0">
                <a:latin typeface="Century Gothic"/>
                <a:ea typeface="Times New Roman" panose="02020603050405020304" pitchFamily="18" charset="0"/>
                <a:cs typeface="Times New Roman" panose="02020603050405020304" pitchFamily="18" charset="0"/>
              </a:rPr>
              <a:t> increase</a:t>
            </a:r>
            <a:r>
              <a:rPr lang="en-US" sz="1200" dirty="0">
                <a:effectLst/>
                <a:latin typeface="Century Gothic"/>
                <a:ea typeface="Times New Roman" panose="02020603050405020304" pitchFamily="18" charset="0"/>
                <a:cs typeface="Times New Roman" panose="02020603050405020304" pitchFamily="18" charset="0"/>
              </a:rPr>
              <a:t> in </a:t>
            </a:r>
            <a:r>
              <a:rPr lang="en-US" sz="1200" dirty="0">
                <a:latin typeface="Century Gothic"/>
                <a:ea typeface="Times New Roman" panose="02020603050405020304" pitchFamily="18" charset="0"/>
                <a:cs typeface="Times New Roman" panose="02020603050405020304" pitchFamily="18" charset="0"/>
              </a:rPr>
              <a:t>the frequency of algal</a:t>
            </a:r>
            <a:r>
              <a:rPr lang="en-US" sz="1200" dirty="0">
                <a:effectLst/>
                <a:latin typeface="Century Gothic"/>
                <a:ea typeface="Times New Roman" panose="02020603050405020304" pitchFamily="18" charset="0"/>
                <a:cs typeface="Times New Roman" panose="02020603050405020304" pitchFamily="18" charset="0"/>
              </a:rPr>
              <a:t> bloom events along </a:t>
            </a:r>
            <a:r>
              <a:rPr lang="en-US" dirty="0">
                <a:latin typeface="Century Gothic"/>
                <a:ea typeface="Times New Roman" panose="02020603050405020304" pitchFamily="18" charset="0"/>
                <a:cs typeface="Times New Roman" panose="02020603050405020304" pitchFamily="18" charset="0"/>
              </a:rPr>
              <a:t>this coast</a:t>
            </a:r>
            <a:r>
              <a:rPr lang="en-US" sz="1200" dirty="0">
                <a:effectLst/>
                <a:latin typeface="Century Gothic"/>
                <a:ea typeface="Times New Roman" panose="02020603050405020304" pitchFamily="18" charset="0"/>
                <a:cs typeface="Times New Roman" panose="02020603050405020304" pitchFamily="18" charset="0"/>
              </a:rPr>
              <a:t>. </a:t>
            </a:r>
            <a:r>
              <a:rPr lang="en-US" sz="1200" dirty="0">
                <a:latin typeface="Century Gothic"/>
                <a:ea typeface="Times New Roman" panose="02020603050405020304" pitchFamily="18" charset="0"/>
                <a:cs typeface="Times New Roman" panose="02020603050405020304" pitchFamily="18" charset="0"/>
              </a:rPr>
              <a:t>Because of </a:t>
            </a:r>
            <a:r>
              <a:rPr lang="en-US" dirty="0">
                <a:latin typeface="Century Gothic"/>
                <a:ea typeface="Times New Roman" panose="02020603050405020304" pitchFamily="18" charset="0"/>
                <a:cs typeface="Times New Roman" panose="02020603050405020304" pitchFamily="18" charset="0"/>
              </a:rPr>
              <a:t>this,</a:t>
            </a:r>
            <a:r>
              <a:rPr lang="en-US" sz="1200" dirty="0">
                <a:effectLst/>
                <a:latin typeface="Century Gothic"/>
                <a:ea typeface="Times New Roman" panose="02020603050405020304" pitchFamily="18" charset="0"/>
                <a:cs typeface="Times New Roman" panose="02020603050405020304" pitchFamily="18" charset="0"/>
              </a:rPr>
              <a:t> it has become crucial for </a:t>
            </a:r>
            <a:r>
              <a:rPr lang="en-US" dirty="0">
                <a:latin typeface="Century Gothic"/>
                <a:ea typeface="Times New Roman" panose="02020603050405020304" pitchFamily="18" charset="0"/>
                <a:cs typeface="Times New Roman" panose="02020603050405020304" pitchFamily="18" charset="0"/>
              </a:rPr>
              <a:t>government</a:t>
            </a:r>
            <a:r>
              <a:rPr lang="en-US" sz="1200" dirty="0">
                <a:effectLst/>
                <a:latin typeface="Century Gothic"/>
                <a:ea typeface="Times New Roman" panose="02020603050405020304" pitchFamily="18" charset="0"/>
                <a:cs typeface="Times New Roman" panose="02020603050405020304" pitchFamily="18" charset="0"/>
              </a:rPr>
              <a:t> agencies to </a:t>
            </a:r>
            <a:r>
              <a:rPr lang="en-US" dirty="0">
                <a:latin typeface="Century Gothic"/>
                <a:ea typeface="Times New Roman" panose="02020603050405020304" pitchFamily="18" charset="0"/>
                <a:cs typeface="Times New Roman" panose="02020603050405020304" pitchFamily="18" charset="0"/>
              </a:rPr>
              <a:t>gain</a:t>
            </a:r>
            <a:r>
              <a:rPr lang="en-US" sz="1200" dirty="0">
                <a:effectLst/>
                <a:latin typeface="Century Gothic"/>
                <a:ea typeface="Times New Roman" panose="02020603050405020304" pitchFamily="18" charset="0"/>
                <a:cs typeface="Times New Roman" panose="02020603050405020304" pitchFamily="18" charset="0"/>
              </a:rPr>
              <a:t> </a:t>
            </a:r>
            <a:r>
              <a:rPr lang="en-US" dirty="0">
                <a:latin typeface="Century Gothic"/>
                <a:ea typeface="Times New Roman" panose="02020603050405020304" pitchFamily="18" charset="0"/>
                <a:cs typeface="Times New Roman" panose="02020603050405020304" pitchFamily="18" charset="0"/>
              </a:rPr>
              <a:t>an</a:t>
            </a:r>
            <a:r>
              <a:rPr lang="en-US" sz="1200" dirty="0">
                <a:effectLst/>
                <a:latin typeface="Century Gothic"/>
                <a:ea typeface="Times New Roman" panose="02020603050405020304" pitchFamily="18" charset="0"/>
                <a:cs typeface="Times New Roman" panose="02020603050405020304" pitchFamily="18" charset="0"/>
              </a:rPr>
              <a:t> understanding of</a:t>
            </a:r>
            <a:r>
              <a:rPr lang="en-US" dirty="0">
                <a:latin typeface="Century Gothic"/>
                <a:ea typeface="Times New Roman" panose="02020603050405020304" pitchFamily="18" charset="0"/>
                <a:cs typeface="Times New Roman" panose="02020603050405020304" pitchFamily="18" charset="0"/>
              </a:rPr>
              <a:t> </a:t>
            </a:r>
            <a:r>
              <a:rPr lang="en-US" sz="1200" dirty="0">
                <a:effectLst/>
                <a:latin typeface="Century Gothic"/>
                <a:ea typeface="Times New Roman" panose="02020603050405020304" pitchFamily="18" charset="0"/>
                <a:cs typeface="Times New Roman" panose="02020603050405020304" pitchFamily="18" charset="0"/>
              </a:rPr>
              <a:t>harmful algal bloom dynamics in order to protect the health </a:t>
            </a:r>
            <a:r>
              <a:rPr lang="en-US" dirty="0">
                <a:latin typeface="Century Gothic"/>
                <a:ea typeface="Times New Roman" panose="02020603050405020304" pitchFamily="18" charset="0"/>
                <a:cs typeface="Times New Roman" panose="02020603050405020304" pitchFamily="18" charset="0"/>
              </a:rPr>
              <a:t>and wellness of</a:t>
            </a:r>
            <a:r>
              <a:rPr lang="en-US" sz="1200" dirty="0">
                <a:effectLst/>
                <a:latin typeface="Century Gothic"/>
                <a:ea typeface="Times New Roman" panose="02020603050405020304" pitchFamily="18" charset="0"/>
                <a:cs typeface="Times New Roman" panose="02020603050405020304" pitchFamily="18" charset="0"/>
              </a:rPr>
              <a:t> the </a:t>
            </a:r>
            <a:r>
              <a:rPr lang="en-US" dirty="0">
                <a:latin typeface="Century Gothic"/>
                <a:ea typeface="Times New Roman" panose="02020603050405020304" pitchFamily="18" charset="0"/>
                <a:cs typeface="Times New Roman" panose="02020603050405020304" pitchFamily="18" charset="0"/>
              </a:rPr>
              <a:t>coastal</a:t>
            </a:r>
            <a:r>
              <a:rPr lang="en-US" sz="1200" dirty="0">
                <a:latin typeface="Century Gothic"/>
                <a:ea typeface="Times New Roman" panose="02020603050405020304" pitchFamily="18" charset="0"/>
                <a:cs typeface="Times New Roman" panose="02020603050405020304" pitchFamily="18" charset="0"/>
              </a:rPr>
              <a:t> </a:t>
            </a:r>
            <a:r>
              <a:rPr lang="en-US" dirty="0">
                <a:latin typeface="Century Gothic"/>
                <a:ea typeface="Times New Roman" panose="02020603050405020304" pitchFamily="18" charset="0"/>
                <a:cs typeface="Times New Roman" panose="02020603050405020304" pitchFamily="18" charset="0"/>
              </a:rPr>
              <a:t>communities</a:t>
            </a:r>
            <a:r>
              <a:rPr lang="en-US" sz="1200" dirty="0">
                <a:latin typeface="Century Gothic"/>
                <a:ea typeface="Times New Roman" panose="02020603050405020304" pitchFamily="18" charset="0"/>
                <a:cs typeface="Times New Roman" panose="02020603050405020304" pitchFamily="18" charset="0"/>
              </a:rPr>
              <a:t>, </a:t>
            </a:r>
            <a:r>
              <a:rPr lang="en-US" dirty="0">
                <a:latin typeface="Century Gothic"/>
                <a:ea typeface="Times New Roman" panose="02020603050405020304" pitchFamily="18" charset="0"/>
                <a:cs typeface="Times New Roman" panose="02020603050405020304" pitchFamily="18" charset="0"/>
              </a:rPr>
              <a:t>including both </a:t>
            </a:r>
            <a:r>
              <a:rPr lang="en-US" sz="1200" dirty="0">
                <a:latin typeface="Century Gothic"/>
                <a:ea typeface="Times New Roman" panose="02020603050405020304" pitchFamily="18" charset="0"/>
                <a:cs typeface="Times New Roman" panose="02020603050405020304" pitchFamily="18" charset="0"/>
              </a:rPr>
              <a:t>the people </a:t>
            </a:r>
            <a:r>
              <a:rPr lang="en-US" dirty="0">
                <a:latin typeface="Century Gothic"/>
                <a:ea typeface="Times New Roman" panose="02020603050405020304" pitchFamily="18" charset="0"/>
                <a:cs typeface="Times New Roman" panose="02020603050405020304" pitchFamily="18" charset="0"/>
              </a:rPr>
              <a:t>and </a:t>
            </a:r>
            <a:r>
              <a:rPr lang="en-US" sz="1200" dirty="0">
                <a:latin typeface="Century Gothic"/>
                <a:ea typeface="Times New Roman" panose="02020603050405020304" pitchFamily="18" charset="0"/>
                <a:cs typeface="Times New Roman" panose="02020603050405020304" pitchFamily="18" charset="0"/>
              </a:rPr>
              <a:t>the wildlife</a:t>
            </a:r>
            <a:r>
              <a:rPr lang="en-US" sz="1200" dirty="0">
                <a:effectLst/>
                <a:latin typeface="Century Gothic"/>
                <a:ea typeface="Times New Roman" panose="02020603050405020304" pitchFamily="18" charset="0"/>
                <a:cs typeface="Times New Roman" panose="02020603050405020304" pitchFamily="18" charset="0"/>
              </a:rPr>
              <a:t>.</a:t>
            </a:r>
            <a:r>
              <a:rPr lang="en-US" sz="1200" dirty="0">
                <a:latin typeface="Century Gothic"/>
                <a:ea typeface="Times New Roman" panose="02020603050405020304" pitchFamily="18" charset="0"/>
                <a:cs typeface="Times New Roman" panose="02020603050405020304" pitchFamily="18" charset="0"/>
              </a:rPr>
              <a:t> </a:t>
            </a:r>
            <a:endParaRPr lang="en-US" sz="1200" dirty="0">
              <a:effectLst/>
              <a:latin typeface="Century Gothic"/>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entury Gothic" panose="020B0502020202020204" pitchFamily="34" charset="0"/>
              <a:cs typeface="Times New Roman" panose="02020603050405020304" pitchFamily="18" charset="0"/>
            </a:endParaRPr>
          </a:p>
          <a:p>
            <a:pPr>
              <a:defRPr/>
            </a:pPr>
            <a:r>
              <a:rPr lang="en-US" sz="1200" dirty="0">
                <a:latin typeface="Century Gothic"/>
              </a:rPr>
              <a:t>The main tools that we created for this project focus on and analyze historic trends of harmful algal blooms in the study area from 2010 to</a:t>
            </a:r>
            <a:r>
              <a:rPr lang="en-US" dirty="0">
                <a:latin typeface="Century Gothic"/>
              </a:rPr>
              <a:t> </a:t>
            </a:r>
            <a:r>
              <a:rPr lang="en-US" sz="1200" dirty="0">
                <a:latin typeface="Century Gothic"/>
              </a:rPr>
              <a:t>2021. More specifically, we performed a sub-analysis across various satellite imagery data from April </a:t>
            </a:r>
            <a:r>
              <a:rPr lang="en-US" dirty="0">
                <a:latin typeface="Century Gothic"/>
              </a:rPr>
              <a:t>to </a:t>
            </a:r>
            <a:r>
              <a:rPr lang="en-US" sz="1200" dirty="0">
                <a:latin typeface="Century Gothic"/>
              </a:rPr>
              <a:t>May of 2020, which was a period of known bloom presence.</a:t>
            </a:r>
            <a:r>
              <a:rPr lang="en-US" dirty="0">
                <a:latin typeface="Century Gothic"/>
              </a:rPr>
              <a:t> </a:t>
            </a:r>
          </a:p>
          <a:p>
            <a:pPr>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endParaRPr lang="en-US" sz="1200"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cs typeface="Calibri"/>
            </a:endParaRPr>
          </a:p>
          <a:p>
            <a:r>
              <a:rPr lang="en-US" sz="1200" b="0" i="0" dirty="0">
                <a:solidFill>
                  <a:srgbClr val="000000"/>
                </a:solidFill>
                <a:effectLst/>
                <a:latin typeface="Century Gothic"/>
              </a:rPr>
              <a:t>Study area map created by team</a:t>
            </a:r>
          </a:p>
          <a:p>
            <a:r>
              <a:rPr lang="en-US" sz="1200" b="0" i="0" dirty="0">
                <a:solidFill>
                  <a:srgbClr val="000000"/>
                </a:solidFill>
                <a:effectLst/>
                <a:latin typeface="Century Gothic"/>
              </a:rPr>
              <a:t>Basemap: ESRI “World Topographic Map”, ArcGIS Pro</a:t>
            </a:r>
            <a:endParaRPr lang="en-US" sz="1200" dirty="0">
              <a:latin typeface="Century Gothic"/>
            </a:endParaRPr>
          </a:p>
          <a:p>
            <a:endParaRPr lang="en-US" sz="1200" dirty="0">
              <a:latin typeface="Century Gothic" panose="020B0502020202020204" pitchFamily="34" charset="0"/>
            </a:endParaRPr>
          </a:p>
          <a:p>
            <a:endParaRPr lang="en-US" sz="1200" dirty="0">
              <a:latin typeface="Century Gothic" panose="020B0502020202020204" pitchFamily="34" charset="0"/>
              <a:cs typeface="Calibri" panose="020F0502020204030204"/>
            </a:endParaRPr>
          </a:p>
          <a:p>
            <a:endParaRPr lang="en-US" sz="1200" dirty="0">
              <a:latin typeface="Century Gothic" panose="020B050202020202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53057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1" u="none" strike="noStrike" kern="1200" dirty="0">
                <a:solidFill>
                  <a:schemeClr val="tx1"/>
                </a:solidFill>
                <a:effectLst/>
                <a:highlight>
                  <a:srgbClr val="FFFF00"/>
                </a:highlight>
                <a:latin typeface="+mn-lt"/>
                <a:ea typeface="+mn-ea"/>
                <a:cs typeface="+mn-cs"/>
              </a:rPr>
              <a:t>MAYA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Next, we compared VIIRS color index algorithm outputs to our GCOM-C UV Ratio imagery. It is in these side-by-side images that we can see that higher concentrations of Chlorophyll-a detected by VIIRS in light green on the left seem to directly correlate with lower UV Ratio values as indicated by dark green on the right.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------------------------------Image Information Below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Images/Basemaps:</a:t>
            </a:r>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INEGI Imagery 2021; NASA, Terrametrics</a:t>
            </a:r>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Icon Source: Microsoft Suite</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48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1" u="none" strike="noStrike" kern="1200" dirty="0">
                <a:solidFill>
                  <a:schemeClr val="tx1"/>
                </a:solidFill>
                <a:effectLst/>
                <a:highlight>
                  <a:srgbClr val="FFFF00"/>
                </a:highlight>
                <a:latin typeface="+mn-lt"/>
                <a:ea typeface="+mn-ea"/>
                <a:cs typeface="+mn-cs"/>
              </a:rPr>
              <a:t>MAYA:</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This is particularly apparent in areas along the coastline, such as the area highlighted by the red circle, exhibiting the highest measured Chlorophyll-a values, and lower UV ratios of less than 1. As discussed earlier, lower values in the UV ratio imply the presence of UV absorbing dinoflagellates, particularly L. polyedra, while lighter green and yellow colors imply a dominance of diatoms in the water. This implies that with the establishment of a concentration threshold, the VIIRS Color Index algorithm could potentially be used to identify L. polyedra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May 15th , 2020</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------------------------------Image Information Below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Images/Basemaps:</a:t>
            </a:r>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INEGI Imagery 2021; NASA, Terrametrics</a:t>
            </a:r>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Icon Source: Microsoft Suite</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407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1" u="none" strike="noStrike" kern="1200" dirty="0">
                <a:solidFill>
                  <a:schemeClr val="tx1"/>
                </a:solidFill>
                <a:effectLst/>
                <a:highlight>
                  <a:srgbClr val="FFFF00"/>
                </a:highlight>
                <a:latin typeface="+mn-lt"/>
                <a:ea typeface="+mn-ea"/>
                <a:cs typeface="+mn-cs"/>
              </a:rPr>
              <a:t>MAYA:</a:t>
            </a:r>
            <a:r>
              <a:rPr lang="en-US" sz="1200" b="0" i="0" kern="1200" dirty="0">
                <a:solidFill>
                  <a:schemeClr val="tx1"/>
                </a:solidFill>
                <a:effectLst/>
                <a:highlight>
                  <a:srgbClr val="FFFF00"/>
                </a:highligh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highlight>
                  <a:srgbClr val="FFFF00"/>
                </a:highlight>
                <a:latin typeface="+mn-lt"/>
                <a:ea typeface="+mn-ea"/>
                <a:cs typeface="+mn-cs"/>
              </a:rPr>
              <a:t>Next, we compared the MODIS provided chlorophyll- a band outputs to our GCOM-C UV Ratio imagery. The areas highlighted here show the same results as previously described for VIIRS. </a:t>
            </a:r>
          </a:p>
          <a:p>
            <a:pPr rtl="0" fontAlgn="base"/>
            <a:endParaRPr lang="en-US" sz="1200" b="0" i="0" u="none" strike="noStrike" kern="1200" dirty="0">
              <a:solidFill>
                <a:schemeClr val="tx1"/>
              </a:solidFill>
              <a:effectLst/>
              <a:highlight>
                <a:srgbClr val="FFFF00"/>
              </a:highlight>
              <a:latin typeface="+mn-lt"/>
              <a:ea typeface="+mn-ea"/>
              <a:cs typeface="+mn-cs"/>
            </a:endParaRPr>
          </a:p>
          <a:p>
            <a:pPr rtl="0" fontAlgn="base"/>
            <a:r>
              <a:rPr lang="en-US" sz="1200" b="0" i="0" u="none" strike="noStrike" kern="1200" dirty="0">
                <a:solidFill>
                  <a:schemeClr val="tx1"/>
                </a:solidFill>
                <a:effectLst/>
                <a:highlight>
                  <a:srgbClr val="FFFF00"/>
                </a:highlight>
                <a:latin typeface="+mn-lt"/>
                <a:ea typeface="+mn-ea"/>
                <a:cs typeface="+mn-cs"/>
              </a:rPr>
              <a:t>Now I will pass it over to Michael to discuss the conclusions of our project.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------------------------------Image Information Below ------------------------------</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Icon Source: Microsoft Suite</a:t>
            </a:r>
            <a:r>
              <a:rPr lang="en-US" sz="1200" b="0" i="0" kern="1200" dirty="0">
                <a:solidFill>
                  <a:schemeClr val="tx1"/>
                </a:solidFill>
                <a:effectLst/>
                <a:highlight>
                  <a:srgbClr val="FFFF00"/>
                </a:highlight>
                <a:latin typeface="+mn-lt"/>
                <a:ea typeface="+mn-ea"/>
                <a:cs typeface="+mn-cs"/>
              </a:rPr>
              <a:t>​</a:t>
            </a:r>
          </a:p>
          <a:p>
            <a:pPr rtl="0" fontAlgn="base"/>
            <a:r>
              <a:rPr lang="en-US" sz="1200" b="0" i="0" u="none" strike="noStrike" kern="1200" dirty="0">
                <a:solidFill>
                  <a:schemeClr val="tx1"/>
                </a:solidFill>
                <a:effectLst/>
                <a:highlight>
                  <a:srgbClr val="FFFF00"/>
                </a:highlight>
                <a:latin typeface="+mn-lt"/>
                <a:ea typeface="+mn-ea"/>
                <a:cs typeface="+mn-cs"/>
              </a:rPr>
              <a:t>Basemap: INEGI Imagery 2021; NASA, Terrametrics</a:t>
            </a:r>
            <a:r>
              <a:rPr lang="en-US" sz="1200" b="0" i="0" kern="1200" dirty="0">
                <a:solidFill>
                  <a:schemeClr val="tx1"/>
                </a:solidFill>
                <a:effectLst/>
                <a:highlight>
                  <a:srgbClr val="FFFF00"/>
                </a:highlight>
                <a:latin typeface="+mn-lt"/>
                <a:ea typeface="+mn-ea"/>
                <a:cs typeface="+mn-cs"/>
              </a:rPr>
              <a:t>​</a:t>
            </a:r>
          </a:p>
          <a:p>
            <a:pPr rtl="0" fontAlgn="base"/>
            <a:r>
              <a:rPr lang="en-US" sz="1200" b="0" i="0" kern="1200" dirty="0">
                <a:solidFill>
                  <a:schemeClr val="tx1"/>
                </a:solidFill>
                <a:effectLst/>
                <a:highlight>
                  <a:srgbClr val="FFFF00"/>
                </a:highligh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79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highlight>
                <a:srgbClr val="FFFF00"/>
              </a:highlight>
              <a:latin typeface="Century Gothic"/>
              <a:cs typeface="Calibri"/>
            </a:endParaRPr>
          </a:p>
          <a:p>
            <a:pPr>
              <a:defRPr/>
            </a:pPr>
            <a:r>
              <a:rPr lang="en-US" b="0" i="0" dirty="0">
                <a:highlight>
                  <a:srgbClr val="FFFF00"/>
                </a:highlight>
                <a:latin typeface="Century Gothic"/>
                <a:cs typeface="Calibri"/>
              </a:rPr>
              <a:t>Thanks Maya. As we wrapped up our results, we took a step back to understand what questions we wanted to answer based on our work this term.</a:t>
            </a:r>
            <a:r>
              <a:rPr lang="en-US" dirty="0">
                <a:highlight>
                  <a:srgbClr val="FFFF00"/>
                </a:highlight>
                <a:latin typeface="Century Gothic"/>
                <a:cs typeface="Calibri"/>
              </a:rPr>
              <a:t> I will now walk through each of the following questions. First:</a:t>
            </a:r>
            <a:r>
              <a:rPr lang="en-US" dirty="0">
                <a:latin typeface="Century Gothic"/>
              </a:rPr>
              <a:t> Can we use NASA earth observations for future algal bloom detection?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pPr lvl="1"/>
            <a:endParaRPr lang="en-US" dirty="0">
              <a:latin typeface="Century Gothic" panose="020B0502020202020204" pitchFamily="34" charset="0"/>
            </a:endParaRPr>
          </a:p>
          <a:p>
            <a:endParaRPr lang="en-US" dirty="0">
              <a:latin typeface="Century Gothic" panose="020B0502020202020204" pitchFamily="34" charset="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77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Michael</a:t>
            </a:r>
          </a:p>
          <a:p>
            <a:endParaRPr lang="en-US" dirty="0">
              <a:highlight>
                <a:srgbClr val="FFFF00"/>
              </a:highlight>
            </a:endParaRPr>
          </a:p>
          <a:p>
            <a:r>
              <a:rPr lang="en-US" dirty="0">
                <a:highlight>
                  <a:srgbClr val="FFFF00"/>
                </a:highlight>
              </a:rPr>
              <a:t>We were able to determine that NASA Earth observations show promise as first approximations for identifying spatial characteristics of dinoflagellate dominated algae blooms. However, these observations need to be used in conjunction with in situ data or GCOM-C UV ratio data to confidently identify algal bloom events.</a:t>
            </a:r>
          </a:p>
          <a:p>
            <a:endParaRPr lang="en-US" dirty="0">
              <a:highlight>
                <a:srgbClr val="FFFF00"/>
              </a:highlight>
            </a:endParaRPr>
          </a:p>
          <a:p>
            <a:r>
              <a:rPr lang="en-US" dirty="0">
                <a:highlight>
                  <a:srgbClr val="FFFF00"/>
                </a:highlight>
              </a:rPr>
              <a:t>On their own, these Earth observations do not have the necessary wavelength bands to correctly identify red tide events, but after the correct identification,, these observations could be used to better understand the spatial and temporal characteristics of red tide events.</a:t>
            </a:r>
            <a:endParaRPr lang="en-US" dirty="0">
              <a:latin typeface="Century Gothic" panose="020B0502020202020204" pitchFamily="34" charset="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26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Michael</a:t>
            </a:r>
          </a:p>
          <a:p>
            <a:pPr lvl="0" rtl="0"/>
            <a:endParaRPr lang="en-US" dirty="0">
              <a:latin typeface="Century Gothic" panose="020B0502020202020204" pitchFamily="34" charset="0"/>
              <a:cs typeface="Calibri" panose="020F0502020204030204"/>
            </a:endParaRPr>
          </a:p>
          <a:p>
            <a:r>
              <a:rPr lang="en-US" dirty="0">
                <a:latin typeface="Century Gothic"/>
              </a:rPr>
              <a:t>Our second question was: How accurate were each of the sensors and algorithms we picked out for this project?</a:t>
            </a:r>
          </a:p>
          <a:p>
            <a:endParaRPr lang="en-US" dirty="0">
              <a:latin typeface="Century Gothic"/>
            </a:endParaRPr>
          </a:p>
          <a:p>
            <a:r>
              <a:rPr lang="en-US" dirty="0">
                <a:latin typeface="Century Gothic"/>
                <a:cs typeface="Calibri" panose="020F0502020204030204"/>
              </a:rPr>
              <a:t>We were interested in finding out which sensors and algorithms provided the most accurate results. Our qualitative results show that VIIRS Color Index algorithm and sensor combination had promise in identifying Lingulodinium polyedra. However, each sensor and algorithm identified unique spatial characteristics and patterns of the blooms that others missed, indicating that no single sensor or algorithm was 'better' than the other. </a:t>
            </a:r>
            <a:endParaRPr lang="en-US" dirty="0">
              <a:latin typeface="Century Gothic" panose="020B0502020202020204" pitchFamily="34" charset="0"/>
            </a:endParaRPr>
          </a:p>
          <a:p>
            <a:endParaRPr lang="en-US" dirty="0">
              <a:latin typeface="Century Gothic" panose="020B0502020202020204" pitchFamily="34" charset="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428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latin typeface="Century Gothic"/>
                <a:cs typeface="Calibri"/>
              </a:rPr>
              <a:t>(SPEAKER NAME) SCRIPT: Michael</a:t>
            </a:r>
          </a:p>
          <a:p>
            <a:pPr>
              <a:defRPr/>
            </a:pPr>
            <a:endParaRPr lang="en-US" dirty="0">
              <a:latin typeface="Century Gothic"/>
              <a:cs typeface="Calibri"/>
            </a:endParaRPr>
          </a:p>
          <a:p>
            <a:pPr>
              <a:defRPr/>
            </a:pPr>
            <a:r>
              <a:rPr lang="en-US" b="0" i="0" dirty="0">
                <a:latin typeface="Century Gothic"/>
                <a:cs typeface="Calibri"/>
              </a:rPr>
              <a:t>Next we wanted to know when were these findings valid? </a:t>
            </a:r>
            <a:r>
              <a:rPr lang="en-US" dirty="0">
                <a:latin typeface="Century Gothic"/>
              </a:rPr>
              <a:t> Was it time dependent?  Location dependent? </a:t>
            </a:r>
          </a:p>
          <a:p>
            <a:pPr>
              <a:defRPr/>
            </a:pPr>
            <a:endParaRPr lang="en-US" b="0" i="0" dirty="0">
              <a:latin typeface="Century Gothic"/>
              <a:cs typeface="Calibri"/>
            </a:endParaRPr>
          </a:p>
          <a:p>
            <a:pPr>
              <a:defRPr/>
            </a:pPr>
            <a:r>
              <a:rPr lang="en-US" b="0" i="0" dirty="0">
                <a:latin typeface="Century Gothic"/>
                <a:cs typeface="Calibri"/>
              </a:rPr>
              <a:t>We found </a:t>
            </a:r>
            <a:r>
              <a:rPr lang="en-US" dirty="0">
                <a:latin typeface="Century Gothic"/>
                <a:cs typeface="Calibri"/>
              </a:rPr>
              <a:t>that, again, the VIIRS sensor using the Color Index algorithm </a:t>
            </a:r>
            <a:r>
              <a:rPr lang="en-US" b="0" i="0" dirty="0">
                <a:latin typeface="Century Gothic"/>
                <a:cs typeface="Calibri"/>
              </a:rPr>
              <a:t>proved to be</a:t>
            </a:r>
            <a:r>
              <a:rPr lang="en-US" dirty="0">
                <a:latin typeface="Century Gothic"/>
                <a:cs typeface="Calibri"/>
              </a:rPr>
              <a:t> most spatially accurate</a:t>
            </a:r>
            <a:r>
              <a:rPr lang="en-US" b="0" i="0" dirty="0">
                <a:latin typeface="Century Gothic"/>
                <a:cs typeface="Calibri"/>
              </a:rPr>
              <a:t> </a:t>
            </a:r>
            <a:r>
              <a:rPr lang="en-US" dirty="0">
                <a:latin typeface="Century Gothic"/>
                <a:cs typeface="Calibri"/>
              </a:rPr>
              <a:t>for this study area. It is however important to note that there is a discrepancy between coastal water algorithms and open water algorithms, and no one algorithm or sensor was able to accurately detect blooms in both locations.</a:t>
            </a:r>
            <a:endParaRPr lang="en-US" dirty="0">
              <a:latin typeface="Century Gothic" panose="020B0502020202020204" pitchFamily="34" charset="0"/>
            </a:endParaRPr>
          </a:p>
          <a:p>
            <a:endParaRPr lang="en-US" dirty="0">
              <a:latin typeface="Century Gothic" panose="020B0502020202020204" pitchFamily="34" charset="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214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latin typeface="Century Gothic"/>
                <a:cs typeface="Calibri"/>
              </a:rPr>
              <a:t>(SPEAKER NAME) SCRIPT: Michael</a:t>
            </a:r>
          </a:p>
          <a:p>
            <a:pPr>
              <a:defRPr/>
            </a:pPr>
            <a:endParaRPr lang="en-US" b="1" i="1" dirty="0">
              <a:latin typeface="Century Gothic"/>
              <a:cs typeface="Calibri"/>
            </a:endParaRPr>
          </a:p>
          <a:p>
            <a:pPr>
              <a:defRPr/>
            </a:pPr>
            <a:r>
              <a:rPr lang="en-US" b="0" i="0" dirty="0">
                <a:latin typeface="Century Gothic"/>
                <a:cs typeface="Calibri"/>
              </a:rPr>
              <a:t>Finally, we were interested in knowing what the implications of our work would be for future bloom detection and management.</a:t>
            </a:r>
          </a:p>
          <a:p>
            <a:pPr>
              <a:defRPr/>
            </a:pPr>
            <a:endParaRPr lang="en-US" b="0" i="0" dirty="0">
              <a:latin typeface="Century Gothic"/>
              <a:cs typeface="Calibri"/>
            </a:endParaRPr>
          </a:p>
          <a:p>
            <a:pPr>
              <a:defRPr/>
            </a:pPr>
            <a:r>
              <a:rPr lang="en-US" b="0" i="0" dirty="0">
                <a:latin typeface="Century Gothic"/>
                <a:cs typeface="Calibri"/>
              </a:rPr>
              <a:t>We hope that the results from our project can help ensure that there is a more consistent and wide-reaching detection of harmful algae in the southern California region. The overall goal of this heightened detection is to keep humans, wildlife and ecosystems in the area safe in addition to looking out for industry and economy in the area.</a:t>
            </a:r>
            <a:endParaRPr lang="en-US" b="0" i="0"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r>
              <a:rPr lang="en-US" dirty="0">
                <a:latin typeface="Century Gothic"/>
              </a:rPr>
              <a:t>Next, Jonathan will talk about some of the errors and uncertainties within our project.</a:t>
            </a:r>
          </a:p>
          <a:p>
            <a:endParaRPr lang="en-US" dirty="0">
              <a:latin typeface="Century Gothic" panose="020B0502020202020204" pitchFamily="34" charset="0"/>
              <a:cs typeface="Calibri" panose="020F0502020204030204"/>
            </a:endParaRPr>
          </a:p>
          <a:p>
            <a:pPr lvl="1"/>
            <a:endParaRPr lang="en-US" dirty="0">
              <a:latin typeface="Century Gothic" panose="020B0502020202020204" pitchFamily="34" charset="0"/>
            </a:endParaRPr>
          </a:p>
          <a:p>
            <a:endParaRPr lang="en-US" dirty="0">
              <a:latin typeface="Century Gothic" panose="020B0502020202020204" pitchFamily="34" charset="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035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Jonathan</a:t>
            </a:r>
          </a:p>
          <a:p>
            <a:pPr>
              <a:defRPr/>
            </a:pPr>
            <a:endParaRPr lang="en-US" b="1" i="1" dirty="0">
              <a:highlight>
                <a:srgbClr val="FFFF00"/>
              </a:highlight>
              <a:latin typeface="Century Gothic" panose="020B0502020202020204" pitchFamily="34" charset="0"/>
              <a:cs typeface="Calibri"/>
            </a:endParaRPr>
          </a:p>
          <a:p>
            <a:pPr>
              <a:defRPr/>
            </a:pPr>
            <a:r>
              <a:rPr lang="en-US" sz="1800" dirty="0">
                <a:latin typeface="Century Gothic"/>
              </a:rPr>
              <a:t>Thanks, Michael,</a:t>
            </a:r>
          </a:p>
          <a:p>
            <a:pPr>
              <a:defRPr/>
            </a:pPr>
            <a:endParaRPr lang="en-US" sz="1800" dirty="0">
              <a:latin typeface="Century Gothic"/>
            </a:endParaRPr>
          </a:p>
          <a:p>
            <a:pPr>
              <a:defRPr/>
            </a:pPr>
            <a:r>
              <a:rPr lang="en-US" sz="1800" dirty="0">
                <a:latin typeface="Century Gothic"/>
              </a:rPr>
              <a:t>Given the use of several data sources, there were inherent errors and uncertainties that came along with our study. </a:t>
            </a:r>
            <a:endParaRPr lang="en-US" sz="1800" dirty="0">
              <a:latin typeface="Century Gothic" panose="020B0502020202020204" pitchFamily="34" charset="0"/>
            </a:endParaRPr>
          </a:p>
          <a:p>
            <a:pPr>
              <a:defRPr/>
            </a:pPr>
            <a:endParaRPr lang="en-US" sz="1800" dirty="0">
              <a:latin typeface="Century Gothic" panose="020B0502020202020204" pitchFamily="34" charset="0"/>
            </a:endParaRPr>
          </a:p>
          <a:p>
            <a:pPr>
              <a:defRPr/>
            </a:pPr>
            <a:r>
              <a:rPr lang="en-US" sz="1800" dirty="0">
                <a:latin typeface="Century Gothic"/>
              </a:rPr>
              <a:t>First, our VIIRS data had some trouble with the cloud masking methods.  </a:t>
            </a:r>
          </a:p>
          <a:p>
            <a:pPr>
              <a:defRPr/>
            </a:pPr>
            <a:endParaRPr lang="en-US" sz="1800" dirty="0">
              <a:latin typeface="Century Gothic" panose="020B0502020202020204" pitchFamily="34" charset="0"/>
            </a:endParaRPr>
          </a:p>
          <a:p>
            <a:r>
              <a:rPr lang="en-US" sz="1800" b="0" i="0" u="none" strike="noStrike" dirty="0">
                <a:solidFill>
                  <a:srgbClr val="000000"/>
                </a:solidFill>
                <a:effectLst/>
                <a:latin typeface="Arial"/>
                <a:cs typeface="Arial"/>
              </a:rPr>
              <a:t>For GCOM-C data, we encountered image availability issues for bands of interest for our given study area and time period. Additionally, we had to adjust the wavelength using the Thuillier solar spectrum wavelength (NASA) to </a:t>
            </a:r>
            <a:r>
              <a:rPr lang="en-US" sz="1800" dirty="0">
                <a:solidFill>
                  <a:srgbClr val="000000"/>
                </a:solidFill>
                <a:latin typeface="Arial"/>
                <a:cs typeface="Arial"/>
              </a:rPr>
              <a:t>gather the Remote Sensing Reflectance out of Normalized Water Leaving Radiance</a:t>
            </a:r>
            <a:r>
              <a:rPr lang="en-US" sz="1800" b="0" i="0" u="none" strike="noStrike" dirty="0">
                <a:solidFill>
                  <a:srgbClr val="000000"/>
                </a:solidFill>
                <a:effectLst/>
                <a:latin typeface="Arial"/>
                <a:cs typeface="Arial"/>
              </a:rPr>
              <a:t>.</a:t>
            </a:r>
            <a:r>
              <a:rPr lang="en-US" sz="1800" dirty="0">
                <a:solidFill>
                  <a:srgbClr val="000000"/>
                </a:solidFill>
                <a:latin typeface="Arial"/>
                <a:cs typeface="Arial"/>
              </a:rPr>
              <a:t> </a:t>
            </a:r>
            <a:endParaRPr lang="en-US" sz="1800" b="0" i="0" u="none" strike="noStrike" dirty="0">
              <a:solidFill>
                <a:srgbClr val="000000"/>
              </a:solidFill>
              <a:effectLst/>
              <a:latin typeface="Arial"/>
              <a:cs typeface="Arial"/>
            </a:endParaRPr>
          </a:p>
          <a:p>
            <a:endParaRPr lang="en-US" sz="2800" dirty="0">
              <a:latin typeface="Century Gothic" panose="020B0502020202020204" pitchFamily="34" charset="0"/>
            </a:endParaRPr>
          </a:p>
          <a:p>
            <a:r>
              <a:rPr lang="en-US" sz="1800" dirty="0">
                <a:latin typeface="Century Gothic"/>
              </a:rPr>
              <a:t>Beyond this, Each chlorophyll algorithm used produced results that depended on additional factors such as the type of reflectance collected by each sensor. Working with different chlorophyll algorithms contributed to more uncertainty in our project do to the fact that to this point there is no objective algorithm to be applied towards the southern California coastal zone.</a:t>
            </a:r>
          </a:p>
          <a:p>
            <a:endParaRPr lang="en-US" sz="1800" dirty="0">
              <a:latin typeface="Century Gothic" panose="020B0502020202020204" pitchFamily="34" charset="0"/>
            </a:endParaRPr>
          </a:p>
          <a:p>
            <a:r>
              <a:rPr lang="en-US" sz="1800" dirty="0">
                <a:latin typeface="Century Gothic"/>
              </a:rPr>
              <a:t>Finally, limited </a:t>
            </a:r>
            <a:r>
              <a:rPr lang="en-US" sz="1800" i="1" dirty="0">
                <a:latin typeface="Century Gothic"/>
              </a:rPr>
              <a:t>in situ </a:t>
            </a:r>
            <a:r>
              <a:rPr lang="en-US" sz="1800" i="0" dirty="0">
                <a:latin typeface="Century Gothic"/>
              </a:rPr>
              <a:t>data introduced uncertainty in our cross-validation analysis. The missing values within the data sets needed to be interpolated and therefore cast additional uncertainty in our final results.</a:t>
            </a:r>
            <a:r>
              <a:rPr lang="en-US" sz="1800" dirty="0">
                <a:latin typeface="Century Gothic"/>
              </a:rPr>
              <a:t> </a:t>
            </a:r>
            <a:endParaRPr lang="en-US" sz="1800" i="0" dirty="0">
              <a:latin typeface="Century Gothic"/>
            </a:endParaRPr>
          </a:p>
          <a:p>
            <a:endParaRPr lang="en-US" sz="1800" i="0" dirty="0">
              <a:latin typeface="Century Gothic" panose="020B0502020202020204" pitchFamily="34" charset="0"/>
            </a:endParaRPr>
          </a:p>
          <a:p>
            <a:pPr fontAlgn="base">
              <a:buFont typeface="Arial" panose="020B0604020202020204" pitchFamily="34" charset="0"/>
              <a:buNone/>
            </a:pPr>
            <a:r>
              <a:rPr lang="en-US" sz="1800" dirty="0">
                <a:latin typeface="Century Gothic"/>
              </a:rPr>
              <a:t>With these limitations in mind, Michael will talk about the future work we have in mind for this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3835511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Michael</a:t>
            </a:r>
          </a:p>
          <a:p>
            <a:pPr>
              <a:defRPr/>
            </a:pPr>
            <a:r>
              <a:rPr lang="en-US" sz="1800" dirty="0">
                <a:latin typeface="Century Gothic"/>
              </a:rPr>
              <a:t>If we had more time to work on this project, there are a number of ways in which we could expand the work done this term.</a:t>
            </a:r>
          </a:p>
          <a:p>
            <a:pPr>
              <a:defRPr/>
            </a:pPr>
            <a:endParaRPr lang="en-US" sz="1800" dirty="0">
              <a:latin typeface="Century Gothic"/>
            </a:endParaRPr>
          </a:p>
          <a:p>
            <a:pPr>
              <a:defRPr/>
            </a:pPr>
            <a:r>
              <a:rPr lang="en-US" sz="1800" dirty="0">
                <a:latin typeface="Century Gothic"/>
              </a:rPr>
              <a:t>First, we could expand the comparison of GCOM-C data vs. MODIS and VIIRS data to a larger date range. While we only focused on one bloom period and one control period for this project, gathering and comparing data from a larger time period would help us to understand a little bit more about the ability of NASA Earth observations to identify dinoflagellate blooms. </a:t>
            </a:r>
            <a:endParaRPr lang="en-US" sz="1200" dirty="0">
              <a:latin typeface="Century Gothic"/>
              <a:cs typeface="Calibri" panose="020F0502020204030204"/>
            </a:endParaRPr>
          </a:p>
          <a:p>
            <a:pPr>
              <a:defRPr/>
            </a:pPr>
            <a:endParaRPr lang="en-US" sz="1800" dirty="0">
              <a:latin typeface="Century Gothic"/>
            </a:endParaRPr>
          </a:p>
          <a:p>
            <a:pPr>
              <a:defRPr/>
            </a:pPr>
            <a:r>
              <a:rPr lang="en-US" sz="1800" dirty="0">
                <a:latin typeface="Century Gothic"/>
              </a:rPr>
              <a:t>Second, while our work focused on the Southern California coast, because satellites often provide global coverage, the work that we completed for this project could be expanded and applied to the entire California coast, and perhaps even most of the coast lines around the globe. If something like that is possible, it would help in providing critical information for water body management agencies around the world.</a:t>
            </a:r>
          </a:p>
          <a:p>
            <a:pPr>
              <a:defRPr/>
            </a:pPr>
            <a:endParaRPr lang="en-US" sz="18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a:rPr>
              <a:t>The final thing that could be added to our work is the addition of both water and air quality parameters. This type of work would help us to understand something about the potential DRIVERS of these blooms and the AEROSOLIZATION of toxic algae that could directly impact human health.     </a:t>
            </a:r>
          </a:p>
          <a:p>
            <a:pPr>
              <a:defRPr/>
            </a:pPr>
            <a:endParaRPr lang="en-US" sz="1800" dirty="0">
              <a:latin typeface="Century Gothic"/>
              <a:cs typeface="Calibri"/>
            </a:endParaRPr>
          </a:p>
          <a:p>
            <a:pPr marL="0" marR="0" lvl="0" indent="0" algn="l" defTabSz="914400">
              <a:lnSpc>
                <a:spcPct val="100000"/>
              </a:lnSpc>
              <a:spcBef>
                <a:spcPts val="0"/>
              </a:spcBef>
              <a:spcAft>
                <a:spcPts val="0"/>
              </a:spcAft>
              <a:buClrTx/>
              <a:buSzTx/>
              <a:buFontTx/>
              <a:buNone/>
              <a:tabLst/>
              <a:defRPr/>
            </a:pPr>
            <a:r>
              <a:rPr lang="en-US" sz="1800" dirty="0">
                <a:latin typeface="Century Gothic"/>
                <a:cs typeface="Calibri"/>
              </a:rPr>
              <a:t>And Finally – 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Information Below ------------------------------</a:t>
            </a:r>
            <a:endParaRPr lang="en-US" sz="1800" dirty="0">
              <a:cs typeface="Calibri"/>
            </a:endParaRPr>
          </a:p>
          <a:p>
            <a:pPr>
              <a:defRPr/>
            </a:pPr>
            <a:r>
              <a:rPr lang="en-US" sz="1800" dirty="0">
                <a:latin typeface="Century Gothic"/>
                <a:cs typeface="Calibri"/>
              </a:rPr>
              <a:t>Image Credit: ‘Earth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a:cs typeface="Calibri"/>
              </a:rPr>
              <a:t>Image Source: PowerPoint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a:cs typeface="Calibri"/>
            </a:endParaRPr>
          </a:p>
          <a:p>
            <a:r>
              <a:rPr lang="en-US" sz="1800" dirty="0">
                <a:latin typeface="Century Gothic"/>
              </a:rPr>
              <a:t>Icon Source: Microsoft Suite</a:t>
            </a:r>
          </a:p>
          <a:p>
            <a:endParaRPr lang="en-US" sz="1800" dirty="0">
              <a:latin typeface="Century Gothic"/>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85858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1" i="1" dirty="0">
                <a:latin typeface="Century Gothic"/>
              </a:rPr>
              <a:t>Michael:</a:t>
            </a:r>
          </a:p>
          <a:p>
            <a:pPr>
              <a:lnSpc>
                <a:spcPct val="90000"/>
              </a:lnSpc>
              <a:buFont typeface="Arial"/>
            </a:pPr>
            <a:endParaRPr lang="en-US" dirty="0">
              <a:latin typeface="Century Gothic" panose="020B0502020202020204" pitchFamily="34" charset="0"/>
              <a:cs typeface="Calibri"/>
            </a:endParaRPr>
          </a:p>
          <a:p>
            <a:r>
              <a:rPr lang="en-US" dirty="0"/>
              <a:t>Red tide blooms are a naturally occurring oceanic process, in which pigmented algae exhibits overwhelming and uncontrolled growth. In some cases, these thick blooms of algae like those seen on the right hand image have the ability to create murky, oxygen-sparse hypoxic marine conditions that can choke the life out of the creatures living within it. The image on the left, shows the destruction that these kinds of red tide blooms can bring with them. </a:t>
            </a:r>
            <a:endParaRPr lang="en-US" dirty="0">
              <a:cs typeface="Calibri"/>
            </a:endParaRPr>
          </a:p>
          <a:p>
            <a:r>
              <a:rPr lang="en-US" dirty="0"/>
              <a:t> </a:t>
            </a:r>
            <a:endParaRPr lang="en-US" dirty="0">
              <a:cs typeface="Calibri"/>
            </a:endParaRPr>
          </a:p>
          <a:p>
            <a:pPr>
              <a:lnSpc>
                <a:spcPct val="90000"/>
              </a:lnSpc>
            </a:pPr>
            <a:r>
              <a:rPr lang="en-US" dirty="0"/>
              <a:t>While harmful algal blooms can be caused by both dinoflagellate, like those seen in the middle image, and diatom algae species, for this project we will be focusing on a specific dinoflagellate species, </a:t>
            </a:r>
            <a:r>
              <a:rPr lang="en-US" i="1" dirty="0"/>
              <a:t>Lingulodinium polyedra</a:t>
            </a:r>
            <a:r>
              <a:rPr lang="en-US" dirty="0"/>
              <a:t>, or </a:t>
            </a:r>
            <a:r>
              <a:rPr lang="en-US" i="1" dirty="0"/>
              <a:t>L. polyedra</a:t>
            </a:r>
            <a:r>
              <a:rPr lang="en-US" dirty="0"/>
              <a:t>. </a:t>
            </a:r>
          </a:p>
          <a:p>
            <a:pPr>
              <a:lnSpc>
                <a:spcPct val="90000"/>
              </a:lnSpc>
            </a:pPr>
            <a:endParaRPr lang="en-US" dirty="0">
              <a:cs typeface="Calibri"/>
            </a:endParaRPr>
          </a:p>
          <a:p>
            <a:pPr>
              <a:lnSpc>
                <a:spcPct val="90000"/>
              </a:lnSpc>
              <a:buFont typeface="Arial"/>
            </a:pPr>
            <a:r>
              <a:rPr lang="en-US" i="1" dirty="0">
                <a:latin typeface="Century Gothic"/>
              </a:rPr>
              <a:t>L. polyedra </a:t>
            </a:r>
            <a:r>
              <a:rPr lang="en-US" dirty="0">
                <a:latin typeface="Century Gothic"/>
              </a:rPr>
              <a:t>is of particular interest because of it's production of yessotoxin, a dangerous neurotoxin. </a:t>
            </a:r>
          </a:p>
          <a:p>
            <a:pPr>
              <a:lnSpc>
                <a:spcPct val="90000"/>
              </a:lnSpc>
            </a:pPr>
            <a:endParaRPr lang="en-US" dirty="0"/>
          </a:p>
          <a:p>
            <a:pPr>
              <a:lnSpc>
                <a:spcPct val="90000"/>
              </a:lnSpc>
            </a:pPr>
            <a:r>
              <a:rPr lang="en-US" dirty="0"/>
              <a:t>In </a:t>
            </a:r>
            <a:r>
              <a:rPr lang="en-US" dirty="0">
                <a:latin typeface="Calibri"/>
                <a:cs typeface="Calibri"/>
              </a:rPr>
              <a:t>the spring of 2020, </a:t>
            </a:r>
            <a:r>
              <a:rPr lang="en-US" dirty="0">
                <a:latin typeface="Century Gothic"/>
              </a:rPr>
              <a:t>the Scripps monitoring pier in La Jolla, California, measured 9 million cells of L. polyedra per liter in water samples, the highest ever recorded. These unprecedented and record high levels make it essential to study this specific dinoflagellate and its impacts. </a:t>
            </a:r>
            <a:endParaRPr lang="en-US" dirty="0">
              <a:cs typeface="Calibri"/>
            </a:endParaRPr>
          </a:p>
          <a:p>
            <a:pPr>
              <a:lnSpc>
                <a:spcPct val="90000"/>
              </a:lnSpc>
            </a:pPr>
            <a:endParaRPr lang="en-US" dirty="0">
              <a:latin typeface="Century Gothic"/>
            </a:endParaRPr>
          </a:p>
          <a:p>
            <a:pPr>
              <a:lnSpc>
                <a:spcPct val="90000"/>
              </a:lnSpc>
            </a:pPr>
            <a:r>
              <a:rPr lang="en-US" dirty="0">
                <a:latin typeface="Century Gothic"/>
              </a:rPr>
              <a:t>One way this is being done is through Satellite Remote Sensing, and the unique UV wavelength absorption characteristic that L. polyedra showcases, as we will discuss throughout this presentation.</a:t>
            </a:r>
            <a:endParaRPr lang="en-US" dirty="0">
              <a:cs typeface="Calibri"/>
            </a:endParaRPr>
          </a:p>
          <a:p>
            <a:pPr marL="0" indent="0">
              <a:lnSpc>
                <a:spcPct val="90000"/>
              </a:lnSpc>
              <a:buFont typeface="Arial"/>
              <a:buNone/>
            </a:pPr>
            <a:endParaRPr lang="en-US" dirty="0">
              <a:latin typeface="Century Gothic" panose="020B0502020202020204" pitchFamily="34" charset="0"/>
            </a:endParaRPr>
          </a:p>
          <a:p>
            <a:pPr>
              <a:lnSpc>
                <a:spcPct val="90000"/>
              </a:lnSpc>
            </a:pPr>
            <a:r>
              <a:rPr lang="en-US" dirty="0">
                <a:latin typeface="Century Gothic"/>
              </a:rPr>
              <a:t>For now, I will pass it over to Petra to talk about some of the negative implications these blooms are having on Coastal Communities.</a:t>
            </a:r>
          </a:p>
          <a:p>
            <a:pPr>
              <a:lnSpc>
                <a:spcPct val="90000"/>
              </a:lnSpc>
            </a:pPr>
            <a:endParaRPr lang="en-US" dirty="0">
              <a:latin typeface="Century Gothic" panose="020B0502020202020204" pitchFamily="34" charset="0"/>
            </a:endParaRPr>
          </a:p>
          <a:p>
            <a:pPr>
              <a:lnSpc>
                <a:spcPct val="90000"/>
              </a:lnSpc>
            </a:pPr>
            <a:r>
              <a:rPr lang="en-US" dirty="0"/>
              <a:t>------------------------------Image Information Below ------------------------------</a:t>
            </a:r>
            <a:endParaRPr lang="en-US" dirty="0">
              <a:cs typeface="Calibri"/>
            </a:endParaRPr>
          </a:p>
          <a:p>
            <a:pPr>
              <a:lnSpc>
                <a:spcPct val="90000"/>
              </a:lnSpc>
            </a:pPr>
            <a:r>
              <a:rPr lang="en-US" dirty="0">
                <a:latin typeface="Century Gothic"/>
              </a:rPr>
              <a:t>Image Credit: Chris Willey</a:t>
            </a:r>
          </a:p>
          <a:p>
            <a:pPr>
              <a:lnSpc>
                <a:spcPct val="90000"/>
              </a:lnSpc>
            </a:pPr>
            <a:r>
              <a:rPr lang="en-US" dirty="0">
                <a:latin typeface="Century Gothic"/>
              </a:rPr>
              <a:t>Image Source: </a:t>
            </a:r>
            <a:r>
              <a:rPr lang="en-US" dirty="0">
                <a:hlinkClick r:id="rId3"/>
              </a:rPr>
              <a:t>https://search.creativecommons.org/photos/72fc34ab-d9f8-4e72-be77-3806a4d48e00</a:t>
            </a:r>
            <a:r>
              <a:rPr lang="en-US" dirty="0"/>
              <a:t>. </a:t>
            </a:r>
            <a:r>
              <a:rPr lang="en-US" dirty="0">
                <a:latin typeface="Century Gothic"/>
              </a:rPr>
              <a:t>Licensed under </a:t>
            </a:r>
            <a:r>
              <a:rPr lang="en-US" dirty="0">
                <a:latin typeface="Century Gothic"/>
                <a:hlinkClick r:id="rId4"/>
              </a:rPr>
              <a:t>CC BY-NC-ND 2.0</a:t>
            </a:r>
            <a:endParaRPr lang="en-US" dirty="0">
              <a:latin typeface="Century Gothic"/>
            </a:endParaRPr>
          </a:p>
          <a:p>
            <a:pPr>
              <a:lnSpc>
                <a:spcPct val="90000"/>
              </a:lnSpc>
            </a:pPr>
            <a:endParaRPr lang="en-US" dirty="0">
              <a:latin typeface="Century Gothic"/>
              <a:hlinkClick r:id="rId5"/>
            </a:endParaRPr>
          </a:p>
          <a:p>
            <a:pPr>
              <a:lnSpc>
                <a:spcPct val="90000"/>
              </a:lnSpc>
            </a:pPr>
            <a:r>
              <a:rPr lang="en-US" dirty="0">
                <a:latin typeface="Century Gothic"/>
              </a:rPr>
              <a:t>Image Credit: Thesix</a:t>
            </a:r>
          </a:p>
          <a:p>
            <a:pPr marL="0" marR="0" lvl="0" indent="0" algn="l" defTabSz="914400" rtl="0" eaLnBrk="1" fontAlgn="auto" latinLnBrk="0" hangingPunct="1">
              <a:lnSpc>
                <a:spcPct val="90000"/>
              </a:lnSpc>
              <a:spcBef>
                <a:spcPts val="0"/>
              </a:spcBef>
              <a:spcAft>
                <a:spcPts val="0"/>
              </a:spcAft>
              <a:buClrTx/>
              <a:buSzTx/>
              <a:buFontTx/>
              <a:buNone/>
              <a:tabLst/>
              <a:defRPr/>
            </a:pPr>
            <a:r>
              <a:rPr lang="en-US" dirty="0">
                <a:latin typeface="Century Gothic"/>
              </a:rPr>
              <a:t>Image Source: </a:t>
            </a:r>
            <a:r>
              <a:rPr lang="en-US" dirty="0">
                <a:hlinkClick r:id="rId6"/>
              </a:rPr>
              <a:t>https://search.creativecommons.org/photos/4f266a63-aafa-4c60-8ad1-1dd034b2364f</a:t>
            </a:r>
            <a:r>
              <a:rPr lang="en-US" dirty="0"/>
              <a:t>. </a:t>
            </a:r>
            <a:r>
              <a:rPr lang="en-US" dirty="0">
                <a:latin typeface="Century Gothic"/>
              </a:rPr>
              <a:t>Licensed under </a:t>
            </a:r>
            <a:r>
              <a:rPr lang="en-US" dirty="0">
                <a:latin typeface="Century Gothic"/>
                <a:hlinkClick r:id="rId7"/>
              </a:rPr>
              <a:t>CC BY-NC-SA 2.0</a:t>
            </a:r>
            <a:r>
              <a:rPr lang="en-US" dirty="0">
                <a:latin typeface="Century Gothic"/>
              </a:rPr>
              <a:t>.</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dirty="0">
              <a:latin typeface="Century Gothic"/>
            </a:endParaRPr>
          </a:p>
          <a:p>
            <a:pPr>
              <a:lnSpc>
                <a:spcPct val="90000"/>
              </a:lnSpc>
            </a:pPr>
            <a:r>
              <a:rPr lang="en-US" dirty="0">
                <a:latin typeface="Century Gothic"/>
              </a:rPr>
              <a:t>Image Credit:  Heal the Bay</a:t>
            </a:r>
          </a:p>
          <a:p>
            <a:pPr>
              <a:lnSpc>
                <a:spcPct val="90000"/>
              </a:lnSpc>
            </a:pPr>
            <a:r>
              <a:rPr lang="en-US" dirty="0">
                <a:latin typeface="Century Gothic"/>
              </a:rPr>
              <a:t>Image Source: </a:t>
            </a:r>
            <a:r>
              <a:rPr lang="en-US" dirty="0">
                <a:hlinkClick r:id="rId8"/>
              </a:rPr>
              <a:t>https://search.creativecommons.org/photos/78503775-44cd-4708-8d2f-20399ee719f6</a:t>
            </a:r>
            <a:r>
              <a:rPr lang="en-US" dirty="0"/>
              <a:t>. Li</a:t>
            </a:r>
            <a:r>
              <a:rPr lang="en-US" dirty="0">
                <a:latin typeface="Century Gothic"/>
              </a:rPr>
              <a:t>censed under </a:t>
            </a:r>
            <a:r>
              <a:rPr lang="en-US" dirty="0">
                <a:latin typeface="Century Gothic"/>
                <a:hlinkClick r:id="rId7"/>
              </a:rPr>
              <a:t>CC BY-NC-SA 2.0</a:t>
            </a:r>
            <a:endParaRPr lang="en-US" dirty="0">
              <a:latin typeface="Century Gothic"/>
              <a:hlinkClick r:id="rId5"/>
            </a:endParaRPr>
          </a:p>
          <a:p>
            <a:pPr>
              <a:lnSpc>
                <a:spcPct val="90000"/>
              </a:lnSpc>
            </a:pPr>
            <a:endParaRPr lang="en-US" dirty="0">
              <a:latin typeface="Century Gothic"/>
              <a:hlinkClick r:id="rId5"/>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4044749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(SPEAKER NAME) SCRIPT: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highlight>
                <a:srgbClr val="FFFF00"/>
              </a:highlight>
              <a:latin typeface="Century Gothic" panose="020B0502020202020204" pitchFamily="34" charset="0"/>
              <a:cs typeface="Calibri"/>
            </a:endParaRPr>
          </a:p>
          <a:p>
            <a:r>
              <a:rPr lang="en-US" dirty="0">
                <a:latin typeface="Century Gothic"/>
              </a:rPr>
              <a:t>We would like to express our thanks to our collaborators at Scripps Institution of Oceanography, Clarissa Anderson, Andrew Barton, and Melissa Carter. We would also like to thank our project partners at the Office of Environmental Health Hazard Assessment, the California Department of Public Health, and NOAA Southwest Fisheries Science Center</a:t>
            </a:r>
          </a:p>
          <a:p>
            <a:endParaRPr lang="en-US" dirty="0">
              <a:latin typeface="Century Gothic" panose="020B0502020202020204" pitchFamily="34" charset="0"/>
            </a:endParaRPr>
          </a:p>
          <a:p>
            <a:r>
              <a:rPr lang="en-US" dirty="0">
                <a:latin typeface="Century Gothic"/>
              </a:rPr>
              <a:t>We would also like to give a special thanks to our Science advisors Dr. Juan </a:t>
            </a:r>
            <a:r>
              <a:rPr lang="en-US" b="0" dirty="0">
                <a:latin typeface="Century Gothic"/>
              </a:rPr>
              <a:t>Torres-Pérez,</a:t>
            </a:r>
            <a:r>
              <a:rPr lang="en-US" dirty="0">
                <a:latin typeface="Century Gothic"/>
              </a:rPr>
              <a:t> Ben Holt, and Dr. Christine Lee, as well as our Fellow</a:t>
            </a:r>
            <a:r>
              <a:rPr lang="en-US" b="0" dirty="0">
                <a:latin typeface="Century Gothic"/>
              </a:rPr>
              <a:t> </a:t>
            </a:r>
            <a:r>
              <a:rPr lang="en-US" dirty="0">
                <a:latin typeface="Century Gothic"/>
              </a:rPr>
              <a:t>Britnay </a:t>
            </a:r>
            <a:r>
              <a:rPr lang="en-US" b="0" dirty="0">
                <a:latin typeface="Century Gothic"/>
              </a:rPr>
              <a:t>Beaudry,</a:t>
            </a:r>
            <a:r>
              <a:rPr lang="en-US" dirty="0">
                <a:latin typeface="Century Gothic"/>
              </a:rPr>
              <a:t> and </a:t>
            </a:r>
            <a:r>
              <a:rPr lang="en-US" b="0" dirty="0">
                <a:latin typeface="Century Gothic"/>
              </a:rPr>
              <a:t>Senior Fellow Hayley Pippin</a:t>
            </a:r>
          </a:p>
          <a:p>
            <a:endParaRPr lang="en-US" b="0" dirty="0">
              <a:latin typeface="Century Gothic" panose="020B0502020202020204" pitchFamily="34" charset="0"/>
              <a:ea typeface="MS PGothic"/>
              <a:cs typeface="Arial" panose="020B0604020202020204" pitchFamily="34" charset="0"/>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a:cs typeface="Calibri"/>
              </a:rPr>
              <a:t>Petra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highlight>
                <a:srgbClr val="FFFF00"/>
              </a:highlight>
              <a:latin typeface="Century Gothic" panose="020B0502020202020204" pitchFamily="34" charset="0"/>
              <a:cs typeface="Calibri"/>
            </a:endParaRPr>
          </a:p>
          <a:p>
            <a:pPr>
              <a:defRPr/>
            </a:pPr>
            <a:r>
              <a:rPr lang="en-US" sz="1200" b="0" i="0" dirty="0">
                <a:highlight>
                  <a:srgbClr val="FFFF00"/>
                </a:highlight>
                <a:latin typeface="Century Gothic"/>
                <a:cs typeface="Calibri"/>
              </a:rPr>
              <a:t>Thanks Michael</a:t>
            </a:r>
            <a:r>
              <a:rPr lang="en-US" sz="1200" dirty="0">
                <a:highlight>
                  <a:srgbClr val="FFFF00"/>
                </a:highlight>
                <a:latin typeface="Century Gothic"/>
                <a:cs typeface="Calibri"/>
              </a:rPr>
              <a:t> </a:t>
            </a:r>
          </a:p>
          <a:p>
            <a:pPr>
              <a:defRPr/>
            </a:pPr>
            <a:r>
              <a:rPr lang="en-US" sz="1200" dirty="0">
                <a:solidFill>
                  <a:srgbClr val="000000"/>
                </a:solidFill>
                <a:latin typeface="Century Gothic"/>
              </a:rPr>
              <a:t> </a:t>
            </a:r>
          </a:p>
          <a:p>
            <a:pPr>
              <a:defRPr/>
            </a:pPr>
            <a:r>
              <a:rPr lang="en-US" sz="1200" dirty="0">
                <a:effectLst/>
                <a:latin typeface="Century Gothic"/>
                <a:ea typeface="MS PGothic"/>
                <a:cs typeface="Arial" panose="020B0604020202020204" pitchFamily="34" charset="0"/>
              </a:rPr>
              <a:t>High levels of</a:t>
            </a:r>
            <a:r>
              <a:rPr lang="en-US" sz="1200" dirty="0">
                <a:latin typeface="Century Gothic"/>
                <a:ea typeface="MS PGothic"/>
                <a:cs typeface="Arial" panose="020B0604020202020204" pitchFamily="34" charset="0"/>
              </a:rPr>
              <a:t> </a:t>
            </a:r>
            <a:r>
              <a:rPr lang="en-US" sz="1200" dirty="0">
                <a:effectLst/>
                <a:latin typeface="Century Gothic"/>
                <a:ea typeface="MS PGothic"/>
                <a:cs typeface="Arial" panose="020B0604020202020204" pitchFamily="34" charset="0"/>
              </a:rPr>
              <a:t>harmful </a:t>
            </a:r>
            <a:r>
              <a:rPr lang="en-US" sz="1200" dirty="0">
                <a:latin typeface="Century Gothic"/>
                <a:ea typeface="MS PGothic"/>
                <a:cs typeface="Arial" panose="020B0604020202020204" pitchFamily="34" charset="0"/>
              </a:rPr>
              <a:t>algae</a:t>
            </a:r>
            <a:r>
              <a:rPr lang="en-US" sz="1200" dirty="0">
                <a:effectLst/>
                <a:latin typeface="Century Gothic"/>
                <a:ea typeface="MS PGothic"/>
                <a:cs typeface="Arial" panose="020B0604020202020204" pitchFamily="34" charset="0"/>
              </a:rPr>
              <a:t> </a:t>
            </a:r>
            <a:r>
              <a:rPr lang="en-US" sz="1200" dirty="0">
                <a:latin typeface="Century Gothic"/>
                <a:ea typeface="MS PGothic"/>
                <a:cs typeface="Arial" panose="020B0604020202020204" pitchFamily="34" charset="0"/>
              </a:rPr>
              <a:t>has the potential </a:t>
            </a:r>
            <a:r>
              <a:rPr lang="en-US" dirty="0">
                <a:latin typeface="Century Gothic"/>
                <a:ea typeface="MS PGothic"/>
                <a:cs typeface="Arial" panose="020B0604020202020204" pitchFamily="34" charset="0"/>
              </a:rPr>
              <a:t>to</a:t>
            </a:r>
            <a:r>
              <a:rPr lang="en-US" sz="1200" dirty="0">
                <a:latin typeface="Century Gothic"/>
                <a:ea typeface="MS PGothic"/>
                <a:cs typeface="Arial" panose="020B0604020202020204" pitchFamily="34" charset="0"/>
              </a:rPr>
              <a:t> </a:t>
            </a:r>
            <a:r>
              <a:rPr lang="en-US" sz="1200" dirty="0">
                <a:effectLst/>
                <a:latin typeface="Century Gothic"/>
                <a:ea typeface="MS PGothic"/>
                <a:cs typeface="Arial" panose="020B0604020202020204" pitchFamily="34" charset="0"/>
              </a:rPr>
              <a:t>cause marine life mortality, food-borne illness and aerosolized toxic algae which </a:t>
            </a:r>
            <a:r>
              <a:rPr lang="en-US" sz="1200" dirty="0">
                <a:latin typeface="Century Gothic"/>
                <a:ea typeface="MS PGothic"/>
                <a:cs typeface="Arial" panose="020B0604020202020204" pitchFamily="34" charset="0"/>
              </a:rPr>
              <a:t>has been hypothesized to </a:t>
            </a:r>
            <a:r>
              <a:rPr lang="en-US" sz="1200" dirty="0">
                <a:effectLst/>
                <a:latin typeface="Century Gothic"/>
                <a:ea typeface="MS PGothic"/>
                <a:cs typeface="Arial" panose="020B0604020202020204" pitchFamily="34" charset="0"/>
              </a:rPr>
              <a:t>contribute to respiratory-related health risks in humans. </a:t>
            </a:r>
            <a:r>
              <a:rPr lang="en-US" sz="1200" b="0" i="0" dirty="0">
                <a:solidFill>
                  <a:srgbClr val="000000"/>
                </a:solidFill>
                <a:effectLst/>
                <a:latin typeface="Century Gothic"/>
              </a:rPr>
              <a:t>The shift in ecosystem dynamics from harmful algal bloom like this can have wide reaching impacts and </a:t>
            </a:r>
            <a:r>
              <a:rPr lang="en-US" dirty="0">
                <a:solidFill>
                  <a:srgbClr val="000000"/>
                </a:solidFill>
                <a:latin typeface="Century Gothic"/>
              </a:rPr>
              <a:t>can</a:t>
            </a:r>
            <a:r>
              <a:rPr lang="en-US" sz="1200" b="0" i="0" dirty="0">
                <a:solidFill>
                  <a:srgbClr val="000000"/>
                </a:solidFill>
                <a:effectLst/>
                <a:latin typeface="Century Gothic"/>
              </a:rPr>
              <a:t> lead to major changes </a:t>
            </a:r>
            <a:r>
              <a:rPr lang="en-US" sz="1200" b="0" dirty="0">
                <a:solidFill>
                  <a:srgbClr val="000000"/>
                </a:solidFill>
                <a:latin typeface="Century Gothic"/>
              </a:rPr>
              <a:t>in marine ecosystem dynamics that </a:t>
            </a:r>
            <a:r>
              <a:rPr lang="en-US" sz="1200" dirty="0">
                <a:solidFill>
                  <a:srgbClr val="000000"/>
                </a:solidFill>
                <a:latin typeface="Century Gothic"/>
              </a:rPr>
              <a:t>may be hard to recover from or even worse, may even be irreversible.  </a:t>
            </a:r>
          </a:p>
          <a:p>
            <a:pPr>
              <a:defRPr/>
            </a:pPr>
            <a:endParaRPr lang="en-US" sz="1200" strike="noStrike" dirty="0">
              <a:solidFill>
                <a:srgbClr val="000000"/>
              </a:solidFill>
              <a:latin typeface="Century Gothic" panose="020B0502020202020204" pitchFamily="34" charset="0"/>
            </a:endParaRPr>
          </a:p>
          <a:p>
            <a:pPr>
              <a:defRPr/>
            </a:pPr>
            <a:r>
              <a:rPr lang="en-US" dirty="0">
                <a:solidFill>
                  <a:srgbClr val="000000"/>
                </a:solidFill>
                <a:latin typeface="Century Gothic"/>
              </a:rPr>
              <a:t>Beyond this, when</a:t>
            </a:r>
            <a:r>
              <a:rPr lang="en-US" sz="1200" strike="noStrike" dirty="0">
                <a:solidFill>
                  <a:srgbClr val="000000"/>
                </a:solidFill>
                <a:latin typeface="Century Gothic"/>
              </a:rPr>
              <a:t> a harmful algal bloom event (HAB) occurs</a:t>
            </a:r>
            <a:r>
              <a:rPr lang="en-US" dirty="0">
                <a:solidFill>
                  <a:srgbClr val="000000"/>
                </a:solidFill>
                <a:latin typeface="Century Gothic"/>
              </a:rPr>
              <a:t>,</a:t>
            </a:r>
            <a:r>
              <a:rPr lang="en-US" sz="1200" strike="noStrike" dirty="0">
                <a:solidFill>
                  <a:srgbClr val="000000"/>
                </a:solidFill>
                <a:latin typeface="Century Gothic"/>
              </a:rPr>
              <a:t> local fishing and tourism industries, and coastal recreational activities are impacted economically due to </a:t>
            </a:r>
            <a:r>
              <a:rPr lang="en-US" dirty="0">
                <a:solidFill>
                  <a:srgbClr val="000000"/>
                </a:solidFill>
                <a:latin typeface="Century Gothic"/>
              </a:rPr>
              <a:t>widespread </a:t>
            </a:r>
            <a:r>
              <a:rPr lang="en-US" sz="1200" strike="noStrike" dirty="0">
                <a:solidFill>
                  <a:srgbClr val="000000"/>
                </a:solidFill>
                <a:latin typeface="Century Gothic"/>
              </a:rPr>
              <a:t>fishery and beach closures.</a:t>
            </a:r>
            <a:endParaRPr lang="en-US" sz="1200" strike="sngStrike" dirty="0">
              <a:solidFill>
                <a:srgbClr val="000000"/>
              </a:solidFill>
              <a:latin typeface="Century Gothic"/>
            </a:endParaRPr>
          </a:p>
          <a:p>
            <a:pPr>
              <a:defRPr/>
            </a:pPr>
            <a:endParaRPr lang="en-US" sz="1200" strike="sngStrike"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entury Gothic" panose="020B0502020202020204" pitchFamily="34" charset="0"/>
            </a:endParaRPr>
          </a:p>
          <a:p>
            <a:endParaRPr lang="en-US" sz="1800" dirty="0">
              <a:latin typeface="Century Gothic"/>
              <a:cs typeface="Calibri"/>
            </a:endParaRPr>
          </a:p>
          <a:p>
            <a:endParaRPr lang="en-US"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cs typeface="Calibri"/>
            </a:endParaRPr>
          </a:p>
          <a:p>
            <a:r>
              <a:rPr lang="en-US" dirty="0">
                <a:latin typeface="Century Gothic"/>
                <a:cs typeface="Calibri"/>
              </a:rPr>
              <a:t>Image Credit: Eutrophication and hypoxia</a:t>
            </a:r>
          </a:p>
          <a:p>
            <a:r>
              <a:rPr lang="en-US" dirty="0">
                <a:latin typeface="Century Gothic"/>
                <a:cs typeface="Calibri"/>
              </a:rPr>
              <a:t>Image Source:</a:t>
            </a:r>
            <a:r>
              <a:rPr lang="en-US" b="0" i="0" dirty="0">
                <a:latin typeface="Century Gothic"/>
              </a:rPr>
              <a:t> </a:t>
            </a:r>
            <a:r>
              <a:rPr lang="en-US" dirty="0">
                <a:hlinkClick r:id="rId3"/>
              </a:rPr>
              <a:t>https://search.creativecommons.org/photos/557a0a01-83f4-4428-8d59-acf256d6b6ed</a:t>
            </a:r>
            <a:r>
              <a:rPr lang="en-US" dirty="0"/>
              <a:t>.</a:t>
            </a:r>
            <a:r>
              <a:rPr lang="en-US" dirty="0">
                <a:latin typeface="Century Gothic"/>
              </a:rPr>
              <a:t> Licensed under </a:t>
            </a:r>
            <a:r>
              <a:rPr lang="en-US" dirty="0">
                <a:latin typeface="Century Gothic"/>
                <a:hlinkClick r:id="rId4"/>
              </a:rPr>
              <a:t>CC BY 2.0</a:t>
            </a:r>
            <a:endParaRPr lang="en-US" dirty="0">
              <a:latin typeface="Century Gothic"/>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65854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a:cs typeface="Calibri"/>
              </a:rPr>
              <a:t>Petra SCRIPT:</a:t>
            </a:r>
          </a:p>
          <a:p>
            <a:pPr>
              <a:defRPr/>
            </a:pPr>
            <a:endParaRPr lang="en-US" dirty="0">
              <a:highlight>
                <a:srgbClr val="FFFF00"/>
              </a:highlight>
              <a:latin typeface="Century Gothic" panose="020B0502020202020204" pitchFamily="34" charset="0"/>
              <a:cs typeface="Calibri"/>
            </a:endParaRPr>
          </a:p>
          <a:p>
            <a:pPr>
              <a:defRPr/>
            </a:pPr>
            <a:r>
              <a:rPr lang="en-US" dirty="0">
                <a:latin typeface="Century Gothic"/>
                <a:cs typeface="Calibri"/>
              </a:rPr>
              <a:t>To</a:t>
            </a:r>
            <a:r>
              <a:rPr lang="en-US" b="0" i="0" dirty="0">
                <a:latin typeface="Century Gothic"/>
                <a:cs typeface="Calibri"/>
              </a:rPr>
              <a:t> contribute to the monitoring of red tide blooms and provide an educational and informative final product</a:t>
            </a:r>
            <a:r>
              <a:rPr lang="en-US" dirty="0">
                <a:latin typeface="Century Gothic"/>
                <a:cs typeface="Calibri"/>
              </a:rPr>
              <a:t>, our team:</a:t>
            </a:r>
            <a:endParaRPr lang="en-US" dirty="0">
              <a:solidFill>
                <a:srgbClr val="000000"/>
              </a:solidFill>
              <a:latin typeface="Century Gothic"/>
              <a:cs typeface="Calibri"/>
            </a:endParaRPr>
          </a:p>
          <a:p>
            <a:pPr>
              <a:defRPr/>
            </a:pPr>
            <a:endParaRPr lang="en-US" sz="1800" dirty="0">
              <a:solidFill>
                <a:srgbClr val="000000"/>
              </a:solidFill>
              <a:latin typeface="Century Gothic"/>
              <a:cs typeface="Calibri"/>
            </a:endParaRPr>
          </a:p>
          <a:p>
            <a:pPr>
              <a:defRPr/>
            </a:pPr>
            <a:r>
              <a:rPr lang="en-US" sz="1800" dirty="0">
                <a:solidFill>
                  <a:srgbClr val="000000"/>
                </a:solidFill>
                <a:latin typeface="Century Gothic"/>
                <a:cs typeface="Calibri"/>
              </a:rPr>
              <a:t>Wanted</a:t>
            </a:r>
            <a:r>
              <a:rPr lang="en-US" sz="1800" b="0" i="0" strike="noStrike" dirty="0">
                <a:solidFill>
                  <a:srgbClr val="000000"/>
                </a:solidFill>
                <a:effectLst/>
                <a:latin typeface="Century Gothic"/>
              </a:rPr>
              <a:t> to </a:t>
            </a:r>
            <a:r>
              <a:rPr lang="en-US" sz="1800" b="0" i="0" dirty="0">
                <a:solidFill>
                  <a:srgbClr val="000000"/>
                </a:solidFill>
                <a:effectLst/>
                <a:latin typeface="Century Gothic"/>
              </a:rPr>
              <a:t>detect and monitor red tide bloom extents and movement over the last</a:t>
            </a:r>
            <a:r>
              <a:rPr lang="en-US" sz="1800" dirty="0">
                <a:solidFill>
                  <a:srgbClr val="000000"/>
                </a:solidFill>
                <a:latin typeface="Century Gothic"/>
              </a:rPr>
              <a:t> </a:t>
            </a:r>
            <a:r>
              <a:rPr lang="en-US" sz="1800" b="0" i="0" dirty="0">
                <a:solidFill>
                  <a:srgbClr val="000000"/>
                </a:solidFill>
                <a:effectLst/>
                <a:latin typeface="Century Gothic"/>
              </a:rPr>
              <a:t>20 years using NASA Earth observations.</a:t>
            </a:r>
            <a:endParaRPr lang="en-US" dirty="0">
              <a:cs typeface="Calibri"/>
            </a:endParaRPr>
          </a:p>
          <a:p>
            <a:pPr>
              <a:buFont typeface="Arial" panose="020B0604020202020204" pitchFamily="34" charset="0"/>
              <a:buChar char="•"/>
            </a:pPr>
            <a:endParaRPr lang="en-US" sz="1800" b="0" dirty="0">
              <a:solidFill>
                <a:srgbClr val="000000"/>
              </a:solidFill>
              <a:latin typeface="Century Gothic" panose="020B0502020202020204" pitchFamily="34" charset="0"/>
            </a:endParaRPr>
          </a:p>
          <a:p>
            <a:r>
              <a:rPr lang="en-US" sz="1800" dirty="0">
                <a:solidFill>
                  <a:srgbClr val="000000"/>
                </a:solidFill>
                <a:latin typeface="Century Gothic"/>
              </a:rPr>
              <a:t>Cross-validated</a:t>
            </a:r>
            <a:r>
              <a:rPr lang="en-US" sz="1200" b="0" i="0" kern="1200" dirty="0">
                <a:solidFill>
                  <a:schemeClr val="tx1"/>
                </a:solidFill>
                <a:effectLst/>
                <a:latin typeface="Century Gothic"/>
              </a:rPr>
              <a:t> remotely sensed NASA chlorophyll-a data with both in-situ and remotely-sensed harmful algal bloom data from the Japanese Aerospace Exploration Agency’s GCOM-C satellite.</a:t>
            </a:r>
            <a:endParaRPr lang="en-US" sz="1800" b="0" i="0" kern="1200" dirty="0">
              <a:solidFill>
                <a:srgbClr val="000000"/>
              </a:solidFill>
              <a:effectLst/>
              <a:latin typeface="Century Gothic"/>
            </a:endParaRPr>
          </a:p>
          <a:p>
            <a:endParaRPr lang="en-US" sz="1800" b="0" dirty="0">
              <a:solidFill>
                <a:srgbClr val="000000"/>
              </a:solidFill>
              <a:latin typeface="Century Gothic" panose="020B0502020202020204" pitchFamily="34" charset="0"/>
            </a:endParaRPr>
          </a:p>
          <a:p>
            <a:r>
              <a:rPr lang="en-US" sz="1800" dirty="0">
                <a:solidFill>
                  <a:srgbClr val="000000"/>
                </a:solidFill>
                <a:latin typeface="Century Gothic"/>
              </a:rPr>
              <a:t>And Generated two</a:t>
            </a:r>
            <a:r>
              <a:rPr lang="en-US" sz="1800" b="0" dirty="0">
                <a:solidFill>
                  <a:srgbClr val="000000"/>
                </a:solidFill>
                <a:latin typeface="Century Gothic"/>
              </a:rPr>
              <a:t> interactive tools, </a:t>
            </a:r>
            <a:r>
              <a:rPr lang="en-US" sz="1800" dirty="0">
                <a:solidFill>
                  <a:srgbClr val="000000"/>
                </a:solidFill>
                <a:latin typeface="Century Gothic"/>
              </a:rPr>
              <a:t>within </a:t>
            </a:r>
            <a:r>
              <a:rPr lang="en-US" sz="1800" b="0" dirty="0">
                <a:solidFill>
                  <a:srgbClr val="000000"/>
                </a:solidFill>
                <a:latin typeface="Century Gothic"/>
              </a:rPr>
              <a:t>Google Earth Engine and Esri's ArcGIS Dashboard.</a:t>
            </a:r>
            <a:r>
              <a:rPr lang="en-US" sz="1800" dirty="0">
                <a:solidFill>
                  <a:srgbClr val="000000"/>
                </a:solidFill>
                <a:latin typeface="Century Gothic"/>
              </a:rPr>
              <a:t> </a:t>
            </a:r>
            <a:endParaRPr lang="en-US" sz="1800" b="0" i="0" dirty="0">
              <a:solidFill>
                <a:srgbClr val="000000"/>
              </a:solidFill>
              <a:effectLst/>
              <a:latin typeface="Century Gothic" panose="020B0502020202020204" pitchFamily="34" charset="0"/>
            </a:endParaRPr>
          </a:p>
          <a:p>
            <a:pPr fontAlgn="base"/>
            <a:endParaRPr lang="en-US" sz="1800" dirty="0">
              <a:solidFill>
                <a:srgbClr val="000000"/>
              </a:solidFill>
              <a:latin typeface="Century Gothic"/>
            </a:endParaRPr>
          </a:p>
          <a:p>
            <a:pPr fontAlgn="base"/>
            <a:endParaRPr lang="en-US" sz="1800" b="0" i="0" dirty="0">
              <a:solidFill>
                <a:srgbClr val="000000"/>
              </a:solidFill>
              <a:effectLst/>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------------------------------Image Information Below ------------------------------</a:t>
            </a:r>
            <a:endParaRPr lang="en-US" sz="1800" b="0"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entury Gothic"/>
              </a:rPr>
              <a:t>Icon Source: Microsoft Suite/powerpoint</a:t>
            </a:r>
          </a:p>
          <a:p>
            <a:pPr fontAlgn="base"/>
            <a:endParaRPr lang="en-US" sz="1800" b="0" i="0" dirty="0">
              <a:solidFill>
                <a:srgbClr val="000000"/>
              </a:solidFill>
              <a:effectLst/>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609340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highlight>
                  <a:srgbClr val="FFFF00"/>
                </a:highlight>
                <a:latin typeface="Century Gothic"/>
                <a:cs typeface="Calibri"/>
              </a:rPr>
              <a:t>Petra  SCRIPT:</a:t>
            </a:r>
            <a:endParaRPr lang="en-US" dirty="0">
              <a:latin typeface="Century Gothic"/>
              <a:cs typeface="Calibri"/>
            </a:endParaRPr>
          </a:p>
          <a:p>
            <a:pPr>
              <a:defRPr/>
            </a:pPr>
            <a:endParaRPr lang="en-US" sz="1200" dirty="0">
              <a:latin typeface="Century Gothic" panose="020B0502020202020204" pitchFamily="34" charset="0"/>
              <a:cs typeface="Calibri"/>
            </a:endParaRPr>
          </a:p>
          <a:p>
            <a:pPr>
              <a:defRPr/>
            </a:pPr>
            <a:r>
              <a:rPr lang="en-US" sz="1200" b="0" dirty="0">
                <a:latin typeface="Century Gothic"/>
                <a:cs typeface="Calibri"/>
              </a:rPr>
              <a:t>For this terms project we </a:t>
            </a:r>
            <a:r>
              <a:rPr lang="en-US" b="0" dirty="0">
                <a:latin typeface="Century Gothic"/>
                <a:cs typeface="Calibri"/>
              </a:rPr>
              <a:t>had</a:t>
            </a:r>
            <a:r>
              <a:rPr lang="en-US" sz="1200" b="0" dirty="0">
                <a:latin typeface="Century Gothic"/>
                <a:cs typeface="Calibri"/>
              </a:rPr>
              <a:t> 3 end users and 1 collaborator. We collaborated with the Scripps Institution of </a:t>
            </a:r>
            <a:r>
              <a:rPr lang="en-US" b="0" dirty="0">
                <a:latin typeface="Century Gothic"/>
                <a:cs typeface="Calibri"/>
              </a:rPr>
              <a:t>Oceanography</a:t>
            </a:r>
            <a:r>
              <a:rPr lang="en-US" sz="1200" b="0" dirty="0">
                <a:latin typeface="Century Gothic"/>
                <a:cs typeface="Calibri"/>
              </a:rPr>
              <a:t> to develop the research methods of this project. Additionally, we partnered NOAA’s Southwest Fisheries Science Center, the California Department of Public Health, and the Office of Environmental Health Hazard Assessment. </a:t>
            </a:r>
            <a:endParaRPr lang="en-US" sz="1200" b="0" i="1" dirty="0">
              <a:highlight>
                <a:srgbClr val="FFFF00"/>
              </a:highlight>
              <a:latin typeface="Century Gothic"/>
              <a:cs typeface="Calibri"/>
            </a:endParaRPr>
          </a:p>
          <a:p>
            <a:pPr>
              <a:defRPr/>
            </a:pPr>
            <a:endParaRPr lang="en-US" sz="1200" b="0" dirty="0">
              <a:latin typeface="Century Gothic"/>
              <a:cs typeface="Calibri"/>
            </a:endParaRPr>
          </a:p>
          <a:p>
            <a:pPr>
              <a:defRPr/>
            </a:pPr>
            <a:r>
              <a:rPr lang="en-US" sz="1200" b="0" dirty="0">
                <a:latin typeface="Century Gothic"/>
                <a:cs typeface="Calibri"/>
              </a:rPr>
              <a:t>Now Melanie will talk about our data sources.</a:t>
            </a:r>
          </a:p>
          <a:p>
            <a:pPr>
              <a:defRPr/>
            </a:pPr>
            <a:endParaRPr lang="en-US" sz="1200" dirty="0">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pPr>
              <a:defRPr/>
            </a:pPr>
            <a:r>
              <a:rPr lang="en-US" sz="1200" dirty="0">
                <a:latin typeface="Century Gothic" panose="020B0502020202020204" pitchFamily="34" charset="0"/>
                <a:cs typeface="Calibri"/>
              </a:rPr>
              <a:t>Image Source: NOAA Fisheries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Century Gothic"/>
                <a:cs typeface="Calibri"/>
              </a:rPr>
              <a:t>Image Credits: </a:t>
            </a:r>
            <a:r>
              <a:rPr lang="en-US" sz="1200" dirty="0">
                <a:latin typeface="Century Gothic"/>
                <a:cs typeface="Calibri"/>
                <a:hlinkClick r:id="rId3"/>
              </a:rPr>
              <a:t>https://commons.wikimedia.org/wiki/File:NOAA_Fisheries_logo_vertical.png.</a:t>
            </a:r>
            <a:r>
              <a:rPr lang="en-US" sz="1200" dirty="0">
                <a:latin typeface="Century Gothic"/>
              </a:rPr>
              <a:t> Public domain image.</a:t>
            </a:r>
          </a:p>
          <a:p>
            <a:pPr>
              <a:defRPr/>
            </a:pPr>
            <a:endParaRPr lang="en-US" sz="1200" dirty="0">
              <a:latin typeface="Century Gothic"/>
              <a:cs typeface="Calibri"/>
              <a:hlinkClick r:id="rId3"/>
            </a:endParaRPr>
          </a:p>
          <a:p>
            <a:pPr>
              <a:defRPr/>
            </a:pPr>
            <a:endParaRPr lang="en-US" sz="1200" dirty="0">
              <a:latin typeface="Century Gothic"/>
              <a:cs typeface="Calibri"/>
              <a:hlinkClick r:id="rId3"/>
            </a:endParaRPr>
          </a:p>
          <a:p>
            <a:pPr>
              <a:defRPr/>
            </a:pPr>
            <a:endParaRPr lang="en-US" sz="1200" dirty="0">
              <a:latin typeface="Century Gothic"/>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78737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latin typeface="Century Gothic"/>
                <a:cs typeface="Calibri"/>
              </a:rPr>
              <a:t>Melanie</a:t>
            </a:r>
            <a:r>
              <a:rPr lang="en-US" b="1" i="1" dirty="0">
                <a:highlight>
                  <a:srgbClr val="FFFF00"/>
                </a:highlight>
                <a:latin typeface="Century Gothic"/>
                <a:cs typeface="Calibri"/>
              </a:rPr>
              <a:t>:</a:t>
            </a:r>
          </a:p>
          <a:p>
            <a:pPr>
              <a:defRPr/>
            </a:pPr>
            <a:endParaRPr lang="en-US" strike="noStrike" dirty="0">
              <a:latin typeface="Century Gothic"/>
              <a:cs typeface="Calibri"/>
            </a:endParaRPr>
          </a:p>
          <a:p>
            <a:pPr>
              <a:defRPr/>
            </a:pPr>
            <a:r>
              <a:rPr lang="en-US" b="0" strike="noStrike" dirty="0">
                <a:latin typeface="Century Gothic"/>
                <a:cs typeface="Calibri"/>
              </a:rPr>
              <a:t>We chose </a:t>
            </a:r>
            <a:r>
              <a:rPr lang="en-US" b="0" dirty="0">
                <a:latin typeface="Century Gothic"/>
                <a:cs typeface="Calibri"/>
              </a:rPr>
              <a:t>to use three different satellites and sensors: </a:t>
            </a:r>
          </a:p>
          <a:p>
            <a:pPr>
              <a:defRPr/>
            </a:pPr>
            <a:endParaRPr lang="en-US" b="0" dirty="0">
              <a:latin typeface="Century Gothic"/>
              <a:cs typeface="Calibri"/>
            </a:endParaRPr>
          </a:p>
          <a:p>
            <a:pPr>
              <a:defRPr/>
            </a:pPr>
            <a:r>
              <a:rPr lang="en-US" b="0" dirty="0">
                <a:latin typeface="Century Gothic"/>
                <a:cs typeface="Calibri"/>
              </a:rPr>
              <a:t>NASA Earth observations were sourced from Aqua MODIS and Suomi NPP’s VIIRS.</a:t>
            </a:r>
          </a:p>
          <a:p>
            <a:pPr>
              <a:defRPr/>
            </a:pPr>
            <a:r>
              <a:rPr lang="en-US" b="0" dirty="0">
                <a:latin typeface="Century Gothic"/>
                <a:cs typeface="Calibri"/>
              </a:rPr>
              <a:t>Japanese Aerospace Exploration Agency Earth observations were sourced from GCOM-C.</a:t>
            </a:r>
            <a:endParaRPr lang="en-US" b="0" dirty="0">
              <a:latin typeface="Century Gothic"/>
            </a:endParaRPr>
          </a:p>
          <a:p>
            <a:pPr>
              <a:defRPr/>
            </a:pPr>
            <a:endParaRPr lang="en-US" b="0" i="0" dirty="0">
              <a:latin typeface="Century Gothic" panose="020B0502020202020204" pitchFamily="34" charset="0"/>
              <a:cs typeface="Calibri"/>
            </a:endParaRPr>
          </a:p>
          <a:p>
            <a:pPr>
              <a:defRPr/>
            </a:pPr>
            <a:r>
              <a:rPr lang="en-US" b="0" strike="noStrike" dirty="0">
                <a:latin typeface="Century Gothic"/>
                <a:cs typeface="Calibri"/>
              </a:rPr>
              <a:t>Next slide please.</a:t>
            </a:r>
            <a:endParaRPr lang="en-US" b="0" i="0" strike="noStrike" dirty="0">
              <a:latin typeface="Century Gothic" panose="020B0502020202020204" pitchFamily="34" charset="0"/>
              <a:cs typeface="Calibri"/>
            </a:endParaRPr>
          </a:p>
          <a:p>
            <a:pPr>
              <a:defRPr/>
            </a:pPr>
            <a:endParaRPr lang="en-US"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cs typeface="Calibri"/>
            </a:endParaRPr>
          </a:p>
          <a:p>
            <a:pPr>
              <a:defRPr/>
            </a:pPr>
            <a:r>
              <a:rPr lang="en-US" b="0" i="0" dirty="0">
                <a:latin typeface="Century Gothic"/>
                <a:cs typeface="Calibri"/>
              </a:rPr>
              <a:t>Image Credit: DEVELOPedia</a:t>
            </a:r>
          </a:p>
          <a:p>
            <a:pPr>
              <a:defRPr/>
            </a:pPr>
            <a:r>
              <a:rPr lang="en-US" b="0" i="0" dirty="0">
                <a:latin typeface="Century Gothic"/>
                <a:cs typeface="Calibri"/>
              </a:rPr>
              <a:t>Image Source:</a:t>
            </a:r>
            <a:r>
              <a:rPr lang="en-US" dirty="0">
                <a:latin typeface="Century Gothic"/>
              </a:rPr>
              <a:t> </a:t>
            </a:r>
            <a:r>
              <a:rPr lang="en-US" dirty="0">
                <a:latin typeface="Century Gothic"/>
                <a:hlinkClick r:id="rId3"/>
              </a:rPr>
              <a:t>https://www.devpedia.developexchange.com/dp/index.php?title=List_of_Satellite_Pictures</a:t>
            </a:r>
            <a:r>
              <a:rPr lang="en-US" dirty="0">
                <a:latin typeface="Century Gothic"/>
              </a:rPr>
              <a:t> </a:t>
            </a:r>
            <a:endParaRPr lang="en-US" b="0" i="0" dirty="0">
              <a:latin typeface="Century Gothic"/>
              <a:cs typeface="Calibri"/>
            </a:endParaRPr>
          </a:p>
          <a:p>
            <a:pPr>
              <a:defRPr/>
            </a:pPr>
            <a:endParaRPr lang="en-US" b="0" i="0" dirty="0">
              <a:latin typeface="Century Gothic" panose="020B0502020202020204" pitchFamily="34" charset="0"/>
              <a:cs typeface="Calibri"/>
            </a:endParaRPr>
          </a:p>
          <a:p>
            <a:pPr>
              <a:defRPr/>
            </a:pPr>
            <a:r>
              <a:rPr lang="en-US" b="0" i="0" dirty="0">
                <a:latin typeface="Century Gothic"/>
                <a:cs typeface="Calibri"/>
              </a:rPr>
              <a:t>Image Credit: LANDSAT Image Gallery (NASA)</a:t>
            </a:r>
          </a:p>
          <a:p>
            <a:pPr>
              <a:defRPr/>
            </a:pPr>
            <a:r>
              <a:rPr lang="en-US" b="0" i="0" dirty="0">
                <a:latin typeface="Century Gothic"/>
                <a:cs typeface="Calibri"/>
              </a:rPr>
              <a:t>Image Source: </a:t>
            </a:r>
            <a:r>
              <a:rPr lang="en-US" dirty="0">
                <a:latin typeface="Century Gothic"/>
                <a:hlinkClick r:id="rId4"/>
              </a:rPr>
              <a:t>https://landsat.visibleearth.nasa.gov/view.php?id=146412 </a:t>
            </a:r>
            <a:endParaRPr lang="en-US" b="0" i="0" dirty="0">
              <a:latin typeface="Century Gothic"/>
              <a:cs typeface="Calibri"/>
            </a:endParaRPr>
          </a:p>
          <a:p>
            <a:pPr>
              <a:defRPr/>
            </a:pPr>
            <a:endParaRPr lang="en-US" b="0" i="0" dirty="0">
              <a:latin typeface="Century Gothic" panose="020B0502020202020204" pitchFamily="34" charset="0"/>
              <a:cs typeface="Calibri"/>
            </a:endParaRPr>
          </a:p>
          <a:p>
            <a:pPr>
              <a:defRPr/>
            </a:pPr>
            <a:r>
              <a:rPr lang="en-US" b="0" i="0" dirty="0">
                <a:latin typeface="Century Gothic"/>
                <a:cs typeface="Calibri"/>
              </a:rPr>
              <a:t>Image Credit: JAXA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entury Gothic"/>
                <a:cs typeface="Calibri"/>
              </a:rPr>
              <a:t>Image Source: </a:t>
            </a:r>
            <a:r>
              <a:rPr lang="en-US" dirty="0">
                <a:latin typeface="Century Gothic"/>
                <a:hlinkClick r:id="rId5"/>
              </a:rPr>
              <a:t>https://www.ioccg.org/sensors/sgli.html</a:t>
            </a:r>
            <a:r>
              <a:rPr lang="en-US" dirty="0">
                <a:latin typeface="Century Gothic"/>
              </a:rPr>
              <a:t> </a:t>
            </a:r>
          </a:p>
          <a:p>
            <a:pPr>
              <a:defRPr/>
            </a:pPr>
            <a:endParaRPr lang="en-US" b="0" i="0" dirty="0">
              <a:latin typeface="Century Gothic" panose="020B0502020202020204" pitchFamily="34" charset="0"/>
              <a:cs typeface="Calibri"/>
            </a:endParaRPr>
          </a:p>
          <a:p>
            <a:pPr>
              <a:defRPr/>
            </a:pPr>
            <a:endParaRPr lang="en-US" b="0" i="0" dirty="0">
              <a:latin typeface="Century Gothic" panose="020B0502020202020204" pitchFamily="34" charset="0"/>
              <a:cs typeface="Calibri"/>
            </a:endParaRPr>
          </a:p>
          <a:p>
            <a:pPr>
              <a:defRPr/>
            </a:pPr>
            <a:r>
              <a:rPr lang="en-US" b="0" i="0" dirty="0">
                <a:latin typeface="Century Gothic"/>
                <a:cs typeface="Calibri"/>
              </a:rPr>
              <a:t>Image Credit: Michael Enz</a:t>
            </a:r>
            <a:r>
              <a:rPr lang="en-US" dirty="0">
                <a:latin typeface="Century Gothic"/>
                <a:cs typeface="Calibri"/>
              </a:rPr>
              <a:t> </a:t>
            </a:r>
            <a:endParaRPr lang="en-US" b="0" i="0" dirty="0">
              <a:latin typeface="Century Gothic" panose="020B0502020202020204" pitchFamily="34" charset="0"/>
              <a:cs typeface="Calibri"/>
            </a:endParaRPr>
          </a:p>
          <a:p>
            <a:pPr>
              <a:defRPr/>
            </a:pPr>
            <a:r>
              <a:rPr lang="en-US" b="0" i="0" dirty="0">
                <a:latin typeface="Century Gothic"/>
                <a:cs typeface="Calibri"/>
              </a:rPr>
              <a:t>Image Source: </a:t>
            </a:r>
            <a:r>
              <a:rPr lang="en-US" dirty="0">
                <a:latin typeface="Century Gothic"/>
              </a:rPr>
              <a:t>This material contains modified Suomi VIIRS data (2021), processed by Mike Enz in Google Earth Engine</a:t>
            </a:r>
          </a:p>
          <a:p>
            <a:pPr>
              <a:defRPr/>
            </a:pPr>
            <a:endParaRPr lang="en-US" dirty="0">
              <a:latin typeface="Century Gothic" panose="020B0502020202020204" pitchFamily="34" charset="0"/>
            </a:endParaRPr>
          </a:p>
          <a:p>
            <a:pPr>
              <a:defRPr/>
            </a:pPr>
            <a:endParaRPr lang="en-US" dirty="0">
              <a:latin typeface="Century Gothic" panose="020B0502020202020204" pitchFamily="34" charset="0"/>
            </a:endParaRPr>
          </a:p>
          <a:p>
            <a:pPr>
              <a:defRPr/>
            </a:pPr>
            <a:endParaRPr lang="en-US" dirty="0">
              <a:latin typeface="Century Gothic" panose="020B0502020202020204" pitchFamily="34" charset="0"/>
            </a:endParaRPr>
          </a:p>
          <a:p>
            <a:pPr>
              <a:defRPr/>
            </a:pPr>
            <a:r>
              <a:rPr lang="en-US" b="1" dirty="0">
                <a:latin typeface="Century Gothic"/>
              </a:rPr>
              <a:t>License: Public Domain (</a:t>
            </a:r>
            <a:r>
              <a:rPr lang="en-US" dirty="0">
                <a:latin typeface="Century Gothic"/>
                <a:hlinkClick r:id="rId6"/>
              </a:rPr>
              <a:t>https://www.nasa.gov/multimedia/guidelines/index.html</a:t>
            </a:r>
            <a:r>
              <a:rPr lang="en-US" dirty="0">
                <a:latin typeface="Century Gothic"/>
              </a:rPr>
              <a:t>)</a:t>
            </a:r>
            <a:endParaRPr lang="en-US" dirty="0">
              <a:latin typeface="Century Gothic"/>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513302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latin typeface="Century Gothic"/>
                <a:cs typeface="Calibri"/>
              </a:rPr>
              <a:t>Melanie:</a:t>
            </a:r>
          </a:p>
          <a:p>
            <a:pPr>
              <a:defRPr/>
            </a:pPr>
            <a:endParaRPr lang="en-US" b="0" i="0" dirty="0">
              <a:latin typeface="Century Gothic"/>
              <a:cs typeface="Calibri"/>
            </a:endParaRPr>
          </a:p>
          <a:p>
            <a:pPr>
              <a:defRPr/>
            </a:pPr>
            <a:r>
              <a:rPr lang="en-US" b="0" i="0" dirty="0">
                <a:latin typeface="Century Gothic"/>
                <a:cs typeface="Calibri"/>
              </a:rPr>
              <a:t>With the</a:t>
            </a:r>
            <a:r>
              <a:rPr lang="en-US" dirty="0">
                <a:latin typeface="Century Gothic"/>
                <a:cs typeface="Calibri"/>
              </a:rPr>
              <a:t> </a:t>
            </a:r>
            <a:r>
              <a:rPr lang="en-US" b="0" i="0" dirty="0">
                <a:latin typeface="Century Gothic"/>
                <a:cs typeface="Calibri"/>
              </a:rPr>
              <a:t>help of our collaborators, we had access to </a:t>
            </a:r>
            <a:r>
              <a:rPr lang="en-US" b="0" i="1" dirty="0">
                <a:latin typeface="Century Gothic"/>
                <a:cs typeface="Calibri"/>
              </a:rPr>
              <a:t>in situ </a:t>
            </a:r>
            <a:r>
              <a:rPr lang="en-US" b="0" i="0" dirty="0">
                <a:latin typeface="Century Gothic"/>
                <a:cs typeface="Calibri"/>
              </a:rPr>
              <a:t>data collected from the sites seen in the map here. This data ranges from March through June of 2020 </a:t>
            </a:r>
            <a:r>
              <a:rPr lang="en-US" dirty="0">
                <a:latin typeface="Century Gothic"/>
                <a:cs typeface="Calibri"/>
              </a:rPr>
              <a:t>and </a:t>
            </a:r>
            <a:r>
              <a:rPr lang="en-US" sz="1800" b="0" i="0" dirty="0">
                <a:solidFill>
                  <a:srgbClr val="000000"/>
                </a:solidFill>
                <a:effectLst/>
                <a:latin typeface="Century Gothic"/>
              </a:rPr>
              <a:t>includes </a:t>
            </a:r>
            <a:r>
              <a:rPr lang="en-US" sz="1800" dirty="0">
                <a:solidFill>
                  <a:srgbClr val="000000"/>
                </a:solidFill>
                <a:latin typeface="Century Gothic"/>
              </a:rPr>
              <a:t>average</a:t>
            </a:r>
            <a:r>
              <a:rPr lang="en-US" sz="1800" b="0" i="0" dirty="0">
                <a:solidFill>
                  <a:srgbClr val="000000"/>
                </a:solidFill>
                <a:effectLst/>
                <a:latin typeface="Century Gothic"/>
              </a:rPr>
              <a:t> chlorophyll-a concentrations, which we used to</a:t>
            </a:r>
            <a:r>
              <a:rPr lang="en-US" sz="1800" dirty="0">
                <a:solidFill>
                  <a:srgbClr val="000000"/>
                </a:solidFill>
                <a:latin typeface="Century Gothic"/>
              </a:rPr>
              <a:t> validate the use of remote sensing data in future algal bloom detection.  </a:t>
            </a:r>
          </a:p>
          <a:p>
            <a:pPr>
              <a:defRPr/>
            </a:pPr>
            <a:endParaRPr lang="en-US" sz="1800" b="0" i="0" dirty="0">
              <a:solidFill>
                <a:srgbClr val="000000"/>
              </a:solidFill>
              <a:effectLst/>
              <a:latin typeface="Century Gothic"/>
            </a:endParaRPr>
          </a:p>
          <a:p>
            <a:pPr>
              <a:defRPr/>
            </a:pPr>
            <a:r>
              <a:rPr lang="en-US" sz="1800" b="0" i="0" dirty="0">
                <a:solidFill>
                  <a:srgbClr val="000000"/>
                </a:solidFill>
                <a:effectLst/>
                <a:latin typeface="Century Gothic"/>
              </a:rPr>
              <a:t>Now Maya will begin to talk about our workflow and methodology.</a:t>
            </a:r>
            <a:r>
              <a:rPr lang="en-US" sz="1800" dirty="0">
                <a:solidFill>
                  <a:srgbClr val="000000"/>
                </a:solidFill>
                <a:latin typeface="Century Gothic"/>
              </a:rPr>
              <a:t> </a:t>
            </a:r>
            <a:endParaRPr lang="en-US" sz="18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latin typeface="Century Gothic" panose="020B0502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000000"/>
                </a:solidFill>
                <a:effectLst/>
                <a:latin typeface="Century Gothic"/>
              </a:rPr>
              <a:t>Map Created by team</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000000"/>
                </a:solidFill>
                <a:effectLst/>
                <a:latin typeface="Century Gothic"/>
              </a:rPr>
              <a:t>Basemap: ESRI “World Topographic Map”, ArcGIS Pro</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entury Gothic"/>
            </a:endParaRPr>
          </a:p>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4288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latin typeface="Century Gothic" panose="020B0502020202020204" pitchFamily="34" charset="0"/>
              </a:rPr>
              <a:t>MAYA : </a:t>
            </a:r>
            <a:endParaRPr lang="en-US" dirty="0">
              <a:latin typeface="Century Gothic" panose="020B0502020202020204" pitchFamily="34" charset="0"/>
              <a:cs typeface="Calibri"/>
            </a:endParaRPr>
          </a:p>
          <a:p>
            <a:pPr>
              <a:defRPr/>
            </a:pPr>
            <a:endParaRPr lang="en-US" dirty="0">
              <a:latin typeface="Century Gothic" panose="020B0502020202020204" pitchFamily="34" charset="0"/>
              <a:cs typeface="Calibri"/>
            </a:endParaRPr>
          </a:p>
          <a:p>
            <a:pPr>
              <a:defRPr/>
            </a:pPr>
            <a:r>
              <a:rPr lang="en-US" b="0" i="1" dirty="0">
                <a:latin typeface="Century Gothic" panose="020B0502020202020204" pitchFamily="34" charset="0"/>
              </a:rPr>
              <a:t>Thanks Melanie.</a:t>
            </a:r>
            <a:endParaRPr lang="en-US" b="0" dirty="0">
              <a:latin typeface="Century Gothic" panose="020B0502020202020204" pitchFamily="34" charset="0"/>
              <a:cs typeface="Calibri"/>
            </a:endParaRPr>
          </a:p>
          <a:p>
            <a:pPr marL="0" marR="0" lvl="0" indent="0" algn="l" defTabSz="914400">
              <a:lnSpc>
                <a:spcPct val="100000"/>
              </a:lnSpc>
              <a:spcBef>
                <a:spcPts val="0"/>
              </a:spcBef>
              <a:spcAft>
                <a:spcPts val="0"/>
              </a:spcAft>
              <a:buNone/>
              <a:tabLst/>
              <a:defRPr/>
            </a:pPr>
            <a:endParaRPr lang="en-US" dirty="0">
              <a:latin typeface="Century Gothic" panose="020B0502020202020204" pitchFamily="34" charset="0"/>
              <a:cs typeface="Calibri"/>
            </a:endParaRPr>
          </a:p>
          <a:p>
            <a:pPr>
              <a:defRPr/>
            </a:pPr>
            <a:r>
              <a:rPr lang="en-US" b="0" i="0" dirty="0">
                <a:latin typeface="Century Gothic" panose="020B0502020202020204" pitchFamily="34" charset="0"/>
              </a:rPr>
              <a:t>For the sake of clarity, we split our methods up into three distinct parts</a:t>
            </a:r>
            <a:r>
              <a:rPr lang="en-US" dirty="0">
                <a:latin typeface="Century Gothic" panose="020B0502020202020204" pitchFamily="34" charset="0"/>
              </a:rPr>
              <a:t>. </a:t>
            </a:r>
            <a:r>
              <a:rPr lang="en-US" b="0" i="0" dirty="0">
                <a:latin typeface="Century Gothic" panose="020B0502020202020204" pitchFamily="34" charset="0"/>
              </a:rPr>
              <a:t>Data acquisition, data processing, and data analysis.</a:t>
            </a:r>
            <a:r>
              <a:rPr lang="en-US" dirty="0">
                <a:latin typeface="Century Gothic" panose="020B0502020202020204" pitchFamily="34" charset="0"/>
              </a:rPr>
              <a:t> </a:t>
            </a:r>
            <a:endParaRPr lang="en-US" b="0" i="0" dirty="0">
              <a:latin typeface="Century Gothic" panose="020B0502020202020204" pitchFamily="34" charset="0"/>
              <a:cs typeface="Calibri"/>
            </a:endParaRPr>
          </a:p>
          <a:p>
            <a:pPr>
              <a:defRPr/>
            </a:pPr>
            <a:endParaRPr lang="en-US" b="0" i="0" dirty="0">
              <a:latin typeface="Century Gothic" panose="020B0502020202020204" pitchFamily="34" charset="0"/>
              <a:cs typeface="Calibri"/>
            </a:endParaRPr>
          </a:p>
          <a:p>
            <a:pPr>
              <a:defRPr/>
            </a:pPr>
            <a:r>
              <a:rPr lang="en-US" b="0" i="0" dirty="0">
                <a:latin typeface="Century Gothic" panose="020B0502020202020204" pitchFamily="34" charset="0"/>
              </a:rPr>
              <a:t>To begin, we acquired the necessary data from public access online sources. For 2 out of our 3 satellites of interest we were able to directly pull data into Google Earth Engine from the built-in libraries.</a:t>
            </a:r>
            <a:r>
              <a:rPr lang="en-US" dirty="0">
                <a:latin typeface="Century Gothic" panose="020B0502020202020204" pitchFamily="34" charset="0"/>
              </a:rPr>
              <a:t> </a:t>
            </a:r>
            <a:endParaRPr lang="en-US" b="0" i="0" dirty="0">
              <a:latin typeface="Century Gothic" panose="020B0502020202020204" pitchFamily="34" charset="0"/>
              <a:cs typeface="Calibri"/>
            </a:endParaRPr>
          </a:p>
          <a:p>
            <a:pPr>
              <a:defRPr/>
            </a:pPr>
            <a:endParaRPr lang="en-US" b="0" i="0" dirty="0">
              <a:latin typeface="Century Gothic" panose="020B0502020202020204" pitchFamily="34" charset="0"/>
              <a:cs typeface="Calibri"/>
            </a:endParaRPr>
          </a:p>
          <a:p>
            <a:pPr>
              <a:defRPr/>
            </a:pPr>
            <a:r>
              <a:rPr lang="en-US" b="0" i="0" dirty="0">
                <a:latin typeface="Century Gothic" panose="020B0502020202020204" pitchFamily="34" charset="0"/>
              </a:rPr>
              <a:t>Our final satellite of interest, GCOM-C, was not available In Google Earth Engine in the format that we needed to complete our project, so we downloaded this data from the JAXA G-portal, processed it in ArcGIS Pro and then uploaded it to Google Earth Engine.</a:t>
            </a:r>
            <a:r>
              <a:rPr lang="en-US" dirty="0">
                <a:latin typeface="Century Gothic" panose="020B0502020202020204" pitchFamily="34" charset="0"/>
              </a:rPr>
              <a:t> </a:t>
            </a:r>
            <a:endParaRPr lang="en-US" dirty="0">
              <a:latin typeface="Century Gothic" panose="020B0502020202020204" pitchFamily="34" charset="0"/>
              <a:cs typeface="Calibri"/>
            </a:endParaRPr>
          </a:p>
          <a:p>
            <a:pPr marL="0" indent="0">
              <a:buNone/>
            </a:pPr>
            <a:endParaRPr lang="en-US" dirty="0">
              <a:latin typeface="Century Gothic" panose="020B0502020202020204" pitchFamily="34" charset="0"/>
              <a:cs typeface="Calibri"/>
            </a:endParaRPr>
          </a:p>
          <a:p>
            <a:r>
              <a:rPr lang="en-US" dirty="0">
                <a:latin typeface="Century Gothic" panose="020B0502020202020204" pitchFamily="34" charset="0"/>
              </a:rPr>
              <a:t>Next slide please. </a:t>
            </a:r>
            <a:endParaRPr lang="en-US" dirty="0">
              <a:latin typeface="Century Gothic" panose="020B0502020202020204" pitchFamily="34" charset="0"/>
              <a:cs typeface="Calibri"/>
            </a:endParaRPr>
          </a:p>
          <a:p>
            <a:pPr marL="0" indent="0">
              <a:buNone/>
            </a:pPr>
            <a:endParaRPr lang="en-US" dirty="0">
              <a:latin typeface="Century Gothic" panose="020B0502020202020204" pitchFamily="34" charset="0"/>
              <a:cs typeface="Calibri"/>
            </a:endParaRPr>
          </a:p>
          <a:p>
            <a:pPr marL="0" marR="0" lvl="0" indent="0" algn="l" defTabSz="914400">
              <a:lnSpc>
                <a:spcPct val="100000"/>
              </a:lnSpc>
              <a:spcBef>
                <a:spcPts val="0"/>
              </a:spcBef>
              <a:spcAft>
                <a:spcPts val="0"/>
              </a:spcAft>
              <a:buNone/>
              <a:tabLst/>
              <a:defRPr/>
            </a:pPr>
            <a:r>
              <a:rPr lang="en-US" dirty="0">
                <a:latin typeface="Century Gothic" panose="020B0502020202020204" pitchFamily="34" charset="0"/>
              </a:rPr>
              <a:t>------------------------------Image Information Below ------------------------------</a:t>
            </a:r>
            <a:endParaRPr lang="en-US" b="0" i="0"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Icon Source: Microsoft Suite/powerpoint</a:t>
            </a:r>
          </a:p>
          <a:p>
            <a:pPr>
              <a:defRPr/>
            </a:pPr>
            <a:endParaRPr lang="en-US" dirty="0">
              <a:latin typeface="Century Gothic" panose="020B0502020202020204" pitchFamily="34" charset="0"/>
              <a:cs typeface="Calibri"/>
            </a:endParaRPr>
          </a:p>
          <a:p>
            <a:pPr marL="0" marR="0" lvl="0" indent="0" algn="l" defTabSz="914400">
              <a:lnSpc>
                <a:spcPct val="100000"/>
              </a:lnSpc>
              <a:spcBef>
                <a:spcPts val="0"/>
              </a:spcBef>
              <a:spcAft>
                <a:spcPts val="0"/>
              </a:spcAft>
              <a:buNone/>
              <a:tabLst/>
              <a:defRPr/>
            </a:pPr>
            <a:endParaRPr lang="en-US" dirty="0">
              <a:latin typeface="Century Gothic" panose="020B0502020202020204" pitchFamily="34" charset="0"/>
              <a:cs typeface="Calibri"/>
            </a:endParaRPr>
          </a:p>
          <a:p>
            <a:pPr marL="0" indent="0">
              <a:buNone/>
            </a:pPr>
            <a:endParaRPr lang="en-US" dirty="0">
              <a:latin typeface="Century Gothic" panose="020B0502020202020204" pitchFamily="34" charset="0"/>
              <a:cs typeface="Calibri"/>
            </a:endParaRPr>
          </a:p>
          <a:p>
            <a:pPr marL="0" indent="0">
              <a:buFontTx/>
              <a:buNone/>
            </a:pPr>
            <a:endParaRPr lang="en-US" b="1" i="1"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91977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40C92-0B35-4B15-A54C-47083D30FF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451" r="9122"/>
          <a:stretch/>
        </p:blipFill>
        <p:spPr>
          <a:xfrm>
            <a:off x="0" y="0"/>
            <a:ext cx="5576047"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customXml" Target="../ink/ink2.xml"/><Relationship Id="rId3" Type="http://schemas.openxmlformats.org/officeDocument/2006/relationships/image" Target="../media/image32.pn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customXml" Target="../ink/ink1.xml"/><Relationship Id="rId5" Type="http://schemas.openxmlformats.org/officeDocument/2006/relationships/image" Target="../media/image27.pn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7.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26.png"/><Relationship Id="rId4" Type="http://schemas.openxmlformats.org/officeDocument/2006/relationships/image" Target="../media/image33.sv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7.png"/><Relationship Id="rId5" Type="http://schemas.openxmlformats.org/officeDocument/2006/relationships/image" Target="../media/image34.png"/><Relationship Id="rId10" Type="http://schemas.openxmlformats.org/officeDocument/2006/relationships/image" Target="../media/image46.svg"/><Relationship Id="rId4" Type="http://schemas.openxmlformats.org/officeDocument/2006/relationships/image" Target="../media/image33.svg"/><Relationship Id="rId9" Type="http://schemas.openxmlformats.org/officeDocument/2006/relationships/image" Target="../media/image45.png"/><Relationship Id="rId14"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10.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10.png"/><Relationship Id="rId3" Type="http://schemas.openxmlformats.org/officeDocument/2006/relationships/image" Target="../media/image51.png"/><Relationship Id="rId7" Type="http://schemas.openxmlformats.org/officeDocument/2006/relationships/diagramColors" Target="../diagrams/colors3.xml"/><Relationship Id="rId12" Type="http://schemas.openxmlformats.org/officeDocument/2006/relationships/image" Target="../media/image6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67.png"/><Relationship Id="rId5" Type="http://schemas.openxmlformats.org/officeDocument/2006/relationships/diagramLayout" Target="../diagrams/layout3.xml"/><Relationship Id="rId15" Type="http://schemas.openxmlformats.org/officeDocument/2006/relationships/image" Target="../media/image53.png"/><Relationship Id="rId10" Type="http://schemas.openxmlformats.org/officeDocument/2006/relationships/image" Target="../media/image66.svg"/><Relationship Id="rId4" Type="http://schemas.openxmlformats.org/officeDocument/2006/relationships/diagramData" Target="../diagrams/data3.xml"/><Relationship Id="rId9" Type="http://schemas.openxmlformats.org/officeDocument/2006/relationships/image" Target="../media/image65.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69.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70.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71.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72.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3.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3.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75.svg"/><Relationship Id="rId10" Type="http://schemas.openxmlformats.org/officeDocument/2006/relationships/image" Target="../media/image53.png"/><Relationship Id="rId4" Type="http://schemas.openxmlformats.org/officeDocument/2006/relationships/image" Target="../media/image74.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2.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75.svg"/><Relationship Id="rId10" Type="http://schemas.openxmlformats.org/officeDocument/2006/relationships/image" Target="../media/image58.png"/><Relationship Id="rId4" Type="http://schemas.openxmlformats.org/officeDocument/2006/relationships/image" Target="../media/image74.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1166" y="5738356"/>
            <a:ext cx="1970411" cy="338554"/>
          </a:xfrm>
          <a:prstGeom prst="rect">
            <a:avLst/>
          </a:prstGeom>
        </p:spPr>
        <p:txBody>
          <a:bodyPr wrap="none">
            <a:spAutoFit/>
          </a:bodyPr>
          <a:lstStyle/>
          <a:p>
            <a:r>
              <a:rPr lang="en-US" sz="1600" dirty="0">
                <a:solidFill>
                  <a:srgbClr val="8A599A"/>
                </a:solidFill>
                <a:latin typeface="Century Gothic" panose="020B0502020202020204" pitchFamily="34" charset="0"/>
              </a:rPr>
              <a:t>California – Ames</a:t>
            </a:r>
            <a:endParaRPr lang="en-US" dirty="0">
              <a:solidFill>
                <a:srgbClr val="8A599A"/>
              </a:solidFill>
            </a:endParaRPr>
          </a:p>
        </p:txBody>
      </p:sp>
      <p:sp>
        <p:nvSpPr>
          <p:cNvPr id="3" name="Title 1"/>
          <p:cNvSpPr txBox="1">
            <a:spLocks/>
          </p:cNvSpPr>
          <p:nvPr/>
        </p:nvSpPr>
        <p:spPr>
          <a:xfrm>
            <a:off x="6102086" y="1837942"/>
            <a:ext cx="55184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A599A"/>
                </a:solidFill>
              </a:rPr>
              <a:t>SOUTHERN CALIFORNIA</a:t>
            </a:r>
          </a:p>
          <a:p>
            <a:pPr algn="l"/>
            <a:r>
              <a:rPr lang="en-US" sz="2800" b="0" spc="0" dirty="0">
                <a:solidFill>
                  <a:srgbClr val="8A599A"/>
                </a:solidFill>
              </a:rPr>
              <a:t>Health &amp; Air Quality</a:t>
            </a:r>
            <a:endParaRPr lang="en-US" sz="2800" b="0" spc="0" baseline="0" dirty="0">
              <a:solidFill>
                <a:srgbClr val="8A599A"/>
              </a:solidFill>
            </a:endParaRPr>
          </a:p>
        </p:txBody>
      </p:sp>
      <p:sp>
        <p:nvSpPr>
          <p:cNvPr id="4" name="Subtitle 2"/>
          <p:cNvSpPr txBox="1">
            <a:spLocks/>
          </p:cNvSpPr>
          <p:nvPr/>
        </p:nvSpPr>
        <p:spPr>
          <a:xfrm>
            <a:off x="6102086" y="3092179"/>
            <a:ext cx="5518414"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Using Remote Sensing to Detect the Frequency and Drivers of Red Tide Blooms in California to Assist in the Management of Human and Marine Exposure to Algal Toxins </a:t>
            </a:r>
          </a:p>
        </p:txBody>
      </p:sp>
      <p:sp>
        <p:nvSpPr>
          <p:cNvPr id="5" name="TextBox 4"/>
          <p:cNvSpPr txBox="1"/>
          <p:nvPr/>
        </p:nvSpPr>
        <p:spPr>
          <a:xfrm>
            <a:off x="6102086" y="4734824"/>
            <a:ext cx="4738095"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Michael Enz, Petra Nichols, Maya Zimmerman, Melanie Leung, Jonathan Van Dermark</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4" descr="Research outline">
            <a:extLst>
              <a:ext uri="{FF2B5EF4-FFF2-40B4-BE49-F238E27FC236}">
                <a16:creationId xmlns:a16="http://schemas.microsoft.com/office/drawing/2014/main" id="{7F546B67-8D51-4287-B592-1C61A1C03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6157" y="1269958"/>
            <a:ext cx="619537" cy="619537"/>
          </a:xfrm>
          <a:prstGeom prst="rect">
            <a:avLst/>
          </a:prstGeom>
        </p:spPr>
      </p:pic>
      <p:pic>
        <p:nvPicPr>
          <p:cNvPr id="13" name="Picture 12" descr="A picture containing satellite, transport&#10;&#10;Description automatically generated">
            <a:extLst>
              <a:ext uri="{FF2B5EF4-FFF2-40B4-BE49-F238E27FC236}">
                <a16:creationId xmlns:a16="http://schemas.microsoft.com/office/drawing/2014/main" id="{3A4E215D-98C6-4E85-B4B8-22BFE4896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8454">
            <a:off x="1177120" y="1110684"/>
            <a:ext cx="2046311" cy="1394389"/>
          </a:xfrm>
          <a:prstGeom prst="rect">
            <a:avLst/>
          </a:prstGeom>
        </p:spPr>
      </p:pic>
      <p:sp>
        <p:nvSpPr>
          <p:cNvPr id="14" name="Round Diagonal Corner Rectangle 45">
            <a:extLst>
              <a:ext uri="{FF2B5EF4-FFF2-40B4-BE49-F238E27FC236}">
                <a16:creationId xmlns:a16="http://schemas.microsoft.com/office/drawing/2014/main" id="{E3BF8AF4-A613-4FFD-9B41-5F4B1E43C253}"/>
              </a:ext>
            </a:extLst>
          </p:cNvPr>
          <p:cNvSpPr/>
          <p:nvPr/>
        </p:nvSpPr>
        <p:spPr>
          <a:xfrm>
            <a:off x="462589" y="1839460"/>
            <a:ext cx="1831342" cy="492026"/>
          </a:xfrm>
          <a:prstGeom prst="round2DiagRect">
            <a:avLst>
              <a:gd name="adj1" fmla="val 30992"/>
              <a:gd name="adj2" fmla="val 0"/>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latin typeface="Century Gothic"/>
              </a:rPr>
              <a:t>GCOM-C</a:t>
            </a:r>
            <a:endParaRPr lang="en-US" dirty="0">
              <a:latin typeface="Century Gothic"/>
            </a:endParaRPr>
          </a:p>
        </p:txBody>
      </p:sp>
      <p:sp>
        <p:nvSpPr>
          <p:cNvPr id="15" name="TextBox 14">
            <a:extLst>
              <a:ext uri="{FF2B5EF4-FFF2-40B4-BE49-F238E27FC236}">
                <a16:creationId xmlns:a16="http://schemas.microsoft.com/office/drawing/2014/main" id="{A4A758B7-D537-4B43-B119-A17509652CBE}"/>
              </a:ext>
            </a:extLst>
          </p:cNvPr>
          <p:cNvSpPr txBox="1"/>
          <p:nvPr/>
        </p:nvSpPr>
        <p:spPr>
          <a:xfrm>
            <a:off x="2200276" y="5605876"/>
            <a:ext cx="3371822" cy="1015663"/>
          </a:xfrm>
          <a:prstGeom prst="rect">
            <a:avLst/>
          </a:prstGeom>
          <a:solidFill>
            <a:srgbClr val="4472C4"/>
          </a:solidFill>
          <a:ln>
            <a:solidFill>
              <a:schemeClr val="tx1"/>
            </a:solidFill>
          </a:ln>
        </p:spPr>
        <p:txBody>
          <a:bodyPr wrap="square" lIns="91440" tIns="45720" rIns="91440" bIns="45720" anchor="t">
            <a:spAutoFit/>
          </a:bodyPr>
          <a:lstStyle/>
          <a:p>
            <a:pPr algn="ctr"/>
            <a:endParaRPr lang="en-US" sz="2000" dirty="0">
              <a:solidFill>
                <a:schemeClr val="bg1"/>
              </a:solidFill>
              <a:latin typeface="Century Gothic"/>
              <a:cs typeface="Arial"/>
            </a:endParaRPr>
          </a:p>
          <a:p>
            <a:pPr algn="ctr"/>
            <a:endParaRPr lang="en-US" sz="2000" dirty="0">
              <a:solidFill>
                <a:schemeClr val="bg1"/>
              </a:solidFill>
              <a:latin typeface="Century Gothic"/>
              <a:cs typeface="Arial"/>
            </a:endParaRPr>
          </a:p>
          <a:p>
            <a:pPr algn="ctr"/>
            <a:endParaRPr lang="en-US" sz="2000" dirty="0">
              <a:solidFill>
                <a:schemeClr val="bg1"/>
              </a:solidFill>
              <a:latin typeface="Century Gothic"/>
              <a:cs typeface="Arial"/>
            </a:endParaRPr>
          </a:p>
        </p:txBody>
      </p:sp>
      <p:sp>
        <p:nvSpPr>
          <p:cNvPr id="16" name="TextBox 15">
            <a:extLst>
              <a:ext uri="{FF2B5EF4-FFF2-40B4-BE49-F238E27FC236}">
                <a16:creationId xmlns:a16="http://schemas.microsoft.com/office/drawing/2014/main" id="{681D72F9-1EB6-4510-82B2-48DDC6716402}"/>
              </a:ext>
            </a:extLst>
          </p:cNvPr>
          <p:cNvSpPr txBox="1"/>
          <p:nvPr/>
        </p:nvSpPr>
        <p:spPr>
          <a:xfrm>
            <a:off x="2598338" y="2584560"/>
            <a:ext cx="2528298" cy="768608"/>
          </a:xfrm>
          <a:prstGeom prst="rect">
            <a:avLst/>
          </a:prstGeom>
          <a:solidFill>
            <a:srgbClr val="70AD47"/>
          </a:solidFill>
          <a:ln>
            <a:solidFill>
              <a:schemeClr val="tx1"/>
            </a:solidFill>
          </a:ln>
        </p:spPr>
        <p:txBody>
          <a:bodyPr wrap="square" lIns="91440" tIns="45720" rIns="91440" bIns="45720" anchor="t">
            <a:spAutoFit/>
          </a:bodyPr>
          <a:lstStyle/>
          <a:p>
            <a:pPr algn="ctr">
              <a:lnSpc>
                <a:spcPct val="115000"/>
              </a:lnSpc>
            </a:pPr>
            <a:endParaRPr lang="en-US" sz="2000" b="0" i="1" dirty="0">
              <a:solidFill>
                <a:schemeClr val="bg1"/>
              </a:solidFill>
              <a:effectLst/>
              <a:latin typeface="Century Gothic" panose="020B0502020202020204" pitchFamily="34" charset="0"/>
              <a:ea typeface="Cambria Math" panose="02040503050406030204" pitchFamily="18" charset="0"/>
              <a:cs typeface="Arial"/>
            </a:endParaRPr>
          </a:p>
          <a:p>
            <a:pPr algn="ctr">
              <a:lnSpc>
                <a:spcPct val="115000"/>
              </a:lnSpc>
            </a:pPr>
            <a:endParaRPr lang="en-US" sz="2000" b="0" i="1" dirty="0">
              <a:solidFill>
                <a:schemeClr val="bg1"/>
              </a:solidFill>
              <a:effectLst/>
              <a:latin typeface="Century Gothic" panose="020B0502020202020204" pitchFamily="34" charset="0"/>
              <a:ea typeface="Cambria Math" panose="02040503050406030204" pitchFamily="18" charset="0"/>
              <a:cs typeface="Arial"/>
            </a:endParaRPr>
          </a:p>
        </p:txBody>
      </p:sp>
      <p:sp>
        <p:nvSpPr>
          <p:cNvPr id="29" name="Rectangle: Rounded Corners 28">
            <a:extLst>
              <a:ext uri="{FF2B5EF4-FFF2-40B4-BE49-F238E27FC236}">
                <a16:creationId xmlns:a16="http://schemas.microsoft.com/office/drawing/2014/main" id="{34E780E0-6643-4310-A0A9-F8C749BE0690}"/>
              </a:ext>
            </a:extLst>
          </p:cNvPr>
          <p:cNvSpPr/>
          <p:nvPr/>
        </p:nvSpPr>
        <p:spPr>
          <a:xfrm>
            <a:off x="7752001" y="1205381"/>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cs typeface="Calibri"/>
              </a:rPr>
              <a:t>Data Acquisition </a:t>
            </a:r>
            <a:endParaRPr lang="en-US" dirty="0">
              <a:solidFill>
                <a:schemeClr val="tx1">
                  <a:lumMod val="75000"/>
                  <a:lumOff val="25000"/>
                </a:schemeClr>
              </a:solidFill>
              <a:cs typeface="Calibri" panose="020F0502020204030204"/>
            </a:endParaRPr>
          </a:p>
        </p:txBody>
      </p:sp>
      <p:sp>
        <p:nvSpPr>
          <p:cNvPr id="30" name="Arrow: Down 29">
            <a:extLst>
              <a:ext uri="{FF2B5EF4-FFF2-40B4-BE49-F238E27FC236}">
                <a16:creationId xmlns:a16="http://schemas.microsoft.com/office/drawing/2014/main" id="{BFDE7E79-3D66-4A4A-93BB-FD0BB8CA4F63}"/>
              </a:ext>
            </a:extLst>
          </p:cNvPr>
          <p:cNvSpPr/>
          <p:nvPr/>
        </p:nvSpPr>
        <p:spPr>
          <a:xfrm>
            <a:off x="8818039" y="2248891"/>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Down 30">
            <a:extLst>
              <a:ext uri="{FF2B5EF4-FFF2-40B4-BE49-F238E27FC236}">
                <a16:creationId xmlns:a16="http://schemas.microsoft.com/office/drawing/2014/main" id="{4CD98B68-E1E8-4565-A9F1-E15F9DDD4775}"/>
              </a:ext>
            </a:extLst>
          </p:cNvPr>
          <p:cNvSpPr/>
          <p:nvPr/>
        </p:nvSpPr>
        <p:spPr>
          <a:xfrm>
            <a:off x="8807993" y="4078731"/>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7325647D-38C7-4293-9E4E-0C13059CDC0D}"/>
              </a:ext>
            </a:extLst>
          </p:cNvPr>
          <p:cNvSpPr/>
          <p:nvPr/>
        </p:nvSpPr>
        <p:spPr>
          <a:xfrm>
            <a:off x="7784288" y="3007058"/>
            <a:ext cx="2396758" cy="760349"/>
          </a:xfrm>
          <a:prstGeom prst="roundRect">
            <a:avLst/>
          </a:prstGeom>
          <a:solidFill>
            <a:schemeClr val="accent1">
              <a:lumMod val="40000"/>
              <a:lumOff val="60000"/>
            </a:schemeClr>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cs typeface="Calibri" panose="020F0502020204030204"/>
            </a:endParaRPr>
          </a:p>
        </p:txBody>
      </p:sp>
      <p:sp>
        <p:nvSpPr>
          <p:cNvPr id="33" name="Rectangle: Rounded Corners 32">
            <a:extLst>
              <a:ext uri="{FF2B5EF4-FFF2-40B4-BE49-F238E27FC236}">
                <a16:creationId xmlns:a16="http://schemas.microsoft.com/office/drawing/2014/main" id="{8504370C-E4F6-44F3-B288-6C1BD4B19044}"/>
              </a:ext>
            </a:extLst>
          </p:cNvPr>
          <p:cNvSpPr/>
          <p:nvPr/>
        </p:nvSpPr>
        <p:spPr>
          <a:xfrm>
            <a:off x="7784287" y="4860396"/>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Analysis</a:t>
            </a:r>
            <a:endParaRPr lang="en-US" dirty="0">
              <a:solidFill>
                <a:schemeClr val="tx1">
                  <a:lumMod val="75000"/>
                  <a:lumOff val="25000"/>
                </a:schemeClr>
              </a:solidFill>
              <a:cs typeface="Calibri" panose="020F0502020204030204"/>
            </a:endParaRPr>
          </a:p>
        </p:txBody>
      </p:sp>
      <p:sp>
        <p:nvSpPr>
          <p:cNvPr id="34" name="Rectangle 33">
            <a:extLst>
              <a:ext uri="{FF2B5EF4-FFF2-40B4-BE49-F238E27FC236}">
                <a16:creationId xmlns:a16="http://schemas.microsoft.com/office/drawing/2014/main" id="{DE286F4F-8495-41FB-9ADB-4657E422D963}"/>
              </a:ext>
            </a:extLst>
          </p:cNvPr>
          <p:cNvSpPr/>
          <p:nvPr/>
        </p:nvSpPr>
        <p:spPr>
          <a:xfrm>
            <a:off x="7507668" y="4640729"/>
            <a:ext cx="3460537" cy="11811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64C6BEB-128B-4A68-AF25-0264AF4FEDC0}"/>
              </a:ext>
            </a:extLst>
          </p:cNvPr>
          <p:cNvSpPr/>
          <p:nvPr/>
        </p:nvSpPr>
        <p:spPr>
          <a:xfrm>
            <a:off x="7708751" y="968612"/>
            <a:ext cx="3258623" cy="11119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6" descr="Database outline">
            <a:extLst>
              <a:ext uri="{FF2B5EF4-FFF2-40B4-BE49-F238E27FC236}">
                <a16:creationId xmlns:a16="http://schemas.microsoft.com/office/drawing/2014/main" id="{373453A6-EE2F-477C-BF1B-35166AA646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6156" y="2981229"/>
            <a:ext cx="619537" cy="619537"/>
          </a:xfrm>
          <a:prstGeom prst="rect">
            <a:avLst/>
          </a:prstGeom>
        </p:spPr>
      </p:pic>
      <p:pic>
        <p:nvPicPr>
          <p:cNvPr id="38" name="Graphic 7" descr="Statistics outline">
            <a:extLst>
              <a:ext uri="{FF2B5EF4-FFF2-40B4-BE49-F238E27FC236}">
                <a16:creationId xmlns:a16="http://schemas.microsoft.com/office/drawing/2014/main" id="{A8DD89CD-13B7-4504-8C4A-1170F70FF9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66156" y="4873313"/>
            <a:ext cx="780186" cy="780186"/>
          </a:xfrm>
          <a:prstGeom prst="rect">
            <a:avLst/>
          </a:prstGeom>
        </p:spPr>
      </p:pic>
      <p:sp>
        <p:nvSpPr>
          <p:cNvPr id="39" name="Rectangle 38">
            <a:extLst>
              <a:ext uri="{FF2B5EF4-FFF2-40B4-BE49-F238E27FC236}">
                <a16:creationId xmlns:a16="http://schemas.microsoft.com/office/drawing/2014/main" id="{1696E95B-1A17-42FE-A728-2F32CC0349E7}"/>
              </a:ext>
            </a:extLst>
          </p:cNvPr>
          <p:cNvSpPr/>
          <p:nvPr/>
        </p:nvSpPr>
        <p:spPr>
          <a:xfrm>
            <a:off x="7709583" y="4640729"/>
            <a:ext cx="3258622" cy="138186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1A7E7D3-7012-234B-A8DF-BB20ACE42ADB}"/>
              </a:ext>
            </a:extLst>
          </p:cNvPr>
          <p:cNvSpPr txBox="1"/>
          <p:nvPr/>
        </p:nvSpPr>
        <p:spPr>
          <a:xfrm>
            <a:off x="258397" y="3989712"/>
            <a:ext cx="3191146" cy="768608"/>
          </a:xfrm>
          <a:prstGeom prst="rect">
            <a:avLst/>
          </a:prstGeom>
          <a:solidFill>
            <a:srgbClr val="70AD47"/>
          </a:solidFill>
          <a:ln>
            <a:solidFill>
              <a:schemeClr val="tx1"/>
            </a:solidFill>
          </a:ln>
        </p:spPr>
        <p:txBody>
          <a:bodyPr wrap="square" lIns="91440" tIns="45720" rIns="91440" bIns="45720" anchor="t">
            <a:spAutoFit/>
          </a:bodyPr>
          <a:lstStyle/>
          <a:p>
            <a:pPr algn="ctr">
              <a:lnSpc>
                <a:spcPct val="115000"/>
              </a:lnSpc>
            </a:pPr>
            <a:endParaRPr lang="en-US" sz="2000" dirty="0">
              <a:solidFill>
                <a:schemeClr val="bg1"/>
              </a:solidFill>
              <a:effectLst/>
              <a:latin typeface="Century Gothic" panose="020B0502020202020204" pitchFamily="34" charset="0"/>
              <a:ea typeface="Times New Roman" panose="02020603050405020304" pitchFamily="18" charset="0"/>
              <a:cs typeface="Arial"/>
            </a:endParaRPr>
          </a:p>
          <a:p>
            <a:pPr algn="ctr">
              <a:lnSpc>
                <a:spcPct val="115000"/>
              </a:lnSpc>
            </a:pPr>
            <a:endParaRPr lang="en-US" sz="2000" dirty="0">
              <a:solidFill>
                <a:schemeClr val="bg1"/>
              </a:solidFill>
              <a:effectLst/>
              <a:latin typeface="Century Gothic" panose="020B0502020202020204" pitchFamily="34" charset="0"/>
              <a:ea typeface="Times New Roman" panose="02020603050405020304" pitchFamily="18" charset="0"/>
              <a:cs typeface="Arial"/>
            </a:endParaRPr>
          </a:p>
        </p:txBody>
      </p:sp>
      <p:sp>
        <p:nvSpPr>
          <p:cNvPr id="41" name="TextBox 40">
            <a:extLst>
              <a:ext uri="{FF2B5EF4-FFF2-40B4-BE49-F238E27FC236}">
                <a16:creationId xmlns:a16="http://schemas.microsoft.com/office/drawing/2014/main" id="{5D4E35FE-B616-A948-A082-66AB64716870}"/>
              </a:ext>
            </a:extLst>
          </p:cNvPr>
          <p:cNvSpPr txBox="1"/>
          <p:nvPr/>
        </p:nvSpPr>
        <p:spPr>
          <a:xfrm>
            <a:off x="4238384" y="3989711"/>
            <a:ext cx="3191147" cy="768608"/>
          </a:xfrm>
          <a:prstGeom prst="rect">
            <a:avLst/>
          </a:prstGeom>
          <a:solidFill>
            <a:srgbClr val="70AD47"/>
          </a:solidFill>
          <a:ln>
            <a:solidFill>
              <a:schemeClr val="tx1"/>
            </a:solidFill>
          </a:ln>
        </p:spPr>
        <p:txBody>
          <a:bodyPr wrap="square" lIns="91440" tIns="45720" rIns="91440" bIns="45720" anchor="t">
            <a:spAutoFit/>
          </a:bodyPr>
          <a:lstStyle/>
          <a:p>
            <a:pPr algn="ctr">
              <a:lnSpc>
                <a:spcPct val="115000"/>
              </a:lnSpc>
            </a:pPr>
            <a:endParaRPr lang="en-US" sz="2000" dirty="0">
              <a:solidFill>
                <a:schemeClr val="bg1"/>
              </a:solidFill>
              <a:effectLst/>
              <a:latin typeface="Century Gothic" panose="020B0502020202020204" pitchFamily="34" charset="0"/>
              <a:ea typeface="Times New Roman" panose="02020603050405020304" pitchFamily="18" charset="0"/>
              <a:cs typeface="Arial"/>
            </a:endParaRPr>
          </a:p>
          <a:p>
            <a:pPr algn="ctr">
              <a:lnSpc>
                <a:spcPct val="115000"/>
              </a:lnSpc>
            </a:pPr>
            <a:endParaRPr lang="en-US" sz="2000" dirty="0">
              <a:solidFill>
                <a:schemeClr val="bg1"/>
              </a:solidFill>
              <a:effectLst/>
              <a:latin typeface="Century Gothic" panose="020B0502020202020204" pitchFamily="34" charset="0"/>
              <a:ea typeface="Times New Roman" panose="02020603050405020304" pitchFamily="18" charset="0"/>
              <a:cs typeface="Arial"/>
            </a:endParaRPr>
          </a:p>
        </p:txBody>
      </p:sp>
      <p:cxnSp>
        <p:nvCxnSpPr>
          <p:cNvPr id="42" name="Straight Arrow Connector 41">
            <a:extLst>
              <a:ext uri="{FF2B5EF4-FFF2-40B4-BE49-F238E27FC236}">
                <a16:creationId xmlns:a16="http://schemas.microsoft.com/office/drawing/2014/main" id="{8ED764D0-3C95-F642-A375-14D0A48390D8}"/>
              </a:ext>
            </a:extLst>
          </p:cNvPr>
          <p:cNvCxnSpPr>
            <a:cxnSpLocks/>
          </p:cNvCxnSpPr>
          <p:nvPr/>
        </p:nvCxnSpPr>
        <p:spPr>
          <a:xfrm flipH="1">
            <a:off x="3269964" y="3516453"/>
            <a:ext cx="587496" cy="35799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6E7C7649-717E-A94A-999C-6005B7070320}"/>
              </a:ext>
            </a:extLst>
          </p:cNvPr>
          <p:cNvCxnSpPr>
            <a:cxnSpLocks/>
          </p:cNvCxnSpPr>
          <p:nvPr/>
        </p:nvCxnSpPr>
        <p:spPr>
          <a:xfrm>
            <a:off x="3865030" y="3516453"/>
            <a:ext cx="588637" cy="3498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210E8997-3B4E-A545-860C-CEEAF9F041F6}"/>
              </a:ext>
            </a:extLst>
          </p:cNvPr>
          <p:cNvCxnSpPr>
            <a:cxnSpLocks/>
          </p:cNvCxnSpPr>
          <p:nvPr/>
        </p:nvCxnSpPr>
        <p:spPr>
          <a:xfrm>
            <a:off x="3449543" y="4828456"/>
            <a:ext cx="337352" cy="3165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24F4193E-86BB-4FB6-8A9F-80114B63EF77}"/>
              </a:ext>
            </a:extLst>
          </p:cNvPr>
          <p:cNvCxnSpPr>
            <a:cxnSpLocks/>
          </p:cNvCxnSpPr>
          <p:nvPr/>
        </p:nvCxnSpPr>
        <p:spPr>
          <a:xfrm flipH="1">
            <a:off x="3853846" y="4828456"/>
            <a:ext cx="314734" cy="3246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 Placeholder 4">
            <a:extLst>
              <a:ext uri="{FF2B5EF4-FFF2-40B4-BE49-F238E27FC236}">
                <a16:creationId xmlns:a16="http://schemas.microsoft.com/office/drawing/2014/main" id="{0543F72B-0CB1-4A49-94B0-26514974F8DF}"/>
              </a:ext>
            </a:extLst>
          </p:cNvPr>
          <p:cNvSpPr txBox="1">
            <a:spLocks/>
          </p:cNvSpPr>
          <p:nvPr/>
        </p:nvSpPr>
        <p:spPr>
          <a:xfrm>
            <a:off x="7862170" y="6546834"/>
            <a:ext cx="3184172" cy="29664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100" dirty="0">
                <a:solidFill>
                  <a:schemeClr val="tx1">
                    <a:lumMod val="75000"/>
                    <a:lumOff val="25000"/>
                  </a:schemeClr>
                </a:solidFill>
                <a:latin typeface="Century Gothic"/>
              </a:rPr>
              <a:t> JAXA</a:t>
            </a:r>
            <a:endParaRPr lang="en-US" sz="1100" i="0" u="none" strike="noStrike" kern="1200" cap="none" spc="0" normalizeH="0" baseline="0" noProof="0" dirty="0">
              <a:ln>
                <a:noFill/>
              </a:ln>
              <a:solidFill>
                <a:schemeClr val="tx1">
                  <a:lumMod val="75000"/>
                  <a:lumOff val="25000"/>
                </a:schemeClr>
              </a:solidFill>
              <a:effectLst/>
              <a:uLnTx/>
              <a:uFillTx/>
            </a:endParaRPr>
          </a:p>
        </p:txBody>
      </p:sp>
      <p:sp>
        <p:nvSpPr>
          <p:cNvPr id="75" name="Oval 74">
            <a:extLst>
              <a:ext uri="{FF2B5EF4-FFF2-40B4-BE49-F238E27FC236}">
                <a16:creationId xmlns:a16="http://schemas.microsoft.com/office/drawing/2014/main" id="{1A6BC971-4FF0-0047-A1D8-81DAE8669E4F}"/>
              </a:ext>
            </a:extLst>
          </p:cNvPr>
          <p:cNvSpPr/>
          <p:nvPr/>
        </p:nvSpPr>
        <p:spPr>
          <a:xfrm>
            <a:off x="3796717" y="346162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a:extLst>
              <a:ext uri="{FF2B5EF4-FFF2-40B4-BE49-F238E27FC236}">
                <a16:creationId xmlns:a16="http://schemas.microsoft.com/office/drawing/2014/main" id="{689A5314-084A-1A4B-B01B-765839C513AD}"/>
              </a:ext>
            </a:extLst>
          </p:cNvPr>
          <p:cNvSpPr/>
          <p:nvPr/>
        </p:nvSpPr>
        <p:spPr>
          <a:xfrm>
            <a:off x="200025" y="1123721"/>
            <a:ext cx="7307642" cy="5581880"/>
          </a:xfrm>
          <a:prstGeom prst="roundRect">
            <a:avLst>
              <a:gd name="adj" fmla="val 28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474748-10AA-422B-9AA9-EA3C14BA8539}"/>
                  </a:ext>
                </a:extLst>
              </p:cNvPr>
              <p:cNvSpPr txBox="1"/>
              <p:nvPr/>
            </p:nvSpPr>
            <p:spPr>
              <a:xfrm>
                <a:off x="2075283" y="5821671"/>
                <a:ext cx="3371821" cy="5840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dirty="0">
                          <a:solidFill>
                            <a:schemeClr val="bg1"/>
                          </a:solidFill>
                          <a:latin typeface="Century Gothic" panose="020B0502020202020204" pitchFamily="34" charset="0"/>
                          <a:ea typeface="Times New Roman" panose="02020603050405020304" pitchFamily="18" charset="0"/>
                          <a:cs typeface="Arial"/>
                        </a:rPr>
                        <m:t>D</m:t>
                      </m:r>
                      <m:r>
                        <a:rPr lang="en-US" i="1" dirty="0">
                          <a:solidFill>
                            <a:schemeClr val="bg1"/>
                          </a:solidFill>
                          <a:latin typeface="Cambria Math" panose="02040503050406030204" pitchFamily="18" charset="0"/>
                          <a:ea typeface="Times New Roman" panose="02020603050405020304" pitchFamily="18" charset="0"/>
                          <a:cs typeface="Arial"/>
                        </a:rPr>
                        <m:t> </m:t>
                      </m:r>
                      <m:r>
                        <a:rPr lang="en-US" i="1" smtClean="0">
                          <a:solidFill>
                            <a:schemeClr val="bg1"/>
                          </a:solidFill>
                          <a:latin typeface="Cambria Math" panose="02040503050406030204" pitchFamily="18" charset="0"/>
                        </a:rPr>
                        <m:t>=</m:t>
                      </m:r>
                      <m:f>
                        <m:fPr>
                          <m:ctrlPr>
                            <a:rPr lang="en-US" i="1" smtClean="0">
                              <a:solidFill>
                                <a:schemeClr val="bg1"/>
                              </a:solidFill>
                              <a:latin typeface="Cambria Math" panose="02040503050406030204" pitchFamily="18" charset="0"/>
                            </a:rPr>
                          </m:ctrlPr>
                        </m:fPr>
                        <m:num>
                          <m:r>
                            <m:rPr>
                              <m:nor/>
                            </m:rPr>
                            <a:rPr lang="en-US" i="1">
                              <a:solidFill>
                                <a:schemeClr val="bg1"/>
                              </a:solidFill>
                              <a:latin typeface="Century Gothic" panose="020B0502020202020204" pitchFamily="34" charset="0"/>
                              <a:ea typeface="Times New Roman" panose="02020603050405020304" pitchFamily="18" charset="0"/>
                              <a:cs typeface="Arial"/>
                            </a:rPr>
                            <m:t>Rrs</m:t>
                          </m:r>
                          <m:r>
                            <m:rPr>
                              <m:nor/>
                            </m:rPr>
                            <a:rPr lang="en-US" i="1" dirty="0">
                              <a:solidFill>
                                <a:schemeClr val="bg1"/>
                              </a:solidFill>
                              <a:latin typeface="Century Gothic" panose="020B0502020202020204" pitchFamily="34" charset="0"/>
                              <a:ea typeface="Times New Roman" panose="02020603050405020304" pitchFamily="18" charset="0"/>
                              <a:cs typeface="Arial"/>
                            </a:rPr>
                            <m:t> </m:t>
                          </m:r>
                          <m:r>
                            <m:rPr>
                              <m:nor/>
                            </m:rPr>
                            <a:rPr lang="en-US" b="0" i="0" dirty="0" smtClean="0">
                              <a:solidFill>
                                <a:schemeClr val="bg1"/>
                              </a:solidFill>
                              <a:latin typeface="Century Gothic" panose="020B0502020202020204" pitchFamily="34" charset="0"/>
                              <a:ea typeface="Times New Roman" panose="02020603050405020304" pitchFamily="18" charset="0"/>
                              <a:cs typeface="Arial"/>
                            </a:rPr>
                            <m:t>(</m:t>
                          </m:r>
                          <m:r>
                            <m:rPr>
                              <m:nor/>
                            </m:rPr>
                            <a:rPr lang="en-US" dirty="0">
                              <a:solidFill>
                                <a:schemeClr val="bg1"/>
                              </a:solidFill>
                              <a:latin typeface="Century Gothic" panose="020B0502020202020204" pitchFamily="34" charset="0"/>
                              <a:ea typeface="Times New Roman" panose="02020603050405020304" pitchFamily="18" charset="0"/>
                              <a:cs typeface="Arial"/>
                            </a:rPr>
                            <m:t>380</m:t>
                          </m:r>
                          <m:r>
                            <m:rPr>
                              <m:nor/>
                            </m:rPr>
                            <a:rPr lang="en-US" b="0" i="0" dirty="0" smtClean="0">
                              <a:solidFill>
                                <a:schemeClr val="bg1"/>
                              </a:solidFill>
                              <a:latin typeface="Century Gothic" panose="020B0502020202020204" pitchFamily="34" charset="0"/>
                              <a:ea typeface="Times New Roman" panose="02020603050405020304" pitchFamily="18" charset="0"/>
                              <a:cs typeface="Arial"/>
                            </a:rPr>
                            <m:t>nm</m:t>
                          </m:r>
                          <m:r>
                            <m:rPr>
                              <m:nor/>
                            </m:rPr>
                            <a:rPr lang="en-US" b="0" i="0" dirty="0" smtClean="0">
                              <a:solidFill>
                                <a:schemeClr val="bg1"/>
                              </a:solidFill>
                              <a:latin typeface="Century Gothic" panose="020B0502020202020204" pitchFamily="34" charset="0"/>
                              <a:ea typeface="Times New Roman" panose="02020603050405020304" pitchFamily="18" charset="0"/>
                              <a:cs typeface="Arial"/>
                            </a:rPr>
                            <m:t>) </m:t>
                          </m:r>
                        </m:num>
                        <m:den>
                          <m:r>
                            <m:rPr>
                              <m:nor/>
                            </m:rPr>
                            <a:rPr lang="en-US" i="1">
                              <a:solidFill>
                                <a:schemeClr val="bg1"/>
                              </a:solidFill>
                              <a:latin typeface="Century Gothic" panose="020B0502020202020204" pitchFamily="34" charset="0"/>
                              <a:ea typeface="Times New Roman" panose="02020603050405020304" pitchFamily="18" charset="0"/>
                              <a:cs typeface="Arial"/>
                            </a:rPr>
                            <m:t>Rrs</m:t>
                          </m:r>
                          <m:r>
                            <m:rPr>
                              <m:nor/>
                            </m:rPr>
                            <a:rPr lang="en-US" b="0" i="0" dirty="0" smtClean="0">
                              <a:solidFill>
                                <a:schemeClr val="bg1"/>
                              </a:solidFill>
                              <a:latin typeface="Century Gothic" panose="020B0502020202020204" pitchFamily="34" charset="0"/>
                              <a:ea typeface="Times New Roman" panose="02020603050405020304" pitchFamily="18" charset="0"/>
                              <a:cs typeface="Arial"/>
                            </a:rPr>
                            <m:t> (</m:t>
                          </m:r>
                          <m:r>
                            <m:rPr>
                              <m:nor/>
                            </m:rPr>
                            <a:rPr lang="en-US" dirty="0">
                              <a:solidFill>
                                <a:schemeClr val="bg1"/>
                              </a:solidFill>
                              <a:latin typeface="Century Gothic" panose="020B0502020202020204" pitchFamily="34" charset="0"/>
                              <a:ea typeface="Times New Roman" panose="02020603050405020304" pitchFamily="18" charset="0"/>
                              <a:cs typeface="Arial"/>
                            </a:rPr>
                            <m:t>443</m:t>
                          </m:r>
                          <m:r>
                            <m:rPr>
                              <m:nor/>
                            </m:rPr>
                            <a:rPr lang="en-US" b="0" i="0" dirty="0" smtClean="0">
                              <a:solidFill>
                                <a:schemeClr val="bg1"/>
                              </a:solidFill>
                              <a:latin typeface="Century Gothic" panose="020B0502020202020204" pitchFamily="34" charset="0"/>
                              <a:ea typeface="Times New Roman" panose="02020603050405020304" pitchFamily="18" charset="0"/>
                              <a:cs typeface="Arial"/>
                            </a:rPr>
                            <m:t>nm</m:t>
                          </m:r>
                          <m:r>
                            <m:rPr>
                              <m:nor/>
                            </m:rPr>
                            <a:rPr lang="en-US" b="0" i="0" dirty="0" smtClean="0">
                              <a:solidFill>
                                <a:schemeClr val="bg1"/>
                              </a:solidFill>
                              <a:latin typeface="Century Gothic" panose="020B0502020202020204" pitchFamily="34" charset="0"/>
                              <a:ea typeface="Times New Roman" panose="02020603050405020304" pitchFamily="18" charset="0"/>
                              <a:cs typeface="Arial"/>
                            </a:rPr>
                            <m:t>) </m:t>
                          </m:r>
                        </m:den>
                      </m:f>
                    </m:oMath>
                  </m:oMathPara>
                </a14:m>
                <a:endParaRPr lang="en-US" dirty="0">
                  <a:latin typeface="Century Gothic" panose="020B0502020202020204" pitchFamily="34" charset="0"/>
                </a:endParaRPr>
              </a:p>
            </p:txBody>
          </p:sp>
        </mc:Choice>
        <mc:Fallback xmlns="">
          <p:sp>
            <p:nvSpPr>
              <p:cNvPr id="17" name="TextBox 16">
                <a:extLst>
                  <a:ext uri="{FF2B5EF4-FFF2-40B4-BE49-F238E27FC236}">
                    <a16:creationId xmlns:a16="http://schemas.microsoft.com/office/drawing/2014/main" id="{55474748-10AA-422B-9AA9-EA3C14BA8539}"/>
                  </a:ext>
                </a:extLst>
              </p:cNvPr>
              <p:cNvSpPr txBox="1">
                <a:spLocks noRot="1" noChangeAspect="1" noMove="1" noResize="1" noEditPoints="1" noAdjustHandles="1" noChangeArrowheads="1" noChangeShapeType="1" noTextEdit="1"/>
              </p:cNvSpPr>
              <p:nvPr/>
            </p:nvSpPr>
            <p:spPr>
              <a:xfrm>
                <a:off x="2075283" y="5821671"/>
                <a:ext cx="3371821" cy="58407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0BE3021F-B3B7-41E1-9E91-A6A47069F8A3}"/>
                  </a:ext>
                </a:extLst>
              </p14:cNvPr>
              <p14:cNvContentPartPr/>
              <p14:nvPr/>
            </p14:nvContentPartPr>
            <p14:xfrm>
              <a:off x="6287720" y="4875104"/>
              <a:ext cx="10800" cy="12240"/>
            </p14:xfrm>
          </p:contentPart>
        </mc:Choice>
        <mc:Fallback xmlns="">
          <p:pic>
            <p:nvPicPr>
              <p:cNvPr id="28" name="Ink 27">
                <a:extLst>
                  <a:ext uri="{FF2B5EF4-FFF2-40B4-BE49-F238E27FC236}">
                    <a16:creationId xmlns:a16="http://schemas.microsoft.com/office/drawing/2014/main" id="{0BE3021F-B3B7-41E1-9E91-A6A47069F8A3}"/>
                  </a:ext>
                </a:extLst>
              </p:cNvPr>
              <p:cNvPicPr/>
              <p:nvPr/>
            </p:nvPicPr>
            <p:blipFill>
              <a:blip r:embed="rId12"/>
              <a:stretch>
                <a:fillRect/>
              </a:stretch>
            </p:blipFill>
            <p:spPr>
              <a:xfrm>
                <a:off x="6278410" y="4866104"/>
                <a:ext cx="29048"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6" name="Ink 45">
                <a:extLst>
                  <a:ext uri="{FF2B5EF4-FFF2-40B4-BE49-F238E27FC236}">
                    <a16:creationId xmlns:a16="http://schemas.microsoft.com/office/drawing/2014/main" id="{7B72FDA5-49C1-4C06-82E5-9C48F4E6BE91}"/>
                  </a:ext>
                </a:extLst>
              </p14:cNvPr>
              <p14:cNvContentPartPr/>
              <p14:nvPr/>
            </p14:nvContentPartPr>
            <p14:xfrm>
              <a:off x="4008920" y="6021704"/>
              <a:ext cx="14400" cy="5040"/>
            </p14:xfrm>
          </p:contentPart>
        </mc:Choice>
        <mc:Fallback xmlns="">
          <p:pic>
            <p:nvPicPr>
              <p:cNvPr id="46" name="Ink 45">
                <a:extLst>
                  <a:ext uri="{FF2B5EF4-FFF2-40B4-BE49-F238E27FC236}">
                    <a16:creationId xmlns:a16="http://schemas.microsoft.com/office/drawing/2014/main" id="{7B72FDA5-49C1-4C06-82E5-9C48F4E6BE91}"/>
                  </a:ext>
                </a:extLst>
              </p:cNvPr>
              <p:cNvPicPr/>
              <p:nvPr/>
            </p:nvPicPr>
            <p:blipFill>
              <a:blip r:embed="rId14"/>
              <a:stretch>
                <a:fillRect/>
              </a:stretch>
            </p:blipFill>
            <p:spPr>
              <a:xfrm>
                <a:off x="3999689" y="6012012"/>
                <a:ext cx="32492" cy="24037"/>
              </a:xfrm>
              <a:prstGeom prst="rect">
                <a:avLst/>
              </a:prstGeom>
            </p:spPr>
          </p:pic>
        </mc:Fallback>
      </mc:AlternateContent>
      <p:cxnSp>
        <p:nvCxnSpPr>
          <p:cNvPr id="48" name="Straight Arrow Connector 47">
            <a:extLst>
              <a:ext uri="{FF2B5EF4-FFF2-40B4-BE49-F238E27FC236}">
                <a16:creationId xmlns:a16="http://schemas.microsoft.com/office/drawing/2014/main" id="{A8354F05-1A33-0E4F-B2DE-D3CB7811A4CF}"/>
              </a:ext>
            </a:extLst>
          </p:cNvPr>
          <p:cNvCxnSpPr>
            <a:cxnSpLocks/>
          </p:cNvCxnSpPr>
          <p:nvPr/>
        </p:nvCxnSpPr>
        <p:spPr>
          <a:xfrm>
            <a:off x="3798468" y="5153108"/>
            <a:ext cx="0" cy="4146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96DFF164-9AA0-304E-8E04-3A9B606EC93D}"/>
              </a:ext>
            </a:extLst>
          </p:cNvPr>
          <p:cNvCxnSpPr>
            <a:cxnSpLocks/>
          </p:cNvCxnSpPr>
          <p:nvPr/>
        </p:nvCxnSpPr>
        <p:spPr>
          <a:xfrm flipH="1">
            <a:off x="3876121" y="1683556"/>
            <a:ext cx="10066" cy="8463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EC7892D-3275-0D41-8BC3-469970CB2068}"/>
              </a:ext>
            </a:extLst>
          </p:cNvPr>
          <p:cNvCxnSpPr>
            <a:cxnSpLocks/>
          </p:cNvCxnSpPr>
          <p:nvPr/>
        </p:nvCxnSpPr>
        <p:spPr>
          <a:xfrm>
            <a:off x="3032415" y="1702947"/>
            <a:ext cx="8537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40F93A-7B16-47CE-9B3B-91C0A88DB9CB}"/>
                  </a:ext>
                </a:extLst>
              </p:cNvPr>
              <p:cNvSpPr txBox="1"/>
              <p:nvPr/>
            </p:nvSpPr>
            <p:spPr>
              <a:xfrm>
                <a:off x="258396" y="4093099"/>
                <a:ext cx="3191147" cy="557910"/>
              </a:xfrm>
              <a:prstGeom prst="rect">
                <a:avLst/>
              </a:prstGeom>
              <a:noFill/>
            </p:spPr>
            <p:txBody>
              <a:bodyPr wrap="square" rtlCol="0">
                <a:spAutoFit/>
              </a:bodyPr>
              <a:lstStyle/>
              <a:p>
                <a:pPr algn="ctr"/>
                <a:r>
                  <a:rPr lang="en-US" i="1" dirty="0">
                    <a:solidFill>
                      <a:schemeClr val="bg1"/>
                    </a:solidFill>
                    <a:latin typeface="Century Gothic" panose="020B0502020202020204" pitchFamily="34" charset="0"/>
                  </a:rPr>
                  <a:t>Rrs </a:t>
                </a:r>
                <a:r>
                  <a:rPr lang="en-US" dirty="0">
                    <a:solidFill>
                      <a:schemeClr val="bg1"/>
                    </a:solidFill>
                    <a:latin typeface="Century Gothic" panose="020B0502020202020204" pitchFamily="34" charset="0"/>
                  </a:rPr>
                  <a:t>(380nm) = </a:t>
                </a:r>
                <a14:m>
                  <m:oMath xmlns:m="http://schemas.openxmlformats.org/officeDocument/2006/math">
                    <m:f>
                      <m:fPr>
                        <m:ctrlPr>
                          <a:rPr lang="en-US" i="1" smtClean="0">
                            <a:solidFill>
                              <a:schemeClr val="bg1"/>
                            </a:solidFill>
                            <a:latin typeface="Cambria Math" panose="02040503050406030204" pitchFamily="18" charset="0"/>
                          </a:rPr>
                        </m:ctrlPr>
                      </m:fPr>
                      <m:num>
                        <m:r>
                          <m:rPr>
                            <m:nor/>
                          </m:rPr>
                          <a:rPr lang="en-US" b="0" smtClean="0">
                            <a:solidFill>
                              <a:schemeClr val="bg1"/>
                            </a:solidFill>
                            <a:latin typeface="Century Gothic" panose="020B0502020202020204" pitchFamily="34" charset="0"/>
                          </a:rPr>
                          <m:t>nLW</m:t>
                        </m:r>
                      </m:num>
                      <m:den>
                        <m:r>
                          <m:rPr>
                            <m:nor/>
                          </m:rPr>
                          <a:rPr lang="en-US" b="0" dirty="0" smtClean="0">
                            <a:solidFill>
                              <a:schemeClr val="bg1"/>
                            </a:solidFill>
                            <a:latin typeface="Century Gothic" panose="020B0502020202020204" pitchFamily="34" charset="0"/>
                            <a:ea typeface="Times New Roman" panose="02020603050405020304" pitchFamily="18" charset="0"/>
                            <a:cs typeface="Arial"/>
                          </a:rPr>
                          <m:t>117.1379 </m:t>
                        </m:r>
                      </m:den>
                    </m:f>
                  </m:oMath>
                </a14:m>
                <a:endParaRPr lang="en-US" dirty="0">
                  <a:latin typeface="Century Gothic" panose="020B0502020202020204" pitchFamily="34" charset="0"/>
                </a:endParaRPr>
              </a:p>
            </p:txBody>
          </p:sp>
        </mc:Choice>
        <mc:Fallback xmlns="">
          <p:sp>
            <p:nvSpPr>
              <p:cNvPr id="2" name="TextBox 1">
                <a:extLst>
                  <a:ext uri="{FF2B5EF4-FFF2-40B4-BE49-F238E27FC236}">
                    <a16:creationId xmlns:a16="http://schemas.microsoft.com/office/drawing/2014/main" id="{2240F93A-7B16-47CE-9B3B-91C0A88DB9CB}"/>
                  </a:ext>
                </a:extLst>
              </p:cNvPr>
              <p:cNvSpPr txBox="1">
                <a:spLocks noRot="1" noChangeAspect="1" noMove="1" noResize="1" noEditPoints="1" noAdjustHandles="1" noChangeArrowheads="1" noChangeShapeType="1" noTextEdit="1"/>
              </p:cNvSpPr>
              <p:nvPr/>
            </p:nvSpPr>
            <p:spPr>
              <a:xfrm>
                <a:off x="258396" y="4093099"/>
                <a:ext cx="3191147" cy="557910"/>
              </a:xfrm>
              <a:prstGeom prst="rect">
                <a:avLst/>
              </a:prstGeom>
              <a:blipFill>
                <a:blip r:embed="rId15"/>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7138B2-29AE-43C6-85FF-1EF33A395D46}"/>
                  </a:ext>
                </a:extLst>
              </p:cNvPr>
              <p:cNvSpPr txBox="1"/>
              <p:nvPr/>
            </p:nvSpPr>
            <p:spPr>
              <a:xfrm>
                <a:off x="4238385" y="4099654"/>
                <a:ext cx="3191146" cy="557910"/>
              </a:xfrm>
              <a:prstGeom prst="rect">
                <a:avLst/>
              </a:prstGeom>
              <a:noFill/>
            </p:spPr>
            <p:txBody>
              <a:bodyPr wrap="square" rtlCol="0">
                <a:spAutoFit/>
              </a:bodyPr>
              <a:lstStyle/>
              <a:p>
                <a:pPr algn="ctr"/>
                <a:r>
                  <a:rPr lang="en-US" i="1" dirty="0">
                    <a:solidFill>
                      <a:schemeClr val="bg1"/>
                    </a:solidFill>
                    <a:latin typeface="Century Gothic" panose="020B0502020202020204" pitchFamily="34" charset="0"/>
                  </a:rPr>
                  <a:t>Rrs </a:t>
                </a:r>
                <a:r>
                  <a:rPr lang="en-US" dirty="0">
                    <a:solidFill>
                      <a:schemeClr val="bg1"/>
                    </a:solidFill>
                    <a:latin typeface="Century Gothic" panose="020B0502020202020204" pitchFamily="34" charset="0"/>
                  </a:rPr>
                  <a:t>(443nm) = </a:t>
                </a:r>
                <a14:m>
                  <m:oMath xmlns:m="http://schemas.openxmlformats.org/officeDocument/2006/math">
                    <m:f>
                      <m:fPr>
                        <m:ctrlPr>
                          <a:rPr lang="en-US" i="1" smtClean="0">
                            <a:solidFill>
                              <a:schemeClr val="bg1"/>
                            </a:solidFill>
                            <a:latin typeface="Cambria Math" panose="02040503050406030204" pitchFamily="18" charset="0"/>
                          </a:rPr>
                        </m:ctrlPr>
                      </m:fPr>
                      <m:num>
                        <m:r>
                          <m:rPr>
                            <m:nor/>
                          </m:rPr>
                          <a:rPr lang="en-US" b="0" smtClean="0">
                            <a:solidFill>
                              <a:schemeClr val="bg1"/>
                            </a:solidFill>
                            <a:latin typeface="Century Gothic" panose="020B0502020202020204" pitchFamily="34" charset="0"/>
                          </a:rPr>
                          <m:t>nLW</m:t>
                        </m:r>
                      </m:num>
                      <m:den>
                        <m:r>
                          <m:rPr>
                            <m:nor/>
                          </m:rPr>
                          <a:rPr lang="en-US" b="0" i="0" smtClean="0">
                            <a:solidFill>
                              <a:schemeClr val="bg1"/>
                            </a:solidFill>
                            <a:latin typeface="Century Gothic" panose="020B0502020202020204" pitchFamily="34" charset="0"/>
                          </a:rPr>
                          <m:t>195.4065</m:t>
                        </m:r>
                        <m:r>
                          <m:rPr>
                            <m:nor/>
                          </m:rPr>
                          <a:rPr lang="en-US" b="0" dirty="0" smtClean="0">
                            <a:solidFill>
                              <a:schemeClr val="bg1"/>
                            </a:solidFill>
                            <a:latin typeface="Century Gothic" panose="020B0502020202020204" pitchFamily="34" charset="0"/>
                            <a:ea typeface="Times New Roman" panose="02020603050405020304" pitchFamily="18" charset="0"/>
                            <a:cs typeface="Arial"/>
                          </a:rPr>
                          <m:t> </m:t>
                        </m:r>
                      </m:den>
                    </m:f>
                  </m:oMath>
                </a14:m>
                <a:endParaRPr lang="en-US" dirty="0"/>
              </a:p>
            </p:txBody>
          </p:sp>
        </mc:Choice>
        <mc:Fallback xmlns="">
          <p:sp>
            <p:nvSpPr>
              <p:cNvPr id="5" name="TextBox 4">
                <a:extLst>
                  <a:ext uri="{FF2B5EF4-FFF2-40B4-BE49-F238E27FC236}">
                    <a16:creationId xmlns:a16="http://schemas.microsoft.com/office/drawing/2014/main" id="{1C7138B2-29AE-43C6-85FF-1EF33A395D46}"/>
                  </a:ext>
                </a:extLst>
              </p:cNvPr>
              <p:cNvSpPr txBox="1">
                <a:spLocks noRot="1" noChangeAspect="1" noMove="1" noResize="1" noEditPoints="1" noAdjustHandles="1" noChangeArrowheads="1" noChangeShapeType="1" noTextEdit="1"/>
              </p:cNvSpPr>
              <p:nvPr/>
            </p:nvSpPr>
            <p:spPr>
              <a:xfrm>
                <a:off x="4238385" y="4099654"/>
                <a:ext cx="3191146" cy="557910"/>
              </a:xfrm>
              <a:prstGeom prst="rect">
                <a:avLst/>
              </a:prstGeom>
              <a:blipFill>
                <a:blip r:embed="rId16"/>
                <a:stretch>
                  <a:fillRect b="-2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2E57477-6EB6-4D36-B0B7-15835E488E95}"/>
                  </a:ext>
                </a:extLst>
              </p:cNvPr>
              <p:cNvSpPr txBox="1"/>
              <p:nvPr/>
            </p:nvSpPr>
            <p:spPr>
              <a:xfrm>
                <a:off x="2598338" y="2653901"/>
                <a:ext cx="2475832" cy="552715"/>
              </a:xfrm>
              <a:prstGeom prst="rect">
                <a:avLst/>
              </a:prstGeom>
              <a:noFill/>
            </p:spPr>
            <p:txBody>
              <a:bodyPr wrap="square" rtlCol="0">
                <a:spAutoFit/>
              </a:bodyPr>
              <a:lstStyle/>
              <a:p>
                <a:pPr algn="ctr"/>
                <a:r>
                  <a:rPr lang="en-US" i="1" dirty="0">
                    <a:solidFill>
                      <a:schemeClr val="bg1"/>
                    </a:solidFill>
                    <a:latin typeface="Century Gothic" panose="020B0502020202020204" pitchFamily="34" charset="0"/>
                  </a:rPr>
                  <a:t>Rrs </a:t>
                </a:r>
                <a:r>
                  <a:rPr lang="en-US" dirty="0">
                    <a:solidFill>
                      <a:schemeClr val="bg1"/>
                    </a:solidFill>
                    <a:latin typeface="Century Gothic" panose="020B0502020202020204" pitchFamily="34" charset="0"/>
                  </a:rPr>
                  <a:t>( </a:t>
                </a:r>
                <a:r>
                  <a:rPr lang="el-GR" dirty="0">
                    <a:solidFill>
                      <a:schemeClr val="bg1"/>
                    </a:solidFill>
                    <a:latin typeface="Century Gothic" panose="020B0502020202020204" pitchFamily="34" charset="0"/>
                  </a:rPr>
                  <a:t>λ</a:t>
                </a:r>
                <a:r>
                  <a:rPr lang="en-US" dirty="0">
                    <a:solidFill>
                      <a:schemeClr val="bg1"/>
                    </a:solidFill>
                    <a:latin typeface="Century Gothic" panose="020B0502020202020204" pitchFamily="34" charset="0"/>
                  </a:rPr>
                  <a:t>) = </a:t>
                </a:r>
                <a14:m>
                  <m:oMath xmlns:m="http://schemas.openxmlformats.org/officeDocument/2006/math">
                    <m:f>
                      <m:fPr>
                        <m:ctrlPr>
                          <a:rPr lang="en-US" i="1" smtClean="0">
                            <a:solidFill>
                              <a:schemeClr val="bg1"/>
                            </a:solidFill>
                            <a:latin typeface="Cambria Math" panose="02040503050406030204" pitchFamily="18" charset="0"/>
                          </a:rPr>
                        </m:ctrlPr>
                      </m:fPr>
                      <m:num>
                        <m:r>
                          <m:rPr>
                            <m:nor/>
                          </m:rPr>
                          <a:rPr lang="en-US" b="0" smtClean="0">
                            <a:solidFill>
                              <a:schemeClr val="bg1"/>
                            </a:solidFill>
                            <a:latin typeface="Century Gothic" panose="020B0502020202020204" pitchFamily="34" charset="0"/>
                          </a:rPr>
                          <m:t>nLW</m:t>
                        </m:r>
                      </m:num>
                      <m:den>
                        <m:r>
                          <m:rPr>
                            <m:nor/>
                          </m:rPr>
                          <a:rPr lang="en-US" b="0" i="0" smtClean="0">
                            <a:solidFill>
                              <a:schemeClr val="bg1"/>
                            </a:solidFill>
                            <a:latin typeface="Century Gothic" panose="020B0502020202020204" pitchFamily="34" charset="0"/>
                          </a:rPr>
                          <m:t>Fo</m:t>
                        </m:r>
                        <m:r>
                          <m:rPr>
                            <m:nor/>
                          </m:rPr>
                          <a:rPr lang="en-US" b="0" dirty="0" smtClean="0">
                            <a:solidFill>
                              <a:schemeClr val="bg1"/>
                            </a:solidFill>
                            <a:latin typeface="Century Gothic" panose="020B0502020202020204" pitchFamily="34" charset="0"/>
                            <a:ea typeface="Times New Roman" panose="02020603050405020304" pitchFamily="18" charset="0"/>
                            <a:cs typeface="Arial"/>
                          </a:rPr>
                          <m:t> </m:t>
                        </m:r>
                      </m:den>
                    </m:f>
                  </m:oMath>
                </a14:m>
                <a:endParaRPr lang="en-US" dirty="0">
                  <a:latin typeface="Century Gothic" panose="020B0502020202020204" pitchFamily="34" charset="0"/>
                </a:endParaRPr>
              </a:p>
            </p:txBody>
          </p:sp>
        </mc:Choice>
        <mc:Fallback xmlns="">
          <p:sp>
            <p:nvSpPr>
              <p:cNvPr id="6" name="TextBox 5">
                <a:extLst>
                  <a:ext uri="{FF2B5EF4-FFF2-40B4-BE49-F238E27FC236}">
                    <a16:creationId xmlns:a16="http://schemas.microsoft.com/office/drawing/2014/main" id="{02E57477-6EB6-4D36-B0B7-15835E488E95}"/>
                  </a:ext>
                </a:extLst>
              </p:cNvPr>
              <p:cNvSpPr txBox="1">
                <a:spLocks noRot="1" noChangeAspect="1" noMove="1" noResize="1" noEditPoints="1" noAdjustHandles="1" noChangeArrowheads="1" noChangeShapeType="1" noTextEdit="1"/>
              </p:cNvSpPr>
              <p:nvPr/>
            </p:nvSpPr>
            <p:spPr>
              <a:xfrm>
                <a:off x="2598338" y="2653901"/>
                <a:ext cx="2475832" cy="552715"/>
              </a:xfrm>
              <a:prstGeom prst="rect">
                <a:avLst/>
              </a:prstGeom>
              <a:blipFill>
                <a:blip r:embed="rId17"/>
                <a:stretch>
                  <a:fillRect b="-2198"/>
                </a:stretch>
              </a:blipFill>
            </p:spPr>
            <p:txBody>
              <a:bodyPr/>
              <a:lstStyle/>
              <a:p>
                <a:r>
                  <a:rPr lang="en-US">
                    <a:noFill/>
                  </a:rPr>
                  <a:t> </a:t>
                </a:r>
              </a:p>
            </p:txBody>
          </p:sp>
        </mc:Fallback>
      </mc:AlternateContent>
      <p:sp>
        <p:nvSpPr>
          <p:cNvPr id="50" name="Rectangle 49">
            <a:extLst>
              <a:ext uri="{FF2B5EF4-FFF2-40B4-BE49-F238E27FC236}">
                <a16:creationId xmlns:a16="http://schemas.microsoft.com/office/drawing/2014/main" id="{C622377D-A083-4053-83FE-F8EC4F2C3A24}"/>
              </a:ext>
            </a:extLst>
          </p:cNvPr>
          <p:cNvSpPr/>
          <p:nvPr/>
        </p:nvSpPr>
        <p:spPr>
          <a:xfrm>
            <a:off x="495300" y="342900"/>
            <a:ext cx="8747046" cy="483676"/>
          </a:xfrm>
          <a:prstGeom prst="rect">
            <a:avLst/>
          </a:prstGeom>
        </p:spPr>
        <p:txBody>
          <a:bodyPr wrap="none" lIns="91440" tIns="45720" rIns="91440" bIns="45720" anchor="ctr" anchorCtr="0">
            <a:noAutofit/>
          </a:bodyPr>
          <a:lstStyle/>
          <a:p>
            <a:r>
              <a:rPr lang="en-US" sz="4000" b="1" dirty="0">
                <a:solidFill>
                  <a:srgbClr val="8A599A"/>
                </a:solidFill>
                <a:latin typeface="Century Gothic" panose="020F0302020204030204"/>
              </a:rPr>
              <a:t>METHODOLOGY  </a:t>
            </a:r>
          </a:p>
        </p:txBody>
      </p:sp>
      <p:sp>
        <p:nvSpPr>
          <p:cNvPr id="3" name="Rectangle 2">
            <a:extLst>
              <a:ext uri="{FF2B5EF4-FFF2-40B4-BE49-F238E27FC236}">
                <a16:creationId xmlns:a16="http://schemas.microsoft.com/office/drawing/2014/main" id="{27E4C0D8-01AD-48E7-B7EB-C79A63A7D9DC}"/>
              </a:ext>
            </a:extLst>
          </p:cNvPr>
          <p:cNvSpPr/>
          <p:nvPr/>
        </p:nvSpPr>
        <p:spPr>
          <a:xfrm>
            <a:off x="6262375" y="6450586"/>
            <a:ext cx="1309974" cy="261610"/>
          </a:xfrm>
          <a:prstGeom prst="rect">
            <a:avLst/>
          </a:prstGeom>
        </p:spPr>
        <p:txBody>
          <a:bodyPr wrap="none">
            <a:spAutoFit/>
          </a:bodyPr>
          <a:lstStyle/>
          <a:p>
            <a:r>
              <a:rPr lang="en-US" sz="1050" dirty="0">
                <a:solidFill>
                  <a:schemeClr val="tx1">
                    <a:lumMod val="75000"/>
                    <a:lumOff val="25000"/>
                  </a:schemeClr>
                </a:solidFill>
                <a:latin typeface="Century Gothic" panose="020B0502020202020204" pitchFamily="34" charset="0"/>
              </a:rPr>
              <a:t>Kahru et al. 2021</a:t>
            </a:r>
          </a:p>
        </p:txBody>
      </p:sp>
    </p:spTree>
    <p:extLst>
      <p:ext uri="{BB962C8B-B14F-4D97-AF65-F5344CB8AC3E}">
        <p14:creationId xmlns:p14="http://schemas.microsoft.com/office/powerpoint/2010/main" val="28926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4" descr="Research outline">
            <a:extLst>
              <a:ext uri="{FF2B5EF4-FFF2-40B4-BE49-F238E27FC236}">
                <a16:creationId xmlns:a16="http://schemas.microsoft.com/office/drawing/2014/main" id="{7F546B67-8D51-4287-B592-1C61A1C03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6157" y="1269958"/>
            <a:ext cx="619537" cy="619537"/>
          </a:xfrm>
          <a:prstGeom prst="rect">
            <a:avLst/>
          </a:prstGeom>
        </p:spPr>
      </p:pic>
      <p:sp>
        <p:nvSpPr>
          <p:cNvPr id="29" name="Rectangle: Rounded Corners 28">
            <a:extLst>
              <a:ext uri="{FF2B5EF4-FFF2-40B4-BE49-F238E27FC236}">
                <a16:creationId xmlns:a16="http://schemas.microsoft.com/office/drawing/2014/main" id="{34E780E0-6643-4310-A0A9-F8C749BE0690}"/>
              </a:ext>
            </a:extLst>
          </p:cNvPr>
          <p:cNvSpPr/>
          <p:nvPr/>
        </p:nvSpPr>
        <p:spPr>
          <a:xfrm>
            <a:off x="7752001" y="1205381"/>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cs typeface="Calibri"/>
              </a:rPr>
              <a:t>Data Acquisition </a:t>
            </a:r>
            <a:endParaRPr lang="en-US" dirty="0">
              <a:solidFill>
                <a:schemeClr val="tx1">
                  <a:lumMod val="75000"/>
                  <a:lumOff val="25000"/>
                </a:schemeClr>
              </a:solidFill>
              <a:cs typeface="Calibri" panose="020F0502020204030204"/>
            </a:endParaRPr>
          </a:p>
        </p:txBody>
      </p:sp>
      <p:sp>
        <p:nvSpPr>
          <p:cNvPr id="30" name="Arrow: Down 29">
            <a:extLst>
              <a:ext uri="{FF2B5EF4-FFF2-40B4-BE49-F238E27FC236}">
                <a16:creationId xmlns:a16="http://schemas.microsoft.com/office/drawing/2014/main" id="{BFDE7E79-3D66-4A4A-93BB-FD0BB8CA4F63}"/>
              </a:ext>
            </a:extLst>
          </p:cNvPr>
          <p:cNvSpPr/>
          <p:nvPr/>
        </p:nvSpPr>
        <p:spPr>
          <a:xfrm>
            <a:off x="8818039" y="2248891"/>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Down 30">
            <a:extLst>
              <a:ext uri="{FF2B5EF4-FFF2-40B4-BE49-F238E27FC236}">
                <a16:creationId xmlns:a16="http://schemas.microsoft.com/office/drawing/2014/main" id="{4CD98B68-E1E8-4565-A9F1-E15F9DDD4775}"/>
              </a:ext>
            </a:extLst>
          </p:cNvPr>
          <p:cNvSpPr/>
          <p:nvPr/>
        </p:nvSpPr>
        <p:spPr>
          <a:xfrm>
            <a:off x="8807993" y="4078731"/>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7325647D-38C7-4293-9E4E-0C13059CDC0D}"/>
              </a:ext>
            </a:extLst>
          </p:cNvPr>
          <p:cNvSpPr/>
          <p:nvPr/>
        </p:nvSpPr>
        <p:spPr>
          <a:xfrm>
            <a:off x="7784288" y="3007058"/>
            <a:ext cx="2396758" cy="760349"/>
          </a:xfrm>
          <a:prstGeom prst="roundRect">
            <a:avLst/>
          </a:prstGeom>
          <a:solidFill>
            <a:schemeClr val="accent1">
              <a:lumMod val="40000"/>
              <a:lumOff val="60000"/>
            </a:schemeClr>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cs typeface="Calibri" panose="020F0502020204030204"/>
            </a:endParaRPr>
          </a:p>
        </p:txBody>
      </p:sp>
      <p:sp>
        <p:nvSpPr>
          <p:cNvPr id="33" name="Rectangle: Rounded Corners 32">
            <a:extLst>
              <a:ext uri="{FF2B5EF4-FFF2-40B4-BE49-F238E27FC236}">
                <a16:creationId xmlns:a16="http://schemas.microsoft.com/office/drawing/2014/main" id="{8504370C-E4F6-44F3-B288-6C1BD4B19044}"/>
              </a:ext>
            </a:extLst>
          </p:cNvPr>
          <p:cNvSpPr/>
          <p:nvPr/>
        </p:nvSpPr>
        <p:spPr>
          <a:xfrm>
            <a:off x="7784287" y="4860396"/>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Analysis</a:t>
            </a:r>
            <a:endParaRPr lang="en-US" dirty="0">
              <a:solidFill>
                <a:schemeClr val="tx1">
                  <a:lumMod val="75000"/>
                  <a:lumOff val="25000"/>
                </a:schemeClr>
              </a:solidFill>
              <a:cs typeface="Calibri" panose="020F0502020204030204"/>
            </a:endParaRPr>
          </a:p>
        </p:txBody>
      </p:sp>
      <p:sp>
        <p:nvSpPr>
          <p:cNvPr id="34" name="Rectangle 33">
            <a:extLst>
              <a:ext uri="{FF2B5EF4-FFF2-40B4-BE49-F238E27FC236}">
                <a16:creationId xmlns:a16="http://schemas.microsoft.com/office/drawing/2014/main" id="{DE286F4F-8495-41FB-9ADB-4657E422D963}"/>
              </a:ext>
            </a:extLst>
          </p:cNvPr>
          <p:cNvSpPr/>
          <p:nvPr/>
        </p:nvSpPr>
        <p:spPr>
          <a:xfrm>
            <a:off x="7507668" y="4640729"/>
            <a:ext cx="3460537" cy="11811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64C6BEB-128B-4A68-AF25-0264AF4FEDC0}"/>
              </a:ext>
            </a:extLst>
          </p:cNvPr>
          <p:cNvSpPr/>
          <p:nvPr/>
        </p:nvSpPr>
        <p:spPr>
          <a:xfrm>
            <a:off x="7708751" y="968612"/>
            <a:ext cx="3258623" cy="11119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6" descr="Database outline">
            <a:extLst>
              <a:ext uri="{FF2B5EF4-FFF2-40B4-BE49-F238E27FC236}">
                <a16:creationId xmlns:a16="http://schemas.microsoft.com/office/drawing/2014/main" id="{373453A6-EE2F-477C-BF1B-35166AA646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6156" y="2981229"/>
            <a:ext cx="619537" cy="619537"/>
          </a:xfrm>
          <a:prstGeom prst="rect">
            <a:avLst/>
          </a:prstGeom>
        </p:spPr>
      </p:pic>
      <p:pic>
        <p:nvPicPr>
          <p:cNvPr id="38" name="Graphic 7" descr="Statistics outline">
            <a:extLst>
              <a:ext uri="{FF2B5EF4-FFF2-40B4-BE49-F238E27FC236}">
                <a16:creationId xmlns:a16="http://schemas.microsoft.com/office/drawing/2014/main" id="{A8DD89CD-13B7-4504-8C4A-1170F70F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6156" y="4873313"/>
            <a:ext cx="780186" cy="780186"/>
          </a:xfrm>
          <a:prstGeom prst="rect">
            <a:avLst/>
          </a:prstGeom>
        </p:spPr>
      </p:pic>
      <p:sp>
        <p:nvSpPr>
          <p:cNvPr id="39" name="Rectangle 38">
            <a:extLst>
              <a:ext uri="{FF2B5EF4-FFF2-40B4-BE49-F238E27FC236}">
                <a16:creationId xmlns:a16="http://schemas.microsoft.com/office/drawing/2014/main" id="{1696E95B-1A17-42FE-A728-2F32CC0349E7}"/>
              </a:ext>
            </a:extLst>
          </p:cNvPr>
          <p:cNvSpPr/>
          <p:nvPr/>
        </p:nvSpPr>
        <p:spPr>
          <a:xfrm>
            <a:off x="7709583" y="4640729"/>
            <a:ext cx="3258622" cy="138186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4">
            <a:extLst>
              <a:ext uri="{FF2B5EF4-FFF2-40B4-BE49-F238E27FC236}">
                <a16:creationId xmlns:a16="http://schemas.microsoft.com/office/drawing/2014/main" id="{0543F72B-0CB1-4A49-94B0-26514974F8DF}"/>
              </a:ext>
            </a:extLst>
          </p:cNvPr>
          <p:cNvSpPr txBox="1">
            <a:spLocks/>
          </p:cNvSpPr>
          <p:nvPr/>
        </p:nvSpPr>
        <p:spPr>
          <a:xfrm>
            <a:off x="7862170" y="6546834"/>
            <a:ext cx="3184172" cy="29664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100" dirty="0">
                <a:solidFill>
                  <a:schemeClr val="tx1">
                    <a:lumMod val="75000"/>
                    <a:lumOff val="25000"/>
                  </a:schemeClr>
                </a:solidFill>
                <a:latin typeface="Century Gothic"/>
              </a:rPr>
              <a:t> NASA</a:t>
            </a:r>
            <a:endParaRPr lang="en-US" sz="1100" i="0" u="none" strike="noStrike" kern="1200" cap="none" spc="0" normalizeH="0" baseline="0" noProof="0" dirty="0">
              <a:ln>
                <a:noFill/>
              </a:ln>
              <a:solidFill>
                <a:schemeClr val="tx1">
                  <a:lumMod val="75000"/>
                  <a:lumOff val="25000"/>
                </a:schemeClr>
              </a:solidFill>
              <a:effectLst/>
              <a:uLnTx/>
              <a:uFillTx/>
            </a:endParaRPr>
          </a:p>
        </p:txBody>
      </p:sp>
      <p:grpSp>
        <p:nvGrpSpPr>
          <p:cNvPr id="2" name="Group 1">
            <a:extLst>
              <a:ext uri="{FF2B5EF4-FFF2-40B4-BE49-F238E27FC236}">
                <a16:creationId xmlns:a16="http://schemas.microsoft.com/office/drawing/2014/main" id="{DF964ECB-99CE-4172-900F-5679D3AC645B}"/>
              </a:ext>
            </a:extLst>
          </p:cNvPr>
          <p:cNvGrpSpPr/>
          <p:nvPr/>
        </p:nvGrpSpPr>
        <p:grpSpPr>
          <a:xfrm>
            <a:off x="1325980" y="1234915"/>
            <a:ext cx="5279569" cy="5266314"/>
            <a:chOff x="1094734" y="1234915"/>
            <a:chExt cx="5279569" cy="5266314"/>
          </a:xfrm>
        </p:grpSpPr>
        <p:pic>
          <p:nvPicPr>
            <p:cNvPr id="6" name="Picture 2">
              <a:extLst>
                <a:ext uri="{FF2B5EF4-FFF2-40B4-BE49-F238E27FC236}">
                  <a16:creationId xmlns:a16="http://schemas.microsoft.com/office/drawing/2014/main" id="{FF103B32-38FF-43E7-A759-EC7171116E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2214" y="1398054"/>
              <a:ext cx="1943038" cy="1017818"/>
            </a:xfrm>
            <a:prstGeom prst="rect">
              <a:avLst/>
            </a:prstGeom>
            <a:noFill/>
            <a:extLst>
              <a:ext uri="{909E8E84-426E-40DD-AFC4-6F175D3DCCD1}">
                <a14:hiddenFill xmlns:a14="http://schemas.microsoft.com/office/drawing/2010/main">
                  <a:solidFill>
                    <a:srgbClr val="FFFFFF"/>
                  </a:solidFill>
                </a14:hiddenFill>
              </a:ext>
            </a:extLst>
          </p:spPr>
        </p:pic>
        <p:sp>
          <p:nvSpPr>
            <p:cNvPr id="7" name="Round Diagonal Corner Rectangle 45">
              <a:extLst>
                <a:ext uri="{FF2B5EF4-FFF2-40B4-BE49-F238E27FC236}">
                  <a16:creationId xmlns:a16="http://schemas.microsoft.com/office/drawing/2014/main" id="{A59D7484-CE7C-479C-BA23-F4B400CABA40}"/>
                </a:ext>
              </a:extLst>
            </p:cNvPr>
            <p:cNvSpPr/>
            <p:nvPr/>
          </p:nvSpPr>
          <p:spPr>
            <a:xfrm>
              <a:off x="4441322" y="2080245"/>
              <a:ext cx="1450451" cy="483674"/>
            </a:xfrm>
            <a:prstGeom prst="round2DiagRect">
              <a:avLst>
                <a:gd name="adj1" fmla="val 41461"/>
                <a:gd name="adj2" fmla="val 0"/>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latin typeface="Century Gothic"/>
                </a:rPr>
                <a:t>MODIS</a:t>
              </a:r>
              <a:endParaRPr lang="en-US" dirty="0">
                <a:latin typeface="Century Gothic"/>
              </a:endParaRPr>
            </a:p>
          </p:txBody>
        </p:sp>
        <p:pic>
          <p:nvPicPr>
            <p:cNvPr id="8" name="Picture 4">
              <a:extLst>
                <a:ext uri="{FF2B5EF4-FFF2-40B4-BE49-F238E27FC236}">
                  <a16:creationId xmlns:a16="http://schemas.microsoft.com/office/drawing/2014/main" id="{707EE774-0A2E-4DC2-AFC5-94308D735A0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08353" y="1234915"/>
              <a:ext cx="1805542" cy="111443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 Diagonal Corner Rectangle 45">
              <a:extLst>
                <a:ext uri="{FF2B5EF4-FFF2-40B4-BE49-F238E27FC236}">
                  <a16:creationId xmlns:a16="http://schemas.microsoft.com/office/drawing/2014/main" id="{048A5EC5-9AAE-4D82-BC0B-17C0E1F78D2C}"/>
                </a:ext>
              </a:extLst>
            </p:cNvPr>
            <p:cNvSpPr/>
            <p:nvPr/>
          </p:nvSpPr>
          <p:spPr>
            <a:xfrm>
              <a:off x="1094734" y="2099973"/>
              <a:ext cx="1450450" cy="483674"/>
            </a:xfrm>
            <a:prstGeom prst="round2DiagRect">
              <a:avLst>
                <a:gd name="adj1" fmla="val 34504"/>
                <a:gd name="adj2" fmla="val 0"/>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latin typeface="Century Gothic"/>
                </a:rPr>
                <a:t>VIIRS</a:t>
              </a:r>
            </a:p>
          </p:txBody>
        </p:sp>
        <p:grpSp>
          <p:nvGrpSpPr>
            <p:cNvPr id="18" name="Group 17">
              <a:extLst>
                <a:ext uri="{FF2B5EF4-FFF2-40B4-BE49-F238E27FC236}">
                  <a16:creationId xmlns:a16="http://schemas.microsoft.com/office/drawing/2014/main" id="{B2FCA637-4312-4741-BC94-AFD799FAAABA}"/>
                </a:ext>
              </a:extLst>
            </p:cNvPr>
            <p:cNvGrpSpPr/>
            <p:nvPr/>
          </p:nvGrpSpPr>
          <p:grpSpPr>
            <a:xfrm rot="16200000" flipH="1">
              <a:off x="3214313" y="1513617"/>
              <a:ext cx="912039" cy="3206174"/>
              <a:chOff x="3783496" y="2647516"/>
              <a:chExt cx="912039" cy="1757895"/>
            </a:xfrm>
          </p:grpSpPr>
          <p:cxnSp>
            <p:nvCxnSpPr>
              <p:cNvPr id="19" name="Straight Connector 18">
                <a:extLst>
                  <a:ext uri="{FF2B5EF4-FFF2-40B4-BE49-F238E27FC236}">
                    <a16:creationId xmlns:a16="http://schemas.microsoft.com/office/drawing/2014/main" id="{D9B1D1EA-00CF-41EA-BB5F-E35F3A2C78A8}"/>
                  </a:ext>
                </a:extLst>
              </p:cNvPr>
              <p:cNvCxnSpPr/>
              <p:nvPr/>
            </p:nvCxnSpPr>
            <p:spPr>
              <a:xfrm>
                <a:off x="3896139" y="2647516"/>
                <a:ext cx="0" cy="1757895"/>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B72B63A-27B1-43ED-9E05-2DE5E0D5512C}"/>
                  </a:ext>
                </a:extLst>
              </p:cNvPr>
              <p:cNvCxnSpPr/>
              <p:nvPr/>
            </p:nvCxnSpPr>
            <p:spPr>
              <a:xfrm>
                <a:off x="3783496" y="2647516"/>
                <a:ext cx="11264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617974F-EC5F-49AD-B674-EA04E813688D}"/>
                  </a:ext>
                </a:extLst>
              </p:cNvPr>
              <p:cNvCxnSpPr/>
              <p:nvPr/>
            </p:nvCxnSpPr>
            <p:spPr>
              <a:xfrm>
                <a:off x="3783496" y="4396567"/>
                <a:ext cx="112643"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B057604-E8C0-4A26-9438-CCE6258956A9}"/>
                  </a:ext>
                </a:extLst>
              </p:cNvPr>
              <p:cNvCxnSpPr>
                <a:cxnSpLocks/>
              </p:cNvCxnSpPr>
              <p:nvPr/>
            </p:nvCxnSpPr>
            <p:spPr>
              <a:xfrm rot="16200000" flipH="1">
                <a:off x="4291153" y="3170879"/>
                <a:ext cx="0" cy="8087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8967E5FB-C987-498D-BA43-2FF9AF542CE6}"/>
                </a:ext>
              </a:extLst>
            </p:cNvPr>
            <p:cNvSpPr txBox="1"/>
            <p:nvPr/>
          </p:nvSpPr>
          <p:spPr>
            <a:xfrm>
              <a:off x="2052147" y="6086564"/>
              <a:ext cx="1321594" cy="414665"/>
            </a:xfrm>
            <a:prstGeom prst="rect">
              <a:avLst/>
            </a:prstGeom>
            <a:solidFill>
              <a:srgbClr val="4472C4"/>
            </a:solidFill>
            <a:ln>
              <a:solidFill>
                <a:schemeClr val="tx1"/>
              </a:solidFill>
            </a:ln>
          </p:spPr>
          <p:txBody>
            <a:bodyPr wrap="square" lIns="91440" tIns="45720" rIns="91440" bIns="45720" anchor="t">
              <a:spAutoFit/>
            </a:bodyPr>
            <a:lstStyle/>
            <a:p>
              <a:pPr marL="0" marR="0" algn="ctr">
                <a:lnSpc>
                  <a:spcPct val="115000"/>
                </a:lnSpc>
                <a:spcBef>
                  <a:spcPts val="0"/>
                </a:spcBef>
                <a:spcAft>
                  <a:spcPts val="0"/>
                </a:spcAft>
              </a:pPr>
              <a:r>
                <a:rPr lang="en-US" sz="2000" dirty="0">
                  <a:solidFill>
                    <a:schemeClr val="bg1"/>
                  </a:solidFill>
                  <a:effectLst/>
                  <a:latin typeface="Century Gothic"/>
                  <a:ea typeface="Times New Roman" panose="02020603050405020304" pitchFamily="18" charset="0"/>
                  <a:cs typeface="Arial"/>
                </a:rPr>
                <a:t>CI</a:t>
              </a:r>
            </a:p>
          </p:txBody>
        </p:sp>
        <p:sp>
          <p:nvSpPr>
            <p:cNvPr id="26" name="TextBox 25">
              <a:extLst>
                <a:ext uri="{FF2B5EF4-FFF2-40B4-BE49-F238E27FC236}">
                  <a16:creationId xmlns:a16="http://schemas.microsoft.com/office/drawing/2014/main" id="{4D6933EB-A5D8-4AE4-8786-CA35A342A572}"/>
                </a:ext>
              </a:extLst>
            </p:cNvPr>
            <p:cNvSpPr txBox="1"/>
            <p:nvPr/>
          </p:nvSpPr>
          <p:spPr>
            <a:xfrm>
              <a:off x="2712944" y="3679058"/>
              <a:ext cx="2074973" cy="768608"/>
            </a:xfrm>
            <a:prstGeom prst="rect">
              <a:avLst/>
            </a:prstGeom>
            <a:solidFill>
              <a:srgbClr val="70AD47"/>
            </a:solidFill>
            <a:ln>
              <a:solidFill>
                <a:schemeClr val="tx1"/>
              </a:solidFill>
            </a:ln>
          </p:spPr>
          <p:txBody>
            <a:bodyPr wrap="square" lIns="91440" tIns="45720" rIns="91440" bIns="45720" anchor="t">
              <a:spAutoFit/>
            </a:bodyPr>
            <a:lstStyle/>
            <a:p>
              <a:pPr algn="ctr">
                <a:lnSpc>
                  <a:spcPct val="115000"/>
                </a:lnSpc>
              </a:pPr>
              <a:r>
                <a:rPr lang="en-US" sz="2000" dirty="0">
                  <a:solidFill>
                    <a:schemeClr val="bg1"/>
                  </a:solidFill>
                  <a:latin typeface="Century Gothic"/>
                  <a:ea typeface="Times New Roman" panose="02020603050405020304" pitchFamily="18" charset="0"/>
                  <a:cs typeface="Arial"/>
                </a:rPr>
                <a:t>Chlorophyll-a Algorithms</a:t>
              </a:r>
            </a:p>
          </p:txBody>
        </p:sp>
        <p:cxnSp>
          <p:nvCxnSpPr>
            <p:cNvPr id="27" name="Straight Arrow Connector 26">
              <a:extLst>
                <a:ext uri="{FF2B5EF4-FFF2-40B4-BE49-F238E27FC236}">
                  <a16:creationId xmlns:a16="http://schemas.microsoft.com/office/drawing/2014/main" id="{5109CDAD-B472-4317-B642-9A1717D0FE5D}"/>
                </a:ext>
              </a:extLst>
            </p:cNvPr>
            <p:cNvCxnSpPr>
              <a:cxnSpLocks/>
            </p:cNvCxnSpPr>
            <p:nvPr/>
          </p:nvCxnSpPr>
          <p:spPr>
            <a:xfrm flipH="1">
              <a:off x="2607923" y="4541860"/>
              <a:ext cx="1149813" cy="4794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060045E0-85E3-8640-AE08-6B2FA98F2A74}"/>
                </a:ext>
              </a:extLst>
            </p:cNvPr>
            <p:cNvSpPr txBox="1"/>
            <p:nvPr/>
          </p:nvSpPr>
          <p:spPr>
            <a:xfrm>
              <a:off x="1181839" y="5055578"/>
              <a:ext cx="1321594" cy="414665"/>
            </a:xfrm>
            <a:prstGeom prst="rect">
              <a:avLst/>
            </a:prstGeom>
            <a:solidFill>
              <a:srgbClr val="4472C4"/>
            </a:solidFill>
            <a:ln>
              <a:solidFill>
                <a:schemeClr val="tx1"/>
              </a:solidFill>
            </a:ln>
          </p:spPr>
          <p:txBody>
            <a:bodyPr wrap="square" lIns="91440" tIns="45720" rIns="91440" bIns="45720" anchor="t">
              <a:spAutoFit/>
            </a:bodyPr>
            <a:lstStyle/>
            <a:p>
              <a:pPr marL="0" marR="0" algn="ctr">
                <a:lnSpc>
                  <a:spcPct val="115000"/>
                </a:lnSpc>
                <a:spcBef>
                  <a:spcPts val="0"/>
                </a:spcBef>
                <a:spcAft>
                  <a:spcPts val="0"/>
                </a:spcAft>
              </a:pPr>
              <a:r>
                <a:rPr lang="en-US" sz="2000" dirty="0">
                  <a:solidFill>
                    <a:schemeClr val="bg1"/>
                  </a:solidFill>
                  <a:effectLst/>
                  <a:latin typeface="Century Gothic"/>
                  <a:ea typeface="Times New Roman" panose="02020603050405020304" pitchFamily="18" charset="0"/>
                  <a:cs typeface="Arial"/>
                </a:rPr>
                <a:t>OCx</a:t>
              </a:r>
            </a:p>
          </p:txBody>
        </p:sp>
        <p:sp>
          <p:nvSpPr>
            <p:cNvPr id="48" name="TextBox 47">
              <a:extLst>
                <a:ext uri="{FF2B5EF4-FFF2-40B4-BE49-F238E27FC236}">
                  <a16:creationId xmlns:a16="http://schemas.microsoft.com/office/drawing/2014/main" id="{0DBD31BC-2C8C-664E-A2B3-66BA29037E65}"/>
                </a:ext>
              </a:extLst>
            </p:cNvPr>
            <p:cNvSpPr txBox="1"/>
            <p:nvPr/>
          </p:nvSpPr>
          <p:spPr>
            <a:xfrm>
              <a:off x="4185795" y="6083603"/>
              <a:ext cx="1321594" cy="414665"/>
            </a:xfrm>
            <a:prstGeom prst="rect">
              <a:avLst/>
            </a:prstGeom>
            <a:solidFill>
              <a:srgbClr val="4472C4"/>
            </a:solidFill>
            <a:ln>
              <a:solidFill>
                <a:schemeClr val="tx1"/>
              </a:solidFill>
            </a:ln>
          </p:spPr>
          <p:txBody>
            <a:bodyPr wrap="square" lIns="91440" tIns="45720" rIns="91440" bIns="45720" anchor="t">
              <a:spAutoFit/>
            </a:bodyPr>
            <a:lstStyle/>
            <a:p>
              <a:pPr marL="0" marR="0" algn="ctr">
                <a:lnSpc>
                  <a:spcPct val="115000"/>
                </a:lnSpc>
                <a:spcBef>
                  <a:spcPts val="0"/>
                </a:spcBef>
                <a:spcAft>
                  <a:spcPts val="0"/>
                </a:spcAft>
              </a:pPr>
              <a:r>
                <a:rPr lang="en-US" sz="2000" dirty="0">
                  <a:solidFill>
                    <a:schemeClr val="bg1"/>
                  </a:solidFill>
                  <a:effectLst/>
                  <a:latin typeface="Century Gothic"/>
                  <a:ea typeface="Times New Roman" panose="02020603050405020304" pitchFamily="18" charset="0"/>
                  <a:cs typeface="Arial"/>
                </a:rPr>
                <a:t>RGCI</a:t>
              </a:r>
            </a:p>
          </p:txBody>
        </p:sp>
        <p:sp>
          <p:nvSpPr>
            <p:cNvPr id="49" name="TextBox 48">
              <a:extLst>
                <a:ext uri="{FF2B5EF4-FFF2-40B4-BE49-F238E27FC236}">
                  <a16:creationId xmlns:a16="http://schemas.microsoft.com/office/drawing/2014/main" id="{4C6ADF06-E5B6-AF48-B073-3354CBF5FF48}"/>
                </a:ext>
              </a:extLst>
            </p:cNvPr>
            <p:cNvSpPr txBox="1"/>
            <p:nvPr/>
          </p:nvSpPr>
          <p:spPr>
            <a:xfrm>
              <a:off x="5052708" y="5055578"/>
              <a:ext cx="1321595" cy="414665"/>
            </a:xfrm>
            <a:prstGeom prst="rect">
              <a:avLst/>
            </a:prstGeom>
            <a:solidFill>
              <a:srgbClr val="4472C4"/>
            </a:solidFill>
            <a:ln>
              <a:solidFill>
                <a:schemeClr val="tx1"/>
              </a:solidFill>
            </a:ln>
          </p:spPr>
          <p:txBody>
            <a:bodyPr wrap="square" lIns="91440" tIns="45720" rIns="91440" bIns="45720" anchor="t">
              <a:spAutoFit/>
            </a:bodyPr>
            <a:lstStyle/>
            <a:p>
              <a:pPr marL="0" marR="0" algn="ctr">
                <a:lnSpc>
                  <a:spcPct val="115000"/>
                </a:lnSpc>
                <a:spcBef>
                  <a:spcPts val="0"/>
                </a:spcBef>
                <a:spcAft>
                  <a:spcPts val="0"/>
                </a:spcAft>
              </a:pPr>
              <a:r>
                <a:rPr lang="en-US" sz="2000" dirty="0">
                  <a:solidFill>
                    <a:schemeClr val="bg1"/>
                  </a:solidFill>
                  <a:effectLst/>
                  <a:latin typeface="Century Gothic"/>
                  <a:ea typeface="Times New Roman" panose="02020603050405020304" pitchFamily="18" charset="0"/>
                  <a:cs typeface="Arial"/>
                </a:rPr>
                <a:t>GROC4</a:t>
              </a:r>
            </a:p>
          </p:txBody>
        </p:sp>
        <p:cxnSp>
          <p:nvCxnSpPr>
            <p:cNvPr id="51" name="Straight Arrow Connector 50">
              <a:extLst>
                <a:ext uri="{FF2B5EF4-FFF2-40B4-BE49-F238E27FC236}">
                  <a16:creationId xmlns:a16="http://schemas.microsoft.com/office/drawing/2014/main" id="{148BD7C5-3388-DB44-AED4-A6F9FF8AA1E6}"/>
                </a:ext>
              </a:extLst>
            </p:cNvPr>
            <p:cNvCxnSpPr>
              <a:cxnSpLocks/>
            </p:cNvCxnSpPr>
            <p:nvPr/>
          </p:nvCxnSpPr>
          <p:spPr>
            <a:xfrm flipH="1">
              <a:off x="3194189" y="4549811"/>
              <a:ext cx="564194" cy="14387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C18EB5D5-5A6F-794E-BED2-CCE5E95D2499}"/>
                </a:ext>
              </a:extLst>
            </p:cNvPr>
            <p:cNvCxnSpPr>
              <a:cxnSpLocks/>
            </p:cNvCxnSpPr>
            <p:nvPr/>
          </p:nvCxnSpPr>
          <p:spPr>
            <a:xfrm>
              <a:off x="3756866" y="4525958"/>
              <a:ext cx="587783" cy="14057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8140A70-6470-404C-A0DC-762279394115}"/>
                </a:ext>
              </a:extLst>
            </p:cNvPr>
            <p:cNvCxnSpPr>
              <a:cxnSpLocks/>
            </p:cNvCxnSpPr>
            <p:nvPr/>
          </p:nvCxnSpPr>
          <p:spPr>
            <a:xfrm>
              <a:off x="3764171" y="4541534"/>
              <a:ext cx="1168347" cy="4325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2" name="Oval 71">
              <a:extLst>
                <a:ext uri="{FF2B5EF4-FFF2-40B4-BE49-F238E27FC236}">
                  <a16:creationId xmlns:a16="http://schemas.microsoft.com/office/drawing/2014/main" id="{AA2CCBE4-2B4C-E54D-8BD5-32C021DCF926}"/>
                </a:ext>
              </a:extLst>
            </p:cNvPr>
            <p:cNvSpPr/>
            <p:nvPr/>
          </p:nvSpPr>
          <p:spPr>
            <a:xfrm>
              <a:off x="3696948" y="449033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ounded Rectangle 49">
            <a:extLst>
              <a:ext uri="{FF2B5EF4-FFF2-40B4-BE49-F238E27FC236}">
                <a16:creationId xmlns:a16="http://schemas.microsoft.com/office/drawing/2014/main" id="{F22CF0FB-29F1-4A45-A9A3-E9F2F1CE1317}"/>
              </a:ext>
            </a:extLst>
          </p:cNvPr>
          <p:cNvSpPr/>
          <p:nvPr/>
        </p:nvSpPr>
        <p:spPr>
          <a:xfrm>
            <a:off x="495300" y="1193595"/>
            <a:ext cx="6940928" cy="5512005"/>
          </a:xfrm>
          <a:prstGeom prst="roundRect">
            <a:avLst>
              <a:gd name="adj" fmla="val 28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7A88209-4BB7-4105-A9B4-2CD30DC2F84C}"/>
              </a:ext>
            </a:extLst>
          </p:cNvPr>
          <p:cNvSpPr/>
          <p:nvPr/>
        </p:nvSpPr>
        <p:spPr>
          <a:xfrm>
            <a:off x="495300" y="342900"/>
            <a:ext cx="8747046" cy="483676"/>
          </a:xfrm>
          <a:prstGeom prst="rect">
            <a:avLst/>
          </a:prstGeom>
        </p:spPr>
        <p:txBody>
          <a:bodyPr wrap="none" lIns="91440" tIns="45720" rIns="91440" bIns="45720" anchor="ctr" anchorCtr="0">
            <a:noAutofit/>
          </a:bodyPr>
          <a:lstStyle/>
          <a:p>
            <a:r>
              <a:rPr lang="en-US" sz="4000" b="1" dirty="0">
                <a:solidFill>
                  <a:srgbClr val="8A599A"/>
                </a:solidFill>
                <a:latin typeface="Century Gothic" panose="020F0302020204030204"/>
              </a:rPr>
              <a:t>METHODOLOGY  </a:t>
            </a:r>
          </a:p>
        </p:txBody>
      </p:sp>
    </p:spTree>
    <p:extLst>
      <p:ext uri="{BB962C8B-B14F-4D97-AF65-F5344CB8AC3E}">
        <p14:creationId xmlns:p14="http://schemas.microsoft.com/office/powerpoint/2010/main" val="80320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3FC2CC6D-D586-48C7-B0FC-1B90ACBE2408}"/>
              </a:ext>
            </a:extLst>
          </p:cNvPr>
          <p:cNvGrpSpPr/>
          <p:nvPr/>
        </p:nvGrpSpPr>
        <p:grpSpPr>
          <a:xfrm>
            <a:off x="1395692" y="1313052"/>
            <a:ext cx="5577202" cy="1850515"/>
            <a:chOff x="743984" y="2198120"/>
            <a:chExt cx="5397723" cy="1838123"/>
          </a:xfrm>
        </p:grpSpPr>
        <p:cxnSp>
          <p:nvCxnSpPr>
            <p:cNvPr id="61" name="Connector: Elbow 60">
              <a:extLst>
                <a:ext uri="{FF2B5EF4-FFF2-40B4-BE49-F238E27FC236}">
                  <a16:creationId xmlns:a16="http://schemas.microsoft.com/office/drawing/2014/main" id="{C4CDE8E9-10FD-4FBB-94A5-4F19576EA513}"/>
                </a:ext>
              </a:extLst>
            </p:cNvPr>
            <p:cNvCxnSpPr>
              <a:cxnSpLocks/>
            </p:cNvCxnSpPr>
            <p:nvPr/>
          </p:nvCxnSpPr>
          <p:spPr>
            <a:xfrm flipH="1">
              <a:off x="3431578" y="2204407"/>
              <a:ext cx="2710129" cy="1408981"/>
            </a:xfrm>
            <a:prstGeom prst="bentConnector3">
              <a:avLst/>
            </a:prstGeom>
            <a:ln/>
          </p:spPr>
          <p:style>
            <a:lnRef idx="3">
              <a:schemeClr val="dk1"/>
            </a:lnRef>
            <a:fillRef idx="0">
              <a:schemeClr val="dk1"/>
            </a:fillRef>
            <a:effectRef idx="2">
              <a:schemeClr val="dk1"/>
            </a:effectRef>
            <a:fontRef idx="minor">
              <a:schemeClr val="tx1"/>
            </a:fontRef>
          </p:style>
        </p:cxnSp>
        <p:cxnSp>
          <p:nvCxnSpPr>
            <p:cNvPr id="62" name="Connector: Elbow 61">
              <a:extLst>
                <a:ext uri="{FF2B5EF4-FFF2-40B4-BE49-F238E27FC236}">
                  <a16:creationId xmlns:a16="http://schemas.microsoft.com/office/drawing/2014/main" id="{B6B5927B-6136-4A77-B88F-2B6269B65E60}"/>
                </a:ext>
              </a:extLst>
            </p:cNvPr>
            <p:cNvCxnSpPr>
              <a:cxnSpLocks/>
            </p:cNvCxnSpPr>
            <p:nvPr/>
          </p:nvCxnSpPr>
          <p:spPr>
            <a:xfrm>
              <a:off x="743984" y="2198120"/>
              <a:ext cx="2695753" cy="1416168"/>
            </a:xfrm>
            <a:prstGeom prst="bentConnector3">
              <a:avLst/>
            </a:prstGeom>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23B49335-268D-402F-B1CF-C087082D4950}"/>
                </a:ext>
              </a:extLst>
            </p:cNvPr>
            <p:cNvCxnSpPr>
              <a:cxnSpLocks/>
            </p:cNvCxnSpPr>
            <p:nvPr/>
          </p:nvCxnSpPr>
          <p:spPr>
            <a:xfrm>
              <a:off x="3390750" y="3613389"/>
              <a:ext cx="0" cy="4228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58D02A7E-A576-434B-AD63-55EDA07C2D00}"/>
              </a:ext>
            </a:extLst>
          </p:cNvPr>
          <p:cNvGrpSpPr/>
          <p:nvPr/>
        </p:nvGrpSpPr>
        <p:grpSpPr>
          <a:xfrm>
            <a:off x="1014560" y="1166947"/>
            <a:ext cx="2309906" cy="772383"/>
            <a:chOff x="5657633" y="631578"/>
            <a:chExt cx="4114795" cy="2514609"/>
          </a:xfrm>
          <a:solidFill>
            <a:srgbClr val="8A599A"/>
          </a:solidFill>
        </p:grpSpPr>
        <p:sp>
          <p:nvSpPr>
            <p:cNvPr id="55" name="Rectangle: Rounded Corners 54">
              <a:extLst>
                <a:ext uri="{FF2B5EF4-FFF2-40B4-BE49-F238E27FC236}">
                  <a16:creationId xmlns:a16="http://schemas.microsoft.com/office/drawing/2014/main" id="{1D210C6C-68AD-445B-9026-8EE740459A37}"/>
                </a:ext>
              </a:extLst>
            </p:cNvPr>
            <p:cNvSpPr/>
            <p:nvPr/>
          </p:nvSpPr>
          <p:spPr>
            <a:xfrm>
              <a:off x="5657633" y="631578"/>
              <a:ext cx="4114795" cy="2514609"/>
            </a:xfrm>
            <a:prstGeom prst="roundRect">
              <a:avLst/>
            </a:prstGeom>
            <a:grpFill/>
            <a:ln>
              <a:solidFill>
                <a:schemeClr val="tx1"/>
              </a:solidFill>
            </a:ln>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56" name="Rectangle: Rounded Corners 6">
              <a:extLst>
                <a:ext uri="{FF2B5EF4-FFF2-40B4-BE49-F238E27FC236}">
                  <a16:creationId xmlns:a16="http://schemas.microsoft.com/office/drawing/2014/main" id="{FED2AA20-80D4-4986-BD1B-622357388B04}"/>
                </a:ext>
              </a:extLst>
            </p:cNvPr>
            <p:cNvSpPr txBox="1"/>
            <p:nvPr/>
          </p:nvSpPr>
          <p:spPr>
            <a:xfrm>
              <a:off x="5780385" y="754333"/>
              <a:ext cx="3869289" cy="226910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000" kern="1200" dirty="0">
                  <a:latin typeface="Century Gothic"/>
                </a:rPr>
                <a:t>Bloom presence</a:t>
              </a:r>
            </a:p>
          </p:txBody>
        </p:sp>
      </p:grpSp>
      <p:sp>
        <p:nvSpPr>
          <p:cNvPr id="2" name="Rectangle 1"/>
          <p:cNvSpPr/>
          <p:nvPr/>
        </p:nvSpPr>
        <p:spPr>
          <a:xfrm>
            <a:off x="495300" y="342900"/>
            <a:ext cx="8747046" cy="483676"/>
          </a:xfrm>
          <a:prstGeom prst="rect">
            <a:avLst/>
          </a:prstGeom>
        </p:spPr>
        <p:txBody>
          <a:bodyPr wrap="none" lIns="91440" tIns="45720" rIns="91440" bIns="45720" anchor="ctr" anchorCtr="0">
            <a:noAutofit/>
          </a:bodyPr>
          <a:lstStyle/>
          <a:p>
            <a:r>
              <a:rPr lang="en-US" sz="4000" b="1" dirty="0">
                <a:solidFill>
                  <a:srgbClr val="8A599A"/>
                </a:solidFill>
                <a:latin typeface="Century Gothic" panose="020F0302020204030204"/>
              </a:rPr>
              <a:t>METHODOLOGY</a:t>
            </a:r>
          </a:p>
        </p:txBody>
      </p:sp>
      <p:pic>
        <p:nvPicPr>
          <p:cNvPr id="23" name="Graphic 4" descr="Research outline">
            <a:extLst>
              <a:ext uri="{FF2B5EF4-FFF2-40B4-BE49-F238E27FC236}">
                <a16:creationId xmlns:a16="http://schemas.microsoft.com/office/drawing/2014/main" id="{C2D99453-438D-4DA9-80FA-AF5C2585D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6157" y="1269958"/>
            <a:ext cx="780186" cy="780186"/>
          </a:xfrm>
          <a:prstGeom prst="rect">
            <a:avLst/>
          </a:prstGeom>
        </p:spPr>
      </p:pic>
      <p:sp>
        <p:nvSpPr>
          <p:cNvPr id="24" name="Rectangle: Rounded Corners 23">
            <a:extLst>
              <a:ext uri="{FF2B5EF4-FFF2-40B4-BE49-F238E27FC236}">
                <a16:creationId xmlns:a16="http://schemas.microsoft.com/office/drawing/2014/main" id="{B95B016F-3324-4CE8-A9B1-6BF8CA5923C0}"/>
              </a:ext>
            </a:extLst>
          </p:cNvPr>
          <p:cNvSpPr/>
          <p:nvPr/>
        </p:nvSpPr>
        <p:spPr>
          <a:xfrm>
            <a:off x="7752001" y="1205381"/>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cs typeface="Calibri"/>
              </a:rPr>
              <a:t>Data Acquisition </a:t>
            </a:r>
            <a:endParaRPr lang="en-US" dirty="0">
              <a:solidFill>
                <a:schemeClr val="tx1">
                  <a:lumMod val="75000"/>
                  <a:lumOff val="25000"/>
                </a:schemeClr>
              </a:solidFill>
              <a:cs typeface="Calibri" panose="020F0502020204030204"/>
            </a:endParaRPr>
          </a:p>
        </p:txBody>
      </p:sp>
      <p:pic>
        <p:nvPicPr>
          <p:cNvPr id="25" name="Graphic 6" descr="Database outline">
            <a:extLst>
              <a:ext uri="{FF2B5EF4-FFF2-40B4-BE49-F238E27FC236}">
                <a16:creationId xmlns:a16="http://schemas.microsoft.com/office/drawing/2014/main" id="{BDF870EC-C939-469D-9D9B-0AD7E1C667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6156" y="2981229"/>
            <a:ext cx="780186" cy="780186"/>
          </a:xfrm>
          <a:prstGeom prst="rect">
            <a:avLst/>
          </a:prstGeom>
        </p:spPr>
      </p:pic>
      <p:pic>
        <p:nvPicPr>
          <p:cNvPr id="26" name="Graphic 7" descr="Statistics outline">
            <a:extLst>
              <a:ext uri="{FF2B5EF4-FFF2-40B4-BE49-F238E27FC236}">
                <a16:creationId xmlns:a16="http://schemas.microsoft.com/office/drawing/2014/main" id="{F25D6857-50EC-4445-88E9-418F2D9A99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6156" y="4873313"/>
            <a:ext cx="780186" cy="780186"/>
          </a:xfrm>
          <a:prstGeom prst="rect">
            <a:avLst/>
          </a:prstGeom>
        </p:spPr>
      </p:pic>
      <p:sp>
        <p:nvSpPr>
          <p:cNvPr id="27" name="Arrow: Down 26">
            <a:extLst>
              <a:ext uri="{FF2B5EF4-FFF2-40B4-BE49-F238E27FC236}">
                <a16:creationId xmlns:a16="http://schemas.microsoft.com/office/drawing/2014/main" id="{D6425FCC-6FAA-4FBD-A482-B3F771F03CE0}"/>
              </a:ext>
            </a:extLst>
          </p:cNvPr>
          <p:cNvSpPr/>
          <p:nvPr/>
        </p:nvSpPr>
        <p:spPr>
          <a:xfrm>
            <a:off x="8775706" y="2238308"/>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Down 27">
            <a:extLst>
              <a:ext uri="{FF2B5EF4-FFF2-40B4-BE49-F238E27FC236}">
                <a16:creationId xmlns:a16="http://schemas.microsoft.com/office/drawing/2014/main" id="{D0E83759-AEB1-4E67-A358-EE9D7299382D}"/>
              </a:ext>
            </a:extLst>
          </p:cNvPr>
          <p:cNvSpPr/>
          <p:nvPr/>
        </p:nvSpPr>
        <p:spPr>
          <a:xfrm>
            <a:off x="8807993" y="4078731"/>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70BC0DCA-6309-4163-8614-F8F131B69908}"/>
              </a:ext>
            </a:extLst>
          </p:cNvPr>
          <p:cNvSpPr/>
          <p:nvPr/>
        </p:nvSpPr>
        <p:spPr>
          <a:xfrm>
            <a:off x="7784288" y="3007058"/>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cs typeface="Calibri" panose="020F0502020204030204"/>
            </a:endParaRPr>
          </a:p>
        </p:txBody>
      </p:sp>
      <p:sp>
        <p:nvSpPr>
          <p:cNvPr id="30" name="Rectangle: Rounded Corners 29">
            <a:extLst>
              <a:ext uri="{FF2B5EF4-FFF2-40B4-BE49-F238E27FC236}">
                <a16:creationId xmlns:a16="http://schemas.microsoft.com/office/drawing/2014/main" id="{2A151EF1-DBEC-4DAA-A181-9002A445624E}"/>
              </a:ext>
            </a:extLst>
          </p:cNvPr>
          <p:cNvSpPr/>
          <p:nvPr/>
        </p:nvSpPr>
        <p:spPr>
          <a:xfrm>
            <a:off x="7784287" y="4860396"/>
            <a:ext cx="2396758" cy="760349"/>
          </a:xfrm>
          <a:prstGeom prst="roundRect">
            <a:avLst/>
          </a:prstGeom>
          <a:solidFill>
            <a:schemeClr val="accent1">
              <a:lumMod val="40000"/>
              <a:lumOff val="60000"/>
            </a:schemeClr>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Analysis</a:t>
            </a:r>
            <a:endParaRPr lang="en-US" dirty="0">
              <a:solidFill>
                <a:schemeClr val="tx1">
                  <a:lumMod val="75000"/>
                  <a:lumOff val="25000"/>
                </a:schemeClr>
              </a:solidFill>
              <a:cs typeface="Calibri" panose="020F0502020204030204"/>
            </a:endParaRPr>
          </a:p>
        </p:txBody>
      </p:sp>
      <p:sp>
        <p:nvSpPr>
          <p:cNvPr id="21" name="Rectangle 20">
            <a:extLst>
              <a:ext uri="{FF2B5EF4-FFF2-40B4-BE49-F238E27FC236}">
                <a16:creationId xmlns:a16="http://schemas.microsoft.com/office/drawing/2014/main" id="{130A0B06-28A4-4FAC-A97D-D3FBB7607D2D}"/>
              </a:ext>
            </a:extLst>
          </p:cNvPr>
          <p:cNvSpPr/>
          <p:nvPr/>
        </p:nvSpPr>
        <p:spPr>
          <a:xfrm>
            <a:off x="7634430" y="977285"/>
            <a:ext cx="3409471" cy="377327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B9A7833B-80F5-495A-8B2B-62CC1BED57ED}"/>
              </a:ext>
            </a:extLst>
          </p:cNvPr>
          <p:cNvSpPr/>
          <p:nvPr/>
        </p:nvSpPr>
        <p:spPr>
          <a:xfrm>
            <a:off x="2763989" y="3249990"/>
            <a:ext cx="2674640" cy="1275422"/>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b="1" kern="1200" dirty="0">
                <a:latin typeface="Century Gothic"/>
              </a:rPr>
              <a:t>NASA Earth Observations:</a:t>
            </a:r>
          </a:p>
          <a:p>
            <a:pPr marL="0" lvl="0" indent="0" algn="ctr" defTabSz="1022350" rtl="0">
              <a:lnSpc>
                <a:spcPct val="90000"/>
              </a:lnSpc>
              <a:spcBef>
                <a:spcPct val="0"/>
              </a:spcBef>
              <a:spcAft>
                <a:spcPct val="35000"/>
              </a:spcAft>
              <a:buNone/>
            </a:pPr>
            <a:r>
              <a:rPr lang="en-US" sz="2000" dirty="0">
                <a:latin typeface="Century Gothic"/>
              </a:rPr>
              <a:t>MODIS &amp; VIIRS</a:t>
            </a:r>
            <a:endParaRPr lang="en-US" sz="2000" b="0" kern="1200" dirty="0">
              <a:latin typeface="Century Gothic"/>
            </a:endParaRPr>
          </a:p>
        </p:txBody>
      </p:sp>
      <p:grpSp>
        <p:nvGrpSpPr>
          <p:cNvPr id="38" name="Group 37">
            <a:extLst>
              <a:ext uri="{FF2B5EF4-FFF2-40B4-BE49-F238E27FC236}">
                <a16:creationId xmlns:a16="http://schemas.microsoft.com/office/drawing/2014/main" id="{0C5F1899-9E40-4260-A2E8-EEF1F2876A63}"/>
              </a:ext>
            </a:extLst>
          </p:cNvPr>
          <p:cNvGrpSpPr/>
          <p:nvPr/>
        </p:nvGrpSpPr>
        <p:grpSpPr>
          <a:xfrm>
            <a:off x="881321" y="5347508"/>
            <a:ext cx="2674640" cy="1275422"/>
            <a:chOff x="5657633" y="631578"/>
            <a:chExt cx="4114795" cy="2514609"/>
          </a:xfrm>
        </p:grpSpPr>
        <p:sp>
          <p:nvSpPr>
            <p:cNvPr id="39" name="Rectangle: Rounded Corners 38">
              <a:extLst>
                <a:ext uri="{FF2B5EF4-FFF2-40B4-BE49-F238E27FC236}">
                  <a16:creationId xmlns:a16="http://schemas.microsoft.com/office/drawing/2014/main" id="{CC612E17-DFED-4417-BC6F-A92736254787}"/>
                </a:ext>
              </a:extLst>
            </p:cNvPr>
            <p:cNvSpPr/>
            <p:nvPr/>
          </p:nvSpPr>
          <p:spPr>
            <a:xfrm>
              <a:off x="5657633" y="631578"/>
              <a:ext cx="4114795" cy="2514609"/>
            </a:xfrm>
            <a:prstGeom prst="roundRect">
              <a:avLst/>
            </a:prstGeom>
            <a:ln>
              <a:solidFill>
                <a:schemeClr val="tx1"/>
              </a:solidFill>
            </a:ln>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40" name="Rectangle: Rounded Corners 6">
              <a:extLst>
                <a:ext uri="{FF2B5EF4-FFF2-40B4-BE49-F238E27FC236}">
                  <a16:creationId xmlns:a16="http://schemas.microsoft.com/office/drawing/2014/main" id="{0F179E79-002B-4F63-A9DA-CDF032706706}"/>
                </a:ext>
              </a:extLst>
            </p:cNvPr>
            <p:cNvSpPr txBox="1"/>
            <p:nvPr/>
          </p:nvSpPr>
          <p:spPr>
            <a:xfrm>
              <a:off x="5780386" y="754331"/>
              <a:ext cx="3869289" cy="226910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000" b="1" i="1" dirty="0">
                  <a:latin typeface="Century Gothic"/>
                </a:rPr>
                <a:t>In situ </a:t>
              </a:r>
              <a:r>
                <a:rPr lang="en-US" sz="2000" b="1" dirty="0">
                  <a:latin typeface="Century Gothic"/>
                </a:rPr>
                <a:t>data:</a:t>
              </a:r>
            </a:p>
            <a:p>
              <a:pPr marL="0" lvl="0" indent="0" algn="ctr" defTabSz="1022350" rtl="0">
                <a:lnSpc>
                  <a:spcPct val="90000"/>
                </a:lnSpc>
                <a:spcBef>
                  <a:spcPct val="0"/>
                </a:spcBef>
                <a:spcAft>
                  <a:spcPct val="35000"/>
                </a:spcAft>
                <a:buNone/>
              </a:pPr>
              <a:r>
                <a:rPr lang="en-US" sz="2000" kern="1200" dirty="0">
                  <a:latin typeface="Century Gothic"/>
                </a:rPr>
                <a:t>Scripps Pier &amp; Santa Monica Pier</a:t>
              </a:r>
            </a:p>
          </p:txBody>
        </p:sp>
      </p:grpSp>
      <p:pic>
        <p:nvPicPr>
          <p:cNvPr id="11" name="Graphic 10" descr="Satellite outline">
            <a:extLst>
              <a:ext uri="{FF2B5EF4-FFF2-40B4-BE49-F238E27FC236}">
                <a16:creationId xmlns:a16="http://schemas.microsoft.com/office/drawing/2014/main" id="{52BD44D0-3FB4-4877-AEB8-1A8B708A8A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87709" y="3384160"/>
            <a:ext cx="981882" cy="981882"/>
          </a:xfrm>
          <a:prstGeom prst="rect">
            <a:avLst/>
          </a:prstGeom>
        </p:spPr>
      </p:pic>
      <p:sp>
        <p:nvSpPr>
          <p:cNvPr id="49" name="Oval 48">
            <a:extLst>
              <a:ext uri="{FF2B5EF4-FFF2-40B4-BE49-F238E27FC236}">
                <a16:creationId xmlns:a16="http://schemas.microsoft.com/office/drawing/2014/main" id="{BD3C5A12-B55F-4035-BA68-CBC6C2700C77}"/>
              </a:ext>
            </a:extLst>
          </p:cNvPr>
          <p:cNvSpPr/>
          <p:nvPr/>
        </p:nvSpPr>
        <p:spPr>
          <a:xfrm>
            <a:off x="247076" y="1215777"/>
            <a:ext cx="659908" cy="65551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7" name="Group 56">
            <a:extLst>
              <a:ext uri="{FF2B5EF4-FFF2-40B4-BE49-F238E27FC236}">
                <a16:creationId xmlns:a16="http://schemas.microsoft.com/office/drawing/2014/main" id="{F4E0AD01-F201-4F22-B40E-92CF0514080F}"/>
              </a:ext>
            </a:extLst>
          </p:cNvPr>
          <p:cNvGrpSpPr/>
          <p:nvPr/>
        </p:nvGrpSpPr>
        <p:grpSpPr>
          <a:xfrm>
            <a:off x="4950274" y="1136617"/>
            <a:ext cx="2309906" cy="772383"/>
            <a:chOff x="5657633" y="631578"/>
            <a:chExt cx="4114795" cy="2514609"/>
          </a:xfrm>
          <a:solidFill>
            <a:srgbClr val="CEABE0"/>
          </a:solidFill>
        </p:grpSpPr>
        <p:sp>
          <p:nvSpPr>
            <p:cNvPr id="58" name="Rectangle: Rounded Corners 57">
              <a:extLst>
                <a:ext uri="{FF2B5EF4-FFF2-40B4-BE49-F238E27FC236}">
                  <a16:creationId xmlns:a16="http://schemas.microsoft.com/office/drawing/2014/main" id="{AC2A62E3-C3F7-419F-BBCD-D8482A82BFD5}"/>
                </a:ext>
              </a:extLst>
            </p:cNvPr>
            <p:cNvSpPr/>
            <p:nvPr/>
          </p:nvSpPr>
          <p:spPr>
            <a:xfrm>
              <a:off x="5657633" y="631578"/>
              <a:ext cx="4114795" cy="2514609"/>
            </a:xfrm>
            <a:prstGeom prst="roundRect">
              <a:avLst/>
            </a:prstGeom>
            <a:grpFill/>
            <a:ln>
              <a:solidFill>
                <a:schemeClr val="tx1"/>
              </a:solidFill>
            </a:ln>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59" name="Rectangle: Rounded Corners 6">
              <a:extLst>
                <a:ext uri="{FF2B5EF4-FFF2-40B4-BE49-F238E27FC236}">
                  <a16:creationId xmlns:a16="http://schemas.microsoft.com/office/drawing/2014/main" id="{A19BF0DE-700B-4D84-A8A8-4D4B337951C0}"/>
                </a:ext>
              </a:extLst>
            </p:cNvPr>
            <p:cNvSpPr txBox="1"/>
            <p:nvPr/>
          </p:nvSpPr>
          <p:spPr>
            <a:xfrm>
              <a:off x="5780385" y="754333"/>
              <a:ext cx="3869289" cy="226910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000" kern="1200" dirty="0">
                  <a:latin typeface="Century Gothic"/>
                </a:rPr>
                <a:t>Bloom absence</a:t>
              </a:r>
            </a:p>
          </p:txBody>
        </p:sp>
      </p:grpSp>
      <p:sp>
        <p:nvSpPr>
          <p:cNvPr id="65" name="Rectangle: Rounded Corners 64">
            <a:extLst>
              <a:ext uri="{FF2B5EF4-FFF2-40B4-BE49-F238E27FC236}">
                <a16:creationId xmlns:a16="http://schemas.microsoft.com/office/drawing/2014/main" id="{21FA2625-AFD2-45CA-87B2-4FE7C083481A}"/>
              </a:ext>
            </a:extLst>
          </p:cNvPr>
          <p:cNvSpPr/>
          <p:nvPr/>
        </p:nvSpPr>
        <p:spPr>
          <a:xfrm>
            <a:off x="4728535" y="5343562"/>
            <a:ext cx="2674640" cy="1275422"/>
          </a:xfrm>
          <a:prstGeom prst="roundRect">
            <a:avLst/>
          </a:prstGeom>
          <a:solidFill>
            <a:srgbClr val="45B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b="1" dirty="0">
                <a:latin typeface="Century Gothic"/>
              </a:rPr>
              <a:t>JAXA Earth Observations:</a:t>
            </a:r>
            <a:endParaRPr lang="en-US" sz="2000" b="1" kern="1200" dirty="0">
              <a:latin typeface="Century Gothic"/>
            </a:endParaRPr>
          </a:p>
          <a:p>
            <a:pPr marL="0" lvl="0" indent="0" algn="ctr" defTabSz="1022350" rtl="0">
              <a:lnSpc>
                <a:spcPct val="90000"/>
              </a:lnSpc>
              <a:spcBef>
                <a:spcPct val="0"/>
              </a:spcBef>
              <a:spcAft>
                <a:spcPct val="35000"/>
              </a:spcAft>
              <a:buNone/>
            </a:pPr>
            <a:r>
              <a:rPr lang="en-US" sz="2000" kern="1200" dirty="0">
                <a:latin typeface="Century Gothic"/>
              </a:rPr>
              <a:t>GCOM-C SGLI</a:t>
            </a:r>
          </a:p>
        </p:txBody>
      </p:sp>
      <p:pic>
        <p:nvPicPr>
          <p:cNvPr id="66" name="Graphic 65" descr="Satellite outline">
            <a:extLst>
              <a:ext uri="{FF2B5EF4-FFF2-40B4-BE49-F238E27FC236}">
                <a16:creationId xmlns:a16="http://schemas.microsoft.com/office/drawing/2014/main" id="{5DF47246-BA4F-4CA8-82EC-AB681C5EAE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7798" y="5496303"/>
            <a:ext cx="981882" cy="981882"/>
          </a:xfrm>
          <a:prstGeom prst="rect">
            <a:avLst/>
          </a:prstGeom>
        </p:spPr>
      </p:pic>
      <p:cxnSp>
        <p:nvCxnSpPr>
          <p:cNvPr id="15" name="Straight Arrow Connector 14">
            <a:extLst>
              <a:ext uri="{FF2B5EF4-FFF2-40B4-BE49-F238E27FC236}">
                <a16:creationId xmlns:a16="http://schemas.microsoft.com/office/drawing/2014/main" id="{56FAEDE0-2B7C-43A7-BBEC-958E525892E0}"/>
              </a:ext>
            </a:extLst>
          </p:cNvPr>
          <p:cNvCxnSpPr>
            <a:cxnSpLocks/>
          </p:cNvCxnSpPr>
          <p:nvPr/>
        </p:nvCxnSpPr>
        <p:spPr>
          <a:xfrm flipH="1">
            <a:off x="2431935" y="4650457"/>
            <a:ext cx="598292" cy="509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AFB7616F-41D0-4086-AFB3-6DC4CD40CD41}"/>
              </a:ext>
            </a:extLst>
          </p:cNvPr>
          <p:cNvCxnSpPr>
            <a:cxnSpLocks/>
          </p:cNvCxnSpPr>
          <p:nvPr/>
        </p:nvCxnSpPr>
        <p:spPr>
          <a:xfrm>
            <a:off x="5162096" y="4640729"/>
            <a:ext cx="598292" cy="509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4" name="TextBox 73">
            <a:extLst>
              <a:ext uri="{FF2B5EF4-FFF2-40B4-BE49-F238E27FC236}">
                <a16:creationId xmlns:a16="http://schemas.microsoft.com/office/drawing/2014/main" id="{24F98CE5-22BD-4CF0-A30C-2BBB8F717D02}"/>
              </a:ext>
            </a:extLst>
          </p:cNvPr>
          <p:cNvSpPr txBox="1"/>
          <p:nvPr/>
        </p:nvSpPr>
        <p:spPr>
          <a:xfrm>
            <a:off x="1518784" y="4638846"/>
            <a:ext cx="1081073" cy="412483"/>
          </a:xfrm>
          <a:prstGeom prst="rect">
            <a:avLst/>
          </a:prstGeom>
          <a:noFill/>
        </p:spPr>
        <p:txBody>
          <a:bodyPr wrap="square">
            <a:spAutoFit/>
          </a:bodyPr>
          <a:lstStyle/>
          <a:p>
            <a:r>
              <a:rPr lang="en-US" sz="2000" kern="1200" dirty="0">
                <a:latin typeface="Century Gothic"/>
              </a:rPr>
              <a:t>Python</a:t>
            </a:r>
            <a:endParaRPr lang="en-US" sz="2000" dirty="0"/>
          </a:p>
        </p:txBody>
      </p:sp>
      <p:sp>
        <p:nvSpPr>
          <p:cNvPr id="75" name="TextBox 74">
            <a:extLst>
              <a:ext uri="{FF2B5EF4-FFF2-40B4-BE49-F238E27FC236}">
                <a16:creationId xmlns:a16="http://schemas.microsoft.com/office/drawing/2014/main" id="{74B17EF9-F6D7-4C34-9212-E4B677149E17}"/>
              </a:ext>
            </a:extLst>
          </p:cNvPr>
          <p:cNvSpPr txBox="1"/>
          <p:nvPr/>
        </p:nvSpPr>
        <p:spPr>
          <a:xfrm>
            <a:off x="5580531" y="4587672"/>
            <a:ext cx="1081073" cy="412483"/>
          </a:xfrm>
          <a:prstGeom prst="rect">
            <a:avLst/>
          </a:prstGeom>
          <a:noFill/>
        </p:spPr>
        <p:txBody>
          <a:bodyPr wrap="square">
            <a:spAutoFit/>
          </a:bodyPr>
          <a:lstStyle/>
          <a:p>
            <a:r>
              <a:rPr lang="en-US" sz="2000" kern="1200" dirty="0">
                <a:latin typeface="Century Gothic"/>
              </a:rPr>
              <a:t>GEE</a:t>
            </a:r>
            <a:endParaRPr lang="en-US" sz="2000" dirty="0"/>
          </a:p>
        </p:txBody>
      </p:sp>
      <p:sp>
        <p:nvSpPr>
          <p:cNvPr id="77" name="Oval 76">
            <a:extLst>
              <a:ext uri="{FF2B5EF4-FFF2-40B4-BE49-F238E27FC236}">
                <a16:creationId xmlns:a16="http://schemas.microsoft.com/office/drawing/2014/main" id="{4EB27A35-6BA3-44E6-8389-8EC127F4F842}"/>
              </a:ext>
            </a:extLst>
          </p:cNvPr>
          <p:cNvSpPr/>
          <p:nvPr/>
        </p:nvSpPr>
        <p:spPr>
          <a:xfrm>
            <a:off x="4189157" y="1225378"/>
            <a:ext cx="659908" cy="65551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 name="Straight Connector 17">
            <a:extLst>
              <a:ext uri="{FF2B5EF4-FFF2-40B4-BE49-F238E27FC236}">
                <a16:creationId xmlns:a16="http://schemas.microsoft.com/office/drawing/2014/main" id="{87C73C28-F05D-4EC3-BE6E-43EA9464DBC6}"/>
              </a:ext>
            </a:extLst>
          </p:cNvPr>
          <p:cNvCxnSpPr/>
          <p:nvPr/>
        </p:nvCxnSpPr>
        <p:spPr>
          <a:xfrm>
            <a:off x="4277974" y="1315136"/>
            <a:ext cx="471337" cy="487751"/>
          </a:xfrm>
          <a:prstGeom prst="line">
            <a:avLst/>
          </a:prstGeom>
          <a:ln w="28575"/>
        </p:spPr>
        <p:style>
          <a:lnRef idx="1">
            <a:schemeClr val="dk1"/>
          </a:lnRef>
          <a:fillRef idx="0">
            <a:schemeClr val="dk1"/>
          </a:fillRef>
          <a:effectRef idx="0">
            <a:schemeClr val="dk1"/>
          </a:effectRef>
          <a:fontRef idx="minor">
            <a:schemeClr val="tx1"/>
          </a:fontRef>
        </p:style>
      </p:cxnSp>
      <p:pic>
        <p:nvPicPr>
          <p:cNvPr id="7" name="Graphic 6" descr="Petri Dish outline">
            <a:extLst>
              <a:ext uri="{FF2B5EF4-FFF2-40B4-BE49-F238E27FC236}">
                <a16:creationId xmlns:a16="http://schemas.microsoft.com/office/drawing/2014/main" id="{6037221C-1663-4CFB-8442-3A592B5BF1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130" y="5490305"/>
            <a:ext cx="981882" cy="981882"/>
          </a:xfrm>
          <a:prstGeom prst="rect">
            <a:avLst/>
          </a:prstGeom>
        </p:spPr>
      </p:pic>
      <p:pic>
        <p:nvPicPr>
          <p:cNvPr id="4" name="Graphic 3" descr="Germ with solid fill">
            <a:extLst>
              <a:ext uri="{FF2B5EF4-FFF2-40B4-BE49-F238E27FC236}">
                <a16:creationId xmlns:a16="http://schemas.microsoft.com/office/drawing/2014/main" id="{40B45F95-CD25-43B2-9204-CC81159F53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7551" y="1282836"/>
            <a:ext cx="503386" cy="503386"/>
          </a:xfrm>
          <a:prstGeom prst="rect">
            <a:avLst/>
          </a:prstGeom>
        </p:spPr>
      </p:pic>
      <p:pic>
        <p:nvPicPr>
          <p:cNvPr id="44" name="Graphic 43" descr="Germ with solid fill">
            <a:extLst>
              <a:ext uri="{FF2B5EF4-FFF2-40B4-BE49-F238E27FC236}">
                <a16:creationId xmlns:a16="http://schemas.microsoft.com/office/drawing/2014/main" id="{B44F9E04-988B-4245-8127-A71E0959F8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67418" y="1281016"/>
            <a:ext cx="503386" cy="503386"/>
          </a:xfrm>
          <a:prstGeom prst="rect">
            <a:avLst/>
          </a:prstGeom>
        </p:spPr>
      </p:pic>
    </p:spTree>
    <p:extLst>
      <p:ext uri="{BB962C8B-B14F-4D97-AF65-F5344CB8AC3E}">
        <p14:creationId xmlns:p14="http://schemas.microsoft.com/office/powerpoint/2010/main" val="3076442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E5B8FA-4E3D-441C-8641-867D968E12DB}"/>
              </a:ext>
            </a:extLst>
          </p:cNvPr>
          <p:cNvSpPr txBox="1">
            <a:spLocks/>
          </p:cNvSpPr>
          <p:nvPr/>
        </p:nvSpPr>
        <p:spPr>
          <a:xfrm>
            <a:off x="572163" y="135834"/>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RESULTS</a:t>
            </a:r>
          </a:p>
        </p:txBody>
      </p:sp>
      <p:sp>
        <p:nvSpPr>
          <p:cNvPr id="4" name="TextBox 3">
            <a:extLst>
              <a:ext uri="{FF2B5EF4-FFF2-40B4-BE49-F238E27FC236}">
                <a16:creationId xmlns:a16="http://schemas.microsoft.com/office/drawing/2014/main" id="{EFC994E4-6FA6-4C96-8D1E-0FE852FD69D3}"/>
              </a:ext>
            </a:extLst>
          </p:cNvPr>
          <p:cNvSpPr txBox="1"/>
          <p:nvPr/>
        </p:nvSpPr>
        <p:spPr>
          <a:xfrm>
            <a:off x="2819677" y="69072"/>
            <a:ext cx="88001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cs typeface="Calibri"/>
              </a:rPr>
              <a:t>The Coastal Region Harmful Algal Bloom (CRHAB) Monitoring Tool</a:t>
            </a:r>
          </a:p>
        </p:txBody>
      </p:sp>
      <p:pic>
        <p:nvPicPr>
          <p:cNvPr id="5" name="Picture 5">
            <a:extLst>
              <a:ext uri="{FF2B5EF4-FFF2-40B4-BE49-F238E27FC236}">
                <a16:creationId xmlns:a16="http://schemas.microsoft.com/office/drawing/2014/main" id="{B92D10BB-5139-4909-86E3-2B892651BF6E}"/>
              </a:ext>
            </a:extLst>
          </p:cNvPr>
          <p:cNvPicPr>
            <a:picLocks noChangeAspect="1"/>
          </p:cNvPicPr>
          <p:nvPr/>
        </p:nvPicPr>
        <p:blipFill>
          <a:blip r:embed="rId3"/>
          <a:stretch>
            <a:fillRect/>
          </a:stretch>
        </p:blipFill>
        <p:spPr>
          <a:xfrm>
            <a:off x="3048561" y="1183768"/>
            <a:ext cx="6261569" cy="4172735"/>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0FEDB148-13C7-44E2-9855-FDBE5F2002CB}"/>
              </a:ext>
            </a:extLst>
          </p:cNvPr>
          <p:cNvPicPr>
            <a:picLocks noChangeAspect="1"/>
          </p:cNvPicPr>
          <p:nvPr/>
        </p:nvPicPr>
        <p:blipFill>
          <a:blip r:embed="rId4"/>
          <a:stretch>
            <a:fillRect/>
          </a:stretch>
        </p:blipFill>
        <p:spPr>
          <a:xfrm>
            <a:off x="9632423" y="745510"/>
            <a:ext cx="2150572" cy="5488281"/>
          </a:xfrm>
          <a:prstGeom prst="rect">
            <a:avLst/>
          </a:prstGeom>
          <a:ln>
            <a:noFill/>
          </a:ln>
          <a:effectLst>
            <a:outerShdw blurRad="292100" dist="139700" dir="2700000" algn="tl" rotWithShape="0">
              <a:srgbClr val="333333">
                <a:alpha val="65000"/>
              </a:srgbClr>
            </a:outerShdw>
          </a:effectLst>
        </p:spPr>
      </p:pic>
      <p:pic>
        <p:nvPicPr>
          <p:cNvPr id="7" name="Picture 7">
            <a:extLst>
              <a:ext uri="{FF2B5EF4-FFF2-40B4-BE49-F238E27FC236}">
                <a16:creationId xmlns:a16="http://schemas.microsoft.com/office/drawing/2014/main" id="{1AADA27A-3BAF-4836-9FB3-B68E7E0881DA}"/>
              </a:ext>
            </a:extLst>
          </p:cNvPr>
          <p:cNvPicPr>
            <a:picLocks noChangeAspect="1"/>
          </p:cNvPicPr>
          <p:nvPr/>
        </p:nvPicPr>
        <p:blipFill>
          <a:blip r:embed="rId5"/>
          <a:stretch>
            <a:fillRect/>
          </a:stretch>
        </p:blipFill>
        <p:spPr>
          <a:xfrm>
            <a:off x="3962400" y="5428923"/>
            <a:ext cx="4201348" cy="421030"/>
          </a:xfrm>
          <a:prstGeom prst="rect">
            <a:avLst/>
          </a:prstGeom>
        </p:spPr>
      </p:pic>
      <p:pic>
        <p:nvPicPr>
          <p:cNvPr id="8" name="Picture 8" descr="Graphical user interface, text, application&#10;&#10;Description automatically generated">
            <a:extLst>
              <a:ext uri="{FF2B5EF4-FFF2-40B4-BE49-F238E27FC236}">
                <a16:creationId xmlns:a16="http://schemas.microsoft.com/office/drawing/2014/main" id="{E38207EC-EB18-4DD0-80B7-00D458CD1C2A}"/>
              </a:ext>
            </a:extLst>
          </p:cNvPr>
          <p:cNvPicPr>
            <a:picLocks noChangeAspect="1"/>
          </p:cNvPicPr>
          <p:nvPr/>
        </p:nvPicPr>
        <p:blipFill>
          <a:blip r:embed="rId6"/>
          <a:stretch>
            <a:fillRect/>
          </a:stretch>
        </p:blipFill>
        <p:spPr>
          <a:xfrm>
            <a:off x="77140" y="1155590"/>
            <a:ext cx="2743200" cy="1595165"/>
          </a:xfrm>
          <a:prstGeom prst="rect">
            <a:avLst/>
          </a:prstGeom>
          <a:ln>
            <a:noFill/>
          </a:ln>
          <a:effectLst>
            <a:outerShdw blurRad="292100" dist="139700" dir="2700000" algn="tl" rotWithShape="0">
              <a:srgbClr val="333333">
                <a:alpha val="65000"/>
              </a:srgbClr>
            </a:outerShdw>
          </a:effectLst>
        </p:spPr>
      </p:pic>
      <p:pic>
        <p:nvPicPr>
          <p:cNvPr id="10" name="Picture 10" descr="Graphical user interface, application&#10;&#10;Description automatically generated">
            <a:extLst>
              <a:ext uri="{FF2B5EF4-FFF2-40B4-BE49-F238E27FC236}">
                <a16:creationId xmlns:a16="http://schemas.microsoft.com/office/drawing/2014/main" id="{D4E326A2-25CA-4045-9F20-778F8F39C127}"/>
              </a:ext>
            </a:extLst>
          </p:cNvPr>
          <p:cNvPicPr>
            <a:picLocks noChangeAspect="1"/>
          </p:cNvPicPr>
          <p:nvPr/>
        </p:nvPicPr>
        <p:blipFill>
          <a:blip r:embed="rId7"/>
          <a:stretch>
            <a:fillRect/>
          </a:stretch>
        </p:blipFill>
        <p:spPr>
          <a:xfrm>
            <a:off x="77140" y="2816929"/>
            <a:ext cx="2743200" cy="3416862"/>
          </a:xfrm>
          <a:prstGeom prst="rect">
            <a:avLst/>
          </a:prstGeom>
          <a:ln>
            <a:noFill/>
          </a:ln>
          <a:effectLst>
            <a:outerShdw blurRad="292100" dist="139700" dir="2700000" algn="tl" rotWithShape="0">
              <a:srgbClr val="333333">
                <a:alpha val="65000"/>
              </a:srgbClr>
            </a:outerShdw>
          </a:effectLst>
        </p:spPr>
      </p:pic>
      <p:pic>
        <p:nvPicPr>
          <p:cNvPr id="11" name="Picture 11">
            <a:extLst>
              <a:ext uri="{FF2B5EF4-FFF2-40B4-BE49-F238E27FC236}">
                <a16:creationId xmlns:a16="http://schemas.microsoft.com/office/drawing/2014/main" id="{7BDB3564-8376-4A6B-B47F-AC3CFAB48856}"/>
              </a:ext>
            </a:extLst>
          </p:cNvPr>
          <p:cNvPicPr>
            <a:picLocks noChangeAspect="1"/>
          </p:cNvPicPr>
          <p:nvPr/>
        </p:nvPicPr>
        <p:blipFill>
          <a:blip r:embed="rId8"/>
          <a:stretch>
            <a:fillRect/>
          </a:stretch>
        </p:blipFill>
        <p:spPr>
          <a:xfrm>
            <a:off x="8499912" y="5184142"/>
            <a:ext cx="738835" cy="105599"/>
          </a:xfrm>
          <a:prstGeom prst="rect">
            <a:avLst/>
          </a:prstGeom>
        </p:spPr>
      </p:pic>
      <p:sp>
        <p:nvSpPr>
          <p:cNvPr id="13" name="TextBox 12">
            <a:extLst>
              <a:ext uri="{FF2B5EF4-FFF2-40B4-BE49-F238E27FC236}">
                <a16:creationId xmlns:a16="http://schemas.microsoft.com/office/drawing/2014/main" id="{8DFA0597-EC4C-4AD3-AD5B-C7E639B399B5}"/>
              </a:ext>
            </a:extLst>
          </p:cNvPr>
          <p:cNvSpPr txBox="1"/>
          <p:nvPr/>
        </p:nvSpPr>
        <p:spPr>
          <a:xfrm>
            <a:off x="3456598" y="5491035"/>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0.5</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00125C79-AFB7-42A0-ADC3-E2EEE05C0745}"/>
              </a:ext>
            </a:extLst>
          </p:cNvPr>
          <p:cNvSpPr txBox="1"/>
          <p:nvPr/>
        </p:nvSpPr>
        <p:spPr>
          <a:xfrm>
            <a:off x="8133254" y="5473778"/>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1.5</a:t>
            </a:r>
            <a:endParaRPr lang="en-US" dirty="0">
              <a:solidFill>
                <a:schemeClr val="tx1">
                  <a:lumMod val="75000"/>
                  <a:lumOff val="25000"/>
                </a:schemeClr>
              </a:solidFill>
            </a:endParaRPr>
          </a:p>
        </p:txBody>
      </p:sp>
      <p:pic>
        <p:nvPicPr>
          <p:cNvPr id="2" name="Picture 4" descr="Free vector graphic: Arrow, North, Head, Arrowhead, Icon ...">
            <a:extLst>
              <a:ext uri="{FF2B5EF4-FFF2-40B4-BE49-F238E27FC236}">
                <a16:creationId xmlns:a16="http://schemas.microsoft.com/office/drawing/2014/main" id="{23D01727-B249-4BC8-91DE-908DFD5CC4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1967" y="1629831"/>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7D26A4-1C2D-49D7-BE13-0F5D64C25509}"/>
              </a:ext>
            </a:extLst>
          </p:cNvPr>
          <p:cNvSpPr txBox="1"/>
          <p:nvPr/>
        </p:nvSpPr>
        <p:spPr>
          <a:xfrm>
            <a:off x="3310462" y="1264163"/>
            <a:ext cx="292272" cy="369332"/>
          </a:xfrm>
          <a:prstGeom prst="rect">
            <a:avLst/>
          </a:prstGeom>
          <a:noFill/>
          <a:ln>
            <a:noFill/>
          </a:ln>
        </p:spPr>
        <p:txBody>
          <a:bodyPr wrap="square" lIns="91440" tIns="45720" rIns="91440" bIns="45720" anchor="t">
            <a:spAutoFit/>
          </a:bodyPr>
          <a:lstStyle/>
          <a:p>
            <a:r>
              <a:rPr lang="en-US" dirty="0">
                <a:solidFill>
                  <a:schemeClr val="tx1">
                    <a:lumMod val="75000"/>
                    <a:lumOff val="25000"/>
                  </a:schemeClr>
                </a:solidFill>
                <a:latin typeface="Century Gothic" panose="020F0302020204030204"/>
                <a:cs typeface="Calibri"/>
              </a:rPr>
              <a:t>N</a:t>
            </a:r>
            <a:endParaRPr lang="en-US" dirty="0">
              <a:solidFill>
                <a:schemeClr val="tx1">
                  <a:lumMod val="75000"/>
                  <a:lumOff val="25000"/>
                </a:schemeClr>
              </a:solidFill>
              <a:cs typeface="Calibri"/>
            </a:endParaRPr>
          </a:p>
        </p:txBody>
      </p:sp>
      <p:cxnSp>
        <p:nvCxnSpPr>
          <p:cNvPr id="14" name="Straight Arrow Connector 13">
            <a:extLst>
              <a:ext uri="{FF2B5EF4-FFF2-40B4-BE49-F238E27FC236}">
                <a16:creationId xmlns:a16="http://schemas.microsoft.com/office/drawing/2014/main" id="{B43C76C4-10A8-974F-9A97-A8E47164B5D9}"/>
              </a:ext>
            </a:extLst>
          </p:cNvPr>
          <p:cNvCxnSpPr>
            <a:cxnSpLocks/>
          </p:cNvCxnSpPr>
          <p:nvPr/>
        </p:nvCxnSpPr>
        <p:spPr>
          <a:xfrm>
            <a:off x="6132851" y="5917886"/>
            <a:ext cx="2030897" cy="118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50A4D-F99C-0E48-A8E5-00DA7C4B8EEF}"/>
              </a:ext>
            </a:extLst>
          </p:cNvPr>
          <p:cNvCxnSpPr>
            <a:cxnSpLocks/>
          </p:cNvCxnSpPr>
          <p:nvPr/>
        </p:nvCxnSpPr>
        <p:spPr>
          <a:xfrm flipH="1" flipV="1">
            <a:off x="3962400" y="5902388"/>
            <a:ext cx="1912983" cy="118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022AFA7-A848-FE41-9BFC-EDB1D35191B0}"/>
              </a:ext>
            </a:extLst>
          </p:cNvPr>
          <p:cNvSpPr txBox="1"/>
          <p:nvPr/>
        </p:nvSpPr>
        <p:spPr>
          <a:xfrm>
            <a:off x="5875383" y="5774025"/>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1</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C2B365A9-C79C-7447-B3BF-E893FECCA614}"/>
              </a:ext>
            </a:extLst>
          </p:cNvPr>
          <p:cNvSpPr txBox="1"/>
          <p:nvPr/>
        </p:nvSpPr>
        <p:spPr>
          <a:xfrm>
            <a:off x="3251514" y="5931216"/>
            <a:ext cx="28806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Dinoflagellate dominated </a:t>
            </a:r>
            <a:endParaRPr lang="en-US" sz="1600" dirty="0">
              <a:solidFill>
                <a:schemeClr val="tx1">
                  <a:lumMod val="75000"/>
                  <a:lumOff val="25000"/>
                </a:schemeClr>
              </a:solidFill>
            </a:endParaRPr>
          </a:p>
        </p:txBody>
      </p:sp>
      <p:sp>
        <p:nvSpPr>
          <p:cNvPr id="29" name="TextBox 28">
            <a:extLst>
              <a:ext uri="{FF2B5EF4-FFF2-40B4-BE49-F238E27FC236}">
                <a16:creationId xmlns:a16="http://schemas.microsoft.com/office/drawing/2014/main" id="{A8ED9FA3-A5EA-2043-9E40-F0410F917721}"/>
              </a:ext>
            </a:extLst>
          </p:cNvPr>
          <p:cNvSpPr txBox="1"/>
          <p:nvPr/>
        </p:nvSpPr>
        <p:spPr>
          <a:xfrm>
            <a:off x="6377710" y="5953399"/>
            <a:ext cx="33451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rPr>
              <a:t>Diatom dominated </a:t>
            </a:r>
            <a:endParaRPr lang="en-US" sz="1600" dirty="0"/>
          </a:p>
        </p:txBody>
      </p:sp>
    </p:spTree>
    <p:extLst>
      <p:ext uri="{BB962C8B-B14F-4D97-AF65-F5344CB8AC3E}">
        <p14:creationId xmlns:p14="http://schemas.microsoft.com/office/powerpoint/2010/main" val="2857772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descr="A picture containing map&#10;&#10;Description automatically generated">
            <a:extLst>
              <a:ext uri="{FF2B5EF4-FFF2-40B4-BE49-F238E27FC236}">
                <a16:creationId xmlns:a16="http://schemas.microsoft.com/office/drawing/2014/main" id="{0AFF90F2-DBE1-47C6-978E-669F632F3F15}"/>
              </a:ext>
            </a:extLst>
          </p:cNvPr>
          <p:cNvPicPr>
            <a:picLocks noChangeAspect="1"/>
          </p:cNvPicPr>
          <p:nvPr/>
        </p:nvPicPr>
        <p:blipFill>
          <a:blip r:embed="rId3"/>
          <a:stretch>
            <a:fillRect/>
          </a:stretch>
        </p:blipFill>
        <p:spPr>
          <a:xfrm>
            <a:off x="357609" y="1648548"/>
            <a:ext cx="5511406" cy="3607466"/>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9F47EFC6-97E6-45DB-848A-3EE29F9F138E}"/>
              </a:ext>
            </a:extLst>
          </p:cNvPr>
          <p:cNvSpPr txBox="1">
            <a:spLocks/>
          </p:cNvSpPr>
          <p:nvPr/>
        </p:nvSpPr>
        <p:spPr>
          <a:xfrm>
            <a:off x="572163" y="135834"/>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B0502020202020204" pitchFamily="34" charset="0"/>
                <a:ea typeface="+mj-ea"/>
                <a:cs typeface="+mj-cs"/>
              </a:rPr>
              <a:t>RESULTS</a:t>
            </a:r>
          </a:p>
        </p:txBody>
      </p:sp>
      <p:sp>
        <p:nvSpPr>
          <p:cNvPr id="2" name="TextBox 1">
            <a:extLst>
              <a:ext uri="{FF2B5EF4-FFF2-40B4-BE49-F238E27FC236}">
                <a16:creationId xmlns:a16="http://schemas.microsoft.com/office/drawing/2014/main" id="{404B3034-56F2-404D-A912-F924ED19397A}"/>
              </a:ext>
            </a:extLst>
          </p:cNvPr>
          <p:cNvSpPr txBox="1"/>
          <p:nvPr/>
        </p:nvSpPr>
        <p:spPr>
          <a:xfrm>
            <a:off x="2635525" y="406158"/>
            <a:ext cx="31133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entury Gothic"/>
                <a:ea typeface="+mn-ea"/>
                <a:cs typeface="Calibri"/>
              </a:rPr>
              <a:t>OCx Algorithm </a:t>
            </a:r>
          </a:p>
        </p:txBody>
      </p:sp>
      <p:pic>
        <p:nvPicPr>
          <p:cNvPr id="6" name="Picture 6">
            <a:extLst>
              <a:ext uri="{FF2B5EF4-FFF2-40B4-BE49-F238E27FC236}">
                <a16:creationId xmlns:a16="http://schemas.microsoft.com/office/drawing/2014/main" id="{0AAAE0CB-6B8D-415F-8F0B-F8B8D24D0B83}"/>
              </a:ext>
            </a:extLst>
          </p:cNvPr>
          <p:cNvPicPr>
            <a:picLocks noChangeAspect="1"/>
          </p:cNvPicPr>
          <p:nvPr/>
        </p:nvPicPr>
        <p:blipFill>
          <a:blip r:embed="rId4"/>
          <a:stretch>
            <a:fillRect/>
          </a:stretch>
        </p:blipFill>
        <p:spPr>
          <a:xfrm>
            <a:off x="773596" y="5758678"/>
            <a:ext cx="4623352" cy="277078"/>
          </a:xfrm>
          <a:prstGeom prst="rect">
            <a:avLst/>
          </a:prstGeom>
        </p:spPr>
      </p:pic>
      <p:pic>
        <p:nvPicPr>
          <p:cNvPr id="7" name="Picture 6">
            <a:extLst>
              <a:ext uri="{FF2B5EF4-FFF2-40B4-BE49-F238E27FC236}">
                <a16:creationId xmlns:a16="http://schemas.microsoft.com/office/drawing/2014/main" id="{8BDAFC3E-37CE-4DA5-8A44-A45622C460E9}"/>
              </a:ext>
            </a:extLst>
          </p:cNvPr>
          <p:cNvPicPr>
            <a:picLocks noChangeAspect="1"/>
          </p:cNvPicPr>
          <p:nvPr/>
        </p:nvPicPr>
        <p:blipFill>
          <a:blip r:embed="rId4"/>
          <a:stretch>
            <a:fillRect/>
          </a:stretch>
        </p:blipFill>
        <p:spPr>
          <a:xfrm>
            <a:off x="6737075" y="5758678"/>
            <a:ext cx="4623352" cy="277078"/>
          </a:xfrm>
          <a:prstGeom prst="rect">
            <a:avLst/>
          </a:prstGeom>
        </p:spPr>
      </p:pic>
      <p:sp>
        <p:nvSpPr>
          <p:cNvPr id="10" name="Round Diagonal Corner Rectangle 45">
            <a:extLst>
              <a:ext uri="{FF2B5EF4-FFF2-40B4-BE49-F238E27FC236}">
                <a16:creationId xmlns:a16="http://schemas.microsoft.com/office/drawing/2014/main" id="{CB7A033A-8ECC-4FE5-BEE8-480C1222FFB4}"/>
              </a:ext>
            </a:extLst>
          </p:cNvPr>
          <p:cNvSpPr/>
          <p:nvPr/>
        </p:nvSpPr>
        <p:spPr>
          <a:xfrm>
            <a:off x="357609" y="987560"/>
            <a:ext cx="1022687" cy="483675"/>
          </a:xfrm>
          <a:prstGeom prst="round2Diag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VIIRS</a:t>
            </a:r>
          </a:p>
        </p:txBody>
      </p:sp>
      <p:sp>
        <p:nvSpPr>
          <p:cNvPr id="12" name="TextBox 11">
            <a:extLst>
              <a:ext uri="{FF2B5EF4-FFF2-40B4-BE49-F238E27FC236}">
                <a16:creationId xmlns:a16="http://schemas.microsoft.com/office/drawing/2014/main" id="{6175955E-9BB0-4697-8F4C-4E6600047BC9}"/>
              </a:ext>
            </a:extLst>
          </p:cNvPr>
          <p:cNvSpPr txBox="1"/>
          <p:nvPr/>
        </p:nvSpPr>
        <p:spPr>
          <a:xfrm>
            <a:off x="631471" y="5991396"/>
            <a:ext cx="319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rPr>
              <a:t>0</a:t>
            </a:r>
            <a:endPar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a:endParaRPr>
          </a:p>
        </p:txBody>
      </p:sp>
      <p:sp>
        <p:nvSpPr>
          <p:cNvPr id="14" name="TextBox 13">
            <a:extLst>
              <a:ext uri="{FF2B5EF4-FFF2-40B4-BE49-F238E27FC236}">
                <a16:creationId xmlns:a16="http://schemas.microsoft.com/office/drawing/2014/main" id="{8E7D0F44-B059-4CC2-BB74-D589B5EB2155}"/>
              </a:ext>
            </a:extLst>
          </p:cNvPr>
          <p:cNvSpPr txBox="1"/>
          <p:nvPr/>
        </p:nvSpPr>
        <p:spPr>
          <a:xfrm>
            <a:off x="10890982" y="5993124"/>
            <a:ext cx="846483" cy="408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2.5</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D3B12B3-C708-4598-BC78-95C8BDC72E0C}"/>
              </a:ext>
            </a:extLst>
          </p:cNvPr>
          <p:cNvSpPr txBox="1"/>
          <p:nvPr/>
        </p:nvSpPr>
        <p:spPr>
          <a:xfrm>
            <a:off x="5154949" y="6002419"/>
            <a:ext cx="474866" cy="406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10</a:t>
            </a:r>
          </a:p>
        </p:txBody>
      </p:sp>
      <p:sp>
        <p:nvSpPr>
          <p:cNvPr id="15" name="TextBox 14">
            <a:extLst>
              <a:ext uri="{FF2B5EF4-FFF2-40B4-BE49-F238E27FC236}">
                <a16:creationId xmlns:a16="http://schemas.microsoft.com/office/drawing/2014/main" id="{2560BB03-5DD2-0049-B369-E1A5B50D55E0}"/>
              </a:ext>
            </a:extLst>
          </p:cNvPr>
          <p:cNvSpPr txBox="1"/>
          <p:nvPr/>
        </p:nvSpPr>
        <p:spPr>
          <a:xfrm>
            <a:off x="3827955" y="1187502"/>
            <a:ext cx="196300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May 15</a:t>
            </a:r>
            <a:r>
              <a:rPr kumimoji="0" lang="en-US" sz="20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th</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2020</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CEBF1509-F674-4306-BE55-916F94E47974}"/>
              </a:ext>
            </a:extLst>
          </p:cNvPr>
          <p:cNvSpPr txBox="1"/>
          <p:nvPr/>
        </p:nvSpPr>
        <p:spPr>
          <a:xfrm>
            <a:off x="6737075" y="5359600"/>
            <a:ext cx="4623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Chlorophyll-a Concentration (mg/m</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rPr>
              <a:t>3</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E61A67DE-F55A-485E-B2FD-4954B7E02ED4}"/>
              </a:ext>
            </a:extLst>
          </p:cNvPr>
          <p:cNvSpPr txBox="1"/>
          <p:nvPr/>
        </p:nvSpPr>
        <p:spPr>
          <a:xfrm>
            <a:off x="791652" y="5338075"/>
            <a:ext cx="4623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Chlorophyll-a Concentration (mg/m</a:t>
            </a:r>
            <a:r>
              <a:rPr kumimoji="0" lang="en-US" sz="18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3</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t>
            </a:r>
          </a:p>
        </p:txBody>
      </p:sp>
      <p:pic>
        <p:nvPicPr>
          <p:cNvPr id="23" name="Picture 4" descr="Free vector graphic: Arrow, North, Head, Arrowhead, Icon ...">
            <a:extLst>
              <a:ext uri="{FF2B5EF4-FFF2-40B4-BE49-F238E27FC236}">
                <a16:creationId xmlns:a16="http://schemas.microsoft.com/office/drawing/2014/main" id="{7CE5AEE3-FB6B-4B03-8357-33E40E65E6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650" y="4824465"/>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BE270A0-7E87-4E8E-8F8E-DFB50F2EABC9}"/>
              </a:ext>
            </a:extLst>
          </p:cNvPr>
          <p:cNvSpPr txBox="1"/>
          <p:nvPr/>
        </p:nvSpPr>
        <p:spPr>
          <a:xfrm>
            <a:off x="6465145" y="4458797"/>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pic>
        <p:nvPicPr>
          <p:cNvPr id="27" name="Picture 4" descr="Free vector graphic: Arrow, North, Head, Arrowhead, Icon ...">
            <a:extLst>
              <a:ext uri="{FF2B5EF4-FFF2-40B4-BE49-F238E27FC236}">
                <a16:creationId xmlns:a16="http://schemas.microsoft.com/office/drawing/2014/main" id="{682D439C-D6FF-4A77-AE42-D0611EEC0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885" y="4762629"/>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3B54856-98E1-4EE3-91B9-5700EC55B268}"/>
              </a:ext>
            </a:extLst>
          </p:cNvPr>
          <p:cNvSpPr txBox="1"/>
          <p:nvPr/>
        </p:nvSpPr>
        <p:spPr>
          <a:xfrm>
            <a:off x="499380" y="4396961"/>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F8327509-054D-E94C-AD34-8BE0DC9C09CB}"/>
              </a:ext>
            </a:extLst>
          </p:cNvPr>
          <p:cNvSpPr txBox="1"/>
          <p:nvPr/>
        </p:nvSpPr>
        <p:spPr>
          <a:xfrm>
            <a:off x="9909478" y="1146209"/>
            <a:ext cx="196300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May 15</a:t>
            </a:r>
            <a:r>
              <a:rPr kumimoji="0" lang="en-US" sz="20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th</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2020</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4" name="Picture 4" descr="Map&#10;&#10;Description automatically generated">
            <a:extLst>
              <a:ext uri="{FF2B5EF4-FFF2-40B4-BE49-F238E27FC236}">
                <a16:creationId xmlns:a16="http://schemas.microsoft.com/office/drawing/2014/main" id="{16F303B3-C185-4AD8-AAC3-65A8123C65FF}"/>
              </a:ext>
            </a:extLst>
          </p:cNvPr>
          <p:cNvPicPr>
            <a:picLocks noChangeAspect="1"/>
          </p:cNvPicPr>
          <p:nvPr/>
        </p:nvPicPr>
        <p:blipFill>
          <a:blip r:embed="rId6"/>
          <a:stretch>
            <a:fillRect/>
          </a:stretch>
        </p:blipFill>
        <p:spPr>
          <a:xfrm>
            <a:off x="6213822" y="1621403"/>
            <a:ext cx="5653354" cy="3697455"/>
          </a:xfrm>
          <a:prstGeom prst="rect">
            <a:avLst/>
          </a:prstGeom>
          <a:ln>
            <a:noFill/>
          </a:ln>
          <a:effectLst>
            <a:outerShdw blurRad="292100" dist="139700" dir="2700000" algn="tl" rotWithShape="0">
              <a:srgbClr val="333333">
                <a:alpha val="65000"/>
              </a:srgbClr>
            </a:outerShdw>
          </a:effectLst>
        </p:spPr>
      </p:pic>
      <p:pic>
        <p:nvPicPr>
          <p:cNvPr id="26" name="Picture 4" descr="Free vector graphic: Arrow, North, Head, Arrowhead, Icon ...">
            <a:extLst>
              <a:ext uri="{FF2B5EF4-FFF2-40B4-BE49-F238E27FC236}">
                <a16:creationId xmlns:a16="http://schemas.microsoft.com/office/drawing/2014/main" id="{E7E441F4-BADD-4FEE-9153-2FA65DEE49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052" y="4762629"/>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E71D9F9-82F6-41DA-A900-E71C80B1EF7B}"/>
              </a:ext>
            </a:extLst>
          </p:cNvPr>
          <p:cNvSpPr txBox="1"/>
          <p:nvPr/>
        </p:nvSpPr>
        <p:spPr>
          <a:xfrm>
            <a:off x="6400547" y="4396961"/>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sp>
        <p:nvSpPr>
          <p:cNvPr id="30" name="Round Diagonal Corner Rectangle 45">
            <a:extLst>
              <a:ext uri="{FF2B5EF4-FFF2-40B4-BE49-F238E27FC236}">
                <a16:creationId xmlns:a16="http://schemas.microsoft.com/office/drawing/2014/main" id="{00A1B859-E255-2D45-A734-0ED737F785CC}"/>
              </a:ext>
            </a:extLst>
          </p:cNvPr>
          <p:cNvSpPr/>
          <p:nvPr/>
        </p:nvSpPr>
        <p:spPr>
          <a:xfrm>
            <a:off x="6443139" y="988825"/>
            <a:ext cx="1177464" cy="483675"/>
          </a:xfrm>
          <a:prstGeom prst="round2Diag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MODIS</a:t>
            </a:r>
          </a:p>
        </p:txBody>
      </p:sp>
      <p:pic>
        <p:nvPicPr>
          <p:cNvPr id="31" name="Picture 11">
            <a:extLst>
              <a:ext uri="{FF2B5EF4-FFF2-40B4-BE49-F238E27FC236}">
                <a16:creationId xmlns:a16="http://schemas.microsoft.com/office/drawing/2014/main" id="{02A8B27B-840B-D64D-958A-995AD19ABA30}"/>
              </a:ext>
            </a:extLst>
          </p:cNvPr>
          <p:cNvPicPr>
            <a:picLocks noChangeAspect="1"/>
          </p:cNvPicPr>
          <p:nvPr/>
        </p:nvPicPr>
        <p:blipFill>
          <a:blip r:embed="rId7"/>
          <a:stretch>
            <a:fillRect/>
          </a:stretch>
        </p:blipFill>
        <p:spPr>
          <a:xfrm>
            <a:off x="5052128" y="5084970"/>
            <a:ext cx="738835" cy="105599"/>
          </a:xfrm>
          <a:prstGeom prst="rect">
            <a:avLst/>
          </a:prstGeom>
        </p:spPr>
      </p:pic>
      <p:pic>
        <p:nvPicPr>
          <p:cNvPr id="32" name="Picture 11">
            <a:extLst>
              <a:ext uri="{FF2B5EF4-FFF2-40B4-BE49-F238E27FC236}">
                <a16:creationId xmlns:a16="http://schemas.microsoft.com/office/drawing/2014/main" id="{644ECE47-7C34-5A43-9CD0-80A77922C31F}"/>
              </a:ext>
            </a:extLst>
          </p:cNvPr>
          <p:cNvPicPr>
            <a:picLocks noChangeAspect="1"/>
          </p:cNvPicPr>
          <p:nvPr/>
        </p:nvPicPr>
        <p:blipFill>
          <a:blip r:embed="rId7"/>
          <a:stretch>
            <a:fillRect/>
          </a:stretch>
        </p:blipFill>
        <p:spPr>
          <a:xfrm>
            <a:off x="11088738" y="5121905"/>
            <a:ext cx="738835" cy="105599"/>
          </a:xfrm>
          <a:prstGeom prst="rect">
            <a:avLst/>
          </a:prstGeom>
        </p:spPr>
      </p:pic>
      <p:sp>
        <p:nvSpPr>
          <p:cNvPr id="33" name="TextBox 32">
            <a:extLst>
              <a:ext uri="{FF2B5EF4-FFF2-40B4-BE49-F238E27FC236}">
                <a16:creationId xmlns:a16="http://schemas.microsoft.com/office/drawing/2014/main" id="{E57DFB7D-5820-614C-9AE0-CE5A121472FE}"/>
              </a:ext>
            </a:extLst>
          </p:cNvPr>
          <p:cNvSpPr txBox="1"/>
          <p:nvPr/>
        </p:nvSpPr>
        <p:spPr>
          <a:xfrm>
            <a:off x="6697377" y="6001407"/>
            <a:ext cx="3130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63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Map&#10;&#10;Description automatically generated">
            <a:extLst>
              <a:ext uri="{FF2B5EF4-FFF2-40B4-BE49-F238E27FC236}">
                <a16:creationId xmlns:a16="http://schemas.microsoft.com/office/drawing/2014/main" id="{10D995AE-B273-4B9C-8467-0BC4ECACE5E4}"/>
              </a:ext>
            </a:extLst>
          </p:cNvPr>
          <p:cNvPicPr>
            <a:picLocks noChangeAspect="1"/>
          </p:cNvPicPr>
          <p:nvPr/>
        </p:nvPicPr>
        <p:blipFill>
          <a:blip r:embed="rId3"/>
          <a:stretch>
            <a:fillRect/>
          </a:stretch>
        </p:blipFill>
        <p:spPr>
          <a:xfrm>
            <a:off x="6370696" y="1809234"/>
            <a:ext cx="5471347" cy="3408864"/>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35E29F81-E04E-424B-9A5C-7CAD9526E144}"/>
              </a:ext>
            </a:extLst>
          </p:cNvPr>
          <p:cNvSpPr txBox="1">
            <a:spLocks/>
          </p:cNvSpPr>
          <p:nvPr/>
        </p:nvSpPr>
        <p:spPr>
          <a:xfrm>
            <a:off x="464820" y="272662"/>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B0502020202020204" pitchFamily="34" charset="0"/>
                <a:ea typeface="+mj-ea"/>
                <a:cs typeface="+mj-cs"/>
              </a:rPr>
              <a:t>RESULTS</a:t>
            </a:r>
          </a:p>
        </p:txBody>
      </p:sp>
      <p:sp>
        <p:nvSpPr>
          <p:cNvPr id="5" name="TextBox 4">
            <a:extLst>
              <a:ext uri="{FF2B5EF4-FFF2-40B4-BE49-F238E27FC236}">
                <a16:creationId xmlns:a16="http://schemas.microsoft.com/office/drawing/2014/main" id="{951A47B6-696D-4B9A-967C-97ADEEC0C94A}"/>
              </a:ext>
            </a:extLst>
          </p:cNvPr>
          <p:cNvSpPr txBox="1"/>
          <p:nvPr/>
        </p:nvSpPr>
        <p:spPr>
          <a:xfrm>
            <a:off x="2542906" y="703942"/>
            <a:ext cx="80084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Green-Red OC4 Algorithm</a:t>
            </a:r>
          </a:p>
        </p:txBody>
      </p:sp>
      <p:sp>
        <p:nvSpPr>
          <p:cNvPr id="9" name="Round Diagonal Corner Rectangle 45">
            <a:extLst>
              <a:ext uri="{FF2B5EF4-FFF2-40B4-BE49-F238E27FC236}">
                <a16:creationId xmlns:a16="http://schemas.microsoft.com/office/drawing/2014/main" id="{273A4893-A3AA-4431-AA4B-6C1795FE1970}"/>
              </a:ext>
            </a:extLst>
          </p:cNvPr>
          <p:cNvSpPr/>
          <p:nvPr/>
        </p:nvSpPr>
        <p:spPr>
          <a:xfrm>
            <a:off x="6420199" y="1258946"/>
            <a:ext cx="2364996" cy="513363"/>
          </a:xfrm>
          <a:prstGeom prst="round2Diag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MODIS GROC4</a:t>
            </a:r>
          </a:p>
        </p:txBody>
      </p:sp>
      <p:pic>
        <p:nvPicPr>
          <p:cNvPr id="7" name="Picture 6">
            <a:extLst>
              <a:ext uri="{FF2B5EF4-FFF2-40B4-BE49-F238E27FC236}">
                <a16:creationId xmlns:a16="http://schemas.microsoft.com/office/drawing/2014/main" id="{662FEAB0-63EE-4AF3-992F-B3489F0EBACD}"/>
              </a:ext>
            </a:extLst>
          </p:cNvPr>
          <p:cNvPicPr>
            <a:picLocks noChangeAspect="1"/>
          </p:cNvPicPr>
          <p:nvPr/>
        </p:nvPicPr>
        <p:blipFill>
          <a:blip r:embed="rId4"/>
          <a:stretch>
            <a:fillRect/>
          </a:stretch>
        </p:blipFill>
        <p:spPr>
          <a:xfrm>
            <a:off x="6886162" y="5675851"/>
            <a:ext cx="4623352" cy="277078"/>
          </a:xfrm>
          <a:prstGeom prst="rect">
            <a:avLst/>
          </a:prstGeom>
        </p:spPr>
      </p:pic>
      <p:sp>
        <p:nvSpPr>
          <p:cNvPr id="18" name="TextBox 17">
            <a:extLst>
              <a:ext uri="{FF2B5EF4-FFF2-40B4-BE49-F238E27FC236}">
                <a16:creationId xmlns:a16="http://schemas.microsoft.com/office/drawing/2014/main" id="{BC688A7C-6A2A-44B5-8FA0-6D2E6DB8103E}"/>
              </a:ext>
            </a:extLst>
          </p:cNvPr>
          <p:cNvSpPr txBox="1"/>
          <p:nvPr/>
        </p:nvSpPr>
        <p:spPr>
          <a:xfrm>
            <a:off x="11267659" y="5966792"/>
            <a:ext cx="490331" cy="408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rPr>
              <a:t>55</a:t>
            </a:r>
            <a:endPar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panose="020F0502020204030204"/>
            </a:endParaRPr>
          </a:p>
        </p:txBody>
      </p:sp>
      <p:sp>
        <p:nvSpPr>
          <p:cNvPr id="19" name="TextBox 18">
            <a:extLst>
              <a:ext uri="{FF2B5EF4-FFF2-40B4-BE49-F238E27FC236}">
                <a16:creationId xmlns:a16="http://schemas.microsoft.com/office/drawing/2014/main" id="{4F83C890-EDBC-42D4-8BAD-ABD3AEC0A0E0}"/>
              </a:ext>
            </a:extLst>
          </p:cNvPr>
          <p:cNvSpPr txBox="1"/>
          <p:nvPr/>
        </p:nvSpPr>
        <p:spPr>
          <a:xfrm>
            <a:off x="6687377" y="5958508"/>
            <a:ext cx="390940" cy="408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9A74616-56E0-F943-8135-EFD002955995}"/>
              </a:ext>
            </a:extLst>
          </p:cNvPr>
          <p:cNvSpPr txBox="1"/>
          <p:nvPr/>
        </p:nvSpPr>
        <p:spPr>
          <a:xfrm>
            <a:off x="9866624" y="1373960"/>
            <a:ext cx="2109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May 15</a:t>
            </a:r>
            <a:r>
              <a:rPr kumimoji="0" lang="en-US" sz="2000" b="0" i="0" u="none" strike="noStrike" kern="1200" cap="none" spc="0" normalizeH="0" baseline="30000" noProof="0" dirty="0">
                <a:ln>
                  <a:noFill/>
                </a:ln>
                <a:solidFill>
                  <a:prstClr val="black">
                    <a:lumMod val="75000"/>
                    <a:lumOff val="25000"/>
                  </a:prstClr>
                </a:solidFill>
                <a:effectLst/>
                <a:uLnTx/>
                <a:uFillTx/>
                <a:latin typeface="Century Gothic" panose="020B0502020202020204" pitchFamily="34" charset="0"/>
                <a:ea typeface="+mn-ea"/>
                <a:cs typeface="+mn-cs"/>
              </a:rPr>
              <a:t>th</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2020</a:t>
            </a:r>
          </a:p>
        </p:txBody>
      </p:sp>
      <p:sp>
        <p:nvSpPr>
          <p:cNvPr id="23" name="TextBox 22">
            <a:extLst>
              <a:ext uri="{FF2B5EF4-FFF2-40B4-BE49-F238E27FC236}">
                <a16:creationId xmlns:a16="http://schemas.microsoft.com/office/drawing/2014/main" id="{011C35A1-CCBE-4A93-8446-A44C9791A536}"/>
              </a:ext>
            </a:extLst>
          </p:cNvPr>
          <p:cNvSpPr txBox="1"/>
          <p:nvPr/>
        </p:nvSpPr>
        <p:spPr>
          <a:xfrm>
            <a:off x="6895826" y="5276008"/>
            <a:ext cx="4623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Chlorophyll-a Concentration (mg/m</a:t>
            </a:r>
            <a:r>
              <a:rPr kumimoji="0" lang="en-US" sz="18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3</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t>
            </a:r>
          </a:p>
        </p:txBody>
      </p:sp>
      <p:pic>
        <p:nvPicPr>
          <p:cNvPr id="12" name="Picture 4" descr="Free vector graphic: Arrow, North, Head, Arrowhead, Icon ...">
            <a:extLst>
              <a:ext uri="{FF2B5EF4-FFF2-40B4-BE49-F238E27FC236}">
                <a16:creationId xmlns:a16="http://schemas.microsoft.com/office/drawing/2014/main" id="{1FA2C37C-56A8-4960-8B37-B080D53CC9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583" y="4831991"/>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41E032-A137-4FDE-80B5-93F305B34E39}"/>
              </a:ext>
            </a:extLst>
          </p:cNvPr>
          <p:cNvSpPr txBox="1"/>
          <p:nvPr/>
        </p:nvSpPr>
        <p:spPr>
          <a:xfrm>
            <a:off x="6482078" y="4466323"/>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pic>
        <p:nvPicPr>
          <p:cNvPr id="24" name="Picture 11">
            <a:extLst>
              <a:ext uri="{FF2B5EF4-FFF2-40B4-BE49-F238E27FC236}">
                <a16:creationId xmlns:a16="http://schemas.microsoft.com/office/drawing/2014/main" id="{25222104-E789-8D4D-B6B3-37FF954E4DC9}"/>
              </a:ext>
            </a:extLst>
          </p:cNvPr>
          <p:cNvPicPr>
            <a:picLocks noChangeAspect="1"/>
          </p:cNvPicPr>
          <p:nvPr/>
        </p:nvPicPr>
        <p:blipFill>
          <a:blip r:embed="rId6"/>
          <a:stretch>
            <a:fillRect/>
          </a:stretch>
        </p:blipFill>
        <p:spPr>
          <a:xfrm>
            <a:off x="11083274" y="5073067"/>
            <a:ext cx="738835" cy="105599"/>
          </a:xfrm>
          <a:prstGeom prst="rect">
            <a:avLst/>
          </a:prstGeom>
        </p:spPr>
      </p:pic>
      <p:pic>
        <p:nvPicPr>
          <p:cNvPr id="15" name="Picture 11" descr="Map&#10;&#10;Description automatically generated">
            <a:extLst>
              <a:ext uri="{FF2B5EF4-FFF2-40B4-BE49-F238E27FC236}">
                <a16:creationId xmlns:a16="http://schemas.microsoft.com/office/drawing/2014/main" id="{A3E8E1A6-5979-4663-B656-59330AE4E564}"/>
              </a:ext>
            </a:extLst>
          </p:cNvPr>
          <p:cNvPicPr>
            <a:picLocks noChangeAspect="1"/>
          </p:cNvPicPr>
          <p:nvPr/>
        </p:nvPicPr>
        <p:blipFill>
          <a:blip r:embed="rId7"/>
          <a:stretch>
            <a:fillRect/>
          </a:stretch>
        </p:blipFill>
        <p:spPr>
          <a:xfrm>
            <a:off x="383156" y="1813392"/>
            <a:ext cx="5456252" cy="3404713"/>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1FCF0236-E566-4359-8AA0-4774296EE712}"/>
              </a:ext>
            </a:extLst>
          </p:cNvPr>
          <p:cNvSpPr txBox="1"/>
          <p:nvPr/>
        </p:nvSpPr>
        <p:spPr>
          <a:xfrm>
            <a:off x="2539146" y="274510"/>
            <a:ext cx="688185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Red-Green Color Index Algorithm &amp;</a:t>
            </a:r>
          </a:p>
        </p:txBody>
      </p:sp>
      <p:grpSp>
        <p:nvGrpSpPr>
          <p:cNvPr id="33" name="Group 32">
            <a:extLst>
              <a:ext uri="{FF2B5EF4-FFF2-40B4-BE49-F238E27FC236}">
                <a16:creationId xmlns:a16="http://schemas.microsoft.com/office/drawing/2014/main" id="{2E07B8D8-2D58-46CE-ABE5-0D3F45948861}"/>
              </a:ext>
            </a:extLst>
          </p:cNvPr>
          <p:cNvGrpSpPr/>
          <p:nvPr/>
        </p:nvGrpSpPr>
        <p:grpSpPr>
          <a:xfrm>
            <a:off x="625623" y="5686352"/>
            <a:ext cx="4939728" cy="682766"/>
            <a:chOff x="6879488" y="3304413"/>
            <a:chExt cx="4939728" cy="682766"/>
          </a:xfrm>
        </p:grpSpPr>
        <p:pic>
          <p:nvPicPr>
            <p:cNvPr id="29" name="Picture 6">
              <a:extLst>
                <a:ext uri="{FF2B5EF4-FFF2-40B4-BE49-F238E27FC236}">
                  <a16:creationId xmlns:a16="http://schemas.microsoft.com/office/drawing/2014/main" id="{37BA02DD-210A-4D11-89C7-E52BA5BE8732}"/>
                </a:ext>
              </a:extLst>
            </p:cNvPr>
            <p:cNvPicPr>
              <a:picLocks noChangeAspect="1"/>
            </p:cNvPicPr>
            <p:nvPr/>
          </p:nvPicPr>
          <p:blipFill>
            <a:blip r:embed="rId4"/>
            <a:stretch>
              <a:fillRect/>
            </a:stretch>
          </p:blipFill>
          <p:spPr>
            <a:xfrm>
              <a:off x="6987265" y="3304413"/>
              <a:ext cx="4623352" cy="277078"/>
            </a:xfrm>
            <a:prstGeom prst="rect">
              <a:avLst/>
            </a:prstGeom>
          </p:spPr>
        </p:pic>
        <p:sp>
          <p:nvSpPr>
            <p:cNvPr id="31" name="TextBox 30">
              <a:extLst>
                <a:ext uri="{FF2B5EF4-FFF2-40B4-BE49-F238E27FC236}">
                  <a16:creationId xmlns:a16="http://schemas.microsoft.com/office/drawing/2014/main" id="{919E3F94-F2A9-410C-BFBE-D96A31D85E6D}"/>
                </a:ext>
              </a:extLst>
            </p:cNvPr>
            <p:cNvSpPr txBox="1"/>
            <p:nvPr/>
          </p:nvSpPr>
          <p:spPr>
            <a:xfrm>
              <a:off x="6879488" y="3587069"/>
              <a:ext cx="6228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5F18397-65C4-49DD-9CE8-0BF077B1A79F}"/>
                </a:ext>
              </a:extLst>
            </p:cNvPr>
            <p:cNvSpPr txBox="1"/>
            <p:nvPr/>
          </p:nvSpPr>
          <p:spPr>
            <a:xfrm>
              <a:off x="11295755" y="3587069"/>
              <a:ext cx="5234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panose="020F0502020204030204"/>
                </a:rPr>
                <a:t>40</a:t>
              </a:r>
            </a:p>
          </p:txBody>
        </p:sp>
      </p:grpSp>
      <p:pic>
        <p:nvPicPr>
          <p:cNvPr id="35" name="Picture 4" descr="Free vector graphic: Arrow, North, Head, Arrowhead, Icon ...">
            <a:extLst>
              <a:ext uri="{FF2B5EF4-FFF2-40B4-BE49-F238E27FC236}">
                <a16:creationId xmlns:a16="http://schemas.microsoft.com/office/drawing/2014/main" id="{EDEE37CB-75EF-4A7B-9DE5-81C1916816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02" y="4845140"/>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8BCFC5A-592A-4AA3-AD26-EADCEDA7121E}"/>
              </a:ext>
            </a:extLst>
          </p:cNvPr>
          <p:cNvSpPr txBox="1"/>
          <p:nvPr/>
        </p:nvSpPr>
        <p:spPr>
          <a:xfrm>
            <a:off x="502997" y="4479472"/>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sp>
        <p:nvSpPr>
          <p:cNvPr id="39" name="Round Diagonal Corner Rectangle 45">
            <a:extLst>
              <a:ext uri="{FF2B5EF4-FFF2-40B4-BE49-F238E27FC236}">
                <a16:creationId xmlns:a16="http://schemas.microsoft.com/office/drawing/2014/main" id="{A69DDB75-B640-4761-B609-149DB5530149}"/>
              </a:ext>
            </a:extLst>
          </p:cNvPr>
          <p:cNvSpPr/>
          <p:nvPr/>
        </p:nvSpPr>
        <p:spPr>
          <a:xfrm>
            <a:off x="383156" y="1260334"/>
            <a:ext cx="1840503" cy="503467"/>
          </a:xfrm>
          <a:prstGeom prst="round2Diag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MODIS RGCI</a:t>
            </a:r>
          </a:p>
        </p:txBody>
      </p:sp>
      <p:sp>
        <p:nvSpPr>
          <p:cNvPr id="41" name="TextBox 40">
            <a:extLst>
              <a:ext uri="{FF2B5EF4-FFF2-40B4-BE49-F238E27FC236}">
                <a16:creationId xmlns:a16="http://schemas.microsoft.com/office/drawing/2014/main" id="{0661B65E-7F8D-4861-B963-165548B96F35}"/>
              </a:ext>
            </a:extLst>
          </p:cNvPr>
          <p:cNvSpPr txBox="1"/>
          <p:nvPr/>
        </p:nvSpPr>
        <p:spPr>
          <a:xfrm>
            <a:off x="3891629" y="1384646"/>
            <a:ext cx="196300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May 15</a:t>
            </a:r>
            <a:r>
              <a:rPr kumimoji="0" lang="en-US" sz="20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th</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2020</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43" name="Picture 11">
            <a:extLst>
              <a:ext uri="{FF2B5EF4-FFF2-40B4-BE49-F238E27FC236}">
                <a16:creationId xmlns:a16="http://schemas.microsoft.com/office/drawing/2014/main" id="{E4DB256A-41D0-4CCE-A904-A1DD4E51E9D7}"/>
              </a:ext>
            </a:extLst>
          </p:cNvPr>
          <p:cNvPicPr>
            <a:picLocks noChangeAspect="1"/>
          </p:cNvPicPr>
          <p:nvPr/>
        </p:nvPicPr>
        <p:blipFill>
          <a:blip r:embed="rId6"/>
          <a:stretch>
            <a:fillRect/>
          </a:stretch>
        </p:blipFill>
        <p:spPr>
          <a:xfrm>
            <a:off x="5076399" y="5111976"/>
            <a:ext cx="728939" cy="105599"/>
          </a:xfrm>
          <a:prstGeom prst="rect">
            <a:avLst/>
          </a:prstGeom>
        </p:spPr>
      </p:pic>
      <p:sp>
        <p:nvSpPr>
          <p:cNvPr id="26" name="TextBox 25">
            <a:extLst>
              <a:ext uri="{FF2B5EF4-FFF2-40B4-BE49-F238E27FC236}">
                <a16:creationId xmlns:a16="http://schemas.microsoft.com/office/drawing/2014/main" id="{A52FD38C-803F-4696-80A6-391580FD2F6C}"/>
              </a:ext>
            </a:extLst>
          </p:cNvPr>
          <p:cNvSpPr txBox="1"/>
          <p:nvPr/>
        </p:nvSpPr>
        <p:spPr>
          <a:xfrm>
            <a:off x="705588" y="5338075"/>
            <a:ext cx="4623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Chlorophyll-a Concentration (mg/m</a:t>
            </a:r>
            <a:r>
              <a:rPr kumimoji="0" lang="en-US" sz="18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3</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t>
            </a:r>
          </a:p>
        </p:txBody>
      </p:sp>
    </p:spTree>
    <p:extLst>
      <p:ext uri="{BB962C8B-B14F-4D97-AF65-F5344CB8AC3E}">
        <p14:creationId xmlns:p14="http://schemas.microsoft.com/office/powerpoint/2010/main" val="322390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384C8213-38D9-4C1E-B947-54A30BF919DB}"/>
              </a:ext>
            </a:extLst>
          </p:cNvPr>
          <p:cNvPicPr>
            <a:picLocks noChangeAspect="1"/>
          </p:cNvPicPr>
          <p:nvPr/>
        </p:nvPicPr>
        <p:blipFill>
          <a:blip r:embed="rId3"/>
          <a:stretch>
            <a:fillRect/>
          </a:stretch>
        </p:blipFill>
        <p:spPr>
          <a:xfrm>
            <a:off x="349955" y="1916005"/>
            <a:ext cx="5066829" cy="3298804"/>
          </a:xfrm>
          <a:prstGeom prst="rect">
            <a:avLst/>
          </a:prstGeom>
          <a:ln>
            <a:noFill/>
          </a:ln>
          <a:effectLst>
            <a:outerShdw blurRad="292100" dist="139700" dir="2700000" algn="tl" rotWithShape="0">
              <a:srgbClr val="333333">
                <a:alpha val="65000"/>
              </a:srgbClr>
            </a:outerShdw>
          </a:effectLst>
        </p:spPr>
      </p:pic>
      <p:pic>
        <p:nvPicPr>
          <p:cNvPr id="4" name="Picture 4" descr="Map&#10;&#10;Description automatically generated">
            <a:extLst>
              <a:ext uri="{FF2B5EF4-FFF2-40B4-BE49-F238E27FC236}">
                <a16:creationId xmlns:a16="http://schemas.microsoft.com/office/drawing/2014/main" id="{56E76F30-A462-4916-A4A0-DBEB3A79492B}"/>
              </a:ext>
            </a:extLst>
          </p:cNvPr>
          <p:cNvPicPr>
            <a:picLocks noChangeAspect="1"/>
          </p:cNvPicPr>
          <p:nvPr/>
        </p:nvPicPr>
        <p:blipFill>
          <a:blip r:embed="rId4"/>
          <a:stretch>
            <a:fillRect/>
          </a:stretch>
        </p:blipFill>
        <p:spPr>
          <a:xfrm>
            <a:off x="6549437" y="1941874"/>
            <a:ext cx="4878681" cy="3237659"/>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23AFCD83-A6F0-495F-A1E6-C50289CB3295}"/>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B0502020202020204" pitchFamily="34" charset="0"/>
                <a:ea typeface="+mj-ea"/>
                <a:cs typeface="+mj-cs"/>
              </a:rPr>
              <a:t>RESULTS</a:t>
            </a:r>
          </a:p>
        </p:txBody>
      </p:sp>
      <p:sp>
        <p:nvSpPr>
          <p:cNvPr id="8" name="Round Diagonal Corner Rectangle 45">
            <a:extLst>
              <a:ext uri="{FF2B5EF4-FFF2-40B4-BE49-F238E27FC236}">
                <a16:creationId xmlns:a16="http://schemas.microsoft.com/office/drawing/2014/main" id="{DC42F5B3-24B4-4A7D-8CA2-7375F5D40B28}"/>
              </a:ext>
            </a:extLst>
          </p:cNvPr>
          <p:cNvSpPr/>
          <p:nvPr/>
        </p:nvSpPr>
        <p:spPr>
          <a:xfrm>
            <a:off x="329648" y="1331189"/>
            <a:ext cx="2554115" cy="500240"/>
          </a:xfrm>
          <a:prstGeom prst="round2Diag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MODIS Provided</a:t>
            </a:r>
          </a:p>
        </p:txBody>
      </p:sp>
      <p:sp>
        <p:nvSpPr>
          <p:cNvPr id="10" name="TextBox 9">
            <a:extLst>
              <a:ext uri="{FF2B5EF4-FFF2-40B4-BE49-F238E27FC236}">
                <a16:creationId xmlns:a16="http://schemas.microsoft.com/office/drawing/2014/main" id="{7A377DE3-1B5C-4054-AEEE-066D7578CFEE}"/>
              </a:ext>
            </a:extLst>
          </p:cNvPr>
          <p:cNvSpPr txBox="1"/>
          <p:nvPr/>
        </p:nvSpPr>
        <p:spPr>
          <a:xfrm>
            <a:off x="2543698" y="601377"/>
            <a:ext cx="688185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Chlorophyll-a Data</a:t>
            </a:r>
          </a:p>
        </p:txBody>
      </p:sp>
      <p:sp>
        <p:nvSpPr>
          <p:cNvPr id="11" name="Round Diagonal Corner Rectangle 45">
            <a:extLst>
              <a:ext uri="{FF2B5EF4-FFF2-40B4-BE49-F238E27FC236}">
                <a16:creationId xmlns:a16="http://schemas.microsoft.com/office/drawing/2014/main" id="{D6863568-0054-4BEE-AA7F-66403A861527}"/>
              </a:ext>
            </a:extLst>
          </p:cNvPr>
          <p:cNvSpPr/>
          <p:nvPr/>
        </p:nvSpPr>
        <p:spPr>
          <a:xfrm>
            <a:off x="6551011" y="1332313"/>
            <a:ext cx="2554115" cy="500240"/>
          </a:xfrm>
          <a:prstGeom prst="round2Diag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GCOM-C Provided</a:t>
            </a:r>
          </a:p>
        </p:txBody>
      </p:sp>
      <p:pic>
        <p:nvPicPr>
          <p:cNvPr id="9" name="Picture 6">
            <a:extLst>
              <a:ext uri="{FF2B5EF4-FFF2-40B4-BE49-F238E27FC236}">
                <a16:creationId xmlns:a16="http://schemas.microsoft.com/office/drawing/2014/main" id="{9F8FE2D1-151D-4049-8339-442463E14926}"/>
              </a:ext>
            </a:extLst>
          </p:cNvPr>
          <p:cNvPicPr>
            <a:picLocks noChangeAspect="1"/>
          </p:cNvPicPr>
          <p:nvPr/>
        </p:nvPicPr>
        <p:blipFill>
          <a:blip r:embed="rId5"/>
          <a:stretch>
            <a:fillRect/>
          </a:stretch>
        </p:blipFill>
        <p:spPr>
          <a:xfrm>
            <a:off x="574814" y="5684135"/>
            <a:ext cx="4623352" cy="277078"/>
          </a:xfrm>
          <a:prstGeom prst="rect">
            <a:avLst/>
          </a:prstGeom>
        </p:spPr>
      </p:pic>
      <p:sp>
        <p:nvSpPr>
          <p:cNvPr id="20" name="TextBox 19">
            <a:extLst>
              <a:ext uri="{FF2B5EF4-FFF2-40B4-BE49-F238E27FC236}">
                <a16:creationId xmlns:a16="http://schemas.microsoft.com/office/drawing/2014/main" id="{C2655C8F-B7CC-44DD-84EF-AED495E0F98A}"/>
              </a:ext>
            </a:extLst>
          </p:cNvPr>
          <p:cNvSpPr txBox="1"/>
          <p:nvPr/>
        </p:nvSpPr>
        <p:spPr>
          <a:xfrm>
            <a:off x="421915" y="5960048"/>
            <a:ext cx="6228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EF597E6-BADD-4560-85C5-DB4FF44E459F}"/>
              </a:ext>
            </a:extLst>
          </p:cNvPr>
          <p:cNvSpPr txBox="1"/>
          <p:nvPr/>
        </p:nvSpPr>
        <p:spPr>
          <a:xfrm>
            <a:off x="4939748" y="5966791"/>
            <a:ext cx="5234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panose="020F0502020204030204"/>
              </a:rPr>
              <a:t>10</a:t>
            </a:r>
          </a:p>
        </p:txBody>
      </p:sp>
      <p:sp>
        <p:nvSpPr>
          <p:cNvPr id="24" name="TextBox 23">
            <a:extLst>
              <a:ext uri="{FF2B5EF4-FFF2-40B4-BE49-F238E27FC236}">
                <a16:creationId xmlns:a16="http://schemas.microsoft.com/office/drawing/2014/main" id="{E5F0951A-E918-4314-9A76-85F4E0D8B48F}"/>
              </a:ext>
            </a:extLst>
          </p:cNvPr>
          <p:cNvSpPr txBox="1"/>
          <p:nvPr/>
        </p:nvSpPr>
        <p:spPr>
          <a:xfrm>
            <a:off x="6774499" y="5966791"/>
            <a:ext cx="6973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rPr>
              <a:t>-2</a:t>
            </a:r>
            <a:endPar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panose="020F0502020204030204"/>
            </a:endParaRPr>
          </a:p>
        </p:txBody>
      </p:sp>
      <p:sp>
        <p:nvSpPr>
          <p:cNvPr id="26" name="TextBox 25">
            <a:extLst>
              <a:ext uri="{FF2B5EF4-FFF2-40B4-BE49-F238E27FC236}">
                <a16:creationId xmlns:a16="http://schemas.microsoft.com/office/drawing/2014/main" id="{9DF3AAC3-5B84-4E8E-8308-9A62EA18E91C}"/>
              </a:ext>
            </a:extLst>
          </p:cNvPr>
          <p:cNvSpPr txBox="1"/>
          <p:nvPr/>
        </p:nvSpPr>
        <p:spPr>
          <a:xfrm>
            <a:off x="10873574" y="5966791"/>
            <a:ext cx="4903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2</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509EEC7-4361-2143-AC5E-26910EDD5D8E}"/>
              </a:ext>
            </a:extLst>
          </p:cNvPr>
          <p:cNvSpPr txBox="1"/>
          <p:nvPr/>
        </p:nvSpPr>
        <p:spPr>
          <a:xfrm>
            <a:off x="3482591" y="1488250"/>
            <a:ext cx="198061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May 15</a:t>
            </a:r>
            <a:r>
              <a:rPr kumimoji="0" lang="en-US" sz="20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th</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2020</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0CDE00C5-E245-0342-A1BC-90AA3BF1961B}"/>
              </a:ext>
            </a:extLst>
          </p:cNvPr>
          <p:cNvSpPr txBox="1"/>
          <p:nvPr/>
        </p:nvSpPr>
        <p:spPr>
          <a:xfrm>
            <a:off x="9425552" y="1482036"/>
            <a:ext cx="198061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May 15</a:t>
            </a:r>
            <a:r>
              <a:rPr kumimoji="0" lang="en-US" sz="20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th</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2020</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D9E47B1-DCC6-417E-898A-E5D525D5411D}"/>
              </a:ext>
            </a:extLst>
          </p:cNvPr>
          <p:cNvSpPr txBox="1"/>
          <p:nvPr/>
        </p:nvSpPr>
        <p:spPr>
          <a:xfrm>
            <a:off x="594168" y="5271989"/>
            <a:ext cx="4623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Chlorophyll-a Concentration (mg/m</a:t>
            </a:r>
            <a:r>
              <a:rPr kumimoji="0" lang="en-US" sz="1800" b="0" i="0" u="none" strike="noStrike" kern="1200" cap="none" spc="0" normalizeH="0" baseline="30000" noProof="0" dirty="0">
                <a:ln>
                  <a:noFill/>
                </a:ln>
                <a:solidFill>
                  <a:prstClr val="black">
                    <a:lumMod val="75000"/>
                    <a:lumOff val="25000"/>
                  </a:prstClr>
                </a:solidFill>
                <a:effectLst/>
                <a:uLnTx/>
                <a:uFillTx/>
                <a:latin typeface="Century Gothic"/>
                <a:ea typeface="+mn-ea"/>
                <a:cs typeface="+mn-cs"/>
              </a:rPr>
              <a:t>3</a:t>
            </a: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t>
            </a:r>
          </a:p>
        </p:txBody>
      </p:sp>
      <p:pic>
        <p:nvPicPr>
          <p:cNvPr id="2" name="Picture 4" descr="Free vector graphic: Arrow, North, Head, Arrowhead, Icon ...">
            <a:extLst>
              <a:ext uri="{FF2B5EF4-FFF2-40B4-BE49-F238E27FC236}">
                <a16:creationId xmlns:a16="http://schemas.microsoft.com/office/drawing/2014/main" id="{668BB820-C82D-49BE-8F86-647F6A140D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13" y="4803769"/>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1D0AF7-2024-47DD-A993-11760B1C1E8C}"/>
              </a:ext>
            </a:extLst>
          </p:cNvPr>
          <p:cNvSpPr txBox="1"/>
          <p:nvPr/>
        </p:nvSpPr>
        <p:spPr>
          <a:xfrm>
            <a:off x="423708" y="4438101"/>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pic>
        <p:nvPicPr>
          <p:cNvPr id="7" name="Picture 4" descr="Free vector graphic: Arrow, North, Head, Arrowhead, Icon ...">
            <a:extLst>
              <a:ext uri="{FF2B5EF4-FFF2-40B4-BE49-F238E27FC236}">
                <a16:creationId xmlns:a16="http://schemas.microsoft.com/office/drawing/2014/main" id="{53F08231-87C1-4551-B5B1-83DF0C3133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472" y="4813177"/>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6BC6B5-20DC-479F-AB18-E438DB8F62BE}"/>
              </a:ext>
            </a:extLst>
          </p:cNvPr>
          <p:cNvSpPr txBox="1"/>
          <p:nvPr/>
        </p:nvSpPr>
        <p:spPr>
          <a:xfrm>
            <a:off x="6594967" y="4447509"/>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pic>
        <p:nvPicPr>
          <p:cNvPr id="13" name="Picture 14">
            <a:extLst>
              <a:ext uri="{FF2B5EF4-FFF2-40B4-BE49-F238E27FC236}">
                <a16:creationId xmlns:a16="http://schemas.microsoft.com/office/drawing/2014/main" id="{5BAAA8DD-647D-4596-93DF-E4B10C700492}"/>
              </a:ext>
            </a:extLst>
          </p:cNvPr>
          <p:cNvPicPr>
            <a:picLocks noChangeAspect="1"/>
          </p:cNvPicPr>
          <p:nvPr/>
        </p:nvPicPr>
        <p:blipFill>
          <a:blip r:embed="rId7"/>
          <a:stretch>
            <a:fillRect/>
          </a:stretch>
        </p:blipFill>
        <p:spPr>
          <a:xfrm>
            <a:off x="10665472" y="5074238"/>
            <a:ext cx="672983" cy="77376"/>
          </a:xfrm>
          <a:prstGeom prst="rect">
            <a:avLst/>
          </a:prstGeom>
        </p:spPr>
      </p:pic>
      <p:pic>
        <p:nvPicPr>
          <p:cNvPr id="29" name="Picture 14">
            <a:extLst>
              <a:ext uri="{FF2B5EF4-FFF2-40B4-BE49-F238E27FC236}">
                <a16:creationId xmlns:a16="http://schemas.microsoft.com/office/drawing/2014/main" id="{60873A55-3254-4EDC-A9A1-D7C31B3D147D}"/>
              </a:ext>
            </a:extLst>
          </p:cNvPr>
          <p:cNvPicPr>
            <a:picLocks noChangeAspect="1"/>
          </p:cNvPicPr>
          <p:nvPr/>
        </p:nvPicPr>
        <p:blipFill>
          <a:blip r:embed="rId7"/>
          <a:stretch>
            <a:fillRect/>
          </a:stretch>
        </p:blipFill>
        <p:spPr>
          <a:xfrm>
            <a:off x="4663546" y="5074238"/>
            <a:ext cx="672983" cy="77376"/>
          </a:xfrm>
          <a:prstGeom prst="rect">
            <a:avLst/>
          </a:prstGeom>
        </p:spPr>
      </p:pic>
      <p:pic>
        <p:nvPicPr>
          <p:cNvPr id="15" name="Picture 15">
            <a:extLst>
              <a:ext uri="{FF2B5EF4-FFF2-40B4-BE49-F238E27FC236}">
                <a16:creationId xmlns:a16="http://schemas.microsoft.com/office/drawing/2014/main" id="{BCD2F3FE-C6F5-4242-9F23-EF523C3AE553}"/>
              </a:ext>
            </a:extLst>
          </p:cNvPr>
          <p:cNvPicPr>
            <a:picLocks noChangeAspect="1"/>
          </p:cNvPicPr>
          <p:nvPr/>
        </p:nvPicPr>
        <p:blipFill>
          <a:blip r:embed="rId8"/>
          <a:stretch>
            <a:fillRect/>
          </a:stretch>
        </p:blipFill>
        <p:spPr>
          <a:xfrm>
            <a:off x="7010400" y="5636610"/>
            <a:ext cx="4069644" cy="363741"/>
          </a:xfrm>
          <a:prstGeom prst="rect">
            <a:avLst/>
          </a:prstGeom>
        </p:spPr>
      </p:pic>
      <p:sp>
        <p:nvSpPr>
          <p:cNvPr id="25" name="TextBox 24">
            <a:extLst>
              <a:ext uri="{FF2B5EF4-FFF2-40B4-BE49-F238E27FC236}">
                <a16:creationId xmlns:a16="http://schemas.microsoft.com/office/drawing/2014/main" id="{8D1C37EC-E3C5-45FE-9120-94DCD4E64E87}"/>
              </a:ext>
            </a:extLst>
          </p:cNvPr>
          <p:cNvSpPr txBox="1"/>
          <p:nvPr/>
        </p:nvSpPr>
        <p:spPr>
          <a:xfrm>
            <a:off x="6715103" y="5267278"/>
            <a:ext cx="4623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Chlorophyll-a</a:t>
            </a:r>
          </a:p>
        </p:txBody>
      </p:sp>
    </p:spTree>
    <p:extLst>
      <p:ext uri="{BB962C8B-B14F-4D97-AF65-F5344CB8AC3E}">
        <p14:creationId xmlns:p14="http://schemas.microsoft.com/office/powerpoint/2010/main" val="87441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Map&#10;&#10;Description automatically generated">
            <a:extLst>
              <a:ext uri="{FF2B5EF4-FFF2-40B4-BE49-F238E27FC236}">
                <a16:creationId xmlns:a16="http://schemas.microsoft.com/office/drawing/2014/main" id="{526D6584-0F68-45BD-8356-F4D1FA7086E1}"/>
              </a:ext>
            </a:extLst>
          </p:cNvPr>
          <p:cNvPicPr>
            <a:picLocks noChangeAspect="1"/>
          </p:cNvPicPr>
          <p:nvPr/>
        </p:nvPicPr>
        <p:blipFill>
          <a:blip r:embed="rId3"/>
          <a:stretch>
            <a:fillRect/>
          </a:stretch>
        </p:blipFill>
        <p:spPr>
          <a:xfrm>
            <a:off x="4216400" y="1413187"/>
            <a:ext cx="6383865" cy="4135106"/>
          </a:xfrm>
          <a:prstGeom prst="rect">
            <a:avLst/>
          </a:prstGeom>
          <a:ln>
            <a:noFill/>
          </a:ln>
          <a:effectLst>
            <a:outerShdw blurRad="292100" dist="139700" dir="2700000" algn="tl" rotWithShape="0">
              <a:srgbClr val="333333">
                <a:alpha val="65000"/>
              </a:srgbClr>
            </a:outerShdw>
          </a:effectLst>
        </p:spPr>
      </p:pic>
      <p:sp>
        <p:nvSpPr>
          <p:cNvPr id="459" name="Rectangle 458">
            <a:extLst>
              <a:ext uri="{FF2B5EF4-FFF2-40B4-BE49-F238E27FC236}">
                <a16:creationId xmlns:a16="http://schemas.microsoft.com/office/drawing/2014/main" id="{532B8E2C-3C3C-426F-82B1-002B875654C5}"/>
              </a:ext>
            </a:extLst>
          </p:cNvPr>
          <p:cNvSpPr/>
          <p:nvPr/>
        </p:nvSpPr>
        <p:spPr>
          <a:xfrm>
            <a:off x="4792472" y="5698850"/>
            <a:ext cx="5713334" cy="11591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 name="Title 1">
            <a:extLst>
              <a:ext uri="{FF2B5EF4-FFF2-40B4-BE49-F238E27FC236}">
                <a16:creationId xmlns:a16="http://schemas.microsoft.com/office/drawing/2014/main" id="{94FBA5A8-EBE0-43EB-BF46-6BE74724C5D0}"/>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RESULTS</a:t>
            </a:r>
          </a:p>
        </p:txBody>
      </p:sp>
      <p:sp>
        <p:nvSpPr>
          <p:cNvPr id="2" name="TextBox 1">
            <a:extLst>
              <a:ext uri="{FF2B5EF4-FFF2-40B4-BE49-F238E27FC236}">
                <a16:creationId xmlns:a16="http://schemas.microsoft.com/office/drawing/2014/main" id="{4798EBF4-4F29-418E-BE41-FA71FCE2F40D}"/>
              </a:ext>
            </a:extLst>
          </p:cNvPr>
          <p:cNvSpPr txBox="1"/>
          <p:nvPr/>
        </p:nvSpPr>
        <p:spPr>
          <a:xfrm>
            <a:off x="2537791" y="632791"/>
            <a:ext cx="56669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GCOM-C Dinoflagellate Index </a:t>
            </a:r>
          </a:p>
        </p:txBody>
      </p:sp>
      <p:sp>
        <p:nvSpPr>
          <p:cNvPr id="6" name="TextBox 5">
            <a:extLst>
              <a:ext uri="{FF2B5EF4-FFF2-40B4-BE49-F238E27FC236}">
                <a16:creationId xmlns:a16="http://schemas.microsoft.com/office/drawing/2014/main" id="{693F053F-64A1-47D3-BBC8-BD9D5667EBCD}"/>
              </a:ext>
            </a:extLst>
          </p:cNvPr>
          <p:cNvSpPr txBox="1"/>
          <p:nvPr/>
        </p:nvSpPr>
        <p:spPr>
          <a:xfrm>
            <a:off x="283110" y="1251496"/>
            <a:ext cx="45093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D= Rrs(380nm)/Rrs(443nm) </a:t>
            </a:r>
          </a:p>
        </p:txBody>
      </p:sp>
      <p:graphicFrame>
        <p:nvGraphicFramePr>
          <p:cNvPr id="9" name="Diagram 9">
            <a:extLst>
              <a:ext uri="{FF2B5EF4-FFF2-40B4-BE49-F238E27FC236}">
                <a16:creationId xmlns:a16="http://schemas.microsoft.com/office/drawing/2014/main" id="{2FE0402D-F738-43D1-BC5B-EE7DB670BE6D}"/>
              </a:ext>
            </a:extLst>
          </p:cNvPr>
          <p:cNvGraphicFramePr/>
          <p:nvPr>
            <p:extLst>
              <p:ext uri="{D42A27DB-BD31-4B8C-83A1-F6EECF244321}">
                <p14:modId xmlns:p14="http://schemas.microsoft.com/office/powerpoint/2010/main" val="278925741"/>
              </p:ext>
            </p:extLst>
          </p:nvPr>
        </p:nvGraphicFramePr>
        <p:xfrm>
          <a:off x="600439" y="1741004"/>
          <a:ext cx="3285639" cy="3673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8" name="TextBox 457">
            <a:extLst>
              <a:ext uri="{FF2B5EF4-FFF2-40B4-BE49-F238E27FC236}">
                <a16:creationId xmlns:a16="http://schemas.microsoft.com/office/drawing/2014/main" id="{A6D74F55-B2F8-4C0B-9FDC-5A67C45A2D61}"/>
              </a:ext>
            </a:extLst>
          </p:cNvPr>
          <p:cNvSpPr txBox="1"/>
          <p:nvPr/>
        </p:nvSpPr>
        <p:spPr>
          <a:xfrm>
            <a:off x="6231835" y="57017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Ratio of 380nm/443nm</a:t>
            </a:r>
            <a:endParaRPr lang="en-US" dirty="0">
              <a:solidFill>
                <a:schemeClr val="tx1">
                  <a:lumMod val="75000"/>
                  <a:lumOff val="25000"/>
                </a:schemeClr>
              </a:solidFill>
            </a:endParaRPr>
          </a:p>
        </p:txBody>
      </p:sp>
      <p:pic>
        <p:nvPicPr>
          <p:cNvPr id="466" name="Graphic 466" descr="Seaweed outline">
            <a:extLst>
              <a:ext uri="{FF2B5EF4-FFF2-40B4-BE49-F238E27FC236}">
                <a16:creationId xmlns:a16="http://schemas.microsoft.com/office/drawing/2014/main" id="{74515815-66F9-4A1A-9028-3E38FCC8A8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372" y="5160479"/>
            <a:ext cx="1427921" cy="1427921"/>
          </a:xfrm>
          <a:prstGeom prst="rect">
            <a:avLst/>
          </a:prstGeom>
        </p:spPr>
      </p:pic>
      <p:pic>
        <p:nvPicPr>
          <p:cNvPr id="467" name="Graphic 467" descr="Germ with solid fill">
            <a:extLst>
              <a:ext uri="{FF2B5EF4-FFF2-40B4-BE49-F238E27FC236}">
                <a16:creationId xmlns:a16="http://schemas.microsoft.com/office/drawing/2014/main" id="{665BF132-A588-446C-918C-5EF825BE46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75452" y="5423452"/>
            <a:ext cx="1146313" cy="1162878"/>
          </a:xfrm>
          <a:prstGeom prst="rect">
            <a:avLst/>
          </a:prstGeom>
        </p:spPr>
      </p:pic>
      <p:sp>
        <p:nvSpPr>
          <p:cNvPr id="14" name="TextBox 13">
            <a:extLst>
              <a:ext uri="{FF2B5EF4-FFF2-40B4-BE49-F238E27FC236}">
                <a16:creationId xmlns:a16="http://schemas.microsoft.com/office/drawing/2014/main" id="{1F0B2A42-440A-E14D-9225-6BE967C96461}"/>
              </a:ext>
            </a:extLst>
          </p:cNvPr>
          <p:cNvSpPr txBox="1"/>
          <p:nvPr/>
        </p:nvSpPr>
        <p:spPr>
          <a:xfrm>
            <a:off x="8721955" y="937799"/>
            <a:ext cx="2234639"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May 15</a:t>
            </a:r>
            <a:r>
              <a:rPr lang="en-US" sz="2000" baseline="30000" dirty="0">
                <a:solidFill>
                  <a:schemeClr val="tx1">
                    <a:lumMod val="75000"/>
                    <a:lumOff val="25000"/>
                  </a:schemeClr>
                </a:solidFill>
                <a:latin typeface="Century Gothic"/>
              </a:rPr>
              <a:t>th</a:t>
            </a:r>
            <a:r>
              <a:rPr lang="en-US" sz="2000" dirty="0">
                <a:solidFill>
                  <a:schemeClr val="tx1">
                    <a:lumMod val="75000"/>
                    <a:lumOff val="25000"/>
                  </a:schemeClr>
                </a:solidFill>
                <a:latin typeface="Century Gothic"/>
              </a:rPr>
              <a:t>, 2020</a:t>
            </a:r>
          </a:p>
        </p:txBody>
      </p:sp>
      <p:sp>
        <p:nvSpPr>
          <p:cNvPr id="15" name="Text Placeholder 4">
            <a:extLst>
              <a:ext uri="{FF2B5EF4-FFF2-40B4-BE49-F238E27FC236}">
                <a16:creationId xmlns:a16="http://schemas.microsoft.com/office/drawing/2014/main" id="{4B74B5F9-92C1-684B-BE87-4757F601570B}"/>
              </a:ext>
            </a:extLst>
          </p:cNvPr>
          <p:cNvSpPr txBox="1">
            <a:spLocks/>
          </p:cNvSpPr>
          <p:nvPr/>
        </p:nvSpPr>
        <p:spPr>
          <a:xfrm>
            <a:off x="7764452" y="89559"/>
            <a:ext cx="3184172" cy="29664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100" dirty="0">
                <a:solidFill>
                  <a:schemeClr val="tx1">
                    <a:lumMod val="75000"/>
                    <a:lumOff val="25000"/>
                  </a:schemeClr>
                </a:solidFill>
                <a:latin typeface="Century Gothic"/>
              </a:rPr>
              <a:t> Microsoft suite</a:t>
            </a:r>
            <a:endParaRPr lang="en-US" sz="1100" i="0" u="none" strike="noStrike" kern="1200" cap="none" spc="0" normalizeH="0" baseline="0" noProof="0" dirty="0">
              <a:ln>
                <a:noFill/>
              </a:ln>
              <a:solidFill>
                <a:schemeClr val="tx1">
                  <a:lumMod val="75000"/>
                  <a:lumOff val="25000"/>
                </a:schemeClr>
              </a:solidFill>
              <a:effectLst/>
              <a:uLnTx/>
              <a:uFillTx/>
            </a:endParaRPr>
          </a:p>
        </p:txBody>
      </p:sp>
      <p:pic>
        <p:nvPicPr>
          <p:cNvPr id="18" name="Picture 4" descr="Free vector graphic: Arrow, North, Head, Arrowhead, Icon ...">
            <a:extLst>
              <a:ext uri="{FF2B5EF4-FFF2-40B4-BE49-F238E27FC236}">
                <a16:creationId xmlns:a16="http://schemas.microsoft.com/office/drawing/2014/main" id="{6D599583-3624-4EE8-AAE4-921CABB9F7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17844" y="5212810"/>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CB8E9B5-B2EA-414E-A077-0BA75A5D0D8F}"/>
              </a:ext>
            </a:extLst>
          </p:cNvPr>
          <p:cNvSpPr txBox="1"/>
          <p:nvPr/>
        </p:nvSpPr>
        <p:spPr>
          <a:xfrm>
            <a:off x="10186339" y="4847142"/>
            <a:ext cx="292272" cy="369332"/>
          </a:xfrm>
          <a:prstGeom prst="rect">
            <a:avLst/>
          </a:prstGeom>
          <a:noFill/>
          <a:ln>
            <a:noFill/>
          </a:ln>
        </p:spPr>
        <p:txBody>
          <a:bodyPr wrap="square" lIns="91440" tIns="45720" rIns="91440" bIns="45720" anchor="t">
            <a:spAutoFit/>
          </a:bodyPr>
          <a:lstStyle/>
          <a:p>
            <a:r>
              <a:rPr lang="en-US" dirty="0">
                <a:solidFill>
                  <a:schemeClr val="tx1">
                    <a:lumMod val="75000"/>
                    <a:lumOff val="25000"/>
                  </a:schemeClr>
                </a:solidFill>
                <a:latin typeface="Century Gothic" panose="020F0302020204030204"/>
                <a:cs typeface="Calibri"/>
              </a:rPr>
              <a:t>N</a:t>
            </a:r>
            <a:endParaRPr lang="en-US" dirty="0">
              <a:solidFill>
                <a:schemeClr val="tx1">
                  <a:lumMod val="75000"/>
                  <a:lumOff val="25000"/>
                </a:schemeClr>
              </a:solidFill>
              <a:cs typeface="Calibri"/>
            </a:endParaRPr>
          </a:p>
        </p:txBody>
      </p:sp>
      <p:pic>
        <p:nvPicPr>
          <p:cNvPr id="22" name="Picture 14">
            <a:extLst>
              <a:ext uri="{FF2B5EF4-FFF2-40B4-BE49-F238E27FC236}">
                <a16:creationId xmlns:a16="http://schemas.microsoft.com/office/drawing/2014/main" id="{7112CA6F-ED8D-584D-BF89-E61353319C5C}"/>
              </a:ext>
            </a:extLst>
          </p:cNvPr>
          <p:cNvPicPr>
            <a:picLocks noChangeAspect="1"/>
          </p:cNvPicPr>
          <p:nvPr/>
        </p:nvPicPr>
        <p:blipFill>
          <a:blip r:embed="rId14"/>
          <a:stretch>
            <a:fillRect/>
          </a:stretch>
        </p:blipFill>
        <p:spPr>
          <a:xfrm>
            <a:off x="8986571" y="5370821"/>
            <a:ext cx="980042" cy="112680"/>
          </a:xfrm>
          <a:prstGeom prst="rect">
            <a:avLst/>
          </a:prstGeom>
        </p:spPr>
      </p:pic>
      <p:pic>
        <p:nvPicPr>
          <p:cNvPr id="30" name="Picture 7">
            <a:extLst>
              <a:ext uri="{FF2B5EF4-FFF2-40B4-BE49-F238E27FC236}">
                <a16:creationId xmlns:a16="http://schemas.microsoft.com/office/drawing/2014/main" id="{C70D5671-EFC7-8A44-9F4B-BFCBAE0705B9}"/>
              </a:ext>
            </a:extLst>
          </p:cNvPr>
          <p:cNvPicPr>
            <a:picLocks noChangeAspect="1"/>
          </p:cNvPicPr>
          <p:nvPr/>
        </p:nvPicPr>
        <p:blipFill>
          <a:blip r:embed="rId15"/>
          <a:stretch>
            <a:fillRect/>
          </a:stretch>
        </p:blipFill>
        <p:spPr>
          <a:xfrm>
            <a:off x="5574208" y="6014694"/>
            <a:ext cx="4201348" cy="421030"/>
          </a:xfrm>
          <a:prstGeom prst="rect">
            <a:avLst/>
          </a:prstGeom>
        </p:spPr>
      </p:pic>
      <p:sp>
        <p:nvSpPr>
          <p:cNvPr id="31" name="TextBox 30">
            <a:extLst>
              <a:ext uri="{FF2B5EF4-FFF2-40B4-BE49-F238E27FC236}">
                <a16:creationId xmlns:a16="http://schemas.microsoft.com/office/drawing/2014/main" id="{D00B3871-FCA2-7B43-AE11-2B565E60B6B1}"/>
              </a:ext>
            </a:extLst>
          </p:cNvPr>
          <p:cNvSpPr txBox="1"/>
          <p:nvPr/>
        </p:nvSpPr>
        <p:spPr>
          <a:xfrm>
            <a:off x="5068406" y="6076806"/>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0.5</a:t>
            </a:r>
            <a:endParaRPr lang="en-US" dirty="0">
              <a:solidFill>
                <a:schemeClr val="tx1">
                  <a:lumMod val="75000"/>
                  <a:lumOff val="25000"/>
                </a:schemeClr>
              </a:solidFill>
            </a:endParaRPr>
          </a:p>
        </p:txBody>
      </p:sp>
      <p:sp>
        <p:nvSpPr>
          <p:cNvPr id="32" name="TextBox 31">
            <a:extLst>
              <a:ext uri="{FF2B5EF4-FFF2-40B4-BE49-F238E27FC236}">
                <a16:creationId xmlns:a16="http://schemas.microsoft.com/office/drawing/2014/main" id="{D4DF6DCD-0A15-5945-BB3B-D37F788CA2C7}"/>
              </a:ext>
            </a:extLst>
          </p:cNvPr>
          <p:cNvSpPr txBox="1"/>
          <p:nvPr/>
        </p:nvSpPr>
        <p:spPr>
          <a:xfrm>
            <a:off x="9745062" y="6059549"/>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1.5</a:t>
            </a:r>
            <a:endParaRPr lang="en-US" dirty="0">
              <a:solidFill>
                <a:schemeClr val="tx1">
                  <a:lumMod val="75000"/>
                  <a:lumOff val="25000"/>
                </a:schemeClr>
              </a:solidFill>
            </a:endParaRPr>
          </a:p>
        </p:txBody>
      </p:sp>
      <p:cxnSp>
        <p:nvCxnSpPr>
          <p:cNvPr id="33" name="Straight Arrow Connector 32">
            <a:extLst>
              <a:ext uri="{FF2B5EF4-FFF2-40B4-BE49-F238E27FC236}">
                <a16:creationId xmlns:a16="http://schemas.microsoft.com/office/drawing/2014/main" id="{C137F298-946A-4148-AD72-1D9B244F948D}"/>
              </a:ext>
            </a:extLst>
          </p:cNvPr>
          <p:cNvCxnSpPr>
            <a:cxnSpLocks/>
          </p:cNvCxnSpPr>
          <p:nvPr/>
        </p:nvCxnSpPr>
        <p:spPr>
          <a:xfrm>
            <a:off x="7744659" y="6503657"/>
            <a:ext cx="2030897" cy="118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E0EAD9D-E65E-E946-90A7-450B2CE15ED7}"/>
              </a:ext>
            </a:extLst>
          </p:cNvPr>
          <p:cNvCxnSpPr>
            <a:cxnSpLocks/>
          </p:cNvCxnSpPr>
          <p:nvPr/>
        </p:nvCxnSpPr>
        <p:spPr>
          <a:xfrm flipH="1" flipV="1">
            <a:off x="5574208" y="6488159"/>
            <a:ext cx="1912983" cy="118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6E2FD3-E8DB-D64E-B5B0-9A56F8E31822}"/>
              </a:ext>
            </a:extLst>
          </p:cNvPr>
          <p:cNvSpPr txBox="1"/>
          <p:nvPr/>
        </p:nvSpPr>
        <p:spPr>
          <a:xfrm>
            <a:off x="7487191" y="6359796"/>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1</a:t>
            </a:r>
            <a:endParaRPr lang="en-US" dirty="0">
              <a:solidFill>
                <a:schemeClr val="tx1">
                  <a:lumMod val="75000"/>
                  <a:lumOff val="25000"/>
                </a:schemeClr>
              </a:solidFill>
            </a:endParaRPr>
          </a:p>
        </p:txBody>
      </p:sp>
      <p:sp>
        <p:nvSpPr>
          <p:cNvPr id="36" name="TextBox 35">
            <a:extLst>
              <a:ext uri="{FF2B5EF4-FFF2-40B4-BE49-F238E27FC236}">
                <a16:creationId xmlns:a16="http://schemas.microsoft.com/office/drawing/2014/main" id="{4D3D011E-B2EA-F14B-A46C-00B6BAE4F73C}"/>
              </a:ext>
            </a:extLst>
          </p:cNvPr>
          <p:cNvSpPr txBox="1"/>
          <p:nvPr/>
        </p:nvSpPr>
        <p:spPr>
          <a:xfrm>
            <a:off x="4863322" y="6559851"/>
            <a:ext cx="28806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Dinoflagellate dominated </a:t>
            </a:r>
            <a:endParaRPr lang="en-US" sz="1600" dirty="0">
              <a:solidFill>
                <a:schemeClr val="tx1">
                  <a:lumMod val="75000"/>
                  <a:lumOff val="25000"/>
                </a:schemeClr>
              </a:solidFill>
            </a:endParaRPr>
          </a:p>
        </p:txBody>
      </p:sp>
      <p:sp>
        <p:nvSpPr>
          <p:cNvPr id="37" name="TextBox 36">
            <a:extLst>
              <a:ext uri="{FF2B5EF4-FFF2-40B4-BE49-F238E27FC236}">
                <a16:creationId xmlns:a16="http://schemas.microsoft.com/office/drawing/2014/main" id="{2135F488-8495-4645-B65E-DF2D6AC62746}"/>
              </a:ext>
            </a:extLst>
          </p:cNvPr>
          <p:cNvSpPr txBox="1"/>
          <p:nvPr/>
        </p:nvSpPr>
        <p:spPr>
          <a:xfrm>
            <a:off x="7932366" y="6582034"/>
            <a:ext cx="33451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rPr>
              <a:t>Diatom dominated </a:t>
            </a:r>
            <a:endParaRPr lang="en-US" sz="1600" dirty="0"/>
          </a:p>
        </p:txBody>
      </p:sp>
    </p:spTree>
    <p:extLst>
      <p:ext uri="{BB962C8B-B14F-4D97-AF65-F5344CB8AC3E}">
        <p14:creationId xmlns:p14="http://schemas.microsoft.com/office/powerpoint/2010/main" val="229104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5955A87-8D3A-4B4A-B497-C321D8A16F0D}"/>
              </a:ext>
            </a:extLst>
          </p:cNvPr>
          <p:cNvSpPr/>
          <p:nvPr/>
        </p:nvSpPr>
        <p:spPr>
          <a:xfrm>
            <a:off x="471886" y="5755363"/>
            <a:ext cx="5435125" cy="9496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Map&#10;&#10;Description automatically generated">
            <a:extLst>
              <a:ext uri="{FF2B5EF4-FFF2-40B4-BE49-F238E27FC236}">
                <a16:creationId xmlns:a16="http://schemas.microsoft.com/office/drawing/2014/main" id="{8391FAC0-E810-414F-9BDD-658418BC28A1}"/>
              </a:ext>
            </a:extLst>
          </p:cNvPr>
          <p:cNvPicPr>
            <a:picLocks noChangeAspect="1"/>
          </p:cNvPicPr>
          <p:nvPr/>
        </p:nvPicPr>
        <p:blipFill rotWithShape="1">
          <a:blip r:embed="rId3"/>
          <a:srcRect b="6871"/>
          <a:stretch/>
        </p:blipFill>
        <p:spPr>
          <a:xfrm>
            <a:off x="6302747" y="516021"/>
            <a:ext cx="4611953" cy="6070809"/>
          </a:xfrm>
          <a:prstGeom prst="rect">
            <a:avLst/>
          </a:prstGeom>
          <a:ln>
            <a:noFill/>
          </a:ln>
          <a:effectLst>
            <a:outerShdw blurRad="292100" dist="139700" dir="2700000" algn="tl" rotWithShape="0">
              <a:srgbClr val="333333">
                <a:alpha val="65000"/>
              </a:srgbClr>
            </a:outerShdw>
          </a:effectLst>
        </p:spPr>
      </p:pic>
      <p:pic>
        <p:nvPicPr>
          <p:cNvPr id="3" name="Picture 3" descr="A picture containing grater&#10;&#10;Description automatically generated">
            <a:extLst>
              <a:ext uri="{FF2B5EF4-FFF2-40B4-BE49-F238E27FC236}">
                <a16:creationId xmlns:a16="http://schemas.microsoft.com/office/drawing/2014/main" id="{79F1CE23-F5AC-4811-AD8E-8D91DB3E3490}"/>
              </a:ext>
            </a:extLst>
          </p:cNvPr>
          <p:cNvPicPr>
            <a:picLocks noChangeAspect="1"/>
          </p:cNvPicPr>
          <p:nvPr/>
        </p:nvPicPr>
        <p:blipFill>
          <a:blip r:embed="rId4"/>
          <a:stretch>
            <a:fillRect/>
          </a:stretch>
        </p:blipFill>
        <p:spPr>
          <a:xfrm>
            <a:off x="790536" y="1866810"/>
            <a:ext cx="4860598" cy="36576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D2D27E9-FFBA-423E-8AE2-00D035EB137B}"/>
              </a:ext>
            </a:extLst>
          </p:cNvPr>
          <p:cNvSpPr txBox="1"/>
          <p:nvPr/>
        </p:nvSpPr>
        <p:spPr>
          <a:xfrm>
            <a:off x="108969" y="1047824"/>
            <a:ext cx="6223733" cy="523220"/>
          </a:xfrm>
          <a:prstGeom prst="rect">
            <a:avLst/>
          </a:prstGeom>
          <a:noFill/>
        </p:spPr>
        <p:txBody>
          <a:bodyPr wrap="square" lIns="91440" tIns="45720" rIns="91440" bIns="45720" anchor="t">
            <a:spAutoFit/>
          </a:bodyPr>
          <a:lstStyle/>
          <a:p>
            <a:pPr algn="ctr"/>
            <a:r>
              <a:rPr lang="en-US" sz="2800" b="1" i="1" dirty="0">
                <a:solidFill>
                  <a:schemeClr val="tx1">
                    <a:lumMod val="75000"/>
                    <a:lumOff val="25000"/>
                  </a:schemeClr>
                </a:solidFill>
                <a:latin typeface="Century Gothic"/>
              </a:rPr>
              <a:t>Tripos spp. </a:t>
            </a:r>
            <a:r>
              <a:rPr lang="en-US" sz="2800" b="1" dirty="0">
                <a:solidFill>
                  <a:schemeClr val="tx1">
                    <a:lumMod val="75000"/>
                    <a:lumOff val="25000"/>
                  </a:schemeClr>
                </a:solidFill>
                <a:latin typeface="Century Gothic"/>
              </a:rPr>
              <a:t>Dominated Bloom</a:t>
            </a:r>
            <a:endParaRPr lang="en-US" sz="2800" b="1" i="1" dirty="0">
              <a:solidFill>
                <a:schemeClr val="tx1">
                  <a:lumMod val="75000"/>
                  <a:lumOff val="25000"/>
                </a:schemeClr>
              </a:solidFill>
              <a:latin typeface="Century Gothic"/>
            </a:endParaRPr>
          </a:p>
        </p:txBody>
      </p:sp>
      <p:sp>
        <p:nvSpPr>
          <p:cNvPr id="4" name="Title 1">
            <a:extLst>
              <a:ext uri="{FF2B5EF4-FFF2-40B4-BE49-F238E27FC236}">
                <a16:creationId xmlns:a16="http://schemas.microsoft.com/office/drawing/2014/main" id="{1A4EFEDC-5192-48FA-ACE8-C78266D0A5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RESULTS</a:t>
            </a:r>
          </a:p>
        </p:txBody>
      </p:sp>
      <p:sp>
        <p:nvSpPr>
          <p:cNvPr id="7" name="TextBox 6">
            <a:extLst>
              <a:ext uri="{FF2B5EF4-FFF2-40B4-BE49-F238E27FC236}">
                <a16:creationId xmlns:a16="http://schemas.microsoft.com/office/drawing/2014/main" id="{62F07D7F-12D4-4799-BC05-A918E3357E3E}"/>
              </a:ext>
            </a:extLst>
          </p:cNvPr>
          <p:cNvSpPr txBox="1"/>
          <p:nvPr/>
        </p:nvSpPr>
        <p:spPr>
          <a:xfrm>
            <a:off x="288298" y="1559033"/>
            <a:ext cx="5865074" cy="307777"/>
          </a:xfrm>
          <a:prstGeom prst="rect">
            <a:avLst/>
          </a:prstGeom>
          <a:noFill/>
        </p:spPr>
        <p:txBody>
          <a:bodyPr wrap="square">
            <a:spAutoFit/>
          </a:bodyPr>
          <a:lstStyle/>
          <a:p>
            <a:r>
              <a:rPr lang="en-US" sz="1400" dirty="0">
                <a:solidFill>
                  <a:schemeClr val="tx1">
                    <a:lumMod val="75000"/>
                    <a:lumOff val="25000"/>
                  </a:schemeClr>
                </a:solidFill>
                <a:latin typeface="Century Gothic"/>
              </a:rPr>
              <a:t>Images collected by Imaging FlowCytoBots: September 3rd, 2021</a:t>
            </a:r>
          </a:p>
        </p:txBody>
      </p:sp>
      <p:pic>
        <p:nvPicPr>
          <p:cNvPr id="8" name="Picture 4" descr="Free vector graphic: Arrow, North, Head, Arrowhead, Icon ...">
            <a:extLst>
              <a:ext uri="{FF2B5EF4-FFF2-40B4-BE49-F238E27FC236}">
                <a16:creationId xmlns:a16="http://schemas.microsoft.com/office/drawing/2014/main" id="{951FF610-11E6-45D1-9166-3D18D30FE4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8835" y="1243579"/>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A6250-140D-4DAC-8C97-00D314DA91A1}"/>
              </a:ext>
            </a:extLst>
          </p:cNvPr>
          <p:cNvSpPr txBox="1"/>
          <p:nvPr/>
        </p:nvSpPr>
        <p:spPr>
          <a:xfrm>
            <a:off x="6427330" y="877911"/>
            <a:ext cx="292272" cy="369332"/>
          </a:xfrm>
          <a:prstGeom prst="rect">
            <a:avLst/>
          </a:prstGeom>
          <a:noFill/>
          <a:ln>
            <a:noFill/>
          </a:ln>
        </p:spPr>
        <p:txBody>
          <a:bodyPr wrap="square" lIns="91440" tIns="45720" rIns="91440" bIns="45720" anchor="t">
            <a:spAutoFit/>
          </a:bodyPr>
          <a:lstStyle/>
          <a:p>
            <a:r>
              <a:rPr lang="en-US" dirty="0">
                <a:solidFill>
                  <a:schemeClr val="tx1">
                    <a:lumMod val="75000"/>
                    <a:lumOff val="25000"/>
                  </a:schemeClr>
                </a:solidFill>
                <a:latin typeface="Century Gothic" panose="020F0302020204030204"/>
                <a:cs typeface="Calibri"/>
              </a:rPr>
              <a:t>N</a:t>
            </a:r>
            <a:endParaRPr lang="en-US" dirty="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6E245318-5EE9-DE44-8C49-A910E22C440E}"/>
              </a:ext>
            </a:extLst>
          </p:cNvPr>
          <p:cNvSpPr txBox="1"/>
          <p:nvPr/>
        </p:nvSpPr>
        <p:spPr>
          <a:xfrm>
            <a:off x="9054059" y="71115"/>
            <a:ext cx="2245431"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Sept 4</a:t>
            </a:r>
            <a:r>
              <a:rPr lang="en-US" sz="2000" baseline="30000" dirty="0">
                <a:solidFill>
                  <a:schemeClr val="tx1">
                    <a:lumMod val="75000"/>
                    <a:lumOff val="25000"/>
                  </a:schemeClr>
                </a:solidFill>
                <a:latin typeface="Century Gothic"/>
              </a:rPr>
              <a:t>th</a:t>
            </a:r>
            <a:r>
              <a:rPr lang="en-US" sz="2000" dirty="0">
                <a:solidFill>
                  <a:schemeClr val="tx1">
                    <a:lumMod val="75000"/>
                    <a:lumOff val="25000"/>
                  </a:schemeClr>
                </a:solidFill>
                <a:latin typeface="Century Gothic"/>
              </a:rPr>
              <a:t>, 2021</a:t>
            </a:r>
            <a:endParaRPr lang="en-US" sz="2000" dirty="0">
              <a:solidFill>
                <a:schemeClr val="tx1">
                  <a:lumMod val="75000"/>
                  <a:lumOff val="25000"/>
                </a:schemeClr>
              </a:solidFill>
              <a:latin typeface="Century Gothic" panose="020B0502020202020204" pitchFamily="34" charset="0"/>
            </a:endParaRPr>
          </a:p>
        </p:txBody>
      </p:sp>
      <p:pic>
        <p:nvPicPr>
          <p:cNvPr id="17" name="Picture 14">
            <a:extLst>
              <a:ext uri="{FF2B5EF4-FFF2-40B4-BE49-F238E27FC236}">
                <a16:creationId xmlns:a16="http://schemas.microsoft.com/office/drawing/2014/main" id="{9334C902-1A58-49A2-BD7F-1A5F05039704}"/>
              </a:ext>
            </a:extLst>
          </p:cNvPr>
          <p:cNvPicPr>
            <a:picLocks noChangeAspect="1"/>
          </p:cNvPicPr>
          <p:nvPr/>
        </p:nvPicPr>
        <p:blipFill>
          <a:blip r:embed="rId6"/>
          <a:stretch>
            <a:fillRect/>
          </a:stretch>
        </p:blipFill>
        <p:spPr>
          <a:xfrm>
            <a:off x="6344143" y="6379369"/>
            <a:ext cx="1443259" cy="165938"/>
          </a:xfrm>
          <a:prstGeom prst="rect">
            <a:avLst/>
          </a:prstGeom>
        </p:spPr>
      </p:pic>
      <p:sp>
        <p:nvSpPr>
          <p:cNvPr id="16" name="TextBox 15">
            <a:extLst>
              <a:ext uri="{FF2B5EF4-FFF2-40B4-BE49-F238E27FC236}">
                <a16:creationId xmlns:a16="http://schemas.microsoft.com/office/drawing/2014/main" id="{832BA782-B5B1-4FF7-8858-9A84644E3BAE}"/>
              </a:ext>
            </a:extLst>
          </p:cNvPr>
          <p:cNvSpPr txBox="1"/>
          <p:nvPr/>
        </p:nvSpPr>
        <p:spPr>
          <a:xfrm>
            <a:off x="753483" y="549344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SCCOOS</a:t>
            </a:r>
            <a:endParaRPr lang="en-US" sz="1050" dirty="0">
              <a:solidFill>
                <a:schemeClr val="tx1">
                  <a:lumMod val="75000"/>
                  <a:lumOff val="25000"/>
                </a:schemeClr>
              </a:solidFill>
              <a:latin typeface="Century Gothic"/>
              <a:cs typeface="Calibri"/>
            </a:endParaRPr>
          </a:p>
        </p:txBody>
      </p:sp>
      <p:grpSp>
        <p:nvGrpSpPr>
          <p:cNvPr id="6" name="Group 5">
            <a:extLst>
              <a:ext uri="{FF2B5EF4-FFF2-40B4-BE49-F238E27FC236}">
                <a16:creationId xmlns:a16="http://schemas.microsoft.com/office/drawing/2014/main" id="{44F8B5FD-3793-4ABB-9B6B-74DA2A8D53E3}"/>
              </a:ext>
            </a:extLst>
          </p:cNvPr>
          <p:cNvGrpSpPr/>
          <p:nvPr/>
        </p:nvGrpSpPr>
        <p:grpSpPr>
          <a:xfrm>
            <a:off x="7466451" y="1046180"/>
            <a:ext cx="368676" cy="368676"/>
            <a:chOff x="2450007" y="5711998"/>
            <a:chExt cx="368676" cy="368676"/>
          </a:xfrm>
        </p:grpSpPr>
        <p:pic>
          <p:nvPicPr>
            <p:cNvPr id="19" name="Graphic 18" descr="Marker with solid fill">
              <a:extLst>
                <a:ext uri="{FF2B5EF4-FFF2-40B4-BE49-F238E27FC236}">
                  <a16:creationId xmlns:a16="http://schemas.microsoft.com/office/drawing/2014/main" id="{08DB0AD6-9C3E-44C6-9B4C-E16A8DD6BA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0007" y="5711998"/>
              <a:ext cx="368676" cy="368676"/>
            </a:xfrm>
            <a:prstGeom prst="rect">
              <a:avLst/>
            </a:prstGeom>
          </p:spPr>
        </p:pic>
        <p:sp>
          <p:nvSpPr>
            <p:cNvPr id="20" name="Oval 19">
              <a:extLst>
                <a:ext uri="{FF2B5EF4-FFF2-40B4-BE49-F238E27FC236}">
                  <a16:creationId xmlns:a16="http://schemas.microsoft.com/office/drawing/2014/main" id="{D8486DFB-F014-4B09-8AC2-25550A6FF748}"/>
                </a:ext>
              </a:extLst>
            </p:cNvPr>
            <p:cNvSpPr/>
            <p:nvPr/>
          </p:nvSpPr>
          <p:spPr>
            <a:xfrm>
              <a:off x="2573300" y="5781431"/>
              <a:ext cx="120460" cy="140089"/>
            </a:xfrm>
            <a:prstGeom prst="ellipse">
              <a:avLst/>
            </a:prstGeom>
            <a:solidFill>
              <a:srgbClr val="AA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ound Diagonal Corner Rectangle 45">
            <a:extLst>
              <a:ext uri="{FF2B5EF4-FFF2-40B4-BE49-F238E27FC236}">
                <a16:creationId xmlns:a16="http://schemas.microsoft.com/office/drawing/2014/main" id="{8026A344-14E9-47A0-B32F-3576347D7E0C}"/>
              </a:ext>
            </a:extLst>
          </p:cNvPr>
          <p:cNvSpPr/>
          <p:nvPr/>
        </p:nvSpPr>
        <p:spPr>
          <a:xfrm>
            <a:off x="7791546" y="1054025"/>
            <a:ext cx="1935302" cy="2232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Century Gothic"/>
              </a:rPr>
              <a:t>Newport Beach Pier</a:t>
            </a:r>
          </a:p>
        </p:txBody>
      </p:sp>
      <p:sp>
        <p:nvSpPr>
          <p:cNvPr id="23" name="TextBox 22">
            <a:extLst>
              <a:ext uri="{FF2B5EF4-FFF2-40B4-BE49-F238E27FC236}">
                <a16:creationId xmlns:a16="http://schemas.microsoft.com/office/drawing/2014/main" id="{1EB3F568-ABCB-CF4D-B2AD-DB8028C87809}"/>
              </a:ext>
            </a:extLst>
          </p:cNvPr>
          <p:cNvSpPr txBox="1"/>
          <p:nvPr/>
        </p:nvSpPr>
        <p:spPr>
          <a:xfrm>
            <a:off x="2125083" y="583933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Ratio of 380nm/443nm</a:t>
            </a:r>
            <a:endParaRPr lang="en-US" sz="1600" dirty="0">
              <a:solidFill>
                <a:schemeClr val="tx1">
                  <a:lumMod val="75000"/>
                  <a:lumOff val="25000"/>
                </a:schemeClr>
              </a:solidFill>
            </a:endParaRPr>
          </a:p>
        </p:txBody>
      </p:sp>
      <p:pic>
        <p:nvPicPr>
          <p:cNvPr id="24" name="Picture 7">
            <a:extLst>
              <a:ext uri="{FF2B5EF4-FFF2-40B4-BE49-F238E27FC236}">
                <a16:creationId xmlns:a16="http://schemas.microsoft.com/office/drawing/2014/main" id="{EDB8646F-A941-864C-9FD0-535E0CC70072}"/>
              </a:ext>
            </a:extLst>
          </p:cNvPr>
          <p:cNvPicPr>
            <a:picLocks noChangeAspect="1"/>
          </p:cNvPicPr>
          <p:nvPr/>
        </p:nvPicPr>
        <p:blipFill>
          <a:blip r:embed="rId9"/>
          <a:stretch>
            <a:fillRect/>
          </a:stretch>
        </p:blipFill>
        <p:spPr>
          <a:xfrm>
            <a:off x="1277300" y="6097854"/>
            <a:ext cx="4058792" cy="305610"/>
          </a:xfrm>
          <a:prstGeom prst="rect">
            <a:avLst/>
          </a:prstGeom>
        </p:spPr>
      </p:pic>
      <p:sp>
        <p:nvSpPr>
          <p:cNvPr id="25" name="TextBox 24">
            <a:extLst>
              <a:ext uri="{FF2B5EF4-FFF2-40B4-BE49-F238E27FC236}">
                <a16:creationId xmlns:a16="http://schemas.microsoft.com/office/drawing/2014/main" id="{87847096-7DEA-354F-AB73-ADE308BA50D9}"/>
              </a:ext>
            </a:extLst>
          </p:cNvPr>
          <p:cNvSpPr txBox="1"/>
          <p:nvPr/>
        </p:nvSpPr>
        <p:spPr>
          <a:xfrm>
            <a:off x="843003" y="6080548"/>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0.5</a:t>
            </a:r>
            <a:endParaRPr lang="en-US" sz="1600" dirty="0">
              <a:solidFill>
                <a:schemeClr val="tx1">
                  <a:lumMod val="75000"/>
                  <a:lumOff val="25000"/>
                </a:schemeClr>
              </a:solidFill>
            </a:endParaRPr>
          </a:p>
        </p:txBody>
      </p:sp>
      <p:sp>
        <p:nvSpPr>
          <p:cNvPr id="26" name="TextBox 25">
            <a:extLst>
              <a:ext uri="{FF2B5EF4-FFF2-40B4-BE49-F238E27FC236}">
                <a16:creationId xmlns:a16="http://schemas.microsoft.com/office/drawing/2014/main" id="{19F82948-149F-4C49-9CE4-72BD19245C6D}"/>
              </a:ext>
            </a:extLst>
          </p:cNvPr>
          <p:cNvSpPr txBox="1"/>
          <p:nvPr/>
        </p:nvSpPr>
        <p:spPr>
          <a:xfrm>
            <a:off x="5287565" y="6068112"/>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1.5</a:t>
            </a:r>
            <a:endParaRPr lang="en-US" sz="1600" dirty="0">
              <a:solidFill>
                <a:schemeClr val="tx1">
                  <a:lumMod val="75000"/>
                  <a:lumOff val="25000"/>
                </a:schemeClr>
              </a:solidFill>
            </a:endParaRPr>
          </a:p>
        </p:txBody>
      </p:sp>
      <p:cxnSp>
        <p:nvCxnSpPr>
          <p:cNvPr id="27" name="Straight Arrow Connector 26">
            <a:extLst>
              <a:ext uri="{FF2B5EF4-FFF2-40B4-BE49-F238E27FC236}">
                <a16:creationId xmlns:a16="http://schemas.microsoft.com/office/drawing/2014/main" id="{FFC20988-F10D-E743-BCA1-4C9EECF89252}"/>
              </a:ext>
            </a:extLst>
          </p:cNvPr>
          <p:cNvCxnSpPr>
            <a:cxnSpLocks/>
          </p:cNvCxnSpPr>
          <p:nvPr/>
        </p:nvCxnSpPr>
        <p:spPr>
          <a:xfrm>
            <a:off x="3517182" y="6469403"/>
            <a:ext cx="1770383" cy="100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6362E3B-0311-544F-BB53-F48893A6C2BE}"/>
              </a:ext>
            </a:extLst>
          </p:cNvPr>
          <p:cNvCxnSpPr>
            <a:cxnSpLocks/>
          </p:cNvCxnSpPr>
          <p:nvPr/>
        </p:nvCxnSpPr>
        <p:spPr>
          <a:xfrm flipH="1" flipV="1">
            <a:off x="1331775" y="6464859"/>
            <a:ext cx="1744704" cy="95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29800BA-D142-0F47-9482-CBEB2707C4C4}"/>
              </a:ext>
            </a:extLst>
          </p:cNvPr>
          <p:cNvSpPr txBox="1"/>
          <p:nvPr/>
        </p:nvSpPr>
        <p:spPr>
          <a:xfrm>
            <a:off x="3097177" y="6320028"/>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1</a:t>
            </a:r>
            <a:endParaRPr lang="en-US" dirty="0"/>
          </a:p>
        </p:txBody>
      </p:sp>
      <p:sp>
        <p:nvSpPr>
          <p:cNvPr id="30" name="TextBox 29">
            <a:extLst>
              <a:ext uri="{FF2B5EF4-FFF2-40B4-BE49-F238E27FC236}">
                <a16:creationId xmlns:a16="http://schemas.microsoft.com/office/drawing/2014/main" id="{DD904DF2-B128-EA40-9E49-5008B01A0C8F}"/>
              </a:ext>
            </a:extLst>
          </p:cNvPr>
          <p:cNvSpPr txBox="1"/>
          <p:nvPr/>
        </p:nvSpPr>
        <p:spPr>
          <a:xfrm>
            <a:off x="550294" y="6433206"/>
            <a:ext cx="29927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Dinoflagellate dominated </a:t>
            </a:r>
            <a:endParaRPr lang="en-US" sz="1600" dirty="0">
              <a:solidFill>
                <a:schemeClr val="tx1">
                  <a:lumMod val="75000"/>
                  <a:lumOff val="25000"/>
                </a:schemeClr>
              </a:solidFill>
            </a:endParaRPr>
          </a:p>
        </p:txBody>
      </p:sp>
      <p:sp>
        <p:nvSpPr>
          <p:cNvPr id="31" name="TextBox 30">
            <a:extLst>
              <a:ext uri="{FF2B5EF4-FFF2-40B4-BE49-F238E27FC236}">
                <a16:creationId xmlns:a16="http://schemas.microsoft.com/office/drawing/2014/main" id="{6BCE7FD0-6DAA-254A-8E62-79DAD66251E3}"/>
              </a:ext>
            </a:extLst>
          </p:cNvPr>
          <p:cNvSpPr txBox="1"/>
          <p:nvPr/>
        </p:nvSpPr>
        <p:spPr>
          <a:xfrm>
            <a:off x="3496683" y="6453743"/>
            <a:ext cx="33451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Diatom dominated </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2590359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20DDECF-7353-A54B-B5A2-9985AFD03AE3}"/>
              </a:ext>
            </a:extLst>
          </p:cNvPr>
          <p:cNvSpPr/>
          <p:nvPr/>
        </p:nvSpPr>
        <p:spPr>
          <a:xfrm>
            <a:off x="672356" y="5768342"/>
            <a:ext cx="5128854" cy="102025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3" name="Picture 3" descr="Map&#10;&#10;Description automatically generated">
            <a:extLst>
              <a:ext uri="{FF2B5EF4-FFF2-40B4-BE49-F238E27FC236}">
                <a16:creationId xmlns:a16="http://schemas.microsoft.com/office/drawing/2014/main" id="{CA86581D-1B63-49DE-BC2C-AD7B9BE38BD5}"/>
              </a:ext>
            </a:extLst>
          </p:cNvPr>
          <p:cNvPicPr>
            <a:picLocks noChangeAspect="1"/>
          </p:cNvPicPr>
          <p:nvPr/>
        </p:nvPicPr>
        <p:blipFill rotWithShape="1">
          <a:blip r:embed="rId3"/>
          <a:srcRect l="17918" t="5108" r="-1" b="3665"/>
          <a:stretch/>
        </p:blipFill>
        <p:spPr>
          <a:xfrm>
            <a:off x="6318356" y="523498"/>
            <a:ext cx="4603065" cy="6072174"/>
          </a:xfrm>
          <a:prstGeom prst="rect">
            <a:avLst/>
          </a:prstGeom>
          <a:ln>
            <a:noFill/>
          </a:ln>
          <a:effectLst>
            <a:outerShdw blurRad="292100" dist="139700" dir="2700000" algn="tl" rotWithShape="0">
              <a:srgbClr val="333333">
                <a:alpha val="65000"/>
              </a:srgbClr>
            </a:outerShdw>
          </a:effectLst>
        </p:spPr>
      </p:pic>
      <p:pic>
        <p:nvPicPr>
          <p:cNvPr id="2" name="Picture 2" descr="A picture containing grater, kitchenware&#10;&#10;Description automatically generated">
            <a:extLst>
              <a:ext uri="{FF2B5EF4-FFF2-40B4-BE49-F238E27FC236}">
                <a16:creationId xmlns:a16="http://schemas.microsoft.com/office/drawing/2014/main" id="{E00AD35E-6BD0-43BD-AAE2-36D2919B0FD8}"/>
              </a:ext>
            </a:extLst>
          </p:cNvPr>
          <p:cNvPicPr>
            <a:picLocks noChangeAspect="1"/>
          </p:cNvPicPr>
          <p:nvPr/>
        </p:nvPicPr>
        <p:blipFill>
          <a:blip r:embed="rId4"/>
          <a:stretch>
            <a:fillRect/>
          </a:stretch>
        </p:blipFill>
        <p:spPr>
          <a:xfrm>
            <a:off x="836679" y="1913084"/>
            <a:ext cx="4876801" cy="36576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0780F0D-7644-4109-B851-E1366ADD80F3}"/>
              </a:ext>
            </a:extLst>
          </p:cNvPr>
          <p:cNvSpPr txBox="1"/>
          <p:nvPr/>
        </p:nvSpPr>
        <p:spPr>
          <a:xfrm>
            <a:off x="232231" y="1071217"/>
            <a:ext cx="6085696" cy="523220"/>
          </a:xfrm>
          <a:prstGeom prst="rect">
            <a:avLst/>
          </a:prstGeom>
          <a:noFill/>
        </p:spPr>
        <p:txBody>
          <a:bodyPr wrap="square" lIns="91440" tIns="45720" rIns="91440" bIns="45720" anchor="t">
            <a:spAutoFit/>
          </a:bodyPr>
          <a:lstStyle/>
          <a:p>
            <a:pPr algn="ctr"/>
            <a:r>
              <a:rPr lang="en-US" sz="2800" b="1" i="1" dirty="0">
                <a:solidFill>
                  <a:schemeClr val="tx1">
                    <a:lumMod val="75000"/>
                    <a:lumOff val="25000"/>
                  </a:schemeClr>
                </a:solidFill>
                <a:latin typeface="Century Gothic"/>
              </a:rPr>
              <a:t>L. polyedra </a:t>
            </a:r>
            <a:r>
              <a:rPr lang="en-US" sz="2800" b="1" dirty="0">
                <a:solidFill>
                  <a:schemeClr val="tx1">
                    <a:lumMod val="75000"/>
                    <a:lumOff val="25000"/>
                  </a:schemeClr>
                </a:solidFill>
                <a:latin typeface="Century Gothic"/>
              </a:rPr>
              <a:t>Dominated Bloom</a:t>
            </a:r>
            <a:endParaRPr lang="en-US" sz="2800" dirty="0">
              <a:solidFill>
                <a:schemeClr val="tx1">
                  <a:lumMod val="75000"/>
                  <a:lumOff val="25000"/>
                </a:schemeClr>
              </a:solidFill>
            </a:endParaRPr>
          </a:p>
        </p:txBody>
      </p:sp>
      <p:sp>
        <p:nvSpPr>
          <p:cNvPr id="4" name="TextBox 3">
            <a:extLst>
              <a:ext uri="{FF2B5EF4-FFF2-40B4-BE49-F238E27FC236}">
                <a16:creationId xmlns:a16="http://schemas.microsoft.com/office/drawing/2014/main" id="{D558488D-08BA-414D-AECA-19DB639250AF}"/>
              </a:ext>
            </a:extLst>
          </p:cNvPr>
          <p:cNvSpPr txBox="1"/>
          <p:nvPr/>
        </p:nvSpPr>
        <p:spPr>
          <a:xfrm>
            <a:off x="343609" y="1551376"/>
            <a:ext cx="58629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Images collected by Imaging FlowCytoBots: September 9</a:t>
            </a:r>
            <a:r>
              <a:rPr lang="en-US" sz="1400" baseline="30000" dirty="0">
                <a:solidFill>
                  <a:schemeClr val="tx1">
                    <a:lumMod val="75000"/>
                    <a:lumOff val="25000"/>
                  </a:schemeClr>
                </a:solidFill>
                <a:latin typeface="Century Gothic"/>
              </a:rPr>
              <a:t>th</a:t>
            </a:r>
            <a:r>
              <a:rPr lang="en-US" sz="1400" dirty="0">
                <a:solidFill>
                  <a:schemeClr val="tx1">
                    <a:lumMod val="75000"/>
                    <a:lumOff val="25000"/>
                  </a:schemeClr>
                </a:solidFill>
                <a:latin typeface="Century Gothic"/>
              </a:rPr>
              <a:t>, 2021</a:t>
            </a:r>
          </a:p>
        </p:txBody>
      </p:sp>
      <p:pic>
        <p:nvPicPr>
          <p:cNvPr id="8" name="Picture 4" descr="Free vector graphic: Arrow, North, Head, Arrowhead, Icon ...">
            <a:extLst>
              <a:ext uri="{FF2B5EF4-FFF2-40B4-BE49-F238E27FC236}">
                <a16:creationId xmlns:a16="http://schemas.microsoft.com/office/drawing/2014/main" id="{8018F920-73D4-43F0-B90C-767D9B5385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2867" y="1064437"/>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06C0D1-DF57-4E33-896C-7F00C4F3AA30}"/>
              </a:ext>
            </a:extLst>
          </p:cNvPr>
          <p:cNvSpPr txBox="1"/>
          <p:nvPr/>
        </p:nvSpPr>
        <p:spPr>
          <a:xfrm>
            <a:off x="6531362" y="698769"/>
            <a:ext cx="292272" cy="369332"/>
          </a:xfrm>
          <a:prstGeom prst="rect">
            <a:avLst/>
          </a:prstGeom>
          <a:noFill/>
          <a:ln>
            <a:noFill/>
          </a:ln>
        </p:spPr>
        <p:txBody>
          <a:bodyPr wrap="square" lIns="91440" tIns="45720" rIns="91440" bIns="45720" anchor="t">
            <a:spAutoFit/>
          </a:bodyPr>
          <a:lstStyle/>
          <a:p>
            <a:r>
              <a:rPr lang="en-US" dirty="0">
                <a:solidFill>
                  <a:schemeClr val="tx1">
                    <a:lumMod val="75000"/>
                    <a:lumOff val="25000"/>
                  </a:schemeClr>
                </a:solidFill>
                <a:latin typeface="Century Gothic" panose="020F0302020204030204"/>
                <a:cs typeface="Calibri"/>
              </a:rPr>
              <a:t>N</a:t>
            </a:r>
            <a:endParaRPr lang="en-US" dirty="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40C3D7EA-DFDF-A445-96BB-C83DBF10E515}"/>
              </a:ext>
            </a:extLst>
          </p:cNvPr>
          <p:cNvSpPr txBox="1"/>
          <p:nvPr/>
        </p:nvSpPr>
        <p:spPr>
          <a:xfrm>
            <a:off x="9084041" y="123388"/>
            <a:ext cx="2532942" cy="400110"/>
          </a:xfrm>
          <a:prstGeom prst="rect">
            <a:avLst/>
          </a:prstGeom>
          <a:noFill/>
        </p:spPr>
        <p:txBody>
          <a:bodyPr wrap="square">
            <a:spAutoFit/>
          </a:bodyPr>
          <a:lstStyle/>
          <a:p>
            <a:r>
              <a:rPr lang="en-US" sz="2000" dirty="0">
                <a:solidFill>
                  <a:schemeClr val="tx1">
                    <a:lumMod val="75000"/>
                    <a:lumOff val="25000"/>
                  </a:schemeClr>
                </a:solidFill>
                <a:latin typeface="Century Gothic"/>
              </a:rPr>
              <a:t>Sept 8</a:t>
            </a:r>
            <a:r>
              <a:rPr lang="en-US" sz="2000" baseline="30000" dirty="0">
                <a:solidFill>
                  <a:schemeClr val="tx1">
                    <a:lumMod val="75000"/>
                    <a:lumOff val="25000"/>
                  </a:schemeClr>
                </a:solidFill>
                <a:latin typeface="Century Gothic"/>
              </a:rPr>
              <a:t>th</a:t>
            </a:r>
            <a:r>
              <a:rPr lang="en-US" sz="2000" dirty="0">
                <a:solidFill>
                  <a:schemeClr val="tx1">
                    <a:lumMod val="75000"/>
                    <a:lumOff val="25000"/>
                  </a:schemeClr>
                </a:solidFill>
                <a:latin typeface="Century Gothic"/>
              </a:rPr>
              <a:t>, 2021</a:t>
            </a:r>
            <a:endParaRPr lang="en-US" sz="2000" dirty="0">
              <a:solidFill>
                <a:schemeClr val="tx1">
                  <a:lumMod val="75000"/>
                  <a:lumOff val="25000"/>
                </a:schemeClr>
              </a:solidFill>
              <a:latin typeface="Century Gothic" panose="020B0502020202020204" pitchFamily="34" charset="0"/>
            </a:endParaRPr>
          </a:p>
        </p:txBody>
      </p:sp>
      <p:sp>
        <p:nvSpPr>
          <p:cNvPr id="16" name="Title 1">
            <a:extLst>
              <a:ext uri="{FF2B5EF4-FFF2-40B4-BE49-F238E27FC236}">
                <a16:creationId xmlns:a16="http://schemas.microsoft.com/office/drawing/2014/main" id="{B2CBD7EA-7767-8042-98B8-4AD457ACF0EF}"/>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RESULTS</a:t>
            </a:r>
          </a:p>
        </p:txBody>
      </p:sp>
      <p:pic>
        <p:nvPicPr>
          <p:cNvPr id="19" name="Picture 14">
            <a:extLst>
              <a:ext uri="{FF2B5EF4-FFF2-40B4-BE49-F238E27FC236}">
                <a16:creationId xmlns:a16="http://schemas.microsoft.com/office/drawing/2014/main" id="{F56F52CC-D0DB-BF4E-9454-87C6EF450CE9}"/>
              </a:ext>
            </a:extLst>
          </p:cNvPr>
          <p:cNvPicPr>
            <a:picLocks noChangeAspect="1"/>
          </p:cNvPicPr>
          <p:nvPr/>
        </p:nvPicPr>
        <p:blipFill>
          <a:blip r:embed="rId6"/>
          <a:stretch>
            <a:fillRect/>
          </a:stretch>
        </p:blipFill>
        <p:spPr>
          <a:xfrm>
            <a:off x="6344143" y="6379369"/>
            <a:ext cx="1443259" cy="165938"/>
          </a:xfrm>
          <a:prstGeom prst="rect">
            <a:avLst/>
          </a:prstGeom>
        </p:spPr>
      </p:pic>
      <p:sp>
        <p:nvSpPr>
          <p:cNvPr id="20" name="TextBox 19">
            <a:extLst>
              <a:ext uri="{FF2B5EF4-FFF2-40B4-BE49-F238E27FC236}">
                <a16:creationId xmlns:a16="http://schemas.microsoft.com/office/drawing/2014/main" id="{C3B1CF42-EAFF-4D99-AF80-D0939052DA97}"/>
              </a:ext>
            </a:extLst>
          </p:cNvPr>
          <p:cNvSpPr txBox="1"/>
          <p:nvPr/>
        </p:nvSpPr>
        <p:spPr>
          <a:xfrm>
            <a:off x="770959" y="554920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SCCOOS</a:t>
            </a:r>
            <a:endParaRPr lang="en-US" sz="1050" dirty="0">
              <a:solidFill>
                <a:schemeClr val="tx1">
                  <a:lumMod val="75000"/>
                  <a:lumOff val="25000"/>
                </a:schemeClr>
              </a:solidFill>
              <a:latin typeface="Century Gothic"/>
              <a:cs typeface="Calibri"/>
            </a:endParaRPr>
          </a:p>
        </p:txBody>
      </p:sp>
      <p:grpSp>
        <p:nvGrpSpPr>
          <p:cNvPr id="6" name="Group 5">
            <a:extLst>
              <a:ext uri="{FF2B5EF4-FFF2-40B4-BE49-F238E27FC236}">
                <a16:creationId xmlns:a16="http://schemas.microsoft.com/office/drawing/2014/main" id="{59038B62-A3BA-4ECB-B593-AEB584FD2A57}"/>
              </a:ext>
            </a:extLst>
          </p:cNvPr>
          <p:cNvGrpSpPr/>
          <p:nvPr/>
        </p:nvGrpSpPr>
        <p:grpSpPr>
          <a:xfrm>
            <a:off x="7372377" y="1074403"/>
            <a:ext cx="368676" cy="368676"/>
            <a:chOff x="2450007" y="5711998"/>
            <a:chExt cx="368676" cy="368676"/>
          </a:xfrm>
        </p:grpSpPr>
        <p:pic>
          <p:nvPicPr>
            <p:cNvPr id="18" name="Graphic 17" descr="Marker with solid fill">
              <a:extLst>
                <a:ext uri="{FF2B5EF4-FFF2-40B4-BE49-F238E27FC236}">
                  <a16:creationId xmlns:a16="http://schemas.microsoft.com/office/drawing/2014/main" id="{6C950392-80BE-4107-A418-DC63A4BB90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0007" y="5711998"/>
              <a:ext cx="368676" cy="368676"/>
            </a:xfrm>
            <a:prstGeom prst="rect">
              <a:avLst/>
            </a:prstGeom>
          </p:spPr>
        </p:pic>
        <p:sp>
          <p:nvSpPr>
            <p:cNvPr id="21" name="Oval 20">
              <a:extLst>
                <a:ext uri="{FF2B5EF4-FFF2-40B4-BE49-F238E27FC236}">
                  <a16:creationId xmlns:a16="http://schemas.microsoft.com/office/drawing/2014/main" id="{40C8ECBE-2C1D-4CCD-95A3-EBE16A8656DB}"/>
                </a:ext>
              </a:extLst>
            </p:cNvPr>
            <p:cNvSpPr/>
            <p:nvPr/>
          </p:nvSpPr>
          <p:spPr>
            <a:xfrm>
              <a:off x="2573300" y="5781431"/>
              <a:ext cx="120460" cy="140089"/>
            </a:xfrm>
            <a:prstGeom prst="ellipse">
              <a:avLst/>
            </a:prstGeom>
            <a:solidFill>
              <a:srgbClr val="AA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 Diagonal Corner Rectangle 45">
            <a:extLst>
              <a:ext uri="{FF2B5EF4-FFF2-40B4-BE49-F238E27FC236}">
                <a16:creationId xmlns:a16="http://schemas.microsoft.com/office/drawing/2014/main" id="{D014F481-8FB4-48F1-BE0E-57B9FA648437}"/>
              </a:ext>
            </a:extLst>
          </p:cNvPr>
          <p:cNvSpPr/>
          <p:nvPr/>
        </p:nvSpPr>
        <p:spPr>
          <a:xfrm>
            <a:off x="7697472" y="1110469"/>
            <a:ext cx="1935302" cy="2232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Century Gothic"/>
              </a:rPr>
              <a:t>Newport Beach Pier</a:t>
            </a:r>
          </a:p>
        </p:txBody>
      </p:sp>
      <p:sp>
        <p:nvSpPr>
          <p:cNvPr id="33" name="TextBox 32">
            <a:extLst>
              <a:ext uri="{FF2B5EF4-FFF2-40B4-BE49-F238E27FC236}">
                <a16:creationId xmlns:a16="http://schemas.microsoft.com/office/drawing/2014/main" id="{23BCEA50-E4AD-014D-8781-8BD9DF169AE1}"/>
              </a:ext>
            </a:extLst>
          </p:cNvPr>
          <p:cNvSpPr txBox="1"/>
          <p:nvPr/>
        </p:nvSpPr>
        <p:spPr>
          <a:xfrm>
            <a:off x="2345293" y="590618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Ratio of 380nm/443nm</a:t>
            </a:r>
            <a:endParaRPr lang="en-US" sz="1600" dirty="0">
              <a:solidFill>
                <a:schemeClr val="tx1">
                  <a:lumMod val="75000"/>
                  <a:lumOff val="25000"/>
                </a:schemeClr>
              </a:solidFill>
            </a:endParaRPr>
          </a:p>
        </p:txBody>
      </p:sp>
      <p:pic>
        <p:nvPicPr>
          <p:cNvPr id="34" name="Picture 7">
            <a:extLst>
              <a:ext uri="{FF2B5EF4-FFF2-40B4-BE49-F238E27FC236}">
                <a16:creationId xmlns:a16="http://schemas.microsoft.com/office/drawing/2014/main" id="{880D8A68-B195-504E-ACBC-CA01DD9D7A75}"/>
              </a:ext>
            </a:extLst>
          </p:cNvPr>
          <p:cNvPicPr>
            <a:picLocks noChangeAspect="1"/>
          </p:cNvPicPr>
          <p:nvPr/>
        </p:nvPicPr>
        <p:blipFill>
          <a:blip r:embed="rId9"/>
          <a:stretch>
            <a:fillRect/>
          </a:stretch>
        </p:blipFill>
        <p:spPr>
          <a:xfrm>
            <a:off x="1656237" y="6204967"/>
            <a:ext cx="3641931" cy="261611"/>
          </a:xfrm>
          <a:prstGeom prst="rect">
            <a:avLst/>
          </a:prstGeom>
        </p:spPr>
      </p:pic>
      <p:sp>
        <p:nvSpPr>
          <p:cNvPr id="35" name="TextBox 34">
            <a:extLst>
              <a:ext uri="{FF2B5EF4-FFF2-40B4-BE49-F238E27FC236}">
                <a16:creationId xmlns:a16="http://schemas.microsoft.com/office/drawing/2014/main" id="{B5D0C8BC-321D-E94B-939B-F7E7A5837045}"/>
              </a:ext>
            </a:extLst>
          </p:cNvPr>
          <p:cNvSpPr txBox="1"/>
          <p:nvPr/>
        </p:nvSpPr>
        <p:spPr>
          <a:xfrm>
            <a:off x="1177640" y="6174172"/>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0.5</a:t>
            </a:r>
            <a:endParaRPr lang="en-US" sz="1600" dirty="0">
              <a:solidFill>
                <a:schemeClr val="tx1">
                  <a:lumMod val="75000"/>
                  <a:lumOff val="25000"/>
                </a:schemeClr>
              </a:solidFill>
            </a:endParaRPr>
          </a:p>
        </p:txBody>
      </p:sp>
      <p:sp>
        <p:nvSpPr>
          <p:cNvPr id="36" name="TextBox 35">
            <a:extLst>
              <a:ext uri="{FF2B5EF4-FFF2-40B4-BE49-F238E27FC236}">
                <a16:creationId xmlns:a16="http://schemas.microsoft.com/office/drawing/2014/main" id="{8293B2CA-12DC-9F4D-82E3-5E01CF92406E}"/>
              </a:ext>
            </a:extLst>
          </p:cNvPr>
          <p:cNvSpPr txBox="1"/>
          <p:nvPr/>
        </p:nvSpPr>
        <p:spPr>
          <a:xfrm>
            <a:off x="5287565" y="6167502"/>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1.5</a:t>
            </a:r>
            <a:endParaRPr lang="en-US" sz="1600" dirty="0">
              <a:solidFill>
                <a:schemeClr val="tx1">
                  <a:lumMod val="75000"/>
                  <a:lumOff val="25000"/>
                </a:schemeClr>
              </a:solidFill>
            </a:endParaRPr>
          </a:p>
        </p:txBody>
      </p:sp>
      <p:cxnSp>
        <p:nvCxnSpPr>
          <p:cNvPr id="37" name="Straight Arrow Connector 36">
            <a:extLst>
              <a:ext uri="{FF2B5EF4-FFF2-40B4-BE49-F238E27FC236}">
                <a16:creationId xmlns:a16="http://schemas.microsoft.com/office/drawing/2014/main" id="{99859179-79F5-CF4C-9418-E7CB181A8255}"/>
              </a:ext>
            </a:extLst>
          </p:cNvPr>
          <p:cNvCxnSpPr>
            <a:cxnSpLocks/>
          </p:cNvCxnSpPr>
          <p:nvPr/>
        </p:nvCxnSpPr>
        <p:spPr>
          <a:xfrm>
            <a:off x="3659741" y="6507894"/>
            <a:ext cx="1690064" cy="71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241A720-8F99-814F-A043-8EA630E771A5}"/>
              </a:ext>
            </a:extLst>
          </p:cNvPr>
          <p:cNvCxnSpPr>
            <a:cxnSpLocks/>
          </p:cNvCxnSpPr>
          <p:nvPr/>
        </p:nvCxnSpPr>
        <p:spPr>
          <a:xfrm flipH="1" flipV="1">
            <a:off x="1740587" y="6512726"/>
            <a:ext cx="1736615" cy="23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C2B8B97-66BF-6C46-A3EB-0D9A676745EE}"/>
              </a:ext>
            </a:extLst>
          </p:cNvPr>
          <p:cNvSpPr txBox="1"/>
          <p:nvPr/>
        </p:nvSpPr>
        <p:spPr>
          <a:xfrm>
            <a:off x="3421173" y="6412643"/>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1</a:t>
            </a:r>
            <a:endParaRPr lang="en-US" dirty="0">
              <a:solidFill>
                <a:schemeClr val="tx1">
                  <a:lumMod val="75000"/>
                  <a:lumOff val="25000"/>
                </a:schemeClr>
              </a:solidFill>
            </a:endParaRPr>
          </a:p>
        </p:txBody>
      </p:sp>
      <p:sp>
        <p:nvSpPr>
          <p:cNvPr id="40" name="TextBox 39">
            <a:extLst>
              <a:ext uri="{FF2B5EF4-FFF2-40B4-BE49-F238E27FC236}">
                <a16:creationId xmlns:a16="http://schemas.microsoft.com/office/drawing/2014/main" id="{DABAA9B4-9913-A94A-8B45-12F20A9A8717}"/>
              </a:ext>
            </a:extLst>
          </p:cNvPr>
          <p:cNvSpPr txBox="1"/>
          <p:nvPr/>
        </p:nvSpPr>
        <p:spPr>
          <a:xfrm>
            <a:off x="770959" y="6511388"/>
            <a:ext cx="28887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Dinoflagellate dominated </a:t>
            </a:r>
            <a:endParaRPr lang="en-US" sz="1600" dirty="0">
              <a:solidFill>
                <a:schemeClr val="tx1">
                  <a:lumMod val="75000"/>
                  <a:lumOff val="25000"/>
                </a:schemeClr>
              </a:solidFill>
            </a:endParaRPr>
          </a:p>
        </p:txBody>
      </p:sp>
      <p:sp>
        <p:nvSpPr>
          <p:cNvPr id="41" name="TextBox 40">
            <a:extLst>
              <a:ext uri="{FF2B5EF4-FFF2-40B4-BE49-F238E27FC236}">
                <a16:creationId xmlns:a16="http://schemas.microsoft.com/office/drawing/2014/main" id="{5A583A52-D574-E54B-9E9B-4D0A4AC27CB0}"/>
              </a:ext>
            </a:extLst>
          </p:cNvPr>
          <p:cNvSpPr txBox="1"/>
          <p:nvPr/>
        </p:nvSpPr>
        <p:spPr>
          <a:xfrm>
            <a:off x="3801927" y="6511388"/>
            <a:ext cx="33451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Diatom dominated </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3374654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383CE2-0D23-4F42-BE90-78445D7DB07A}"/>
              </a:ext>
            </a:extLst>
          </p:cNvPr>
          <p:cNvSpPr/>
          <p:nvPr/>
        </p:nvSpPr>
        <p:spPr>
          <a:xfrm>
            <a:off x="639079" y="6107676"/>
            <a:ext cx="8146339" cy="642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Map&#10;&#10;Description automatically generated">
            <a:extLst>
              <a:ext uri="{FF2B5EF4-FFF2-40B4-BE49-F238E27FC236}">
                <a16:creationId xmlns:a16="http://schemas.microsoft.com/office/drawing/2014/main" id="{547495C9-0CBD-4461-88A4-4BF6BBBEE5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306"/>
          <a:stretch/>
        </p:blipFill>
        <p:spPr>
          <a:xfrm>
            <a:off x="423241" y="997039"/>
            <a:ext cx="8137481" cy="5159922"/>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A599A"/>
                </a:solidFill>
                <a:latin typeface="Century Gothic" panose="020F0302020204030204"/>
              </a:rPr>
              <a:t>STUDY AREA &amp; PERIOD</a:t>
            </a:r>
          </a:p>
        </p:txBody>
      </p:sp>
      <p:sp>
        <p:nvSpPr>
          <p:cNvPr id="8" name="Rectangle 7">
            <a:extLst>
              <a:ext uri="{FF2B5EF4-FFF2-40B4-BE49-F238E27FC236}">
                <a16:creationId xmlns:a16="http://schemas.microsoft.com/office/drawing/2014/main" id="{6EF673B7-68E2-43AC-85E9-4DA0AAF883D2}"/>
              </a:ext>
            </a:extLst>
          </p:cNvPr>
          <p:cNvSpPr/>
          <p:nvPr/>
        </p:nvSpPr>
        <p:spPr>
          <a:xfrm>
            <a:off x="8859002" y="6320045"/>
            <a:ext cx="312666" cy="182880"/>
          </a:xfrm>
          <a:prstGeom prst="rect">
            <a:avLst/>
          </a:prstGeom>
          <a:solidFill>
            <a:srgbClr val="EBC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F81D0229-509D-4D83-BA6C-FED403E16A62}"/>
              </a:ext>
            </a:extLst>
          </p:cNvPr>
          <p:cNvSpPr txBox="1"/>
          <p:nvPr/>
        </p:nvSpPr>
        <p:spPr>
          <a:xfrm>
            <a:off x="706284" y="6226655"/>
            <a:ext cx="6192355" cy="523220"/>
          </a:xfrm>
          <a:prstGeom prst="rect">
            <a:avLst/>
          </a:prstGeom>
          <a:noFill/>
        </p:spPr>
        <p:txBody>
          <a:bodyPr wrap="square">
            <a:spAutoFit/>
          </a:bodyPr>
          <a:lstStyle/>
          <a:p>
            <a:r>
              <a:rPr lang="en-US" sz="2800" dirty="0">
                <a:solidFill>
                  <a:schemeClr val="tx1">
                    <a:lumMod val="75000"/>
                    <a:lumOff val="25000"/>
                  </a:schemeClr>
                </a:solidFill>
                <a:latin typeface="Century Gothic" panose="020F0302020204030204"/>
              </a:rPr>
              <a:t>Southern California Coastal Zone</a:t>
            </a:r>
            <a:endParaRPr lang="en-US" sz="28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26B657FD-DDB9-4362-B388-FEDD79D70E76}"/>
              </a:ext>
            </a:extLst>
          </p:cNvPr>
          <p:cNvSpPr/>
          <p:nvPr/>
        </p:nvSpPr>
        <p:spPr>
          <a:xfrm>
            <a:off x="6751339" y="1111031"/>
            <a:ext cx="4078094" cy="1117371"/>
          </a:xfrm>
          <a:prstGeom prst="rect">
            <a:avLst/>
          </a:prstGeom>
          <a:solidFill>
            <a:srgbClr val="EBC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73BA6F25-631F-4D7E-AE86-B4F2780CC800}"/>
              </a:ext>
            </a:extLst>
          </p:cNvPr>
          <p:cNvSpPr txBox="1"/>
          <p:nvPr/>
        </p:nvSpPr>
        <p:spPr>
          <a:xfrm>
            <a:off x="6844032" y="1145563"/>
            <a:ext cx="2620602" cy="523220"/>
          </a:xfrm>
          <a:prstGeom prst="rect">
            <a:avLst/>
          </a:prstGeom>
          <a:noFill/>
        </p:spPr>
        <p:txBody>
          <a:bodyPr wrap="square">
            <a:spAutoFit/>
          </a:bodyPr>
          <a:lstStyle/>
          <a:p>
            <a:r>
              <a:rPr lang="en-US" sz="2800" b="1" dirty="0">
                <a:solidFill>
                  <a:schemeClr val="tx1">
                    <a:lumMod val="75000"/>
                    <a:lumOff val="25000"/>
                  </a:schemeClr>
                </a:solidFill>
                <a:latin typeface="Century Gothic" panose="020F0302020204030204"/>
              </a:rPr>
              <a:t>Study Period:</a:t>
            </a:r>
            <a:endParaRPr lang="en-US" sz="2800" b="1" dirty="0">
              <a:solidFill>
                <a:schemeClr val="tx1">
                  <a:lumMod val="75000"/>
                  <a:lumOff val="25000"/>
                </a:schemeClr>
              </a:solidFill>
            </a:endParaRPr>
          </a:p>
        </p:txBody>
      </p:sp>
      <p:sp>
        <p:nvSpPr>
          <p:cNvPr id="56" name="TextBox 55">
            <a:extLst>
              <a:ext uri="{FF2B5EF4-FFF2-40B4-BE49-F238E27FC236}">
                <a16:creationId xmlns:a16="http://schemas.microsoft.com/office/drawing/2014/main" id="{615EFFA2-C9B8-4069-934B-926A374AAC6A}"/>
              </a:ext>
            </a:extLst>
          </p:cNvPr>
          <p:cNvSpPr txBox="1"/>
          <p:nvPr/>
        </p:nvSpPr>
        <p:spPr>
          <a:xfrm>
            <a:off x="6871664" y="1600273"/>
            <a:ext cx="4072125" cy="483625"/>
          </a:xfrm>
          <a:prstGeom prst="rect">
            <a:avLst/>
          </a:prstGeom>
          <a:noFill/>
          <a:ln w="12700">
            <a:noFill/>
          </a:ln>
        </p:spPr>
        <p:txBody>
          <a:bodyPr wrap="square" lIns="91440" tIns="45720" rIns="91440" bIns="4572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lumMod val="75000"/>
                    <a:lumOff val="25000"/>
                  </a:schemeClr>
                </a:solidFill>
                <a:effectLst/>
                <a:uLnTx/>
                <a:uFillTx/>
                <a:latin typeface="Century Gothic" panose="020F0302020204030204"/>
              </a:rPr>
              <a:t>January 2010 - November 2021</a:t>
            </a:r>
            <a:endParaRPr lang="en-US" sz="2000" dirty="0">
              <a:solidFill>
                <a:schemeClr val="tx1">
                  <a:lumMod val="75000"/>
                  <a:lumOff val="25000"/>
                </a:schemeClr>
              </a:solidFill>
            </a:endParaRPr>
          </a:p>
        </p:txBody>
      </p:sp>
      <p:sp>
        <p:nvSpPr>
          <p:cNvPr id="57" name="TextBox 56">
            <a:extLst>
              <a:ext uri="{FF2B5EF4-FFF2-40B4-BE49-F238E27FC236}">
                <a16:creationId xmlns:a16="http://schemas.microsoft.com/office/drawing/2014/main" id="{5A2A9EA1-2032-4E73-8F0A-26D92B68A8C1}"/>
              </a:ext>
            </a:extLst>
          </p:cNvPr>
          <p:cNvSpPr txBox="1"/>
          <p:nvPr/>
        </p:nvSpPr>
        <p:spPr>
          <a:xfrm>
            <a:off x="1537251" y="5475250"/>
            <a:ext cx="1277396" cy="307777"/>
          </a:xfrm>
          <a:prstGeom prst="rect">
            <a:avLst/>
          </a:prstGeom>
          <a:noFill/>
        </p:spPr>
        <p:txBody>
          <a:bodyPr wrap="square" lIns="91440" tIns="45720" rIns="91440" bIns="45720" anchor="t">
            <a:spAutoFit/>
          </a:bodyPr>
          <a:lstStyle/>
          <a:p>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Kilometers</a:t>
            </a:r>
            <a:endParaRPr lang="en-US" sz="1100" dirty="0">
              <a:solidFill>
                <a:schemeClr val="tx1">
                  <a:lumMod val="75000"/>
                  <a:lumOff val="25000"/>
                </a:schemeClr>
              </a:solidFill>
              <a:cs typeface="Calibri" panose="020F0502020204030204"/>
            </a:endParaRPr>
          </a:p>
        </p:txBody>
      </p:sp>
      <p:sp>
        <p:nvSpPr>
          <p:cNvPr id="58" name="TextBox 57">
            <a:extLst>
              <a:ext uri="{FF2B5EF4-FFF2-40B4-BE49-F238E27FC236}">
                <a16:creationId xmlns:a16="http://schemas.microsoft.com/office/drawing/2014/main" id="{B699E13D-66E9-499E-BB95-66030168AA70}"/>
              </a:ext>
            </a:extLst>
          </p:cNvPr>
          <p:cNvSpPr txBox="1"/>
          <p:nvPr/>
        </p:nvSpPr>
        <p:spPr>
          <a:xfrm>
            <a:off x="502238" y="5629139"/>
            <a:ext cx="294696" cy="307777"/>
          </a:xfrm>
          <a:prstGeom prst="rect">
            <a:avLst/>
          </a:prstGeom>
          <a:noFill/>
        </p:spPr>
        <p:txBody>
          <a:bodyPr wrap="square" lIns="91440" tIns="45720" rIns="91440" bIns="45720" anchor="t">
            <a:spAutoFit/>
          </a:bodyPr>
          <a:lstStyle/>
          <a:p>
            <a:r>
              <a:rPr kumimoji="0" lang="en-US" sz="1400" i="0" u="none" strike="noStrike" kern="0" cap="none" spc="0" normalizeH="0" baseline="0" noProof="0" dirty="0">
                <a:ln>
                  <a:noFill/>
                </a:ln>
                <a:solidFill>
                  <a:schemeClr val="tx1">
                    <a:lumMod val="75000"/>
                    <a:lumOff val="25000"/>
                  </a:schemeClr>
                </a:solidFill>
                <a:effectLst/>
                <a:uLnTx/>
                <a:uFillTx/>
                <a:latin typeface="Century Gothic" panose="020F0302020204030204"/>
              </a:rPr>
              <a:t>0</a:t>
            </a:r>
            <a:endParaRPr lang="en-US" sz="1400" dirty="0">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E6FB78F7-91E4-4F96-8292-B3E7E15B42DA}"/>
              </a:ext>
            </a:extLst>
          </p:cNvPr>
          <p:cNvSpPr txBox="1"/>
          <p:nvPr/>
        </p:nvSpPr>
        <p:spPr>
          <a:xfrm>
            <a:off x="1259158" y="5645909"/>
            <a:ext cx="672131" cy="307777"/>
          </a:xfrm>
          <a:prstGeom prst="rect">
            <a:avLst/>
          </a:prstGeom>
          <a:noFill/>
        </p:spPr>
        <p:txBody>
          <a:bodyPr wrap="square" lIns="91440" tIns="45720" rIns="91440" bIns="45720" anchor="t">
            <a:spAutoFit/>
          </a:bodyPr>
          <a:lstStyle/>
          <a:p>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300</a:t>
            </a:r>
            <a:endParaRPr lang="en-US" sz="1400" dirty="0">
              <a:solidFill>
                <a:schemeClr val="tx1">
                  <a:lumMod val="75000"/>
                  <a:lumOff val="25000"/>
                </a:schemeClr>
              </a:solidFill>
              <a:cs typeface="Calibri"/>
            </a:endParaRPr>
          </a:p>
        </p:txBody>
      </p:sp>
      <p:pic>
        <p:nvPicPr>
          <p:cNvPr id="1028" name="Picture 4" descr="Free vector graphic: Arrow, North, Head, Arrowhead, Icon ...">
            <a:extLst>
              <a:ext uri="{FF2B5EF4-FFF2-40B4-BE49-F238E27FC236}">
                <a16:creationId xmlns:a16="http://schemas.microsoft.com/office/drawing/2014/main" id="{77027C9B-5BB1-48A0-B605-8F05B9A832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87" y="1379473"/>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C8D9697-9ED0-4494-8C22-DCC7B019D160}"/>
              </a:ext>
            </a:extLst>
          </p:cNvPr>
          <p:cNvSpPr txBox="1"/>
          <p:nvPr/>
        </p:nvSpPr>
        <p:spPr>
          <a:xfrm>
            <a:off x="517782" y="1013805"/>
            <a:ext cx="292272" cy="369332"/>
          </a:xfrm>
          <a:prstGeom prst="rect">
            <a:avLst/>
          </a:prstGeom>
          <a:noFill/>
          <a:ln>
            <a:noFill/>
          </a:ln>
        </p:spPr>
        <p:txBody>
          <a:bodyPr wrap="square" lIns="91440" tIns="45720" rIns="91440" bIns="45720" anchor="t">
            <a:spAutoFit/>
          </a:bodyPr>
          <a:lstStyle/>
          <a:p>
            <a:r>
              <a:rPr lang="en-US" dirty="0">
                <a:solidFill>
                  <a:schemeClr val="tx1">
                    <a:lumMod val="75000"/>
                    <a:lumOff val="25000"/>
                  </a:schemeClr>
                </a:solidFill>
                <a:latin typeface="Century Gothic" panose="020F0302020204030204"/>
                <a:cs typeface="Calibri"/>
              </a:rPr>
              <a:t>N</a:t>
            </a:r>
            <a:endParaRPr lang="en-US" dirty="0">
              <a:solidFill>
                <a:schemeClr val="tx1">
                  <a:lumMod val="75000"/>
                  <a:lumOff val="25000"/>
                </a:schemeClr>
              </a:solidFill>
              <a:cs typeface="Calibri"/>
            </a:endParaRPr>
          </a:p>
        </p:txBody>
      </p:sp>
      <p:sp>
        <p:nvSpPr>
          <p:cNvPr id="19" name="Rectangle 18">
            <a:extLst>
              <a:ext uri="{FF2B5EF4-FFF2-40B4-BE49-F238E27FC236}">
                <a16:creationId xmlns:a16="http://schemas.microsoft.com/office/drawing/2014/main" id="{2B261789-9C87-4B75-B954-5C67F3E40A76}"/>
              </a:ext>
            </a:extLst>
          </p:cNvPr>
          <p:cNvSpPr/>
          <p:nvPr/>
        </p:nvSpPr>
        <p:spPr>
          <a:xfrm>
            <a:off x="6751339" y="2400378"/>
            <a:ext cx="4096463" cy="111132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2889DA9-5FD8-4175-8AF4-C61ABFE80AD1}"/>
              </a:ext>
            </a:extLst>
          </p:cNvPr>
          <p:cNvSpPr txBox="1"/>
          <p:nvPr/>
        </p:nvSpPr>
        <p:spPr>
          <a:xfrm>
            <a:off x="6922554" y="2445218"/>
            <a:ext cx="14129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cs typeface="Calibri"/>
              </a:rPr>
              <a:t>Focus: </a:t>
            </a:r>
          </a:p>
        </p:txBody>
      </p:sp>
      <p:sp>
        <p:nvSpPr>
          <p:cNvPr id="5" name="TextBox 4">
            <a:extLst>
              <a:ext uri="{FF2B5EF4-FFF2-40B4-BE49-F238E27FC236}">
                <a16:creationId xmlns:a16="http://schemas.microsoft.com/office/drawing/2014/main" id="{537212D8-D6C8-417F-BB17-DC47011AE898}"/>
              </a:ext>
            </a:extLst>
          </p:cNvPr>
          <p:cNvSpPr txBox="1"/>
          <p:nvPr/>
        </p:nvSpPr>
        <p:spPr>
          <a:xfrm>
            <a:off x="7202092" y="2965976"/>
            <a:ext cx="37435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April 16th - May 20th 2020</a:t>
            </a:r>
            <a:endParaRPr lang="en-US" sz="2000" dirty="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ACB13D6F-C473-488D-B41A-2FF3EA398B7C}"/>
              </a:ext>
            </a:extLst>
          </p:cNvPr>
          <p:cNvSpPr txBox="1"/>
          <p:nvPr/>
        </p:nvSpPr>
        <p:spPr>
          <a:xfrm>
            <a:off x="9206579" y="6226655"/>
            <a:ext cx="15168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Study Area</a:t>
            </a:r>
            <a:endParaRPr lang="en-US"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908332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BBA140C2-D02C-4F10-B7A6-7A97547C3148}"/>
              </a:ext>
            </a:extLst>
          </p:cNvPr>
          <p:cNvPicPr>
            <a:picLocks noChangeAspect="1"/>
          </p:cNvPicPr>
          <p:nvPr/>
        </p:nvPicPr>
        <p:blipFill>
          <a:blip r:embed="rId3"/>
          <a:stretch>
            <a:fillRect/>
          </a:stretch>
        </p:blipFill>
        <p:spPr>
          <a:xfrm>
            <a:off x="121066" y="1884425"/>
            <a:ext cx="5996397" cy="3921684"/>
          </a:xfrm>
          <a:prstGeom prst="rect">
            <a:avLst/>
          </a:prstGeom>
          <a:ln>
            <a:noFill/>
          </a:ln>
          <a:effectLst>
            <a:outerShdw blurRad="292100" dist="139700" dir="2700000" algn="tl" rotWithShape="0">
              <a:srgbClr val="333333">
                <a:alpha val="65000"/>
              </a:srgbClr>
            </a:outerShdw>
          </a:effectLst>
        </p:spPr>
      </p:pic>
      <p:pic>
        <p:nvPicPr>
          <p:cNvPr id="2" name="Picture 2" descr="Map&#10;&#10;Description automatically generated">
            <a:extLst>
              <a:ext uri="{FF2B5EF4-FFF2-40B4-BE49-F238E27FC236}">
                <a16:creationId xmlns:a16="http://schemas.microsoft.com/office/drawing/2014/main" id="{AC21DF1A-62FC-4971-8BD5-9ACB62BC32EE}"/>
              </a:ext>
            </a:extLst>
          </p:cNvPr>
          <p:cNvPicPr>
            <a:picLocks noChangeAspect="1"/>
          </p:cNvPicPr>
          <p:nvPr/>
        </p:nvPicPr>
        <p:blipFill>
          <a:blip r:embed="rId4"/>
          <a:stretch>
            <a:fillRect/>
          </a:stretch>
        </p:blipFill>
        <p:spPr>
          <a:xfrm>
            <a:off x="6281928" y="1884425"/>
            <a:ext cx="5863360" cy="3921684"/>
          </a:xfrm>
          <a:prstGeom prst="rect">
            <a:avLst/>
          </a:prstGeom>
          <a:ln>
            <a:noFill/>
          </a:ln>
          <a:effectLst>
            <a:outerShdw blurRad="292100" dist="139700" dir="2700000" algn="tl" rotWithShape="0">
              <a:srgbClr val="333333">
                <a:alpha val="65000"/>
              </a:srgbClr>
            </a:outerShdw>
          </a:effectLst>
        </p:spPr>
      </p:pic>
      <p:sp>
        <p:nvSpPr>
          <p:cNvPr id="47" name="Rectangle 46">
            <a:extLst>
              <a:ext uri="{FF2B5EF4-FFF2-40B4-BE49-F238E27FC236}">
                <a16:creationId xmlns:a16="http://schemas.microsoft.com/office/drawing/2014/main" id="{8432B681-70A8-A34C-8334-A7FC7A270BA3}"/>
              </a:ext>
            </a:extLst>
          </p:cNvPr>
          <p:cNvSpPr/>
          <p:nvPr/>
        </p:nvSpPr>
        <p:spPr>
          <a:xfrm>
            <a:off x="260648" y="5880655"/>
            <a:ext cx="5713334" cy="8229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06EE3DE8-8FD7-4088-89BD-735FB792E21F}"/>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B0502020202020204" pitchFamily="34" charset="0"/>
                <a:ea typeface="+mj-ea"/>
                <a:cs typeface="+mj-cs"/>
              </a:rPr>
              <a:t>RESULTS</a:t>
            </a:r>
          </a:p>
        </p:txBody>
      </p:sp>
      <p:sp>
        <p:nvSpPr>
          <p:cNvPr id="46" name="Rectangle 45">
            <a:extLst>
              <a:ext uri="{FF2B5EF4-FFF2-40B4-BE49-F238E27FC236}">
                <a16:creationId xmlns:a16="http://schemas.microsoft.com/office/drawing/2014/main" id="{9BC21477-DCC0-6347-8962-D3DF26355807}"/>
              </a:ext>
            </a:extLst>
          </p:cNvPr>
          <p:cNvSpPr/>
          <p:nvPr/>
        </p:nvSpPr>
        <p:spPr>
          <a:xfrm>
            <a:off x="6317776" y="5880656"/>
            <a:ext cx="5713334" cy="9618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E30A8A5B-487F-4E84-A94A-C3B6049EE96D}"/>
              </a:ext>
            </a:extLst>
          </p:cNvPr>
          <p:cNvSpPr/>
          <p:nvPr/>
        </p:nvSpPr>
        <p:spPr>
          <a:xfrm>
            <a:off x="3413686" y="353393"/>
            <a:ext cx="2151953" cy="98188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VIIRS</a:t>
            </a:r>
          </a:p>
        </p:txBody>
      </p:sp>
      <p:pic>
        <p:nvPicPr>
          <p:cNvPr id="27" name="Graphic 26" descr="Satellite outline">
            <a:extLst>
              <a:ext uri="{FF2B5EF4-FFF2-40B4-BE49-F238E27FC236}">
                <a16:creationId xmlns:a16="http://schemas.microsoft.com/office/drawing/2014/main" id="{DC05DD3B-FCC8-4901-80C5-986AFE16D9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8619" y="353393"/>
            <a:ext cx="981882" cy="981882"/>
          </a:xfrm>
          <a:prstGeom prst="rect">
            <a:avLst/>
          </a:prstGeom>
        </p:spPr>
      </p:pic>
      <p:sp>
        <p:nvSpPr>
          <p:cNvPr id="28" name="TextBox 27">
            <a:extLst>
              <a:ext uri="{FF2B5EF4-FFF2-40B4-BE49-F238E27FC236}">
                <a16:creationId xmlns:a16="http://schemas.microsoft.com/office/drawing/2014/main" id="{89ABAAFE-8130-49CA-B19B-413E7B0C5916}"/>
              </a:ext>
            </a:extLst>
          </p:cNvPr>
          <p:cNvSpPr txBox="1"/>
          <p:nvPr/>
        </p:nvSpPr>
        <p:spPr>
          <a:xfrm>
            <a:off x="5618883" y="374682"/>
            <a:ext cx="981882"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vs.</a:t>
            </a:r>
            <a:endParaRPr kumimoji="0" 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A46A9856-0A27-4230-9FCF-CB545783996C}"/>
              </a:ext>
            </a:extLst>
          </p:cNvPr>
          <p:cNvSpPr txBox="1"/>
          <p:nvPr/>
        </p:nvSpPr>
        <p:spPr>
          <a:xfrm>
            <a:off x="121066" y="1503447"/>
            <a:ext cx="2592154"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ea typeface="+mn-ea"/>
              </a:rPr>
              <a:t>VIIRS Color Index</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sp>
        <p:nvSpPr>
          <p:cNvPr id="39" name="Rectangle: Rounded Corners 38">
            <a:extLst>
              <a:ext uri="{FF2B5EF4-FFF2-40B4-BE49-F238E27FC236}">
                <a16:creationId xmlns:a16="http://schemas.microsoft.com/office/drawing/2014/main" id="{1AAA3EFA-25F5-4FF6-BD4B-41E6B384D93D}"/>
              </a:ext>
            </a:extLst>
          </p:cNvPr>
          <p:cNvSpPr/>
          <p:nvPr/>
        </p:nvSpPr>
        <p:spPr>
          <a:xfrm>
            <a:off x="6613210" y="367582"/>
            <a:ext cx="2459216" cy="981882"/>
          </a:xfrm>
          <a:prstGeom prst="roundRect">
            <a:avLst/>
          </a:prstGeom>
          <a:solidFill>
            <a:srgbClr val="45B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GCOM-C</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1" name="Graphic 40" descr="Satellite outline">
            <a:extLst>
              <a:ext uri="{FF2B5EF4-FFF2-40B4-BE49-F238E27FC236}">
                <a16:creationId xmlns:a16="http://schemas.microsoft.com/office/drawing/2014/main" id="{C7BFF667-EB07-455F-803A-7E6E1E5185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8142" y="367582"/>
            <a:ext cx="981882" cy="981882"/>
          </a:xfrm>
          <a:prstGeom prst="rect">
            <a:avLst/>
          </a:prstGeom>
        </p:spPr>
      </p:pic>
      <p:sp>
        <p:nvSpPr>
          <p:cNvPr id="12" name="TextBox 11">
            <a:extLst>
              <a:ext uri="{FF2B5EF4-FFF2-40B4-BE49-F238E27FC236}">
                <a16:creationId xmlns:a16="http://schemas.microsoft.com/office/drawing/2014/main" id="{6D0202F5-4808-E548-BF29-F16D390B1265}"/>
              </a:ext>
            </a:extLst>
          </p:cNvPr>
          <p:cNvSpPr txBox="1"/>
          <p:nvPr/>
        </p:nvSpPr>
        <p:spPr>
          <a:xfrm>
            <a:off x="6197156" y="1503447"/>
            <a:ext cx="2459216"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ea typeface="+mn-ea"/>
              </a:rPr>
              <a:t>GCOM-C UV Ratio</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6F27B910-4A52-894E-A33C-8841B394DBD0}"/>
              </a:ext>
            </a:extLst>
          </p:cNvPr>
          <p:cNvSpPr txBox="1"/>
          <p:nvPr/>
        </p:nvSpPr>
        <p:spPr>
          <a:xfrm>
            <a:off x="10319657" y="1503447"/>
            <a:ext cx="1812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May 15</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th</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2020</a:t>
            </a:r>
          </a:p>
        </p:txBody>
      </p:sp>
      <p:pic>
        <p:nvPicPr>
          <p:cNvPr id="7" name="Picture 7">
            <a:extLst>
              <a:ext uri="{FF2B5EF4-FFF2-40B4-BE49-F238E27FC236}">
                <a16:creationId xmlns:a16="http://schemas.microsoft.com/office/drawing/2014/main" id="{98F4E5FD-DA1F-498A-89E9-8798E1E5F125}"/>
              </a:ext>
            </a:extLst>
          </p:cNvPr>
          <p:cNvPicPr>
            <a:picLocks noChangeAspect="1"/>
          </p:cNvPicPr>
          <p:nvPr/>
        </p:nvPicPr>
        <p:blipFill>
          <a:blip r:embed="rId7"/>
          <a:stretch>
            <a:fillRect/>
          </a:stretch>
        </p:blipFill>
        <p:spPr>
          <a:xfrm>
            <a:off x="735659" y="6081320"/>
            <a:ext cx="4756385" cy="330455"/>
          </a:xfrm>
          <a:prstGeom prst="rect">
            <a:avLst/>
          </a:prstGeom>
        </p:spPr>
      </p:pic>
      <p:sp>
        <p:nvSpPr>
          <p:cNvPr id="18" name="TextBox 17">
            <a:extLst>
              <a:ext uri="{FF2B5EF4-FFF2-40B4-BE49-F238E27FC236}">
                <a16:creationId xmlns:a16="http://schemas.microsoft.com/office/drawing/2014/main" id="{191FA625-83F0-8249-8B30-F9445790BF01}"/>
              </a:ext>
            </a:extLst>
          </p:cNvPr>
          <p:cNvSpPr txBox="1"/>
          <p:nvPr/>
        </p:nvSpPr>
        <p:spPr>
          <a:xfrm>
            <a:off x="4206241" y="1557145"/>
            <a:ext cx="2030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May 15</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th</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2020</a:t>
            </a:r>
          </a:p>
        </p:txBody>
      </p:sp>
      <p:sp>
        <p:nvSpPr>
          <p:cNvPr id="20" name="TextBox 19">
            <a:extLst>
              <a:ext uri="{FF2B5EF4-FFF2-40B4-BE49-F238E27FC236}">
                <a16:creationId xmlns:a16="http://schemas.microsoft.com/office/drawing/2014/main" id="{30FB474D-BD43-4E1B-A03D-EAFA24AC9C7F}"/>
              </a:ext>
            </a:extLst>
          </p:cNvPr>
          <p:cNvSpPr txBox="1"/>
          <p:nvPr/>
        </p:nvSpPr>
        <p:spPr>
          <a:xfrm>
            <a:off x="575733" y="6318930"/>
            <a:ext cx="3160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p>
        </p:txBody>
      </p:sp>
      <p:sp>
        <p:nvSpPr>
          <p:cNvPr id="21" name="TextBox 20">
            <a:extLst>
              <a:ext uri="{FF2B5EF4-FFF2-40B4-BE49-F238E27FC236}">
                <a16:creationId xmlns:a16="http://schemas.microsoft.com/office/drawing/2014/main" id="{3FA39CDF-FE86-46FB-B79E-A1E50370AA3C}"/>
              </a:ext>
            </a:extLst>
          </p:cNvPr>
          <p:cNvSpPr txBox="1"/>
          <p:nvPr/>
        </p:nvSpPr>
        <p:spPr>
          <a:xfrm>
            <a:off x="5260621" y="6300114"/>
            <a:ext cx="6265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200</a:t>
            </a:r>
          </a:p>
        </p:txBody>
      </p:sp>
      <p:pic>
        <p:nvPicPr>
          <p:cNvPr id="22" name="Picture 4" descr="Free vector graphic: Arrow, North, Head, Arrowhead, Icon ...">
            <a:extLst>
              <a:ext uri="{FF2B5EF4-FFF2-40B4-BE49-F238E27FC236}">
                <a16:creationId xmlns:a16="http://schemas.microsoft.com/office/drawing/2014/main" id="{C6EE8D4C-6135-4153-B8C3-D3044BFA35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669" y="2476940"/>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F3D244F-3EA5-4383-B478-B19FEFCB2055}"/>
              </a:ext>
            </a:extLst>
          </p:cNvPr>
          <p:cNvSpPr txBox="1"/>
          <p:nvPr/>
        </p:nvSpPr>
        <p:spPr>
          <a:xfrm>
            <a:off x="349164" y="2111272"/>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pic>
        <p:nvPicPr>
          <p:cNvPr id="26" name="Picture 4" descr="Free vector graphic: Arrow, North, Head, Arrowhead, Icon ...">
            <a:extLst>
              <a:ext uri="{FF2B5EF4-FFF2-40B4-BE49-F238E27FC236}">
                <a16:creationId xmlns:a16="http://schemas.microsoft.com/office/drawing/2014/main" id="{F20B939D-F974-4881-B74D-77CDDEC9C3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1226" y="2409827"/>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5752993-1627-49E7-A847-2B4D6C090D9E}"/>
              </a:ext>
            </a:extLst>
          </p:cNvPr>
          <p:cNvSpPr txBox="1"/>
          <p:nvPr/>
        </p:nvSpPr>
        <p:spPr>
          <a:xfrm>
            <a:off x="6479721" y="2044159"/>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pic>
        <p:nvPicPr>
          <p:cNvPr id="30" name="Picture 14">
            <a:extLst>
              <a:ext uri="{FF2B5EF4-FFF2-40B4-BE49-F238E27FC236}">
                <a16:creationId xmlns:a16="http://schemas.microsoft.com/office/drawing/2014/main" id="{7D732C6A-E394-164D-912A-064E83044F22}"/>
              </a:ext>
            </a:extLst>
          </p:cNvPr>
          <p:cNvPicPr>
            <a:picLocks noChangeAspect="1"/>
          </p:cNvPicPr>
          <p:nvPr/>
        </p:nvPicPr>
        <p:blipFill>
          <a:blip r:embed="rId9"/>
          <a:stretch>
            <a:fillRect/>
          </a:stretch>
        </p:blipFill>
        <p:spPr>
          <a:xfrm>
            <a:off x="11342536" y="5671842"/>
            <a:ext cx="672983" cy="77376"/>
          </a:xfrm>
          <a:prstGeom prst="rect">
            <a:avLst/>
          </a:prstGeom>
        </p:spPr>
      </p:pic>
      <p:pic>
        <p:nvPicPr>
          <p:cNvPr id="31" name="Picture 14">
            <a:extLst>
              <a:ext uri="{FF2B5EF4-FFF2-40B4-BE49-F238E27FC236}">
                <a16:creationId xmlns:a16="http://schemas.microsoft.com/office/drawing/2014/main" id="{4433EDC8-3261-6D4B-AC43-CA1E9A1E90BF}"/>
              </a:ext>
            </a:extLst>
          </p:cNvPr>
          <p:cNvPicPr>
            <a:picLocks noChangeAspect="1"/>
          </p:cNvPicPr>
          <p:nvPr/>
        </p:nvPicPr>
        <p:blipFill>
          <a:blip r:embed="rId9"/>
          <a:stretch>
            <a:fillRect/>
          </a:stretch>
        </p:blipFill>
        <p:spPr>
          <a:xfrm>
            <a:off x="5256218" y="5687338"/>
            <a:ext cx="672983" cy="77376"/>
          </a:xfrm>
          <a:prstGeom prst="rect">
            <a:avLst/>
          </a:prstGeom>
        </p:spPr>
      </p:pic>
      <p:sp>
        <p:nvSpPr>
          <p:cNvPr id="32" name="TextBox 31">
            <a:extLst>
              <a:ext uri="{FF2B5EF4-FFF2-40B4-BE49-F238E27FC236}">
                <a16:creationId xmlns:a16="http://schemas.microsoft.com/office/drawing/2014/main" id="{DF50B1FE-0A03-4FFC-89A2-1A75603B041A}"/>
              </a:ext>
            </a:extLst>
          </p:cNvPr>
          <p:cNvSpPr txBox="1"/>
          <p:nvPr/>
        </p:nvSpPr>
        <p:spPr>
          <a:xfrm>
            <a:off x="2011466" y="5836256"/>
            <a:ext cx="24209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latin typeface="Century Gothic"/>
              </a:rPr>
              <a:t>Chlorophyll-a (m</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g/m</a:t>
            </a:r>
            <a:r>
              <a:rPr kumimoji="0" lang="en-US" sz="14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rPr>
              <a:t>3</a:t>
            </a:r>
            <a:r>
              <a:rPr kumimoji="0" lang="en-US" sz="1400" b="0" i="0" u="none" strike="noStrike" kern="1200" cap="none" spc="0" normalizeH="0" noProof="0" dirty="0">
                <a:ln>
                  <a:noFill/>
                </a:ln>
                <a:solidFill>
                  <a:schemeClr val="tx1">
                    <a:lumMod val="75000"/>
                    <a:lumOff val="25000"/>
                  </a:schemeClr>
                </a:solidFill>
                <a:effectLst/>
                <a:uLnTx/>
                <a:uFillTx/>
                <a:latin typeface="Century Gothic"/>
                <a:ea typeface="+mn-ea"/>
                <a:cs typeface="+mn-cs"/>
              </a:rPr>
              <a:t>)</a:t>
            </a:r>
            <a:endParaRPr kumimoji="0" lang="en-US" sz="14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14E8A34A-A519-C741-9AC6-83C77DDB6D39}"/>
              </a:ext>
            </a:extLst>
          </p:cNvPr>
          <p:cNvSpPr txBox="1"/>
          <p:nvPr/>
        </p:nvSpPr>
        <p:spPr>
          <a:xfrm>
            <a:off x="7899070" y="584521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Ratio of 380nm/443nm</a:t>
            </a:r>
            <a:endParaRPr lang="en-US" sz="1600" dirty="0">
              <a:solidFill>
                <a:schemeClr val="tx1">
                  <a:lumMod val="75000"/>
                  <a:lumOff val="25000"/>
                </a:schemeClr>
              </a:solidFill>
            </a:endParaRPr>
          </a:p>
        </p:txBody>
      </p:sp>
      <p:pic>
        <p:nvPicPr>
          <p:cNvPr id="36" name="Picture 7">
            <a:extLst>
              <a:ext uri="{FF2B5EF4-FFF2-40B4-BE49-F238E27FC236}">
                <a16:creationId xmlns:a16="http://schemas.microsoft.com/office/drawing/2014/main" id="{90FAA97A-4C15-8848-93FC-BFFC8622AB4D}"/>
              </a:ext>
            </a:extLst>
          </p:cNvPr>
          <p:cNvPicPr>
            <a:picLocks noChangeAspect="1"/>
          </p:cNvPicPr>
          <p:nvPr/>
        </p:nvPicPr>
        <p:blipFill>
          <a:blip r:embed="rId10"/>
          <a:stretch>
            <a:fillRect/>
          </a:stretch>
        </p:blipFill>
        <p:spPr>
          <a:xfrm>
            <a:off x="7199088" y="6111218"/>
            <a:ext cx="3864199" cy="387243"/>
          </a:xfrm>
          <a:prstGeom prst="rect">
            <a:avLst/>
          </a:prstGeom>
        </p:spPr>
      </p:pic>
      <p:sp>
        <p:nvSpPr>
          <p:cNvPr id="37" name="TextBox 36">
            <a:extLst>
              <a:ext uri="{FF2B5EF4-FFF2-40B4-BE49-F238E27FC236}">
                <a16:creationId xmlns:a16="http://schemas.microsoft.com/office/drawing/2014/main" id="{25C19362-2004-FE46-9DBA-5E9ED48D648B}"/>
              </a:ext>
            </a:extLst>
          </p:cNvPr>
          <p:cNvSpPr txBox="1"/>
          <p:nvPr/>
        </p:nvSpPr>
        <p:spPr>
          <a:xfrm>
            <a:off x="6767851" y="6108296"/>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0.5</a:t>
            </a:r>
            <a:endParaRPr lang="en-US" sz="1600" dirty="0">
              <a:solidFill>
                <a:schemeClr val="tx1">
                  <a:lumMod val="75000"/>
                  <a:lumOff val="25000"/>
                </a:schemeClr>
              </a:solidFill>
            </a:endParaRPr>
          </a:p>
        </p:txBody>
      </p:sp>
      <p:sp>
        <p:nvSpPr>
          <p:cNvPr id="38" name="TextBox 37">
            <a:extLst>
              <a:ext uri="{FF2B5EF4-FFF2-40B4-BE49-F238E27FC236}">
                <a16:creationId xmlns:a16="http://schemas.microsoft.com/office/drawing/2014/main" id="{50B0A1A3-0536-304D-BE50-28C9FB81F917}"/>
              </a:ext>
            </a:extLst>
          </p:cNvPr>
          <p:cNvSpPr txBox="1"/>
          <p:nvPr/>
        </p:nvSpPr>
        <p:spPr>
          <a:xfrm>
            <a:off x="11048731" y="6109016"/>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1.5</a:t>
            </a:r>
            <a:endParaRPr lang="en-US" sz="1600" dirty="0">
              <a:solidFill>
                <a:schemeClr val="tx1">
                  <a:lumMod val="75000"/>
                  <a:lumOff val="25000"/>
                </a:schemeClr>
              </a:solidFill>
            </a:endParaRPr>
          </a:p>
        </p:txBody>
      </p:sp>
      <p:cxnSp>
        <p:nvCxnSpPr>
          <p:cNvPr id="40" name="Straight Arrow Connector 39">
            <a:extLst>
              <a:ext uri="{FF2B5EF4-FFF2-40B4-BE49-F238E27FC236}">
                <a16:creationId xmlns:a16="http://schemas.microsoft.com/office/drawing/2014/main" id="{075603B5-871B-394B-B5F1-FDC7A5407CCA}"/>
              </a:ext>
            </a:extLst>
          </p:cNvPr>
          <p:cNvCxnSpPr>
            <a:cxnSpLocks/>
          </p:cNvCxnSpPr>
          <p:nvPr/>
        </p:nvCxnSpPr>
        <p:spPr>
          <a:xfrm>
            <a:off x="9299066" y="6522075"/>
            <a:ext cx="1749665" cy="11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4B2FAF5-15AD-B340-AB07-BD2A18A59FCF}"/>
              </a:ext>
            </a:extLst>
          </p:cNvPr>
          <p:cNvCxnSpPr>
            <a:cxnSpLocks/>
          </p:cNvCxnSpPr>
          <p:nvPr/>
        </p:nvCxnSpPr>
        <p:spPr>
          <a:xfrm flipH="1" flipV="1">
            <a:off x="7281496" y="6525766"/>
            <a:ext cx="1760103" cy="81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AA72908-47B4-EB40-A244-D9DEC5DA27FF}"/>
              </a:ext>
            </a:extLst>
          </p:cNvPr>
          <p:cNvSpPr txBox="1"/>
          <p:nvPr/>
        </p:nvSpPr>
        <p:spPr>
          <a:xfrm>
            <a:off x="9022519" y="6424572"/>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1</a:t>
            </a:r>
            <a:endParaRPr lang="en-US" dirty="0"/>
          </a:p>
        </p:txBody>
      </p:sp>
      <p:sp>
        <p:nvSpPr>
          <p:cNvPr id="44" name="TextBox 43">
            <a:extLst>
              <a:ext uri="{FF2B5EF4-FFF2-40B4-BE49-F238E27FC236}">
                <a16:creationId xmlns:a16="http://schemas.microsoft.com/office/drawing/2014/main" id="{9CEA9C8D-6267-3143-BF56-7FC05E3CFCFD}"/>
              </a:ext>
            </a:extLst>
          </p:cNvPr>
          <p:cNvSpPr txBox="1"/>
          <p:nvPr/>
        </p:nvSpPr>
        <p:spPr>
          <a:xfrm>
            <a:off x="6975505" y="6565528"/>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Dinoflagellate dominated </a:t>
            </a:r>
            <a:endParaRPr lang="en-US" sz="1200" dirty="0">
              <a:solidFill>
                <a:schemeClr val="tx1">
                  <a:lumMod val="75000"/>
                  <a:lumOff val="25000"/>
                </a:schemeClr>
              </a:solidFill>
            </a:endParaRPr>
          </a:p>
        </p:txBody>
      </p:sp>
      <p:sp>
        <p:nvSpPr>
          <p:cNvPr id="45" name="TextBox 44">
            <a:extLst>
              <a:ext uri="{FF2B5EF4-FFF2-40B4-BE49-F238E27FC236}">
                <a16:creationId xmlns:a16="http://schemas.microsoft.com/office/drawing/2014/main" id="{22E3CF4B-2B80-3044-BFE0-F24EF52A09D0}"/>
              </a:ext>
            </a:extLst>
          </p:cNvPr>
          <p:cNvSpPr txBox="1"/>
          <p:nvPr/>
        </p:nvSpPr>
        <p:spPr>
          <a:xfrm>
            <a:off x="9279341" y="6565528"/>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Diatom dominated </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3586255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BBA140C2-D02C-4F10-B7A6-7A97547C3148}"/>
              </a:ext>
            </a:extLst>
          </p:cNvPr>
          <p:cNvPicPr>
            <a:picLocks noChangeAspect="1"/>
          </p:cNvPicPr>
          <p:nvPr/>
        </p:nvPicPr>
        <p:blipFill>
          <a:blip r:embed="rId3"/>
          <a:stretch>
            <a:fillRect/>
          </a:stretch>
        </p:blipFill>
        <p:spPr>
          <a:xfrm>
            <a:off x="121066" y="1904303"/>
            <a:ext cx="5996397" cy="3921684"/>
          </a:xfrm>
          <a:prstGeom prst="rect">
            <a:avLst/>
          </a:prstGeom>
          <a:ln>
            <a:noFill/>
          </a:ln>
          <a:effectLst>
            <a:outerShdw blurRad="292100" dist="139700" dir="2700000" algn="tl" rotWithShape="0">
              <a:srgbClr val="333333">
                <a:alpha val="65000"/>
              </a:srgbClr>
            </a:outerShdw>
          </a:effectLst>
        </p:spPr>
      </p:pic>
      <p:sp>
        <p:nvSpPr>
          <p:cNvPr id="77" name="Rectangle 76">
            <a:extLst>
              <a:ext uri="{FF2B5EF4-FFF2-40B4-BE49-F238E27FC236}">
                <a16:creationId xmlns:a16="http://schemas.microsoft.com/office/drawing/2014/main" id="{1BF2149C-6DC1-4641-86FD-5183FE4EA1CC}"/>
              </a:ext>
            </a:extLst>
          </p:cNvPr>
          <p:cNvSpPr/>
          <p:nvPr/>
        </p:nvSpPr>
        <p:spPr>
          <a:xfrm>
            <a:off x="246863" y="5883390"/>
            <a:ext cx="5713334" cy="8229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06EE3DE8-8FD7-4088-89BD-735FB792E21F}"/>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B0502020202020204" pitchFamily="34" charset="0"/>
                <a:ea typeface="+mj-ea"/>
                <a:cs typeface="+mj-cs"/>
              </a:rPr>
              <a:t>RESULTS</a:t>
            </a:r>
          </a:p>
        </p:txBody>
      </p:sp>
      <p:sp>
        <p:nvSpPr>
          <p:cNvPr id="25" name="Rectangle: Rounded Corners 24">
            <a:extLst>
              <a:ext uri="{FF2B5EF4-FFF2-40B4-BE49-F238E27FC236}">
                <a16:creationId xmlns:a16="http://schemas.microsoft.com/office/drawing/2014/main" id="{E30A8A5B-487F-4E84-A94A-C3B6049EE96D}"/>
              </a:ext>
            </a:extLst>
          </p:cNvPr>
          <p:cNvSpPr/>
          <p:nvPr/>
        </p:nvSpPr>
        <p:spPr>
          <a:xfrm>
            <a:off x="3413686" y="353393"/>
            <a:ext cx="2151953" cy="98188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VIIRS</a:t>
            </a:r>
          </a:p>
        </p:txBody>
      </p:sp>
      <p:pic>
        <p:nvPicPr>
          <p:cNvPr id="27" name="Graphic 26" descr="Satellite outline">
            <a:extLst>
              <a:ext uri="{FF2B5EF4-FFF2-40B4-BE49-F238E27FC236}">
                <a16:creationId xmlns:a16="http://schemas.microsoft.com/office/drawing/2014/main" id="{DC05DD3B-FCC8-4901-80C5-986AFE16D9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8619" y="353393"/>
            <a:ext cx="981882" cy="981882"/>
          </a:xfrm>
          <a:prstGeom prst="rect">
            <a:avLst/>
          </a:prstGeom>
        </p:spPr>
      </p:pic>
      <p:sp>
        <p:nvSpPr>
          <p:cNvPr id="28" name="TextBox 27">
            <a:extLst>
              <a:ext uri="{FF2B5EF4-FFF2-40B4-BE49-F238E27FC236}">
                <a16:creationId xmlns:a16="http://schemas.microsoft.com/office/drawing/2014/main" id="{89ABAAFE-8130-49CA-B19B-413E7B0C5916}"/>
              </a:ext>
            </a:extLst>
          </p:cNvPr>
          <p:cNvSpPr txBox="1"/>
          <p:nvPr/>
        </p:nvSpPr>
        <p:spPr>
          <a:xfrm>
            <a:off x="5618883" y="374682"/>
            <a:ext cx="981882"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vs.</a:t>
            </a:r>
            <a:endParaRPr kumimoji="0" 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A46A9856-0A27-4230-9FCF-CB545783996C}"/>
              </a:ext>
            </a:extLst>
          </p:cNvPr>
          <p:cNvSpPr txBox="1"/>
          <p:nvPr/>
        </p:nvSpPr>
        <p:spPr>
          <a:xfrm>
            <a:off x="121066" y="1503447"/>
            <a:ext cx="2592154"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ea typeface="+mn-ea"/>
              </a:rPr>
              <a:t>VIIRS Color Index</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sp>
        <p:nvSpPr>
          <p:cNvPr id="39" name="Rectangle: Rounded Corners 38">
            <a:extLst>
              <a:ext uri="{FF2B5EF4-FFF2-40B4-BE49-F238E27FC236}">
                <a16:creationId xmlns:a16="http://schemas.microsoft.com/office/drawing/2014/main" id="{1AAA3EFA-25F5-4FF6-BD4B-41E6B384D93D}"/>
              </a:ext>
            </a:extLst>
          </p:cNvPr>
          <p:cNvSpPr/>
          <p:nvPr/>
        </p:nvSpPr>
        <p:spPr>
          <a:xfrm>
            <a:off x="6613210" y="367582"/>
            <a:ext cx="2459216" cy="981882"/>
          </a:xfrm>
          <a:prstGeom prst="roundRect">
            <a:avLst/>
          </a:prstGeom>
          <a:solidFill>
            <a:srgbClr val="45B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GCOM-C</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1" name="Graphic 40" descr="Satellite outline">
            <a:extLst>
              <a:ext uri="{FF2B5EF4-FFF2-40B4-BE49-F238E27FC236}">
                <a16:creationId xmlns:a16="http://schemas.microsoft.com/office/drawing/2014/main" id="{C7BFF667-EB07-455F-803A-7E6E1E5185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08142" y="367582"/>
            <a:ext cx="981882" cy="981882"/>
          </a:xfrm>
          <a:prstGeom prst="rect">
            <a:avLst/>
          </a:prstGeom>
        </p:spPr>
      </p:pic>
      <p:pic>
        <p:nvPicPr>
          <p:cNvPr id="2" name="Picture 2" descr="Map&#10;&#10;Description automatically generated">
            <a:extLst>
              <a:ext uri="{FF2B5EF4-FFF2-40B4-BE49-F238E27FC236}">
                <a16:creationId xmlns:a16="http://schemas.microsoft.com/office/drawing/2014/main" id="{AC21DF1A-62FC-4971-8BD5-9ACB62BC32EE}"/>
              </a:ext>
            </a:extLst>
          </p:cNvPr>
          <p:cNvPicPr>
            <a:picLocks noChangeAspect="1"/>
          </p:cNvPicPr>
          <p:nvPr/>
        </p:nvPicPr>
        <p:blipFill>
          <a:blip r:embed="rId6"/>
          <a:stretch>
            <a:fillRect/>
          </a:stretch>
        </p:blipFill>
        <p:spPr>
          <a:xfrm>
            <a:off x="6281928" y="1904303"/>
            <a:ext cx="5863360" cy="392168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D0202F5-4808-E548-BF29-F16D390B1265}"/>
              </a:ext>
            </a:extLst>
          </p:cNvPr>
          <p:cNvSpPr txBox="1"/>
          <p:nvPr/>
        </p:nvSpPr>
        <p:spPr>
          <a:xfrm>
            <a:off x="6197156" y="1503447"/>
            <a:ext cx="2459216"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ea typeface="+mn-ea"/>
              </a:rPr>
              <a:t>GCOM-C UV Ratio</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6F27B910-4A52-894E-A33C-8841B394DBD0}"/>
              </a:ext>
            </a:extLst>
          </p:cNvPr>
          <p:cNvSpPr txBox="1"/>
          <p:nvPr/>
        </p:nvSpPr>
        <p:spPr>
          <a:xfrm>
            <a:off x="10319657" y="1503447"/>
            <a:ext cx="1812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May 15</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th</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2020</a:t>
            </a:r>
          </a:p>
        </p:txBody>
      </p:sp>
      <p:pic>
        <p:nvPicPr>
          <p:cNvPr id="7" name="Picture 7">
            <a:extLst>
              <a:ext uri="{FF2B5EF4-FFF2-40B4-BE49-F238E27FC236}">
                <a16:creationId xmlns:a16="http://schemas.microsoft.com/office/drawing/2014/main" id="{98F4E5FD-DA1F-498A-89E9-8798E1E5F125}"/>
              </a:ext>
            </a:extLst>
          </p:cNvPr>
          <p:cNvPicPr>
            <a:picLocks noChangeAspect="1"/>
          </p:cNvPicPr>
          <p:nvPr/>
        </p:nvPicPr>
        <p:blipFill>
          <a:blip r:embed="rId7"/>
          <a:stretch>
            <a:fillRect/>
          </a:stretch>
        </p:blipFill>
        <p:spPr>
          <a:xfrm>
            <a:off x="735659" y="6101198"/>
            <a:ext cx="4756385" cy="330455"/>
          </a:xfrm>
          <a:prstGeom prst="rect">
            <a:avLst/>
          </a:prstGeom>
        </p:spPr>
      </p:pic>
      <p:sp>
        <p:nvSpPr>
          <p:cNvPr id="18" name="TextBox 17">
            <a:extLst>
              <a:ext uri="{FF2B5EF4-FFF2-40B4-BE49-F238E27FC236}">
                <a16:creationId xmlns:a16="http://schemas.microsoft.com/office/drawing/2014/main" id="{191FA625-83F0-8249-8B30-F9445790BF01}"/>
              </a:ext>
            </a:extLst>
          </p:cNvPr>
          <p:cNvSpPr txBox="1"/>
          <p:nvPr/>
        </p:nvSpPr>
        <p:spPr>
          <a:xfrm>
            <a:off x="4206241" y="1557145"/>
            <a:ext cx="2030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May 15</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th</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2020</a:t>
            </a:r>
          </a:p>
        </p:txBody>
      </p:sp>
      <p:sp>
        <p:nvSpPr>
          <p:cNvPr id="20" name="TextBox 19">
            <a:extLst>
              <a:ext uri="{FF2B5EF4-FFF2-40B4-BE49-F238E27FC236}">
                <a16:creationId xmlns:a16="http://schemas.microsoft.com/office/drawing/2014/main" id="{30FB474D-BD43-4E1B-A03D-EAFA24AC9C7F}"/>
              </a:ext>
            </a:extLst>
          </p:cNvPr>
          <p:cNvSpPr txBox="1"/>
          <p:nvPr/>
        </p:nvSpPr>
        <p:spPr>
          <a:xfrm>
            <a:off x="575733" y="6338808"/>
            <a:ext cx="3160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p>
        </p:txBody>
      </p:sp>
      <p:sp>
        <p:nvSpPr>
          <p:cNvPr id="21" name="TextBox 20">
            <a:extLst>
              <a:ext uri="{FF2B5EF4-FFF2-40B4-BE49-F238E27FC236}">
                <a16:creationId xmlns:a16="http://schemas.microsoft.com/office/drawing/2014/main" id="{3FA39CDF-FE86-46FB-B79E-A1E50370AA3C}"/>
              </a:ext>
            </a:extLst>
          </p:cNvPr>
          <p:cNvSpPr txBox="1"/>
          <p:nvPr/>
        </p:nvSpPr>
        <p:spPr>
          <a:xfrm>
            <a:off x="5260621" y="6319992"/>
            <a:ext cx="6265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200</a:t>
            </a:r>
          </a:p>
        </p:txBody>
      </p:sp>
      <p:pic>
        <p:nvPicPr>
          <p:cNvPr id="22" name="Picture 4" descr="Free vector graphic: Arrow, North, Head, Arrowhead, Icon ...">
            <a:extLst>
              <a:ext uri="{FF2B5EF4-FFF2-40B4-BE49-F238E27FC236}">
                <a16:creationId xmlns:a16="http://schemas.microsoft.com/office/drawing/2014/main" id="{C6EE8D4C-6135-4153-B8C3-D3044BFA35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669" y="2397428"/>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F3D244F-3EA5-4383-B478-B19FEFCB2055}"/>
              </a:ext>
            </a:extLst>
          </p:cNvPr>
          <p:cNvSpPr txBox="1"/>
          <p:nvPr/>
        </p:nvSpPr>
        <p:spPr>
          <a:xfrm>
            <a:off x="349164" y="2031760"/>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pic>
        <p:nvPicPr>
          <p:cNvPr id="26" name="Picture 4" descr="Free vector graphic: Arrow, North, Head, Arrowhead, Icon ...">
            <a:extLst>
              <a:ext uri="{FF2B5EF4-FFF2-40B4-BE49-F238E27FC236}">
                <a16:creationId xmlns:a16="http://schemas.microsoft.com/office/drawing/2014/main" id="{F20B939D-F974-4881-B74D-77CDDEC9C3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1226" y="2330315"/>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5752993-1627-49E7-A847-2B4D6C090D9E}"/>
              </a:ext>
            </a:extLst>
          </p:cNvPr>
          <p:cNvSpPr txBox="1"/>
          <p:nvPr/>
        </p:nvSpPr>
        <p:spPr>
          <a:xfrm>
            <a:off x="6479721" y="1964647"/>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pic>
        <p:nvPicPr>
          <p:cNvPr id="30" name="Picture 14">
            <a:extLst>
              <a:ext uri="{FF2B5EF4-FFF2-40B4-BE49-F238E27FC236}">
                <a16:creationId xmlns:a16="http://schemas.microsoft.com/office/drawing/2014/main" id="{7D732C6A-E394-164D-912A-064E83044F22}"/>
              </a:ext>
            </a:extLst>
          </p:cNvPr>
          <p:cNvPicPr>
            <a:picLocks noChangeAspect="1"/>
          </p:cNvPicPr>
          <p:nvPr/>
        </p:nvPicPr>
        <p:blipFill>
          <a:blip r:embed="rId9"/>
          <a:stretch>
            <a:fillRect/>
          </a:stretch>
        </p:blipFill>
        <p:spPr>
          <a:xfrm>
            <a:off x="11342536" y="5712774"/>
            <a:ext cx="672983" cy="77376"/>
          </a:xfrm>
          <a:prstGeom prst="rect">
            <a:avLst/>
          </a:prstGeom>
        </p:spPr>
      </p:pic>
      <p:pic>
        <p:nvPicPr>
          <p:cNvPr id="31" name="Picture 14">
            <a:extLst>
              <a:ext uri="{FF2B5EF4-FFF2-40B4-BE49-F238E27FC236}">
                <a16:creationId xmlns:a16="http://schemas.microsoft.com/office/drawing/2014/main" id="{4433EDC8-3261-6D4B-AC43-CA1E9A1E90BF}"/>
              </a:ext>
            </a:extLst>
          </p:cNvPr>
          <p:cNvPicPr>
            <a:picLocks noChangeAspect="1"/>
          </p:cNvPicPr>
          <p:nvPr/>
        </p:nvPicPr>
        <p:blipFill>
          <a:blip r:embed="rId9"/>
          <a:stretch>
            <a:fillRect/>
          </a:stretch>
        </p:blipFill>
        <p:spPr>
          <a:xfrm>
            <a:off x="5287214" y="5697278"/>
            <a:ext cx="672983" cy="77376"/>
          </a:xfrm>
          <a:prstGeom prst="rect">
            <a:avLst/>
          </a:prstGeom>
        </p:spPr>
      </p:pic>
      <p:sp>
        <p:nvSpPr>
          <p:cNvPr id="34" name="Oval 33">
            <a:extLst>
              <a:ext uri="{FF2B5EF4-FFF2-40B4-BE49-F238E27FC236}">
                <a16:creationId xmlns:a16="http://schemas.microsoft.com/office/drawing/2014/main" id="{BC43274B-ADCD-C84C-A8BB-311C1378493E}"/>
              </a:ext>
            </a:extLst>
          </p:cNvPr>
          <p:cNvSpPr/>
          <p:nvPr/>
        </p:nvSpPr>
        <p:spPr>
          <a:xfrm>
            <a:off x="8875821" y="2187438"/>
            <a:ext cx="912518" cy="912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ADF4195-97BF-A34C-AF87-CB02C14BDBED}"/>
              </a:ext>
            </a:extLst>
          </p:cNvPr>
          <p:cNvSpPr/>
          <p:nvPr/>
        </p:nvSpPr>
        <p:spPr>
          <a:xfrm>
            <a:off x="2807170" y="2233769"/>
            <a:ext cx="912518" cy="912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98BC908D-B88E-E449-8B9D-84EE2D87F555}"/>
              </a:ext>
            </a:extLst>
          </p:cNvPr>
          <p:cNvSpPr txBox="1"/>
          <p:nvPr/>
        </p:nvSpPr>
        <p:spPr>
          <a:xfrm>
            <a:off x="2011466" y="5856134"/>
            <a:ext cx="24209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latin typeface="Century Gothic"/>
              </a:rPr>
              <a:t>Chlorophyll-a (m</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g/m</a:t>
            </a:r>
            <a:r>
              <a:rPr kumimoji="0" lang="en-US" sz="14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rPr>
              <a:t>3</a:t>
            </a:r>
            <a:r>
              <a:rPr kumimoji="0" lang="en-US" sz="1400" b="0" i="0" u="none" strike="noStrike" kern="1200" cap="none" spc="0" normalizeH="0" noProof="0" dirty="0">
                <a:ln>
                  <a:noFill/>
                </a:ln>
                <a:solidFill>
                  <a:schemeClr val="tx1">
                    <a:lumMod val="75000"/>
                    <a:lumOff val="25000"/>
                  </a:schemeClr>
                </a:solidFill>
                <a:effectLst/>
                <a:uLnTx/>
                <a:uFillTx/>
                <a:latin typeface="Century Gothic"/>
                <a:ea typeface="+mn-ea"/>
                <a:cs typeface="+mn-cs"/>
              </a:rPr>
              <a:t>)</a:t>
            </a:r>
            <a:endParaRPr kumimoji="0" lang="en-US" sz="14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DDE93DC4-47FC-3B47-A9EB-4AA2B13CB3D2}"/>
              </a:ext>
            </a:extLst>
          </p:cNvPr>
          <p:cNvSpPr/>
          <p:nvPr/>
        </p:nvSpPr>
        <p:spPr>
          <a:xfrm>
            <a:off x="6317776" y="5900533"/>
            <a:ext cx="5713334" cy="96012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7">
            <a:extLst>
              <a:ext uri="{FF2B5EF4-FFF2-40B4-BE49-F238E27FC236}">
                <a16:creationId xmlns:a16="http://schemas.microsoft.com/office/drawing/2014/main" id="{8B126898-4455-5E41-BC35-9B3D881DE907}"/>
              </a:ext>
            </a:extLst>
          </p:cNvPr>
          <p:cNvPicPr>
            <a:picLocks noChangeAspect="1"/>
          </p:cNvPicPr>
          <p:nvPr/>
        </p:nvPicPr>
        <p:blipFill>
          <a:blip r:embed="rId10"/>
          <a:stretch>
            <a:fillRect/>
          </a:stretch>
        </p:blipFill>
        <p:spPr>
          <a:xfrm>
            <a:off x="7199088" y="6131096"/>
            <a:ext cx="3864199" cy="387243"/>
          </a:xfrm>
          <a:prstGeom prst="rect">
            <a:avLst/>
          </a:prstGeom>
        </p:spPr>
      </p:pic>
      <p:sp>
        <p:nvSpPr>
          <p:cNvPr id="50" name="TextBox 49">
            <a:extLst>
              <a:ext uri="{FF2B5EF4-FFF2-40B4-BE49-F238E27FC236}">
                <a16:creationId xmlns:a16="http://schemas.microsoft.com/office/drawing/2014/main" id="{614E4702-4809-654F-9C6A-51C966DE7D4F}"/>
              </a:ext>
            </a:extLst>
          </p:cNvPr>
          <p:cNvSpPr txBox="1"/>
          <p:nvPr/>
        </p:nvSpPr>
        <p:spPr>
          <a:xfrm>
            <a:off x="6767851" y="6128174"/>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0.5</a:t>
            </a:r>
            <a:endParaRPr lang="en-US" sz="1600" dirty="0">
              <a:solidFill>
                <a:schemeClr val="tx1">
                  <a:lumMod val="75000"/>
                  <a:lumOff val="25000"/>
                </a:schemeClr>
              </a:solidFill>
            </a:endParaRPr>
          </a:p>
        </p:txBody>
      </p:sp>
      <p:sp>
        <p:nvSpPr>
          <p:cNvPr id="51" name="TextBox 50">
            <a:extLst>
              <a:ext uri="{FF2B5EF4-FFF2-40B4-BE49-F238E27FC236}">
                <a16:creationId xmlns:a16="http://schemas.microsoft.com/office/drawing/2014/main" id="{945A561F-101A-BA4E-BC76-1D0C8EBA7FE7}"/>
              </a:ext>
            </a:extLst>
          </p:cNvPr>
          <p:cNvSpPr txBox="1"/>
          <p:nvPr/>
        </p:nvSpPr>
        <p:spPr>
          <a:xfrm>
            <a:off x="11048731" y="6128894"/>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1.5</a:t>
            </a:r>
            <a:endParaRPr lang="en-US" sz="1600" dirty="0">
              <a:solidFill>
                <a:schemeClr val="tx1">
                  <a:lumMod val="75000"/>
                  <a:lumOff val="25000"/>
                </a:schemeClr>
              </a:solidFill>
            </a:endParaRPr>
          </a:p>
        </p:txBody>
      </p:sp>
      <p:cxnSp>
        <p:nvCxnSpPr>
          <p:cNvPr id="52" name="Straight Arrow Connector 51">
            <a:extLst>
              <a:ext uri="{FF2B5EF4-FFF2-40B4-BE49-F238E27FC236}">
                <a16:creationId xmlns:a16="http://schemas.microsoft.com/office/drawing/2014/main" id="{E73E30C2-5FDE-274D-8C84-96434F9691D9}"/>
              </a:ext>
            </a:extLst>
          </p:cNvPr>
          <p:cNvCxnSpPr>
            <a:cxnSpLocks/>
          </p:cNvCxnSpPr>
          <p:nvPr/>
        </p:nvCxnSpPr>
        <p:spPr>
          <a:xfrm>
            <a:off x="9299066" y="6541953"/>
            <a:ext cx="1749665" cy="11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31EAEC6-D755-9644-9D8D-D945591F47D2}"/>
              </a:ext>
            </a:extLst>
          </p:cNvPr>
          <p:cNvCxnSpPr>
            <a:cxnSpLocks/>
          </p:cNvCxnSpPr>
          <p:nvPr/>
        </p:nvCxnSpPr>
        <p:spPr>
          <a:xfrm flipH="1" flipV="1">
            <a:off x="7281496" y="6545644"/>
            <a:ext cx="1760103" cy="81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20EB26A-C396-024F-8A4B-9F3AAFB6DA3C}"/>
              </a:ext>
            </a:extLst>
          </p:cNvPr>
          <p:cNvSpPr txBox="1"/>
          <p:nvPr/>
        </p:nvSpPr>
        <p:spPr>
          <a:xfrm>
            <a:off x="9022519" y="6444450"/>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1</a:t>
            </a:r>
            <a:endParaRPr lang="en-US" dirty="0"/>
          </a:p>
        </p:txBody>
      </p:sp>
      <p:sp>
        <p:nvSpPr>
          <p:cNvPr id="76" name="TextBox 75">
            <a:extLst>
              <a:ext uri="{FF2B5EF4-FFF2-40B4-BE49-F238E27FC236}">
                <a16:creationId xmlns:a16="http://schemas.microsoft.com/office/drawing/2014/main" id="{30617295-063A-354F-BCF3-3EF78A46366F}"/>
              </a:ext>
            </a:extLst>
          </p:cNvPr>
          <p:cNvSpPr txBox="1"/>
          <p:nvPr/>
        </p:nvSpPr>
        <p:spPr>
          <a:xfrm>
            <a:off x="7899070" y="586509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Ratio of 380nm/443nm</a:t>
            </a:r>
            <a:endParaRPr lang="en-US" sz="1600" dirty="0">
              <a:solidFill>
                <a:schemeClr val="tx1">
                  <a:lumMod val="75000"/>
                  <a:lumOff val="25000"/>
                </a:schemeClr>
              </a:solidFill>
            </a:endParaRPr>
          </a:p>
        </p:txBody>
      </p:sp>
      <p:sp>
        <p:nvSpPr>
          <p:cNvPr id="37" name="TextBox 36">
            <a:extLst>
              <a:ext uri="{FF2B5EF4-FFF2-40B4-BE49-F238E27FC236}">
                <a16:creationId xmlns:a16="http://schemas.microsoft.com/office/drawing/2014/main" id="{230276BB-0E2E-487C-9F07-FAC414D159F3}"/>
              </a:ext>
            </a:extLst>
          </p:cNvPr>
          <p:cNvSpPr txBox="1"/>
          <p:nvPr/>
        </p:nvSpPr>
        <p:spPr>
          <a:xfrm>
            <a:off x="7005322" y="6535711"/>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Dinoflagellate dominated </a:t>
            </a:r>
            <a:endParaRPr lang="en-US" sz="1200" dirty="0">
              <a:solidFill>
                <a:schemeClr val="tx1">
                  <a:lumMod val="75000"/>
                  <a:lumOff val="25000"/>
                </a:schemeClr>
              </a:solidFill>
            </a:endParaRPr>
          </a:p>
        </p:txBody>
      </p:sp>
      <p:sp>
        <p:nvSpPr>
          <p:cNvPr id="38" name="TextBox 37">
            <a:extLst>
              <a:ext uri="{FF2B5EF4-FFF2-40B4-BE49-F238E27FC236}">
                <a16:creationId xmlns:a16="http://schemas.microsoft.com/office/drawing/2014/main" id="{110854A2-8772-45D4-AB82-DC3082EC279B}"/>
              </a:ext>
            </a:extLst>
          </p:cNvPr>
          <p:cNvSpPr txBox="1"/>
          <p:nvPr/>
        </p:nvSpPr>
        <p:spPr>
          <a:xfrm>
            <a:off x="9309158" y="6535711"/>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Diatom dominated </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707485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Map&#10;&#10;Description automatically generated">
            <a:extLst>
              <a:ext uri="{FF2B5EF4-FFF2-40B4-BE49-F238E27FC236}">
                <a16:creationId xmlns:a16="http://schemas.microsoft.com/office/drawing/2014/main" id="{E9406C79-A9E9-4D8C-B672-58048C91A3EF}"/>
              </a:ext>
            </a:extLst>
          </p:cNvPr>
          <p:cNvPicPr>
            <a:picLocks noChangeAspect="1"/>
          </p:cNvPicPr>
          <p:nvPr/>
        </p:nvPicPr>
        <p:blipFill>
          <a:blip r:embed="rId3"/>
          <a:stretch>
            <a:fillRect/>
          </a:stretch>
        </p:blipFill>
        <p:spPr>
          <a:xfrm>
            <a:off x="121508" y="1923875"/>
            <a:ext cx="5863279" cy="3920709"/>
          </a:xfrm>
          <a:prstGeom prst="rect">
            <a:avLst/>
          </a:prstGeom>
          <a:ln>
            <a:noFill/>
          </a:ln>
          <a:effectLst>
            <a:outerShdw blurRad="292100" dist="139700" dir="2700000" algn="tl" rotWithShape="0">
              <a:srgbClr val="333333">
                <a:alpha val="65000"/>
              </a:srgbClr>
            </a:outerShdw>
          </a:effectLst>
        </p:spPr>
      </p:pic>
      <p:sp>
        <p:nvSpPr>
          <p:cNvPr id="24" name="Title 1">
            <a:extLst>
              <a:ext uri="{FF2B5EF4-FFF2-40B4-BE49-F238E27FC236}">
                <a16:creationId xmlns:a16="http://schemas.microsoft.com/office/drawing/2014/main" id="{06EE3DE8-8FD7-4088-89BD-735FB792E21F}"/>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B0502020202020204" pitchFamily="34" charset="0"/>
                <a:ea typeface="+mj-ea"/>
                <a:cs typeface="+mj-cs"/>
              </a:rPr>
              <a:t>RESULTS</a:t>
            </a:r>
          </a:p>
        </p:txBody>
      </p:sp>
      <p:sp>
        <p:nvSpPr>
          <p:cNvPr id="25" name="Rectangle: Rounded Corners 24">
            <a:extLst>
              <a:ext uri="{FF2B5EF4-FFF2-40B4-BE49-F238E27FC236}">
                <a16:creationId xmlns:a16="http://schemas.microsoft.com/office/drawing/2014/main" id="{E30A8A5B-487F-4E84-A94A-C3B6049EE96D}"/>
              </a:ext>
            </a:extLst>
          </p:cNvPr>
          <p:cNvSpPr/>
          <p:nvPr/>
        </p:nvSpPr>
        <p:spPr>
          <a:xfrm>
            <a:off x="3400239" y="366840"/>
            <a:ext cx="2151953" cy="98188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MODIS</a:t>
            </a:r>
          </a:p>
        </p:txBody>
      </p:sp>
      <p:pic>
        <p:nvPicPr>
          <p:cNvPr id="27" name="Graphic 26" descr="Satellite outline">
            <a:extLst>
              <a:ext uri="{FF2B5EF4-FFF2-40B4-BE49-F238E27FC236}">
                <a16:creationId xmlns:a16="http://schemas.microsoft.com/office/drawing/2014/main" id="{DC05DD3B-FCC8-4901-80C5-986AFE16D9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5172" y="366840"/>
            <a:ext cx="981882" cy="981882"/>
          </a:xfrm>
          <a:prstGeom prst="rect">
            <a:avLst/>
          </a:prstGeom>
        </p:spPr>
      </p:pic>
      <p:sp>
        <p:nvSpPr>
          <p:cNvPr id="28" name="TextBox 27">
            <a:extLst>
              <a:ext uri="{FF2B5EF4-FFF2-40B4-BE49-F238E27FC236}">
                <a16:creationId xmlns:a16="http://schemas.microsoft.com/office/drawing/2014/main" id="{89ABAAFE-8130-49CA-B19B-413E7B0C5916}"/>
              </a:ext>
            </a:extLst>
          </p:cNvPr>
          <p:cNvSpPr txBox="1"/>
          <p:nvPr/>
        </p:nvSpPr>
        <p:spPr>
          <a:xfrm>
            <a:off x="5605436" y="388129"/>
            <a:ext cx="981882"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vs.</a:t>
            </a:r>
            <a:endParaRPr kumimoji="0" 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1AAA3EFA-25F5-4FF6-BD4B-41E6B384D93D}"/>
              </a:ext>
            </a:extLst>
          </p:cNvPr>
          <p:cNvSpPr/>
          <p:nvPr/>
        </p:nvSpPr>
        <p:spPr>
          <a:xfrm>
            <a:off x="6599763" y="381029"/>
            <a:ext cx="2459216" cy="981882"/>
          </a:xfrm>
          <a:prstGeom prst="roundRect">
            <a:avLst/>
          </a:prstGeom>
          <a:solidFill>
            <a:srgbClr val="45B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GCOM-C</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1" name="Graphic 40" descr="Satellite outline">
            <a:extLst>
              <a:ext uri="{FF2B5EF4-FFF2-40B4-BE49-F238E27FC236}">
                <a16:creationId xmlns:a16="http://schemas.microsoft.com/office/drawing/2014/main" id="{C7BFF667-EB07-455F-803A-7E6E1E5185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4695" y="381029"/>
            <a:ext cx="981882" cy="981882"/>
          </a:xfrm>
          <a:prstGeom prst="rect">
            <a:avLst/>
          </a:prstGeom>
        </p:spPr>
      </p:pic>
      <p:pic>
        <p:nvPicPr>
          <p:cNvPr id="2" name="Picture 2" descr="Map&#10;&#10;Description automatically generated">
            <a:extLst>
              <a:ext uri="{FF2B5EF4-FFF2-40B4-BE49-F238E27FC236}">
                <a16:creationId xmlns:a16="http://schemas.microsoft.com/office/drawing/2014/main" id="{AC21DF1A-62FC-4971-8BD5-9ACB62BC32EE}"/>
              </a:ext>
            </a:extLst>
          </p:cNvPr>
          <p:cNvPicPr>
            <a:picLocks noChangeAspect="1"/>
          </p:cNvPicPr>
          <p:nvPr/>
        </p:nvPicPr>
        <p:blipFill>
          <a:blip r:embed="rId6"/>
          <a:stretch>
            <a:fillRect/>
          </a:stretch>
        </p:blipFill>
        <p:spPr>
          <a:xfrm>
            <a:off x="6209181" y="1924030"/>
            <a:ext cx="5852193" cy="3914215"/>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669C1F63-DEFA-49C5-91A8-4E60FECABD3A}"/>
              </a:ext>
            </a:extLst>
          </p:cNvPr>
          <p:cNvSpPr/>
          <p:nvPr/>
        </p:nvSpPr>
        <p:spPr>
          <a:xfrm>
            <a:off x="8875821" y="2207316"/>
            <a:ext cx="912518" cy="912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F67BDB2-ABC6-7542-9224-DF376148CA87}"/>
              </a:ext>
            </a:extLst>
          </p:cNvPr>
          <p:cNvSpPr txBox="1"/>
          <p:nvPr/>
        </p:nvSpPr>
        <p:spPr>
          <a:xfrm>
            <a:off x="6197156" y="1503447"/>
            <a:ext cx="2459216"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ea typeface="+mn-ea"/>
              </a:rPr>
              <a:t>GCOM-C UV Ratio</a:t>
            </a:r>
            <a:endParaRPr kumimoji="0" lang="en-US"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sp>
        <p:nvSpPr>
          <p:cNvPr id="13" name="Oval 12">
            <a:extLst>
              <a:ext uri="{FF2B5EF4-FFF2-40B4-BE49-F238E27FC236}">
                <a16:creationId xmlns:a16="http://schemas.microsoft.com/office/drawing/2014/main" id="{32C708B0-AA27-4299-B70C-E7725EE39A57}"/>
              </a:ext>
            </a:extLst>
          </p:cNvPr>
          <p:cNvSpPr/>
          <p:nvPr/>
        </p:nvSpPr>
        <p:spPr>
          <a:xfrm>
            <a:off x="2807170" y="2253647"/>
            <a:ext cx="912518" cy="912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F719FD1-A18B-44C0-B8FA-BD399FD64212}"/>
              </a:ext>
            </a:extLst>
          </p:cNvPr>
          <p:cNvSpPr txBox="1"/>
          <p:nvPr/>
        </p:nvSpPr>
        <p:spPr>
          <a:xfrm>
            <a:off x="121507" y="1501344"/>
            <a:ext cx="42571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ea typeface="+mn-ea"/>
                <a:cs typeface="Calibri"/>
              </a:rPr>
              <a:t>MODIS-provided Chlorophyll-a</a:t>
            </a:r>
          </a:p>
        </p:txBody>
      </p:sp>
      <p:sp>
        <p:nvSpPr>
          <p:cNvPr id="34" name="TextBox 33">
            <a:extLst>
              <a:ext uri="{FF2B5EF4-FFF2-40B4-BE49-F238E27FC236}">
                <a16:creationId xmlns:a16="http://schemas.microsoft.com/office/drawing/2014/main" id="{E4B0C4D5-9045-9643-A5A8-957AA72105E3}"/>
              </a:ext>
            </a:extLst>
          </p:cNvPr>
          <p:cNvSpPr txBox="1"/>
          <p:nvPr/>
        </p:nvSpPr>
        <p:spPr>
          <a:xfrm>
            <a:off x="4199016" y="1596472"/>
            <a:ext cx="1795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May 15</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th</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2020</a:t>
            </a:r>
          </a:p>
        </p:txBody>
      </p:sp>
      <p:sp>
        <p:nvSpPr>
          <p:cNvPr id="35" name="TextBox 34">
            <a:extLst>
              <a:ext uri="{FF2B5EF4-FFF2-40B4-BE49-F238E27FC236}">
                <a16:creationId xmlns:a16="http://schemas.microsoft.com/office/drawing/2014/main" id="{C20805E4-70C6-C549-A793-137BDC408B56}"/>
              </a:ext>
            </a:extLst>
          </p:cNvPr>
          <p:cNvSpPr txBox="1"/>
          <p:nvPr/>
        </p:nvSpPr>
        <p:spPr>
          <a:xfrm>
            <a:off x="10246347" y="1604180"/>
            <a:ext cx="1812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May 15</a:t>
            </a:r>
            <a:r>
              <a:rPr kumimoji="0" lang="en-US" sz="1800" b="0" i="0" u="none" strike="noStrike" kern="1200" cap="none" spc="0" normalizeH="0" baseline="30000" noProof="0" dirty="0">
                <a:ln>
                  <a:noFill/>
                </a:ln>
                <a:solidFill>
                  <a:schemeClr val="tx1">
                    <a:lumMod val="75000"/>
                    <a:lumOff val="25000"/>
                  </a:schemeClr>
                </a:solidFill>
                <a:effectLst/>
                <a:uLnTx/>
                <a:uFillTx/>
                <a:latin typeface="Century Gothic" panose="020B0502020202020204" pitchFamily="34" charset="0"/>
                <a:ea typeface="+mn-ea"/>
                <a:cs typeface="+mn-cs"/>
              </a:rPr>
              <a:t>th</a:t>
            </a: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2020</a:t>
            </a:r>
          </a:p>
        </p:txBody>
      </p:sp>
      <p:pic>
        <p:nvPicPr>
          <p:cNvPr id="36" name="Picture 4" descr="Free vector graphic: Arrow, North, Head, Arrowhead, Icon ...">
            <a:extLst>
              <a:ext uri="{FF2B5EF4-FFF2-40B4-BE49-F238E27FC236}">
                <a16:creationId xmlns:a16="http://schemas.microsoft.com/office/drawing/2014/main" id="{1C632359-3DA4-8D42-B89D-A9967D8FDA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5914" y="2436844"/>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CD11D1B-FF2F-6041-A68B-7C3940DDCCF8}"/>
              </a:ext>
            </a:extLst>
          </p:cNvPr>
          <p:cNvSpPr txBox="1"/>
          <p:nvPr/>
        </p:nvSpPr>
        <p:spPr>
          <a:xfrm>
            <a:off x="6414409" y="2071176"/>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pic>
        <p:nvPicPr>
          <p:cNvPr id="40" name="Picture 4" descr="Free vector graphic: Arrow, North, Head, Arrowhead, Icon ...">
            <a:extLst>
              <a:ext uri="{FF2B5EF4-FFF2-40B4-BE49-F238E27FC236}">
                <a16:creationId xmlns:a16="http://schemas.microsoft.com/office/drawing/2014/main" id="{485D99D9-9E1C-BF44-8B03-A237C39077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669" y="2436844"/>
            <a:ext cx="287963" cy="2752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D07F9C2-FA4C-794A-ADE0-28D70A2151FB}"/>
              </a:ext>
            </a:extLst>
          </p:cNvPr>
          <p:cNvSpPr txBox="1"/>
          <p:nvPr/>
        </p:nvSpPr>
        <p:spPr>
          <a:xfrm>
            <a:off x="349164" y="2071176"/>
            <a:ext cx="292272" cy="369332"/>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mn-ea"/>
                <a:cs typeface="Calibri"/>
              </a:rPr>
              <a:t>N</a:t>
            </a: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Calibri"/>
            </a:endParaRPr>
          </a:p>
        </p:txBody>
      </p:sp>
      <p:pic>
        <p:nvPicPr>
          <p:cNvPr id="46" name="Picture 14">
            <a:extLst>
              <a:ext uri="{FF2B5EF4-FFF2-40B4-BE49-F238E27FC236}">
                <a16:creationId xmlns:a16="http://schemas.microsoft.com/office/drawing/2014/main" id="{419B12C7-0C98-DA42-BAB1-E34AB5918D0D}"/>
              </a:ext>
            </a:extLst>
          </p:cNvPr>
          <p:cNvPicPr>
            <a:picLocks noChangeAspect="1"/>
          </p:cNvPicPr>
          <p:nvPr/>
        </p:nvPicPr>
        <p:blipFill>
          <a:blip r:embed="rId8"/>
          <a:stretch>
            <a:fillRect/>
          </a:stretch>
        </p:blipFill>
        <p:spPr>
          <a:xfrm>
            <a:off x="5147732" y="5683879"/>
            <a:ext cx="672983" cy="77376"/>
          </a:xfrm>
          <a:prstGeom prst="rect">
            <a:avLst/>
          </a:prstGeom>
        </p:spPr>
      </p:pic>
      <p:pic>
        <p:nvPicPr>
          <p:cNvPr id="47" name="Picture 14">
            <a:extLst>
              <a:ext uri="{FF2B5EF4-FFF2-40B4-BE49-F238E27FC236}">
                <a16:creationId xmlns:a16="http://schemas.microsoft.com/office/drawing/2014/main" id="{4AF38583-EB46-E245-B156-FEA8E9D5B45E}"/>
              </a:ext>
            </a:extLst>
          </p:cNvPr>
          <p:cNvPicPr>
            <a:picLocks noChangeAspect="1"/>
          </p:cNvPicPr>
          <p:nvPr/>
        </p:nvPicPr>
        <p:blipFill>
          <a:blip r:embed="rId8"/>
          <a:stretch>
            <a:fillRect/>
          </a:stretch>
        </p:blipFill>
        <p:spPr>
          <a:xfrm>
            <a:off x="11280544" y="5683879"/>
            <a:ext cx="672983" cy="77376"/>
          </a:xfrm>
          <a:prstGeom prst="rect">
            <a:avLst/>
          </a:prstGeom>
        </p:spPr>
      </p:pic>
      <p:sp>
        <p:nvSpPr>
          <p:cNvPr id="32" name="Oval 31">
            <a:extLst>
              <a:ext uri="{FF2B5EF4-FFF2-40B4-BE49-F238E27FC236}">
                <a16:creationId xmlns:a16="http://schemas.microsoft.com/office/drawing/2014/main" id="{3D42FE92-5351-E647-BB15-C204F1367AB4}"/>
              </a:ext>
            </a:extLst>
          </p:cNvPr>
          <p:cNvSpPr/>
          <p:nvPr/>
        </p:nvSpPr>
        <p:spPr>
          <a:xfrm>
            <a:off x="11216383" y="3960492"/>
            <a:ext cx="912518" cy="912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A0E5A816-78CB-BF4B-97D0-37267B80B27B}"/>
              </a:ext>
            </a:extLst>
          </p:cNvPr>
          <p:cNvSpPr/>
          <p:nvPr/>
        </p:nvSpPr>
        <p:spPr>
          <a:xfrm>
            <a:off x="5147732" y="4006823"/>
            <a:ext cx="912518" cy="9125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ACB0F14-7D9F-CE44-8C95-89A7AA24D240}"/>
              </a:ext>
            </a:extLst>
          </p:cNvPr>
          <p:cNvSpPr/>
          <p:nvPr/>
        </p:nvSpPr>
        <p:spPr>
          <a:xfrm>
            <a:off x="6317776" y="5880655"/>
            <a:ext cx="5713334" cy="96012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7">
            <a:extLst>
              <a:ext uri="{FF2B5EF4-FFF2-40B4-BE49-F238E27FC236}">
                <a16:creationId xmlns:a16="http://schemas.microsoft.com/office/drawing/2014/main" id="{CB97DB86-39C2-F146-9FF4-DBCEBA504D5C}"/>
              </a:ext>
            </a:extLst>
          </p:cNvPr>
          <p:cNvPicPr>
            <a:picLocks noChangeAspect="1"/>
          </p:cNvPicPr>
          <p:nvPr/>
        </p:nvPicPr>
        <p:blipFill>
          <a:blip r:embed="rId9"/>
          <a:stretch>
            <a:fillRect/>
          </a:stretch>
        </p:blipFill>
        <p:spPr>
          <a:xfrm>
            <a:off x="7199088" y="6111218"/>
            <a:ext cx="3864199" cy="387243"/>
          </a:xfrm>
          <a:prstGeom prst="rect">
            <a:avLst/>
          </a:prstGeom>
        </p:spPr>
      </p:pic>
      <p:sp>
        <p:nvSpPr>
          <p:cNvPr id="49" name="TextBox 48">
            <a:extLst>
              <a:ext uri="{FF2B5EF4-FFF2-40B4-BE49-F238E27FC236}">
                <a16:creationId xmlns:a16="http://schemas.microsoft.com/office/drawing/2014/main" id="{DC6EEE3A-2118-6B44-8B9D-BF8A3D579BE7}"/>
              </a:ext>
            </a:extLst>
          </p:cNvPr>
          <p:cNvSpPr txBox="1"/>
          <p:nvPr/>
        </p:nvSpPr>
        <p:spPr>
          <a:xfrm>
            <a:off x="6767851" y="6108296"/>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0.5</a:t>
            </a:r>
            <a:endParaRPr lang="en-US" sz="1600" dirty="0">
              <a:solidFill>
                <a:schemeClr val="tx1">
                  <a:lumMod val="75000"/>
                  <a:lumOff val="25000"/>
                </a:schemeClr>
              </a:solidFill>
            </a:endParaRPr>
          </a:p>
        </p:txBody>
      </p:sp>
      <p:sp>
        <p:nvSpPr>
          <p:cNvPr id="50" name="TextBox 49">
            <a:extLst>
              <a:ext uri="{FF2B5EF4-FFF2-40B4-BE49-F238E27FC236}">
                <a16:creationId xmlns:a16="http://schemas.microsoft.com/office/drawing/2014/main" id="{9EA8D827-CDDA-814C-9B62-6BF4EA9E3A70}"/>
              </a:ext>
            </a:extLst>
          </p:cNvPr>
          <p:cNvSpPr txBox="1"/>
          <p:nvPr/>
        </p:nvSpPr>
        <p:spPr>
          <a:xfrm>
            <a:off x="11048731" y="6109016"/>
            <a:ext cx="5136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1.5</a:t>
            </a:r>
            <a:endParaRPr lang="en-US" sz="1600" dirty="0">
              <a:solidFill>
                <a:schemeClr val="tx1">
                  <a:lumMod val="75000"/>
                  <a:lumOff val="25000"/>
                </a:schemeClr>
              </a:solidFill>
            </a:endParaRPr>
          </a:p>
        </p:txBody>
      </p:sp>
      <p:cxnSp>
        <p:nvCxnSpPr>
          <p:cNvPr id="51" name="Straight Arrow Connector 50">
            <a:extLst>
              <a:ext uri="{FF2B5EF4-FFF2-40B4-BE49-F238E27FC236}">
                <a16:creationId xmlns:a16="http://schemas.microsoft.com/office/drawing/2014/main" id="{DA33FAE6-EB44-6443-BD55-F962682BEF12}"/>
              </a:ext>
            </a:extLst>
          </p:cNvPr>
          <p:cNvCxnSpPr>
            <a:cxnSpLocks/>
          </p:cNvCxnSpPr>
          <p:nvPr/>
        </p:nvCxnSpPr>
        <p:spPr>
          <a:xfrm>
            <a:off x="9299066" y="6522075"/>
            <a:ext cx="1749665" cy="11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0DCBAF2-D9C0-874D-824E-4DE6244CBC91}"/>
              </a:ext>
            </a:extLst>
          </p:cNvPr>
          <p:cNvCxnSpPr>
            <a:cxnSpLocks/>
          </p:cNvCxnSpPr>
          <p:nvPr/>
        </p:nvCxnSpPr>
        <p:spPr>
          <a:xfrm flipH="1" flipV="1">
            <a:off x="7281496" y="6525766"/>
            <a:ext cx="1760103" cy="81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6797E3E-3733-0E4F-B3CD-47F984F638C8}"/>
              </a:ext>
            </a:extLst>
          </p:cNvPr>
          <p:cNvSpPr txBox="1"/>
          <p:nvPr/>
        </p:nvSpPr>
        <p:spPr>
          <a:xfrm>
            <a:off x="9022519" y="6424572"/>
            <a:ext cx="5136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1</a:t>
            </a:r>
            <a:endParaRPr lang="en-US" dirty="0"/>
          </a:p>
        </p:txBody>
      </p:sp>
      <p:sp>
        <p:nvSpPr>
          <p:cNvPr id="56" name="TextBox 55">
            <a:extLst>
              <a:ext uri="{FF2B5EF4-FFF2-40B4-BE49-F238E27FC236}">
                <a16:creationId xmlns:a16="http://schemas.microsoft.com/office/drawing/2014/main" id="{F511F209-5374-8D47-85E3-B7EC3768DCA6}"/>
              </a:ext>
            </a:extLst>
          </p:cNvPr>
          <p:cNvSpPr txBox="1"/>
          <p:nvPr/>
        </p:nvSpPr>
        <p:spPr>
          <a:xfrm>
            <a:off x="7899070" y="584521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Ratio of 380nm/443nm</a:t>
            </a:r>
            <a:endParaRPr lang="en-US" sz="1600" dirty="0">
              <a:solidFill>
                <a:schemeClr val="tx1">
                  <a:lumMod val="75000"/>
                  <a:lumOff val="25000"/>
                </a:schemeClr>
              </a:solidFill>
            </a:endParaRPr>
          </a:p>
        </p:txBody>
      </p:sp>
      <p:sp>
        <p:nvSpPr>
          <p:cNvPr id="57" name="Rectangle 56">
            <a:extLst>
              <a:ext uri="{FF2B5EF4-FFF2-40B4-BE49-F238E27FC236}">
                <a16:creationId xmlns:a16="http://schemas.microsoft.com/office/drawing/2014/main" id="{2BA112DA-FC29-1C48-8309-42BB88AEA25C}"/>
              </a:ext>
            </a:extLst>
          </p:cNvPr>
          <p:cNvSpPr/>
          <p:nvPr/>
        </p:nvSpPr>
        <p:spPr>
          <a:xfrm>
            <a:off x="163786" y="5880655"/>
            <a:ext cx="5713334" cy="82296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14F454FE-61F3-7845-B711-599919D6CA19}"/>
              </a:ext>
            </a:extLst>
          </p:cNvPr>
          <p:cNvPicPr>
            <a:picLocks/>
          </p:cNvPicPr>
          <p:nvPr/>
        </p:nvPicPr>
        <p:blipFill>
          <a:blip r:embed="rId10"/>
          <a:stretch>
            <a:fillRect/>
          </a:stretch>
        </p:blipFill>
        <p:spPr>
          <a:xfrm>
            <a:off x="653767" y="6104960"/>
            <a:ext cx="4738097" cy="329184"/>
          </a:xfrm>
          <a:prstGeom prst="rect">
            <a:avLst/>
          </a:prstGeom>
        </p:spPr>
      </p:pic>
      <p:sp>
        <p:nvSpPr>
          <p:cNvPr id="59" name="TextBox 58">
            <a:extLst>
              <a:ext uri="{FF2B5EF4-FFF2-40B4-BE49-F238E27FC236}">
                <a16:creationId xmlns:a16="http://schemas.microsoft.com/office/drawing/2014/main" id="{9E63C30A-848E-5943-8398-EA6629134FA5}"/>
              </a:ext>
            </a:extLst>
          </p:cNvPr>
          <p:cNvSpPr txBox="1"/>
          <p:nvPr/>
        </p:nvSpPr>
        <p:spPr>
          <a:xfrm>
            <a:off x="493840" y="6382911"/>
            <a:ext cx="3160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0</a:t>
            </a:r>
          </a:p>
        </p:txBody>
      </p:sp>
      <p:sp>
        <p:nvSpPr>
          <p:cNvPr id="60" name="TextBox 59">
            <a:extLst>
              <a:ext uri="{FF2B5EF4-FFF2-40B4-BE49-F238E27FC236}">
                <a16:creationId xmlns:a16="http://schemas.microsoft.com/office/drawing/2014/main" id="{275E59B9-349E-8344-9FC5-5CF50FB5E1AC}"/>
              </a:ext>
            </a:extLst>
          </p:cNvPr>
          <p:cNvSpPr txBox="1"/>
          <p:nvPr/>
        </p:nvSpPr>
        <p:spPr>
          <a:xfrm>
            <a:off x="5178728" y="6382911"/>
            <a:ext cx="6265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10</a:t>
            </a:r>
          </a:p>
        </p:txBody>
      </p:sp>
      <p:sp>
        <p:nvSpPr>
          <p:cNvPr id="61" name="TextBox 60">
            <a:extLst>
              <a:ext uri="{FF2B5EF4-FFF2-40B4-BE49-F238E27FC236}">
                <a16:creationId xmlns:a16="http://schemas.microsoft.com/office/drawing/2014/main" id="{249C464E-9227-8A4E-AC7E-D40D0E4E6CCE}"/>
              </a:ext>
            </a:extLst>
          </p:cNvPr>
          <p:cNvSpPr txBox="1"/>
          <p:nvPr/>
        </p:nvSpPr>
        <p:spPr>
          <a:xfrm>
            <a:off x="2011466" y="5836256"/>
            <a:ext cx="24209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latin typeface="Century Gothic"/>
              </a:rPr>
              <a:t>Chlorophyll-a (m</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g/m</a:t>
            </a:r>
            <a:r>
              <a:rPr kumimoji="0" lang="en-US" sz="14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rPr>
              <a:t>3</a:t>
            </a:r>
            <a:r>
              <a:rPr kumimoji="0" lang="en-US" sz="1400" b="0" i="0" u="none" strike="noStrike" kern="1200" cap="none" spc="0" normalizeH="0" noProof="0" dirty="0">
                <a:ln>
                  <a:noFill/>
                </a:ln>
                <a:solidFill>
                  <a:schemeClr val="tx1">
                    <a:lumMod val="75000"/>
                    <a:lumOff val="25000"/>
                  </a:schemeClr>
                </a:solidFill>
                <a:effectLst/>
                <a:uLnTx/>
                <a:uFillTx/>
                <a:latin typeface="Century Gothic"/>
                <a:ea typeface="+mn-ea"/>
                <a:cs typeface="+mn-cs"/>
              </a:rPr>
              <a:t>)</a:t>
            </a:r>
            <a:endParaRPr kumimoji="0" lang="en-US" sz="1400" b="0" i="0" u="none" strike="noStrike" kern="1200" cap="none" spc="0" normalizeH="0" baseline="30000" noProof="0" dirty="0">
              <a:ln>
                <a:noFill/>
              </a:ln>
              <a:solidFill>
                <a:schemeClr val="tx1">
                  <a:lumMod val="75000"/>
                  <a:lumOff val="25000"/>
                </a:schemeClr>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0D879EBE-597C-4E93-822E-4F7A6E283291}"/>
              </a:ext>
            </a:extLst>
          </p:cNvPr>
          <p:cNvSpPr txBox="1"/>
          <p:nvPr/>
        </p:nvSpPr>
        <p:spPr>
          <a:xfrm>
            <a:off x="6975505" y="6515833"/>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Dinoflagellate dominated </a:t>
            </a:r>
            <a:endParaRPr lang="en-US" sz="1200" dirty="0">
              <a:solidFill>
                <a:schemeClr val="tx1">
                  <a:lumMod val="75000"/>
                  <a:lumOff val="25000"/>
                </a:schemeClr>
              </a:solidFill>
            </a:endParaRPr>
          </a:p>
        </p:txBody>
      </p:sp>
      <p:sp>
        <p:nvSpPr>
          <p:cNvPr id="44" name="TextBox 43">
            <a:extLst>
              <a:ext uri="{FF2B5EF4-FFF2-40B4-BE49-F238E27FC236}">
                <a16:creationId xmlns:a16="http://schemas.microsoft.com/office/drawing/2014/main" id="{2A2CB2DC-20EF-461D-B797-B20FA67321C7}"/>
              </a:ext>
            </a:extLst>
          </p:cNvPr>
          <p:cNvSpPr txBox="1"/>
          <p:nvPr/>
        </p:nvSpPr>
        <p:spPr>
          <a:xfrm>
            <a:off x="9279341" y="6515833"/>
            <a:ext cx="21031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Diatom dominated </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79592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F0302020204030204"/>
                <a:ea typeface="+mn-ea"/>
                <a:cs typeface="+mn-cs"/>
              </a:rPr>
              <a:t>CONCLUSIONS</a:t>
            </a:r>
          </a:p>
        </p:txBody>
      </p:sp>
      <p:graphicFrame>
        <p:nvGraphicFramePr>
          <p:cNvPr id="4" name="Diagram 4">
            <a:extLst>
              <a:ext uri="{FF2B5EF4-FFF2-40B4-BE49-F238E27FC236}">
                <a16:creationId xmlns:a16="http://schemas.microsoft.com/office/drawing/2014/main" id="{A442EFE1-E94B-4857-AB08-B20D2B909B77}"/>
              </a:ext>
            </a:extLst>
          </p:cNvPr>
          <p:cNvGraphicFramePr/>
          <p:nvPr/>
        </p:nvGraphicFramePr>
        <p:xfrm>
          <a:off x="-130628" y="457200"/>
          <a:ext cx="1182732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3312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F0302020204030204"/>
                <a:ea typeface="+mn-ea"/>
                <a:cs typeface="+mn-cs"/>
              </a:rPr>
              <a:t>CONCLUSIONS</a:t>
            </a:r>
          </a:p>
        </p:txBody>
      </p:sp>
      <p:graphicFrame>
        <p:nvGraphicFramePr>
          <p:cNvPr id="4" name="Diagram 4">
            <a:extLst>
              <a:ext uri="{FF2B5EF4-FFF2-40B4-BE49-F238E27FC236}">
                <a16:creationId xmlns:a16="http://schemas.microsoft.com/office/drawing/2014/main" id="{A442EFE1-E94B-4857-AB08-B20D2B909B77}"/>
              </a:ext>
            </a:extLst>
          </p:cNvPr>
          <p:cNvGraphicFramePr/>
          <p:nvPr>
            <p:extLst>
              <p:ext uri="{D42A27DB-BD31-4B8C-83A1-F6EECF244321}">
                <p14:modId xmlns:p14="http://schemas.microsoft.com/office/powerpoint/2010/main" val="1699899"/>
              </p:ext>
            </p:extLst>
          </p:nvPr>
        </p:nvGraphicFramePr>
        <p:xfrm>
          <a:off x="-130628" y="457200"/>
          <a:ext cx="1182732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0393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F0302020204030204"/>
                <a:ea typeface="+mn-ea"/>
                <a:cs typeface="+mn-cs"/>
              </a:rPr>
              <a:t>CONCLUSIONS</a:t>
            </a:r>
          </a:p>
        </p:txBody>
      </p:sp>
      <p:graphicFrame>
        <p:nvGraphicFramePr>
          <p:cNvPr id="4" name="Diagram 4">
            <a:extLst>
              <a:ext uri="{FF2B5EF4-FFF2-40B4-BE49-F238E27FC236}">
                <a16:creationId xmlns:a16="http://schemas.microsoft.com/office/drawing/2014/main" id="{A442EFE1-E94B-4857-AB08-B20D2B909B77}"/>
              </a:ext>
            </a:extLst>
          </p:cNvPr>
          <p:cNvGraphicFramePr/>
          <p:nvPr>
            <p:extLst>
              <p:ext uri="{D42A27DB-BD31-4B8C-83A1-F6EECF244321}">
                <p14:modId xmlns:p14="http://schemas.microsoft.com/office/powerpoint/2010/main" val="1576192191"/>
              </p:ext>
            </p:extLst>
          </p:nvPr>
        </p:nvGraphicFramePr>
        <p:xfrm>
          <a:off x="-130628" y="457200"/>
          <a:ext cx="1182732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247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F0302020204030204"/>
                <a:ea typeface="+mn-ea"/>
                <a:cs typeface="+mn-cs"/>
              </a:rPr>
              <a:t>CONCLUSIONS</a:t>
            </a:r>
          </a:p>
        </p:txBody>
      </p:sp>
      <p:graphicFrame>
        <p:nvGraphicFramePr>
          <p:cNvPr id="4" name="Diagram 4">
            <a:extLst>
              <a:ext uri="{FF2B5EF4-FFF2-40B4-BE49-F238E27FC236}">
                <a16:creationId xmlns:a16="http://schemas.microsoft.com/office/drawing/2014/main" id="{A442EFE1-E94B-4857-AB08-B20D2B909B77}"/>
              </a:ext>
            </a:extLst>
          </p:cNvPr>
          <p:cNvGraphicFramePr/>
          <p:nvPr>
            <p:extLst>
              <p:ext uri="{D42A27DB-BD31-4B8C-83A1-F6EECF244321}">
                <p14:modId xmlns:p14="http://schemas.microsoft.com/office/powerpoint/2010/main" val="1198440030"/>
              </p:ext>
            </p:extLst>
          </p:nvPr>
        </p:nvGraphicFramePr>
        <p:xfrm>
          <a:off x="-130628" y="457200"/>
          <a:ext cx="1182732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7043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599A"/>
                </a:solidFill>
                <a:effectLst/>
                <a:uLnTx/>
                <a:uFillTx/>
                <a:latin typeface="Century Gothic" panose="020F0302020204030204"/>
                <a:ea typeface="+mn-ea"/>
                <a:cs typeface="+mn-cs"/>
              </a:rPr>
              <a:t>CONCLUSIONS</a:t>
            </a:r>
          </a:p>
        </p:txBody>
      </p:sp>
      <p:graphicFrame>
        <p:nvGraphicFramePr>
          <p:cNvPr id="4" name="Diagram 4">
            <a:extLst>
              <a:ext uri="{FF2B5EF4-FFF2-40B4-BE49-F238E27FC236}">
                <a16:creationId xmlns:a16="http://schemas.microsoft.com/office/drawing/2014/main" id="{A442EFE1-E94B-4857-AB08-B20D2B909B77}"/>
              </a:ext>
            </a:extLst>
          </p:cNvPr>
          <p:cNvGraphicFramePr/>
          <p:nvPr>
            <p:extLst>
              <p:ext uri="{D42A27DB-BD31-4B8C-83A1-F6EECF244321}">
                <p14:modId xmlns:p14="http://schemas.microsoft.com/office/powerpoint/2010/main" val="2601893993"/>
              </p:ext>
            </p:extLst>
          </p:nvPr>
        </p:nvGraphicFramePr>
        <p:xfrm>
          <a:off x="-130628" y="457200"/>
          <a:ext cx="1182732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2788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42379"/>
            <a:ext cx="9714175" cy="419100"/>
          </a:xfrm>
          <a:prstGeom prst="rect">
            <a:avLst/>
          </a:prstGeom>
        </p:spPr>
        <p:txBody>
          <a:bodyPr wrap="square" anchor="ctr">
            <a:noAutofit/>
          </a:bodyPr>
          <a:lstStyle/>
          <a:p>
            <a:pPr lvl="0"/>
            <a:r>
              <a:rPr lang="en-US" sz="4000" b="1" dirty="0">
                <a:solidFill>
                  <a:srgbClr val="8A599A"/>
                </a:solidFill>
                <a:latin typeface="Century Gothic" panose="020F0302020204030204"/>
              </a:rPr>
              <a:t>ERRORS &amp; UNCERTAINTIES</a:t>
            </a:r>
          </a:p>
        </p:txBody>
      </p:sp>
      <p:graphicFrame>
        <p:nvGraphicFramePr>
          <p:cNvPr id="6" name="Diagram 5">
            <a:extLst>
              <a:ext uri="{FF2B5EF4-FFF2-40B4-BE49-F238E27FC236}">
                <a16:creationId xmlns:a16="http://schemas.microsoft.com/office/drawing/2014/main" id="{87AD56CE-CF30-2E40-B847-FE78A2C6FEB5}"/>
              </a:ext>
            </a:extLst>
          </p:cNvPr>
          <p:cNvGraphicFramePr/>
          <p:nvPr>
            <p:extLst>
              <p:ext uri="{D42A27DB-BD31-4B8C-83A1-F6EECF244321}">
                <p14:modId xmlns:p14="http://schemas.microsoft.com/office/powerpoint/2010/main" val="3364069474"/>
              </p:ext>
            </p:extLst>
          </p:nvPr>
        </p:nvGraphicFramePr>
        <p:xfrm>
          <a:off x="450574" y="1476211"/>
          <a:ext cx="11290852" cy="4201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871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uter space photo of the earth with the night terminator">
            <a:extLst>
              <a:ext uri="{FF2B5EF4-FFF2-40B4-BE49-F238E27FC236}">
                <a16:creationId xmlns:a16="http://schemas.microsoft.com/office/drawing/2014/main" id="{423445EA-3B2E-2142-B3B5-D01C145807CA}"/>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t="15017"/>
          <a:stretch/>
        </p:blipFill>
        <p:spPr>
          <a:xfrm>
            <a:off x="0" y="1029846"/>
            <a:ext cx="12192000" cy="5828154"/>
          </a:xfrm>
          <a:prstGeom prst="rect">
            <a:avLst/>
          </a:prstGeom>
        </p:spPr>
      </p:pic>
      <p:sp>
        <p:nvSpPr>
          <p:cNvPr id="27" name="Rectangle: Rounded Corners 26">
            <a:extLst>
              <a:ext uri="{FF2B5EF4-FFF2-40B4-BE49-F238E27FC236}">
                <a16:creationId xmlns:a16="http://schemas.microsoft.com/office/drawing/2014/main" id="{C530142D-6E9E-4CFB-9EB0-2BF227D07A98}"/>
              </a:ext>
            </a:extLst>
          </p:cNvPr>
          <p:cNvSpPr/>
          <p:nvPr/>
        </p:nvSpPr>
        <p:spPr>
          <a:xfrm>
            <a:off x="297696" y="4725685"/>
            <a:ext cx="3878289" cy="1495272"/>
          </a:xfrm>
          <a:prstGeom prst="roundRect">
            <a:avLst/>
          </a:prstGeom>
          <a:solidFill>
            <a:schemeClr val="bg2"/>
          </a:solidFill>
          <a:ln w="57150">
            <a:solidFill>
              <a:srgbClr val="CEA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DE923014-ECBE-4AD8-ABA4-42D00CDC5E19}"/>
              </a:ext>
            </a:extLst>
          </p:cNvPr>
          <p:cNvSpPr/>
          <p:nvPr/>
        </p:nvSpPr>
        <p:spPr>
          <a:xfrm>
            <a:off x="297696" y="3018343"/>
            <a:ext cx="3878289" cy="1495272"/>
          </a:xfrm>
          <a:prstGeom prst="roundRect">
            <a:avLst/>
          </a:prstGeom>
          <a:solidFill>
            <a:schemeClr val="bg2"/>
          </a:solidFill>
          <a:ln w="57150">
            <a:solidFill>
              <a:srgbClr val="CEA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9B19C723-459C-4FC3-B019-C2880E16AB21}"/>
              </a:ext>
            </a:extLst>
          </p:cNvPr>
          <p:cNvSpPr/>
          <p:nvPr/>
        </p:nvSpPr>
        <p:spPr>
          <a:xfrm>
            <a:off x="297696" y="1305060"/>
            <a:ext cx="3878289" cy="1501213"/>
          </a:xfrm>
          <a:prstGeom prst="roundRect">
            <a:avLst/>
          </a:prstGeom>
          <a:solidFill>
            <a:schemeClr val="bg2"/>
          </a:solidFill>
          <a:ln w="57150">
            <a:solidFill>
              <a:srgbClr val="CEA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50576" y="426039"/>
            <a:ext cx="9714175" cy="419100"/>
          </a:xfrm>
          <a:prstGeom prst="rect">
            <a:avLst/>
          </a:prstGeom>
        </p:spPr>
        <p:txBody>
          <a:bodyPr wrap="square" anchor="ctr">
            <a:noAutofit/>
          </a:bodyPr>
          <a:lstStyle/>
          <a:p>
            <a:pPr lvl="0"/>
            <a:r>
              <a:rPr lang="en-US" sz="4000" b="1" dirty="0">
                <a:solidFill>
                  <a:srgbClr val="8A599A"/>
                </a:solidFill>
                <a:latin typeface="Century Gothic" panose="020F0302020204030204"/>
              </a:rPr>
              <a:t>FUTURE WORK</a:t>
            </a:r>
          </a:p>
        </p:txBody>
      </p:sp>
      <p:sp>
        <p:nvSpPr>
          <p:cNvPr id="18" name="TextBox 17">
            <a:extLst>
              <a:ext uri="{FF2B5EF4-FFF2-40B4-BE49-F238E27FC236}">
                <a16:creationId xmlns:a16="http://schemas.microsoft.com/office/drawing/2014/main" id="{2A5DDCEA-5A4C-4E4E-90C8-FE80386CB890}"/>
              </a:ext>
            </a:extLst>
          </p:cNvPr>
          <p:cNvSpPr txBox="1"/>
          <p:nvPr/>
        </p:nvSpPr>
        <p:spPr>
          <a:xfrm>
            <a:off x="297696" y="1624650"/>
            <a:ext cx="383841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ea typeface="+mn-lt"/>
                <a:cs typeface="+mn-lt"/>
              </a:rPr>
              <a:t>Expansion of time series analysis </a:t>
            </a:r>
            <a:endParaRPr lang="en-US" sz="2400" dirty="0">
              <a:solidFill>
                <a:schemeClr val="tx1">
                  <a:lumMod val="75000"/>
                  <a:lumOff val="25000"/>
                </a:schemeClr>
              </a:solidFill>
              <a:latin typeface="Century Gothic"/>
            </a:endParaRPr>
          </a:p>
          <a:p>
            <a:endParaRPr lang="en-US" dirty="0">
              <a:solidFill>
                <a:schemeClr val="tx1">
                  <a:lumMod val="75000"/>
                  <a:lumOff val="25000"/>
                </a:schemeClr>
              </a:solidFill>
              <a:ea typeface="+mn-lt"/>
              <a:cs typeface="+mn-lt"/>
            </a:endParaRPr>
          </a:p>
        </p:txBody>
      </p:sp>
      <p:sp>
        <p:nvSpPr>
          <p:cNvPr id="19" name="TextBox 18">
            <a:extLst>
              <a:ext uri="{FF2B5EF4-FFF2-40B4-BE49-F238E27FC236}">
                <a16:creationId xmlns:a16="http://schemas.microsoft.com/office/drawing/2014/main" id="{0B223856-65D5-4699-9C9A-48C268CFA730}"/>
              </a:ext>
            </a:extLst>
          </p:cNvPr>
          <p:cNvSpPr txBox="1"/>
          <p:nvPr/>
        </p:nvSpPr>
        <p:spPr>
          <a:xfrm>
            <a:off x="506023" y="3322246"/>
            <a:ext cx="346163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ea typeface="+mn-lt"/>
                <a:cs typeface="+mn-lt"/>
              </a:rPr>
              <a:t>Global detection of HABs</a:t>
            </a:r>
            <a:endParaRPr lang="en-US" sz="2400" dirty="0">
              <a:solidFill>
                <a:schemeClr val="tx1">
                  <a:lumMod val="75000"/>
                  <a:lumOff val="25000"/>
                </a:schemeClr>
              </a:solidFill>
              <a:latin typeface="Century Gothic"/>
            </a:endParaRPr>
          </a:p>
          <a:p>
            <a:pPr marL="285750" indent="-285750">
              <a:buFont typeface="Arial,Sans-Serif"/>
              <a:buChar char="•"/>
            </a:pPr>
            <a:endParaRPr lang="en-US" dirty="0">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0287341C-A73A-44FE-AF1A-894044B620B6}"/>
              </a:ext>
            </a:extLst>
          </p:cNvPr>
          <p:cNvSpPr txBox="1"/>
          <p:nvPr/>
        </p:nvSpPr>
        <p:spPr>
          <a:xfrm>
            <a:off x="297696" y="4873156"/>
            <a:ext cx="38782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ea typeface="+mn-lt"/>
                <a:cs typeface="+mn-lt"/>
              </a:rPr>
              <a:t>Water quality and air quality parameters</a:t>
            </a:r>
            <a:endParaRPr lang="en-US" sz="2400" dirty="0">
              <a:solidFill>
                <a:schemeClr val="tx1">
                  <a:lumMod val="75000"/>
                  <a:lumOff val="25000"/>
                </a:schemeClr>
              </a:solidFill>
              <a:latin typeface="Century Gothic"/>
              <a:cs typeface="Calibri"/>
            </a:endParaRPr>
          </a:p>
        </p:txBody>
      </p:sp>
      <p:pic>
        <p:nvPicPr>
          <p:cNvPr id="21" name="Graphic 21" descr="Water with solid fill">
            <a:extLst>
              <a:ext uri="{FF2B5EF4-FFF2-40B4-BE49-F238E27FC236}">
                <a16:creationId xmlns:a16="http://schemas.microsoft.com/office/drawing/2014/main" id="{4444B338-82F5-4F3E-AE53-C032B950A6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2007" y="4660176"/>
            <a:ext cx="1167978" cy="1167978"/>
          </a:xfrm>
          <a:prstGeom prst="rect">
            <a:avLst/>
          </a:prstGeom>
        </p:spPr>
      </p:pic>
      <p:pic>
        <p:nvPicPr>
          <p:cNvPr id="22" name="Graphic 22" descr="Earth globe: Americas with solid fill">
            <a:extLst>
              <a:ext uri="{FF2B5EF4-FFF2-40B4-BE49-F238E27FC236}">
                <a16:creationId xmlns:a16="http://schemas.microsoft.com/office/drawing/2014/main" id="{119ECFEE-5FB6-414C-89C8-CDF26E7393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6799" y="2925430"/>
            <a:ext cx="1167977" cy="1167977"/>
          </a:xfrm>
          <a:prstGeom prst="rect">
            <a:avLst/>
          </a:prstGeom>
        </p:spPr>
      </p:pic>
      <p:pic>
        <p:nvPicPr>
          <p:cNvPr id="23" name="Graphic 23" descr="Stopwatch with solid fill">
            <a:extLst>
              <a:ext uri="{FF2B5EF4-FFF2-40B4-BE49-F238E27FC236}">
                <a16:creationId xmlns:a16="http://schemas.microsoft.com/office/drawing/2014/main" id="{7664F82A-419F-4890-BAC3-CCDDE2554B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6800" y="1328815"/>
            <a:ext cx="1167977" cy="1167977"/>
          </a:xfrm>
          <a:prstGeom prst="rect">
            <a:avLst/>
          </a:prstGeom>
        </p:spPr>
      </p:pic>
      <p:sp>
        <p:nvSpPr>
          <p:cNvPr id="15" name="Text Placeholder 4">
            <a:extLst>
              <a:ext uri="{FF2B5EF4-FFF2-40B4-BE49-F238E27FC236}">
                <a16:creationId xmlns:a16="http://schemas.microsoft.com/office/drawing/2014/main" id="{0F66A590-3196-F345-BDE6-2DA8B02C5B2B}"/>
              </a:ext>
            </a:extLst>
          </p:cNvPr>
          <p:cNvSpPr txBox="1">
            <a:spLocks/>
          </p:cNvSpPr>
          <p:nvPr/>
        </p:nvSpPr>
        <p:spPr>
          <a:xfrm>
            <a:off x="8984713" y="6494935"/>
            <a:ext cx="3184172" cy="29664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dirty="0">
                <a:ln>
                  <a:noFill/>
                </a:ln>
                <a:solidFill>
                  <a:schemeClr val="bg1"/>
                </a:solidFill>
                <a:effectLst/>
                <a:uLnTx/>
                <a:uFillTx/>
                <a:latin typeface="Century Gothic"/>
              </a:rPr>
              <a:t>Image Credit:</a:t>
            </a:r>
            <a:r>
              <a:rPr lang="en-US" sz="1100" dirty="0">
                <a:solidFill>
                  <a:schemeClr val="bg1"/>
                </a:solidFill>
                <a:latin typeface="Century Gothic"/>
              </a:rPr>
              <a:t> Microsoft suite</a:t>
            </a:r>
            <a:endParaRPr lang="en-US" sz="110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81767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FCEFCA-A980-4BBE-AE3B-5457C6672F3A}"/>
              </a:ext>
            </a:extLst>
          </p:cNvPr>
          <p:cNvSpPr/>
          <p:nvPr/>
        </p:nvSpPr>
        <p:spPr>
          <a:xfrm>
            <a:off x="495300" y="342900"/>
            <a:ext cx="9484034" cy="419100"/>
          </a:xfrm>
          <a:prstGeom prst="rect">
            <a:avLst/>
          </a:prstGeom>
        </p:spPr>
        <p:txBody>
          <a:bodyPr wrap="none" lIns="91440" tIns="45720" rIns="91440" bIns="45720" anchor="ctr" anchorCtr="0">
            <a:noAutofit/>
          </a:bodyPr>
          <a:lstStyle/>
          <a:p>
            <a:r>
              <a:rPr lang="en-US" sz="4000" b="1" dirty="0">
                <a:solidFill>
                  <a:srgbClr val="8A599A"/>
                </a:solidFill>
                <a:latin typeface="Century Gothic" panose="020F0302020204030204"/>
              </a:rPr>
              <a:t>INTRODUCTION: </a:t>
            </a:r>
            <a:r>
              <a:rPr lang="en-US" sz="3200" b="1" i="1" dirty="0">
                <a:solidFill>
                  <a:srgbClr val="8A599A"/>
                </a:solidFill>
                <a:latin typeface="Century Gothic" panose="020F0302020204030204"/>
              </a:rPr>
              <a:t>Lingulodinium polyedra</a:t>
            </a:r>
            <a:endParaRPr lang="en-US" sz="3200" i="1" dirty="0">
              <a:cs typeface="Calibri"/>
            </a:endParaRPr>
          </a:p>
        </p:txBody>
      </p:sp>
      <p:pic>
        <p:nvPicPr>
          <p:cNvPr id="6" name="Picture 6" descr="A picture containing water, outdoor, sky, nature&#10;&#10;Description automatically generated">
            <a:extLst>
              <a:ext uri="{FF2B5EF4-FFF2-40B4-BE49-F238E27FC236}">
                <a16:creationId xmlns:a16="http://schemas.microsoft.com/office/drawing/2014/main" id="{334C2E47-CD21-4CE4-A1CF-E885D6CCD730}"/>
              </a:ext>
            </a:extLst>
          </p:cNvPr>
          <p:cNvPicPr>
            <a:picLocks noChangeAspect="1"/>
          </p:cNvPicPr>
          <p:nvPr/>
        </p:nvPicPr>
        <p:blipFill rotWithShape="1">
          <a:blip r:embed="rId3"/>
          <a:srcRect l="307" t="23276" r="-1046" b="10854"/>
          <a:stretch/>
        </p:blipFill>
        <p:spPr>
          <a:xfrm>
            <a:off x="8238383" y="1052053"/>
            <a:ext cx="3869195" cy="3467257"/>
          </a:xfrm>
          <a:prstGeom prst="rect">
            <a:avLst/>
          </a:prstGeom>
          <a:ln>
            <a:solidFill>
              <a:schemeClr val="tx1"/>
            </a:solidFill>
          </a:ln>
          <a:effectLst>
            <a:outerShdw blurRad="190500" algn="tl" rotWithShape="0">
              <a:srgbClr val="000000">
                <a:alpha val="70000"/>
              </a:srgbClr>
            </a:outerShdw>
          </a:effectLst>
        </p:spPr>
      </p:pic>
      <p:pic>
        <p:nvPicPr>
          <p:cNvPr id="7" name="Picture 7" descr="A picture containing outdoor, grass&#10;&#10;Description automatically generated">
            <a:extLst>
              <a:ext uri="{FF2B5EF4-FFF2-40B4-BE49-F238E27FC236}">
                <a16:creationId xmlns:a16="http://schemas.microsoft.com/office/drawing/2014/main" id="{A743CB98-8236-4DB1-8174-A87EA8DADFD6}"/>
              </a:ext>
            </a:extLst>
          </p:cNvPr>
          <p:cNvPicPr>
            <a:picLocks noChangeAspect="1"/>
          </p:cNvPicPr>
          <p:nvPr/>
        </p:nvPicPr>
        <p:blipFill rotWithShape="1">
          <a:blip r:embed="rId4"/>
          <a:srcRect l="1120" t="-414" r="21213" b="-1035"/>
          <a:stretch/>
        </p:blipFill>
        <p:spPr>
          <a:xfrm>
            <a:off x="122576" y="1067805"/>
            <a:ext cx="3886200" cy="3439159"/>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5" descr="A picture containing branchiopod crustacean&#10;&#10;Description automatically generated">
            <a:extLst>
              <a:ext uri="{FF2B5EF4-FFF2-40B4-BE49-F238E27FC236}">
                <a16:creationId xmlns:a16="http://schemas.microsoft.com/office/drawing/2014/main" id="{B1777B17-8523-4A5A-9473-7751C5F02E23}"/>
              </a:ext>
            </a:extLst>
          </p:cNvPr>
          <p:cNvPicPr>
            <a:picLocks noChangeAspect="1"/>
          </p:cNvPicPr>
          <p:nvPr/>
        </p:nvPicPr>
        <p:blipFill rotWithShape="1">
          <a:blip r:embed="rId5"/>
          <a:srcRect l="5871" r="9588"/>
          <a:stretch/>
        </p:blipFill>
        <p:spPr>
          <a:xfrm>
            <a:off x="4098275" y="1052053"/>
            <a:ext cx="4069080" cy="3471062"/>
          </a:xfrm>
          <a:prstGeom prst="rect">
            <a:avLst/>
          </a:prstGeom>
          <a:ln>
            <a:solidFill>
              <a:schemeClr val="tx1"/>
            </a:solid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E64F8924-9543-4A89-B2ED-9A4978FE931C}"/>
              </a:ext>
            </a:extLst>
          </p:cNvPr>
          <p:cNvSpPr txBox="1"/>
          <p:nvPr/>
        </p:nvSpPr>
        <p:spPr>
          <a:xfrm>
            <a:off x="815273" y="5052315"/>
            <a:ext cx="504078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8C64A1"/>
                </a:solidFill>
                <a:latin typeface="Century Gothic"/>
              </a:rPr>
              <a:t>Highest-ever concentration</a:t>
            </a:r>
            <a:r>
              <a:rPr lang="en-US" sz="2000" dirty="0">
                <a:latin typeface="Century Gothic"/>
              </a:rPr>
              <a:t> </a:t>
            </a:r>
            <a:r>
              <a:rPr lang="en-US" sz="2000" dirty="0">
                <a:solidFill>
                  <a:schemeClr val="tx1">
                    <a:lumMod val="75000"/>
                    <a:lumOff val="25000"/>
                  </a:schemeClr>
                </a:solidFill>
                <a:latin typeface="Century Gothic"/>
                <a:ea typeface="+mn-lt"/>
                <a:cs typeface="+mn-lt"/>
              </a:rPr>
              <a:t>of</a:t>
            </a:r>
            <a:r>
              <a:rPr lang="en-US" sz="2000" dirty="0">
                <a:solidFill>
                  <a:schemeClr val="tx1">
                    <a:lumMod val="75000"/>
                    <a:lumOff val="25000"/>
                  </a:schemeClr>
                </a:solidFill>
                <a:latin typeface="Century Gothic"/>
              </a:rPr>
              <a:t> </a:t>
            </a:r>
            <a:r>
              <a:rPr lang="en-US" sz="2000" i="1" dirty="0">
                <a:solidFill>
                  <a:schemeClr val="tx1">
                    <a:lumMod val="75000"/>
                    <a:lumOff val="25000"/>
                  </a:schemeClr>
                </a:solidFill>
                <a:latin typeface="Century Gothic"/>
              </a:rPr>
              <a:t>Lingulodinium polyedra</a:t>
            </a:r>
            <a:r>
              <a:rPr lang="en-US" sz="2000" dirty="0">
                <a:solidFill>
                  <a:schemeClr val="tx1">
                    <a:lumMod val="75000"/>
                    <a:lumOff val="25000"/>
                  </a:schemeClr>
                </a:solidFill>
                <a:latin typeface="Century Gothic"/>
              </a:rPr>
              <a:t> </a:t>
            </a:r>
          </a:p>
          <a:p>
            <a:pPr algn="ctr"/>
            <a:r>
              <a:rPr lang="en-US" sz="2000" dirty="0">
                <a:solidFill>
                  <a:schemeClr val="tx1">
                    <a:lumMod val="75000"/>
                    <a:lumOff val="25000"/>
                  </a:schemeClr>
                </a:solidFill>
                <a:latin typeface="Century Gothic"/>
              </a:rPr>
              <a:t>measured at Scripps Pier, CA in 2020</a:t>
            </a:r>
            <a:endParaRPr lang="en-US" sz="2000" dirty="0">
              <a:solidFill>
                <a:schemeClr val="tx1">
                  <a:lumMod val="75000"/>
                  <a:lumOff val="25000"/>
                </a:schemeClr>
              </a:solidFill>
              <a:latin typeface="Century Gothic"/>
              <a:cs typeface="Calibri"/>
            </a:endParaRPr>
          </a:p>
        </p:txBody>
      </p:sp>
      <p:sp>
        <p:nvSpPr>
          <p:cNvPr id="17" name="TextBox 16">
            <a:extLst>
              <a:ext uri="{FF2B5EF4-FFF2-40B4-BE49-F238E27FC236}">
                <a16:creationId xmlns:a16="http://schemas.microsoft.com/office/drawing/2014/main" id="{3B574923-C2B2-4F12-AF6E-43AFC8081E01}"/>
              </a:ext>
            </a:extLst>
          </p:cNvPr>
          <p:cNvSpPr txBox="1"/>
          <p:nvPr/>
        </p:nvSpPr>
        <p:spPr>
          <a:xfrm>
            <a:off x="5856053" y="4990760"/>
            <a:ext cx="567732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entury Gothic"/>
              </a:rPr>
              <a:t> </a:t>
            </a:r>
            <a:r>
              <a:rPr lang="en-US" sz="2000" i="1" dirty="0">
                <a:solidFill>
                  <a:schemeClr val="tx1">
                    <a:lumMod val="75000"/>
                    <a:lumOff val="25000"/>
                  </a:schemeClr>
                </a:solidFill>
                <a:latin typeface="Century Gothic"/>
              </a:rPr>
              <a:t>Lingulodinium polyedra</a:t>
            </a:r>
            <a:r>
              <a:rPr lang="en-US" sz="2000" dirty="0">
                <a:solidFill>
                  <a:schemeClr val="tx1">
                    <a:lumMod val="75000"/>
                    <a:lumOff val="25000"/>
                  </a:schemeClr>
                </a:solidFill>
                <a:latin typeface="Century Gothic"/>
              </a:rPr>
              <a:t> contains </a:t>
            </a:r>
          </a:p>
          <a:p>
            <a:pPr algn="ctr"/>
            <a:r>
              <a:rPr lang="en-US" sz="2000" dirty="0">
                <a:solidFill>
                  <a:schemeClr val="tx1">
                    <a:lumMod val="75000"/>
                    <a:lumOff val="25000"/>
                  </a:schemeClr>
                </a:solidFill>
                <a:latin typeface="Century Gothic"/>
              </a:rPr>
              <a:t>high levels of dangerous </a:t>
            </a:r>
          </a:p>
          <a:p>
            <a:pPr algn="ctr"/>
            <a:r>
              <a:rPr lang="en-US" sz="2000" b="1" dirty="0">
                <a:solidFill>
                  <a:srgbClr val="8C64A1"/>
                </a:solidFill>
                <a:latin typeface="Century Gothic"/>
              </a:rPr>
              <a:t>Yessotoxins</a:t>
            </a:r>
            <a:endParaRPr lang="en-US" sz="2000" b="1" dirty="0">
              <a:solidFill>
                <a:srgbClr val="8C64A1"/>
              </a:solidFill>
              <a:latin typeface="Century Gothic"/>
              <a:cs typeface="Calibri"/>
            </a:endParaRPr>
          </a:p>
        </p:txBody>
      </p:sp>
      <p:sp>
        <p:nvSpPr>
          <p:cNvPr id="2" name="TextBox 1">
            <a:extLst>
              <a:ext uri="{FF2B5EF4-FFF2-40B4-BE49-F238E27FC236}">
                <a16:creationId xmlns:a16="http://schemas.microsoft.com/office/drawing/2014/main" id="{00A54112-13A6-4D30-8A41-312C703FEF2E}"/>
              </a:ext>
            </a:extLst>
          </p:cNvPr>
          <p:cNvSpPr txBox="1"/>
          <p:nvPr/>
        </p:nvSpPr>
        <p:spPr>
          <a:xfrm>
            <a:off x="8920179" y="6596390"/>
            <a:ext cx="3670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Image Credit: Thesix, Heal the Bay, Chris Wiley </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91113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5153563" y="1214825"/>
            <a:ext cx="6731994" cy="47325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99A"/>
              </a:buClr>
              <a:buFont typeface="Arial" panose="020B0604020202020204" pitchFamily="34" charset="0"/>
              <a:buChar char="•"/>
              <a:defRPr/>
            </a:pPr>
            <a:r>
              <a:rPr lang="en-US" sz="1800" dirty="0">
                <a:latin typeface="Century Gothic"/>
              </a:rPr>
              <a:t>We would like to thank our collaborators from: </a:t>
            </a:r>
            <a:endParaRPr lang="en-US" sz="1800" dirty="0"/>
          </a:p>
          <a:p>
            <a:pPr marL="1028700" lvl="1" indent="-342900">
              <a:lnSpc>
                <a:spcPct val="100000"/>
              </a:lnSpc>
              <a:spcBef>
                <a:spcPts val="0"/>
              </a:spcBef>
              <a:spcAft>
                <a:spcPts val="600"/>
              </a:spcAft>
              <a:buClr>
                <a:srgbClr val="8A599A"/>
              </a:buClr>
              <a:defRPr/>
            </a:pPr>
            <a:r>
              <a:rPr lang="en-US" sz="2000" b="1" dirty="0">
                <a:latin typeface="Century Gothic"/>
              </a:rPr>
              <a:t>Scripps Institution of Oceanography</a:t>
            </a:r>
            <a:endParaRPr lang="en-US" sz="2000" dirty="0"/>
          </a:p>
          <a:p>
            <a:pPr marL="1485900" lvl="2" indent="-342900">
              <a:lnSpc>
                <a:spcPct val="100000"/>
              </a:lnSpc>
              <a:spcBef>
                <a:spcPts val="0"/>
              </a:spcBef>
              <a:spcAft>
                <a:spcPts val="600"/>
              </a:spcAft>
              <a:buClr>
                <a:srgbClr val="8A599A"/>
              </a:buClr>
              <a:defRPr/>
            </a:pPr>
            <a:r>
              <a:rPr lang="en-US" sz="1600" b="1" dirty="0">
                <a:latin typeface="Century Gothic"/>
              </a:rPr>
              <a:t>Dr. Clarissa Anderson</a:t>
            </a:r>
            <a:endParaRPr lang="en-US" sz="1600" b="1" dirty="0"/>
          </a:p>
          <a:p>
            <a:pPr marL="1485900" lvl="2" indent="-342900">
              <a:lnSpc>
                <a:spcPct val="100000"/>
              </a:lnSpc>
              <a:spcBef>
                <a:spcPts val="0"/>
              </a:spcBef>
              <a:spcAft>
                <a:spcPts val="600"/>
              </a:spcAft>
              <a:buClr>
                <a:srgbClr val="8A599A"/>
              </a:buClr>
              <a:defRPr/>
            </a:pPr>
            <a:r>
              <a:rPr lang="en-US" sz="1600" b="1" dirty="0">
                <a:solidFill>
                  <a:srgbClr val="000000"/>
                </a:solidFill>
                <a:latin typeface="Century Gothic"/>
              </a:rPr>
              <a:t>Dr. Andrew Barton</a:t>
            </a:r>
          </a:p>
          <a:p>
            <a:pPr marL="1485900" lvl="2" indent="-342900">
              <a:lnSpc>
                <a:spcPct val="100000"/>
              </a:lnSpc>
              <a:spcBef>
                <a:spcPts val="0"/>
              </a:spcBef>
              <a:spcAft>
                <a:spcPts val="600"/>
              </a:spcAft>
              <a:buClr>
                <a:srgbClr val="8A599A"/>
              </a:buClr>
              <a:defRPr/>
            </a:pPr>
            <a:r>
              <a:rPr lang="en-US" sz="1600" b="1" dirty="0">
                <a:solidFill>
                  <a:srgbClr val="000000"/>
                </a:solidFill>
                <a:latin typeface="Century Gothic"/>
              </a:rPr>
              <a:t>Dr. Melissa Carter</a:t>
            </a:r>
          </a:p>
          <a:p>
            <a:pPr marL="1485900" lvl="2" indent="-342900">
              <a:lnSpc>
                <a:spcPct val="100000"/>
              </a:lnSpc>
              <a:spcBef>
                <a:spcPts val="0"/>
              </a:spcBef>
              <a:spcAft>
                <a:spcPts val="600"/>
              </a:spcAft>
              <a:buClr>
                <a:srgbClr val="8A599A"/>
              </a:buClr>
              <a:buChar char="•"/>
              <a:defRPr/>
            </a:pPr>
            <a:endParaRPr lang="en-US" sz="1600" b="1" dirty="0">
              <a:solidFill>
                <a:srgbClr val="000000"/>
              </a:solidFill>
              <a:latin typeface="Century Gothic"/>
            </a:endParaRPr>
          </a:p>
          <a:p>
            <a:pPr marL="342900" indent="-342900">
              <a:lnSpc>
                <a:spcPct val="100000"/>
              </a:lnSpc>
              <a:spcBef>
                <a:spcPts val="0"/>
              </a:spcBef>
              <a:spcAft>
                <a:spcPts val="600"/>
              </a:spcAft>
              <a:buClr>
                <a:srgbClr val="8A599A"/>
              </a:buClr>
              <a:buChar char="•"/>
              <a:defRPr/>
            </a:pPr>
            <a:r>
              <a:rPr lang="en-US" sz="1800" dirty="0">
                <a:latin typeface="Century Gothic"/>
              </a:rPr>
              <a:t>As well as our project partners at:</a:t>
            </a:r>
            <a:endParaRPr lang="en-US" sz="1800" dirty="0"/>
          </a:p>
          <a:p>
            <a:pPr marL="1028700" lvl="1" indent="-342900">
              <a:lnSpc>
                <a:spcPct val="100000"/>
              </a:lnSpc>
              <a:spcBef>
                <a:spcPts val="0"/>
              </a:spcBef>
              <a:spcAft>
                <a:spcPts val="600"/>
              </a:spcAft>
              <a:buClr>
                <a:srgbClr val="8A599A"/>
              </a:buClr>
              <a:defRPr/>
            </a:pPr>
            <a:r>
              <a:rPr lang="en-US" sz="2000" b="1" dirty="0">
                <a:latin typeface="Century Gothic"/>
              </a:rPr>
              <a:t>The Office of Environmental Health Hazard Assessment </a:t>
            </a:r>
            <a:endParaRPr lang="en-US" sz="2000" b="1" dirty="0"/>
          </a:p>
          <a:p>
            <a:pPr marL="1028700" lvl="1" indent="-342900">
              <a:lnSpc>
                <a:spcPct val="100000"/>
              </a:lnSpc>
              <a:spcBef>
                <a:spcPts val="0"/>
              </a:spcBef>
              <a:spcAft>
                <a:spcPts val="600"/>
              </a:spcAft>
              <a:buClr>
                <a:srgbClr val="8A599A"/>
              </a:buClr>
              <a:defRPr/>
            </a:pPr>
            <a:r>
              <a:rPr lang="en-US" sz="2000" b="1" dirty="0">
                <a:latin typeface="Century Gothic"/>
              </a:rPr>
              <a:t>The California Department of Public Health</a:t>
            </a:r>
            <a:r>
              <a:rPr lang="en-US" sz="2000" dirty="0">
                <a:latin typeface="Century Gothic"/>
              </a:rPr>
              <a:t> </a:t>
            </a:r>
            <a:endParaRPr lang="en-US" sz="2000" dirty="0"/>
          </a:p>
          <a:p>
            <a:pPr marL="1028700" lvl="1" indent="-342900">
              <a:lnSpc>
                <a:spcPct val="100000"/>
              </a:lnSpc>
              <a:spcBef>
                <a:spcPts val="0"/>
              </a:spcBef>
              <a:spcAft>
                <a:spcPts val="600"/>
              </a:spcAft>
              <a:buClr>
                <a:srgbClr val="8A599A"/>
              </a:buClr>
              <a:defRPr/>
            </a:pPr>
            <a:r>
              <a:rPr lang="en-US" sz="2000" b="1" dirty="0">
                <a:latin typeface="Century Gothic"/>
              </a:rPr>
              <a:t>NOAA Southwest Fisheries Science Center</a:t>
            </a:r>
            <a:endParaRPr lang="en-US" sz="2000" dirty="0"/>
          </a:p>
          <a:p>
            <a:pPr marL="342900" indent="-342900">
              <a:lnSpc>
                <a:spcPct val="100000"/>
              </a:lnSpc>
              <a:spcBef>
                <a:spcPts val="0"/>
              </a:spcBef>
              <a:spcAft>
                <a:spcPts val="600"/>
              </a:spcAft>
              <a:buClr>
                <a:srgbClr val="8A599A"/>
              </a:buClr>
              <a:buFont typeface="Arial" panose="020B0604020202020204" pitchFamily="34" charset="0"/>
              <a:buChar char="•"/>
              <a:defRPr/>
            </a:pPr>
            <a:endParaRPr lang="en-US" dirty="0">
              <a:latin typeface="Century Gothic"/>
            </a:endParaRPr>
          </a:p>
          <a:p>
            <a:pPr marL="342900" indent="-342900">
              <a:lnSpc>
                <a:spcPct val="100000"/>
              </a:lnSpc>
              <a:spcBef>
                <a:spcPts val="0"/>
              </a:spcBef>
              <a:spcAft>
                <a:spcPts val="600"/>
              </a:spcAft>
              <a:buClr>
                <a:srgbClr val="8A599A"/>
              </a:buClr>
              <a:buFont typeface="Arial" panose="020B0604020202020204" pitchFamily="34" charset="0"/>
              <a:buChar char="•"/>
              <a:defRPr/>
            </a:pPr>
            <a:endParaRPr lang="en-US" dirty="0">
              <a:latin typeface="Century Gothic"/>
            </a:endParaRPr>
          </a:p>
          <a:p>
            <a:pPr>
              <a:lnSpc>
                <a:spcPct val="100000"/>
              </a:lnSpc>
              <a:spcBef>
                <a:spcPts val="0"/>
              </a:spcBef>
              <a:spcAft>
                <a:spcPts val="600"/>
              </a:spcAft>
              <a:defRPr/>
            </a:pPr>
            <a:endParaRPr lang="en-US" b="0"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371D709-EAB2-405D-8037-5B15DE282C01}"/>
              </a:ext>
            </a:extLst>
          </p:cNvPr>
          <p:cNvSpPr txBox="1"/>
          <p:nvPr/>
        </p:nvSpPr>
        <p:spPr>
          <a:xfrm>
            <a:off x="296174" y="1216325"/>
            <a:ext cx="451161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Font typeface="Arial,Sans-Serif"/>
              <a:buChar char="•"/>
            </a:pPr>
            <a:r>
              <a:rPr lang="en-US" sz="2000" dirty="0">
                <a:latin typeface="Century Gothic"/>
              </a:rPr>
              <a:t>Special thanks to:</a:t>
            </a:r>
            <a:endParaRPr lang="en-US" sz="2000" dirty="0">
              <a:latin typeface="Century Gothic"/>
              <a:ea typeface="+mn-lt"/>
              <a:cs typeface="+mn-lt"/>
            </a:endParaRPr>
          </a:p>
          <a:p>
            <a:pPr marL="1028700" lvl="1" indent="-342900">
              <a:spcAft>
                <a:spcPts val="600"/>
              </a:spcAft>
              <a:buFont typeface="Arial,Sans-Serif"/>
              <a:buChar char="•"/>
            </a:pPr>
            <a:r>
              <a:rPr lang="en-US" dirty="0">
                <a:latin typeface="Century Gothic"/>
              </a:rPr>
              <a:t>Science advisor </a:t>
            </a:r>
            <a:r>
              <a:rPr lang="en-US" b="1" dirty="0">
                <a:latin typeface="Century Gothic"/>
              </a:rPr>
              <a:t>Dr. Juan Torres-Pérez </a:t>
            </a:r>
            <a:r>
              <a:rPr lang="en-US" dirty="0">
                <a:latin typeface="Century Gothic"/>
              </a:rPr>
              <a:t>of NASA Ames Research Center</a:t>
            </a:r>
            <a:endParaRPr lang="en-US" dirty="0">
              <a:latin typeface="Century Gothic"/>
              <a:ea typeface="+mn-lt"/>
              <a:cs typeface="+mn-lt"/>
            </a:endParaRPr>
          </a:p>
          <a:p>
            <a:pPr marL="1028700" lvl="1" indent="-342900">
              <a:spcAft>
                <a:spcPts val="600"/>
              </a:spcAft>
              <a:buFont typeface="Arial,Sans-Serif"/>
              <a:buChar char="•"/>
            </a:pPr>
            <a:r>
              <a:rPr lang="en-US" dirty="0">
                <a:latin typeface="Century Gothic"/>
              </a:rPr>
              <a:t>Science Advisor </a:t>
            </a:r>
            <a:r>
              <a:rPr lang="en-US" b="1" dirty="0">
                <a:latin typeface="Century Gothic"/>
              </a:rPr>
              <a:t>Ben Holt,</a:t>
            </a:r>
            <a:r>
              <a:rPr lang="en-US" dirty="0">
                <a:latin typeface="Century Gothic"/>
              </a:rPr>
              <a:t> NASA Jet Propulsion Laboratory</a:t>
            </a:r>
            <a:endParaRPr lang="en-US" dirty="0">
              <a:latin typeface="Century Gothic"/>
              <a:cs typeface="Calibri" panose="020F0502020204030204"/>
            </a:endParaRPr>
          </a:p>
          <a:p>
            <a:pPr marL="1028700" lvl="1" indent="-342900">
              <a:spcAft>
                <a:spcPts val="600"/>
              </a:spcAft>
              <a:buFont typeface="Arial,Sans-Serif"/>
              <a:buChar char="•"/>
            </a:pPr>
            <a:r>
              <a:rPr lang="en-US" dirty="0">
                <a:latin typeface="Century Gothic"/>
                <a:cs typeface="Calibri" panose="020F0502020204030204"/>
              </a:rPr>
              <a:t>Science Advisor: </a:t>
            </a:r>
            <a:r>
              <a:rPr lang="en-US" b="1" dirty="0">
                <a:latin typeface="Century Gothic"/>
                <a:cs typeface="Calibri" panose="020F0502020204030204"/>
              </a:rPr>
              <a:t>Dr. Christine Lee</a:t>
            </a:r>
            <a:r>
              <a:rPr lang="en-US" dirty="0">
                <a:latin typeface="Century Gothic"/>
                <a:cs typeface="Calibri" panose="020F0502020204030204"/>
              </a:rPr>
              <a:t>, NASA JPL</a:t>
            </a:r>
          </a:p>
          <a:p>
            <a:pPr marL="1028700" lvl="1" indent="-342900">
              <a:spcAft>
                <a:spcPts val="600"/>
              </a:spcAft>
              <a:buFont typeface="Arial,Sans-Serif"/>
              <a:buChar char="•"/>
            </a:pPr>
            <a:r>
              <a:rPr lang="en-US" dirty="0">
                <a:latin typeface="Century Gothic"/>
              </a:rPr>
              <a:t>NASA DEVELOP Fellow </a:t>
            </a:r>
            <a:r>
              <a:rPr lang="en-US" b="1" dirty="0">
                <a:latin typeface="Century Gothic"/>
              </a:rPr>
              <a:t>Britnay Beaudry</a:t>
            </a:r>
            <a:endParaRPr lang="en-US" dirty="0">
              <a:latin typeface="Century Gothic"/>
              <a:cs typeface="Calibri" panose="020F0502020204030204"/>
            </a:endParaRPr>
          </a:p>
          <a:p>
            <a:pPr marL="1028700" lvl="1" indent="-342900">
              <a:spcAft>
                <a:spcPts val="600"/>
              </a:spcAft>
              <a:buFont typeface="Arial,Sans-Serif"/>
              <a:buChar char="•"/>
            </a:pPr>
            <a:r>
              <a:rPr lang="en-US" dirty="0">
                <a:latin typeface="Century Gothic"/>
              </a:rPr>
              <a:t>NASA DEVELOP Senior Fellow </a:t>
            </a:r>
            <a:r>
              <a:rPr lang="en-US" b="1" dirty="0">
                <a:latin typeface="Century Gothic"/>
              </a:rPr>
              <a:t>Hayley Pippin</a:t>
            </a:r>
            <a:endParaRPr lang="en-US" dirty="0">
              <a:ea typeface="+mn-lt"/>
              <a:cs typeface="+mn-lt"/>
            </a:endParaRPr>
          </a:p>
          <a:p>
            <a:pPr algn="l"/>
            <a:endParaRPr lang="en-US" dirty="0">
              <a:cs typeface="Calibri"/>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8A599A"/>
                </a:solidFill>
                <a:latin typeface="Century Gothic" panose="020F0302020204030204"/>
              </a:rPr>
              <a:t>COMMUNITY CONCERNS</a:t>
            </a:r>
          </a:p>
        </p:txBody>
      </p:sp>
      <p:pic>
        <p:nvPicPr>
          <p:cNvPr id="4" name="Picture 4" descr="A picture containing mountain, nature, outdoor&#10;&#10;Description automatically generated">
            <a:extLst>
              <a:ext uri="{FF2B5EF4-FFF2-40B4-BE49-F238E27FC236}">
                <a16:creationId xmlns:a16="http://schemas.microsoft.com/office/drawing/2014/main" id="{AE944244-6492-42B2-9C32-44DB262977AA}"/>
              </a:ext>
            </a:extLst>
          </p:cNvPr>
          <p:cNvPicPr>
            <a:picLocks noChangeAspect="1"/>
          </p:cNvPicPr>
          <p:nvPr/>
        </p:nvPicPr>
        <p:blipFill>
          <a:blip r:embed="rId3"/>
          <a:stretch>
            <a:fillRect/>
          </a:stretch>
        </p:blipFill>
        <p:spPr>
          <a:xfrm>
            <a:off x="6716863" y="1478706"/>
            <a:ext cx="5222817" cy="3867150"/>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43" name="Diagram 43">
            <a:extLst>
              <a:ext uri="{FF2B5EF4-FFF2-40B4-BE49-F238E27FC236}">
                <a16:creationId xmlns:a16="http://schemas.microsoft.com/office/drawing/2014/main" id="{282C2B50-A917-42FC-A97D-592F84EE495C}"/>
              </a:ext>
            </a:extLst>
          </p:cNvPr>
          <p:cNvGraphicFramePr/>
          <p:nvPr>
            <p:extLst>
              <p:ext uri="{D42A27DB-BD31-4B8C-83A1-F6EECF244321}">
                <p14:modId xmlns:p14="http://schemas.microsoft.com/office/powerpoint/2010/main" val="4187765424"/>
              </p:ext>
            </p:extLst>
          </p:nvPr>
        </p:nvGraphicFramePr>
        <p:xfrm>
          <a:off x="495759" y="1218595"/>
          <a:ext cx="5988429" cy="4856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46AC26B2-6388-4F88-A2E8-837D2F131F39}"/>
              </a:ext>
            </a:extLst>
          </p:cNvPr>
          <p:cNvSpPr txBox="1"/>
          <p:nvPr/>
        </p:nvSpPr>
        <p:spPr>
          <a:xfrm>
            <a:off x="9328271" y="6596390"/>
            <a:ext cx="286743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Image Credit: eutrophication&amp;hypoxia</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49326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PROJECT OBJECTIVES</a:t>
            </a:r>
          </a:p>
        </p:txBody>
      </p:sp>
      <p:sp>
        <p:nvSpPr>
          <p:cNvPr id="6" name="Rectangle 5"/>
          <p:cNvSpPr/>
          <p:nvPr/>
        </p:nvSpPr>
        <p:spPr>
          <a:xfrm>
            <a:off x="495299" y="1349930"/>
            <a:ext cx="9123563" cy="4170372"/>
          </a:xfrm>
          <a:prstGeom prst="rect">
            <a:avLst/>
          </a:prstGeom>
        </p:spPr>
        <p:txBody>
          <a:bodyPr wrap="square" lIns="91440" tIns="45720" rIns="91440" bIns="45720" anchor="t">
            <a:spAutoFit/>
          </a:bodyPr>
          <a:lstStyle/>
          <a:p>
            <a:pPr marL="342900" indent="-342900">
              <a:spcAft>
                <a:spcPts val="600"/>
              </a:spcAft>
              <a:buClr>
                <a:srgbClr val="8A599A"/>
              </a:buClr>
              <a:buFont typeface="Arial" panose="020B0604020202020204" pitchFamily="34" charset="0"/>
              <a:buChar char="•"/>
            </a:pPr>
            <a:endParaRPr lang="en-US" sz="2400" dirty="0">
              <a:solidFill>
                <a:schemeClr val="tx1">
                  <a:lumMod val="75000"/>
                  <a:lumOff val="25000"/>
                </a:schemeClr>
              </a:solidFill>
              <a:latin typeface="Century Gothic" panose="020F0302020204030204"/>
            </a:endParaRPr>
          </a:p>
          <a:p>
            <a:pPr marL="342900" indent="-342900">
              <a:spcAft>
                <a:spcPts val="600"/>
              </a:spcAft>
              <a:buClr>
                <a:srgbClr val="8A599A"/>
              </a:buClr>
              <a:buFont typeface="Arial" panose="020B0604020202020204" pitchFamily="34" charset="0"/>
              <a:buChar char="•"/>
            </a:pPr>
            <a:r>
              <a:rPr lang="en-US" sz="2400" b="1" dirty="0">
                <a:solidFill>
                  <a:srgbClr val="8A599A"/>
                </a:solidFill>
                <a:latin typeface="Century Gothic" panose="020F0302020204030204"/>
              </a:rPr>
              <a:t>Detect</a:t>
            </a:r>
            <a:r>
              <a:rPr lang="en-US" sz="2400" dirty="0">
                <a:solidFill>
                  <a:schemeClr val="tx1">
                    <a:lumMod val="75000"/>
                    <a:lumOff val="25000"/>
                  </a:schemeClr>
                </a:solidFill>
                <a:latin typeface="Century Gothic" panose="020F0302020204030204"/>
              </a:rPr>
              <a:t> and </a:t>
            </a:r>
            <a:r>
              <a:rPr lang="en-US" sz="2400" b="1" dirty="0">
                <a:solidFill>
                  <a:srgbClr val="8A599A"/>
                </a:solidFill>
                <a:latin typeface="Century Gothic" panose="020F0302020204030204"/>
              </a:rPr>
              <a:t>monitor</a:t>
            </a:r>
            <a:r>
              <a:rPr lang="en-US" sz="2400" dirty="0">
                <a:solidFill>
                  <a:schemeClr val="tx1">
                    <a:lumMod val="75000"/>
                    <a:lumOff val="25000"/>
                  </a:schemeClr>
                </a:solidFill>
                <a:latin typeface="Century Gothic" panose="020F0302020204030204"/>
              </a:rPr>
              <a:t> harmful algal blooms (HABs) using satellite imagery</a:t>
            </a:r>
          </a:p>
          <a:p>
            <a:pPr>
              <a:spcAft>
                <a:spcPts val="600"/>
              </a:spcAft>
              <a:buClr>
                <a:srgbClr val="8A599A"/>
              </a:buClr>
            </a:pPr>
            <a:endParaRPr lang="en-US" sz="2400" dirty="0">
              <a:solidFill>
                <a:srgbClr val="8A599A"/>
              </a:solidFill>
              <a:latin typeface="Century Gothic" panose="020F0302020204030204"/>
            </a:endParaRPr>
          </a:p>
          <a:p>
            <a:pPr marL="342900" indent="-342900">
              <a:spcAft>
                <a:spcPts val="600"/>
              </a:spcAft>
              <a:buClr>
                <a:srgbClr val="8A599A"/>
              </a:buClr>
              <a:buFont typeface="Arial" panose="020B0604020202020204" pitchFamily="34" charset="0"/>
              <a:buChar char="•"/>
            </a:pPr>
            <a:r>
              <a:rPr lang="en-US" sz="2400" b="1" dirty="0">
                <a:solidFill>
                  <a:srgbClr val="8A599A"/>
                </a:solidFill>
                <a:latin typeface="Century Gothic" panose="020F0302020204030204"/>
              </a:rPr>
              <a:t>Cross-validate</a:t>
            </a:r>
            <a:r>
              <a:rPr lang="en-US" sz="2400" dirty="0">
                <a:solidFill>
                  <a:srgbClr val="8A599A"/>
                </a:solidFill>
                <a:latin typeface="Century Gothic" panose="020F0302020204030204"/>
              </a:rPr>
              <a:t> </a:t>
            </a:r>
            <a:r>
              <a:rPr lang="en-US" sz="2400" dirty="0">
                <a:solidFill>
                  <a:schemeClr val="tx1">
                    <a:lumMod val="75000"/>
                    <a:lumOff val="25000"/>
                  </a:schemeClr>
                </a:solidFill>
                <a:latin typeface="Century Gothic" panose="020F0302020204030204"/>
              </a:rPr>
              <a:t>remotely sensed bloom parameter data with </a:t>
            </a:r>
            <a:r>
              <a:rPr lang="en-US" sz="2400" i="1" dirty="0">
                <a:solidFill>
                  <a:schemeClr val="tx1">
                    <a:lumMod val="75000"/>
                    <a:lumOff val="25000"/>
                  </a:schemeClr>
                </a:solidFill>
                <a:latin typeface="Century Gothic" panose="020F0302020204030204"/>
              </a:rPr>
              <a:t>in situ </a:t>
            </a:r>
            <a:r>
              <a:rPr lang="en-US" sz="2400" dirty="0">
                <a:solidFill>
                  <a:schemeClr val="tx1">
                    <a:lumMod val="75000"/>
                    <a:lumOff val="25000"/>
                  </a:schemeClr>
                </a:solidFill>
                <a:latin typeface="Century Gothic" panose="020F0302020204030204"/>
              </a:rPr>
              <a:t>and GCOM-C data to assess validity of using satellite imagery for HAB detection</a:t>
            </a:r>
          </a:p>
          <a:p>
            <a:pPr>
              <a:spcAft>
                <a:spcPts val="600"/>
              </a:spcAft>
              <a:buClr>
                <a:srgbClr val="8A599A"/>
              </a:buClr>
            </a:pPr>
            <a:endParaRPr lang="en-US" sz="2400" dirty="0">
              <a:solidFill>
                <a:schemeClr val="tx1">
                  <a:lumMod val="75000"/>
                  <a:lumOff val="25000"/>
                </a:schemeClr>
              </a:solidFill>
              <a:latin typeface="Century Gothic"/>
              <a:ea typeface="+mn-lt"/>
              <a:cs typeface="+mn-lt"/>
            </a:endParaRPr>
          </a:p>
          <a:p>
            <a:pPr marL="342900" indent="-342900">
              <a:spcAft>
                <a:spcPts val="600"/>
              </a:spcAft>
              <a:buClr>
                <a:srgbClr val="8A599A"/>
              </a:buClr>
              <a:buFont typeface="Arial" panose="020B0604020202020204" pitchFamily="34" charset="0"/>
              <a:buChar char="•"/>
            </a:pPr>
            <a:r>
              <a:rPr lang="en-US" sz="2400" b="1" dirty="0">
                <a:solidFill>
                  <a:srgbClr val="8A599A"/>
                </a:solidFill>
                <a:latin typeface="Century Gothic"/>
                <a:ea typeface="+mn-lt"/>
                <a:cs typeface="+mn-lt"/>
              </a:rPr>
              <a:t>Generate</a:t>
            </a:r>
            <a:r>
              <a:rPr lang="en-US" sz="2400" dirty="0">
                <a:solidFill>
                  <a:schemeClr val="tx1">
                    <a:lumMod val="75000"/>
                    <a:lumOff val="25000"/>
                  </a:schemeClr>
                </a:solidFill>
                <a:latin typeface="Century Gothic"/>
                <a:ea typeface="+mn-lt"/>
                <a:cs typeface="+mn-lt"/>
              </a:rPr>
              <a:t> interactive tools on Google Earth Engine and ESRI’s ArcGIS Dashboard</a:t>
            </a:r>
            <a:endParaRPr lang="en-US" sz="2400" dirty="0">
              <a:solidFill>
                <a:schemeClr val="tx1">
                  <a:lumMod val="75000"/>
                  <a:lumOff val="25000"/>
                </a:schemeClr>
              </a:solidFill>
              <a:latin typeface="Century Gothic" panose="020F0302020204030204"/>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pic>
        <p:nvPicPr>
          <p:cNvPr id="7" name="Graphic 6" descr="Fish with solid fill">
            <a:extLst>
              <a:ext uri="{FF2B5EF4-FFF2-40B4-BE49-F238E27FC236}">
                <a16:creationId xmlns:a16="http://schemas.microsoft.com/office/drawing/2014/main" id="{3C15BA68-1C29-4FA8-BB3E-2D2C910184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30941" y="2975420"/>
            <a:ext cx="1244906" cy="1290809"/>
          </a:xfrm>
          <a:prstGeom prst="rect">
            <a:avLst/>
          </a:prstGeom>
        </p:spPr>
      </p:pic>
      <p:pic>
        <p:nvPicPr>
          <p:cNvPr id="9" name="Graphic 8" descr="Wave with solid fill">
            <a:extLst>
              <a:ext uri="{FF2B5EF4-FFF2-40B4-BE49-F238E27FC236}">
                <a16:creationId xmlns:a16="http://schemas.microsoft.com/office/drawing/2014/main" id="{100F5ABA-A761-4617-AFDC-269EFCEE10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5719" y="4590326"/>
            <a:ext cx="1235725" cy="1226544"/>
          </a:xfrm>
          <a:prstGeom prst="rect">
            <a:avLst/>
          </a:prstGeom>
        </p:spPr>
      </p:pic>
      <p:pic>
        <p:nvPicPr>
          <p:cNvPr id="8" name="Graphic 7" descr="Germ with solid fill">
            <a:extLst>
              <a:ext uri="{FF2B5EF4-FFF2-40B4-BE49-F238E27FC236}">
                <a16:creationId xmlns:a16="http://schemas.microsoft.com/office/drawing/2014/main" id="{C8922960-70D0-4697-B08F-7BC9CD54F9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7308" y="1619897"/>
            <a:ext cx="787153" cy="787153"/>
          </a:xfrm>
          <a:prstGeom prst="rect">
            <a:avLst/>
          </a:prstGeom>
        </p:spPr>
      </p:pic>
    </p:spTree>
    <p:extLst>
      <p:ext uri="{BB962C8B-B14F-4D97-AF65-F5344CB8AC3E}">
        <p14:creationId xmlns:p14="http://schemas.microsoft.com/office/powerpoint/2010/main" val="30103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6991F4-6176-4959-9D19-B33847E1A19A}"/>
              </a:ext>
            </a:extLst>
          </p:cNvPr>
          <p:cNvSpPr/>
          <p:nvPr/>
        </p:nvSpPr>
        <p:spPr>
          <a:xfrm>
            <a:off x="4383540" y="172068"/>
            <a:ext cx="6586491" cy="1286160"/>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n-US" sz="4400" b="1" dirty="0">
                <a:solidFill>
                  <a:srgbClr val="8A599A"/>
                </a:solidFill>
                <a:latin typeface="Century Gothic" panose="020B0502020202020204" pitchFamily="34" charset="0"/>
                <a:ea typeface="+mj-ea"/>
                <a:cs typeface="+mj-cs"/>
              </a:rPr>
              <a:t>PARTNERS</a:t>
            </a:r>
          </a:p>
        </p:txBody>
      </p:sp>
      <p:pic>
        <p:nvPicPr>
          <p:cNvPr id="8" name="Picture 6" descr="Logo&#10;&#10;Description automatically generated">
            <a:extLst>
              <a:ext uri="{FF2B5EF4-FFF2-40B4-BE49-F238E27FC236}">
                <a16:creationId xmlns:a16="http://schemas.microsoft.com/office/drawing/2014/main" id="{9D3C4572-74EA-4240-9F48-8A4776C520AC}"/>
              </a:ext>
            </a:extLst>
          </p:cNvPr>
          <p:cNvPicPr>
            <a:picLocks noChangeAspect="1"/>
          </p:cNvPicPr>
          <p:nvPr/>
        </p:nvPicPr>
        <p:blipFill rotWithShape="1">
          <a:blip r:embed="rId3"/>
          <a:srcRect l="-1" t="-2364" r="-1" b="-150"/>
          <a:stretch/>
        </p:blipFill>
        <p:spPr>
          <a:xfrm>
            <a:off x="917171" y="692729"/>
            <a:ext cx="2581300" cy="4447307"/>
          </a:xfrm>
          <a:prstGeom prst="rect">
            <a:avLst/>
          </a:prstGeom>
          <a:effectLst/>
        </p:spPr>
      </p:pic>
      <p:graphicFrame>
        <p:nvGraphicFramePr>
          <p:cNvPr id="9" name="Diagram 8">
            <a:extLst>
              <a:ext uri="{FF2B5EF4-FFF2-40B4-BE49-F238E27FC236}">
                <a16:creationId xmlns:a16="http://schemas.microsoft.com/office/drawing/2014/main" id="{34DD4B04-A666-42A2-A66F-BB402398C572}"/>
              </a:ext>
            </a:extLst>
          </p:cNvPr>
          <p:cNvGraphicFramePr/>
          <p:nvPr>
            <p:extLst>
              <p:ext uri="{D42A27DB-BD31-4B8C-83A1-F6EECF244321}">
                <p14:modId xmlns:p14="http://schemas.microsoft.com/office/powerpoint/2010/main" val="3315825978"/>
              </p:ext>
            </p:extLst>
          </p:nvPr>
        </p:nvGraphicFramePr>
        <p:xfrm>
          <a:off x="4360777" y="1695481"/>
          <a:ext cx="65864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 Placeholder 4">
            <a:extLst>
              <a:ext uri="{FF2B5EF4-FFF2-40B4-BE49-F238E27FC236}">
                <a16:creationId xmlns:a16="http://schemas.microsoft.com/office/drawing/2014/main" id="{679AF351-CDDD-5F45-94C8-9BFD71B2D885}"/>
              </a:ext>
            </a:extLst>
          </p:cNvPr>
          <p:cNvSpPr txBox="1">
            <a:spLocks/>
          </p:cNvSpPr>
          <p:nvPr/>
        </p:nvSpPr>
        <p:spPr>
          <a:xfrm>
            <a:off x="9007828" y="6537611"/>
            <a:ext cx="3184172" cy="29664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100" dirty="0">
                <a:solidFill>
                  <a:schemeClr val="tx1">
                    <a:lumMod val="75000"/>
                    <a:lumOff val="25000"/>
                  </a:schemeClr>
                </a:solidFill>
                <a:latin typeface="Century Gothic"/>
              </a:rPr>
              <a:t> NOAA</a:t>
            </a:r>
            <a:endParaRPr lang="en-US" sz="1100" i="0" u="none" strike="noStrike" kern="120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295473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36DF3BA9-5ECB-4D21-963D-FA54FA37F0F3}"/>
              </a:ext>
            </a:extLst>
          </p:cNvPr>
          <p:cNvPicPr>
            <a:picLocks noChangeAspect="1"/>
          </p:cNvPicPr>
          <p:nvPr/>
        </p:nvPicPr>
        <p:blipFill>
          <a:blip r:embed="rId3"/>
          <a:stretch>
            <a:fillRect/>
          </a:stretch>
        </p:blipFill>
        <p:spPr>
          <a:xfrm>
            <a:off x="4288628" y="2592180"/>
            <a:ext cx="4109300" cy="2394613"/>
          </a:xfrm>
          <a:prstGeom prst="round2DiagRect">
            <a:avLst>
              <a:gd name="adj1" fmla="val 16667"/>
              <a:gd name="adj2" fmla="val 31541"/>
            </a:avLst>
          </a:prstGeom>
          <a:ln w="88900" cap="sq">
            <a:solidFill>
              <a:srgbClr val="8A599A"/>
            </a:solidFill>
            <a:miter lim="800000"/>
          </a:ln>
          <a:effectLst>
            <a:outerShdw blurRad="254000" algn="tl" rotWithShape="0">
              <a:srgbClr val="000000">
                <a:alpha val="43000"/>
              </a:srgbClr>
            </a:outerShdw>
          </a:effectLst>
        </p:spPr>
      </p:pic>
      <p:pic>
        <p:nvPicPr>
          <p:cNvPr id="5" name="Picture 5" descr="A picture containing swimming&#10;&#10;Description automatically generated">
            <a:extLst>
              <a:ext uri="{FF2B5EF4-FFF2-40B4-BE49-F238E27FC236}">
                <a16:creationId xmlns:a16="http://schemas.microsoft.com/office/drawing/2014/main" id="{6F86067F-ABC2-4C57-97C9-B90A405F3A1C}"/>
              </a:ext>
            </a:extLst>
          </p:cNvPr>
          <p:cNvPicPr>
            <a:picLocks noChangeAspect="1"/>
          </p:cNvPicPr>
          <p:nvPr/>
        </p:nvPicPr>
        <p:blipFill>
          <a:blip r:embed="rId4"/>
          <a:stretch>
            <a:fillRect/>
          </a:stretch>
        </p:blipFill>
        <p:spPr>
          <a:xfrm>
            <a:off x="7913557" y="4209637"/>
            <a:ext cx="4021257" cy="2241873"/>
          </a:xfrm>
          <a:prstGeom prst="round2DiagRect">
            <a:avLst>
              <a:gd name="adj1" fmla="val 16667"/>
              <a:gd name="adj2" fmla="val 0"/>
            </a:avLst>
          </a:prstGeom>
          <a:ln w="88900" cap="sq">
            <a:solidFill>
              <a:srgbClr val="8A599A"/>
            </a:solidFill>
            <a:miter lim="800000"/>
          </a:ln>
          <a:effectLst>
            <a:outerShdw blurRad="254000" algn="tl" rotWithShape="0">
              <a:srgbClr val="000000">
                <a:alpha val="43000"/>
              </a:srgbClr>
            </a:outerShdw>
          </a:effectLst>
        </p:spPr>
      </p:pic>
      <p:pic>
        <p:nvPicPr>
          <p:cNvPr id="2" name="Picture 3" descr="A picture containing primate, mammal&#10;&#10;Description automatically generated">
            <a:extLst>
              <a:ext uri="{FF2B5EF4-FFF2-40B4-BE49-F238E27FC236}">
                <a16:creationId xmlns:a16="http://schemas.microsoft.com/office/drawing/2014/main" id="{4320292A-A5D9-460F-8E3B-BEBB6CD7EF8D}"/>
              </a:ext>
            </a:extLst>
          </p:cNvPr>
          <p:cNvPicPr>
            <a:picLocks noChangeAspect="1"/>
          </p:cNvPicPr>
          <p:nvPr/>
        </p:nvPicPr>
        <p:blipFill>
          <a:blip r:embed="rId5"/>
          <a:stretch>
            <a:fillRect/>
          </a:stretch>
        </p:blipFill>
        <p:spPr>
          <a:xfrm>
            <a:off x="516427" y="1206228"/>
            <a:ext cx="4109300" cy="2218752"/>
          </a:xfrm>
          <a:prstGeom prst="round2DiagRect">
            <a:avLst>
              <a:gd name="adj1" fmla="val 16667"/>
              <a:gd name="adj2" fmla="val 0"/>
            </a:avLst>
          </a:prstGeom>
          <a:ln w="88900" cap="sq">
            <a:solidFill>
              <a:srgbClr val="8A599A"/>
            </a:solidFill>
            <a:miter lim="800000"/>
          </a:ln>
          <a:effectLst>
            <a:outerShdw blurRad="254000" algn="tl" rotWithShape="0">
              <a:srgbClr val="000000">
                <a:alpha val="43000"/>
              </a:srgbClr>
            </a:outerShdw>
          </a:effectLst>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SATELLITES</a:t>
            </a:r>
          </a:p>
        </p:txBody>
      </p:sp>
      <p:pic>
        <p:nvPicPr>
          <p:cNvPr id="1026" name="Picture 2">
            <a:extLst>
              <a:ext uri="{FF2B5EF4-FFF2-40B4-BE49-F238E27FC236}">
                <a16:creationId xmlns:a16="http://schemas.microsoft.com/office/drawing/2014/main" id="{BD11D35C-BFF7-4FA3-8AE3-EA62A18BED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86" y="3524099"/>
            <a:ext cx="2074772" cy="109989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 Diagonal Corner Rectangle 45">
            <a:extLst>
              <a:ext uri="{FF2B5EF4-FFF2-40B4-BE49-F238E27FC236}">
                <a16:creationId xmlns:a16="http://schemas.microsoft.com/office/drawing/2014/main" id="{62FC8DB5-2F33-4E58-BA2D-E360AAE65869}"/>
              </a:ext>
            </a:extLst>
          </p:cNvPr>
          <p:cNvSpPr/>
          <p:nvPr/>
        </p:nvSpPr>
        <p:spPr>
          <a:xfrm>
            <a:off x="3276604" y="398859"/>
            <a:ext cx="3931920" cy="667572"/>
          </a:xfrm>
          <a:prstGeom prst="round2DiagRect">
            <a:avLst>
              <a:gd name="adj1" fmla="val 50000"/>
              <a:gd name="adj2" fmla="val 0"/>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dirty="0">
                <a:latin typeface="Century Gothic"/>
              </a:rPr>
              <a:t>Aqua</a:t>
            </a:r>
            <a:r>
              <a:rPr lang="en-US" sz="1600" dirty="0">
                <a:latin typeface="Century Gothic"/>
              </a:rPr>
              <a:t> Moderate Resolution Imaging Spectroradiometer (</a:t>
            </a:r>
            <a:r>
              <a:rPr lang="en-US" sz="1600" b="1" dirty="0">
                <a:latin typeface="Century Gothic"/>
              </a:rPr>
              <a:t>MODIS</a:t>
            </a:r>
            <a:r>
              <a:rPr lang="en-US" sz="1600" dirty="0">
                <a:latin typeface="Century Gothic"/>
              </a:rPr>
              <a:t>)</a:t>
            </a:r>
          </a:p>
        </p:txBody>
      </p:sp>
      <p:pic>
        <p:nvPicPr>
          <p:cNvPr id="1028" name="Picture 4">
            <a:extLst>
              <a:ext uri="{FF2B5EF4-FFF2-40B4-BE49-F238E27FC236}">
                <a16:creationId xmlns:a16="http://schemas.microsoft.com/office/drawing/2014/main" id="{4D4DE497-7721-45D8-82E3-A334A4C29A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7200" y="5501592"/>
            <a:ext cx="1616681" cy="999653"/>
          </a:xfrm>
          <a:prstGeom prst="rect">
            <a:avLst/>
          </a:prstGeom>
          <a:noFill/>
          <a:extLst>
            <a:ext uri="{909E8E84-426E-40DD-AFC4-6F175D3DCCD1}">
              <a14:hiddenFill xmlns:a14="http://schemas.microsoft.com/office/drawing/2010/main">
                <a:solidFill>
                  <a:srgbClr val="FFFFFF"/>
                </a:solidFill>
              </a14:hiddenFill>
            </a:ext>
          </a:extLst>
        </p:spPr>
      </p:pic>
      <p:sp>
        <p:nvSpPr>
          <p:cNvPr id="20" name="Round Diagonal Corner Rectangle 45">
            <a:extLst>
              <a:ext uri="{FF2B5EF4-FFF2-40B4-BE49-F238E27FC236}">
                <a16:creationId xmlns:a16="http://schemas.microsoft.com/office/drawing/2014/main" id="{87B8C758-A30A-4D1A-A0DB-9677D606AD43}"/>
              </a:ext>
            </a:extLst>
          </p:cNvPr>
          <p:cNvSpPr/>
          <p:nvPr/>
        </p:nvSpPr>
        <p:spPr>
          <a:xfrm>
            <a:off x="9226981" y="3208149"/>
            <a:ext cx="2834661" cy="879095"/>
          </a:xfrm>
          <a:prstGeom prst="round2DiagRect">
            <a:avLst>
              <a:gd name="adj1" fmla="val 50000"/>
              <a:gd name="adj2" fmla="val 0"/>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dirty="0">
                <a:latin typeface="Century Gothic"/>
              </a:rPr>
              <a:t>Suomi NPP </a:t>
            </a:r>
            <a:r>
              <a:rPr lang="en-US" sz="1600" dirty="0">
                <a:latin typeface="Century Gothic"/>
              </a:rPr>
              <a:t>Visible Infrared Imaging Radiometer Suite (</a:t>
            </a:r>
            <a:r>
              <a:rPr lang="en-US" sz="1600" b="1" dirty="0">
                <a:latin typeface="Century Gothic"/>
              </a:rPr>
              <a:t>VIIRS)</a:t>
            </a:r>
          </a:p>
        </p:txBody>
      </p:sp>
      <p:sp>
        <p:nvSpPr>
          <p:cNvPr id="29" name="Text Placeholder 4">
            <a:extLst>
              <a:ext uri="{FF2B5EF4-FFF2-40B4-BE49-F238E27FC236}">
                <a16:creationId xmlns:a16="http://schemas.microsoft.com/office/drawing/2014/main" id="{9D425D7B-7828-414E-B18A-CBA23DD5B62A}"/>
              </a:ext>
            </a:extLst>
          </p:cNvPr>
          <p:cNvSpPr txBox="1">
            <a:spLocks/>
          </p:cNvSpPr>
          <p:nvPr/>
        </p:nvSpPr>
        <p:spPr>
          <a:xfrm>
            <a:off x="9007828" y="6487089"/>
            <a:ext cx="3184172" cy="29664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00" dirty="0">
                <a:solidFill>
                  <a:schemeClr val="tx1">
                    <a:lumMod val="75000"/>
                    <a:lumOff val="25000"/>
                  </a:schemeClr>
                </a:solidFill>
                <a:latin typeface="Century Gothic"/>
              </a:rPr>
              <a:t> NASA and JAXA</a:t>
            </a:r>
            <a:endParaRPr lang="en-US" sz="1000" i="0" u="none" strike="noStrike" kern="1200" cap="none" spc="0" normalizeH="0" baseline="0" noProof="0" dirty="0">
              <a:ln>
                <a:noFill/>
              </a:ln>
              <a:solidFill>
                <a:schemeClr val="tx1">
                  <a:lumMod val="75000"/>
                  <a:lumOff val="25000"/>
                </a:schemeClr>
              </a:solidFill>
              <a:effectLst/>
              <a:uLnTx/>
              <a:uFillTx/>
            </a:endParaRPr>
          </a:p>
        </p:txBody>
      </p:sp>
      <p:sp>
        <p:nvSpPr>
          <p:cNvPr id="30" name="Round Diagonal Corner Rectangle 45">
            <a:extLst>
              <a:ext uri="{FF2B5EF4-FFF2-40B4-BE49-F238E27FC236}">
                <a16:creationId xmlns:a16="http://schemas.microsoft.com/office/drawing/2014/main" id="{82A6C40C-6964-4EDB-8039-C3159CE36ED8}"/>
              </a:ext>
            </a:extLst>
          </p:cNvPr>
          <p:cNvSpPr/>
          <p:nvPr/>
        </p:nvSpPr>
        <p:spPr>
          <a:xfrm>
            <a:off x="5926225" y="1568679"/>
            <a:ext cx="3840480" cy="879095"/>
          </a:xfrm>
          <a:prstGeom prst="round2DiagRect">
            <a:avLst>
              <a:gd name="adj1" fmla="val 50000"/>
              <a:gd name="adj2" fmla="val 0"/>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dirty="0">
                <a:latin typeface="Century Gothic"/>
              </a:rPr>
              <a:t>Global Change Observation Mission (GCOM-C) </a:t>
            </a:r>
            <a:r>
              <a:rPr lang="en-US" sz="1600" dirty="0">
                <a:latin typeface="Century Gothic"/>
              </a:rPr>
              <a:t>Second Generation Global Imager (</a:t>
            </a:r>
            <a:r>
              <a:rPr lang="en-US" sz="1600" b="1" dirty="0">
                <a:latin typeface="Century Gothic"/>
              </a:rPr>
              <a:t>SGLI</a:t>
            </a:r>
            <a:r>
              <a:rPr lang="en-US" sz="1600" dirty="0">
                <a:latin typeface="Century Gothic"/>
              </a:rPr>
              <a:t>)</a:t>
            </a:r>
          </a:p>
        </p:txBody>
      </p:sp>
      <p:pic>
        <p:nvPicPr>
          <p:cNvPr id="8" name="Picture 7" descr="A picture containing satellite, transport&#10;&#10;Description automatically generated">
            <a:extLst>
              <a:ext uri="{FF2B5EF4-FFF2-40B4-BE49-F238E27FC236}">
                <a16:creationId xmlns:a16="http://schemas.microsoft.com/office/drawing/2014/main" id="{80DB07D9-AD61-40A0-B546-583D98C344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911" y="4527265"/>
            <a:ext cx="1902980" cy="1274626"/>
          </a:xfrm>
          <a:prstGeom prst="rect">
            <a:avLst/>
          </a:prstGeom>
        </p:spPr>
      </p:pic>
      <p:sp>
        <p:nvSpPr>
          <p:cNvPr id="4" name="TextBox 3">
            <a:extLst>
              <a:ext uri="{FF2B5EF4-FFF2-40B4-BE49-F238E27FC236}">
                <a16:creationId xmlns:a16="http://schemas.microsoft.com/office/drawing/2014/main" id="{72D97B1A-DF17-7942-852B-9E9F91BF504B}"/>
              </a:ext>
            </a:extLst>
          </p:cNvPr>
          <p:cNvSpPr txBox="1"/>
          <p:nvPr/>
        </p:nvSpPr>
        <p:spPr>
          <a:xfrm>
            <a:off x="668980" y="774281"/>
            <a:ext cx="68810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NASA</a:t>
            </a:r>
          </a:p>
        </p:txBody>
      </p:sp>
      <p:sp>
        <p:nvSpPr>
          <p:cNvPr id="14" name="TextBox 13">
            <a:extLst>
              <a:ext uri="{FF2B5EF4-FFF2-40B4-BE49-F238E27FC236}">
                <a16:creationId xmlns:a16="http://schemas.microsoft.com/office/drawing/2014/main" id="{A216A3E6-321C-4849-948B-0E11E0D3E429}"/>
              </a:ext>
            </a:extLst>
          </p:cNvPr>
          <p:cNvSpPr txBox="1"/>
          <p:nvPr/>
        </p:nvSpPr>
        <p:spPr>
          <a:xfrm>
            <a:off x="8499528" y="3575666"/>
            <a:ext cx="829053"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NASA/NOAA</a:t>
            </a:r>
          </a:p>
        </p:txBody>
      </p:sp>
      <p:sp>
        <p:nvSpPr>
          <p:cNvPr id="15" name="TextBox 14">
            <a:extLst>
              <a:ext uri="{FF2B5EF4-FFF2-40B4-BE49-F238E27FC236}">
                <a16:creationId xmlns:a16="http://schemas.microsoft.com/office/drawing/2014/main" id="{CFF389C8-9F2B-0D41-9D20-2066589B514B}"/>
              </a:ext>
            </a:extLst>
          </p:cNvPr>
          <p:cNvSpPr txBox="1"/>
          <p:nvPr/>
        </p:nvSpPr>
        <p:spPr>
          <a:xfrm>
            <a:off x="4798633" y="2174803"/>
            <a:ext cx="71679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JAXA</a:t>
            </a:r>
          </a:p>
        </p:txBody>
      </p:sp>
    </p:spTree>
    <p:extLst>
      <p:ext uri="{BB962C8B-B14F-4D97-AF65-F5344CB8AC3E}">
        <p14:creationId xmlns:p14="http://schemas.microsoft.com/office/powerpoint/2010/main" val="196226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Description automatically generated">
            <a:extLst>
              <a:ext uri="{FF2B5EF4-FFF2-40B4-BE49-F238E27FC236}">
                <a16:creationId xmlns:a16="http://schemas.microsoft.com/office/drawing/2014/main" id="{CEE1DFD1-9AE2-4616-8EEA-BD76DCD6D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463" b="9825"/>
          <a:stretch/>
        </p:blipFill>
        <p:spPr>
          <a:xfrm>
            <a:off x="5153856" y="642731"/>
            <a:ext cx="6751316" cy="5152186"/>
          </a:xfrm>
          <a:prstGeom prst="rect">
            <a:avLst/>
          </a:prstGeom>
          <a:ln>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495300" y="347756"/>
            <a:ext cx="9714175" cy="419100"/>
          </a:xfrm>
          <a:prstGeom prst="rect">
            <a:avLst/>
          </a:prstGeom>
        </p:spPr>
        <p:txBody>
          <a:bodyPr wrap="square" anchor="ctr">
            <a:noAutofit/>
          </a:bodyPr>
          <a:lstStyle/>
          <a:p>
            <a:pPr lvl="0"/>
            <a:r>
              <a:rPr lang="en-US" sz="4000" b="1" i="1" dirty="0">
                <a:solidFill>
                  <a:srgbClr val="8A599A"/>
                </a:solidFill>
                <a:latin typeface="Century Gothic" panose="020F0302020204030204"/>
              </a:rPr>
              <a:t>IN SITU </a:t>
            </a:r>
            <a:r>
              <a:rPr lang="en-US" sz="4000" b="1" dirty="0">
                <a:solidFill>
                  <a:srgbClr val="8A599A"/>
                </a:solidFill>
                <a:latin typeface="Century Gothic" panose="020F0302020204030204"/>
              </a:rPr>
              <a:t>DATA</a:t>
            </a:r>
          </a:p>
        </p:txBody>
      </p:sp>
      <p:sp>
        <p:nvSpPr>
          <p:cNvPr id="3" name="Text Placeholder 3"/>
          <p:cNvSpPr txBox="1">
            <a:spLocks/>
          </p:cNvSpPr>
          <p:nvPr/>
        </p:nvSpPr>
        <p:spPr>
          <a:xfrm>
            <a:off x="286828" y="1877402"/>
            <a:ext cx="4584998" cy="36317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200" b="1" dirty="0">
                <a:solidFill>
                  <a:schemeClr val="tx1">
                    <a:lumMod val="75000"/>
                    <a:lumOff val="25000"/>
                  </a:schemeClr>
                </a:solidFill>
                <a:latin typeface="Century Gothic" panose="020F0302020204030204"/>
              </a:rPr>
              <a:t>Southern California Coastal Ocean Observing System (SCCOOS)</a:t>
            </a:r>
            <a:endParaRPr lang="en-US" dirty="0">
              <a:solidFill>
                <a:schemeClr val="tx1">
                  <a:lumMod val="75000"/>
                  <a:lumOff val="25000"/>
                </a:schemeClr>
              </a:solidFill>
              <a:cs typeface="Calibri" panose="020F0502020204030204"/>
            </a:endParaRPr>
          </a:p>
          <a:p>
            <a:pPr marL="0" indent="0" algn="ctr">
              <a:lnSpc>
                <a:spcPct val="100000"/>
              </a:lnSpc>
              <a:spcBef>
                <a:spcPts val="0"/>
              </a:spcBef>
              <a:spcAft>
                <a:spcPts val="600"/>
              </a:spcAft>
              <a:buNone/>
            </a:pPr>
            <a:endParaRPr lang="en-US" sz="2200" b="1" dirty="0">
              <a:solidFill>
                <a:schemeClr val="tx1">
                  <a:lumMod val="75000"/>
                  <a:lumOff val="25000"/>
                </a:schemeClr>
              </a:solidFill>
              <a:latin typeface="Century Gothic" panose="020F0302020204030204"/>
            </a:endParaRPr>
          </a:p>
          <a:p>
            <a:pPr marL="457200" indent="-457200">
              <a:lnSpc>
                <a:spcPct val="100000"/>
              </a:lnSpc>
              <a:spcBef>
                <a:spcPts val="0"/>
              </a:spcBef>
              <a:spcAft>
                <a:spcPts val="600"/>
              </a:spcAft>
              <a:buClr>
                <a:srgbClr val="8A599A"/>
              </a:buClr>
              <a:buAutoNum type="arabicPeriod"/>
            </a:pPr>
            <a:r>
              <a:rPr lang="en-US" sz="2000" i="1" dirty="0">
                <a:solidFill>
                  <a:schemeClr val="tx1">
                    <a:lumMod val="75000"/>
                    <a:lumOff val="25000"/>
                  </a:schemeClr>
                </a:solidFill>
                <a:latin typeface="Century Gothic" panose="020F0302020204030204"/>
              </a:rPr>
              <a:t>Lingulodinium polyedra</a:t>
            </a:r>
            <a:r>
              <a:rPr lang="en-US" sz="2000" dirty="0">
                <a:solidFill>
                  <a:schemeClr val="tx1">
                    <a:lumMod val="75000"/>
                    <a:lumOff val="25000"/>
                  </a:schemeClr>
                </a:solidFill>
                <a:latin typeface="Century Gothic" panose="020F0302020204030204"/>
              </a:rPr>
              <a:t> (Cells/L)</a:t>
            </a:r>
          </a:p>
          <a:p>
            <a:pPr marL="457200" indent="-457200">
              <a:lnSpc>
                <a:spcPct val="100000"/>
              </a:lnSpc>
              <a:spcBef>
                <a:spcPts val="0"/>
              </a:spcBef>
              <a:spcAft>
                <a:spcPts val="600"/>
              </a:spcAft>
              <a:buClr>
                <a:srgbClr val="8A599A"/>
              </a:buClr>
              <a:buAutoNum type="arabicPeriod"/>
            </a:pPr>
            <a:r>
              <a:rPr lang="en-US" sz="2000" dirty="0">
                <a:solidFill>
                  <a:schemeClr val="tx1">
                    <a:lumMod val="75000"/>
                    <a:lumOff val="25000"/>
                  </a:schemeClr>
                </a:solidFill>
                <a:latin typeface="Century Gothic" panose="020F0302020204030204"/>
              </a:rPr>
              <a:t>Chlorophyll-a concentrations (mg m^3)</a:t>
            </a:r>
            <a:endParaRPr lang="en-US" dirty="0">
              <a:solidFill>
                <a:schemeClr val="tx1">
                  <a:lumMod val="75000"/>
                  <a:lumOff val="25000"/>
                </a:schemeClr>
              </a:solidFill>
              <a:cs typeface="Calibri" panose="020F0502020204030204"/>
            </a:endParaRP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lvl="1">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8A599A"/>
              </a:buClr>
              <a:buNone/>
            </a:pPr>
            <a:endParaRPr lang="en-US" sz="1600" dirty="0">
              <a:solidFill>
                <a:schemeClr val="tx1">
                  <a:lumMod val="75000"/>
                  <a:lumOff val="25000"/>
                </a:schemeClr>
              </a:solidFill>
              <a:latin typeface="Century Gothic" panose="020F0302020204030204"/>
            </a:endParaRPr>
          </a:p>
        </p:txBody>
      </p:sp>
      <p:sp>
        <p:nvSpPr>
          <p:cNvPr id="9" name="TextBox 8">
            <a:extLst>
              <a:ext uri="{FF2B5EF4-FFF2-40B4-BE49-F238E27FC236}">
                <a16:creationId xmlns:a16="http://schemas.microsoft.com/office/drawing/2014/main" id="{88ABA02E-624D-4BF6-AE80-065CEA010E39}"/>
              </a:ext>
            </a:extLst>
          </p:cNvPr>
          <p:cNvSpPr txBox="1"/>
          <p:nvPr/>
        </p:nvSpPr>
        <p:spPr>
          <a:xfrm>
            <a:off x="6238573" y="5056589"/>
            <a:ext cx="1348576" cy="307777"/>
          </a:xfrm>
          <a:prstGeom prst="rect">
            <a:avLst/>
          </a:prstGeom>
          <a:noFill/>
        </p:spPr>
        <p:txBody>
          <a:bodyPr wrap="square">
            <a:spAutoFit/>
          </a:bodyPr>
          <a:lstStyle/>
          <a:p>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Kilometers</a:t>
            </a:r>
            <a:endParaRPr lang="en-US" sz="1200" dirty="0">
              <a:solidFill>
                <a:schemeClr val="tx1">
                  <a:lumMod val="75000"/>
                  <a:lumOff val="25000"/>
                </a:schemeClr>
              </a:solidFill>
            </a:endParaRPr>
          </a:p>
        </p:txBody>
      </p:sp>
      <p:pic>
        <p:nvPicPr>
          <p:cNvPr id="12" name="Picture 4" descr="Free vector graphic: Arrow, North, Head, Arrowhead, Icon ...">
            <a:extLst>
              <a:ext uri="{FF2B5EF4-FFF2-40B4-BE49-F238E27FC236}">
                <a16:creationId xmlns:a16="http://schemas.microsoft.com/office/drawing/2014/main" id="{701A7E2B-BFE0-4CAD-93CE-E1A19F55FF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6166" y="812533"/>
            <a:ext cx="506103" cy="5061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5080BA-E179-429B-907C-CD6EDF3B6D00}"/>
              </a:ext>
            </a:extLst>
          </p:cNvPr>
          <p:cNvSpPr txBox="1"/>
          <p:nvPr/>
        </p:nvSpPr>
        <p:spPr>
          <a:xfrm>
            <a:off x="11174219" y="1239699"/>
            <a:ext cx="349995" cy="369332"/>
          </a:xfrm>
          <a:prstGeom prst="rect">
            <a:avLst/>
          </a:prstGeom>
          <a:noFill/>
          <a:ln>
            <a:noFill/>
          </a:ln>
        </p:spPr>
        <p:txBody>
          <a:bodyPr wrap="square">
            <a:spAutoFit/>
          </a:bodyPr>
          <a:lstStyle/>
          <a:p>
            <a:r>
              <a:rPr lang="en-US" sz="1800" b="1" dirty="0">
                <a:solidFill>
                  <a:schemeClr val="tx1">
                    <a:lumMod val="75000"/>
                    <a:lumOff val="25000"/>
                  </a:schemeClr>
                </a:solidFill>
                <a:latin typeface="Century Gothic" panose="020F0302020204030204"/>
              </a:rPr>
              <a:t>N</a:t>
            </a:r>
            <a:endParaRPr lang="en-US" b="1" dirty="0"/>
          </a:p>
        </p:txBody>
      </p:sp>
      <p:sp>
        <p:nvSpPr>
          <p:cNvPr id="14" name="Rectangle 13">
            <a:extLst>
              <a:ext uri="{FF2B5EF4-FFF2-40B4-BE49-F238E27FC236}">
                <a16:creationId xmlns:a16="http://schemas.microsoft.com/office/drawing/2014/main" id="{84372B06-1917-4337-901C-4E1A0BC5C038}"/>
              </a:ext>
            </a:extLst>
          </p:cNvPr>
          <p:cNvSpPr/>
          <p:nvPr/>
        </p:nvSpPr>
        <p:spPr>
          <a:xfrm>
            <a:off x="5960788" y="3841508"/>
            <a:ext cx="911086" cy="670891"/>
          </a:xfrm>
          <a:prstGeom prst="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Diagonal Corner Rectangle 45">
            <a:extLst>
              <a:ext uri="{FF2B5EF4-FFF2-40B4-BE49-F238E27FC236}">
                <a16:creationId xmlns:a16="http://schemas.microsoft.com/office/drawing/2014/main" id="{1B451CBD-FE73-4139-B117-FFF89B7F9459}"/>
              </a:ext>
            </a:extLst>
          </p:cNvPr>
          <p:cNvSpPr/>
          <p:nvPr/>
        </p:nvSpPr>
        <p:spPr>
          <a:xfrm>
            <a:off x="7366639" y="2300601"/>
            <a:ext cx="1775377" cy="270237"/>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Century Gothic"/>
              </a:rPr>
              <a:t>Santa Monica Pier</a:t>
            </a:r>
          </a:p>
        </p:txBody>
      </p:sp>
      <p:sp>
        <p:nvSpPr>
          <p:cNvPr id="22" name="Round Diagonal Corner Rectangle 45">
            <a:extLst>
              <a:ext uri="{FF2B5EF4-FFF2-40B4-BE49-F238E27FC236}">
                <a16:creationId xmlns:a16="http://schemas.microsoft.com/office/drawing/2014/main" id="{6E0025FD-E048-42C9-AE3A-576423FF1C39}"/>
              </a:ext>
            </a:extLst>
          </p:cNvPr>
          <p:cNvSpPr/>
          <p:nvPr/>
        </p:nvSpPr>
        <p:spPr>
          <a:xfrm>
            <a:off x="10124630" y="4670299"/>
            <a:ext cx="1182195" cy="270237"/>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latin typeface="Century Gothic"/>
              </a:rPr>
              <a:t>Scripps Pier</a:t>
            </a:r>
          </a:p>
        </p:txBody>
      </p:sp>
      <p:sp>
        <p:nvSpPr>
          <p:cNvPr id="7" name="TextBox 6">
            <a:extLst>
              <a:ext uri="{FF2B5EF4-FFF2-40B4-BE49-F238E27FC236}">
                <a16:creationId xmlns:a16="http://schemas.microsoft.com/office/drawing/2014/main" id="{7E240572-F46B-4031-B2A1-C8662AC9F0AA}"/>
              </a:ext>
            </a:extLst>
          </p:cNvPr>
          <p:cNvSpPr txBox="1"/>
          <p:nvPr/>
        </p:nvSpPr>
        <p:spPr>
          <a:xfrm>
            <a:off x="5420272" y="5936003"/>
            <a:ext cx="1946367" cy="307777"/>
          </a:xfrm>
          <a:prstGeom prst="rect">
            <a:avLst/>
          </a:prstGeom>
          <a:noFill/>
        </p:spPr>
        <p:txBody>
          <a:bodyPr wrap="square" rtlCol="0">
            <a:spAutoFit/>
          </a:bodyPr>
          <a:lstStyle/>
          <a:p>
            <a:r>
              <a:rPr lang="en-US" sz="1400" i="1" dirty="0">
                <a:solidFill>
                  <a:schemeClr val="tx1">
                    <a:lumMod val="75000"/>
                    <a:lumOff val="25000"/>
                  </a:schemeClr>
                </a:solidFill>
                <a:latin typeface="Century Gothic" panose="020B0502020202020204" pitchFamily="34" charset="0"/>
              </a:rPr>
              <a:t>In situ </a:t>
            </a:r>
            <a:r>
              <a:rPr lang="en-US" sz="1400" dirty="0">
                <a:solidFill>
                  <a:schemeClr val="tx1">
                    <a:lumMod val="75000"/>
                    <a:lumOff val="25000"/>
                  </a:schemeClr>
                </a:solidFill>
                <a:latin typeface="Century Gothic" panose="020B0502020202020204" pitchFamily="34" charset="0"/>
              </a:rPr>
              <a:t>collection site</a:t>
            </a:r>
          </a:p>
        </p:txBody>
      </p:sp>
      <p:grpSp>
        <p:nvGrpSpPr>
          <p:cNvPr id="4" name="Group 3">
            <a:extLst>
              <a:ext uri="{FF2B5EF4-FFF2-40B4-BE49-F238E27FC236}">
                <a16:creationId xmlns:a16="http://schemas.microsoft.com/office/drawing/2014/main" id="{6516696E-F168-413D-A2E0-314734B5458E}"/>
              </a:ext>
            </a:extLst>
          </p:cNvPr>
          <p:cNvGrpSpPr/>
          <p:nvPr/>
        </p:nvGrpSpPr>
        <p:grpSpPr>
          <a:xfrm>
            <a:off x="5171044" y="5909810"/>
            <a:ext cx="368676" cy="368676"/>
            <a:chOff x="2450007" y="5711998"/>
            <a:chExt cx="368676" cy="368676"/>
          </a:xfrm>
        </p:grpSpPr>
        <p:pic>
          <p:nvPicPr>
            <p:cNvPr id="5" name="Graphic 4" descr="Marker with solid fill">
              <a:extLst>
                <a:ext uri="{FF2B5EF4-FFF2-40B4-BE49-F238E27FC236}">
                  <a16:creationId xmlns:a16="http://schemas.microsoft.com/office/drawing/2014/main" id="{2B788B98-175E-4561-95A2-EB8DAAF40D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0007" y="5711998"/>
              <a:ext cx="368676" cy="368676"/>
            </a:xfrm>
            <a:prstGeom prst="rect">
              <a:avLst/>
            </a:prstGeom>
          </p:spPr>
        </p:pic>
        <p:sp>
          <p:nvSpPr>
            <p:cNvPr id="8" name="Oval 7">
              <a:extLst>
                <a:ext uri="{FF2B5EF4-FFF2-40B4-BE49-F238E27FC236}">
                  <a16:creationId xmlns:a16="http://schemas.microsoft.com/office/drawing/2014/main" id="{27E24729-DDDC-4898-9F76-C9216E898FFE}"/>
                </a:ext>
              </a:extLst>
            </p:cNvPr>
            <p:cNvSpPr/>
            <p:nvPr/>
          </p:nvSpPr>
          <p:spPr>
            <a:xfrm>
              <a:off x="2573300" y="5781431"/>
              <a:ext cx="120460" cy="140089"/>
            </a:xfrm>
            <a:prstGeom prst="ellipse">
              <a:avLst/>
            </a:prstGeom>
            <a:solidFill>
              <a:srgbClr val="AA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ounded Rectangle 16">
            <a:extLst>
              <a:ext uri="{FF2B5EF4-FFF2-40B4-BE49-F238E27FC236}">
                <a16:creationId xmlns:a16="http://schemas.microsoft.com/office/drawing/2014/main" id="{DA3FDC58-8688-5D41-9B4A-F5A5CDA34E9C}"/>
              </a:ext>
            </a:extLst>
          </p:cNvPr>
          <p:cNvSpPr/>
          <p:nvPr/>
        </p:nvSpPr>
        <p:spPr>
          <a:xfrm>
            <a:off x="240167" y="1566291"/>
            <a:ext cx="4675550" cy="3485750"/>
          </a:xfrm>
          <a:prstGeom prst="roundRect">
            <a:avLst>
              <a:gd name="adj" fmla="val 28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F1A2729-6E35-48A4-A485-D3E3525D45CB}"/>
              </a:ext>
            </a:extLst>
          </p:cNvPr>
          <p:cNvSpPr txBox="1"/>
          <p:nvPr/>
        </p:nvSpPr>
        <p:spPr>
          <a:xfrm>
            <a:off x="5241139" y="5215704"/>
            <a:ext cx="294696" cy="261610"/>
          </a:xfrm>
          <a:prstGeom prst="rect">
            <a:avLst/>
          </a:prstGeom>
          <a:noFill/>
        </p:spPr>
        <p:txBody>
          <a:bodyPr wrap="square" lIns="91440" tIns="45720" rIns="91440" bIns="45720" anchor="t">
            <a:spAutoFit/>
          </a:bodyPr>
          <a:lstStyle/>
          <a:p>
            <a:r>
              <a:rPr kumimoji="0" lang="en-US" sz="1050" i="0" u="none" strike="noStrike" kern="0" cap="none" spc="0" normalizeH="0" baseline="0" noProof="0" dirty="0">
                <a:ln>
                  <a:noFill/>
                </a:ln>
                <a:solidFill>
                  <a:schemeClr val="tx1">
                    <a:lumMod val="75000"/>
                    <a:lumOff val="25000"/>
                  </a:schemeClr>
                </a:solidFill>
                <a:effectLst/>
                <a:uLnTx/>
                <a:uFillTx/>
                <a:latin typeface="Century Gothic" panose="020F0302020204030204"/>
              </a:rPr>
              <a:t>0</a:t>
            </a:r>
            <a:endParaRPr lang="en-US" sz="1050"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46ADC0C4-3021-4102-9D55-16DDB90AF733}"/>
              </a:ext>
            </a:extLst>
          </p:cNvPr>
          <p:cNvSpPr txBox="1"/>
          <p:nvPr/>
        </p:nvSpPr>
        <p:spPr>
          <a:xfrm>
            <a:off x="6037674" y="5224067"/>
            <a:ext cx="469991" cy="253916"/>
          </a:xfrm>
          <a:prstGeom prst="rect">
            <a:avLst/>
          </a:prstGeom>
          <a:noFill/>
        </p:spPr>
        <p:txBody>
          <a:bodyPr wrap="square" lIns="91440" tIns="45720" rIns="91440" bIns="45720" anchor="t">
            <a:spAutoFit/>
          </a:bodyPr>
          <a:lstStyle/>
          <a:p>
            <a:r>
              <a:rPr kumimoji="0" lang="en-US" sz="1050" b="0" i="0" u="none" strike="noStrike" kern="0" cap="none" spc="0" normalizeH="0" baseline="0" noProof="0" dirty="0">
                <a:ln>
                  <a:noFill/>
                </a:ln>
                <a:solidFill>
                  <a:schemeClr val="tx1">
                    <a:lumMod val="75000"/>
                    <a:lumOff val="25000"/>
                  </a:schemeClr>
                </a:solidFill>
                <a:effectLst/>
                <a:uLnTx/>
                <a:uFillTx/>
                <a:latin typeface="Century Gothic" panose="020F0302020204030204"/>
              </a:rPr>
              <a:t>300</a:t>
            </a:r>
            <a:endParaRPr lang="en-US" sz="1050" dirty="0">
              <a:solidFill>
                <a:schemeClr val="tx1">
                  <a:lumMod val="75000"/>
                  <a:lumOff val="25000"/>
                </a:schemeClr>
              </a:solidFill>
              <a:cs typeface="Calibri"/>
            </a:endParaRPr>
          </a:p>
        </p:txBody>
      </p:sp>
      <p:grpSp>
        <p:nvGrpSpPr>
          <p:cNvPr id="23" name="Group 22">
            <a:extLst>
              <a:ext uri="{FF2B5EF4-FFF2-40B4-BE49-F238E27FC236}">
                <a16:creationId xmlns:a16="http://schemas.microsoft.com/office/drawing/2014/main" id="{6B11800B-1985-43E5-B037-032ADE774F4A}"/>
              </a:ext>
            </a:extLst>
          </p:cNvPr>
          <p:cNvGrpSpPr/>
          <p:nvPr/>
        </p:nvGrpSpPr>
        <p:grpSpPr>
          <a:xfrm>
            <a:off x="5167159" y="5936003"/>
            <a:ext cx="368676" cy="368676"/>
            <a:chOff x="2450007" y="5711998"/>
            <a:chExt cx="368676" cy="368676"/>
          </a:xfrm>
        </p:grpSpPr>
        <p:pic>
          <p:nvPicPr>
            <p:cNvPr id="24" name="Graphic 23" descr="Marker with solid fill">
              <a:extLst>
                <a:ext uri="{FF2B5EF4-FFF2-40B4-BE49-F238E27FC236}">
                  <a16:creationId xmlns:a16="http://schemas.microsoft.com/office/drawing/2014/main" id="{E16EB972-9A63-4E89-A90F-C01AAA16D4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0007" y="5711998"/>
              <a:ext cx="368676" cy="368676"/>
            </a:xfrm>
            <a:prstGeom prst="rect">
              <a:avLst/>
            </a:prstGeom>
          </p:spPr>
        </p:pic>
        <p:sp>
          <p:nvSpPr>
            <p:cNvPr id="25" name="Oval 24">
              <a:extLst>
                <a:ext uri="{FF2B5EF4-FFF2-40B4-BE49-F238E27FC236}">
                  <a16:creationId xmlns:a16="http://schemas.microsoft.com/office/drawing/2014/main" id="{B1E6708A-416B-41BD-9019-5DF2A6388231}"/>
                </a:ext>
              </a:extLst>
            </p:cNvPr>
            <p:cNvSpPr/>
            <p:nvPr/>
          </p:nvSpPr>
          <p:spPr>
            <a:xfrm>
              <a:off x="2573300" y="5781431"/>
              <a:ext cx="120460" cy="140089"/>
            </a:xfrm>
            <a:prstGeom prst="ellipse">
              <a:avLst/>
            </a:prstGeom>
            <a:solidFill>
              <a:srgbClr val="AA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A09770C2-1533-4C77-85A6-5445BDC3B807}"/>
              </a:ext>
            </a:extLst>
          </p:cNvPr>
          <p:cNvGrpSpPr/>
          <p:nvPr/>
        </p:nvGrpSpPr>
        <p:grpSpPr>
          <a:xfrm>
            <a:off x="9941107" y="2703804"/>
            <a:ext cx="368676" cy="368676"/>
            <a:chOff x="2450007" y="5711998"/>
            <a:chExt cx="368676" cy="368676"/>
          </a:xfrm>
        </p:grpSpPr>
        <p:pic>
          <p:nvPicPr>
            <p:cNvPr id="28" name="Graphic 27" descr="Marker with solid fill">
              <a:extLst>
                <a:ext uri="{FF2B5EF4-FFF2-40B4-BE49-F238E27FC236}">
                  <a16:creationId xmlns:a16="http://schemas.microsoft.com/office/drawing/2014/main" id="{BE263928-7B55-46C5-A70E-9BCFCE4C46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0007" y="5711998"/>
              <a:ext cx="368676" cy="368676"/>
            </a:xfrm>
            <a:prstGeom prst="rect">
              <a:avLst/>
            </a:prstGeom>
          </p:spPr>
        </p:pic>
        <p:sp>
          <p:nvSpPr>
            <p:cNvPr id="29" name="Oval 28">
              <a:extLst>
                <a:ext uri="{FF2B5EF4-FFF2-40B4-BE49-F238E27FC236}">
                  <a16:creationId xmlns:a16="http://schemas.microsoft.com/office/drawing/2014/main" id="{CC2BB796-4684-40FD-8891-C7222C2A1C2A}"/>
                </a:ext>
              </a:extLst>
            </p:cNvPr>
            <p:cNvSpPr/>
            <p:nvPr/>
          </p:nvSpPr>
          <p:spPr>
            <a:xfrm>
              <a:off x="2573300" y="5781431"/>
              <a:ext cx="120460" cy="140089"/>
            </a:xfrm>
            <a:prstGeom prst="ellipse">
              <a:avLst/>
            </a:prstGeom>
            <a:solidFill>
              <a:srgbClr val="AA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5B851AA3-2CE9-4EB3-BB81-89D652D84956}"/>
              </a:ext>
            </a:extLst>
          </p:cNvPr>
          <p:cNvSpPr txBox="1"/>
          <p:nvPr/>
        </p:nvSpPr>
        <p:spPr>
          <a:xfrm>
            <a:off x="8090869" y="3054412"/>
            <a:ext cx="1973531" cy="307777"/>
          </a:xfrm>
          <a:prstGeom prst="rect">
            <a:avLst/>
          </a:prstGeom>
          <a:solidFill>
            <a:srgbClr val="6A7D85"/>
          </a:solidFill>
        </p:spPr>
        <p:txBody>
          <a:bodyPr wrap="square">
            <a:spAutoFit/>
          </a:bodyPr>
          <a:lstStyle/>
          <a:p>
            <a:r>
              <a:rPr lang="en-US" sz="1400" dirty="0">
                <a:solidFill>
                  <a:schemeClr val="bg1"/>
                </a:solidFill>
                <a:latin typeface="Century Gothic"/>
              </a:rPr>
              <a:t>Newport Beach Pier</a:t>
            </a:r>
          </a:p>
        </p:txBody>
      </p:sp>
    </p:spTree>
    <p:extLst>
      <p:ext uri="{BB962C8B-B14F-4D97-AF65-F5344CB8AC3E}">
        <p14:creationId xmlns:p14="http://schemas.microsoft.com/office/powerpoint/2010/main" val="11082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6CCA629-6958-6748-8DE8-15AF5C4B2C9A}"/>
              </a:ext>
            </a:extLst>
          </p:cNvPr>
          <p:cNvSpPr/>
          <p:nvPr/>
        </p:nvSpPr>
        <p:spPr>
          <a:xfrm>
            <a:off x="4761465" y="1205381"/>
            <a:ext cx="2483047" cy="5500219"/>
          </a:xfrm>
          <a:prstGeom prst="roundRect">
            <a:avLst>
              <a:gd name="adj" fmla="val 49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95300" y="342900"/>
            <a:ext cx="8747046" cy="483676"/>
          </a:xfrm>
          <a:prstGeom prst="rect">
            <a:avLst/>
          </a:prstGeom>
        </p:spPr>
        <p:txBody>
          <a:bodyPr wrap="none" lIns="91440" tIns="45720" rIns="91440" bIns="45720" anchor="ctr" anchorCtr="0">
            <a:noAutofit/>
          </a:bodyPr>
          <a:lstStyle/>
          <a:p>
            <a:r>
              <a:rPr lang="en-US" sz="4000" b="1" dirty="0">
                <a:solidFill>
                  <a:srgbClr val="8A599A"/>
                </a:solidFill>
                <a:latin typeface="Century Gothic" panose="020F0302020204030204"/>
              </a:rPr>
              <a:t>METHODOLOGY  </a:t>
            </a:r>
          </a:p>
        </p:txBody>
      </p:sp>
      <p:pic>
        <p:nvPicPr>
          <p:cNvPr id="14" name="Graphic 4" descr="Research outline">
            <a:extLst>
              <a:ext uri="{FF2B5EF4-FFF2-40B4-BE49-F238E27FC236}">
                <a16:creationId xmlns:a16="http://schemas.microsoft.com/office/drawing/2014/main" id="{A4F424A6-3032-423D-A334-37EA44B3DC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6157" y="1269958"/>
            <a:ext cx="780186" cy="780186"/>
          </a:xfrm>
          <a:prstGeom prst="rect">
            <a:avLst/>
          </a:prstGeom>
        </p:spPr>
      </p:pic>
      <p:sp>
        <p:nvSpPr>
          <p:cNvPr id="15" name="Rectangle: Rounded Corners 14">
            <a:extLst>
              <a:ext uri="{FF2B5EF4-FFF2-40B4-BE49-F238E27FC236}">
                <a16:creationId xmlns:a16="http://schemas.microsoft.com/office/drawing/2014/main" id="{D3A063F2-BCC0-47D7-BBC2-4B991C3C87FC}"/>
              </a:ext>
            </a:extLst>
          </p:cNvPr>
          <p:cNvSpPr/>
          <p:nvPr/>
        </p:nvSpPr>
        <p:spPr>
          <a:xfrm>
            <a:off x="7752001" y="1205381"/>
            <a:ext cx="2396758" cy="760349"/>
          </a:xfrm>
          <a:prstGeom prst="roundRect">
            <a:avLst/>
          </a:prstGeom>
          <a:solidFill>
            <a:schemeClr val="accent1">
              <a:lumMod val="40000"/>
              <a:lumOff val="60000"/>
            </a:schemeClr>
          </a:solidFill>
          <a:ln w="57150">
            <a:solidFill>
              <a:srgbClr val="8A59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cs typeface="Calibri"/>
              </a:rPr>
              <a:t>Data Acquisition </a:t>
            </a:r>
            <a:endParaRPr lang="en-US" dirty="0">
              <a:solidFill>
                <a:schemeClr val="tx1">
                  <a:lumMod val="75000"/>
                  <a:lumOff val="25000"/>
                </a:schemeClr>
              </a:solidFill>
              <a:cs typeface="Calibri" panose="020F0502020204030204"/>
            </a:endParaRPr>
          </a:p>
        </p:txBody>
      </p:sp>
      <p:pic>
        <p:nvPicPr>
          <p:cNvPr id="17" name="Graphic 6" descr="Database outline">
            <a:extLst>
              <a:ext uri="{FF2B5EF4-FFF2-40B4-BE49-F238E27FC236}">
                <a16:creationId xmlns:a16="http://schemas.microsoft.com/office/drawing/2014/main" id="{A7D25959-6AD2-4838-8C02-D01361B43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6156" y="2981229"/>
            <a:ext cx="780186" cy="780186"/>
          </a:xfrm>
          <a:prstGeom prst="rect">
            <a:avLst/>
          </a:prstGeom>
        </p:spPr>
      </p:pic>
      <p:pic>
        <p:nvPicPr>
          <p:cNvPr id="18" name="Graphic 7" descr="Statistics outline">
            <a:extLst>
              <a:ext uri="{FF2B5EF4-FFF2-40B4-BE49-F238E27FC236}">
                <a16:creationId xmlns:a16="http://schemas.microsoft.com/office/drawing/2014/main" id="{DBE31388-D288-4B9F-A69E-3878C4507A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66156" y="4873313"/>
            <a:ext cx="780186" cy="780186"/>
          </a:xfrm>
          <a:prstGeom prst="rect">
            <a:avLst/>
          </a:prstGeom>
        </p:spPr>
      </p:pic>
      <p:sp>
        <p:nvSpPr>
          <p:cNvPr id="20" name="Arrow: Down 19">
            <a:extLst>
              <a:ext uri="{FF2B5EF4-FFF2-40B4-BE49-F238E27FC236}">
                <a16:creationId xmlns:a16="http://schemas.microsoft.com/office/drawing/2014/main" id="{D305195D-F3D8-4F58-A5F7-03C7F6EE86A1}"/>
              </a:ext>
            </a:extLst>
          </p:cNvPr>
          <p:cNvSpPr/>
          <p:nvPr/>
        </p:nvSpPr>
        <p:spPr>
          <a:xfrm>
            <a:off x="8775706" y="2238308"/>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C2CEF26F-06B9-49E2-BC85-A745D0437877}"/>
              </a:ext>
            </a:extLst>
          </p:cNvPr>
          <p:cNvSpPr/>
          <p:nvPr/>
        </p:nvSpPr>
        <p:spPr>
          <a:xfrm>
            <a:off x="8807993" y="4078731"/>
            <a:ext cx="330588" cy="561998"/>
          </a:xfrm>
          <a:prstGeom prst="downArrow">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008D149C-D420-441D-B005-BBE2DEA05526}"/>
              </a:ext>
            </a:extLst>
          </p:cNvPr>
          <p:cNvSpPr/>
          <p:nvPr/>
        </p:nvSpPr>
        <p:spPr>
          <a:xfrm>
            <a:off x="7784288" y="3007058"/>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Processing</a:t>
            </a:r>
            <a:endParaRPr lang="en-US" dirty="0">
              <a:solidFill>
                <a:schemeClr val="tx1">
                  <a:lumMod val="75000"/>
                  <a:lumOff val="25000"/>
                </a:schemeClr>
              </a:solidFill>
              <a:cs typeface="Calibri" panose="020F0502020204030204"/>
            </a:endParaRPr>
          </a:p>
        </p:txBody>
      </p:sp>
      <p:sp>
        <p:nvSpPr>
          <p:cNvPr id="23" name="Rectangle: Rounded Corners 22">
            <a:extLst>
              <a:ext uri="{FF2B5EF4-FFF2-40B4-BE49-F238E27FC236}">
                <a16:creationId xmlns:a16="http://schemas.microsoft.com/office/drawing/2014/main" id="{0D5BC5C8-4532-4893-989A-FE0AA2B31DCE}"/>
              </a:ext>
            </a:extLst>
          </p:cNvPr>
          <p:cNvSpPr/>
          <p:nvPr/>
        </p:nvSpPr>
        <p:spPr>
          <a:xfrm>
            <a:off x="7784287" y="4860396"/>
            <a:ext cx="2396758" cy="760349"/>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Data Analysis</a:t>
            </a:r>
            <a:endParaRPr lang="en-US" dirty="0">
              <a:solidFill>
                <a:schemeClr val="tx1">
                  <a:lumMod val="75000"/>
                  <a:lumOff val="25000"/>
                </a:schemeClr>
              </a:solidFill>
              <a:cs typeface="Calibri" panose="020F0502020204030204"/>
            </a:endParaRPr>
          </a:p>
        </p:txBody>
      </p:sp>
      <p:sp>
        <p:nvSpPr>
          <p:cNvPr id="16" name="Google Shape;186;p8">
            <a:extLst>
              <a:ext uri="{FF2B5EF4-FFF2-40B4-BE49-F238E27FC236}">
                <a16:creationId xmlns:a16="http://schemas.microsoft.com/office/drawing/2014/main" id="{A3EFA91C-A46D-42B6-9291-9A3C7F7307DF}"/>
              </a:ext>
            </a:extLst>
          </p:cNvPr>
          <p:cNvSpPr txBox="1"/>
          <p:nvPr/>
        </p:nvSpPr>
        <p:spPr>
          <a:xfrm>
            <a:off x="1654351" y="3164112"/>
            <a:ext cx="1470425" cy="13758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b="1" i="0" u="none" strike="noStrike" cap="none" dirty="0">
                <a:solidFill>
                  <a:srgbClr val="FFFFFF"/>
                </a:solidFill>
                <a:latin typeface="Century Gothic"/>
                <a:ea typeface="Century Gothic"/>
                <a:cs typeface="Century Gothic"/>
                <a:sym typeface="Century Gothic"/>
              </a:rPr>
              <a:t>Google </a:t>
            </a:r>
          </a:p>
          <a:p>
            <a:pPr marL="0" marR="0" lvl="0" indent="0" algn="ctr" rtl="0">
              <a:lnSpc>
                <a:spcPct val="100000"/>
              </a:lnSpc>
              <a:spcBef>
                <a:spcPts val="0"/>
              </a:spcBef>
              <a:spcAft>
                <a:spcPts val="0"/>
              </a:spcAft>
              <a:buClr>
                <a:srgbClr val="000000"/>
              </a:buClr>
              <a:buSzPts val="2400"/>
              <a:buFont typeface="Arial"/>
              <a:buNone/>
            </a:pPr>
            <a:r>
              <a:rPr lang="en-US" b="1" i="0" u="none" strike="noStrike" cap="none" dirty="0">
                <a:solidFill>
                  <a:srgbClr val="FFFFFF"/>
                </a:solidFill>
                <a:latin typeface="Century Gothic"/>
                <a:ea typeface="Century Gothic"/>
                <a:cs typeface="Century Gothic"/>
                <a:sym typeface="Century Gothic"/>
              </a:rPr>
              <a:t>Earth Engine</a:t>
            </a:r>
            <a:endParaRPr sz="1100" b="1" i="0" u="none" strike="noStrike" cap="none" dirty="0">
              <a:solidFill>
                <a:srgbClr val="FFFFFF"/>
              </a:solidFill>
              <a:latin typeface="Arial"/>
              <a:ea typeface="Arial"/>
              <a:cs typeface="Arial"/>
              <a:sym typeface="Arial"/>
            </a:endParaRPr>
          </a:p>
        </p:txBody>
      </p:sp>
      <p:sp>
        <p:nvSpPr>
          <p:cNvPr id="5" name="Rectangle 4">
            <a:extLst>
              <a:ext uri="{FF2B5EF4-FFF2-40B4-BE49-F238E27FC236}">
                <a16:creationId xmlns:a16="http://schemas.microsoft.com/office/drawing/2014/main" id="{9C6AD08A-FD70-4D36-B3DC-76F325B4BB29}"/>
              </a:ext>
            </a:extLst>
          </p:cNvPr>
          <p:cNvSpPr/>
          <p:nvPr/>
        </p:nvSpPr>
        <p:spPr>
          <a:xfrm>
            <a:off x="7558734" y="2857933"/>
            <a:ext cx="3487607" cy="11487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3AC319AF-9831-FB4E-8CBF-03BD0C36504E}"/>
              </a:ext>
            </a:extLst>
          </p:cNvPr>
          <p:cNvSpPr/>
          <p:nvPr/>
        </p:nvSpPr>
        <p:spPr>
          <a:xfrm>
            <a:off x="362921" y="1205382"/>
            <a:ext cx="4275752" cy="5500218"/>
          </a:xfrm>
          <a:prstGeom prst="roundRect">
            <a:avLst>
              <a:gd name="adj" fmla="val 28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5A38045-8E81-154D-8B2D-FE0A558D7983}"/>
              </a:ext>
            </a:extLst>
          </p:cNvPr>
          <p:cNvSpPr/>
          <p:nvPr/>
        </p:nvSpPr>
        <p:spPr>
          <a:xfrm>
            <a:off x="7597229" y="4776316"/>
            <a:ext cx="3449112" cy="11487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701621E-3852-48F0-A0A3-2970575B3CFC}"/>
              </a:ext>
            </a:extLst>
          </p:cNvPr>
          <p:cNvSpPr/>
          <p:nvPr/>
        </p:nvSpPr>
        <p:spPr>
          <a:xfrm>
            <a:off x="649002" y="5000332"/>
            <a:ext cx="1472184" cy="981882"/>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kern="1200" dirty="0">
                <a:latin typeface="Century Gothic"/>
              </a:rPr>
              <a:t>Aqua</a:t>
            </a:r>
          </a:p>
          <a:p>
            <a:pPr marL="0" lvl="0" indent="0" algn="ctr" defTabSz="1022350" rtl="0">
              <a:lnSpc>
                <a:spcPct val="90000"/>
              </a:lnSpc>
              <a:spcBef>
                <a:spcPct val="0"/>
              </a:spcBef>
              <a:spcAft>
                <a:spcPct val="35000"/>
              </a:spcAft>
              <a:buNone/>
            </a:pPr>
            <a:r>
              <a:rPr lang="en-US" sz="2000" kern="1200" dirty="0">
                <a:latin typeface="Century Gothic"/>
              </a:rPr>
              <a:t>MODIS</a:t>
            </a:r>
          </a:p>
        </p:txBody>
      </p:sp>
      <p:sp>
        <p:nvSpPr>
          <p:cNvPr id="31" name="Rectangle: Rounded Corners 30">
            <a:extLst>
              <a:ext uri="{FF2B5EF4-FFF2-40B4-BE49-F238E27FC236}">
                <a16:creationId xmlns:a16="http://schemas.microsoft.com/office/drawing/2014/main" id="{70DF598F-D6C9-4F40-9EC6-2482445793E2}"/>
              </a:ext>
            </a:extLst>
          </p:cNvPr>
          <p:cNvSpPr/>
          <p:nvPr/>
        </p:nvSpPr>
        <p:spPr>
          <a:xfrm>
            <a:off x="2926387" y="5000332"/>
            <a:ext cx="1470425" cy="981882"/>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kern="1200" dirty="0">
                <a:latin typeface="Century Gothic"/>
              </a:rPr>
              <a:t>Suomi NPP VIIRS</a:t>
            </a:r>
          </a:p>
        </p:txBody>
      </p:sp>
      <p:cxnSp>
        <p:nvCxnSpPr>
          <p:cNvPr id="7" name="Straight Arrow Connector 6">
            <a:extLst>
              <a:ext uri="{FF2B5EF4-FFF2-40B4-BE49-F238E27FC236}">
                <a16:creationId xmlns:a16="http://schemas.microsoft.com/office/drawing/2014/main" id="{B9C503D4-8703-4613-88AE-B92B58366959}"/>
              </a:ext>
            </a:extLst>
          </p:cNvPr>
          <p:cNvCxnSpPr>
            <a:cxnSpLocks/>
          </p:cNvCxnSpPr>
          <p:nvPr/>
        </p:nvCxnSpPr>
        <p:spPr>
          <a:xfrm flipH="1">
            <a:off x="1440944" y="3405188"/>
            <a:ext cx="680242" cy="131218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1A959B3-53A9-41F2-90D0-DC1BF46A441C}"/>
              </a:ext>
            </a:extLst>
          </p:cNvPr>
          <p:cNvCxnSpPr>
            <a:cxnSpLocks/>
          </p:cNvCxnSpPr>
          <p:nvPr/>
        </p:nvCxnSpPr>
        <p:spPr>
          <a:xfrm>
            <a:off x="2926387" y="3405188"/>
            <a:ext cx="690288" cy="133724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3EA07C03-0635-4FF6-A2EF-D0C4A8526EA4}"/>
              </a:ext>
            </a:extLst>
          </p:cNvPr>
          <p:cNvSpPr/>
          <p:nvPr/>
        </p:nvSpPr>
        <p:spPr>
          <a:xfrm>
            <a:off x="5258104" y="5000332"/>
            <a:ext cx="1472184" cy="978408"/>
          </a:xfrm>
          <a:prstGeom prst="roundRect">
            <a:avLst/>
          </a:prstGeom>
          <a:solidFill>
            <a:srgbClr val="45B6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kern="1200" dirty="0">
                <a:latin typeface="Century Gothic"/>
              </a:rPr>
              <a:t>GCOM-C SGLI</a:t>
            </a:r>
          </a:p>
        </p:txBody>
      </p:sp>
      <p:cxnSp>
        <p:nvCxnSpPr>
          <p:cNvPr id="13" name="Straight Arrow Connector 12">
            <a:extLst>
              <a:ext uri="{FF2B5EF4-FFF2-40B4-BE49-F238E27FC236}">
                <a16:creationId xmlns:a16="http://schemas.microsoft.com/office/drawing/2014/main" id="{590F2803-86EF-4C9A-AA90-81679EFA6C5B}"/>
              </a:ext>
            </a:extLst>
          </p:cNvPr>
          <p:cNvCxnSpPr>
            <a:cxnSpLocks/>
          </p:cNvCxnSpPr>
          <p:nvPr/>
        </p:nvCxnSpPr>
        <p:spPr>
          <a:xfrm>
            <a:off x="5962761" y="3405188"/>
            <a:ext cx="0" cy="131218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5" name="Rectangle: Rounded Corners 34">
            <a:extLst>
              <a:ext uri="{FF2B5EF4-FFF2-40B4-BE49-F238E27FC236}">
                <a16:creationId xmlns:a16="http://schemas.microsoft.com/office/drawing/2014/main" id="{DB5D0935-54B9-4F79-9982-75B4EF634AB8}"/>
              </a:ext>
            </a:extLst>
          </p:cNvPr>
          <p:cNvSpPr/>
          <p:nvPr/>
        </p:nvSpPr>
        <p:spPr>
          <a:xfrm>
            <a:off x="1308494" y="1857668"/>
            <a:ext cx="2433630" cy="12754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b="1" kern="1200" dirty="0">
                <a:solidFill>
                  <a:schemeClr val="bg1"/>
                </a:solidFill>
                <a:latin typeface="Century Gothic"/>
              </a:rPr>
              <a:t>Google Earth Engine</a:t>
            </a:r>
            <a:endParaRPr lang="en-US" sz="2000" b="0" kern="1200" dirty="0">
              <a:solidFill>
                <a:schemeClr val="bg1"/>
              </a:solidFill>
              <a:latin typeface="Century Gothic"/>
            </a:endParaRPr>
          </a:p>
        </p:txBody>
      </p:sp>
      <p:pic>
        <p:nvPicPr>
          <p:cNvPr id="24" name="Google Shape;185;p8">
            <a:extLst>
              <a:ext uri="{FF2B5EF4-FFF2-40B4-BE49-F238E27FC236}">
                <a16:creationId xmlns:a16="http://schemas.microsoft.com/office/drawing/2014/main" id="{CA97F0AF-139C-D24E-9707-FF639E24405D}"/>
              </a:ext>
            </a:extLst>
          </p:cNvPr>
          <p:cNvPicPr preferRelativeResize="0"/>
          <p:nvPr/>
        </p:nvPicPr>
        <p:blipFill rotWithShape="1">
          <a:blip r:embed="rId9">
            <a:alphaModFix/>
          </a:blip>
          <a:srcRect/>
          <a:stretch/>
        </p:blipFill>
        <p:spPr>
          <a:xfrm>
            <a:off x="801005" y="1462266"/>
            <a:ext cx="928175" cy="881438"/>
          </a:xfrm>
          <a:prstGeom prst="rect">
            <a:avLst/>
          </a:prstGeom>
          <a:noFill/>
          <a:ln>
            <a:noFill/>
          </a:ln>
        </p:spPr>
      </p:pic>
      <p:sp>
        <p:nvSpPr>
          <p:cNvPr id="36" name="Rectangle: Rounded Corners 35">
            <a:extLst>
              <a:ext uri="{FF2B5EF4-FFF2-40B4-BE49-F238E27FC236}">
                <a16:creationId xmlns:a16="http://schemas.microsoft.com/office/drawing/2014/main" id="{B154F512-DFA2-4966-BED5-4C86F06F9B8B}"/>
              </a:ext>
            </a:extLst>
          </p:cNvPr>
          <p:cNvSpPr/>
          <p:nvPr/>
        </p:nvSpPr>
        <p:spPr>
          <a:xfrm>
            <a:off x="4897488" y="1857668"/>
            <a:ext cx="2211000" cy="12754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022350" rtl="0">
              <a:lnSpc>
                <a:spcPct val="90000"/>
              </a:lnSpc>
              <a:spcBef>
                <a:spcPct val="0"/>
              </a:spcBef>
              <a:spcAft>
                <a:spcPct val="35000"/>
              </a:spcAft>
              <a:buNone/>
            </a:pPr>
            <a:r>
              <a:rPr lang="en-US" sz="2000" b="1" kern="1200" dirty="0">
                <a:latin typeface="Century Gothic"/>
              </a:rPr>
              <a:t>JAXA G-Portal</a:t>
            </a:r>
            <a:endParaRPr lang="en-US" sz="2000" b="0" kern="1200" dirty="0">
              <a:latin typeface="Century Gothic"/>
            </a:endParaRPr>
          </a:p>
        </p:txBody>
      </p:sp>
    </p:spTree>
    <p:extLst>
      <p:ext uri="{BB962C8B-B14F-4D97-AF65-F5344CB8AC3E}">
        <p14:creationId xmlns:p14="http://schemas.microsoft.com/office/powerpoint/2010/main" val="396767441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D741D9-D839-409E-89C1-040E70CE2FE6}">
  <ds:schemaRefs>
    <ds:schemaRef ds:uri="6be51c9e-9bf2-4b48-ab79-1dec3e09f49b"/>
    <ds:schemaRef ds:uri="a68b8b16-9eba-4b9b-b141-f2c92a8999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3.xml><?xml version="1.0" encoding="utf-8"?>
<ds:datastoreItem xmlns:ds="http://schemas.openxmlformats.org/officeDocument/2006/customXml" ds:itemID="{64ACC573-CBBB-4B57-838C-B9C9429906FA}"/>
</file>

<file path=docProps/app.xml><?xml version="1.0" encoding="utf-8"?>
<Properties xmlns="http://schemas.openxmlformats.org/officeDocument/2006/extended-properties" xmlns:vt="http://schemas.openxmlformats.org/officeDocument/2006/docPropsVTypes">
  <TotalTime>229</TotalTime>
  <Words>5571</Words>
  <Application>Microsoft Office PowerPoint</Application>
  <PresentationFormat>Widescreen</PresentationFormat>
  <Paragraphs>749</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Arial,Sans-Serif</vt:lpstr>
      <vt:lpstr>Calibri</vt:lpstr>
      <vt:lpstr>Cambria Math</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7</cp:revision>
  <dcterms:created xsi:type="dcterms:W3CDTF">2019-11-12T17:46:59Z</dcterms:created>
  <dcterms:modified xsi:type="dcterms:W3CDTF">2021-11-17T21:28:49Z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