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81813" cy="9296400"/>
  <p:embeddedFontLst>
    <p:embeddedFont>
      <p:font typeface="Garamond" panose="02020404030301010803" pitchFamily="18" charset="0"/>
      <p:regular r:id="rId4"/>
      <p:bold r:id="rId5"/>
      <p:italic r:id="rId6"/>
    </p:embeddedFont>
    <p:embeddedFont>
      <p:font typeface="Wingdings 3" panose="05040102010807070707" pitchFamily="18" charset="2"/>
      <p:regular r:id="rId7"/>
    </p:embeddedFont>
    <p:embeddedFont>
      <p:font typeface="Century Gothic" panose="020B0502020202020204" pitchFamily="34" charset="0"/>
      <p:regular r:id="rId8"/>
      <p:bold r:id="rId9"/>
      <p:italic r:id="rId10"/>
      <p:bold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Rousseau, Nick J (329D-Affiliate)" initials="RNJ(" lastIdx="5" clrIdx="1">
    <p:extLst>
      <p:ext uri="{19B8F6BF-5375-455C-9EA6-DF929625EA0E}">
        <p15:presenceInfo xmlns:p15="http://schemas.microsoft.com/office/powerpoint/2012/main" userId="S-1-5-21-1608413684-1126320247-1535859923-128904" providerId="AD"/>
      </p:ext>
    </p:extLst>
  </p:cmAuthor>
  <p:cmAuthor id="2" name="Solomon, Eyob (GSFC-6170)[DEVELOP]" initials="SE(" lastIdx="1" clrIdx="2">
    <p:extLst>
      <p:ext uri="{19B8F6BF-5375-455C-9EA6-DF929625EA0E}">
        <p15:presenceInfo xmlns:p15="http://schemas.microsoft.com/office/powerpoint/2012/main" userId="S-1-5-21-330711430-3775241029-4075259233-8473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6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09" autoAdjust="0"/>
    <p:restoredTop sz="95105" autoAdjust="0"/>
  </p:normalViewPr>
  <p:slideViewPr>
    <p:cSldViewPr snapToGrid="0">
      <p:cViewPr>
        <p:scale>
          <a:sx n="50" d="100"/>
          <a:sy n="50" d="100"/>
        </p:scale>
        <p:origin x="354" y="-4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07-19T10:15:36.925"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133600" y="698500"/>
            <a:ext cx="2614613"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8182" y="4415790"/>
            <a:ext cx="5505450" cy="4183380"/>
          </a:xfrm>
          <a:prstGeom prst="rect">
            <a:avLst/>
          </a:prstGeom>
          <a:noFill/>
          <a:ln>
            <a:noFill/>
          </a:ln>
        </p:spPr>
        <p:txBody>
          <a:bodyPr spcFirstLastPara="1" wrap="square" lIns="92422" tIns="92422" rIns="92422" bIns="9242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750993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8182" y="4415790"/>
            <a:ext cx="5505450" cy="4183380"/>
          </a:xfrm>
          <a:prstGeom prst="rect">
            <a:avLst/>
          </a:prstGeom>
        </p:spPr>
        <p:txBody>
          <a:bodyPr spcFirstLastPara="1" wrap="square" lIns="92422" tIns="92422" rIns="92422" bIns="92422" anchor="t" anchorCtr="0">
            <a:noAutofit/>
          </a:bodyPr>
          <a:lstStyle/>
          <a:p>
            <a:pPr marL="0" indent="0">
              <a:buNone/>
            </a:pPr>
            <a:endParaRPr dirty="0"/>
          </a:p>
        </p:txBody>
      </p:sp>
      <p:sp>
        <p:nvSpPr>
          <p:cNvPr id="12" name="Shape 12"/>
          <p:cNvSpPr>
            <a:spLocks noGrp="1" noRot="1" noChangeAspect="1"/>
          </p:cNvSpPr>
          <p:nvPr>
            <p:ph type="sldImg" idx="2"/>
          </p:nvPr>
        </p:nvSpPr>
        <p:spPr>
          <a:xfrm>
            <a:off x="2133600" y="698500"/>
            <a:ext cx="2614613"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6643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275" y="0"/>
            <a:ext cx="27431450" cy="36576000"/>
          </a:xfrm>
          <a:prstGeom prst="rect">
            <a:avLst/>
          </a:prstGeom>
          <a:noFill/>
          <a:ln>
            <a:noFill/>
          </a:ln>
        </p:spPr>
      </p:pic>
      <p:sp>
        <p:nvSpPr>
          <p:cNvPr id="8" name="Shape 8"/>
          <p:cNvSpPr txBox="1">
            <a:spLocks noGrp="1"/>
          </p:cNvSpPr>
          <p:nvPr>
            <p:ph type="body" idx="1"/>
          </p:nvPr>
        </p:nvSpPr>
        <p:spPr>
          <a:xfrm>
            <a:off x="914400" y="438150"/>
            <a:ext cx="17183101" cy="3383280"/>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0"/>
              </a:spcBef>
              <a:spcAft>
                <a:spcPts val="0"/>
              </a:spcAft>
              <a:buClr>
                <a:srgbClr val="7FB662"/>
              </a:buClr>
              <a:buSzPts val="6000"/>
              <a:buFont typeface="Arial"/>
              <a:buNone/>
              <a:defRPr sz="6000" b="1" i="0" u="none" strike="noStrike" cap="none">
                <a:solidFill>
                  <a:srgbClr val="7FB662"/>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p:nvPr/>
        </p:nvSpPr>
        <p:spPr>
          <a:xfrm>
            <a:off x="3286898" y="35527213"/>
            <a:ext cx="23230702" cy="2139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90" b="0" i="1" u="none" strike="noStrike" cap="none">
                <a:solidFill>
                  <a:srgbClr val="A5A5A5"/>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790" b="0" i="1" u="none" strike="noStrike" cap="none">
              <a:solidFill>
                <a:srgbClr val="A5A5A5"/>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pos="16704">
          <p15:clr>
            <a:srgbClr val="FBAE40"/>
          </p15:clr>
        </p15:guide>
        <p15:guide id="2" pos="576">
          <p15:clr>
            <a:srgbClr val="FBAE40"/>
          </p15:clr>
        </p15:guide>
        <p15:guide id="3" pos="8640">
          <p15:clr>
            <a:srgbClr val="FBAE40"/>
          </p15:clr>
        </p15:guide>
        <p15:guide id="4" orient="horz" pos="264">
          <p15:clr>
            <a:srgbClr val="FBAE40"/>
          </p15:clr>
        </p15:guide>
        <p15:guide id="5" orient="horz" pos="22752">
          <p15:clr>
            <a:srgbClr val="FBAE40"/>
          </p15:clr>
        </p15:guide>
        <p15:guide id="6" orient="horz" pos="3240">
          <p15:clr>
            <a:srgbClr val="FBAE40"/>
          </p15:clr>
        </p15:guide>
        <p15:guide id="7" orient="horz" pos="21120">
          <p15:clr>
            <a:srgbClr val="FBAE40"/>
          </p15:clr>
        </p15:guide>
        <p15:guide id="8" orient="horz" pos="1872">
          <p15:clr>
            <a:srgbClr val="FBAE40"/>
          </p15:clr>
        </p15:guide>
        <p15:guide id="9" pos="1142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jp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jp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3"/>
        <p:cNvGrpSpPr/>
        <p:nvPr/>
      </p:nvGrpSpPr>
      <p:grpSpPr>
        <a:xfrm>
          <a:off x="0" y="0"/>
          <a:ext cx="0" cy="0"/>
          <a:chOff x="0" y="0"/>
          <a:chExt cx="0" cy="0"/>
        </a:xfrm>
      </p:grpSpPr>
      <p:sp>
        <p:nvSpPr>
          <p:cNvPr id="16" name="Shape 16"/>
          <p:cNvSpPr txBox="1"/>
          <p:nvPr/>
        </p:nvSpPr>
        <p:spPr>
          <a:xfrm>
            <a:off x="954990" y="4642313"/>
            <a:ext cx="11516347"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Abstract</a:t>
            </a:r>
            <a:endParaRPr dirty="0"/>
          </a:p>
        </p:txBody>
      </p:sp>
      <p:sp>
        <p:nvSpPr>
          <p:cNvPr id="19" name="Shape 19"/>
          <p:cNvSpPr txBox="1"/>
          <p:nvPr/>
        </p:nvSpPr>
        <p:spPr>
          <a:xfrm>
            <a:off x="933004" y="16080419"/>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Study Area</a:t>
            </a:r>
            <a:endParaRPr dirty="0"/>
          </a:p>
        </p:txBody>
      </p:sp>
      <p:sp>
        <p:nvSpPr>
          <p:cNvPr id="22" name="Shape 22"/>
          <p:cNvSpPr txBox="1"/>
          <p:nvPr/>
        </p:nvSpPr>
        <p:spPr>
          <a:xfrm>
            <a:off x="14545563" y="21839777"/>
            <a:ext cx="8229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Conclusions</a:t>
            </a:r>
            <a:endParaRPr dirty="0"/>
          </a:p>
        </p:txBody>
      </p:sp>
      <p:sp>
        <p:nvSpPr>
          <p:cNvPr id="23" name="Shape 23"/>
          <p:cNvSpPr txBox="1"/>
          <p:nvPr/>
        </p:nvSpPr>
        <p:spPr>
          <a:xfrm>
            <a:off x="14414838" y="32580783"/>
            <a:ext cx="12779400" cy="1944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Clr>
                <a:srgbClr val="3F3F3F"/>
              </a:buClr>
              <a:buSzPts val="2700"/>
              <a:buFont typeface="Arial"/>
              <a:buNone/>
            </a:pPr>
            <a:r>
              <a:rPr lang="en-US" sz="2700" b="1" dirty="0">
                <a:solidFill>
                  <a:srgbClr val="3F3F3F"/>
                </a:solidFill>
                <a:latin typeface="Garamond"/>
                <a:ea typeface="Garamond"/>
                <a:cs typeface="Garamond"/>
                <a:sym typeface="Garamond"/>
              </a:rPr>
              <a:t>Sean McCartney</a:t>
            </a:r>
            <a:r>
              <a:rPr lang="en-US" sz="2700" dirty="0">
                <a:solidFill>
                  <a:srgbClr val="3F3F3F"/>
                </a:solidFill>
                <a:latin typeface="Garamond"/>
                <a:ea typeface="Garamond"/>
                <a:cs typeface="Garamond"/>
                <a:sym typeface="Garamond"/>
              </a:rPr>
              <a:t>, Science Systems &amp; Applications, </a:t>
            </a:r>
            <a:r>
              <a:rPr lang="en-US" sz="2700" dirty="0" err="1">
                <a:solidFill>
                  <a:srgbClr val="3F3F3F"/>
                </a:solidFill>
                <a:latin typeface="Garamond"/>
                <a:ea typeface="Garamond"/>
                <a:cs typeface="Garamond"/>
                <a:sym typeface="Garamond"/>
              </a:rPr>
              <a:t>Inc</a:t>
            </a:r>
            <a:endParaRPr sz="2700" dirty="0">
              <a:solidFill>
                <a:srgbClr val="3F3F3F"/>
              </a:solidFill>
              <a:latin typeface="Garamond"/>
              <a:ea typeface="Garamond"/>
              <a:cs typeface="Garamond"/>
              <a:sym typeface="Garamond"/>
            </a:endParaRPr>
          </a:p>
          <a:p>
            <a:pPr marL="0" marR="0" lvl="0" indent="0" algn="l" rtl="0">
              <a:lnSpc>
                <a:spcPct val="90000"/>
              </a:lnSpc>
              <a:spcBef>
                <a:spcPts val="1800"/>
              </a:spcBef>
              <a:spcAft>
                <a:spcPts val="0"/>
              </a:spcAft>
              <a:buClr>
                <a:srgbClr val="3F3F3F"/>
              </a:buClr>
              <a:buSzPts val="2700"/>
              <a:buFont typeface="Arial"/>
              <a:buNone/>
            </a:pPr>
            <a:r>
              <a:rPr lang="en-US" sz="2700" b="1" dirty="0">
                <a:solidFill>
                  <a:srgbClr val="3F3F3F"/>
                </a:solidFill>
                <a:latin typeface="Garamond"/>
                <a:ea typeface="Garamond"/>
                <a:cs typeface="Garamond"/>
                <a:sym typeface="Garamond"/>
              </a:rPr>
              <a:t>Dr. John </a:t>
            </a:r>
            <a:r>
              <a:rPr lang="en-US" sz="2700" b="1" dirty="0" err="1">
                <a:solidFill>
                  <a:srgbClr val="3F3F3F"/>
                </a:solidFill>
                <a:latin typeface="Garamond"/>
                <a:ea typeface="Garamond"/>
                <a:cs typeface="Garamond"/>
                <a:sym typeface="Garamond"/>
              </a:rPr>
              <a:t>Bolten</a:t>
            </a:r>
            <a:r>
              <a:rPr lang="en-US" sz="2700" dirty="0">
                <a:solidFill>
                  <a:srgbClr val="3F3F3F"/>
                </a:solidFill>
                <a:latin typeface="Garamond"/>
                <a:ea typeface="Garamond"/>
                <a:cs typeface="Garamond"/>
                <a:sym typeface="Garamond"/>
              </a:rPr>
              <a:t>, NASA Goddard Space Flight Center</a:t>
            </a:r>
            <a:endParaRPr sz="2700" dirty="0">
              <a:solidFill>
                <a:srgbClr val="3F3F3F"/>
              </a:solidFill>
              <a:latin typeface="Garamond"/>
              <a:ea typeface="Garamond"/>
              <a:cs typeface="Garamond"/>
              <a:sym typeface="Garamond"/>
            </a:endParaRPr>
          </a:p>
          <a:p>
            <a:pPr marL="0" marR="0" lvl="0" indent="0" algn="l" rtl="0">
              <a:lnSpc>
                <a:spcPct val="90000"/>
              </a:lnSpc>
              <a:spcBef>
                <a:spcPts val="1800"/>
              </a:spcBef>
              <a:spcAft>
                <a:spcPts val="0"/>
              </a:spcAft>
              <a:buClr>
                <a:schemeClr val="dk1"/>
              </a:buClr>
              <a:buSzPts val="2700"/>
              <a:buFont typeface="Arial"/>
              <a:buNone/>
            </a:pPr>
            <a:endParaRPr sz="2700" dirty="0">
              <a:solidFill>
                <a:srgbClr val="3F3F3F"/>
              </a:solidFill>
              <a:latin typeface="Garamond"/>
              <a:ea typeface="Garamond"/>
              <a:cs typeface="Garamond"/>
              <a:sym typeface="Garamond"/>
            </a:endParaRPr>
          </a:p>
        </p:txBody>
      </p:sp>
      <p:sp>
        <p:nvSpPr>
          <p:cNvPr id="24" name="Shape 24"/>
          <p:cNvSpPr txBox="1"/>
          <p:nvPr/>
        </p:nvSpPr>
        <p:spPr>
          <a:xfrm>
            <a:off x="14378293" y="32054078"/>
            <a:ext cx="8229600" cy="42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Acknowledgements</a:t>
            </a:r>
            <a:endParaRPr dirty="0"/>
          </a:p>
        </p:txBody>
      </p:sp>
      <p:sp>
        <p:nvSpPr>
          <p:cNvPr id="25" name="Shape 25"/>
          <p:cNvSpPr txBox="1"/>
          <p:nvPr/>
        </p:nvSpPr>
        <p:spPr>
          <a:xfrm>
            <a:off x="914388" y="29862771"/>
            <a:ext cx="8229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Project Partners</a:t>
            </a:r>
            <a:endParaRPr dirty="0"/>
          </a:p>
        </p:txBody>
      </p:sp>
      <p:sp>
        <p:nvSpPr>
          <p:cNvPr id="30" name="Shape 30"/>
          <p:cNvSpPr txBox="1"/>
          <p:nvPr/>
        </p:nvSpPr>
        <p:spPr>
          <a:xfrm>
            <a:off x="954990" y="30668177"/>
            <a:ext cx="12144900" cy="24420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3F3F3F"/>
              </a:buClr>
              <a:buSzPts val="2700"/>
              <a:buFont typeface="Arial"/>
              <a:buNone/>
            </a:pPr>
            <a:r>
              <a:rPr lang="en-US" sz="2700" dirty="0">
                <a:solidFill>
                  <a:srgbClr val="3F3F3F"/>
                </a:solidFill>
                <a:latin typeface="Garamond"/>
                <a:ea typeface="Garamond"/>
                <a:cs typeface="Garamond"/>
                <a:sym typeface="Garamond"/>
              </a:rPr>
              <a:t>Urban Beekeeping </a:t>
            </a:r>
            <a:r>
              <a:rPr lang="en-US" sz="2700" dirty="0" smtClean="0">
                <a:solidFill>
                  <a:srgbClr val="3F3F3F"/>
                </a:solidFill>
                <a:latin typeface="Garamond"/>
                <a:ea typeface="Garamond"/>
                <a:cs typeface="Garamond"/>
                <a:sym typeface="Garamond"/>
              </a:rPr>
              <a:t>Laboratory </a:t>
            </a:r>
            <a:r>
              <a:rPr lang="en-US" sz="2700" dirty="0">
                <a:solidFill>
                  <a:srgbClr val="3F3F3F"/>
                </a:solidFill>
                <a:latin typeface="Garamond"/>
                <a:ea typeface="Garamond"/>
                <a:cs typeface="Garamond"/>
                <a:sym typeface="Garamond"/>
              </a:rPr>
              <a:t>and Bee Sanctuary, Inc.</a:t>
            </a:r>
            <a:endParaRPr sz="2700" dirty="0">
              <a:solidFill>
                <a:srgbClr val="3F3F3F"/>
              </a:solidFill>
              <a:latin typeface="Garamond"/>
              <a:ea typeface="Garamond"/>
              <a:cs typeface="Garamond"/>
              <a:sym typeface="Garamond"/>
            </a:endParaRPr>
          </a:p>
          <a:p>
            <a:pPr marL="0" lvl="0" indent="0" rtl="0">
              <a:lnSpc>
                <a:spcPct val="100000"/>
              </a:lnSpc>
              <a:spcBef>
                <a:spcPts val="0"/>
              </a:spcBef>
              <a:spcAft>
                <a:spcPts val="0"/>
              </a:spcAft>
              <a:buClr>
                <a:srgbClr val="3F3F3F"/>
              </a:buClr>
              <a:buSzPts val="2700"/>
              <a:buFont typeface="Arial"/>
              <a:buNone/>
            </a:pPr>
            <a:endParaRPr sz="2700" dirty="0">
              <a:solidFill>
                <a:srgbClr val="3F3F3F"/>
              </a:solidFill>
              <a:latin typeface="Garamond"/>
              <a:ea typeface="Garamond"/>
              <a:cs typeface="Garamond"/>
              <a:sym typeface="Garamond"/>
            </a:endParaRPr>
          </a:p>
          <a:p>
            <a:pPr marL="0" lvl="0" indent="0" rtl="0">
              <a:lnSpc>
                <a:spcPct val="100000"/>
              </a:lnSpc>
              <a:spcBef>
                <a:spcPts val="0"/>
              </a:spcBef>
              <a:spcAft>
                <a:spcPts val="0"/>
              </a:spcAft>
              <a:buClr>
                <a:srgbClr val="3F3F3F"/>
              </a:buClr>
              <a:buSzPts val="2700"/>
              <a:buFont typeface="Arial"/>
              <a:buNone/>
            </a:pPr>
            <a:r>
              <a:rPr lang="en-US" sz="2700" dirty="0">
                <a:solidFill>
                  <a:srgbClr val="3F3F3F"/>
                </a:solidFill>
                <a:latin typeface="Garamond"/>
                <a:ea typeface="Garamond"/>
                <a:cs typeface="Garamond"/>
                <a:sym typeface="Garamond"/>
              </a:rPr>
              <a:t>The Bee Informed Partnership</a:t>
            </a:r>
            <a:endParaRPr sz="2700" dirty="0">
              <a:solidFill>
                <a:srgbClr val="3F3F3F"/>
              </a:solidFill>
              <a:latin typeface="Garamond"/>
              <a:ea typeface="Garamond"/>
              <a:cs typeface="Garamond"/>
              <a:sym typeface="Garamond"/>
            </a:endParaRPr>
          </a:p>
          <a:p>
            <a:pPr marL="0" lvl="0" indent="0" rtl="0">
              <a:lnSpc>
                <a:spcPct val="100000"/>
              </a:lnSpc>
              <a:spcBef>
                <a:spcPts val="0"/>
              </a:spcBef>
              <a:spcAft>
                <a:spcPts val="0"/>
              </a:spcAft>
              <a:buClr>
                <a:srgbClr val="3F3F3F"/>
              </a:buClr>
              <a:buSzPts val="2700"/>
              <a:buFont typeface="Arial"/>
              <a:buNone/>
            </a:pPr>
            <a:endParaRPr sz="2700" dirty="0">
              <a:solidFill>
                <a:srgbClr val="3F3F3F"/>
              </a:solidFill>
              <a:latin typeface="Garamond"/>
              <a:ea typeface="Garamond"/>
              <a:cs typeface="Garamond"/>
              <a:sym typeface="Garamond"/>
            </a:endParaRPr>
          </a:p>
          <a:p>
            <a:pPr marL="0" lvl="0" indent="0" rtl="0">
              <a:lnSpc>
                <a:spcPct val="100000"/>
              </a:lnSpc>
              <a:spcBef>
                <a:spcPts val="0"/>
              </a:spcBef>
              <a:spcAft>
                <a:spcPts val="0"/>
              </a:spcAft>
              <a:buClr>
                <a:srgbClr val="3F3F3F"/>
              </a:buClr>
              <a:buSzPts val="2700"/>
              <a:buFont typeface="Arial"/>
              <a:buNone/>
            </a:pPr>
            <a:r>
              <a:rPr lang="en-US" sz="2700" dirty="0">
                <a:solidFill>
                  <a:srgbClr val="3F3F3F"/>
                </a:solidFill>
                <a:latin typeface="Garamond"/>
                <a:ea typeface="Garamond"/>
                <a:cs typeface="Garamond"/>
                <a:sym typeface="Garamond"/>
              </a:rPr>
              <a:t>University of Maryland, </a:t>
            </a:r>
            <a:r>
              <a:rPr lang="en-US" sz="2700" dirty="0" err="1">
                <a:solidFill>
                  <a:srgbClr val="3F3F3F"/>
                </a:solidFill>
                <a:latin typeface="Garamond"/>
                <a:ea typeface="Garamond"/>
                <a:cs typeface="Garamond"/>
                <a:sym typeface="Garamond"/>
              </a:rPr>
              <a:t>vanEngelsdorp</a:t>
            </a:r>
            <a:r>
              <a:rPr lang="en-US" sz="2700" dirty="0">
                <a:solidFill>
                  <a:srgbClr val="3F3F3F"/>
                </a:solidFill>
                <a:latin typeface="Garamond"/>
                <a:ea typeface="Garamond"/>
                <a:cs typeface="Garamond"/>
                <a:sym typeface="Garamond"/>
              </a:rPr>
              <a:t> </a:t>
            </a:r>
            <a:r>
              <a:rPr lang="en-US" sz="2700" dirty="0" smtClean="0">
                <a:solidFill>
                  <a:srgbClr val="3F3F3F"/>
                </a:solidFill>
                <a:latin typeface="Garamond"/>
                <a:ea typeface="Garamond"/>
                <a:cs typeface="Garamond"/>
                <a:sym typeface="Garamond"/>
              </a:rPr>
              <a:t>Honey Bee </a:t>
            </a:r>
            <a:r>
              <a:rPr lang="en-US" sz="2700" dirty="0">
                <a:solidFill>
                  <a:srgbClr val="3F3F3F"/>
                </a:solidFill>
                <a:latin typeface="Garamond"/>
                <a:ea typeface="Garamond"/>
                <a:cs typeface="Garamond"/>
                <a:sym typeface="Garamond"/>
              </a:rPr>
              <a:t>Research </a:t>
            </a:r>
            <a:r>
              <a:rPr lang="en-US" sz="2700" dirty="0" smtClean="0">
                <a:solidFill>
                  <a:srgbClr val="3F3F3F"/>
                </a:solidFill>
                <a:latin typeface="Garamond"/>
                <a:ea typeface="Garamond"/>
                <a:cs typeface="Garamond"/>
                <a:sym typeface="Garamond"/>
              </a:rPr>
              <a:t>Lab</a:t>
            </a:r>
          </a:p>
          <a:p>
            <a:pPr marL="0" lvl="0" indent="0" rtl="0">
              <a:lnSpc>
                <a:spcPct val="100000"/>
              </a:lnSpc>
              <a:spcBef>
                <a:spcPts val="0"/>
              </a:spcBef>
              <a:spcAft>
                <a:spcPts val="0"/>
              </a:spcAft>
              <a:buClr>
                <a:srgbClr val="3F3F3F"/>
              </a:buClr>
              <a:buSzPts val="2700"/>
              <a:buFont typeface="Arial"/>
              <a:buNone/>
            </a:pPr>
            <a:endParaRPr lang="en-US" sz="2700" dirty="0" smtClean="0">
              <a:solidFill>
                <a:srgbClr val="3F3F3F"/>
              </a:solidFill>
              <a:latin typeface="Garamond"/>
              <a:ea typeface="Garamond"/>
              <a:cs typeface="Garamond"/>
              <a:sym typeface="Garamond"/>
            </a:endParaRPr>
          </a:p>
          <a:p>
            <a:pPr marL="0" lvl="0" indent="0" rtl="0">
              <a:lnSpc>
                <a:spcPct val="100000"/>
              </a:lnSpc>
              <a:spcBef>
                <a:spcPts val="0"/>
              </a:spcBef>
              <a:spcAft>
                <a:spcPts val="0"/>
              </a:spcAft>
              <a:buClr>
                <a:srgbClr val="3F3F3F"/>
              </a:buClr>
              <a:buSzPts val="2700"/>
              <a:buFont typeface="Arial"/>
              <a:buNone/>
            </a:pPr>
            <a:r>
              <a:rPr lang="en-US" sz="2700" dirty="0" err="1" smtClean="0">
                <a:solidFill>
                  <a:srgbClr val="3F3F3F"/>
                </a:solidFill>
                <a:latin typeface="Garamond"/>
                <a:ea typeface="Garamond"/>
                <a:cs typeface="Garamond"/>
                <a:sym typeface="Garamond"/>
              </a:rPr>
              <a:t>BeekeepingIO</a:t>
            </a:r>
            <a:endParaRPr lang="en-US" sz="2700" dirty="0">
              <a:solidFill>
                <a:srgbClr val="3F3F3F"/>
              </a:solidFill>
              <a:latin typeface="Garamond"/>
              <a:ea typeface="Garamond"/>
              <a:cs typeface="Garamond"/>
              <a:sym typeface="Garamond"/>
            </a:endParaRPr>
          </a:p>
        </p:txBody>
      </p:sp>
      <p:sp>
        <p:nvSpPr>
          <p:cNvPr id="31" name="Shape 31"/>
          <p:cNvSpPr txBox="1"/>
          <p:nvPr/>
        </p:nvSpPr>
        <p:spPr>
          <a:xfrm>
            <a:off x="16408400" y="34696400"/>
            <a:ext cx="10109200" cy="812801"/>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4000">
                <a:solidFill>
                  <a:schemeClr val="lt1"/>
                </a:solidFill>
                <a:latin typeface="Century Gothic"/>
                <a:ea typeface="Century Gothic"/>
                <a:cs typeface="Century Gothic"/>
                <a:sym typeface="Century Gothic"/>
              </a:rPr>
              <a:t>Maryland - Goddard | Summer 2018</a:t>
            </a:r>
            <a:endParaRPr sz="4000">
              <a:solidFill>
                <a:schemeClr val="lt1"/>
              </a:solidFill>
              <a:latin typeface="Century Gothic"/>
              <a:ea typeface="Century Gothic"/>
              <a:cs typeface="Century Gothic"/>
              <a:sym typeface="Century Gothic"/>
            </a:endParaRPr>
          </a:p>
        </p:txBody>
      </p:sp>
      <p:sp>
        <p:nvSpPr>
          <p:cNvPr id="32" name="Shape 32"/>
          <p:cNvSpPr txBox="1"/>
          <p:nvPr/>
        </p:nvSpPr>
        <p:spPr>
          <a:xfrm>
            <a:off x="3522133" y="34696400"/>
            <a:ext cx="11354452" cy="79586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a:solidFill>
                  <a:schemeClr val="lt1"/>
                </a:solidFill>
                <a:latin typeface="Century Gothic"/>
                <a:ea typeface="Century Gothic"/>
                <a:cs typeface="Century Gothic"/>
                <a:sym typeface="Century Gothic"/>
              </a:rPr>
              <a:t>New England Agriculture &amp; Food Security</a:t>
            </a:r>
            <a:endParaRPr sz="4000">
              <a:solidFill>
                <a:schemeClr val="lt1"/>
              </a:solidFill>
              <a:latin typeface="Century Gothic"/>
              <a:ea typeface="Century Gothic"/>
              <a:cs typeface="Century Gothic"/>
              <a:sym typeface="Century Gothic"/>
            </a:endParaRPr>
          </a:p>
        </p:txBody>
      </p:sp>
      <p:sp>
        <p:nvSpPr>
          <p:cNvPr id="33" name="Shape 33"/>
          <p:cNvSpPr txBox="1">
            <a:spLocks noGrp="1"/>
          </p:cNvSpPr>
          <p:nvPr>
            <p:ph type="body" idx="1"/>
          </p:nvPr>
        </p:nvSpPr>
        <p:spPr>
          <a:xfrm>
            <a:off x="914400" y="419100"/>
            <a:ext cx="17221200" cy="333375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7FB662"/>
              </a:buClr>
              <a:buSzPts val="6000"/>
              <a:buFont typeface="Arial"/>
              <a:buNone/>
            </a:pPr>
            <a:r>
              <a:rPr lang="en-US" dirty="0">
                <a:solidFill>
                  <a:srgbClr val="7FB662"/>
                </a:solidFill>
              </a:rPr>
              <a:t>Incorporating NASA Earth Observations into an Assessment Tool to Identify Correlations Between Factors Associated with Bee Health</a:t>
            </a:r>
            <a:endParaRPr dirty="0"/>
          </a:p>
        </p:txBody>
      </p:sp>
      <p:sp>
        <p:nvSpPr>
          <p:cNvPr id="34" name="Shape 34"/>
          <p:cNvSpPr txBox="1"/>
          <p:nvPr/>
        </p:nvSpPr>
        <p:spPr>
          <a:xfrm>
            <a:off x="14259700" y="22522154"/>
            <a:ext cx="12257900" cy="3842757"/>
          </a:xfrm>
          <a:prstGeom prst="rect">
            <a:avLst/>
          </a:prstGeom>
          <a:noFill/>
          <a:ln>
            <a:noFill/>
          </a:ln>
        </p:spPr>
        <p:txBody>
          <a:bodyPr spcFirstLastPara="1" wrap="square" lIns="91425" tIns="45700" rIns="91425" bIns="45700" anchor="t" anchorCtr="0">
            <a:noAutofit/>
          </a:bodyPr>
          <a:lstStyle/>
          <a:p>
            <a:pPr marL="457200" indent="-457200" algn="just">
              <a:lnSpc>
                <a:spcPct val="90000"/>
              </a:lnSpc>
              <a:buClr>
                <a:srgbClr val="7FB662"/>
              </a:buClr>
              <a:buSzPts val="2700"/>
              <a:buFont typeface="Wingdings 3" panose="05040102010807070707" pitchFamily="18" charset="2"/>
              <a:buChar char=""/>
            </a:pPr>
            <a:r>
              <a:rPr lang="en-US" sz="2700" dirty="0" smtClean="0">
                <a:solidFill>
                  <a:srgbClr val="3F3F3F"/>
                </a:solidFill>
                <a:latin typeface="Garamond"/>
                <a:sym typeface="Garamond"/>
              </a:rPr>
              <a:t>An </a:t>
            </a:r>
            <a:r>
              <a:rPr lang="en-US" sz="2700" dirty="0">
                <a:solidFill>
                  <a:srgbClr val="3F3F3F"/>
                </a:solidFill>
                <a:latin typeface="Garamond"/>
                <a:sym typeface="Garamond"/>
              </a:rPr>
              <a:t>interactive map of environmental and geophysical attributes pertinent to hive localities </a:t>
            </a:r>
            <a:r>
              <a:rPr lang="en-US" sz="2700" dirty="0" smtClean="0">
                <a:solidFill>
                  <a:srgbClr val="3F3F3F"/>
                </a:solidFill>
                <a:latin typeface="Garamond"/>
                <a:sym typeface="Garamond"/>
              </a:rPr>
              <a:t>was generated with </a:t>
            </a:r>
            <a:r>
              <a:rPr lang="en-US" sz="2700" dirty="0">
                <a:solidFill>
                  <a:srgbClr val="3F3F3F"/>
                </a:solidFill>
                <a:latin typeface="Garamond"/>
                <a:sym typeface="Garamond"/>
              </a:rPr>
              <a:t>functionality to export temporally correlated remotely sensed </a:t>
            </a:r>
            <a:r>
              <a:rPr lang="en-US" sz="2700" dirty="0" smtClean="0">
                <a:solidFill>
                  <a:srgbClr val="3F3F3F"/>
                </a:solidFill>
                <a:latin typeface="Garamond"/>
                <a:sym typeface="Garamond"/>
              </a:rPr>
              <a:t>data.</a:t>
            </a:r>
          </a:p>
          <a:p>
            <a:pPr algn="just">
              <a:lnSpc>
                <a:spcPct val="90000"/>
              </a:lnSpc>
              <a:buClr>
                <a:srgbClr val="7FB662"/>
              </a:buClr>
              <a:buSzPts val="2700"/>
            </a:pPr>
            <a:endParaRPr lang="en-US" sz="2700" dirty="0" smtClean="0">
              <a:solidFill>
                <a:srgbClr val="3F3F3F"/>
              </a:solidFill>
              <a:latin typeface="Garamond"/>
              <a:sym typeface="Garamond"/>
            </a:endParaRPr>
          </a:p>
          <a:p>
            <a:pPr marL="457200" indent="-457200" algn="just">
              <a:lnSpc>
                <a:spcPct val="90000"/>
              </a:lnSpc>
              <a:buClr>
                <a:srgbClr val="7FB662"/>
              </a:buClr>
              <a:buSzPts val="2700"/>
              <a:buFont typeface="Wingdings 3" panose="05040102010807070707" pitchFamily="18" charset="2"/>
              <a:buChar char=""/>
            </a:pPr>
            <a:r>
              <a:rPr lang="en-US" sz="2700" dirty="0" smtClean="0">
                <a:solidFill>
                  <a:srgbClr val="3F3F3F"/>
                </a:solidFill>
                <a:latin typeface="Garamond"/>
                <a:sym typeface="Garamond"/>
              </a:rPr>
              <a:t>Hive health is likely correlated with environmental parameters however the effects associated with these parameters are dynamic and confounding, masking the individual effect of any one single variable.</a:t>
            </a:r>
          </a:p>
          <a:p>
            <a:pPr marL="457200" indent="-457200" algn="just">
              <a:lnSpc>
                <a:spcPct val="90000"/>
              </a:lnSpc>
              <a:buClr>
                <a:srgbClr val="7FB662"/>
              </a:buClr>
              <a:buSzPts val="2700"/>
              <a:buFont typeface="Wingdings 3" panose="05040102010807070707" pitchFamily="18" charset="2"/>
              <a:buChar char=""/>
            </a:pPr>
            <a:endParaRPr lang="en-US" sz="2700" dirty="0">
              <a:solidFill>
                <a:srgbClr val="3F3F3F"/>
              </a:solidFill>
              <a:latin typeface="Garamond"/>
              <a:sym typeface="Garamond"/>
            </a:endParaRPr>
          </a:p>
          <a:p>
            <a:pPr marL="457200" indent="-457200" algn="just">
              <a:lnSpc>
                <a:spcPct val="90000"/>
              </a:lnSpc>
              <a:buClr>
                <a:srgbClr val="7FB662"/>
              </a:buClr>
              <a:buSzPts val="2700"/>
              <a:buFont typeface="Wingdings 3" panose="05040102010807070707" pitchFamily="18" charset="2"/>
              <a:buChar char=""/>
            </a:pPr>
            <a:r>
              <a:rPr lang="en-US" sz="2700" dirty="0" smtClean="0">
                <a:solidFill>
                  <a:srgbClr val="3F3F3F"/>
                </a:solidFill>
                <a:latin typeface="Garamond"/>
                <a:sym typeface="Garamond"/>
              </a:rPr>
              <a:t>The </a:t>
            </a:r>
            <a:r>
              <a:rPr lang="en-US" sz="2700" dirty="0">
                <a:solidFill>
                  <a:srgbClr val="3F3F3F"/>
                </a:solidFill>
                <a:latin typeface="Garamond"/>
                <a:sym typeface="Garamond"/>
              </a:rPr>
              <a:t>tool will allow users to visualize and </a:t>
            </a:r>
            <a:r>
              <a:rPr lang="en-US" sz="2700" dirty="0" smtClean="0">
                <a:solidFill>
                  <a:srgbClr val="3F3F3F"/>
                </a:solidFill>
                <a:latin typeface="Garamond"/>
                <a:sym typeface="Garamond"/>
              </a:rPr>
              <a:t>explore </a:t>
            </a:r>
            <a:r>
              <a:rPr lang="en-US" sz="2700" dirty="0">
                <a:solidFill>
                  <a:srgbClr val="3F3F3F"/>
                </a:solidFill>
                <a:latin typeface="Garamond"/>
                <a:sym typeface="Garamond"/>
              </a:rPr>
              <a:t>ideal hive locations and connect environmental variables with honey bee health</a:t>
            </a:r>
            <a:r>
              <a:rPr lang="en-US" sz="2700" dirty="0" smtClean="0">
                <a:solidFill>
                  <a:srgbClr val="3F3F3F"/>
                </a:solidFill>
                <a:latin typeface="Garamond"/>
                <a:sym typeface="Garamond"/>
              </a:rPr>
              <a:t>.</a:t>
            </a:r>
          </a:p>
          <a:p>
            <a:pPr algn="just">
              <a:lnSpc>
                <a:spcPct val="90000"/>
              </a:lnSpc>
              <a:buClr>
                <a:srgbClr val="7FB662"/>
              </a:buClr>
              <a:buSzPts val="2700"/>
            </a:pPr>
            <a:endParaRPr lang="en-US" sz="2700" dirty="0" smtClean="0">
              <a:solidFill>
                <a:srgbClr val="3F3F3F"/>
              </a:solidFill>
              <a:latin typeface="Garamond"/>
              <a:sym typeface="Garamond"/>
            </a:endParaRPr>
          </a:p>
          <a:p>
            <a:pPr marL="457200" indent="-457200" algn="just">
              <a:lnSpc>
                <a:spcPct val="90000"/>
              </a:lnSpc>
              <a:buClr>
                <a:srgbClr val="7FB662"/>
              </a:buClr>
              <a:buSzPts val="2700"/>
              <a:buFont typeface="Wingdings 3" panose="05040102010807070707" pitchFamily="18" charset="2"/>
              <a:buChar char=""/>
            </a:pPr>
            <a:r>
              <a:rPr lang="en-US" sz="2700" dirty="0" smtClean="0">
                <a:solidFill>
                  <a:srgbClr val="3F3F3F"/>
                </a:solidFill>
                <a:latin typeface="Garamond"/>
                <a:sym typeface="Garamond"/>
              </a:rPr>
              <a:t>Future work should focus on exploring high spatial and temporal resolution data, as well as air quality data, to precisely quantify regional phenomena on hive health.</a:t>
            </a:r>
          </a:p>
          <a:p>
            <a:pPr algn="just">
              <a:lnSpc>
                <a:spcPct val="90000"/>
              </a:lnSpc>
              <a:buClr>
                <a:srgbClr val="7FB662"/>
              </a:buClr>
              <a:buSzPts val="2700"/>
            </a:pPr>
            <a:endParaRPr lang="en-US" sz="2700" dirty="0" smtClean="0">
              <a:solidFill>
                <a:srgbClr val="3F3F3F"/>
              </a:solidFill>
              <a:latin typeface="Garamond"/>
              <a:sym typeface="Garamond"/>
            </a:endParaRPr>
          </a:p>
          <a:p>
            <a:pPr lvl="0" algn="just">
              <a:lnSpc>
                <a:spcPct val="90000"/>
              </a:lnSpc>
              <a:buClr>
                <a:srgbClr val="7FB662"/>
              </a:buClr>
              <a:buSzPts val="2700"/>
            </a:pPr>
            <a:endParaRPr lang="en-US" sz="2700" dirty="0" smtClean="0">
              <a:solidFill>
                <a:srgbClr val="3F3F3F"/>
              </a:solidFill>
              <a:latin typeface="Garamond"/>
              <a:sym typeface="Garamond"/>
            </a:endParaRPr>
          </a:p>
          <a:p>
            <a:pPr lvl="0" algn="just">
              <a:lnSpc>
                <a:spcPct val="90000"/>
              </a:lnSpc>
              <a:buClr>
                <a:srgbClr val="7FB662"/>
              </a:buClr>
              <a:buSzPts val="2700"/>
            </a:pPr>
            <a:endParaRPr lang="en-US" sz="2700" dirty="0">
              <a:solidFill>
                <a:srgbClr val="3F3F3F"/>
              </a:solidFill>
              <a:latin typeface="Garamond"/>
              <a:sym typeface="Garamond"/>
            </a:endParaRPr>
          </a:p>
          <a:p>
            <a:pPr lvl="0" algn="just">
              <a:lnSpc>
                <a:spcPct val="90000"/>
              </a:lnSpc>
              <a:buClr>
                <a:srgbClr val="7FB662"/>
              </a:buClr>
              <a:buSzPts val="2700"/>
            </a:pPr>
            <a:endParaRPr lang="en-US" sz="2700" dirty="0">
              <a:solidFill>
                <a:srgbClr val="3F3F3F"/>
              </a:solidFill>
              <a:latin typeface="Garamond"/>
              <a:sym typeface="Garamond"/>
            </a:endParaRPr>
          </a:p>
        </p:txBody>
      </p:sp>
      <p:sp>
        <p:nvSpPr>
          <p:cNvPr id="17" name="Shape 17"/>
          <p:cNvSpPr txBox="1"/>
          <p:nvPr/>
        </p:nvSpPr>
        <p:spPr>
          <a:xfrm>
            <a:off x="872290" y="12034703"/>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Objectives</a:t>
            </a:r>
            <a:endParaRPr dirty="0"/>
          </a:p>
        </p:txBody>
      </p:sp>
      <p:sp>
        <p:nvSpPr>
          <p:cNvPr id="35" name="Shape 35"/>
          <p:cNvSpPr txBox="1"/>
          <p:nvPr/>
        </p:nvSpPr>
        <p:spPr>
          <a:xfrm>
            <a:off x="933004" y="12908241"/>
            <a:ext cx="13404934" cy="3063294"/>
          </a:xfrm>
          <a:prstGeom prst="rect">
            <a:avLst/>
          </a:prstGeom>
          <a:noFill/>
          <a:ln>
            <a:noFill/>
          </a:ln>
        </p:spPr>
        <p:txBody>
          <a:bodyPr spcFirstLastPara="1" wrap="square" lIns="91425" tIns="45700" rIns="91425" bIns="45700" anchor="t" anchorCtr="0">
            <a:noAutofit/>
          </a:bodyPr>
          <a:lstStyle/>
          <a:p>
            <a:pPr marL="457200" lvl="0" indent="-457200" algn="just">
              <a:lnSpc>
                <a:spcPct val="90000"/>
              </a:lnSpc>
              <a:buClr>
                <a:srgbClr val="7FB662"/>
              </a:buClr>
              <a:buSzPts val="2700"/>
              <a:buFont typeface="Wingdings 3" panose="05040102010807070707" pitchFamily="18" charset="2"/>
              <a:buChar char=""/>
            </a:pPr>
            <a:r>
              <a:rPr lang="en-US" sz="2700" b="1" dirty="0" smtClean="0">
                <a:solidFill>
                  <a:srgbClr val="7FB662"/>
                </a:solidFill>
                <a:latin typeface="Garamond" panose="02020404030301010803" pitchFamily="18" charset="0"/>
                <a:ea typeface="Garamond"/>
                <a:cs typeface="Garamond"/>
                <a:sym typeface="Garamond"/>
              </a:rPr>
              <a:t>Visualize</a:t>
            </a:r>
            <a:r>
              <a:rPr lang="en-US" sz="2700" dirty="0">
                <a:solidFill>
                  <a:srgbClr val="7FB662"/>
                </a:solidFill>
                <a:latin typeface="Garamond" panose="02020404030301010803" pitchFamily="18" charset="0"/>
                <a:ea typeface="Garamond"/>
                <a:cs typeface="Garamond"/>
                <a:sym typeface="Garamond"/>
              </a:rPr>
              <a:t> </a:t>
            </a:r>
            <a:r>
              <a:rPr lang="en-US" sz="2700" dirty="0" smtClean="0">
                <a:solidFill>
                  <a:srgbClr val="3F3F3F"/>
                </a:solidFill>
                <a:latin typeface="Garamond" panose="02020404030301010803" pitchFamily="18" charset="0"/>
                <a:ea typeface="Garamond"/>
                <a:cs typeface="Garamond"/>
                <a:sym typeface="Garamond"/>
              </a:rPr>
              <a:t>honey bee hive environmental factors from satellite data between 2016 and 2018</a:t>
            </a:r>
            <a:endParaRPr sz="2700" dirty="0">
              <a:latin typeface="Garamond" panose="02020404030301010803" pitchFamily="18" charset="0"/>
            </a:endParaRPr>
          </a:p>
          <a:p>
            <a:pPr marL="457200" marR="0" lvl="0" indent="-457200" algn="just" rtl="0">
              <a:lnSpc>
                <a:spcPct val="90000"/>
              </a:lnSpc>
              <a:spcBef>
                <a:spcPts val="1800"/>
              </a:spcBef>
              <a:spcAft>
                <a:spcPts val="0"/>
              </a:spcAft>
              <a:buClr>
                <a:srgbClr val="7FB662"/>
              </a:buClr>
              <a:buSzPts val="2700"/>
              <a:buFont typeface="Wingdings 3" panose="05040102010807070707" pitchFamily="18" charset="2"/>
              <a:buChar char=""/>
            </a:pPr>
            <a:r>
              <a:rPr lang="en-US" sz="2700" b="1" dirty="0" smtClean="0">
                <a:solidFill>
                  <a:srgbClr val="7FB662"/>
                </a:solidFill>
                <a:latin typeface="Garamond" panose="02020404030301010803" pitchFamily="18" charset="0"/>
                <a:ea typeface="Garamond"/>
                <a:cs typeface="Garamond"/>
                <a:sym typeface="Garamond"/>
              </a:rPr>
              <a:t>Produce</a:t>
            </a:r>
            <a:r>
              <a:rPr lang="en-US" sz="2700" dirty="0" smtClean="0">
                <a:solidFill>
                  <a:srgbClr val="7FB662"/>
                </a:solidFill>
                <a:latin typeface="Garamond" panose="02020404030301010803" pitchFamily="18" charset="0"/>
                <a:ea typeface="Garamond"/>
                <a:cs typeface="Garamond"/>
                <a:sym typeface="Garamond"/>
              </a:rPr>
              <a:t> </a:t>
            </a:r>
            <a:r>
              <a:rPr lang="en-US" sz="2700" dirty="0" smtClean="0">
                <a:solidFill>
                  <a:srgbClr val="3F3F3F"/>
                </a:solidFill>
                <a:latin typeface="Garamond" panose="02020404030301010803" pitchFamily="18" charset="0"/>
                <a:ea typeface="Garamond"/>
                <a:cs typeface="Garamond"/>
                <a:sym typeface="Garamond"/>
              </a:rPr>
              <a:t>a graphical user interface that allows collaborators to look at historical environmental trends that correlate with in-hive measurements</a:t>
            </a:r>
            <a:endParaRPr sz="2700" dirty="0">
              <a:latin typeface="Garamond" panose="02020404030301010803" pitchFamily="18" charset="0"/>
            </a:endParaRPr>
          </a:p>
          <a:p>
            <a:pPr marL="457200" lvl="0" indent="-457200" algn="just">
              <a:lnSpc>
                <a:spcPct val="90000"/>
              </a:lnSpc>
              <a:spcBef>
                <a:spcPts val="1800"/>
              </a:spcBef>
              <a:buClr>
                <a:srgbClr val="7FB662"/>
              </a:buClr>
              <a:buSzPts val="2700"/>
              <a:buFont typeface="Wingdings 3" panose="05040102010807070707" pitchFamily="18" charset="2"/>
              <a:buChar char=""/>
            </a:pPr>
            <a:r>
              <a:rPr lang="en-US" sz="2700" b="1" dirty="0" smtClean="0">
                <a:solidFill>
                  <a:srgbClr val="7FB662"/>
                </a:solidFill>
                <a:latin typeface="Garamond" panose="02020404030301010803" pitchFamily="18" charset="0"/>
                <a:ea typeface="Garamond"/>
                <a:cs typeface="Garamond"/>
                <a:sym typeface="Garamond"/>
              </a:rPr>
              <a:t>Enhance </a:t>
            </a:r>
            <a:r>
              <a:rPr lang="en-US" sz="2700" dirty="0">
                <a:solidFill>
                  <a:srgbClr val="3F3F3F"/>
                </a:solidFill>
                <a:latin typeface="Garamond" panose="02020404030301010803" pitchFamily="18" charset="0"/>
                <a:ea typeface="Garamond"/>
                <a:cs typeface="Garamond"/>
                <a:sym typeface="Garamond"/>
              </a:rPr>
              <a:t>honey </a:t>
            </a:r>
            <a:r>
              <a:rPr lang="en-US" sz="2700" dirty="0" smtClean="0">
                <a:solidFill>
                  <a:srgbClr val="3F3F3F"/>
                </a:solidFill>
                <a:latin typeface="Garamond" panose="02020404030301010803" pitchFamily="18" charset="0"/>
                <a:ea typeface="Garamond"/>
                <a:cs typeface="Garamond"/>
                <a:sym typeface="Garamond"/>
              </a:rPr>
              <a:t>bee research methodologies </a:t>
            </a:r>
          </a:p>
          <a:p>
            <a:pPr marL="457200" lvl="0" indent="-457200" algn="just">
              <a:lnSpc>
                <a:spcPct val="90000"/>
              </a:lnSpc>
              <a:spcBef>
                <a:spcPts val="1800"/>
              </a:spcBef>
              <a:buClr>
                <a:srgbClr val="7FB662"/>
              </a:buClr>
              <a:buSzPts val="2700"/>
              <a:buFont typeface="Wingdings 3" panose="05040102010807070707" pitchFamily="18" charset="2"/>
              <a:buChar char=""/>
            </a:pPr>
            <a:r>
              <a:rPr lang="en-US" sz="2700" b="1" dirty="0" smtClean="0">
                <a:solidFill>
                  <a:srgbClr val="7FB662"/>
                </a:solidFill>
                <a:latin typeface="Garamond" panose="02020404030301010803" pitchFamily="18" charset="0"/>
                <a:ea typeface="Garamond"/>
                <a:cs typeface="Garamond"/>
                <a:sym typeface="Garamond"/>
              </a:rPr>
              <a:t>Utilize </a:t>
            </a:r>
            <a:r>
              <a:rPr lang="en-US" sz="2700" dirty="0" smtClean="0">
                <a:solidFill>
                  <a:srgbClr val="3F3F3F"/>
                </a:solidFill>
                <a:latin typeface="Garamond" panose="02020404030301010803" pitchFamily="18" charset="0"/>
                <a:ea typeface="Garamond"/>
                <a:cs typeface="Garamond"/>
                <a:sym typeface="Garamond"/>
              </a:rPr>
              <a:t>the computational power of Google Earth Engine to summarize remotely sensed attributes</a:t>
            </a:r>
            <a:endParaRPr sz="2700" dirty="0">
              <a:latin typeface="Garamond" panose="02020404030301010803" pitchFamily="18" charset="0"/>
            </a:endParaRPr>
          </a:p>
        </p:txBody>
      </p:sp>
      <p:sp>
        <p:nvSpPr>
          <p:cNvPr id="45" name="Shape 45"/>
          <p:cNvSpPr txBox="1"/>
          <p:nvPr/>
        </p:nvSpPr>
        <p:spPr>
          <a:xfrm>
            <a:off x="14337938" y="30729814"/>
            <a:ext cx="28722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a:solidFill>
                  <a:srgbClr val="3F3F3F"/>
                </a:solidFill>
                <a:latin typeface="Garamond"/>
                <a:ea typeface="Garamond"/>
                <a:cs typeface="Garamond"/>
                <a:sym typeface="Garamond"/>
              </a:rPr>
              <a:t>Jeremy Rapp</a:t>
            </a:r>
            <a:endParaRPr dirty="0"/>
          </a:p>
          <a:p>
            <a:pPr marL="0" marR="0" lvl="0" indent="0" algn="ctr" rtl="0">
              <a:lnSpc>
                <a:spcPct val="100000"/>
              </a:lnSpc>
              <a:spcBef>
                <a:spcPts val="0"/>
              </a:spcBef>
              <a:spcAft>
                <a:spcPts val="0"/>
              </a:spcAft>
              <a:buClr>
                <a:srgbClr val="3F3F3F"/>
              </a:buClr>
              <a:buSzPts val="2700"/>
              <a:buFont typeface="Arial"/>
              <a:buNone/>
            </a:pPr>
            <a:r>
              <a:rPr lang="en-US" sz="2700" dirty="0">
                <a:solidFill>
                  <a:srgbClr val="3F3F3F"/>
                </a:solidFill>
                <a:latin typeface="Garamond"/>
                <a:ea typeface="Garamond"/>
                <a:cs typeface="Garamond"/>
                <a:sym typeface="Garamond"/>
              </a:rPr>
              <a:t>Project Lead</a:t>
            </a:r>
            <a:endParaRPr dirty="0"/>
          </a:p>
        </p:txBody>
      </p:sp>
      <p:pic>
        <p:nvPicPr>
          <p:cNvPr id="46" name="Shape 46"/>
          <p:cNvPicPr preferRelativeResize="0"/>
          <p:nvPr/>
        </p:nvPicPr>
        <p:blipFill rotWithShape="1">
          <a:blip r:embed="rId4">
            <a:alphaModFix/>
          </a:blip>
          <a:srcRect/>
          <a:stretch/>
        </p:blipFill>
        <p:spPr>
          <a:xfrm>
            <a:off x="14596722" y="28392098"/>
            <a:ext cx="2359152" cy="2240280"/>
          </a:xfrm>
          <a:prstGeom prst="rect">
            <a:avLst/>
          </a:prstGeom>
          <a:noFill/>
          <a:ln>
            <a:noFill/>
          </a:ln>
        </p:spPr>
      </p:pic>
      <p:grpSp>
        <p:nvGrpSpPr>
          <p:cNvPr id="5" name="Group 4"/>
          <p:cNvGrpSpPr/>
          <p:nvPr/>
        </p:nvGrpSpPr>
        <p:grpSpPr>
          <a:xfrm>
            <a:off x="20717704" y="28390659"/>
            <a:ext cx="2403105" cy="3645987"/>
            <a:chOff x="16389634" y="28188897"/>
            <a:chExt cx="2049122" cy="3454972"/>
          </a:xfrm>
        </p:grpSpPr>
        <p:pic>
          <p:nvPicPr>
            <p:cNvPr id="14" name="Shape 14"/>
            <p:cNvPicPr preferRelativeResize="0"/>
            <p:nvPr/>
          </p:nvPicPr>
          <p:blipFill rotWithShape="1">
            <a:blip r:embed="rId4">
              <a:alphaModFix/>
            </a:blip>
            <a:srcRect/>
            <a:stretch/>
          </p:blipFill>
          <p:spPr>
            <a:xfrm>
              <a:off x="16389634" y="28188897"/>
              <a:ext cx="2011643" cy="2081787"/>
            </a:xfrm>
            <a:prstGeom prst="rect">
              <a:avLst/>
            </a:prstGeom>
            <a:noFill/>
            <a:ln>
              <a:noFill/>
            </a:ln>
          </p:spPr>
        </p:pic>
        <p:pic>
          <p:nvPicPr>
            <p:cNvPr id="15" name="Shape 15"/>
            <p:cNvPicPr preferRelativeResize="0"/>
            <p:nvPr/>
          </p:nvPicPr>
          <p:blipFill>
            <a:blip r:embed="rId5">
              <a:alphaModFix/>
            </a:blip>
            <a:stretch>
              <a:fillRect/>
            </a:stretch>
          </p:blipFill>
          <p:spPr>
            <a:xfrm rot="120000">
              <a:off x="16528346" y="28351002"/>
              <a:ext cx="1757043" cy="1757575"/>
            </a:xfrm>
            <a:prstGeom prst="flowChartConnector">
              <a:avLst/>
            </a:prstGeom>
            <a:noFill/>
            <a:ln>
              <a:noFill/>
            </a:ln>
          </p:spPr>
        </p:pic>
        <p:sp>
          <p:nvSpPr>
            <p:cNvPr id="47" name="Shape 47"/>
            <p:cNvSpPr txBox="1"/>
            <p:nvPr/>
          </p:nvSpPr>
          <p:spPr>
            <a:xfrm>
              <a:off x="16535531" y="30395869"/>
              <a:ext cx="1903225"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Eyob Solomon</a:t>
              </a:r>
              <a:endParaRPr sz="2700" dirty="0">
                <a:solidFill>
                  <a:srgbClr val="3F3F3F"/>
                </a:solidFill>
                <a:latin typeface="Garamond"/>
                <a:ea typeface="Garamond"/>
                <a:cs typeface="Garamond"/>
                <a:sym typeface="Garamond"/>
              </a:endParaRPr>
            </a:p>
          </p:txBody>
        </p:sp>
      </p:grpSp>
      <p:pic>
        <p:nvPicPr>
          <p:cNvPr id="51" name="Shape 51"/>
          <p:cNvPicPr preferRelativeResize="0"/>
          <p:nvPr/>
        </p:nvPicPr>
        <p:blipFill>
          <a:blip r:embed="rId6">
            <a:extLst>
              <a:ext uri="{28A0092B-C50C-407E-A947-70E740481C1C}">
                <a14:useLocalDpi xmlns:a14="http://schemas.microsoft.com/office/drawing/2010/main" val="0"/>
              </a:ext>
            </a:extLst>
          </a:blip>
          <a:stretch>
            <a:fillRect/>
          </a:stretch>
        </p:blipFill>
        <p:spPr>
          <a:xfrm rot="-300000">
            <a:off x="14777274" y="28557641"/>
            <a:ext cx="2012651" cy="1894975"/>
          </a:xfrm>
          <a:prstGeom prst="ellipse">
            <a:avLst/>
          </a:prstGeom>
          <a:noFill/>
          <a:ln>
            <a:noFill/>
          </a:ln>
        </p:spPr>
      </p:pic>
      <p:grpSp>
        <p:nvGrpSpPr>
          <p:cNvPr id="6" name="Group 5"/>
          <p:cNvGrpSpPr/>
          <p:nvPr/>
        </p:nvGrpSpPr>
        <p:grpSpPr>
          <a:xfrm>
            <a:off x="23283380" y="28371996"/>
            <a:ext cx="3393986" cy="3567828"/>
            <a:chOff x="20993228" y="28183956"/>
            <a:chExt cx="3002100" cy="3567828"/>
          </a:xfrm>
        </p:grpSpPr>
        <p:pic>
          <p:nvPicPr>
            <p:cNvPr id="48" name="Shape 48"/>
            <p:cNvPicPr preferRelativeResize="0"/>
            <p:nvPr/>
          </p:nvPicPr>
          <p:blipFill rotWithShape="1">
            <a:blip r:embed="rId4">
              <a:alphaModFix/>
            </a:blip>
            <a:srcRect/>
            <a:stretch/>
          </p:blipFill>
          <p:spPr>
            <a:xfrm>
              <a:off x="21451868" y="28183956"/>
              <a:ext cx="2086753" cy="2240280"/>
            </a:xfrm>
            <a:prstGeom prst="rect">
              <a:avLst/>
            </a:prstGeom>
            <a:noFill/>
            <a:ln>
              <a:noFill/>
            </a:ln>
          </p:spPr>
        </p:pic>
        <p:sp>
          <p:nvSpPr>
            <p:cNvPr id="49" name="Shape 49"/>
            <p:cNvSpPr txBox="1"/>
            <p:nvPr/>
          </p:nvSpPr>
          <p:spPr>
            <a:xfrm>
              <a:off x="20993228" y="30503784"/>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Ryan Young</a:t>
              </a:r>
              <a:endParaRPr sz="2700" dirty="0">
                <a:solidFill>
                  <a:srgbClr val="3F3F3F"/>
                </a:solidFill>
                <a:latin typeface="Garamond"/>
                <a:ea typeface="Garamond"/>
                <a:cs typeface="Garamond"/>
                <a:sym typeface="Garamond"/>
              </a:endParaRPr>
            </a:p>
          </p:txBody>
        </p:sp>
        <p:pic>
          <p:nvPicPr>
            <p:cNvPr id="56" name="Shape 15"/>
            <p:cNvPicPr preferRelativeResize="0"/>
            <p:nvPr/>
          </p:nvPicPr>
          <p:blipFill>
            <a:blip r:embed="rId7">
              <a:extLst>
                <a:ext uri="{28A0092B-C50C-407E-A947-70E740481C1C}">
                  <a14:useLocalDpi xmlns:a14="http://schemas.microsoft.com/office/drawing/2010/main" val="0"/>
                </a:ext>
              </a:extLst>
            </a:blip>
            <a:stretch>
              <a:fillRect/>
            </a:stretch>
          </p:blipFill>
          <p:spPr>
            <a:xfrm rot="120000">
              <a:off x="21595052" y="28337777"/>
              <a:ext cx="1798451" cy="1941697"/>
            </a:xfrm>
            <a:prstGeom prst="flowChartConnector">
              <a:avLst/>
            </a:prstGeom>
            <a:noFill/>
            <a:ln>
              <a:noFill/>
            </a:ln>
          </p:spPr>
        </p:pic>
      </p:grpSp>
      <p:grpSp>
        <p:nvGrpSpPr>
          <p:cNvPr id="4" name="Group 3"/>
          <p:cNvGrpSpPr/>
          <p:nvPr/>
        </p:nvGrpSpPr>
        <p:grpSpPr>
          <a:xfrm>
            <a:off x="17383680" y="28387664"/>
            <a:ext cx="2709563" cy="3658637"/>
            <a:chOff x="21577952" y="28487000"/>
            <a:chExt cx="2362415" cy="3395762"/>
          </a:xfrm>
        </p:grpSpPr>
        <p:pic>
          <p:nvPicPr>
            <p:cNvPr id="53" name="Shape 53"/>
            <p:cNvPicPr preferRelativeResize="0"/>
            <p:nvPr/>
          </p:nvPicPr>
          <p:blipFill rotWithShape="1">
            <a:blip r:embed="rId4">
              <a:alphaModFix/>
            </a:blip>
            <a:srcRect/>
            <a:stretch/>
          </p:blipFill>
          <p:spPr>
            <a:xfrm>
              <a:off x="21787837" y="28487000"/>
              <a:ext cx="2057403" cy="2081787"/>
            </a:xfrm>
            <a:prstGeom prst="rect">
              <a:avLst/>
            </a:prstGeom>
            <a:noFill/>
            <a:ln>
              <a:noFill/>
            </a:ln>
          </p:spPr>
        </p:pic>
        <p:sp>
          <p:nvSpPr>
            <p:cNvPr id="54" name="Shape 54"/>
            <p:cNvSpPr txBox="1"/>
            <p:nvPr/>
          </p:nvSpPr>
          <p:spPr>
            <a:xfrm>
              <a:off x="21577952" y="30634762"/>
              <a:ext cx="2362415"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Victor </a:t>
              </a:r>
              <a:r>
                <a:rPr lang="en-US" sz="2700" dirty="0" err="1" smtClean="0">
                  <a:solidFill>
                    <a:srgbClr val="3F3F3F"/>
                  </a:solidFill>
                  <a:latin typeface="Garamond"/>
                  <a:ea typeface="Garamond"/>
                  <a:cs typeface="Garamond"/>
                  <a:sym typeface="Garamond"/>
                </a:rPr>
                <a:t>Lenske</a:t>
              </a:r>
              <a:endParaRPr sz="2700" dirty="0">
                <a:solidFill>
                  <a:srgbClr val="3F3F3F"/>
                </a:solidFill>
                <a:latin typeface="Garamond"/>
                <a:ea typeface="Garamond"/>
                <a:cs typeface="Garamond"/>
                <a:sym typeface="Garamond"/>
              </a:endParaRPr>
            </a:p>
          </p:txBody>
        </p:sp>
        <p:pic>
          <p:nvPicPr>
            <p:cNvPr id="57" name="Shape 15"/>
            <p:cNvPicPr preferRelativeResize="0"/>
            <p:nvPr/>
          </p:nvPicPr>
          <p:blipFill>
            <a:blip r:embed="rId8">
              <a:extLst>
                <a:ext uri="{28A0092B-C50C-407E-A947-70E740481C1C}">
                  <a14:useLocalDpi xmlns:a14="http://schemas.microsoft.com/office/drawing/2010/main" val="0"/>
                </a:ext>
              </a:extLst>
            </a:blip>
            <a:stretch>
              <a:fillRect/>
            </a:stretch>
          </p:blipFill>
          <p:spPr>
            <a:xfrm rot="60000">
              <a:off x="21927412" y="28646935"/>
              <a:ext cx="1780274" cy="1784029"/>
            </a:xfrm>
            <a:prstGeom prst="flowChartConnector">
              <a:avLst/>
            </a:prstGeom>
            <a:noFill/>
            <a:ln>
              <a:noFill/>
            </a:ln>
          </p:spPr>
        </p:pic>
      </p:grpSp>
      <p:sp>
        <p:nvSpPr>
          <p:cNvPr id="92" name="Hexagon 91"/>
          <p:cNvSpPr/>
          <p:nvPr/>
        </p:nvSpPr>
        <p:spPr>
          <a:xfrm>
            <a:off x="16528968" y="6414267"/>
            <a:ext cx="3217132" cy="2773729"/>
          </a:xfrm>
          <a:prstGeom prst="hexagon">
            <a:avLst>
              <a:gd name="adj" fmla="val 25000"/>
              <a:gd name="vf" fmla="val 115470"/>
            </a:avLst>
          </a:prstGeom>
          <a:blipFill>
            <a:blip r:embed="rId9"/>
            <a:stretch>
              <a:fillRect/>
            </a:stretch>
          </a:bli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1" name="Hexagon 90"/>
          <p:cNvSpPr/>
          <p:nvPr/>
        </p:nvSpPr>
        <p:spPr>
          <a:xfrm>
            <a:off x="22789676" y="9934782"/>
            <a:ext cx="1855349" cy="1599634"/>
          </a:xfrm>
          <a:prstGeom prst="hexagon">
            <a:avLst>
              <a:gd name="adj" fmla="val 25000"/>
              <a:gd name="vf" fmla="val 115470"/>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0" name="Hexagon 89"/>
          <p:cNvSpPr/>
          <p:nvPr/>
        </p:nvSpPr>
        <p:spPr>
          <a:xfrm>
            <a:off x="21364758" y="15537472"/>
            <a:ext cx="1855349" cy="1599634"/>
          </a:xfrm>
          <a:prstGeom prst="hexagon">
            <a:avLst>
              <a:gd name="adj" fmla="val 25000"/>
              <a:gd name="vf" fmla="val 115470"/>
            </a:avLst>
          </a:prstGeom>
          <a:solidFill>
            <a:schemeClr val="accent6">
              <a:lumMod val="60000"/>
              <a:lumOff val="40000"/>
              <a:alpha val="90000"/>
            </a:schemeClr>
          </a:solid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Shape 18"/>
          <p:cNvSpPr txBox="1"/>
          <p:nvPr/>
        </p:nvSpPr>
        <p:spPr>
          <a:xfrm>
            <a:off x="14564613" y="4759882"/>
            <a:ext cx="396061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Methodology</a:t>
            </a:r>
            <a:endParaRPr dirty="0"/>
          </a:p>
        </p:txBody>
      </p:sp>
      <p:sp>
        <p:nvSpPr>
          <p:cNvPr id="21" name="Shape 21"/>
          <p:cNvSpPr txBox="1"/>
          <p:nvPr/>
        </p:nvSpPr>
        <p:spPr>
          <a:xfrm>
            <a:off x="14534567" y="14616639"/>
            <a:ext cx="2191287"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Results</a:t>
            </a:r>
            <a:endParaRPr dirty="0"/>
          </a:p>
        </p:txBody>
      </p:sp>
      <p:sp>
        <p:nvSpPr>
          <p:cNvPr id="58" name="Hexagon 57"/>
          <p:cNvSpPr/>
          <p:nvPr/>
        </p:nvSpPr>
        <p:spPr>
          <a:xfrm>
            <a:off x="16738860" y="6854703"/>
            <a:ext cx="3217132" cy="2773729"/>
          </a:xfrm>
          <a:prstGeom prst="hexagon">
            <a:avLst>
              <a:gd name="adj" fmla="val 25000"/>
              <a:gd name="vf" fmla="val 115470"/>
            </a:avLst>
          </a:prstGeom>
          <a:blipFill>
            <a:blip r:embed="rId10"/>
            <a:stretch>
              <a:fillRect/>
            </a:stretch>
          </a:bli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9" name="Hexagon 58"/>
          <p:cNvSpPr/>
          <p:nvPr/>
        </p:nvSpPr>
        <p:spPr>
          <a:xfrm>
            <a:off x="16948752" y="7279848"/>
            <a:ext cx="3217132" cy="2773729"/>
          </a:xfrm>
          <a:prstGeom prst="hexagon">
            <a:avLst>
              <a:gd name="adj" fmla="val 25000"/>
              <a:gd name="vf" fmla="val 115470"/>
            </a:avLst>
          </a:prstGeom>
          <a:blipFill>
            <a:blip r:embed="rId11"/>
            <a:stretch>
              <a:fillRect/>
            </a:stretch>
          </a:bli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0" name="Hexagon 59"/>
          <p:cNvSpPr/>
          <p:nvPr/>
        </p:nvSpPr>
        <p:spPr>
          <a:xfrm>
            <a:off x="17158644" y="7704993"/>
            <a:ext cx="3217132" cy="2773729"/>
          </a:xfrm>
          <a:prstGeom prst="hexagon">
            <a:avLst>
              <a:gd name="adj" fmla="val 25000"/>
              <a:gd name="vf" fmla="val 115470"/>
            </a:avLst>
          </a:prstGeom>
          <a:blipFill dpi="0" rotWithShape="1">
            <a:blip r:embed="rId12"/>
            <a:srcRect/>
            <a:stretch>
              <a:fillRect/>
            </a:stretch>
          </a:bli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1" name="Hexagon 60"/>
          <p:cNvSpPr/>
          <p:nvPr/>
        </p:nvSpPr>
        <p:spPr>
          <a:xfrm>
            <a:off x="17368536" y="8096800"/>
            <a:ext cx="3217132" cy="2773729"/>
          </a:xfrm>
          <a:prstGeom prst="hexagon">
            <a:avLst>
              <a:gd name="adj" fmla="val 25000"/>
              <a:gd name="vf" fmla="val 115470"/>
            </a:avLst>
          </a:prstGeom>
          <a:blipFill>
            <a:blip r:embed="rId13"/>
            <a:stretch>
              <a:fillRect/>
            </a:stretch>
          </a:bli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2" name="Shape 28"/>
          <p:cNvSpPr txBox="1"/>
          <p:nvPr/>
        </p:nvSpPr>
        <p:spPr>
          <a:xfrm>
            <a:off x="19500875" y="6758496"/>
            <a:ext cx="2215982" cy="3856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1" dirty="0" smtClean="0">
                <a:solidFill>
                  <a:srgbClr val="7FB662"/>
                </a:solidFill>
                <a:latin typeface="Garamond"/>
                <a:ea typeface="Garamond"/>
                <a:cs typeface="Garamond"/>
                <a:sym typeface="Garamond"/>
              </a:rPr>
              <a:t>Elevation</a:t>
            </a:r>
            <a:endParaRPr b="1" dirty="0">
              <a:solidFill>
                <a:srgbClr val="7FB662"/>
              </a:solidFill>
            </a:endParaRPr>
          </a:p>
        </p:txBody>
      </p:sp>
      <p:sp>
        <p:nvSpPr>
          <p:cNvPr id="63" name="Shape 28"/>
          <p:cNvSpPr txBox="1"/>
          <p:nvPr/>
        </p:nvSpPr>
        <p:spPr>
          <a:xfrm>
            <a:off x="19728434" y="7184905"/>
            <a:ext cx="2724701" cy="4697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1" dirty="0" smtClean="0">
                <a:solidFill>
                  <a:srgbClr val="7FB662"/>
                </a:solidFill>
                <a:latin typeface="Garamond"/>
                <a:ea typeface="Garamond"/>
                <a:cs typeface="Garamond"/>
                <a:sym typeface="Garamond"/>
              </a:rPr>
              <a:t>Precipitation</a:t>
            </a:r>
            <a:endParaRPr b="1" dirty="0">
              <a:solidFill>
                <a:srgbClr val="7FB662"/>
              </a:solidFill>
            </a:endParaRPr>
          </a:p>
        </p:txBody>
      </p:sp>
      <p:sp>
        <p:nvSpPr>
          <p:cNvPr id="64" name="Shape 28"/>
          <p:cNvSpPr txBox="1"/>
          <p:nvPr/>
        </p:nvSpPr>
        <p:spPr>
          <a:xfrm>
            <a:off x="19960542" y="7647081"/>
            <a:ext cx="2565240" cy="3786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1" dirty="0" smtClean="0">
                <a:solidFill>
                  <a:srgbClr val="7FB662"/>
                </a:solidFill>
                <a:latin typeface="Garamond"/>
                <a:ea typeface="Garamond"/>
                <a:cs typeface="Garamond"/>
                <a:sym typeface="Garamond"/>
              </a:rPr>
              <a:t>Soil Moisture</a:t>
            </a:r>
            <a:endParaRPr b="1" dirty="0">
              <a:solidFill>
                <a:srgbClr val="7FB662"/>
              </a:solidFill>
            </a:endParaRPr>
          </a:p>
        </p:txBody>
      </p:sp>
      <p:sp>
        <p:nvSpPr>
          <p:cNvPr id="65" name="Shape 28"/>
          <p:cNvSpPr txBox="1"/>
          <p:nvPr/>
        </p:nvSpPr>
        <p:spPr>
          <a:xfrm>
            <a:off x="20243568" y="8104276"/>
            <a:ext cx="1988422" cy="39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1" dirty="0" smtClean="0">
                <a:solidFill>
                  <a:srgbClr val="7FB662"/>
                </a:solidFill>
                <a:latin typeface="Garamond"/>
                <a:ea typeface="Garamond"/>
                <a:cs typeface="Garamond"/>
                <a:sym typeface="Garamond"/>
              </a:rPr>
              <a:t>EVI</a:t>
            </a:r>
            <a:endParaRPr b="1" dirty="0">
              <a:solidFill>
                <a:srgbClr val="7FB662"/>
              </a:solidFill>
            </a:endParaRPr>
          </a:p>
        </p:txBody>
      </p:sp>
      <p:sp>
        <p:nvSpPr>
          <p:cNvPr id="66" name="Hexagon 65"/>
          <p:cNvSpPr/>
          <p:nvPr/>
        </p:nvSpPr>
        <p:spPr>
          <a:xfrm>
            <a:off x="17578428" y="8524967"/>
            <a:ext cx="3217132" cy="2773729"/>
          </a:xfrm>
          <a:prstGeom prst="hexagon">
            <a:avLst>
              <a:gd name="adj" fmla="val 25000"/>
              <a:gd name="vf" fmla="val 115470"/>
            </a:avLst>
          </a:prstGeom>
          <a:blipFill>
            <a:blip r:embed="rId14"/>
            <a:stretch>
              <a:fillRect/>
            </a:stretch>
          </a:bli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8" name="Shape 28"/>
          <p:cNvSpPr txBox="1"/>
          <p:nvPr/>
        </p:nvSpPr>
        <p:spPr>
          <a:xfrm>
            <a:off x="20464715" y="8547212"/>
            <a:ext cx="1988422" cy="39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1" dirty="0" smtClean="0">
                <a:solidFill>
                  <a:srgbClr val="7FB662"/>
                </a:solidFill>
                <a:latin typeface="Garamond"/>
                <a:ea typeface="Garamond"/>
                <a:cs typeface="Garamond"/>
                <a:sym typeface="Garamond"/>
              </a:rPr>
              <a:t>NDVI</a:t>
            </a:r>
            <a:endParaRPr b="1" dirty="0">
              <a:solidFill>
                <a:srgbClr val="7FB662"/>
              </a:solidFill>
            </a:endParaRPr>
          </a:p>
        </p:txBody>
      </p:sp>
      <p:sp>
        <p:nvSpPr>
          <p:cNvPr id="69" name="Hexagon 68"/>
          <p:cNvSpPr/>
          <p:nvPr/>
        </p:nvSpPr>
        <p:spPr>
          <a:xfrm>
            <a:off x="20094180" y="9897182"/>
            <a:ext cx="3217132" cy="2773729"/>
          </a:xfrm>
          <a:prstGeom prst="hexagon">
            <a:avLst>
              <a:gd name="adj" fmla="val 25000"/>
              <a:gd name="vf" fmla="val 115470"/>
            </a:avLst>
          </a:prstGeom>
          <a:blipFill>
            <a:blip r:embed="rId15"/>
            <a:stretch>
              <a:fillRect/>
            </a:stretch>
          </a:bli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0" name="Shape 28"/>
          <p:cNvSpPr txBox="1"/>
          <p:nvPr/>
        </p:nvSpPr>
        <p:spPr>
          <a:xfrm>
            <a:off x="20571154" y="12794609"/>
            <a:ext cx="2420194" cy="39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1" dirty="0" smtClean="0">
                <a:solidFill>
                  <a:srgbClr val="7FB662"/>
                </a:solidFill>
                <a:latin typeface="Garamond"/>
                <a:ea typeface="Garamond"/>
                <a:cs typeface="Garamond"/>
                <a:sym typeface="Garamond"/>
              </a:rPr>
              <a:t>Hive Locations</a:t>
            </a:r>
            <a:endParaRPr b="1" dirty="0">
              <a:solidFill>
                <a:srgbClr val="7FB662"/>
              </a:solidFill>
            </a:endParaRPr>
          </a:p>
        </p:txBody>
      </p:sp>
      <p:sp>
        <p:nvSpPr>
          <p:cNvPr id="67" name="Shape 28"/>
          <p:cNvSpPr txBox="1"/>
          <p:nvPr/>
        </p:nvSpPr>
        <p:spPr>
          <a:xfrm>
            <a:off x="15654330" y="12372169"/>
            <a:ext cx="3846545" cy="3917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1" dirty="0" smtClean="0">
                <a:solidFill>
                  <a:srgbClr val="7FB662"/>
                </a:solidFill>
                <a:latin typeface="Garamond"/>
                <a:ea typeface="Garamond"/>
                <a:cs typeface="Garamond"/>
                <a:sym typeface="Garamond"/>
              </a:rPr>
              <a:t>January 2016 – May 2018</a:t>
            </a:r>
            <a:endParaRPr b="1" dirty="0">
              <a:solidFill>
                <a:srgbClr val="7FB662"/>
              </a:solidFill>
            </a:endParaRPr>
          </a:p>
        </p:txBody>
      </p:sp>
      <p:sp>
        <p:nvSpPr>
          <p:cNvPr id="72" name="Shape 28"/>
          <p:cNvSpPr txBox="1"/>
          <p:nvPr/>
        </p:nvSpPr>
        <p:spPr>
          <a:xfrm>
            <a:off x="15654041" y="11898378"/>
            <a:ext cx="3669763" cy="39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1" dirty="0" smtClean="0">
                <a:solidFill>
                  <a:srgbClr val="7FB662"/>
                </a:solidFill>
                <a:latin typeface="Garamond"/>
                <a:ea typeface="Garamond"/>
                <a:cs typeface="Garamond"/>
                <a:sym typeface="Garamond"/>
              </a:rPr>
              <a:t>~ 250 hives</a:t>
            </a:r>
            <a:endParaRPr b="1" dirty="0">
              <a:solidFill>
                <a:srgbClr val="7FB662"/>
              </a:solidFill>
            </a:endParaRPr>
          </a:p>
        </p:txBody>
      </p:sp>
      <p:sp>
        <p:nvSpPr>
          <p:cNvPr id="77" name="Shape 28"/>
          <p:cNvSpPr txBox="1"/>
          <p:nvPr/>
        </p:nvSpPr>
        <p:spPr>
          <a:xfrm>
            <a:off x="19183620" y="15032734"/>
            <a:ext cx="2420194" cy="39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1" dirty="0" smtClean="0">
                <a:solidFill>
                  <a:srgbClr val="7FB662"/>
                </a:solidFill>
                <a:latin typeface="Garamond"/>
                <a:ea typeface="Garamond"/>
                <a:cs typeface="Garamond"/>
                <a:sym typeface="Garamond"/>
              </a:rPr>
              <a:t>User </a:t>
            </a:r>
            <a:r>
              <a:rPr lang="en-US" sz="2700" b="1" dirty="0" smtClean="0">
                <a:solidFill>
                  <a:srgbClr val="7FB662"/>
                </a:solidFill>
                <a:latin typeface="Garamond"/>
                <a:ea typeface="Garamond"/>
                <a:cs typeface="Garamond"/>
                <a:sym typeface="Garamond"/>
              </a:rPr>
              <a:t>View</a:t>
            </a:r>
            <a:endParaRPr b="1" dirty="0">
              <a:solidFill>
                <a:srgbClr val="7FB662"/>
              </a:solidFill>
            </a:endParaRPr>
          </a:p>
        </p:txBody>
      </p:sp>
      <p:sp>
        <p:nvSpPr>
          <p:cNvPr id="78" name="Hexagon 77"/>
          <p:cNvSpPr/>
          <p:nvPr/>
        </p:nvSpPr>
        <p:spPr>
          <a:xfrm>
            <a:off x="22775163" y="11538960"/>
            <a:ext cx="1855349" cy="1599634"/>
          </a:xfrm>
          <a:prstGeom prst="hexagon">
            <a:avLst>
              <a:gd name="adj" fmla="val 25000"/>
              <a:gd name="vf" fmla="val 115470"/>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9" name="Hexagon 78"/>
          <p:cNvSpPr/>
          <p:nvPr/>
        </p:nvSpPr>
        <p:spPr>
          <a:xfrm>
            <a:off x="24226799" y="12343036"/>
            <a:ext cx="1855349" cy="1599634"/>
          </a:xfrm>
          <a:prstGeom prst="hexagon">
            <a:avLst>
              <a:gd name="adj" fmla="val 25000"/>
              <a:gd name="vf" fmla="val 115470"/>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0" name="Hexagon 79"/>
          <p:cNvSpPr/>
          <p:nvPr/>
        </p:nvSpPr>
        <p:spPr>
          <a:xfrm>
            <a:off x="22789492" y="13129331"/>
            <a:ext cx="1855349" cy="1599634"/>
          </a:xfrm>
          <a:prstGeom prst="hexagon">
            <a:avLst>
              <a:gd name="adj" fmla="val 25000"/>
              <a:gd name="vf" fmla="val 115470"/>
            </a:avLst>
          </a:prstGeom>
          <a:solidFill>
            <a:schemeClr val="accent6">
              <a:lumMod val="60000"/>
              <a:lumOff val="40000"/>
            </a:schemeClr>
          </a:solid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4" name="Hexagon 83"/>
          <p:cNvSpPr/>
          <p:nvPr/>
        </p:nvSpPr>
        <p:spPr>
          <a:xfrm>
            <a:off x="22789492" y="16306559"/>
            <a:ext cx="1855349" cy="1599634"/>
          </a:xfrm>
          <a:prstGeom prst="hexagon">
            <a:avLst>
              <a:gd name="adj" fmla="val 25000"/>
              <a:gd name="vf" fmla="val 115470"/>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5" name="Hexagon 84"/>
          <p:cNvSpPr/>
          <p:nvPr/>
        </p:nvSpPr>
        <p:spPr>
          <a:xfrm>
            <a:off x="24243428" y="17074905"/>
            <a:ext cx="1855349" cy="1599634"/>
          </a:xfrm>
          <a:prstGeom prst="hexagon">
            <a:avLst>
              <a:gd name="adj" fmla="val 25000"/>
              <a:gd name="vf" fmla="val 115470"/>
            </a:avLst>
          </a:prstGeom>
          <a:solidFill>
            <a:schemeClr val="accent6">
              <a:lumMod val="60000"/>
              <a:lumOff val="40000"/>
              <a:alpha val="90000"/>
            </a:schemeClr>
          </a:solid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6" name="Hexagon 85"/>
          <p:cNvSpPr/>
          <p:nvPr/>
        </p:nvSpPr>
        <p:spPr>
          <a:xfrm>
            <a:off x="22805868" y="17892675"/>
            <a:ext cx="1855349" cy="1599634"/>
          </a:xfrm>
          <a:prstGeom prst="hexagon">
            <a:avLst>
              <a:gd name="adj" fmla="val 25000"/>
              <a:gd name="vf" fmla="val 115470"/>
            </a:avLst>
          </a:prstGeom>
          <a:solidFill>
            <a:schemeClr val="accent6">
              <a:lumMod val="60000"/>
              <a:lumOff val="40000"/>
              <a:alpha val="90000"/>
            </a:schemeClr>
          </a:solid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6" name="Hexagon 75"/>
          <p:cNvSpPr/>
          <p:nvPr/>
        </p:nvSpPr>
        <p:spPr>
          <a:xfrm>
            <a:off x="16623213" y="15547458"/>
            <a:ext cx="7079624" cy="6103871"/>
          </a:xfrm>
          <a:prstGeom prst="hexagon">
            <a:avLst>
              <a:gd name="adj" fmla="val 25000"/>
              <a:gd name="vf" fmla="val 115470"/>
            </a:avLst>
          </a:prstGeom>
          <a:blipFill>
            <a:blip r:embed="rId16"/>
            <a:stretch>
              <a:fillRect/>
            </a:stretch>
          </a:bli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7" name="Hexagon 86"/>
          <p:cNvSpPr/>
          <p:nvPr/>
        </p:nvSpPr>
        <p:spPr>
          <a:xfrm>
            <a:off x="24239246" y="10754506"/>
            <a:ext cx="1855349" cy="1599634"/>
          </a:xfrm>
          <a:prstGeom prst="hexagon">
            <a:avLst>
              <a:gd name="adj" fmla="val 25000"/>
              <a:gd name="vf" fmla="val 115470"/>
            </a:avLst>
          </a:prstGeom>
          <a:solidFill>
            <a:schemeClr val="accent6">
              <a:lumMod val="60000"/>
              <a:lumOff val="40000"/>
              <a:alpha val="90000"/>
            </a:schemeClr>
          </a:solid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8" name="Hexagon 87"/>
          <p:cNvSpPr/>
          <p:nvPr/>
        </p:nvSpPr>
        <p:spPr>
          <a:xfrm>
            <a:off x="22818695" y="14724706"/>
            <a:ext cx="1855349" cy="1599634"/>
          </a:xfrm>
          <a:prstGeom prst="hexagon">
            <a:avLst>
              <a:gd name="adj" fmla="val 25000"/>
              <a:gd name="vf" fmla="val 115470"/>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9" name="Hexagon 88"/>
          <p:cNvSpPr/>
          <p:nvPr/>
        </p:nvSpPr>
        <p:spPr>
          <a:xfrm>
            <a:off x="21347546" y="13947101"/>
            <a:ext cx="1855349" cy="1599634"/>
          </a:xfrm>
          <a:prstGeom prst="hexagon">
            <a:avLst>
              <a:gd name="adj" fmla="val 25000"/>
              <a:gd name="vf" fmla="val 115470"/>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3" name="Shape 28"/>
          <p:cNvSpPr txBox="1"/>
          <p:nvPr/>
        </p:nvSpPr>
        <p:spPr>
          <a:xfrm>
            <a:off x="19304933" y="6330322"/>
            <a:ext cx="3148203" cy="52365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700" b="1" dirty="0" smtClean="0">
                <a:solidFill>
                  <a:srgbClr val="7FB662"/>
                </a:solidFill>
                <a:latin typeface="Garamond"/>
                <a:ea typeface="Garamond"/>
                <a:cs typeface="Garamond"/>
                <a:sym typeface="Garamond"/>
              </a:rPr>
              <a:t>Land Classification</a:t>
            </a:r>
            <a:endParaRPr b="1" dirty="0">
              <a:solidFill>
                <a:srgbClr val="7FB662"/>
              </a:solidFill>
            </a:endParaRPr>
          </a:p>
        </p:txBody>
      </p:sp>
      <p:sp>
        <p:nvSpPr>
          <p:cNvPr id="94" name="Shape 111"/>
          <p:cNvSpPr txBox="1"/>
          <p:nvPr/>
        </p:nvSpPr>
        <p:spPr>
          <a:xfrm>
            <a:off x="914400" y="5465133"/>
            <a:ext cx="13500438" cy="3342667"/>
          </a:xfrm>
          <a:prstGeom prst="rect">
            <a:avLst/>
          </a:prstGeom>
          <a:noFill/>
          <a:ln>
            <a:noFill/>
          </a:ln>
        </p:spPr>
        <p:txBody>
          <a:bodyPr spcFirstLastPara="1" wrap="square" lIns="91425" tIns="45700" rIns="91425" bIns="45700" anchor="t" anchorCtr="0">
            <a:noAutofit/>
          </a:bodyPr>
          <a:lstStyle/>
          <a:p>
            <a:pPr algn="just"/>
            <a:r>
              <a:rPr lang="en-US" sz="2700" dirty="0">
                <a:solidFill>
                  <a:srgbClr val="3F3F3F"/>
                </a:solidFill>
                <a:latin typeface="Garamond" panose="02020404030301010803" pitchFamily="18" charset="0"/>
              </a:rPr>
              <a:t>Honey bees (</a:t>
            </a:r>
            <a:r>
              <a:rPr lang="en-US" sz="2700" i="1" dirty="0" err="1">
                <a:solidFill>
                  <a:srgbClr val="3F3F3F"/>
                </a:solidFill>
                <a:latin typeface="Garamond" panose="02020404030301010803" pitchFamily="18" charset="0"/>
              </a:rPr>
              <a:t>Apis</a:t>
            </a:r>
            <a:r>
              <a:rPr lang="en-US" sz="2700" i="1" dirty="0">
                <a:solidFill>
                  <a:srgbClr val="3F3F3F"/>
                </a:solidFill>
                <a:latin typeface="Garamond" panose="02020404030301010803" pitchFamily="18" charset="0"/>
              </a:rPr>
              <a:t> </a:t>
            </a:r>
            <a:r>
              <a:rPr lang="en-US" sz="2700" i="1" dirty="0" err="1">
                <a:solidFill>
                  <a:srgbClr val="3F3F3F"/>
                </a:solidFill>
                <a:latin typeface="Garamond" panose="02020404030301010803" pitchFamily="18" charset="0"/>
              </a:rPr>
              <a:t>mellifera</a:t>
            </a:r>
            <a:r>
              <a:rPr lang="en-US" sz="2700" dirty="0">
                <a:solidFill>
                  <a:srgbClr val="3F3F3F"/>
                </a:solidFill>
                <a:latin typeface="Garamond" panose="02020404030301010803" pitchFamily="18" charset="0"/>
              </a:rPr>
              <a:t>) are a vital component to global agriculture, however, over recent decades their populations have been declining. Honey bees provide pollination services to more than 90% of the leading 107 global crop types, and without them it is estimated that 5-8% of global production would be lost. Anthropogenic drivers such as land use change, habitat fragmentation, existence of vegetative land cover (native or agricultural), climate, and the use of fertilizers and pesticides, contribute to honey bee health complications and annual population losses. Also, the presence of invasive pests (</a:t>
            </a:r>
            <a:r>
              <a:rPr lang="en-US" sz="2700" dirty="0" err="1">
                <a:solidFill>
                  <a:srgbClr val="3F3F3F"/>
                </a:solidFill>
                <a:latin typeface="Garamond" panose="02020404030301010803" pitchFamily="18" charset="0"/>
              </a:rPr>
              <a:t>Varroa</a:t>
            </a:r>
            <a:r>
              <a:rPr lang="en-US" sz="2700" dirty="0">
                <a:solidFill>
                  <a:srgbClr val="3F3F3F"/>
                </a:solidFill>
                <a:latin typeface="Garamond" panose="02020404030301010803" pitchFamily="18" charset="0"/>
              </a:rPr>
              <a:t> mite [</a:t>
            </a:r>
            <a:r>
              <a:rPr lang="en-US" sz="2700" i="1" dirty="0" err="1">
                <a:solidFill>
                  <a:srgbClr val="3F3F3F"/>
                </a:solidFill>
                <a:latin typeface="Garamond" panose="02020404030301010803" pitchFamily="18" charset="0"/>
              </a:rPr>
              <a:t>Varroa</a:t>
            </a:r>
            <a:r>
              <a:rPr lang="en-US" sz="2700" i="1" dirty="0">
                <a:solidFill>
                  <a:srgbClr val="3F3F3F"/>
                </a:solidFill>
                <a:latin typeface="Garamond" panose="02020404030301010803" pitchFamily="18" charset="0"/>
              </a:rPr>
              <a:t> destructor</a:t>
            </a:r>
            <a:r>
              <a:rPr lang="en-US" sz="2700" dirty="0">
                <a:solidFill>
                  <a:srgbClr val="3F3F3F"/>
                </a:solidFill>
                <a:latin typeface="Garamond" panose="02020404030301010803" pitchFamily="18" charset="0"/>
              </a:rPr>
              <a:t>], tracheal mites, and small hive beetles) and pathogens (e.g. </a:t>
            </a:r>
            <a:r>
              <a:rPr lang="en-US" sz="2700" i="1" dirty="0" err="1">
                <a:solidFill>
                  <a:srgbClr val="3F3F3F"/>
                </a:solidFill>
                <a:latin typeface="Garamond" panose="02020404030301010803" pitchFamily="18" charset="0"/>
              </a:rPr>
              <a:t>Nosema</a:t>
            </a:r>
            <a:r>
              <a:rPr lang="en-US" sz="2700" dirty="0">
                <a:solidFill>
                  <a:srgbClr val="3F3F3F"/>
                </a:solidFill>
                <a:latin typeface="Garamond" panose="02020404030301010803" pitchFamily="18" charset="0"/>
              </a:rPr>
              <a:t>) further compound these issues. Leveraging citizen science, NASA Earth observations, and nationally reported statistics, a comprehensive methodology was developed to illuminate environmental variables that are linked to honey bee prosperity in the New England region of the United States from 2015 to 2018. The team created a tool harnessing Google Earth Engine to incorporate </a:t>
            </a:r>
            <a:r>
              <a:rPr lang="en-US" sz="2700" i="1" dirty="0">
                <a:solidFill>
                  <a:srgbClr val="3F3F3F"/>
                </a:solidFill>
                <a:latin typeface="Garamond" panose="02020404030301010803" pitchFamily="18" charset="0"/>
              </a:rPr>
              <a:t>in situ</a:t>
            </a:r>
            <a:r>
              <a:rPr lang="en-US" sz="2700" dirty="0">
                <a:solidFill>
                  <a:srgbClr val="3F3F3F"/>
                </a:solidFill>
                <a:latin typeface="Garamond" panose="02020404030301010803" pitchFamily="18" charset="0"/>
              </a:rPr>
              <a:t> data collected from local hives and apiaries and biophysical variables, such as vegetation indices, and soil moisture collected from satellite data. The tool will aid in the development of historical trends in honey bee welfare and will provide insight for better understanding of bee habitat suitability conditions.</a:t>
            </a:r>
          </a:p>
        </p:txBody>
      </p:sp>
      <p:sp>
        <p:nvSpPr>
          <p:cNvPr id="20" name="Shape 20"/>
          <p:cNvSpPr txBox="1"/>
          <p:nvPr/>
        </p:nvSpPr>
        <p:spPr>
          <a:xfrm>
            <a:off x="887514" y="24407460"/>
            <a:ext cx="8229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FB662"/>
                </a:solidFill>
                <a:latin typeface="Century Gothic"/>
                <a:ea typeface="Century Gothic"/>
                <a:cs typeface="Century Gothic"/>
                <a:sym typeface="Century Gothic"/>
              </a:rPr>
              <a:t>Earth Observations</a:t>
            </a:r>
            <a:endParaRPr dirty="0"/>
          </a:p>
        </p:txBody>
      </p:sp>
      <p:sp>
        <p:nvSpPr>
          <p:cNvPr id="104" name="Shape 49"/>
          <p:cNvSpPr txBox="1"/>
          <p:nvPr/>
        </p:nvSpPr>
        <p:spPr>
          <a:xfrm>
            <a:off x="1134561" y="25354734"/>
            <a:ext cx="3002100" cy="4401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Landsat 8 </a:t>
            </a:r>
            <a:r>
              <a:rPr lang="en-US" sz="2700" dirty="0" smtClean="0">
                <a:solidFill>
                  <a:srgbClr val="3F3F3F"/>
                </a:solidFill>
                <a:latin typeface="Garamond"/>
                <a:ea typeface="Garamond"/>
                <a:cs typeface="Garamond"/>
                <a:sym typeface="Garamond"/>
              </a:rPr>
              <a:t>OLI</a:t>
            </a:r>
            <a:endParaRPr sz="2700" dirty="0">
              <a:solidFill>
                <a:srgbClr val="3F3F3F"/>
              </a:solidFill>
              <a:latin typeface="Garamond"/>
              <a:ea typeface="Garamond"/>
              <a:cs typeface="Garamond"/>
              <a:sym typeface="Garamond"/>
            </a:endParaRPr>
          </a:p>
        </p:txBody>
      </p:sp>
      <p:sp>
        <p:nvSpPr>
          <p:cNvPr id="105" name="Shape 49"/>
          <p:cNvSpPr txBox="1"/>
          <p:nvPr/>
        </p:nvSpPr>
        <p:spPr>
          <a:xfrm>
            <a:off x="2631141" y="29045355"/>
            <a:ext cx="3002100" cy="4401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Landsat 7 ETM+</a:t>
            </a:r>
            <a:endParaRPr sz="2700" dirty="0">
              <a:solidFill>
                <a:srgbClr val="3F3F3F"/>
              </a:solidFill>
              <a:latin typeface="Garamond"/>
              <a:ea typeface="Garamond"/>
              <a:cs typeface="Garamond"/>
              <a:sym typeface="Garamond"/>
            </a:endParaRPr>
          </a:p>
        </p:txBody>
      </p:sp>
      <p:sp>
        <p:nvSpPr>
          <p:cNvPr id="106" name="Shape 49"/>
          <p:cNvSpPr txBox="1"/>
          <p:nvPr/>
        </p:nvSpPr>
        <p:spPr>
          <a:xfrm>
            <a:off x="4231109" y="25335228"/>
            <a:ext cx="3002100" cy="4401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Sentinel-2 MSI</a:t>
            </a:r>
            <a:endParaRPr sz="2700" dirty="0">
              <a:solidFill>
                <a:srgbClr val="3F3F3F"/>
              </a:solidFill>
              <a:latin typeface="Garamond"/>
              <a:ea typeface="Garamond"/>
              <a:cs typeface="Garamond"/>
              <a:sym typeface="Garamond"/>
            </a:endParaRPr>
          </a:p>
        </p:txBody>
      </p:sp>
      <p:sp>
        <p:nvSpPr>
          <p:cNvPr id="107" name="Shape 49"/>
          <p:cNvSpPr txBox="1"/>
          <p:nvPr/>
        </p:nvSpPr>
        <p:spPr>
          <a:xfrm>
            <a:off x="5890240" y="29063027"/>
            <a:ext cx="3002100" cy="4401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SRTM</a:t>
            </a:r>
            <a:endParaRPr sz="2700" dirty="0">
              <a:solidFill>
                <a:srgbClr val="3F3F3F"/>
              </a:solidFill>
              <a:latin typeface="Garamond"/>
              <a:ea typeface="Garamond"/>
              <a:cs typeface="Garamond"/>
              <a:sym typeface="Garamond"/>
            </a:endParaRPr>
          </a:p>
        </p:txBody>
      </p:sp>
      <p:sp>
        <p:nvSpPr>
          <p:cNvPr id="108" name="Shape 49"/>
          <p:cNvSpPr txBox="1"/>
          <p:nvPr/>
        </p:nvSpPr>
        <p:spPr>
          <a:xfrm>
            <a:off x="7369754" y="25349901"/>
            <a:ext cx="3002100" cy="4401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GPM</a:t>
            </a:r>
            <a:endParaRPr sz="2700" dirty="0">
              <a:solidFill>
                <a:srgbClr val="3F3F3F"/>
              </a:solidFill>
              <a:latin typeface="Garamond"/>
              <a:ea typeface="Garamond"/>
              <a:cs typeface="Garamond"/>
              <a:sym typeface="Garamond"/>
            </a:endParaRPr>
          </a:p>
        </p:txBody>
      </p:sp>
      <p:sp>
        <p:nvSpPr>
          <p:cNvPr id="109" name="Shape 49"/>
          <p:cNvSpPr txBox="1"/>
          <p:nvPr/>
        </p:nvSpPr>
        <p:spPr>
          <a:xfrm>
            <a:off x="9122888" y="29038522"/>
            <a:ext cx="3002100" cy="4401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SMAP</a:t>
            </a:r>
            <a:endParaRPr sz="2700" dirty="0">
              <a:solidFill>
                <a:srgbClr val="3F3F3F"/>
              </a:solidFill>
              <a:latin typeface="Garamond"/>
              <a:ea typeface="Garamond"/>
              <a:cs typeface="Garamond"/>
              <a:sym typeface="Garamond"/>
            </a:endParaRPr>
          </a:p>
        </p:txBody>
      </p:sp>
      <p:sp>
        <p:nvSpPr>
          <p:cNvPr id="110" name="Shape 49"/>
          <p:cNvSpPr txBox="1"/>
          <p:nvPr/>
        </p:nvSpPr>
        <p:spPr>
          <a:xfrm>
            <a:off x="10081145" y="25342492"/>
            <a:ext cx="3002100" cy="4401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dirty="0" smtClean="0">
                <a:solidFill>
                  <a:srgbClr val="3F3F3F"/>
                </a:solidFill>
                <a:latin typeface="Garamond"/>
                <a:ea typeface="Garamond"/>
                <a:cs typeface="Garamond"/>
                <a:sym typeface="Garamond"/>
              </a:rPr>
              <a:t>ALOS</a:t>
            </a:r>
            <a:endParaRPr sz="2700" dirty="0">
              <a:solidFill>
                <a:srgbClr val="3F3F3F"/>
              </a:solidFill>
              <a:latin typeface="Garamond"/>
              <a:ea typeface="Garamond"/>
              <a:cs typeface="Garamond"/>
              <a:sym typeface="Garamond"/>
            </a:endParaRPr>
          </a:p>
        </p:txBody>
      </p:sp>
      <p:sp>
        <p:nvSpPr>
          <p:cNvPr id="11" name="Rectangle 10"/>
          <p:cNvSpPr/>
          <p:nvPr/>
        </p:nvSpPr>
        <p:spPr>
          <a:xfrm>
            <a:off x="1524000" y="25921784"/>
            <a:ext cx="2258568" cy="1280160"/>
          </a:xfrm>
          <a:prstGeom prst="rect">
            <a:avLst/>
          </a:prstGeom>
          <a:blipFill dpi="0" rotWithShape="1">
            <a:blip r:embed="rId17">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608209" y="25898263"/>
            <a:ext cx="2258568" cy="1280160"/>
          </a:xfrm>
          <a:prstGeom prst="rect">
            <a:avLst/>
          </a:prstGeom>
          <a:blipFill dpi="0" rotWithShape="1">
            <a:blip r:embed="rId18">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2923093" y="27645922"/>
            <a:ext cx="2258568" cy="1226386"/>
          </a:xfrm>
          <a:prstGeom prst="rect">
            <a:avLst/>
          </a:prstGeom>
          <a:blipFill dpi="0" rotWithShape="1">
            <a:blip r:embed="rId19">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6094245" y="27524051"/>
            <a:ext cx="2258568" cy="1348257"/>
          </a:xfrm>
          <a:prstGeom prst="rect">
            <a:avLst/>
          </a:prstGeom>
          <a:blipFill dpi="0" rotWithShape="1">
            <a:blip r:embed="rId20">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7745514" y="25831117"/>
            <a:ext cx="2258568" cy="1280160"/>
          </a:xfrm>
          <a:prstGeom prst="rect">
            <a:avLst/>
          </a:prstGeom>
          <a:blipFill dpi="0" rotWithShape="1">
            <a:blip r:embed="rId21">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9494654" y="27592149"/>
            <a:ext cx="2258568" cy="1280160"/>
          </a:xfrm>
          <a:prstGeom prst="rect">
            <a:avLst/>
          </a:prstGeom>
          <a:blipFill dpi="0" rotWithShape="1">
            <a:blip r:embed="rId22">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10501608" y="25857751"/>
            <a:ext cx="2258568" cy="1280160"/>
          </a:xfrm>
          <a:prstGeom prst="rect">
            <a:avLst/>
          </a:prstGeom>
          <a:blipFill dpi="0" rotWithShape="1">
            <a:blip r:embed="rId2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1395" y="16915902"/>
            <a:ext cx="12165090" cy="7092478"/>
          </a:xfrm>
          <a:prstGeom prst="rect">
            <a:avLst/>
          </a:prstGeom>
        </p:spPr>
      </p:pic>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47025" y="17073284"/>
            <a:ext cx="4064872" cy="2835790"/>
          </a:xfrm>
          <a:prstGeom prst="rect">
            <a:avLst/>
          </a:prstGeom>
        </p:spPr>
      </p:pic>
      <p:pic>
        <p:nvPicPr>
          <p:cNvPr id="26" name="Picture 25"/>
          <p:cNvPicPr>
            <a:picLocks noChangeAspect="1"/>
          </p:cNvPicPr>
          <p:nvPr/>
        </p:nvPicPr>
        <p:blipFill>
          <a:blip r:embed="rId26"/>
          <a:stretch>
            <a:fillRect/>
          </a:stretch>
        </p:blipFill>
        <p:spPr>
          <a:xfrm>
            <a:off x="1594561" y="17119533"/>
            <a:ext cx="615108" cy="655051"/>
          </a:xfrm>
          <a:prstGeom prst="rect">
            <a:avLst/>
          </a:prstGeom>
        </p:spPr>
      </p:pic>
      <p:sp>
        <p:nvSpPr>
          <p:cNvPr id="28" name="TextBox 27"/>
          <p:cNvSpPr txBox="1"/>
          <p:nvPr/>
        </p:nvSpPr>
        <p:spPr>
          <a:xfrm>
            <a:off x="10574589" y="23677906"/>
            <a:ext cx="2139801" cy="307777"/>
          </a:xfrm>
          <a:prstGeom prst="rect">
            <a:avLst/>
          </a:prstGeom>
          <a:noFill/>
        </p:spPr>
        <p:txBody>
          <a:bodyPr wrap="square" rtlCol="0">
            <a:spAutoFit/>
          </a:bodyPr>
          <a:lstStyle/>
          <a:p>
            <a:r>
              <a:rPr lang="en-US" dirty="0" smtClean="0"/>
              <a:t>0      25     50            100      </a:t>
            </a:r>
            <a:endParaRPr lang="en-US" dirty="0"/>
          </a:p>
        </p:txBody>
      </p:sp>
      <p:sp>
        <p:nvSpPr>
          <p:cNvPr id="29" name="TextBox 28"/>
          <p:cNvSpPr txBox="1"/>
          <p:nvPr/>
        </p:nvSpPr>
        <p:spPr>
          <a:xfrm>
            <a:off x="10697268" y="23354985"/>
            <a:ext cx="2161403" cy="307777"/>
          </a:xfrm>
          <a:prstGeom prst="rect">
            <a:avLst/>
          </a:prstGeom>
          <a:noFill/>
        </p:spPr>
        <p:txBody>
          <a:bodyPr wrap="square" rtlCol="0">
            <a:spAutoFit/>
          </a:bodyPr>
          <a:lstStyle/>
          <a:p>
            <a:r>
              <a:rPr lang="en-US" dirty="0" smtClean="0"/>
              <a:t>km</a:t>
            </a:r>
            <a:endParaRPr lang="en-US" dirty="0"/>
          </a:p>
        </p:txBody>
      </p:sp>
      <p:sp>
        <p:nvSpPr>
          <p:cNvPr id="36" name="Rectangle 35"/>
          <p:cNvSpPr/>
          <p:nvPr/>
        </p:nvSpPr>
        <p:spPr>
          <a:xfrm>
            <a:off x="5655959" y="21392706"/>
            <a:ext cx="892245" cy="415498"/>
          </a:xfrm>
          <a:prstGeom prst="rect">
            <a:avLst/>
          </a:prstGeom>
        </p:spPr>
        <p:txBody>
          <a:bodyPr wrap="square">
            <a:spAutoFit/>
          </a:bodyPr>
          <a:lstStyle/>
          <a:p>
            <a:r>
              <a:rPr lang="en-US" sz="2100" b="1" dirty="0" smtClean="0">
                <a:solidFill>
                  <a:schemeClr val="bg1"/>
                </a:solidFill>
                <a:latin typeface="Arial" panose="020B0604020202020204" pitchFamily="34" charset="0"/>
                <a:cs typeface="Arial" panose="020B0604020202020204" pitchFamily="34" charset="0"/>
              </a:rPr>
              <a:t>MA</a:t>
            </a:r>
            <a:endParaRPr lang="en-US" sz="2100" dirty="0"/>
          </a:p>
        </p:txBody>
      </p:sp>
      <p:sp>
        <p:nvSpPr>
          <p:cNvPr id="37" name="Rectangle 36"/>
          <p:cNvSpPr/>
          <p:nvPr/>
        </p:nvSpPr>
        <p:spPr>
          <a:xfrm>
            <a:off x="8258312" y="21314401"/>
            <a:ext cx="1036026" cy="323165"/>
          </a:xfrm>
          <a:prstGeom prst="rect">
            <a:avLst/>
          </a:prstGeom>
        </p:spPr>
        <p:txBody>
          <a:bodyPr wrap="square">
            <a:spAutoFit/>
          </a:bodyPr>
          <a:lstStyle/>
          <a:p>
            <a:pPr marL="0" indent="0">
              <a:buNone/>
            </a:pPr>
            <a:r>
              <a:rPr lang="en-US" sz="1500" b="1" dirty="0">
                <a:solidFill>
                  <a:schemeClr val="bg1"/>
                </a:solidFill>
                <a:latin typeface="Arial" panose="020B0604020202020204" pitchFamily="34" charset="0"/>
                <a:cs typeface="Arial" panose="020B0604020202020204" pitchFamily="34" charset="0"/>
              </a:rPr>
              <a:t>Boston</a:t>
            </a:r>
          </a:p>
        </p:txBody>
      </p:sp>
      <p:sp>
        <p:nvSpPr>
          <p:cNvPr id="38" name="Rectangle 37"/>
          <p:cNvSpPr/>
          <p:nvPr/>
        </p:nvSpPr>
        <p:spPr>
          <a:xfrm>
            <a:off x="6813208" y="19268451"/>
            <a:ext cx="628992" cy="415498"/>
          </a:xfrm>
          <a:prstGeom prst="rect">
            <a:avLst/>
          </a:prstGeom>
        </p:spPr>
        <p:txBody>
          <a:bodyPr wrap="square">
            <a:spAutoFit/>
          </a:bodyPr>
          <a:lstStyle/>
          <a:p>
            <a:r>
              <a:rPr lang="en-US" sz="2100" b="1" dirty="0">
                <a:solidFill>
                  <a:schemeClr val="bg1"/>
                </a:solidFill>
                <a:latin typeface="Arial" panose="020B0604020202020204" pitchFamily="34" charset="0"/>
                <a:cs typeface="Arial" panose="020B0604020202020204" pitchFamily="34" charset="0"/>
              </a:rPr>
              <a:t>NH</a:t>
            </a:r>
            <a:endParaRPr lang="en-US" sz="2100" dirty="0"/>
          </a:p>
        </p:txBody>
      </p:sp>
      <p:sp>
        <p:nvSpPr>
          <p:cNvPr id="40" name="Rectangle 39"/>
          <p:cNvSpPr/>
          <p:nvPr/>
        </p:nvSpPr>
        <p:spPr>
          <a:xfrm>
            <a:off x="7674124" y="19974887"/>
            <a:ext cx="1102201" cy="323165"/>
          </a:xfrm>
          <a:prstGeom prst="rect">
            <a:avLst/>
          </a:prstGeom>
        </p:spPr>
        <p:txBody>
          <a:bodyPr wrap="square">
            <a:spAutoFit/>
          </a:bodyPr>
          <a:lstStyle/>
          <a:p>
            <a:pPr marL="0" indent="0">
              <a:buNone/>
            </a:pPr>
            <a:r>
              <a:rPr lang="en-US" sz="1500" b="1" dirty="0" smtClean="0">
                <a:solidFill>
                  <a:schemeClr val="bg1"/>
                </a:solidFill>
                <a:latin typeface="Arial" panose="020B0604020202020204" pitchFamily="34" charset="0"/>
                <a:cs typeface="Arial" panose="020B0604020202020204" pitchFamily="34" charset="0"/>
              </a:rPr>
              <a:t>Concord</a:t>
            </a:r>
            <a:endParaRPr lang="en-US" sz="1500" b="1" dirty="0">
              <a:solidFill>
                <a:schemeClr val="bg1"/>
              </a:solidFill>
              <a:latin typeface="Arial" panose="020B0604020202020204" pitchFamily="34" charset="0"/>
              <a:cs typeface="Arial" panose="020B0604020202020204" pitchFamily="34" charset="0"/>
            </a:endParaRPr>
          </a:p>
        </p:txBody>
      </p:sp>
      <p:sp>
        <p:nvSpPr>
          <p:cNvPr id="41" name="Rectangle 40"/>
          <p:cNvSpPr/>
          <p:nvPr/>
        </p:nvSpPr>
        <p:spPr>
          <a:xfrm>
            <a:off x="7386794" y="22458148"/>
            <a:ext cx="588731" cy="415498"/>
          </a:xfrm>
          <a:prstGeom prst="rect">
            <a:avLst/>
          </a:prstGeom>
        </p:spPr>
        <p:txBody>
          <a:bodyPr wrap="square">
            <a:spAutoFit/>
          </a:bodyPr>
          <a:lstStyle/>
          <a:p>
            <a:r>
              <a:rPr lang="en-US" sz="2100" b="1" dirty="0">
                <a:solidFill>
                  <a:schemeClr val="bg1"/>
                </a:solidFill>
                <a:latin typeface="Arial" panose="020B0604020202020204" pitchFamily="34" charset="0"/>
                <a:cs typeface="Arial" panose="020B0604020202020204" pitchFamily="34" charset="0"/>
              </a:rPr>
              <a:t>RI</a:t>
            </a:r>
            <a:endParaRPr lang="en-US" sz="2100" dirty="0"/>
          </a:p>
        </p:txBody>
      </p:sp>
      <p:sp>
        <p:nvSpPr>
          <p:cNvPr id="42" name="Rectangle 41"/>
          <p:cNvSpPr/>
          <p:nvPr/>
        </p:nvSpPr>
        <p:spPr>
          <a:xfrm>
            <a:off x="7863888" y="21905223"/>
            <a:ext cx="2058510" cy="538609"/>
          </a:xfrm>
          <a:prstGeom prst="rect">
            <a:avLst/>
          </a:prstGeom>
        </p:spPr>
        <p:txBody>
          <a:bodyPr wrap="square">
            <a:spAutoFit/>
          </a:bodyPr>
          <a:lstStyle/>
          <a:p>
            <a:pPr marL="0" indent="0">
              <a:buNone/>
            </a:pPr>
            <a:r>
              <a:rPr lang="en-US" b="1" dirty="0">
                <a:solidFill>
                  <a:schemeClr val="bg1"/>
                </a:solidFill>
                <a:latin typeface="Arial" panose="020B0604020202020204" pitchFamily="34" charset="0"/>
                <a:cs typeface="Arial" panose="020B0604020202020204" pitchFamily="34" charset="0"/>
              </a:rPr>
              <a:t>	 </a:t>
            </a:r>
            <a:r>
              <a:rPr lang="en-US" sz="1500" b="1" dirty="0">
                <a:solidFill>
                  <a:schemeClr val="bg1"/>
                </a:solidFill>
                <a:latin typeface="Arial" panose="020B0604020202020204" pitchFamily="34" charset="0"/>
                <a:cs typeface="Arial" panose="020B0604020202020204" pitchFamily="34" charset="0"/>
              </a:rPr>
              <a:t>Providence</a:t>
            </a:r>
          </a:p>
        </p:txBody>
      </p:sp>
      <p:sp>
        <p:nvSpPr>
          <p:cNvPr id="43" name="Rectangle 42"/>
          <p:cNvSpPr/>
          <p:nvPr/>
        </p:nvSpPr>
        <p:spPr>
          <a:xfrm>
            <a:off x="4686662" y="22894614"/>
            <a:ext cx="711755" cy="415498"/>
          </a:xfrm>
          <a:prstGeom prst="rect">
            <a:avLst/>
          </a:prstGeom>
        </p:spPr>
        <p:txBody>
          <a:bodyPr wrap="square">
            <a:spAutoFit/>
          </a:bodyPr>
          <a:lstStyle/>
          <a:p>
            <a:r>
              <a:rPr lang="en-US" sz="2100" b="1" dirty="0">
                <a:solidFill>
                  <a:schemeClr val="bg1"/>
                </a:solidFill>
                <a:latin typeface="Arial" panose="020B0604020202020204" pitchFamily="34" charset="0"/>
                <a:cs typeface="Arial" panose="020B0604020202020204" pitchFamily="34" charset="0"/>
              </a:rPr>
              <a:t>CT</a:t>
            </a:r>
            <a:endParaRPr lang="en-US" sz="2100" dirty="0"/>
          </a:p>
        </p:txBody>
      </p:sp>
      <p:sp>
        <p:nvSpPr>
          <p:cNvPr id="119" name="Rectangle 118"/>
          <p:cNvSpPr/>
          <p:nvPr/>
        </p:nvSpPr>
        <p:spPr>
          <a:xfrm>
            <a:off x="5473141" y="22218349"/>
            <a:ext cx="1100897" cy="323165"/>
          </a:xfrm>
          <a:prstGeom prst="rect">
            <a:avLst/>
          </a:prstGeom>
        </p:spPr>
        <p:txBody>
          <a:bodyPr wrap="square">
            <a:spAutoFit/>
          </a:bodyPr>
          <a:lstStyle/>
          <a:p>
            <a:r>
              <a:rPr lang="en-US" sz="1500" b="1" dirty="0">
                <a:solidFill>
                  <a:schemeClr val="bg1"/>
                </a:solidFill>
                <a:latin typeface="Arial" panose="020B0604020202020204" pitchFamily="34" charset="0"/>
                <a:cs typeface="Arial" panose="020B0604020202020204" pitchFamily="34" charset="0"/>
              </a:rPr>
              <a:t>Hartford</a:t>
            </a:r>
            <a:endParaRPr lang="en-US" sz="1500" dirty="0"/>
          </a:p>
        </p:txBody>
      </p:sp>
      <p:sp>
        <p:nvSpPr>
          <p:cNvPr id="55" name="Rectangle 54"/>
          <p:cNvSpPr/>
          <p:nvPr/>
        </p:nvSpPr>
        <p:spPr>
          <a:xfrm>
            <a:off x="1398852" y="23620994"/>
            <a:ext cx="414852" cy="307777"/>
          </a:xfrm>
          <a:prstGeom prst="rect">
            <a:avLst/>
          </a:prstGeom>
        </p:spPr>
        <p:txBody>
          <a:bodyPr wrap="square">
            <a:spAutoFit/>
          </a:bodyPr>
          <a:lstStyle/>
          <a:p>
            <a:r>
              <a:rPr lang="en-US" dirty="0">
                <a:latin typeface="Arial" panose="020B0604020202020204" pitchFamily="34" charset="0"/>
                <a:cs typeface="Arial" panose="020B0604020202020204" pitchFamily="34" charset="0"/>
              </a:rPr>
              <a:t>NJ</a:t>
            </a:r>
            <a:endParaRPr lang="en-US" dirty="0"/>
          </a:p>
        </p:txBody>
      </p:sp>
      <p:sp>
        <p:nvSpPr>
          <p:cNvPr id="71" name="Rectangle 70"/>
          <p:cNvSpPr/>
          <p:nvPr/>
        </p:nvSpPr>
        <p:spPr>
          <a:xfrm>
            <a:off x="1058361" y="22958677"/>
            <a:ext cx="435738" cy="307777"/>
          </a:xfrm>
          <a:prstGeom prst="rect">
            <a:avLst/>
          </a:prstGeom>
        </p:spPr>
        <p:txBody>
          <a:bodyPr wrap="square">
            <a:spAutoFit/>
          </a:bodyPr>
          <a:lstStyle/>
          <a:p>
            <a:r>
              <a:rPr lang="en-US" dirty="0">
                <a:latin typeface="Arial" panose="020B0604020202020204" pitchFamily="34" charset="0"/>
                <a:cs typeface="Arial" panose="020B0604020202020204" pitchFamily="34" charset="0"/>
              </a:rPr>
              <a:t>PA</a:t>
            </a:r>
            <a:endParaRPr lang="en-US" dirty="0"/>
          </a:p>
        </p:txBody>
      </p:sp>
      <p:sp>
        <p:nvSpPr>
          <p:cNvPr id="74" name="Rectangle 73"/>
          <p:cNvSpPr/>
          <p:nvPr/>
        </p:nvSpPr>
        <p:spPr>
          <a:xfrm>
            <a:off x="9922398" y="17441694"/>
            <a:ext cx="455018" cy="307777"/>
          </a:xfrm>
          <a:prstGeom prst="rect">
            <a:avLst/>
          </a:prstGeom>
        </p:spPr>
        <p:txBody>
          <a:bodyPr wrap="square">
            <a:spAutoFit/>
          </a:bodyPr>
          <a:lstStyle/>
          <a:p>
            <a:r>
              <a:rPr lang="en-US" dirty="0">
                <a:latin typeface="Arial" panose="020B0604020202020204" pitchFamily="34" charset="0"/>
                <a:cs typeface="Arial" panose="020B0604020202020204" pitchFamily="34" charset="0"/>
              </a:rPr>
              <a:t>ME</a:t>
            </a:r>
            <a:endParaRPr lang="en-US" dirty="0"/>
          </a:p>
        </p:txBody>
      </p:sp>
      <p:sp>
        <p:nvSpPr>
          <p:cNvPr id="75" name="Rectangle 74"/>
          <p:cNvSpPr/>
          <p:nvPr/>
        </p:nvSpPr>
        <p:spPr>
          <a:xfrm>
            <a:off x="2603772" y="20472161"/>
            <a:ext cx="435738" cy="307777"/>
          </a:xfrm>
          <a:prstGeom prst="rect">
            <a:avLst/>
          </a:prstGeom>
        </p:spPr>
        <p:txBody>
          <a:bodyPr wrap="square">
            <a:spAutoFit/>
          </a:bodyPr>
          <a:lstStyle/>
          <a:p>
            <a:r>
              <a:rPr lang="en-US" dirty="0">
                <a:latin typeface="Arial" panose="020B0604020202020204" pitchFamily="34" charset="0"/>
                <a:cs typeface="Arial" panose="020B0604020202020204" pitchFamily="34" charset="0"/>
              </a:rPr>
              <a:t>NY</a:t>
            </a:r>
            <a:endParaRPr lang="en-US" dirty="0"/>
          </a:p>
        </p:txBody>
      </p:sp>
      <p:sp>
        <p:nvSpPr>
          <p:cNvPr id="101" name="Shape 22"/>
          <p:cNvSpPr txBox="1"/>
          <p:nvPr/>
        </p:nvSpPr>
        <p:spPr>
          <a:xfrm>
            <a:off x="14545563" y="27363527"/>
            <a:ext cx="8229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smtClean="0">
                <a:solidFill>
                  <a:srgbClr val="7FB662"/>
                </a:solidFill>
                <a:latin typeface="Century Gothic"/>
                <a:ea typeface="Century Gothic"/>
                <a:cs typeface="Century Gothic"/>
                <a:sym typeface="Century Gothic"/>
              </a:rPr>
              <a:t>Team Members</a:t>
            </a:r>
            <a:endParaRP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3699</TotalTime>
  <Words>540</Words>
  <Application>Microsoft Office PowerPoint</Application>
  <PresentationFormat>Custom</PresentationFormat>
  <Paragraphs>72</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Garamond</vt:lpstr>
      <vt:lpstr>Wingdings 3</vt:lpstr>
      <vt:lpstr>Century Gothic</vt:lpstr>
      <vt:lpstr>Arial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Ryan C. (GSFC-6170)[DEVELOP]</dc:creator>
  <cp:lastModifiedBy>Solomon, Eyob (GSFC-6170)[DEVELOP]</cp:lastModifiedBy>
  <cp:revision>69</cp:revision>
  <cp:lastPrinted>2018-07-19T15:02:10Z</cp:lastPrinted>
  <dcterms:modified xsi:type="dcterms:W3CDTF">2018-07-19T19:59:41Z</dcterms:modified>
</cp:coreProperties>
</file>