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7698" autoAdjust="0"/>
  </p:normalViewPr>
  <p:slideViewPr>
    <p:cSldViewPr snapToGrid="0">
      <p:cViewPr varScale="1">
        <p:scale>
          <a:sx n="68" d="100"/>
          <a:sy n="68" d="100"/>
        </p:scale>
        <p:origin x="1536" y="192"/>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9/6/17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9/6/17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the public domain (federal agency)</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or p</a:t>
            </a:r>
            <a:r>
              <a:rPr lang="en-US" sz="1200" kern="1200" dirty="0" smtClean="0">
                <a:solidFill>
                  <a:schemeClr val="tx1"/>
                </a:solidFill>
                <a:effectLst/>
                <a:latin typeface="+mn-lt"/>
                <a:ea typeface="+mn-ea"/>
                <a:cs typeface="+mn-cs"/>
              </a:rPr>
              <a:t>ublished under a creative commons license (if attributed correctly)</a:t>
            </a:r>
            <a:endParaRPr lang="en-US" sz="1800" kern="1200" dirty="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E97845"/>
                </a:solidFill>
              </a:defRPr>
            </a:lvl1pPr>
          </a:lstStyle>
          <a:p>
            <a:r>
              <a:rPr lang="en-US" dirty="0" smtClean="0"/>
              <a:t>Slide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273" y="130933"/>
            <a:ext cx="386786" cy="386786"/>
          </a:xfrm>
          <a:prstGeom prst="rect">
            <a:avLst/>
          </a:prstGeom>
        </p:spPr>
      </p:pic>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273" y="130933"/>
            <a:ext cx="386786" cy="386786"/>
          </a:xfrm>
          <a:prstGeom prst="rect">
            <a:avLst/>
          </a:prstGeom>
        </p:spPr>
      </p:pic>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2129"/>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9000"/>
            <a:ext cx="12192000" cy="6858000"/>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273" y="3559933"/>
            <a:ext cx="386786" cy="386786"/>
          </a:xfrm>
          <a:prstGeom prst="rect">
            <a:avLst/>
          </a:prstGeom>
        </p:spPr>
      </p:pic>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273" y="130933"/>
            <a:ext cx="386786" cy="386786"/>
          </a:xfrm>
          <a:prstGeom prst="rect">
            <a:avLst/>
          </a:prstGeom>
        </p:spPr>
      </p:pic>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0990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273" y="130933"/>
            <a:ext cx="386786" cy="386786"/>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E97845"/>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E97845"/>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E97845"/>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E97845"/>
                </a:solidFill>
              </a:defRPr>
            </a:lvl1pPr>
          </a:lstStyle>
          <a:p>
            <a:r>
              <a:rPr lang="en-US" dirty="0" smtClean="0"/>
              <a:t>Slide Title</a:t>
            </a:r>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273" y="130933"/>
            <a:ext cx="386786" cy="386786"/>
          </a:xfrm>
          <a:prstGeom prst="rect">
            <a:avLst/>
          </a:prstGeom>
        </p:spPr>
      </p:pic>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E97845"/>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E97845"/>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E97845"/>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E97845"/>
                </a:solidFill>
              </a:defRPr>
            </a:lvl1pPr>
          </a:lstStyle>
          <a:p>
            <a:r>
              <a:rPr lang="en-US" dirty="0" smtClean="0"/>
              <a:t>Section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864" y="644884"/>
            <a:ext cx="912020" cy="912020"/>
          </a:xfrm>
          <a:prstGeom prst="rect">
            <a:avLst/>
          </a:prstGeom>
        </p:spPr>
      </p:pic>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E97845"/>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9900"/>
            <a:ext cx="12192000" cy="45719"/>
          </a:xfrm>
          <a:prstGeom prst="rect">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txBox="1">
            <a:spLocks/>
          </p:cNvSpPr>
          <p:nvPr/>
        </p:nvSpPr>
        <p:spPr>
          <a:xfrm>
            <a:off x="5604733" y="1123208"/>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t>PROJECT SHORT TITLE (ALL CAPS)</a:t>
            </a:r>
            <a:endParaRPr lang="en-US" dirty="0"/>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t>Long Title Goes Here (Title Case)</a:t>
            </a:r>
            <a:endParaRPr lang="en-US" sz="2000" dirty="0"/>
          </a:p>
        </p:txBody>
      </p:sp>
      <p:sp>
        <p:nvSpPr>
          <p:cNvPr id="22" name="TextBox 21"/>
          <p:cNvSpPr txBox="1"/>
          <p:nvPr/>
        </p:nvSpPr>
        <p:spPr>
          <a:xfrm>
            <a:off x="5221217" y="5938953"/>
            <a:ext cx="5628425" cy="338554"/>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Spell Out Team Location (ex. </a:t>
            </a:r>
            <a:r>
              <a:rPr lang="en-US" sz="1600" b="1" dirty="0" smtClean="0">
                <a:solidFill>
                  <a:schemeClr val="bg1"/>
                </a:solidFill>
                <a:latin typeface="Century Gothic" panose="020B0502020202020204" pitchFamily="34" charset="0"/>
              </a:rPr>
              <a:t>California – Ames)</a:t>
            </a:r>
            <a:endParaRPr lang="en-US" sz="1600" b="1" dirty="0" smtClean="0">
              <a:solidFill>
                <a:schemeClr val="bg1"/>
              </a:solidFill>
              <a:latin typeface="Century Gothic" panose="020B050202020202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537" y="5916939"/>
            <a:ext cx="705861" cy="705861"/>
          </a:xfrm>
          <a:prstGeom prst="rect">
            <a:avLst/>
          </a:prstGeom>
        </p:spPr>
      </p:pic>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2</a:t>
            </a:r>
          </a:p>
        </p:txBody>
      </p:sp>
      <p:sp>
        <p:nvSpPr>
          <p:cNvPr id="23" name="Text Placeholder 17"/>
          <p:cNvSpPr txBox="1">
            <a:spLocks/>
          </p:cNvSpPr>
          <p:nvPr/>
        </p:nvSpPr>
        <p:spPr>
          <a:xfrm>
            <a:off x="5983404" y="5170320"/>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3</a:t>
            </a:r>
            <a:endParaRPr lang="en-US" sz="1800" dirty="0">
              <a:solidFill>
                <a:schemeClr val="tx1">
                  <a:lumMod val="75000"/>
                  <a:lumOff val="25000"/>
                </a:schemeClr>
              </a:solidFill>
              <a:latin typeface="Century Gothic" panose="020B0502020202020204" pitchFamily="34" charset="0"/>
            </a:endParaRPr>
          </a:p>
        </p:txBody>
      </p:sp>
      <p:sp>
        <p:nvSpPr>
          <p:cNvPr id="24" name="Text Placeholder 17"/>
          <p:cNvSpPr txBox="1">
            <a:spLocks/>
          </p:cNvSpPr>
          <p:nvPr/>
        </p:nvSpPr>
        <p:spPr>
          <a:xfrm>
            <a:off x="8680736" y="43444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4</a:t>
            </a:r>
          </a:p>
        </p:txBody>
      </p:sp>
      <p:sp>
        <p:nvSpPr>
          <p:cNvPr id="25" name="Text Placeholder 17"/>
          <p:cNvSpPr txBox="1">
            <a:spLocks/>
          </p:cNvSpPr>
          <p:nvPr/>
        </p:nvSpPr>
        <p:spPr>
          <a:xfrm>
            <a:off x="8680736"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5</a:t>
            </a:r>
            <a:endParaRPr lang="en-US" sz="1800" dirty="0">
              <a:solidFill>
                <a:schemeClr val="tx1">
                  <a:lumMod val="75000"/>
                  <a:lumOff val="25000"/>
                </a:schemeClr>
              </a:solidFill>
              <a:latin typeface="Century Gothic" panose="020B0502020202020204" pitchFamily="34" charset="0"/>
            </a:endParaRPr>
          </a:p>
        </p:txBody>
      </p:sp>
      <p:sp>
        <p:nvSpPr>
          <p:cNvPr id="26" name="Text Placeholder 17"/>
          <p:cNvSpPr txBox="1">
            <a:spLocks/>
          </p:cNvSpPr>
          <p:nvPr/>
        </p:nvSpPr>
        <p:spPr>
          <a:xfrm>
            <a:off x="8680736" y="5145583"/>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6</a:t>
            </a:r>
          </a:p>
        </p:txBody>
      </p:sp>
      <p:sp>
        <p:nvSpPr>
          <p:cNvPr id="16" name="TextBox 15"/>
          <p:cNvSpPr txBox="1"/>
          <p:nvPr/>
        </p:nvSpPr>
        <p:spPr>
          <a:xfrm>
            <a:off x="5221217" y="6286049"/>
            <a:ext cx="5628425" cy="338554"/>
          </a:xfrm>
          <a:prstGeom prst="rect">
            <a:avLst/>
          </a:prstGeom>
          <a:noFill/>
        </p:spPr>
        <p:txBody>
          <a:bodyPr wrap="square" rtlCol="0">
            <a:spAutoFit/>
          </a:bodyPr>
          <a:lstStyle/>
          <a:p>
            <a:r>
              <a:rPr lang="en-US" sz="1600" i="1" smtClean="0">
                <a:solidFill>
                  <a:schemeClr val="bg1"/>
                </a:solidFill>
                <a:latin typeface="Century Gothic" panose="020B0502020202020204" pitchFamily="34" charset="0"/>
              </a:rPr>
              <a:t>Fall 2017</a:t>
            </a:r>
            <a:endParaRPr lang="en-US" sz="1600" i="1" dirty="0" smtClean="0">
              <a:solidFill>
                <a:schemeClr val="bg1"/>
              </a:solidFill>
              <a:latin typeface="Century Gothic" panose="020B0502020202020204" pitchFamily="34" charset="0"/>
            </a:endParaRP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1</a:t>
            </a:r>
          </a:p>
        </p:txBody>
      </p:sp>
      <p:sp>
        <p:nvSpPr>
          <p:cNvPr id="17" name="TextBox 16"/>
          <p:cNvSpPr txBox="1"/>
          <p:nvPr/>
        </p:nvSpPr>
        <p:spPr>
          <a:xfrm>
            <a:off x="87086" y="151493"/>
            <a:ext cx="3707674" cy="1938992"/>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Study area</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Study period</a:t>
            </a:r>
          </a:p>
          <a:p>
            <a:pPr marL="342900" indent="-342900">
              <a:spcBef>
                <a:spcPts val="200"/>
              </a:spcBef>
              <a:buClr>
                <a:srgbClr val="E97845"/>
              </a:buClr>
              <a:buFont typeface="Webdings" panose="05030102010509060703" pitchFamily="18" charset="2"/>
              <a:buChar char="4"/>
            </a:pPr>
            <a:r>
              <a:rPr lang="en-US" dirty="0" smtClean="0">
                <a:solidFill>
                  <a:schemeClr val="bg2">
                    <a:lumMod val="50000"/>
                  </a:schemeClr>
                </a:solidFill>
              </a:rPr>
              <a:t>Objectives</a:t>
            </a:r>
          </a:p>
          <a:p>
            <a:pPr marL="342900" indent="-342900">
              <a:spcBef>
                <a:spcPts val="200"/>
              </a:spcBef>
              <a:buClr>
                <a:srgbClr val="E97845"/>
              </a:buClr>
              <a:buFont typeface="Webdings" panose="05030102010509060703" pitchFamily="18" charset="2"/>
              <a:buChar char="4"/>
            </a:pPr>
            <a:r>
              <a:rPr lang="en-US" dirty="0" smtClean="0">
                <a:solidFill>
                  <a:schemeClr val="bg2">
                    <a:lumMod val="50000"/>
                  </a:schemeClr>
                </a:solidFill>
              </a:rPr>
              <a:t>Partners</a:t>
            </a:r>
            <a:endParaRPr lang="en-US" dirty="0">
              <a:solidFill>
                <a:schemeClr val="bg2">
                  <a:lumMod val="50000"/>
                </a:schemeClr>
              </a:solidFill>
            </a:endParaRP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Community concerns</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NASA satellites/sensors used</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Methodology</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Results</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Conclusions</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Errors &amp; uncertainties</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Future work</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Acknowledgements</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Backup slides</a:t>
            </a:r>
          </a:p>
          <a:p>
            <a:pPr marL="342900" indent="-342900">
              <a:spcBef>
                <a:spcPts val="200"/>
              </a:spcBef>
              <a:buClr>
                <a:srgbClr val="E97845"/>
              </a:buClr>
              <a:buFont typeface="Webdings" panose="05030102010509060703" pitchFamily="18" charset="2"/>
              <a:buChar char="4"/>
            </a:pPr>
            <a:r>
              <a:rPr lang="en-US" dirty="0">
                <a:solidFill>
                  <a:schemeClr val="bg2">
                    <a:lumMod val="50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E7E6E6">
                    <a:lumMod val="50000"/>
                  </a:srgb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p:txBody>
          <a:bodyPr/>
          <a:lstStyle/>
          <a:p>
            <a:r>
              <a:rPr lang="en-US" b="1" dirty="0">
                <a:solidFill>
                  <a:schemeClr val="bg2">
                    <a:lumMod val="50000"/>
                  </a:schemeClr>
                </a:solidFill>
              </a:rPr>
              <a:t>Header text </a:t>
            </a:r>
            <a:r>
              <a:rPr lang="en-US" dirty="0">
                <a:solidFill>
                  <a:schemeClr val="bg2">
                    <a:lumMod val="50000"/>
                  </a:schemeClr>
                </a:solidFill>
              </a:rPr>
              <a:t>point size should be between </a:t>
            </a:r>
            <a:r>
              <a:rPr lang="en-US" b="1" dirty="0" smtClean="0">
                <a:solidFill>
                  <a:schemeClr val="bg2">
                    <a:lumMod val="50000"/>
                  </a:schemeClr>
                </a:solidFill>
              </a:rPr>
              <a:t>32 </a:t>
            </a:r>
            <a:r>
              <a:rPr lang="en-US" dirty="0" smtClean="0">
                <a:solidFill>
                  <a:schemeClr val="bg2">
                    <a:lumMod val="50000"/>
                  </a:schemeClr>
                </a:solidFill>
              </a:rPr>
              <a:t>and </a:t>
            </a:r>
            <a:r>
              <a:rPr lang="en-US" b="1" dirty="0" smtClean="0">
                <a:solidFill>
                  <a:schemeClr val="bg2">
                    <a:lumMod val="50000"/>
                  </a:schemeClr>
                </a:solidFill>
              </a:rPr>
              <a:t>48</a:t>
            </a:r>
            <a:r>
              <a:rPr lang="en-US" dirty="0" smtClean="0">
                <a:solidFill>
                  <a:schemeClr val="bg2">
                    <a:lumMod val="50000"/>
                  </a:schemeClr>
                </a:solidFill>
              </a:rPr>
              <a:t> </a:t>
            </a:r>
            <a:r>
              <a:rPr lang="en-US" dirty="0">
                <a:solidFill>
                  <a:schemeClr val="bg2">
                    <a:lumMod val="50000"/>
                  </a:schemeClr>
                </a:solidFill>
              </a:rPr>
              <a:t>on most slides.</a:t>
            </a:r>
          </a:p>
          <a:p>
            <a:r>
              <a:rPr lang="en-US" b="1" dirty="0">
                <a:solidFill>
                  <a:schemeClr val="bg2">
                    <a:lumMod val="50000"/>
                  </a:schemeClr>
                </a:solidFill>
              </a:rPr>
              <a:t>Body text </a:t>
            </a:r>
            <a:r>
              <a:rPr lang="en-US" dirty="0">
                <a:solidFill>
                  <a:schemeClr val="bg2">
                    <a:lumMod val="50000"/>
                  </a:schemeClr>
                </a:solidFill>
              </a:rPr>
              <a:t>point size should be at least </a:t>
            </a:r>
            <a:r>
              <a:rPr lang="en-US" b="1" dirty="0">
                <a:solidFill>
                  <a:schemeClr val="bg2">
                    <a:lumMod val="50000"/>
                  </a:schemeClr>
                </a:solidFill>
              </a:rPr>
              <a:t>20</a:t>
            </a:r>
            <a:r>
              <a:rPr lang="en-US" dirty="0">
                <a:solidFill>
                  <a:schemeClr val="bg2">
                    <a:lumMod val="50000"/>
                  </a:schemeClr>
                </a:solidFill>
              </a:rPr>
              <a:t>.</a:t>
            </a:r>
          </a:p>
          <a:p>
            <a:r>
              <a:rPr lang="en-US" b="1" dirty="0">
                <a:solidFill>
                  <a:schemeClr val="bg2">
                    <a:lumMod val="50000"/>
                  </a:schemeClr>
                </a:solidFill>
              </a:rPr>
              <a:t>All other text </a:t>
            </a:r>
            <a:r>
              <a:rPr lang="en-US" dirty="0">
                <a:solidFill>
                  <a:schemeClr val="bg2">
                    <a:lumMod val="50000"/>
                  </a:schemeClr>
                </a:solidFill>
              </a:rPr>
              <a:t>(captions, legend, image credits, </a:t>
            </a:r>
            <a:r>
              <a:rPr lang="en-US" dirty="0" err="1">
                <a:solidFill>
                  <a:schemeClr val="bg2">
                    <a:lumMod val="50000"/>
                  </a:schemeClr>
                </a:solidFill>
              </a:rPr>
              <a:t>etc</a:t>
            </a:r>
            <a:r>
              <a:rPr lang="en-US" dirty="0">
                <a:solidFill>
                  <a:schemeClr val="bg2">
                    <a:lumMod val="50000"/>
                  </a:schemeClr>
                </a:solidFill>
              </a:rPr>
              <a:t>)  should be at least </a:t>
            </a:r>
            <a:r>
              <a:rPr lang="en-US" b="1" dirty="0">
                <a:solidFill>
                  <a:schemeClr val="bg2">
                    <a:lumMod val="50000"/>
                  </a:schemeClr>
                </a:solidFill>
              </a:rPr>
              <a:t>12</a:t>
            </a:r>
            <a:r>
              <a:rPr lang="en-US" dirty="0">
                <a:solidFill>
                  <a:schemeClr val="bg2">
                    <a:lumMod val="50000"/>
                  </a:schemeClr>
                </a:solidFill>
              </a:rPr>
              <a:t>.</a:t>
            </a:r>
          </a:p>
          <a:p>
            <a:r>
              <a:rPr lang="en-US" b="1" dirty="0">
                <a:solidFill>
                  <a:schemeClr val="bg2">
                    <a:lumMod val="50000"/>
                  </a:schemeClr>
                </a:solidFill>
              </a:rPr>
              <a:t>Use Century Gothic</a:t>
            </a:r>
            <a:r>
              <a:rPr lang="en-US" dirty="0">
                <a:solidFill>
                  <a:schemeClr val="bg2">
                    <a:lumMod val="50000"/>
                  </a:schemeClr>
                </a:solidFill>
              </a:rPr>
              <a:t>.</a:t>
            </a:r>
          </a:p>
          <a:p>
            <a:r>
              <a:rPr lang="en-US" dirty="0">
                <a:solidFill>
                  <a:schemeClr val="bg2">
                    <a:lumMod val="50000"/>
                  </a:schemeClr>
                </a:solidFill>
              </a:rPr>
              <a:t>Keep text to a </a:t>
            </a:r>
            <a:r>
              <a:rPr lang="en-US" b="1" dirty="0">
                <a:solidFill>
                  <a:schemeClr val="bg2">
                    <a:lumMod val="50000"/>
                  </a:schemeClr>
                </a:solidFill>
              </a:rPr>
              <a:t>minimum</a:t>
            </a:r>
            <a:r>
              <a:rPr lang="en-US" dirty="0">
                <a:solidFill>
                  <a:schemeClr val="bg2">
                    <a:lumMod val="50000"/>
                  </a:schemeClr>
                </a:solidFill>
              </a:rPr>
              <a:t>.</a:t>
            </a:r>
          </a:p>
          <a:p>
            <a:r>
              <a:rPr lang="en-US" dirty="0">
                <a:solidFill>
                  <a:schemeClr val="bg2">
                    <a:lumMod val="50000"/>
                  </a:schemeClr>
                </a:solidFill>
              </a:rPr>
              <a:t>Try to use a </a:t>
            </a:r>
            <a:r>
              <a:rPr lang="en-US" b="1" dirty="0">
                <a:solidFill>
                  <a:schemeClr val="bg2">
                    <a:lumMod val="50000"/>
                  </a:schemeClr>
                </a:solidFill>
              </a:rPr>
              <a:t>consistent font size</a:t>
            </a:r>
            <a:r>
              <a:rPr lang="en-US" dirty="0">
                <a:solidFill>
                  <a:schemeClr val="bg2">
                    <a:lumMod val="50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p:pic>
      <p:sp>
        <p:nvSpPr>
          <p:cNvPr id="6" name="Text Placeholder 5"/>
          <p:cNvSpPr>
            <a:spLocks noGrp="1"/>
          </p:cNvSpPr>
          <p:nvPr>
            <p:ph type="body" sz="half" idx="2"/>
          </p:nvPr>
        </p:nvSpPr>
        <p:spPr/>
        <p:txBody>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bg2">
                    <a:lumMod val="50000"/>
                  </a:schemeClr>
                </a:solidFill>
              </a:rPr>
              <a:t>US Federal logos only</a:t>
            </a:r>
            <a:r>
              <a:rPr lang="en-US" dirty="0">
                <a:solidFill>
                  <a:schemeClr val="bg2">
                    <a:lumMod val="50000"/>
                  </a:schemeClr>
                </a:solidFill>
              </a:rPr>
              <a:t>.</a:t>
            </a:r>
          </a:p>
          <a:p>
            <a:r>
              <a:rPr lang="en-US" b="1" dirty="0">
                <a:solidFill>
                  <a:schemeClr val="bg2">
                    <a:lumMod val="50000"/>
                  </a:schemeClr>
                </a:solidFill>
              </a:rPr>
              <a:t>No</a:t>
            </a:r>
            <a:r>
              <a:rPr lang="en-US" dirty="0">
                <a:solidFill>
                  <a:schemeClr val="bg2">
                    <a:lumMod val="50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maps.</a:t>
            </a:r>
          </a:p>
          <a:p>
            <a:pPr indent="-228600" fontAlgn="base"/>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slide.</a:t>
            </a:r>
          </a:p>
          <a:p>
            <a:r>
              <a:rPr lang="en-US" dirty="0">
                <a:solidFill>
                  <a:schemeClr val="bg2">
                    <a:lumMod val="50000"/>
                  </a:schemeClr>
                </a:solidFill>
              </a:rPr>
              <a:t>Make sure all text is </a:t>
            </a:r>
            <a:r>
              <a:rPr lang="en-US" b="1" dirty="0">
                <a:solidFill>
                  <a:schemeClr val="bg2">
                    <a:lumMod val="50000"/>
                  </a:schemeClr>
                </a:solidFill>
              </a:rPr>
              <a:t>legible</a:t>
            </a:r>
            <a:r>
              <a:rPr lang="en-US" dirty="0">
                <a:solidFill>
                  <a:schemeClr val="bg2">
                    <a:lumMod val="50000"/>
                  </a:schemeClr>
                </a:solidFill>
              </a:rPr>
              <a:t> and add legends </a:t>
            </a:r>
            <a:r>
              <a:rPr lang="en-US" b="1" dirty="0">
                <a:solidFill>
                  <a:schemeClr val="bg2">
                    <a:lumMod val="50000"/>
                  </a:schemeClr>
                </a:solidFill>
              </a:rPr>
              <a:t>separately</a:t>
            </a:r>
            <a:r>
              <a:rPr lang="en-US" dirty="0">
                <a:solidFill>
                  <a:schemeClr val="bg2">
                    <a:lumMod val="50000"/>
                  </a:schemeClr>
                </a:solidFill>
              </a:rPr>
              <a:t> (so they can be moved or resized).</a:t>
            </a:r>
          </a:p>
          <a:p>
            <a:r>
              <a:rPr lang="en-US" dirty="0">
                <a:solidFill>
                  <a:schemeClr val="bg2">
                    <a:lumMod val="50000"/>
                  </a:schemeClr>
                </a:solidFill>
              </a:rPr>
              <a:t>If text is not editable, a team member must be available to make changes </a:t>
            </a:r>
            <a:r>
              <a:rPr lang="en-US" b="1" dirty="0">
                <a:solidFill>
                  <a:schemeClr val="bg2">
                    <a:lumMod val="50000"/>
                  </a:schemeClr>
                </a:solidFill>
              </a:rPr>
              <a:t>with a very short turn-around time</a:t>
            </a:r>
            <a:r>
              <a:rPr lang="en-US" dirty="0">
                <a:solidFill>
                  <a:schemeClr val="bg2">
                    <a:lumMod val="50000"/>
                  </a:schemeClr>
                </a:solidFill>
              </a:rPr>
              <a:t> (hours, not days) after submission.</a:t>
            </a:r>
          </a:p>
          <a:p>
            <a:r>
              <a:rPr lang="en-US" b="1" dirty="0">
                <a:solidFill>
                  <a:schemeClr val="bg2">
                    <a:lumMod val="50000"/>
                  </a:schemeClr>
                </a:solidFill>
              </a:rPr>
              <a:t>Cite</a:t>
            </a:r>
            <a:r>
              <a:rPr lang="en-US" dirty="0">
                <a:solidFill>
                  <a:schemeClr val="bg2">
                    <a:lumMod val="50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Obtain a </a:t>
            </a:r>
            <a:r>
              <a:rPr lang="en-US" b="1" dirty="0">
                <a:solidFill>
                  <a:schemeClr val="bg2">
                    <a:lumMod val="50000"/>
                  </a:schemeClr>
                </a:solidFill>
              </a:rPr>
              <a:t>media release form</a:t>
            </a:r>
            <a:r>
              <a:rPr lang="en-US" dirty="0">
                <a:solidFill>
                  <a:schemeClr val="bg2">
                    <a:lumMod val="50000"/>
                  </a:schemeClr>
                </a:solidFill>
              </a:rPr>
              <a:t> from all people in photos that your team has taken!</a:t>
            </a:r>
          </a:p>
          <a:p>
            <a:r>
              <a:rPr lang="en-US" dirty="0">
                <a:solidFill>
                  <a:schemeClr val="bg2">
                    <a:lumMod val="50000"/>
                  </a:schemeClr>
                </a:solidFill>
              </a:rPr>
              <a:t>All image sources should be </a:t>
            </a:r>
            <a:r>
              <a:rPr lang="en-US" b="1" dirty="0">
                <a:solidFill>
                  <a:schemeClr val="bg2">
                    <a:lumMod val="50000"/>
                  </a:schemeClr>
                </a:solidFill>
              </a:rPr>
              <a:t>cited using a consistent format </a:t>
            </a:r>
            <a:r>
              <a:rPr lang="en-US" dirty="0">
                <a:solidFill>
                  <a:schemeClr val="bg2">
                    <a:lumMod val="50000"/>
                  </a:schemeClr>
                </a:solidFill>
              </a:rPr>
              <a:t>and should be </a:t>
            </a:r>
            <a:r>
              <a:rPr lang="en-US" b="1" dirty="0">
                <a:solidFill>
                  <a:schemeClr val="bg2">
                    <a:lumMod val="50000"/>
                  </a:schemeClr>
                </a:solidFill>
              </a:rPr>
              <a:t>visible</a:t>
            </a:r>
            <a:r>
              <a:rPr lang="en-US" dirty="0">
                <a:solidFill>
                  <a:schemeClr val="bg2">
                    <a:lumMod val="50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You may </a:t>
            </a:r>
            <a:r>
              <a:rPr lang="en-US" b="1" dirty="0">
                <a:solidFill>
                  <a:schemeClr val="bg2">
                    <a:lumMod val="50000"/>
                  </a:schemeClr>
                </a:solidFill>
              </a:rPr>
              <a:t>only</a:t>
            </a:r>
            <a:r>
              <a:rPr lang="en-US" dirty="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Keep all images and text boxes </a:t>
            </a:r>
            <a:r>
              <a:rPr lang="en-US" b="1" dirty="0">
                <a:solidFill>
                  <a:schemeClr val="bg2">
                    <a:lumMod val="50000"/>
                  </a:schemeClr>
                </a:solidFill>
              </a:rPr>
              <a:t>editable</a:t>
            </a:r>
            <a:r>
              <a:rPr lang="en-US" dirty="0">
                <a:solidFill>
                  <a:schemeClr val="bg2">
                    <a:lumMod val="50000"/>
                  </a:schemeClr>
                </a:solidFill>
              </a:rPr>
              <a:t>, including individual elements of flowcharts.</a:t>
            </a:r>
          </a:p>
          <a:p>
            <a:r>
              <a:rPr lang="en-US" dirty="0">
                <a:solidFill>
                  <a:schemeClr val="bg2">
                    <a:lumMod val="50000"/>
                  </a:schemeClr>
                </a:solidFill>
              </a:rPr>
              <a:t>Background images are </a:t>
            </a:r>
            <a:r>
              <a:rPr lang="en-US" b="1" dirty="0">
                <a:solidFill>
                  <a:schemeClr val="bg2">
                    <a:lumMod val="50000"/>
                  </a:schemeClr>
                </a:solidFill>
              </a:rPr>
              <a:t>discouraged</a:t>
            </a:r>
            <a:r>
              <a:rPr lang="en-US" dirty="0">
                <a:solidFill>
                  <a:schemeClr val="bg2">
                    <a:lumMod val="50000"/>
                  </a:schemeClr>
                </a:solidFill>
              </a:rPr>
              <a:t>.  If you use one, make sure that your text remains </a:t>
            </a:r>
            <a:r>
              <a:rPr lang="en-US" b="1" dirty="0">
                <a:solidFill>
                  <a:schemeClr val="bg2">
                    <a:lumMod val="50000"/>
                  </a:schemeClr>
                </a:solidFill>
              </a:rPr>
              <a:t>clear</a:t>
            </a:r>
            <a:r>
              <a:rPr lang="en-US" dirty="0">
                <a:solidFill>
                  <a:schemeClr val="bg2">
                    <a:lumMod val="50000"/>
                  </a:schemeClr>
                </a:solidFill>
              </a:rPr>
              <a:t> and </a:t>
            </a:r>
            <a:r>
              <a:rPr lang="en-US" b="1" dirty="0">
                <a:solidFill>
                  <a:schemeClr val="bg2">
                    <a:lumMod val="50000"/>
                  </a:schemeClr>
                </a:solidFill>
              </a:rPr>
              <a:t>legible</a:t>
            </a:r>
            <a:r>
              <a:rPr lang="en-US" dirty="0">
                <a:solidFill>
                  <a:schemeClr val="bg2">
                    <a:lumMod val="50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Please </a:t>
            </a:r>
            <a:r>
              <a:rPr lang="en-US" b="1" dirty="0">
                <a:solidFill>
                  <a:schemeClr val="bg2">
                    <a:lumMod val="50000"/>
                  </a:schemeClr>
                </a:solidFill>
              </a:rPr>
              <a:t>do not </a:t>
            </a:r>
            <a:r>
              <a:rPr lang="en-US" dirty="0">
                <a:solidFill>
                  <a:schemeClr val="bg2">
                    <a:lumMod val="50000"/>
                  </a:schemeClr>
                </a:solidFill>
              </a:rPr>
              <a:t>include the image URL in the source text box but rather place it in the </a:t>
            </a:r>
            <a:r>
              <a:rPr lang="en-US" b="1" dirty="0">
                <a:solidFill>
                  <a:schemeClr val="bg2">
                    <a:lumMod val="50000"/>
                  </a:schemeClr>
                </a:solidFill>
              </a:rPr>
              <a:t>notes section</a:t>
            </a:r>
            <a:r>
              <a:rPr lang="en-US" dirty="0">
                <a:solidFill>
                  <a:schemeClr val="bg2">
                    <a:lumMod val="50000"/>
                  </a:schemeClr>
                </a:solidFill>
              </a:rPr>
              <a:t> below (see slides 2, 3, and 4).</a:t>
            </a:r>
          </a:p>
          <a:p>
            <a:r>
              <a:rPr lang="en-US" dirty="0">
                <a:solidFill>
                  <a:schemeClr val="bg2">
                    <a:lumMod val="50000"/>
                  </a:schemeClr>
                </a:solidFill>
              </a:rPr>
              <a:t>If you use a border for your images include it on all photographs to keep your presentation </a:t>
            </a:r>
            <a:r>
              <a:rPr lang="en-US" b="1" dirty="0">
                <a:solidFill>
                  <a:schemeClr val="bg2">
                    <a:lumMod val="50000"/>
                  </a:schemeClr>
                </a:solidFill>
              </a:rPr>
              <a:t>consistent</a:t>
            </a:r>
            <a:r>
              <a:rPr lang="en-US" dirty="0">
                <a:solidFill>
                  <a:schemeClr val="bg2">
                    <a:lumMod val="50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1887</TotalTime>
  <Words>1108</Words>
  <Application>Microsoft Macintosh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Century Gothic</vt:lpstr>
      <vt:lpstr>Webdings</vt:lpstr>
      <vt:lpstr>Arial</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Amanda Clayton</cp:lastModifiedBy>
  <cp:revision>108</cp:revision>
  <dcterms:created xsi:type="dcterms:W3CDTF">2017-05-15T13:42:39Z</dcterms:created>
  <dcterms:modified xsi:type="dcterms:W3CDTF">2017-09-06T19:01:49Z</dcterms:modified>
</cp:coreProperties>
</file>