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8" r:id="rId2"/>
    <p:sldMasterId id="2147483668" r:id="rId3"/>
  </p:sldMasterIdLst>
  <p:notesMasterIdLst>
    <p:notesMasterId r:id="rId22"/>
  </p:notesMasterIdLst>
  <p:sldIdLst>
    <p:sldId id="256" r:id="rId4"/>
    <p:sldId id="275" r:id="rId5"/>
    <p:sldId id="276" r:id="rId6"/>
    <p:sldId id="277" r:id="rId7"/>
    <p:sldId id="280" r:id="rId8"/>
    <p:sldId id="279" r:id="rId9"/>
    <p:sldId id="278" r:id="rId10"/>
    <p:sldId id="281" r:id="rId11"/>
    <p:sldId id="283" r:id="rId12"/>
    <p:sldId id="282" r:id="rId13"/>
    <p:sldId id="284" r:id="rId14"/>
    <p:sldId id="286" r:id="rId15"/>
    <p:sldId id="285" r:id="rId16"/>
    <p:sldId id="287" r:id="rId17"/>
    <p:sldId id="288" r:id="rId18"/>
    <p:sldId id="289" r:id="rId19"/>
    <p:sldId id="290" r:id="rId20"/>
    <p:sldId id="292" r:id="rId21"/>
  </p:sldIdLst>
  <p:sldSz cx="12192000" cy="6858000"/>
  <p:notesSz cx="6858000" cy="9144000"/>
  <p:embeddedFontLst>
    <p:embeddedFont>
      <p:font typeface="Garamond" panose="02020404030301010803" pitchFamily="18" charset="0"/>
      <p:regular r:id="rId23"/>
      <p:bold r:id="rId24"/>
      <p:italic r:id="rId25"/>
    </p:embeddedFont>
    <p:embeddedFont>
      <p:font typeface="Calibri" panose="020F050202020403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Webdings" panose="05030102010509060703" pitchFamily="18" charset="2"/>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 id="1" name="Rousseau, Nick J (329D-Affiliate)" initials="RNJ(" lastIdx="4" clrIdx="1">
    <p:extLst>
      <p:ext uri="{19B8F6BF-5375-455C-9EA6-DF929625EA0E}">
        <p15:presenceInfo xmlns:p15="http://schemas.microsoft.com/office/powerpoint/2012/main" userId="S-1-5-21-1608413684-1126320247-1535859923-12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565" autoAdjust="0"/>
  </p:normalViewPr>
  <p:slideViewPr>
    <p:cSldViewPr snapToGrid="0">
      <p:cViewPr varScale="1">
        <p:scale>
          <a:sx n="44" d="100"/>
          <a:sy n="44" d="100"/>
        </p:scale>
        <p:origin x="7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17T16:37:01.997" idx="1">
    <p:pos x="10" y="10"/>
    <p:text>Changes were made by team, via Mercedes' suggestions - they removed Salinity Time Series Analysis slide and changed legend to Salinity Results.  Also removeved salinity validation with low R^2. Powerpoint margins are still off, however.  Other than that, okay.</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ct val="1000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ct val="1000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0896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reefinnovations.com/services/ecosystem-restoration/living-shoreline-reef-balls-are-being-used-across-the-coas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e.org/ourinitiatives/regions/northamerica/unitedstates/louisiana/oyster-reef-building-at-vermilion-bay.x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ature.org/ourinitiatives/regions/northamerica/unitedstates/florida/volunteer/oyster-reef-restoration-project.x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astalresilience.org/project/gulf-of-mexic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originaloysterhouse.com/news.php?pid=25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76200" algn="l" rtl="0">
              <a:lnSpc>
                <a:spcPct val="100000"/>
              </a:lnSpc>
              <a:spcBef>
                <a:spcPts val="0"/>
              </a:spcBef>
              <a:spcAft>
                <a:spcPts val="0"/>
              </a:spcAft>
              <a:buClr>
                <a:srgbClr val="FF0000"/>
              </a:buClr>
              <a:buSzPct val="100000"/>
              <a:buFont typeface="Calibri"/>
              <a:buNone/>
            </a:pPr>
            <a:endParaRPr lang="en-US" sz="1200" b="0" i="0" u="none" strike="noStrike" cap="none" dirty="0">
              <a:solidFill>
                <a:srgbClr val="FF0000"/>
              </a:solidFill>
              <a:latin typeface="Calibri"/>
              <a:ea typeface="Calibri"/>
              <a:cs typeface="Calibri"/>
              <a:sym typeface="Calibri"/>
            </a:endParaRPr>
          </a:p>
        </p:txBody>
      </p:sp>
      <p:sp>
        <p:nvSpPr>
          <p:cNvPr id="86" name="Shape 8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75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905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Landsat products were averaged for 2003-2017 for turbidity. Products were computed with </a:t>
            </a:r>
            <a:r>
              <a:rPr lang="en-US" sz="1200" b="0" i="0" u="none" strike="noStrike" cap="none" dirty="0" err="1" smtClean="0">
                <a:solidFill>
                  <a:schemeClr val="dk1"/>
                </a:solidFill>
                <a:latin typeface="Calibri"/>
                <a:ea typeface="Calibri"/>
                <a:cs typeface="Calibri"/>
                <a:sym typeface="Calibri"/>
              </a:rPr>
              <a:t>Acolite</a:t>
            </a:r>
            <a:r>
              <a:rPr lang="en-US" sz="1200" b="0" i="0" u="none" strike="noStrike" cap="none" dirty="0" smtClean="0">
                <a:solidFill>
                  <a:schemeClr val="dk1"/>
                </a:solidFill>
                <a:latin typeface="Calibri"/>
                <a:ea typeface="Calibri"/>
                <a:cs typeface="Calibri"/>
                <a:sym typeface="Calibri"/>
              </a:rPr>
              <a:t> software. The dark red indicates higher turbidity, and the blue represents lower turbidity.</a:t>
            </a:r>
          </a:p>
          <a:p>
            <a:pPr marL="0" marR="0" lvl="0" indent="-19050" algn="l" rtl="0">
              <a:lnSpc>
                <a:spcPct val="100000"/>
              </a:lnSpc>
              <a:spcBef>
                <a:spcPts val="0"/>
              </a:spcBef>
              <a:spcAft>
                <a:spcPts val="0"/>
              </a:spcAft>
              <a:buClr>
                <a:schemeClr val="dk1"/>
              </a:buClr>
              <a:buSzPct val="25000"/>
              <a:buFont typeface="Calibri"/>
              <a:buNone/>
            </a:pPr>
            <a:r>
              <a:rPr lang="en-US" sz="1200" b="1" i="0" u="none" strike="noStrike" cap="none" dirty="0" smtClean="0">
                <a:solidFill>
                  <a:schemeClr val="dk1"/>
                </a:solidFill>
                <a:latin typeface="Calibri"/>
                <a:ea typeface="Calibri"/>
                <a:cs typeface="Calibri"/>
                <a:sym typeface="Calibri"/>
              </a:rPr>
              <a:t>Image on left: </a:t>
            </a:r>
            <a:r>
              <a:rPr lang="en-US" sz="1200" b="0" i="0" u="none" strike="noStrike" cap="none" dirty="0" smtClean="0">
                <a:solidFill>
                  <a:schemeClr val="dk1"/>
                </a:solidFill>
                <a:latin typeface="Calibri"/>
                <a:ea typeface="Calibri"/>
                <a:cs typeface="Calibri"/>
                <a:sym typeface="Calibri"/>
              </a:rPr>
              <a:t>Turbidity in the northern delta and Eastern Mobile Bay increased. West Mississippi sound and West Central Mobile Bay showed decreasing turbidity. </a:t>
            </a:r>
          </a:p>
          <a:p>
            <a:pPr marL="0" marR="0" lvl="0" indent="-19050" algn="l" rtl="0">
              <a:lnSpc>
                <a:spcPct val="100000"/>
              </a:lnSpc>
              <a:spcBef>
                <a:spcPts val="0"/>
              </a:spcBef>
              <a:spcAft>
                <a:spcPts val="0"/>
              </a:spcAft>
              <a:buClr>
                <a:schemeClr val="dk1"/>
              </a:buClr>
              <a:buSzPct val="25000"/>
              <a:buFont typeface="Calibri"/>
              <a:buNone/>
            </a:pPr>
            <a:r>
              <a:rPr lang="en-US" sz="1200" b="1" i="0" u="none" strike="noStrike" cap="none" dirty="0" smtClean="0">
                <a:solidFill>
                  <a:schemeClr val="dk1"/>
                </a:solidFill>
                <a:latin typeface="Calibri"/>
                <a:ea typeface="Calibri"/>
                <a:cs typeface="Calibri"/>
                <a:sym typeface="Calibri"/>
              </a:rPr>
              <a:t>Image on right (Summer 2017 Coastal Alabama Oceans project): </a:t>
            </a:r>
            <a:r>
              <a:rPr lang="en-US" dirty="0" smtClean="0"/>
              <a:t>Decreasing turbidity is shown i</a:t>
            </a:r>
            <a:r>
              <a:rPr lang="en-US" sz="1200" b="0" i="0" u="none" strike="noStrike" cap="none" dirty="0" smtClean="0">
                <a:solidFill>
                  <a:schemeClr val="dk1"/>
                </a:solidFill>
                <a:latin typeface="Calibri"/>
                <a:ea typeface="Calibri"/>
                <a:cs typeface="Calibri"/>
                <a:sym typeface="Calibri"/>
              </a:rPr>
              <a:t>n the delta region and the central Mobile Bay. On the other hand, southern Mobile Bay presented notable increases in turbidity. </a:t>
            </a:r>
          </a:p>
          <a:p>
            <a:pPr marL="0" marR="0" lvl="0" indent="-1905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fr-FR" dirty="0" smtClean="0"/>
              <a:t>Software: Arc GIS Pro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Service</a:t>
            </a:r>
            <a:r>
              <a:rPr lang="en-US" baseline="0" dirty="0" smtClean="0"/>
              <a:t> Layer Credits: </a:t>
            </a:r>
            <a:r>
              <a:rPr lang="en-US" baseline="0" dirty="0" err="1" smtClean="0"/>
              <a:t>Esri</a:t>
            </a:r>
            <a:r>
              <a:rPr lang="en-US" baseline="0" dirty="0" smtClean="0"/>
              <a:t>, HERE, </a:t>
            </a:r>
            <a:r>
              <a:rPr lang="en-US" baseline="0" dirty="0" err="1" smtClean="0"/>
              <a:t>DeLorme</a:t>
            </a:r>
            <a:r>
              <a:rPr lang="en-US" baseline="0" dirty="0" smtClean="0"/>
              <a:t>, </a:t>
            </a:r>
            <a:r>
              <a:rPr lang="en-US" baseline="0" dirty="0" err="1" smtClean="0"/>
              <a:t>MapmyIndia</a:t>
            </a:r>
            <a:r>
              <a:rPr lang="en-US" baseline="0" dirty="0" smtClean="0"/>
              <a:t>, </a:t>
            </a:r>
            <a:r>
              <a:rPr lang="en-US" baseline="0" dirty="0" err="1" smtClean="0"/>
              <a:t>OpenStreetMap</a:t>
            </a:r>
            <a:r>
              <a:rPr lang="en-US" baseline="0" dirty="0" smtClean="0"/>
              <a:t> contributors, and the GIS user community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263863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b="1" dirty="0" smtClean="0"/>
              <a:t>Image on left</a:t>
            </a:r>
            <a:r>
              <a:rPr lang="en-US" dirty="0" smtClean="0"/>
              <a:t>: Ocean Color products acquired from Aqua MODIS </a:t>
            </a:r>
            <a:r>
              <a:rPr lang="en-US" b="1" dirty="0" smtClean="0"/>
              <a:t>reflectance ratio </a:t>
            </a:r>
            <a:r>
              <a:rPr lang="en-US" dirty="0" smtClean="0"/>
              <a:t>were used to detect </a:t>
            </a:r>
            <a:r>
              <a:rPr lang="en-US" b="1" dirty="0" smtClean="0"/>
              <a:t>average salinity changes </a:t>
            </a:r>
            <a:r>
              <a:rPr lang="en-US" dirty="0" smtClean="0"/>
              <a:t>from </a:t>
            </a:r>
            <a:r>
              <a:rPr lang="en-US" b="1" dirty="0" smtClean="0"/>
              <a:t>2003 to 2007</a:t>
            </a:r>
            <a:r>
              <a:rPr lang="en-US" dirty="0" smtClean="0"/>
              <a:t>:</a:t>
            </a:r>
          </a:p>
          <a:p>
            <a:pPr marL="171450" lvl="0" indent="-171450">
              <a:spcBef>
                <a:spcPts val="0"/>
              </a:spcBef>
              <a:buFontTx/>
              <a:buChar char="-"/>
            </a:pPr>
            <a:r>
              <a:rPr lang="en-US" dirty="0" smtClean="0"/>
              <a:t>Salinity has slightly decreased in the south-central Mobile Bay and scattered throughout Mississippi Sound. </a:t>
            </a:r>
          </a:p>
          <a:p>
            <a:pPr marL="171450" lvl="0" indent="-171450">
              <a:spcBef>
                <a:spcPts val="0"/>
              </a:spcBef>
              <a:buFontTx/>
              <a:buChar char="-"/>
            </a:pPr>
            <a:r>
              <a:rPr lang="en-US" dirty="0" smtClean="0"/>
              <a:t>Salinity has slightly increased along west coasts of Mobile Bay.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on right (Summer 2017 Coastal Alabama Oceans project)</a:t>
            </a:r>
            <a:r>
              <a:rPr lang="en-US" dirty="0" smtClean="0"/>
              <a:t>: Ocean Color products originated from Aqua MODIS were converted to salinity measured in </a:t>
            </a:r>
            <a:r>
              <a:rPr lang="en-US" b="1" dirty="0" smtClean="0"/>
              <a:t>parts per thousand (PPT) </a:t>
            </a:r>
            <a:r>
              <a:rPr lang="en-US" dirty="0" smtClean="0"/>
              <a:t>from </a:t>
            </a:r>
            <a:r>
              <a:rPr lang="en-US" b="1" dirty="0" smtClean="0"/>
              <a:t>2007 to 2017 </a:t>
            </a:r>
            <a:r>
              <a:rPr lang="en-US" b="0" dirty="0" smtClean="0"/>
              <a:t>to evaluate</a:t>
            </a:r>
            <a:r>
              <a:rPr lang="en-US" b="1" dirty="0" smtClean="0"/>
              <a:t> salinity changes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b="0" i="0" u="none" strike="noStrike" kern="1200" cap="none" dirty="0" smtClean="0">
                <a:solidFill>
                  <a:schemeClr val="tx1"/>
                </a:solidFill>
                <a:latin typeface="Calibri"/>
                <a:ea typeface="Calibri"/>
                <a:cs typeface="Calibri"/>
                <a:sym typeface="Calibri"/>
              </a:rPr>
              <a:t>The most evident increases occurred within north Mobile Bay. 56 %</a:t>
            </a:r>
            <a:r>
              <a:rPr lang="en-US" sz="1200" b="0" i="0" u="none" strike="noStrike" kern="1200" cap="none" baseline="0" dirty="0" smtClean="0">
                <a:solidFill>
                  <a:schemeClr val="tx1"/>
                </a:solidFill>
                <a:latin typeface="Calibri"/>
                <a:ea typeface="Calibri"/>
                <a:cs typeface="Calibri"/>
                <a:sym typeface="Calibri"/>
              </a:rPr>
              <a:t> </a:t>
            </a:r>
            <a:r>
              <a:rPr lang="en-US" sz="1200" b="0" i="0" u="none" strike="noStrike" kern="1200" cap="none" dirty="0" smtClean="0">
                <a:solidFill>
                  <a:schemeClr val="tx1"/>
                </a:solidFill>
                <a:latin typeface="Calibri"/>
                <a:ea typeface="Calibri"/>
                <a:cs typeface="Calibri"/>
                <a:sym typeface="Calibri"/>
              </a:rPr>
              <a:t>of the total salinity changes, including increase</a:t>
            </a:r>
            <a:r>
              <a:rPr lang="en-US" sz="1200" b="0" i="0" u="none" strike="noStrike" kern="1200" cap="none" baseline="0" dirty="0" smtClean="0">
                <a:solidFill>
                  <a:schemeClr val="tx1"/>
                </a:solidFill>
                <a:latin typeface="Calibri"/>
                <a:ea typeface="Calibri"/>
                <a:cs typeface="Calibri"/>
                <a:sym typeface="Calibri"/>
              </a:rPr>
              <a:t> and decrease, were</a:t>
            </a:r>
            <a:r>
              <a:rPr lang="en-US" sz="1200" b="0" i="0" u="none" strike="noStrike" kern="1200" cap="none" dirty="0" smtClean="0">
                <a:solidFill>
                  <a:schemeClr val="tx1"/>
                </a:solidFill>
                <a:latin typeface="Calibri"/>
                <a:ea typeface="Calibri"/>
                <a:cs typeface="Calibri"/>
                <a:sym typeface="Calibri"/>
              </a:rPr>
              <a:t> within one parts per thousand.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tx1"/>
                </a:solidFill>
                <a:latin typeface="Calibri"/>
                <a:ea typeface="Calibri"/>
                <a:cs typeface="Calibri"/>
                <a:sym typeface="Calibri"/>
              </a:rPr>
              <a:t> A</a:t>
            </a:r>
            <a:r>
              <a:rPr lang="en-US" sz="1200" b="0" i="0" u="none" strike="noStrike" kern="1200" cap="none" dirty="0" smtClean="0">
                <a:solidFill>
                  <a:schemeClr val="tx1"/>
                </a:solidFill>
                <a:latin typeface="Calibri"/>
                <a:ea typeface="Calibri"/>
                <a:cs typeface="Calibri"/>
                <a:sym typeface="Calibri"/>
              </a:rPr>
              <a:t>nd only 2% of</a:t>
            </a:r>
            <a:r>
              <a:rPr lang="en-US" sz="1200" b="0" i="0" u="none" strike="noStrike" kern="1200" cap="none" baseline="0" dirty="0" smtClean="0">
                <a:solidFill>
                  <a:schemeClr val="tx1"/>
                </a:solidFill>
                <a:latin typeface="Calibri"/>
                <a:ea typeface="Calibri"/>
                <a:cs typeface="Calibri"/>
                <a:sym typeface="Calibri"/>
              </a:rPr>
              <a:t> the study area increased or decreased more </a:t>
            </a:r>
            <a:r>
              <a:rPr lang="en-US" sz="1200" b="0" i="0" u="none" strike="noStrike" kern="1200" cap="none" dirty="0" smtClean="0">
                <a:solidFill>
                  <a:schemeClr val="tx1"/>
                </a:solidFill>
                <a:latin typeface="Calibri"/>
                <a:ea typeface="Calibri"/>
                <a:cs typeface="Calibri"/>
                <a:sym typeface="Calibri"/>
              </a:rPr>
              <a:t>than 10 parts per thousand.</a:t>
            </a:r>
            <a:endParaRPr lang="en-US" baseline="0" dirty="0" smtClean="0"/>
          </a:p>
          <a:p>
            <a:pPr marL="0" marR="0" lvl="0" indent="-76200" algn="l" rtl="0">
              <a:lnSpc>
                <a:spcPct val="90000"/>
              </a:lnSpc>
              <a:spcBef>
                <a:spcPts val="0"/>
              </a:spcBef>
              <a:spcAft>
                <a:spcPts val="0"/>
              </a:spcAft>
              <a:buClr>
                <a:srgbClr val="3289B4"/>
              </a:buClr>
              <a:buSzPct val="100000"/>
              <a:buFont typeface="Arimo"/>
              <a:buNone/>
            </a:pPr>
            <a:endParaRPr lang="en-US" dirty="0" smtClean="0"/>
          </a:p>
          <a:p>
            <a:pPr lvl="0" indent="-76200" rtl="0">
              <a:lnSpc>
                <a:spcPct val="90000"/>
              </a:lnSpc>
              <a:spcBef>
                <a:spcPts val="0"/>
              </a:spcBef>
              <a:buClr>
                <a:srgbClr val="3289B4"/>
              </a:buClr>
              <a:buSzPct val="100000"/>
              <a:buFont typeface="Arimo"/>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Software: Arc GIS Pro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Service</a:t>
            </a:r>
            <a:r>
              <a:rPr lang="en-US" baseline="0" dirty="0" smtClean="0"/>
              <a:t> Layer Credits: </a:t>
            </a:r>
            <a:r>
              <a:rPr lang="en-US" baseline="0" dirty="0" err="1" smtClean="0"/>
              <a:t>Esri</a:t>
            </a:r>
            <a:r>
              <a:rPr lang="en-US" baseline="0" dirty="0" smtClean="0"/>
              <a:t>, HERE, </a:t>
            </a:r>
            <a:r>
              <a:rPr lang="en-US" baseline="0" dirty="0" err="1" smtClean="0"/>
              <a:t>DeLorme</a:t>
            </a:r>
            <a:r>
              <a:rPr lang="en-US" baseline="0" dirty="0" smtClean="0"/>
              <a:t>, </a:t>
            </a:r>
            <a:r>
              <a:rPr lang="en-US" baseline="0" dirty="0" err="1" smtClean="0"/>
              <a:t>MapmyIndia</a:t>
            </a:r>
            <a:r>
              <a:rPr lang="en-US" baseline="0" dirty="0" smtClean="0"/>
              <a:t>, </a:t>
            </a:r>
            <a:r>
              <a:rPr lang="en-US" baseline="0" dirty="0" err="1" smtClean="0"/>
              <a:t>OpenStreetMap</a:t>
            </a:r>
            <a:r>
              <a:rPr lang="en-US" baseline="0" dirty="0" smtClean="0"/>
              <a:t> contributors, and the GIS user community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354047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spcBef>
                <a:spcPts val="0"/>
              </a:spcBef>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Data Source: Aqua MODIS Sea Surface Temperature products were averaged for 2003-2017.</a:t>
            </a:r>
          </a:p>
          <a:p>
            <a:pPr marL="0" marR="0" lvl="0" indent="-76200" algn="l" rtl="0">
              <a:spcBef>
                <a:spcPts val="0"/>
              </a:spcBef>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on left</a:t>
            </a:r>
            <a:r>
              <a:rPr lang="en-US" dirty="0" smtClean="0"/>
              <a:t>: Aqua MODIS Ocean Color Sea Surface Temperature products were used to display </a:t>
            </a:r>
            <a:r>
              <a:rPr lang="en-US" b="1" dirty="0" smtClean="0"/>
              <a:t>average SST changes 2003 to 2007</a:t>
            </a:r>
            <a:r>
              <a:rPr lang="en-US" dirty="0" smtClean="0"/>
              <a:t>:</a:t>
            </a:r>
          </a:p>
          <a:p>
            <a:pPr marL="0" indent="0">
              <a:buFont typeface="Wingdings" panose="05000000000000000000" pitchFamily="2" charset="2"/>
              <a:buNone/>
            </a:pPr>
            <a:r>
              <a:rPr lang="en-US" dirty="0" smtClean="0"/>
              <a:t>- Increased in north Mobile Bay.</a:t>
            </a:r>
          </a:p>
          <a:p>
            <a:pPr marL="0" indent="0">
              <a:buFont typeface="Wingdings" panose="05000000000000000000" pitchFamily="2" charset="2"/>
              <a:buNone/>
            </a:pPr>
            <a:r>
              <a:rPr lang="en-US" dirty="0" smtClean="0"/>
              <a:t>- Slightly decreased in north-central Mobile Bay and south-central Mississippi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on right (Summer 2017 Coastal Alabama Oceans project)</a:t>
            </a:r>
            <a:r>
              <a:rPr lang="en-US" dirty="0" smtClean="0"/>
              <a:t>: Aqua MODIS Ocean Color Sea Surface Temperature products were used to display </a:t>
            </a:r>
            <a:r>
              <a:rPr lang="en-US" b="1" dirty="0" smtClean="0"/>
              <a:t>average SST changes </a:t>
            </a:r>
            <a:r>
              <a:rPr lang="en-US" dirty="0" smtClean="0"/>
              <a:t>from </a:t>
            </a:r>
            <a:r>
              <a:rPr lang="en-US" b="1" dirty="0" smtClean="0"/>
              <a:t>2007 to 2017</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The majority of the study area underwent a slight decrease in temperature, however, in the Western Mississippi Sound there was a slight increase.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Software: Arc GIS Pro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Service</a:t>
            </a:r>
            <a:r>
              <a:rPr lang="en-US" baseline="0" dirty="0" smtClean="0"/>
              <a:t> Layer Credits: </a:t>
            </a:r>
            <a:r>
              <a:rPr lang="en-US" baseline="0" dirty="0" err="1" smtClean="0"/>
              <a:t>Esri</a:t>
            </a:r>
            <a:r>
              <a:rPr lang="en-US" baseline="0" dirty="0" smtClean="0"/>
              <a:t>, HERE, </a:t>
            </a:r>
            <a:r>
              <a:rPr lang="en-US" baseline="0" dirty="0" err="1" smtClean="0"/>
              <a:t>DeLorme</a:t>
            </a:r>
            <a:r>
              <a:rPr lang="en-US" baseline="0" dirty="0" smtClean="0"/>
              <a:t>, </a:t>
            </a:r>
            <a:r>
              <a:rPr lang="en-US" baseline="0" dirty="0" err="1" smtClean="0"/>
              <a:t>MapmyIndia</a:t>
            </a:r>
            <a:r>
              <a:rPr lang="en-US" baseline="0" dirty="0" smtClean="0"/>
              <a:t>, </a:t>
            </a:r>
            <a:r>
              <a:rPr lang="en-US" baseline="0" dirty="0" err="1" smtClean="0"/>
              <a:t>OpenStreetMap</a:t>
            </a:r>
            <a:r>
              <a:rPr lang="en-US" baseline="0" dirty="0" smtClean="0"/>
              <a:t> contributors, and the GIS user community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1415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defTabSz="914400" rtl="0" eaLnBrk="1" fontAlgn="auto" latinLnBrk="0" hangingPunct="1">
              <a:lnSpc>
                <a:spcPct val="100000"/>
              </a:lnSpc>
              <a:spcBef>
                <a:spcPts val="0"/>
              </a:spcBef>
              <a:spcAft>
                <a:spcPts val="0"/>
              </a:spcAft>
              <a:buClr>
                <a:schemeClr val="dk1"/>
              </a:buClr>
              <a:buSzPct val="100000"/>
              <a:buFont typeface="Calibri"/>
              <a:buChar char="●"/>
              <a:tabLst/>
              <a:defRPr/>
            </a:pPr>
            <a:r>
              <a:rPr lang="en-US" sz="1200" b="0" i="0" u="none" strike="noStrike" cap="none" dirty="0" smtClean="0">
                <a:solidFill>
                  <a:schemeClr val="dk1"/>
                </a:solidFill>
                <a:latin typeface="Calibri"/>
                <a:ea typeface="Calibri"/>
                <a:cs typeface="Calibri"/>
                <a:sym typeface="Calibri"/>
              </a:rPr>
              <a:t>A linear regression was also used to validate the earth observation SST data using data collected from three buoy locations in the study area.  The buoy stations used to validate SST were the same used to validate salinity. The buoy data used for the validation contains eighty-eight dates from 2003 to 2007. The coefficient of determination (R-squared), indicates a high correlation between the earth observation SST product and the </a:t>
            </a:r>
            <a:r>
              <a:rPr lang="en-US" sz="1200" b="0" i="1" u="none" strike="noStrike" cap="none" dirty="0" smtClean="0">
                <a:solidFill>
                  <a:schemeClr val="dk1"/>
                </a:solidFill>
                <a:latin typeface="Calibri"/>
                <a:ea typeface="Calibri"/>
                <a:cs typeface="Calibri"/>
                <a:sym typeface="Calibri"/>
              </a:rPr>
              <a:t>in situ</a:t>
            </a:r>
            <a:r>
              <a:rPr lang="en-US" sz="1200" b="0" i="0" u="none" strike="noStrike" cap="none" dirty="0" smtClean="0">
                <a:solidFill>
                  <a:schemeClr val="dk1"/>
                </a:solidFill>
                <a:latin typeface="Calibri"/>
                <a:ea typeface="Calibri"/>
                <a:cs typeface="Calibri"/>
                <a:sym typeface="Calibri"/>
              </a:rPr>
              <a:t> buoy temperature data.</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7511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69849" algn="l" rtl="0">
              <a:lnSpc>
                <a:spcPct val="115000"/>
              </a:lnSpc>
              <a:spcBef>
                <a:spcPts val="0"/>
              </a:spcBef>
              <a:spcAft>
                <a:spcPts val="0"/>
              </a:spcAft>
              <a:buClr>
                <a:schemeClr val="dk1"/>
              </a:buClr>
              <a:buSzPct val="91665"/>
              <a:buFont typeface="Arial"/>
              <a:buNone/>
            </a:pPr>
            <a:r>
              <a:rPr lang="en-US" sz="1200" b="0" i="0" u="none" strike="noStrike" cap="none" dirty="0" smtClean="0">
                <a:solidFill>
                  <a:schemeClr val="dk1"/>
                </a:solidFill>
                <a:latin typeface="Calibri"/>
                <a:ea typeface="Calibri"/>
                <a:cs typeface="Calibri"/>
                <a:sym typeface="Calibri"/>
              </a:rPr>
              <a:t>We combined salinity, SST, and turbidity  and used a Fuzzy Logic Model to generate a habitat suitability map for oysters based on the data between 2003-2007. The darker purple indicates higher habitat suitability, and the lighter purple indicated lower habitat suitability.</a:t>
            </a:r>
            <a:r>
              <a:rPr lang="en-US" dirty="0" smtClean="0"/>
              <a:t> </a:t>
            </a:r>
          </a:p>
          <a:p>
            <a:pPr marL="0" marR="0" lvl="0" indent="-69849" algn="l" rtl="0">
              <a:lnSpc>
                <a:spcPct val="115000"/>
              </a:lnSpc>
              <a:spcBef>
                <a:spcPts val="0"/>
              </a:spcBef>
              <a:spcAft>
                <a:spcPts val="0"/>
              </a:spcAft>
              <a:buClr>
                <a:schemeClr val="dk1"/>
              </a:buClr>
              <a:buSzPct val="91665"/>
              <a:buFont typeface="Arial"/>
              <a:buNone/>
            </a:pPr>
            <a:r>
              <a:rPr lang="en-US" b="1" dirty="0" smtClean="0"/>
              <a:t>Image on left</a:t>
            </a:r>
            <a:r>
              <a:rPr lang="en-US" dirty="0" smtClean="0"/>
              <a:t>: Western Mississippi Sound and central Mobile Bay are more suitable for oyster restoration. Southeastern, and north Mobile Bay have low suitability for oysters, as well as eastern Mississippi Sound</a:t>
            </a:r>
          </a:p>
          <a:p>
            <a:pPr marL="0" marR="0" lvl="0" indent="-69849" algn="l" rtl="0">
              <a:lnSpc>
                <a:spcPct val="115000"/>
              </a:lnSpc>
              <a:spcBef>
                <a:spcPts val="0"/>
              </a:spcBef>
              <a:spcAft>
                <a:spcPts val="0"/>
              </a:spcAft>
              <a:buClr>
                <a:schemeClr val="dk1"/>
              </a:buClr>
              <a:buSzPct val="91665"/>
              <a:buFont typeface="Arial"/>
              <a:buNone/>
            </a:pPr>
            <a:endParaRPr lang="en-US" dirty="0" smtClean="0"/>
          </a:p>
          <a:p>
            <a:pPr marL="0" marR="0" lvl="0" indent="-69849" algn="l" rtl="0">
              <a:lnSpc>
                <a:spcPct val="115000"/>
              </a:lnSpc>
              <a:spcBef>
                <a:spcPts val="0"/>
              </a:spcBef>
              <a:spcAft>
                <a:spcPts val="0"/>
              </a:spcAft>
              <a:buClr>
                <a:schemeClr val="dk1"/>
              </a:buClr>
              <a:buSzPct val="91665"/>
              <a:buFont typeface="Arial"/>
              <a:buNone/>
            </a:pPr>
            <a:r>
              <a:rPr lang="en-US" b="1" dirty="0" smtClean="0"/>
              <a:t>Image on right (Summer 2017 Coastal Alabama Oceans project)</a:t>
            </a:r>
            <a:r>
              <a:rPr lang="en-US" dirty="0" smtClean="0"/>
              <a:t>: Oyster restoration would most likely to be successful in the Eastern and the central Mississippi Sound.</a:t>
            </a:r>
          </a:p>
          <a:p>
            <a:pPr marL="0" marR="0" lvl="0" indent="-69849" algn="l" rtl="0">
              <a:lnSpc>
                <a:spcPct val="115000"/>
              </a:lnSpc>
              <a:spcBef>
                <a:spcPts val="0"/>
              </a:spcBef>
              <a:spcAft>
                <a:spcPts val="0"/>
              </a:spcAft>
              <a:buClr>
                <a:schemeClr val="dk1"/>
              </a:buClr>
              <a:buSzPct val="91665"/>
              <a:buFont typeface="Arial"/>
              <a:buNone/>
            </a:pPr>
            <a:r>
              <a:rPr lang="en-US" dirty="0" smtClean="0"/>
              <a:t>It was important to include an oyster habitat suitability map for 2003-2007 because this helps bring awareness to our end users which areas has changed over time and which areas would be best suitable for oyster restorations.</a:t>
            </a:r>
          </a:p>
          <a:p>
            <a:pPr marL="0" marR="0" lvl="0" indent="-76200" algn="l" rtl="0">
              <a:spcBef>
                <a:spcPts val="0"/>
              </a:spcBef>
              <a:buClr>
                <a:schemeClr val="dk1"/>
              </a:buClr>
              <a:buSzPct val="100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76200" algn="l" rtl="0">
              <a:spcBef>
                <a:spcPts val="0"/>
              </a:spcBef>
              <a:buClr>
                <a:schemeClr val="dk1"/>
              </a:buClr>
              <a:buSzPct val="100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Software: Arc GIS Pro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Service</a:t>
            </a:r>
            <a:r>
              <a:rPr lang="en-US" baseline="0" dirty="0" smtClean="0"/>
              <a:t> Layer Credits: </a:t>
            </a:r>
            <a:r>
              <a:rPr lang="en-US" baseline="0" dirty="0" err="1" smtClean="0"/>
              <a:t>Esri</a:t>
            </a:r>
            <a:r>
              <a:rPr lang="en-US" baseline="0" dirty="0" smtClean="0"/>
              <a:t>, HERE, </a:t>
            </a:r>
            <a:r>
              <a:rPr lang="en-US" baseline="0" dirty="0" err="1" smtClean="0"/>
              <a:t>DeLorme</a:t>
            </a:r>
            <a:r>
              <a:rPr lang="en-US" baseline="0" dirty="0" smtClean="0"/>
              <a:t>, </a:t>
            </a:r>
            <a:r>
              <a:rPr lang="en-US" baseline="0" dirty="0" err="1" smtClean="0"/>
              <a:t>MapmyIndia</a:t>
            </a:r>
            <a:r>
              <a:rPr lang="en-US" baseline="0" dirty="0" smtClean="0"/>
              <a:t>, </a:t>
            </a:r>
            <a:r>
              <a:rPr lang="en-US" baseline="0" dirty="0" err="1" smtClean="0"/>
              <a:t>OpenStreetMap</a:t>
            </a:r>
            <a:r>
              <a:rPr lang="en-US" baseline="0" dirty="0" smtClean="0"/>
              <a:t> contributors, and the GIS user community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09947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NASA Earth observation can be used to evaluate water quality in the region and to enhance future wildlife management. Throughout the study area both increased and decreased varied for salinity, turbidity, and sea surface temperature. </a:t>
            </a:r>
          </a:p>
          <a:p>
            <a:pPr marL="0" marR="0" lvl="0" indent="-76200" algn="l" rtl="0">
              <a:spcBef>
                <a:spcPts val="0"/>
              </a:spcBef>
              <a:buClr>
                <a:schemeClr val="dk1"/>
              </a:buClr>
              <a:buSzPct val="100000"/>
              <a:buFont typeface="Calibri"/>
              <a:buNone/>
            </a:pPr>
            <a:endParaRPr lang="en-US" dirty="0" smtClean="0"/>
          </a:p>
          <a:p>
            <a:pPr marL="0" marR="0" lvl="0" indent="-76200" algn="l" rtl="0">
              <a:spcBef>
                <a:spcPts val="0"/>
              </a:spcBef>
              <a:buClr>
                <a:schemeClr val="dk1"/>
              </a:buClr>
              <a:buSzPct val="100000"/>
              <a:buFont typeface="Calibri"/>
              <a:buNone/>
            </a:pPr>
            <a:r>
              <a:rPr lang="en-US" dirty="0" smtClean="0"/>
              <a:t>Image source: http://southeastaquatics.net/resources/webinars/livingshoreline.png/view</a:t>
            </a:r>
          </a:p>
          <a:p>
            <a:pPr marL="0" marR="0" lvl="0" indent="-76200" algn="l" rtl="0">
              <a:lnSpc>
                <a:spcPct val="100000"/>
              </a:lnSpc>
              <a:spcBef>
                <a:spcPts val="0"/>
              </a:spcBef>
              <a:spcAft>
                <a:spcPts val="0"/>
              </a:spcAft>
              <a:buClr>
                <a:schemeClr val="dk1"/>
              </a:buClr>
              <a:buSzPct val="100000"/>
              <a:buFont typeface="Calibri"/>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849151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lnSpc>
                <a:spcPct val="100000"/>
              </a:lnSpc>
              <a:spcBef>
                <a:spcPts val="0"/>
              </a:spcBef>
              <a:spcAft>
                <a:spcPts val="0"/>
              </a:spcAft>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Some uncertainties that we encountered during this project include working with the low spatial resolution of Aqua MODIS data and avoiding cloud cover. Salinity and turbidity are primarily influenced by precipitation, which fluctuates based on the wet and dry season. To track this using satellites had to obtain clear images during both of these seasons, which is difficult because of the increase in clouds during the wet season. In addition, we were limited to using only certain buoys for the validation process due to their proximity to land which affected our algorithm. And lastly, we only analyzed the changes between 2007 and 2017 rather than examine the differences between individual years within that period, which can leave out important fluctuations</a:t>
            </a:r>
          </a:p>
          <a:p>
            <a:pPr marL="0" marR="0" lvl="0" indent="-76200" algn="l" rtl="0">
              <a:spcBef>
                <a:spcPts val="0"/>
              </a:spcBef>
              <a:buClr>
                <a:schemeClr val="dk1"/>
              </a:buClr>
              <a:buSzPct val="100000"/>
              <a:buFont typeface="Calibri"/>
              <a:buNone/>
            </a:pPr>
            <a:endParaRPr lang="en-US" dirty="0" smtClean="0"/>
          </a:p>
          <a:p>
            <a:pPr marL="0" marR="0" lvl="0" indent="-76200" algn="l" rtl="0">
              <a:spcBef>
                <a:spcPts val="0"/>
              </a:spcBef>
              <a:buClr>
                <a:schemeClr val="dk1"/>
              </a:buClr>
              <a:buSzPct val="100000"/>
              <a:buFont typeface="Calibri"/>
              <a:buNone/>
            </a:pPr>
            <a:r>
              <a:rPr lang="en-US" dirty="0" smtClean="0"/>
              <a:t>Image up top: </a:t>
            </a:r>
            <a:r>
              <a:rPr lang="en-US" u="sng" dirty="0" smtClean="0">
                <a:solidFill>
                  <a:schemeClr val="hlink"/>
                </a:solidFill>
                <a:hlinkClick r:id="rId3"/>
              </a:rPr>
              <a:t>http://reefinnovations.com/services/ecosystem-restoration/living-shoreline-reef-balls-are-being-used-across-the-coast</a:t>
            </a:r>
            <a:endParaRPr lang="en-US" u="sng" dirty="0">
              <a:solidFill>
                <a:schemeClr val="hlink"/>
              </a:solidFill>
              <a:hlinkClick r:id="rId3"/>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88485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905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A linear regression was used to validate the earth observation salinity product using </a:t>
            </a:r>
            <a:r>
              <a:rPr lang="en-US" sz="1200" b="0" i="1" u="none" strike="noStrike" cap="none" dirty="0" smtClean="0">
                <a:solidFill>
                  <a:schemeClr val="dk1"/>
                </a:solidFill>
                <a:latin typeface="Calibri"/>
                <a:ea typeface="Calibri"/>
                <a:cs typeface="Calibri"/>
                <a:sym typeface="Calibri"/>
              </a:rPr>
              <a:t>in situ</a:t>
            </a:r>
            <a:r>
              <a:rPr lang="en-US" sz="1200" b="0" i="0" u="none" strike="noStrike" cap="none" dirty="0" smtClean="0">
                <a:solidFill>
                  <a:schemeClr val="dk1"/>
                </a:solidFill>
                <a:latin typeface="Calibri"/>
                <a:ea typeface="Calibri"/>
                <a:cs typeface="Calibri"/>
                <a:sym typeface="Calibri"/>
              </a:rPr>
              <a:t> data collected from three buoy locations. The satellite salinity products were derived from the reflectance ratio of the 677 nm wavelength to the 488 nm.  The buoys were located at Sound Island in the eastern portion of the Mississippi Sound, Point Aux </a:t>
            </a:r>
            <a:r>
              <a:rPr lang="en-US" sz="1200" b="0" i="0" u="none" strike="noStrike" cap="none" dirty="0" err="1" smtClean="0">
                <a:solidFill>
                  <a:schemeClr val="dk1"/>
                </a:solidFill>
                <a:latin typeface="Calibri"/>
                <a:ea typeface="Calibri"/>
                <a:cs typeface="Calibri"/>
                <a:sym typeface="Calibri"/>
              </a:rPr>
              <a:t>Chenes</a:t>
            </a:r>
            <a:r>
              <a:rPr lang="en-US" sz="1200" b="0" i="0" u="none" strike="noStrike" cap="none" dirty="0" smtClean="0">
                <a:solidFill>
                  <a:schemeClr val="dk1"/>
                </a:solidFill>
                <a:latin typeface="Calibri"/>
                <a:ea typeface="Calibri"/>
                <a:cs typeface="Calibri"/>
                <a:sym typeface="Calibri"/>
              </a:rPr>
              <a:t> Bay, MS, and Middle Bay Lighthouse, which is situated in the Mobile Bay. The buoy data used for the analysis encompasses thirty-seven dates from 2003 to 2007. The coefficient of determination (R-squared), indicates that the earth observation salinity ratio cannot be validated by the buoy data in the present project. </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90291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acknowledge all the advisors, mentors and contributors</a:t>
            </a:r>
            <a:r>
              <a:rPr lang="en-US" baseline="0" dirty="0"/>
              <a:t> to this project.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8727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9050" algn="l" rtl="0">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19050" algn="l" rtl="0">
              <a:lnSpc>
                <a:spcPct val="100000"/>
              </a:lnSpc>
              <a:spcBef>
                <a:spcPts val="0"/>
              </a:spcBef>
              <a:spcAft>
                <a:spcPts val="0"/>
              </a:spcAft>
              <a:buClr>
                <a:schemeClr val="dk1"/>
              </a:buClr>
              <a:buSzPct val="25000"/>
              <a:buFont typeface="Calibri"/>
              <a:buNone/>
            </a:pPr>
            <a:r>
              <a:rPr lang="en-US" dirty="0" smtClean="0"/>
              <a:t>This presentation will cover the listed topics as followed: study area and study period, objectives, partners, community concerns, NASA sensors used, methodology, results, conclusions, errors and uncertainties, and acknowledgements.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81638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lnSpc>
                <a:spcPct val="115000"/>
              </a:lnSpc>
              <a:spcBef>
                <a:spcPts val="0"/>
              </a:spcBef>
              <a:spcAft>
                <a:spcPts val="0"/>
              </a:spcAft>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Speaker: The study area for this project includes the Mobile Bay and Mississippi </a:t>
            </a:r>
            <a:r>
              <a:rPr lang="en-US" dirty="0" smtClean="0"/>
              <a:t>S</a:t>
            </a:r>
            <a:r>
              <a:rPr lang="en-US" sz="1200" b="0" i="0" u="none" strike="noStrike" cap="none" dirty="0" smtClean="0">
                <a:solidFill>
                  <a:schemeClr val="dk1"/>
                </a:solidFill>
                <a:latin typeface="Calibri"/>
                <a:ea typeface="Calibri"/>
                <a:cs typeface="Calibri"/>
                <a:sym typeface="Calibri"/>
              </a:rPr>
              <a:t>ound.  This area contains around 525 square miles of coastal marine habitat.  It extends from coastal Jackson County, Mississippi to eastern Baldwin County, Alabama, consisting of nearly 170 miles of shoreline.  The study period was from June 2003 to June 2007.</a:t>
            </a:r>
          </a:p>
          <a:p>
            <a:pPr marL="0" marR="0" lvl="0" indent="-76200" algn="l" rtl="0">
              <a:lnSpc>
                <a:spcPct val="115000"/>
              </a:lnSpc>
              <a:spcBef>
                <a:spcPts val="0"/>
              </a:spcBef>
              <a:spcAft>
                <a:spcPts val="0"/>
              </a:spcAft>
              <a:buClr>
                <a:schemeClr val="dk1"/>
              </a:buClr>
              <a:buSzPct val="100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76200" algn="l" rtl="0">
              <a:lnSpc>
                <a:spcPct val="115000"/>
              </a:lnSpc>
              <a:spcBef>
                <a:spcPts val="0"/>
              </a:spcBef>
              <a:spcAft>
                <a:spcPts val="0"/>
              </a:spcAft>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Note: Map layer and graphics are from Term 1 of the project.</a:t>
            </a:r>
          </a:p>
          <a:p>
            <a:pPr marL="0" marR="0" lvl="0" indent="-69849" algn="l" rtl="0">
              <a:lnSpc>
                <a:spcPct val="115000"/>
              </a:lnSpc>
              <a:spcBef>
                <a:spcPts val="0"/>
              </a:spcBef>
              <a:spcAft>
                <a:spcPts val="0"/>
              </a:spcAft>
              <a:buClr>
                <a:schemeClr val="dk1"/>
              </a:buClr>
              <a:buSzPct val="91666"/>
              <a:buFont typeface="Arial"/>
              <a:buNone/>
            </a:pPr>
            <a:r>
              <a:rPr lang="en-US" sz="1200" b="0" i="0" u="none" strike="noStrike" cap="none" dirty="0" smtClean="0">
                <a:solidFill>
                  <a:schemeClr val="dk1"/>
                </a:solidFill>
                <a:latin typeface="Calibri"/>
                <a:ea typeface="Calibri"/>
                <a:cs typeface="Calibri"/>
                <a:sym typeface="Calibri"/>
              </a:rPr>
              <a:t>Service Layer Credits: Source: </a:t>
            </a:r>
            <a:r>
              <a:rPr lang="en-US" sz="1200" b="0" i="0" u="none" strike="noStrike" cap="none" dirty="0" err="1" smtClean="0">
                <a:solidFill>
                  <a:schemeClr val="dk1"/>
                </a:solidFill>
                <a:latin typeface="Calibri"/>
                <a:ea typeface="Calibri"/>
                <a:cs typeface="Calibri"/>
                <a:sym typeface="Calibri"/>
              </a:rPr>
              <a:t>Esri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DigitalGlobe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GeoEye</a:t>
            </a:r>
            <a:r>
              <a:rPr lang="en-US" sz="1200" b="0" i="0" u="none" strike="noStrike" cap="none" dirty="0" smtClean="0">
                <a:solidFill>
                  <a:schemeClr val="dk1"/>
                </a:solidFill>
                <a:latin typeface="Calibri"/>
                <a:ea typeface="Calibri"/>
                <a:cs typeface="Calibri"/>
                <a:sym typeface="Calibri"/>
              </a:rPr>
              <a:t>, Earthstar </a:t>
            </a:r>
            <a:r>
              <a:rPr lang="en-US" sz="1200" b="0" i="0" u="none" strike="noStrike" cap="none" dirty="0" err="1" smtClean="0">
                <a:solidFill>
                  <a:schemeClr val="dk1"/>
                </a:solidFill>
                <a:latin typeface="Calibri"/>
                <a:ea typeface="Calibri"/>
                <a:cs typeface="Calibri"/>
                <a:sym typeface="Calibri"/>
              </a:rPr>
              <a:t>Geographics</a:t>
            </a:r>
            <a:r>
              <a:rPr lang="en-US" sz="1200" b="0" i="0" u="none" strike="noStrike" cap="none" dirty="0" smtClean="0">
                <a:solidFill>
                  <a:schemeClr val="dk1"/>
                </a:solidFill>
                <a:latin typeface="Calibri"/>
                <a:ea typeface="Calibri"/>
                <a:cs typeface="Calibri"/>
                <a:sym typeface="Calibri"/>
              </a:rPr>
              <a:t>, CNES/Airbus DS, USDA, USGS, </a:t>
            </a:r>
            <a:r>
              <a:rPr lang="en-US" sz="1200" b="0" i="0" u="none" strike="noStrike" cap="none" dirty="0" err="1" smtClean="0">
                <a:solidFill>
                  <a:schemeClr val="dk1"/>
                </a:solidFill>
                <a:latin typeface="Calibri"/>
                <a:ea typeface="Calibri"/>
                <a:cs typeface="Calibri"/>
                <a:sym typeface="Calibri"/>
              </a:rPr>
              <a:t>AeroGRID</a:t>
            </a:r>
            <a:r>
              <a:rPr lang="en-US" sz="1200" b="0" i="0" u="none" strike="noStrike" cap="none" dirty="0" smtClean="0">
                <a:solidFill>
                  <a:schemeClr val="dk1"/>
                </a:solidFill>
                <a:latin typeface="Calibri"/>
                <a:ea typeface="Calibri"/>
                <a:cs typeface="Calibri"/>
                <a:sym typeface="Calibri"/>
              </a:rPr>
              <a:t>, IGN, and the GIS User Community</a:t>
            </a:r>
          </a:p>
          <a:p>
            <a:pPr marL="0" marR="0" lvl="0" indent="-69849" algn="l" rtl="0">
              <a:lnSpc>
                <a:spcPct val="115000"/>
              </a:lnSpc>
              <a:spcBef>
                <a:spcPts val="0"/>
              </a:spcBef>
              <a:spcAft>
                <a:spcPts val="0"/>
              </a:spcAft>
              <a:buClr>
                <a:schemeClr val="dk1"/>
              </a:buClr>
              <a:buSzPct val="91666"/>
              <a:buFont typeface="Arial"/>
              <a:buNone/>
            </a:pPr>
            <a:r>
              <a:rPr lang="en-US" sz="1200" b="0" i="0" u="none" strike="noStrike" cap="none" dirty="0" smtClean="0">
                <a:solidFill>
                  <a:schemeClr val="dk1"/>
                </a:solidFill>
                <a:latin typeface="Calibri"/>
                <a:ea typeface="Calibri"/>
                <a:cs typeface="Calibri"/>
                <a:sym typeface="Calibri"/>
              </a:rPr>
              <a:t>Service Layer Credits: Source: </a:t>
            </a:r>
            <a:r>
              <a:rPr lang="en-US" sz="1200" b="0" i="0" u="none" strike="noStrike" cap="none" dirty="0" err="1" smtClean="0">
                <a:solidFill>
                  <a:schemeClr val="dk1"/>
                </a:solidFill>
                <a:latin typeface="Calibri"/>
                <a:ea typeface="Calibri"/>
                <a:cs typeface="Calibri"/>
                <a:sym typeface="Calibri"/>
              </a:rPr>
              <a:t>Esri</a:t>
            </a:r>
            <a:r>
              <a:rPr lang="en-US" sz="1200" b="0" i="0" u="none" strike="noStrike" cap="none" dirty="0" smtClean="0">
                <a:solidFill>
                  <a:schemeClr val="dk1"/>
                </a:solidFill>
                <a:latin typeface="Calibri"/>
                <a:ea typeface="Calibri"/>
                <a:cs typeface="Calibri"/>
                <a:sym typeface="Calibri"/>
              </a:rPr>
              <a:t>, USGS, NOAA</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00748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spcBef>
                <a:spcPts val="0"/>
              </a:spcBef>
              <a:spcAft>
                <a:spcPts val="0"/>
              </a:spcAft>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Speaker:  The main objective of the fall 2017 project is to calculate water quality parameters from June 2003 to June 2007 and combine both datasets to obtain a time-series analysis and show overall water quality trends in the study area. The project further aims to develop a tool that partners can use in deciding where to focus future oyster bed restoration and other management efforts.  The results will assist project partners to make better-informed decisions for their organizations. </a:t>
            </a:r>
          </a:p>
          <a:p>
            <a:pPr marL="0" marR="0" lvl="0" indent="-76200" algn="l" rtl="0">
              <a:spcBef>
                <a:spcPts val="0"/>
              </a:spcBef>
              <a:spcAft>
                <a:spcPts val="0"/>
              </a:spcAft>
              <a:buClr>
                <a:schemeClr val="dk1"/>
              </a:buClr>
              <a:buSzPct val="100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ct val="100000"/>
              <a:buFont typeface="Calibri"/>
              <a:buNone/>
            </a:pPr>
            <a:r>
              <a:rPr lang="en-US" dirty="0" smtClean="0"/>
              <a:t>Image on left: </a:t>
            </a:r>
            <a:r>
              <a:rPr lang="en-US" u="sng" dirty="0" smtClean="0">
                <a:solidFill>
                  <a:schemeClr val="hlink"/>
                </a:solidFill>
                <a:hlinkClick r:id="rId3"/>
              </a:rPr>
              <a:t>https://www.nature.org/ourinitiatives/regions/northamerica/unitedstates/louisiana/oyster-reef-building-at-vermilion-bay.xml</a:t>
            </a:r>
          </a:p>
          <a:p>
            <a:pPr marL="0" marR="0" lvl="0" indent="-76200" algn="l" rtl="0">
              <a:spcBef>
                <a:spcPts val="0"/>
              </a:spcBef>
              <a:spcAft>
                <a:spcPts val="0"/>
              </a:spcAft>
              <a:buClr>
                <a:schemeClr val="dk1"/>
              </a:buClr>
              <a:buSzPct val="100000"/>
              <a:buFont typeface="Calibri"/>
              <a:buNone/>
            </a:pPr>
            <a:r>
              <a:rPr lang="en-US" dirty="0" smtClean="0"/>
              <a:t>Image on right: </a:t>
            </a:r>
            <a:r>
              <a:rPr lang="en-US" u="sng" dirty="0" smtClean="0">
                <a:solidFill>
                  <a:schemeClr val="hlink"/>
                </a:solidFill>
                <a:hlinkClick r:id="rId4"/>
              </a:rPr>
              <a:t>https://www.nature.org/ourinitiatives/regions/northamerica/unitedstates/florida/volunteer/oyster-reef-restoration-project.xml</a:t>
            </a:r>
          </a:p>
          <a:p>
            <a:pPr marL="0" indent="0">
              <a:buNone/>
            </a:pP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78180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905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Speaker:  Our partners include the Alabama Coastal Foundation, Dauphin Island Sea Lab’s Manatee Sighting Network, The Mississippi-Alabama Sea Grant Consortium, and the Alabama Chapter of the Nature Conservancy.</a:t>
            </a:r>
          </a:p>
          <a:p>
            <a:pPr marL="0" marR="0" lvl="0" indent="-1905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1905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19050" algn="l" rtl="0">
              <a:lnSpc>
                <a:spcPct val="100000"/>
              </a:lnSpc>
              <a:spcBef>
                <a:spcPts val="0"/>
              </a:spcBef>
              <a:spcAft>
                <a:spcPts val="0"/>
              </a:spcAft>
              <a:buClr>
                <a:schemeClr val="dk1"/>
              </a:buClr>
              <a:buSzPct val="25000"/>
              <a:buFont typeface="Calibri"/>
              <a:buNone/>
            </a:pPr>
            <a:r>
              <a:rPr lang="en-US" dirty="0" smtClean="0"/>
              <a:t>Image on top: https://www.flickr.com/photos/usfwsnortheast/16494656212</a:t>
            </a:r>
          </a:p>
          <a:p>
            <a:pPr marL="0" marR="0" lvl="0" indent="-19050" algn="l" rtl="0">
              <a:spcBef>
                <a:spcPts val="0"/>
              </a:spcBef>
              <a:buClr>
                <a:schemeClr val="dk1"/>
              </a:buClr>
              <a:buSzPct val="25000"/>
              <a:buFont typeface="Calibri"/>
              <a:buNone/>
            </a:pPr>
            <a:r>
              <a:rPr lang="en-US" dirty="0" smtClean="0"/>
              <a:t>Image bottom right: </a:t>
            </a:r>
            <a:r>
              <a:rPr lang="en-US" u="sng" dirty="0" smtClean="0">
                <a:solidFill>
                  <a:schemeClr val="hlink"/>
                </a:solidFill>
                <a:hlinkClick r:id="rId3"/>
              </a:rPr>
              <a:t>http://coastalresilience.org/project/gulf-of-mexico/</a:t>
            </a:r>
          </a:p>
          <a:p>
            <a:pPr marL="0" marR="0" lvl="0" indent="-19050" algn="l" rtl="0">
              <a:spcBef>
                <a:spcPts val="0"/>
              </a:spcBef>
              <a:buClr>
                <a:schemeClr val="dk1"/>
              </a:buClr>
              <a:buSzPct val="25000"/>
              <a:buFont typeface="Calibri"/>
              <a:buNone/>
            </a:pPr>
            <a:r>
              <a:rPr lang="en-US" dirty="0" smtClean="0"/>
              <a:t>Image bottom left: </a:t>
            </a:r>
            <a:r>
              <a:rPr lang="en-US" u="sng" dirty="0" smtClean="0">
                <a:solidFill>
                  <a:schemeClr val="hlink"/>
                </a:solidFill>
                <a:hlinkClick r:id="rId4"/>
              </a:rPr>
              <a:t>https://www.originaloysterhouse.com/news.php?pid=252</a:t>
            </a:r>
          </a:p>
          <a:p>
            <a:pPr marL="0" marR="0" lvl="0" indent="-1905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485242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9050" algn="l" rtl="0">
              <a:spcBef>
                <a:spcPts val="0"/>
              </a:spcBef>
              <a:spcAft>
                <a:spcPts val="0"/>
              </a:spcAft>
              <a:buClr>
                <a:srgbClr val="000000"/>
              </a:buClr>
              <a:buSzPct val="25000"/>
              <a:buFont typeface="Calibri"/>
              <a:buNone/>
            </a:pPr>
            <a:r>
              <a:rPr lang="en-US" sz="1200" b="0" i="0" u="none" strike="noStrike" cap="none" dirty="0" smtClean="0">
                <a:solidFill>
                  <a:srgbClr val="000000"/>
                </a:solidFill>
                <a:latin typeface="Calibri"/>
                <a:ea typeface="Calibri"/>
                <a:cs typeface="Calibri"/>
                <a:sym typeface="Calibri"/>
              </a:rPr>
              <a:t>Speaker:  </a:t>
            </a:r>
            <a:r>
              <a:rPr lang="en-US" sz="1200" b="0" i="0" u="none" strike="noStrike" cap="none" dirty="0" smtClean="0">
                <a:solidFill>
                  <a:schemeClr val="dk1"/>
                </a:solidFill>
                <a:latin typeface="Calibri"/>
                <a:ea typeface="Calibri"/>
                <a:cs typeface="Calibri"/>
                <a:sym typeface="Calibri"/>
              </a:rPr>
              <a:t>Water quality parameters such as turbidity, sea surface temperature (SST) and salinity influence marine life in the northern Gulf of Mexico. Many researchers, community leaders, and commercial fishers in the region need geospatial data to enhance water quality assessments and future fisheries management. Suitable water quality in the region is important for maintaining a healthy environment for the fishing industry. Researching these water quality parameters will help identify areas of coastal zones suitable for creating living shorelines and conducting habitat restoration.</a:t>
            </a:r>
          </a:p>
          <a:p>
            <a:pPr marL="0" marR="0" lvl="0" indent="-19050" algn="l" rtl="0">
              <a:spcBef>
                <a:spcPts val="0"/>
              </a:spcBef>
              <a:spcAft>
                <a:spcPts val="0"/>
              </a:spcAft>
              <a:buClr>
                <a:schemeClr val="dk1"/>
              </a:buClr>
              <a:buSzPct val="25000"/>
              <a:buFont typeface="Calibri"/>
              <a:buNone/>
            </a:pPr>
            <a:endParaRPr lang="en-US" sz="1200" b="0" i="0" u="none" strike="noStrike" cap="none" dirty="0" smtClean="0">
              <a:solidFill>
                <a:srgbClr val="000000"/>
              </a:solidFill>
              <a:latin typeface="Calibri"/>
              <a:ea typeface="Calibri"/>
              <a:cs typeface="Calibri"/>
              <a:sym typeface="Calibri"/>
            </a:endParaRPr>
          </a:p>
          <a:p>
            <a:pPr marL="0" marR="0" lvl="0" indent="-19050" algn="l" rtl="0">
              <a:spcBef>
                <a:spcPts val="0"/>
              </a:spcBef>
              <a:spcAft>
                <a:spcPts val="0"/>
              </a:spcAft>
              <a:buClr>
                <a:srgbClr val="000000"/>
              </a:buClr>
              <a:buSzPct val="25000"/>
              <a:buFont typeface="Calibri"/>
              <a:buNone/>
            </a:pPr>
            <a:r>
              <a:rPr lang="en-US" sz="1200" b="0" i="0" u="none" strike="noStrike" cap="none" dirty="0" smtClean="0">
                <a:solidFill>
                  <a:srgbClr val="000000"/>
                </a:solidFill>
                <a:latin typeface="Calibri"/>
                <a:ea typeface="Calibri"/>
                <a:cs typeface="Calibri"/>
                <a:sym typeface="Calibri"/>
              </a:rPr>
              <a:t>Sources for the images:</a:t>
            </a:r>
          </a:p>
          <a:p>
            <a:pPr marL="0" marR="0" lvl="0" indent="-19050" algn="l" rtl="0">
              <a:spcBef>
                <a:spcPts val="0"/>
              </a:spcBef>
              <a:spcAft>
                <a:spcPts val="0"/>
              </a:spcAft>
              <a:buClr>
                <a:srgbClr val="000000"/>
              </a:buClr>
              <a:buSzPct val="25000"/>
              <a:buFont typeface="Calibri"/>
              <a:buNone/>
            </a:pPr>
            <a:r>
              <a:rPr lang="en-US" sz="1200" b="0" i="0" u="none" strike="noStrike" cap="none" dirty="0" smtClean="0">
                <a:solidFill>
                  <a:srgbClr val="000000"/>
                </a:solidFill>
                <a:latin typeface="Calibri"/>
                <a:ea typeface="Calibri"/>
                <a:cs typeface="Calibri"/>
                <a:sym typeface="Calibri"/>
              </a:rPr>
              <a:t>http://masgc.org/oyster-farming/off-bottom-oyster-farming</a:t>
            </a:r>
          </a:p>
          <a:p>
            <a:pPr marL="0" marR="0" lvl="0" indent="-1905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https://www.nature.org/ourinitiatives/regions/northamerica/unitedstates/alabama/explore/index.htm</a:t>
            </a:r>
          </a:p>
          <a:p>
            <a:pPr marL="0" marR="0" lvl="0" indent="-76200" algn="l" rtl="0">
              <a:spcBef>
                <a:spcPts val="0"/>
              </a:spcBef>
              <a:spcAft>
                <a:spcPts val="0"/>
              </a:spcAft>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Image source: https://www.nature.org/ourinitiatives/regions/northamerica/unitedstates/mississippi/recovering-the-coast.xml</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908339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905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Speaker:  This project obtained NASA Earth Observation data from Landsat 5 Thematic Mapper and Aqua MODIS.</a:t>
            </a:r>
          </a:p>
          <a:p>
            <a:pPr marL="0" marR="0" lvl="0" indent="-19050" algn="l" rtl="0">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1905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Satellite images retrieved from:</a:t>
            </a:r>
          </a:p>
          <a:p>
            <a:pPr marL="0" marR="0" lvl="0" indent="-1905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http://www.devpedia.developexchange.com/dp/index.php?title=List_of_Satellite_Pictures</a:t>
            </a:r>
          </a:p>
          <a:p>
            <a:pPr marL="0" marR="0" lvl="0" indent="-1905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http://www.devpedia.developexchange.com/dp/images/6/69/01_Landsat5.png</a:t>
            </a:r>
          </a:p>
          <a:p>
            <a:pPr marL="0" marR="0" lvl="0" indent="-1905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http://www.devpedia.developexchange.com/dp/images/b/bf/06_Aqua.png</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56289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spcBef>
                <a:spcPts val="0"/>
              </a:spcBef>
              <a:buClr>
                <a:schemeClr val="dk1"/>
              </a:buClr>
              <a:buSzPct val="100000"/>
              <a:buFont typeface="Calibri"/>
              <a:buNone/>
            </a:pPr>
            <a:r>
              <a:rPr lang="en-US" sz="1200" b="0" i="0" u="none" strike="noStrike" cap="none" dirty="0" smtClean="0">
                <a:solidFill>
                  <a:schemeClr val="dk1"/>
                </a:solidFill>
                <a:latin typeface="Calibri"/>
                <a:ea typeface="Calibri"/>
                <a:cs typeface="Calibri"/>
                <a:sym typeface="Calibri"/>
              </a:rPr>
              <a:t>Additional data were obtained from the Mobile Bay National Estuary Program (Middle Bay Lighthouse), Mississippi Department of Marine Resources, National Estuarine Research Reserve System, and Goddard Space Flight Center DAAC. </a:t>
            </a:r>
          </a:p>
          <a:p>
            <a:pPr marL="0" marR="0" lvl="0" indent="-76200" algn="l" rtl="0">
              <a:spcBef>
                <a:spcPts val="0"/>
              </a:spcBef>
              <a:buClr>
                <a:schemeClr val="dk1"/>
              </a:buClr>
              <a:buSzPct val="100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69849" algn="l" rtl="0">
              <a:lnSpc>
                <a:spcPct val="115000"/>
              </a:lnSpc>
              <a:spcBef>
                <a:spcPts val="0"/>
              </a:spcBef>
              <a:spcAft>
                <a:spcPts val="0"/>
              </a:spcAft>
              <a:buClr>
                <a:schemeClr val="dk1"/>
              </a:buClr>
              <a:buSzPct val="91666"/>
              <a:buFont typeface="Arial"/>
              <a:buNone/>
            </a:pPr>
            <a:r>
              <a:rPr lang="en-US" sz="1200" b="0" i="0" u="none" strike="noStrike" cap="none" dirty="0" smtClean="0">
                <a:solidFill>
                  <a:schemeClr val="dk1"/>
                </a:solidFill>
                <a:latin typeface="Calibri"/>
                <a:ea typeface="Calibri"/>
                <a:cs typeface="Calibri"/>
                <a:sym typeface="Calibri"/>
              </a:rPr>
              <a:t>Service Layer Credits: Source: </a:t>
            </a:r>
            <a:r>
              <a:rPr lang="en-US" sz="1200" b="0" i="0" u="none" strike="noStrike" cap="none" dirty="0" err="1" smtClean="0">
                <a:solidFill>
                  <a:schemeClr val="dk1"/>
                </a:solidFill>
                <a:latin typeface="Calibri"/>
                <a:ea typeface="Calibri"/>
                <a:cs typeface="Calibri"/>
                <a:sym typeface="Calibri"/>
              </a:rPr>
              <a:t>Esri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DigitalGlobe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GeoEye</a:t>
            </a:r>
            <a:r>
              <a:rPr lang="en-US" sz="1200" b="0" i="0" u="none" strike="noStrike" cap="none" dirty="0" smtClean="0">
                <a:solidFill>
                  <a:schemeClr val="dk1"/>
                </a:solidFill>
                <a:latin typeface="Calibri"/>
                <a:ea typeface="Calibri"/>
                <a:cs typeface="Calibri"/>
                <a:sym typeface="Calibri"/>
              </a:rPr>
              <a:t>, Earthstar </a:t>
            </a:r>
            <a:r>
              <a:rPr lang="en-US" sz="1200" b="0" i="0" u="none" strike="noStrike" cap="none" dirty="0" err="1" smtClean="0">
                <a:solidFill>
                  <a:schemeClr val="dk1"/>
                </a:solidFill>
                <a:latin typeface="Calibri"/>
                <a:ea typeface="Calibri"/>
                <a:cs typeface="Calibri"/>
                <a:sym typeface="Calibri"/>
              </a:rPr>
              <a:t>Geographics</a:t>
            </a:r>
            <a:r>
              <a:rPr lang="en-US" sz="1200" b="0" i="0" u="none" strike="noStrike" cap="none" dirty="0" smtClean="0">
                <a:solidFill>
                  <a:schemeClr val="dk1"/>
                </a:solidFill>
                <a:latin typeface="Calibri"/>
                <a:ea typeface="Calibri"/>
                <a:cs typeface="Calibri"/>
                <a:sym typeface="Calibri"/>
              </a:rPr>
              <a:t>, CNES/Airbus DS, USDA, USGS, </a:t>
            </a:r>
            <a:r>
              <a:rPr lang="en-US" sz="1200" b="0" i="0" u="none" strike="noStrike" cap="none" dirty="0" err="1" smtClean="0">
                <a:solidFill>
                  <a:schemeClr val="dk1"/>
                </a:solidFill>
                <a:latin typeface="Calibri"/>
                <a:ea typeface="Calibri"/>
                <a:cs typeface="Calibri"/>
                <a:sym typeface="Calibri"/>
              </a:rPr>
              <a:t>AeroGRID</a:t>
            </a:r>
            <a:r>
              <a:rPr lang="en-US" sz="1200" b="0" i="0" u="none" strike="noStrike" cap="none" dirty="0" smtClean="0">
                <a:solidFill>
                  <a:schemeClr val="dk1"/>
                </a:solidFill>
                <a:latin typeface="Calibri"/>
                <a:ea typeface="Calibri"/>
                <a:cs typeface="Calibri"/>
                <a:sym typeface="Calibri"/>
              </a:rPr>
              <a:t>, IGN, and the GIS User Community</a:t>
            </a: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60177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rtl="0">
              <a:spcBef>
                <a:spcPts val="0"/>
              </a:spcBef>
              <a:buClr>
                <a:schemeClr val="dk1"/>
              </a:buClr>
              <a:buSzPct val="100000"/>
              <a:buFont typeface="Calibri"/>
              <a:buNone/>
            </a:pPr>
            <a:r>
              <a:rPr lang="en-US" dirty="0" smtClean="0"/>
              <a:t>The team used </a:t>
            </a:r>
            <a:r>
              <a:rPr lang="en-US" dirty="0" err="1" smtClean="0"/>
              <a:t>landsat</a:t>
            </a:r>
            <a:r>
              <a:rPr lang="en-US" dirty="0" smtClean="0"/>
              <a:t> 5 tm to calculate turbidity and create a time series for </a:t>
            </a:r>
            <a:r>
              <a:rPr lang="en-US" dirty="0" err="1" smtClean="0"/>
              <a:t>september</a:t>
            </a:r>
            <a:r>
              <a:rPr lang="en-US" dirty="0" smtClean="0"/>
              <a:t> 2003-june 2007. </a:t>
            </a:r>
            <a:r>
              <a:rPr lang="en-US" sz="1200" b="0" i="0" u="none" strike="noStrike" cap="none" dirty="0" smtClean="0">
                <a:solidFill>
                  <a:schemeClr val="dk1"/>
                </a:solidFill>
                <a:latin typeface="Calibri"/>
                <a:ea typeface="Calibri"/>
                <a:cs typeface="Calibri"/>
                <a:sym typeface="Calibri"/>
              </a:rPr>
              <a:t>Aqua MODIS ocean color data, was used to </a:t>
            </a:r>
            <a:r>
              <a:rPr lang="en-US" dirty="0" smtClean="0"/>
              <a:t>calculate salinity and SST, while also creating a time series for </a:t>
            </a:r>
            <a:r>
              <a:rPr lang="en-US" dirty="0" err="1" smtClean="0"/>
              <a:t>june</a:t>
            </a:r>
            <a:r>
              <a:rPr lang="en-US" dirty="0" smtClean="0"/>
              <a:t> 2003-june 2007. SST and salinity were </a:t>
            </a:r>
            <a:r>
              <a:rPr lang="en-US" sz="1200" b="0" i="0" u="none" strike="noStrike" cap="none" dirty="0" smtClean="0">
                <a:solidFill>
                  <a:schemeClr val="dk1"/>
                </a:solidFill>
                <a:latin typeface="Calibri"/>
                <a:ea typeface="Calibri"/>
                <a:cs typeface="Calibri"/>
                <a:sym typeface="Calibri"/>
              </a:rPr>
              <a:t>validated </a:t>
            </a:r>
            <a:r>
              <a:rPr lang="en-US" dirty="0" smtClean="0"/>
              <a:t>in comparison to buoy 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728509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53751" y="238125"/>
            <a:ext cx="869303" cy="741240"/>
          </a:xfrm>
          <a:prstGeom prst="rect">
            <a:avLst/>
          </a:prstGeom>
          <a:noFill/>
          <a:ln>
            <a:noFill/>
          </a:ln>
        </p:spPr>
      </p:pic>
      <p:sp>
        <p:nvSpPr>
          <p:cNvPr id="14" name="Shape 14"/>
          <p:cNvSpPr txBox="1"/>
          <p:nvPr/>
        </p:nvSpPr>
        <p:spPr>
          <a:xfrm>
            <a:off x="8944500" y="442912"/>
            <a:ext cx="1962150" cy="415498"/>
          </a:xfrm>
          <a:prstGeom prst="rect">
            <a:avLst/>
          </a:prstGeom>
          <a:noFill/>
          <a:ln>
            <a:noFill/>
          </a:ln>
        </p:spPr>
        <p:txBody>
          <a:bodyPr wrap="square" lIns="91425" tIns="45700" rIns="91425" bIns="45700" anchor="t" anchorCtr="0">
            <a:noAutofit/>
          </a:bodyPr>
          <a:lstStyle/>
          <a:p>
            <a:pPr marL="0" marR="0" lvl="0" indent="-16668"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16668"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15" name="Shape 15"/>
          <p:cNvCxnSpPr/>
          <p:nvPr/>
        </p:nvCxnSpPr>
        <p:spPr>
          <a:xfrm>
            <a:off x="10930200" y="304800"/>
            <a:ext cx="0" cy="616952"/>
          </a:xfrm>
          <a:prstGeom prst="straightConnector1">
            <a:avLst/>
          </a:prstGeom>
          <a:noFill/>
          <a:ln w="9525" cap="flat" cmpd="sng">
            <a:solidFill>
              <a:schemeClr val="dk1"/>
            </a:solidFill>
            <a:prstDash val="solid"/>
            <a:miter lim="800000"/>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09485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279670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algn="ctr">
              <a:buClr>
                <a:prstClr val="black"/>
              </a:buClr>
              <a:buSzPct val="25000"/>
              <a:defRPr/>
            </a:pPr>
            <a:r>
              <a:rPr lang="en-US" sz="800" i="1" kern="1200" dirty="0">
                <a:solidFill>
                  <a:srgbClr val="E7E6E6">
                    <a:lumMod val="50000"/>
                  </a:srgbClr>
                </a:solidFill>
                <a:latin typeface="Century Gothic" panose="020F0302020204030204"/>
                <a:ea typeface="+mn-ea"/>
                <a:cs typeface="+mn-cs"/>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600" i="1" kern="1200" dirty="0">
              <a:solidFill>
                <a:srgbClr val="E7E6E6">
                  <a:lumMod val="50000"/>
                </a:srgbClr>
              </a:solidFill>
              <a:latin typeface="Arial" panose="020B0604020202020204" pitchFamily="34" charset="0"/>
              <a:ea typeface="+mn-ea"/>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2479563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kern="1200" dirty="0">
                <a:solidFill>
                  <a:prstClr val="black"/>
                </a:solidFill>
                <a:latin typeface="Arial" panose="020B0604020202020204" pitchFamily="34" charset="0"/>
                <a:ea typeface="+mn-ea"/>
                <a:cs typeface="Arial" panose="020B0604020202020204" pitchFamily="34" charset="0"/>
              </a:rPr>
              <a:t>National Aeronautics and</a:t>
            </a:r>
          </a:p>
          <a:p>
            <a:pPr algn="r"/>
            <a:r>
              <a:rPr lang="en-US" sz="1050" kern="1200" dirty="0">
                <a:solidFill>
                  <a:prstClr val="black"/>
                </a:solidFill>
                <a:latin typeface="Arial" panose="020B0604020202020204" pitchFamily="34" charset="0"/>
                <a:ea typeface="+mn-ea"/>
                <a:cs typeface="Arial" panose="020B0604020202020204" pitchFamily="34" charset="0"/>
              </a:rPr>
              <a:t>Space Administration</a:t>
            </a: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1056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62655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4057338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651338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429973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Tree>
    <p:extLst>
      <p:ext uri="{BB962C8B-B14F-4D97-AF65-F5344CB8AC3E}">
        <p14:creationId xmlns:p14="http://schemas.microsoft.com/office/powerpoint/2010/main" val="153766130"/>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89248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69"/>
        <p:cNvGrpSpPr/>
        <p:nvPr/>
      </p:nvGrpSpPr>
      <p:grpSpPr>
        <a:xfrm>
          <a:off x="0" y="0"/>
          <a:ext cx="0" cy="0"/>
          <a:chOff x="0" y="0"/>
          <a:chExt cx="0" cy="0"/>
        </a:xfrm>
      </p:grpSpPr>
      <p:pic>
        <p:nvPicPr>
          <p:cNvPr id="70" name="Shape 70"/>
          <p:cNvPicPr preferRelativeResize="0"/>
          <p:nvPr/>
        </p:nvPicPr>
        <p:blipFill rotWithShape="1">
          <a:blip r:embed="rId2">
            <a:alphaModFix/>
          </a:blip>
          <a:srcRect/>
          <a:stretch/>
        </p:blipFill>
        <p:spPr>
          <a:xfrm>
            <a:off x="0" y="3437552"/>
            <a:ext cx="11919712" cy="6761695"/>
          </a:xfrm>
          <a:prstGeom prst="rect">
            <a:avLst/>
          </a:prstGeom>
          <a:noFill/>
          <a:ln>
            <a:noFill/>
          </a:ln>
        </p:spPr>
      </p:pic>
      <p:pic>
        <p:nvPicPr>
          <p:cNvPr id="71" name="Shape 71"/>
          <p:cNvPicPr preferRelativeResize="0"/>
          <p:nvPr/>
        </p:nvPicPr>
        <p:blipFill rotWithShape="1">
          <a:blip r:embed="rId3">
            <a:alphaModFix/>
          </a:blip>
          <a:srcRect/>
          <a:stretch/>
        </p:blipFill>
        <p:spPr>
          <a:xfrm>
            <a:off x="11233004" y="3570597"/>
            <a:ext cx="382358" cy="382358"/>
          </a:xfrm>
          <a:prstGeom prst="rect">
            <a:avLst/>
          </a:prstGeom>
          <a:noFill/>
          <a:ln>
            <a:noFill/>
          </a:ln>
        </p:spPr>
      </p:pic>
      <p:sp>
        <p:nvSpPr>
          <p:cNvPr id="72" name="Shape 72"/>
          <p:cNvSpPr txBox="1">
            <a:spLocks noGrp="1"/>
          </p:cNvSpPr>
          <p:nvPr>
            <p:ph type="title"/>
          </p:nvPr>
        </p:nvSpPr>
        <p:spPr>
          <a:xfrm>
            <a:off x="1000125" y="3794124"/>
            <a:ext cx="10233148" cy="479425"/>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289B4"/>
              </a:buClr>
              <a:buSzPct val="100000"/>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73" name="Shape 73"/>
          <p:cNvSpPr>
            <a:spLocks noGrp="1"/>
          </p:cNvSpPr>
          <p:nvPr>
            <p:ph type="pic" idx="2"/>
          </p:nvPr>
        </p:nvSpPr>
        <p:spPr>
          <a:xfrm>
            <a:off x="0" y="46648"/>
            <a:ext cx="12192000" cy="3390904"/>
          </a:xfrm>
          <a:prstGeom prst="rect">
            <a:avLst/>
          </a:prstGeom>
          <a:noFill/>
          <a:ln>
            <a:noFill/>
          </a:ln>
        </p:spPr>
        <p:txBody>
          <a:bodyPr wrap="square" lIns="91425" tIns="91425" rIns="91425" bIns="91425" anchor="ctr" anchorCtr="0"/>
          <a:lstStyle>
            <a:lvl1pPr marL="0" marR="0" lvl="0" indent="0" algn="ctr" rtl="0">
              <a:lnSpc>
                <a:spcPct val="90000"/>
              </a:lnSpc>
              <a:spcBef>
                <a:spcPts val="1000"/>
              </a:spcBef>
              <a:spcAft>
                <a:spcPts val="0"/>
              </a:spcAft>
              <a:buClr>
                <a:srgbClr val="A5A5A5"/>
              </a:buClr>
              <a:buSzPct val="100000"/>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1"/>
          </p:nvPr>
        </p:nvSpPr>
        <p:spPr>
          <a:xfrm>
            <a:off x="1000125" y="4432151"/>
            <a:ext cx="10233148" cy="2194560"/>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p:nvPr/>
        </p:nvSpPr>
        <p:spPr>
          <a:xfrm>
            <a:off x="0" y="0"/>
            <a:ext cx="12192000" cy="45719"/>
          </a:xfrm>
          <a:prstGeom prst="rect">
            <a:avLst/>
          </a:prstGeom>
          <a:solidFill>
            <a:srgbClr val="3289B4"/>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ct val="1000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250256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algn="ctr">
              <a:buClr>
                <a:prstClr val="black"/>
              </a:buClr>
              <a:buSzPct val="25000"/>
              <a:defRPr/>
            </a:pPr>
            <a:r>
              <a:rPr lang="en-US" sz="800" i="1" kern="1200" dirty="0">
                <a:solidFill>
                  <a:srgbClr val="E7E6E6">
                    <a:lumMod val="50000"/>
                  </a:srgbClr>
                </a:solidFill>
                <a:latin typeface="Century Gothic" panose="020F0302020204030204"/>
                <a:ea typeface="+mn-ea"/>
                <a:cs typeface="+mn-cs"/>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600" i="1" kern="1200" dirty="0">
              <a:solidFill>
                <a:srgbClr val="E7E6E6">
                  <a:lumMod val="50000"/>
                </a:srgbClr>
              </a:solidFill>
              <a:latin typeface="Arial" panose="020B0604020202020204" pitchFamily="34" charset="0"/>
              <a:ea typeface="+mn-ea"/>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188943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New Section">
    <p:spTree>
      <p:nvGrpSpPr>
        <p:cNvPr id="1" name="Shape 76"/>
        <p:cNvGrpSpPr/>
        <p:nvPr/>
      </p:nvGrpSpPr>
      <p:grpSpPr>
        <a:xfrm>
          <a:off x="0" y="0"/>
          <a:ext cx="0" cy="0"/>
          <a:chOff x="0" y="0"/>
          <a:chExt cx="0" cy="0"/>
        </a:xfrm>
      </p:grpSpPr>
      <p:pic>
        <p:nvPicPr>
          <p:cNvPr id="77" name="Shape 77"/>
          <p:cNvPicPr preferRelativeResize="0"/>
          <p:nvPr/>
        </p:nvPicPr>
        <p:blipFill rotWithShape="1">
          <a:blip r:embed="rId2">
            <a:alphaModFix/>
          </a:blip>
          <a:srcRect/>
          <a:stretch/>
        </p:blipFill>
        <p:spPr>
          <a:xfrm>
            <a:off x="0" y="0"/>
            <a:ext cx="11919712" cy="6761695"/>
          </a:xfrm>
          <a:prstGeom prst="rect">
            <a:avLst/>
          </a:prstGeom>
          <a:noFill/>
          <a:ln>
            <a:noFill/>
          </a:ln>
        </p:spPr>
      </p:pic>
      <p:pic>
        <p:nvPicPr>
          <p:cNvPr id="78" name="Shape 78"/>
          <p:cNvPicPr preferRelativeResize="0"/>
          <p:nvPr/>
        </p:nvPicPr>
        <p:blipFill rotWithShape="1">
          <a:blip r:embed="rId3">
            <a:alphaModFix/>
          </a:blip>
          <a:srcRect/>
          <a:stretch/>
        </p:blipFill>
        <p:spPr>
          <a:xfrm>
            <a:off x="180864" y="641608"/>
            <a:ext cx="913771" cy="913771"/>
          </a:xfrm>
          <a:prstGeom prst="rect">
            <a:avLst/>
          </a:prstGeom>
          <a:noFill/>
          <a:ln>
            <a:noFill/>
          </a:ln>
        </p:spPr>
      </p:pic>
      <p:sp>
        <p:nvSpPr>
          <p:cNvPr id="79" name="Shape 79"/>
          <p:cNvSpPr txBox="1">
            <a:spLocks noGrp="1"/>
          </p:cNvSpPr>
          <p:nvPr>
            <p:ph type="title"/>
          </p:nvPr>
        </p:nvSpPr>
        <p:spPr>
          <a:xfrm>
            <a:off x="2291379" y="1129553"/>
            <a:ext cx="7562625" cy="1065007"/>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289B4"/>
              </a:buClr>
              <a:buSzPct val="100000"/>
              <a:buFont typeface="Century Gothic"/>
              <a:buNone/>
              <a:defRPr sz="4800" b="0" i="0" u="none" strike="noStrike" cap="none">
                <a:solidFill>
                  <a:srgbClr val="3289B4"/>
                </a:solidFill>
                <a:latin typeface="Century Gothic"/>
                <a:ea typeface="Century Gothic"/>
                <a:cs typeface="Century Gothic"/>
                <a:sym typeface="Century Gothic"/>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pic>
        <p:nvPicPr>
          <p:cNvPr id="80" name="Shape 80"/>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81" name="Shape 81"/>
          <p:cNvSpPr txBox="1">
            <a:spLocks noGrp="1"/>
          </p:cNvSpPr>
          <p:nvPr>
            <p:ph type="body" idx="1"/>
          </p:nvPr>
        </p:nvSpPr>
        <p:spPr>
          <a:xfrm>
            <a:off x="2291379" y="2302136"/>
            <a:ext cx="7562625" cy="4055633"/>
          </a:xfrm>
          <a:prstGeom prst="rect">
            <a:avLst/>
          </a:prstGeom>
          <a:noFill/>
          <a:ln>
            <a:noFill/>
          </a:ln>
        </p:spPr>
        <p:txBody>
          <a:bodyPr wrap="square" lIns="91425" tIns="91425" rIns="91425" bIns="91425" anchor="t" anchorCtr="0"/>
          <a:lstStyle>
            <a:lvl1pPr marL="0" marR="0" lvl="0" indent="0" algn="l" rtl="0">
              <a:lnSpc>
                <a:spcPct val="90000"/>
              </a:lnSpc>
              <a:spcBef>
                <a:spcPts val="1000"/>
              </a:spcBef>
              <a:spcAft>
                <a:spcPts val="0"/>
              </a:spcAft>
              <a:buClr>
                <a:srgbClr val="3F3F3F"/>
              </a:buClr>
              <a:buSzPct val="100000"/>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chemeClr val="dk1"/>
              </a:buClr>
              <a:buSzPct val="100000"/>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chemeClr val="dk1"/>
              </a:buClr>
              <a:buSzPct val="100000"/>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ct val="100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p:nvPr/>
        </p:nvSpPr>
        <p:spPr>
          <a:xfrm>
            <a:off x="0" y="6812673"/>
            <a:ext cx="12192000" cy="45719"/>
          </a:xfrm>
          <a:prstGeom prst="rect">
            <a:avLst/>
          </a:prstGeom>
          <a:solidFill>
            <a:srgbClr val="3289B4"/>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ct val="1000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kern="1200" dirty="0">
                <a:solidFill>
                  <a:prstClr val="black"/>
                </a:solidFill>
                <a:latin typeface="Arial" panose="020B0604020202020204" pitchFamily="34" charset="0"/>
                <a:ea typeface="+mn-ea"/>
                <a:cs typeface="Arial" panose="020B0604020202020204" pitchFamily="34" charset="0"/>
              </a:rPr>
              <a:t>National Aeronautics and</a:t>
            </a:r>
          </a:p>
          <a:p>
            <a:pPr algn="r"/>
            <a:r>
              <a:rPr lang="en-US" sz="1050" kern="1200" dirty="0">
                <a:solidFill>
                  <a:prstClr val="black"/>
                </a:solidFill>
                <a:latin typeface="Arial" panose="020B0604020202020204" pitchFamily="34" charset="0"/>
                <a:ea typeface="+mn-ea"/>
                <a:cs typeface="Arial" panose="020B0604020202020204" pitchFamily="34" charset="0"/>
              </a:rPr>
              <a:t>Space Administration</a:t>
            </a: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87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31589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64344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167211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Tree>
    <p:extLst>
      <p:ext uri="{BB962C8B-B14F-4D97-AF65-F5344CB8AC3E}">
        <p14:creationId xmlns:p14="http://schemas.microsoft.com/office/powerpoint/2010/main" val="257379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Tree>
    <p:extLst>
      <p:ext uri="{BB962C8B-B14F-4D97-AF65-F5344CB8AC3E}">
        <p14:creationId xmlns:p14="http://schemas.microsoft.com/office/powerpoint/2010/main" val="2450500281"/>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SzPct val="100000"/>
              <a:buFont typeface="Century Gothic"/>
              <a:buNone/>
              <a:defRPr sz="4400" b="0" i="0" u="none" strike="noStrike" cap="none">
                <a:solidFill>
                  <a:schemeClr val="dk1"/>
                </a:solidFill>
                <a:latin typeface="Century Gothic"/>
                <a:ea typeface="Century Gothic"/>
                <a:cs typeface="Century Gothic"/>
                <a:sym typeface="Century Gothic"/>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wrap="square"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0825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51019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descr="A picture containing cake, map, piece, text  Description generated with high confidence"/>
          <p:cNvPicPr preferRelativeResize="0"/>
          <p:nvPr/>
        </p:nvPicPr>
        <p:blipFill rotWithShape="1">
          <a:blip r:embed="rId3">
            <a:alphaModFix/>
          </a:blip>
          <a:srcRect l="44451" r="8662"/>
          <a:stretch/>
        </p:blipFill>
        <p:spPr>
          <a:xfrm>
            <a:off x="-19614" y="14068"/>
            <a:ext cx="5625133" cy="6844291"/>
          </a:xfrm>
          <a:prstGeom prst="rect">
            <a:avLst/>
          </a:prstGeom>
          <a:noFill/>
          <a:ln>
            <a:noFill/>
          </a:ln>
        </p:spPr>
      </p:pic>
      <p:pic>
        <p:nvPicPr>
          <p:cNvPr id="89" name="Shape 89"/>
          <p:cNvPicPr preferRelativeResize="0"/>
          <p:nvPr/>
        </p:nvPicPr>
        <p:blipFill rotWithShape="1">
          <a:blip r:embed="rId4">
            <a:alphaModFix/>
          </a:blip>
          <a:srcRect/>
          <a:stretch/>
        </p:blipFill>
        <p:spPr>
          <a:xfrm>
            <a:off x="-14837" y="13676"/>
            <a:ext cx="12191997" cy="6830771"/>
          </a:xfrm>
          <a:prstGeom prst="rect">
            <a:avLst/>
          </a:prstGeom>
          <a:noFill/>
          <a:ln>
            <a:noFill/>
          </a:ln>
        </p:spPr>
      </p:pic>
      <p:pic>
        <p:nvPicPr>
          <p:cNvPr id="90" name="Shape 90"/>
          <p:cNvPicPr preferRelativeResize="0"/>
          <p:nvPr/>
        </p:nvPicPr>
        <p:blipFill rotWithShape="1">
          <a:blip r:embed="rId5">
            <a:alphaModFix/>
          </a:blip>
          <a:srcRect/>
          <a:stretch/>
        </p:blipFill>
        <p:spPr>
          <a:xfrm>
            <a:off x="11105584" y="5915237"/>
            <a:ext cx="703053" cy="703053"/>
          </a:xfrm>
          <a:prstGeom prst="rect">
            <a:avLst/>
          </a:prstGeom>
          <a:noFill/>
          <a:ln>
            <a:noFill/>
          </a:ln>
        </p:spPr>
      </p:pic>
      <p:sp>
        <p:nvSpPr>
          <p:cNvPr id="91" name="Shape 91"/>
          <p:cNvSpPr txBox="1"/>
          <p:nvPr/>
        </p:nvSpPr>
        <p:spPr>
          <a:xfrm>
            <a:off x="5604733" y="1123208"/>
            <a:ext cx="5647765" cy="1436914"/>
          </a:xfrm>
          <a:prstGeom prst="rect">
            <a:avLst/>
          </a:prstGeom>
          <a:noFill/>
          <a:ln>
            <a:noFill/>
          </a:ln>
        </p:spPr>
        <p:txBody>
          <a:bodyPr wrap="square" lIns="91425" tIns="45700" rIns="91425" bIns="45700" anchor="ctr" anchorCtr="0">
            <a:noAutofit/>
          </a:bodyPr>
          <a:lstStyle/>
          <a:p>
            <a:pPr marL="0" marR="0" lvl="0" indent="-257815" algn="ctr" rtl="0">
              <a:lnSpc>
                <a:spcPct val="70000"/>
              </a:lnSpc>
              <a:spcBef>
                <a:spcPts val="0"/>
              </a:spcBef>
              <a:spcAft>
                <a:spcPts val="0"/>
              </a:spcAft>
              <a:buClr>
                <a:srgbClr val="3289B4"/>
              </a:buClr>
              <a:buSzPct val="99512"/>
              <a:buFont typeface="Century Gothic"/>
              <a:buNone/>
            </a:pPr>
            <a:r>
              <a:rPr lang="en-US" sz="4080" b="1" i="0" u="none" strike="noStrike" cap="none">
                <a:solidFill>
                  <a:srgbClr val="3289B4"/>
                </a:solidFill>
                <a:latin typeface="Century Gothic"/>
                <a:ea typeface="Century Gothic"/>
                <a:cs typeface="Century Gothic"/>
                <a:sym typeface="Century Gothic"/>
              </a:rPr>
              <a:t>COASTAL ALABAMA WATER RESOURCES II</a:t>
            </a:r>
          </a:p>
        </p:txBody>
      </p:sp>
      <p:sp>
        <p:nvSpPr>
          <p:cNvPr id="92" name="Shape 92"/>
          <p:cNvSpPr txBox="1"/>
          <p:nvPr/>
        </p:nvSpPr>
        <p:spPr>
          <a:xfrm>
            <a:off x="5604734" y="2593819"/>
            <a:ext cx="5647764" cy="1418107"/>
          </a:xfrm>
          <a:prstGeom prst="rect">
            <a:avLst/>
          </a:prstGeom>
          <a:noFill/>
          <a:ln>
            <a:noFill/>
          </a:ln>
        </p:spPr>
        <p:txBody>
          <a:bodyPr wrap="square" lIns="91425" tIns="45700" rIns="91425" bIns="45700" anchor="t" anchorCtr="0">
            <a:noAutofit/>
          </a:bodyPr>
          <a:lstStyle/>
          <a:p>
            <a:pPr marL="0" marR="0" lvl="0" indent="-127000" algn="ctr" rtl="0">
              <a:lnSpc>
                <a:spcPct val="90000"/>
              </a:lnSpc>
              <a:spcBef>
                <a:spcPts val="0"/>
              </a:spcBef>
              <a:spcAft>
                <a:spcPts val="0"/>
              </a:spcAft>
              <a:buClr>
                <a:srgbClr val="3289B4"/>
              </a:buClr>
              <a:buSzPct val="100000"/>
              <a:buFont typeface="Arial"/>
              <a:buNone/>
            </a:pPr>
            <a:r>
              <a:rPr lang="en-US" sz="2000" b="0" i="0" u="none" strike="noStrike" cap="none">
                <a:solidFill>
                  <a:srgbClr val="3289B4"/>
                </a:solidFill>
                <a:latin typeface="Century Gothic"/>
                <a:ea typeface="Century Gothic"/>
                <a:cs typeface="Century Gothic"/>
                <a:sym typeface="Century Gothic"/>
              </a:rPr>
              <a:t>Using NASA Earth Observations to Obtain Water Quality Trends in the Mobile Bay and Mississippi Sound to Assess Future Oyster Habitat Suitability and Aid  Fisheries Management</a:t>
            </a:r>
          </a:p>
        </p:txBody>
      </p:sp>
      <p:sp>
        <p:nvSpPr>
          <p:cNvPr id="93" name="Shape 93"/>
          <p:cNvSpPr txBox="1"/>
          <p:nvPr/>
        </p:nvSpPr>
        <p:spPr>
          <a:xfrm>
            <a:off x="5221217" y="5938953"/>
            <a:ext cx="5628425" cy="338554"/>
          </a:xfrm>
          <a:prstGeom prst="rect">
            <a:avLst/>
          </a:prstGeom>
          <a:noFill/>
          <a:ln>
            <a:noFill/>
          </a:ln>
        </p:spPr>
        <p:txBody>
          <a:bodyPr wrap="square" lIns="91425" tIns="45700" rIns="91425" bIns="45700" anchor="t" anchorCtr="0">
            <a:noAutofit/>
          </a:bodyPr>
          <a:lstStyle/>
          <a:p>
            <a:pPr marL="0" marR="0" lvl="0" indent="-25400" algn="l" rtl="0">
              <a:lnSpc>
                <a:spcPct val="100000"/>
              </a:lnSpc>
              <a:spcBef>
                <a:spcPts val="0"/>
              </a:spcBef>
              <a:spcAft>
                <a:spcPts val="0"/>
              </a:spcAft>
              <a:buClr>
                <a:schemeClr val="lt1"/>
              </a:buClr>
              <a:buSzPct val="25000"/>
              <a:buFont typeface="Century Gothic"/>
              <a:buNone/>
            </a:pPr>
            <a:r>
              <a:rPr lang="en-US" sz="1600" b="1" i="0" u="none" strike="noStrike" cap="none">
                <a:solidFill>
                  <a:schemeClr val="lt1"/>
                </a:solidFill>
                <a:latin typeface="Century Gothic"/>
                <a:ea typeface="Century Gothic"/>
                <a:cs typeface="Century Gothic"/>
                <a:sym typeface="Century Gothic"/>
              </a:rPr>
              <a:t>Alabama-Mobile</a:t>
            </a:r>
          </a:p>
        </p:txBody>
      </p:sp>
      <p:sp>
        <p:nvSpPr>
          <p:cNvPr id="94" name="Shape 94"/>
          <p:cNvSpPr txBox="1"/>
          <p:nvPr/>
        </p:nvSpPr>
        <p:spPr>
          <a:xfrm>
            <a:off x="5983404" y="5170320"/>
            <a:ext cx="2114132" cy="276436"/>
          </a:xfrm>
          <a:prstGeom prst="rect">
            <a:avLst/>
          </a:prstGeom>
          <a:noFill/>
          <a:ln>
            <a:noFill/>
          </a:ln>
        </p:spPr>
        <p:txBody>
          <a:bodyPr wrap="square" lIns="91425" tIns="45700" rIns="91425" bIns="45700" anchor="t" anchorCtr="0">
            <a:noAutofit/>
          </a:bodyPr>
          <a:lstStyle/>
          <a:p>
            <a:pPr marL="0" marR="0" lvl="0" indent="-114300" algn="l" rtl="0">
              <a:lnSpc>
                <a:spcPct val="90000"/>
              </a:lnSpc>
              <a:spcBef>
                <a:spcPts val="0"/>
              </a:spcBef>
              <a:spcAft>
                <a:spcPts val="0"/>
              </a:spcAft>
              <a:buClr>
                <a:srgbClr val="3F3F3F"/>
              </a:buClr>
              <a:buSzPct val="100000"/>
              <a:buFont typeface="Arial"/>
              <a:buNone/>
            </a:pPr>
            <a:r>
              <a:rPr lang="en-US" sz="1800" b="0" i="0" u="none" strike="noStrike" cap="none">
                <a:solidFill>
                  <a:srgbClr val="3F3F3F"/>
                </a:solidFill>
                <a:latin typeface="Century Gothic"/>
                <a:ea typeface="Century Gothic"/>
                <a:cs typeface="Century Gothic"/>
                <a:sym typeface="Century Gothic"/>
              </a:rPr>
              <a:t>Chad Austin</a:t>
            </a:r>
          </a:p>
        </p:txBody>
      </p:sp>
      <p:sp>
        <p:nvSpPr>
          <p:cNvPr id="95" name="Shape 95"/>
          <p:cNvSpPr txBox="1"/>
          <p:nvPr/>
        </p:nvSpPr>
        <p:spPr>
          <a:xfrm>
            <a:off x="8680736" y="4344425"/>
            <a:ext cx="2114132" cy="276436"/>
          </a:xfrm>
          <a:prstGeom prst="rect">
            <a:avLst/>
          </a:prstGeom>
          <a:noFill/>
          <a:ln>
            <a:noFill/>
          </a:ln>
        </p:spPr>
        <p:txBody>
          <a:bodyPr wrap="square" lIns="91425" tIns="45700" rIns="91425" bIns="45700" anchor="t" anchorCtr="0">
            <a:noAutofit/>
          </a:bodyPr>
          <a:lstStyle/>
          <a:p>
            <a:pPr marL="0" marR="0" lvl="0" indent="-114300" algn="r" rtl="0">
              <a:lnSpc>
                <a:spcPct val="90000"/>
              </a:lnSpc>
              <a:spcBef>
                <a:spcPts val="0"/>
              </a:spcBef>
              <a:spcAft>
                <a:spcPts val="0"/>
              </a:spcAft>
              <a:buClr>
                <a:srgbClr val="3F3F3F"/>
              </a:buClr>
              <a:buSzPct val="100000"/>
              <a:buFont typeface="Arial"/>
              <a:buNone/>
            </a:pPr>
            <a:r>
              <a:rPr lang="en-US" sz="1800" b="0" i="0" u="none" strike="noStrike" cap="none">
                <a:solidFill>
                  <a:srgbClr val="3F3F3F"/>
                </a:solidFill>
                <a:latin typeface="Century Gothic"/>
                <a:ea typeface="Century Gothic"/>
                <a:cs typeface="Century Gothic"/>
                <a:sym typeface="Century Gothic"/>
              </a:rPr>
              <a:t>Gregory Leenig</a:t>
            </a:r>
          </a:p>
        </p:txBody>
      </p:sp>
      <p:sp>
        <p:nvSpPr>
          <p:cNvPr id="96" name="Shape 96"/>
          <p:cNvSpPr txBox="1"/>
          <p:nvPr/>
        </p:nvSpPr>
        <p:spPr>
          <a:xfrm>
            <a:off x="7920842" y="5170319"/>
            <a:ext cx="2874026" cy="411084"/>
          </a:xfrm>
          <a:prstGeom prst="rect">
            <a:avLst/>
          </a:prstGeom>
          <a:noFill/>
          <a:ln>
            <a:noFill/>
          </a:ln>
        </p:spPr>
        <p:txBody>
          <a:bodyPr wrap="square" lIns="91425" tIns="45700" rIns="91425" bIns="45700" anchor="t" anchorCtr="0">
            <a:noAutofit/>
          </a:bodyPr>
          <a:lstStyle/>
          <a:p>
            <a:pPr marL="0" marR="0" lvl="0" indent="-114300" algn="r" rtl="0">
              <a:lnSpc>
                <a:spcPct val="90000"/>
              </a:lnSpc>
              <a:spcBef>
                <a:spcPts val="0"/>
              </a:spcBef>
              <a:spcAft>
                <a:spcPts val="0"/>
              </a:spcAft>
              <a:buClr>
                <a:srgbClr val="3F3F3F"/>
              </a:buClr>
              <a:buSzPct val="100000"/>
              <a:buFont typeface="Arial"/>
              <a:buNone/>
            </a:pPr>
            <a:r>
              <a:rPr lang="en-US" sz="1800" b="0" i="0" u="none" strike="noStrike" cap="none">
                <a:solidFill>
                  <a:srgbClr val="3F3F3F"/>
                </a:solidFill>
                <a:latin typeface="Century Gothic"/>
                <a:ea typeface="Century Gothic"/>
                <a:cs typeface="Century Gothic"/>
                <a:sym typeface="Century Gothic"/>
              </a:rPr>
              <a:t>Madeline Statkewicz</a:t>
            </a:r>
          </a:p>
        </p:txBody>
      </p:sp>
      <p:sp>
        <p:nvSpPr>
          <p:cNvPr id="97" name="Shape 97"/>
          <p:cNvSpPr txBox="1"/>
          <p:nvPr/>
        </p:nvSpPr>
        <p:spPr>
          <a:xfrm>
            <a:off x="5221217" y="6301039"/>
            <a:ext cx="5628425" cy="338554"/>
          </a:xfrm>
          <a:prstGeom prst="rect">
            <a:avLst/>
          </a:prstGeom>
          <a:noFill/>
          <a:ln>
            <a:noFill/>
          </a:ln>
        </p:spPr>
        <p:txBody>
          <a:bodyPr wrap="square" lIns="91425" tIns="45700" rIns="91425" bIns="45700" anchor="t" anchorCtr="0">
            <a:noAutofit/>
          </a:bodyPr>
          <a:lstStyle/>
          <a:p>
            <a:pPr marL="0" marR="0" lvl="0" indent="-25400" algn="l" rtl="0">
              <a:lnSpc>
                <a:spcPct val="100000"/>
              </a:lnSpc>
              <a:spcBef>
                <a:spcPts val="0"/>
              </a:spcBef>
              <a:spcAft>
                <a:spcPts val="0"/>
              </a:spcAft>
              <a:buClr>
                <a:schemeClr val="lt1"/>
              </a:buClr>
              <a:buSzPct val="25000"/>
              <a:buFont typeface="Century Gothic"/>
              <a:buNone/>
            </a:pPr>
            <a:r>
              <a:rPr lang="en-US" sz="1600" b="0" i="1" u="none" strike="noStrike" cap="none">
                <a:solidFill>
                  <a:schemeClr val="lt1"/>
                </a:solidFill>
                <a:latin typeface="Century Gothic"/>
                <a:ea typeface="Century Gothic"/>
                <a:cs typeface="Century Gothic"/>
                <a:sym typeface="Century Gothic"/>
              </a:rPr>
              <a:t>Fall 2017</a:t>
            </a:r>
          </a:p>
        </p:txBody>
      </p:sp>
      <p:sp>
        <p:nvSpPr>
          <p:cNvPr id="98" name="Shape 98"/>
          <p:cNvSpPr txBox="1"/>
          <p:nvPr/>
        </p:nvSpPr>
        <p:spPr>
          <a:xfrm>
            <a:off x="5976072" y="4342262"/>
            <a:ext cx="2114132" cy="276436"/>
          </a:xfrm>
          <a:prstGeom prst="rect">
            <a:avLst/>
          </a:prstGeom>
          <a:noFill/>
          <a:ln>
            <a:noFill/>
          </a:ln>
        </p:spPr>
        <p:txBody>
          <a:bodyPr wrap="square" lIns="91425" tIns="45700" rIns="91425" bIns="45700" anchor="t" anchorCtr="0">
            <a:noAutofit/>
          </a:bodyPr>
          <a:lstStyle/>
          <a:p>
            <a:pPr marL="0" marR="0" lvl="0" indent="-114300" algn="l" rtl="0">
              <a:lnSpc>
                <a:spcPct val="90000"/>
              </a:lnSpc>
              <a:spcBef>
                <a:spcPts val="0"/>
              </a:spcBef>
              <a:spcAft>
                <a:spcPts val="0"/>
              </a:spcAft>
              <a:buClr>
                <a:srgbClr val="3F3F3F"/>
              </a:buClr>
              <a:buSzPct val="100000"/>
              <a:buFont typeface="Arial"/>
              <a:buNone/>
            </a:pPr>
            <a:r>
              <a:rPr lang="en-US" sz="1800" b="0" i="0" u="none" strike="noStrike" cap="none">
                <a:solidFill>
                  <a:srgbClr val="3F3F3F"/>
                </a:solidFill>
                <a:latin typeface="Century Gothic"/>
                <a:ea typeface="Century Gothic"/>
                <a:cs typeface="Century Gothic"/>
                <a:sym typeface="Century Gothic"/>
              </a:rPr>
              <a:t>Dionne Blanks</a:t>
            </a:r>
          </a:p>
          <a:p>
            <a:pPr marL="0" marR="0" lvl="0" indent="-114300" algn="l" rtl="0">
              <a:lnSpc>
                <a:spcPct val="90000"/>
              </a:lnSpc>
              <a:spcBef>
                <a:spcPts val="0"/>
              </a:spcBef>
              <a:spcAft>
                <a:spcPts val="0"/>
              </a:spcAft>
              <a:buClr>
                <a:srgbClr val="3F3F3F"/>
              </a:buClr>
              <a:buSzPct val="100000"/>
              <a:buFont typeface="Arial"/>
              <a:buNone/>
            </a:pPr>
            <a:r>
              <a:rPr lang="en-US" sz="1800">
                <a:solidFill>
                  <a:srgbClr val="3F3F3F"/>
                </a:solidFill>
                <a:latin typeface="Century Gothic"/>
                <a:ea typeface="Century Gothic"/>
                <a:cs typeface="Century Gothic"/>
                <a:sym typeface="Century Gothic"/>
              </a:rPr>
              <a:t>(Team Lead)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3"/>
          <p:cNvSpPr txBox="1">
            <a:spLocks noGrp="1"/>
          </p:cNvSpPr>
          <p:nvPr>
            <p:ph type="title"/>
          </p:nvPr>
        </p:nvSpPr>
        <p:spPr>
          <a:xfrm>
            <a:off x="1000125" y="365124"/>
            <a:ext cx="10233148" cy="479425"/>
          </a:xfrm>
          <a:prstGeom prst="rect">
            <a:avLst/>
          </a:prstGeom>
          <a:noFill/>
          <a:ln>
            <a:noFill/>
          </a:ln>
        </p:spPr>
        <p:txBody>
          <a:bodyPr wrap="square" lIns="91425" tIns="45700" rIns="91425" bIns="45700" anchor="ctr" anchorCtr="0">
            <a:noAutofit/>
          </a:bodyPr>
          <a:lstStyle/>
          <a:p>
            <a:pPr marL="0" marR="0" lvl="0" indent="-76200" algn="l" rtl="0">
              <a:lnSpc>
                <a:spcPct val="90000"/>
              </a:lnSpc>
              <a:spcBef>
                <a:spcPts val="0"/>
              </a:spcBef>
              <a:spcAft>
                <a:spcPts val="0"/>
              </a:spcAft>
              <a:buClr>
                <a:srgbClr val="75AADB"/>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Results - Turbidity</a:t>
            </a:r>
          </a:p>
        </p:txBody>
      </p:sp>
      <p:sp>
        <p:nvSpPr>
          <p:cNvPr id="4" name="Shape 214"/>
          <p:cNvSpPr txBox="1">
            <a:spLocks noGrp="1"/>
          </p:cNvSpPr>
          <p:nvPr>
            <p:ph type="body" idx="4294967295"/>
          </p:nvPr>
        </p:nvSpPr>
        <p:spPr>
          <a:xfrm>
            <a:off x="6967625" y="1143229"/>
            <a:ext cx="3973500" cy="10428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spcAft>
                <a:spcPts val="0"/>
              </a:spcAft>
              <a:buClr>
                <a:srgbClr val="3289B4"/>
              </a:buClr>
              <a:buSzPct val="100000"/>
              <a:buFont typeface="Arial"/>
              <a:buNone/>
            </a:pPr>
            <a:r>
              <a:rPr lang="en-US" sz="2000" b="1" i="0" u="none" strike="noStrike" cap="none">
                <a:solidFill>
                  <a:srgbClr val="3289B4"/>
                </a:solidFill>
                <a:latin typeface="Century Gothic"/>
                <a:ea typeface="Century Gothic"/>
                <a:cs typeface="Century Gothic"/>
                <a:sym typeface="Century Gothic"/>
              </a:rPr>
              <a:t>Changes </a:t>
            </a:r>
          </a:p>
          <a:p>
            <a:pPr marL="0" marR="0" lvl="0" indent="-127000" algn="ctr" rtl="0">
              <a:lnSpc>
                <a:spcPct val="90000"/>
              </a:lnSpc>
              <a:spcBef>
                <a:spcPts val="0"/>
              </a:spcBef>
              <a:spcAft>
                <a:spcPts val="0"/>
              </a:spcAft>
              <a:buClr>
                <a:srgbClr val="3289B4"/>
              </a:buClr>
              <a:buSzPct val="100000"/>
              <a:buFont typeface="Arial"/>
              <a:buNone/>
            </a:pPr>
            <a:r>
              <a:rPr lang="en-US" sz="2000" b="1" i="0" u="none" strike="noStrike" cap="none">
                <a:solidFill>
                  <a:srgbClr val="3289B4"/>
                </a:solidFill>
                <a:latin typeface="Century Gothic"/>
                <a:ea typeface="Century Gothic"/>
                <a:cs typeface="Century Gothic"/>
                <a:sym typeface="Century Gothic"/>
              </a:rPr>
              <a:t>June 2007 vs June 2017</a:t>
            </a:r>
          </a:p>
        </p:txBody>
      </p:sp>
      <p:sp>
        <p:nvSpPr>
          <p:cNvPr id="5" name="Shape 215"/>
          <p:cNvSpPr txBox="1">
            <a:spLocks noGrp="1"/>
          </p:cNvSpPr>
          <p:nvPr>
            <p:ph type="body" idx="2"/>
          </p:nvPr>
        </p:nvSpPr>
        <p:spPr>
          <a:xfrm>
            <a:off x="819278" y="1143237"/>
            <a:ext cx="4653900" cy="10428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spcAft>
                <a:spcPts val="0"/>
              </a:spcAft>
              <a:buClr>
                <a:srgbClr val="3289B4"/>
              </a:buClr>
              <a:buSzPct val="100000"/>
              <a:buFont typeface="Arial"/>
              <a:buNone/>
            </a:pPr>
            <a:r>
              <a:rPr lang="en-US" sz="2000" b="1" i="0" u="none" strike="noStrike" cap="none" dirty="0">
                <a:solidFill>
                  <a:srgbClr val="3289B4"/>
                </a:solidFill>
                <a:latin typeface="Century Gothic"/>
                <a:ea typeface="Century Gothic"/>
                <a:cs typeface="Century Gothic"/>
                <a:sym typeface="Century Gothic"/>
              </a:rPr>
              <a:t>Changes </a:t>
            </a:r>
          </a:p>
          <a:p>
            <a:pPr marL="0" marR="0" lvl="0" indent="-127000" algn="ctr" rtl="0">
              <a:lnSpc>
                <a:spcPct val="90000"/>
              </a:lnSpc>
              <a:spcBef>
                <a:spcPts val="0"/>
              </a:spcBef>
              <a:spcAft>
                <a:spcPts val="0"/>
              </a:spcAft>
              <a:buClr>
                <a:srgbClr val="3289B4"/>
              </a:buClr>
              <a:buSzPct val="100000"/>
              <a:buFont typeface="Arial"/>
              <a:buNone/>
            </a:pPr>
            <a:r>
              <a:rPr lang="en-US" sz="2000" b="1" i="0" u="none" strike="noStrike" cap="none" dirty="0">
                <a:solidFill>
                  <a:srgbClr val="3289B4"/>
                </a:solidFill>
                <a:latin typeface="Century Gothic"/>
                <a:ea typeface="Century Gothic"/>
                <a:cs typeface="Century Gothic"/>
                <a:sym typeface="Century Gothic"/>
              </a:rPr>
              <a:t>September 2003 v</a:t>
            </a:r>
            <a:r>
              <a:rPr lang="en-US" sz="2000" b="1" dirty="0">
                <a:solidFill>
                  <a:srgbClr val="3289B4"/>
                </a:solidFill>
              </a:rPr>
              <a:t>s</a:t>
            </a:r>
            <a:r>
              <a:rPr lang="en-US" sz="2000" b="1" i="0" u="none" strike="noStrike" cap="none" dirty="0">
                <a:solidFill>
                  <a:srgbClr val="3289B4"/>
                </a:solidFill>
                <a:latin typeface="Century Gothic"/>
                <a:ea typeface="Century Gothic"/>
                <a:cs typeface="Century Gothic"/>
                <a:sym typeface="Century Gothic"/>
              </a:rPr>
              <a:t> May 2007</a:t>
            </a:r>
          </a:p>
        </p:txBody>
      </p:sp>
      <p:pic>
        <p:nvPicPr>
          <p:cNvPr id="6" name="Shape 216" descr="TurbidityChang0307.jpg"/>
          <p:cNvPicPr preferRelativeResize="0"/>
          <p:nvPr/>
        </p:nvPicPr>
        <p:blipFill rotWithShape="1">
          <a:blip r:embed="rId3">
            <a:alphaModFix/>
          </a:blip>
          <a:srcRect l="29954" t="40455" r="33658" b="37368"/>
          <a:stretch/>
        </p:blipFill>
        <p:spPr>
          <a:xfrm>
            <a:off x="692665" y="2484700"/>
            <a:ext cx="4898317" cy="3870603"/>
          </a:xfrm>
          <a:prstGeom prst="rect">
            <a:avLst/>
          </a:prstGeom>
          <a:noFill/>
          <a:ln>
            <a:noFill/>
          </a:ln>
        </p:spPr>
      </p:pic>
      <p:pic>
        <p:nvPicPr>
          <p:cNvPr id="8" name="Shape 217" descr="TurbidityChange0717.jpg"/>
          <p:cNvPicPr preferRelativeResize="0"/>
          <p:nvPr/>
        </p:nvPicPr>
        <p:blipFill rotWithShape="1">
          <a:blip r:embed="rId4">
            <a:alphaModFix/>
          </a:blip>
          <a:srcRect l="29675" t="40075" r="30110" b="36923"/>
          <a:stretch/>
        </p:blipFill>
        <p:spPr>
          <a:xfrm>
            <a:off x="6500795" y="2484700"/>
            <a:ext cx="4898317" cy="3870603"/>
          </a:xfrm>
          <a:prstGeom prst="rect">
            <a:avLst/>
          </a:prstGeom>
          <a:noFill/>
          <a:ln>
            <a:noFill/>
          </a:ln>
        </p:spPr>
      </p:pic>
      <p:pic>
        <p:nvPicPr>
          <p:cNvPr id="9" name="Shape 218" descr="Capture.JPG"/>
          <p:cNvPicPr preferRelativeResize="0"/>
          <p:nvPr/>
        </p:nvPicPr>
        <p:blipFill rotWithShape="1">
          <a:blip r:embed="rId5">
            <a:alphaModFix/>
          </a:blip>
          <a:srcRect l="23513" t="9987" r="16622" b="8545"/>
          <a:stretch/>
        </p:blipFill>
        <p:spPr>
          <a:xfrm rot="10800000">
            <a:off x="1070517" y="3105794"/>
            <a:ext cx="209798" cy="515694"/>
          </a:xfrm>
          <a:prstGeom prst="rect">
            <a:avLst/>
          </a:prstGeom>
          <a:noFill/>
          <a:ln>
            <a:noFill/>
          </a:ln>
        </p:spPr>
      </p:pic>
      <p:pic>
        <p:nvPicPr>
          <p:cNvPr id="10" name="Shape 219" descr="Capture.JPG"/>
          <p:cNvPicPr preferRelativeResize="0"/>
          <p:nvPr/>
        </p:nvPicPr>
        <p:blipFill rotWithShape="1">
          <a:blip r:embed="rId5">
            <a:alphaModFix/>
          </a:blip>
          <a:srcRect l="23513" t="9987" r="16622" b="8545"/>
          <a:stretch/>
        </p:blipFill>
        <p:spPr>
          <a:xfrm rot="10800000">
            <a:off x="6821622" y="3174966"/>
            <a:ext cx="206773" cy="508272"/>
          </a:xfrm>
          <a:prstGeom prst="rect">
            <a:avLst/>
          </a:prstGeom>
          <a:noFill/>
          <a:ln>
            <a:noFill/>
          </a:ln>
        </p:spPr>
      </p:pic>
      <p:sp>
        <p:nvSpPr>
          <p:cNvPr id="11" name="Shape 220"/>
          <p:cNvSpPr txBox="1"/>
          <p:nvPr/>
        </p:nvSpPr>
        <p:spPr>
          <a:xfrm>
            <a:off x="1248665" y="2945875"/>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100</a:t>
            </a:r>
          </a:p>
        </p:txBody>
      </p:sp>
      <p:sp>
        <p:nvSpPr>
          <p:cNvPr id="12" name="Shape 221"/>
          <p:cNvSpPr txBox="1"/>
          <p:nvPr/>
        </p:nvSpPr>
        <p:spPr>
          <a:xfrm>
            <a:off x="6967620" y="3024425"/>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100</a:t>
            </a:r>
          </a:p>
        </p:txBody>
      </p:sp>
      <p:sp>
        <p:nvSpPr>
          <p:cNvPr id="13" name="Shape 222"/>
          <p:cNvSpPr txBox="1"/>
          <p:nvPr/>
        </p:nvSpPr>
        <p:spPr>
          <a:xfrm>
            <a:off x="6967620" y="3443925"/>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0</a:t>
            </a:r>
          </a:p>
        </p:txBody>
      </p:sp>
      <p:sp>
        <p:nvSpPr>
          <p:cNvPr id="14" name="Shape 223"/>
          <p:cNvSpPr txBox="1"/>
          <p:nvPr/>
        </p:nvSpPr>
        <p:spPr>
          <a:xfrm>
            <a:off x="1280315" y="3377825"/>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0</a:t>
            </a:r>
          </a:p>
        </p:txBody>
      </p:sp>
      <p:sp>
        <p:nvSpPr>
          <p:cNvPr id="15" name="Shape 224"/>
          <p:cNvSpPr txBox="1"/>
          <p:nvPr/>
        </p:nvSpPr>
        <p:spPr>
          <a:xfrm>
            <a:off x="866415" y="2605225"/>
            <a:ext cx="1136700" cy="353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Turbidity (FNU)</a:t>
            </a:r>
          </a:p>
          <a:p>
            <a:pPr marL="0" marR="0" lvl="0" indent="-76200" algn="l" rtl="0">
              <a:lnSpc>
                <a:spcPct val="100000"/>
              </a:lnSpc>
              <a:spcBef>
                <a:spcPts val="0"/>
              </a:spcBef>
              <a:spcAft>
                <a:spcPts val="0"/>
              </a:spcAft>
              <a:buClr>
                <a:srgbClr val="000000"/>
              </a:buClr>
              <a:buSzPct val="100000"/>
              <a:buFont typeface="Arial"/>
              <a:buNone/>
            </a:pPr>
            <a:endParaRPr sz="1200" b="0" i="0" u="none" strike="noStrike" cap="none">
              <a:solidFill>
                <a:srgbClr val="FFFFFF"/>
              </a:solidFill>
              <a:latin typeface="Century Gothic"/>
              <a:ea typeface="Century Gothic"/>
              <a:cs typeface="Century Gothic"/>
              <a:sym typeface="Century Gothic"/>
            </a:endParaRPr>
          </a:p>
        </p:txBody>
      </p:sp>
      <p:sp>
        <p:nvSpPr>
          <p:cNvPr id="16" name="Shape 225"/>
          <p:cNvSpPr txBox="1"/>
          <p:nvPr/>
        </p:nvSpPr>
        <p:spPr>
          <a:xfrm>
            <a:off x="6623733" y="2638275"/>
            <a:ext cx="1136700" cy="353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Turbidity (FNU)</a:t>
            </a:r>
          </a:p>
          <a:p>
            <a:pPr marL="0" marR="0" lvl="0" indent="-76200" algn="l" rtl="0">
              <a:lnSpc>
                <a:spcPct val="100000"/>
              </a:lnSpc>
              <a:spcBef>
                <a:spcPts val="0"/>
              </a:spcBef>
              <a:spcAft>
                <a:spcPts val="0"/>
              </a:spcAft>
              <a:buClr>
                <a:srgbClr val="000000"/>
              </a:buClr>
              <a:buSzPct val="100000"/>
              <a:buFont typeface="Arial"/>
              <a:buNone/>
            </a:pPr>
            <a:endParaRPr sz="12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40851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30" descr="0717salinity.jpg"/>
          <p:cNvPicPr preferRelativeResize="0"/>
          <p:nvPr/>
        </p:nvPicPr>
        <p:blipFill rotWithShape="1">
          <a:blip r:embed="rId3">
            <a:alphaModFix/>
          </a:blip>
          <a:srcRect l="11668" t="32277" r="11003" b="28616"/>
          <a:stretch/>
        </p:blipFill>
        <p:spPr>
          <a:xfrm>
            <a:off x="6458844" y="2725775"/>
            <a:ext cx="4886975" cy="3118850"/>
          </a:xfrm>
          <a:prstGeom prst="rect">
            <a:avLst/>
          </a:prstGeom>
          <a:noFill/>
          <a:ln>
            <a:noFill/>
          </a:ln>
        </p:spPr>
      </p:pic>
      <p:sp>
        <p:nvSpPr>
          <p:cNvPr id="4" name="Shape 231"/>
          <p:cNvSpPr txBox="1">
            <a:spLocks noGrp="1"/>
          </p:cNvSpPr>
          <p:nvPr>
            <p:ph type="title"/>
          </p:nvPr>
        </p:nvSpPr>
        <p:spPr>
          <a:xfrm>
            <a:off x="1000125" y="365124"/>
            <a:ext cx="10233148" cy="479425"/>
          </a:xfrm>
          <a:prstGeom prst="rect">
            <a:avLst/>
          </a:prstGeom>
          <a:noFill/>
          <a:ln>
            <a:noFill/>
          </a:ln>
        </p:spPr>
        <p:txBody>
          <a:bodyPr wrap="square" lIns="91425" tIns="45700" rIns="91425" bIns="45700"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Results – Salinity</a:t>
            </a:r>
          </a:p>
        </p:txBody>
      </p:sp>
      <p:sp>
        <p:nvSpPr>
          <p:cNvPr id="5" name="Shape 232"/>
          <p:cNvSpPr txBox="1">
            <a:spLocks noGrp="1"/>
          </p:cNvSpPr>
          <p:nvPr>
            <p:ph type="body" idx="2"/>
          </p:nvPr>
        </p:nvSpPr>
        <p:spPr>
          <a:xfrm>
            <a:off x="912957" y="1211479"/>
            <a:ext cx="4394700" cy="10428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spcAft>
                <a:spcPts val="0"/>
              </a:spcAft>
              <a:buClr>
                <a:srgbClr val="3289B4"/>
              </a:buClr>
              <a:buSzPct val="100000"/>
              <a:buFont typeface="Arial"/>
              <a:buNone/>
            </a:pPr>
            <a:r>
              <a:rPr lang="en-US" sz="2000" b="1" i="0" u="none" strike="noStrike" cap="none" dirty="0">
                <a:solidFill>
                  <a:srgbClr val="3289B4"/>
                </a:solidFill>
                <a:latin typeface="Century Gothic"/>
                <a:ea typeface="Century Gothic"/>
                <a:cs typeface="Century Gothic"/>
                <a:sym typeface="Century Gothic"/>
              </a:rPr>
              <a:t>Changes </a:t>
            </a:r>
          </a:p>
          <a:p>
            <a:pPr marL="0" marR="0" lvl="0" indent="-127000" algn="ctr" rtl="0">
              <a:lnSpc>
                <a:spcPct val="90000"/>
              </a:lnSpc>
              <a:spcBef>
                <a:spcPts val="0"/>
              </a:spcBef>
              <a:spcAft>
                <a:spcPts val="0"/>
              </a:spcAft>
              <a:buClr>
                <a:srgbClr val="3289B4"/>
              </a:buClr>
              <a:buSzPct val="100000"/>
              <a:buFont typeface="Arial"/>
              <a:buNone/>
            </a:pPr>
            <a:r>
              <a:rPr lang="en-US" sz="2000" b="1" dirty="0">
                <a:solidFill>
                  <a:srgbClr val="3289B4"/>
                </a:solidFill>
              </a:rPr>
              <a:t>June</a:t>
            </a:r>
            <a:r>
              <a:rPr lang="en-US" sz="2000" b="1" i="0" u="none" strike="noStrike" cap="none" dirty="0">
                <a:solidFill>
                  <a:srgbClr val="3289B4"/>
                </a:solidFill>
                <a:latin typeface="Century Gothic"/>
                <a:ea typeface="Century Gothic"/>
                <a:cs typeface="Century Gothic"/>
                <a:sym typeface="Century Gothic"/>
              </a:rPr>
              <a:t> 2003 </a:t>
            </a:r>
            <a:r>
              <a:rPr lang="en-US" sz="2000" b="1" dirty="0">
                <a:solidFill>
                  <a:srgbClr val="3289B4"/>
                </a:solidFill>
              </a:rPr>
              <a:t>vs</a:t>
            </a:r>
            <a:r>
              <a:rPr lang="en-US" sz="2000" b="1" i="0" u="none" strike="noStrike" cap="none" dirty="0">
                <a:solidFill>
                  <a:srgbClr val="3289B4"/>
                </a:solidFill>
                <a:latin typeface="Century Gothic"/>
                <a:ea typeface="Century Gothic"/>
                <a:cs typeface="Century Gothic"/>
                <a:sym typeface="Century Gothic"/>
              </a:rPr>
              <a:t> May 2007</a:t>
            </a:r>
          </a:p>
        </p:txBody>
      </p:sp>
      <p:sp>
        <p:nvSpPr>
          <p:cNvPr id="6" name="Shape 233"/>
          <p:cNvSpPr txBox="1">
            <a:spLocks/>
          </p:cNvSpPr>
          <p:nvPr/>
        </p:nvSpPr>
        <p:spPr>
          <a:xfrm>
            <a:off x="6654808" y="1211467"/>
            <a:ext cx="4365300" cy="1042800"/>
          </a:xfrm>
          <a:prstGeom prst="rect">
            <a:avLst/>
          </a:prstGeom>
          <a:noFill/>
          <a:ln>
            <a:noFill/>
          </a:ln>
        </p:spPr>
        <p:txBody>
          <a:bodyPr wrap="square" lIns="91425" tIns="45700" rIns="91425" bIns="4570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27000" algn="ctr">
              <a:spcBef>
                <a:spcPts val="0"/>
              </a:spcBef>
              <a:buClr>
                <a:srgbClr val="3289B4"/>
              </a:buClr>
              <a:buSzPct val="100000"/>
              <a:buFont typeface="Arial"/>
              <a:buNone/>
            </a:pPr>
            <a:r>
              <a:rPr lang="en-US" sz="2000" b="1" dirty="0" smtClean="0">
                <a:solidFill>
                  <a:srgbClr val="3289B4"/>
                </a:solidFill>
                <a:latin typeface="Century Gothic"/>
                <a:ea typeface="Century Gothic"/>
                <a:cs typeface="Century Gothic"/>
                <a:sym typeface="Century Gothic"/>
              </a:rPr>
              <a:t>Changes</a:t>
            </a:r>
          </a:p>
          <a:p>
            <a:pPr marL="0" indent="-127000" algn="ctr">
              <a:spcBef>
                <a:spcPts val="0"/>
              </a:spcBef>
              <a:buClr>
                <a:srgbClr val="3289B4"/>
              </a:buClr>
              <a:buSzPct val="100000"/>
              <a:buFont typeface="Arial"/>
              <a:buNone/>
            </a:pPr>
            <a:r>
              <a:rPr lang="en-US" sz="2000" b="1" dirty="0" smtClean="0">
                <a:solidFill>
                  <a:srgbClr val="3289B4"/>
                </a:solidFill>
                <a:latin typeface="Century Gothic"/>
                <a:ea typeface="Century Gothic"/>
                <a:cs typeface="Century Gothic"/>
                <a:sym typeface="Century Gothic"/>
              </a:rPr>
              <a:t>June 2007 </a:t>
            </a:r>
            <a:r>
              <a:rPr lang="en-US" sz="2000" b="1" dirty="0" smtClean="0">
                <a:solidFill>
                  <a:srgbClr val="3289B4"/>
                </a:solidFill>
              </a:rPr>
              <a:t>vs</a:t>
            </a:r>
            <a:r>
              <a:rPr lang="en-US" sz="2000" b="1" dirty="0" smtClean="0">
                <a:solidFill>
                  <a:srgbClr val="3289B4"/>
                </a:solidFill>
                <a:latin typeface="Century Gothic"/>
                <a:ea typeface="Century Gothic"/>
                <a:cs typeface="Century Gothic"/>
                <a:sym typeface="Century Gothic"/>
              </a:rPr>
              <a:t> June 2017</a:t>
            </a:r>
            <a:endParaRPr lang="en-US" sz="2000" b="1" dirty="0">
              <a:solidFill>
                <a:srgbClr val="3289B4"/>
              </a:solidFill>
              <a:latin typeface="Century Gothic"/>
              <a:ea typeface="Century Gothic"/>
              <a:cs typeface="Century Gothic"/>
              <a:sym typeface="Century Gothic"/>
            </a:endParaRPr>
          </a:p>
        </p:txBody>
      </p:sp>
      <p:pic>
        <p:nvPicPr>
          <p:cNvPr id="8" name="Shape 234" descr="salinitylegend.JPG"/>
          <p:cNvPicPr preferRelativeResize="0"/>
          <p:nvPr/>
        </p:nvPicPr>
        <p:blipFill rotWithShape="1">
          <a:blip r:embed="rId4">
            <a:alphaModFix/>
          </a:blip>
          <a:srcRect l="21959" t="10613" r="19137" b="10534"/>
          <a:stretch/>
        </p:blipFill>
        <p:spPr>
          <a:xfrm rot="10800000">
            <a:off x="6615221" y="3144098"/>
            <a:ext cx="190575" cy="484664"/>
          </a:xfrm>
          <a:prstGeom prst="rect">
            <a:avLst/>
          </a:prstGeom>
          <a:noFill/>
          <a:ln>
            <a:noFill/>
          </a:ln>
        </p:spPr>
      </p:pic>
      <p:sp>
        <p:nvSpPr>
          <p:cNvPr id="9" name="Shape 235"/>
          <p:cNvSpPr txBox="1"/>
          <p:nvPr/>
        </p:nvSpPr>
        <p:spPr>
          <a:xfrm>
            <a:off x="6766521" y="2976625"/>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34.60</a:t>
            </a:r>
          </a:p>
        </p:txBody>
      </p:sp>
      <p:sp>
        <p:nvSpPr>
          <p:cNvPr id="10" name="Shape 236"/>
          <p:cNvSpPr txBox="1"/>
          <p:nvPr/>
        </p:nvSpPr>
        <p:spPr>
          <a:xfrm>
            <a:off x="6766521" y="3404050"/>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16.72</a:t>
            </a:r>
          </a:p>
        </p:txBody>
      </p:sp>
      <p:grpSp>
        <p:nvGrpSpPr>
          <p:cNvPr id="11" name="Shape 237"/>
          <p:cNvGrpSpPr/>
          <p:nvPr/>
        </p:nvGrpSpPr>
        <p:grpSpPr>
          <a:xfrm>
            <a:off x="671591" y="2725775"/>
            <a:ext cx="4877432" cy="3118846"/>
            <a:chOff x="502775" y="2725775"/>
            <a:chExt cx="4877432" cy="3118846"/>
          </a:xfrm>
        </p:grpSpPr>
        <p:pic>
          <p:nvPicPr>
            <p:cNvPr id="12" name="Shape 238" descr="0307salinity.jpg"/>
            <p:cNvPicPr preferRelativeResize="0"/>
            <p:nvPr/>
          </p:nvPicPr>
          <p:blipFill rotWithShape="1">
            <a:blip r:embed="rId5">
              <a:alphaModFix/>
            </a:blip>
            <a:srcRect l="11016" t="32646" r="11173" b="28979"/>
            <a:stretch/>
          </p:blipFill>
          <p:spPr>
            <a:xfrm>
              <a:off x="502775" y="2725775"/>
              <a:ext cx="4877432" cy="3118846"/>
            </a:xfrm>
            <a:prstGeom prst="rect">
              <a:avLst/>
            </a:prstGeom>
            <a:noFill/>
            <a:ln>
              <a:noFill/>
            </a:ln>
          </p:spPr>
        </p:pic>
        <p:pic>
          <p:nvPicPr>
            <p:cNvPr id="13" name="Shape 239" descr="salinitylegend.JPG"/>
            <p:cNvPicPr preferRelativeResize="0"/>
            <p:nvPr/>
          </p:nvPicPr>
          <p:blipFill rotWithShape="1">
            <a:blip r:embed="rId4">
              <a:alphaModFix/>
            </a:blip>
            <a:srcRect l="21959" t="10613" r="19137" b="10534"/>
            <a:stretch/>
          </p:blipFill>
          <p:spPr>
            <a:xfrm rot="10800000">
              <a:off x="737694" y="3290125"/>
              <a:ext cx="196775" cy="500387"/>
            </a:xfrm>
            <a:prstGeom prst="rect">
              <a:avLst/>
            </a:prstGeom>
            <a:noFill/>
            <a:ln>
              <a:noFill/>
            </a:ln>
          </p:spPr>
        </p:pic>
        <p:sp>
          <p:nvSpPr>
            <p:cNvPr id="14" name="Shape 240"/>
            <p:cNvSpPr txBox="1"/>
            <p:nvPr/>
          </p:nvSpPr>
          <p:spPr>
            <a:xfrm>
              <a:off x="869669" y="3172100"/>
              <a:ext cx="6954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a:solidFill>
                    <a:srgbClr val="FFFFFF"/>
                  </a:solidFill>
                  <a:latin typeface="Century Gothic"/>
                  <a:ea typeface="Century Gothic"/>
                  <a:cs typeface="Century Gothic"/>
                  <a:sym typeface="Century Gothic"/>
                </a:rPr>
                <a:t>1034</a:t>
              </a:r>
            </a:p>
          </p:txBody>
        </p:sp>
        <p:sp>
          <p:nvSpPr>
            <p:cNvPr id="15" name="Shape 241"/>
            <p:cNvSpPr txBox="1"/>
            <p:nvPr/>
          </p:nvSpPr>
          <p:spPr>
            <a:xfrm>
              <a:off x="869669" y="3601000"/>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a:solidFill>
                    <a:srgbClr val="FFFFFF"/>
                  </a:solidFill>
                  <a:latin typeface="Century Gothic"/>
                  <a:ea typeface="Century Gothic"/>
                  <a:cs typeface="Century Gothic"/>
                  <a:sym typeface="Century Gothic"/>
                </a:rPr>
                <a:t>-190.5</a:t>
              </a:r>
            </a:p>
          </p:txBody>
        </p:sp>
        <p:sp>
          <p:nvSpPr>
            <p:cNvPr id="16" name="Shape 242"/>
            <p:cNvSpPr txBox="1"/>
            <p:nvPr/>
          </p:nvSpPr>
          <p:spPr>
            <a:xfrm>
              <a:off x="599044" y="2743200"/>
              <a:ext cx="1673400" cy="353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dirty="0">
                  <a:solidFill>
                    <a:srgbClr val="FFFFFF"/>
                  </a:solidFill>
                  <a:latin typeface="Century Gothic"/>
                  <a:ea typeface="Century Gothic"/>
                  <a:cs typeface="Century Gothic"/>
                  <a:sym typeface="Century Gothic"/>
                </a:rPr>
                <a:t>Salinity  Reflectance Ratio</a:t>
              </a:r>
            </a:p>
          </p:txBody>
        </p:sp>
      </p:grpSp>
      <p:sp>
        <p:nvSpPr>
          <p:cNvPr id="17" name="Shape 243"/>
          <p:cNvSpPr txBox="1"/>
          <p:nvPr/>
        </p:nvSpPr>
        <p:spPr>
          <a:xfrm>
            <a:off x="6542646" y="2774850"/>
            <a:ext cx="1295400" cy="353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Salinity  (PPT)</a:t>
            </a:r>
          </a:p>
          <a:p>
            <a:pPr marL="0" marR="0" lvl="0" indent="-76200" algn="l" rtl="0">
              <a:lnSpc>
                <a:spcPct val="100000"/>
              </a:lnSpc>
              <a:spcBef>
                <a:spcPts val="0"/>
              </a:spcBef>
              <a:spcAft>
                <a:spcPts val="0"/>
              </a:spcAft>
              <a:buClr>
                <a:srgbClr val="000000"/>
              </a:buClr>
              <a:buSzPct val="100000"/>
              <a:buFont typeface="Arial"/>
              <a:buNone/>
            </a:pPr>
            <a:endParaRPr sz="12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8738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49"/>
          <p:cNvSpPr txBox="1">
            <a:spLocks noGrp="1"/>
          </p:cNvSpPr>
          <p:nvPr>
            <p:ph type="title"/>
          </p:nvPr>
        </p:nvSpPr>
        <p:spPr>
          <a:xfrm>
            <a:off x="1000125" y="365124"/>
            <a:ext cx="10233148" cy="479425"/>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Results - SST</a:t>
            </a:r>
          </a:p>
        </p:txBody>
      </p:sp>
      <p:sp>
        <p:nvSpPr>
          <p:cNvPr id="4" name="Shape 250"/>
          <p:cNvSpPr txBox="1">
            <a:spLocks noGrp="1"/>
          </p:cNvSpPr>
          <p:nvPr>
            <p:ph type="body" idx="2"/>
          </p:nvPr>
        </p:nvSpPr>
        <p:spPr>
          <a:xfrm>
            <a:off x="956300" y="1138188"/>
            <a:ext cx="4428000" cy="1042800"/>
          </a:xfrm>
          <a:prstGeom prst="rect">
            <a:avLst/>
          </a:prstGeom>
          <a:noFill/>
          <a:ln>
            <a:noFill/>
          </a:ln>
        </p:spPr>
        <p:txBody>
          <a:bodyPr wrap="square" lIns="91425" tIns="45700" rIns="91425" bIns="45700" anchor="b" anchorCtr="0">
            <a:noAutofit/>
          </a:bodyPr>
          <a:lstStyle/>
          <a:p>
            <a:pPr marL="0" marR="0" lvl="0" indent="-127000" algn="ctr" rtl="0">
              <a:lnSpc>
                <a:spcPct val="90000"/>
              </a:lnSpc>
              <a:spcBef>
                <a:spcPts val="0"/>
              </a:spcBef>
              <a:spcAft>
                <a:spcPts val="0"/>
              </a:spcAft>
              <a:buClr>
                <a:srgbClr val="3289B4"/>
              </a:buClr>
              <a:buSzPct val="100000"/>
              <a:buFont typeface="Arial"/>
              <a:buNone/>
            </a:pPr>
            <a:r>
              <a:rPr lang="en-US" sz="2000" b="1" i="0" u="none" strike="noStrike" cap="none" dirty="0">
                <a:solidFill>
                  <a:srgbClr val="3289B4"/>
                </a:solidFill>
                <a:latin typeface="Century Gothic"/>
                <a:ea typeface="Century Gothic"/>
                <a:cs typeface="Century Gothic"/>
                <a:sym typeface="Century Gothic"/>
              </a:rPr>
              <a:t>Changes </a:t>
            </a:r>
          </a:p>
          <a:p>
            <a:pPr marL="0" marR="0" lvl="0" indent="-127000" algn="ctr" rtl="0">
              <a:lnSpc>
                <a:spcPct val="90000"/>
              </a:lnSpc>
              <a:spcBef>
                <a:spcPts val="0"/>
              </a:spcBef>
              <a:spcAft>
                <a:spcPts val="0"/>
              </a:spcAft>
              <a:buClr>
                <a:srgbClr val="3289B4"/>
              </a:buClr>
              <a:buSzPct val="100000"/>
              <a:buFont typeface="Arial"/>
              <a:buNone/>
            </a:pPr>
            <a:r>
              <a:rPr lang="en-US" sz="2000" b="1" dirty="0">
                <a:solidFill>
                  <a:srgbClr val="3289B4"/>
                </a:solidFill>
              </a:rPr>
              <a:t>June </a:t>
            </a:r>
            <a:r>
              <a:rPr lang="en-US" sz="2000" b="1" i="0" u="none" strike="noStrike" cap="none" dirty="0">
                <a:solidFill>
                  <a:srgbClr val="3289B4"/>
                </a:solidFill>
                <a:latin typeface="Century Gothic"/>
                <a:ea typeface="Century Gothic"/>
                <a:cs typeface="Century Gothic"/>
                <a:sym typeface="Century Gothic"/>
              </a:rPr>
              <a:t>2003 </a:t>
            </a:r>
            <a:r>
              <a:rPr lang="en-US" sz="2000" b="1" dirty="0">
                <a:solidFill>
                  <a:srgbClr val="3289B4"/>
                </a:solidFill>
              </a:rPr>
              <a:t>vs</a:t>
            </a:r>
            <a:r>
              <a:rPr lang="en-US" sz="2000" b="1" i="0" u="none" strike="noStrike" cap="none" dirty="0">
                <a:solidFill>
                  <a:srgbClr val="3289B4"/>
                </a:solidFill>
                <a:latin typeface="Century Gothic"/>
                <a:ea typeface="Century Gothic"/>
                <a:cs typeface="Century Gothic"/>
                <a:sym typeface="Century Gothic"/>
              </a:rPr>
              <a:t> May 2007</a:t>
            </a:r>
          </a:p>
        </p:txBody>
      </p:sp>
      <p:sp>
        <p:nvSpPr>
          <p:cNvPr id="5" name="Shape 251"/>
          <p:cNvSpPr txBox="1">
            <a:spLocks/>
          </p:cNvSpPr>
          <p:nvPr/>
        </p:nvSpPr>
        <p:spPr>
          <a:xfrm>
            <a:off x="7010710" y="1109611"/>
            <a:ext cx="4289100" cy="1042800"/>
          </a:xfrm>
          <a:prstGeom prst="rect">
            <a:avLst/>
          </a:prstGeom>
          <a:noFill/>
          <a:ln>
            <a:noFill/>
          </a:ln>
        </p:spPr>
        <p:txBody>
          <a:bodyPr wrap="square" lIns="91425" tIns="45700" rIns="91425" bIns="4570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27000" algn="ctr">
              <a:spcBef>
                <a:spcPts val="0"/>
              </a:spcBef>
              <a:buClr>
                <a:srgbClr val="3289B4"/>
              </a:buClr>
              <a:buSzPct val="100000"/>
              <a:buFont typeface="Arial"/>
              <a:buNone/>
            </a:pPr>
            <a:r>
              <a:rPr lang="en-US" sz="2000" b="1" smtClean="0">
                <a:solidFill>
                  <a:srgbClr val="3289B4"/>
                </a:solidFill>
                <a:latin typeface="Century Gothic"/>
                <a:ea typeface="Century Gothic"/>
                <a:cs typeface="Century Gothic"/>
                <a:sym typeface="Century Gothic"/>
              </a:rPr>
              <a:t>Changes </a:t>
            </a:r>
          </a:p>
          <a:p>
            <a:pPr marL="0" indent="-127000" algn="ctr">
              <a:spcBef>
                <a:spcPts val="0"/>
              </a:spcBef>
              <a:buClr>
                <a:srgbClr val="3289B4"/>
              </a:buClr>
              <a:buSzPct val="100000"/>
              <a:buFont typeface="Arial"/>
              <a:buNone/>
            </a:pPr>
            <a:r>
              <a:rPr lang="en-US" sz="2000" b="1" smtClean="0">
                <a:solidFill>
                  <a:srgbClr val="3289B4"/>
                </a:solidFill>
                <a:latin typeface="Century Gothic"/>
                <a:ea typeface="Century Gothic"/>
                <a:cs typeface="Century Gothic"/>
                <a:sym typeface="Century Gothic"/>
              </a:rPr>
              <a:t>June 2007 v</a:t>
            </a:r>
            <a:r>
              <a:rPr lang="en-US" sz="2000" b="1" smtClean="0">
                <a:solidFill>
                  <a:srgbClr val="3289B4"/>
                </a:solidFill>
              </a:rPr>
              <a:t>s</a:t>
            </a:r>
            <a:r>
              <a:rPr lang="en-US" sz="2000" b="1" smtClean="0">
                <a:solidFill>
                  <a:srgbClr val="3289B4"/>
                </a:solidFill>
                <a:latin typeface="Century Gothic"/>
                <a:ea typeface="Century Gothic"/>
                <a:cs typeface="Century Gothic"/>
                <a:sym typeface="Century Gothic"/>
              </a:rPr>
              <a:t> June 2017</a:t>
            </a:r>
            <a:endParaRPr lang="en-US" sz="2000" b="1">
              <a:solidFill>
                <a:srgbClr val="3289B4"/>
              </a:solidFill>
              <a:latin typeface="Century Gothic"/>
              <a:ea typeface="Century Gothic"/>
              <a:cs typeface="Century Gothic"/>
              <a:sym typeface="Century Gothic"/>
            </a:endParaRPr>
          </a:p>
        </p:txBody>
      </p:sp>
      <p:pic>
        <p:nvPicPr>
          <p:cNvPr id="6" name="Shape 252" descr="SST0717.jpg"/>
          <p:cNvPicPr preferRelativeResize="0"/>
          <p:nvPr/>
        </p:nvPicPr>
        <p:blipFill rotWithShape="1">
          <a:blip r:embed="rId3">
            <a:alphaModFix/>
          </a:blip>
          <a:srcRect l="11633" t="30751" r="10654" b="28441"/>
          <a:stretch/>
        </p:blipFill>
        <p:spPr>
          <a:xfrm>
            <a:off x="6722741" y="2417412"/>
            <a:ext cx="4856401" cy="3305998"/>
          </a:xfrm>
          <a:prstGeom prst="rect">
            <a:avLst/>
          </a:prstGeom>
          <a:noFill/>
          <a:ln>
            <a:noFill/>
          </a:ln>
        </p:spPr>
      </p:pic>
      <p:pic>
        <p:nvPicPr>
          <p:cNvPr id="8" name="Shape 253" descr="SST0307.jpg"/>
          <p:cNvPicPr preferRelativeResize="0"/>
          <p:nvPr/>
        </p:nvPicPr>
        <p:blipFill rotWithShape="1">
          <a:blip r:embed="rId4">
            <a:alphaModFix/>
          </a:blip>
          <a:srcRect l="11206" t="32349" r="11066" b="28798"/>
          <a:stretch/>
        </p:blipFill>
        <p:spPr>
          <a:xfrm>
            <a:off x="653175" y="2417400"/>
            <a:ext cx="5034248" cy="3320600"/>
          </a:xfrm>
          <a:prstGeom prst="rect">
            <a:avLst/>
          </a:prstGeom>
          <a:noFill/>
          <a:ln>
            <a:noFill/>
          </a:ln>
        </p:spPr>
      </p:pic>
      <p:pic>
        <p:nvPicPr>
          <p:cNvPr id="9" name="Shape 254" descr="Capture.JPG"/>
          <p:cNvPicPr preferRelativeResize="0"/>
          <p:nvPr/>
        </p:nvPicPr>
        <p:blipFill rotWithShape="1">
          <a:blip r:embed="rId5">
            <a:alphaModFix/>
          </a:blip>
          <a:srcRect l="25581" t="11374" r="23254" b="9635"/>
          <a:stretch/>
        </p:blipFill>
        <p:spPr>
          <a:xfrm>
            <a:off x="1122413" y="2956875"/>
            <a:ext cx="172816" cy="559069"/>
          </a:xfrm>
          <a:prstGeom prst="rect">
            <a:avLst/>
          </a:prstGeom>
          <a:noFill/>
          <a:ln>
            <a:noFill/>
          </a:ln>
        </p:spPr>
      </p:pic>
      <p:pic>
        <p:nvPicPr>
          <p:cNvPr id="10" name="Shape 255" descr="Capture.JPG"/>
          <p:cNvPicPr preferRelativeResize="0"/>
          <p:nvPr/>
        </p:nvPicPr>
        <p:blipFill rotWithShape="1">
          <a:blip r:embed="rId5">
            <a:alphaModFix/>
          </a:blip>
          <a:srcRect l="25581" t="11374" r="23254" b="9635"/>
          <a:stretch/>
        </p:blipFill>
        <p:spPr>
          <a:xfrm>
            <a:off x="7269575" y="3066850"/>
            <a:ext cx="172816" cy="559069"/>
          </a:xfrm>
          <a:prstGeom prst="rect">
            <a:avLst/>
          </a:prstGeom>
          <a:noFill/>
          <a:ln>
            <a:noFill/>
          </a:ln>
        </p:spPr>
      </p:pic>
      <p:sp>
        <p:nvSpPr>
          <p:cNvPr id="11" name="Shape 256"/>
          <p:cNvSpPr txBox="1"/>
          <p:nvPr/>
        </p:nvSpPr>
        <p:spPr>
          <a:xfrm>
            <a:off x="1335425" y="2828050"/>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12.52</a:t>
            </a:r>
          </a:p>
        </p:txBody>
      </p:sp>
      <p:sp>
        <p:nvSpPr>
          <p:cNvPr id="12" name="Shape 257"/>
          <p:cNvSpPr txBox="1"/>
          <p:nvPr/>
        </p:nvSpPr>
        <p:spPr>
          <a:xfrm>
            <a:off x="1335425" y="3307250"/>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-12.81</a:t>
            </a:r>
          </a:p>
        </p:txBody>
      </p:sp>
      <p:sp>
        <p:nvSpPr>
          <p:cNvPr id="13" name="Shape 258"/>
          <p:cNvSpPr txBox="1"/>
          <p:nvPr/>
        </p:nvSpPr>
        <p:spPr>
          <a:xfrm>
            <a:off x="7354650" y="2956875"/>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12.52</a:t>
            </a:r>
          </a:p>
        </p:txBody>
      </p:sp>
      <p:sp>
        <p:nvSpPr>
          <p:cNvPr id="14" name="Shape 259"/>
          <p:cNvSpPr txBox="1"/>
          <p:nvPr/>
        </p:nvSpPr>
        <p:spPr>
          <a:xfrm>
            <a:off x="7387425" y="3385800"/>
            <a:ext cx="8250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-12.81</a:t>
            </a:r>
          </a:p>
        </p:txBody>
      </p:sp>
      <p:sp>
        <p:nvSpPr>
          <p:cNvPr id="15" name="Shape 260"/>
          <p:cNvSpPr txBox="1"/>
          <p:nvPr/>
        </p:nvSpPr>
        <p:spPr>
          <a:xfrm>
            <a:off x="1172950" y="2474650"/>
            <a:ext cx="1673400" cy="353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Temperature</a:t>
            </a:r>
          </a:p>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C°</a:t>
            </a:r>
          </a:p>
          <a:p>
            <a:pPr marL="0" marR="0" lvl="0" indent="-76200" algn="l" rtl="0">
              <a:lnSpc>
                <a:spcPct val="100000"/>
              </a:lnSpc>
              <a:spcBef>
                <a:spcPts val="0"/>
              </a:spcBef>
              <a:spcAft>
                <a:spcPts val="0"/>
              </a:spcAft>
              <a:buClr>
                <a:srgbClr val="000000"/>
              </a:buClr>
              <a:buSzPct val="100000"/>
              <a:buFont typeface="Arial"/>
              <a:buNone/>
            </a:pPr>
            <a:endParaRPr sz="1200" b="0" i="0" u="none" strike="noStrike" cap="none">
              <a:solidFill>
                <a:srgbClr val="FFFFFF"/>
              </a:solidFill>
              <a:latin typeface="Century Gothic"/>
              <a:ea typeface="Century Gothic"/>
              <a:cs typeface="Century Gothic"/>
              <a:sym typeface="Century Gothic"/>
            </a:endParaRPr>
          </a:p>
        </p:txBody>
      </p:sp>
      <p:sp>
        <p:nvSpPr>
          <p:cNvPr id="16" name="Shape 261"/>
          <p:cNvSpPr txBox="1"/>
          <p:nvPr/>
        </p:nvSpPr>
        <p:spPr>
          <a:xfrm>
            <a:off x="7183200" y="2559375"/>
            <a:ext cx="1673400" cy="353400"/>
          </a:xfrm>
          <a:prstGeom prst="rect">
            <a:avLst/>
          </a:prstGeom>
          <a:noFill/>
          <a:ln>
            <a:noFill/>
          </a:ln>
        </p:spPr>
        <p:txBody>
          <a:bodyPr wrap="square" lIns="91425" tIns="91425" rIns="91425" bIns="91425" anchor="t" anchorCtr="0">
            <a:noAutofit/>
          </a:bodyPr>
          <a:lstStyle/>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Temperature</a:t>
            </a:r>
          </a:p>
          <a:p>
            <a:pPr marL="0" marR="0" lvl="0" indent="-76200" algn="l" rtl="0">
              <a:lnSpc>
                <a:spcPct val="115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C°</a:t>
            </a:r>
          </a:p>
          <a:p>
            <a:pPr marL="0" marR="0" lvl="0" indent="-76200" algn="l" rtl="0">
              <a:lnSpc>
                <a:spcPct val="100000"/>
              </a:lnSpc>
              <a:spcBef>
                <a:spcPts val="0"/>
              </a:spcBef>
              <a:spcAft>
                <a:spcPts val="0"/>
              </a:spcAft>
              <a:buClr>
                <a:srgbClr val="000000"/>
              </a:buClr>
              <a:buSzPct val="100000"/>
              <a:buFont typeface="Arial"/>
              <a:buNone/>
            </a:pPr>
            <a:endParaRPr sz="12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092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69"/>
          <p:cNvSpPr txBox="1">
            <a:spLocks noGrp="1"/>
          </p:cNvSpPr>
          <p:nvPr>
            <p:ph type="title"/>
          </p:nvPr>
        </p:nvSpPr>
        <p:spPr>
          <a:xfrm>
            <a:off x="1000125" y="365124"/>
            <a:ext cx="10233000" cy="479400"/>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SST Validation</a:t>
            </a:r>
          </a:p>
        </p:txBody>
      </p:sp>
      <p:sp>
        <p:nvSpPr>
          <p:cNvPr id="4" name="Shape 270"/>
          <p:cNvSpPr txBox="1">
            <a:spLocks noGrp="1"/>
          </p:cNvSpPr>
          <p:nvPr>
            <p:ph type="body" idx="4294967295"/>
          </p:nvPr>
        </p:nvSpPr>
        <p:spPr>
          <a:xfrm>
            <a:off x="299025" y="1768800"/>
            <a:ext cx="4709400" cy="3923100"/>
          </a:xfrm>
          <a:prstGeom prst="rect">
            <a:avLst/>
          </a:prstGeom>
          <a:noFill/>
          <a:ln>
            <a:noFill/>
          </a:ln>
        </p:spPr>
        <p:txBody>
          <a:bodyPr wrap="square" lIns="91425" tIns="91425" rIns="91425" bIns="91425" anchor="t" anchorCtr="0">
            <a:noAutofit/>
          </a:bodyPr>
          <a:lstStyle/>
          <a:p>
            <a:pPr marL="342900" marR="0" lvl="0" indent="-342900" algn="l" rtl="0">
              <a:lnSpc>
                <a:spcPct val="90000"/>
              </a:lnSpc>
              <a:spcBef>
                <a:spcPts val="0"/>
              </a:spcBef>
              <a:spcAft>
                <a:spcPts val="600"/>
              </a:spcAft>
              <a:buClr>
                <a:srgbClr val="3289B4"/>
              </a:buClr>
              <a:buSzPct val="100000"/>
              <a:buFont typeface="Webdings" panose="05030102010509060703" pitchFamily="18" charset="2"/>
              <a:buChar char="4"/>
            </a:pPr>
            <a:r>
              <a:rPr lang="en-US" sz="2000" b="0" i="0" u="none" strike="noStrike" cap="none" dirty="0">
                <a:solidFill>
                  <a:srgbClr val="767171"/>
                </a:solidFill>
                <a:latin typeface="Century Gothic"/>
                <a:ea typeface="Century Gothic"/>
                <a:cs typeface="Century Gothic"/>
                <a:sym typeface="Century Gothic"/>
              </a:rPr>
              <a:t>Eighty-eight dates from 2003 to    </a:t>
            </a:r>
          </a:p>
          <a:p>
            <a:pPr marR="0" lvl="0" indent="457200" algn="l" rtl="0">
              <a:lnSpc>
                <a:spcPct val="90000"/>
              </a:lnSpc>
              <a:spcBef>
                <a:spcPts val="0"/>
              </a:spcBef>
              <a:spcAft>
                <a:spcPts val="600"/>
              </a:spcAft>
              <a:buNone/>
            </a:pPr>
            <a:r>
              <a:rPr lang="en-US" sz="2000" b="0" i="0" u="none" strike="noStrike" cap="none" dirty="0" smtClean="0">
                <a:solidFill>
                  <a:srgbClr val="767171"/>
                </a:solidFill>
                <a:latin typeface="Century Gothic"/>
                <a:ea typeface="Century Gothic"/>
                <a:cs typeface="Century Gothic"/>
                <a:sym typeface="Century Gothic"/>
              </a:rPr>
              <a:t>2007</a:t>
            </a:r>
          </a:p>
          <a:p>
            <a:pPr marR="0" lvl="0" indent="457200" algn="l" rtl="0">
              <a:lnSpc>
                <a:spcPct val="90000"/>
              </a:lnSpc>
              <a:spcBef>
                <a:spcPts val="0"/>
              </a:spcBef>
              <a:spcAft>
                <a:spcPts val="600"/>
              </a:spcAft>
              <a:buNone/>
            </a:pPr>
            <a:endParaRPr lang="en-US" sz="2000" b="0" i="0" u="none" strike="noStrike" cap="none" dirty="0">
              <a:solidFill>
                <a:srgbClr val="767171"/>
              </a:solidFill>
              <a:latin typeface="Century Gothic"/>
              <a:ea typeface="Century Gothic"/>
              <a:cs typeface="Century Gothic"/>
              <a:sym typeface="Century Gothic"/>
            </a:endParaRPr>
          </a:p>
          <a:p>
            <a:pPr marL="342900" marR="0" lvl="0" indent="-342900" algn="l" rtl="0">
              <a:lnSpc>
                <a:spcPct val="90000"/>
              </a:lnSpc>
              <a:spcBef>
                <a:spcPts val="0"/>
              </a:spcBef>
              <a:spcAft>
                <a:spcPts val="600"/>
              </a:spcAft>
              <a:buClr>
                <a:srgbClr val="3289B4"/>
              </a:buClr>
              <a:buSzPct val="100000"/>
              <a:buFont typeface="Webdings" panose="05030102010509060703" pitchFamily="18" charset="2"/>
              <a:buChar char="4"/>
            </a:pPr>
            <a:r>
              <a:rPr lang="en-US" sz="2000" b="0" i="0" u="none" strike="noStrike" cap="none" dirty="0">
                <a:solidFill>
                  <a:srgbClr val="767171"/>
                </a:solidFill>
                <a:latin typeface="Century Gothic"/>
                <a:ea typeface="Century Gothic"/>
                <a:cs typeface="Century Gothic"/>
                <a:sym typeface="Century Gothic"/>
              </a:rPr>
              <a:t>Three buoy </a:t>
            </a:r>
            <a:r>
              <a:rPr lang="en-US" sz="2000" b="0" i="0" u="none" strike="noStrike" cap="none" dirty="0" smtClean="0">
                <a:solidFill>
                  <a:srgbClr val="767171"/>
                </a:solidFill>
                <a:latin typeface="Century Gothic"/>
                <a:ea typeface="Century Gothic"/>
                <a:cs typeface="Century Gothic"/>
                <a:sym typeface="Century Gothic"/>
              </a:rPr>
              <a:t>locations:</a:t>
            </a:r>
            <a:endParaRPr lang="en-US" sz="2000" dirty="0">
              <a:solidFill>
                <a:srgbClr val="767171"/>
              </a:solidFill>
              <a:latin typeface="Century Gothic"/>
              <a:ea typeface="Century Gothic"/>
              <a:cs typeface="Century Gothic"/>
              <a:sym typeface="Century Gothic"/>
            </a:endParaRPr>
          </a:p>
          <a:p>
            <a:pPr marL="800100" lvl="1" indent="-342900">
              <a:spcBef>
                <a:spcPts val="0"/>
              </a:spcBef>
              <a:spcAft>
                <a:spcPts val="600"/>
              </a:spcAft>
              <a:buClr>
                <a:srgbClr val="3289B4"/>
              </a:buClr>
              <a:buSzPct val="100000"/>
              <a:buFont typeface="Webdings" panose="05030102010509060703" pitchFamily="18" charset="2"/>
              <a:buChar char="4"/>
            </a:pPr>
            <a:r>
              <a:rPr lang="en-US" sz="2000" dirty="0" smtClean="0">
                <a:solidFill>
                  <a:srgbClr val="767171"/>
                </a:solidFill>
              </a:rPr>
              <a:t>R</a:t>
            </a:r>
            <a:r>
              <a:rPr lang="en-US" sz="2000" b="0" i="0" u="none" strike="noStrike" cap="none" dirty="0" smtClean="0">
                <a:solidFill>
                  <a:srgbClr val="767171"/>
                </a:solidFill>
                <a:latin typeface="Century Gothic"/>
                <a:ea typeface="Century Gothic"/>
                <a:cs typeface="Century Gothic"/>
                <a:sym typeface="Century Gothic"/>
              </a:rPr>
              <a:t>ound </a:t>
            </a:r>
            <a:r>
              <a:rPr lang="en-US" sz="2000" b="0" i="0" u="none" strike="noStrike" cap="none" dirty="0">
                <a:solidFill>
                  <a:srgbClr val="767171"/>
                </a:solidFill>
                <a:latin typeface="Century Gothic"/>
                <a:ea typeface="Century Gothic"/>
                <a:cs typeface="Century Gothic"/>
                <a:sym typeface="Century Gothic"/>
              </a:rPr>
              <a:t>Island, </a:t>
            </a:r>
            <a:r>
              <a:rPr lang="en-US" sz="2000" b="0" i="0" u="none" strike="noStrike" cap="none" dirty="0" smtClean="0">
                <a:solidFill>
                  <a:srgbClr val="767171"/>
                </a:solidFill>
                <a:latin typeface="Century Gothic"/>
                <a:ea typeface="Century Gothic"/>
                <a:cs typeface="Century Gothic"/>
                <a:sym typeface="Century Gothic"/>
              </a:rPr>
              <a:t>MS</a:t>
            </a:r>
          </a:p>
          <a:p>
            <a:pPr marL="800100" lvl="1" indent="-342900">
              <a:spcBef>
                <a:spcPts val="0"/>
              </a:spcBef>
              <a:spcAft>
                <a:spcPts val="600"/>
              </a:spcAft>
              <a:buClr>
                <a:srgbClr val="3289B4"/>
              </a:buClr>
              <a:buSzPct val="100000"/>
              <a:buFont typeface="Webdings" panose="05030102010509060703" pitchFamily="18" charset="2"/>
              <a:buChar char="4"/>
            </a:pPr>
            <a:r>
              <a:rPr lang="en-US" sz="2000" b="0" i="0" u="none" strike="noStrike" cap="none" dirty="0" smtClean="0">
                <a:solidFill>
                  <a:srgbClr val="767171"/>
                </a:solidFill>
                <a:latin typeface="Century Gothic"/>
                <a:ea typeface="Century Gothic"/>
                <a:cs typeface="Century Gothic"/>
                <a:sym typeface="Century Gothic"/>
              </a:rPr>
              <a:t>Point </a:t>
            </a:r>
            <a:r>
              <a:rPr lang="en-US" sz="2000" b="0" i="0" u="none" strike="noStrike" cap="none" dirty="0">
                <a:solidFill>
                  <a:srgbClr val="767171"/>
                </a:solidFill>
                <a:latin typeface="Century Gothic"/>
                <a:ea typeface="Century Gothic"/>
                <a:cs typeface="Century Gothic"/>
                <a:sym typeface="Century Gothic"/>
              </a:rPr>
              <a:t>Aux </a:t>
            </a:r>
            <a:r>
              <a:rPr lang="en-US" sz="2000" b="0" i="0" u="none" strike="noStrike" cap="none" dirty="0" err="1">
                <a:solidFill>
                  <a:srgbClr val="767171"/>
                </a:solidFill>
                <a:latin typeface="Century Gothic"/>
                <a:ea typeface="Century Gothic"/>
                <a:cs typeface="Century Gothic"/>
                <a:sym typeface="Century Gothic"/>
              </a:rPr>
              <a:t>Chenes</a:t>
            </a:r>
            <a:r>
              <a:rPr lang="en-US" sz="2000" b="0" i="0" u="none" strike="noStrike" cap="none" dirty="0">
                <a:solidFill>
                  <a:srgbClr val="767171"/>
                </a:solidFill>
                <a:latin typeface="Century Gothic"/>
                <a:ea typeface="Century Gothic"/>
                <a:cs typeface="Century Gothic"/>
                <a:sym typeface="Century Gothic"/>
              </a:rPr>
              <a:t> Bay, </a:t>
            </a:r>
            <a:r>
              <a:rPr lang="en-US" sz="2000" b="0" i="0" u="none" strike="noStrike" cap="none" dirty="0" smtClean="0">
                <a:solidFill>
                  <a:srgbClr val="767171"/>
                </a:solidFill>
                <a:latin typeface="Century Gothic"/>
                <a:ea typeface="Century Gothic"/>
                <a:cs typeface="Century Gothic"/>
                <a:sym typeface="Century Gothic"/>
              </a:rPr>
              <a:t>MS</a:t>
            </a:r>
          </a:p>
          <a:p>
            <a:pPr marL="800100" lvl="1" indent="-342900">
              <a:spcBef>
                <a:spcPts val="0"/>
              </a:spcBef>
              <a:spcAft>
                <a:spcPts val="600"/>
              </a:spcAft>
              <a:buClr>
                <a:srgbClr val="3289B4"/>
              </a:buClr>
              <a:buSzPct val="100000"/>
              <a:buFont typeface="Webdings" panose="05030102010509060703" pitchFamily="18" charset="2"/>
              <a:buChar char="4"/>
            </a:pPr>
            <a:r>
              <a:rPr lang="en-US" sz="2000" b="0" i="0" u="none" strike="noStrike" cap="none" dirty="0" smtClean="0">
                <a:solidFill>
                  <a:srgbClr val="767171"/>
                </a:solidFill>
                <a:latin typeface="Century Gothic"/>
                <a:ea typeface="Century Gothic"/>
                <a:cs typeface="Century Gothic"/>
                <a:sym typeface="Century Gothic"/>
              </a:rPr>
              <a:t>Middle </a:t>
            </a:r>
            <a:r>
              <a:rPr lang="en-US" sz="2000" b="0" i="0" u="none" strike="noStrike" cap="none" dirty="0">
                <a:solidFill>
                  <a:srgbClr val="767171"/>
                </a:solidFill>
                <a:latin typeface="Century Gothic"/>
                <a:ea typeface="Century Gothic"/>
                <a:cs typeface="Century Gothic"/>
                <a:sym typeface="Century Gothic"/>
              </a:rPr>
              <a:t>Bay Lighthouse, Mobile Bay, </a:t>
            </a:r>
            <a:r>
              <a:rPr lang="en-US" sz="2000" b="0" i="0" u="none" strike="noStrike" cap="none" dirty="0" smtClean="0">
                <a:solidFill>
                  <a:srgbClr val="767171"/>
                </a:solidFill>
                <a:latin typeface="Century Gothic"/>
                <a:ea typeface="Century Gothic"/>
                <a:cs typeface="Century Gothic"/>
                <a:sym typeface="Century Gothic"/>
              </a:rPr>
              <a:t>AL</a:t>
            </a:r>
          </a:p>
          <a:p>
            <a:pPr marL="457200" lvl="1" indent="0">
              <a:spcBef>
                <a:spcPts val="0"/>
              </a:spcBef>
              <a:spcAft>
                <a:spcPts val="600"/>
              </a:spcAft>
              <a:buClr>
                <a:srgbClr val="3289B4"/>
              </a:buClr>
              <a:buSzPct val="100000"/>
              <a:buNone/>
            </a:pPr>
            <a:endParaRPr lang="en-US" sz="2000" b="0" i="0" u="none" strike="noStrike" cap="none" dirty="0">
              <a:solidFill>
                <a:srgbClr val="767171"/>
              </a:solidFill>
              <a:latin typeface="Century Gothic"/>
              <a:ea typeface="Century Gothic"/>
              <a:cs typeface="Century Gothic"/>
              <a:sym typeface="Century Gothic"/>
            </a:endParaRPr>
          </a:p>
          <a:p>
            <a:pPr marL="342900" marR="0" lvl="0" indent="-342900" algn="l" rtl="0">
              <a:lnSpc>
                <a:spcPct val="90000"/>
              </a:lnSpc>
              <a:spcBef>
                <a:spcPts val="0"/>
              </a:spcBef>
              <a:spcAft>
                <a:spcPts val="600"/>
              </a:spcAft>
              <a:buClr>
                <a:srgbClr val="3289B4"/>
              </a:buClr>
              <a:buSzPct val="100000"/>
              <a:buFont typeface="Webdings" panose="05030102010509060703" pitchFamily="18" charset="2"/>
              <a:buChar char="4"/>
            </a:pPr>
            <a:r>
              <a:rPr lang="en-US" sz="2000" b="0" i="0" u="none" strike="noStrike" cap="none" dirty="0">
                <a:solidFill>
                  <a:srgbClr val="767171"/>
                </a:solidFill>
                <a:latin typeface="Century Gothic"/>
                <a:ea typeface="Century Gothic"/>
                <a:cs typeface="Century Gothic"/>
                <a:sym typeface="Century Gothic"/>
              </a:rPr>
              <a:t>R</a:t>
            </a:r>
            <a:r>
              <a:rPr lang="en-US" sz="2000" b="0" i="0" u="none" strike="noStrike" cap="none" baseline="30000" dirty="0">
                <a:solidFill>
                  <a:srgbClr val="767171"/>
                </a:solidFill>
                <a:latin typeface="Century Gothic"/>
                <a:ea typeface="Century Gothic"/>
                <a:cs typeface="Century Gothic"/>
                <a:sym typeface="Century Gothic"/>
              </a:rPr>
              <a:t>2</a:t>
            </a:r>
            <a:r>
              <a:rPr lang="en-US" sz="2000" b="0" i="0" u="none" strike="noStrike" cap="none" dirty="0">
                <a:solidFill>
                  <a:srgbClr val="767171"/>
                </a:solidFill>
                <a:latin typeface="Century Gothic"/>
                <a:ea typeface="Century Gothic"/>
                <a:cs typeface="Century Gothic"/>
                <a:sym typeface="Century Gothic"/>
              </a:rPr>
              <a:t> indicates </a:t>
            </a:r>
            <a:r>
              <a:rPr lang="en-US" sz="2000" b="1" i="0" u="none" strike="noStrike" cap="none" dirty="0">
                <a:solidFill>
                  <a:srgbClr val="3289B4"/>
                </a:solidFill>
                <a:latin typeface="Century Gothic"/>
                <a:ea typeface="Century Gothic"/>
                <a:cs typeface="Century Gothic"/>
                <a:sym typeface="Century Gothic"/>
              </a:rPr>
              <a:t>high correlation</a:t>
            </a:r>
          </a:p>
          <a:p>
            <a:pPr marL="228600" marR="0" lvl="0" indent="-355600" algn="l" rtl="0">
              <a:lnSpc>
                <a:spcPct val="90000"/>
              </a:lnSpc>
              <a:spcBef>
                <a:spcPts val="0"/>
              </a:spcBef>
              <a:spcAft>
                <a:spcPts val="0"/>
              </a:spcAft>
              <a:buClr>
                <a:schemeClr val="dk1"/>
              </a:buClr>
              <a:buSzPct val="100000"/>
              <a:buFont typeface="Arial"/>
              <a:buNone/>
            </a:pPr>
            <a:endParaRPr sz="2000" b="0" i="0" u="none" strike="noStrike" cap="none" dirty="0">
              <a:solidFill>
                <a:schemeClr val="dk1"/>
              </a:solidFill>
              <a:latin typeface="Century Gothic"/>
              <a:ea typeface="Century Gothic"/>
              <a:cs typeface="Century Gothic"/>
              <a:sym typeface="Century Gothic"/>
            </a:endParaRPr>
          </a:p>
        </p:txBody>
      </p:sp>
      <p:pic>
        <p:nvPicPr>
          <p:cNvPr id="5" name="Shape 271"/>
          <p:cNvPicPr preferRelativeResize="0"/>
          <p:nvPr/>
        </p:nvPicPr>
        <p:blipFill rotWithShape="1">
          <a:blip r:embed="rId3">
            <a:alphaModFix/>
          </a:blip>
          <a:srcRect/>
          <a:stretch/>
        </p:blipFill>
        <p:spPr>
          <a:xfrm>
            <a:off x="5008425" y="1336950"/>
            <a:ext cx="6945040" cy="4728986"/>
          </a:xfrm>
          <a:prstGeom prst="rect">
            <a:avLst/>
          </a:prstGeom>
          <a:noFill/>
          <a:ln>
            <a:noFill/>
          </a:ln>
        </p:spPr>
      </p:pic>
    </p:spTree>
    <p:extLst>
      <p:ext uri="{BB962C8B-B14F-4D97-AF65-F5344CB8AC3E}">
        <p14:creationId xmlns:p14="http://schemas.microsoft.com/office/powerpoint/2010/main" val="340655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77"/>
          <p:cNvSpPr txBox="1">
            <a:spLocks noGrp="1"/>
          </p:cNvSpPr>
          <p:nvPr>
            <p:ph type="title"/>
          </p:nvPr>
        </p:nvSpPr>
        <p:spPr>
          <a:xfrm>
            <a:off x="1000125" y="365124"/>
            <a:ext cx="9413400" cy="479400"/>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Oyster Habitat Suitability Map</a:t>
            </a:r>
          </a:p>
        </p:txBody>
      </p:sp>
      <p:grpSp>
        <p:nvGrpSpPr>
          <p:cNvPr id="4" name="Shape 278"/>
          <p:cNvGrpSpPr/>
          <p:nvPr/>
        </p:nvGrpSpPr>
        <p:grpSpPr>
          <a:xfrm>
            <a:off x="566667" y="2126727"/>
            <a:ext cx="5285727" cy="4081247"/>
            <a:chOff x="5340525" y="2011050"/>
            <a:chExt cx="6269395" cy="4367773"/>
          </a:xfrm>
        </p:grpSpPr>
        <p:pic>
          <p:nvPicPr>
            <p:cNvPr id="5" name="Shape 279" descr="changestimeseries.jpg"/>
            <p:cNvPicPr preferRelativeResize="0"/>
            <p:nvPr/>
          </p:nvPicPr>
          <p:blipFill rotWithShape="1">
            <a:blip r:embed="rId3">
              <a:alphaModFix/>
            </a:blip>
            <a:srcRect l="11878" t="33036" r="17961" b="29258"/>
            <a:stretch/>
          </p:blipFill>
          <p:spPr>
            <a:xfrm>
              <a:off x="5340525" y="2011050"/>
              <a:ext cx="6269395" cy="4367773"/>
            </a:xfrm>
            <a:prstGeom prst="rect">
              <a:avLst/>
            </a:prstGeom>
            <a:noFill/>
            <a:ln>
              <a:noFill/>
            </a:ln>
          </p:spPr>
        </p:pic>
        <p:pic>
          <p:nvPicPr>
            <p:cNvPr id="6" name="Shape 280" descr="Capture2.JPG"/>
            <p:cNvPicPr preferRelativeResize="0"/>
            <p:nvPr/>
          </p:nvPicPr>
          <p:blipFill rotWithShape="1">
            <a:blip r:embed="rId4">
              <a:alphaModFix/>
            </a:blip>
            <a:srcRect l="12579" t="5957" b="2808"/>
            <a:stretch/>
          </p:blipFill>
          <p:spPr>
            <a:xfrm flipH="1">
              <a:off x="6106704" y="2741600"/>
              <a:ext cx="189091" cy="549710"/>
            </a:xfrm>
            <a:prstGeom prst="rect">
              <a:avLst/>
            </a:prstGeom>
            <a:noFill/>
            <a:ln>
              <a:noFill/>
            </a:ln>
          </p:spPr>
        </p:pic>
        <p:sp>
          <p:nvSpPr>
            <p:cNvPr id="8" name="Shape 281"/>
            <p:cNvSpPr txBox="1"/>
            <p:nvPr/>
          </p:nvSpPr>
          <p:spPr>
            <a:xfrm>
              <a:off x="5903020" y="2169463"/>
              <a:ext cx="1673400" cy="3534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Habitat Suitability</a:t>
              </a:r>
            </a:p>
          </p:txBody>
        </p:sp>
        <p:sp>
          <p:nvSpPr>
            <p:cNvPr id="9" name="Shape 282"/>
            <p:cNvSpPr txBox="1"/>
            <p:nvPr/>
          </p:nvSpPr>
          <p:spPr>
            <a:xfrm>
              <a:off x="6239134" y="2608695"/>
              <a:ext cx="825000" cy="3534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rgbClr val="FFFFFF"/>
                </a:buClr>
                <a:buSzPct val="100000"/>
                <a:buFont typeface="Century Gothic"/>
                <a:buNone/>
              </a:pPr>
              <a:r>
                <a:rPr lang="en-US" sz="1100">
                  <a:solidFill>
                    <a:srgbClr val="FFFFFF"/>
                  </a:solidFill>
                  <a:latin typeface="Century Gothic"/>
                  <a:ea typeface="Century Gothic"/>
                  <a:cs typeface="Century Gothic"/>
                  <a:sym typeface="Century Gothic"/>
                </a:rPr>
                <a:t>0.96</a:t>
              </a:r>
            </a:p>
          </p:txBody>
        </p:sp>
        <p:sp>
          <p:nvSpPr>
            <p:cNvPr id="10" name="Shape 283"/>
            <p:cNvSpPr txBox="1"/>
            <p:nvPr/>
          </p:nvSpPr>
          <p:spPr>
            <a:xfrm>
              <a:off x="6239142" y="3047925"/>
              <a:ext cx="825000" cy="3534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rgbClr val="FFFFFF"/>
                </a:buClr>
                <a:buSzPct val="100000"/>
                <a:buFont typeface="Century Gothic"/>
                <a:buNone/>
              </a:pPr>
              <a:r>
                <a:rPr lang="en-US" sz="1100">
                  <a:solidFill>
                    <a:srgbClr val="FFFFFF"/>
                  </a:solidFill>
                  <a:latin typeface="Century Gothic"/>
                  <a:ea typeface="Century Gothic"/>
                  <a:cs typeface="Century Gothic"/>
                  <a:sym typeface="Century Gothic"/>
                </a:rPr>
                <a:t>0.0005</a:t>
              </a:r>
            </a:p>
          </p:txBody>
        </p:sp>
      </p:grpSp>
      <p:sp>
        <p:nvSpPr>
          <p:cNvPr id="11" name="Shape 284"/>
          <p:cNvSpPr txBox="1">
            <a:spLocks noGrp="1"/>
          </p:cNvSpPr>
          <p:nvPr>
            <p:ph type="body" idx="4294967295"/>
          </p:nvPr>
        </p:nvSpPr>
        <p:spPr>
          <a:xfrm>
            <a:off x="486982" y="1287838"/>
            <a:ext cx="5449819" cy="657300"/>
          </a:xfrm>
          <a:prstGeom prst="rect">
            <a:avLst/>
          </a:prstGeom>
          <a:noFill/>
          <a:ln>
            <a:noFill/>
          </a:ln>
        </p:spPr>
        <p:txBody>
          <a:bodyPr wrap="square" lIns="91425" tIns="45700" rIns="91425" bIns="45700" anchor="b" anchorCtr="0">
            <a:noAutofit/>
          </a:bodyPr>
          <a:lstStyle/>
          <a:p>
            <a:pPr marL="228600" marR="0" lvl="0" indent="-177800" algn="ctr" rtl="0">
              <a:lnSpc>
                <a:spcPct val="90000"/>
              </a:lnSpc>
              <a:spcBef>
                <a:spcPts val="0"/>
              </a:spcBef>
              <a:spcAft>
                <a:spcPts val="0"/>
              </a:spcAft>
              <a:buClr>
                <a:srgbClr val="3289B4"/>
              </a:buClr>
              <a:buSzPct val="100000"/>
              <a:buFont typeface="Arial"/>
              <a:buNone/>
            </a:pPr>
            <a:r>
              <a:rPr lang="en-US" b="1" dirty="0">
                <a:solidFill>
                  <a:srgbClr val="3289B4"/>
                </a:solidFill>
              </a:rPr>
              <a:t>September</a:t>
            </a:r>
            <a:r>
              <a:rPr lang="en-US" sz="2000" b="1" i="0" u="none" strike="noStrike" cap="none" dirty="0">
                <a:solidFill>
                  <a:srgbClr val="3289B4"/>
                </a:solidFill>
                <a:latin typeface="Century Gothic"/>
                <a:ea typeface="Century Gothic"/>
                <a:cs typeface="Century Gothic"/>
                <a:sym typeface="Century Gothic"/>
              </a:rPr>
              <a:t> </a:t>
            </a:r>
            <a:r>
              <a:rPr lang="en-US" b="1" i="0" u="none" strike="noStrike" cap="none" dirty="0">
                <a:solidFill>
                  <a:srgbClr val="3289B4"/>
                </a:solidFill>
                <a:latin typeface="Century Gothic"/>
                <a:ea typeface="Century Gothic"/>
                <a:cs typeface="Century Gothic"/>
                <a:sym typeface="Century Gothic"/>
              </a:rPr>
              <a:t>2003 – June 2007</a:t>
            </a:r>
          </a:p>
        </p:txBody>
      </p:sp>
      <p:sp>
        <p:nvSpPr>
          <p:cNvPr id="12" name="Shape 285"/>
          <p:cNvSpPr txBox="1"/>
          <p:nvPr/>
        </p:nvSpPr>
        <p:spPr>
          <a:xfrm>
            <a:off x="2757578" y="6370965"/>
            <a:ext cx="6685643" cy="376800"/>
          </a:xfrm>
          <a:prstGeom prst="rect">
            <a:avLst/>
          </a:prstGeom>
          <a:noFill/>
          <a:ln>
            <a:noFill/>
          </a:ln>
        </p:spPr>
        <p:txBody>
          <a:bodyPr wrap="square" lIns="91425" tIns="45700" rIns="91425" bIns="45700" anchor="t" anchorCtr="0">
            <a:noAutofit/>
          </a:bodyPr>
          <a:lstStyle/>
          <a:p>
            <a:pPr marL="0" marR="0" lvl="0" indent="-88900" algn="ctr" rtl="0">
              <a:lnSpc>
                <a:spcPct val="100000"/>
              </a:lnSpc>
              <a:spcBef>
                <a:spcPts val="0"/>
              </a:spcBef>
              <a:spcAft>
                <a:spcPts val="0"/>
              </a:spcAft>
              <a:buClr>
                <a:schemeClr val="lt1"/>
              </a:buClr>
              <a:buSzPct val="127272"/>
              <a:buFont typeface="Century Gothic"/>
              <a:buNone/>
            </a:pPr>
            <a:r>
              <a:rPr lang="en-US" sz="2000" b="1" i="0" u="none" strike="noStrike" cap="none" dirty="0">
                <a:solidFill>
                  <a:schemeClr val="bg2">
                    <a:lumMod val="50000"/>
                  </a:schemeClr>
                </a:solidFill>
                <a:latin typeface="Century Gothic"/>
                <a:ea typeface="Century Gothic"/>
                <a:cs typeface="Century Gothic"/>
                <a:sym typeface="Century Gothic"/>
              </a:rPr>
              <a:t>Maps based on Salinity, Turbidity, and SST inputs</a:t>
            </a:r>
          </a:p>
        </p:txBody>
      </p:sp>
      <p:pic>
        <p:nvPicPr>
          <p:cNvPr id="13" name="Shape 286" descr="oyster0717.jpg"/>
          <p:cNvPicPr preferRelativeResize="0"/>
          <p:nvPr/>
        </p:nvPicPr>
        <p:blipFill rotWithShape="1">
          <a:blip r:embed="rId5">
            <a:alphaModFix/>
          </a:blip>
          <a:srcRect l="9382" t="28751" r="10353" b="25797"/>
          <a:stretch/>
        </p:blipFill>
        <p:spPr>
          <a:xfrm>
            <a:off x="6455525" y="2110150"/>
            <a:ext cx="5285723" cy="4046798"/>
          </a:xfrm>
          <a:prstGeom prst="rect">
            <a:avLst/>
          </a:prstGeom>
          <a:noFill/>
          <a:ln>
            <a:noFill/>
          </a:ln>
        </p:spPr>
      </p:pic>
      <p:sp>
        <p:nvSpPr>
          <p:cNvPr id="14" name="Shape 287"/>
          <p:cNvSpPr txBox="1">
            <a:spLocks noGrp="1"/>
          </p:cNvSpPr>
          <p:nvPr>
            <p:ph type="body" idx="4294967295"/>
          </p:nvPr>
        </p:nvSpPr>
        <p:spPr>
          <a:xfrm>
            <a:off x="6652477" y="1287838"/>
            <a:ext cx="4965600" cy="657300"/>
          </a:xfrm>
          <a:prstGeom prst="rect">
            <a:avLst/>
          </a:prstGeom>
          <a:noFill/>
          <a:ln>
            <a:noFill/>
          </a:ln>
        </p:spPr>
        <p:txBody>
          <a:bodyPr wrap="square" lIns="91425" tIns="45700" rIns="91425" bIns="45700" anchor="b" anchorCtr="0">
            <a:noAutofit/>
          </a:bodyPr>
          <a:lstStyle/>
          <a:p>
            <a:pPr marL="228600" marR="0" lvl="0" indent="-177800" algn="ctr" rtl="0">
              <a:lnSpc>
                <a:spcPct val="90000"/>
              </a:lnSpc>
              <a:spcBef>
                <a:spcPts val="0"/>
              </a:spcBef>
              <a:spcAft>
                <a:spcPts val="0"/>
              </a:spcAft>
              <a:buClr>
                <a:srgbClr val="3289B4"/>
              </a:buClr>
              <a:buSzPct val="100000"/>
              <a:buFont typeface="Arial"/>
              <a:buNone/>
            </a:pPr>
            <a:r>
              <a:rPr lang="en-US" b="1" dirty="0">
                <a:solidFill>
                  <a:srgbClr val="3289B4"/>
                </a:solidFill>
              </a:rPr>
              <a:t>June 2007</a:t>
            </a:r>
            <a:r>
              <a:rPr lang="en-US" sz="2000" b="1" i="0" u="none" strike="noStrike" cap="none" dirty="0">
                <a:solidFill>
                  <a:srgbClr val="3289B4"/>
                </a:solidFill>
                <a:latin typeface="Century Gothic"/>
                <a:ea typeface="Century Gothic"/>
                <a:cs typeface="Century Gothic"/>
                <a:sym typeface="Century Gothic"/>
              </a:rPr>
              <a:t> – </a:t>
            </a:r>
            <a:r>
              <a:rPr lang="en-US" b="1" dirty="0">
                <a:solidFill>
                  <a:srgbClr val="3289B4"/>
                </a:solidFill>
              </a:rPr>
              <a:t>July 2017</a:t>
            </a:r>
          </a:p>
        </p:txBody>
      </p:sp>
      <p:sp>
        <p:nvSpPr>
          <p:cNvPr id="15" name="Shape 288"/>
          <p:cNvSpPr txBox="1"/>
          <p:nvPr/>
        </p:nvSpPr>
        <p:spPr>
          <a:xfrm>
            <a:off x="6767107" y="2339961"/>
            <a:ext cx="1410900" cy="330300"/>
          </a:xfrm>
          <a:prstGeom prst="rect">
            <a:avLst/>
          </a:prstGeom>
          <a:noFill/>
          <a:ln>
            <a:noFill/>
          </a:ln>
        </p:spPr>
        <p:txBody>
          <a:bodyPr wrap="square" lIns="91425" tIns="91425" rIns="91425" bIns="91425" anchor="t" anchorCtr="0">
            <a:noAutofit/>
          </a:bodyPr>
          <a:lstStyle/>
          <a:p>
            <a:pPr marL="0" marR="0" lvl="0" indent="-76200" algn="l" rtl="0">
              <a:lnSpc>
                <a:spcPct val="100000"/>
              </a:lnSpc>
              <a:spcBef>
                <a:spcPts val="0"/>
              </a:spcBef>
              <a:spcAft>
                <a:spcPts val="0"/>
              </a:spcAft>
              <a:buClr>
                <a:srgbClr val="FFFFFF"/>
              </a:buClr>
              <a:buSzPct val="100000"/>
              <a:buFont typeface="Century Gothic"/>
              <a:buNone/>
            </a:pPr>
            <a:r>
              <a:rPr lang="en-US" sz="1200" b="0" i="0" u="none" strike="noStrike" cap="none">
                <a:solidFill>
                  <a:srgbClr val="FFFFFF"/>
                </a:solidFill>
                <a:latin typeface="Century Gothic"/>
                <a:ea typeface="Century Gothic"/>
                <a:cs typeface="Century Gothic"/>
                <a:sym typeface="Century Gothic"/>
              </a:rPr>
              <a:t>Habitat Suitability</a:t>
            </a:r>
          </a:p>
        </p:txBody>
      </p:sp>
      <p:pic>
        <p:nvPicPr>
          <p:cNvPr id="16" name="Shape 289" descr="Capture2.JPG"/>
          <p:cNvPicPr preferRelativeResize="0"/>
          <p:nvPr/>
        </p:nvPicPr>
        <p:blipFill rotWithShape="1">
          <a:blip r:embed="rId4">
            <a:alphaModFix/>
          </a:blip>
          <a:srcRect l="12579" t="5957" b="2809"/>
          <a:stretch/>
        </p:blipFill>
        <p:spPr>
          <a:xfrm flipH="1">
            <a:off x="6964708" y="2884278"/>
            <a:ext cx="159422" cy="513649"/>
          </a:xfrm>
          <a:prstGeom prst="rect">
            <a:avLst/>
          </a:prstGeom>
          <a:noFill/>
          <a:ln>
            <a:noFill/>
          </a:ln>
        </p:spPr>
      </p:pic>
      <p:sp>
        <p:nvSpPr>
          <p:cNvPr id="17" name="Shape 290"/>
          <p:cNvSpPr txBox="1"/>
          <p:nvPr/>
        </p:nvSpPr>
        <p:spPr>
          <a:xfrm>
            <a:off x="7055235" y="2718254"/>
            <a:ext cx="695700" cy="3303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rgbClr val="FFFFFF"/>
              </a:buClr>
              <a:buSzPct val="100000"/>
              <a:buFont typeface="Century Gothic"/>
              <a:buNone/>
            </a:pPr>
            <a:r>
              <a:rPr lang="en-US" sz="1100">
                <a:solidFill>
                  <a:srgbClr val="FFFFFF"/>
                </a:solidFill>
                <a:latin typeface="Century Gothic"/>
                <a:ea typeface="Century Gothic"/>
                <a:cs typeface="Century Gothic"/>
                <a:sym typeface="Century Gothic"/>
              </a:rPr>
              <a:t>0.52</a:t>
            </a:r>
          </a:p>
        </p:txBody>
      </p:sp>
      <p:sp>
        <p:nvSpPr>
          <p:cNvPr id="18" name="Shape 291"/>
          <p:cNvSpPr txBox="1"/>
          <p:nvPr/>
        </p:nvSpPr>
        <p:spPr>
          <a:xfrm>
            <a:off x="7055229" y="3182658"/>
            <a:ext cx="695700" cy="330300"/>
          </a:xfrm>
          <a:prstGeom prst="rect">
            <a:avLst/>
          </a:prstGeom>
          <a:noFill/>
          <a:ln>
            <a:noFill/>
          </a:ln>
        </p:spPr>
        <p:txBody>
          <a:bodyPr wrap="square" lIns="91425" tIns="91425" rIns="91425" bIns="91425" anchor="t" anchorCtr="0">
            <a:noAutofit/>
          </a:bodyPr>
          <a:lstStyle/>
          <a:p>
            <a:pPr marL="0" marR="0" lvl="0" indent="-69850" algn="l" rtl="0">
              <a:lnSpc>
                <a:spcPct val="100000"/>
              </a:lnSpc>
              <a:spcBef>
                <a:spcPts val="0"/>
              </a:spcBef>
              <a:spcAft>
                <a:spcPts val="0"/>
              </a:spcAft>
              <a:buClr>
                <a:srgbClr val="FFFFFF"/>
              </a:buClr>
              <a:buSzPct val="100000"/>
              <a:buFont typeface="Century Gothic"/>
              <a:buNone/>
            </a:pPr>
            <a:r>
              <a:rPr lang="en-US" sz="1100">
                <a:solidFill>
                  <a:srgbClr val="FFFFFF"/>
                </a:solidFill>
                <a:latin typeface="Century Gothic"/>
                <a:ea typeface="Century Gothic"/>
                <a:cs typeface="Century Gothic"/>
                <a:sym typeface="Century Gothic"/>
              </a:rPr>
              <a:t>0.0003</a:t>
            </a:r>
          </a:p>
        </p:txBody>
      </p:sp>
    </p:spTree>
    <p:extLst>
      <p:ext uri="{BB962C8B-B14F-4D97-AF65-F5344CB8AC3E}">
        <p14:creationId xmlns:p14="http://schemas.microsoft.com/office/powerpoint/2010/main" val="1758642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4" name="Shape 296"/>
          <p:cNvSpPr txBox="1">
            <a:spLocks noGrp="1"/>
          </p:cNvSpPr>
          <p:nvPr>
            <p:ph type="title"/>
          </p:nvPr>
        </p:nvSpPr>
        <p:spPr>
          <a:xfrm>
            <a:off x="1000125" y="365124"/>
            <a:ext cx="9413400" cy="479400"/>
          </a:xfrm>
          <a:prstGeom prst="rect">
            <a:avLst/>
          </a:prstGeom>
          <a:noFill/>
          <a:ln>
            <a:noFill/>
          </a:ln>
        </p:spPr>
        <p:txBody>
          <a:bodyPr wrap="square" lIns="91425" tIns="45700" rIns="91425" bIns="45700" anchor="ctr" anchorCtr="0">
            <a:noAutofit/>
          </a:bodyPr>
          <a:lstStyle/>
          <a:p>
            <a:pPr marL="0" marR="0" lvl="0" indent="-76200" algn="l" rtl="0">
              <a:lnSpc>
                <a:spcPct val="90000"/>
              </a:lnSpc>
              <a:spcBef>
                <a:spcPts val="0"/>
              </a:spcBef>
              <a:spcAft>
                <a:spcPts val="0"/>
              </a:spcAft>
              <a:buClr>
                <a:srgbClr val="75AADB"/>
              </a:buClr>
              <a:buSzPct val="25000"/>
              <a:buFont typeface="Century Gothic"/>
              <a:buNone/>
            </a:pPr>
            <a:r>
              <a:rPr lang="en-US" sz="4800" b="0" i="0" u="none" strike="noStrike" cap="none">
                <a:solidFill>
                  <a:srgbClr val="3289B4"/>
                </a:solidFill>
                <a:latin typeface="Century Gothic"/>
                <a:ea typeface="Century Gothic"/>
                <a:cs typeface="Century Gothic"/>
                <a:sym typeface="Century Gothic"/>
              </a:rPr>
              <a:t>Conclusions</a:t>
            </a:r>
          </a:p>
        </p:txBody>
      </p:sp>
      <p:sp>
        <p:nvSpPr>
          <p:cNvPr id="5" name="Shape 297"/>
          <p:cNvSpPr txBox="1">
            <a:spLocks noGrp="1"/>
          </p:cNvSpPr>
          <p:nvPr>
            <p:ph type="body" idx="4294967295"/>
          </p:nvPr>
        </p:nvSpPr>
        <p:spPr>
          <a:xfrm>
            <a:off x="182880" y="1591076"/>
            <a:ext cx="5992837" cy="4238198"/>
          </a:xfrm>
          <a:prstGeom prst="rect">
            <a:avLst/>
          </a:prstGeom>
          <a:noFill/>
          <a:ln>
            <a:noFill/>
          </a:ln>
        </p:spPr>
        <p:txBody>
          <a:bodyPr wrap="square" lIns="91425" tIns="45700" rIns="91425" bIns="45700" anchor="t" anchorCtr="0">
            <a:noAutofit/>
          </a:bodyPr>
          <a:lstStyle/>
          <a:p>
            <a:pPr marL="457200" marR="0" lvl="0" indent="-406400" algn="l" rtl="0">
              <a:lnSpc>
                <a:spcPct val="90000"/>
              </a:lnSpc>
              <a:spcBef>
                <a:spcPts val="0"/>
              </a:spcBef>
              <a:spcAft>
                <a:spcPts val="0"/>
              </a:spcAft>
              <a:buClr>
                <a:srgbClr val="3289B4"/>
              </a:buClr>
              <a:buSzPct val="135000"/>
              <a:buFont typeface="Webdings" panose="05030102010509060703" pitchFamily="18" charset="2"/>
              <a:buChar char="4"/>
            </a:pPr>
            <a:r>
              <a:rPr lang="en-US" sz="2400" b="0" i="0" u="none" strike="noStrike" cap="none" dirty="0">
                <a:solidFill>
                  <a:srgbClr val="757070"/>
                </a:solidFill>
                <a:sym typeface="Century Gothic"/>
              </a:rPr>
              <a:t>NASA Earth </a:t>
            </a:r>
            <a:r>
              <a:rPr lang="en-US" sz="2400" b="0" i="0" u="none" strike="noStrike" cap="none" dirty="0" smtClean="0">
                <a:solidFill>
                  <a:srgbClr val="757070"/>
                </a:solidFill>
                <a:sym typeface="Century Gothic"/>
              </a:rPr>
              <a:t>observations </a:t>
            </a:r>
            <a:r>
              <a:rPr lang="en-US" sz="2400" b="0" i="0" u="none" strike="noStrike" cap="none" dirty="0">
                <a:solidFill>
                  <a:srgbClr val="757070"/>
                </a:solidFill>
                <a:sym typeface="Century Gothic"/>
              </a:rPr>
              <a:t>were used to estimate turbidity and sea surface temperature</a:t>
            </a:r>
          </a:p>
          <a:p>
            <a:pPr marL="342900" marR="0" lvl="0" indent="-342900" algn="l" rtl="0">
              <a:lnSpc>
                <a:spcPct val="90000"/>
              </a:lnSpc>
              <a:spcBef>
                <a:spcPts val="0"/>
              </a:spcBef>
              <a:spcAft>
                <a:spcPts val="0"/>
              </a:spcAft>
              <a:buFont typeface="Webdings" panose="05030102010509060703" pitchFamily="18" charset="2"/>
              <a:buChar char="4"/>
            </a:pPr>
            <a:endParaRPr sz="2400" dirty="0">
              <a:solidFill>
                <a:srgbClr val="757070"/>
              </a:solidFill>
            </a:endParaRPr>
          </a:p>
          <a:p>
            <a:pPr marL="914400" lvl="1" indent="-406400">
              <a:spcBef>
                <a:spcPts val="0"/>
              </a:spcBef>
              <a:buClr>
                <a:srgbClr val="3289B4"/>
              </a:buClr>
              <a:buSzPct val="135000"/>
              <a:buFont typeface="Webdings" panose="05030102010509060703" pitchFamily="18" charset="2"/>
              <a:buChar char="4"/>
            </a:pPr>
            <a:r>
              <a:rPr lang="en-US" sz="2400" dirty="0">
                <a:solidFill>
                  <a:srgbClr val="757070"/>
                </a:solidFill>
              </a:rPr>
              <a:t>The EO </a:t>
            </a:r>
            <a:r>
              <a:rPr lang="en-US" sz="2400" dirty="0" smtClean="0">
                <a:solidFill>
                  <a:srgbClr val="757070"/>
                </a:solidFill>
              </a:rPr>
              <a:t>were </a:t>
            </a:r>
            <a:r>
              <a:rPr lang="en-US" sz="2400" dirty="0">
                <a:solidFill>
                  <a:srgbClr val="757070"/>
                </a:solidFill>
              </a:rPr>
              <a:t>not successful for validating turbidity and salinity</a:t>
            </a:r>
          </a:p>
          <a:p>
            <a:pPr marL="457200" marR="0" lvl="0" indent="-577850" algn="l" rtl="0">
              <a:lnSpc>
                <a:spcPct val="90000"/>
              </a:lnSpc>
              <a:spcBef>
                <a:spcPts val="0"/>
              </a:spcBef>
              <a:spcAft>
                <a:spcPts val="0"/>
              </a:spcAft>
              <a:buClr>
                <a:srgbClr val="3289B4"/>
              </a:buClr>
              <a:buSzPct val="135000"/>
              <a:buFont typeface="Webdings" panose="05030102010509060703" pitchFamily="18" charset="2"/>
              <a:buChar char="4"/>
            </a:pPr>
            <a:endParaRPr sz="2400" b="0" i="0" u="none" strike="noStrike" cap="none" dirty="0">
              <a:solidFill>
                <a:srgbClr val="757070"/>
              </a:solidFill>
              <a:sym typeface="Century Gothic"/>
            </a:endParaRPr>
          </a:p>
          <a:p>
            <a:pPr marL="914400" lvl="1" indent="-455386">
              <a:spcBef>
                <a:spcPts val="0"/>
              </a:spcBef>
              <a:buClr>
                <a:srgbClr val="3289B4"/>
              </a:buClr>
              <a:buSzPct val="135000"/>
              <a:buFont typeface="Webdings" panose="05030102010509060703" pitchFamily="18" charset="2"/>
              <a:buChar char="4"/>
            </a:pPr>
            <a:r>
              <a:rPr lang="en-US" sz="2400" b="0" i="0" u="none" strike="noStrike" cap="none" dirty="0">
                <a:solidFill>
                  <a:srgbClr val="757070"/>
                </a:solidFill>
                <a:sym typeface="Century Gothic"/>
              </a:rPr>
              <a:t>Geospatial data products were produced to assist oyster fisheries management and habitat restoration</a:t>
            </a:r>
          </a:p>
          <a:p>
            <a:pPr marR="0" lvl="0" algn="l" rtl="0">
              <a:lnSpc>
                <a:spcPct val="90000"/>
              </a:lnSpc>
              <a:spcBef>
                <a:spcPts val="0"/>
              </a:spcBef>
              <a:spcAft>
                <a:spcPts val="0"/>
              </a:spcAft>
              <a:buClr>
                <a:srgbClr val="3289B4"/>
              </a:buClr>
              <a:buSzPct val="96428"/>
            </a:pPr>
            <a:endParaRPr sz="2000" b="0" i="0" u="none" strike="noStrike" cap="none" dirty="0">
              <a:solidFill>
                <a:srgbClr val="757070"/>
              </a:solidFill>
              <a:latin typeface="Century Gothic"/>
              <a:ea typeface="Century Gothic"/>
              <a:cs typeface="Century Gothic"/>
              <a:sym typeface="Century Gothic"/>
            </a:endParaRPr>
          </a:p>
        </p:txBody>
      </p:sp>
      <p:pic>
        <p:nvPicPr>
          <p:cNvPr id="6" name="Shape 298"/>
          <p:cNvPicPr preferRelativeResize="0"/>
          <p:nvPr/>
        </p:nvPicPr>
        <p:blipFill rotWithShape="1">
          <a:blip r:embed="rId3">
            <a:alphaModFix/>
          </a:blip>
          <a:srcRect/>
          <a:stretch/>
        </p:blipFill>
        <p:spPr>
          <a:xfrm>
            <a:off x="6315100" y="1055545"/>
            <a:ext cx="4647472" cy="5309260"/>
          </a:xfrm>
          <a:prstGeom prst="rect">
            <a:avLst/>
          </a:prstGeom>
          <a:noFill/>
          <a:ln>
            <a:noFill/>
          </a:ln>
        </p:spPr>
      </p:pic>
      <p:sp>
        <p:nvSpPr>
          <p:cNvPr id="8" name="Shape 299"/>
          <p:cNvSpPr txBox="1"/>
          <p:nvPr/>
        </p:nvSpPr>
        <p:spPr>
          <a:xfrm>
            <a:off x="6315100" y="6065841"/>
            <a:ext cx="5145300" cy="267000"/>
          </a:xfrm>
          <a:prstGeom prst="rect">
            <a:avLst/>
          </a:prstGeom>
          <a:noFill/>
          <a:ln>
            <a:noFill/>
          </a:ln>
        </p:spPr>
        <p:txBody>
          <a:bodyPr wrap="square" lIns="91425" tIns="91425" rIns="91425" bIns="91425" anchor="ctr" anchorCtr="0">
            <a:noAutofit/>
          </a:bodyPr>
          <a:lstStyle/>
          <a:p>
            <a:pPr marL="0" marR="0" lvl="0" indent="-76200" algn="l" rtl="0">
              <a:lnSpc>
                <a:spcPct val="90000"/>
              </a:lnSpc>
              <a:spcBef>
                <a:spcPts val="0"/>
              </a:spcBef>
              <a:spcAft>
                <a:spcPts val="0"/>
              </a:spcAft>
              <a:buClr>
                <a:schemeClr val="lt1"/>
              </a:buClr>
              <a:buSzPct val="100000"/>
              <a:buFont typeface="Century Gothic"/>
              <a:buNone/>
            </a:pPr>
            <a:r>
              <a:rPr lang="en-US" sz="1200" b="0" i="0" u="none" strike="noStrike" cap="none" dirty="0">
                <a:solidFill>
                  <a:schemeClr val="lt1"/>
                </a:solidFill>
                <a:latin typeface="Century Gothic"/>
                <a:ea typeface="Century Gothic"/>
                <a:cs typeface="Century Gothic"/>
                <a:sym typeface="Century Gothic"/>
              </a:rPr>
              <a:t>Image Credit: SARP</a:t>
            </a:r>
          </a:p>
        </p:txBody>
      </p:sp>
    </p:spTree>
    <p:extLst>
      <p:ext uri="{BB962C8B-B14F-4D97-AF65-F5344CB8AC3E}">
        <p14:creationId xmlns:p14="http://schemas.microsoft.com/office/powerpoint/2010/main" val="327812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3" name="Shape 305"/>
          <p:cNvSpPr txBox="1">
            <a:spLocks noGrp="1"/>
          </p:cNvSpPr>
          <p:nvPr>
            <p:ph type="title"/>
          </p:nvPr>
        </p:nvSpPr>
        <p:spPr>
          <a:xfrm>
            <a:off x="1000125" y="365124"/>
            <a:ext cx="9413400" cy="479400"/>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Errors &amp; Uncertainties</a:t>
            </a:r>
          </a:p>
        </p:txBody>
      </p:sp>
      <p:sp>
        <p:nvSpPr>
          <p:cNvPr id="4" name="Shape 306"/>
          <p:cNvSpPr txBox="1">
            <a:spLocks noGrp="1"/>
          </p:cNvSpPr>
          <p:nvPr>
            <p:ph type="body" idx="4294967295"/>
          </p:nvPr>
        </p:nvSpPr>
        <p:spPr>
          <a:xfrm>
            <a:off x="581323" y="2031953"/>
            <a:ext cx="4603500" cy="2762000"/>
          </a:xfrm>
          <a:prstGeom prst="rect">
            <a:avLst/>
          </a:prstGeom>
          <a:noFill/>
          <a:ln>
            <a:noFill/>
          </a:ln>
        </p:spPr>
        <p:txBody>
          <a:bodyPr wrap="square" lIns="91425" tIns="91425" rIns="91425" bIns="91425" anchor="t" anchorCtr="0">
            <a:noAutofit/>
          </a:bodyPr>
          <a:lstStyle/>
          <a:p>
            <a:pPr marL="457200" marR="0" lvl="0" indent="-406400" algn="l" rtl="0">
              <a:lnSpc>
                <a:spcPct val="150000"/>
              </a:lnSpc>
              <a:spcBef>
                <a:spcPts val="0"/>
              </a:spcBef>
              <a:spcAft>
                <a:spcPts val="0"/>
              </a:spcAft>
              <a:buClr>
                <a:srgbClr val="3289B4"/>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Low </a:t>
            </a:r>
            <a:r>
              <a:rPr lang="en-US" sz="2400" b="0" i="0" u="none" strike="noStrike" cap="none" dirty="0" smtClean="0">
                <a:solidFill>
                  <a:srgbClr val="757070"/>
                </a:solidFill>
                <a:latin typeface="Century Gothic"/>
                <a:ea typeface="Century Gothic"/>
                <a:cs typeface="Century Gothic"/>
                <a:sym typeface="Century Gothic"/>
              </a:rPr>
              <a:t>spatial resolution</a:t>
            </a:r>
          </a:p>
          <a:p>
            <a:pPr marL="457200" marR="0" lvl="0" indent="-406400" algn="l" rtl="0">
              <a:lnSpc>
                <a:spcPct val="150000"/>
              </a:lnSpc>
              <a:spcBef>
                <a:spcPts val="0"/>
              </a:spcBef>
              <a:spcAft>
                <a:spcPts val="0"/>
              </a:spcAft>
              <a:buClr>
                <a:srgbClr val="3289B4"/>
              </a:buClr>
              <a:buSzPct val="100000"/>
              <a:buFont typeface="Webdings" panose="05030102010509060703" pitchFamily="18" charset="2"/>
              <a:buChar char="4"/>
            </a:pPr>
            <a:endParaRPr lang="en-US" sz="2400" b="0" i="0" u="none" strike="noStrike" cap="none" dirty="0">
              <a:solidFill>
                <a:srgbClr val="757070"/>
              </a:solidFill>
              <a:latin typeface="Century Gothic"/>
              <a:ea typeface="Century Gothic"/>
              <a:cs typeface="Century Gothic"/>
              <a:sym typeface="Century Gothic"/>
            </a:endParaRPr>
          </a:p>
          <a:p>
            <a:pPr marL="457200" marR="0" lvl="0" indent="-406400" algn="l" rtl="0">
              <a:lnSpc>
                <a:spcPct val="150000"/>
              </a:lnSpc>
              <a:spcBef>
                <a:spcPts val="0"/>
              </a:spcBef>
              <a:spcAft>
                <a:spcPts val="0"/>
              </a:spcAft>
              <a:buClr>
                <a:srgbClr val="3289B4"/>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Cloud cover </a:t>
            </a:r>
            <a:r>
              <a:rPr lang="en-US" sz="2400" b="0" i="0" u="none" strike="noStrike" cap="none" dirty="0" smtClean="0">
                <a:solidFill>
                  <a:srgbClr val="757070"/>
                </a:solidFill>
                <a:latin typeface="Century Gothic"/>
                <a:ea typeface="Century Gothic"/>
                <a:cs typeface="Century Gothic"/>
                <a:sym typeface="Century Gothic"/>
              </a:rPr>
              <a:t>frequency</a:t>
            </a:r>
          </a:p>
          <a:p>
            <a:pPr marL="457200" marR="0" lvl="0" indent="-406400" algn="l" rtl="0">
              <a:lnSpc>
                <a:spcPct val="150000"/>
              </a:lnSpc>
              <a:spcBef>
                <a:spcPts val="0"/>
              </a:spcBef>
              <a:spcAft>
                <a:spcPts val="0"/>
              </a:spcAft>
              <a:buClr>
                <a:srgbClr val="3289B4"/>
              </a:buClr>
              <a:buSzPct val="100000"/>
              <a:buFont typeface="Webdings" panose="05030102010509060703" pitchFamily="18" charset="2"/>
              <a:buChar char="4"/>
            </a:pPr>
            <a:endParaRPr lang="en-US" sz="2400" b="0" i="0" u="none" strike="noStrike" cap="none" dirty="0">
              <a:solidFill>
                <a:srgbClr val="757070"/>
              </a:solidFill>
              <a:latin typeface="Century Gothic"/>
              <a:ea typeface="Century Gothic"/>
              <a:cs typeface="Century Gothic"/>
              <a:sym typeface="Century Gothic"/>
            </a:endParaRPr>
          </a:p>
          <a:p>
            <a:pPr marL="457200" marR="0" lvl="0" indent="-406400" algn="l" rtl="0">
              <a:lnSpc>
                <a:spcPct val="100000"/>
              </a:lnSpc>
              <a:spcBef>
                <a:spcPts val="0"/>
              </a:spcBef>
              <a:spcAft>
                <a:spcPts val="0"/>
              </a:spcAft>
              <a:buClr>
                <a:srgbClr val="3289B4"/>
              </a:buClr>
              <a:buSzPct val="100000"/>
              <a:buFont typeface="Webdings" panose="05030102010509060703" pitchFamily="18" charset="2"/>
              <a:buChar char="4"/>
            </a:pPr>
            <a:r>
              <a:rPr lang="en-US" sz="2400" b="0" i="0" u="none" strike="noStrike" cap="none" dirty="0">
                <a:solidFill>
                  <a:srgbClr val="757070"/>
                </a:solidFill>
                <a:latin typeface="Century Gothic"/>
                <a:ea typeface="Century Gothic"/>
                <a:cs typeface="Century Gothic"/>
                <a:sym typeface="Century Gothic"/>
              </a:rPr>
              <a:t>More work is needed to forecast water quality</a:t>
            </a:r>
          </a:p>
        </p:txBody>
      </p:sp>
      <p:pic>
        <p:nvPicPr>
          <p:cNvPr id="5" name="Shape 308"/>
          <p:cNvPicPr preferRelativeResize="0"/>
          <p:nvPr/>
        </p:nvPicPr>
        <p:blipFill rotWithShape="1">
          <a:blip r:embed="rId3">
            <a:alphaModFix/>
          </a:blip>
          <a:srcRect/>
          <a:stretch/>
        </p:blipFill>
        <p:spPr>
          <a:xfrm>
            <a:off x="5831174" y="1280795"/>
            <a:ext cx="5863679" cy="4855160"/>
          </a:xfrm>
          <a:prstGeom prst="rect">
            <a:avLst/>
          </a:prstGeom>
          <a:noFill/>
          <a:ln>
            <a:noFill/>
          </a:ln>
        </p:spPr>
      </p:pic>
      <p:sp>
        <p:nvSpPr>
          <p:cNvPr id="6" name="Shape 309"/>
          <p:cNvSpPr txBox="1"/>
          <p:nvPr/>
        </p:nvSpPr>
        <p:spPr>
          <a:xfrm>
            <a:off x="5831174" y="5868955"/>
            <a:ext cx="3450600" cy="267000"/>
          </a:xfrm>
          <a:prstGeom prst="rect">
            <a:avLst/>
          </a:prstGeom>
          <a:noFill/>
          <a:ln>
            <a:noFill/>
          </a:ln>
        </p:spPr>
        <p:txBody>
          <a:bodyPr wrap="square" lIns="91425" tIns="91425" rIns="91425" bIns="91425" anchor="ctr" anchorCtr="0">
            <a:noAutofit/>
          </a:bodyPr>
          <a:lstStyle/>
          <a:p>
            <a:pPr marL="0" marR="0" lvl="0" indent="-76200" algn="l" rtl="0">
              <a:lnSpc>
                <a:spcPct val="90000"/>
              </a:lnSpc>
              <a:spcBef>
                <a:spcPts val="0"/>
              </a:spcBef>
              <a:spcAft>
                <a:spcPts val="0"/>
              </a:spcAft>
              <a:buClr>
                <a:schemeClr val="lt1"/>
              </a:buClr>
              <a:buSzPct val="100000"/>
              <a:buFont typeface="Century Gothic"/>
              <a:buNone/>
            </a:pPr>
            <a:r>
              <a:rPr lang="en-US" sz="1200" b="0" i="0" u="none" strike="noStrike" cap="none">
                <a:solidFill>
                  <a:schemeClr val="lt1"/>
                </a:solidFill>
                <a:latin typeface="Century Gothic"/>
                <a:ea typeface="Century Gothic"/>
                <a:cs typeface="Century Gothic"/>
                <a:sym typeface="Century Gothic"/>
              </a:rPr>
              <a:t>Image Credit: Reef Innovations</a:t>
            </a:r>
          </a:p>
        </p:txBody>
      </p:sp>
    </p:spTree>
    <p:extLst>
      <p:ext uri="{BB962C8B-B14F-4D97-AF65-F5344CB8AC3E}">
        <p14:creationId xmlns:p14="http://schemas.microsoft.com/office/powerpoint/2010/main" val="276237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3" name="Shape 315"/>
          <p:cNvSpPr txBox="1">
            <a:spLocks noGrp="1"/>
          </p:cNvSpPr>
          <p:nvPr>
            <p:ph type="title"/>
          </p:nvPr>
        </p:nvSpPr>
        <p:spPr>
          <a:xfrm>
            <a:off x="1000125" y="377824"/>
            <a:ext cx="10233000" cy="479400"/>
          </a:xfrm>
          <a:prstGeom prst="rect">
            <a:avLst/>
          </a:prstGeom>
          <a:noFill/>
          <a:ln>
            <a:noFill/>
          </a:ln>
        </p:spPr>
        <p:txBody>
          <a:bodyPr wrap="square" lIns="91425" tIns="45700" rIns="91425" bIns="45700" anchor="ctr" anchorCtr="0">
            <a:noAutofit/>
          </a:bodyPr>
          <a:lstStyle/>
          <a:p>
            <a:pPr marL="0" marR="0" lvl="0" indent="-68898" algn="l" rtl="0">
              <a:lnSpc>
                <a:spcPct val="90000"/>
              </a:lnSpc>
              <a:spcBef>
                <a:spcPts val="0"/>
              </a:spcBef>
              <a:spcAft>
                <a:spcPts val="0"/>
              </a:spcAft>
              <a:buClr>
                <a:srgbClr val="75AADB"/>
              </a:buClr>
              <a:buSzPct val="25116"/>
              <a:buFont typeface="Century Gothic"/>
              <a:buNone/>
            </a:pPr>
            <a:r>
              <a:rPr lang="en-US" sz="4320"/>
              <a:t>Additional Uncertainties</a:t>
            </a:r>
          </a:p>
        </p:txBody>
      </p:sp>
      <p:sp>
        <p:nvSpPr>
          <p:cNvPr id="4" name="Shape 316"/>
          <p:cNvSpPr txBox="1">
            <a:spLocks noGrp="1"/>
          </p:cNvSpPr>
          <p:nvPr>
            <p:ph type="body" idx="4294967295"/>
          </p:nvPr>
        </p:nvSpPr>
        <p:spPr>
          <a:xfrm>
            <a:off x="150855" y="1819106"/>
            <a:ext cx="4709400" cy="3878587"/>
          </a:xfrm>
          <a:prstGeom prst="rect">
            <a:avLst/>
          </a:prstGeom>
          <a:noFill/>
          <a:ln>
            <a:noFill/>
          </a:ln>
        </p:spPr>
        <p:txBody>
          <a:bodyPr wrap="square" lIns="91425" tIns="91425" rIns="91425" bIns="91425" anchor="t" anchorCtr="0">
            <a:noAutofit/>
          </a:bodyPr>
          <a:lstStyle/>
          <a:p>
            <a:pPr marL="342900" marR="0" lvl="0" indent="-342900" algn="l" rtl="0">
              <a:lnSpc>
                <a:spcPct val="90000"/>
              </a:lnSpc>
              <a:spcBef>
                <a:spcPts val="0"/>
              </a:spcBef>
              <a:spcAft>
                <a:spcPts val="1000"/>
              </a:spcAft>
              <a:buClr>
                <a:srgbClr val="3289B4"/>
              </a:buClr>
              <a:buSzPct val="100000"/>
              <a:buFont typeface="Webdings" panose="05030102010509060703" pitchFamily="18" charset="2"/>
              <a:buChar char="4"/>
            </a:pPr>
            <a:r>
              <a:rPr lang="en-US" sz="2200" dirty="0">
                <a:solidFill>
                  <a:srgbClr val="767171"/>
                </a:solidFill>
              </a:rPr>
              <a:t>The salinity EO product could not be validated using buoy data as indicated by the low </a:t>
            </a:r>
            <a:r>
              <a:rPr lang="en-US" sz="2200" dirty="0" smtClean="0">
                <a:solidFill>
                  <a:srgbClr val="757070"/>
                </a:solidFill>
              </a:rPr>
              <a:t>R</a:t>
            </a:r>
            <a:r>
              <a:rPr lang="en-US" sz="2200" baseline="30000" dirty="0" smtClean="0">
                <a:solidFill>
                  <a:srgbClr val="757070"/>
                </a:solidFill>
              </a:rPr>
              <a:t>2</a:t>
            </a:r>
            <a:endParaRPr lang="en-US" sz="2200" baseline="30000" dirty="0">
              <a:solidFill>
                <a:srgbClr val="757070"/>
              </a:solidFill>
            </a:endParaRPr>
          </a:p>
          <a:p>
            <a:pPr marL="342900" lvl="0" indent="-342900" rtl="0">
              <a:spcBef>
                <a:spcPts val="0"/>
              </a:spcBef>
              <a:spcAft>
                <a:spcPts val="1000"/>
              </a:spcAft>
              <a:buClr>
                <a:srgbClr val="3289B4"/>
              </a:buClr>
              <a:buSzPct val="100000"/>
              <a:buFont typeface="Webdings" panose="05030102010509060703" pitchFamily="18" charset="2"/>
              <a:buChar char="4"/>
            </a:pPr>
            <a:r>
              <a:rPr lang="en-US" sz="2200" dirty="0">
                <a:solidFill>
                  <a:srgbClr val="767171"/>
                </a:solidFill>
              </a:rPr>
              <a:t>The EO sensor reflectance measurement is quite shallow while depth of each buoy sensor is </a:t>
            </a:r>
            <a:r>
              <a:rPr lang="en-US" sz="2200" dirty="0" smtClean="0">
                <a:solidFill>
                  <a:srgbClr val="767171"/>
                </a:solidFill>
              </a:rPr>
              <a:t>unknown</a:t>
            </a:r>
            <a:endParaRPr lang="en-US" sz="2200" dirty="0">
              <a:solidFill>
                <a:srgbClr val="767171"/>
              </a:solidFill>
            </a:endParaRPr>
          </a:p>
          <a:p>
            <a:pPr marL="342900" lvl="0" indent="-342900" rtl="0">
              <a:spcBef>
                <a:spcPts val="0"/>
              </a:spcBef>
              <a:spcAft>
                <a:spcPts val="1000"/>
              </a:spcAft>
              <a:buClr>
                <a:srgbClr val="3289B4"/>
              </a:buClr>
              <a:buSzPct val="100000"/>
              <a:buFont typeface="Webdings" panose="05030102010509060703" pitchFamily="18" charset="2"/>
              <a:buChar char="4"/>
            </a:pPr>
            <a:r>
              <a:rPr lang="en-US" sz="2200" dirty="0">
                <a:solidFill>
                  <a:srgbClr val="767171"/>
                </a:solidFill>
              </a:rPr>
              <a:t>The turbidity EO product could not be validated because of a limited number of </a:t>
            </a:r>
            <a:r>
              <a:rPr lang="en-US" sz="2200" dirty="0" smtClean="0">
                <a:solidFill>
                  <a:srgbClr val="767171"/>
                </a:solidFill>
              </a:rPr>
              <a:t>samples</a:t>
            </a:r>
            <a:endParaRPr lang="en-US" sz="2200" dirty="0">
              <a:solidFill>
                <a:srgbClr val="767171"/>
              </a:solidFill>
            </a:endParaRPr>
          </a:p>
        </p:txBody>
      </p:sp>
      <p:pic>
        <p:nvPicPr>
          <p:cNvPr id="5" name="Shape 317"/>
          <p:cNvPicPr preferRelativeResize="0"/>
          <p:nvPr/>
        </p:nvPicPr>
        <p:blipFill rotWithShape="1">
          <a:blip r:embed="rId3">
            <a:alphaModFix/>
          </a:blip>
          <a:srcRect/>
          <a:stretch/>
        </p:blipFill>
        <p:spPr>
          <a:xfrm>
            <a:off x="5044050" y="1537475"/>
            <a:ext cx="6912688" cy="4441850"/>
          </a:xfrm>
          <a:prstGeom prst="rect">
            <a:avLst/>
          </a:prstGeom>
          <a:noFill/>
          <a:ln>
            <a:noFill/>
          </a:ln>
        </p:spPr>
      </p:pic>
    </p:spTree>
    <p:extLst>
      <p:ext uri="{BB962C8B-B14F-4D97-AF65-F5344CB8AC3E}">
        <p14:creationId xmlns:p14="http://schemas.microsoft.com/office/powerpoint/2010/main" val="119240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7" name="Shape 324"/>
          <p:cNvSpPr txBox="1"/>
          <p:nvPr/>
        </p:nvSpPr>
        <p:spPr>
          <a:xfrm>
            <a:off x="309489" y="1124535"/>
            <a:ext cx="5385586" cy="5486400"/>
          </a:xfrm>
          <a:prstGeom prst="rect">
            <a:avLst/>
          </a:prstGeom>
          <a:noFill/>
          <a:ln>
            <a:noFill/>
          </a:ln>
        </p:spPr>
        <p:txBody>
          <a:bodyPr wrap="square" lIns="91425" tIns="91425" rIns="91425" bIns="91425" anchor="t" anchorCtr="0">
            <a:noAutofit/>
          </a:bodyPr>
          <a:lstStyle/>
          <a:p>
            <a:pPr marL="457200" marR="0" lvl="0" indent="-31115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Dr. Bernard </a:t>
            </a:r>
            <a:r>
              <a:rPr lang="en-US" b="1" i="0" u="none" strike="noStrike" cap="none" dirty="0" err="1">
                <a:solidFill>
                  <a:srgbClr val="757070"/>
                </a:solidFill>
                <a:latin typeface="Century Gothic"/>
                <a:ea typeface="Century Gothic"/>
                <a:cs typeface="Century Gothic"/>
                <a:sym typeface="Century Gothic"/>
              </a:rPr>
              <a:t>Eichold</a:t>
            </a:r>
            <a:r>
              <a:rPr lang="en-US" b="1" i="0" u="none" strike="noStrike" cap="none" dirty="0">
                <a:solidFill>
                  <a:srgbClr val="757070"/>
                </a:solidFill>
                <a:latin typeface="Century Gothic"/>
                <a:ea typeface="Century Gothic"/>
                <a:cs typeface="Century Gothic"/>
                <a:sym typeface="Century Gothic"/>
              </a:rPr>
              <a:t>, </a:t>
            </a:r>
            <a:r>
              <a:rPr lang="en-US" b="0" i="0" u="none" strike="noStrike" cap="none" dirty="0">
                <a:solidFill>
                  <a:srgbClr val="757070"/>
                </a:solidFill>
                <a:latin typeface="Century Gothic"/>
                <a:ea typeface="Century Gothic"/>
                <a:cs typeface="Century Gothic"/>
                <a:sym typeface="Century Gothic"/>
              </a:rPr>
              <a:t>Mobile County Health Department (Mentor)</a:t>
            </a:r>
          </a:p>
          <a:p>
            <a:pPr marL="457200" marR="0" lvl="0" indent="-31115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Joseph Spruce</a:t>
            </a:r>
            <a:r>
              <a:rPr lang="en-US" b="0" i="0" u="none" strike="noStrike" cap="none" dirty="0">
                <a:solidFill>
                  <a:srgbClr val="757070"/>
                </a:solidFill>
                <a:latin typeface="Century Gothic"/>
                <a:ea typeface="Century Gothic"/>
                <a:cs typeface="Century Gothic"/>
                <a:sym typeface="Century Gothic"/>
              </a:rPr>
              <a:t>, Science Systems &amp; Applications, Inc. (Science Advisor)</a:t>
            </a:r>
          </a:p>
          <a:p>
            <a:pPr marL="457200" marR="0" lvl="0" indent="-31115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Dr. Kenton Ross</a:t>
            </a:r>
            <a:r>
              <a:rPr lang="en-US" b="0" i="0" u="none" strike="noStrike" cap="none" dirty="0">
                <a:solidFill>
                  <a:srgbClr val="757070"/>
                </a:solidFill>
                <a:latin typeface="Century Gothic"/>
                <a:ea typeface="Century Gothic"/>
                <a:cs typeface="Century Gothic"/>
                <a:sym typeface="Century Gothic"/>
              </a:rPr>
              <a:t>, NASA Langley Research Center (Science Advisor)</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Mark </a:t>
            </a:r>
            <a:r>
              <a:rPr lang="en-US" b="1" dirty="0" err="1">
                <a:solidFill>
                  <a:srgbClr val="757070"/>
                </a:solidFill>
                <a:latin typeface="Century Gothic"/>
                <a:ea typeface="Century Gothic"/>
                <a:cs typeface="Century Gothic"/>
                <a:sym typeface="Century Gothic"/>
              </a:rPr>
              <a:t>Berte</a:t>
            </a:r>
            <a:r>
              <a:rPr lang="en-US" dirty="0">
                <a:solidFill>
                  <a:srgbClr val="757070"/>
                </a:solidFill>
                <a:latin typeface="Century Gothic"/>
                <a:ea typeface="Century Gothic"/>
                <a:cs typeface="Century Gothic"/>
                <a:sym typeface="Century Gothic"/>
              </a:rPr>
              <a:t>, Alabama Coastal Foundation</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Dina Knight, </a:t>
            </a:r>
            <a:r>
              <a:rPr lang="en-US" dirty="0">
                <a:solidFill>
                  <a:srgbClr val="757070"/>
                </a:solidFill>
                <a:latin typeface="Century Gothic"/>
                <a:ea typeface="Century Gothic"/>
                <a:cs typeface="Century Gothic"/>
                <a:sym typeface="Century Gothic"/>
              </a:rPr>
              <a:t>The Nature Conservancy</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Judy </a:t>
            </a:r>
            <a:r>
              <a:rPr lang="en-US" b="1" dirty="0" err="1">
                <a:solidFill>
                  <a:srgbClr val="757070"/>
                </a:solidFill>
                <a:latin typeface="Century Gothic"/>
                <a:ea typeface="Century Gothic"/>
                <a:cs typeface="Century Gothic"/>
                <a:sym typeface="Century Gothic"/>
              </a:rPr>
              <a:t>Haner</a:t>
            </a:r>
            <a:r>
              <a:rPr lang="en-US" b="1" dirty="0">
                <a:solidFill>
                  <a:srgbClr val="757070"/>
                </a:solidFill>
                <a:latin typeface="Century Gothic"/>
                <a:ea typeface="Century Gothic"/>
                <a:cs typeface="Century Gothic"/>
                <a:sym typeface="Century Gothic"/>
              </a:rPr>
              <a:t>, </a:t>
            </a:r>
            <a:r>
              <a:rPr lang="en-US" dirty="0">
                <a:solidFill>
                  <a:srgbClr val="757070"/>
                </a:solidFill>
                <a:latin typeface="Century Gothic"/>
                <a:ea typeface="Century Gothic"/>
                <a:cs typeface="Century Gothic"/>
                <a:sym typeface="Century Gothic"/>
              </a:rPr>
              <a:t>The Nature Conservancy</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Dr. Ruth Carmichael</a:t>
            </a:r>
            <a:r>
              <a:rPr lang="en-US" dirty="0">
                <a:solidFill>
                  <a:srgbClr val="757070"/>
                </a:solidFill>
                <a:latin typeface="Century Gothic"/>
                <a:ea typeface="Century Gothic"/>
                <a:cs typeface="Century Gothic"/>
                <a:sym typeface="Century Gothic"/>
              </a:rPr>
              <a:t>, Dauphin Island Sea Lab (Manatee Sighting Network)</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Elizabeth </a:t>
            </a:r>
            <a:r>
              <a:rPr lang="en-US" b="1" dirty="0" err="1">
                <a:solidFill>
                  <a:srgbClr val="757070"/>
                </a:solidFill>
                <a:latin typeface="Century Gothic"/>
                <a:ea typeface="Century Gothic"/>
                <a:cs typeface="Century Gothic"/>
                <a:sym typeface="Century Gothic"/>
              </a:rPr>
              <a:t>Hieb</a:t>
            </a:r>
            <a:r>
              <a:rPr lang="en-US" dirty="0">
                <a:solidFill>
                  <a:srgbClr val="757070"/>
                </a:solidFill>
                <a:latin typeface="Century Gothic"/>
                <a:ea typeface="Century Gothic"/>
                <a:cs typeface="Century Gothic"/>
                <a:sym typeface="Century Gothic"/>
              </a:rPr>
              <a:t>, Dauphin Island Sea Lab (Manatee Sighting Network)</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Russell Grice</a:t>
            </a:r>
            <a:r>
              <a:rPr lang="en-US" dirty="0">
                <a:solidFill>
                  <a:srgbClr val="757070"/>
                </a:solidFill>
                <a:latin typeface="Century Gothic"/>
                <a:ea typeface="Century Gothic"/>
                <a:cs typeface="Century Gothic"/>
                <a:sym typeface="Century Gothic"/>
              </a:rPr>
              <a:t>, The Mississippi - Alabama Sea Grant Consortium</a:t>
            </a:r>
          </a:p>
          <a:p>
            <a:pPr marL="457200" marR="0" lvl="0" indent="-31115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Dr. Jeffrey </a:t>
            </a:r>
            <a:r>
              <a:rPr lang="en-US" b="1" i="0" u="none" strike="noStrike" cap="none" dirty="0" err="1">
                <a:solidFill>
                  <a:srgbClr val="757070"/>
                </a:solidFill>
                <a:latin typeface="Century Gothic"/>
                <a:ea typeface="Century Gothic"/>
                <a:cs typeface="Century Gothic"/>
                <a:sym typeface="Century Gothic"/>
              </a:rPr>
              <a:t>Luvall</a:t>
            </a:r>
            <a:r>
              <a:rPr lang="en-US" b="0" i="0" u="none" strike="noStrike" cap="none" dirty="0">
                <a:solidFill>
                  <a:srgbClr val="757070"/>
                </a:solidFill>
                <a:latin typeface="Century Gothic"/>
                <a:ea typeface="Century Gothic"/>
                <a:cs typeface="Century Gothic"/>
                <a:sym typeface="Century Gothic"/>
              </a:rPr>
              <a:t>, NASA at NSSTC (Science Advisor)</a:t>
            </a:r>
          </a:p>
          <a:p>
            <a:pPr marL="457200" marR="0" lvl="0" indent="-31115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Dr. Robert Griffin</a:t>
            </a:r>
            <a:r>
              <a:rPr lang="en-US" b="0" i="0" u="none" strike="noStrike" cap="none" dirty="0">
                <a:solidFill>
                  <a:srgbClr val="757070"/>
                </a:solidFill>
                <a:latin typeface="Century Gothic"/>
                <a:ea typeface="Century Gothic"/>
                <a:cs typeface="Century Gothic"/>
                <a:sym typeface="Century Gothic"/>
              </a:rPr>
              <a:t>, University of Alabama in Huntsville (Science Advisor)</a:t>
            </a:r>
          </a:p>
          <a:p>
            <a:pPr marL="457200" marR="0" lvl="0" indent="-31115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Dr. Maury Estes</a:t>
            </a:r>
            <a:r>
              <a:rPr lang="en-US" b="0" i="0" u="none" strike="noStrike" cap="none" dirty="0">
                <a:solidFill>
                  <a:srgbClr val="757070"/>
                </a:solidFill>
                <a:latin typeface="Century Gothic"/>
                <a:ea typeface="Century Gothic"/>
                <a:cs typeface="Century Gothic"/>
                <a:sym typeface="Century Gothic"/>
              </a:rPr>
              <a:t>, University of Alabama in Huntsville (Science Advisor)</a:t>
            </a:r>
          </a:p>
          <a:p>
            <a:pPr marL="457200" lvl="0" indent="-311150"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Leigh Sinclair</a:t>
            </a:r>
            <a:r>
              <a:rPr lang="en-US" dirty="0">
                <a:solidFill>
                  <a:srgbClr val="757070"/>
                </a:solidFill>
                <a:latin typeface="Century Gothic"/>
                <a:ea typeface="Century Gothic"/>
                <a:cs typeface="Century Gothic"/>
                <a:sym typeface="Century Gothic"/>
              </a:rPr>
              <a:t>, University of Alabama/Information Technology &amp; Systems Center (Mentor)</a:t>
            </a:r>
            <a:endParaRPr b="0" i="0" u="none" strike="noStrike" cap="none" dirty="0">
              <a:solidFill>
                <a:srgbClr val="757070"/>
              </a:solidFill>
              <a:latin typeface="Century Gothic"/>
              <a:ea typeface="Century Gothic"/>
              <a:cs typeface="Century Gothic"/>
              <a:sym typeface="Century Gothic"/>
            </a:endParaRPr>
          </a:p>
          <a:p>
            <a:pPr marL="285750" marR="0" lvl="0" indent="-400050" algn="l" rtl="0">
              <a:lnSpc>
                <a:spcPct val="100000"/>
              </a:lnSpc>
              <a:spcAft>
                <a:spcPts val="600"/>
              </a:spcAft>
              <a:buClr>
                <a:srgbClr val="3289B4"/>
              </a:buClr>
              <a:buSzPct val="150000"/>
              <a:buFont typeface="Webdings" panose="05030102010509060703" pitchFamily="18" charset="2"/>
              <a:buChar char="4"/>
            </a:pPr>
            <a:endParaRPr b="0" i="0" u="none" strike="noStrike" cap="none" dirty="0">
              <a:solidFill>
                <a:srgbClr val="757070"/>
              </a:solidFill>
              <a:latin typeface="Century Gothic"/>
              <a:ea typeface="Century Gothic"/>
              <a:cs typeface="Century Gothic"/>
              <a:sym typeface="Century Gothic"/>
            </a:endParaRPr>
          </a:p>
        </p:txBody>
      </p:sp>
      <p:sp>
        <p:nvSpPr>
          <p:cNvPr id="8" name="Shape 325"/>
          <p:cNvSpPr txBox="1"/>
          <p:nvPr/>
        </p:nvSpPr>
        <p:spPr>
          <a:xfrm>
            <a:off x="5942876" y="1124535"/>
            <a:ext cx="5966472" cy="5234793"/>
          </a:xfrm>
          <a:prstGeom prst="rect">
            <a:avLst/>
          </a:prstGeom>
          <a:noFill/>
          <a:ln>
            <a:noFill/>
          </a:ln>
        </p:spPr>
        <p:txBody>
          <a:bodyPr wrap="square" lIns="91425" tIns="91425" rIns="91425" bIns="91425" anchor="t" anchorCtr="0">
            <a:noAutofit/>
          </a:bodyPr>
          <a:lstStyle/>
          <a:p>
            <a:pPr marL="514350" indent="-27940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Mimi </a:t>
            </a:r>
            <a:r>
              <a:rPr lang="en-US" b="1" dirty="0" err="1">
                <a:solidFill>
                  <a:srgbClr val="757070"/>
                </a:solidFill>
                <a:latin typeface="Century Gothic"/>
                <a:ea typeface="Century Gothic"/>
                <a:cs typeface="Century Gothic"/>
                <a:sym typeface="Century Gothic"/>
              </a:rPr>
              <a:t>Tzeng</a:t>
            </a:r>
            <a:r>
              <a:rPr lang="en-US" dirty="0">
                <a:solidFill>
                  <a:srgbClr val="757070"/>
                </a:solidFill>
                <a:latin typeface="Century Gothic"/>
                <a:ea typeface="Century Gothic"/>
                <a:cs typeface="Century Gothic"/>
                <a:sym typeface="Century Gothic"/>
              </a:rPr>
              <a:t>, Dauphin Island Sea Lab</a:t>
            </a:r>
            <a:endParaRPr lang="en-US" b="1" dirty="0">
              <a:solidFill>
                <a:srgbClr val="757070"/>
              </a:solidFill>
              <a:latin typeface="Century Gothic"/>
              <a:ea typeface="Century Gothic"/>
              <a:cs typeface="Century Gothic"/>
              <a:sym typeface="Century Gothic"/>
            </a:endParaRP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Renee </a:t>
            </a:r>
            <a:r>
              <a:rPr lang="en-US" b="1" dirty="0" err="1">
                <a:solidFill>
                  <a:srgbClr val="757070"/>
                </a:solidFill>
                <a:latin typeface="Century Gothic"/>
                <a:ea typeface="Century Gothic"/>
                <a:cs typeface="Century Gothic"/>
                <a:sym typeface="Century Gothic"/>
              </a:rPr>
              <a:t>Collini</a:t>
            </a:r>
            <a:r>
              <a:rPr lang="en-US" b="0" i="0" u="none" strike="noStrike" cap="none" dirty="0">
                <a:solidFill>
                  <a:srgbClr val="757070"/>
                </a:solidFill>
                <a:latin typeface="Century Gothic"/>
                <a:ea typeface="Century Gothic"/>
                <a:cs typeface="Century Gothic"/>
                <a:sym typeface="Century Gothic"/>
              </a:rPr>
              <a:t>, </a:t>
            </a:r>
            <a:r>
              <a:rPr lang="en-US" dirty="0">
                <a:solidFill>
                  <a:srgbClr val="757070"/>
                </a:solidFill>
                <a:latin typeface="Century Gothic"/>
                <a:ea typeface="Century Gothic"/>
                <a:cs typeface="Century Gothic"/>
                <a:sym typeface="Century Gothic"/>
              </a:rPr>
              <a:t>Dauphin Island Sea Lab</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Dr. Just </a:t>
            </a:r>
            <a:r>
              <a:rPr lang="en-US" b="1" dirty="0" err="1">
                <a:solidFill>
                  <a:srgbClr val="757070"/>
                </a:solidFill>
                <a:latin typeface="Century Gothic"/>
                <a:ea typeface="Century Gothic"/>
                <a:cs typeface="Century Gothic"/>
                <a:sym typeface="Century Gothic"/>
              </a:rPr>
              <a:t>Cebrian</a:t>
            </a:r>
            <a:r>
              <a:rPr lang="en-US" dirty="0">
                <a:solidFill>
                  <a:srgbClr val="757070"/>
                </a:solidFill>
                <a:latin typeface="Century Gothic"/>
                <a:ea typeface="Century Gothic"/>
                <a:cs typeface="Century Gothic"/>
                <a:sym typeface="Century Gothic"/>
              </a:rPr>
              <a:t>, Dauphin Island Sea Lab</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Josh Goff</a:t>
            </a:r>
            <a:r>
              <a:rPr lang="en-US" dirty="0">
                <a:solidFill>
                  <a:srgbClr val="757070"/>
                </a:solidFill>
                <a:latin typeface="Century Gothic"/>
                <a:ea typeface="Century Gothic"/>
                <a:cs typeface="Century Gothic"/>
                <a:sym typeface="Century Gothic"/>
              </a:rPr>
              <a:t>, Dauphin Island Sea Lab</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dirty="0">
                <a:solidFill>
                  <a:srgbClr val="757070"/>
                </a:solidFill>
                <a:latin typeface="Century Gothic"/>
                <a:ea typeface="Century Gothic"/>
                <a:cs typeface="Century Gothic"/>
                <a:sym typeface="Century Gothic"/>
              </a:rPr>
              <a:t>Dr. Brian </a:t>
            </a:r>
            <a:r>
              <a:rPr lang="en-US" b="1" dirty="0" err="1">
                <a:solidFill>
                  <a:srgbClr val="757070"/>
                </a:solidFill>
                <a:latin typeface="Century Gothic"/>
                <a:ea typeface="Century Gothic"/>
                <a:cs typeface="Century Gothic"/>
                <a:sym typeface="Century Gothic"/>
              </a:rPr>
              <a:t>Dzwonkowski</a:t>
            </a:r>
            <a:r>
              <a:rPr lang="en-US" dirty="0">
                <a:solidFill>
                  <a:srgbClr val="757070"/>
                </a:solidFill>
                <a:latin typeface="Century Gothic"/>
                <a:ea typeface="Century Gothic"/>
                <a:cs typeface="Century Gothic"/>
                <a:sym typeface="Century Gothic"/>
              </a:rPr>
              <a:t>, Dauphin Island Sea Lab</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Erika </a:t>
            </a:r>
            <a:r>
              <a:rPr lang="en-US" b="1" i="0" u="none" strike="noStrike" cap="none" dirty="0" err="1">
                <a:solidFill>
                  <a:srgbClr val="757070"/>
                </a:solidFill>
                <a:latin typeface="Century Gothic"/>
                <a:ea typeface="Century Gothic"/>
                <a:cs typeface="Century Gothic"/>
                <a:sym typeface="Century Gothic"/>
              </a:rPr>
              <a:t>Higa</a:t>
            </a:r>
            <a:r>
              <a:rPr lang="en-US" b="0" i="0" u="none" strike="noStrike" cap="none" dirty="0">
                <a:solidFill>
                  <a:srgbClr val="757070"/>
                </a:solidFill>
                <a:latin typeface="Century Gothic"/>
                <a:ea typeface="Century Gothic"/>
                <a:cs typeface="Century Gothic"/>
                <a:sym typeface="Century Gothic"/>
              </a:rPr>
              <a:t>, NASA DEVELOP Jet Propulsion Laboratory</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Maggi Klug</a:t>
            </a:r>
            <a:r>
              <a:rPr lang="en-US" b="0" i="0" u="none" strike="noStrike" cap="none" dirty="0">
                <a:solidFill>
                  <a:srgbClr val="757070"/>
                </a:solidFill>
                <a:latin typeface="Century Gothic"/>
                <a:ea typeface="Century Gothic"/>
                <a:cs typeface="Century Gothic"/>
                <a:sym typeface="Century Gothic"/>
              </a:rPr>
              <a:t>, NASA DEVELOP MSFC (Center Lead)</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Dashiell Cruz</a:t>
            </a:r>
            <a:r>
              <a:rPr lang="en-US" b="0" i="0" u="none" strike="noStrike" cap="none" dirty="0">
                <a:solidFill>
                  <a:srgbClr val="757070"/>
                </a:solidFill>
                <a:latin typeface="Century Gothic"/>
                <a:ea typeface="Century Gothic"/>
                <a:cs typeface="Century Gothic"/>
                <a:sym typeface="Century Gothic"/>
              </a:rPr>
              <a:t>, NASA DEVELOP MSFC (Former Impact Analysis Fellow)</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Tyler Lynn</a:t>
            </a:r>
            <a:r>
              <a:rPr lang="en-US" b="0" i="0" u="none" strike="noStrike" cap="none" dirty="0">
                <a:solidFill>
                  <a:srgbClr val="757070"/>
                </a:solidFill>
                <a:latin typeface="Century Gothic"/>
                <a:ea typeface="Century Gothic"/>
                <a:cs typeface="Century Gothic"/>
                <a:sym typeface="Century Gothic"/>
              </a:rPr>
              <a:t>, NASA DEVELOP AL-Mobile (Former Center Lead)</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Elaina </a:t>
            </a:r>
            <a:r>
              <a:rPr lang="en-US" b="1" i="0" u="none" strike="noStrike" cap="none" dirty="0" err="1">
                <a:solidFill>
                  <a:srgbClr val="757070"/>
                </a:solidFill>
                <a:latin typeface="Century Gothic"/>
                <a:ea typeface="Century Gothic"/>
                <a:cs typeface="Century Gothic"/>
                <a:sym typeface="Century Gothic"/>
              </a:rPr>
              <a:t>Gonsoroski</a:t>
            </a:r>
            <a:r>
              <a:rPr lang="en-US" b="0" i="0" u="none" strike="noStrike" cap="none" dirty="0">
                <a:solidFill>
                  <a:srgbClr val="757070"/>
                </a:solidFill>
                <a:latin typeface="Century Gothic"/>
                <a:ea typeface="Century Gothic"/>
                <a:cs typeface="Century Gothic"/>
                <a:sym typeface="Century Gothic"/>
              </a:rPr>
              <a:t>, NASA DEVELOP AL-Mobile (Former Impact Analysis Fellow)</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Farnaz Bayat</a:t>
            </a:r>
            <a:r>
              <a:rPr lang="en-US" b="0" i="0" u="none" strike="noStrike" cap="none" dirty="0">
                <a:solidFill>
                  <a:srgbClr val="757070"/>
                </a:solidFill>
                <a:latin typeface="Century Gothic"/>
                <a:ea typeface="Century Gothic"/>
                <a:cs typeface="Century Gothic"/>
                <a:sym typeface="Century Gothic"/>
              </a:rPr>
              <a:t>, NASA DEVELOP AL-Mobile (Center Lead)</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Danielle Quick</a:t>
            </a:r>
            <a:r>
              <a:rPr lang="en-US" b="0" i="0" u="none" strike="noStrike" cap="none" dirty="0">
                <a:solidFill>
                  <a:srgbClr val="757070"/>
                </a:solidFill>
                <a:latin typeface="Century Gothic"/>
                <a:ea typeface="Century Gothic"/>
                <a:cs typeface="Century Gothic"/>
                <a:sym typeface="Century Gothic"/>
              </a:rPr>
              <a:t>, NASA DEVELOP AL-Mobile (Impact Analysis Fellow)</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Mercedes </a:t>
            </a:r>
            <a:r>
              <a:rPr lang="en-US" b="1" i="0" u="none" strike="noStrike" cap="none" dirty="0" err="1">
                <a:solidFill>
                  <a:srgbClr val="757070"/>
                </a:solidFill>
                <a:latin typeface="Century Gothic"/>
                <a:ea typeface="Century Gothic"/>
                <a:cs typeface="Century Gothic"/>
                <a:sym typeface="Century Gothic"/>
              </a:rPr>
              <a:t>Bartkovich</a:t>
            </a:r>
            <a:r>
              <a:rPr lang="en-US" b="0" i="0" u="none" strike="noStrike" cap="none" dirty="0">
                <a:solidFill>
                  <a:srgbClr val="757070"/>
                </a:solidFill>
                <a:latin typeface="Century Gothic"/>
                <a:ea typeface="Century Gothic"/>
                <a:cs typeface="Century Gothic"/>
                <a:sym typeface="Century Gothic"/>
              </a:rPr>
              <a:t>, NASA DEVELOP MSFC (Former Co-Team Lead)</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Xin Hong</a:t>
            </a:r>
            <a:r>
              <a:rPr lang="en-US" b="0" i="0" u="none" strike="noStrike" cap="none" dirty="0">
                <a:solidFill>
                  <a:srgbClr val="757070"/>
                </a:solidFill>
                <a:latin typeface="Century Gothic"/>
                <a:ea typeface="Century Gothic"/>
                <a:cs typeface="Century Gothic"/>
                <a:sym typeface="Century Gothic"/>
              </a:rPr>
              <a:t>, NASA DEVELOP AL-Mobile (Former Co-Team Lead)</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Leah Parker</a:t>
            </a:r>
            <a:r>
              <a:rPr lang="en-US" b="0" i="0" u="none" strike="noStrike" cap="none" dirty="0">
                <a:solidFill>
                  <a:srgbClr val="757070"/>
                </a:solidFill>
                <a:latin typeface="Century Gothic"/>
                <a:ea typeface="Century Gothic"/>
                <a:cs typeface="Century Gothic"/>
                <a:sym typeface="Century Gothic"/>
              </a:rPr>
              <a:t>, NASA DEVELOP MSFC (Former Team Member</a:t>
            </a:r>
          </a:p>
          <a:p>
            <a:pPr marL="514350" marR="0" lvl="0" indent="-279400" algn="l" rtl="0">
              <a:lnSpc>
                <a:spcPct val="90000"/>
              </a:lnSpc>
              <a:spcAft>
                <a:spcPts val="600"/>
              </a:spcAft>
              <a:buClr>
                <a:srgbClr val="3289B4"/>
              </a:buClr>
              <a:buSzPct val="100000"/>
              <a:buFont typeface="Webdings" panose="05030102010509060703" pitchFamily="18" charset="2"/>
              <a:buChar char="4"/>
            </a:pPr>
            <a:r>
              <a:rPr lang="en-US" b="1" i="0" u="none" strike="noStrike" cap="none" dirty="0">
                <a:solidFill>
                  <a:srgbClr val="757070"/>
                </a:solidFill>
                <a:latin typeface="Century Gothic"/>
                <a:ea typeface="Century Gothic"/>
                <a:cs typeface="Century Gothic"/>
                <a:sym typeface="Century Gothic"/>
              </a:rPr>
              <a:t>Amy </a:t>
            </a:r>
            <a:r>
              <a:rPr lang="en-US" b="1" i="0" u="none" strike="noStrike" cap="none" dirty="0" err="1">
                <a:solidFill>
                  <a:srgbClr val="757070"/>
                </a:solidFill>
                <a:latin typeface="Century Gothic"/>
                <a:ea typeface="Century Gothic"/>
                <a:cs typeface="Century Gothic"/>
                <a:sym typeface="Century Gothic"/>
              </a:rPr>
              <a:t>Schwarber</a:t>
            </a:r>
            <a:r>
              <a:rPr lang="en-US" b="0" i="0" u="none" strike="noStrike" cap="none" dirty="0">
                <a:solidFill>
                  <a:srgbClr val="757070"/>
                </a:solidFill>
                <a:latin typeface="Century Gothic"/>
                <a:ea typeface="Century Gothic"/>
                <a:cs typeface="Century Gothic"/>
                <a:sym typeface="Century Gothic"/>
              </a:rPr>
              <a:t>, NASA DEVELOP AL-Mobile (Former Team Member)</a:t>
            </a:r>
          </a:p>
        </p:txBody>
      </p:sp>
    </p:spTree>
    <p:extLst>
      <p:ext uri="{BB962C8B-B14F-4D97-AF65-F5344CB8AC3E}">
        <p14:creationId xmlns:p14="http://schemas.microsoft.com/office/powerpoint/2010/main" val="3274131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14" name="Shape 104"/>
          <p:cNvSpPr txBox="1">
            <a:spLocks noGrp="1"/>
          </p:cNvSpPr>
          <p:nvPr>
            <p:ph type="title"/>
          </p:nvPr>
        </p:nvSpPr>
        <p:spPr>
          <a:xfrm>
            <a:off x="1000125" y="365124"/>
            <a:ext cx="9413277" cy="479425"/>
          </a:xfrm>
          <a:prstGeom prst="rect">
            <a:avLst/>
          </a:prstGeom>
          <a:noFill/>
          <a:ln>
            <a:noFill/>
          </a:ln>
        </p:spPr>
        <p:txBody>
          <a:bodyPr wrap="square" lIns="91425" tIns="45700" rIns="91425" bIns="45700"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dirty="0">
                <a:solidFill>
                  <a:srgbClr val="3289B4"/>
                </a:solidFill>
                <a:latin typeface="Century Gothic"/>
                <a:ea typeface="Century Gothic"/>
                <a:cs typeface="Century Gothic"/>
                <a:sym typeface="Century Gothic"/>
              </a:rPr>
              <a:t>Components</a:t>
            </a:r>
          </a:p>
        </p:txBody>
      </p:sp>
      <p:sp>
        <p:nvSpPr>
          <p:cNvPr id="15" name="Shape 105"/>
          <p:cNvSpPr txBox="1">
            <a:spLocks noGrp="1"/>
          </p:cNvSpPr>
          <p:nvPr>
            <p:ph type="body" idx="4294967295"/>
          </p:nvPr>
        </p:nvSpPr>
        <p:spPr>
          <a:xfrm>
            <a:off x="530925" y="1279875"/>
            <a:ext cx="4053600" cy="43209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Study Area and Study Period</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Objectives</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Partners</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Community Concerns</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NASA Satellites and Sensors Used</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Methodology</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Results</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Conclusions</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Errors and Uncertainties</a:t>
            </a:r>
          </a:p>
          <a:p>
            <a:pPr marL="342900" marR="0" lvl="0" indent="-342900" algn="l" rtl="0">
              <a:lnSpc>
                <a:spcPct val="100000"/>
              </a:lnSpc>
              <a:spcBef>
                <a:spcPts val="200"/>
              </a:spcBef>
              <a:spcAft>
                <a:spcPts val="60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Acknowledgements</a:t>
            </a:r>
          </a:p>
          <a:p>
            <a:pPr marL="342900" marR="0" lvl="0" indent="-342900" algn="l" rtl="0">
              <a:lnSpc>
                <a:spcPct val="90000"/>
              </a:lnSpc>
              <a:spcBef>
                <a:spcPts val="200"/>
              </a:spcBef>
              <a:spcAft>
                <a:spcPts val="0"/>
              </a:spcAft>
              <a:buClr>
                <a:srgbClr val="3F3F3F"/>
              </a:buClr>
              <a:buSzPct val="100000"/>
              <a:buFont typeface="Webdings" panose="05030102010509060703" pitchFamily="18" charset="2"/>
              <a:buChar char="4"/>
            </a:pPr>
            <a:endParaRPr sz="2000" b="0" i="0" u="none" strike="noStrike" cap="none" dirty="0">
              <a:solidFill>
                <a:srgbClr val="3F3F3F"/>
              </a:solidFill>
              <a:latin typeface="Century Gothic"/>
              <a:ea typeface="Century Gothic"/>
              <a:cs typeface="Century Gothic"/>
              <a:sym typeface="Century Gothic"/>
            </a:endParaRPr>
          </a:p>
        </p:txBody>
      </p:sp>
      <p:sp>
        <p:nvSpPr>
          <p:cNvPr id="16" name="Shape 106"/>
          <p:cNvSpPr txBox="1"/>
          <p:nvPr/>
        </p:nvSpPr>
        <p:spPr>
          <a:xfrm>
            <a:off x="8138400" y="6520000"/>
            <a:ext cx="4053600" cy="274200"/>
          </a:xfrm>
          <a:prstGeom prst="rect">
            <a:avLst/>
          </a:prstGeom>
          <a:noFill/>
          <a:ln>
            <a:noFill/>
          </a:ln>
        </p:spPr>
        <p:txBody>
          <a:bodyPr wrap="square" lIns="91425" tIns="45700" rIns="91425" bIns="45700" anchor="t" anchorCtr="0">
            <a:noAutofit/>
          </a:bodyPr>
          <a:lstStyle/>
          <a:p>
            <a:pPr marL="0" marR="0" lvl="0" indent="-76200" algn="r" rtl="0">
              <a:lnSpc>
                <a:spcPct val="90000"/>
              </a:lnSpc>
              <a:spcBef>
                <a:spcPts val="0"/>
              </a:spcBef>
              <a:spcAft>
                <a:spcPts val="0"/>
              </a:spcAft>
              <a:buClr>
                <a:srgbClr val="000000"/>
              </a:buClr>
              <a:buSzPct val="100000"/>
              <a:buFont typeface="Arial"/>
              <a:buNone/>
            </a:pPr>
            <a:r>
              <a:rPr lang="en-US" sz="1200" b="0" i="0" u="none" strike="noStrike" cap="none">
                <a:solidFill>
                  <a:srgbClr val="000000"/>
                </a:solidFill>
                <a:latin typeface="Century Gothic"/>
                <a:ea typeface="Century Gothic"/>
                <a:cs typeface="Century Gothic"/>
                <a:sym typeface="Century Gothic"/>
              </a:rPr>
              <a:t>Image Credit: </a:t>
            </a:r>
            <a:r>
              <a:rPr lang="en-US" sz="1200">
                <a:latin typeface="Century Gothic"/>
                <a:ea typeface="Century Gothic"/>
                <a:cs typeface="Century Gothic"/>
                <a:sym typeface="Century Gothic"/>
              </a:rPr>
              <a:t>Madeline Statkewicz, NASA DEVELOP</a:t>
            </a:r>
          </a:p>
        </p:txBody>
      </p:sp>
      <p:pic>
        <p:nvPicPr>
          <p:cNvPr id="17" name="Shape 107" descr="IMG_6845.JPG"/>
          <p:cNvPicPr preferRelativeResize="0"/>
          <p:nvPr/>
        </p:nvPicPr>
        <p:blipFill rotWithShape="1">
          <a:blip r:embed="rId3">
            <a:alphaModFix/>
          </a:blip>
          <a:srcRect/>
          <a:stretch/>
        </p:blipFill>
        <p:spPr>
          <a:xfrm>
            <a:off x="5441875" y="1279874"/>
            <a:ext cx="6124739" cy="4087148"/>
          </a:xfrm>
          <a:prstGeom prst="rect">
            <a:avLst/>
          </a:prstGeom>
          <a:noFill/>
          <a:ln>
            <a:noFill/>
          </a:ln>
        </p:spPr>
      </p:pic>
    </p:spTree>
    <p:extLst>
      <p:ext uri="{BB962C8B-B14F-4D97-AF65-F5344CB8AC3E}">
        <p14:creationId xmlns:p14="http://schemas.microsoft.com/office/powerpoint/2010/main" val="1114664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3" name="Shape 113"/>
          <p:cNvSpPr txBox="1">
            <a:spLocks noGrp="1"/>
          </p:cNvSpPr>
          <p:nvPr>
            <p:ph type="title"/>
          </p:nvPr>
        </p:nvSpPr>
        <p:spPr>
          <a:xfrm>
            <a:off x="1000125" y="365124"/>
            <a:ext cx="10233148" cy="479425"/>
          </a:xfrm>
          <a:prstGeom prst="rect">
            <a:avLst/>
          </a:prstGeom>
          <a:noFill/>
          <a:ln>
            <a:noFill/>
          </a:ln>
        </p:spPr>
        <p:txBody>
          <a:bodyPr wrap="square" lIns="91425" tIns="45700" rIns="91425" bIns="45700"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Study Area &amp; Study Period</a:t>
            </a:r>
          </a:p>
        </p:txBody>
      </p:sp>
      <p:sp>
        <p:nvSpPr>
          <p:cNvPr id="4" name="Shape 114"/>
          <p:cNvSpPr txBox="1"/>
          <p:nvPr/>
        </p:nvSpPr>
        <p:spPr>
          <a:xfrm>
            <a:off x="7715275" y="2129400"/>
            <a:ext cx="3744000" cy="25992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rgbClr val="3289B4"/>
              </a:buClr>
              <a:buSzPct val="100000"/>
              <a:buFont typeface="Webdings" panose="05030102010509060703" pitchFamily="18" charset="2"/>
              <a:buChar char="4"/>
            </a:pPr>
            <a:r>
              <a:rPr lang="en-US" sz="2000" b="1" i="0" u="none" strike="noStrike" cap="none" dirty="0">
                <a:solidFill>
                  <a:srgbClr val="3289B4"/>
                </a:solidFill>
                <a:latin typeface="Century Gothic"/>
                <a:ea typeface="Century Gothic"/>
                <a:cs typeface="Century Gothic"/>
                <a:sym typeface="Century Gothic"/>
              </a:rPr>
              <a:t>Mobile Bay, AL</a:t>
            </a:r>
            <a:r>
              <a:rPr lang="en-US" sz="2000" b="1" i="0" u="none" strike="noStrike" cap="none" dirty="0">
                <a:solidFill>
                  <a:srgbClr val="757070"/>
                </a:solidFill>
                <a:latin typeface="Century Gothic"/>
                <a:ea typeface="Century Gothic"/>
                <a:cs typeface="Century Gothic"/>
                <a:sym typeface="Century Gothic"/>
              </a:rPr>
              <a:t> </a:t>
            </a:r>
            <a:r>
              <a:rPr lang="en-US" sz="2000" b="0" i="0" u="none" strike="noStrike" cap="none" dirty="0">
                <a:solidFill>
                  <a:srgbClr val="757070"/>
                </a:solidFill>
                <a:latin typeface="Century Gothic"/>
                <a:ea typeface="Century Gothic"/>
                <a:cs typeface="Century Gothic"/>
                <a:sym typeface="Century Gothic"/>
              </a:rPr>
              <a:t>and</a:t>
            </a:r>
            <a:r>
              <a:rPr lang="en-US" sz="2000" b="1" i="0" u="none" strike="noStrike" cap="none" dirty="0">
                <a:solidFill>
                  <a:srgbClr val="757070"/>
                </a:solidFill>
                <a:latin typeface="Century Gothic"/>
                <a:ea typeface="Century Gothic"/>
                <a:cs typeface="Century Gothic"/>
                <a:sym typeface="Century Gothic"/>
              </a:rPr>
              <a:t> </a:t>
            </a:r>
            <a:r>
              <a:rPr lang="en-US" sz="2000" b="1" i="0" u="none" strike="noStrike" cap="none" dirty="0">
                <a:solidFill>
                  <a:srgbClr val="3289B4"/>
                </a:solidFill>
                <a:latin typeface="Century Gothic"/>
                <a:ea typeface="Century Gothic"/>
                <a:cs typeface="Century Gothic"/>
                <a:sym typeface="Century Gothic"/>
              </a:rPr>
              <a:t>Mississippi Sound, MS</a:t>
            </a:r>
          </a:p>
          <a:p>
            <a:pPr marL="342900" marR="0" lvl="0" indent="-342900" algn="l" rtl="0">
              <a:lnSpc>
                <a:spcPct val="90000"/>
              </a:lnSpc>
              <a:spcBef>
                <a:spcPts val="120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Consists of </a:t>
            </a:r>
            <a:r>
              <a:rPr lang="en-US" sz="2000" b="1" i="0" u="none" strike="noStrike" cap="none" dirty="0">
                <a:solidFill>
                  <a:srgbClr val="3289B4"/>
                </a:solidFill>
                <a:latin typeface="Century Gothic"/>
                <a:ea typeface="Century Gothic"/>
                <a:cs typeface="Century Gothic"/>
                <a:sym typeface="Century Gothic"/>
              </a:rPr>
              <a:t>170 miles of shoreline</a:t>
            </a:r>
            <a:r>
              <a:rPr lang="en-US" sz="2000" b="0" i="0" u="none" strike="noStrike" cap="none" dirty="0">
                <a:solidFill>
                  <a:srgbClr val="757070"/>
                </a:solidFill>
                <a:latin typeface="Century Gothic"/>
                <a:ea typeface="Century Gothic"/>
                <a:cs typeface="Century Gothic"/>
                <a:sym typeface="Century Gothic"/>
              </a:rPr>
              <a:t> and an area of</a:t>
            </a:r>
            <a:r>
              <a:rPr lang="en-US" sz="2000" b="1" i="0" u="none" strike="noStrike" cap="none" dirty="0">
                <a:solidFill>
                  <a:srgbClr val="757070"/>
                </a:solidFill>
                <a:latin typeface="Century Gothic"/>
                <a:ea typeface="Century Gothic"/>
                <a:cs typeface="Century Gothic"/>
                <a:sym typeface="Century Gothic"/>
              </a:rPr>
              <a:t> </a:t>
            </a:r>
            <a:r>
              <a:rPr lang="en-US" sz="2000" b="1" i="0" u="none" strike="noStrike" cap="none" dirty="0">
                <a:solidFill>
                  <a:srgbClr val="3289B4"/>
                </a:solidFill>
                <a:latin typeface="Century Gothic"/>
                <a:ea typeface="Century Gothic"/>
                <a:cs typeface="Century Gothic"/>
                <a:sym typeface="Century Gothic"/>
              </a:rPr>
              <a:t>525 square miles</a:t>
            </a:r>
          </a:p>
          <a:p>
            <a:pPr marL="342900" marR="0" lvl="0" indent="-342900" algn="l" rtl="0">
              <a:lnSpc>
                <a:spcPct val="90000"/>
              </a:lnSpc>
              <a:spcBef>
                <a:spcPts val="120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September 2003 - May 2007</a:t>
            </a:r>
          </a:p>
          <a:p>
            <a:pPr marL="342900" marR="0" lvl="0" indent="-342900" algn="l" rtl="0">
              <a:lnSpc>
                <a:spcPct val="90000"/>
              </a:lnSpc>
              <a:spcBef>
                <a:spcPts val="200"/>
              </a:spcBef>
              <a:spcAft>
                <a:spcPts val="0"/>
              </a:spcAft>
              <a:buClr>
                <a:srgbClr val="3289B4"/>
              </a:buClr>
              <a:buSzPct val="100000"/>
              <a:buFont typeface="Webdings" panose="05030102010509060703" pitchFamily="18" charset="2"/>
              <a:buChar char="4"/>
            </a:pPr>
            <a:endParaRPr sz="2000" b="0" i="0" u="none" strike="noStrike" cap="none" dirty="0">
              <a:solidFill>
                <a:srgbClr val="757070"/>
              </a:solidFill>
              <a:latin typeface="Century Gothic"/>
              <a:ea typeface="Century Gothic"/>
              <a:cs typeface="Century Gothic"/>
              <a:sym typeface="Century Gothic"/>
            </a:endParaRPr>
          </a:p>
        </p:txBody>
      </p:sp>
      <p:sp>
        <p:nvSpPr>
          <p:cNvPr id="5" name="Shape 115"/>
          <p:cNvSpPr txBox="1"/>
          <p:nvPr/>
        </p:nvSpPr>
        <p:spPr>
          <a:xfrm>
            <a:off x="5810800" y="5026525"/>
            <a:ext cx="1093200" cy="297000"/>
          </a:xfrm>
          <a:prstGeom prst="rect">
            <a:avLst/>
          </a:prstGeom>
          <a:noFill/>
          <a:ln>
            <a:noFill/>
          </a:ln>
        </p:spPr>
        <p:txBody>
          <a:bodyPr wrap="square" lIns="91425" tIns="91425" rIns="91425" bIns="91425" anchor="t" anchorCtr="0">
            <a:noAutofit/>
          </a:bodyPr>
          <a:lstStyle/>
          <a:p>
            <a:pPr marL="0" marR="0" lvl="0" indent="-114300" algn="l" rtl="0">
              <a:lnSpc>
                <a:spcPct val="100000"/>
              </a:lnSpc>
              <a:spcBef>
                <a:spcPts val="0"/>
              </a:spcBef>
              <a:spcAft>
                <a:spcPts val="0"/>
              </a:spcAft>
              <a:buClr>
                <a:schemeClr val="dk1"/>
              </a:buClr>
              <a:buSzPct val="1000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pic>
        <p:nvPicPr>
          <p:cNvPr id="6" name="Shape 116"/>
          <p:cNvPicPr preferRelativeResize="0"/>
          <p:nvPr/>
        </p:nvPicPr>
        <p:blipFill rotWithShape="1">
          <a:blip r:embed="rId3">
            <a:alphaModFix/>
          </a:blip>
          <a:srcRect/>
          <a:stretch/>
        </p:blipFill>
        <p:spPr>
          <a:xfrm>
            <a:off x="197875" y="1048100"/>
            <a:ext cx="7075310" cy="5497384"/>
          </a:xfrm>
          <a:prstGeom prst="rect">
            <a:avLst/>
          </a:prstGeom>
          <a:noFill/>
          <a:ln>
            <a:noFill/>
          </a:ln>
        </p:spPr>
      </p:pic>
      <p:pic>
        <p:nvPicPr>
          <p:cNvPr id="8" name="Shape 117"/>
          <p:cNvPicPr preferRelativeResize="0"/>
          <p:nvPr/>
        </p:nvPicPr>
        <p:blipFill rotWithShape="1">
          <a:blip r:embed="rId4">
            <a:alphaModFix/>
          </a:blip>
          <a:srcRect t="57252" r="70126"/>
          <a:stretch/>
        </p:blipFill>
        <p:spPr>
          <a:xfrm>
            <a:off x="342638" y="6186413"/>
            <a:ext cx="437850" cy="217894"/>
          </a:xfrm>
          <a:prstGeom prst="rect">
            <a:avLst/>
          </a:prstGeom>
          <a:noFill/>
          <a:ln>
            <a:noFill/>
          </a:ln>
        </p:spPr>
      </p:pic>
      <p:sp>
        <p:nvSpPr>
          <p:cNvPr id="9" name="Shape 118"/>
          <p:cNvSpPr txBox="1"/>
          <p:nvPr/>
        </p:nvSpPr>
        <p:spPr>
          <a:xfrm>
            <a:off x="1110663" y="5173375"/>
            <a:ext cx="1853700" cy="4041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chemeClr val="lt1"/>
              </a:buClr>
              <a:buSzPct val="100000"/>
              <a:buFont typeface="Century Gothic"/>
              <a:buNone/>
            </a:pPr>
            <a:r>
              <a:rPr lang="en-US" sz="1600" b="0" i="0" u="none" strike="noStrike" cap="none">
                <a:solidFill>
                  <a:schemeClr val="lt1"/>
                </a:solidFill>
                <a:latin typeface="Century Gothic"/>
                <a:ea typeface="Century Gothic"/>
                <a:cs typeface="Century Gothic"/>
                <a:sym typeface="Century Gothic"/>
              </a:rPr>
              <a:t>Mississippi Sound</a:t>
            </a:r>
          </a:p>
        </p:txBody>
      </p:sp>
      <p:sp>
        <p:nvSpPr>
          <p:cNvPr id="10" name="Shape 119"/>
          <p:cNvSpPr txBox="1"/>
          <p:nvPr/>
        </p:nvSpPr>
        <p:spPr>
          <a:xfrm>
            <a:off x="3877500" y="4271600"/>
            <a:ext cx="1330800" cy="479400"/>
          </a:xfrm>
          <a:prstGeom prst="rect">
            <a:avLst/>
          </a:prstGeom>
          <a:noFill/>
          <a:ln>
            <a:noFill/>
          </a:ln>
        </p:spPr>
        <p:txBody>
          <a:bodyPr wrap="square" lIns="91425" tIns="91425" rIns="91425" bIns="91425" anchor="t" anchorCtr="0">
            <a:noAutofit/>
          </a:bodyPr>
          <a:lstStyle/>
          <a:p>
            <a:pPr marL="0" marR="0" lvl="0" indent="-101600" algn="ctr" rtl="0">
              <a:lnSpc>
                <a:spcPct val="100000"/>
              </a:lnSpc>
              <a:spcBef>
                <a:spcPts val="0"/>
              </a:spcBef>
              <a:spcAft>
                <a:spcPts val="0"/>
              </a:spcAft>
              <a:buClr>
                <a:schemeClr val="lt1"/>
              </a:buClr>
              <a:buSzPct val="100000"/>
              <a:buFont typeface="Century Gothic"/>
              <a:buNone/>
            </a:pPr>
            <a:r>
              <a:rPr lang="en-US" sz="1600" b="0" i="0" u="none" strike="noStrike" cap="none">
                <a:solidFill>
                  <a:schemeClr val="lt1"/>
                </a:solidFill>
                <a:latin typeface="Century Gothic"/>
                <a:ea typeface="Century Gothic"/>
                <a:cs typeface="Century Gothic"/>
                <a:sym typeface="Century Gothic"/>
              </a:rPr>
              <a:t>Mobile  Bay</a:t>
            </a:r>
          </a:p>
        </p:txBody>
      </p:sp>
      <p:sp>
        <p:nvSpPr>
          <p:cNvPr id="11" name="Shape 120"/>
          <p:cNvSpPr txBox="1"/>
          <p:nvPr/>
        </p:nvSpPr>
        <p:spPr>
          <a:xfrm>
            <a:off x="5905875" y="6404950"/>
            <a:ext cx="213900" cy="23700"/>
          </a:xfrm>
          <a:prstGeom prst="rect">
            <a:avLst/>
          </a:prstGeom>
          <a:noFill/>
          <a:ln>
            <a:noFill/>
          </a:ln>
        </p:spPr>
        <p:txBody>
          <a:bodyPr wrap="square" lIns="91425" tIns="91425" rIns="91425" bIns="91425" anchor="t" anchorCtr="0">
            <a:noAutofit/>
          </a:bodyPr>
          <a:lstStyle/>
          <a:p>
            <a:pPr marL="0" marR="0" lvl="0" indent="-114300" algn="l" rtl="0">
              <a:lnSpc>
                <a:spcPct val="100000"/>
              </a:lnSpc>
              <a:spcBef>
                <a:spcPts val="0"/>
              </a:spcBef>
              <a:spcAft>
                <a:spcPts val="0"/>
              </a:spcAft>
              <a:buClr>
                <a:schemeClr val="dk1"/>
              </a:buClr>
              <a:buSzPct val="1000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2" name="Shape 121"/>
          <p:cNvSpPr txBox="1"/>
          <p:nvPr/>
        </p:nvSpPr>
        <p:spPr>
          <a:xfrm>
            <a:off x="780713" y="6093625"/>
            <a:ext cx="1471800" cy="4041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chemeClr val="lt1"/>
              </a:buClr>
              <a:buSzPct val="100000"/>
              <a:buFont typeface="Century Gothic"/>
              <a:buNone/>
            </a:pPr>
            <a:r>
              <a:rPr lang="en-US" sz="1600" b="0" i="0" u="none" strike="noStrike" cap="none">
                <a:solidFill>
                  <a:schemeClr val="lt1"/>
                </a:solidFill>
                <a:latin typeface="Century Gothic"/>
                <a:ea typeface="Century Gothic"/>
                <a:cs typeface="Century Gothic"/>
                <a:sym typeface="Century Gothic"/>
              </a:rPr>
              <a:t>Study Area</a:t>
            </a:r>
          </a:p>
        </p:txBody>
      </p:sp>
      <p:pic>
        <p:nvPicPr>
          <p:cNvPr id="13" name="Shape 122"/>
          <p:cNvPicPr preferRelativeResize="0"/>
          <p:nvPr/>
        </p:nvPicPr>
        <p:blipFill>
          <a:blip r:embed="rId5">
            <a:alphaModFix/>
          </a:blip>
          <a:stretch>
            <a:fillRect/>
          </a:stretch>
        </p:blipFill>
        <p:spPr>
          <a:xfrm>
            <a:off x="6488050" y="1221825"/>
            <a:ext cx="617300" cy="527200"/>
          </a:xfrm>
          <a:prstGeom prst="rect">
            <a:avLst/>
          </a:prstGeom>
          <a:noFill/>
          <a:ln w="9525" cap="flat" cmpd="sng">
            <a:solidFill>
              <a:srgbClr val="000000"/>
            </a:solidFill>
            <a:prstDash val="solid"/>
            <a:round/>
            <a:headEnd type="none" w="med" len="med"/>
            <a:tailEnd type="none" w="med" len="med"/>
          </a:ln>
        </p:spPr>
      </p:pic>
      <p:pic>
        <p:nvPicPr>
          <p:cNvPr id="14" name="Shape 123"/>
          <p:cNvPicPr preferRelativeResize="0"/>
          <p:nvPr/>
        </p:nvPicPr>
        <p:blipFill>
          <a:blip r:embed="rId6">
            <a:alphaModFix/>
          </a:blip>
          <a:stretch>
            <a:fillRect/>
          </a:stretch>
        </p:blipFill>
        <p:spPr>
          <a:xfrm>
            <a:off x="342660" y="1221825"/>
            <a:ext cx="1824600" cy="1824600"/>
          </a:xfrm>
          <a:prstGeom prst="rect">
            <a:avLst/>
          </a:prstGeom>
          <a:noFill/>
          <a:ln w="9525" cap="flat" cmpd="sng">
            <a:solidFill>
              <a:srgbClr val="000000"/>
            </a:solidFill>
            <a:prstDash val="solid"/>
            <a:round/>
            <a:headEnd type="none" w="med" len="med"/>
            <a:tailEnd type="none" w="med" len="med"/>
          </a:ln>
        </p:spPr>
      </p:pic>
      <p:sp>
        <p:nvSpPr>
          <p:cNvPr id="15" name="Shape 124"/>
          <p:cNvSpPr txBox="1"/>
          <p:nvPr/>
        </p:nvSpPr>
        <p:spPr>
          <a:xfrm>
            <a:off x="1402750" y="1894425"/>
            <a:ext cx="438000" cy="4794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chemeClr val="lt1"/>
              </a:buClr>
              <a:buSzPct val="100000"/>
              <a:buFont typeface="Century Gothic"/>
              <a:buNone/>
            </a:pPr>
            <a:r>
              <a:rPr lang="en-US" sz="1600" b="0" i="0" u="none" strike="noStrike" cap="none">
                <a:solidFill>
                  <a:schemeClr val="dk1"/>
                </a:solidFill>
                <a:latin typeface="Century Gothic"/>
                <a:ea typeface="Century Gothic"/>
                <a:cs typeface="Century Gothic"/>
                <a:sym typeface="Century Gothic"/>
              </a:rPr>
              <a:t>AL</a:t>
            </a:r>
          </a:p>
        </p:txBody>
      </p:sp>
      <p:sp>
        <p:nvSpPr>
          <p:cNvPr id="16" name="Shape 125"/>
          <p:cNvSpPr txBox="1"/>
          <p:nvPr/>
        </p:nvSpPr>
        <p:spPr>
          <a:xfrm>
            <a:off x="674650" y="1894425"/>
            <a:ext cx="525300" cy="404100"/>
          </a:xfrm>
          <a:prstGeom prst="rect">
            <a:avLst/>
          </a:prstGeom>
          <a:noFill/>
          <a:ln>
            <a:noFill/>
          </a:ln>
        </p:spPr>
        <p:txBody>
          <a:bodyPr wrap="square" lIns="91425" tIns="91425" rIns="91425" bIns="91425" anchor="t" anchorCtr="0">
            <a:noAutofit/>
          </a:bodyPr>
          <a:lstStyle/>
          <a:p>
            <a:pPr marL="0" marR="0" lvl="0" indent="-101600" algn="l" rtl="0">
              <a:lnSpc>
                <a:spcPct val="100000"/>
              </a:lnSpc>
              <a:spcBef>
                <a:spcPts val="0"/>
              </a:spcBef>
              <a:spcAft>
                <a:spcPts val="0"/>
              </a:spcAft>
              <a:buClr>
                <a:schemeClr val="lt1"/>
              </a:buClr>
              <a:buSzPct val="100000"/>
              <a:buFont typeface="Century Gothic"/>
              <a:buNone/>
            </a:pPr>
            <a:r>
              <a:rPr lang="en-US" sz="1600" b="0" i="0" u="none" strike="noStrike" cap="none">
                <a:solidFill>
                  <a:schemeClr val="dk1"/>
                </a:solidFill>
                <a:latin typeface="Century Gothic"/>
                <a:ea typeface="Century Gothic"/>
                <a:cs typeface="Century Gothic"/>
                <a:sym typeface="Century Gothic"/>
              </a:rPr>
              <a:t>MS</a:t>
            </a:r>
          </a:p>
        </p:txBody>
      </p:sp>
    </p:spTree>
    <p:extLst>
      <p:ext uri="{BB962C8B-B14F-4D97-AF65-F5344CB8AC3E}">
        <p14:creationId xmlns:p14="http://schemas.microsoft.com/office/powerpoint/2010/main" val="472493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3" name="Shape 131"/>
          <p:cNvSpPr txBox="1">
            <a:spLocks noGrp="1"/>
          </p:cNvSpPr>
          <p:nvPr>
            <p:ph type="title"/>
          </p:nvPr>
        </p:nvSpPr>
        <p:spPr>
          <a:xfrm>
            <a:off x="1000125" y="365124"/>
            <a:ext cx="10233000" cy="479400"/>
          </a:xfrm>
          <a:prstGeom prst="rect">
            <a:avLst/>
          </a:prstGeom>
          <a:noFill/>
          <a:ln>
            <a:noFill/>
          </a:ln>
        </p:spPr>
        <p:txBody>
          <a:bodyPr wrap="square" lIns="91425" tIns="45700" rIns="91425" bIns="45700" anchor="ctr" anchorCtr="0">
            <a:noAutofit/>
          </a:bodyPr>
          <a:lstStyle/>
          <a:p>
            <a:pPr marL="0" marR="0" lvl="0" indent="-274320" algn="l" rtl="0">
              <a:lnSpc>
                <a:spcPct val="90000"/>
              </a:lnSpc>
              <a:spcBef>
                <a:spcPts val="0"/>
              </a:spcBef>
              <a:spcAft>
                <a:spcPts val="0"/>
              </a:spcAft>
              <a:buClr>
                <a:srgbClr val="3289B4"/>
              </a:buClr>
              <a:buSzPct val="90000"/>
              <a:buFont typeface="Century Gothic"/>
              <a:buNone/>
            </a:pPr>
            <a:r>
              <a:rPr lang="en-US" sz="4800" b="0" i="0" u="none" strike="noStrike" cap="none">
                <a:solidFill>
                  <a:srgbClr val="3289B4"/>
                </a:solidFill>
                <a:latin typeface="Century Gothic"/>
                <a:ea typeface="Century Gothic"/>
                <a:cs typeface="Century Gothic"/>
                <a:sym typeface="Century Gothic"/>
              </a:rPr>
              <a:t>Objectives</a:t>
            </a:r>
          </a:p>
        </p:txBody>
      </p:sp>
      <p:sp>
        <p:nvSpPr>
          <p:cNvPr id="4" name="Shape 132"/>
          <p:cNvSpPr>
            <a:spLocks noGrp="1"/>
          </p:cNvSpPr>
          <p:nvPr>
            <p:ph type="pic" idx="2"/>
          </p:nvPr>
        </p:nvSpPr>
        <p:spPr>
          <a:xfrm>
            <a:off x="20625" y="3503092"/>
            <a:ext cx="12192000" cy="3354900"/>
          </a:xfrm>
          <a:prstGeom prst="rect">
            <a:avLst/>
          </a:prstGeom>
          <a:noFill/>
          <a:ln>
            <a:noFill/>
          </a:ln>
        </p:spPr>
        <p:txBody>
          <a:bodyPr wrap="square" lIns="91425" tIns="91425" rIns="91425" bIns="91425" anchor="ctr" anchorCtr="0">
            <a:noAutofit/>
          </a:bodyPr>
          <a:lstStyle/>
          <a:p>
            <a:pPr marL="0" marR="0" lvl="0" indent="-342900" algn="ctr" rtl="0">
              <a:lnSpc>
                <a:spcPct val="90000"/>
              </a:lnSpc>
              <a:spcBef>
                <a:spcPts val="0"/>
              </a:spcBef>
              <a:spcAft>
                <a:spcPts val="0"/>
              </a:spcAft>
              <a:buClr>
                <a:srgbClr val="A5A5A5"/>
              </a:buClr>
              <a:buSzPct val="100000"/>
              <a:buFont typeface="Arial"/>
              <a:buNone/>
            </a:pPr>
            <a:endParaRPr sz="5400" b="1" i="0" u="none" strike="noStrike" cap="none">
              <a:solidFill>
                <a:srgbClr val="A5A5A5"/>
              </a:solidFill>
              <a:latin typeface="Century Gothic"/>
              <a:ea typeface="Century Gothic"/>
              <a:cs typeface="Century Gothic"/>
              <a:sym typeface="Century Gothic"/>
            </a:endParaRPr>
          </a:p>
        </p:txBody>
      </p:sp>
      <p:sp>
        <p:nvSpPr>
          <p:cNvPr id="5" name="Shape 133"/>
          <p:cNvSpPr txBox="1">
            <a:spLocks/>
          </p:cNvSpPr>
          <p:nvPr/>
        </p:nvSpPr>
        <p:spPr>
          <a:xfrm>
            <a:off x="1000125" y="993665"/>
            <a:ext cx="10233000" cy="2186100"/>
          </a:xfrm>
          <a:prstGeom prst="rect">
            <a:avLst/>
          </a:prstGeom>
          <a:noFill/>
          <a:ln>
            <a:noFill/>
          </a:ln>
        </p:spPr>
        <p:txBody>
          <a:bodyPr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spcBef>
                <a:spcPts val="0"/>
              </a:spcBef>
              <a:buClr>
                <a:srgbClr val="3289B4"/>
              </a:buClr>
              <a:buSzPct val="100000"/>
              <a:buFont typeface="Webdings" panose="05030102010509060703" pitchFamily="18" charset="2"/>
              <a:buChar char="4"/>
            </a:pPr>
            <a:r>
              <a:rPr lang="en-US" sz="2000" smtClean="0">
                <a:solidFill>
                  <a:srgbClr val="757070"/>
                </a:solidFill>
                <a:latin typeface="Century Gothic"/>
                <a:ea typeface="Century Gothic"/>
                <a:cs typeface="Century Gothic"/>
                <a:sym typeface="Century Gothic"/>
              </a:rPr>
              <a:t>Derive and assess additional </a:t>
            </a:r>
            <a:r>
              <a:rPr lang="en-US" sz="2000" b="1" smtClean="0">
                <a:solidFill>
                  <a:srgbClr val="3289B4"/>
                </a:solidFill>
                <a:latin typeface="Century Gothic"/>
                <a:ea typeface="Century Gothic"/>
                <a:cs typeface="Century Gothic"/>
                <a:sym typeface="Century Gothic"/>
              </a:rPr>
              <a:t>coastal salinity products</a:t>
            </a:r>
            <a:r>
              <a:rPr lang="en-US" sz="2000" smtClean="0">
                <a:solidFill>
                  <a:srgbClr val="757070"/>
                </a:solidFill>
                <a:latin typeface="Century Gothic"/>
                <a:ea typeface="Century Gothic"/>
                <a:cs typeface="Century Gothic"/>
                <a:sym typeface="Century Gothic"/>
              </a:rPr>
              <a:t>, comparing with local buoy data (2003-2007)</a:t>
            </a:r>
          </a:p>
          <a:p>
            <a:pPr marL="342900" indent="-342900">
              <a:lnSpc>
                <a:spcPct val="115000"/>
              </a:lnSpc>
              <a:buClr>
                <a:srgbClr val="3289B4"/>
              </a:buClr>
              <a:buSzPct val="100000"/>
              <a:buFont typeface="Webdings" panose="05030102010509060703" pitchFamily="18" charset="2"/>
              <a:buChar char="4"/>
            </a:pPr>
            <a:r>
              <a:rPr lang="en-US" sz="2000" smtClean="0">
                <a:solidFill>
                  <a:srgbClr val="757070"/>
                </a:solidFill>
                <a:latin typeface="Century Gothic"/>
                <a:ea typeface="Century Gothic"/>
                <a:cs typeface="Century Gothic"/>
                <a:sym typeface="Century Gothic"/>
              </a:rPr>
              <a:t>Compute additional </a:t>
            </a:r>
            <a:r>
              <a:rPr lang="en-US" sz="2000" b="1" smtClean="0">
                <a:solidFill>
                  <a:srgbClr val="3289B4"/>
                </a:solidFill>
                <a:latin typeface="Century Gothic"/>
                <a:ea typeface="Century Gothic"/>
                <a:cs typeface="Century Gothic"/>
                <a:sym typeface="Century Gothic"/>
              </a:rPr>
              <a:t>SST time series data </a:t>
            </a:r>
            <a:r>
              <a:rPr lang="en-US" sz="2000" smtClean="0">
                <a:solidFill>
                  <a:srgbClr val="757070"/>
                </a:solidFill>
                <a:latin typeface="Century Gothic"/>
                <a:ea typeface="Century Gothic"/>
                <a:cs typeface="Century Gothic"/>
                <a:sym typeface="Century Gothic"/>
              </a:rPr>
              <a:t>(2003-2007)</a:t>
            </a:r>
          </a:p>
          <a:p>
            <a:pPr marL="342900" indent="-342900">
              <a:lnSpc>
                <a:spcPct val="115000"/>
              </a:lnSpc>
              <a:buClr>
                <a:srgbClr val="3289B4"/>
              </a:buClr>
              <a:buSzPct val="100000"/>
              <a:buFont typeface="Webdings" panose="05030102010509060703" pitchFamily="18" charset="2"/>
              <a:buChar char="4"/>
            </a:pPr>
            <a:r>
              <a:rPr lang="en-US" sz="2000" smtClean="0">
                <a:solidFill>
                  <a:srgbClr val="757070"/>
                </a:solidFill>
                <a:latin typeface="Century Gothic"/>
                <a:ea typeface="Century Gothic"/>
                <a:cs typeface="Century Gothic"/>
                <a:sym typeface="Century Gothic"/>
              </a:rPr>
              <a:t>Create </a:t>
            </a:r>
            <a:r>
              <a:rPr lang="en-US" sz="2000" b="1" smtClean="0">
                <a:solidFill>
                  <a:srgbClr val="3289B4"/>
                </a:solidFill>
                <a:latin typeface="Century Gothic"/>
                <a:ea typeface="Century Gothic"/>
                <a:cs typeface="Century Gothic"/>
                <a:sym typeface="Century Gothic"/>
              </a:rPr>
              <a:t>turbidity &amp; salinity time series analysis</a:t>
            </a:r>
            <a:r>
              <a:rPr lang="en-US" sz="2000" smtClean="0">
                <a:solidFill>
                  <a:srgbClr val="757070"/>
                </a:solidFill>
                <a:latin typeface="Century Gothic"/>
                <a:ea typeface="Century Gothic"/>
                <a:cs typeface="Century Gothic"/>
                <a:sym typeface="Century Gothic"/>
              </a:rPr>
              <a:t> to further establish baseline conditions needed to </a:t>
            </a:r>
            <a:r>
              <a:rPr lang="en-US" sz="2000" b="1" smtClean="0">
                <a:solidFill>
                  <a:srgbClr val="3289B4"/>
                </a:solidFill>
                <a:latin typeface="Century Gothic"/>
                <a:ea typeface="Century Gothic"/>
                <a:cs typeface="Century Gothic"/>
                <a:sym typeface="Century Gothic"/>
              </a:rPr>
              <a:t>develop habitat suitability maps</a:t>
            </a:r>
            <a:r>
              <a:rPr lang="en-US" sz="2000" smtClean="0">
                <a:solidFill>
                  <a:srgbClr val="757070"/>
                </a:solidFill>
                <a:latin typeface="Century Gothic"/>
                <a:ea typeface="Century Gothic"/>
                <a:cs typeface="Century Gothic"/>
                <a:sym typeface="Century Gothic"/>
              </a:rPr>
              <a:t> (2004-2007)</a:t>
            </a:r>
            <a:endParaRPr lang="en-US" sz="2000" dirty="0">
              <a:solidFill>
                <a:srgbClr val="757070"/>
              </a:solidFill>
              <a:latin typeface="Century Gothic"/>
              <a:ea typeface="Century Gothic"/>
              <a:cs typeface="Century Gothic"/>
              <a:sym typeface="Century Gothic"/>
            </a:endParaRPr>
          </a:p>
        </p:txBody>
      </p:sp>
      <p:pic>
        <p:nvPicPr>
          <p:cNvPr id="6" name="Shape 134" descr="prd_030749.jpg"/>
          <p:cNvPicPr preferRelativeResize="0"/>
          <p:nvPr/>
        </p:nvPicPr>
        <p:blipFill rotWithShape="1">
          <a:blip r:embed="rId3">
            <a:alphaModFix/>
          </a:blip>
          <a:srcRect/>
          <a:stretch/>
        </p:blipFill>
        <p:spPr>
          <a:xfrm>
            <a:off x="20625" y="3503100"/>
            <a:ext cx="5873435" cy="3302200"/>
          </a:xfrm>
          <a:prstGeom prst="rect">
            <a:avLst/>
          </a:prstGeom>
          <a:noFill/>
          <a:ln>
            <a:noFill/>
          </a:ln>
        </p:spPr>
      </p:pic>
      <p:pic>
        <p:nvPicPr>
          <p:cNvPr id="8" name="Shape 135" descr="prd_014135.jpg"/>
          <p:cNvPicPr preferRelativeResize="0"/>
          <p:nvPr/>
        </p:nvPicPr>
        <p:blipFill rotWithShape="1">
          <a:blip r:embed="rId4">
            <a:alphaModFix/>
          </a:blip>
          <a:srcRect/>
          <a:stretch/>
        </p:blipFill>
        <p:spPr>
          <a:xfrm>
            <a:off x="5915675" y="3503100"/>
            <a:ext cx="6253312" cy="3302200"/>
          </a:xfrm>
          <a:prstGeom prst="rect">
            <a:avLst/>
          </a:prstGeom>
          <a:noFill/>
          <a:ln>
            <a:noFill/>
          </a:ln>
        </p:spPr>
      </p:pic>
      <p:sp>
        <p:nvSpPr>
          <p:cNvPr id="9" name="Shape 136"/>
          <p:cNvSpPr txBox="1"/>
          <p:nvPr/>
        </p:nvSpPr>
        <p:spPr>
          <a:xfrm>
            <a:off x="20625" y="6531100"/>
            <a:ext cx="2816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Amy Smith-Kyle, TNC</a:t>
            </a:r>
          </a:p>
        </p:txBody>
      </p:sp>
      <p:sp>
        <p:nvSpPr>
          <p:cNvPr id="10" name="Shape 137"/>
          <p:cNvSpPr txBox="1"/>
          <p:nvPr/>
        </p:nvSpPr>
        <p:spPr>
          <a:xfrm>
            <a:off x="5915675" y="6531100"/>
            <a:ext cx="2816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TNC</a:t>
            </a:r>
          </a:p>
        </p:txBody>
      </p:sp>
    </p:spTree>
    <p:extLst>
      <p:ext uri="{BB962C8B-B14F-4D97-AF65-F5344CB8AC3E}">
        <p14:creationId xmlns:p14="http://schemas.microsoft.com/office/powerpoint/2010/main" val="3246600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3" name="Shape 143"/>
          <p:cNvSpPr txBox="1">
            <a:spLocks noGrp="1"/>
          </p:cNvSpPr>
          <p:nvPr>
            <p:ph type="title"/>
          </p:nvPr>
        </p:nvSpPr>
        <p:spPr>
          <a:xfrm>
            <a:off x="1000125" y="365124"/>
            <a:ext cx="9413400" cy="479400"/>
          </a:xfrm>
          <a:prstGeom prst="rect">
            <a:avLst/>
          </a:prstGeom>
          <a:noFill/>
          <a:ln>
            <a:noFill/>
          </a:ln>
        </p:spPr>
        <p:txBody>
          <a:bodyPr wrap="square" lIns="91425" tIns="45700" rIns="91425" bIns="45700" anchor="ctr" anchorCtr="0">
            <a:noAutofit/>
          </a:bodyPr>
          <a:lstStyle/>
          <a:p>
            <a:pPr marL="0" marR="0" lvl="0" indent="-274320" algn="l" rtl="0">
              <a:lnSpc>
                <a:spcPct val="90000"/>
              </a:lnSpc>
              <a:spcBef>
                <a:spcPts val="0"/>
              </a:spcBef>
              <a:spcAft>
                <a:spcPts val="0"/>
              </a:spcAft>
              <a:buClr>
                <a:srgbClr val="3289B4"/>
              </a:buClr>
              <a:buSzPct val="90000"/>
              <a:buFont typeface="Century Gothic"/>
              <a:buNone/>
            </a:pPr>
            <a:r>
              <a:rPr lang="en-US" sz="4800" b="0" i="0" u="none" strike="noStrike" cap="none">
                <a:solidFill>
                  <a:srgbClr val="3289B4"/>
                </a:solidFill>
                <a:latin typeface="Century Gothic"/>
                <a:ea typeface="Century Gothic"/>
                <a:cs typeface="Century Gothic"/>
                <a:sym typeface="Century Gothic"/>
              </a:rPr>
              <a:t>Project Partners</a:t>
            </a:r>
          </a:p>
        </p:txBody>
      </p:sp>
      <p:sp>
        <p:nvSpPr>
          <p:cNvPr id="4" name="Shape 144"/>
          <p:cNvSpPr txBox="1">
            <a:spLocks noGrp="1"/>
          </p:cNvSpPr>
          <p:nvPr>
            <p:ph type="body" idx="4294967295"/>
          </p:nvPr>
        </p:nvSpPr>
        <p:spPr>
          <a:xfrm>
            <a:off x="571325" y="1584750"/>
            <a:ext cx="4547700" cy="3688500"/>
          </a:xfrm>
          <a:prstGeom prst="rect">
            <a:avLst/>
          </a:prstGeom>
          <a:noFill/>
          <a:ln>
            <a:noFill/>
          </a:ln>
        </p:spPr>
        <p:txBody>
          <a:bodyPr wrap="square" lIns="91425" tIns="91425" rIns="91425" bIns="91425" anchor="t" anchorCtr="0">
            <a:noAutofit/>
          </a:bodyPr>
          <a:lstStyle/>
          <a:p>
            <a:pPr marL="342900" marR="0" lvl="0" indent="-3429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chemeClr val="bg2">
                    <a:lumMod val="50000"/>
                  </a:schemeClr>
                </a:solidFill>
                <a:latin typeface="Century Gothic"/>
                <a:ea typeface="Century Gothic"/>
                <a:cs typeface="Century Gothic"/>
                <a:sym typeface="Century Gothic"/>
              </a:rPr>
              <a:t>The Alabama Coastal Foundation (AFC)</a:t>
            </a:r>
          </a:p>
          <a:p>
            <a:pPr marL="215900" marR="0" lvl="0" indent="-342900" algn="l" rtl="0">
              <a:lnSpc>
                <a:spcPct val="90000"/>
              </a:lnSpc>
              <a:spcBef>
                <a:spcPts val="0"/>
              </a:spcBef>
              <a:spcAft>
                <a:spcPts val="0"/>
              </a:spcAft>
              <a:buClr>
                <a:srgbClr val="3F3F3F"/>
              </a:buClr>
              <a:buSzPct val="100000"/>
              <a:buFont typeface="Webdings" panose="05030102010509060703" pitchFamily="18" charset="2"/>
              <a:buChar char="4"/>
            </a:pPr>
            <a:endParaRPr sz="2000" b="0" i="0" u="none" strike="noStrike" cap="none" dirty="0">
              <a:solidFill>
                <a:schemeClr val="bg2">
                  <a:lumMod val="50000"/>
                </a:schemeClr>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chemeClr val="bg2">
                    <a:lumMod val="50000"/>
                  </a:schemeClr>
                </a:solidFill>
                <a:latin typeface="Century Gothic"/>
                <a:ea typeface="Century Gothic"/>
                <a:cs typeface="Century Gothic"/>
                <a:sym typeface="Century Gothic"/>
              </a:rPr>
              <a:t>Dauphin Island Sea Lab (DISL): Manatee Sighting Network</a:t>
            </a:r>
          </a:p>
          <a:p>
            <a:pPr marL="215900" marR="0" lvl="0" indent="-342900" algn="l" rtl="0">
              <a:lnSpc>
                <a:spcPct val="90000"/>
              </a:lnSpc>
              <a:spcBef>
                <a:spcPts val="0"/>
              </a:spcBef>
              <a:spcAft>
                <a:spcPts val="0"/>
              </a:spcAft>
              <a:buClr>
                <a:srgbClr val="3F3F3F"/>
              </a:buClr>
              <a:buSzPct val="100000"/>
              <a:buFont typeface="Webdings" panose="05030102010509060703" pitchFamily="18" charset="2"/>
              <a:buChar char="4"/>
            </a:pPr>
            <a:endParaRPr sz="2000" b="0" i="0" u="none" strike="noStrike" cap="none" dirty="0">
              <a:solidFill>
                <a:schemeClr val="bg2">
                  <a:lumMod val="50000"/>
                </a:schemeClr>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chemeClr val="bg2">
                    <a:lumMod val="50000"/>
                  </a:schemeClr>
                </a:solidFill>
                <a:latin typeface="Century Gothic"/>
                <a:ea typeface="Century Gothic"/>
                <a:cs typeface="Century Gothic"/>
                <a:sym typeface="Century Gothic"/>
              </a:rPr>
              <a:t>The Mississippi-Alabama Sea Grant Consortium (MASGC)</a:t>
            </a:r>
          </a:p>
          <a:p>
            <a:pPr marL="342900" marR="0" lvl="0" indent="-342900" algn="l" rtl="0">
              <a:lnSpc>
                <a:spcPct val="90000"/>
              </a:lnSpc>
              <a:spcBef>
                <a:spcPts val="0"/>
              </a:spcBef>
              <a:spcAft>
                <a:spcPts val="0"/>
              </a:spcAft>
              <a:buClr>
                <a:srgbClr val="3289B4"/>
              </a:buClr>
              <a:buSzPct val="100000"/>
              <a:buFont typeface="Webdings" panose="05030102010509060703" pitchFamily="18" charset="2"/>
              <a:buChar char="4"/>
            </a:pPr>
            <a:endParaRPr sz="2000" b="0" i="0" u="none" strike="noStrike" cap="none" dirty="0">
              <a:solidFill>
                <a:schemeClr val="bg2">
                  <a:lumMod val="50000"/>
                </a:schemeClr>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chemeClr val="bg2">
                    <a:lumMod val="50000"/>
                  </a:schemeClr>
                </a:solidFill>
                <a:latin typeface="Century Gothic"/>
                <a:ea typeface="Century Gothic"/>
                <a:cs typeface="Century Gothic"/>
                <a:sym typeface="Century Gothic"/>
              </a:rPr>
              <a:t>The Nature Conservancy (TNC): Alabama Chapter</a:t>
            </a:r>
          </a:p>
        </p:txBody>
      </p:sp>
      <p:pic>
        <p:nvPicPr>
          <p:cNvPr id="5" name="Shape 145"/>
          <p:cNvPicPr preferRelativeResize="0"/>
          <p:nvPr/>
        </p:nvPicPr>
        <p:blipFill rotWithShape="1">
          <a:blip r:embed="rId3">
            <a:alphaModFix/>
          </a:blip>
          <a:srcRect/>
          <a:stretch/>
        </p:blipFill>
        <p:spPr>
          <a:xfrm>
            <a:off x="5433125" y="996924"/>
            <a:ext cx="4047709" cy="3048000"/>
          </a:xfrm>
          <a:prstGeom prst="rect">
            <a:avLst/>
          </a:prstGeom>
          <a:noFill/>
          <a:ln>
            <a:noFill/>
          </a:ln>
        </p:spPr>
      </p:pic>
      <p:sp>
        <p:nvSpPr>
          <p:cNvPr id="6" name="Shape 146"/>
          <p:cNvSpPr txBox="1"/>
          <p:nvPr/>
        </p:nvSpPr>
        <p:spPr>
          <a:xfrm>
            <a:off x="5427000" y="3522050"/>
            <a:ext cx="2816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USFWS</a:t>
            </a:r>
          </a:p>
        </p:txBody>
      </p:sp>
      <p:pic>
        <p:nvPicPr>
          <p:cNvPr id="8" name="Shape 147"/>
          <p:cNvPicPr preferRelativeResize="0"/>
          <p:nvPr/>
        </p:nvPicPr>
        <p:blipFill rotWithShape="1">
          <a:blip r:embed="rId4">
            <a:alphaModFix/>
          </a:blip>
          <a:srcRect/>
          <a:stretch/>
        </p:blipFill>
        <p:spPr>
          <a:xfrm>
            <a:off x="7954450" y="3271950"/>
            <a:ext cx="3857334" cy="2686194"/>
          </a:xfrm>
          <a:prstGeom prst="rect">
            <a:avLst/>
          </a:prstGeom>
          <a:noFill/>
          <a:ln>
            <a:noFill/>
          </a:ln>
        </p:spPr>
      </p:pic>
      <p:sp>
        <p:nvSpPr>
          <p:cNvPr id="9" name="Shape 148"/>
          <p:cNvSpPr txBox="1"/>
          <p:nvPr/>
        </p:nvSpPr>
        <p:spPr>
          <a:xfrm>
            <a:off x="8165925" y="5685400"/>
            <a:ext cx="2816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TNC</a:t>
            </a:r>
          </a:p>
        </p:txBody>
      </p:sp>
      <p:pic>
        <p:nvPicPr>
          <p:cNvPr id="10" name="Shape 149"/>
          <p:cNvPicPr preferRelativeResize="0"/>
          <p:nvPr/>
        </p:nvPicPr>
        <p:blipFill rotWithShape="1">
          <a:blip r:embed="rId5">
            <a:alphaModFix/>
          </a:blip>
          <a:srcRect/>
          <a:stretch/>
        </p:blipFill>
        <p:spPr>
          <a:xfrm>
            <a:off x="5433125" y="3796250"/>
            <a:ext cx="2720229" cy="2549731"/>
          </a:xfrm>
          <a:prstGeom prst="rect">
            <a:avLst/>
          </a:prstGeom>
          <a:noFill/>
          <a:ln>
            <a:noFill/>
          </a:ln>
        </p:spPr>
      </p:pic>
      <p:sp>
        <p:nvSpPr>
          <p:cNvPr id="11" name="Shape 150"/>
          <p:cNvSpPr txBox="1"/>
          <p:nvPr/>
        </p:nvSpPr>
        <p:spPr>
          <a:xfrm>
            <a:off x="5427000" y="6102750"/>
            <a:ext cx="2816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1" i="0" u="none" strike="noStrike" cap="none">
                <a:solidFill>
                  <a:srgbClr val="000000"/>
                </a:solidFill>
                <a:latin typeface="Century Gothic"/>
                <a:ea typeface="Century Gothic"/>
                <a:cs typeface="Century Gothic"/>
                <a:sym typeface="Century Gothic"/>
              </a:rPr>
              <a:t>Image Credit: ACF</a:t>
            </a:r>
          </a:p>
        </p:txBody>
      </p:sp>
    </p:spTree>
    <p:extLst>
      <p:ext uri="{BB962C8B-B14F-4D97-AF65-F5344CB8AC3E}">
        <p14:creationId xmlns:p14="http://schemas.microsoft.com/office/powerpoint/2010/main" val="370378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9969055" y="65408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a:t>
            </a:r>
            <a:r>
              <a:rPr lang="en-US" dirty="0" err="1">
                <a:solidFill>
                  <a:prstClr val="white"/>
                </a:solidFill>
              </a:rPr>
              <a:t>Le.Loup.Gris</a:t>
            </a:r>
            <a:endParaRPr lang="en-US" dirty="0">
              <a:solidFill>
                <a:prstClr val="white"/>
              </a:solidFill>
            </a:endParaRPr>
          </a:p>
        </p:txBody>
      </p:sp>
      <p:sp>
        <p:nvSpPr>
          <p:cNvPr id="3" name="Shape 156"/>
          <p:cNvSpPr txBox="1">
            <a:spLocks noGrp="1"/>
          </p:cNvSpPr>
          <p:nvPr>
            <p:ph type="title"/>
          </p:nvPr>
        </p:nvSpPr>
        <p:spPr>
          <a:xfrm>
            <a:off x="1000125" y="365124"/>
            <a:ext cx="9413400" cy="479400"/>
          </a:xfrm>
          <a:prstGeom prst="rect">
            <a:avLst/>
          </a:prstGeom>
          <a:noFill/>
          <a:ln>
            <a:noFill/>
          </a:ln>
        </p:spPr>
        <p:txBody>
          <a:bodyPr wrap="square" lIns="91425" tIns="45700" rIns="91425" bIns="45700" anchor="ctr" anchorCtr="0">
            <a:noAutofit/>
          </a:bodyPr>
          <a:lstStyle/>
          <a:p>
            <a:pPr marL="0" marR="0" lvl="0" indent="-274320" algn="l" rtl="0">
              <a:lnSpc>
                <a:spcPct val="90000"/>
              </a:lnSpc>
              <a:spcBef>
                <a:spcPts val="0"/>
              </a:spcBef>
              <a:spcAft>
                <a:spcPts val="0"/>
              </a:spcAft>
              <a:buClr>
                <a:srgbClr val="3289B4"/>
              </a:buClr>
              <a:buSzPct val="90000"/>
              <a:buFont typeface="Century Gothic"/>
              <a:buNone/>
            </a:pPr>
            <a:r>
              <a:rPr lang="en-US" sz="4800" b="0" i="0" u="none" strike="noStrike" cap="none">
                <a:solidFill>
                  <a:srgbClr val="3289B4"/>
                </a:solidFill>
                <a:latin typeface="Century Gothic"/>
                <a:ea typeface="Century Gothic"/>
                <a:cs typeface="Century Gothic"/>
                <a:sym typeface="Century Gothic"/>
              </a:rPr>
              <a:t>Community Concerns</a:t>
            </a:r>
          </a:p>
        </p:txBody>
      </p:sp>
      <p:sp>
        <p:nvSpPr>
          <p:cNvPr id="4" name="Shape 157"/>
          <p:cNvSpPr txBox="1">
            <a:spLocks noGrp="1"/>
          </p:cNvSpPr>
          <p:nvPr>
            <p:ph type="body" idx="4294967295"/>
          </p:nvPr>
        </p:nvSpPr>
        <p:spPr>
          <a:xfrm>
            <a:off x="613600" y="1392438"/>
            <a:ext cx="4915800" cy="4429500"/>
          </a:xfrm>
          <a:prstGeom prst="rect">
            <a:avLst/>
          </a:prstGeom>
          <a:noFill/>
          <a:ln>
            <a:noFill/>
          </a:ln>
        </p:spPr>
        <p:txBody>
          <a:bodyPr wrap="square" lIns="91425" tIns="45700" rIns="91425" bIns="45700" anchor="t" anchorCtr="0">
            <a:noAutofit/>
          </a:bodyPr>
          <a:lstStyle/>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Oysters are important part of the </a:t>
            </a:r>
            <a:r>
              <a:rPr lang="en-US" sz="2000" b="1" i="0" u="none" strike="noStrike" cap="none" dirty="0">
                <a:solidFill>
                  <a:srgbClr val="3289B4"/>
                </a:solidFill>
                <a:latin typeface="Century Gothic"/>
                <a:ea typeface="Century Gothic"/>
                <a:cs typeface="Century Gothic"/>
                <a:sym typeface="Century Gothic"/>
              </a:rPr>
              <a:t>local seafood economy</a:t>
            </a:r>
          </a:p>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endParaRPr sz="2000" b="0" i="0" u="none" strike="noStrike" cap="none" dirty="0">
              <a:solidFill>
                <a:srgbClr val="757070"/>
              </a:solidFill>
              <a:latin typeface="Century Gothic"/>
              <a:ea typeface="Century Gothic"/>
              <a:cs typeface="Century Gothic"/>
              <a:sym typeface="Century Gothic"/>
            </a:endParaRPr>
          </a:p>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Oyster reefs </a:t>
            </a:r>
            <a:r>
              <a:rPr lang="en-US" sz="2000" b="1" i="0" u="none" strike="noStrike" cap="none" dirty="0">
                <a:solidFill>
                  <a:srgbClr val="3289B4"/>
                </a:solidFill>
                <a:latin typeface="Century Gothic"/>
                <a:ea typeface="Century Gothic"/>
                <a:cs typeface="Century Gothic"/>
                <a:sym typeface="Century Gothic"/>
              </a:rPr>
              <a:t>filter pollutants</a:t>
            </a:r>
            <a:r>
              <a:rPr lang="en-US" sz="2000" b="0" i="0" u="none" strike="noStrike" cap="none" dirty="0">
                <a:solidFill>
                  <a:srgbClr val="757070"/>
                </a:solidFill>
                <a:latin typeface="Century Gothic"/>
                <a:ea typeface="Century Gothic"/>
                <a:cs typeface="Century Gothic"/>
                <a:sym typeface="Century Gothic"/>
              </a:rPr>
              <a:t> from water and </a:t>
            </a:r>
            <a:r>
              <a:rPr lang="en-US" sz="2000" b="1" i="0" u="none" strike="noStrike" cap="none" dirty="0">
                <a:solidFill>
                  <a:srgbClr val="3289B4"/>
                </a:solidFill>
                <a:latin typeface="Century Gothic"/>
                <a:ea typeface="Century Gothic"/>
                <a:cs typeface="Century Gothic"/>
                <a:sym typeface="Century Gothic"/>
              </a:rPr>
              <a:t>enhance biodiversity</a:t>
            </a:r>
          </a:p>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endParaRPr sz="2000" b="0" i="0" u="none" strike="noStrike" cap="none" dirty="0">
              <a:solidFill>
                <a:srgbClr val="757070"/>
              </a:solidFill>
              <a:latin typeface="Century Gothic"/>
              <a:ea typeface="Century Gothic"/>
              <a:cs typeface="Century Gothic"/>
              <a:sym typeface="Century Gothic"/>
            </a:endParaRPr>
          </a:p>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Water quality data are needed for </a:t>
            </a:r>
            <a:r>
              <a:rPr lang="en-US" sz="2000" b="1" i="0" u="none" strike="noStrike" cap="none" dirty="0">
                <a:solidFill>
                  <a:srgbClr val="3289B4"/>
                </a:solidFill>
                <a:latin typeface="Century Gothic"/>
                <a:ea typeface="Century Gothic"/>
                <a:cs typeface="Century Gothic"/>
                <a:sym typeface="Century Gothic"/>
              </a:rPr>
              <a:t>aiding fisheries</a:t>
            </a:r>
            <a:r>
              <a:rPr lang="en-US" sz="2000" b="0" i="0" u="none" strike="noStrike" cap="none" dirty="0">
                <a:solidFill>
                  <a:srgbClr val="757070"/>
                </a:solidFill>
                <a:latin typeface="Century Gothic"/>
                <a:ea typeface="Century Gothic"/>
                <a:cs typeface="Century Gothic"/>
                <a:sym typeface="Century Gothic"/>
              </a:rPr>
              <a:t> and </a:t>
            </a:r>
            <a:r>
              <a:rPr lang="en-US" sz="2000" b="1" i="0" u="none" strike="noStrike" cap="none" dirty="0">
                <a:solidFill>
                  <a:srgbClr val="3289B4"/>
                </a:solidFill>
                <a:latin typeface="Century Gothic"/>
                <a:ea typeface="Century Gothic"/>
                <a:cs typeface="Century Gothic"/>
                <a:sym typeface="Century Gothic"/>
              </a:rPr>
              <a:t>environmental management</a:t>
            </a:r>
          </a:p>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endParaRPr sz="2000" b="0" i="0" u="none" strike="noStrike" cap="none" dirty="0">
              <a:solidFill>
                <a:srgbClr val="757070"/>
              </a:solidFill>
              <a:latin typeface="Century Gothic"/>
              <a:ea typeface="Century Gothic"/>
              <a:cs typeface="Century Gothic"/>
              <a:sym typeface="Century Gothic"/>
            </a:endParaRPr>
          </a:p>
          <a:p>
            <a:pPr marL="457200" marR="0" lvl="0" indent="-3683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Information on water quality parameters are needed to aid oyster habitat restoration</a:t>
            </a:r>
          </a:p>
        </p:txBody>
      </p:sp>
      <p:sp>
        <p:nvSpPr>
          <p:cNvPr id="5" name="Shape 158"/>
          <p:cNvSpPr txBox="1"/>
          <p:nvPr/>
        </p:nvSpPr>
        <p:spPr>
          <a:xfrm>
            <a:off x="8746998" y="3470024"/>
            <a:ext cx="3445002" cy="274320"/>
          </a:xfrm>
          <a:prstGeom prst="rect">
            <a:avLst/>
          </a:prstGeom>
          <a:noFill/>
          <a:ln>
            <a:noFill/>
          </a:ln>
        </p:spPr>
        <p:txBody>
          <a:bodyPr wrap="square" lIns="91425" tIns="45700" rIns="91425" bIns="45700" anchor="t" anchorCtr="0">
            <a:noAutofit/>
          </a:bodyPr>
          <a:lstStyle/>
          <a:p>
            <a:pPr marL="0" marR="0" lvl="0" indent="-76200" algn="r" rtl="0">
              <a:lnSpc>
                <a:spcPct val="90000"/>
              </a:lnSpc>
              <a:spcBef>
                <a:spcPts val="0"/>
              </a:spcBef>
              <a:spcAft>
                <a:spcPts val="0"/>
              </a:spcAft>
              <a:buClr>
                <a:schemeClr val="lt1"/>
              </a:buClr>
              <a:buSzPct val="100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pic>
        <p:nvPicPr>
          <p:cNvPr id="6" name="Shape 159" descr="explore-alabama_Hunter_Nichols_2011_TNC.jpg"/>
          <p:cNvPicPr preferRelativeResize="0"/>
          <p:nvPr/>
        </p:nvPicPr>
        <p:blipFill rotWithShape="1">
          <a:blip r:embed="rId3">
            <a:alphaModFix/>
          </a:blip>
          <a:srcRect r="18677"/>
          <a:stretch/>
        </p:blipFill>
        <p:spPr>
          <a:xfrm>
            <a:off x="5780875" y="3984076"/>
            <a:ext cx="3208222" cy="2420624"/>
          </a:xfrm>
          <a:prstGeom prst="rect">
            <a:avLst/>
          </a:prstGeom>
          <a:noFill/>
          <a:ln>
            <a:noFill/>
          </a:ln>
        </p:spPr>
      </p:pic>
      <p:pic>
        <p:nvPicPr>
          <p:cNvPr id="8" name="Shape 160" descr="oyster_pic__large_MASGC.jpg"/>
          <p:cNvPicPr preferRelativeResize="0"/>
          <p:nvPr/>
        </p:nvPicPr>
        <p:blipFill rotWithShape="1">
          <a:blip r:embed="rId4">
            <a:alphaModFix/>
          </a:blip>
          <a:srcRect/>
          <a:stretch/>
        </p:blipFill>
        <p:spPr>
          <a:xfrm>
            <a:off x="8997675" y="3984075"/>
            <a:ext cx="2387915" cy="2420020"/>
          </a:xfrm>
          <a:prstGeom prst="rect">
            <a:avLst/>
          </a:prstGeom>
          <a:noFill/>
          <a:ln>
            <a:noFill/>
          </a:ln>
        </p:spPr>
      </p:pic>
      <p:sp>
        <p:nvSpPr>
          <p:cNvPr id="9" name="Shape 161"/>
          <p:cNvSpPr txBox="1"/>
          <p:nvPr/>
        </p:nvSpPr>
        <p:spPr>
          <a:xfrm>
            <a:off x="5780863" y="4062250"/>
            <a:ext cx="3068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Hunter Nichols, TNC</a:t>
            </a:r>
          </a:p>
        </p:txBody>
      </p:sp>
      <p:sp>
        <p:nvSpPr>
          <p:cNvPr id="10" name="Shape 162"/>
          <p:cNvSpPr txBox="1"/>
          <p:nvPr/>
        </p:nvSpPr>
        <p:spPr>
          <a:xfrm>
            <a:off x="8596963" y="1002100"/>
            <a:ext cx="22716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DISL</a:t>
            </a:r>
          </a:p>
        </p:txBody>
      </p:sp>
      <p:sp>
        <p:nvSpPr>
          <p:cNvPr id="11" name="Shape 163"/>
          <p:cNvSpPr txBox="1"/>
          <p:nvPr/>
        </p:nvSpPr>
        <p:spPr>
          <a:xfrm>
            <a:off x="9143200" y="6130500"/>
            <a:ext cx="22716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MASCG</a:t>
            </a:r>
          </a:p>
        </p:txBody>
      </p:sp>
      <p:sp>
        <p:nvSpPr>
          <p:cNvPr id="12" name="Shape 164"/>
          <p:cNvSpPr txBox="1"/>
          <p:nvPr/>
        </p:nvSpPr>
        <p:spPr>
          <a:xfrm>
            <a:off x="4070463" y="1897650"/>
            <a:ext cx="22716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ACF</a:t>
            </a:r>
          </a:p>
        </p:txBody>
      </p:sp>
      <p:pic>
        <p:nvPicPr>
          <p:cNvPr id="13" name="Shape 165" descr="sunsent-in-the-ms-sounds_Audra_Melton_TNC.jpg"/>
          <p:cNvPicPr preferRelativeResize="0"/>
          <p:nvPr/>
        </p:nvPicPr>
        <p:blipFill rotWithShape="1">
          <a:blip r:embed="rId5">
            <a:alphaModFix/>
          </a:blip>
          <a:srcRect/>
          <a:stretch/>
        </p:blipFill>
        <p:spPr>
          <a:xfrm>
            <a:off x="5780875" y="1196300"/>
            <a:ext cx="5596138" cy="2786149"/>
          </a:xfrm>
          <a:prstGeom prst="rect">
            <a:avLst/>
          </a:prstGeom>
          <a:noFill/>
          <a:ln>
            <a:noFill/>
          </a:ln>
        </p:spPr>
      </p:pic>
      <p:sp>
        <p:nvSpPr>
          <p:cNvPr id="14" name="Shape 166"/>
          <p:cNvSpPr txBox="1"/>
          <p:nvPr/>
        </p:nvSpPr>
        <p:spPr>
          <a:xfrm>
            <a:off x="5780875" y="3709875"/>
            <a:ext cx="2816100" cy="274200"/>
          </a:xfrm>
          <a:prstGeom prst="rect">
            <a:avLst/>
          </a:prstGeom>
          <a:noFill/>
          <a:ln>
            <a:noFill/>
          </a:ln>
        </p:spPr>
        <p:txBody>
          <a:bodyPr wrap="square" lIns="91425" tIns="45700" rIns="91425" bIns="45700" anchor="t" anchorCtr="0">
            <a:noAutofit/>
          </a:bodyPr>
          <a:lstStyle/>
          <a:p>
            <a:pPr marL="0" marR="0" lvl="0" indent="-19050" algn="l" rtl="0">
              <a:lnSpc>
                <a:spcPct val="90000"/>
              </a:lnSpc>
              <a:spcBef>
                <a:spcPts val="0"/>
              </a:spcBef>
              <a:spcAft>
                <a:spcPts val="0"/>
              </a:spcAft>
              <a:buClr>
                <a:srgbClr val="000000"/>
              </a:buClr>
              <a:buSzPct val="25000"/>
              <a:buFont typeface="Arial"/>
              <a:buNone/>
            </a:pPr>
            <a:r>
              <a:rPr lang="en-US" sz="1200" b="0" i="0" u="none" strike="noStrike" cap="none">
                <a:solidFill>
                  <a:srgbClr val="FFFFFF"/>
                </a:solidFill>
                <a:latin typeface="Century Gothic"/>
                <a:ea typeface="Century Gothic"/>
                <a:cs typeface="Century Gothic"/>
                <a:sym typeface="Century Gothic"/>
              </a:rPr>
              <a:t>Image Credit: Audra Melton, TNC</a:t>
            </a:r>
          </a:p>
        </p:txBody>
      </p:sp>
    </p:spTree>
    <p:extLst>
      <p:ext uri="{BB962C8B-B14F-4D97-AF65-F5344CB8AC3E}">
        <p14:creationId xmlns:p14="http://schemas.microsoft.com/office/powerpoint/2010/main" val="400585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2"/>
          <p:cNvSpPr txBox="1">
            <a:spLocks noGrp="1"/>
          </p:cNvSpPr>
          <p:nvPr>
            <p:ph type="title"/>
          </p:nvPr>
        </p:nvSpPr>
        <p:spPr>
          <a:xfrm>
            <a:off x="1000125" y="371474"/>
            <a:ext cx="10233000" cy="479400"/>
          </a:xfrm>
          <a:prstGeom prst="rect">
            <a:avLst/>
          </a:prstGeom>
          <a:noFill/>
          <a:ln>
            <a:noFill/>
          </a:ln>
        </p:spPr>
        <p:txBody>
          <a:bodyPr wrap="square" lIns="91425" tIns="45700" rIns="91425" bIns="45700" anchor="ctr" anchorCtr="0">
            <a:noAutofit/>
          </a:bodyPr>
          <a:lstStyle/>
          <a:p>
            <a:pPr marL="0" marR="0" lvl="0" indent="-69850" algn="l" rtl="0">
              <a:lnSpc>
                <a:spcPct val="90000"/>
              </a:lnSpc>
              <a:spcBef>
                <a:spcPts val="0"/>
              </a:spcBef>
              <a:spcAft>
                <a:spcPts val="0"/>
              </a:spcAft>
              <a:buClr>
                <a:srgbClr val="75AADB"/>
              </a:buClr>
              <a:buSzPct val="25000"/>
              <a:buFont typeface="Century Gothic"/>
              <a:buNone/>
            </a:pPr>
            <a:r>
              <a:rPr lang="en-US" sz="4400" b="0" i="0" u="none" strike="noStrike" cap="none">
                <a:solidFill>
                  <a:srgbClr val="3289B4"/>
                </a:solidFill>
                <a:latin typeface="Century Gothic"/>
                <a:ea typeface="Century Gothic"/>
                <a:cs typeface="Century Gothic"/>
                <a:sym typeface="Century Gothic"/>
              </a:rPr>
              <a:t>NASA Satellites and Sensors Utilized</a:t>
            </a:r>
          </a:p>
        </p:txBody>
      </p:sp>
      <p:sp>
        <p:nvSpPr>
          <p:cNvPr id="4" name="Shape 173"/>
          <p:cNvSpPr txBox="1">
            <a:spLocks noGrp="1"/>
          </p:cNvSpPr>
          <p:nvPr>
            <p:ph type="body" idx="4294967295"/>
          </p:nvPr>
        </p:nvSpPr>
        <p:spPr>
          <a:xfrm>
            <a:off x="1000125" y="4560838"/>
            <a:ext cx="4395900" cy="1489200"/>
          </a:xfrm>
          <a:prstGeom prst="rect">
            <a:avLst/>
          </a:prstGeom>
          <a:noFill/>
          <a:ln>
            <a:noFill/>
          </a:ln>
        </p:spPr>
        <p:txBody>
          <a:bodyPr wrap="square" lIns="91425" tIns="45700" rIns="91425" bIns="45700" anchor="t" anchorCtr="0">
            <a:noAutofit/>
          </a:bodyPr>
          <a:lstStyle/>
          <a:p>
            <a:pPr marL="228600" marR="0" lvl="0" indent="-355600" algn="l" rtl="0">
              <a:lnSpc>
                <a:spcPct val="90000"/>
              </a:lnSpc>
              <a:spcBef>
                <a:spcPts val="0"/>
              </a:spcBef>
              <a:spcAft>
                <a:spcPts val="0"/>
              </a:spcAft>
              <a:buClr>
                <a:srgbClr val="3289B4"/>
              </a:buClr>
              <a:buSzPct val="100000"/>
              <a:buFont typeface="Arial"/>
              <a:buNone/>
            </a:pPr>
            <a:r>
              <a:rPr lang="en-US" sz="2000" b="0" i="0" u="none" strike="noStrike" cap="none" dirty="0">
                <a:solidFill>
                  <a:srgbClr val="3289B4"/>
                </a:solidFill>
                <a:latin typeface="Century Gothic"/>
                <a:ea typeface="Century Gothic"/>
                <a:cs typeface="Century Gothic"/>
                <a:sym typeface="Century Gothic"/>
              </a:rPr>
              <a:t>Landsat 5 TM</a:t>
            </a:r>
          </a:p>
          <a:p>
            <a:pPr marL="457200" marR="0" lvl="0" indent="-381000" algn="l" rtl="0">
              <a:lnSpc>
                <a:spcPct val="90000"/>
              </a:lnSpc>
              <a:spcBef>
                <a:spcPts val="0"/>
              </a:spcBef>
              <a:spcAft>
                <a:spcPts val="0"/>
              </a:spcAft>
              <a:buClr>
                <a:srgbClr val="3289B4"/>
              </a:buClr>
              <a:buSzPct val="100000"/>
              <a:buFont typeface="Webdings" panose="05030102010509060703" pitchFamily="18" charset="2"/>
              <a:buChar char="4"/>
            </a:pPr>
            <a:r>
              <a:rPr lang="en-US" sz="2000" b="0" i="0" u="none" strike="noStrike" cap="none" dirty="0">
                <a:solidFill>
                  <a:srgbClr val="757070"/>
                </a:solidFill>
                <a:latin typeface="Century Gothic"/>
                <a:ea typeface="Century Gothic"/>
                <a:cs typeface="Century Gothic"/>
                <a:sym typeface="Century Gothic"/>
              </a:rPr>
              <a:t>Thematic Mapper (TM)</a:t>
            </a:r>
          </a:p>
        </p:txBody>
      </p:sp>
      <p:sp>
        <p:nvSpPr>
          <p:cNvPr id="5" name="Shape 174"/>
          <p:cNvSpPr txBox="1"/>
          <p:nvPr/>
        </p:nvSpPr>
        <p:spPr>
          <a:xfrm>
            <a:off x="8746998" y="3470024"/>
            <a:ext cx="3445002" cy="274320"/>
          </a:xfrm>
          <a:prstGeom prst="rect">
            <a:avLst/>
          </a:prstGeom>
          <a:noFill/>
          <a:ln>
            <a:noFill/>
          </a:ln>
        </p:spPr>
        <p:txBody>
          <a:bodyPr wrap="square" lIns="91425" tIns="45700" rIns="91425" bIns="45700" anchor="t" anchorCtr="0">
            <a:noAutofit/>
          </a:bodyPr>
          <a:lstStyle/>
          <a:p>
            <a:pPr marL="0" marR="0" lvl="0" indent="-1905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sp>
        <p:nvSpPr>
          <p:cNvPr id="6" name="Shape 175"/>
          <p:cNvSpPr txBox="1"/>
          <p:nvPr/>
        </p:nvSpPr>
        <p:spPr>
          <a:xfrm>
            <a:off x="47550" y="6238550"/>
            <a:ext cx="1794300" cy="479400"/>
          </a:xfrm>
          <a:prstGeom prst="rect">
            <a:avLst/>
          </a:prstGeom>
          <a:noFill/>
          <a:ln>
            <a:noFill/>
          </a:ln>
        </p:spPr>
        <p:txBody>
          <a:bodyPr wrap="square" lIns="91425" tIns="91425" rIns="91425" bIns="91425" anchor="t" anchorCtr="0">
            <a:noAutofit/>
          </a:bodyPr>
          <a:lstStyle/>
          <a:p>
            <a:pPr marL="0" marR="0" lvl="0" indent="-69849" algn="l" rtl="0">
              <a:lnSpc>
                <a:spcPct val="90000"/>
              </a:lnSpc>
              <a:spcBef>
                <a:spcPts val="0"/>
              </a:spcBef>
              <a:spcAft>
                <a:spcPts val="0"/>
              </a:spcAft>
              <a:buClr>
                <a:schemeClr val="dk1"/>
              </a:buClr>
              <a:buSzPct val="91666"/>
              <a:buFont typeface="Arial"/>
              <a:buNone/>
            </a:pPr>
            <a:r>
              <a:rPr lang="en-US" sz="1200" b="0" i="0" u="none" strike="noStrike" cap="none">
                <a:solidFill>
                  <a:srgbClr val="757070"/>
                </a:solidFill>
                <a:latin typeface="Century Gothic"/>
                <a:ea typeface="Century Gothic"/>
                <a:cs typeface="Century Gothic"/>
                <a:sym typeface="Century Gothic"/>
              </a:rPr>
              <a:t>Image Credit: NASA</a:t>
            </a:r>
          </a:p>
          <a:p>
            <a:pPr marL="0" marR="0" lvl="0" indent="-114300" algn="l" rtl="0">
              <a:lnSpc>
                <a:spcPct val="100000"/>
              </a:lnSpc>
              <a:spcBef>
                <a:spcPts val="0"/>
              </a:spcBef>
              <a:spcAft>
                <a:spcPts val="0"/>
              </a:spcAft>
              <a:buClr>
                <a:schemeClr val="dk1"/>
              </a:buClr>
              <a:buSzPct val="100000"/>
              <a:buFont typeface="Century Gothic"/>
              <a:buNone/>
            </a:pPr>
            <a:endParaRPr sz="1800" b="0" i="0" u="none" strike="noStrike" cap="none">
              <a:solidFill>
                <a:srgbClr val="757070"/>
              </a:solidFill>
              <a:latin typeface="Century Gothic"/>
              <a:ea typeface="Century Gothic"/>
              <a:cs typeface="Century Gothic"/>
              <a:sym typeface="Century Gothic"/>
            </a:endParaRPr>
          </a:p>
        </p:txBody>
      </p:sp>
      <p:pic>
        <p:nvPicPr>
          <p:cNvPr id="8" name="Shape 176" descr="01_Landsat5.png"/>
          <p:cNvPicPr preferRelativeResize="0"/>
          <p:nvPr/>
        </p:nvPicPr>
        <p:blipFill rotWithShape="1">
          <a:blip r:embed="rId3">
            <a:alphaModFix/>
          </a:blip>
          <a:srcRect/>
          <a:stretch/>
        </p:blipFill>
        <p:spPr>
          <a:xfrm>
            <a:off x="1000113" y="1034913"/>
            <a:ext cx="3467717" cy="3328748"/>
          </a:xfrm>
          <a:prstGeom prst="rect">
            <a:avLst/>
          </a:prstGeom>
          <a:noFill/>
          <a:ln>
            <a:noFill/>
          </a:ln>
        </p:spPr>
      </p:pic>
      <p:pic>
        <p:nvPicPr>
          <p:cNvPr id="9" name="Shape 177" descr="06_Aqua.png"/>
          <p:cNvPicPr preferRelativeResize="0"/>
          <p:nvPr/>
        </p:nvPicPr>
        <p:blipFill rotWithShape="1">
          <a:blip r:embed="rId4">
            <a:alphaModFix/>
          </a:blip>
          <a:srcRect/>
          <a:stretch/>
        </p:blipFill>
        <p:spPr>
          <a:xfrm>
            <a:off x="6429150" y="2029625"/>
            <a:ext cx="4511745" cy="2402052"/>
          </a:xfrm>
          <a:prstGeom prst="rect">
            <a:avLst/>
          </a:prstGeom>
          <a:noFill/>
          <a:ln>
            <a:noFill/>
          </a:ln>
        </p:spPr>
      </p:pic>
      <p:sp>
        <p:nvSpPr>
          <p:cNvPr id="10" name="Shape 178"/>
          <p:cNvSpPr txBox="1">
            <a:spLocks noGrp="1"/>
          </p:cNvSpPr>
          <p:nvPr>
            <p:ph type="body" idx="4294967295"/>
          </p:nvPr>
        </p:nvSpPr>
        <p:spPr>
          <a:xfrm>
            <a:off x="6228375" y="4560850"/>
            <a:ext cx="5004900" cy="1885200"/>
          </a:xfrm>
          <a:prstGeom prst="rect">
            <a:avLst/>
          </a:prstGeom>
          <a:noFill/>
          <a:ln>
            <a:noFill/>
          </a:ln>
        </p:spPr>
        <p:txBody>
          <a:bodyPr wrap="square" lIns="91425" tIns="45700" rIns="91425" bIns="45700" anchor="t" anchorCtr="0">
            <a:noAutofit/>
          </a:bodyPr>
          <a:lstStyle/>
          <a:p>
            <a:pPr marL="0" marR="0" lvl="0" indent="-139700" algn="l" rtl="0">
              <a:lnSpc>
                <a:spcPct val="90000"/>
              </a:lnSpc>
              <a:spcBef>
                <a:spcPts val="0"/>
              </a:spcBef>
              <a:spcAft>
                <a:spcPts val="0"/>
              </a:spcAft>
              <a:buClr>
                <a:srgbClr val="3289B4"/>
              </a:buClr>
              <a:buSzPct val="100000"/>
              <a:buFont typeface="Arial"/>
              <a:buNone/>
            </a:pPr>
            <a:r>
              <a:rPr lang="en-US" sz="2200" b="0" i="0" u="none" strike="noStrike" cap="none" dirty="0">
                <a:solidFill>
                  <a:srgbClr val="3289B4"/>
                </a:solidFill>
                <a:latin typeface="Century Gothic"/>
                <a:ea typeface="Century Gothic"/>
                <a:cs typeface="Century Gothic"/>
                <a:sym typeface="Century Gothic"/>
              </a:rPr>
              <a:t>Aqua MODIS</a:t>
            </a:r>
          </a:p>
          <a:p>
            <a:pPr marL="457200" marR="0" lvl="0" indent="-381000" algn="l" rtl="0">
              <a:lnSpc>
                <a:spcPct val="90000"/>
              </a:lnSpc>
              <a:spcBef>
                <a:spcPts val="0"/>
              </a:spcBef>
              <a:spcAft>
                <a:spcPts val="0"/>
              </a:spcAft>
              <a:buClr>
                <a:srgbClr val="3289B4"/>
              </a:buClr>
              <a:buSzPct val="100000"/>
              <a:buFont typeface="Webdings" panose="05030102010509060703" pitchFamily="18" charset="2"/>
              <a:buChar char="4"/>
            </a:pPr>
            <a:r>
              <a:rPr lang="en-US" sz="2000" i="0" u="none" strike="noStrike" cap="none" dirty="0">
                <a:solidFill>
                  <a:srgbClr val="757070"/>
                </a:solidFill>
                <a:latin typeface="Century Gothic"/>
                <a:ea typeface="Century Gothic"/>
                <a:cs typeface="Century Gothic"/>
                <a:sym typeface="Century Gothic"/>
              </a:rPr>
              <a:t>Moderate Resolution Imaging Spectroradiometer (MODIS)</a:t>
            </a:r>
          </a:p>
        </p:txBody>
      </p:sp>
    </p:spTree>
    <p:extLst>
      <p:ext uri="{BB962C8B-B14F-4D97-AF65-F5344CB8AC3E}">
        <p14:creationId xmlns:p14="http://schemas.microsoft.com/office/powerpoint/2010/main" val="3773425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84"/>
          <p:cNvSpPr txBox="1">
            <a:spLocks noGrp="1"/>
          </p:cNvSpPr>
          <p:nvPr>
            <p:ph type="title"/>
          </p:nvPr>
        </p:nvSpPr>
        <p:spPr>
          <a:xfrm>
            <a:off x="1000125" y="365124"/>
            <a:ext cx="10233000" cy="479400"/>
          </a:xfrm>
          <a:prstGeom prst="rect">
            <a:avLst/>
          </a:prstGeom>
          <a:noFill/>
          <a:ln>
            <a:noFill/>
          </a:ln>
        </p:spPr>
        <p:txBody>
          <a:bodyPr wrap="square" lIns="91425" tIns="91425" rIns="91425" bIns="91425"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Ancillary Datasets</a:t>
            </a:r>
          </a:p>
        </p:txBody>
      </p:sp>
      <p:sp>
        <p:nvSpPr>
          <p:cNvPr id="4" name="Shape 185"/>
          <p:cNvSpPr txBox="1">
            <a:spLocks noGrp="1"/>
          </p:cNvSpPr>
          <p:nvPr>
            <p:ph type="body" idx="4294967295"/>
          </p:nvPr>
        </p:nvSpPr>
        <p:spPr>
          <a:xfrm>
            <a:off x="752250" y="1723300"/>
            <a:ext cx="4302000" cy="4491000"/>
          </a:xfrm>
          <a:prstGeom prst="rect">
            <a:avLst/>
          </a:prstGeom>
          <a:noFill/>
          <a:ln>
            <a:noFill/>
          </a:ln>
        </p:spPr>
        <p:txBody>
          <a:bodyPr wrap="square" lIns="91425" tIns="91425" rIns="91425" bIns="91425" anchor="t" anchorCtr="0">
            <a:noAutofit/>
          </a:bodyPr>
          <a:lstStyle/>
          <a:p>
            <a:pPr marL="457200" marR="0" lvl="0" indent="-406400" algn="l" rtl="0">
              <a:lnSpc>
                <a:spcPct val="90000"/>
              </a:lnSpc>
              <a:spcBef>
                <a:spcPts val="0"/>
              </a:spcBef>
              <a:spcAft>
                <a:spcPts val="0"/>
              </a:spcAft>
              <a:buClr>
                <a:srgbClr val="3289B4"/>
              </a:buClr>
              <a:buSzPct val="135000"/>
              <a:buFont typeface="Webdings" panose="05030102010509060703" pitchFamily="18" charset="2"/>
              <a:buChar char="4"/>
            </a:pPr>
            <a:r>
              <a:rPr lang="en-US" sz="2000" b="1" i="0" u="none" strike="noStrike" cap="none" dirty="0">
                <a:solidFill>
                  <a:srgbClr val="3289B4"/>
                </a:solidFill>
                <a:latin typeface="Century Gothic"/>
                <a:ea typeface="Century Gothic"/>
                <a:cs typeface="Century Gothic"/>
                <a:sym typeface="Century Gothic"/>
              </a:rPr>
              <a:t>Salinity &amp; SST Buoy Data</a:t>
            </a:r>
          </a:p>
          <a:p>
            <a:pPr marL="457200" marR="0" lvl="0" indent="-577850" algn="l" rtl="0">
              <a:lnSpc>
                <a:spcPct val="90000"/>
              </a:lnSpc>
              <a:spcBef>
                <a:spcPts val="800"/>
              </a:spcBef>
              <a:spcAft>
                <a:spcPts val="0"/>
              </a:spcAft>
              <a:buClr>
                <a:srgbClr val="757070"/>
              </a:buClr>
              <a:buSzPct val="135000"/>
              <a:buFont typeface="Arial"/>
              <a:buNone/>
            </a:pPr>
            <a:r>
              <a:rPr lang="en-US" sz="2000" b="0" i="0" u="none" strike="noStrike" cap="none" dirty="0">
                <a:solidFill>
                  <a:srgbClr val="767171"/>
                </a:solidFill>
                <a:latin typeface="Century Gothic"/>
                <a:ea typeface="Century Gothic"/>
                <a:cs typeface="Century Gothic"/>
                <a:sym typeface="Century Gothic"/>
              </a:rPr>
              <a:t>Mobile Bay National Estuary Program (M</a:t>
            </a:r>
            <a:r>
              <a:rPr lang="en-US" sz="2000" b="0" i="0" u="none" strike="noStrike" cap="none" dirty="0">
                <a:solidFill>
                  <a:srgbClr val="757070"/>
                </a:solidFill>
                <a:latin typeface="Century Gothic"/>
                <a:ea typeface="Century Gothic"/>
                <a:cs typeface="Century Gothic"/>
                <a:sym typeface="Century Gothic"/>
              </a:rPr>
              <a:t>iddle Bay Lighthouse, Mobile Bay, AL)</a:t>
            </a:r>
          </a:p>
          <a:p>
            <a:pPr marL="457200" marR="0" lvl="0" indent="-577850" algn="l" rtl="0">
              <a:lnSpc>
                <a:spcPct val="90000"/>
              </a:lnSpc>
              <a:spcBef>
                <a:spcPts val="800"/>
              </a:spcBef>
              <a:spcAft>
                <a:spcPts val="0"/>
              </a:spcAft>
              <a:buClr>
                <a:srgbClr val="757070"/>
              </a:buClr>
              <a:buSzPct val="135000"/>
              <a:buFont typeface="Arial"/>
              <a:buNone/>
            </a:pPr>
            <a:r>
              <a:rPr lang="en-US" sz="2000" b="0" i="0" u="none" strike="noStrike" cap="none" dirty="0">
                <a:solidFill>
                  <a:srgbClr val="767171"/>
                </a:solidFill>
                <a:latin typeface="Century Gothic"/>
                <a:ea typeface="Century Gothic"/>
                <a:cs typeface="Century Gothic"/>
                <a:sym typeface="Century Gothic"/>
              </a:rPr>
              <a:t>Mississippi Department of Marine Resources (Round Island, MS)</a:t>
            </a:r>
          </a:p>
          <a:p>
            <a:pPr marL="457200" marR="0" lvl="0" indent="-577850" algn="l" rtl="0">
              <a:lnSpc>
                <a:spcPct val="90000"/>
              </a:lnSpc>
              <a:spcBef>
                <a:spcPts val="800"/>
              </a:spcBef>
              <a:spcAft>
                <a:spcPts val="0"/>
              </a:spcAft>
              <a:buClr>
                <a:srgbClr val="757070"/>
              </a:buClr>
              <a:buSzPct val="135000"/>
              <a:buFont typeface="Arial"/>
              <a:buNone/>
            </a:pPr>
            <a:r>
              <a:rPr lang="en-US" sz="2000" b="0" i="0" u="none" strike="noStrike" cap="none" dirty="0">
                <a:solidFill>
                  <a:srgbClr val="767171"/>
                </a:solidFill>
                <a:latin typeface="Century Gothic"/>
                <a:ea typeface="Century Gothic"/>
                <a:cs typeface="Century Gothic"/>
                <a:sym typeface="Century Gothic"/>
              </a:rPr>
              <a:t>National Estuarine Research Reserve System (Point Aux </a:t>
            </a:r>
            <a:r>
              <a:rPr lang="en-US" sz="2000" b="0" i="0" u="none" strike="noStrike" cap="none" dirty="0" err="1">
                <a:solidFill>
                  <a:srgbClr val="767171"/>
                </a:solidFill>
                <a:latin typeface="Century Gothic"/>
                <a:ea typeface="Century Gothic"/>
                <a:cs typeface="Century Gothic"/>
                <a:sym typeface="Century Gothic"/>
              </a:rPr>
              <a:t>Chenes</a:t>
            </a:r>
            <a:r>
              <a:rPr lang="en-US" sz="2000" b="0" i="0" u="none" strike="noStrike" cap="none" dirty="0">
                <a:solidFill>
                  <a:srgbClr val="767171"/>
                </a:solidFill>
                <a:latin typeface="Century Gothic"/>
                <a:ea typeface="Century Gothic"/>
                <a:cs typeface="Century Gothic"/>
                <a:sym typeface="Century Gothic"/>
              </a:rPr>
              <a:t> Bay, MS)</a:t>
            </a:r>
          </a:p>
          <a:p>
            <a:pPr marL="457200" marR="0" lvl="0" indent="-406400" algn="l" rtl="0">
              <a:lnSpc>
                <a:spcPct val="90000"/>
              </a:lnSpc>
              <a:spcBef>
                <a:spcPts val="800"/>
              </a:spcBef>
              <a:spcAft>
                <a:spcPts val="0"/>
              </a:spcAft>
              <a:buClr>
                <a:srgbClr val="3289B4"/>
              </a:buClr>
              <a:buSzPct val="135000"/>
              <a:buFont typeface="Webdings" panose="05030102010509060703" pitchFamily="18" charset="2"/>
              <a:buChar char="4"/>
            </a:pPr>
            <a:r>
              <a:rPr lang="en-US" sz="2000" b="1" i="0" u="none" strike="noStrike" cap="none" dirty="0">
                <a:solidFill>
                  <a:srgbClr val="3289B4"/>
                </a:solidFill>
                <a:latin typeface="Century Gothic"/>
                <a:ea typeface="Century Gothic"/>
                <a:cs typeface="Century Gothic"/>
                <a:sym typeface="Century Gothic"/>
              </a:rPr>
              <a:t>Ocean Color</a:t>
            </a:r>
          </a:p>
          <a:p>
            <a:pPr marL="457200" marR="0" lvl="0" indent="-577850" algn="l" rtl="0">
              <a:lnSpc>
                <a:spcPct val="90000"/>
              </a:lnSpc>
              <a:spcBef>
                <a:spcPts val="800"/>
              </a:spcBef>
              <a:spcAft>
                <a:spcPts val="0"/>
              </a:spcAft>
              <a:buClr>
                <a:srgbClr val="757070"/>
              </a:buClr>
              <a:buSzPct val="135000"/>
              <a:buFont typeface="Arial"/>
              <a:buNone/>
            </a:pPr>
            <a:r>
              <a:rPr lang="en-US" sz="2000" b="0" i="0" u="none" strike="noStrike" cap="none" dirty="0">
                <a:solidFill>
                  <a:srgbClr val="767171"/>
                </a:solidFill>
                <a:latin typeface="Century Gothic"/>
                <a:ea typeface="Century Gothic"/>
                <a:cs typeface="Century Gothic"/>
                <a:sym typeface="Century Gothic"/>
              </a:rPr>
              <a:t>Goddard Space Flight Center</a:t>
            </a:r>
          </a:p>
          <a:p>
            <a:pPr marL="0" marR="0" lvl="0" indent="-127000" algn="l" rtl="0">
              <a:lnSpc>
                <a:spcPct val="100000"/>
              </a:lnSpc>
              <a:spcBef>
                <a:spcPts val="600"/>
              </a:spcBef>
              <a:spcAft>
                <a:spcPts val="0"/>
              </a:spcAft>
              <a:buClr>
                <a:srgbClr val="3F3F3F"/>
              </a:buClr>
              <a:buSzPct val="100000"/>
              <a:buFont typeface="Arial"/>
              <a:buNone/>
            </a:pPr>
            <a:endParaRPr sz="2000" b="0" i="0" u="none" strike="noStrike" cap="none" dirty="0">
              <a:solidFill>
                <a:srgbClr val="757070"/>
              </a:solidFill>
              <a:latin typeface="Century Gothic"/>
              <a:ea typeface="Century Gothic"/>
              <a:cs typeface="Century Gothic"/>
              <a:sym typeface="Century Gothic"/>
            </a:endParaRPr>
          </a:p>
        </p:txBody>
      </p:sp>
      <p:pic>
        <p:nvPicPr>
          <p:cNvPr id="5" name="Shape 186"/>
          <p:cNvPicPr preferRelativeResize="0"/>
          <p:nvPr/>
        </p:nvPicPr>
        <p:blipFill>
          <a:blip r:embed="rId3">
            <a:alphaModFix/>
          </a:blip>
          <a:stretch>
            <a:fillRect/>
          </a:stretch>
        </p:blipFill>
        <p:spPr>
          <a:xfrm>
            <a:off x="5503900" y="1372888"/>
            <a:ext cx="6516325" cy="4549625"/>
          </a:xfrm>
          <a:prstGeom prst="rect">
            <a:avLst/>
          </a:prstGeom>
          <a:noFill/>
          <a:ln w="9525" cap="flat" cmpd="sng">
            <a:solidFill>
              <a:srgbClr val="000000"/>
            </a:solidFill>
            <a:prstDash val="solid"/>
            <a:round/>
            <a:headEnd type="none" w="med" len="med"/>
            <a:tailEnd type="none" w="med" len="med"/>
          </a:ln>
        </p:spPr>
      </p:pic>
      <p:sp>
        <p:nvSpPr>
          <p:cNvPr id="6" name="Shape 187"/>
          <p:cNvSpPr txBox="1"/>
          <p:nvPr/>
        </p:nvSpPr>
        <p:spPr>
          <a:xfrm>
            <a:off x="10267556" y="5503996"/>
            <a:ext cx="1678200" cy="376500"/>
          </a:xfrm>
          <a:prstGeom prst="rect">
            <a:avLst/>
          </a:prstGeom>
          <a:noFill/>
          <a:ln>
            <a:noFill/>
          </a:ln>
        </p:spPr>
        <p:txBody>
          <a:bodyPr wrap="square" lIns="91425" tIns="91425" rIns="91425" bIns="91425" anchor="t" anchorCtr="0">
            <a:noAutofit/>
          </a:bodyPr>
          <a:lstStyle/>
          <a:p>
            <a:pPr marL="0" marR="0" lvl="0" indent="-88900" algn="l" rtl="0">
              <a:lnSpc>
                <a:spcPct val="100000"/>
              </a:lnSpc>
              <a:spcBef>
                <a:spcPts val="0"/>
              </a:spcBef>
              <a:spcAft>
                <a:spcPts val="0"/>
              </a:spcAft>
              <a:buClr>
                <a:srgbClr val="FFFFFF"/>
              </a:buClr>
              <a:buSzPct val="100000"/>
              <a:buFont typeface="Garamond"/>
              <a:buNone/>
            </a:pPr>
            <a:r>
              <a:rPr lang="en-US" sz="1400" b="0" i="0" u="none" strike="noStrike" cap="none">
                <a:solidFill>
                  <a:srgbClr val="FFFFFF"/>
                </a:solidFill>
                <a:latin typeface="Garamond"/>
                <a:ea typeface="Garamond"/>
                <a:cs typeface="Garamond"/>
                <a:sym typeface="Garamond"/>
              </a:rPr>
              <a:t>Buoy for 2003-2007</a:t>
            </a:r>
          </a:p>
        </p:txBody>
      </p:sp>
      <p:sp>
        <p:nvSpPr>
          <p:cNvPr id="8" name="Shape 188"/>
          <p:cNvSpPr/>
          <p:nvPr/>
        </p:nvSpPr>
        <p:spPr>
          <a:xfrm>
            <a:off x="10120562" y="5624908"/>
            <a:ext cx="147000" cy="134700"/>
          </a:xfrm>
          <a:prstGeom prst="ellipse">
            <a:avLst/>
          </a:prstGeom>
          <a:solidFill>
            <a:srgbClr val="FFFF00"/>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pic>
        <p:nvPicPr>
          <p:cNvPr id="9" name="Shape 189"/>
          <p:cNvPicPr preferRelativeResize="0"/>
          <p:nvPr/>
        </p:nvPicPr>
        <p:blipFill>
          <a:blip r:embed="rId4">
            <a:alphaModFix/>
          </a:blip>
          <a:stretch>
            <a:fillRect/>
          </a:stretch>
        </p:blipFill>
        <p:spPr>
          <a:xfrm>
            <a:off x="11334524" y="1483600"/>
            <a:ext cx="561351" cy="479400"/>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69108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94"/>
          <p:cNvSpPr txBox="1">
            <a:spLocks noGrp="1"/>
          </p:cNvSpPr>
          <p:nvPr>
            <p:ph type="title"/>
          </p:nvPr>
        </p:nvSpPr>
        <p:spPr>
          <a:xfrm>
            <a:off x="1000125" y="365124"/>
            <a:ext cx="10233148" cy="479425"/>
          </a:xfrm>
          <a:prstGeom prst="rect">
            <a:avLst/>
          </a:prstGeom>
          <a:noFill/>
          <a:ln>
            <a:noFill/>
          </a:ln>
        </p:spPr>
        <p:txBody>
          <a:bodyPr wrap="square" lIns="91425" tIns="45700" rIns="91425" bIns="45700" anchor="ctr" anchorCtr="0">
            <a:noAutofit/>
          </a:bodyPr>
          <a:lstStyle/>
          <a:p>
            <a:pPr marL="0" marR="0" lvl="0" indent="-304800" algn="l" rtl="0">
              <a:lnSpc>
                <a:spcPct val="90000"/>
              </a:lnSpc>
              <a:spcBef>
                <a:spcPts val="0"/>
              </a:spcBef>
              <a:spcAft>
                <a:spcPts val="0"/>
              </a:spcAft>
              <a:buClr>
                <a:srgbClr val="3289B4"/>
              </a:buClr>
              <a:buSzPct val="100000"/>
              <a:buFont typeface="Century Gothic"/>
              <a:buNone/>
            </a:pPr>
            <a:r>
              <a:rPr lang="en-US" sz="4800" b="0" i="0" u="none" strike="noStrike" cap="none">
                <a:solidFill>
                  <a:srgbClr val="3289B4"/>
                </a:solidFill>
                <a:latin typeface="Century Gothic"/>
                <a:ea typeface="Century Gothic"/>
                <a:cs typeface="Century Gothic"/>
                <a:sym typeface="Century Gothic"/>
              </a:rPr>
              <a:t>Methodology</a:t>
            </a:r>
          </a:p>
        </p:txBody>
      </p:sp>
      <p:grpSp>
        <p:nvGrpSpPr>
          <p:cNvPr id="4" name="Shape 195"/>
          <p:cNvGrpSpPr/>
          <p:nvPr/>
        </p:nvGrpSpPr>
        <p:grpSpPr>
          <a:xfrm>
            <a:off x="2226664" y="1339318"/>
            <a:ext cx="7780069" cy="4869343"/>
            <a:chOff x="0" y="2134"/>
            <a:chExt cx="7780069" cy="4869343"/>
          </a:xfrm>
        </p:grpSpPr>
        <p:sp>
          <p:nvSpPr>
            <p:cNvPr id="5" name="Shape 196"/>
            <p:cNvSpPr/>
            <p:nvPr/>
          </p:nvSpPr>
          <p:spPr>
            <a:xfrm rot="5400000">
              <a:off x="-262718" y="264852"/>
              <a:ext cx="1751454" cy="1226018"/>
            </a:xfrm>
            <a:prstGeom prst="chevron">
              <a:avLst>
                <a:gd name="adj" fmla="val 50000"/>
              </a:avLst>
            </a:prstGeom>
            <a:solidFill>
              <a:srgbClr val="3289B4"/>
            </a:solidFill>
            <a:ln w="12700" cap="flat" cmpd="sng">
              <a:solidFill>
                <a:srgbClr val="599BD5"/>
              </a:solidFill>
              <a:prstDash val="solid"/>
              <a:miter lim="800000"/>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6" name="Shape 197"/>
            <p:cNvSpPr txBox="1"/>
            <p:nvPr/>
          </p:nvSpPr>
          <p:spPr>
            <a:xfrm>
              <a:off x="0" y="615143"/>
              <a:ext cx="1226018" cy="525436"/>
            </a:xfrm>
            <a:prstGeom prst="rect">
              <a:avLst/>
            </a:prstGeom>
            <a:noFill/>
            <a:ln>
              <a:noFill/>
            </a:ln>
          </p:spPr>
          <p:txBody>
            <a:bodyPr wrap="square" lIns="10775" tIns="10775" rIns="10775" bIns="10775" anchor="ctr" anchorCtr="0">
              <a:noAutofit/>
            </a:bodyPr>
            <a:lstStyle/>
            <a:p>
              <a:pPr marL="0" marR="0" lvl="0" indent="-107950" algn="l" rtl="0">
                <a:lnSpc>
                  <a:spcPct val="90000"/>
                </a:lnSpc>
                <a:spcBef>
                  <a:spcPts val="0"/>
                </a:spcBef>
                <a:spcAft>
                  <a:spcPts val="0"/>
                </a:spcAft>
                <a:buClr>
                  <a:schemeClr val="lt1"/>
                </a:buClr>
                <a:buSzPct val="100000"/>
                <a:buFont typeface="Century Gothic"/>
                <a:buNone/>
              </a:pPr>
              <a:r>
                <a:rPr lang="en-US" sz="1700" b="0" i="0" u="none" strike="noStrike" cap="none">
                  <a:solidFill>
                    <a:schemeClr val="lt1"/>
                  </a:solidFill>
                  <a:latin typeface="Century Gothic"/>
                  <a:ea typeface="Century Gothic"/>
                  <a:cs typeface="Century Gothic"/>
                  <a:sym typeface="Century Gothic"/>
                </a:rPr>
                <a:t>Data Acquisition</a:t>
              </a:r>
            </a:p>
          </p:txBody>
        </p:sp>
        <p:sp>
          <p:nvSpPr>
            <p:cNvPr id="8" name="Shape 198"/>
            <p:cNvSpPr/>
            <p:nvPr/>
          </p:nvSpPr>
          <p:spPr>
            <a:xfrm rot="5400000">
              <a:off x="3933821" y="-2705668"/>
              <a:ext cx="1138445" cy="6554051"/>
            </a:xfrm>
            <a:prstGeom prst="round2SameRect">
              <a:avLst>
                <a:gd name="adj1" fmla="val 16667"/>
                <a:gd name="adj2" fmla="val 0"/>
              </a:avLst>
            </a:prstGeom>
            <a:solidFill>
              <a:schemeClr val="lt1">
                <a:alpha val="89411"/>
              </a:schemeClr>
            </a:solidFill>
            <a:ln w="12700" cap="flat" cmpd="sng">
              <a:solidFill>
                <a:srgbClr val="3289B4"/>
              </a:solidFill>
              <a:prstDash val="solid"/>
              <a:miter lim="800000"/>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9" name="Shape 199"/>
            <p:cNvSpPr txBox="1"/>
            <p:nvPr/>
          </p:nvSpPr>
          <p:spPr>
            <a:xfrm>
              <a:off x="1226018" y="57709"/>
              <a:ext cx="6498477" cy="1027297"/>
            </a:xfrm>
            <a:prstGeom prst="rect">
              <a:avLst/>
            </a:prstGeom>
            <a:noFill/>
            <a:ln>
              <a:noFill/>
            </a:ln>
          </p:spPr>
          <p:txBody>
            <a:bodyPr wrap="square" lIns="149350" tIns="13325" rIns="13325" bIns="13325" anchor="ctr" anchorCtr="0">
              <a:noAutofit/>
            </a:bodyPr>
            <a:lstStyle/>
            <a:p>
              <a:pPr marL="228600" marR="0" lvl="1" indent="-228600" algn="ctr" rtl="0">
                <a:lnSpc>
                  <a:spcPct val="90000"/>
                </a:lnSpc>
                <a:spcBef>
                  <a:spcPts val="0"/>
                </a:spcBef>
                <a:spcAft>
                  <a:spcPts val="0"/>
                </a:spcAft>
                <a:buClr>
                  <a:schemeClr val="dk1"/>
                </a:buClr>
                <a:buSzPct val="100000"/>
                <a:buFont typeface="Arial"/>
                <a:buChar char="•"/>
              </a:pPr>
              <a:r>
                <a:rPr lang="en-US" sz="2100" b="0" i="0" u="none" strike="noStrike" cap="none" dirty="0">
                  <a:solidFill>
                    <a:schemeClr val="bg2">
                      <a:lumMod val="50000"/>
                    </a:schemeClr>
                  </a:solidFill>
                  <a:latin typeface="Century Gothic"/>
                  <a:ea typeface="Century Gothic"/>
                  <a:cs typeface="Century Gothic"/>
                  <a:sym typeface="Century Gothic"/>
                </a:rPr>
                <a:t>Landsat 5 TM</a:t>
              </a:r>
            </a:p>
            <a:p>
              <a:pPr marL="228600" marR="0" lvl="1" indent="-228600" algn="ctr" rtl="0">
                <a:lnSpc>
                  <a:spcPct val="90000"/>
                </a:lnSpc>
                <a:spcBef>
                  <a:spcPts val="315"/>
                </a:spcBef>
                <a:spcAft>
                  <a:spcPts val="0"/>
                </a:spcAft>
                <a:buClr>
                  <a:schemeClr val="dk1"/>
                </a:buClr>
                <a:buSzPct val="100000"/>
                <a:buFont typeface="Arial"/>
                <a:buChar char="•"/>
              </a:pPr>
              <a:r>
                <a:rPr lang="en-US" sz="2100" b="0" i="0" u="none" strike="noStrike" cap="none" dirty="0">
                  <a:solidFill>
                    <a:schemeClr val="bg2">
                      <a:lumMod val="50000"/>
                    </a:schemeClr>
                  </a:solidFill>
                  <a:latin typeface="Century Gothic"/>
                  <a:ea typeface="Century Gothic"/>
                  <a:cs typeface="Century Gothic"/>
                  <a:sym typeface="Century Gothic"/>
                </a:rPr>
                <a:t>Aqua MODIS (SST and OC)</a:t>
              </a:r>
            </a:p>
            <a:p>
              <a:pPr marL="228600" marR="0" lvl="1" indent="-228600" algn="ctr" rtl="0">
                <a:lnSpc>
                  <a:spcPct val="90000"/>
                </a:lnSpc>
                <a:spcBef>
                  <a:spcPts val="315"/>
                </a:spcBef>
                <a:spcAft>
                  <a:spcPts val="0"/>
                </a:spcAft>
                <a:buClr>
                  <a:schemeClr val="dk1"/>
                </a:buClr>
                <a:buSzPct val="100000"/>
                <a:buFont typeface="Arial"/>
                <a:buChar char="•"/>
              </a:pPr>
              <a:r>
                <a:rPr lang="en-US" sz="2100" b="0" i="0" u="none" strike="noStrike" cap="none" dirty="0">
                  <a:solidFill>
                    <a:schemeClr val="bg2">
                      <a:lumMod val="50000"/>
                    </a:schemeClr>
                  </a:solidFill>
                  <a:latin typeface="Century Gothic"/>
                  <a:ea typeface="Century Gothic"/>
                  <a:cs typeface="Century Gothic"/>
                  <a:sym typeface="Century Gothic"/>
                </a:rPr>
                <a:t>Buoy Water Parameter Values</a:t>
              </a:r>
            </a:p>
          </p:txBody>
        </p:sp>
        <p:sp>
          <p:nvSpPr>
            <p:cNvPr id="10" name="Shape 200"/>
            <p:cNvSpPr/>
            <p:nvPr/>
          </p:nvSpPr>
          <p:spPr>
            <a:xfrm rot="5400000">
              <a:off x="-262718" y="1823796"/>
              <a:ext cx="1751454" cy="1226018"/>
            </a:xfrm>
            <a:prstGeom prst="chevron">
              <a:avLst>
                <a:gd name="adj" fmla="val 50000"/>
              </a:avLst>
            </a:prstGeom>
            <a:solidFill>
              <a:srgbClr val="3289B4"/>
            </a:solidFill>
            <a:ln w="12700" cap="flat" cmpd="sng">
              <a:solidFill>
                <a:srgbClr val="599BD5"/>
              </a:solidFill>
              <a:prstDash val="solid"/>
              <a:miter lim="800000"/>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1" name="Shape 201"/>
            <p:cNvSpPr txBox="1"/>
            <p:nvPr/>
          </p:nvSpPr>
          <p:spPr>
            <a:xfrm>
              <a:off x="0" y="2174087"/>
              <a:ext cx="1226018" cy="525436"/>
            </a:xfrm>
            <a:prstGeom prst="rect">
              <a:avLst/>
            </a:prstGeom>
            <a:noFill/>
            <a:ln>
              <a:noFill/>
            </a:ln>
          </p:spPr>
          <p:txBody>
            <a:bodyPr wrap="square" lIns="10775" tIns="10775" rIns="10775" bIns="10775" anchor="ctr" anchorCtr="0">
              <a:noAutofit/>
            </a:bodyPr>
            <a:lstStyle/>
            <a:p>
              <a:pPr marL="0" marR="0" lvl="0" indent="-107950" algn="l" rtl="0">
                <a:lnSpc>
                  <a:spcPct val="90000"/>
                </a:lnSpc>
                <a:spcBef>
                  <a:spcPts val="0"/>
                </a:spcBef>
                <a:spcAft>
                  <a:spcPts val="0"/>
                </a:spcAft>
                <a:buClr>
                  <a:schemeClr val="lt1"/>
                </a:buClr>
                <a:buSzPct val="100000"/>
                <a:buFont typeface="Century Gothic"/>
                <a:buNone/>
              </a:pPr>
              <a:r>
                <a:rPr lang="en-US" sz="1700" b="0" i="0" u="none" strike="noStrike" cap="none">
                  <a:solidFill>
                    <a:schemeClr val="lt1"/>
                  </a:solidFill>
                  <a:latin typeface="Century Gothic"/>
                  <a:ea typeface="Century Gothic"/>
                  <a:cs typeface="Century Gothic"/>
                  <a:sym typeface="Century Gothic"/>
                </a:rPr>
                <a:t>Data Processing</a:t>
              </a:r>
            </a:p>
          </p:txBody>
        </p:sp>
        <p:sp>
          <p:nvSpPr>
            <p:cNvPr id="12" name="Shape 202"/>
            <p:cNvSpPr/>
            <p:nvPr/>
          </p:nvSpPr>
          <p:spPr>
            <a:xfrm rot="5400000">
              <a:off x="3933821" y="-1146724"/>
              <a:ext cx="1138445" cy="6554051"/>
            </a:xfrm>
            <a:prstGeom prst="round2SameRect">
              <a:avLst>
                <a:gd name="adj1" fmla="val 16667"/>
                <a:gd name="adj2" fmla="val 0"/>
              </a:avLst>
            </a:prstGeom>
            <a:solidFill>
              <a:schemeClr val="lt1">
                <a:alpha val="89411"/>
              </a:schemeClr>
            </a:solidFill>
            <a:ln w="12700" cap="flat" cmpd="sng">
              <a:solidFill>
                <a:srgbClr val="599BD5"/>
              </a:solidFill>
              <a:prstDash val="solid"/>
              <a:miter lim="800000"/>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3" name="Shape 203"/>
            <p:cNvSpPr txBox="1"/>
            <p:nvPr/>
          </p:nvSpPr>
          <p:spPr>
            <a:xfrm>
              <a:off x="1226018" y="1616653"/>
              <a:ext cx="6498477" cy="1027297"/>
            </a:xfrm>
            <a:prstGeom prst="rect">
              <a:avLst/>
            </a:prstGeom>
            <a:noFill/>
            <a:ln>
              <a:noFill/>
            </a:ln>
          </p:spPr>
          <p:txBody>
            <a:bodyPr wrap="square" lIns="149350" tIns="13325" rIns="13325" bIns="13325" anchor="ctr" anchorCtr="0">
              <a:noAutofit/>
            </a:bodyPr>
            <a:lstStyle/>
            <a:p>
              <a:pPr marL="228600" marR="0" lvl="1" indent="-228600" algn="ctr" rtl="0">
                <a:lnSpc>
                  <a:spcPct val="90000"/>
                </a:lnSpc>
                <a:spcBef>
                  <a:spcPts val="0"/>
                </a:spcBef>
                <a:spcAft>
                  <a:spcPts val="0"/>
                </a:spcAft>
                <a:buClr>
                  <a:schemeClr val="dk1"/>
                </a:buClr>
                <a:buSzPct val="100000"/>
                <a:buFont typeface="Arial"/>
                <a:buChar char="•"/>
              </a:pPr>
              <a:r>
                <a:rPr lang="en-US" sz="2100" b="0" i="0" u="none" strike="noStrike" cap="none" dirty="0">
                  <a:solidFill>
                    <a:schemeClr val="bg2">
                      <a:lumMod val="50000"/>
                    </a:schemeClr>
                  </a:solidFill>
                  <a:latin typeface="Century Gothic"/>
                  <a:ea typeface="Century Gothic"/>
                  <a:cs typeface="Century Gothic"/>
                  <a:sym typeface="Century Gothic"/>
                </a:rPr>
                <a:t>Turbidity, Salinity, &amp; Sea Surface Temperature</a:t>
              </a:r>
            </a:p>
            <a:p>
              <a:pPr marL="228600" marR="0" lvl="1" indent="-228600" algn="ctr" rtl="0">
                <a:lnSpc>
                  <a:spcPct val="90000"/>
                </a:lnSpc>
                <a:spcBef>
                  <a:spcPts val="315"/>
                </a:spcBef>
                <a:spcAft>
                  <a:spcPts val="0"/>
                </a:spcAft>
                <a:buClr>
                  <a:schemeClr val="dk1"/>
                </a:buClr>
                <a:buSzPct val="100000"/>
                <a:buFont typeface="Arial"/>
                <a:buChar char="•"/>
              </a:pPr>
              <a:r>
                <a:rPr lang="en-US" sz="2100" b="0" i="0" u="none" strike="noStrike" cap="none" dirty="0">
                  <a:solidFill>
                    <a:schemeClr val="bg2">
                      <a:lumMod val="50000"/>
                    </a:schemeClr>
                  </a:solidFill>
                  <a:latin typeface="Century Gothic"/>
                  <a:ea typeface="Century Gothic"/>
                  <a:cs typeface="Century Gothic"/>
                  <a:sym typeface="Century Gothic"/>
                </a:rPr>
                <a:t>Comparison of </a:t>
              </a:r>
              <a:r>
                <a:rPr lang="en-US" sz="2100" b="0" i="1" u="none" strike="noStrike" cap="none" dirty="0" smtClean="0">
                  <a:solidFill>
                    <a:schemeClr val="bg2">
                      <a:lumMod val="50000"/>
                    </a:schemeClr>
                  </a:solidFill>
                  <a:latin typeface="Century Gothic"/>
                  <a:ea typeface="Century Gothic"/>
                  <a:cs typeface="Century Gothic"/>
                  <a:sym typeface="Century Gothic"/>
                </a:rPr>
                <a:t>In Situ </a:t>
              </a:r>
              <a:r>
                <a:rPr lang="en-US" sz="2100" b="0" i="0" u="none" strike="noStrike" cap="none" dirty="0">
                  <a:solidFill>
                    <a:schemeClr val="bg2">
                      <a:lumMod val="50000"/>
                    </a:schemeClr>
                  </a:solidFill>
                  <a:latin typeface="Century Gothic"/>
                  <a:ea typeface="Century Gothic"/>
                  <a:cs typeface="Century Gothic"/>
                  <a:sym typeface="Century Gothic"/>
                </a:rPr>
                <a:t>to Satellite Data</a:t>
              </a:r>
            </a:p>
          </p:txBody>
        </p:sp>
        <p:sp>
          <p:nvSpPr>
            <p:cNvPr id="14" name="Shape 204"/>
            <p:cNvSpPr/>
            <p:nvPr/>
          </p:nvSpPr>
          <p:spPr>
            <a:xfrm rot="5400000">
              <a:off x="-262718" y="3382741"/>
              <a:ext cx="1751454" cy="1226018"/>
            </a:xfrm>
            <a:prstGeom prst="chevron">
              <a:avLst>
                <a:gd name="adj" fmla="val 50000"/>
              </a:avLst>
            </a:prstGeom>
            <a:solidFill>
              <a:srgbClr val="3289B4"/>
            </a:solidFill>
            <a:ln w="12700" cap="flat" cmpd="sng">
              <a:solidFill>
                <a:srgbClr val="599BD5"/>
              </a:solidFill>
              <a:prstDash val="solid"/>
              <a:miter lim="800000"/>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5" name="Shape 205"/>
            <p:cNvSpPr txBox="1"/>
            <p:nvPr/>
          </p:nvSpPr>
          <p:spPr>
            <a:xfrm>
              <a:off x="0" y="3733032"/>
              <a:ext cx="1226018" cy="525436"/>
            </a:xfrm>
            <a:prstGeom prst="rect">
              <a:avLst/>
            </a:prstGeom>
            <a:noFill/>
            <a:ln>
              <a:noFill/>
            </a:ln>
          </p:spPr>
          <p:txBody>
            <a:bodyPr wrap="square" lIns="10775" tIns="10775" rIns="10775" bIns="10775" anchor="ctr" anchorCtr="0">
              <a:noAutofit/>
            </a:bodyPr>
            <a:lstStyle/>
            <a:p>
              <a:pPr marL="0" marR="0" lvl="0" indent="-107950" algn="l" rtl="0">
                <a:lnSpc>
                  <a:spcPct val="90000"/>
                </a:lnSpc>
                <a:spcBef>
                  <a:spcPts val="0"/>
                </a:spcBef>
                <a:spcAft>
                  <a:spcPts val="0"/>
                </a:spcAft>
                <a:buClr>
                  <a:schemeClr val="lt1"/>
                </a:buClr>
                <a:buSzPct val="100000"/>
                <a:buFont typeface="Century Gothic"/>
                <a:buNone/>
              </a:pPr>
              <a:r>
                <a:rPr lang="en-US" sz="1700" b="0" i="0" u="none" strike="noStrike" cap="none">
                  <a:solidFill>
                    <a:schemeClr val="lt1"/>
                  </a:solidFill>
                  <a:latin typeface="Century Gothic"/>
                  <a:ea typeface="Century Gothic"/>
                  <a:cs typeface="Century Gothic"/>
                  <a:sym typeface="Century Gothic"/>
                </a:rPr>
                <a:t>End Products</a:t>
              </a:r>
            </a:p>
          </p:txBody>
        </p:sp>
        <p:sp>
          <p:nvSpPr>
            <p:cNvPr id="16" name="Shape 206"/>
            <p:cNvSpPr/>
            <p:nvPr/>
          </p:nvSpPr>
          <p:spPr>
            <a:xfrm rot="5400000">
              <a:off x="3933821" y="412219"/>
              <a:ext cx="1138445" cy="6554051"/>
            </a:xfrm>
            <a:prstGeom prst="round2SameRect">
              <a:avLst>
                <a:gd name="adj1" fmla="val 16667"/>
                <a:gd name="adj2" fmla="val 0"/>
              </a:avLst>
            </a:prstGeom>
            <a:solidFill>
              <a:schemeClr val="lt1">
                <a:alpha val="89411"/>
              </a:schemeClr>
            </a:solidFill>
            <a:ln w="12700" cap="flat" cmpd="sng">
              <a:solidFill>
                <a:srgbClr val="599BD5"/>
              </a:solidFill>
              <a:prstDash val="solid"/>
              <a:miter lim="800000"/>
              <a:headEnd type="none" w="med" len="med"/>
              <a:tailEnd type="none" w="med" len="med"/>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p:txBody>
        </p:sp>
        <p:sp>
          <p:nvSpPr>
            <p:cNvPr id="17" name="Shape 207"/>
            <p:cNvSpPr txBox="1"/>
            <p:nvPr/>
          </p:nvSpPr>
          <p:spPr>
            <a:xfrm>
              <a:off x="1226018" y="3175596"/>
              <a:ext cx="6498477" cy="1027297"/>
            </a:xfrm>
            <a:prstGeom prst="rect">
              <a:avLst/>
            </a:prstGeom>
            <a:noFill/>
            <a:ln>
              <a:noFill/>
            </a:ln>
          </p:spPr>
          <p:txBody>
            <a:bodyPr wrap="square" lIns="149350" tIns="13325" rIns="13325" bIns="13325" anchor="ctr" anchorCtr="0">
              <a:noAutofit/>
            </a:bodyPr>
            <a:lstStyle/>
            <a:p>
              <a:pPr marL="228600" marR="0" lvl="1" indent="-228600" algn="ctr" rtl="0">
                <a:lnSpc>
                  <a:spcPct val="90000"/>
                </a:lnSpc>
                <a:spcBef>
                  <a:spcPts val="0"/>
                </a:spcBef>
                <a:spcAft>
                  <a:spcPts val="0"/>
                </a:spcAft>
                <a:buClr>
                  <a:schemeClr val="dk1"/>
                </a:buClr>
                <a:buSzPct val="100000"/>
                <a:buFont typeface="Century Gothic"/>
                <a:buChar char="•"/>
              </a:pPr>
              <a:r>
                <a:rPr lang="en-US" sz="2100" b="0" i="0" u="none" strike="noStrike" cap="none">
                  <a:solidFill>
                    <a:schemeClr val="bg2">
                      <a:lumMod val="50000"/>
                    </a:schemeClr>
                  </a:solidFill>
                  <a:latin typeface="Century Gothic"/>
                  <a:ea typeface="Century Gothic"/>
                  <a:cs typeface="Century Gothic"/>
                  <a:sym typeface="Century Gothic"/>
                </a:rPr>
                <a:t>Turbidity, Salinity, &amp; Sea Surface Temperature Time Series</a:t>
              </a:r>
            </a:p>
          </p:txBody>
        </p:sp>
      </p:grpSp>
    </p:spTree>
    <p:extLst>
      <p:ext uri="{BB962C8B-B14F-4D97-AF65-F5344CB8AC3E}">
        <p14:creationId xmlns:p14="http://schemas.microsoft.com/office/powerpoint/2010/main" val="145953577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2603</Words>
  <Application>Microsoft Office PowerPoint</Application>
  <PresentationFormat>Widescreen</PresentationFormat>
  <Paragraphs>293</Paragraphs>
  <Slides>18</Slides>
  <Notes>18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Garamond</vt:lpstr>
      <vt:lpstr>Calibri</vt:lpstr>
      <vt:lpstr>Century Gothic</vt:lpstr>
      <vt:lpstr>Arial</vt:lpstr>
      <vt:lpstr>Wingdings</vt:lpstr>
      <vt:lpstr>Webdings</vt:lpstr>
      <vt:lpstr>Arimo</vt:lpstr>
      <vt:lpstr>Office Theme</vt:lpstr>
      <vt:lpstr>1_Office Theme</vt:lpstr>
      <vt:lpstr>2_Office Theme</vt:lpstr>
      <vt:lpstr>PowerPoint Presentation</vt:lpstr>
      <vt:lpstr>Components</vt:lpstr>
      <vt:lpstr>Study Area &amp; Study Period</vt:lpstr>
      <vt:lpstr>Objectives</vt:lpstr>
      <vt:lpstr>Project Partners</vt:lpstr>
      <vt:lpstr>Community Concerns</vt:lpstr>
      <vt:lpstr>NASA Satellites and Sensors Utilized</vt:lpstr>
      <vt:lpstr>Ancillary Datasets</vt:lpstr>
      <vt:lpstr>Methodology</vt:lpstr>
      <vt:lpstr>Results - Turbidity</vt:lpstr>
      <vt:lpstr>Results – Salinity</vt:lpstr>
      <vt:lpstr>Results - SST</vt:lpstr>
      <vt:lpstr>SST Validation</vt:lpstr>
      <vt:lpstr>Oyster Habitat Suitability Map</vt:lpstr>
      <vt:lpstr>Conclusions</vt:lpstr>
      <vt:lpstr>Errors &amp; Uncertainties</vt:lpstr>
      <vt:lpstr>Additional Uncertainties</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DEVELOP_User</dc:creator>
  <cp:lastModifiedBy>Clayton, Amanda L. (LARC-E3)[SSAI DEVELOP]</cp:lastModifiedBy>
  <cp:revision>28</cp:revision>
  <dcterms:modified xsi:type="dcterms:W3CDTF">2017-11-22T16:53:29Z</dcterms:modified>
</cp:coreProperties>
</file>