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9" r:id="rId11"/>
    <p:sldId id="265" r:id="rId12"/>
    <p:sldId id="268" r:id="rId13"/>
  </p:sldIdLst>
  <p:sldSz cx="9144000" cy="5143500" type="screen16x9"/>
  <p:notesSz cx="6858000" cy="9144000"/>
  <p:embeddedFontLst>
    <p:embeddedFont>
      <p:font typeface="Questrial" panose="020B0604020202020204" charset="0"/>
      <p:regular r:id="rId15"/>
    </p:embeddedFont>
    <p:embeddedFont>
      <p:font typeface="Century Gothic" panose="020B0502020202020204" pitchFamily="34" charset="0"/>
      <p:regular r:id="rId16"/>
      <p:bold r:id="rId17"/>
      <p:italic r:id="rId18"/>
      <p:boldItalic r:id="rId19"/>
    </p:embeddedFont>
    <p:embeddedFont>
      <p:font typeface="Roboto Slab" panose="020B0604020202020204" charset="0"/>
      <p:regular r:id="rId20"/>
      <p:bold r:id="rId21"/>
    </p:embeddedFont>
    <p:embeddedFont>
      <p:font typeface="Roboto" panose="02000000000000000000" pitchFamily="2" charset="0"/>
      <p:regular r:id="rId22"/>
      <p:bold r:id="rId23"/>
      <p:italic r:id="rId24"/>
      <p:boldItalic r:id="rId25"/>
    </p:embeddedFont>
    <p:embeddedFont>
      <p:font typeface="Garamond" panose="02020404030301010803" pitchFamily="18" charset="0"/>
      <p:regular r:id="rId26"/>
      <p:bold r:id="rId27"/>
      <p: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9620" autoAdjust="0"/>
  </p:normalViewPr>
  <p:slideViewPr>
    <p:cSldViewPr snapToGrid="0">
      <p:cViewPr varScale="1">
        <p:scale>
          <a:sx n="98" d="100"/>
          <a:sy n="98" d="100"/>
        </p:scale>
        <p:origin x="142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font" Target="fonts/font5.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2141871824"/>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Shape 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1" name="Shape 6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0341295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Here are some examples of citing in the VPS. For music, display the credit right when the music starts playing. When the music changes, you need to credit the new song as well. For footage and imagery you find in with creative commons licensing, credit the editor of the work. For public domain, credit the agency rather than the editor. When displaying software such as GIS software, you can display it if your location has a license to use the software. Unless it’s Google, you CANNOT show the software logo in your VPS. If it is google such as Google Earth, Google Maps, or Google Earth Engine, you need show attribution to both Google and any data providers on screen at the time the content is shown.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Every VPS needs a credits section at the end of with full list of citations. The credits should include anyone involved in the making of this VPS. This includes project partners, interviewees, science advisors, team participants, and anyone featured in the VPS. The credits also needs a list of citations of all the video, audio, and imagery featured in the VPS. A proper citation should have the title of the work, name of the editor, URL, and type of license. Lastly, the VPS needs to have the mandatory legal statement, shown here on the left. The statement on the right is only necessary if you are using logos that are not NASA or DEVELOP, for example National Park Service logo.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Here’s a quick demo video of how the </a:t>
            </a:r>
            <a:r>
              <a:rPr lang="en-US" baseline="0" smtClean="0"/>
              <a:t>citations work.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If you understand the citations and legal considerations the first time around, you won’t have as many edits from the </a:t>
            </a:r>
            <a:r>
              <a:rPr lang="en-US" baseline="0" dirty="0" err="1" smtClean="0"/>
              <a:t>comm</a:t>
            </a:r>
            <a:r>
              <a:rPr lang="en-US" baseline="0" dirty="0" smtClean="0"/>
              <a:t> team after submission.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Citing music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Citing creative commons</a:t>
            </a:r>
          </a:p>
          <a:p>
            <a:r>
              <a:rPr lang="en-US" dirty="0" smtClean="0"/>
              <a:t>Citing public domain</a:t>
            </a:r>
          </a:p>
          <a:p>
            <a:r>
              <a:rPr lang="en-US" dirty="0" smtClean="0"/>
              <a:t>Citing</a:t>
            </a:r>
            <a:r>
              <a:rPr lang="en-US" baseline="0" dirty="0" smtClean="0"/>
              <a:t> your own work</a:t>
            </a:r>
          </a:p>
          <a:p>
            <a:r>
              <a:rPr lang="en-US" baseline="0" dirty="0" smtClean="0"/>
              <a:t>Legal statement</a:t>
            </a:r>
          </a:p>
          <a:p>
            <a:r>
              <a:rPr lang="en-US" baseline="0" dirty="0" smtClean="0"/>
              <a:t>Credits</a:t>
            </a:r>
          </a:p>
        </p:txBody>
      </p:sp>
    </p:spTree>
    <p:extLst>
      <p:ext uri="{BB962C8B-B14F-4D97-AF65-F5344CB8AC3E}">
        <p14:creationId xmlns:p14="http://schemas.microsoft.com/office/powerpoint/2010/main" val="20280403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5" name="Shape 11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dirty="0" smtClean="0"/>
              <a:t>Lastly,</a:t>
            </a:r>
            <a:r>
              <a:rPr lang="en" baseline="0" dirty="0" smtClean="0"/>
              <a:t> we are introducing a new review process this term for the VPS. We will have two sessions in which each team will meet with a pair of Project Coordination &amp; Communications Fellows for feedback.</a:t>
            </a:r>
          </a:p>
          <a:p>
            <a:pPr marL="171450" lvl="0" indent="-171450">
              <a:spcBef>
                <a:spcPts val="0"/>
              </a:spcBef>
              <a:buFont typeface="Arial" panose="020B0604020202020204" pitchFamily="34" charset="0"/>
              <a:buChar char="•"/>
            </a:pPr>
            <a:r>
              <a:rPr lang="en" baseline="0" dirty="0" smtClean="0"/>
              <a:t>The first session is the “VPS Check-In,” in which each team will have the opportunity to meet with PC/ Comm Fellows for initial feedback on their VPS progress during Week 6.</a:t>
            </a:r>
          </a:p>
          <a:p>
            <a:pPr lvl="0">
              <a:spcBef>
                <a:spcPts val="0"/>
              </a:spcBef>
              <a:buNone/>
            </a:pPr>
            <a:r>
              <a:rPr lang="en" baseline="0" dirty="0" smtClean="0"/>
              <a:t>This session can have a rather flexible format, but we want to give you all the opportunity to get feedback prior to final submission, regardless of where you are in the stages of creating your video.</a:t>
            </a:r>
          </a:p>
          <a:p>
            <a:pPr lvl="0">
              <a:spcBef>
                <a:spcPts val="0"/>
              </a:spcBef>
              <a:buNone/>
            </a:pPr>
            <a:r>
              <a:rPr lang="en" baseline="0" dirty="0" smtClean="0"/>
              <a:t>This will be an informal google hangout in which you can share parts of your video via screenshare (or if you’re way ahead of schedule and have a whole video to share) or even go over ideas or questions regarding your storyboard. The check-in sessions will be brief, up to 20 minute slots. Just remember that the more you share (ideas or actual footage), the more feedback you’ll receive!</a:t>
            </a:r>
          </a:p>
          <a:p>
            <a:pPr lvl="0">
              <a:spcBef>
                <a:spcPts val="0"/>
              </a:spcBef>
              <a:buNone/>
            </a:pPr>
            <a:endParaRPr lang="en"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 baseline="0" dirty="0" smtClean="0"/>
              <a:t>Next, during Week 8, teams will participate in the “VPS L</a:t>
            </a:r>
            <a:r>
              <a:rPr lang="en-US" baseline="0" dirty="0" err="1" smtClean="0"/>
              <a:t>i</a:t>
            </a:r>
            <a:r>
              <a:rPr lang="en" baseline="0" dirty="0" smtClean="0"/>
              <a:t>ve Review” in which they will meet back up with their PC/ Comm Fellows for their final video viewing. This will occur via WebEx in time-slots that each team will sign up ahead of time for. This will streamline the review process with live feedback and comments as all parties watch the video simultaneously. Center Leads will soon be sent sign-up sheets for each review session.</a:t>
            </a:r>
          </a:p>
          <a:p>
            <a:pPr marL="0" lvl="0" indent="0">
              <a:spcBef>
                <a:spcPts val="0"/>
              </a:spcBef>
              <a:buFont typeface="Arial" panose="020B0604020202020204" pitchFamily="34" charset="0"/>
              <a:buNone/>
            </a:pPr>
            <a:endParaRPr lang="en" baseline="0" dirty="0" smtClean="0"/>
          </a:p>
          <a:p>
            <a:pPr marL="0" lvl="0" indent="0">
              <a:spcBef>
                <a:spcPts val="0"/>
              </a:spcBef>
              <a:buFont typeface="Arial" panose="020B0604020202020204" pitchFamily="34" charset="0"/>
              <a:buNone/>
            </a:pPr>
            <a:r>
              <a:rPr lang="en" baseline="0" dirty="0" smtClean="0"/>
              <a:t>The videos will be published on </a:t>
            </a:r>
            <a:r>
              <a:rPr lang="en" i="1" baseline="0" dirty="0" smtClean="0"/>
              <a:t>Earthzine</a:t>
            </a:r>
            <a:r>
              <a:rPr lang="en" baseline="0" dirty="0" smtClean="0"/>
              <a:t> and critiqued by a panel of judges based on a rubric provided by </a:t>
            </a:r>
            <a:r>
              <a:rPr lang="en" i="1" baseline="0" dirty="0" smtClean="0"/>
              <a:t>Earthzine</a:t>
            </a:r>
            <a:r>
              <a:rPr lang="en" baseline="0" dirty="0" smtClean="0"/>
              <a:t>. This rubric is available as a resource to you – definitely check it out to make sure you are on track with the various components of your VPS. </a:t>
            </a:r>
          </a:p>
          <a:p>
            <a:pPr marL="0" lvl="0" indent="0">
              <a:spcBef>
                <a:spcPts val="0"/>
              </a:spcBef>
              <a:buFont typeface="Arial" panose="020B0604020202020204" pitchFamily="34" charset="0"/>
              <a:buNone/>
            </a:pPr>
            <a:endParaRPr lang="en" baseline="0" dirty="0" smtClean="0"/>
          </a:p>
          <a:p>
            <a:pPr marL="0" lvl="0" indent="0">
              <a:spcBef>
                <a:spcPts val="0"/>
              </a:spcBef>
              <a:buFont typeface="Arial" panose="020B0604020202020204" pitchFamily="34" charset="0"/>
              <a:buNone/>
            </a:pPr>
            <a:r>
              <a:rPr lang="en" baseline="0" dirty="0" smtClean="0"/>
              <a:t>Be sure to contact the Communications Team for any additional questions/ concerns with your VPS! We’re all incredibly excited to see your creative juices flow! This powerpoint will also be available as a resource to all DEVELOPers. </a:t>
            </a:r>
          </a:p>
          <a:p>
            <a:pPr marL="0" lvl="0" indent="0">
              <a:spcBef>
                <a:spcPts val="0"/>
              </a:spcBef>
              <a:buFont typeface="Arial" panose="020B0604020202020204" pitchFamily="34" charset="0"/>
              <a:buNone/>
            </a:pPr>
            <a:endParaRPr lang="en" baseline="0" dirty="0" smtClean="0"/>
          </a:p>
          <a:p>
            <a:pPr marL="0" lvl="0" indent="0">
              <a:spcBef>
                <a:spcPts val="0"/>
              </a:spcBef>
              <a:buFont typeface="Arial" panose="020B0604020202020204" pitchFamily="34" charset="0"/>
              <a:buNone/>
            </a:pPr>
            <a:r>
              <a:rPr lang="en" baseline="0" smtClean="0"/>
              <a:t>Questions?</a:t>
            </a:r>
            <a:endParaRPr lang="en" dirty="0"/>
          </a:p>
        </p:txBody>
      </p:sp>
    </p:spTree>
    <p:extLst>
      <p:ext uri="{BB962C8B-B14F-4D97-AF65-F5344CB8AC3E}">
        <p14:creationId xmlns:p14="http://schemas.microsoft.com/office/powerpoint/2010/main" val="24594268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Make sure you follow us on social media! Why should you follow us on social media? First,</a:t>
            </a:r>
            <a:r>
              <a:rPr lang="en-US" baseline="0" dirty="0" smtClean="0"/>
              <a:t> this is a great way to see what other nodes are doing and connect with them if you have similar projects or interests. Additionally this is a great way to connect with DEVELOP alumni and see if there are any job opportunities. And most importantly, you’re contributing to growing the DEVELOP program. If more people learn about the program, this makes you more marketable when you look for jobs in the future. Do your part by following NASA DEVELOP. </a:t>
            </a:r>
          </a:p>
          <a:p>
            <a:endParaRPr lang="en-US" baseline="0" dirty="0" smtClean="0"/>
          </a:p>
          <a:p>
            <a:r>
              <a:rPr lang="en-US" baseline="0" dirty="0" smtClean="0"/>
              <a:t>If you post an image about your project, hanging out with participants, or exploring the NASA campus, make sure to use the hashtag NASA DEVELOP. That way potential applicants can see all the activities available as a </a:t>
            </a:r>
            <a:r>
              <a:rPr lang="en-US" baseline="0" dirty="0" err="1" smtClean="0"/>
              <a:t>DEVLEOPer</a:t>
            </a:r>
            <a:r>
              <a:rPr lang="en-US" baseline="0" dirty="0" smtClean="0"/>
              <a:t>, and they can have a better understanding on what the program is like. </a:t>
            </a:r>
          </a:p>
          <a:p>
            <a:endParaRPr lang="en-US" baseline="0" dirty="0" smtClean="0"/>
          </a:p>
          <a:p>
            <a:r>
              <a:rPr lang="en-US" baseline="0" dirty="0" smtClean="0"/>
              <a:t>Thanks for doing your part!</a:t>
            </a:r>
            <a:endParaRPr lang="en-US" dirty="0"/>
          </a:p>
        </p:txBody>
      </p:sp>
    </p:spTree>
    <p:extLst>
      <p:ext uri="{BB962C8B-B14F-4D97-AF65-F5344CB8AC3E}">
        <p14:creationId xmlns:p14="http://schemas.microsoft.com/office/powerpoint/2010/main" val="34250083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Shape 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7" name="Shape 6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US" dirty="0" smtClean="0"/>
              <a:t>Hello,</a:t>
            </a:r>
            <a:r>
              <a:rPr lang="en-US" baseline="0" dirty="0" smtClean="0"/>
              <a:t> everyone!</a:t>
            </a:r>
          </a:p>
          <a:p>
            <a:pPr lvl="0" rtl="0">
              <a:spcBef>
                <a:spcPts val="0"/>
              </a:spcBef>
              <a:buNone/>
            </a:pPr>
            <a:r>
              <a:rPr lang="en-US" baseline="0" dirty="0" smtClean="0"/>
              <a:t>We are your Communications Team! This is Christie here, accompanied by my fellow Fellows, Caitlin &amp; Jenna, as well as our Senior Fellow, Carrie Kelley.</a:t>
            </a:r>
          </a:p>
          <a:p>
            <a:pPr lvl="0" rtl="0">
              <a:spcBef>
                <a:spcPts val="0"/>
              </a:spcBef>
              <a:buNone/>
            </a:pPr>
            <a:r>
              <a:rPr lang="en-US" baseline="0" dirty="0" smtClean="0"/>
              <a:t>Today we’re going to introduce the Virtual Poster Session and some best tips &amp; practices to make your team’s VPS informative, clean, and stellar. This is your chance to fully utilize your creativity in communicating science!</a:t>
            </a:r>
          </a:p>
          <a:p>
            <a:pPr lvl="0" rtl="0">
              <a:spcBef>
                <a:spcPts val="0"/>
              </a:spcBef>
              <a:buNone/>
            </a:pPr>
            <a:endParaRPr lang="en-US" baseline="0" dirty="0" smtClean="0"/>
          </a:p>
          <a:p>
            <a:pPr lvl="0" rtl="0">
              <a:spcBef>
                <a:spcPts val="0"/>
              </a:spcBef>
              <a:buNone/>
            </a:pPr>
            <a:endParaRPr dirty="0"/>
          </a:p>
        </p:txBody>
      </p:sp>
    </p:spTree>
    <p:extLst>
      <p:ext uri="{BB962C8B-B14F-4D97-AF65-F5344CB8AC3E}">
        <p14:creationId xmlns:p14="http://schemas.microsoft.com/office/powerpoint/2010/main" val="14451785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Shape 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3" name="Shape 7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Most</a:t>
            </a:r>
            <a:r>
              <a:rPr lang="en-US" baseline="0" dirty="0" smtClean="0"/>
              <a:t> of the other deliverables in DEVELOP are very structured and have a template already but the VPS is one place where participants have a lot of autonomy. The VPS is the most outward facing deliverable and often the only on seen by a large audience like your friends and parents. It can be daunting but it can also be really fun too. This is a general overview of the process to help your team make a good video and have fun while you’re at 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Like anything you do if you put in the time planning, the result will be easier in the end. We will go into these stages more in-depth but in general if you follow this flowchart you shouldn’t become too overwhelmed. There are a lot of resources on DEVELOPedia and we are also here to help.</a:t>
            </a:r>
          </a:p>
        </p:txBody>
      </p:sp>
    </p:spTree>
    <p:extLst>
      <p:ext uri="{BB962C8B-B14F-4D97-AF65-F5344CB8AC3E}">
        <p14:creationId xmlns:p14="http://schemas.microsoft.com/office/powerpoint/2010/main" val="19594231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9" name="Shape 7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dirty="0" smtClean="0"/>
              <a:t>Take the time to step back and remember</a:t>
            </a:r>
            <a:r>
              <a:rPr lang="en" baseline="0" dirty="0" smtClean="0"/>
              <a:t> who your audience is. Why does this project matter? What value are you adding to their lives? Their children’s lives? Society, in general? </a:t>
            </a:r>
          </a:p>
          <a:p>
            <a:pPr lvl="0" rtl="0">
              <a:spcBef>
                <a:spcPts val="0"/>
              </a:spcBef>
              <a:buNone/>
            </a:pPr>
            <a:endParaRPr lang="en" baseline="0" dirty="0" smtClean="0"/>
          </a:p>
          <a:p>
            <a:pPr lvl="0" rtl="0">
              <a:spcBef>
                <a:spcPts val="0"/>
              </a:spcBef>
              <a:buNone/>
            </a:pPr>
            <a:r>
              <a:rPr lang="en" baseline="0" dirty="0" smtClean="0"/>
              <a:t>Think about what </a:t>
            </a:r>
            <a:r>
              <a:rPr lang="en" baseline="0" dirty="0" smtClean="0"/>
              <a:t>types of videos engage you? What approach do the producers take to gain and keep your interest? </a:t>
            </a:r>
            <a:r>
              <a:rPr lang="en" baseline="0" dirty="0" smtClean="0"/>
              <a:t>Don’t think of this project as a tech paper. Share the information in a way that is compelling, inspirational, yet informative. The </a:t>
            </a:r>
            <a:r>
              <a:rPr lang="en" baseline="0" dirty="0" smtClean="0"/>
              <a:t>maximum time allowed for a VPS </a:t>
            </a:r>
            <a:r>
              <a:rPr lang="en" baseline="0" dirty="0" smtClean="0"/>
              <a:t>4 minutes and 15 seconds. </a:t>
            </a:r>
            <a:r>
              <a:rPr lang="en" baseline="0" dirty="0" smtClean="0"/>
              <a:t>Do you </a:t>
            </a:r>
            <a:r>
              <a:rPr lang="en" baseline="0" dirty="0" smtClean="0"/>
              <a:t>really need </a:t>
            </a:r>
            <a:r>
              <a:rPr lang="en" baseline="0" dirty="0" smtClean="0"/>
              <a:t>this much time to explain your project? S</a:t>
            </a:r>
            <a:r>
              <a:rPr lang="en-US" baseline="0" dirty="0" smtClean="0"/>
              <a:t>o</a:t>
            </a:r>
            <a:r>
              <a:rPr lang="en" baseline="0" dirty="0" smtClean="0"/>
              <a:t>me times </a:t>
            </a:r>
            <a:r>
              <a:rPr lang="en" baseline="0" dirty="0" smtClean="0"/>
              <a:t>less is more.</a:t>
            </a:r>
          </a:p>
          <a:p>
            <a:pPr lvl="0" rtl="0">
              <a:spcBef>
                <a:spcPts val="0"/>
              </a:spcBef>
              <a:buNone/>
            </a:pPr>
            <a:endParaRPr lang="en" baseline="0" dirty="0" smtClean="0"/>
          </a:p>
          <a:p>
            <a:pPr lvl="0" rtl="0">
              <a:spcBef>
                <a:spcPts val="0"/>
              </a:spcBef>
              <a:buNone/>
            </a:pPr>
            <a:r>
              <a:rPr lang="en" baseline="0" dirty="0" smtClean="0"/>
              <a:t>In the past, teams focus so much on their project results and methodology that they forget who they are talking to. Yes, there will be educated viewers in the audience, but remember the average education level of the national and international population. Communicate to the masses, to the taxpayers who deserve to know about your projects.</a:t>
            </a:r>
            <a:endParaRPr lang="en" dirty="0"/>
          </a:p>
        </p:txBody>
      </p:sp>
    </p:spTree>
    <p:extLst>
      <p:ext uri="{BB962C8B-B14F-4D97-AF65-F5344CB8AC3E}">
        <p14:creationId xmlns:p14="http://schemas.microsoft.com/office/powerpoint/2010/main" val="34341764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5" name="Shape 8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dirty="0" smtClean="0"/>
              <a:t>Preparation </a:t>
            </a:r>
            <a:r>
              <a:rPr lang="en" dirty="0" smtClean="0"/>
              <a:t>pays off. Video producers use storyboards to lay</a:t>
            </a:r>
            <a:r>
              <a:rPr lang="en" baseline="0" dirty="0" smtClean="0"/>
              <a:t> out their vision for each production they work on. </a:t>
            </a:r>
          </a:p>
          <a:p>
            <a:pPr lvl="0" rtl="0">
              <a:spcBef>
                <a:spcPts val="0"/>
              </a:spcBef>
              <a:buNone/>
            </a:pPr>
            <a:endParaRPr lang="en" baseline="0" dirty="0" smtClean="0"/>
          </a:p>
          <a:p>
            <a:pPr lvl="0" rtl="0">
              <a:spcBef>
                <a:spcPts val="0"/>
              </a:spcBef>
              <a:buNone/>
            </a:pPr>
            <a:r>
              <a:rPr lang="en" baseline="0" dirty="0" smtClean="0"/>
              <a:t>Why is it useful?</a:t>
            </a:r>
          </a:p>
          <a:p>
            <a:pPr lvl="0" rtl="0">
              <a:spcBef>
                <a:spcPts val="0"/>
              </a:spcBef>
              <a:buNone/>
            </a:pPr>
            <a:r>
              <a:rPr lang="en" baseline="0" dirty="0" smtClean="0"/>
              <a:t>This is a tool to collect your thoughts and visualize your story on paper. This will allow everyone on your team to see the vision to give input. You will be able to see what type of shots you will need to collect prior to production. Secondary storyboards can also be helpful to use during interviews and planned filming events. So, if you are going to record an interview, you will have a single reference to for the event to plan camera angles and B-roll opportunities.</a:t>
            </a:r>
          </a:p>
          <a:p>
            <a:pPr lvl="0" rtl="0">
              <a:spcBef>
                <a:spcPts val="0"/>
              </a:spcBef>
              <a:buNone/>
            </a:pPr>
            <a:endParaRPr lang="en" baseline="0" dirty="0" smtClean="0"/>
          </a:p>
          <a:p>
            <a:pPr lvl="0" rtl="0">
              <a:spcBef>
                <a:spcPts val="0"/>
              </a:spcBef>
              <a:buNone/>
            </a:pPr>
            <a:r>
              <a:rPr lang="en" baseline="0" dirty="0" smtClean="0"/>
              <a:t>Take the time to look at previous teams’ videos. We have included a link to DEVELOP’s YouTube page where all previous VPS videos are storied.</a:t>
            </a:r>
          </a:p>
          <a:p>
            <a:pPr lvl="0" rtl="0">
              <a:spcBef>
                <a:spcPts val="0"/>
              </a:spcBef>
              <a:buNone/>
            </a:pPr>
            <a:endParaRPr lang="en" baseline="0" dirty="0" smtClean="0"/>
          </a:p>
          <a:p>
            <a:pPr lvl="0" rtl="0">
              <a:spcBef>
                <a:spcPts val="0"/>
              </a:spcBef>
              <a:buNone/>
            </a:pPr>
            <a:r>
              <a:rPr lang="en" baseline="0" dirty="0" smtClean="0"/>
              <a:t>If you team would like to see an example of a previous team’s VPS </a:t>
            </a:r>
            <a:r>
              <a:rPr lang="en" baseline="0" dirty="0" smtClean="0"/>
              <a:t>storyboard</a:t>
            </a:r>
            <a:r>
              <a:rPr lang="en" baseline="0" dirty="0" smtClean="0"/>
              <a:t>, a link has been provided. Please don’t copy this layout, but use your own creativity to tell your project’s story.</a:t>
            </a:r>
          </a:p>
          <a:p>
            <a:pPr lvl="0" rtl="0">
              <a:spcBef>
                <a:spcPts val="0"/>
              </a:spcBef>
              <a:buNone/>
            </a:pPr>
            <a:endParaRPr lang="en" baseline="0" dirty="0" smtClean="0"/>
          </a:p>
          <a:p>
            <a:pPr lvl="0" rtl="0">
              <a:spcBef>
                <a:spcPts val="0"/>
              </a:spcBef>
              <a:buNone/>
            </a:pPr>
            <a:r>
              <a:rPr lang="en" baseline="0" dirty="0" smtClean="0"/>
              <a:t>Many times participants think that they “are not creative” and often concerned about the timing of the deliverable. Start to plan your production now. Brainstorm with your team on locations and events to film, interviews to schedule, angles to tell your project story, and resources you will need. Google and </a:t>
            </a:r>
            <a:r>
              <a:rPr lang="en" baseline="0" dirty="0" smtClean="0"/>
              <a:t>YouTube </a:t>
            </a:r>
            <a:r>
              <a:rPr lang="en" baseline="0" dirty="0" smtClean="0"/>
              <a:t>external videos for </a:t>
            </a:r>
            <a:r>
              <a:rPr lang="en" baseline="0" dirty="0" smtClean="0"/>
              <a:t>inspiration</a:t>
            </a:r>
            <a:r>
              <a:rPr lang="en" baseline="0" dirty="0" smtClean="0"/>
              <a:t>. The best ideas often come at inconvenient times. My best ideas come when I’m driving in my car, falling asleep at night, or listening to music. Don’t let the “lack of creativity” stress you out and keep a notebook or your phone close for when the ideas come to you.</a:t>
            </a:r>
          </a:p>
          <a:p>
            <a:pPr lvl="0" rtl="0">
              <a:spcBef>
                <a:spcPts val="0"/>
              </a:spcBef>
              <a:buNone/>
            </a:pPr>
            <a:endParaRPr lang="en" dirty="0"/>
          </a:p>
        </p:txBody>
      </p:sp>
    </p:spTree>
    <p:extLst>
      <p:ext uri="{BB962C8B-B14F-4D97-AF65-F5344CB8AC3E}">
        <p14:creationId xmlns:p14="http://schemas.microsoft.com/office/powerpoint/2010/main" val="25931839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1" name="Shape 9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r>
              <a:rPr lang="en-US" sz="1100" kern="1200" dirty="0" smtClean="0">
                <a:solidFill>
                  <a:schemeClr val="tx1"/>
                </a:solidFill>
                <a:effectLst/>
                <a:latin typeface="+mn-lt"/>
                <a:ea typeface="+mn-ea"/>
                <a:cs typeface="+mn-cs"/>
              </a:rPr>
              <a:t>Understanding what you can and cannot use in your video is </a:t>
            </a:r>
            <a:r>
              <a:rPr lang="en-US" sz="1100" b="1" kern="1200" dirty="0" smtClean="0">
                <a:solidFill>
                  <a:schemeClr val="tx1"/>
                </a:solidFill>
                <a:effectLst/>
                <a:latin typeface="+mn-lt"/>
                <a:ea typeface="+mn-ea"/>
                <a:cs typeface="+mn-cs"/>
              </a:rPr>
              <a:t>very</a:t>
            </a:r>
            <a:r>
              <a:rPr lang="en-US" sz="1100" kern="1200" dirty="0" smtClean="0">
                <a:solidFill>
                  <a:schemeClr val="tx1"/>
                </a:solidFill>
                <a:effectLst/>
                <a:latin typeface="+mn-lt"/>
                <a:ea typeface="+mn-ea"/>
                <a:cs typeface="+mn-cs"/>
              </a:rPr>
              <a:t> important. It would be awful if you put together a video and found out during the review that you are unable to use some of the footage because you didn’t look closely at the licensing rights. There is a lot of information about what you can and cannot use on DEVELOPedia, YouTube (https://support.google.com/youtube/answer/2797468?hl=en)</a:t>
            </a:r>
          </a:p>
          <a:p>
            <a:r>
              <a:rPr lang="en-US" sz="1100" kern="1200" dirty="0" smtClean="0">
                <a:solidFill>
                  <a:schemeClr val="tx1"/>
                </a:solidFill>
                <a:effectLst/>
                <a:latin typeface="+mn-lt"/>
                <a:ea typeface="+mn-ea"/>
                <a:cs typeface="+mn-cs"/>
              </a:rPr>
              <a:t> Describes creative commons and when in doubt ask us. </a:t>
            </a:r>
          </a:p>
          <a:p>
            <a:endParaRPr lang="en-US" sz="1100" kern="1200" dirty="0" smtClean="0">
              <a:solidFill>
                <a:schemeClr val="tx1"/>
              </a:solidFill>
              <a:effectLst/>
              <a:latin typeface="+mn-lt"/>
              <a:ea typeface="+mn-ea"/>
              <a:cs typeface="+mn-cs"/>
            </a:endParaRPr>
          </a:p>
          <a:p>
            <a:r>
              <a:rPr lang="en-US" sz="1100" kern="1200" dirty="0" smtClean="0">
                <a:solidFill>
                  <a:schemeClr val="tx1"/>
                </a:solidFill>
                <a:effectLst/>
                <a:latin typeface="+mn-lt"/>
                <a:ea typeface="+mn-ea"/>
                <a:cs typeface="+mn-cs"/>
              </a:rPr>
              <a:t>A lot of teams use YouTube to find footage so be sure to check the licensing type before you download your videos. A good website I found that can steer you in a good direction is creativecommons.org. This site lets you search for creative commons stuff on multiple locations from flicker to YouTube, to sound cloud. STILL CHECK THE LICENSING. </a:t>
            </a:r>
          </a:p>
          <a:p>
            <a:endParaRPr lang="en-US" sz="1100" kern="1200" dirty="0" smtClean="0">
              <a:solidFill>
                <a:schemeClr val="tx1"/>
              </a:solidFill>
              <a:effectLst/>
              <a:latin typeface="+mn-lt"/>
              <a:ea typeface="+mn-ea"/>
              <a:cs typeface="+mn-cs"/>
            </a:endParaRPr>
          </a:p>
          <a:p>
            <a:r>
              <a:rPr lang="en-US" sz="1100" kern="1200" dirty="0" smtClean="0">
                <a:solidFill>
                  <a:schemeClr val="tx1"/>
                </a:solidFill>
                <a:effectLst/>
                <a:latin typeface="+mn-lt"/>
                <a:ea typeface="+mn-ea"/>
                <a:cs typeface="+mn-cs"/>
              </a:rPr>
              <a:t>Be sure you are keeping track of EVERYTHING you download. Where did you get it (URL), who is the main author (YouTube name), what type of media is it, (music, video, and photo). You should cite everything twice in your video. Once when it appears on the video and two when you roll credits. It is highly encouraged your team keep a live recorder of where you got your pieces so you don’t have to search it out again when you are editing the video together.  </a:t>
            </a:r>
          </a:p>
          <a:p>
            <a:endParaRPr lang="en-US" sz="1100" kern="1200" dirty="0" smtClean="0">
              <a:solidFill>
                <a:schemeClr val="tx1"/>
              </a:solidFill>
              <a:effectLst/>
              <a:latin typeface="+mn-lt"/>
              <a:ea typeface="+mn-ea"/>
              <a:cs typeface="+mn-cs"/>
            </a:endParaRPr>
          </a:p>
          <a:p>
            <a:r>
              <a:rPr lang="en-US" sz="1100" kern="1200" dirty="0" smtClean="0">
                <a:solidFill>
                  <a:schemeClr val="tx1"/>
                </a:solidFill>
                <a:effectLst/>
                <a:latin typeface="+mn-lt"/>
                <a:ea typeface="+mn-ea"/>
                <a:cs typeface="+mn-cs"/>
              </a:rPr>
              <a:t>A pro tip, when you fine a creative commons video on YouTube that you want to download if you put </a:t>
            </a:r>
            <a:r>
              <a:rPr lang="en-US" sz="1100" kern="1200" dirty="0" err="1" smtClean="0">
                <a:solidFill>
                  <a:schemeClr val="tx1"/>
                </a:solidFill>
                <a:effectLst/>
                <a:latin typeface="+mn-lt"/>
                <a:ea typeface="+mn-ea"/>
                <a:cs typeface="+mn-cs"/>
              </a:rPr>
              <a:t>ss</a:t>
            </a:r>
            <a:r>
              <a:rPr lang="en-US" sz="1100" kern="1200" dirty="0" smtClean="0">
                <a:solidFill>
                  <a:schemeClr val="tx1"/>
                </a:solidFill>
                <a:effectLst/>
                <a:latin typeface="+mn-lt"/>
                <a:ea typeface="+mn-ea"/>
                <a:cs typeface="+mn-cs"/>
              </a:rPr>
              <a:t> in front of the y it will take you to a site where you can download the video quick and easy. </a:t>
            </a:r>
          </a:p>
          <a:p>
            <a:pPr lvl="0" rtl="0">
              <a:spcBef>
                <a:spcPts val="0"/>
              </a:spcBef>
              <a:buNone/>
            </a:pPr>
            <a:endParaRPr lang="en" baseline="0" dirty="0" smtClean="0"/>
          </a:p>
        </p:txBody>
      </p:sp>
    </p:spTree>
    <p:extLst>
      <p:ext uri="{BB962C8B-B14F-4D97-AF65-F5344CB8AC3E}">
        <p14:creationId xmlns:p14="http://schemas.microsoft.com/office/powerpoint/2010/main" val="22920572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7" name="Shape 9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US" dirty="0" smtClean="0"/>
              <a:t>While not mandatory, interviews with your project partner is a great way to add value, interest, and credibility to the video.</a:t>
            </a:r>
            <a:r>
              <a:rPr lang="en-US" baseline="0" dirty="0" smtClean="0"/>
              <a:t> </a:t>
            </a:r>
          </a:p>
          <a:p>
            <a:pPr lvl="0" rtl="0">
              <a:spcBef>
                <a:spcPts val="0"/>
              </a:spcBef>
              <a:buNone/>
            </a:pPr>
            <a:r>
              <a:rPr lang="en-US" baseline="0" dirty="0" smtClean="0"/>
              <a:t>CRAFTING QUESTIONS: </a:t>
            </a:r>
          </a:p>
          <a:p>
            <a:pPr lvl="0" rtl="0">
              <a:spcBef>
                <a:spcPts val="0"/>
              </a:spcBef>
              <a:buNone/>
            </a:pPr>
            <a:endParaRPr lang="en-US" baseline="0" dirty="0" smtClean="0"/>
          </a:p>
          <a:p>
            <a:pPr lvl="0" rtl="0">
              <a:spcBef>
                <a:spcPts val="0"/>
              </a:spcBef>
              <a:buNone/>
            </a:pPr>
            <a:r>
              <a:rPr lang="en-US" baseline="0" dirty="0" smtClean="0"/>
              <a:t>  It is important to spend time crafting your questions, because good questions will lead to interesting answers with valuable content. Have your team brainstorm a long list of questions, and then narrow it down to three or five quality questions. </a:t>
            </a:r>
          </a:p>
          <a:p>
            <a:pPr lvl="0" rtl="0">
              <a:spcBef>
                <a:spcPts val="0"/>
              </a:spcBef>
              <a:buNone/>
            </a:pPr>
            <a:endParaRPr lang="en-US" baseline="0" dirty="0" smtClean="0"/>
          </a:p>
          <a:p>
            <a:pPr lvl="0" rtl="0">
              <a:spcBef>
                <a:spcPts val="0"/>
              </a:spcBef>
              <a:buNone/>
            </a:pPr>
            <a:r>
              <a:rPr lang="en-US" baseline="0" dirty="0" smtClean="0"/>
              <a:t> Avoid close-ended questions that produce one word answers such as “yes” or “no.” Instead, choose questions that start with Where, What, How, or Why. </a:t>
            </a:r>
          </a:p>
          <a:p>
            <a:pPr lvl="0" rtl="0">
              <a:spcBef>
                <a:spcPts val="0"/>
              </a:spcBef>
              <a:buNone/>
            </a:pPr>
            <a:endParaRPr lang="en-US" baseline="0" dirty="0" smtClean="0"/>
          </a:p>
          <a:p>
            <a:pPr lvl="0" rtl="0">
              <a:spcBef>
                <a:spcPts val="0"/>
              </a:spcBef>
              <a:buNone/>
            </a:pPr>
            <a:r>
              <a:rPr lang="en-US" baseline="0" dirty="0" smtClean="0"/>
              <a:t>I’m going to say a question, and you tell me if it’s a good or bad question. Question 1: Will interventions be intensified in the region? Answer: This is not a good question because the interviewer can simply say “yes” or “no” rather than provide knowledgeable information. Question 2: What are the next steps? Answer: This is a good question because the interviewer has to elaborate on the project. Question 3: How will NASA satellite information contribute to the Ethiopia project? Answer: This is a great question because One) it is open-ended and Two) It really ties in the benefits of NASA DEVELOP</a:t>
            </a:r>
          </a:p>
          <a:p>
            <a:pPr lvl="0" rtl="0">
              <a:spcBef>
                <a:spcPts val="0"/>
              </a:spcBef>
              <a:buNone/>
            </a:pPr>
            <a:endParaRPr lang="en-US" baseline="0" dirty="0" smtClean="0"/>
          </a:p>
          <a:p>
            <a:pPr lvl="0" rtl="0">
              <a:spcBef>
                <a:spcPts val="0"/>
              </a:spcBef>
              <a:buNone/>
            </a:pPr>
            <a:r>
              <a:rPr lang="en-US" baseline="0" dirty="0" smtClean="0"/>
              <a:t>PREPARING FOR THE INTERVIEW</a:t>
            </a:r>
          </a:p>
          <a:p>
            <a:pPr lvl="0" rtl="0">
              <a:spcBef>
                <a:spcPts val="0"/>
              </a:spcBef>
              <a:buNone/>
            </a:pPr>
            <a:r>
              <a:rPr lang="en-US" baseline="0" dirty="0" smtClean="0"/>
              <a:t>The VPS is only 4:15 long, which means the interviews need to be short and concise. We recommend:</a:t>
            </a:r>
          </a:p>
          <a:p>
            <a:pPr lvl="0" rtl="0">
              <a:spcBef>
                <a:spcPts val="0"/>
              </a:spcBef>
              <a:buNone/>
            </a:pPr>
            <a:r>
              <a:rPr lang="en-US" baseline="0" dirty="0" smtClean="0"/>
              <a:t>   10-20 second clips</a:t>
            </a:r>
          </a:p>
          <a:p>
            <a:pPr lvl="0" rtl="0">
              <a:spcBef>
                <a:spcPts val="0"/>
              </a:spcBef>
              <a:buNone/>
            </a:pPr>
            <a:r>
              <a:rPr lang="en-US" baseline="0" dirty="0" smtClean="0"/>
              <a:t>    No more than 3 interviewees</a:t>
            </a:r>
          </a:p>
          <a:p>
            <a:pPr lvl="0" rtl="0">
              <a:spcBef>
                <a:spcPts val="0"/>
              </a:spcBef>
              <a:buNone/>
            </a:pPr>
            <a:r>
              <a:rPr lang="en-US" baseline="0" dirty="0" smtClean="0"/>
              <a:t>    and no more than 4 clips of the interview</a:t>
            </a:r>
          </a:p>
          <a:p>
            <a:pPr lvl="0" rtl="0">
              <a:spcBef>
                <a:spcPts val="0"/>
              </a:spcBef>
              <a:buNone/>
            </a:pPr>
            <a:endParaRPr lang="en-US" baseline="0" dirty="0" smtClean="0"/>
          </a:p>
          <a:p>
            <a:pPr lvl="0" rtl="0">
              <a:spcBef>
                <a:spcPts val="0"/>
              </a:spcBef>
              <a:buNone/>
            </a:pPr>
            <a:r>
              <a:rPr lang="en-US" baseline="0" dirty="0" smtClean="0"/>
              <a:t>If you would like to interview a partner but they are at a different location, ask them to record themselves or record them through a Skype call. </a:t>
            </a:r>
          </a:p>
          <a:p>
            <a:pPr lvl="0" rtl="0">
              <a:spcBef>
                <a:spcPts val="0"/>
              </a:spcBef>
              <a:buNone/>
            </a:pPr>
            <a:r>
              <a:rPr lang="en-US" baseline="0" dirty="0" smtClean="0"/>
              <a:t>Make sure you know how to use your equipment such as the camera, microphone, tripod, etc. before the interview. This will prevent any technical difficulties during the interview. </a:t>
            </a:r>
          </a:p>
          <a:p>
            <a:pPr lvl="0" rtl="0">
              <a:spcBef>
                <a:spcPts val="0"/>
              </a:spcBef>
              <a:buNone/>
            </a:pPr>
            <a:endParaRPr lang="en-US" baseline="0" dirty="0" smtClean="0"/>
          </a:p>
          <a:p>
            <a:pPr lvl="0" rtl="0">
              <a:spcBef>
                <a:spcPts val="0"/>
              </a:spcBef>
              <a:buNone/>
            </a:pPr>
            <a:r>
              <a:rPr lang="en-US" baseline="0" dirty="0" smtClean="0"/>
              <a:t>DURING THE INTERVIEW</a:t>
            </a:r>
          </a:p>
          <a:p>
            <a:pPr lvl="0" rtl="0">
              <a:spcBef>
                <a:spcPts val="0"/>
              </a:spcBef>
              <a:buNone/>
            </a:pPr>
            <a:r>
              <a:rPr lang="en-US" baseline="0" dirty="0" smtClean="0"/>
              <a:t>If you can get to your meeting early, set up the video equipment in advance.  This looks professional and doesn’t waste their time. Test it with a team member as well so that the shot looks good and the audio is clear. </a:t>
            </a:r>
          </a:p>
          <a:p>
            <a:pPr lvl="0" rtl="0">
              <a:spcBef>
                <a:spcPts val="0"/>
              </a:spcBef>
              <a:buNone/>
            </a:pPr>
            <a:r>
              <a:rPr lang="en-US" baseline="0" dirty="0" smtClean="0"/>
              <a:t>Make sure your partner signs the media release form, which can be found on our </a:t>
            </a:r>
            <a:r>
              <a:rPr lang="en-US" baseline="0" dirty="0" err="1" smtClean="0"/>
              <a:t>DEVELOPedia</a:t>
            </a:r>
            <a:r>
              <a:rPr lang="en-US" baseline="0" dirty="0" smtClean="0"/>
              <a:t> page. You can send them the form in advance, but make sure they sign it before you start filming. </a:t>
            </a:r>
          </a:p>
          <a:p>
            <a:pPr lvl="0" rtl="0">
              <a:spcBef>
                <a:spcPts val="0"/>
              </a:spcBef>
              <a:buNone/>
            </a:pPr>
            <a:r>
              <a:rPr lang="en-US" baseline="0" dirty="0" smtClean="0"/>
              <a:t>Your partner may be busy and only have thirty minutes before their next meeting. Make sure you ask your partner about any time constraints they have. </a:t>
            </a:r>
          </a:p>
          <a:p>
            <a:pPr lvl="0" rtl="0">
              <a:spcBef>
                <a:spcPts val="0"/>
              </a:spcBef>
              <a:buNone/>
            </a:pPr>
            <a:r>
              <a:rPr lang="en-US" baseline="0" dirty="0" smtClean="0"/>
              <a:t>To ensure the interviews are valuable content, tell the person being interviewed what kind of information would help the story. It’s ok to tell them the overall message you are going for so that they can rephrase their own information and adjust for accuracy. Do not tell them what to say word for word, but instead, use leading or rhetorical questions. If there is time, ask the interviewee if there is anything else they would like to add. Giving them the opportunity to talk about what they are passionate about can also provide valuable information. </a:t>
            </a:r>
          </a:p>
          <a:p>
            <a:pPr lvl="0" rtl="0">
              <a:spcBef>
                <a:spcPts val="0"/>
              </a:spcBef>
              <a:buNone/>
            </a:pPr>
            <a:endParaRPr lang="en-US" baseline="0" dirty="0" smtClean="0"/>
          </a:p>
          <a:p>
            <a:pPr lvl="0" rtl="0">
              <a:spcBef>
                <a:spcPts val="0"/>
              </a:spcBef>
              <a:buNone/>
            </a:pPr>
            <a:r>
              <a:rPr lang="en-US" baseline="0" dirty="0" smtClean="0"/>
              <a:t>Make it a comfortable conversation, don’t Interrogate, and take your time talking. The more conversational you make the interview, the more likely the interviewee we open up and  share interesting pieces of information. </a:t>
            </a:r>
          </a:p>
          <a:p>
            <a:pPr lvl="0" rtl="0">
              <a:spcBef>
                <a:spcPts val="0"/>
              </a:spcBef>
              <a:buNone/>
            </a:pPr>
            <a:endParaRPr lang="en-US" baseline="0" dirty="0" smtClean="0"/>
          </a:p>
          <a:p>
            <a:pPr lvl="0" rtl="0">
              <a:spcBef>
                <a:spcPts val="0"/>
              </a:spcBef>
              <a:buNone/>
            </a:pPr>
            <a:endParaRPr lang="en-US" baseline="0" dirty="0" smtClean="0"/>
          </a:p>
          <a:p>
            <a:pPr lvl="0" rtl="0">
              <a:spcBef>
                <a:spcPts val="0"/>
              </a:spcBef>
              <a:buNone/>
            </a:pPr>
            <a:endParaRPr dirty="0"/>
          </a:p>
        </p:txBody>
      </p:sp>
    </p:spTree>
    <p:extLst>
      <p:ext uri="{BB962C8B-B14F-4D97-AF65-F5344CB8AC3E}">
        <p14:creationId xmlns:p14="http://schemas.microsoft.com/office/powerpoint/2010/main" val="250431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3" name="Shape 10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US" dirty="0" smtClean="0"/>
              <a:t>Once your</a:t>
            </a:r>
            <a:r>
              <a:rPr lang="en-US" baseline="0" dirty="0" smtClean="0"/>
              <a:t> team has a clear idea of your storyboard and the information you want to include, the next step is to think about the actual video-making. </a:t>
            </a:r>
          </a:p>
          <a:p>
            <a:pPr lvl="0" rtl="0">
              <a:spcBef>
                <a:spcPts val="0"/>
              </a:spcBef>
              <a:buNone/>
            </a:pPr>
            <a:endParaRPr lang="en-US" baseline="0" dirty="0" smtClean="0"/>
          </a:p>
          <a:p>
            <a:pPr lvl="0" rtl="0">
              <a:spcBef>
                <a:spcPts val="0"/>
              </a:spcBef>
              <a:buNone/>
            </a:pPr>
            <a:r>
              <a:rPr lang="en-US" baseline="0" dirty="0" smtClean="0"/>
              <a:t>Teams have used various video editing software in the past. iMovie and Microsoft Movie Maker are options depending on what computers your team members have. Some software such as Adobe Premiere has a 30 day free trial. There are also many cost-free and legal software programs.</a:t>
            </a:r>
          </a:p>
          <a:p>
            <a:pPr lvl="0" rtl="0">
              <a:spcBef>
                <a:spcPts val="0"/>
              </a:spcBef>
              <a:buNone/>
            </a:pPr>
            <a:endParaRPr lang="en-US" baseline="0" dirty="0" smtClean="0"/>
          </a:p>
          <a:p>
            <a:pPr lvl="0" rtl="0">
              <a:spcBef>
                <a:spcPts val="0"/>
              </a:spcBef>
              <a:buNone/>
            </a:pPr>
            <a:r>
              <a:rPr lang="en-US" baseline="0" dirty="0" smtClean="0"/>
              <a:t>A-Roll – primary footage, such as filmed interviews. This is footage you will create yourself, so use a high quality camera and tripod if possible. For example, here is a screenshot of a project partner being interviewed. This was produced by the Mobile Bay Eco-Forecasting team and is therefore </a:t>
            </a:r>
            <a:r>
              <a:rPr lang="en-US" baseline="0" dirty="0" smtClean="0"/>
              <a:t>considered </a:t>
            </a:r>
            <a:r>
              <a:rPr lang="en-US" baseline="0" dirty="0" smtClean="0"/>
              <a:t>A-Roll. </a:t>
            </a:r>
          </a:p>
          <a:p>
            <a:pPr lvl="0" rtl="0">
              <a:spcBef>
                <a:spcPts val="0"/>
              </a:spcBef>
              <a:buNone/>
            </a:pPr>
            <a:r>
              <a:rPr lang="en-US" baseline="0" dirty="0" smtClean="0"/>
              <a:t>B-Roll – supplemental footage. A-Roll can be mundane on its own, so add some B-Roll. For example, if a project partner is talking about the study area, cut and show some footage of the study area. This will add interest and keep viewer’s attention. Effective use of B-Roll produces a quality video without needing fancy software. B Roll will commonly be images, video, and music you did not create. Jenna gave you a good overview of where to find some of these sources and if you forget, you can check out the </a:t>
            </a:r>
            <a:r>
              <a:rPr lang="en-US" baseline="0" dirty="0" err="1" smtClean="0"/>
              <a:t>DEVELOPedia</a:t>
            </a:r>
            <a:r>
              <a:rPr lang="en-US" baseline="0" dirty="0" smtClean="0"/>
              <a:t> VPS page. DO NOT FORGET TO CREDIT THESE SOURCES! If you do not credit b-roll material, the </a:t>
            </a:r>
            <a:r>
              <a:rPr lang="en-US" baseline="0" dirty="0" err="1" smtClean="0"/>
              <a:t>Comm</a:t>
            </a:r>
            <a:r>
              <a:rPr lang="en-US" baseline="0" dirty="0" smtClean="0"/>
              <a:t> Team will send it back. </a:t>
            </a:r>
          </a:p>
          <a:p>
            <a:pPr lvl="0" rtl="0">
              <a:spcBef>
                <a:spcPts val="0"/>
              </a:spcBef>
              <a:buNone/>
            </a:pPr>
            <a:endParaRPr lang="en-US" baseline="0" dirty="0" smtClean="0"/>
          </a:p>
          <a:p>
            <a:pPr lvl="0" rtl="0">
              <a:spcBef>
                <a:spcPts val="0"/>
              </a:spcBef>
              <a:buNone/>
            </a:pPr>
            <a:r>
              <a:rPr lang="en-US" baseline="0" dirty="0" smtClean="0"/>
              <a:t>Voice overs – you and your team members will be narrating the video. A few tips for voice overs is to write a script, and to practice ahead of time. Avoid sounding monotone by modulating your voice, and even smile while narrating. Talk more slowly than your regular talking voice. You want to speak at approximately 160 words per minute. </a:t>
            </a:r>
          </a:p>
          <a:p>
            <a:pPr lvl="0" rtl="0">
              <a:spcBef>
                <a:spcPts val="0"/>
              </a:spcBef>
              <a:buNone/>
            </a:pPr>
            <a:endParaRPr lang="en-US" baseline="0" dirty="0" smtClean="0"/>
          </a:p>
          <a:p>
            <a:pPr lvl="0" rtl="0">
              <a:spcBef>
                <a:spcPts val="0"/>
              </a:spcBef>
              <a:buNone/>
            </a:pPr>
            <a:r>
              <a:rPr lang="en-US" baseline="0" dirty="0" smtClean="0"/>
              <a:t>Audio – test your microphone in advance and make sure there is no echo or distracting background noises</a:t>
            </a:r>
          </a:p>
          <a:p>
            <a:pPr lvl="0" rtl="0">
              <a:spcBef>
                <a:spcPts val="0"/>
              </a:spcBef>
              <a:buNone/>
            </a:pPr>
            <a:endParaRPr lang="en-US" baseline="0" dirty="0" smtClean="0"/>
          </a:p>
          <a:p>
            <a:pPr lvl="0" rtl="0">
              <a:spcBef>
                <a:spcPts val="0"/>
              </a:spcBef>
              <a:buNone/>
            </a:pPr>
            <a:r>
              <a:rPr lang="en-US" baseline="0" dirty="0" smtClean="0"/>
              <a:t>Lighting – lighting can be hard to control, but a few tips are to choose natural lighting over artificial lighting, and incandescent lighting over fluorescent lighting. Be aware where the lighting is coming from and try to avoid shadows. For example, in the A-Roll image on the screen, there is bright natural lighting in the background, which darkens the image of the interviewee. Fortunately, there is enough lighting in front of the interviewee that the shadows are not too dark. </a:t>
            </a:r>
          </a:p>
          <a:p>
            <a:pPr lvl="0" rtl="0">
              <a:spcBef>
                <a:spcPts val="0"/>
              </a:spcBef>
              <a:buNone/>
            </a:pPr>
            <a:endParaRPr lang="en-US" baseline="0" dirty="0" smtClean="0"/>
          </a:p>
          <a:p>
            <a:pPr lvl="0" rtl="0">
              <a:spcBef>
                <a:spcPts val="0"/>
              </a:spcBef>
              <a:buNone/>
            </a:pPr>
            <a:endParaRPr lang="en-US" baseline="0" dirty="0" smtClean="0"/>
          </a:p>
          <a:p>
            <a:pPr lvl="0" rtl="0">
              <a:spcBef>
                <a:spcPts val="0"/>
              </a:spcBef>
              <a:buNone/>
            </a:pPr>
            <a:endParaRPr dirty="0"/>
          </a:p>
        </p:txBody>
      </p:sp>
    </p:spTree>
    <p:extLst>
      <p:ext uri="{BB962C8B-B14F-4D97-AF65-F5344CB8AC3E}">
        <p14:creationId xmlns:p14="http://schemas.microsoft.com/office/powerpoint/2010/main" val="11296530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lang="en-US" baseline="0" dirty="0" smtClean="0"/>
          </a:p>
          <a:p>
            <a:pPr lvl="0" rtl="0">
              <a:spcBef>
                <a:spcPts val="0"/>
              </a:spcBef>
              <a:buNone/>
            </a:pPr>
            <a:r>
              <a:rPr lang="en-US" baseline="0" dirty="0" smtClean="0"/>
              <a:t>The legal considerations are the most common edits teams receive. I repeat, the most common mistakes come from the legal considerations, so use citations. If you don’t want a lot of edits from the </a:t>
            </a:r>
            <a:r>
              <a:rPr lang="en-US" baseline="0" dirty="0" err="1" smtClean="0"/>
              <a:t>Comm</a:t>
            </a:r>
            <a:r>
              <a:rPr lang="en-US" baseline="0" dirty="0" smtClean="0"/>
              <a:t> team, check and double check your use and citations before submitting. </a:t>
            </a:r>
          </a:p>
          <a:p>
            <a:pPr lvl="0" rtl="0">
              <a:spcBef>
                <a:spcPts val="0"/>
              </a:spcBef>
              <a:buNone/>
            </a:pPr>
            <a:endParaRPr lang="en-US" baseline="0" dirty="0" smtClean="0"/>
          </a:p>
          <a:p>
            <a:pPr lvl="0" rtl="0">
              <a:spcBef>
                <a:spcPts val="0"/>
              </a:spcBef>
              <a:buNone/>
            </a:pPr>
            <a:r>
              <a:rPr lang="en-US" baseline="0" dirty="0" smtClean="0"/>
              <a:t>The simplest rule is if it’s copyrighted, don’t use it. Instead, use things with Creative Commons or Public Domain. Jenna showed you how to find creative commons. Public Domain is anything that Fed Agencies release to the public, so videos of NASA satellites can be used. In addition to NASA you can use footage from NOAA, USGS, FEMA, NPS, USDA, and more. We even compiled links of the federal agencies' public domain. Guess where that link is? It’s in </a:t>
            </a:r>
            <a:r>
              <a:rPr lang="en-US" baseline="0" dirty="0" err="1" smtClean="0"/>
              <a:t>DEVELOPedia</a:t>
            </a:r>
            <a:r>
              <a:rPr lang="en-US" baseline="0" dirty="0" smtClean="0"/>
              <a:t> AND this </a:t>
            </a:r>
            <a:r>
              <a:rPr lang="en-US" baseline="0" dirty="0" err="1" smtClean="0"/>
              <a:t>powerpoint</a:t>
            </a:r>
            <a:r>
              <a:rPr lang="en-US" baseline="0" dirty="0" smtClean="0"/>
              <a:t>!</a:t>
            </a:r>
          </a:p>
          <a:p>
            <a:pPr lvl="0" rtl="0">
              <a:spcBef>
                <a:spcPts val="0"/>
              </a:spcBef>
              <a:buNone/>
            </a:pPr>
            <a:endParaRPr lang="en-US" baseline="0" dirty="0" smtClean="0"/>
          </a:p>
          <a:p>
            <a:pPr lvl="0" rtl="0">
              <a:spcBef>
                <a:spcPts val="0"/>
              </a:spcBef>
              <a:buNone/>
            </a:pPr>
            <a:r>
              <a:rPr lang="en-US" baseline="0" dirty="0" smtClean="0"/>
              <a:t>Make sure everyone seen or heard in your video signed the media release form. Other than the NASA and DEVELOP logo only use logos for other federal agencies. For example, you can use the National Park Service logo, but you can’t use the </a:t>
            </a:r>
            <a:r>
              <a:rPr lang="en-US" baseline="0" dirty="0" err="1" smtClean="0"/>
              <a:t>The</a:t>
            </a:r>
            <a:r>
              <a:rPr lang="en-US" baseline="0" dirty="0" smtClean="0"/>
              <a:t> Nature Conservancy logo. </a:t>
            </a:r>
          </a:p>
          <a:p>
            <a:pPr lvl="0" rtl="0">
              <a:spcBef>
                <a:spcPts val="0"/>
              </a:spcBef>
              <a:buNone/>
            </a:pPr>
            <a:endParaRPr lang="en-US" baseline="0" dirty="0" smtClean="0"/>
          </a:p>
          <a:p>
            <a:pPr lvl="0" rtl="0">
              <a:spcBef>
                <a:spcPts val="0"/>
              </a:spcBef>
              <a:buNone/>
            </a:pPr>
            <a:r>
              <a:rPr lang="en-US" baseline="0" dirty="0" smtClean="0"/>
              <a:t>Show opening clip</a:t>
            </a:r>
          </a:p>
          <a:p>
            <a:pPr lvl="0" rtl="0">
              <a:spcBef>
                <a:spcPts val="0"/>
              </a:spcBef>
              <a:buNone/>
            </a:pPr>
            <a:r>
              <a:rPr lang="en-US" baseline="0" dirty="0" smtClean="0"/>
              <a:t>Credit examples – show another slide and point to proper citations</a:t>
            </a:r>
          </a:p>
          <a:p>
            <a:pPr lvl="0" rtl="0">
              <a:spcBef>
                <a:spcPts val="0"/>
              </a:spcBef>
              <a:buNone/>
            </a:pPr>
            <a:endParaRPr lang="en-US" baseline="0" dirty="0" smtClean="0"/>
          </a:p>
          <a:p>
            <a:pPr lvl="0" rtl="0">
              <a:spcBef>
                <a:spcPts val="0"/>
              </a:spcBef>
              <a:buNone/>
            </a:pPr>
            <a:r>
              <a:rPr lang="en-US" baseline="0" dirty="0" smtClean="0"/>
              <a:t>Opening and closing clips – Mandatory to use the opening and closing clips. It’s the DEVELOP logo. There should not be music during these clips </a:t>
            </a:r>
          </a:p>
          <a:p>
            <a:pPr lvl="0" rtl="0">
              <a:spcBef>
                <a:spcPts val="0"/>
              </a:spcBef>
              <a:buNone/>
            </a:pPr>
            <a:r>
              <a:rPr lang="en-US" baseline="0" dirty="0" smtClean="0"/>
              <a:t>Required text – There are three mandatory statements that need to be shown in the credits. These are legal statements the NASA needs to have in the VPS. You can find these statements under VPS page &gt; Citing Footage and Imagery &gt; Use Citation Guidelines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Proper citation use – Images are credited to the editor or agency. Music should be credited right when the music begins. The full citation should be displayed in the credit section at the end</a:t>
            </a:r>
          </a:p>
          <a:p>
            <a:pPr lvl="0" rtl="0">
              <a:spcBef>
                <a:spcPts val="0"/>
              </a:spcBef>
              <a:buNone/>
            </a:pPr>
            <a:endParaRPr lang="en-US" baseline="0" dirty="0" smtClean="0"/>
          </a:p>
          <a:p>
            <a:pPr lvl="0" rtl="0">
              <a:spcBef>
                <a:spcPts val="0"/>
              </a:spcBef>
              <a:buNone/>
            </a:pPr>
            <a:r>
              <a:rPr lang="en-US" baseline="0" dirty="0" smtClean="0"/>
              <a:t>HAVE DEVELOPEDIA LINK READY TO GO</a:t>
            </a:r>
          </a:p>
          <a:p>
            <a:pPr lvl="0" rtl="0">
              <a:spcBef>
                <a:spcPts val="0"/>
              </a:spcBef>
              <a:buNone/>
            </a:pPr>
            <a:endParaRPr lang="en-US" baseline="0" dirty="0" smtClean="0"/>
          </a:p>
          <a:p>
            <a:pPr lvl="0" rtl="0">
              <a:spcBef>
                <a:spcPts val="0"/>
              </a:spcBef>
              <a:buNone/>
            </a:pPr>
            <a:r>
              <a:rPr lang="en-US" baseline="0" dirty="0" smtClean="0"/>
              <a:t>XXXXXXXXXXXXXXXXXXXXXXXXXXXXXXXXXXXXXXXXXXXXXXXX</a:t>
            </a:r>
          </a:p>
          <a:p>
            <a:pPr lvl="0" rtl="0">
              <a:spcBef>
                <a:spcPts val="0"/>
              </a:spcBef>
              <a:buNone/>
            </a:pPr>
            <a:r>
              <a:rPr lang="en-US" baseline="0" dirty="0" smtClean="0"/>
              <a:t>Copyright/licensing – you cannot use any images, footage, music, or other form of copyrighted or licensed material. The only exception is if you have written permission from the owner. </a:t>
            </a:r>
          </a:p>
          <a:p>
            <a:pPr lvl="0" rtl="0">
              <a:spcBef>
                <a:spcPts val="0"/>
              </a:spcBef>
              <a:buNone/>
            </a:pPr>
            <a:endParaRPr lang="en-US" baseline="0" dirty="0" smtClean="0"/>
          </a:p>
          <a:p>
            <a:pPr lvl="0" rtl="0">
              <a:spcBef>
                <a:spcPts val="0"/>
              </a:spcBef>
              <a:buNone/>
            </a:pPr>
            <a:r>
              <a:rPr lang="en-US" baseline="0" dirty="0" smtClean="0"/>
              <a:t>Creative commons – you can use materials that have a creative commons. Jenna mentioned before how to find them, and there are resources to help with that on our </a:t>
            </a:r>
            <a:r>
              <a:rPr lang="en-US" baseline="0" dirty="0" err="1" smtClean="0"/>
              <a:t>DEVELOPedia</a:t>
            </a:r>
            <a:r>
              <a:rPr lang="en-US" baseline="0" dirty="0" smtClean="0"/>
              <a:t>&gt; Communications&gt; VPS page. With creative commons materials, make sure you do the following: credit the creator, provide the title of the work, provide the URL where the work is hosted, and the type of license it is available under (and a link to that license).</a:t>
            </a:r>
          </a:p>
          <a:p>
            <a:pPr lvl="0" rtl="0">
              <a:spcBef>
                <a:spcPts val="0"/>
              </a:spcBef>
              <a:buNone/>
            </a:pPr>
            <a:endParaRPr lang="en-US" baseline="0" dirty="0" smtClean="0"/>
          </a:p>
          <a:p>
            <a:pPr lvl="0" rtl="0">
              <a:spcBef>
                <a:spcPts val="0"/>
              </a:spcBef>
              <a:buNone/>
            </a:pPr>
            <a:r>
              <a:rPr lang="en-US" baseline="0" dirty="0" smtClean="0"/>
              <a:t>Public Domain – has no copyright. US federal agencies, including NASA have photo and video galleries that can be used by the public.</a:t>
            </a:r>
          </a:p>
          <a:p>
            <a:pPr lvl="0" rtl="0">
              <a:spcBef>
                <a:spcPts val="0"/>
              </a:spcBef>
              <a:buNone/>
            </a:pPr>
            <a:endParaRPr lang="en-US" baseline="0" dirty="0" smtClean="0"/>
          </a:p>
          <a:p>
            <a:pPr lvl="0" rtl="0">
              <a:spcBef>
                <a:spcPts val="0"/>
              </a:spcBef>
              <a:buNone/>
            </a:pPr>
            <a:r>
              <a:rPr lang="en-US" baseline="0" dirty="0" smtClean="0"/>
              <a:t>Authorization and consent -  anyone in your video needs to sign a NASA Media release. Most participants have already signed one, but anyone outside of DEVELOP needs to sign one</a:t>
            </a:r>
          </a:p>
          <a:p>
            <a:pPr lvl="0" rtl="0">
              <a:spcBef>
                <a:spcPts val="0"/>
              </a:spcBef>
              <a:buNone/>
            </a:pPr>
            <a:r>
              <a:rPr lang="en-US" baseline="0" dirty="0" smtClean="0"/>
              <a:t>Logos – Other than the NASA and DEVELOP logo, no other logos can be used. This includes government orgs like NPS, non-profits like TNC, and companies like ESRI</a:t>
            </a:r>
          </a:p>
          <a:p>
            <a:pPr lvl="0" rtl="0">
              <a:spcBef>
                <a:spcPts val="0"/>
              </a:spcBef>
              <a:buNone/>
            </a:pPr>
            <a:endParaRPr lang="en-US" baseline="0" dirty="0" smtClean="0"/>
          </a:p>
          <a:p>
            <a:pPr lvl="0" rtl="0">
              <a:spcBef>
                <a:spcPts val="0"/>
              </a:spcBef>
              <a:buNone/>
            </a:pPr>
            <a:endParaRPr lang="en-US" baseline="0" dirty="0" smtClean="0"/>
          </a:p>
          <a:p>
            <a:pPr lvl="0" rtl="0">
              <a:spcBef>
                <a:spcPts val="0"/>
              </a:spcBef>
              <a:buNone/>
            </a:pPr>
            <a:endParaRPr lang="en-US" baseline="0" dirty="0" smtClean="0"/>
          </a:p>
          <a:p>
            <a:pPr lvl="0" rtl="0">
              <a:spcBef>
                <a:spcPts val="0"/>
              </a:spcBef>
              <a:buNone/>
            </a:pPr>
            <a:endParaRPr lang="en-US" baseline="0" dirty="0" smtClean="0"/>
          </a:p>
        </p:txBody>
      </p:sp>
    </p:spTree>
    <p:extLst>
      <p:ext uri="{BB962C8B-B14F-4D97-AF65-F5344CB8AC3E}">
        <p14:creationId xmlns:p14="http://schemas.microsoft.com/office/powerpoint/2010/main" val="31896588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p:nvPr/>
        </p:nvSpPr>
        <p:spPr>
          <a:xfrm>
            <a:off x="1524800" y="672605"/>
            <a:ext cx="1081625" cy="1124949"/>
          </a:xfrm>
          <a:custGeom>
            <a:avLst/>
            <a:gdLst/>
            <a:ahLst/>
            <a:cxnLst/>
            <a:rect l="0" t="0" r="0" b="0"/>
            <a:pathLst>
              <a:path w="43265" h="44998" extrusionOk="0">
                <a:moveTo>
                  <a:pt x="0" y="44998"/>
                </a:moveTo>
                <a:lnTo>
                  <a:pt x="0" y="0"/>
                </a:lnTo>
                <a:lnTo>
                  <a:pt x="43265" y="0"/>
                </a:lnTo>
              </a:path>
            </a:pathLst>
          </a:custGeom>
          <a:noFill/>
          <a:ln w="28575" cap="flat" cmpd="sng">
            <a:solidFill>
              <a:schemeClr val="accent5"/>
            </a:solidFill>
            <a:prstDash val="solid"/>
            <a:miter/>
            <a:headEnd type="none" w="med" len="med"/>
            <a:tailEnd type="none" w="med" len="med"/>
          </a:ln>
        </p:spPr>
      </p:sp>
      <p:sp>
        <p:nvSpPr>
          <p:cNvPr id="11" name="Shape 11"/>
          <p:cNvSpPr/>
          <p:nvPr/>
        </p:nvSpPr>
        <p:spPr>
          <a:xfrm rot="10800000">
            <a:off x="6537562" y="3342925"/>
            <a:ext cx="1081625" cy="1124950"/>
          </a:xfrm>
          <a:custGeom>
            <a:avLst/>
            <a:gdLst/>
            <a:ahLst/>
            <a:cxnLst/>
            <a:rect l="0" t="0" r="0" b="0"/>
            <a:pathLst>
              <a:path w="43265" h="44998" extrusionOk="0">
                <a:moveTo>
                  <a:pt x="0" y="44998"/>
                </a:moveTo>
                <a:lnTo>
                  <a:pt x="0" y="0"/>
                </a:lnTo>
                <a:lnTo>
                  <a:pt x="43265" y="0"/>
                </a:lnTo>
              </a:path>
            </a:pathLst>
          </a:custGeom>
          <a:noFill/>
          <a:ln w="28575" cap="flat" cmpd="sng">
            <a:solidFill>
              <a:schemeClr val="accent5"/>
            </a:solidFill>
            <a:prstDash val="solid"/>
            <a:miter/>
            <a:headEnd type="none" w="med" len="med"/>
            <a:tailEnd type="none" w="med" len="med"/>
          </a:ln>
        </p:spPr>
      </p:sp>
      <p:cxnSp>
        <p:nvCxnSpPr>
          <p:cNvPr id="12" name="Shape 12"/>
          <p:cNvCxnSpPr/>
          <p:nvPr/>
        </p:nvCxnSpPr>
        <p:spPr>
          <a:xfrm>
            <a:off x="4359601" y="2817463"/>
            <a:ext cx="424800" cy="0"/>
          </a:xfrm>
          <a:prstGeom prst="straightConnector1">
            <a:avLst/>
          </a:prstGeom>
          <a:noFill/>
          <a:ln w="38100" cap="flat" cmpd="sng">
            <a:solidFill>
              <a:schemeClr val="accent4"/>
            </a:solidFill>
            <a:prstDash val="solid"/>
            <a:round/>
            <a:headEnd type="none" w="med" len="med"/>
            <a:tailEnd type="none" w="med" len="med"/>
          </a:ln>
        </p:spPr>
      </p:cxnSp>
      <p:sp>
        <p:nvSpPr>
          <p:cNvPr id="13" name="Shape 13"/>
          <p:cNvSpPr txBox="1">
            <a:spLocks noGrp="1"/>
          </p:cNvSpPr>
          <p:nvPr>
            <p:ph type="ctrTitle"/>
          </p:nvPr>
        </p:nvSpPr>
        <p:spPr>
          <a:xfrm>
            <a:off x="1680301" y="1188925"/>
            <a:ext cx="5783400" cy="1457399"/>
          </a:xfrm>
          <a:prstGeom prst="rect">
            <a:avLst/>
          </a:prstGeom>
        </p:spPr>
        <p:txBody>
          <a:bodyPr lIns="91425" tIns="91425" rIns="91425" bIns="91425" anchor="b" anchorCtr="0"/>
          <a:lstStyle>
            <a:lvl1pPr lvl="0" algn="ctr">
              <a:spcBef>
                <a:spcPts val="0"/>
              </a:spcBef>
              <a:buSzPct val="100000"/>
              <a:defRPr sz="4000"/>
            </a:lvl1pPr>
            <a:lvl2pPr lvl="1" algn="ctr">
              <a:spcBef>
                <a:spcPts val="0"/>
              </a:spcBef>
              <a:buSzPct val="100000"/>
              <a:defRPr sz="4000"/>
            </a:lvl2pPr>
            <a:lvl3pPr lvl="2" algn="ctr">
              <a:spcBef>
                <a:spcPts val="0"/>
              </a:spcBef>
              <a:buSzPct val="100000"/>
              <a:defRPr sz="4000"/>
            </a:lvl3pPr>
            <a:lvl4pPr lvl="3" algn="ctr">
              <a:spcBef>
                <a:spcPts val="0"/>
              </a:spcBef>
              <a:buSzPct val="100000"/>
              <a:defRPr sz="4000"/>
            </a:lvl4pPr>
            <a:lvl5pPr lvl="4" algn="ctr">
              <a:spcBef>
                <a:spcPts val="0"/>
              </a:spcBef>
              <a:buSzPct val="100000"/>
              <a:defRPr sz="4000"/>
            </a:lvl5pPr>
            <a:lvl6pPr lvl="5" algn="ctr">
              <a:spcBef>
                <a:spcPts val="0"/>
              </a:spcBef>
              <a:buSzPct val="100000"/>
              <a:defRPr sz="4000"/>
            </a:lvl6pPr>
            <a:lvl7pPr lvl="6" algn="ctr">
              <a:spcBef>
                <a:spcPts val="0"/>
              </a:spcBef>
              <a:buSzPct val="100000"/>
              <a:defRPr sz="4000"/>
            </a:lvl7pPr>
            <a:lvl8pPr lvl="7" algn="ctr">
              <a:spcBef>
                <a:spcPts val="0"/>
              </a:spcBef>
              <a:buSzPct val="100000"/>
              <a:defRPr sz="4000"/>
            </a:lvl8pPr>
            <a:lvl9pPr lvl="8" algn="ctr">
              <a:spcBef>
                <a:spcPts val="0"/>
              </a:spcBef>
              <a:buSzPct val="100000"/>
              <a:defRPr sz="4000"/>
            </a:lvl9pPr>
          </a:lstStyle>
          <a:p>
            <a:endParaRPr/>
          </a:p>
        </p:txBody>
      </p:sp>
      <p:sp>
        <p:nvSpPr>
          <p:cNvPr id="14" name="Shape 14"/>
          <p:cNvSpPr txBox="1">
            <a:spLocks noGrp="1"/>
          </p:cNvSpPr>
          <p:nvPr>
            <p:ph type="subTitle" idx="1"/>
          </p:nvPr>
        </p:nvSpPr>
        <p:spPr>
          <a:xfrm>
            <a:off x="1680301" y="3049450"/>
            <a:ext cx="5783400" cy="909000"/>
          </a:xfrm>
          <a:prstGeom prst="rect">
            <a:avLst/>
          </a:prstGeom>
        </p:spPr>
        <p:txBody>
          <a:bodyPr lIns="91425" tIns="91425" rIns="91425" bIns="91425" anchor="t" anchorCtr="0"/>
          <a:lstStyle>
            <a:lvl1pPr lvl="0"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9pPr>
          </a:lstStyle>
          <a:p>
            <a:endParaRPr/>
          </a:p>
        </p:txBody>
      </p:sp>
      <p:sp>
        <p:nvSpPr>
          <p:cNvPr id="15" name="Shape 1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6"/>
        <p:cNvGrpSpPr/>
        <p:nvPr/>
      </p:nvGrpSpPr>
      <p:grpSpPr>
        <a:xfrm>
          <a:off x="0" y="0"/>
          <a:ext cx="0" cy="0"/>
          <a:chOff x="0" y="0"/>
          <a:chExt cx="0" cy="0"/>
        </a:xfrm>
      </p:grpSpPr>
      <p:cxnSp>
        <p:nvCxnSpPr>
          <p:cNvPr id="17" name="Shape 17"/>
          <p:cNvCxnSpPr/>
          <p:nvPr/>
        </p:nvCxnSpPr>
        <p:spPr>
          <a:xfrm>
            <a:off x="4359601" y="2817463"/>
            <a:ext cx="424800" cy="0"/>
          </a:xfrm>
          <a:prstGeom prst="straightConnector1">
            <a:avLst/>
          </a:prstGeom>
          <a:noFill/>
          <a:ln w="38100" cap="flat" cmpd="sng">
            <a:solidFill>
              <a:schemeClr val="accent4"/>
            </a:solidFill>
            <a:prstDash val="solid"/>
            <a:round/>
            <a:headEnd type="none" w="med" len="med"/>
            <a:tailEnd type="none" w="med" len="med"/>
          </a:ln>
        </p:spPr>
      </p:cxnSp>
      <p:sp>
        <p:nvSpPr>
          <p:cNvPr id="18" name="Shape 18"/>
          <p:cNvSpPr txBox="1">
            <a:spLocks noGrp="1"/>
          </p:cNvSpPr>
          <p:nvPr>
            <p:ph type="title"/>
          </p:nvPr>
        </p:nvSpPr>
        <p:spPr>
          <a:xfrm>
            <a:off x="480750" y="1764950"/>
            <a:ext cx="8222100" cy="907500"/>
          </a:xfrm>
          <a:prstGeom prst="rect">
            <a:avLst/>
          </a:prstGeom>
        </p:spPr>
        <p:txBody>
          <a:bodyPr lIns="91425" tIns="91425" rIns="91425" bIns="91425" anchor="b" anchorCtr="0"/>
          <a:lstStyle>
            <a:lvl1pPr lvl="0" algn="ctr">
              <a:spcBef>
                <a:spcPts val="0"/>
              </a:spcBef>
              <a:buSzPct val="100000"/>
              <a:defRPr sz="4800"/>
            </a:lvl1pPr>
            <a:lvl2pPr lvl="1" algn="ctr">
              <a:spcBef>
                <a:spcPts val="0"/>
              </a:spcBef>
              <a:buSzPct val="100000"/>
              <a:defRPr sz="4800"/>
            </a:lvl2pPr>
            <a:lvl3pPr lvl="2" algn="ctr">
              <a:spcBef>
                <a:spcPts val="0"/>
              </a:spcBef>
              <a:buSzPct val="100000"/>
              <a:defRPr sz="4800"/>
            </a:lvl3pPr>
            <a:lvl4pPr lvl="3" algn="ctr">
              <a:spcBef>
                <a:spcPts val="0"/>
              </a:spcBef>
              <a:buSzPct val="100000"/>
              <a:defRPr sz="4800"/>
            </a:lvl4pPr>
            <a:lvl5pPr lvl="4" algn="ctr">
              <a:spcBef>
                <a:spcPts val="0"/>
              </a:spcBef>
              <a:buSzPct val="100000"/>
              <a:defRPr sz="4800"/>
            </a:lvl5pPr>
            <a:lvl6pPr lvl="5" algn="ctr">
              <a:spcBef>
                <a:spcPts val="0"/>
              </a:spcBef>
              <a:buSzPct val="100000"/>
              <a:defRPr sz="4800"/>
            </a:lvl6pPr>
            <a:lvl7pPr lvl="6" algn="ctr">
              <a:spcBef>
                <a:spcPts val="0"/>
              </a:spcBef>
              <a:buSzPct val="100000"/>
              <a:defRPr sz="4800"/>
            </a:lvl7pPr>
            <a:lvl8pPr lvl="7" algn="ctr">
              <a:spcBef>
                <a:spcPts val="0"/>
              </a:spcBef>
              <a:buSzPct val="100000"/>
              <a:defRPr sz="4800"/>
            </a:lvl8pPr>
            <a:lvl9pPr lvl="8" algn="ctr">
              <a:spcBef>
                <a:spcPts val="0"/>
              </a:spcBef>
              <a:buSzPct val="100000"/>
              <a:defRPr sz="4800"/>
            </a:lvl9pPr>
          </a:lstStyle>
          <a:p>
            <a:endParaRPr/>
          </a:p>
        </p:txBody>
      </p:sp>
      <p:sp>
        <p:nvSpPr>
          <p:cNvPr id="19" name="Shape 1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0"/>
        <p:cNvGrpSpPr/>
        <p:nvPr/>
      </p:nvGrpSpPr>
      <p:grpSpPr>
        <a:xfrm>
          <a:off x="0" y="0"/>
          <a:ext cx="0" cy="0"/>
          <a:chOff x="0" y="0"/>
          <a:chExt cx="0" cy="0"/>
        </a:xfrm>
      </p:grpSpPr>
      <p:cxnSp>
        <p:nvCxnSpPr>
          <p:cNvPr id="21" name="Shape 21"/>
          <p:cNvCxnSpPr/>
          <p:nvPr/>
        </p:nvCxnSpPr>
        <p:spPr>
          <a:xfrm>
            <a:off x="492562" y="1260283"/>
            <a:ext cx="424800" cy="0"/>
          </a:xfrm>
          <a:prstGeom prst="straightConnector1">
            <a:avLst/>
          </a:prstGeom>
          <a:noFill/>
          <a:ln w="38100" cap="flat" cmpd="sng">
            <a:solidFill>
              <a:schemeClr val="accent4"/>
            </a:solidFill>
            <a:prstDash val="solid"/>
            <a:round/>
            <a:headEnd type="none" w="med" len="med"/>
            <a:tailEnd type="none" w="med" len="med"/>
          </a:ln>
        </p:spPr>
      </p:cxnSp>
      <p:sp>
        <p:nvSpPr>
          <p:cNvPr id="22" name="Shape 22"/>
          <p:cNvSpPr txBox="1">
            <a:spLocks noGrp="1"/>
          </p:cNvSpPr>
          <p:nvPr>
            <p:ph type="title"/>
          </p:nvPr>
        </p:nvSpPr>
        <p:spPr>
          <a:xfrm>
            <a:off x="387900" y="458025"/>
            <a:ext cx="8368200" cy="6861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3" name="Shape 23"/>
          <p:cNvSpPr txBox="1">
            <a:spLocks noGrp="1"/>
          </p:cNvSpPr>
          <p:nvPr>
            <p:ph type="body" idx="1"/>
          </p:nvPr>
        </p:nvSpPr>
        <p:spPr>
          <a:xfrm>
            <a:off x="387900" y="1489824"/>
            <a:ext cx="8368200" cy="30789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4" name="Shape 2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5"/>
        <p:cNvGrpSpPr/>
        <p:nvPr/>
      </p:nvGrpSpPr>
      <p:grpSpPr>
        <a:xfrm>
          <a:off x="0" y="0"/>
          <a:ext cx="0" cy="0"/>
          <a:chOff x="0" y="0"/>
          <a:chExt cx="0" cy="0"/>
        </a:xfrm>
      </p:grpSpPr>
      <p:cxnSp>
        <p:nvCxnSpPr>
          <p:cNvPr id="26" name="Shape 26"/>
          <p:cNvCxnSpPr/>
          <p:nvPr/>
        </p:nvCxnSpPr>
        <p:spPr>
          <a:xfrm>
            <a:off x="492562" y="1260283"/>
            <a:ext cx="424800" cy="0"/>
          </a:xfrm>
          <a:prstGeom prst="straightConnector1">
            <a:avLst/>
          </a:prstGeom>
          <a:noFill/>
          <a:ln w="38100" cap="flat" cmpd="sng">
            <a:solidFill>
              <a:schemeClr val="accent4"/>
            </a:solidFill>
            <a:prstDash val="solid"/>
            <a:round/>
            <a:headEnd type="none" w="med" len="med"/>
            <a:tailEnd type="none" w="med" len="med"/>
          </a:ln>
        </p:spPr>
      </p:cxnSp>
      <p:sp>
        <p:nvSpPr>
          <p:cNvPr id="27" name="Shape 27"/>
          <p:cNvSpPr txBox="1">
            <a:spLocks noGrp="1"/>
          </p:cNvSpPr>
          <p:nvPr>
            <p:ph type="title"/>
          </p:nvPr>
        </p:nvSpPr>
        <p:spPr>
          <a:xfrm>
            <a:off x="387900" y="458025"/>
            <a:ext cx="8368200" cy="6861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8" name="Shape 28"/>
          <p:cNvSpPr txBox="1">
            <a:spLocks noGrp="1"/>
          </p:cNvSpPr>
          <p:nvPr>
            <p:ph type="body" idx="1"/>
          </p:nvPr>
        </p:nvSpPr>
        <p:spPr>
          <a:xfrm>
            <a:off x="387900" y="1489825"/>
            <a:ext cx="3999900" cy="30789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9" name="Shape 29"/>
          <p:cNvSpPr txBox="1">
            <a:spLocks noGrp="1"/>
          </p:cNvSpPr>
          <p:nvPr>
            <p:ph type="body" idx="2"/>
          </p:nvPr>
        </p:nvSpPr>
        <p:spPr>
          <a:xfrm>
            <a:off x="4756200" y="1489825"/>
            <a:ext cx="3999900" cy="30789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0" name="Shape 3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387900" y="458025"/>
            <a:ext cx="8368200" cy="6861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3" name="Shape 3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4"/>
        <p:cNvGrpSpPr/>
        <p:nvPr/>
      </p:nvGrpSpPr>
      <p:grpSpPr>
        <a:xfrm>
          <a:off x="0" y="0"/>
          <a:ext cx="0" cy="0"/>
          <a:chOff x="0" y="0"/>
          <a:chExt cx="0" cy="0"/>
        </a:xfrm>
      </p:grpSpPr>
      <p:cxnSp>
        <p:nvCxnSpPr>
          <p:cNvPr id="35" name="Shape 35"/>
          <p:cNvCxnSpPr/>
          <p:nvPr/>
        </p:nvCxnSpPr>
        <p:spPr>
          <a:xfrm>
            <a:off x="489218" y="1412276"/>
            <a:ext cx="331500" cy="0"/>
          </a:xfrm>
          <a:prstGeom prst="straightConnector1">
            <a:avLst/>
          </a:prstGeom>
          <a:noFill/>
          <a:ln w="38100" cap="flat" cmpd="sng">
            <a:solidFill>
              <a:schemeClr val="accent4"/>
            </a:solidFill>
            <a:prstDash val="solid"/>
            <a:round/>
            <a:headEnd type="none" w="med" len="med"/>
            <a:tailEnd type="none" w="med" len="med"/>
          </a:ln>
        </p:spPr>
      </p:cxnSp>
      <p:sp>
        <p:nvSpPr>
          <p:cNvPr id="36" name="Shape 36"/>
          <p:cNvSpPr txBox="1">
            <a:spLocks noGrp="1"/>
          </p:cNvSpPr>
          <p:nvPr>
            <p:ph type="title"/>
          </p:nvPr>
        </p:nvSpPr>
        <p:spPr>
          <a:xfrm>
            <a:off x="3879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7" name="Shape 37"/>
          <p:cNvSpPr txBox="1">
            <a:spLocks noGrp="1"/>
          </p:cNvSpPr>
          <p:nvPr>
            <p:ph type="body" idx="1"/>
          </p:nvPr>
        </p:nvSpPr>
        <p:spPr>
          <a:xfrm>
            <a:off x="387900" y="1594025"/>
            <a:ext cx="2808000" cy="26811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8" name="Shape 38"/>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490250" y="526350"/>
            <a:ext cx="5618700" cy="4090800"/>
          </a:xfrm>
          <a:prstGeom prst="rect">
            <a:avLst/>
          </a:prstGeom>
        </p:spPr>
        <p:txBody>
          <a:bodyPr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41" name="Shape 4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42"/>
        <p:cNvGrpSpPr/>
        <p:nvPr/>
      </p:nvGrpSpPr>
      <p:grpSpPr>
        <a:xfrm>
          <a:off x="0" y="0"/>
          <a:ext cx="0" cy="0"/>
          <a:chOff x="0" y="0"/>
          <a:chExt cx="0" cy="0"/>
        </a:xfrm>
      </p:grpSpPr>
      <p:sp>
        <p:nvSpPr>
          <p:cNvPr id="43" name="Shape 43"/>
          <p:cNvSpPr/>
          <p:nvPr/>
        </p:nvSpPr>
        <p:spPr>
          <a:xfrm>
            <a:off x="4572000" y="-75"/>
            <a:ext cx="4572000" cy="5143500"/>
          </a:xfrm>
          <a:prstGeom prst="rect">
            <a:avLst/>
          </a:prstGeom>
          <a:solidFill>
            <a:schemeClr val="dk2"/>
          </a:solidFill>
          <a:ln>
            <a:noFill/>
          </a:ln>
        </p:spPr>
        <p:txBody>
          <a:bodyPr lIns="91425" tIns="91425" rIns="91425" bIns="91425" anchor="ctr" anchorCtr="0">
            <a:noAutofit/>
          </a:bodyPr>
          <a:lstStyle/>
          <a:p>
            <a:pPr lvl="0">
              <a:spcBef>
                <a:spcPts val="0"/>
              </a:spcBef>
              <a:buNone/>
            </a:pPr>
            <a:endParaRPr/>
          </a:p>
        </p:txBody>
      </p:sp>
      <p:cxnSp>
        <p:nvCxnSpPr>
          <p:cNvPr id="44" name="Shape 44"/>
          <p:cNvCxnSpPr/>
          <p:nvPr/>
        </p:nvCxnSpPr>
        <p:spPr>
          <a:xfrm>
            <a:off x="5029675" y="4495503"/>
            <a:ext cx="540900" cy="0"/>
          </a:xfrm>
          <a:prstGeom prst="straightConnector1">
            <a:avLst/>
          </a:prstGeom>
          <a:noFill/>
          <a:ln w="38100" cap="flat" cmpd="sng">
            <a:solidFill>
              <a:schemeClr val="accent5"/>
            </a:solidFill>
            <a:prstDash val="solid"/>
            <a:round/>
            <a:headEnd type="none" w="med" len="med"/>
            <a:tailEnd type="none" w="med" len="med"/>
          </a:ln>
        </p:spPr>
      </p:cxnSp>
      <p:sp>
        <p:nvSpPr>
          <p:cNvPr id="45" name="Shape 45"/>
          <p:cNvSpPr txBox="1">
            <a:spLocks noGrp="1"/>
          </p:cNvSpPr>
          <p:nvPr>
            <p:ph type="title"/>
          </p:nvPr>
        </p:nvSpPr>
        <p:spPr>
          <a:xfrm>
            <a:off x="265500" y="1209075"/>
            <a:ext cx="4045200" cy="1506300"/>
          </a:xfrm>
          <a:prstGeom prst="rect">
            <a:avLst/>
          </a:prstGeom>
        </p:spPr>
        <p:txBody>
          <a:bodyPr lIns="91425" tIns="91425" rIns="91425" bIns="91425" anchor="b" anchorCtr="0"/>
          <a:lstStyle>
            <a:lvl1pPr lvl="0" algn="ctr">
              <a:spcBef>
                <a:spcPts val="0"/>
              </a:spcBef>
              <a:buSzPct val="100000"/>
              <a:defRPr sz="3800"/>
            </a:lvl1pPr>
            <a:lvl2pPr lvl="1" algn="ctr">
              <a:spcBef>
                <a:spcPts val="0"/>
              </a:spcBef>
              <a:buSzPct val="100000"/>
              <a:defRPr sz="3800"/>
            </a:lvl2pPr>
            <a:lvl3pPr lvl="2" algn="ctr">
              <a:spcBef>
                <a:spcPts val="0"/>
              </a:spcBef>
              <a:buSzPct val="100000"/>
              <a:defRPr sz="3800"/>
            </a:lvl3pPr>
            <a:lvl4pPr lvl="3" algn="ctr">
              <a:spcBef>
                <a:spcPts val="0"/>
              </a:spcBef>
              <a:buSzPct val="100000"/>
              <a:defRPr sz="3800"/>
            </a:lvl4pPr>
            <a:lvl5pPr lvl="4" algn="ctr">
              <a:spcBef>
                <a:spcPts val="0"/>
              </a:spcBef>
              <a:buSzPct val="100000"/>
              <a:defRPr sz="3800"/>
            </a:lvl5pPr>
            <a:lvl6pPr lvl="5" algn="ctr">
              <a:spcBef>
                <a:spcPts val="0"/>
              </a:spcBef>
              <a:buSzPct val="100000"/>
              <a:defRPr sz="3800"/>
            </a:lvl6pPr>
            <a:lvl7pPr lvl="6" algn="ctr">
              <a:spcBef>
                <a:spcPts val="0"/>
              </a:spcBef>
              <a:buSzPct val="100000"/>
              <a:defRPr sz="3800"/>
            </a:lvl7pPr>
            <a:lvl8pPr lvl="7" algn="ctr">
              <a:spcBef>
                <a:spcPts val="0"/>
              </a:spcBef>
              <a:buSzPct val="100000"/>
              <a:defRPr sz="3800"/>
            </a:lvl8pPr>
            <a:lvl9pPr lvl="8" algn="ctr">
              <a:spcBef>
                <a:spcPts val="0"/>
              </a:spcBef>
              <a:buSzPct val="100000"/>
              <a:defRPr sz="3800"/>
            </a:lvl9pPr>
          </a:lstStyle>
          <a:p>
            <a:endParaRPr/>
          </a:p>
        </p:txBody>
      </p:sp>
      <p:sp>
        <p:nvSpPr>
          <p:cNvPr id="46" name="Shape 46"/>
          <p:cNvSpPr txBox="1">
            <a:spLocks noGrp="1"/>
          </p:cNvSpPr>
          <p:nvPr>
            <p:ph type="subTitle" idx="1"/>
          </p:nvPr>
        </p:nvSpPr>
        <p:spPr>
          <a:xfrm>
            <a:off x="265500" y="2769000"/>
            <a:ext cx="4045200" cy="1345500"/>
          </a:xfrm>
          <a:prstGeom prst="rect">
            <a:avLst/>
          </a:prstGeom>
        </p:spPr>
        <p:txBody>
          <a:bodyPr lIns="91425" tIns="91425" rIns="91425" bIns="91425" anchor="t" anchorCtr="0"/>
          <a:lstStyle>
            <a:lvl1pPr lvl="0" algn="ctr">
              <a:lnSpc>
                <a:spcPct val="100000"/>
              </a:lnSpc>
              <a:spcBef>
                <a:spcPts val="0"/>
              </a:spcBef>
              <a:spcAft>
                <a:spcPts val="0"/>
              </a:spcAft>
              <a:buClr>
                <a:schemeClr val="accent5"/>
              </a:buClr>
              <a:buSzPct val="100000"/>
              <a:buNone/>
              <a:defRPr sz="2100">
                <a:solidFill>
                  <a:schemeClr val="accent5"/>
                </a:solidFill>
              </a:defRPr>
            </a:lvl1pPr>
            <a:lvl2pPr lvl="1" algn="ctr">
              <a:lnSpc>
                <a:spcPct val="100000"/>
              </a:lnSpc>
              <a:spcBef>
                <a:spcPts val="0"/>
              </a:spcBef>
              <a:spcAft>
                <a:spcPts val="0"/>
              </a:spcAft>
              <a:buClr>
                <a:schemeClr val="accent5"/>
              </a:buClr>
              <a:buSzPct val="100000"/>
              <a:buNone/>
              <a:defRPr sz="2100">
                <a:solidFill>
                  <a:schemeClr val="accent5"/>
                </a:solidFill>
              </a:defRPr>
            </a:lvl2pPr>
            <a:lvl3pPr lvl="2" algn="ctr">
              <a:lnSpc>
                <a:spcPct val="100000"/>
              </a:lnSpc>
              <a:spcBef>
                <a:spcPts val="0"/>
              </a:spcBef>
              <a:spcAft>
                <a:spcPts val="0"/>
              </a:spcAft>
              <a:buClr>
                <a:schemeClr val="accent5"/>
              </a:buClr>
              <a:buSzPct val="100000"/>
              <a:buNone/>
              <a:defRPr sz="2100">
                <a:solidFill>
                  <a:schemeClr val="accent5"/>
                </a:solidFill>
              </a:defRPr>
            </a:lvl3pPr>
            <a:lvl4pPr lvl="3" algn="ctr">
              <a:lnSpc>
                <a:spcPct val="100000"/>
              </a:lnSpc>
              <a:spcBef>
                <a:spcPts val="0"/>
              </a:spcBef>
              <a:spcAft>
                <a:spcPts val="0"/>
              </a:spcAft>
              <a:buClr>
                <a:schemeClr val="accent5"/>
              </a:buClr>
              <a:buSzPct val="100000"/>
              <a:buNone/>
              <a:defRPr sz="2100">
                <a:solidFill>
                  <a:schemeClr val="accent5"/>
                </a:solidFill>
              </a:defRPr>
            </a:lvl4pPr>
            <a:lvl5pPr lvl="4" algn="ctr">
              <a:lnSpc>
                <a:spcPct val="100000"/>
              </a:lnSpc>
              <a:spcBef>
                <a:spcPts val="0"/>
              </a:spcBef>
              <a:spcAft>
                <a:spcPts val="0"/>
              </a:spcAft>
              <a:buClr>
                <a:schemeClr val="accent5"/>
              </a:buClr>
              <a:buSzPct val="100000"/>
              <a:buNone/>
              <a:defRPr sz="2100">
                <a:solidFill>
                  <a:schemeClr val="accent5"/>
                </a:solidFill>
              </a:defRPr>
            </a:lvl5pPr>
            <a:lvl6pPr lvl="5" algn="ctr">
              <a:lnSpc>
                <a:spcPct val="100000"/>
              </a:lnSpc>
              <a:spcBef>
                <a:spcPts val="0"/>
              </a:spcBef>
              <a:spcAft>
                <a:spcPts val="0"/>
              </a:spcAft>
              <a:buClr>
                <a:schemeClr val="accent5"/>
              </a:buClr>
              <a:buSzPct val="100000"/>
              <a:buNone/>
              <a:defRPr sz="2100">
                <a:solidFill>
                  <a:schemeClr val="accent5"/>
                </a:solidFill>
              </a:defRPr>
            </a:lvl6pPr>
            <a:lvl7pPr lvl="6" algn="ctr">
              <a:lnSpc>
                <a:spcPct val="100000"/>
              </a:lnSpc>
              <a:spcBef>
                <a:spcPts val="0"/>
              </a:spcBef>
              <a:spcAft>
                <a:spcPts val="0"/>
              </a:spcAft>
              <a:buClr>
                <a:schemeClr val="accent5"/>
              </a:buClr>
              <a:buSzPct val="100000"/>
              <a:buNone/>
              <a:defRPr sz="2100">
                <a:solidFill>
                  <a:schemeClr val="accent5"/>
                </a:solidFill>
              </a:defRPr>
            </a:lvl7pPr>
            <a:lvl8pPr lvl="7" algn="ctr">
              <a:lnSpc>
                <a:spcPct val="100000"/>
              </a:lnSpc>
              <a:spcBef>
                <a:spcPts val="0"/>
              </a:spcBef>
              <a:spcAft>
                <a:spcPts val="0"/>
              </a:spcAft>
              <a:buClr>
                <a:schemeClr val="accent5"/>
              </a:buClr>
              <a:buSzPct val="100000"/>
              <a:buNone/>
              <a:defRPr sz="2100">
                <a:solidFill>
                  <a:schemeClr val="accent5"/>
                </a:solidFill>
              </a:defRPr>
            </a:lvl8pPr>
            <a:lvl9pPr lvl="8" algn="ctr">
              <a:lnSpc>
                <a:spcPct val="100000"/>
              </a:lnSpc>
              <a:spcBef>
                <a:spcPts val="0"/>
              </a:spcBef>
              <a:spcAft>
                <a:spcPts val="0"/>
              </a:spcAft>
              <a:buClr>
                <a:schemeClr val="accent5"/>
              </a:buClr>
              <a:buSzPct val="100000"/>
              <a:buNone/>
              <a:defRPr sz="2100">
                <a:solidFill>
                  <a:schemeClr val="accent5"/>
                </a:solidFill>
              </a:defRPr>
            </a:lvl9pPr>
          </a:lstStyle>
          <a:p>
            <a:endParaRPr/>
          </a:p>
        </p:txBody>
      </p:sp>
      <p:sp>
        <p:nvSpPr>
          <p:cNvPr id="47" name="Shape 47"/>
          <p:cNvSpPr txBox="1">
            <a:spLocks noGrp="1"/>
          </p:cNvSpPr>
          <p:nvPr>
            <p:ph type="body" idx="2"/>
          </p:nvPr>
        </p:nvSpPr>
        <p:spPr>
          <a:xfrm>
            <a:off x="4939500" y="724200"/>
            <a:ext cx="3837000" cy="36951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8" name="Shape 48"/>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Big number">
    <p:spTree>
      <p:nvGrpSpPr>
        <p:cNvPr id="1" name="Shape 52"/>
        <p:cNvGrpSpPr/>
        <p:nvPr/>
      </p:nvGrpSpPr>
      <p:grpSpPr>
        <a:xfrm>
          <a:off x="0" y="0"/>
          <a:ext cx="0" cy="0"/>
          <a:chOff x="0" y="0"/>
          <a:chExt cx="0" cy="0"/>
        </a:xfrm>
      </p:grpSpPr>
      <p:sp>
        <p:nvSpPr>
          <p:cNvPr id="53" name="Shape 53"/>
          <p:cNvSpPr/>
          <p:nvPr/>
        </p:nvSpPr>
        <p:spPr>
          <a:xfrm>
            <a:off x="150" y="5076825"/>
            <a:ext cx="9143700" cy="66600"/>
          </a:xfrm>
          <a:prstGeom prst="rect">
            <a:avLst/>
          </a:prstGeom>
          <a:solidFill>
            <a:schemeClr val="accent4"/>
          </a:solidFill>
          <a:ln>
            <a:noFill/>
          </a:ln>
        </p:spPr>
        <p:txBody>
          <a:bodyPr lIns="91425" tIns="91425" rIns="91425" bIns="91425" anchor="ctr" anchorCtr="0">
            <a:noAutofit/>
          </a:bodyPr>
          <a:lstStyle/>
          <a:p>
            <a:pPr lvl="0">
              <a:spcBef>
                <a:spcPts val="0"/>
              </a:spcBef>
              <a:buNone/>
            </a:pPr>
            <a:endParaRPr/>
          </a:p>
        </p:txBody>
      </p:sp>
      <p:sp>
        <p:nvSpPr>
          <p:cNvPr id="54" name="Shape 54"/>
          <p:cNvSpPr txBox="1">
            <a:spLocks noGrp="1"/>
          </p:cNvSpPr>
          <p:nvPr>
            <p:ph type="title"/>
          </p:nvPr>
        </p:nvSpPr>
        <p:spPr>
          <a:xfrm>
            <a:off x="387900" y="1152450"/>
            <a:ext cx="8368200" cy="1538400"/>
          </a:xfrm>
          <a:prstGeom prst="rect">
            <a:avLst/>
          </a:prstGeom>
        </p:spPr>
        <p:txBody>
          <a:bodyPr lIns="91425" tIns="91425" rIns="91425" bIns="91425" anchor="ctr" anchorCtr="0"/>
          <a:lstStyle>
            <a:lvl1pPr lvl="0" algn="ctr">
              <a:spcBef>
                <a:spcPts val="0"/>
              </a:spcBef>
              <a:buClr>
                <a:schemeClr val="accent5"/>
              </a:buClr>
              <a:buSzPct val="100000"/>
              <a:defRPr sz="13000">
                <a:solidFill>
                  <a:schemeClr val="accent5"/>
                </a:solidFill>
              </a:defRPr>
            </a:lvl1pPr>
            <a:lvl2pPr lvl="1" algn="ctr">
              <a:spcBef>
                <a:spcPts val="0"/>
              </a:spcBef>
              <a:buClr>
                <a:schemeClr val="accent5"/>
              </a:buClr>
              <a:buSzPct val="100000"/>
              <a:defRPr sz="13000">
                <a:solidFill>
                  <a:schemeClr val="accent5"/>
                </a:solidFill>
              </a:defRPr>
            </a:lvl2pPr>
            <a:lvl3pPr lvl="2" algn="ctr">
              <a:spcBef>
                <a:spcPts val="0"/>
              </a:spcBef>
              <a:buClr>
                <a:schemeClr val="accent5"/>
              </a:buClr>
              <a:buSzPct val="100000"/>
              <a:defRPr sz="13000">
                <a:solidFill>
                  <a:schemeClr val="accent5"/>
                </a:solidFill>
              </a:defRPr>
            </a:lvl3pPr>
            <a:lvl4pPr lvl="3" algn="ctr">
              <a:spcBef>
                <a:spcPts val="0"/>
              </a:spcBef>
              <a:buClr>
                <a:schemeClr val="accent5"/>
              </a:buClr>
              <a:buSzPct val="100000"/>
              <a:defRPr sz="13000">
                <a:solidFill>
                  <a:schemeClr val="accent5"/>
                </a:solidFill>
              </a:defRPr>
            </a:lvl4pPr>
            <a:lvl5pPr lvl="4" algn="ctr">
              <a:spcBef>
                <a:spcPts val="0"/>
              </a:spcBef>
              <a:buClr>
                <a:schemeClr val="accent5"/>
              </a:buClr>
              <a:buSzPct val="100000"/>
              <a:defRPr sz="13000">
                <a:solidFill>
                  <a:schemeClr val="accent5"/>
                </a:solidFill>
              </a:defRPr>
            </a:lvl5pPr>
            <a:lvl6pPr lvl="5" algn="ctr">
              <a:spcBef>
                <a:spcPts val="0"/>
              </a:spcBef>
              <a:buClr>
                <a:schemeClr val="accent5"/>
              </a:buClr>
              <a:buSzPct val="100000"/>
              <a:defRPr sz="13000">
                <a:solidFill>
                  <a:schemeClr val="accent5"/>
                </a:solidFill>
              </a:defRPr>
            </a:lvl6pPr>
            <a:lvl7pPr lvl="6" algn="ctr">
              <a:spcBef>
                <a:spcPts val="0"/>
              </a:spcBef>
              <a:buClr>
                <a:schemeClr val="accent5"/>
              </a:buClr>
              <a:buSzPct val="100000"/>
              <a:defRPr sz="13000">
                <a:solidFill>
                  <a:schemeClr val="accent5"/>
                </a:solidFill>
              </a:defRPr>
            </a:lvl7pPr>
            <a:lvl8pPr lvl="7" algn="ctr">
              <a:spcBef>
                <a:spcPts val="0"/>
              </a:spcBef>
              <a:buClr>
                <a:schemeClr val="accent5"/>
              </a:buClr>
              <a:buSzPct val="100000"/>
              <a:defRPr sz="13000">
                <a:solidFill>
                  <a:schemeClr val="accent5"/>
                </a:solidFill>
              </a:defRPr>
            </a:lvl8pPr>
            <a:lvl9pPr lvl="8" algn="ctr">
              <a:spcBef>
                <a:spcPts val="0"/>
              </a:spcBef>
              <a:buClr>
                <a:schemeClr val="accent5"/>
              </a:buClr>
              <a:buSzPct val="100000"/>
              <a:defRPr sz="13000">
                <a:solidFill>
                  <a:schemeClr val="accent5"/>
                </a:solidFill>
              </a:defRPr>
            </a:lvl9pPr>
          </a:lstStyle>
          <a:p>
            <a:endParaRPr/>
          </a:p>
        </p:txBody>
      </p:sp>
      <p:sp>
        <p:nvSpPr>
          <p:cNvPr id="55" name="Shape 55"/>
          <p:cNvSpPr txBox="1">
            <a:spLocks noGrp="1"/>
          </p:cNvSpPr>
          <p:nvPr>
            <p:ph type="body" idx="1"/>
          </p:nvPr>
        </p:nvSpPr>
        <p:spPr>
          <a:xfrm>
            <a:off x="387900" y="2919450"/>
            <a:ext cx="8368200" cy="10716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56" name="Shape 56"/>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87900" y="458025"/>
            <a:ext cx="8368200" cy="686100"/>
          </a:xfrm>
          <a:prstGeom prst="rect">
            <a:avLst/>
          </a:prstGeom>
          <a:noFill/>
          <a:ln>
            <a:noFill/>
          </a:ln>
        </p:spPr>
        <p:txBody>
          <a:bodyPr lIns="91425" tIns="91425" rIns="91425" bIns="91425" anchor="b" anchorCtr="0"/>
          <a:lstStyle>
            <a:lvl1pPr lvl="0">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1pPr>
            <a:lvl2pPr lvl="1">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2pPr>
            <a:lvl3pPr lvl="2">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3pPr>
            <a:lvl4pPr lvl="3">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4pPr>
            <a:lvl5pPr lvl="4">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5pPr>
            <a:lvl6pPr lvl="5">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6pPr>
            <a:lvl7pPr lvl="6">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7pPr>
            <a:lvl8pPr lvl="7">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8pPr>
            <a:lvl9pPr lvl="8">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9pPr>
          </a:lstStyle>
          <a:p>
            <a:endParaRPr/>
          </a:p>
        </p:txBody>
      </p:sp>
      <p:sp>
        <p:nvSpPr>
          <p:cNvPr id="7" name="Shape 7"/>
          <p:cNvSpPr txBox="1">
            <a:spLocks noGrp="1"/>
          </p:cNvSpPr>
          <p:nvPr>
            <p:ph type="body" idx="1"/>
          </p:nvPr>
        </p:nvSpPr>
        <p:spPr>
          <a:xfrm>
            <a:off x="387900" y="1489824"/>
            <a:ext cx="8368200" cy="30789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1"/>
              </a:buClr>
              <a:buSzPct val="100000"/>
              <a:buFont typeface="Roboto"/>
              <a:defRPr sz="1800">
                <a:solidFill>
                  <a:schemeClr val="dk1"/>
                </a:solidFill>
                <a:latin typeface="Roboto"/>
                <a:ea typeface="Roboto"/>
                <a:cs typeface="Roboto"/>
                <a:sym typeface="Roboto"/>
              </a:defRPr>
            </a:lvl1pPr>
            <a:lvl2pPr lvl="1">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2pPr>
            <a:lvl3pPr lvl="2">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3pPr>
            <a:lvl4pPr lvl="3">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4pPr>
            <a:lvl5pPr lvl="4">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5pPr>
            <a:lvl6pPr lvl="5">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6pPr>
            <a:lvl7pPr lvl="6">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7pPr>
            <a:lvl8pPr lvl="7">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8pPr>
            <a:lvl9pPr lvl="8">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dk1"/>
                </a:solidFill>
                <a:latin typeface="Roboto"/>
                <a:ea typeface="Roboto"/>
                <a:cs typeface="Roboto"/>
                <a:sym typeface="Roboto"/>
              </a:rPr>
              <a:t>‹#›</a:t>
            </a:fld>
            <a:endParaRPr lang="en" sz="1000">
              <a:solidFill>
                <a:schemeClr val="dk1"/>
              </a:solidFill>
              <a:latin typeface="Roboto"/>
              <a:ea typeface="Roboto"/>
              <a:cs typeface="Roboto"/>
              <a:sym typeface="Roboto"/>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7"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user/NASADEVELOP"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hyperlink" Target="mailto:develop.communications@gmail.com" TargetMode="External"/><Relationship Id="rId5" Type="http://schemas.openxmlformats.org/officeDocument/2006/relationships/image" Target="../media/image24.jpeg"/><Relationship Id="rId4" Type="http://schemas.openxmlformats.org/officeDocument/2006/relationships/hyperlink" Target="http://www.devpedia.developexchange.com/dp/index.php?title=Virtual_Poster_Session"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facebook.com/developnationalprogram/" TargetMode="External"/><Relationship Id="rId7"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hyperlink" Target="https://www.youtube.com/user/NASADEVELOP" TargetMode="External"/><Relationship Id="rId5" Type="http://schemas.openxmlformats.org/officeDocument/2006/relationships/hyperlink" Target="https://twitter.com/NASA_DEVELOP" TargetMode="External"/><Relationship Id="rId4" Type="http://schemas.openxmlformats.org/officeDocument/2006/relationships/hyperlink" Target="https://www.linkedin.com/groups/4343498"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1.jpeg"/><Relationship Id="rId7"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hyperlink" Target="mailto:ryanschickwx@gmail.com" TargetMode="External"/><Relationship Id="rId5" Type="http://schemas.openxmlformats.org/officeDocument/2006/relationships/image" Target="../media/image2.png"/><Relationship Id="rId10" Type="http://schemas.openxmlformats.org/officeDocument/2006/relationships/hyperlink" Target="mailto:Elizabeth.J.Brumbaugh@nasa.gov" TargetMode="External"/><Relationship Id="rId4" Type="http://schemas.openxmlformats.org/officeDocument/2006/relationships/hyperlink" Target="mailto:Mark.A.Barker@jpl.nasa.gov" TargetMode="External"/><Relationship Id="rId9" Type="http://schemas.openxmlformats.org/officeDocument/2006/relationships/hyperlink" Target="mailto:Tiffani.N.Miller@nasa.gov"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user/NASADEVELOP/featured"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hyperlink" Target="http://www.devpedia.developexchange.com/dp/images/5/59/VPS-Storyboard-Script-Example.pptx"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hyperlink" Target="http://www.devpedia.developexchange.com/dp/index.php?title=Virtual_Poster_Session" TargetMode="External"/><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hyperlink" Target="https://creativecommons.org/" TargetMode="External"/><Relationship Id="rId9"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hyperlink" Target="http://www.devpedia.developexchange.com/dp/images/d/d6/Updated-Media_Release-Jan2014.pdf"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hyperlink" Target="http://www.devpedia.developexchange.com/dp/index.php?title=Main_Page" TargetMode="External"/><Relationship Id="rId7" Type="http://schemas.openxmlformats.org/officeDocument/2006/relationships/hyperlink" Target="https://docs.google.com/spreadsheets/d/1e2mQXg4wcYsubINUA6RNQdLwa3udqczxGx-RbD2xSeI/edit#gid=0"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hyperlink" Target="http://www.devpedia.developexchange.com/dp/index.php?title=Virtual_Poster_Session#Imagery_Links" TargetMode="External"/><Relationship Id="rId5" Type="http://schemas.openxmlformats.org/officeDocument/2006/relationships/hyperlink" Target="http://www.devpedia.developexchange.com/dp/index.php?title=Virtual_Poster_Session#Citing_Footage_and_Imagery_in_Your_VPS_Video" TargetMode="External"/><Relationship Id="rId10" Type="http://schemas.openxmlformats.org/officeDocument/2006/relationships/hyperlink" Target="http://www.devpedia.developexchange.com/dp/index.php?title=File:DEVELOP-Opening-Clip-Fade-to-Black-2016.mp4" TargetMode="External"/><Relationship Id="rId4" Type="http://schemas.openxmlformats.org/officeDocument/2006/relationships/hyperlink" Target="http://www.devpedia.developexchange.com/dp/index.php?title=Virtual_Poster_Session" TargetMode="External"/><Relationship Id="rId9" Type="http://schemas.openxmlformats.org/officeDocument/2006/relationships/hyperlink" Target="http://www.devpedia.developexchange.com/dp/images/d/d6/Updated-Media_Release-Jan2014.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Shape 63"/>
          <p:cNvSpPr txBox="1">
            <a:spLocks noGrp="1"/>
          </p:cNvSpPr>
          <p:nvPr>
            <p:ph type="ctrTitle"/>
          </p:nvPr>
        </p:nvSpPr>
        <p:spPr>
          <a:xfrm>
            <a:off x="1680301" y="1188925"/>
            <a:ext cx="5783400" cy="1457399"/>
          </a:xfrm>
          <a:prstGeom prst="rect">
            <a:avLst/>
          </a:prstGeom>
        </p:spPr>
        <p:txBody>
          <a:bodyPr lIns="91425" tIns="91425" rIns="91425" bIns="91425" anchor="b" anchorCtr="0">
            <a:noAutofit/>
          </a:bodyPr>
          <a:lstStyle/>
          <a:p>
            <a:pPr lvl="0">
              <a:spcBef>
                <a:spcPts val="0"/>
              </a:spcBef>
              <a:buNone/>
            </a:pPr>
            <a:r>
              <a:rPr lang="en" dirty="0">
                <a:latin typeface="Century Gothic" panose="020B0502020202020204" pitchFamily="34" charset="0"/>
              </a:rPr>
              <a:t>VPS: Best Tips </a:t>
            </a:r>
            <a:r>
              <a:rPr lang="en" dirty="0" smtClean="0">
                <a:latin typeface="Century Gothic" panose="020B0502020202020204" pitchFamily="34" charset="0"/>
              </a:rPr>
              <a:t>&amp; </a:t>
            </a:r>
            <a:r>
              <a:rPr lang="en" dirty="0">
                <a:latin typeface="Century Gothic" panose="020B0502020202020204" pitchFamily="34" charset="0"/>
              </a:rPr>
              <a:t>Practices</a:t>
            </a:r>
          </a:p>
        </p:txBody>
      </p:sp>
      <p:sp>
        <p:nvSpPr>
          <p:cNvPr id="64" name="Shape 64"/>
          <p:cNvSpPr txBox="1">
            <a:spLocks noGrp="1"/>
          </p:cNvSpPr>
          <p:nvPr>
            <p:ph type="subTitle" idx="1"/>
          </p:nvPr>
        </p:nvSpPr>
        <p:spPr>
          <a:xfrm>
            <a:off x="1680301" y="3049450"/>
            <a:ext cx="5783400" cy="909000"/>
          </a:xfrm>
          <a:prstGeom prst="rect">
            <a:avLst/>
          </a:prstGeom>
        </p:spPr>
        <p:txBody>
          <a:bodyPr lIns="91425" tIns="91425" rIns="91425" bIns="91425" anchor="t" anchorCtr="0">
            <a:noAutofit/>
          </a:bodyPr>
          <a:lstStyle/>
          <a:p>
            <a:pPr lvl="0">
              <a:spcBef>
                <a:spcPts val="0"/>
              </a:spcBef>
              <a:buNone/>
            </a:pPr>
            <a:r>
              <a:rPr lang="en" dirty="0">
                <a:latin typeface="Garamond"/>
                <a:ea typeface="Garamond"/>
                <a:cs typeface="Garamond"/>
                <a:sym typeface="Garamond"/>
              </a:rPr>
              <a:t>The Communications Team</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858851" y="2405225"/>
            <a:ext cx="5946225" cy="586626"/>
          </a:xfrm>
        </p:spPr>
        <p:txBody>
          <a:bodyPr/>
          <a:lstStyle/>
          <a:p>
            <a:r>
              <a:rPr lang="en" sz="1900" dirty="0" smtClean="0">
                <a:latin typeface="Garamond" panose="02020404030301010803" pitchFamily="18" charset="0"/>
              </a:rPr>
              <a:t>Proper Citation: </a:t>
            </a:r>
            <a:r>
              <a:rPr lang="en" sz="1900" dirty="0">
                <a:latin typeface="Garamond" panose="02020404030301010803" pitchFamily="18" charset="0"/>
              </a:rPr>
              <a:t>title of the work, editor, URL, type of license</a:t>
            </a:r>
          </a:p>
          <a:p>
            <a:endParaRPr lang="en-US" dirty="0"/>
          </a:p>
        </p:txBody>
      </p:sp>
      <p:pic>
        <p:nvPicPr>
          <p:cNvPr id="8" name="Picture 7"/>
          <p:cNvPicPr>
            <a:picLocks noChangeAspect="1"/>
          </p:cNvPicPr>
          <p:nvPr/>
        </p:nvPicPr>
        <p:blipFill>
          <a:blip r:embed="rId3"/>
          <a:stretch>
            <a:fillRect/>
          </a:stretch>
        </p:blipFill>
        <p:spPr>
          <a:xfrm>
            <a:off x="2858851" y="232390"/>
            <a:ext cx="2355954" cy="1884763"/>
          </a:xfrm>
          <a:prstGeom prst="rect">
            <a:avLst/>
          </a:prstGeom>
        </p:spPr>
      </p:pic>
      <p:pic>
        <p:nvPicPr>
          <p:cNvPr id="11" name="Picture 10"/>
          <p:cNvPicPr>
            <a:picLocks noChangeAspect="1"/>
          </p:cNvPicPr>
          <p:nvPr/>
        </p:nvPicPr>
        <p:blipFill>
          <a:blip r:embed="rId4"/>
          <a:stretch>
            <a:fillRect/>
          </a:stretch>
        </p:blipFill>
        <p:spPr>
          <a:xfrm>
            <a:off x="279696" y="222203"/>
            <a:ext cx="2355954" cy="1882922"/>
          </a:xfrm>
          <a:prstGeom prst="rect">
            <a:avLst/>
          </a:prstGeom>
        </p:spPr>
      </p:pic>
      <p:pic>
        <p:nvPicPr>
          <p:cNvPr id="12" name="Picture 11"/>
          <p:cNvPicPr>
            <a:picLocks noChangeAspect="1"/>
          </p:cNvPicPr>
          <p:nvPr/>
        </p:nvPicPr>
        <p:blipFill>
          <a:blip r:embed="rId5"/>
          <a:stretch>
            <a:fillRect/>
          </a:stretch>
        </p:blipFill>
        <p:spPr>
          <a:xfrm>
            <a:off x="5602145" y="222203"/>
            <a:ext cx="2371003" cy="1894950"/>
          </a:xfrm>
          <a:prstGeom prst="rect">
            <a:avLst/>
          </a:prstGeom>
        </p:spPr>
      </p:pic>
      <p:pic>
        <p:nvPicPr>
          <p:cNvPr id="9" name="Picture 8"/>
          <p:cNvPicPr>
            <a:picLocks noChangeAspect="1"/>
          </p:cNvPicPr>
          <p:nvPr/>
        </p:nvPicPr>
        <p:blipFill>
          <a:blip r:embed="rId6"/>
          <a:stretch>
            <a:fillRect/>
          </a:stretch>
        </p:blipFill>
        <p:spPr>
          <a:xfrm>
            <a:off x="3151954" y="3116244"/>
            <a:ext cx="5219061" cy="580999"/>
          </a:xfrm>
          <a:prstGeom prst="rect">
            <a:avLst/>
          </a:prstGeom>
        </p:spPr>
      </p:pic>
      <p:cxnSp>
        <p:nvCxnSpPr>
          <p:cNvPr id="15" name="Straight Arrow Connector 14"/>
          <p:cNvCxnSpPr/>
          <p:nvPr/>
        </p:nvCxnSpPr>
        <p:spPr>
          <a:xfrm flipH="1">
            <a:off x="4564297" y="2796553"/>
            <a:ext cx="54920" cy="219666"/>
          </a:xfrm>
          <a:prstGeom prst="straightConnector1">
            <a:avLst/>
          </a:prstGeom>
          <a:ln>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6150342" y="2796553"/>
            <a:ext cx="66674" cy="219666"/>
          </a:xfrm>
          <a:prstGeom prst="straightConnector1">
            <a:avLst/>
          </a:prstGeom>
          <a:ln>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7057617" y="2781880"/>
            <a:ext cx="9525" cy="261860"/>
          </a:xfrm>
          <a:prstGeom prst="straightConnector1">
            <a:avLst/>
          </a:prstGeom>
          <a:ln>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45" name="Group 44"/>
          <p:cNvGrpSpPr/>
          <p:nvPr/>
        </p:nvGrpSpPr>
        <p:grpSpPr>
          <a:xfrm>
            <a:off x="8474441" y="2781355"/>
            <a:ext cx="180975" cy="615863"/>
            <a:chOff x="8524875" y="2598746"/>
            <a:chExt cx="180975" cy="615863"/>
          </a:xfrm>
        </p:grpSpPr>
        <p:cxnSp>
          <p:nvCxnSpPr>
            <p:cNvPr id="34" name="Straight Connector 33"/>
            <p:cNvCxnSpPr/>
            <p:nvPr/>
          </p:nvCxnSpPr>
          <p:spPr>
            <a:xfrm>
              <a:off x="8705850" y="2598746"/>
              <a:ext cx="0" cy="450677"/>
            </a:xfrm>
            <a:prstGeom prst="line">
              <a:avLst/>
            </a:pr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H="1">
              <a:off x="8524875" y="3049423"/>
              <a:ext cx="180975" cy="165186"/>
            </a:xfrm>
            <a:prstGeom prst="straightConnector1">
              <a:avLst/>
            </a:prstGeom>
            <a:ln>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grpSp>
      <p:pic>
        <p:nvPicPr>
          <p:cNvPr id="42" name="Picture 41"/>
          <p:cNvPicPr>
            <a:picLocks noChangeAspect="1"/>
          </p:cNvPicPr>
          <p:nvPr/>
        </p:nvPicPr>
        <p:blipFill>
          <a:blip r:embed="rId7"/>
          <a:stretch>
            <a:fillRect/>
          </a:stretch>
        </p:blipFill>
        <p:spPr>
          <a:xfrm>
            <a:off x="3202388" y="4019321"/>
            <a:ext cx="2182649" cy="1011294"/>
          </a:xfrm>
          <a:prstGeom prst="rect">
            <a:avLst/>
          </a:prstGeom>
        </p:spPr>
      </p:pic>
      <p:pic>
        <p:nvPicPr>
          <p:cNvPr id="43" name="Picture 42"/>
          <p:cNvPicPr>
            <a:picLocks noChangeAspect="1"/>
          </p:cNvPicPr>
          <p:nvPr/>
        </p:nvPicPr>
        <p:blipFill>
          <a:blip r:embed="rId8"/>
          <a:stretch>
            <a:fillRect/>
          </a:stretch>
        </p:blipFill>
        <p:spPr>
          <a:xfrm>
            <a:off x="5613338" y="4095931"/>
            <a:ext cx="2482912" cy="862180"/>
          </a:xfrm>
          <a:prstGeom prst="rect">
            <a:avLst/>
          </a:prstGeom>
        </p:spPr>
      </p:pic>
      <p:sp>
        <p:nvSpPr>
          <p:cNvPr id="44" name="Text Placeholder 2"/>
          <p:cNvSpPr txBox="1">
            <a:spLocks/>
          </p:cNvSpPr>
          <p:nvPr/>
        </p:nvSpPr>
        <p:spPr>
          <a:xfrm>
            <a:off x="4669651" y="3583202"/>
            <a:ext cx="1887374" cy="586626"/>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R="0" lvl="0" algn="l" rtl="0">
              <a:lnSpc>
                <a:spcPct val="115000"/>
              </a:lnSpc>
              <a:spcBef>
                <a:spcPts val="0"/>
              </a:spcBef>
              <a:spcAft>
                <a:spcPts val="1600"/>
              </a:spcAft>
              <a:buClr>
                <a:schemeClr val="dk1"/>
              </a:buClr>
              <a:buSzPct val="100000"/>
              <a:buFont typeface="Roboto"/>
              <a:buNone/>
              <a:defRPr sz="1800" b="0" i="0" u="none" strike="noStrike" cap="none">
                <a:solidFill>
                  <a:schemeClr val="dk1"/>
                </a:solidFill>
                <a:latin typeface="Roboto"/>
                <a:ea typeface="Roboto"/>
                <a:cs typeface="Roboto"/>
                <a:sym typeface="Roboto"/>
              </a:defRPr>
            </a:lvl1pPr>
            <a:lvl2pPr marR="0" lvl="1" algn="l" rtl="0">
              <a:lnSpc>
                <a:spcPct val="115000"/>
              </a:lnSpc>
              <a:spcBef>
                <a:spcPts val="0"/>
              </a:spcBef>
              <a:spcAft>
                <a:spcPts val="1600"/>
              </a:spcAft>
              <a:buClr>
                <a:schemeClr val="dk1"/>
              </a:buClr>
              <a:buFont typeface="Roboto"/>
              <a:buNone/>
              <a:defRPr sz="1400" b="0" i="0" u="none" strike="noStrike" cap="none">
                <a:solidFill>
                  <a:schemeClr val="dk1"/>
                </a:solidFill>
                <a:latin typeface="Roboto"/>
                <a:ea typeface="Roboto"/>
                <a:cs typeface="Roboto"/>
                <a:sym typeface="Roboto"/>
              </a:defRPr>
            </a:lvl2pPr>
            <a:lvl3pPr marR="0" lvl="2" algn="l" rtl="0">
              <a:lnSpc>
                <a:spcPct val="115000"/>
              </a:lnSpc>
              <a:spcBef>
                <a:spcPts val="0"/>
              </a:spcBef>
              <a:spcAft>
                <a:spcPts val="1600"/>
              </a:spcAft>
              <a:buClr>
                <a:schemeClr val="dk1"/>
              </a:buClr>
              <a:buFont typeface="Roboto"/>
              <a:buNone/>
              <a:defRPr sz="1400" b="0" i="0" u="none" strike="noStrike" cap="none">
                <a:solidFill>
                  <a:schemeClr val="dk1"/>
                </a:solidFill>
                <a:latin typeface="Roboto"/>
                <a:ea typeface="Roboto"/>
                <a:cs typeface="Roboto"/>
                <a:sym typeface="Roboto"/>
              </a:defRPr>
            </a:lvl3pPr>
            <a:lvl4pPr marR="0" lvl="3" algn="l" rtl="0">
              <a:lnSpc>
                <a:spcPct val="115000"/>
              </a:lnSpc>
              <a:spcBef>
                <a:spcPts val="0"/>
              </a:spcBef>
              <a:spcAft>
                <a:spcPts val="1600"/>
              </a:spcAft>
              <a:buClr>
                <a:schemeClr val="dk1"/>
              </a:buClr>
              <a:buFont typeface="Roboto"/>
              <a:buNone/>
              <a:defRPr sz="1400" b="0" i="0" u="none" strike="noStrike" cap="none">
                <a:solidFill>
                  <a:schemeClr val="dk1"/>
                </a:solidFill>
                <a:latin typeface="Roboto"/>
                <a:ea typeface="Roboto"/>
                <a:cs typeface="Roboto"/>
                <a:sym typeface="Roboto"/>
              </a:defRPr>
            </a:lvl4pPr>
            <a:lvl5pPr marR="0" lvl="4" algn="l" rtl="0">
              <a:lnSpc>
                <a:spcPct val="115000"/>
              </a:lnSpc>
              <a:spcBef>
                <a:spcPts val="0"/>
              </a:spcBef>
              <a:spcAft>
                <a:spcPts val="1600"/>
              </a:spcAft>
              <a:buClr>
                <a:schemeClr val="dk1"/>
              </a:buClr>
              <a:buFont typeface="Roboto"/>
              <a:buNone/>
              <a:defRPr sz="1400" b="0" i="0" u="none" strike="noStrike" cap="none">
                <a:solidFill>
                  <a:schemeClr val="dk1"/>
                </a:solidFill>
                <a:latin typeface="Roboto"/>
                <a:ea typeface="Roboto"/>
                <a:cs typeface="Roboto"/>
                <a:sym typeface="Roboto"/>
              </a:defRPr>
            </a:lvl5pPr>
            <a:lvl6pPr marR="0" lvl="5" algn="l" rtl="0">
              <a:lnSpc>
                <a:spcPct val="115000"/>
              </a:lnSpc>
              <a:spcBef>
                <a:spcPts val="0"/>
              </a:spcBef>
              <a:spcAft>
                <a:spcPts val="1600"/>
              </a:spcAft>
              <a:buClr>
                <a:schemeClr val="dk1"/>
              </a:buClr>
              <a:buFont typeface="Roboto"/>
              <a:buNone/>
              <a:defRPr sz="1400" b="0" i="0" u="none" strike="noStrike" cap="none">
                <a:solidFill>
                  <a:schemeClr val="dk1"/>
                </a:solidFill>
                <a:latin typeface="Roboto"/>
                <a:ea typeface="Roboto"/>
                <a:cs typeface="Roboto"/>
                <a:sym typeface="Roboto"/>
              </a:defRPr>
            </a:lvl6pPr>
            <a:lvl7pPr marR="0" lvl="6" algn="l" rtl="0">
              <a:lnSpc>
                <a:spcPct val="115000"/>
              </a:lnSpc>
              <a:spcBef>
                <a:spcPts val="0"/>
              </a:spcBef>
              <a:spcAft>
                <a:spcPts val="1600"/>
              </a:spcAft>
              <a:buClr>
                <a:schemeClr val="dk1"/>
              </a:buClr>
              <a:buFont typeface="Roboto"/>
              <a:buNone/>
              <a:defRPr sz="1400" b="0" i="0" u="none" strike="noStrike" cap="none">
                <a:solidFill>
                  <a:schemeClr val="dk1"/>
                </a:solidFill>
                <a:latin typeface="Roboto"/>
                <a:ea typeface="Roboto"/>
                <a:cs typeface="Roboto"/>
                <a:sym typeface="Roboto"/>
              </a:defRPr>
            </a:lvl7pPr>
            <a:lvl8pPr marR="0" lvl="7" algn="l" rtl="0">
              <a:lnSpc>
                <a:spcPct val="115000"/>
              </a:lnSpc>
              <a:spcBef>
                <a:spcPts val="0"/>
              </a:spcBef>
              <a:spcAft>
                <a:spcPts val="1600"/>
              </a:spcAft>
              <a:buClr>
                <a:schemeClr val="dk1"/>
              </a:buClr>
              <a:buFont typeface="Roboto"/>
              <a:buNone/>
              <a:defRPr sz="1400" b="0" i="0" u="none" strike="noStrike" cap="none">
                <a:solidFill>
                  <a:schemeClr val="dk1"/>
                </a:solidFill>
                <a:latin typeface="Roboto"/>
                <a:ea typeface="Roboto"/>
                <a:cs typeface="Roboto"/>
                <a:sym typeface="Roboto"/>
              </a:defRPr>
            </a:lvl8pPr>
            <a:lvl9pPr marR="0" lvl="8" algn="l" rtl="0">
              <a:lnSpc>
                <a:spcPct val="115000"/>
              </a:lnSpc>
              <a:spcBef>
                <a:spcPts val="0"/>
              </a:spcBef>
              <a:spcAft>
                <a:spcPts val="1600"/>
              </a:spcAft>
              <a:buClr>
                <a:schemeClr val="dk1"/>
              </a:buClr>
              <a:buFont typeface="Roboto"/>
              <a:buNone/>
              <a:defRPr sz="1400" b="0" i="0" u="none" strike="noStrike" cap="none">
                <a:solidFill>
                  <a:schemeClr val="dk1"/>
                </a:solidFill>
                <a:latin typeface="Roboto"/>
                <a:ea typeface="Roboto"/>
                <a:cs typeface="Roboto"/>
                <a:sym typeface="Roboto"/>
              </a:defRPr>
            </a:lvl9pPr>
          </a:lstStyle>
          <a:p>
            <a:r>
              <a:rPr lang="en" sz="1900" dirty="0" smtClean="0">
                <a:latin typeface="Garamond" panose="02020404030301010803" pitchFamily="18" charset="0"/>
              </a:rPr>
              <a:t>Legal Statement</a:t>
            </a:r>
          </a:p>
          <a:p>
            <a:endParaRPr lang="en-US" dirty="0"/>
          </a:p>
        </p:txBody>
      </p:sp>
      <p:sp>
        <p:nvSpPr>
          <p:cNvPr id="46" name="Oval 45"/>
          <p:cNvSpPr/>
          <p:nvPr/>
        </p:nvSpPr>
        <p:spPr>
          <a:xfrm>
            <a:off x="337107" y="1295400"/>
            <a:ext cx="914400" cy="5048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2987713" y="1407528"/>
            <a:ext cx="914400" cy="5048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7315200" y="1571068"/>
            <a:ext cx="657948" cy="36324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a:off x="560789" y="2134994"/>
            <a:ext cx="1708675" cy="307777"/>
          </a:xfrm>
          <a:prstGeom prst="rect">
            <a:avLst/>
          </a:prstGeom>
          <a:noFill/>
        </p:spPr>
        <p:txBody>
          <a:bodyPr wrap="square" rtlCol="0">
            <a:spAutoFit/>
          </a:bodyPr>
          <a:lstStyle/>
          <a:p>
            <a:pPr algn="ctr"/>
            <a:r>
              <a:rPr lang="en-US" dirty="0" smtClean="0">
                <a:solidFill>
                  <a:schemeClr val="bg1">
                    <a:lumMod val="40000"/>
                    <a:lumOff val="60000"/>
                  </a:schemeClr>
                </a:solidFill>
                <a:latin typeface="Century Gothic" panose="020B0502020202020204" pitchFamily="34" charset="0"/>
              </a:rPr>
              <a:t>Music</a:t>
            </a:r>
            <a:endParaRPr lang="en-US" dirty="0">
              <a:solidFill>
                <a:schemeClr val="bg1">
                  <a:lumMod val="40000"/>
                  <a:lumOff val="60000"/>
                </a:schemeClr>
              </a:solidFill>
              <a:latin typeface="Century Gothic" panose="020B0502020202020204" pitchFamily="34" charset="0"/>
            </a:endParaRPr>
          </a:p>
        </p:txBody>
      </p:sp>
      <p:sp>
        <p:nvSpPr>
          <p:cNvPr id="51" name="TextBox 50"/>
          <p:cNvSpPr txBox="1"/>
          <p:nvPr/>
        </p:nvSpPr>
        <p:spPr>
          <a:xfrm>
            <a:off x="3151954" y="2111591"/>
            <a:ext cx="1873151" cy="307777"/>
          </a:xfrm>
          <a:prstGeom prst="rect">
            <a:avLst/>
          </a:prstGeom>
          <a:noFill/>
        </p:spPr>
        <p:txBody>
          <a:bodyPr wrap="square" rtlCol="0">
            <a:spAutoFit/>
          </a:bodyPr>
          <a:lstStyle/>
          <a:p>
            <a:pPr algn="ctr"/>
            <a:r>
              <a:rPr lang="en-US" dirty="0" smtClean="0">
                <a:solidFill>
                  <a:schemeClr val="bg1">
                    <a:lumMod val="40000"/>
                    <a:lumOff val="60000"/>
                  </a:schemeClr>
                </a:solidFill>
                <a:latin typeface="Century Gothic" panose="020B0502020202020204" pitchFamily="34" charset="0"/>
              </a:rPr>
              <a:t>Creative Commons</a:t>
            </a:r>
            <a:endParaRPr lang="en-US" dirty="0">
              <a:solidFill>
                <a:schemeClr val="bg1">
                  <a:lumMod val="40000"/>
                  <a:lumOff val="60000"/>
                </a:schemeClr>
              </a:solidFill>
              <a:latin typeface="Century Gothic" panose="020B0502020202020204" pitchFamily="34" charset="0"/>
            </a:endParaRPr>
          </a:p>
        </p:txBody>
      </p:sp>
      <p:sp>
        <p:nvSpPr>
          <p:cNvPr id="52" name="TextBox 51"/>
          <p:cNvSpPr txBox="1"/>
          <p:nvPr/>
        </p:nvSpPr>
        <p:spPr>
          <a:xfrm>
            <a:off x="6045769" y="2141393"/>
            <a:ext cx="1593281" cy="307777"/>
          </a:xfrm>
          <a:prstGeom prst="rect">
            <a:avLst/>
          </a:prstGeom>
          <a:noFill/>
        </p:spPr>
        <p:txBody>
          <a:bodyPr wrap="square" rtlCol="0">
            <a:spAutoFit/>
          </a:bodyPr>
          <a:lstStyle/>
          <a:p>
            <a:pPr algn="ctr"/>
            <a:r>
              <a:rPr lang="en-US" dirty="0" smtClean="0">
                <a:solidFill>
                  <a:schemeClr val="bg1">
                    <a:lumMod val="40000"/>
                    <a:lumOff val="60000"/>
                  </a:schemeClr>
                </a:solidFill>
                <a:latin typeface="Century Gothic" panose="020B0502020202020204" pitchFamily="34" charset="0"/>
              </a:rPr>
              <a:t>Public Domain</a:t>
            </a:r>
            <a:endParaRPr lang="en-US" dirty="0">
              <a:solidFill>
                <a:schemeClr val="bg1">
                  <a:lumMod val="40000"/>
                  <a:lumOff val="60000"/>
                </a:schemeClr>
              </a:solidFill>
              <a:latin typeface="Century Gothic" panose="020B0502020202020204" pitchFamily="34" charset="0"/>
            </a:endParaRPr>
          </a:p>
        </p:txBody>
      </p:sp>
      <p:sp>
        <p:nvSpPr>
          <p:cNvPr id="53" name="TextBox 52"/>
          <p:cNvSpPr txBox="1"/>
          <p:nvPr/>
        </p:nvSpPr>
        <p:spPr>
          <a:xfrm>
            <a:off x="560789" y="4469320"/>
            <a:ext cx="1754361" cy="307777"/>
          </a:xfrm>
          <a:prstGeom prst="rect">
            <a:avLst/>
          </a:prstGeom>
          <a:noFill/>
        </p:spPr>
        <p:txBody>
          <a:bodyPr wrap="square" rtlCol="0">
            <a:spAutoFit/>
          </a:bodyPr>
          <a:lstStyle/>
          <a:p>
            <a:pPr algn="ctr"/>
            <a:r>
              <a:rPr lang="en-US" dirty="0" smtClean="0">
                <a:solidFill>
                  <a:schemeClr val="bg1">
                    <a:lumMod val="40000"/>
                    <a:lumOff val="60000"/>
                  </a:schemeClr>
                </a:solidFill>
                <a:latin typeface="Century Gothic" panose="020B0502020202020204" pitchFamily="34" charset="0"/>
              </a:rPr>
              <a:t>Software</a:t>
            </a:r>
            <a:endParaRPr lang="en-US" dirty="0">
              <a:solidFill>
                <a:schemeClr val="bg1">
                  <a:lumMod val="40000"/>
                  <a:lumOff val="60000"/>
                </a:schemeClr>
              </a:solidFill>
              <a:latin typeface="Century Gothic" panose="020B0502020202020204" pitchFamily="34" charset="0"/>
            </a:endParaRPr>
          </a:p>
        </p:txBody>
      </p:sp>
      <p:sp>
        <p:nvSpPr>
          <p:cNvPr id="55" name="Rectangle 54"/>
          <p:cNvSpPr/>
          <p:nvPr/>
        </p:nvSpPr>
        <p:spPr>
          <a:xfrm>
            <a:off x="2705100" y="2444213"/>
            <a:ext cx="6372225" cy="2634027"/>
          </a:xfrm>
          <a:prstGeom prst="rect">
            <a:avLst/>
          </a:prstGeom>
          <a:noFill/>
          <a:ln>
            <a:solidFill>
              <a:schemeClr val="bg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p:cNvPicPr>
            <a:picLocks noChangeAspect="1"/>
          </p:cNvPicPr>
          <p:nvPr/>
        </p:nvPicPr>
        <p:blipFill>
          <a:blip r:embed="rId9"/>
          <a:stretch>
            <a:fillRect/>
          </a:stretch>
        </p:blipFill>
        <p:spPr>
          <a:xfrm>
            <a:off x="268055" y="2548164"/>
            <a:ext cx="2350854" cy="1880683"/>
          </a:xfrm>
          <a:prstGeom prst="rect">
            <a:avLst/>
          </a:prstGeom>
        </p:spPr>
      </p:pic>
      <p:sp>
        <p:nvSpPr>
          <p:cNvPr id="49" name="Oval 48"/>
          <p:cNvSpPr/>
          <p:nvPr/>
        </p:nvSpPr>
        <p:spPr>
          <a:xfrm>
            <a:off x="181863" y="2796553"/>
            <a:ext cx="999545" cy="19529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1588920" y="4020890"/>
            <a:ext cx="999545" cy="19529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12051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Shape 117"/>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a:spcBef>
                <a:spcPts val="0"/>
              </a:spcBef>
              <a:buNone/>
            </a:pPr>
            <a:r>
              <a:rPr lang="en" dirty="0" smtClean="0">
                <a:latin typeface="Century Gothic" panose="020B0502020202020204" pitchFamily="34" charset="0"/>
              </a:rPr>
              <a:t>Review </a:t>
            </a:r>
            <a:r>
              <a:rPr lang="en" dirty="0">
                <a:latin typeface="Century Gothic" panose="020B0502020202020204" pitchFamily="34" charset="0"/>
              </a:rPr>
              <a:t>Process</a:t>
            </a:r>
          </a:p>
        </p:txBody>
      </p:sp>
      <p:sp>
        <p:nvSpPr>
          <p:cNvPr id="118" name="Shape 118"/>
          <p:cNvSpPr txBox="1">
            <a:spLocks noGrp="1"/>
          </p:cNvSpPr>
          <p:nvPr>
            <p:ph type="body" idx="1"/>
          </p:nvPr>
        </p:nvSpPr>
        <p:spPr>
          <a:xfrm>
            <a:off x="423681" y="1275136"/>
            <a:ext cx="8368200" cy="3078900"/>
          </a:xfrm>
          <a:prstGeom prst="rect">
            <a:avLst/>
          </a:prstGeom>
        </p:spPr>
        <p:txBody>
          <a:bodyPr lIns="91425" tIns="91425" rIns="91425" bIns="91425" anchor="t" anchorCtr="0">
            <a:noAutofit/>
          </a:bodyPr>
          <a:lstStyle/>
          <a:p>
            <a:pPr lvl="0">
              <a:spcBef>
                <a:spcPts val="0"/>
              </a:spcBef>
              <a:spcAft>
                <a:spcPts val="600"/>
              </a:spcAft>
            </a:pPr>
            <a:r>
              <a:rPr lang="en" b="1" dirty="0" smtClean="0">
                <a:latin typeface="Garamond" panose="02020404030301010803" pitchFamily="18" charset="0"/>
              </a:rPr>
              <a:t>VPS Check-In</a:t>
            </a:r>
          </a:p>
          <a:p>
            <a:pPr marL="285750" lvl="0" indent="-285750">
              <a:spcBef>
                <a:spcPts val="0"/>
              </a:spcBef>
              <a:spcAft>
                <a:spcPts val="0"/>
              </a:spcAft>
              <a:buFont typeface="Arial" panose="020B0604020202020204" pitchFamily="34" charset="0"/>
              <a:buChar char="•"/>
            </a:pPr>
            <a:r>
              <a:rPr lang="en" sz="1600" u="sng" dirty="0" smtClean="0">
                <a:latin typeface="Garamond" panose="02020404030301010803" pitchFamily="18" charset="0"/>
              </a:rPr>
              <a:t>Week 6</a:t>
            </a:r>
            <a:r>
              <a:rPr lang="en" sz="1600" dirty="0" smtClean="0">
                <a:latin typeface="Garamond" panose="02020404030301010803" pitchFamily="18" charset="0"/>
              </a:rPr>
              <a:t>: Tuesday 10/18 – Thursday 10/20</a:t>
            </a:r>
          </a:p>
          <a:p>
            <a:pPr marL="285750" lvl="0" indent="-285750">
              <a:spcBef>
                <a:spcPts val="0"/>
              </a:spcBef>
              <a:spcAft>
                <a:spcPts val="0"/>
              </a:spcAft>
              <a:buFont typeface="Arial" panose="020B0604020202020204" pitchFamily="34" charset="0"/>
              <a:buChar char="•"/>
            </a:pPr>
            <a:r>
              <a:rPr lang="en" sz="1600" dirty="0" smtClean="0">
                <a:latin typeface="Garamond" panose="02020404030301010803" pitchFamily="18" charset="0"/>
              </a:rPr>
              <a:t>One-on-one feedback session between team &amp; PC/ Comm Fellow</a:t>
            </a:r>
          </a:p>
          <a:p>
            <a:pPr marL="285750" lvl="0" indent="-285750">
              <a:spcBef>
                <a:spcPts val="0"/>
              </a:spcBef>
              <a:spcAft>
                <a:spcPts val="600"/>
              </a:spcAft>
              <a:buFont typeface="Arial" panose="020B0604020202020204" pitchFamily="34" charset="0"/>
              <a:buChar char="•"/>
            </a:pPr>
            <a:r>
              <a:rPr lang="en" sz="1600" dirty="0" smtClean="0">
                <a:latin typeface="Garamond" panose="02020404030301010803" pitchFamily="18" charset="0"/>
              </a:rPr>
              <a:t>Flexible format (i.e. full video, half video, storyboard)</a:t>
            </a:r>
          </a:p>
          <a:p>
            <a:pPr lvl="0">
              <a:spcBef>
                <a:spcPts val="0"/>
              </a:spcBef>
              <a:spcAft>
                <a:spcPts val="600"/>
              </a:spcAft>
              <a:buNone/>
            </a:pPr>
            <a:r>
              <a:rPr lang="en" b="1" dirty="0" smtClean="0">
                <a:latin typeface="Garamond" panose="02020404030301010803" pitchFamily="18" charset="0"/>
              </a:rPr>
              <a:t>VPS Live Review</a:t>
            </a:r>
          </a:p>
          <a:p>
            <a:pPr marL="285750" lvl="0" indent="-285750">
              <a:spcBef>
                <a:spcPts val="0"/>
              </a:spcBef>
              <a:spcAft>
                <a:spcPts val="0"/>
              </a:spcAft>
              <a:buFont typeface="Arial" panose="020B0604020202020204" pitchFamily="34" charset="0"/>
              <a:buChar char="•"/>
            </a:pPr>
            <a:r>
              <a:rPr lang="en" sz="1600" u="sng" dirty="0" smtClean="0">
                <a:latin typeface="Garamond" panose="02020404030301010803" pitchFamily="18" charset="0"/>
              </a:rPr>
              <a:t>Week 8</a:t>
            </a:r>
            <a:r>
              <a:rPr lang="en" sz="1600" dirty="0" smtClean="0">
                <a:latin typeface="Garamond" panose="02020404030301010803" pitchFamily="18" charset="0"/>
              </a:rPr>
              <a:t>: Tuesday 11/1 – Thursday 11/3</a:t>
            </a:r>
          </a:p>
          <a:p>
            <a:pPr marL="285750" lvl="0" indent="-285750">
              <a:spcBef>
                <a:spcPts val="0"/>
              </a:spcBef>
              <a:spcAft>
                <a:spcPts val="0"/>
              </a:spcAft>
              <a:buFont typeface="Arial" panose="020B0604020202020204" pitchFamily="34" charset="0"/>
              <a:buChar char="•"/>
            </a:pPr>
            <a:r>
              <a:rPr lang="en" sz="1600" dirty="0" smtClean="0">
                <a:latin typeface="Garamond" panose="02020404030301010803" pitchFamily="18" charset="0"/>
              </a:rPr>
              <a:t>Live review session betwe</a:t>
            </a:r>
            <a:r>
              <a:rPr lang="en-US" sz="1600" dirty="0" smtClean="0">
                <a:latin typeface="Garamond" panose="02020404030301010803" pitchFamily="18" charset="0"/>
              </a:rPr>
              <a:t>e</a:t>
            </a:r>
            <a:r>
              <a:rPr lang="en" sz="1600" dirty="0" smtClean="0">
                <a:latin typeface="Garamond" panose="02020404030301010803" pitchFamily="18" charset="0"/>
              </a:rPr>
              <a:t>n team &amp; PC/ Comm Fellow</a:t>
            </a:r>
          </a:p>
          <a:p>
            <a:pPr marL="285750" lvl="0" indent="-285750">
              <a:spcBef>
                <a:spcPts val="0"/>
              </a:spcBef>
              <a:spcAft>
                <a:spcPts val="0"/>
              </a:spcAft>
              <a:buFont typeface="Arial" panose="020B0604020202020204" pitchFamily="34" charset="0"/>
              <a:buChar char="•"/>
            </a:pPr>
            <a:r>
              <a:rPr lang="en" sz="1600" dirty="0" smtClean="0">
                <a:latin typeface="Garamond" panose="02020404030301010803" pitchFamily="18" charset="0"/>
              </a:rPr>
              <a:t>Mandatory final video viewing</a:t>
            </a:r>
          </a:p>
          <a:p>
            <a:pPr>
              <a:spcAft>
                <a:spcPts val="0"/>
              </a:spcAft>
            </a:pPr>
            <a:endParaRPr lang="en" sz="1600" dirty="0">
              <a:latin typeface="Garamond" panose="02020404030301010803" pitchFamily="18" charset="0"/>
            </a:endParaRPr>
          </a:p>
          <a:p>
            <a:pPr>
              <a:spcAft>
                <a:spcPts val="0"/>
              </a:spcAft>
            </a:pPr>
            <a:r>
              <a:rPr lang="en" sz="1600" dirty="0" smtClean="0">
                <a:latin typeface="Garamond" panose="02020404030301010803" pitchFamily="18" charset="0"/>
              </a:rPr>
              <a:t>*</a:t>
            </a:r>
            <a:r>
              <a:rPr lang="en" sz="1600" dirty="0">
                <a:latin typeface="Garamond" panose="02020404030301010803" pitchFamily="18" charset="0"/>
              </a:rPr>
              <a:t>Sign-up sheet sent to </a:t>
            </a:r>
            <a:r>
              <a:rPr lang="en" sz="1600" dirty="0" smtClean="0">
                <a:latin typeface="Garamond" panose="02020404030301010803" pitchFamily="18" charset="0"/>
              </a:rPr>
              <a:t>CLs</a:t>
            </a:r>
          </a:p>
          <a:p>
            <a:pPr>
              <a:spcAft>
                <a:spcPts val="0"/>
              </a:spcAft>
            </a:pPr>
            <a:endParaRPr lang="en" sz="1600" dirty="0" smtClean="0">
              <a:latin typeface="Garamond" panose="02020404030301010803" pitchFamily="18" charset="0"/>
            </a:endParaRPr>
          </a:p>
          <a:p>
            <a:pPr lvl="0">
              <a:spcAft>
                <a:spcPts val="600"/>
              </a:spcAft>
            </a:pPr>
            <a:r>
              <a:rPr lang="en" sz="1600" b="1" dirty="0">
                <a:solidFill>
                  <a:srgbClr val="00B0F0"/>
                </a:solidFill>
                <a:latin typeface="Garamond" panose="02020404030301010803" pitchFamily="18" charset="0"/>
                <a:hlinkClick r:id="rId3"/>
              </a:rPr>
              <a:t>YouTube! </a:t>
            </a:r>
            <a:r>
              <a:rPr lang="en" sz="1600" b="1" dirty="0">
                <a:solidFill>
                  <a:srgbClr val="00B0F0"/>
                </a:solidFill>
                <a:latin typeface="Garamond" panose="02020404030301010803" pitchFamily="18" charset="0"/>
              </a:rPr>
              <a:t> </a:t>
            </a:r>
            <a:r>
              <a:rPr lang="en" sz="1600" dirty="0">
                <a:latin typeface="Garamond" panose="02020404030301010803" pitchFamily="18" charset="0"/>
              </a:rPr>
              <a:t>Rubric available on </a:t>
            </a:r>
            <a:r>
              <a:rPr lang="en" sz="1600" dirty="0">
                <a:latin typeface="Garamond" panose="02020404030301010803" pitchFamily="18" charset="0"/>
                <a:hlinkClick r:id="rId4"/>
              </a:rPr>
              <a:t>DEVELOPedia</a:t>
            </a:r>
            <a:endParaRPr lang="en" sz="1200" dirty="0">
              <a:latin typeface="Garamond" panose="02020404030301010803" pitchFamily="18" charset="0"/>
            </a:endParaRPr>
          </a:p>
        </p:txBody>
      </p:sp>
      <p:pic>
        <p:nvPicPr>
          <p:cNvPr id="1028" name="Picture 4" descr="Image result for teamwork superher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78547" y="1414888"/>
            <a:ext cx="1815160" cy="156881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572000" y="589444"/>
            <a:ext cx="4184100" cy="523220"/>
          </a:xfrm>
          <a:prstGeom prst="rect">
            <a:avLst/>
          </a:prstGeom>
          <a:noFill/>
        </p:spPr>
        <p:txBody>
          <a:bodyPr wrap="square" rtlCol="0">
            <a:spAutoFit/>
          </a:bodyPr>
          <a:lstStyle/>
          <a:p>
            <a:pPr lvl="0">
              <a:spcAft>
                <a:spcPts val="600"/>
              </a:spcAft>
            </a:pPr>
            <a:r>
              <a:rPr lang="en" i="1" dirty="0">
                <a:solidFill>
                  <a:schemeClr val="tx1"/>
                </a:solidFill>
                <a:latin typeface="Century Gothic" panose="020B0502020202020204" pitchFamily="34" charset="0"/>
                <a:ea typeface="Roboto Slab" panose="020B0604020202020204" charset="0"/>
                <a:cs typeface="Roboto" panose="020B0604020202020204" charset="0"/>
              </a:rPr>
              <a:t>The </a:t>
            </a:r>
            <a:r>
              <a:rPr lang="en" b="1" i="1" dirty="0">
                <a:solidFill>
                  <a:schemeClr val="tx1"/>
                </a:solidFill>
                <a:latin typeface="Century Gothic" panose="020B0502020202020204" pitchFamily="34" charset="0"/>
                <a:ea typeface="Roboto Slab" panose="020B0604020202020204" charset="0"/>
                <a:cs typeface="Roboto" panose="020B0604020202020204" charset="0"/>
              </a:rPr>
              <a:t>PC &amp;</a:t>
            </a:r>
            <a:r>
              <a:rPr lang="en" i="1" dirty="0">
                <a:solidFill>
                  <a:schemeClr val="tx1"/>
                </a:solidFill>
                <a:latin typeface="Century Gothic" panose="020B0502020202020204" pitchFamily="34" charset="0"/>
                <a:ea typeface="Roboto Slab" panose="020B0604020202020204" charset="0"/>
                <a:cs typeface="Roboto" panose="020B0604020202020204" charset="0"/>
              </a:rPr>
              <a:t> </a:t>
            </a:r>
            <a:r>
              <a:rPr lang="en" b="1" i="1" dirty="0">
                <a:solidFill>
                  <a:schemeClr val="tx1"/>
                </a:solidFill>
                <a:latin typeface="Century Gothic" panose="020B0502020202020204" pitchFamily="34" charset="0"/>
                <a:ea typeface="Roboto Slab" panose="020B0604020202020204" charset="0"/>
                <a:cs typeface="Roboto" panose="020B0604020202020204" charset="0"/>
              </a:rPr>
              <a:t>Comm Teams</a:t>
            </a:r>
            <a:r>
              <a:rPr lang="en" i="1" dirty="0">
                <a:solidFill>
                  <a:schemeClr val="tx1"/>
                </a:solidFill>
                <a:latin typeface="Century Gothic" panose="020B0502020202020204" pitchFamily="34" charset="0"/>
                <a:ea typeface="Roboto Slab" panose="020B0604020202020204" charset="0"/>
                <a:cs typeface="Roboto" panose="020B0604020202020204" charset="0"/>
              </a:rPr>
              <a:t> are joining forces to help with the VPS process! </a:t>
            </a:r>
          </a:p>
        </p:txBody>
      </p:sp>
      <p:sp>
        <p:nvSpPr>
          <p:cNvPr id="3" name="TextBox 2"/>
          <p:cNvSpPr txBox="1"/>
          <p:nvPr/>
        </p:nvSpPr>
        <p:spPr>
          <a:xfrm>
            <a:off x="5287617" y="3904090"/>
            <a:ext cx="3601941" cy="754567"/>
          </a:xfrm>
          <a:prstGeom prst="rect">
            <a:avLst/>
          </a:prstGeom>
          <a:noFill/>
          <a:ln w="28575">
            <a:solidFill>
              <a:schemeClr val="bg2">
                <a:lumMod val="50000"/>
                <a:lumOff val="50000"/>
              </a:schemeClr>
            </a:solidFill>
          </a:ln>
        </p:spPr>
        <p:txBody>
          <a:bodyPr wrap="square" rtlCol="0">
            <a:spAutoFit/>
          </a:bodyPr>
          <a:lstStyle/>
          <a:p>
            <a:pPr lvl="0">
              <a:spcAft>
                <a:spcPts val="600"/>
              </a:spcAft>
            </a:pPr>
            <a:r>
              <a:rPr lang="en" dirty="0">
                <a:latin typeface="Century Gothic" panose="020B0502020202020204" pitchFamily="34" charset="0"/>
              </a:rPr>
              <a:t>Contact </a:t>
            </a:r>
            <a:r>
              <a:rPr lang="en" dirty="0">
                <a:latin typeface="Century Gothic" panose="020B0502020202020204" pitchFamily="34" charset="0"/>
                <a:hlinkClick r:id="rId6"/>
              </a:rPr>
              <a:t>develop.communications@gmail.com</a:t>
            </a:r>
            <a:r>
              <a:rPr lang="en" dirty="0">
                <a:latin typeface="Century Gothic" panose="020B0502020202020204" pitchFamily="34" charset="0"/>
              </a:rPr>
              <a:t> for </a:t>
            </a:r>
            <a:r>
              <a:rPr lang="en" dirty="0" smtClean="0">
                <a:latin typeface="Century Gothic" panose="020B0502020202020204" pitchFamily="34" charset="0"/>
              </a:rPr>
              <a:t>questions/ concerns!</a:t>
            </a:r>
            <a:endParaRPr lang="en" sz="1600" b="1" dirty="0">
              <a:latin typeface="Century Gothic" panose="020B0502020202020204"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entury Gothic" panose="020B0502020202020204" pitchFamily="34" charset="0"/>
              </a:rPr>
              <a:t>NASA DEVELOP National Program</a:t>
            </a:r>
            <a:br>
              <a:rPr lang="en-US" dirty="0" smtClean="0">
                <a:latin typeface="Century Gothic" panose="020B0502020202020204" pitchFamily="34" charset="0"/>
              </a:rPr>
            </a:br>
            <a:r>
              <a:rPr lang="en-US" sz="2000" dirty="0" smtClean="0">
                <a:solidFill>
                  <a:schemeClr val="bg1">
                    <a:lumMod val="40000"/>
                    <a:lumOff val="60000"/>
                  </a:schemeClr>
                </a:solidFill>
                <a:latin typeface="Century Gothic" panose="020B0502020202020204" pitchFamily="34" charset="0"/>
              </a:rPr>
              <a:t>@NASA_DEVELOP        #NASADEVELOP </a:t>
            </a:r>
            <a:endParaRPr lang="en-US" sz="2000" dirty="0">
              <a:solidFill>
                <a:schemeClr val="bg1">
                  <a:lumMod val="40000"/>
                  <a:lumOff val="60000"/>
                </a:schemeClr>
              </a:solidFill>
              <a:latin typeface="Century Gothic" panose="020B0502020202020204" pitchFamily="34" charset="0"/>
            </a:endParaRPr>
          </a:p>
        </p:txBody>
      </p:sp>
      <p:sp>
        <p:nvSpPr>
          <p:cNvPr id="3" name="Text Placeholder 2"/>
          <p:cNvSpPr>
            <a:spLocks noGrp="1"/>
          </p:cNvSpPr>
          <p:nvPr>
            <p:ph type="body" idx="1"/>
          </p:nvPr>
        </p:nvSpPr>
        <p:spPr>
          <a:xfrm>
            <a:off x="387900" y="1653600"/>
            <a:ext cx="8368200" cy="3078900"/>
          </a:xfrm>
        </p:spPr>
        <p:txBody>
          <a:bodyPr/>
          <a:lstStyle/>
          <a:p>
            <a:r>
              <a:rPr lang="en-US" dirty="0" smtClean="0">
                <a:latin typeface="Century Gothic" panose="020B0502020202020204" pitchFamily="34" charset="0"/>
              </a:rPr>
              <a:t>Facebook - </a:t>
            </a:r>
            <a:r>
              <a:rPr lang="en-US" dirty="0" smtClean="0">
                <a:latin typeface="Century Gothic" panose="020B0502020202020204" pitchFamily="34" charset="0"/>
                <a:hlinkClick r:id="rId3"/>
              </a:rPr>
              <a:t>https://www.facebook.com/developnationalprogram/</a:t>
            </a:r>
            <a:endParaRPr lang="en-US" dirty="0" smtClean="0">
              <a:latin typeface="Century Gothic" panose="020B0502020202020204" pitchFamily="34" charset="0"/>
            </a:endParaRPr>
          </a:p>
          <a:p>
            <a:r>
              <a:rPr lang="en-US" dirty="0" smtClean="0">
                <a:latin typeface="Century Gothic" panose="020B0502020202020204" pitchFamily="34" charset="0"/>
              </a:rPr>
              <a:t>LinkedIn - </a:t>
            </a:r>
            <a:r>
              <a:rPr lang="en-US" dirty="0" smtClean="0">
                <a:latin typeface="Century Gothic" panose="020B0502020202020204" pitchFamily="34" charset="0"/>
                <a:hlinkClick r:id="rId4"/>
              </a:rPr>
              <a:t>https://www.linkedin.com/groups/4343498</a:t>
            </a:r>
            <a:endParaRPr lang="en-US" dirty="0" smtClean="0">
              <a:latin typeface="Century Gothic" panose="020B0502020202020204" pitchFamily="34" charset="0"/>
            </a:endParaRPr>
          </a:p>
          <a:p>
            <a:r>
              <a:rPr lang="en-US" dirty="0" smtClean="0">
                <a:latin typeface="Century Gothic" panose="020B0502020202020204" pitchFamily="34" charset="0"/>
              </a:rPr>
              <a:t>Twitter - </a:t>
            </a:r>
            <a:r>
              <a:rPr lang="en-US" dirty="0" smtClean="0">
                <a:latin typeface="Century Gothic" panose="020B0502020202020204" pitchFamily="34" charset="0"/>
                <a:hlinkClick r:id="rId5"/>
              </a:rPr>
              <a:t>https://twitter.com/NASA_DEVELOP</a:t>
            </a:r>
            <a:r>
              <a:rPr lang="en-US" dirty="0" smtClean="0">
                <a:latin typeface="Century Gothic" panose="020B0502020202020204" pitchFamily="34" charset="0"/>
              </a:rPr>
              <a:t> - @NASA_DEVELOP</a:t>
            </a:r>
          </a:p>
          <a:p>
            <a:r>
              <a:rPr lang="en-US" dirty="0" smtClean="0">
                <a:latin typeface="Century Gothic" panose="020B0502020202020204" pitchFamily="34" charset="0"/>
              </a:rPr>
              <a:t>YouTube - </a:t>
            </a:r>
            <a:r>
              <a:rPr lang="en-US" dirty="0" smtClean="0">
                <a:latin typeface="Century Gothic" panose="020B0502020202020204" pitchFamily="34" charset="0"/>
                <a:hlinkClick r:id="rId6"/>
              </a:rPr>
              <a:t>https://www.youtube.com/user/NASADEVELOP</a:t>
            </a:r>
            <a:endParaRPr lang="en-US" dirty="0" smtClean="0">
              <a:latin typeface="Century Gothic" panose="020B0502020202020204" pitchFamily="34" charset="0"/>
            </a:endParaRPr>
          </a:p>
          <a:p>
            <a:endParaRPr lang="en-US" dirty="0" smtClean="0">
              <a:latin typeface="Century Gothic" panose="020B0502020202020204" pitchFamily="34" charset="0"/>
            </a:endParaRPr>
          </a:p>
          <a:p>
            <a:endParaRPr lang="en-US" dirty="0">
              <a:latin typeface="Century Gothic" panose="020B0502020202020204" pitchFamily="34" charset="0"/>
            </a:endParaRPr>
          </a:p>
          <a:p>
            <a:endParaRPr lang="en-US" dirty="0"/>
          </a:p>
        </p:txBody>
      </p:sp>
      <p:sp>
        <p:nvSpPr>
          <p:cNvPr id="4" name="Rectangle 3"/>
          <p:cNvSpPr/>
          <p:nvPr/>
        </p:nvSpPr>
        <p:spPr>
          <a:xfrm>
            <a:off x="0" y="4312502"/>
            <a:ext cx="9143999" cy="83099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081048" y="4325959"/>
            <a:ext cx="4837934" cy="830997"/>
          </a:xfrm>
          <a:prstGeom prst="rect">
            <a:avLst/>
          </a:prstGeom>
          <a:noFill/>
        </p:spPr>
        <p:txBody>
          <a:bodyPr wrap="square" rtlCol="0">
            <a:spAutoFit/>
          </a:bodyPr>
          <a:lstStyle/>
          <a:p>
            <a:pPr algn="ctr"/>
            <a:r>
              <a:rPr lang="en-US" sz="2400" i="1" dirty="0" smtClean="0">
                <a:solidFill>
                  <a:schemeClr val="bg1"/>
                </a:solidFill>
                <a:latin typeface="Century Gothic" panose="020B0502020202020204" pitchFamily="34" charset="0"/>
              </a:rPr>
              <a:t>Encourage your node to DEVELOP our brand!</a:t>
            </a:r>
            <a:endParaRPr lang="en-US" sz="2400" i="1" dirty="0">
              <a:solidFill>
                <a:schemeClr val="bg1"/>
              </a:solidFill>
              <a:latin typeface="Century Gothic" panose="020B0502020202020204" pitchFamily="34" charset="0"/>
            </a:endParaRPr>
          </a:p>
        </p:txBody>
      </p:sp>
      <p:pic>
        <p:nvPicPr>
          <p:cNvPr id="6" name="Picture 4" descr="Image result for facebook lik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12246" y="4397142"/>
            <a:ext cx="740269" cy="63404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Image result for facebook lik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63080" y="4380741"/>
            <a:ext cx="740269" cy="634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48377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18" name="Shape 69"/>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rtl="0">
              <a:spcBef>
                <a:spcPts val="0"/>
              </a:spcBef>
              <a:buNone/>
            </a:pPr>
            <a:r>
              <a:rPr lang="en" dirty="0" smtClean="0">
                <a:latin typeface="Century Gothic" panose="020B0502020202020204" pitchFamily="34" charset="0"/>
              </a:rPr>
              <a:t>Your Communications Team</a:t>
            </a:r>
            <a:endParaRPr lang="en" dirty="0">
              <a:latin typeface="Century Gothic" panose="020B0502020202020204" pitchFamily="34" charset="0"/>
            </a:endParaRPr>
          </a:p>
        </p:txBody>
      </p:sp>
      <p:pic>
        <p:nvPicPr>
          <p:cNvPr id="20" name="Picture 2" descr="http://www.devpedia.developexchange.com/dp/images/4/4c/DEVELOPedia.JPG"/>
          <p:cNvPicPr>
            <a:picLocks noChangeAspect="1" noChangeArrowheads="1"/>
          </p:cNvPicPr>
          <p:nvPr/>
        </p:nvPicPr>
        <p:blipFill rotWithShape="1">
          <a:blip r:embed="rId3">
            <a:extLst>
              <a:ext uri="{28A0092B-C50C-407E-A947-70E740481C1C}">
                <a14:useLocalDpi xmlns:a14="http://schemas.microsoft.com/office/drawing/2010/main" val="0"/>
              </a:ext>
            </a:extLst>
          </a:blip>
          <a:srcRect l="22835" t="11874" r="23477" b="6130"/>
          <a:stretch/>
        </p:blipFill>
        <p:spPr bwMode="auto">
          <a:xfrm>
            <a:off x="1477417" y="1378229"/>
            <a:ext cx="784539" cy="1161527"/>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1362440" y="2584640"/>
            <a:ext cx="2256091" cy="415498"/>
          </a:xfrm>
          <a:prstGeom prst="rect">
            <a:avLst/>
          </a:prstGeom>
          <a:noFill/>
        </p:spPr>
        <p:txBody>
          <a:bodyPr wrap="square" rtlCol="0">
            <a:spAutoFit/>
          </a:bodyPr>
          <a:lstStyle/>
          <a:p>
            <a:r>
              <a:rPr lang="en-US" sz="1100" b="1" dirty="0" smtClean="0">
                <a:solidFill>
                  <a:schemeClr val="tx1"/>
                </a:solidFill>
                <a:latin typeface="Century Gothic" panose="020B0502020202020204" pitchFamily="34" charset="0"/>
              </a:rPr>
              <a:t>Christie Stevens</a:t>
            </a:r>
          </a:p>
          <a:p>
            <a:r>
              <a:rPr lang="en-US" sz="1000" u="sng" dirty="0" smtClean="0">
                <a:solidFill>
                  <a:schemeClr val="hlink"/>
                </a:solidFill>
                <a:latin typeface="Century Gothic" panose="020B0502020202020204" pitchFamily="34" charset="0"/>
                <a:ea typeface="Questrial"/>
                <a:cs typeface="Questrial"/>
                <a:sym typeface="Questrial"/>
                <a:hlinkClick r:id="rId4"/>
              </a:rPr>
              <a:t>Christine.L.Stevens@nasa.gov</a:t>
            </a:r>
            <a:endParaRPr lang="en-US" sz="1000" u="sng" dirty="0" smtClean="0">
              <a:solidFill>
                <a:schemeClr val="hlink"/>
              </a:solidFill>
              <a:latin typeface="Century Gothic" panose="020B0502020202020204" pitchFamily="34" charset="0"/>
              <a:ea typeface="Questrial"/>
              <a:cs typeface="Questrial"/>
              <a:sym typeface="Questrial"/>
            </a:endParaRPr>
          </a:p>
        </p:txBody>
      </p:sp>
      <p:pic>
        <p:nvPicPr>
          <p:cNvPr id="22" name="Picture 4" descr="Pro pic.png"/>
          <p:cNvPicPr>
            <a:picLocks noChangeAspect="1" noChangeArrowheads="1"/>
          </p:cNvPicPr>
          <p:nvPr/>
        </p:nvPicPr>
        <p:blipFill rotWithShape="1">
          <a:blip r:embed="rId5">
            <a:extLst>
              <a:ext uri="{28A0092B-C50C-407E-A947-70E740481C1C}">
                <a14:useLocalDpi xmlns:a14="http://schemas.microsoft.com/office/drawing/2010/main" val="0"/>
              </a:ext>
            </a:extLst>
          </a:blip>
          <a:srcRect l="5488" t="2477" r="-1"/>
          <a:stretch/>
        </p:blipFill>
        <p:spPr bwMode="auto">
          <a:xfrm>
            <a:off x="4135131" y="1407756"/>
            <a:ext cx="797380" cy="1146416"/>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4047056" y="2584638"/>
            <a:ext cx="2111227" cy="415498"/>
          </a:xfrm>
          <a:prstGeom prst="rect">
            <a:avLst/>
          </a:prstGeom>
          <a:noFill/>
        </p:spPr>
        <p:txBody>
          <a:bodyPr wrap="square" rtlCol="0">
            <a:spAutoFit/>
          </a:bodyPr>
          <a:lstStyle/>
          <a:p>
            <a:r>
              <a:rPr lang="en-US" sz="1100" b="1" dirty="0" smtClean="0">
                <a:solidFill>
                  <a:schemeClr val="tx1"/>
                </a:solidFill>
                <a:latin typeface="Century Gothic" panose="020B0502020202020204" pitchFamily="34" charset="0"/>
              </a:rPr>
              <a:t>Caitlin Toner</a:t>
            </a:r>
          </a:p>
          <a:p>
            <a:r>
              <a:rPr lang="en-US" sz="1000" u="sng" dirty="0" smtClean="0">
                <a:solidFill>
                  <a:schemeClr val="hlink"/>
                </a:solidFill>
                <a:latin typeface="Century Gothic" panose="020B0502020202020204" pitchFamily="34" charset="0"/>
                <a:ea typeface="Questrial"/>
                <a:cs typeface="Questrial"/>
                <a:sym typeface="Questrial"/>
                <a:hlinkClick r:id="rId6"/>
              </a:rPr>
              <a:t>Caitlin.K.Toner@nasa.gov</a:t>
            </a:r>
            <a:endParaRPr lang="en-US" sz="1000" dirty="0" smtClean="0">
              <a:solidFill>
                <a:schemeClr val="tx1"/>
              </a:solidFill>
              <a:latin typeface="Century Gothic" panose="020B0502020202020204" pitchFamily="34" charset="0"/>
              <a:sym typeface="Questrial"/>
            </a:endParaRPr>
          </a:p>
        </p:txBody>
      </p:sp>
      <p:pic>
        <p:nvPicPr>
          <p:cNvPr id="24" name="Picture 6" descr="JennaSnake.jpg"/>
          <p:cNvPicPr>
            <a:picLocks noChangeAspect="1" noChangeArrowheads="1"/>
          </p:cNvPicPr>
          <p:nvPr/>
        </p:nvPicPr>
        <p:blipFill rotWithShape="1">
          <a:blip r:embed="rId7">
            <a:extLst>
              <a:ext uri="{28A0092B-C50C-407E-A947-70E740481C1C}">
                <a14:useLocalDpi xmlns:a14="http://schemas.microsoft.com/office/drawing/2010/main" val="0"/>
              </a:ext>
            </a:extLst>
          </a:blip>
          <a:srcRect l="16590" r="29513"/>
          <a:stretch/>
        </p:blipFill>
        <p:spPr bwMode="auto">
          <a:xfrm>
            <a:off x="6713193" y="1407756"/>
            <a:ext cx="801264" cy="1149614"/>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p:cNvSpPr txBox="1"/>
          <p:nvPr/>
        </p:nvSpPr>
        <p:spPr>
          <a:xfrm>
            <a:off x="6635425" y="2616444"/>
            <a:ext cx="2054571" cy="415498"/>
          </a:xfrm>
          <a:prstGeom prst="rect">
            <a:avLst/>
          </a:prstGeom>
          <a:noFill/>
        </p:spPr>
        <p:txBody>
          <a:bodyPr wrap="square" rtlCol="0">
            <a:spAutoFit/>
          </a:bodyPr>
          <a:lstStyle/>
          <a:p>
            <a:r>
              <a:rPr lang="en-US" sz="1100" b="1" dirty="0" smtClean="0">
                <a:solidFill>
                  <a:schemeClr val="tx1"/>
                </a:solidFill>
                <a:latin typeface="Century Gothic" panose="020B0502020202020204" pitchFamily="34" charset="0"/>
              </a:rPr>
              <a:t>Jenna Williams</a:t>
            </a:r>
          </a:p>
          <a:p>
            <a:pPr lvl="1"/>
            <a:r>
              <a:rPr lang="en-US" sz="1000" u="sng" dirty="0" smtClean="0">
                <a:solidFill>
                  <a:schemeClr val="hlink"/>
                </a:solidFill>
                <a:latin typeface="Century Gothic" panose="020B0502020202020204" pitchFamily="34" charset="0"/>
                <a:ea typeface="Questrial"/>
                <a:cs typeface="Questrial"/>
                <a:sym typeface="Questrial"/>
              </a:rPr>
              <a:t>Jenna.L.Williams@nasa.gov</a:t>
            </a:r>
            <a:endParaRPr lang="en-US" sz="1000" u="sng" dirty="0">
              <a:solidFill>
                <a:schemeClr val="hlink"/>
              </a:solidFill>
              <a:latin typeface="Century Gothic" panose="020B0502020202020204" pitchFamily="34" charset="0"/>
              <a:ea typeface="Questrial"/>
              <a:cs typeface="Questrial"/>
              <a:sym typeface="Questrial"/>
            </a:endParaRPr>
          </a:p>
        </p:txBody>
      </p:sp>
      <p:sp>
        <p:nvSpPr>
          <p:cNvPr id="28" name="Rectangle 27"/>
          <p:cNvSpPr/>
          <p:nvPr/>
        </p:nvSpPr>
        <p:spPr>
          <a:xfrm>
            <a:off x="1476728" y="1384694"/>
            <a:ext cx="784539" cy="1161527"/>
          </a:xfrm>
          <a:prstGeom prst="rect">
            <a:avLst/>
          </a:prstGeom>
          <a:noFill/>
          <a:ln w="12700">
            <a:solidFill>
              <a:schemeClr val="tx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4131823" y="1390001"/>
            <a:ext cx="790960" cy="1161527"/>
          </a:xfrm>
          <a:prstGeom prst="rect">
            <a:avLst/>
          </a:prstGeom>
          <a:noFill/>
          <a:ln w="12700">
            <a:solidFill>
              <a:schemeClr val="tx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6713194" y="1412688"/>
            <a:ext cx="801264" cy="1141484"/>
          </a:xfrm>
          <a:prstGeom prst="rect">
            <a:avLst/>
          </a:prstGeom>
          <a:noFill/>
          <a:ln w="12700">
            <a:solidFill>
              <a:schemeClr val="tx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rot="16200000">
            <a:off x="72889" y="1846995"/>
            <a:ext cx="1160387" cy="338554"/>
          </a:xfrm>
          <a:prstGeom prst="rect">
            <a:avLst/>
          </a:prstGeom>
          <a:noFill/>
        </p:spPr>
        <p:txBody>
          <a:bodyPr wrap="square" rtlCol="0">
            <a:spAutoFit/>
          </a:bodyPr>
          <a:lstStyle/>
          <a:p>
            <a:r>
              <a:rPr lang="en-US" sz="1600" dirty="0" smtClean="0">
                <a:solidFill>
                  <a:schemeClr val="bg2">
                    <a:lumMod val="50000"/>
                    <a:lumOff val="50000"/>
                  </a:schemeClr>
                </a:solidFill>
                <a:latin typeface="Century Gothic" panose="020B0502020202020204" pitchFamily="34" charset="0"/>
                <a:ea typeface="Roboto Slab" panose="020B0604020202020204" charset="0"/>
              </a:rPr>
              <a:t>Fellows</a:t>
            </a:r>
            <a:endParaRPr lang="en-US" sz="1600" dirty="0">
              <a:solidFill>
                <a:schemeClr val="bg2">
                  <a:lumMod val="50000"/>
                  <a:lumOff val="50000"/>
                </a:schemeClr>
              </a:solidFill>
              <a:latin typeface="Century Gothic" panose="020B0502020202020204" pitchFamily="34" charset="0"/>
              <a:ea typeface="Roboto Slab" panose="020B0604020202020204" charset="0"/>
            </a:endParaRPr>
          </a:p>
        </p:txBody>
      </p:sp>
      <p:grpSp>
        <p:nvGrpSpPr>
          <p:cNvPr id="2" name="Group 1"/>
          <p:cNvGrpSpPr/>
          <p:nvPr/>
        </p:nvGrpSpPr>
        <p:grpSpPr>
          <a:xfrm>
            <a:off x="503261" y="3180590"/>
            <a:ext cx="2996883" cy="1743441"/>
            <a:chOff x="3409498" y="3237740"/>
            <a:chExt cx="2996883" cy="1743441"/>
          </a:xfrm>
        </p:grpSpPr>
        <p:pic>
          <p:nvPicPr>
            <p:cNvPr id="26" name="Picture 8" descr="CarrieGardening Cropped.jpg"/>
            <p:cNvPicPr>
              <a:picLocks noChangeAspect="1" noChangeArrowheads="1"/>
            </p:cNvPicPr>
            <p:nvPr/>
          </p:nvPicPr>
          <p:blipFill rotWithShape="1">
            <a:blip r:embed="rId8">
              <a:extLst>
                <a:ext uri="{28A0092B-C50C-407E-A947-70E740481C1C}">
                  <a14:useLocalDpi xmlns:a14="http://schemas.microsoft.com/office/drawing/2010/main" val="0"/>
                </a:ext>
              </a:extLst>
            </a:blip>
            <a:srcRect l="5762" r="5222"/>
            <a:stretch/>
          </p:blipFill>
          <p:spPr bwMode="auto">
            <a:xfrm>
              <a:off x="4427248" y="3397371"/>
              <a:ext cx="750229" cy="1123740"/>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p:cNvSpPr txBox="1"/>
            <p:nvPr/>
          </p:nvSpPr>
          <p:spPr>
            <a:xfrm>
              <a:off x="4319825" y="4550294"/>
              <a:ext cx="2086556" cy="430887"/>
            </a:xfrm>
            <a:prstGeom prst="rect">
              <a:avLst/>
            </a:prstGeom>
            <a:noFill/>
          </p:spPr>
          <p:txBody>
            <a:bodyPr wrap="square" rtlCol="0">
              <a:spAutoFit/>
            </a:bodyPr>
            <a:lstStyle/>
            <a:p>
              <a:r>
                <a:rPr lang="en-US" sz="1200" b="1" dirty="0" smtClean="0">
                  <a:solidFill>
                    <a:schemeClr val="dk1"/>
                  </a:solidFill>
                  <a:latin typeface="Century Gothic" panose="020B0502020202020204" pitchFamily="34" charset="0"/>
                  <a:ea typeface="Questrial"/>
                  <a:cs typeface="Questrial"/>
                  <a:sym typeface="Questrial"/>
                </a:rPr>
                <a:t>Carrie Kelley</a:t>
              </a:r>
            </a:p>
            <a:p>
              <a:r>
                <a:rPr lang="en-US" sz="1000" u="sng" dirty="0" smtClean="0">
                  <a:solidFill>
                    <a:schemeClr val="hlink"/>
                  </a:solidFill>
                  <a:latin typeface="Century Gothic" panose="020B0502020202020204" pitchFamily="34" charset="0"/>
                  <a:ea typeface="Questrial"/>
                  <a:cs typeface="Questrial"/>
                  <a:sym typeface="Questrial"/>
                  <a:hlinkClick r:id="rId9"/>
                </a:rPr>
                <a:t>Carrie.L.Kelley@nasa.gov</a:t>
              </a:r>
              <a:r>
                <a:rPr lang="en-US" sz="1000" u="sng" dirty="0" smtClean="0">
                  <a:solidFill>
                    <a:schemeClr val="hlink"/>
                  </a:solidFill>
                  <a:latin typeface="Century Gothic" panose="020B0502020202020204" pitchFamily="34" charset="0"/>
                  <a:ea typeface="Questrial"/>
                  <a:cs typeface="Questrial"/>
                  <a:sym typeface="Questrial"/>
                  <a:hlinkClick r:id="rId10"/>
                </a:rPr>
                <a:t> </a:t>
              </a:r>
              <a:endParaRPr lang="en-US" sz="1000" u="sng" dirty="0">
                <a:solidFill>
                  <a:schemeClr val="hlink"/>
                </a:solidFill>
                <a:latin typeface="Century Gothic" panose="020B0502020202020204" pitchFamily="34" charset="0"/>
                <a:ea typeface="Questrial"/>
                <a:cs typeface="Questrial"/>
                <a:sym typeface="Questrial"/>
              </a:endParaRPr>
            </a:p>
          </p:txBody>
        </p:sp>
        <p:sp>
          <p:nvSpPr>
            <p:cNvPr id="31" name="Rectangle 30"/>
            <p:cNvSpPr/>
            <p:nvPr/>
          </p:nvSpPr>
          <p:spPr>
            <a:xfrm>
              <a:off x="4427259" y="3397371"/>
              <a:ext cx="750229" cy="1123740"/>
            </a:xfrm>
            <a:prstGeom prst="rect">
              <a:avLst/>
            </a:prstGeom>
            <a:noFill/>
            <a:ln w="12700">
              <a:solidFill>
                <a:schemeClr val="tx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rot="16200000">
              <a:off x="2837732" y="3809506"/>
              <a:ext cx="1482085" cy="338554"/>
            </a:xfrm>
            <a:prstGeom prst="rect">
              <a:avLst/>
            </a:prstGeom>
            <a:noFill/>
          </p:spPr>
          <p:txBody>
            <a:bodyPr wrap="square" rtlCol="0">
              <a:spAutoFit/>
            </a:bodyPr>
            <a:lstStyle/>
            <a:p>
              <a:r>
                <a:rPr lang="en-US" sz="1600" dirty="0" smtClean="0">
                  <a:solidFill>
                    <a:schemeClr val="bg2">
                      <a:lumMod val="50000"/>
                      <a:lumOff val="50000"/>
                    </a:schemeClr>
                  </a:solidFill>
                  <a:latin typeface="Century Gothic" panose="020B0502020202020204" pitchFamily="34" charset="0"/>
                  <a:ea typeface="Roboto Slab" panose="020B0604020202020204" charset="0"/>
                </a:rPr>
                <a:t>Senior Fellow</a:t>
              </a:r>
              <a:endParaRPr lang="en-US" sz="1600" dirty="0">
                <a:solidFill>
                  <a:schemeClr val="bg2">
                    <a:lumMod val="50000"/>
                    <a:lumOff val="50000"/>
                  </a:schemeClr>
                </a:solidFill>
                <a:latin typeface="Century Gothic" panose="020B0502020202020204" pitchFamily="34" charset="0"/>
                <a:ea typeface="Roboto Slab" panose="020B0604020202020204" charset="0"/>
              </a:endParaRPr>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111545" y="421530"/>
            <a:ext cx="8368200" cy="686100"/>
          </a:xfrm>
          <a:prstGeom prst="rect">
            <a:avLst/>
          </a:prstGeom>
        </p:spPr>
        <p:txBody>
          <a:bodyPr lIns="91425" tIns="91425" rIns="91425" bIns="91425" anchor="b" anchorCtr="0">
            <a:noAutofit/>
          </a:bodyPr>
          <a:lstStyle/>
          <a:p>
            <a:pPr lvl="0">
              <a:spcBef>
                <a:spcPts val="0"/>
              </a:spcBef>
              <a:buNone/>
            </a:pPr>
            <a:r>
              <a:rPr lang="en" dirty="0" smtClean="0">
                <a:latin typeface="Century Gothic" panose="020B0502020202020204" pitchFamily="34" charset="0"/>
              </a:rPr>
              <a:t>The Overall </a:t>
            </a:r>
            <a:r>
              <a:rPr lang="en" b="1" dirty="0" smtClean="0">
                <a:latin typeface="Century Gothic" panose="020B0502020202020204" pitchFamily="34" charset="0"/>
              </a:rPr>
              <a:t>Flowchart</a:t>
            </a:r>
            <a:endParaRPr lang="en" b="1" dirty="0">
              <a:latin typeface="Century Gothic" panose="020B0502020202020204" pitchFamily="34" charset="0"/>
            </a:endParaRPr>
          </a:p>
        </p:txBody>
      </p:sp>
      <p:sp>
        <p:nvSpPr>
          <p:cNvPr id="76" name="Shape 76"/>
          <p:cNvSpPr txBox="1">
            <a:spLocks noGrp="1"/>
          </p:cNvSpPr>
          <p:nvPr>
            <p:ph type="body" idx="1"/>
          </p:nvPr>
        </p:nvSpPr>
        <p:spPr>
          <a:xfrm>
            <a:off x="6670141" y="2634300"/>
            <a:ext cx="2366787" cy="784456"/>
          </a:xfrm>
          <a:prstGeom prst="rect">
            <a:avLst/>
          </a:prstGeom>
        </p:spPr>
        <p:txBody>
          <a:bodyPr lIns="91425" tIns="91425" rIns="91425" bIns="91425" anchor="t" anchorCtr="0">
            <a:noAutofit/>
          </a:bodyPr>
          <a:lstStyle/>
          <a:p>
            <a:pPr lvl="0" algn="ctr">
              <a:spcBef>
                <a:spcPts val="0"/>
              </a:spcBef>
              <a:buNone/>
            </a:pPr>
            <a:r>
              <a:rPr lang="en" sz="1600" dirty="0" smtClean="0">
                <a:latin typeface="Garamond" panose="02020404030301010803" pitchFamily="18" charset="0"/>
              </a:rPr>
              <a:t>‘A way to communicate science creativly and use more of the </a:t>
            </a:r>
            <a:r>
              <a:rPr lang="en" sz="1600" i="1" dirty="0" smtClean="0">
                <a:latin typeface="Garamond" panose="02020404030301010803" pitchFamily="18" charset="0"/>
              </a:rPr>
              <a:t>right</a:t>
            </a:r>
            <a:r>
              <a:rPr lang="en" sz="1600" dirty="0" smtClean="0">
                <a:latin typeface="Garamond" panose="02020404030301010803" pitchFamily="18" charset="0"/>
              </a:rPr>
              <a:t> side of our brains.’ </a:t>
            </a:r>
            <a:endParaRPr lang="en" sz="1600" dirty="0">
              <a:latin typeface="Garamond" panose="02020404030301010803" pitchFamily="18" charset="0"/>
            </a:endParaRPr>
          </a:p>
        </p:txBody>
      </p:sp>
      <p:pic>
        <p:nvPicPr>
          <p:cNvPr id="2" name="Picture 1"/>
          <p:cNvPicPr>
            <a:picLocks noChangeAspect="1"/>
          </p:cNvPicPr>
          <p:nvPr/>
        </p:nvPicPr>
        <p:blipFill>
          <a:blip r:embed="rId3"/>
          <a:stretch>
            <a:fillRect/>
          </a:stretch>
        </p:blipFill>
        <p:spPr>
          <a:xfrm>
            <a:off x="6569705" y="127570"/>
            <a:ext cx="2451881" cy="2451879"/>
          </a:xfrm>
          <a:prstGeom prst="rect">
            <a:avLst/>
          </a:prstGeom>
        </p:spPr>
      </p:pic>
      <p:grpSp>
        <p:nvGrpSpPr>
          <p:cNvPr id="42" name="Group 41"/>
          <p:cNvGrpSpPr/>
          <p:nvPr/>
        </p:nvGrpSpPr>
        <p:grpSpPr>
          <a:xfrm>
            <a:off x="81206" y="1353510"/>
            <a:ext cx="8913845" cy="3708386"/>
            <a:chOff x="448954" y="1189955"/>
            <a:chExt cx="10698721" cy="3708386"/>
          </a:xfrm>
        </p:grpSpPr>
        <p:sp>
          <p:nvSpPr>
            <p:cNvPr id="3" name="Pentagon 2"/>
            <p:cNvSpPr/>
            <p:nvPr/>
          </p:nvSpPr>
          <p:spPr>
            <a:xfrm>
              <a:off x="448954" y="1189955"/>
              <a:ext cx="1627060" cy="874644"/>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lumMod val="95000"/>
                    </a:schemeClr>
                  </a:solidFill>
                </a:rPr>
                <a:t>The Message</a:t>
              </a:r>
              <a:endParaRPr lang="en-US" dirty="0">
                <a:solidFill>
                  <a:schemeClr val="tx1">
                    <a:lumMod val="95000"/>
                  </a:schemeClr>
                </a:solidFill>
              </a:endParaRPr>
            </a:p>
          </p:txBody>
        </p:sp>
        <p:grpSp>
          <p:nvGrpSpPr>
            <p:cNvPr id="37" name="Group 36"/>
            <p:cNvGrpSpPr/>
            <p:nvPr/>
          </p:nvGrpSpPr>
          <p:grpSpPr>
            <a:xfrm>
              <a:off x="457200" y="2126432"/>
              <a:ext cx="7671203" cy="874644"/>
              <a:chOff x="457200" y="2126432"/>
              <a:chExt cx="7671203" cy="874644"/>
            </a:xfrm>
          </p:grpSpPr>
          <p:sp>
            <p:nvSpPr>
              <p:cNvPr id="7" name="Pentagon 6"/>
              <p:cNvSpPr/>
              <p:nvPr/>
            </p:nvSpPr>
            <p:spPr>
              <a:xfrm>
                <a:off x="457200" y="2126432"/>
                <a:ext cx="1627060" cy="874644"/>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lumMod val="95000"/>
                      </a:schemeClr>
                    </a:solidFill>
                  </a:rPr>
                  <a:t>The Pre-Plan</a:t>
                </a:r>
                <a:endParaRPr lang="en-US" dirty="0">
                  <a:solidFill>
                    <a:schemeClr val="tx1">
                      <a:lumMod val="95000"/>
                    </a:schemeClr>
                  </a:solidFill>
                </a:endParaRPr>
              </a:p>
            </p:txBody>
          </p:sp>
          <p:sp>
            <p:nvSpPr>
              <p:cNvPr id="19" name="Rectangle 18"/>
              <p:cNvSpPr/>
              <p:nvPr/>
            </p:nvSpPr>
            <p:spPr>
              <a:xfrm>
                <a:off x="2132144" y="2170439"/>
                <a:ext cx="1402028" cy="8138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accent1">
                        <a:lumMod val="20000"/>
                        <a:lumOff val="80000"/>
                      </a:schemeClr>
                    </a:solidFill>
                  </a:rPr>
                  <a:t>What style? </a:t>
                </a:r>
                <a:endParaRPr lang="en-US" sz="1200" dirty="0">
                  <a:solidFill>
                    <a:schemeClr val="accent1">
                      <a:lumMod val="20000"/>
                      <a:lumOff val="80000"/>
                    </a:schemeClr>
                  </a:solidFill>
                </a:endParaRPr>
              </a:p>
            </p:txBody>
          </p:sp>
          <p:sp>
            <p:nvSpPr>
              <p:cNvPr id="20" name="Rectangle 19"/>
              <p:cNvSpPr/>
              <p:nvPr/>
            </p:nvSpPr>
            <p:spPr>
              <a:xfrm>
                <a:off x="3651177" y="2170439"/>
                <a:ext cx="1439160" cy="8138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accent1">
                        <a:lumMod val="20000"/>
                        <a:lumOff val="80000"/>
                      </a:schemeClr>
                    </a:solidFill>
                  </a:rPr>
                  <a:t>What pieces? </a:t>
                </a:r>
                <a:endParaRPr lang="en-US" sz="1200" dirty="0">
                  <a:solidFill>
                    <a:schemeClr val="accent1">
                      <a:lumMod val="20000"/>
                      <a:lumOff val="80000"/>
                    </a:schemeClr>
                  </a:solidFill>
                </a:endParaRPr>
              </a:p>
            </p:txBody>
          </p:sp>
          <p:sp>
            <p:nvSpPr>
              <p:cNvPr id="21" name="Rectangle 20"/>
              <p:cNvSpPr/>
              <p:nvPr/>
            </p:nvSpPr>
            <p:spPr>
              <a:xfrm>
                <a:off x="6726375" y="2176340"/>
                <a:ext cx="1402028" cy="8138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accent1">
                        <a:lumMod val="20000"/>
                        <a:lumOff val="80000"/>
                      </a:schemeClr>
                    </a:solidFill>
                  </a:rPr>
                  <a:t>Prep the questions/ write the script</a:t>
                </a:r>
                <a:endParaRPr lang="en-US" sz="1200" dirty="0">
                  <a:solidFill>
                    <a:schemeClr val="accent1">
                      <a:lumMod val="20000"/>
                      <a:lumOff val="80000"/>
                    </a:schemeClr>
                  </a:solidFill>
                </a:endParaRPr>
              </a:p>
            </p:txBody>
          </p:sp>
          <p:sp>
            <p:nvSpPr>
              <p:cNvPr id="24" name="Rectangle 23"/>
              <p:cNvSpPr/>
              <p:nvPr/>
            </p:nvSpPr>
            <p:spPr>
              <a:xfrm>
                <a:off x="5207342" y="2173584"/>
                <a:ext cx="1402028" cy="8138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accent1">
                        <a:lumMod val="20000"/>
                        <a:lumOff val="80000"/>
                      </a:schemeClr>
                    </a:solidFill>
                  </a:rPr>
                  <a:t>Order the pieces</a:t>
                </a:r>
                <a:endParaRPr lang="en-US" sz="1200" dirty="0">
                  <a:solidFill>
                    <a:schemeClr val="accent1">
                      <a:lumMod val="20000"/>
                      <a:lumOff val="80000"/>
                    </a:schemeClr>
                  </a:solidFill>
                </a:endParaRPr>
              </a:p>
            </p:txBody>
          </p:sp>
        </p:grpSp>
        <p:grpSp>
          <p:nvGrpSpPr>
            <p:cNvPr id="12" name="Group 11"/>
            <p:cNvGrpSpPr/>
            <p:nvPr/>
          </p:nvGrpSpPr>
          <p:grpSpPr>
            <a:xfrm>
              <a:off x="457200" y="3066687"/>
              <a:ext cx="7716527" cy="874644"/>
              <a:chOff x="149087" y="3193896"/>
              <a:chExt cx="7716527" cy="874644"/>
            </a:xfrm>
          </p:grpSpPr>
          <p:sp>
            <p:nvSpPr>
              <p:cNvPr id="8" name="Pentagon 7"/>
              <p:cNvSpPr/>
              <p:nvPr/>
            </p:nvSpPr>
            <p:spPr>
              <a:xfrm>
                <a:off x="149087" y="3193896"/>
                <a:ext cx="1627060" cy="874644"/>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lumMod val="95000"/>
                      </a:schemeClr>
                    </a:solidFill>
                  </a:rPr>
                  <a:t>Gather Materials</a:t>
                </a:r>
                <a:endParaRPr lang="en-US" dirty="0">
                  <a:solidFill>
                    <a:schemeClr val="tx1">
                      <a:lumMod val="95000"/>
                    </a:schemeClr>
                  </a:solidFill>
                </a:endParaRPr>
              </a:p>
            </p:txBody>
          </p:sp>
          <p:sp>
            <p:nvSpPr>
              <p:cNvPr id="23" name="Rectangle 22"/>
              <p:cNvSpPr/>
              <p:nvPr/>
            </p:nvSpPr>
            <p:spPr>
              <a:xfrm>
                <a:off x="1847558" y="3224277"/>
                <a:ext cx="1402028" cy="8138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accent1">
                        <a:lumMod val="20000"/>
                        <a:lumOff val="80000"/>
                      </a:schemeClr>
                    </a:solidFill>
                  </a:rPr>
                  <a:t>Conduct Interviews</a:t>
                </a:r>
                <a:endParaRPr lang="en-US" sz="1200" dirty="0">
                  <a:solidFill>
                    <a:schemeClr val="accent1">
                      <a:lumMod val="20000"/>
                      <a:lumOff val="80000"/>
                    </a:schemeClr>
                  </a:solidFill>
                </a:endParaRPr>
              </a:p>
            </p:txBody>
          </p:sp>
          <p:sp>
            <p:nvSpPr>
              <p:cNvPr id="27" name="Rectangle 26"/>
              <p:cNvSpPr/>
              <p:nvPr/>
            </p:nvSpPr>
            <p:spPr>
              <a:xfrm>
                <a:off x="6463586" y="3247590"/>
                <a:ext cx="1402028" cy="8138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accent1">
                        <a:lumMod val="20000"/>
                        <a:lumOff val="80000"/>
                      </a:schemeClr>
                    </a:solidFill>
                  </a:rPr>
                  <a:t>Keep track of downloads! </a:t>
                </a:r>
                <a:endParaRPr lang="en-US" sz="1200" dirty="0">
                  <a:solidFill>
                    <a:schemeClr val="accent1">
                      <a:lumMod val="20000"/>
                      <a:lumOff val="80000"/>
                    </a:schemeClr>
                  </a:solidFill>
                </a:endParaRPr>
              </a:p>
            </p:txBody>
          </p:sp>
          <p:sp>
            <p:nvSpPr>
              <p:cNvPr id="32" name="Rectangle 31"/>
              <p:cNvSpPr/>
              <p:nvPr/>
            </p:nvSpPr>
            <p:spPr>
              <a:xfrm>
                <a:off x="3386234" y="3230625"/>
                <a:ext cx="1402028" cy="8138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accent1">
                        <a:lumMod val="20000"/>
                        <a:lumOff val="80000"/>
                      </a:schemeClr>
                    </a:solidFill>
                  </a:rPr>
                  <a:t>Get the shots, make the animations</a:t>
                </a:r>
                <a:endParaRPr lang="en-US" sz="1200" dirty="0">
                  <a:solidFill>
                    <a:schemeClr val="accent1">
                      <a:lumMod val="20000"/>
                      <a:lumOff val="80000"/>
                    </a:schemeClr>
                  </a:solidFill>
                </a:endParaRPr>
              </a:p>
            </p:txBody>
          </p:sp>
          <p:sp>
            <p:nvSpPr>
              <p:cNvPr id="36" name="Rectangle 35"/>
              <p:cNvSpPr/>
              <p:nvPr/>
            </p:nvSpPr>
            <p:spPr>
              <a:xfrm>
                <a:off x="4924910" y="3249942"/>
                <a:ext cx="1402028" cy="8138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accent1">
                        <a:lumMod val="20000"/>
                        <a:lumOff val="80000"/>
                      </a:schemeClr>
                    </a:solidFill>
                  </a:rPr>
                  <a:t>Record the audio</a:t>
                </a:r>
                <a:endParaRPr lang="en-US" sz="1200" dirty="0">
                  <a:solidFill>
                    <a:schemeClr val="accent1">
                      <a:lumMod val="20000"/>
                      <a:lumOff val="80000"/>
                    </a:schemeClr>
                  </a:solidFill>
                </a:endParaRPr>
              </a:p>
            </p:txBody>
          </p:sp>
        </p:grpSp>
        <p:grpSp>
          <p:nvGrpSpPr>
            <p:cNvPr id="17" name="Group 16"/>
            <p:cNvGrpSpPr/>
            <p:nvPr/>
          </p:nvGrpSpPr>
          <p:grpSpPr>
            <a:xfrm>
              <a:off x="448954" y="4023697"/>
              <a:ext cx="10698721" cy="874644"/>
              <a:chOff x="448954" y="4023697"/>
              <a:chExt cx="10698721" cy="874644"/>
            </a:xfrm>
          </p:grpSpPr>
          <p:sp>
            <p:nvSpPr>
              <p:cNvPr id="28" name="Pentagon 27"/>
              <p:cNvSpPr/>
              <p:nvPr/>
            </p:nvSpPr>
            <p:spPr>
              <a:xfrm>
                <a:off x="448954" y="4023697"/>
                <a:ext cx="1627060" cy="874644"/>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lumMod val="95000"/>
                      </a:schemeClr>
                    </a:solidFill>
                  </a:rPr>
                  <a:t>Put it Together</a:t>
                </a:r>
                <a:endParaRPr lang="en-US" dirty="0">
                  <a:solidFill>
                    <a:schemeClr val="tx1">
                      <a:lumMod val="95000"/>
                    </a:schemeClr>
                  </a:solidFill>
                </a:endParaRPr>
              </a:p>
            </p:txBody>
          </p:sp>
          <p:sp>
            <p:nvSpPr>
              <p:cNvPr id="29" name="Rectangle 28"/>
              <p:cNvSpPr/>
              <p:nvPr/>
            </p:nvSpPr>
            <p:spPr>
              <a:xfrm>
                <a:off x="2163293" y="4023697"/>
                <a:ext cx="1402028" cy="8138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accent1">
                        <a:lumMod val="20000"/>
                        <a:lumOff val="80000"/>
                      </a:schemeClr>
                    </a:solidFill>
                  </a:rPr>
                  <a:t>Put the pieces in the order you planned</a:t>
                </a:r>
                <a:endParaRPr lang="en-US" sz="1200" dirty="0">
                  <a:solidFill>
                    <a:schemeClr val="accent1">
                      <a:lumMod val="20000"/>
                      <a:lumOff val="80000"/>
                    </a:schemeClr>
                  </a:solidFill>
                </a:endParaRPr>
              </a:p>
            </p:txBody>
          </p:sp>
          <p:sp>
            <p:nvSpPr>
              <p:cNvPr id="34" name="Rectangle 33"/>
              <p:cNvSpPr/>
              <p:nvPr/>
            </p:nvSpPr>
            <p:spPr>
              <a:xfrm>
                <a:off x="5199096" y="4023697"/>
                <a:ext cx="1402028" cy="8138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accent1">
                        <a:lumMod val="20000"/>
                        <a:lumOff val="80000"/>
                      </a:schemeClr>
                    </a:solidFill>
                  </a:rPr>
                  <a:t>CITE it ALL</a:t>
                </a:r>
                <a:endParaRPr lang="en-US" sz="1200" dirty="0">
                  <a:solidFill>
                    <a:schemeClr val="accent1">
                      <a:lumMod val="20000"/>
                      <a:lumOff val="80000"/>
                    </a:schemeClr>
                  </a:solidFill>
                </a:endParaRPr>
              </a:p>
            </p:txBody>
          </p:sp>
          <p:sp>
            <p:nvSpPr>
              <p:cNvPr id="35" name="Rectangle 34"/>
              <p:cNvSpPr/>
              <p:nvPr/>
            </p:nvSpPr>
            <p:spPr>
              <a:xfrm>
                <a:off x="6714613" y="4031453"/>
                <a:ext cx="1402028" cy="8138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accent1">
                        <a:lumMod val="20000"/>
                        <a:lumOff val="80000"/>
                      </a:schemeClr>
                    </a:solidFill>
                  </a:rPr>
                  <a:t>Finalize the script </a:t>
                </a:r>
              </a:p>
              <a:p>
                <a:pPr algn="ctr"/>
                <a:r>
                  <a:rPr lang="en-US" sz="1200" dirty="0" smtClean="0">
                    <a:solidFill>
                      <a:schemeClr val="accent1">
                        <a:lumMod val="20000"/>
                        <a:lumOff val="80000"/>
                      </a:schemeClr>
                    </a:solidFill>
                  </a:rPr>
                  <a:t>Name (time) – Words spoken</a:t>
                </a:r>
                <a:endParaRPr lang="en-US" sz="1200" dirty="0">
                  <a:solidFill>
                    <a:schemeClr val="accent1">
                      <a:lumMod val="20000"/>
                      <a:lumOff val="80000"/>
                    </a:schemeClr>
                  </a:solidFill>
                </a:endParaRPr>
              </a:p>
            </p:txBody>
          </p:sp>
          <p:sp>
            <p:nvSpPr>
              <p:cNvPr id="38" name="Rectangle 37"/>
              <p:cNvSpPr/>
              <p:nvPr/>
            </p:nvSpPr>
            <p:spPr>
              <a:xfrm>
                <a:off x="3683579" y="4042198"/>
                <a:ext cx="1402028" cy="8138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accent1">
                        <a:lumMod val="20000"/>
                        <a:lumOff val="80000"/>
                      </a:schemeClr>
                    </a:solidFill>
                  </a:rPr>
                  <a:t>Find the music</a:t>
                </a:r>
                <a:endParaRPr lang="en-US" sz="1200" dirty="0">
                  <a:solidFill>
                    <a:schemeClr val="accent1">
                      <a:lumMod val="20000"/>
                      <a:lumOff val="80000"/>
                    </a:schemeClr>
                  </a:solidFill>
                </a:endParaRPr>
              </a:p>
            </p:txBody>
          </p:sp>
          <p:sp>
            <p:nvSpPr>
              <p:cNvPr id="39" name="Rectangle 38"/>
              <p:cNvSpPr/>
              <p:nvPr/>
            </p:nvSpPr>
            <p:spPr>
              <a:xfrm>
                <a:off x="8230130" y="4023697"/>
                <a:ext cx="1402028" cy="8138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accent1">
                        <a:lumMod val="20000"/>
                        <a:lumOff val="80000"/>
                      </a:schemeClr>
                    </a:solidFill>
                  </a:rPr>
                  <a:t>Review with </a:t>
                </a:r>
                <a:r>
                  <a:rPr lang="en-US" sz="1200" dirty="0" err="1" smtClean="0">
                    <a:solidFill>
                      <a:schemeClr val="accent1">
                        <a:lumMod val="20000"/>
                        <a:lumOff val="80000"/>
                      </a:schemeClr>
                    </a:solidFill>
                  </a:rPr>
                  <a:t>Comm</a:t>
                </a:r>
                <a:r>
                  <a:rPr lang="en-US" sz="1200" dirty="0" smtClean="0">
                    <a:solidFill>
                      <a:schemeClr val="accent1">
                        <a:lumMod val="20000"/>
                        <a:lumOff val="80000"/>
                      </a:schemeClr>
                    </a:solidFill>
                  </a:rPr>
                  <a:t>/PC</a:t>
                </a:r>
              </a:p>
            </p:txBody>
          </p:sp>
          <p:sp>
            <p:nvSpPr>
              <p:cNvPr id="40" name="Rectangle 39"/>
              <p:cNvSpPr/>
              <p:nvPr/>
            </p:nvSpPr>
            <p:spPr>
              <a:xfrm>
                <a:off x="9745647" y="4023697"/>
                <a:ext cx="1402028" cy="8138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accent1">
                        <a:lumMod val="20000"/>
                        <a:lumOff val="80000"/>
                      </a:schemeClr>
                    </a:solidFill>
                  </a:rPr>
                  <a:t>Export and Submit</a:t>
                </a:r>
                <a:endParaRPr lang="en-US" sz="1200" dirty="0">
                  <a:solidFill>
                    <a:schemeClr val="accent1">
                      <a:lumMod val="20000"/>
                      <a:lumOff val="80000"/>
                    </a:schemeClr>
                  </a:solidFill>
                </a:endParaRPr>
              </a:p>
            </p:txBody>
          </p:sp>
        </p:grpSp>
      </p:grpSp>
      <p:sp>
        <p:nvSpPr>
          <p:cNvPr id="50" name="Rectangle 49"/>
          <p:cNvSpPr/>
          <p:nvPr/>
        </p:nvSpPr>
        <p:spPr>
          <a:xfrm>
            <a:off x="1483587" y="1396183"/>
            <a:ext cx="4986100" cy="8138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accent1">
                    <a:lumMod val="20000"/>
                    <a:lumOff val="80000"/>
                  </a:schemeClr>
                </a:solidFill>
              </a:rPr>
              <a:t>Who? Why? Where? </a:t>
            </a:r>
            <a:r>
              <a:rPr lang="en-US" sz="1200" i="1" dirty="0" smtClean="0">
                <a:solidFill>
                  <a:schemeClr val="accent1">
                    <a:lumMod val="20000"/>
                    <a:lumOff val="80000"/>
                  </a:schemeClr>
                </a:solidFill>
              </a:rPr>
              <a:t>less</a:t>
            </a:r>
            <a:r>
              <a:rPr lang="en-US" sz="1200" dirty="0" smtClean="0">
                <a:solidFill>
                  <a:schemeClr val="accent1">
                    <a:lumMod val="20000"/>
                    <a:lumOff val="80000"/>
                  </a:schemeClr>
                </a:solidFill>
              </a:rPr>
              <a:t> How?</a:t>
            </a:r>
            <a:endParaRPr lang="en-US" sz="1200" dirty="0">
              <a:solidFill>
                <a:schemeClr val="accent1">
                  <a:lumMod val="20000"/>
                  <a:lumOff val="80000"/>
                </a:schemeClr>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6" name="Shape 81"/>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rtl="0">
              <a:spcBef>
                <a:spcPts val="0"/>
              </a:spcBef>
              <a:buNone/>
            </a:pPr>
            <a:r>
              <a:rPr lang="en" dirty="0" smtClean="0">
                <a:latin typeface="Century Gothic" panose="020B0502020202020204" pitchFamily="34" charset="0"/>
              </a:rPr>
              <a:t>What </a:t>
            </a:r>
            <a:r>
              <a:rPr lang="en" dirty="0">
                <a:latin typeface="Century Gothic" panose="020B0502020202020204" pitchFamily="34" charset="0"/>
              </a:rPr>
              <a:t>is your </a:t>
            </a:r>
            <a:r>
              <a:rPr lang="en" b="1" dirty="0" smtClean="0">
                <a:latin typeface="Century Gothic" panose="020B0502020202020204" pitchFamily="34" charset="0"/>
              </a:rPr>
              <a:t>Message</a:t>
            </a:r>
            <a:r>
              <a:rPr lang="en" dirty="0">
                <a:latin typeface="Century Gothic" panose="020B0502020202020204" pitchFamily="34" charset="0"/>
              </a:rPr>
              <a:t>?</a:t>
            </a:r>
          </a:p>
        </p:txBody>
      </p:sp>
      <p:sp>
        <p:nvSpPr>
          <p:cNvPr id="7" name="Shape 82"/>
          <p:cNvSpPr txBox="1">
            <a:spLocks noGrp="1"/>
          </p:cNvSpPr>
          <p:nvPr>
            <p:ph type="body" idx="1"/>
          </p:nvPr>
        </p:nvSpPr>
        <p:spPr>
          <a:xfrm>
            <a:off x="2979331" y="1237291"/>
            <a:ext cx="5863585" cy="3207599"/>
          </a:xfrm>
          <a:prstGeom prst="rect">
            <a:avLst/>
          </a:prstGeom>
        </p:spPr>
        <p:txBody>
          <a:bodyPr lIns="91425" tIns="91425" rIns="91425" bIns="91425" anchor="t" anchorCtr="0">
            <a:noAutofit/>
          </a:bodyPr>
          <a:lstStyle/>
          <a:p>
            <a:pPr marL="457200" lvl="0" indent="-304800" rtl="0">
              <a:spcBef>
                <a:spcPts val="0"/>
              </a:spcBef>
              <a:buSzPct val="100000"/>
              <a:buFont typeface="Arial" panose="020B0604020202020204" pitchFamily="34" charset="0"/>
              <a:buChar char="•"/>
            </a:pPr>
            <a:r>
              <a:rPr lang="en" dirty="0" smtClean="0">
                <a:latin typeface="Garamond" panose="02020404030301010803" pitchFamily="18" charset="0"/>
              </a:rPr>
              <a:t>What </a:t>
            </a:r>
            <a:r>
              <a:rPr lang="en" dirty="0">
                <a:latin typeface="Garamond" panose="02020404030301010803" pitchFamily="18" charset="0"/>
              </a:rPr>
              <a:t>are </a:t>
            </a:r>
            <a:r>
              <a:rPr lang="en" dirty="0" smtClean="0">
                <a:latin typeface="Garamond" panose="02020404030301010803" pitchFamily="18" charset="0"/>
              </a:rPr>
              <a:t>the </a:t>
            </a:r>
            <a:r>
              <a:rPr lang="en" b="1" u="sng" dirty="0" smtClean="0">
                <a:latin typeface="Garamond" panose="02020404030301010803" pitchFamily="18" charset="0"/>
              </a:rPr>
              <a:t>community concerns</a:t>
            </a:r>
            <a:r>
              <a:rPr lang="en" dirty="0" smtClean="0">
                <a:latin typeface="Garamond" panose="02020404030301010803" pitchFamily="18" charset="0"/>
              </a:rPr>
              <a:t> and </a:t>
            </a:r>
            <a:r>
              <a:rPr lang="en" dirty="0">
                <a:latin typeface="Garamond" panose="02020404030301010803" pitchFamily="18" charset="0"/>
              </a:rPr>
              <a:t>perceptions based on project </a:t>
            </a:r>
            <a:r>
              <a:rPr lang="en" dirty="0" smtClean="0">
                <a:latin typeface="Garamond" panose="02020404030301010803" pitchFamily="18" charset="0"/>
              </a:rPr>
              <a:t>outcomes?</a:t>
            </a:r>
            <a:endParaRPr lang="en" dirty="0">
              <a:latin typeface="Garamond" panose="02020404030301010803" pitchFamily="18" charset="0"/>
            </a:endParaRPr>
          </a:p>
          <a:p>
            <a:pPr marL="457200" lvl="0" indent="-304800" rtl="0">
              <a:spcBef>
                <a:spcPts val="0"/>
              </a:spcBef>
              <a:buSzPct val="100000"/>
              <a:buFont typeface="Arial" panose="020B0604020202020204" pitchFamily="34" charset="0"/>
              <a:buChar char="•"/>
            </a:pPr>
            <a:r>
              <a:rPr lang="en" dirty="0">
                <a:latin typeface="Garamond" panose="02020404030301010803" pitchFamily="18" charset="0"/>
              </a:rPr>
              <a:t>Why is this project </a:t>
            </a:r>
            <a:r>
              <a:rPr lang="en" dirty="0" smtClean="0">
                <a:latin typeface="Garamond" panose="02020404030301010803" pitchFamily="18" charset="0"/>
              </a:rPr>
              <a:t>important and how will this video add </a:t>
            </a:r>
            <a:r>
              <a:rPr lang="en" b="1" u="sng" dirty="0" smtClean="0">
                <a:latin typeface="Garamond" panose="02020404030301010803" pitchFamily="18" charset="0"/>
              </a:rPr>
              <a:t>value to society</a:t>
            </a:r>
            <a:r>
              <a:rPr lang="en" dirty="0" smtClean="0">
                <a:latin typeface="Garamond" panose="02020404030301010803" pitchFamily="18" charset="0"/>
              </a:rPr>
              <a:t>?</a:t>
            </a:r>
            <a:endParaRPr lang="en" dirty="0">
              <a:latin typeface="Garamond" panose="02020404030301010803" pitchFamily="18" charset="0"/>
            </a:endParaRPr>
          </a:p>
          <a:p>
            <a:pPr marL="457200" lvl="0" indent="-304800">
              <a:spcBef>
                <a:spcPts val="0"/>
              </a:spcBef>
              <a:buSzPct val="100000"/>
              <a:buFont typeface="Arial" panose="020B0604020202020204" pitchFamily="34" charset="0"/>
              <a:buChar char="•"/>
            </a:pPr>
            <a:r>
              <a:rPr lang="en" dirty="0">
                <a:latin typeface="Garamond" panose="02020404030301010803" pitchFamily="18" charset="0"/>
              </a:rPr>
              <a:t>What </a:t>
            </a:r>
            <a:r>
              <a:rPr lang="en" b="1" u="sng" dirty="0">
                <a:latin typeface="Garamond" panose="02020404030301010803" pitchFamily="18" charset="0"/>
              </a:rPr>
              <a:t>tools</a:t>
            </a:r>
            <a:r>
              <a:rPr lang="en" dirty="0">
                <a:latin typeface="Garamond" panose="02020404030301010803" pitchFamily="18" charset="0"/>
              </a:rPr>
              <a:t> are you using </a:t>
            </a:r>
            <a:r>
              <a:rPr lang="en" dirty="0" smtClean="0">
                <a:latin typeface="Garamond" panose="02020404030301010803" pitchFamily="18" charset="0"/>
              </a:rPr>
              <a:t>and how did your team use EO?</a:t>
            </a:r>
          </a:p>
          <a:p>
            <a:pPr marL="457200" lvl="0" indent="-304800">
              <a:spcBef>
                <a:spcPts val="0"/>
              </a:spcBef>
              <a:buSzPct val="100000"/>
              <a:buFont typeface="Arial" panose="020B0604020202020204" pitchFamily="34" charset="0"/>
              <a:buChar char="•"/>
            </a:pPr>
            <a:r>
              <a:rPr lang="en" dirty="0" smtClean="0">
                <a:latin typeface="Garamond" panose="02020404030301010803" pitchFamily="18" charset="0"/>
              </a:rPr>
              <a:t>How </a:t>
            </a:r>
            <a:r>
              <a:rPr lang="en" dirty="0">
                <a:latin typeface="Garamond" panose="02020404030301010803" pitchFamily="18" charset="0"/>
              </a:rPr>
              <a:t>much should be </a:t>
            </a:r>
            <a:r>
              <a:rPr lang="en" b="1" u="sng" dirty="0">
                <a:latin typeface="Garamond" panose="02020404030301010803" pitchFamily="18" charset="0"/>
              </a:rPr>
              <a:t>technical</a:t>
            </a:r>
            <a:r>
              <a:rPr lang="en" dirty="0">
                <a:latin typeface="Garamond" panose="02020404030301010803" pitchFamily="18" charset="0"/>
              </a:rPr>
              <a:t> (percentage</a:t>
            </a:r>
            <a:r>
              <a:rPr lang="en" dirty="0" smtClean="0">
                <a:latin typeface="Garamond" panose="02020404030301010803" pitchFamily="18" charset="0"/>
              </a:rPr>
              <a:t>?) and what type of technical information should be used?</a:t>
            </a:r>
            <a:endParaRPr lang="en" dirty="0">
              <a:latin typeface="Garamond" panose="02020404030301010803" pitchFamily="18" charset="0"/>
            </a:endParaRPr>
          </a:p>
          <a:p>
            <a:pPr marL="457200" lvl="0" indent="-304800" rtl="0">
              <a:spcBef>
                <a:spcPts val="0"/>
              </a:spcBef>
              <a:buSzPct val="100000"/>
              <a:buFont typeface="Arial" panose="020B0604020202020204" pitchFamily="34" charset="0"/>
              <a:buChar char="•"/>
            </a:pPr>
            <a:r>
              <a:rPr lang="en" dirty="0" smtClean="0">
                <a:latin typeface="Garamond" panose="02020404030301010803" pitchFamily="18" charset="0"/>
              </a:rPr>
              <a:t>VPS </a:t>
            </a:r>
            <a:r>
              <a:rPr lang="en" dirty="0">
                <a:latin typeface="Garamond" panose="02020404030301010803" pitchFamily="18" charset="0"/>
              </a:rPr>
              <a:t>is a story, not a tech paper. </a:t>
            </a:r>
            <a:r>
              <a:rPr lang="en" b="1" u="sng" dirty="0">
                <a:latin typeface="Garamond" panose="02020404030301010803" pitchFamily="18" charset="0"/>
              </a:rPr>
              <a:t>Make it </a:t>
            </a:r>
            <a:r>
              <a:rPr lang="en" b="1" u="sng" dirty="0" smtClean="0">
                <a:latin typeface="Garamond" panose="02020404030301010803" pitchFamily="18" charset="0"/>
              </a:rPr>
              <a:t>compelling!!</a:t>
            </a:r>
            <a:endParaRPr lang="en" b="1" u="sng" dirty="0">
              <a:latin typeface="Garamond" panose="02020404030301010803" pitchFamily="18"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545" y="1521227"/>
            <a:ext cx="2621082" cy="2293447"/>
          </a:xfrm>
          <a:prstGeom prst="rect">
            <a:avLst/>
          </a:prstGeom>
        </p:spPr>
      </p:pic>
      <p:sp>
        <p:nvSpPr>
          <p:cNvPr id="9" name="Shape 81"/>
          <p:cNvSpPr txBox="1">
            <a:spLocks/>
          </p:cNvSpPr>
          <p:nvPr/>
        </p:nvSpPr>
        <p:spPr>
          <a:xfrm>
            <a:off x="707186" y="3873661"/>
            <a:ext cx="1915174" cy="686100"/>
          </a:xfrm>
          <a:prstGeom prst="rect">
            <a:avLst/>
          </a:prstGeom>
          <a:noFill/>
          <a:ln>
            <a:noFill/>
          </a:ln>
        </p:spPr>
        <p:txBody>
          <a:bodyPr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ct val="100000"/>
              <a:buFont typeface="Roboto Slab"/>
              <a:buNone/>
              <a:defRPr sz="3000" b="0" i="0" u="none" strike="noStrike" cap="none">
                <a:solidFill>
                  <a:schemeClr val="dk1"/>
                </a:solidFill>
                <a:latin typeface="Roboto Slab"/>
                <a:ea typeface="Roboto Slab"/>
                <a:cs typeface="Roboto Slab"/>
                <a:sym typeface="Roboto Slab"/>
              </a:defRPr>
            </a:lvl1pPr>
            <a:lvl2pPr lvl="1">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2pPr>
            <a:lvl3pPr lvl="2">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3pPr>
            <a:lvl4pPr lvl="3">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4pPr>
            <a:lvl5pPr lvl="4">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5pPr>
            <a:lvl6pPr lvl="5">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6pPr>
            <a:lvl7pPr lvl="6">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7pPr>
            <a:lvl8pPr lvl="7">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8pPr>
            <a:lvl9pPr lvl="8">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9pPr>
          </a:lstStyle>
          <a:p>
            <a:r>
              <a:rPr lang="en-US" sz="2400" b="1" dirty="0" smtClean="0">
                <a:solidFill>
                  <a:schemeClr val="bg1">
                    <a:lumMod val="40000"/>
                    <a:lumOff val="60000"/>
                  </a:schemeClr>
                </a:solidFill>
                <a:latin typeface="Century Gothic" panose="020B0502020202020204" pitchFamily="34" charset="0"/>
              </a:rPr>
              <a:t>A</a:t>
            </a:r>
            <a:r>
              <a:rPr lang="en" sz="2400" b="1" dirty="0" smtClean="0">
                <a:solidFill>
                  <a:schemeClr val="bg1">
                    <a:lumMod val="40000"/>
                    <a:lumOff val="60000"/>
                  </a:schemeClr>
                </a:solidFill>
                <a:latin typeface="Century Gothic" panose="020B0502020202020204" pitchFamily="34" charset="0"/>
              </a:rPr>
              <a:t>udience</a:t>
            </a:r>
            <a:r>
              <a:rPr lang="en" sz="2400" dirty="0" smtClean="0">
                <a:solidFill>
                  <a:schemeClr val="bg1">
                    <a:lumMod val="40000"/>
                    <a:lumOff val="60000"/>
                  </a:schemeClr>
                </a:solidFill>
                <a:latin typeface="Century Gothic" panose="020B0502020202020204" pitchFamily="34" charset="0"/>
              </a:rPr>
              <a:t>?</a:t>
            </a:r>
            <a:endParaRPr lang="en" sz="2400" dirty="0">
              <a:solidFill>
                <a:schemeClr val="bg1">
                  <a:lumMod val="40000"/>
                  <a:lumOff val="60000"/>
                </a:schemeClr>
              </a:solidFill>
              <a:latin typeface="Century Gothic" panose="020B0502020202020204" pitchFamily="34" charset="0"/>
            </a:endParaRPr>
          </a:p>
        </p:txBody>
      </p:sp>
      <p:sp>
        <p:nvSpPr>
          <p:cNvPr id="10" name="Shape 81"/>
          <p:cNvSpPr txBox="1">
            <a:spLocks/>
          </p:cNvSpPr>
          <p:nvPr/>
        </p:nvSpPr>
        <p:spPr>
          <a:xfrm>
            <a:off x="707185" y="3515747"/>
            <a:ext cx="2596817" cy="686100"/>
          </a:xfrm>
          <a:prstGeom prst="rect">
            <a:avLst/>
          </a:prstGeom>
          <a:noFill/>
          <a:ln>
            <a:noFill/>
          </a:ln>
        </p:spPr>
        <p:txBody>
          <a:bodyPr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ct val="100000"/>
              <a:buFont typeface="Roboto Slab"/>
              <a:buNone/>
              <a:defRPr sz="3000" b="0" i="0" u="none" strike="noStrike" cap="none">
                <a:solidFill>
                  <a:schemeClr val="dk1"/>
                </a:solidFill>
                <a:latin typeface="Roboto Slab"/>
                <a:ea typeface="Roboto Slab"/>
                <a:cs typeface="Roboto Slab"/>
                <a:sym typeface="Roboto Slab"/>
              </a:defRPr>
            </a:lvl1pPr>
            <a:lvl2pPr lvl="1">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2pPr>
            <a:lvl3pPr lvl="2">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3pPr>
            <a:lvl4pPr lvl="3">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4pPr>
            <a:lvl5pPr lvl="4">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5pPr>
            <a:lvl6pPr lvl="5">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6pPr>
            <a:lvl7pPr lvl="6">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7pPr>
            <a:lvl8pPr lvl="7">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8pPr>
            <a:lvl9pPr lvl="8">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9pPr>
          </a:lstStyle>
          <a:p>
            <a:r>
              <a:rPr lang="en" sz="2400" dirty="0" smtClean="0">
                <a:solidFill>
                  <a:schemeClr val="bg1">
                    <a:lumMod val="40000"/>
                    <a:lumOff val="60000"/>
                  </a:schemeClr>
                </a:solidFill>
                <a:latin typeface="Century Gothic" panose="020B0502020202020204" pitchFamily="34" charset="0"/>
              </a:rPr>
              <a:t>Who is your</a:t>
            </a:r>
            <a:endParaRPr lang="en" sz="3400" dirty="0">
              <a:solidFill>
                <a:schemeClr val="bg1">
                  <a:lumMod val="40000"/>
                  <a:lumOff val="60000"/>
                </a:schemeClr>
              </a:solidFill>
              <a:latin typeface="Century Gothic" panose="020B0502020202020204"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6" name="Shape 87"/>
          <p:cNvSpPr txBox="1">
            <a:spLocks noGrp="1"/>
          </p:cNvSpPr>
          <p:nvPr>
            <p:ph type="title"/>
          </p:nvPr>
        </p:nvSpPr>
        <p:spPr>
          <a:xfrm>
            <a:off x="387899" y="458025"/>
            <a:ext cx="2441025" cy="686100"/>
          </a:xfrm>
          <a:prstGeom prst="rect">
            <a:avLst/>
          </a:prstGeom>
        </p:spPr>
        <p:txBody>
          <a:bodyPr lIns="91425" tIns="91425" rIns="91425" bIns="91425" anchor="b" anchorCtr="0">
            <a:noAutofit/>
          </a:bodyPr>
          <a:lstStyle/>
          <a:p>
            <a:pPr lvl="0" rtl="0">
              <a:spcBef>
                <a:spcPts val="0"/>
              </a:spcBef>
              <a:buNone/>
            </a:pPr>
            <a:r>
              <a:rPr lang="en" sz="3200" b="1" dirty="0" smtClean="0">
                <a:latin typeface="Century Gothic" panose="020B0502020202020204" pitchFamily="34" charset="0"/>
              </a:rPr>
              <a:t>Storyboard  </a:t>
            </a:r>
            <a:endParaRPr lang="en" sz="3200" b="1" dirty="0">
              <a:latin typeface="Century Gothic" panose="020B0502020202020204" pitchFamily="34" charset="0"/>
            </a:endParaRPr>
          </a:p>
        </p:txBody>
      </p:sp>
      <p:sp>
        <p:nvSpPr>
          <p:cNvPr id="7" name="Shape 88"/>
          <p:cNvSpPr txBox="1">
            <a:spLocks noGrp="1"/>
          </p:cNvSpPr>
          <p:nvPr>
            <p:ph type="body" idx="1"/>
          </p:nvPr>
        </p:nvSpPr>
        <p:spPr>
          <a:xfrm>
            <a:off x="387901" y="1434295"/>
            <a:ext cx="3593549" cy="3078900"/>
          </a:xfrm>
          <a:prstGeom prst="rect">
            <a:avLst/>
          </a:prstGeom>
        </p:spPr>
        <p:txBody>
          <a:bodyPr lIns="91425" tIns="91425" rIns="91425" bIns="91425" anchor="t" anchorCtr="0">
            <a:noAutofit/>
          </a:bodyPr>
          <a:lstStyle/>
          <a:p>
            <a:pPr lvl="0">
              <a:lnSpc>
                <a:spcPct val="100000"/>
              </a:lnSpc>
              <a:spcAft>
                <a:spcPts val="600"/>
              </a:spcAft>
              <a:buNone/>
            </a:pPr>
            <a:r>
              <a:rPr lang="en" sz="2000" b="1" dirty="0">
                <a:latin typeface="Century Gothic" panose="020B0502020202020204" pitchFamily="34" charset="0"/>
              </a:rPr>
              <a:t>Why is it useful?</a:t>
            </a:r>
          </a:p>
          <a:p>
            <a:pPr marL="514350" lvl="0" indent="-285750" rtl="0">
              <a:lnSpc>
                <a:spcPct val="100000"/>
              </a:lnSpc>
              <a:spcAft>
                <a:spcPts val="600"/>
              </a:spcAft>
              <a:buFont typeface="Arial" panose="020B0604020202020204" pitchFamily="34" charset="0"/>
              <a:buChar char="•"/>
            </a:pPr>
            <a:r>
              <a:rPr lang="en" dirty="0">
                <a:latin typeface="Garamond" panose="02020404030301010803" pitchFamily="18" charset="0"/>
              </a:rPr>
              <a:t>Give </a:t>
            </a:r>
            <a:r>
              <a:rPr lang="en" dirty="0" smtClean="0">
                <a:latin typeface="Garamond" panose="02020404030301010803" pitchFamily="18" charset="0"/>
              </a:rPr>
              <a:t>structure and organization</a:t>
            </a:r>
            <a:endParaRPr lang="en" dirty="0">
              <a:latin typeface="Garamond" panose="02020404030301010803" pitchFamily="18" charset="0"/>
            </a:endParaRPr>
          </a:p>
          <a:p>
            <a:pPr marL="514350" lvl="0" indent="-285750">
              <a:lnSpc>
                <a:spcPct val="100000"/>
              </a:lnSpc>
              <a:spcAft>
                <a:spcPts val="1200"/>
              </a:spcAft>
              <a:buFont typeface="Arial" panose="020B0604020202020204" pitchFamily="34" charset="0"/>
              <a:buChar char="•"/>
            </a:pPr>
            <a:r>
              <a:rPr lang="en" dirty="0" smtClean="0">
                <a:latin typeface="Garamond" panose="02020404030301010803" pitchFamily="18" charset="0"/>
              </a:rPr>
              <a:t>Plan </a:t>
            </a:r>
            <a:r>
              <a:rPr lang="en" b="1" dirty="0" smtClean="0">
                <a:latin typeface="Garamond" panose="02020404030301010803" pitchFamily="18" charset="0"/>
              </a:rPr>
              <a:t>A-Roll</a:t>
            </a:r>
            <a:r>
              <a:rPr lang="en" dirty="0" smtClean="0">
                <a:latin typeface="Garamond" panose="02020404030301010803" pitchFamily="18" charset="0"/>
              </a:rPr>
              <a:t> and </a:t>
            </a:r>
            <a:r>
              <a:rPr lang="en" b="1" dirty="0" smtClean="0">
                <a:latin typeface="Garamond" panose="02020404030301010803" pitchFamily="18" charset="0"/>
              </a:rPr>
              <a:t>B-roll</a:t>
            </a:r>
            <a:r>
              <a:rPr lang="en" dirty="0" smtClean="0">
                <a:latin typeface="Garamond" panose="02020404030301010803" pitchFamily="18" charset="0"/>
              </a:rPr>
              <a:t> shots</a:t>
            </a:r>
            <a:endParaRPr lang="en" dirty="0">
              <a:latin typeface="Garamond" panose="02020404030301010803" pitchFamily="18" charset="0"/>
            </a:endParaRPr>
          </a:p>
          <a:p>
            <a:pPr lvl="0">
              <a:lnSpc>
                <a:spcPct val="100000"/>
              </a:lnSpc>
              <a:spcAft>
                <a:spcPts val="600"/>
              </a:spcAft>
            </a:pPr>
            <a:r>
              <a:rPr lang="en" sz="2000" b="1" dirty="0" smtClean="0">
                <a:latin typeface="Century Gothic" panose="020B0502020202020204" pitchFamily="34" charset="0"/>
              </a:rPr>
              <a:t>Examples &amp; Inspiration</a:t>
            </a:r>
            <a:endParaRPr lang="en" sz="2000" b="1" dirty="0">
              <a:latin typeface="Century Gothic" panose="020B0502020202020204" pitchFamily="34" charset="0"/>
            </a:endParaRPr>
          </a:p>
          <a:p>
            <a:pPr marL="514350" lvl="0" indent="-285750">
              <a:lnSpc>
                <a:spcPct val="100000"/>
              </a:lnSpc>
              <a:spcAft>
                <a:spcPts val="600"/>
              </a:spcAft>
              <a:buFont typeface="Arial" panose="020B0604020202020204" pitchFamily="34" charset="0"/>
              <a:buChar char="•"/>
            </a:pPr>
            <a:r>
              <a:rPr lang="en" dirty="0" smtClean="0">
                <a:latin typeface="Garamond" panose="02020404030301010803" pitchFamily="18" charset="0"/>
              </a:rPr>
              <a:t>Previous </a:t>
            </a:r>
            <a:r>
              <a:rPr lang="en" dirty="0" smtClean="0">
                <a:latin typeface="Garamond" panose="02020404030301010803" pitchFamily="18" charset="0"/>
                <a:hlinkClick r:id="rId3"/>
              </a:rPr>
              <a:t>VPS videos</a:t>
            </a:r>
            <a:endParaRPr lang="en" dirty="0" smtClean="0">
              <a:latin typeface="Garamond" panose="02020404030301010803" pitchFamily="18" charset="0"/>
            </a:endParaRPr>
          </a:p>
          <a:p>
            <a:pPr marL="514350" indent="-285750">
              <a:lnSpc>
                <a:spcPct val="100000"/>
              </a:lnSpc>
              <a:spcAft>
                <a:spcPts val="600"/>
              </a:spcAft>
              <a:buFont typeface="Arial" panose="020B0604020202020204" pitchFamily="34" charset="0"/>
              <a:buChar char="•"/>
            </a:pPr>
            <a:r>
              <a:rPr lang="en" dirty="0">
                <a:latin typeface="Garamond" panose="02020404030301010803" pitchFamily="18" charset="0"/>
              </a:rPr>
              <a:t>Example </a:t>
            </a:r>
            <a:r>
              <a:rPr lang="en" dirty="0">
                <a:solidFill>
                  <a:schemeClr val="accent6">
                    <a:lumMod val="40000"/>
                    <a:lumOff val="60000"/>
                  </a:schemeClr>
                </a:solidFill>
                <a:latin typeface="Garamond" panose="02020404030301010803" pitchFamily="18" charset="0"/>
                <a:hlinkClick r:id="rId4"/>
              </a:rPr>
              <a:t>storyboard </a:t>
            </a:r>
            <a:r>
              <a:rPr lang="en" dirty="0" smtClean="0">
                <a:solidFill>
                  <a:schemeClr val="accent6">
                    <a:lumMod val="40000"/>
                    <a:lumOff val="60000"/>
                  </a:schemeClr>
                </a:solidFill>
                <a:latin typeface="Garamond" panose="02020404030301010803" pitchFamily="18" charset="0"/>
                <a:hlinkClick r:id="rId4"/>
              </a:rPr>
              <a:t>template</a:t>
            </a:r>
            <a:endParaRPr lang="en" dirty="0" smtClean="0">
              <a:latin typeface="Garamond" panose="02020404030301010803" pitchFamily="18" charset="0"/>
            </a:endParaRPr>
          </a:p>
          <a:p>
            <a:pPr marL="514350" lvl="0" indent="-285750">
              <a:lnSpc>
                <a:spcPct val="100000"/>
              </a:lnSpc>
              <a:spcAft>
                <a:spcPts val="600"/>
              </a:spcAft>
              <a:buFont typeface="Arial" panose="020B0604020202020204" pitchFamily="34" charset="0"/>
              <a:buChar char="•"/>
            </a:pPr>
            <a:r>
              <a:rPr lang="en" dirty="0" smtClean="0">
                <a:latin typeface="Garamond" panose="02020404030301010803" pitchFamily="18" charset="0"/>
              </a:rPr>
              <a:t>Find your creative genius!</a:t>
            </a:r>
            <a:endParaRPr lang="en" dirty="0">
              <a:latin typeface="Garamond" panose="02020404030301010803" pitchFamily="18" charset="0"/>
            </a:endParaRPr>
          </a:p>
        </p:txBody>
      </p:sp>
      <p:sp>
        <p:nvSpPr>
          <p:cNvPr id="8" name="Shape 87"/>
          <p:cNvSpPr txBox="1">
            <a:spLocks/>
          </p:cNvSpPr>
          <p:nvPr/>
        </p:nvSpPr>
        <p:spPr>
          <a:xfrm>
            <a:off x="2867025" y="458025"/>
            <a:ext cx="5353049" cy="686100"/>
          </a:xfrm>
          <a:prstGeom prst="rect">
            <a:avLst/>
          </a:prstGeom>
          <a:noFill/>
          <a:ln>
            <a:noFill/>
          </a:ln>
        </p:spPr>
        <p:txBody>
          <a:bodyPr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ct val="100000"/>
              <a:buFont typeface="Roboto Slab"/>
              <a:buNone/>
              <a:defRPr sz="3000" b="0" i="0" u="none" strike="noStrike" cap="none">
                <a:solidFill>
                  <a:schemeClr val="dk1"/>
                </a:solidFill>
                <a:latin typeface="Roboto Slab"/>
                <a:ea typeface="Roboto Slab"/>
                <a:cs typeface="Roboto Slab"/>
                <a:sym typeface="Roboto Slab"/>
              </a:defRPr>
            </a:lvl1pPr>
            <a:lvl2pPr lvl="1">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2pPr>
            <a:lvl3pPr lvl="2">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3pPr>
            <a:lvl4pPr lvl="3">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4pPr>
            <a:lvl5pPr lvl="4">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5pPr>
            <a:lvl6pPr lvl="5">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6pPr>
            <a:lvl7pPr lvl="6">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7pPr>
            <a:lvl8pPr lvl="7">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8pPr>
            <a:lvl9pPr lvl="8">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9pPr>
          </a:lstStyle>
          <a:p>
            <a:r>
              <a:rPr lang="en" sz="3200" dirty="0" smtClean="0">
                <a:latin typeface="Century Gothic" panose="020B0502020202020204" pitchFamily="34" charset="0"/>
              </a:rPr>
              <a:t>Pre-plan Your Production</a:t>
            </a:r>
            <a:endParaRPr lang="en" sz="3200" b="1" dirty="0">
              <a:latin typeface="Century Gothic" panose="020B0502020202020204" pitchFamily="34" charset="0"/>
            </a:endParaRPr>
          </a:p>
        </p:txBody>
      </p:sp>
      <p:cxnSp>
        <p:nvCxnSpPr>
          <p:cNvPr id="9" name="Straight Connector 8"/>
          <p:cNvCxnSpPr/>
          <p:nvPr/>
        </p:nvCxnSpPr>
        <p:spPr>
          <a:xfrm>
            <a:off x="2819399" y="634237"/>
            <a:ext cx="0" cy="333375"/>
          </a:xfrm>
          <a:prstGeom prst="line">
            <a:avLst/>
          </a:prstGeom>
          <a:ln>
            <a:solidFill>
              <a:schemeClr val="bg1">
                <a:lumMod val="40000"/>
                <a:lumOff val="60000"/>
              </a:schemeClr>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rotWithShape="1">
          <a:blip r:embed="rId5">
            <a:extLst>
              <a:ext uri="{28A0092B-C50C-407E-A947-70E740481C1C}">
                <a14:useLocalDpi xmlns:a14="http://schemas.microsoft.com/office/drawing/2010/main" val="0"/>
              </a:ext>
            </a:extLst>
          </a:blip>
          <a:srcRect t="1346" b="4560"/>
          <a:stretch/>
        </p:blipFill>
        <p:spPr>
          <a:xfrm>
            <a:off x="4286249" y="1594485"/>
            <a:ext cx="4384779" cy="2594610"/>
          </a:xfrm>
          <a:prstGeom prst="rect">
            <a:avLst/>
          </a:prstGeom>
        </p:spPr>
      </p:pic>
      <p:sp>
        <p:nvSpPr>
          <p:cNvPr id="11" name="TextBox 10"/>
          <p:cNvSpPr txBox="1"/>
          <p:nvPr/>
        </p:nvSpPr>
        <p:spPr>
          <a:xfrm>
            <a:off x="5850841" y="3223565"/>
            <a:ext cx="1282889" cy="923330"/>
          </a:xfrm>
          <a:prstGeom prst="rect">
            <a:avLst/>
          </a:prstGeom>
          <a:noFill/>
        </p:spPr>
        <p:txBody>
          <a:bodyPr wrap="square" rtlCol="0">
            <a:spAutoFit/>
          </a:bodyPr>
          <a:lstStyle/>
          <a:p>
            <a:r>
              <a:rPr lang="en-US" sz="900" dirty="0" smtClean="0"/>
              <a:t>Narrator/Script:</a:t>
            </a:r>
          </a:p>
          <a:p>
            <a:r>
              <a:rPr lang="en-US" sz="900" dirty="0" smtClean="0"/>
              <a:t>Timing/Duration:</a:t>
            </a:r>
          </a:p>
          <a:p>
            <a:r>
              <a:rPr lang="en-US" sz="900" dirty="0" smtClean="0"/>
              <a:t>Captions:</a:t>
            </a:r>
          </a:p>
          <a:p>
            <a:r>
              <a:rPr lang="en-US" sz="900" dirty="0" smtClean="0"/>
              <a:t>Media Source:</a:t>
            </a:r>
          </a:p>
          <a:p>
            <a:r>
              <a:rPr lang="en-US" sz="900" dirty="0" smtClean="0"/>
              <a:t>Graphics/Movement:</a:t>
            </a:r>
          </a:p>
          <a:p>
            <a:r>
              <a:rPr lang="en-US" sz="900" dirty="0" smtClean="0"/>
              <a:t>Royalty-Free Music:</a:t>
            </a:r>
          </a:p>
        </p:txBody>
      </p:sp>
      <p:sp>
        <p:nvSpPr>
          <p:cNvPr id="12" name="TextBox 11"/>
          <p:cNvSpPr txBox="1"/>
          <p:nvPr/>
        </p:nvSpPr>
        <p:spPr>
          <a:xfrm>
            <a:off x="7260609" y="4181503"/>
            <a:ext cx="1504029" cy="215444"/>
          </a:xfrm>
          <a:prstGeom prst="rect">
            <a:avLst/>
          </a:prstGeom>
          <a:noFill/>
        </p:spPr>
        <p:txBody>
          <a:bodyPr wrap="square" rtlCol="0">
            <a:spAutoFit/>
          </a:bodyPr>
          <a:lstStyle/>
          <a:p>
            <a:r>
              <a:rPr lang="en-US" sz="800" dirty="0" smtClean="0">
                <a:solidFill>
                  <a:schemeClr val="accent4">
                    <a:lumMod val="60000"/>
                    <a:lumOff val="40000"/>
                  </a:schemeClr>
                </a:solidFill>
              </a:rPr>
              <a:t>Source: storyboardthat.com</a:t>
            </a:r>
            <a:endParaRPr lang="en-US" sz="800" dirty="0">
              <a:solidFill>
                <a:schemeClr val="accent4">
                  <a:lumMod val="60000"/>
                  <a:lumOff val="40000"/>
                </a:schemeClr>
              </a:solidFill>
            </a:endParaRPr>
          </a:p>
        </p:txBody>
      </p:sp>
      <p:sp>
        <p:nvSpPr>
          <p:cNvPr id="13" name="TextBox 12"/>
          <p:cNvSpPr txBox="1"/>
          <p:nvPr/>
        </p:nvSpPr>
        <p:spPr>
          <a:xfrm>
            <a:off x="7271760" y="3639064"/>
            <a:ext cx="1282889" cy="507831"/>
          </a:xfrm>
          <a:prstGeom prst="rect">
            <a:avLst/>
          </a:prstGeom>
          <a:noFill/>
        </p:spPr>
        <p:txBody>
          <a:bodyPr wrap="square" rtlCol="0">
            <a:spAutoFit/>
          </a:bodyPr>
          <a:lstStyle/>
          <a:p>
            <a:r>
              <a:rPr lang="en-US" sz="900" dirty="0" smtClean="0"/>
              <a:t>Rough sketches</a:t>
            </a:r>
          </a:p>
          <a:p>
            <a:r>
              <a:rPr lang="en-US" sz="900" dirty="0" smtClean="0"/>
              <a:t>Screen Grabs</a:t>
            </a:r>
          </a:p>
          <a:p>
            <a:r>
              <a:rPr lang="en-US" sz="900" dirty="0" smtClean="0"/>
              <a:t>Text Descriptions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Shape 93"/>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rtl="0">
              <a:spcBef>
                <a:spcPts val="0"/>
              </a:spcBef>
              <a:buNone/>
            </a:pPr>
            <a:r>
              <a:rPr lang="en" dirty="0" smtClean="0">
                <a:latin typeface="Century Gothic" panose="020B0502020202020204" pitchFamily="34" charset="0"/>
              </a:rPr>
              <a:t>Gathering </a:t>
            </a:r>
            <a:r>
              <a:rPr lang="en" b="1" dirty="0">
                <a:latin typeface="Century Gothic" panose="020B0502020202020204" pitchFamily="34" charset="0"/>
              </a:rPr>
              <a:t>Creative</a:t>
            </a:r>
            <a:r>
              <a:rPr lang="en" dirty="0">
                <a:latin typeface="Century Gothic" panose="020B0502020202020204" pitchFamily="34" charset="0"/>
              </a:rPr>
              <a:t> </a:t>
            </a:r>
            <a:r>
              <a:rPr lang="en" b="1" dirty="0">
                <a:latin typeface="Century Gothic" panose="020B0502020202020204" pitchFamily="34" charset="0"/>
              </a:rPr>
              <a:t>Commons</a:t>
            </a:r>
          </a:p>
        </p:txBody>
      </p:sp>
      <p:sp>
        <p:nvSpPr>
          <p:cNvPr id="94" name="Shape 94"/>
          <p:cNvSpPr txBox="1">
            <a:spLocks noGrp="1"/>
          </p:cNvSpPr>
          <p:nvPr>
            <p:ph type="body" idx="1"/>
          </p:nvPr>
        </p:nvSpPr>
        <p:spPr>
          <a:xfrm>
            <a:off x="172031" y="1354289"/>
            <a:ext cx="4791075" cy="4182757"/>
          </a:xfrm>
          <a:prstGeom prst="rect">
            <a:avLst/>
          </a:prstGeom>
        </p:spPr>
        <p:txBody>
          <a:bodyPr lIns="91425" tIns="91425" rIns="91425" bIns="91425" anchor="t" anchorCtr="0">
            <a:noAutofit/>
          </a:bodyPr>
          <a:lstStyle/>
          <a:p>
            <a:pPr marL="285750" lvl="0" indent="-285750" rtl="0">
              <a:lnSpc>
                <a:spcPct val="100000"/>
              </a:lnSpc>
              <a:spcBef>
                <a:spcPts val="0"/>
              </a:spcBef>
              <a:spcAft>
                <a:spcPts val="0"/>
              </a:spcAft>
              <a:buFont typeface="Arial" panose="020B0604020202020204" pitchFamily="34" charset="0"/>
              <a:buChar char="•"/>
            </a:pPr>
            <a:r>
              <a:rPr lang="en" b="1" dirty="0" smtClean="0">
                <a:latin typeface="Garamond" panose="02020404030301010803" pitchFamily="18" charset="0"/>
              </a:rPr>
              <a:t>Know</a:t>
            </a:r>
            <a:r>
              <a:rPr lang="en" dirty="0" smtClean="0">
                <a:latin typeface="Garamond" panose="02020404030301010803" pitchFamily="18" charset="0"/>
              </a:rPr>
              <a:t> what you can use…</a:t>
            </a:r>
            <a:r>
              <a:rPr lang="en" dirty="0" smtClean="0">
                <a:latin typeface="Garamond" panose="02020404030301010803" pitchFamily="18" charset="0"/>
                <a:hlinkClick r:id="rId3"/>
              </a:rPr>
              <a:t>Use and Citation Guildlines </a:t>
            </a:r>
            <a:r>
              <a:rPr lang="en" dirty="0" smtClean="0">
                <a:latin typeface="Garamond" panose="02020404030301010803" pitchFamily="18" charset="0"/>
              </a:rPr>
              <a:t>on DEVELOPedia</a:t>
            </a:r>
          </a:p>
          <a:p>
            <a:pPr marL="285750" lvl="0" indent="-285750" rtl="0">
              <a:lnSpc>
                <a:spcPct val="100000"/>
              </a:lnSpc>
              <a:spcBef>
                <a:spcPts val="0"/>
              </a:spcBef>
              <a:spcAft>
                <a:spcPts val="0"/>
              </a:spcAft>
              <a:buFont typeface="Arial" panose="020B0604020202020204" pitchFamily="34" charset="0"/>
              <a:buChar char="•"/>
            </a:pPr>
            <a:r>
              <a:rPr lang="en" dirty="0" smtClean="0">
                <a:latin typeface="Garamond" panose="02020404030301010803" pitchFamily="18" charset="0"/>
              </a:rPr>
              <a:t>Use </a:t>
            </a:r>
            <a:r>
              <a:rPr lang="en" dirty="0" smtClean="0">
                <a:latin typeface="Garamond" panose="02020404030301010803" pitchFamily="18" charset="0"/>
                <a:hlinkClick r:id="rId4"/>
              </a:rPr>
              <a:t>creativecommons.org</a:t>
            </a:r>
            <a:r>
              <a:rPr lang="en" dirty="0" smtClean="0">
                <a:latin typeface="Garamond" panose="02020404030301010803" pitchFamily="18" charset="0"/>
              </a:rPr>
              <a:t> to look on multiple sites at once</a:t>
            </a:r>
            <a:endParaRPr lang="en" dirty="0">
              <a:latin typeface="Garamond" panose="02020404030301010803" pitchFamily="18" charset="0"/>
            </a:endParaRPr>
          </a:p>
          <a:p>
            <a:pPr marL="285750" lvl="0" indent="-285750" rtl="0">
              <a:lnSpc>
                <a:spcPct val="100000"/>
              </a:lnSpc>
              <a:spcBef>
                <a:spcPts val="0"/>
              </a:spcBef>
              <a:spcAft>
                <a:spcPts val="0"/>
              </a:spcAft>
              <a:buFont typeface="Arial" panose="020B0604020202020204" pitchFamily="34" charset="0"/>
              <a:buChar char="•"/>
            </a:pPr>
            <a:r>
              <a:rPr lang="en" dirty="0" smtClean="0">
                <a:latin typeface="Garamond" panose="02020404030301010803" pitchFamily="18" charset="0"/>
              </a:rPr>
              <a:t>Keep track of </a:t>
            </a:r>
            <a:r>
              <a:rPr lang="en" b="1" dirty="0" smtClean="0">
                <a:latin typeface="Garamond" panose="02020404030301010803" pitchFamily="18" charset="0"/>
              </a:rPr>
              <a:t>EVERYTHING</a:t>
            </a:r>
            <a:r>
              <a:rPr lang="en" dirty="0" smtClean="0">
                <a:latin typeface="Garamond" panose="02020404030301010803" pitchFamily="18" charset="0"/>
              </a:rPr>
              <a:t> you download and use</a:t>
            </a:r>
          </a:p>
          <a:p>
            <a:pPr marL="285750" lvl="0" indent="-285750" rtl="0">
              <a:lnSpc>
                <a:spcPct val="100000"/>
              </a:lnSpc>
              <a:spcBef>
                <a:spcPts val="0"/>
              </a:spcBef>
              <a:spcAft>
                <a:spcPts val="0"/>
              </a:spcAft>
              <a:buFont typeface="Arial" panose="020B0604020202020204" pitchFamily="34" charset="0"/>
              <a:buChar char="•"/>
            </a:pPr>
            <a:r>
              <a:rPr lang="en" b="1" dirty="0" smtClean="0">
                <a:latin typeface="Garamond" panose="02020404030301010803" pitchFamily="18" charset="0"/>
              </a:rPr>
              <a:t>Cite Twice </a:t>
            </a:r>
            <a:r>
              <a:rPr lang="en" dirty="0" smtClean="0">
                <a:latin typeface="Garamond" panose="02020404030301010803" pitchFamily="18" charset="0"/>
              </a:rPr>
              <a:t>- 1</a:t>
            </a:r>
            <a:r>
              <a:rPr lang="en" baseline="30000" dirty="0" smtClean="0">
                <a:latin typeface="Garamond" panose="02020404030301010803" pitchFamily="18" charset="0"/>
              </a:rPr>
              <a:t>st</a:t>
            </a:r>
            <a:r>
              <a:rPr lang="en" dirty="0" smtClean="0">
                <a:latin typeface="Garamond" panose="02020404030301010803" pitchFamily="18" charset="0"/>
              </a:rPr>
              <a:t> in video 2</a:t>
            </a:r>
            <a:r>
              <a:rPr lang="en" baseline="30000" dirty="0" smtClean="0">
                <a:latin typeface="Garamond" panose="02020404030301010803" pitchFamily="18" charset="0"/>
              </a:rPr>
              <a:t>nd</a:t>
            </a:r>
            <a:r>
              <a:rPr lang="en" dirty="0" smtClean="0">
                <a:latin typeface="Garamond" panose="02020404030301010803" pitchFamily="18" charset="0"/>
              </a:rPr>
              <a:t> in credits</a:t>
            </a:r>
          </a:p>
          <a:p>
            <a:pPr lvl="0" algn="ctr" rtl="0">
              <a:lnSpc>
                <a:spcPct val="100000"/>
              </a:lnSpc>
              <a:spcBef>
                <a:spcPts val="0"/>
              </a:spcBef>
              <a:spcAft>
                <a:spcPts val="0"/>
              </a:spcAft>
              <a:buNone/>
            </a:pPr>
            <a:endParaRPr lang="en" dirty="0" smtClean="0">
              <a:latin typeface="Garamond" panose="02020404030301010803" pitchFamily="18" charset="0"/>
            </a:endParaRPr>
          </a:p>
          <a:p>
            <a:pPr lvl="0" algn="ctr" rtl="0">
              <a:lnSpc>
                <a:spcPct val="100000"/>
              </a:lnSpc>
              <a:spcBef>
                <a:spcPts val="0"/>
              </a:spcBef>
              <a:spcAft>
                <a:spcPts val="0"/>
              </a:spcAft>
              <a:buNone/>
            </a:pPr>
            <a:r>
              <a:rPr lang="en" b="1" dirty="0" smtClean="0">
                <a:latin typeface="Garamond" panose="02020404030301010803" pitchFamily="18" charset="0"/>
              </a:rPr>
              <a:t>ALWAYS </a:t>
            </a:r>
            <a:r>
              <a:rPr lang="en" b="1" dirty="0">
                <a:latin typeface="Garamond" panose="02020404030301010803" pitchFamily="18" charset="0"/>
              </a:rPr>
              <a:t>GIVE CREDIT </a:t>
            </a:r>
            <a:endParaRPr lang="en" b="1" dirty="0" smtClean="0">
              <a:latin typeface="Garamond" panose="02020404030301010803" pitchFamily="18" charset="0"/>
            </a:endParaRPr>
          </a:p>
          <a:p>
            <a:pPr lvl="0" algn="ctr" rtl="0">
              <a:lnSpc>
                <a:spcPct val="100000"/>
              </a:lnSpc>
              <a:spcBef>
                <a:spcPts val="0"/>
              </a:spcBef>
              <a:spcAft>
                <a:spcPts val="0"/>
              </a:spcAft>
              <a:buNone/>
            </a:pPr>
            <a:r>
              <a:rPr lang="en" b="1" dirty="0" smtClean="0">
                <a:latin typeface="Garamond" panose="02020404030301010803" pitchFamily="18" charset="0"/>
              </a:rPr>
              <a:t>WHERE </a:t>
            </a:r>
            <a:r>
              <a:rPr lang="en" b="1" dirty="0">
                <a:latin typeface="Garamond" panose="02020404030301010803" pitchFamily="18" charset="0"/>
              </a:rPr>
              <a:t>CREDIT IS DUE</a:t>
            </a:r>
            <a:r>
              <a:rPr lang="en" b="1" dirty="0" smtClean="0">
                <a:latin typeface="Garamond" panose="02020404030301010803" pitchFamily="18" charset="0"/>
              </a:rPr>
              <a:t>!</a:t>
            </a:r>
          </a:p>
          <a:p>
            <a:pPr lvl="0" algn="ctr" rtl="0">
              <a:lnSpc>
                <a:spcPct val="100000"/>
              </a:lnSpc>
              <a:spcBef>
                <a:spcPts val="0"/>
              </a:spcBef>
              <a:spcAft>
                <a:spcPts val="0"/>
              </a:spcAft>
              <a:buNone/>
            </a:pPr>
            <a:endParaRPr lang="en" dirty="0">
              <a:latin typeface="Garamond" panose="02020404030301010803" pitchFamily="18" charset="0"/>
            </a:endParaRPr>
          </a:p>
          <a:p>
            <a:pPr lvl="0">
              <a:lnSpc>
                <a:spcPct val="100000"/>
              </a:lnSpc>
              <a:spcAft>
                <a:spcPts val="0"/>
              </a:spcAft>
            </a:pPr>
            <a:r>
              <a:rPr lang="en" sz="1200" b="1" dirty="0" smtClean="0">
                <a:latin typeface="Garamond" panose="02020404030301010803" pitchFamily="18" charset="0"/>
              </a:rPr>
              <a:t>Tip</a:t>
            </a:r>
            <a:r>
              <a:rPr lang="en" sz="1200" dirty="0" smtClean="0">
                <a:latin typeface="Garamond" panose="02020404030301010803" pitchFamily="18" charset="0"/>
              </a:rPr>
              <a:t>: To download from YouTube type ‘ss’ in from of the ‘y’</a:t>
            </a:r>
          </a:p>
          <a:p>
            <a:pPr lvl="0">
              <a:lnSpc>
                <a:spcPct val="100000"/>
              </a:lnSpc>
              <a:spcAft>
                <a:spcPts val="0"/>
              </a:spcAft>
            </a:pPr>
            <a:r>
              <a:rPr lang="en" sz="1200" dirty="0" smtClean="0">
                <a:latin typeface="Garamond" panose="02020404030301010803" pitchFamily="18" charset="0"/>
              </a:rPr>
              <a:t>Eg: </a:t>
            </a:r>
            <a:r>
              <a:rPr lang="en-US" sz="1200" dirty="0">
                <a:latin typeface="Garamond" panose="02020404030301010803" pitchFamily="18" charset="0"/>
              </a:rPr>
              <a:t>https://www.</a:t>
            </a:r>
            <a:r>
              <a:rPr lang="en-US" sz="1400" b="1" dirty="0">
                <a:latin typeface="Garamond" panose="02020404030301010803" pitchFamily="18" charset="0"/>
              </a:rPr>
              <a:t>ss</a:t>
            </a:r>
            <a:r>
              <a:rPr lang="en-US" sz="1200" dirty="0">
                <a:latin typeface="Garamond" panose="02020404030301010803" pitchFamily="18" charset="0"/>
              </a:rPr>
              <a:t>youtube.com/watch?v=AxqZWCK1Gds</a:t>
            </a:r>
            <a:endParaRPr lang="en" sz="1200" dirty="0">
              <a:latin typeface="Garamond" panose="02020404030301010803" pitchFamily="18" charset="0"/>
            </a:endParaRPr>
          </a:p>
        </p:txBody>
      </p:sp>
      <p:pic>
        <p:nvPicPr>
          <p:cNvPr id="2" name="Picture 1">
            <a:hlinkClick r:id="rId4"/>
          </p:cNvPr>
          <p:cNvPicPr>
            <a:picLocks noChangeAspect="1"/>
          </p:cNvPicPr>
          <p:nvPr/>
        </p:nvPicPr>
        <p:blipFill rotWithShape="1">
          <a:blip r:embed="rId5"/>
          <a:srcRect l="6407" t="14984" r="8467"/>
          <a:stretch/>
        </p:blipFill>
        <p:spPr>
          <a:xfrm>
            <a:off x="6410738" y="497850"/>
            <a:ext cx="2464905" cy="845862"/>
          </a:xfrm>
          <a:prstGeom prst="rect">
            <a:avLst/>
          </a:prstGeom>
        </p:spPr>
      </p:pic>
      <p:sp>
        <p:nvSpPr>
          <p:cNvPr id="7" name="AutoShape 4" descr="Image result for youtube imag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p:cNvPicPr>
            <a:picLocks noChangeAspect="1"/>
          </p:cNvPicPr>
          <p:nvPr/>
        </p:nvPicPr>
        <p:blipFill>
          <a:blip r:embed="rId6"/>
          <a:stretch>
            <a:fillRect/>
          </a:stretch>
        </p:blipFill>
        <p:spPr>
          <a:xfrm>
            <a:off x="5091257" y="2762888"/>
            <a:ext cx="3973231" cy="2039429"/>
          </a:xfrm>
          <a:prstGeom prst="rect">
            <a:avLst/>
          </a:prstGeom>
        </p:spPr>
      </p:pic>
      <p:pic>
        <p:nvPicPr>
          <p:cNvPr id="10" name="Picture 9"/>
          <p:cNvPicPr>
            <a:picLocks noChangeAspect="1"/>
          </p:cNvPicPr>
          <p:nvPr/>
        </p:nvPicPr>
        <p:blipFill rotWithShape="1">
          <a:blip r:embed="rId7"/>
          <a:srcRect t="31781"/>
          <a:stretch/>
        </p:blipFill>
        <p:spPr>
          <a:xfrm>
            <a:off x="5991987" y="1982804"/>
            <a:ext cx="3072501" cy="337892"/>
          </a:xfrm>
          <a:prstGeom prst="rect">
            <a:avLst/>
          </a:prstGeom>
        </p:spPr>
      </p:pic>
      <p:pic>
        <p:nvPicPr>
          <p:cNvPr id="11" name="Picture 10"/>
          <p:cNvPicPr>
            <a:picLocks noChangeAspect="1"/>
          </p:cNvPicPr>
          <p:nvPr/>
        </p:nvPicPr>
        <p:blipFill>
          <a:blip r:embed="rId8"/>
          <a:stretch>
            <a:fillRect/>
          </a:stretch>
        </p:blipFill>
        <p:spPr>
          <a:xfrm>
            <a:off x="5991988" y="1516955"/>
            <a:ext cx="2088656" cy="381000"/>
          </a:xfrm>
          <a:prstGeom prst="rect">
            <a:avLst/>
          </a:prstGeom>
        </p:spPr>
      </p:pic>
      <p:pic>
        <p:nvPicPr>
          <p:cNvPr id="12" name="Picture 11"/>
          <p:cNvPicPr>
            <a:picLocks noChangeAspect="1"/>
          </p:cNvPicPr>
          <p:nvPr/>
        </p:nvPicPr>
        <p:blipFill>
          <a:blip r:embed="rId9"/>
          <a:stretch>
            <a:fillRect/>
          </a:stretch>
        </p:blipFill>
        <p:spPr>
          <a:xfrm>
            <a:off x="4902412" y="1405852"/>
            <a:ext cx="833274" cy="984206"/>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Shape 99"/>
          <p:cNvSpPr txBox="1">
            <a:spLocks noGrp="1"/>
          </p:cNvSpPr>
          <p:nvPr>
            <p:ph type="title"/>
          </p:nvPr>
        </p:nvSpPr>
        <p:spPr>
          <a:xfrm>
            <a:off x="387900" y="428842"/>
            <a:ext cx="8368200" cy="686100"/>
          </a:xfrm>
          <a:prstGeom prst="rect">
            <a:avLst/>
          </a:prstGeom>
        </p:spPr>
        <p:txBody>
          <a:bodyPr lIns="91425" tIns="91425" rIns="91425" bIns="91425" anchor="b" anchorCtr="0">
            <a:noAutofit/>
          </a:bodyPr>
          <a:lstStyle/>
          <a:p>
            <a:pPr lvl="0" rtl="0">
              <a:spcBef>
                <a:spcPts val="0"/>
              </a:spcBef>
              <a:buNone/>
            </a:pPr>
            <a:r>
              <a:rPr lang="en" b="1" dirty="0" smtClean="0">
                <a:latin typeface="Century Gothic" panose="020B0502020202020204" pitchFamily="34" charset="0"/>
              </a:rPr>
              <a:t>Interviews</a:t>
            </a:r>
            <a:endParaRPr lang="en" b="1" dirty="0">
              <a:latin typeface="Century Gothic" panose="020B0502020202020204" pitchFamily="34" charset="0"/>
            </a:endParaRPr>
          </a:p>
        </p:txBody>
      </p:sp>
      <p:sp>
        <p:nvSpPr>
          <p:cNvPr id="100" name="Shape 100"/>
          <p:cNvSpPr txBox="1">
            <a:spLocks noGrp="1"/>
          </p:cNvSpPr>
          <p:nvPr>
            <p:ph type="body" idx="1"/>
          </p:nvPr>
        </p:nvSpPr>
        <p:spPr>
          <a:xfrm>
            <a:off x="222377" y="1445670"/>
            <a:ext cx="2608373" cy="3527449"/>
          </a:xfrm>
          <a:prstGeom prst="rect">
            <a:avLst/>
          </a:prstGeom>
          <a:ln>
            <a:solidFill>
              <a:schemeClr val="bg1">
                <a:lumMod val="60000"/>
                <a:lumOff val="40000"/>
              </a:schemeClr>
            </a:solidFill>
          </a:ln>
        </p:spPr>
        <p:txBody>
          <a:bodyPr lIns="91425" tIns="91425" rIns="91425" bIns="91425" anchor="t" anchorCtr="0">
            <a:noAutofit/>
          </a:bodyPr>
          <a:lstStyle/>
          <a:p>
            <a:pPr lvl="0">
              <a:spcBef>
                <a:spcPts val="0"/>
              </a:spcBef>
              <a:buNone/>
            </a:pPr>
            <a:r>
              <a:rPr lang="en" dirty="0">
                <a:solidFill>
                  <a:schemeClr val="bg1">
                    <a:lumMod val="40000"/>
                    <a:lumOff val="60000"/>
                  </a:schemeClr>
                </a:solidFill>
                <a:latin typeface="Century Gothic" panose="020B0502020202020204" pitchFamily="34" charset="0"/>
              </a:rPr>
              <a:t>Crafting </a:t>
            </a:r>
            <a:r>
              <a:rPr lang="en" dirty="0" smtClean="0">
                <a:solidFill>
                  <a:schemeClr val="bg1">
                    <a:lumMod val="40000"/>
                    <a:lumOff val="60000"/>
                  </a:schemeClr>
                </a:solidFill>
                <a:latin typeface="Century Gothic" panose="020B0502020202020204" pitchFamily="34" charset="0"/>
              </a:rPr>
              <a:t>Questions</a:t>
            </a:r>
          </a:p>
          <a:p>
            <a:pPr lvl="0">
              <a:spcBef>
                <a:spcPts val="0"/>
              </a:spcBef>
              <a:buNone/>
            </a:pPr>
            <a:r>
              <a:rPr lang="en" dirty="0" smtClean="0">
                <a:latin typeface="Garamond" panose="02020404030301010803" pitchFamily="18" charset="0"/>
              </a:rPr>
              <a:t>Brainstorm list with team</a:t>
            </a:r>
          </a:p>
          <a:p>
            <a:pPr lvl="0">
              <a:spcBef>
                <a:spcPts val="0"/>
              </a:spcBef>
              <a:buNone/>
            </a:pPr>
            <a:r>
              <a:rPr lang="en" dirty="0" smtClean="0">
                <a:latin typeface="Garamond" panose="02020404030301010803" pitchFamily="18" charset="0"/>
              </a:rPr>
              <a:t>Choose 3-5 questions</a:t>
            </a:r>
          </a:p>
          <a:p>
            <a:pPr lvl="0">
              <a:spcBef>
                <a:spcPts val="0"/>
              </a:spcBef>
              <a:buNone/>
            </a:pPr>
            <a:r>
              <a:rPr lang="en" dirty="0" smtClean="0">
                <a:latin typeface="Garamond" panose="02020404030301010803" pitchFamily="18" charset="0"/>
              </a:rPr>
              <a:t>Avoid YES or NO</a:t>
            </a:r>
          </a:p>
          <a:p>
            <a:pPr lvl="0">
              <a:spcBef>
                <a:spcPts val="0"/>
              </a:spcBef>
              <a:buNone/>
            </a:pPr>
            <a:r>
              <a:rPr lang="en" dirty="0" smtClean="0">
                <a:latin typeface="Garamond" panose="02020404030301010803" pitchFamily="18" charset="0"/>
              </a:rPr>
              <a:t>Start with: WHERE, WHAT, HOW, &amp; WHY</a:t>
            </a:r>
          </a:p>
          <a:p>
            <a:pPr lvl="0">
              <a:spcBef>
                <a:spcPts val="0"/>
              </a:spcBef>
              <a:buNone/>
            </a:pPr>
            <a:endParaRPr lang="en-US" u="sng" dirty="0" smtClean="0">
              <a:latin typeface="Garamond" panose="02020404030301010803" pitchFamily="18" charset="0"/>
            </a:endParaRPr>
          </a:p>
        </p:txBody>
      </p:sp>
      <p:sp>
        <p:nvSpPr>
          <p:cNvPr id="4" name="Shape 100"/>
          <p:cNvSpPr txBox="1">
            <a:spLocks/>
          </p:cNvSpPr>
          <p:nvPr/>
        </p:nvSpPr>
        <p:spPr>
          <a:xfrm>
            <a:off x="3035027" y="1455398"/>
            <a:ext cx="3184577" cy="3517721"/>
          </a:xfrm>
          <a:prstGeom prst="rect">
            <a:avLst/>
          </a:prstGeom>
          <a:noFill/>
          <a:ln>
            <a:solidFill>
              <a:schemeClr val="bg1">
                <a:lumMod val="60000"/>
                <a:lumOff val="40000"/>
              </a:schemeClr>
            </a:solid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15000"/>
              </a:lnSpc>
              <a:spcBef>
                <a:spcPts val="0"/>
              </a:spcBef>
              <a:spcAft>
                <a:spcPts val="1600"/>
              </a:spcAft>
              <a:buClr>
                <a:schemeClr val="dk1"/>
              </a:buClr>
              <a:buSzPct val="100000"/>
              <a:buFont typeface="Roboto"/>
              <a:buNone/>
              <a:defRPr sz="1800" b="0" i="0" u="none" strike="noStrike" cap="none">
                <a:solidFill>
                  <a:schemeClr val="dk1"/>
                </a:solidFill>
                <a:latin typeface="Roboto"/>
                <a:ea typeface="Roboto"/>
                <a:cs typeface="Roboto"/>
                <a:sym typeface="Roboto"/>
              </a:defRPr>
            </a:lvl1pPr>
            <a:lvl2pPr marR="0" lvl="1" algn="l" rtl="0">
              <a:lnSpc>
                <a:spcPct val="115000"/>
              </a:lnSpc>
              <a:spcBef>
                <a:spcPts val="0"/>
              </a:spcBef>
              <a:spcAft>
                <a:spcPts val="1600"/>
              </a:spcAft>
              <a:buClr>
                <a:schemeClr val="dk1"/>
              </a:buClr>
              <a:buFont typeface="Roboto"/>
              <a:buNone/>
              <a:defRPr sz="1400" b="0" i="0" u="none" strike="noStrike" cap="none">
                <a:solidFill>
                  <a:schemeClr val="dk1"/>
                </a:solidFill>
                <a:latin typeface="Roboto"/>
                <a:ea typeface="Roboto"/>
                <a:cs typeface="Roboto"/>
                <a:sym typeface="Roboto"/>
              </a:defRPr>
            </a:lvl2pPr>
            <a:lvl3pPr marR="0" lvl="2" algn="l" rtl="0">
              <a:lnSpc>
                <a:spcPct val="115000"/>
              </a:lnSpc>
              <a:spcBef>
                <a:spcPts val="0"/>
              </a:spcBef>
              <a:spcAft>
                <a:spcPts val="1600"/>
              </a:spcAft>
              <a:buClr>
                <a:schemeClr val="dk1"/>
              </a:buClr>
              <a:buFont typeface="Roboto"/>
              <a:buNone/>
              <a:defRPr sz="1400" b="0" i="0" u="none" strike="noStrike" cap="none">
                <a:solidFill>
                  <a:schemeClr val="dk1"/>
                </a:solidFill>
                <a:latin typeface="Roboto"/>
                <a:ea typeface="Roboto"/>
                <a:cs typeface="Roboto"/>
                <a:sym typeface="Roboto"/>
              </a:defRPr>
            </a:lvl3pPr>
            <a:lvl4pPr marR="0" lvl="3" algn="l" rtl="0">
              <a:lnSpc>
                <a:spcPct val="115000"/>
              </a:lnSpc>
              <a:spcBef>
                <a:spcPts val="0"/>
              </a:spcBef>
              <a:spcAft>
                <a:spcPts val="1600"/>
              </a:spcAft>
              <a:buClr>
                <a:schemeClr val="dk1"/>
              </a:buClr>
              <a:buFont typeface="Roboto"/>
              <a:buNone/>
              <a:defRPr sz="1400" b="0" i="0" u="none" strike="noStrike" cap="none">
                <a:solidFill>
                  <a:schemeClr val="dk1"/>
                </a:solidFill>
                <a:latin typeface="Roboto"/>
                <a:ea typeface="Roboto"/>
                <a:cs typeface="Roboto"/>
                <a:sym typeface="Roboto"/>
              </a:defRPr>
            </a:lvl4pPr>
            <a:lvl5pPr marR="0" lvl="4" algn="l" rtl="0">
              <a:lnSpc>
                <a:spcPct val="115000"/>
              </a:lnSpc>
              <a:spcBef>
                <a:spcPts val="0"/>
              </a:spcBef>
              <a:spcAft>
                <a:spcPts val="1600"/>
              </a:spcAft>
              <a:buClr>
                <a:schemeClr val="dk1"/>
              </a:buClr>
              <a:buFont typeface="Roboto"/>
              <a:buNone/>
              <a:defRPr sz="1400" b="0" i="0" u="none" strike="noStrike" cap="none">
                <a:solidFill>
                  <a:schemeClr val="dk1"/>
                </a:solidFill>
                <a:latin typeface="Roboto"/>
                <a:ea typeface="Roboto"/>
                <a:cs typeface="Roboto"/>
                <a:sym typeface="Roboto"/>
              </a:defRPr>
            </a:lvl5pPr>
            <a:lvl6pPr marR="0" lvl="5" algn="l" rtl="0">
              <a:lnSpc>
                <a:spcPct val="115000"/>
              </a:lnSpc>
              <a:spcBef>
                <a:spcPts val="0"/>
              </a:spcBef>
              <a:spcAft>
                <a:spcPts val="1600"/>
              </a:spcAft>
              <a:buClr>
                <a:schemeClr val="dk1"/>
              </a:buClr>
              <a:buFont typeface="Roboto"/>
              <a:buNone/>
              <a:defRPr sz="1400" b="0" i="0" u="none" strike="noStrike" cap="none">
                <a:solidFill>
                  <a:schemeClr val="dk1"/>
                </a:solidFill>
                <a:latin typeface="Roboto"/>
                <a:ea typeface="Roboto"/>
                <a:cs typeface="Roboto"/>
                <a:sym typeface="Roboto"/>
              </a:defRPr>
            </a:lvl6pPr>
            <a:lvl7pPr marR="0" lvl="6" algn="l" rtl="0">
              <a:lnSpc>
                <a:spcPct val="115000"/>
              </a:lnSpc>
              <a:spcBef>
                <a:spcPts val="0"/>
              </a:spcBef>
              <a:spcAft>
                <a:spcPts val="1600"/>
              </a:spcAft>
              <a:buClr>
                <a:schemeClr val="dk1"/>
              </a:buClr>
              <a:buFont typeface="Roboto"/>
              <a:buNone/>
              <a:defRPr sz="1400" b="0" i="0" u="none" strike="noStrike" cap="none">
                <a:solidFill>
                  <a:schemeClr val="dk1"/>
                </a:solidFill>
                <a:latin typeface="Roboto"/>
                <a:ea typeface="Roboto"/>
                <a:cs typeface="Roboto"/>
                <a:sym typeface="Roboto"/>
              </a:defRPr>
            </a:lvl7pPr>
            <a:lvl8pPr marR="0" lvl="7" algn="l" rtl="0">
              <a:lnSpc>
                <a:spcPct val="115000"/>
              </a:lnSpc>
              <a:spcBef>
                <a:spcPts val="0"/>
              </a:spcBef>
              <a:spcAft>
                <a:spcPts val="1600"/>
              </a:spcAft>
              <a:buClr>
                <a:schemeClr val="dk1"/>
              </a:buClr>
              <a:buFont typeface="Roboto"/>
              <a:buNone/>
              <a:defRPr sz="1400" b="0" i="0" u="none" strike="noStrike" cap="none">
                <a:solidFill>
                  <a:schemeClr val="dk1"/>
                </a:solidFill>
                <a:latin typeface="Roboto"/>
                <a:ea typeface="Roboto"/>
                <a:cs typeface="Roboto"/>
                <a:sym typeface="Roboto"/>
              </a:defRPr>
            </a:lvl8pPr>
            <a:lvl9pPr marR="0" lvl="8" algn="l" rtl="0">
              <a:lnSpc>
                <a:spcPct val="115000"/>
              </a:lnSpc>
              <a:spcBef>
                <a:spcPts val="0"/>
              </a:spcBef>
              <a:spcAft>
                <a:spcPts val="1600"/>
              </a:spcAft>
              <a:buClr>
                <a:schemeClr val="dk1"/>
              </a:buClr>
              <a:buFont typeface="Roboto"/>
              <a:buNone/>
              <a:defRPr sz="1400" b="0" i="0" u="none" strike="noStrike" cap="none">
                <a:solidFill>
                  <a:schemeClr val="dk1"/>
                </a:solidFill>
                <a:latin typeface="Roboto"/>
                <a:ea typeface="Roboto"/>
                <a:cs typeface="Roboto"/>
                <a:sym typeface="Roboto"/>
              </a:defRPr>
            </a:lvl9pPr>
          </a:lstStyle>
          <a:p>
            <a:r>
              <a:rPr lang="en" dirty="0" smtClean="0">
                <a:solidFill>
                  <a:schemeClr val="bg1">
                    <a:lumMod val="40000"/>
                    <a:lumOff val="60000"/>
                  </a:schemeClr>
                </a:solidFill>
                <a:latin typeface="Century Gothic" panose="020B0502020202020204" pitchFamily="34" charset="0"/>
              </a:rPr>
              <a:t>Preparing for the Interview</a:t>
            </a:r>
          </a:p>
          <a:p>
            <a:r>
              <a:rPr lang="en" dirty="0" smtClean="0">
                <a:latin typeface="Garamond" panose="02020404030301010803" pitchFamily="18" charset="0"/>
              </a:rPr>
              <a:t>4 - 5 questions prepared</a:t>
            </a:r>
          </a:p>
          <a:p>
            <a:r>
              <a:rPr lang="en" dirty="0" smtClean="0">
                <a:latin typeface="Garamond" panose="02020404030301010803" pitchFamily="18" charset="0"/>
              </a:rPr>
              <a:t>10 - 20 sec clips</a:t>
            </a:r>
          </a:p>
          <a:p>
            <a:r>
              <a:rPr lang="en" dirty="0" smtClean="0">
                <a:latin typeface="Garamond" panose="02020404030301010803" pitchFamily="18" charset="0"/>
              </a:rPr>
              <a:t>3 interviewees max</a:t>
            </a:r>
          </a:p>
          <a:p>
            <a:r>
              <a:rPr lang="en" dirty="0" smtClean="0">
                <a:latin typeface="Garamond" panose="02020404030301010803" pitchFamily="18" charset="0"/>
              </a:rPr>
              <a:t>4 interview clips max</a:t>
            </a:r>
          </a:p>
          <a:p>
            <a:r>
              <a:rPr lang="en" dirty="0" smtClean="0">
                <a:latin typeface="Garamond" panose="02020404030301010803" pitchFamily="18" charset="0"/>
              </a:rPr>
              <a:t>Test audio &amp; lighting ahead of time</a:t>
            </a:r>
            <a:endParaRPr lang="en" dirty="0">
              <a:latin typeface="Garamond" panose="02020404030301010803" pitchFamily="18" charset="0"/>
            </a:endParaRPr>
          </a:p>
          <a:p>
            <a:endParaRPr lang="en" dirty="0"/>
          </a:p>
        </p:txBody>
      </p:sp>
      <p:sp>
        <p:nvSpPr>
          <p:cNvPr id="5" name="Shape 100"/>
          <p:cNvSpPr txBox="1">
            <a:spLocks/>
          </p:cNvSpPr>
          <p:nvPr/>
        </p:nvSpPr>
        <p:spPr>
          <a:xfrm>
            <a:off x="6417547" y="1464264"/>
            <a:ext cx="2531897" cy="3508855"/>
          </a:xfrm>
          <a:prstGeom prst="rect">
            <a:avLst/>
          </a:prstGeom>
          <a:noFill/>
          <a:ln>
            <a:solidFill>
              <a:schemeClr val="bg1">
                <a:lumMod val="60000"/>
                <a:lumOff val="40000"/>
              </a:schemeClr>
            </a:solid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15000"/>
              </a:lnSpc>
              <a:spcBef>
                <a:spcPts val="0"/>
              </a:spcBef>
              <a:spcAft>
                <a:spcPts val="1600"/>
              </a:spcAft>
              <a:buClr>
                <a:schemeClr val="dk1"/>
              </a:buClr>
              <a:buSzPct val="100000"/>
              <a:buFont typeface="Roboto"/>
              <a:buNone/>
              <a:defRPr sz="1800" b="0" i="0" u="none" strike="noStrike" cap="none">
                <a:solidFill>
                  <a:schemeClr val="dk1"/>
                </a:solidFill>
                <a:latin typeface="Roboto"/>
                <a:ea typeface="Roboto"/>
                <a:cs typeface="Roboto"/>
                <a:sym typeface="Roboto"/>
              </a:defRPr>
            </a:lvl1pPr>
            <a:lvl2pPr marR="0" lvl="1" algn="l" rtl="0">
              <a:lnSpc>
                <a:spcPct val="115000"/>
              </a:lnSpc>
              <a:spcBef>
                <a:spcPts val="0"/>
              </a:spcBef>
              <a:spcAft>
                <a:spcPts val="1600"/>
              </a:spcAft>
              <a:buClr>
                <a:schemeClr val="dk1"/>
              </a:buClr>
              <a:buFont typeface="Roboto"/>
              <a:buNone/>
              <a:defRPr sz="1400" b="0" i="0" u="none" strike="noStrike" cap="none">
                <a:solidFill>
                  <a:schemeClr val="dk1"/>
                </a:solidFill>
                <a:latin typeface="Roboto"/>
                <a:ea typeface="Roboto"/>
                <a:cs typeface="Roboto"/>
                <a:sym typeface="Roboto"/>
              </a:defRPr>
            </a:lvl2pPr>
            <a:lvl3pPr marR="0" lvl="2" algn="l" rtl="0">
              <a:lnSpc>
                <a:spcPct val="115000"/>
              </a:lnSpc>
              <a:spcBef>
                <a:spcPts val="0"/>
              </a:spcBef>
              <a:spcAft>
                <a:spcPts val="1600"/>
              </a:spcAft>
              <a:buClr>
                <a:schemeClr val="dk1"/>
              </a:buClr>
              <a:buFont typeface="Roboto"/>
              <a:buNone/>
              <a:defRPr sz="1400" b="0" i="0" u="none" strike="noStrike" cap="none">
                <a:solidFill>
                  <a:schemeClr val="dk1"/>
                </a:solidFill>
                <a:latin typeface="Roboto"/>
                <a:ea typeface="Roboto"/>
                <a:cs typeface="Roboto"/>
                <a:sym typeface="Roboto"/>
              </a:defRPr>
            </a:lvl3pPr>
            <a:lvl4pPr marR="0" lvl="3" algn="l" rtl="0">
              <a:lnSpc>
                <a:spcPct val="115000"/>
              </a:lnSpc>
              <a:spcBef>
                <a:spcPts val="0"/>
              </a:spcBef>
              <a:spcAft>
                <a:spcPts val="1600"/>
              </a:spcAft>
              <a:buClr>
                <a:schemeClr val="dk1"/>
              </a:buClr>
              <a:buFont typeface="Roboto"/>
              <a:buNone/>
              <a:defRPr sz="1400" b="0" i="0" u="none" strike="noStrike" cap="none">
                <a:solidFill>
                  <a:schemeClr val="dk1"/>
                </a:solidFill>
                <a:latin typeface="Roboto"/>
                <a:ea typeface="Roboto"/>
                <a:cs typeface="Roboto"/>
                <a:sym typeface="Roboto"/>
              </a:defRPr>
            </a:lvl4pPr>
            <a:lvl5pPr marR="0" lvl="4" algn="l" rtl="0">
              <a:lnSpc>
                <a:spcPct val="115000"/>
              </a:lnSpc>
              <a:spcBef>
                <a:spcPts val="0"/>
              </a:spcBef>
              <a:spcAft>
                <a:spcPts val="1600"/>
              </a:spcAft>
              <a:buClr>
                <a:schemeClr val="dk1"/>
              </a:buClr>
              <a:buFont typeface="Roboto"/>
              <a:buNone/>
              <a:defRPr sz="1400" b="0" i="0" u="none" strike="noStrike" cap="none">
                <a:solidFill>
                  <a:schemeClr val="dk1"/>
                </a:solidFill>
                <a:latin typeface="Roboto"/>
                <a:ea typeface="Roboto"/>
                <a:cs typeface="Roboto"/>
                <a:sym typeface="Roboto"/>
              </a:defRPr>
            </a:lvl5pPr>
            <a:lvl6pPr marR="0" lvl="5" algn="l" rtl="0">
              <a:lnSpc>
                <a:spcPct val="115000"/>
              </a:lnSpc>
              <a:spcBef>
                <a:spcPts val="0"/>
              </a:spcBef>
              <a:spcAft>
                <a:spcPts val="1600"/>
              </a:spcAft>
              <a:buClr>
                <a:schemeClr val="dk1"/>
              </a:buClr>
              <a:buFont typeface="Roboto"/>
              <a:buNone/>
              <a:defRPr sz="1400" b="0" i="0" u="none" strike="noStrike" cap="none">
                <a:solidFill>
                  <a:schemeClr val="dk1"/>
                </a:solidFill>
                <a:latin typeface="Roboto"/>
                <a:ea typeface="Roboto"/>
                <a:cs typeface="Roboto"/>
                <a:sym typeface="Roboto"/>
              </a:defRPr>
            </a:lvl6pPr>
            <a:lvl7pPr marR="0" lvl="6" algn="l" rtl="0">
              <a:lnSpc>
                <a:spcPct val="115000"/>
              </a:lnSpc>
              <a:spcBef>
                <a:spcPts val="0"/>
              </a:spcBef>
              <a:spcAft>
                <a:spcPts val="1600"/>
              </a:spcAft>
              <a:buClr>
                <a:schemeClr val="dk1"/>
              </a:buClr>
              <a:buFont typeface="Roboto"/>
              <a:buNone/>
              <a:defRPr sz="1400" b="0" i="0" u="none" strike="noStrike" cap="none">
                <a:solidFill>
                  <a:schemeClr val="dk1"/>
                </a:solidFill>
                <a:latin typeface="Roboto"/>
                <a:ea typeface="Roboto"/>
                <a:cs typeface="Roboto"/>
                <a:sym typeface="Roboto"/>
              </a:defRPr>
            </a:lvl7pPr>
            <a:lvl8pPr marR="0" lvl="7" algn="l" rtl="0">
              <a:lnSpc>
                <a:spcPct val="115000"/>
              </a:lnSpc>
              <a:spcBef>
                <a:spcPts val="0"/>
              </a:spcBef>
              <a:spcAft>
                <a:spcPts val="1600"/>
              </a:spcAft>
              <a:buClr>
                <a:schemeClr val="dk1"/>
              </a:buClr>
              <a:buFont typeface="Roboto"/>
              <a:buNone/>
              <a:defRPr sz="1400" b="0" i="0" u="none" strike="noStrike" cap="none">
                <a:solidFill>
                  <a:schemeClr val="dk1"/>
                </a:solidFill>
                <a:latin typeface="Roboto"/>
                <a:ea typeface="Roboto"/>
                <a:cs typeface="Roboto"/>
                <a:sym typeface="Roboto"/>
              </a:defRPr>
            </a:lvl8pPr>
            <a:lvl9pPr marR="0" lvl="8" algn="l" rtl="0">
              <a:lnSpc>
                <a:spcPct val="115000"/>
              </a:lnSpc>
              <a:spcBef>
                <a:spcPts val="0"/>
              </a:spcBef>
              <a:spcAft>
                <a:spcPts val="1600"/>
              </a:spcAft>
              <a:buClr>
                <a:schemeClr val="dk1"/>
              </a:buClr>
              <a:buFont typeface="Roboto"/>
              <a:buNone/>
              <a:defRPr sz="1400" b="0" i="0" u="none" strike="noStrike" cap="none">
                <a:solidFill>
                  <a:schemeClr val="dk1"/>
                </a:solidFill>
                <a:latin typeface="Roboto"/>
                <a:ea typeface="Roboto"/>
                <a:cs typeface="Roboto"/>
                <a:sym typeface="Roboto"/>
              </a:defRPr>
            </a:lvl9pPr>
          </a:lstStyle>
          <a:p>
            <a:r>
              <a:rPr lang="en" dirty="0" smtClean="0">
                <a:solidFill>
                  <a:schemeClr val="bg1">
                    <a:lumMod val="40000"/>
                    <a:lumOff val="60000"/>
                  </a:schemeClr>
                </a:solidFill>
                <a:latin typeface="Century Gothic" panose="020B0502020202020204" pitchFamily="34" charset="0"/>
              </a:rPr>
              <a:t>During the Interview</a:t>
            </a:r>
          </a:p>
          <a:p>
            <a:r>
              <a:rPr lang="en" dirty="0" smtClean="0">
                <a:latin typeface="Garamond" panose="02020404030301010803" pitchFamily="18" charset="0"/>
              </a:rPr>
              <a:t>Bring </a:t>
            </a:r>
            <a:r>
              <a:rPr lang="en" dirty="0" smtClean="0">
                <a:latin typeface="Garamond" panose="02020404030301010803" pitchFamily="18" charset="0"/>
                <a:hlinkClick r:id="rId3"/>
              </a:rPr>
              <a:t>media release form</a:t>
            </a:r>
            <a:endParaRPr lang="en" dirty="0" smtClean="0">
              <a:latin typeface="Garamond" panose="02020404030301010803" pitchFamily="18" charset="0"/>
            </a:endParaRPr>
          </a:p>
          <a:p>
            <a:r>
              <a:rPr lang="en" dirty="0" smtClean="0">
                <a:latin typeface="Garamond" panose="02020404030301010803" pitchFamily="18" charset="0"/>
              </a:rPr>
              <a:t>Ask about time constraint</a:t>
            </a:r>
          </a:p>
          <a:p>
            <a:r>
              <a:rPr lang="en" dirty="0" smtClean="0">
                <a:latin typeface="Garamond" panose="02020404030301010803" pitchFamily="18" charset="0"/>
              </a:rPr>
              <a:t>Make interviewee feel comfortable </a:t>
            </a:r>
          </a:p>
          <a:p>
            <a:r>
              <a:rPr lang="en" dirty="0" smtClean="0">
                <a:latin typeface="Garamond" panose="02020404030301010803" pitchFamily="18" charset="0"/>
              </a:rPr>
              <a:t>Explain your message</a:t>
            </a:r>
          </a:p>
          <a:p>
            <a:endParaRPr lang="en"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Shape 105"/>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rtl="0">
              <a:spcBef>
                <a:spcPts val="0"/>
              </a:spcBef>
              <a:buNone/>
            </a:pPr>
            <a:r>
              <a:rPr lang="en" dirty="0" smtClean="0">
                <a:latin typeface="Century Gothic" panose="020B0502020202020204" pitchFamily="34" charset="0"/>
              </a:rPr>
              <a:t>Video </a:t>
            </a:r>
            <a:r>
              <a:rPr lang="en" dirty="0">
                <a:latin typeface="Century Gothic" panose="020B0502020202020204" pitchFamily="34" charset="0"/>
              </a:rPr>
              <a:t>Production</a:t>
            </a:r>
          </a:p>
        </p:txBody>
      </p:sp>
      <p:sp>
        <p:nvSpPr>
          <p:cNvPr id="106" name="Shape 106"/>
          <p:cNvSpPr txBox="1">
            <a:spLocks noGrp="1"/>
          </p:cNvSpPr>
          <p:nvPr>
            <p:ph type="body" idx="1"/>
          </p:nvPr>
        </p:nvSpPr>
        <p:spPr>
          <a:xfrm>
            <a:off x="387900" y="1489824"/>
            <a:ext cx="8368200" cy="3078900"/>
          </a:xfrm>
          <a:prstGeom prst="rect">
            <a:avLst/>
          </a:prstGeom>
        </p:spPr>
        <p:txBody>
          <a:bodyPr lIns="91425" tIns="91425" rIns="91425" bIns="91425" anchor="t" anchorCtr="0">
            <a:noAutofit/>
          </a:bodyPr>
          <a:lstStyle/>
          <a:p>
            <a:pPr lvl="0">
              <a:spcBef>
                <a:spcPts val="0"/>
              </a:spcBef>
              <a:buNone/>
            </a:pPr>
            <a:r>
              <a:rPr lang="en" dirty="0">
                <a:latin typeface="Garamond" panose="02020404030301010803" pitchFamily="18" charset="0"/>
              </a:rPr>
              <a:t>Technical editing software and production </a:t>
            </a:r>
            <a:r>
              <a:rPr lang="en" dirty="0" smtClean="0">
                <a:latin typeface="Garamond" panose="02020404030301010803" pitchFamily="18" charset="0"/>
              </a:rPr>
              <a:t>resources</a:t>
            </a:r>
          </a:p>
          <a:p>
            <a:pPr lvl="0">
              <a:spcBef>
                <a:spcPts val="0"/>
              </a:spcBef>
              <a:buNone/>
            </a:pPr>
            <a:r>
              <a:rPr lang="en" b="1" dirty="0" smtClean="0">
                <a:latin typeface="Garamond" panose="02020404030301010803" pitchFamily="18" charset="0"/>
              </a:rPr>
              <a:t>A-Roll</a:t>
            </a:r>
            <a:r>
              <a:rPr lang="en" dirty="0" smtClean="0">
                <a:latin typeface="Garamond" panose="02020404030301010803" pitchFamily="18" charset="0"/>
              </a:rPr>
              <a:t> – primary footage</a:t>
            </a:r>
          </a:p>
          <a:p>
            <a:pPr lvl="0">
              <a:spcBef>
                <a:spcPts val="0"/>
              </a:spcBef>
              <a:buNone/>
            </a:pPr>
            <a:r>
              <a:rPr lang="en" b="1" dirty="0" smtClean="0">
                <a:latin typeface="Garamond" panose="02020404030301010803" pitchFamily="18" charset="0"/>
              </a:rPr>
              <a:t>B-Roll</a:t>
            </a:r>
            <a:r>
              <a:rPr lang="en" dirty="0" smtClean="0">
                <a:latin typeface="Garamond" panose="02020404030301010803" pitchFamily="18" charset="0"/>
              </a:rPr>
              <a:t> – secondary footage</a:t>
            </a:r>
            <a:endParaRPr lang="en" dirty="0">
              <a:latin typeface="Garamond" panose="02020404030301010803" pitchFamily="18" charset="0"/>
            </a:endParaRPr>
          </a:p>
          <a:p>
            <a:pPr lvl="0">
              <a:spcBef>
                <a:spcPts val="0"/>
              </a:spcBef>
              <a:buNone/>
            </a:pPr>
            <a:r>
              <a:rPr lang="en" b="1" dirty="0" smtClean="0">
                <a:latin typeface="Garamond" panose="02020404030301010803" pitchFamily="18" charset="0"/>
              </a:rPr>
              <a:t>Voice Overs </a:t>
            </a:r>
            <a:r>
              <a:rPr lang="en" dirty="0" smtClean="0">
                <a:latin typeface="Garamond" panose="02020404030301010803" pitchFamily="18" charset="0"/>
              </a:rPr>
              <a:t>– speak lively</a:t>
            </a:r>
          </a:p>
          <a:p>
            <a:pPr lvl="0">
              <a:spcBef>
                <a:spcPts val="0"/>
              </a:spcBef>
              <a:buNone/>
            </a:pPr>
            <a:r>
              <a:rPr lang="en" b="1" dirty="0" smtClean="0">
                <a:latin typeface="Garamond" panose="02020404030301010803" pitchFamily="18" charset="0"/>
              </a:rPr>
              <a:t>Lighting</a:t>
            </a:r>
            <a:r>
              <a:rPr lang="en" dirty="0" smtClean="0">
                <a:latin typeface="Garamond" panose="02020404030301010803" pitchFamily="18" charset="0"/>
              </a:rPr>
              <a:t> – avoid shadows</a:t>
            </a:r>
          </a:p>
        </p:txBody>
      </p:sp>
      <p:pic>
        <p:nvPicPr>
          <p:cNvPr id="5" name="Picture 4"/>
          <p:cNvPicPr>
            <a:picLocks noChangeAspect="1"/>
          </p:cNvPicPr>
          <p:nvPr/>
        </p:nvPicPr>
        <p:blipFill>
          <a:blip r:embed="rId3"/>
          <a:stretch>
            <a:fillRect/>
          </a:stretch>
        </p:blipFill>
        <p:spPr>
          <a:xfrm>
            <a:off x="6131695" y="280350"/>
            <a:ext cx="2624405" cy="1855804"/>
          </a:xfrm>
          <a:prstGeom prst="rect">
            <a:avLst/>
          </a:prstGeom>
        </p:spPr>
      </p:pic>
      <p:pic>
        <p:nvPicPr>
          <p:cNvPr id="6" name="Picture 5"/>
          <p:cNvPicPr>
            <a:picLocks noChangeAspect="1"/>
          </p:cNvPicPr>
          <p:nvPr/>
        </p:nvPicPr>
        <p:blipFill>
          <a:blip r:embed="rId4"/>
          <a:stretch>
            <a:fillRect/>
          </a:stretch>
        </p:blipFill>
        <p:spPr>
          <a:xfrm>
            <a:off x="3417358" y="2919890"/>
            <a:ext cx="2701523" cy="1519410"/>
          </a:xfrm>
          <a:prstGeom prst="rect">
            <a:avLst/>
          </a:prstGeom>
        </p:spPr>
      </p:pic>
      <p:pic>
        <p:nvPicPr>
          <p:cNvPr id="7" name="Picture 6"/>
          <p:cNvPicPr>
            <a:picLocks noChangeAspect="1"/>
          </p:cNvPicPr>
          <p:nvPr/>
        </p:nvPicPr>
        <p:blipFill>
          <a:blip r:embed="rId5"/>
          <a:stretch>
            <a:fillRect/>
          </a:stretch>
        </p:blipFill>
        <p:spPr>
          <a:xfrm>
            <a:off x="6301758" y="2925372"/>
            <a:ext cx="2691170" cy="1508447"/>
          </a:xfrm>
          <a:prstGeom prst="rect">
            <a:avLst/>
          </a:prstGeom>
        </p:spPr>
      </p:pic>
      <p:sp>
        <p:nvSpPr>
          <p:cNvPr id="8" name="TextBox 7"/>
          <p:cNvSpPr txBox="1"/>
          <p:nvPr/>
        </p:nvSpPr>
        <p:spPr>
          <a:xfrm>
            <a:off x="3455187" y="4595664"/>
            <a:ext cx="2560320" cy="307777"/>
          </a:xfrm>
          <a:prstGeom prst="rect">
            <a:avLst/>
          </a:prstGeom>
          <a:noFill/>
        </p:spPr>
        <p:txBody>
          <a:bodyPr wrap="square" rtlCol="0">
            <a:spAutoFit/>
          </a:bodyPr>
          <a:lstStyle/>
          <a:p>
            <a:pPr algn="ctr"/>
            <a:r>
              <a:rPr lang="en" dirty="0" smtClean="0">
                <a:solidFill>
                  <a:schemeClr val="tx1"/>
                </a:solidFill>
              </a:rPr>
              <a:t>A-Roll</a:t>
            </a:r>
            <a:endParaRPr lang="en-US" dirty="0">
              <a:solidFill>
                <a:schemeClr val="tx1"/>
              </a:solidFill>
            </a:endParaRPr>
          </a:p>
        </p:txBody>
      </p:sp>
      <p:sp>
        <p:nvSpPr>
          <p:cNvPr id="9" name="TextBox 8"/>
          <p:cNvSpPr txBox="1"/>
          <p:nvPr/>
        </p:nvSpPr>
        <p:spPr>
          <a:xfrm>
            <a:off x="6520071" y="4595664"/>
            <a:ext cx="2146852" cy="307777"/>
          </a:xfrm>
          <a:prstGeom prst="rect">
            <a:avLst/>
          </a:prstGeom>
          <a:noFill/>
        </p:spPr>
        <p:txBody>
          <a:bodyPr wrap="square" rtlCol="0">
            <a:spAutoFit/>
          </a:bodyPr>
          <a:lstStyle/>
          <a:p>
            <a:pPr algn="ctr"/>
            <a:r>
              <a:rPr lang="en" dirty="0" smtClean="0">
                <a:solidFill>
                  <a:schemeClr val="tx1"/>
                </a:solidFill>
              </a:rPr>
              <a:t>B-Roll</a:t>
            </a:r>
            <a:endParaRPr lang="en-US" dirty="0">
              <a:solidFill>
                <a:schemeClr val="tx1"/>
              </a:solidFill>
            </a:endParaRPr>
          </a:p>
        </p:txBody>
      </p:sp>
      <p:sp>
        <p:nvSpPr>
          <p:cNvPr id="2" name="Oval 1"/>
          <p:cNvSpPr/>
          <p:nvPr/>
        </p:nvSpPr>
        <p:spPr>
          <a:xfrm>
            <a:off x="6520071" y="3998794"/>
            <a:ext cx="2236029" cy="435025"/>
          </a:xfrm>
          <a:prstGeom prst="ellipse">
            <a:avLst/>
          </a:prstGeom>
          <a:no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rtl="0">
              <a:spcBef>
                <a:spcPts val="0"/>
              </a:spcBef>
              <a:buNone/>
            </a:pPr>
            <a:r>
              <a:rPr lang="en" dirty="0" smtClean="0">
                <a:latin typeface="Century Gothic" panose="020B0502020202020204" pitchFamily="34" charset="0"/>
              </a:rPr>
              <a:t>Legal </a:t>
            </a:r>
            <a:r>
              <a:rPr lang="en" dirty="0">
                <a:latin typeface="Century Gothic" panose="020B0502020202020204" pitchFamily="34" charset="0"/>
              </a:rPr>
              <a:t>Considerations</a:t>
            </a:r>
          </a:p>
        </p:txBody>
      </p:sp>
      <p:sp>
        <p:nvSpPr>
          <p:cNvPr id="112" name="Shape 112"/>
          <p:cNvSpPr txBox="1">
            <a:spLocks noGrp="1"/>
          </p:cNvSpPr>
          <p:nvPr>
            <p:ph type="body" idx="1"/>
          </p:nvPr>
        </p:nvSpPr>
        <p:spPr>
          <a:xfrm>
            <a:off x="272955" y="1317750"/>
            <a:ext cx="8734567" cy="2133052"/>
          </a:xfrm>
          <a:prstGeom prst="rect">
            <a:avLst/>
          </a:prstGeom>
        </p:spPr>
        <p:txBody>
          <a:bodyPr lIns="91425" tIns="91425" rIns="91425" bIns="91425" anchor="t" anchorCtr="0">
            <a:noAutofit/>
          </a:bodyPr>
          <a:lstStyle/>
          <a:p>
            <a:r>
              <a:rPr lang="en" sz="2000" dirty="0">
                <a:latin typeface="Garamond" panose="02020404030301010803" pitchFamily="18" charset="0"/>
              </a:rPr>
              <a:t>Legal Statements </a:t>
            </a:r>
            <a:r>
              <a:rPr lang="en" sz="2000" dirty="0" smtClean="0">
                <a:latin typeface="Garamond" panose="02020404030301010803" pitchFamily="18" charset="0"/>
              </a:rPr>
              <a:t>– </a:t>
            </a:r>
            <a:r>
              <a:rPr lang="en" sz="2000" dirty="0" smtClean="0">
                <a:latin typeface="Garamond" panose="02020404030301010803" pitchFamily="18" charset="0"/>
                <a:hlinkClick r:id="rId3"/>
              </a:rPr>
              <a:t>DEVELOPedia</a:t>
            </a:r>
            <a:r>
              <a:rPr lang="en" sz="2000" dirty="0" smtClean="0">
                <a:latin typeface="Garamond" panose="02020404030301010803" pitchFamily="18" charset="0"/>
              </a:rPr>
              <a:t> &gt; </a:t>
            </a:r>
            <a:r>
              <a:rPr lang="en" sz="2000" dirty="0" smtClean="0">
                <a:latin typeface="Garamond" panose="02020404030301010803" pitchFamily="18" charset="0"/>
                <a:hlinkClick r:id="rId4"/>
              </a:rPr>
              <a:t>VPS </a:t>
            </a:r>
            <a:r>
              <a:rPr lang="en" sz="2000" dirty="0">
                <a:latin typeface="Garamond" panose="02020404030301010803" pitchFamily="18" charset="0"/>
                <a:hlinkClick r:id="rId4"/>
              </a:rPr>
              <a:t>page </a:t>
            </a:r>
            <a:r>
              <a:rPr lang="en" sz="2000" dirty="0">
                <a:latin typeface="Garamond" panose="02020404030301010803" pitchFamily="18" charset="0"/>
              </a:rPr>
              <a:t>&gt; </a:t>
            </a:r>
            <a:r>
              <a:rPr lang="en" sz="2000" dirty="0">
                <a:latin typeface="Garamond" panose="02020404030301010803" pitchFamily="18" charset="0"/>
                <a:hlinkClick r:id="rId5"/>
              </a:rPr>
              <a:t>Citing, Footage, Imagery </a:t>
            </a:r>
            <a:r>
              <a:rPr lang="en" sz="2000" dirty="0">
                <a:latin typeface="Garamond" panose="02020404030301010803" pitchFamily="18" charset="0"/>
              </a:rPr>
              <a:t>&gt; Use Citation Guidelines</a:t>
            </a:r>
          </a:p>
          <a:p>
            <a:r>
              <a:rPr lang="en" sz="2000" dirty="0" smtClean="0">
                <a:latin typeface="Garamond" panose="02020404030301010803" pitchFamily="18" charset="0"/>
              </a:rPr>
              <a:t>Public Domain – </a:t>
            </a:r>
            <a:r>
              <a:rPr lang="en" sz="2000" dirty="0">
                <a:latin typeface="Garamond" panose="02020404030301010803" pitchFamily="18" charset="0"/>
                <a:hlinkClick r:id="rId3"/>
              </a:rPr>
              <a:t>DEVELOPedia</a:t>
            </a:r>
            <a:r>
              <a:rPr lang="en" sz="2000" dirty="0">
                <a:latin typeface="Garamond" panose="02020404030301010803" pitchFamily="18" charset="0"/>
              </a:rPr>
              <a:t> &gt; </a:t>
            </a:r>
            <a:r>
              <a:rPr lang="en" sz="2000" dirty="0">
                <a:latin typeface="Garamond" panose="02020404030301010803" pitchFamily="18" charset="0"/>
                <a:hlinkClick r:id="rId4"/>
              </a:rPr>
              <a:t>VPS page </a:t>
            </a:r>
            <a:r>
              <a:rPr lang="en" sz="2000" dirty="0">
                <a:latin typeface="Garamond" panose="02020404030301010803" pitchFamily="18" charset="0"/>
              </a:rPr>
              <a:t>&gt; </a:t>
            </a:r>
            <a:r>
              <a:rPr lang="en" sz="2000" dirty="0" smtClean="0">
                <a:latin typeface="Garamond" panose="02020404030301010803" pitchFamily="18" charset="0"/>
                <a:hlinkClick r:id="rId6"/>
              </a:rPr>
              <a:t>Imagery links </a:t>
            </a:r>
            <a:r>
              <a:rPr lang="en" sz="2000" dirty="0" smtClean="0">
                <a:latin typeface="Garamond" panose="02020404030301010803" pitchFamily="18" charset="0"/>
              </a:rPr>
              <a:t>&gt; </a:t>
            </a:r>
            <a:r>
              <a:rPr lang="en" sz="2000" dirty="0" smtClean="0">
                <a:latin typeface="Garamond" panose="02020404030301010803" pitchFamily="18" charset="0"/>
                <a:hlinkClick r:id="rId7"/>
              </a:rPr>
              <a:t>US Federal Imagery </a:t>
            </a:r>
            <a:endParaRPr lang="en" sz="2000" dirty="0" smtClean="0">
              <a:latin typeface="Garamond" panose="02020404030301010803" pitchFamily="18" charset="0"/>
            </a:endParaRPr>
          </a:p>
          <a:p>
            <a:pPr lvl="0" rtl="0">
              <a:spcBef>
                <a:spcPts val="0"/>
              </a:spcBef>
              <a:buNone/>
            </a:pPr>
            <a:endParaRPr lang="en" dirty="0"/>
          </a:p>
        </p:txBody>
      </p:sp>
      <p:pic>
        <p:nvPicPr>
          <p:cNvPr id="8" name="Picture 7"/>
          <p:cNvPicPr>
            <a:picLocks noChangeAspect="1"/>
          </p:cNvPicPr>
          <p:nvPr/>
        </p:nvPicPr>
        <p:blipFill>
          <a:blip r:embed="rId8"/>
          <a:stretch>
            <a:fillRect/>
          </a:stretch>
        </p:blipFill>
        <p:spPr>
          <a:xfrm>
            <a:off x="4906571" y="2947916"/>
            <a:ext cx="3415779" cy="1917141"/>
          </a:xfrm>
          <a:prstGeom prst="rect">
            <a:avLst/>
          </a:prstGeom>
        </p:spPr>
      </p:pic>
      <p:sp>
        <p:nvSpPr>
          <p:cNvPr id="2" name="TextBox 1"/>
          <p:cNvSpPr txBox="1"/>
          <p:nvPr/>
        </p:nvSpPr>
        <p:spPr>
          <a:xfrm>
            <a:off x="387899" y="2947916"/>
            <a:ext cx="3324291" cy="1754326"/>
          </a:xfrm>
          <a:prstGeom prst="rect">
            <a:avLst/>
          </a:prstGeom>
          <a:noFill/>
          <a:ln>
            <a:solidFill>
              <a:schemeClr val="bg1">
                <a:lumMod val="60000"/>
                <a:lumOff val="40000"/>
              </a:schemeClr>
            </a:solidFill>
          </a:ln>
        </p:spPr>
        <p:txBody>
          <a:bodyPr wrap="square" rtlCol="0">
            <a:spAutoFit/>
          </a:bodyPr>
          <a:lstStyle/>
          <a:p>
            <a:r>
              <a:rPr lang="en" sz="1800" dirty="0" smtClean="0">
                <a:solidFill>
                  <a:schemeClr val="bg1">
                    <a:lumMod val="40000"/>
                    <a:lumOff val="60000"/>
                  </a:schemeClr>
                </a:solidFill>
                <a:latin typeface="Century Gothic" panose="020B0502020202020204" pitchFamily="34" charset="0"/>
              </a:rPr>
              <a:t>Things you need:</a:t>
            </a:r>
            <a:endParaRPr lang="en" sz="1800" dirty="0" smtClean="0">
              <a:latin typeface="Century Gothic" panose="020B0502020202020204" pitchFamily="34" charset="0"/>
            </a:endParaRPr>
          </a:p>
          <a:p>
            <a:pPr marL="285750" lvl="2" indent="-285750">
              <a:buFont typeface="Arial" panose="020B0604020202020204" pitchFamily="34" charset="0"/>
              <a:buChar char="•"/>
            </a:pPr>
            <a:r>
              <a:rPr lang="en" sz="1800" dirty="0" smtClean="0">
                <a:latin typeface="Garamond" panose="02020404030301010803" pitchFamily="18" charset="0"/>
                <a:hlinkClick r:id="rId9"/>
              </a:rPr>
              <a:t>Media </a:t>
            </a:r>
            <a:r>
              <a:rPr lang="en" sz="1800" dirty="0">
                <a:latin typeface="Garamond" panose="02020404030301010803" pitchFamily="18" charset="0"/>
                <a:hlinkClick r:id="rId9"/>
              </a:rPr>
              <a:t>release form </a:t>
            </a:r>
            <a:endParaRPr lang="en" sz="1800" dirty="0">
              <a:latin typeface="Garamond" panose="02020404030301010803" pitchFamily="18" charset="0"/>
            </a:endParaRPr>
          </a:p>
          <a:p>
            <a:pPr marL="285750" lvl="2" indent="-285750">
              <a:buFont typeface="Arial" panose="020B0604020202020204" pitchFamily="34" charset="0"/>
              <a:buChar char="•"/>
            </a:pPr>
            <a:r>
              <a:rPr lang="en" sz="1800" dirty="0" smtClean="0">
                <a:latin typeface="Garamond" panose="02020404030301010803" pitchFamily="18" charset="0"/>
                <a:hlinkClick r:id="rId10"/>
              </a:rPr>
              <a:t>Opening </a:t>
            </a:r>
            <a:r>
              <a:rPr lang="en" sz="1800" dirty="0">
                <a:latin typeface="Garamond" panose="02020404030301010803" pitchFamily="18" charset="0"/>
                <a:hlinkClick r:id="rId10"/>
              </a:rPr>
              <a:t>and Closing </a:t>
            </a:r>
            <a:r>
              <a:rPr lang="en" sz="1800" dirty="0" smtClean="0">
                <a:latin typeface="Garamond" panose="02020404030301010803" pitchFamily="18" charset="0"/>
                <a:hlinkClick r:id="rId10"/>
              </a:rPr>
              <a:t>Clips</a:t>
            </a:r>
            <a:endParaRPr lang="en" sz="1800" dirty="0" smtClean="0">
              <a:latin typeface="Garamond" panose="02020404030301010803" pitchFamily="18" charset="0"/>
            </a:endParaRPr>
          </a:p>
          <a:p>
            <a:pPr marL="285750" lvl="2" indent="-285750">
              <a:buFont typeface="Arial" panose="020B0604020202020204" pitchFamily="34" charset="0"/>
              <a:buChar char="•"/>
            </a:pPr>
            <a:r>
              <a:rPr lang="en" sz="1800" dirty="0" smtClean="0">
                <a:latin typeface="Garamond" panose="02020404030301010803" pitchFamily="18" charset="0"/>
                <a:hlinkClick r:id="rId5"/>
              </a:rPr>
              <a:t>Legal statement</a:t>
            </a:r>
            <a:endParaRPr lang="en" sz="1800" dirty="0" smtClean="0">
              <a:latin typeface="Garamond" panose="02020404030301010803" pitchFamily="18" charset="0"/>
            </a:endParaRPr>
          </a:p>
          <a:p>
            <a:pPr marL="285750" lvl="2" indent="-285750">
              <a:buFont typeface="Arial" panose="020B0604020202020204" pitchFamily="34" charset="0"/>
              <a:buChar char="•"/>
            </a:pPr>
            <a:r>
              <a:rPr lang="en" sz="1800" dirty="0" smtClean="0">
                <a:solidFill>
                  <a:schemeClr val="bg1">
                    <a:lumMod val="40000"/>
                    <a:lumOff val="60000"/>
                  </a:schemeClr>
                </a:solidFill>
                <a:latin typeface="Garamond" panose="02020404030301010803" pitchFamily="18" charset="0"/>
              </a:rPr>
              <a:t>Ending credits</a:t>
            </a:r>
          </a:p>
          <a:p>
            <a:pPr lvl="0"/>
            <a:endParaRPr lang="en" sz="1800" dirty="0">
              <a:latin typeface="Garamond" panose="02020404030301010803"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1473</TotalTime>
  <Words>4097</Words>
  <Application>Microsoft Office PowerPoint</Application>
  <PresentationFormat>On-screen Show (16:9)</PresentationFormat>
  <Paragraphs>262</Paragraphs>
  <Slides>12</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Questrial</vt:lpstr>
      <vt:lpstr>Century Gothic</vt:lpstr>
      <vt:lpstr>Roboto Slab</vt:lpstr>
      <vt:lpstr>Arial</vt:lpstr>
      <vt:lpstr>Roboto</vt:lpstr>
      <vt:lpstr>Garamond</vt:lpstr>
      <vt:lpstr>marina</vt:lpstr>
      <vt:lpstr>VPS: Best Tips &amp; Practices</vt:lpstr>
      <vt:lpstr>Your Communications Team</vt:lpstr>
      <vt:lpstr>The Overall Flowchart</vt:lpstr>
      <vt:lpstr>What is your Message?</vt:lpstr>
      <vt:lpstr>Storyboard  </vt:lpstr>
      <vt:lpstr>Gathering Creative Commons</vt:lpstr>
      <vt:lpstr>Interviews</vt:lpstr>
      <vt:lpstr>Video Production</vt:lpstr>
      <vt:lpstr>Legal Considerations</vt:lpstr>
      <vt:lpstr>PowerPoint Presentation</vt:lpstr>
      <vt:lpstr>Review Process</vt:lpstr>
      <vt:lpstr>NASA DEVELOP National Program @NASA_DEVELOP        #NASADEVELOP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VPS: Best Tips and Practices</dc:title>
  <dc:creator>CStevens</dc:creator>
  <cp:lastModifiedBy>Kelley, Carrie L. (LARC-E3)[SSAI DEVELOP]</cp:lastModifiedBy>
  <cp:revision>134</cp:revision>
  <dcterms:modified xsi:type="dcterms:W3CDTF">2016-10-06T15:41:38Z</dcterms:modified>
</cp:coreProperties>
</file>