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comments/comment1.xml" ContentType="application/vnd.openxmlformats-officedocument.presentationml.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3" r:id="rId1"/>
  </p:sldMasterIdLst>
  <p:notesMasterIdLst>
    <p:notesMasterId r:id="rId18"/>
  </p:notesMasterIdLst>
  <p:sldIdLst>
    <p:sldId id="275" r:id="rId2"/>
    <p:sldId id="278" r:id="rId3"/>
    <p:sldId id="279" r:id="rId4"/>
    <p:sldId id="280" r:id="rId5"/>
    <p:sldId id="323" r:id="rId6"/>
    <p:sldId id="331" r:id="rId7"/>
    <p:sldId id="334" r:id="rId8"/>
    <p:sldId id="332" r:id="rId9"/>
    <p:sldId id="337" r:id="rId10"/>
    <p:sldId id="313" r:id="rId11"/>
    <p:sldId id="314" r:id="rId12"/>
    <p:sldId id="333" r:id="rId13"/>
    <p:sldId id="335" r:id="rId14"/>
    <p:sldId id="336" r:id="rId15"/>
    <p:sldId id="304" r:id="rId16"/>
    <p:sldId id="308"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userDrawn="1">
          <p15:clr>
            <a:srgbClr val="A4A3A4"/>
          </p15:clr>
        </p15:guide>
        <p15:guide id="2" pos="494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rya, Vishal (LARC)[DEVELOP]" initials="AV(" lastIdx="66" clrIdx="0">
    <p:extLst>
      <p:ext uri="{19B8F6BF-5375-455C-9EA6-DF929625EA0E}">
        <p15:presenceInfo xmlns:p15="http://schemas.microsoft.com/office/powerpoint/2012/main" userId="S-1-5-21-330711430-3775241029-4075259233-665990" providerId="AD"/>
      </p:ext>
    </p:extLst>
  </p:cmAuthor>
  <p:cmAuthor id="2" name="Fenn, Teresa E. (LARC-E3)[SSAI DEVELOP]" initials="FTE(D" lastIdx="22" clrIdx="1">
    <p:extLst>
      <p:ext uri="{19B8F6BF-5375-455C-9EA6-DF929625EA0E}">
        <p15:presenceInfo xmlns:p15="http://schemas.microsoft.com/office/powerpoint/2012/main" userId="S-1-5-21-330711430-3775241029-4075259233-667967" providerId="AD"/>
      </p:ext>
    </p:extLst>
  </p:cmAuthor>
  <p:cmAuthor id="3" name="Kislik, Emily A. (ARC-SGE)[SCIENCE SYSTEMS AND APPLICATIONS, INC]" initials="KEA(SAAI" lastIdx="10" clrIdx="2">
    <p:extLst>
      <p:ext uri="{19B8F6BF-5375-455C-9EA6-DF929625EA0E}">
        <p15:presenceInfo xmlns:p15="http://schemas.microsoft.com/office/powerpoint/2012/main" userId="S-1-5-21-330711430-3775241029-4075259233-61263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F3F3F"/>
    <a:srgbClr val="7C7C7C"/>
    <a:srgbClr val="2F8AB4"/>
    <a:srgbClr val="C15442"/>
    <a:srgbClr val="52B37B"/>
    <a:srgbClr val="218754"/>
    <a:srgbClr val="EA7845"/>
    <a:srgbClr val="EAA24A"/>
    <a:srgbClr val="586991"/>
    <a:srgbClr val="7DB86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374" autoAdjust="0"/>
    <p:restoredTop sz="90909" autoAdjust="0"/>
  </p:normalViewPr>
  <p:slideViewPr>
    <p:cSldViewPr snapToGrid="0">
      <p:cViewPr varScale="1">
        <p:scale>
          <a:sx n="100" d="100"/>
          <a:sy n="100" d="100"/>
        </p:scale>
        <p:origin x="90" y="318"/>
      </p:cViewPr>
      <p:guideLst>
        <p:guide orient="horz"/>
        <p:guide pos="4944"/>
      </p:guideLst>
    </p:cSldViewPr>
  </p:slideViewPr>
  <p:notesTextViewPr>
    <p:cViewPr>
      <p:scale>
        <a:sx n="100" d="100"/>
        <a:sy n="100" d="100"/>
      </p:scale>
      <p:origin x="0" y="0"/>
    </p:cViewPr>
  </p:notesTextViewPr>
  <p:notesViewPr>
    <p:cSldViewPr snapToGrid="0">
      <p:cViewPr varScale="1">
        <p:scale>
          <a:sx n="74" d="100"/>
          <a:sy n="74" d="100"/>
        </p:scale>
        <p:origin x="768" y="91"/>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sz="1400" b="0" i="0" baseline="0">
              <a:effectLst/>
            </a:endParaRPr>
          </a:p>
          <a:p>
            <a:pPr>
              <a:defRPr/>
            </a:pPr>
            <a:r>
              <a:rPr lang="en-US" sz="1400" b="0" i="0" baseline="0">
                <a:effectLst/>
              </a:rPr>
              <a:t>Impact of Landsat Flyover Date Difference on Accuracy of Instagram Reports</a:t>
            </a:r>
            <a:endParaRPr lang="en-US" sz="1400">
              <a:effectLst/>
            </a:endParaRPr>
          </a:p>
        </c:rich>
      </c:tx>
      <c:layout>
        <c:manualLayout>
          <c:xMode val="edge"/>
          <c:yMode val="edge"/>
          <c:x val="0.18605799729579256"/>
          <c:y val="2.0227629842594436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Lbls>
            <c:dLbl>
              <c:idx val="0"/>
              <c:layout/>
              <c:tx>
                <c:rich>
                  <a:bodyPr/>
                  <a:lstStyle/>
                  <a:p>
                    <a:fld id="{507429B4-9D88-40FD-B9AB-2F8FDAB18AB2}"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1"/>
              <c:layout/>
              <c:tx>
                <c:rich>
                  <a:bodyPr/>
                  <a:lstStyle/>
                  <a:p>
                    <a:fld id="{33D1D449-EF48-43E9-A18F-B666116DD042}"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2"/>
              <c:layout/>
              <c:tx>
                <c:rich>
                  <a:bodyPr/>
                  <a:lstStyle/>
                  <a:p>
                    <a:fld id="{107A506F-1822-461E-A759-84A4E7556B0F}"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3"/>
              <c:layout/>
              <c:tx>
                <c:rich>
                  <a:bodyPr/>
                  <a:lstStyle/>
                  <a:p>
                    <a:fld id="{61E6CDDE-4C9A-46FF-9DE3-1AC4E327794D}"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4"/>
              <c:layout/>
              <c:tx>
                <c:rich>
                  <a:bodyPr/>
                  <a:lstStyle/>
                  <a:p>
                    <a:fld id="{8918FB2B-1E89-4CB2-9A68-74B6200FEAED}"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5"/>
              <c:layout/>
              <c:tx>
                <c:rich>
                  <a:bodyPr/>
                  <a:lstStyle/>
                  <a:p>
                    <a:fld id="{F21916BE-49E6-49BA-B27C-6FE970E9272C}"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6"/>
              <c:layout/>
              <c:tx>
                <c:rich>
                  <a:bodyPr/>
                  <a:lstStyle/>
                  <a:p>
                    <a:fld id="{A5ADD9BC-9A1C-42ED-8E00-82B68698397B}"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0"/>
            <c:showCatName val="0"/>
            <c:showSerName val="0"/>
            <c:showPercent val="0"/>
            <c:showBubbleSize val="0"/>
            <c:showLeaderLines val="0"/>
            <c:extLst>
              <c:ext xmlns:c15="http://schemas.microsoft.com/office/drawing/2012/chart" uri="{CE6537A1-D6FC-4f65-9D91-7224C49458BB}">
                <c15:layout/>
                <c15:showDataLabelsRange val="1"/>
                <c15:showLeaderLines val="1"/>
                <c15:leaderLines>
                  <c:spPr>
                    <a:ln w="9525" cap="flat" cmpd="sng" algn="ctr">
                      <a:solidFill>
                        <a:schemeClr val="tx1">
                          <a:lumMod val="35000"/>
                          <a:lumOff val="65000"/>
                        </a:schemeClr>
                      </a:solidFill>
                      <a:round/>
                    </a:ln>
                    <a:effectLst/>
                  </c:spPr>
                </c15:leaderLines>
              </c:ext>
            </c:extLst>
          </c:dLbls>
          <c:cat>
            <c:strRef>
              <c:f>Sheet2!$Q$3:$Q$9</c:f>
              <c:strCache>
                <c:ptCount val="7"/>
                <c:pt idx="0">
                  <c:v>-16:-11</c:v>
                </c:pt>
                <c:pt idx="1">
                  <c:v>-10:-6</c:v>
                </c:pt>
                <c:pt idx="2">
                  <c:v>-5:-1</c:v>
                </c:pt>
                <c:pt idx="3">
                  <c:v>Same Day</c:v>
                </c:pt>
                <c:pt idx="4">
                  <c:v>1:5</c:v>
                </c:pt>
                <c:pt idx="5">
                  <c:v>6:10</c:v>
                </c:pt>
                <c:pt idx="6">
                  <c:v>11:16</c:v>
                </c:pt>
              </c:strCache>
            </c:strRef>
          </c:cat>
          <c:val>
            <c:numRef>
              <c:f>Sheet2!$R$3:$R$9</c:f>
              <c:numCache>
                <c:formatCode>0.0%</c:formatCode>
                <c:ptCount val="7"/>
                <c:pt idx="0">
                  <c:v>0.875</c:v>
                </c:pt>
                <c:pt idx="1">
                  <c:v>0.80645161290322576</c:v>
                </c:pt>
                <c:pt idx="2">
                  <c:v>0.89473684210526316</c:v>
                </c:pt>
                <c:pt idx="3">
                  <c:v>1</c:v>
                </c:pt>
                <c:pt idx="4">
                  <c:v>0.84210526315789469</c:v>
                </c:pt>
                <c:pt idx="5">
                  <c:v>0.80645161290322576</c:v>
                </c:pt>
                <c:pt idx="6">
                  <c:v>0.69230769230769229</c:v>
                </c:pt>
              </c:numCache>
            </c:numRef>
          </c:val>
          <c:extLst>
            <c:ext xmlns:c15="http://schemas.microsoft.com/office/drawing/2012/chart" uri="{02D57815-91ED-43cb-92C2-25804820EDAC}">
              <c15:datalabelsRange>
                <c15:f>Sheet2!$T$3:$T$9</c15:f>
                <c15:dlblRangeCache>
                  <c:ptCount val="7"/>
                  <c:pt idx="0">
                    <c:v>n=48</c:v>
                  </c:pt>
                  <c:pt idx="1">
                    <c:v>n=31</c:v>
                  </c:pt>
                  <c:pt idx="2">
                    <c:v>n=38</c:v>
                  </c:pt>
                  <c:pt idx="3">
                    <c:v>n=7</c:v>
                  </c:pt>
                  <c:pt idx="4">
                    <c:v>n=38</c:v>
                  </c:pt>
                  <c:pt idx="5">
                    <c:v>n=31</c:v>
                  </c:pt>
                  <c:pt idx="6">
                    <c:v>n=39</c:v>
                  </c:pt>
                </c15:dlblRangeCache>
              </c15:datalabelsRange>
            </c:ext>
          </c:extLst>
        </c:ser>
        <c:dLbls>
          <c:dLblPos val="outEnd"/>
          <c:showLegendKey val="0"/>
          <c:showVal val="1"/>
          <c:showCatName val="0"/>
          <c:showSerName val="0"/>
          <c:showPercent val="0"/>
          <c:showBubbleSize val="0"/>
        </c:dLbls>
        <c:gapWidth val="219"/>
        <c:overlap val="-27"/>
        <c:axId val="353482312"/>
        <c:axId val="353482704"/>
      </c:barChart>
      <c:catAx>
        <c:axId val="353482312"/>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Date Difference = Landsat</a:t>
                </a:r>
                <a:r>
                  <a:rPr lang="en-US" baseline="0"/>
                  <a:t> Flyover Date - Instagram Report Date (Days)</a:t>
                </a:r>
                <a:endParaRPr lang="en-US"/>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53482704"/>
        <c:crosses val="autoZero"/>
        <c:auto val="1"/>
        <c:lblAlgn val="ctr"/>
        <c:lblOffset val="100"/>
        <c:noMultiLvlLbl val="0"/>
      </c:catAx>
      <c:valAx>
        <c:axId val="353482704"/>
        <c:scaling>
          <c:orientation val="minMax"/>
          <c:max val="1"/>
          <c:min val="0.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Landsat</a:t>
                </a:r>
                <a:r>
                  <a:rPr lang="en-US" baseline="0"/>
                  <a:t> Images Containing </a:t>
                </a:r>
                <a:r>
                  <a:rPr lang="en-US" i="1" baseline="0"/>
                  <a:t>Sargassum</a:t>
                </a:r>
                <a:r>
                  <a:rPr lang="en-US" baseline="0"/>
                  <a:t> (%)</a:t>
                </a:r>
                <a:endParaRPr lang="en-US"/>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53482312"/>
        <c:crosses val="autoZero"/>
        <c:crossBetween val="between"/>
      </c:valAx>
      <c:spPr>
        <a:noFill/>
        <a:ln>
          <a:noFill/>
        </a:ln>
        <a:effectLst/>
      </c:spPr>
    </c:plotArea>
    <c:plotVisOnly val="1"/>
    <c:dispBlanksAs val="gap"/>
    <c:showDLblsOverMax val="0"/>
  </c:chart>
  <c:spPr>
    <a:noFill/>
    <a:ln>
      <a:solidFill>
        <a:srgbClr val="333333"/>
      </a:solid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Relationship Between Number of Instagram Reports and </a:t>
            </a:r>
            <a:r>
              <a:rPr lang="en-US" i="1" dirty="0"/>
              <a:t>Sargassum</a:t>
            </a:r>
            <a:r>
              <a:rPr lang="en-US" dirty="0"/>
              <a:t> Presence</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0295211852811312"/>
          <c:y val="0.17216254996757982"/>
          <c:w val="0.86843596924392163"/>
          <c:h val="0.67550779702781139"/>
        </c:manualLayout>
      </c:layout>
      <c:barChart>
        <c:barDir val="col"/>
        <c:grouping val="clustered"/>
        <c:varyColors val="0"/>
        <c:ser>
          <c:idx val="0"/>
          <c:order val="0"/>
          <c:spPr>
            <a:solidFill>
              <a:schemeClr val="accent1"/>
            </a:solidFill>
            <a:ln>
              <a:noFill/>
            </a:ln>
            <a:effectLst/>
          </c:spPr>
          <c:invertIfNegative val="0"/>
          <c:cat>
            <c:numRef>
              <c:f>Sheet3!$A$2:$A$11</c:f>
              <c:numCache>
                <c:formatCode>General</c:formatCode>
                <c:ptCount val="10"/>
                <c:pt idx="0">
                  <c:v>1</c:v>
                </c:pt>
                <c:pt idx="1">
                  <c:v>2</c:v>
                </c:pt>
                <c:pt idx="2">
                  <c:v>3</c:v>
                </c:pt>
                <c:pt idx="3">
                  <c:v>4</c:v>
                </c:pt>
                <c:pt idx="4">
                  <c:v>5</c:v>
                </c:pt>
                <c:pt idx="5">
                  <c:v>6</c:v>
                </c:pt>
                <c:pt idx="6">
                  <c:v>8</c:v>
                </c:pt>
                <c:pt idx="7">
                  <c:v>9</c:v>
                </c:pt>
                <c:pt idx="8">
                  <c:v>10</c:v>
                </c:pt>
                <c:pt idx="9">
                  <c:v>12</c:v>
                </c:pt>
              </c:numCache>
            </c:numRef>
          </c:cat>
          <c:val>
            <c:numRef>
              <c:f>Sheet3!$C$2:$C$11</c:f>
              <c:numCache>
                <c:formatCode>0%</c:formatCode>
                <c:ptCount val="10"/>
                <c:pt idx="0">
                  <c:v>0.78378378378378377</c:v>
                </c:pt>
                <c:pt idx="1">
                  <c:v>0.75</c:v>
                </c:pt>
                <c:pt idx="2">
                  <c:v>0.7</c:v>
                </c:pt>
                <c:pt idx="3">
                  <c:v>0.6</c:v>
                </c:pt>
                <c:pt idx="4">
                  <c:v>0.875</c:v>
                </c:pt>
                <c:pt idx="5">
                  <c:v>1</c:v>
                </c:pt>
                <c:pt idx="6">
                  <c:v>1</c:v>
                </c:pt>
                <c:pt idx="7">
                  <c:v>1</c:v>
                </c:pt>
                <c:pt idx="8">
                  <c:v>1</c:v>
                </c:pt>
                <c:pt idx="9">
                  <c:v>1</c:v>
                </c:pt>
              </c:numCache>
            </c:numRef>
          </c:val>
        </c:ser>
        <c:dLbls>
          <c:showLegendKey val="0"/>
          <c:showVal val="0"/>
          <c:showCatName val="0"/>
          <c:showSerName val="0"/>
          <c:showPercent val="0"/>
          <c:showBubbleSize val="0"/>
        </c:dLbls>
        <c:gapWidth val="219"/>
        <c:overlap val="-27"/>
        <c:axId val="353483488"/>
        <c:axId val="353483880"/>
      </c:barChart>
      <c:catAx>
        <c:axId val="353483488"/>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Number of Instagram Reports</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53483880"/>
        <c:crosses val="autoZero"/>
        <c:auto val="1"/>
        <c:lblAlgn val="ctr"/>
        <c:lblOffset val="100"/>
        <c:noMultiLvlLbl val="0"/>
      </c:catAx>
      <c:valAx>
        <c:axId val="353483880"/>
        <c:scaling>
          <c:orientation val="minMax"/>
          <c:max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Landsat Images Containing</a:t>
                </a:r>
                <a:r>
                  <a:rPr lang="en-US" baseline="0"/>
                  <a:t> </a:t>
                </a:r>
                <a:r>
                  <a:rPr lang="en-US" i="1" baseline="0"/>
                  <a:t>Sargassum</a:t>
                </a:r>
                <a:r>
                  <a:rPr lang="en-US" baseline="0"/>
                  <a:t> (%)</a:t>
                </a:r>
                <a:endParaRPr lang="en-US"/>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53483488"/>
        <c:crosses val="autoZero"/>
        <c:crossBetween val="between"/>
      </c:valAx>
      <c:spPr>
        <a:noFill/>
        <a:ln>
          <a:noFill/>
        </a:ln>
        <a:effectLst/>
      </c:spPr>
    </c:plotArea>
    <c:plotVisOnly val="1"/>
    <c:dispBlanksAs val="gap"/>
    <c:showDLblsOverMax val="0"/>
  </c:chart>
  <c:spPr>
    <a:noFill/>
    <a:ln>
      <a:solidFill>
        <a:srgbClr val="333333"/>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3" dt="2016-08-02T17:45:54.967" idx="8">
    <p:pos x="10" y="10"/>
    <p:text>Might be a good idea to put boxes around the coastal area that you're referring to (misclassification region) in all images. Can have them pop up as you mention them, or however makes the most sense.</p:text>
    <p:extLst>
      <p:ext uri="{C676402C-5697-4E1C-873F-D02D1690AC5C}">
        <p15:threadingInfo xmlns:p15="http://schemas.microsoft.com/office/powerpoint/2012/main" timeZoneBias="42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788B2AC-828A-4A81-9B0F-9F12397CD4CF}" type="doc">
      <dgm:prSet loTypeId="urn:microsoft.com/office/officeart/2011/layout/CircleProcess" loCatId="officeonline" qsTypeId="urn:microsoft.com/office/officeart/2005/8/quickstyle/simple1" qsCatId="simple" csTypeId="urn:microsoft.com/office/officeart/2005/8/colors/accent1_2" csCatId="accent1" phldr="1"/>
      <dgm:spPr/>
      <dgm:t>
        <a:bodyPr/>
        <a:lstStyle/>
        <a:p>
          <a:endParaRPr lang="en-US"/>
        </a:p>
      </dgm:t>
    </dgm:pt>
    <dgm:pt modelId="{1AA89B9B-7FD2-4192-9FEA-DF2CEA95FC33}">
      <dgm:prSet phldrT="[Text]" custT="1"/>
      <dgm:spPr/>
      <dgm:t>
        <a:bodyPr/>
        <a:lstStyle/>
        <a:p>
          <a:r>
            <a:rPr lang="en-US" sz="1800" b="1" dirty="0" smtClean="0">
              <a:latin typeface="Century Gothic" panose="020B0502020202020204" pitchFamily="34" charset="0"/>
            </a:rPr>
            <a:t>Scene Identification</a:t>
          </a:r>
          <a:endParaRPr lang="en-US" sz="1800" b="1" dirty="0">
            <a:latin typeface="Century Gothic" panose="020B0502020202020204" pitchFamily="34" charset="0"/>
          </a:endParaRPr>
        </a:p>
      </dgm:t>
    </dgm:pt>
    <dgm:pt modelId="{AF05026A-F1C5-4F3A-B3F5-0164A07C2580}" type="parTrans" cxnId="{1E089E46-BEFC-4693-A637-C0E08BD480F6}">
      <dgm:prSet/>
      <dgm:spPr/>
      <dgm:t>
        <a:bodyPr/>
        <a:lstStyle/>
        <a:p>
          <a:endParaRPr lang="en-US" sz="2000"/>
        </a:p>
      </dgm:t>
    </dgm:pt>
    <dgm:pt modelId="{6248ED55-DF13-4CDD-A812-9B984D281FB6}" type="sibTrans" cxnId="{1E089E46-BEFC-4693-A637-C0E08BD480F6}">
      <dgm:prSet/>
      <dgm:spPr/>
      <dgm:t>
        <a:bodyPr/>
        <a:lstStyle/>
        <a:p>
          <a:endParaRPr lang="en-US" sz="2000"/>
        </a:p>
      </dgm:t>
    </dgm:pt>
    <dgm:pt modelId="{3186EFB9-02B4-4F7A-8237-A389A09BF012}">
      <dgm:prSet phldrT="[Text]" custT="1"/>
      <dgm:spPr/>
      <dgm:t>
        <a:bodyPr/>
        <a:lstStyle/>
        <a:p>
          <a:r>
            <a:rPr lang="en-US" sz="1800" b="1" dirty="0" smtClean="0">
              <a:latin typeface="Century Gothic" panose="020B0502020202020204" pitchFamily="34" charset="0"/>
            </a:rPr>
            <a:t>Atmospheric Correction</a:t>
          </a:r>
          <a:endParaRPr lang="en-US" sz="1800" b="1" dirty="0">
            <a:latin typeface="Century Gothic" panose="020B0502020202020204" pitchFamily="34" charset="0"/>
          </a:endParaRPr>
        </a:p>
      </dgm:t>
    </dgm:pt>
    <dgm:pt modelId="{F8581907-FB05-48FF-9E3F-839D357A0DEC}" type="parTrans" cxnId="{6550BBDF-7BA7-49F4-8266-584AF6744D1F}">
      <dgm:prSet/>
      <dgm:spPr/>
      <dgm:t>
        <a:bodyPr/>
        <a:lstStyle/>
        <a:p>
          <a:endParaRPr lang="en-US" sz="2000"/>
        </a:p>
      </dgm:t>
    </dgm:pt>
    <dgm:pt modelId="{6A218C69-6CD0-4B5A-B7C1-478CB90436F1}" type="sibTrans" cxnId="{6550BBDF-7BA7-49F4-8266-584AF6744D1F}">
      <dgm:prSet/>
      <dgm:spPr/>
      <dgm:t>
        <a:bodyPr/>
        <a:lstStyle/>
        <a:p>
          <a:endParaRPr lang="en-US" sz="2000"/>
        </a:p>
      </dgm:t>
    </dgm:pt>
    <dgm:pt modelId="{0F7A7BF1-3507-4EBF-8029-DD05E26ADF9A}">
      <dgm:prSet phldrT="[Text]" custT="1"/>
      <dgm:spPr/>
      <dgm:t>
        <a:bodyPr/>
        <a:lstStyle/>
        <a:p>
          <a:r>
            <a:rPr lang="en-US" sz="1800" b="1" dirty="0" smtClean="0">
              <a:latin typeface="Century Gothic" panose="020B0502020202020204" pitchFamily="34" charset="0"/>
            </a:rPr>
            <a:t>Indices</a:t>
          </a:r>
          <a:endParaRPr lang="en-US" sz="1800" b="1" dirty="0">
            <a:latin typeface="Century Gothic" panose="020B0502020202020204" pitchFamily="34" charset="0"/>
          </a:endParaRPr>
        </a:p>
      </dgm:t>
    </dgm:pt>
    <dgm:pt modelId="{486E393B-B032-4CD9-AABB-C7EB026D90F4}" type="parTrans" cxnId="{03539F2B-189C-4642-A59F-CA2EE4C0375C}">
      <dgm:prSet/>
      <dgm:spPr/>
      <dgm:t>
        <a:bodyPr/>
        <a:lstStyle/>
        <a:p>
          <a:endParaRPr lang="en-US" sz="2000"/>
        </a:p>
      </dgm:t>
    </dgm:pt>
    <dgm:pt modelId="{70AC31F8-6FF9-4162-AA67-09F8AA6DBFD1}" type="sibTrans" cxnId="{03539F2B-189C-4642-A59F-CA2EE4C0375C}">
      <dgm:prSet/>
      <dgm:spPr/>
      <dgm:t>
        <a:bodyPr/>
        <a:lstStyle/>
        <a:p>
          <a:endParaRPr lang="en-US" sz="2000"/>
        </a:p>
      </dgm:t>
    </dgm:pt>
    <dgm:pt modelId="{43900AA0-FAD1-4F16-A96A-5554639EBEEC}">
      <dgm:prSet phldrT="[Text]" custT="1"/>
      <dgm:spPr/>
      <dgm:t>
        <a:bodyPr/>
        <a:lstStyle/>
        <a:p>
          <a:r>
            <a:rPr lang="en-US" sz="1800" b="1" dirty="0" smtClean="0">
              <a:latin typeface="Century Gothic" panose="020B0502020202020204" pitchFamily="34" charset="0"/>
            </a:rPr>
            <a:t>Classification</a:t>
          </a:r>
          <a:endParaRPr lang="en-US" sz="1800" b="1" dirty="0">
            <a:latin typeface="Century Gothic" panose="020B0502020202020204" pitchFamily="34" charset="0"/>
          </a:endParaRPr>
        </a:p>
      </dgm:t>
    </dgm:pt>
    <dgm:pt modelId="{CEF00ABD-5E4D-4B2E-9ECD-3C5A2BC77DB6}" type="parTrans" cxnId="{9D440E83-148D-4B45-A07A-8F28320D87A2}">
      <dgm:prSet/>
      <dgm:spPr/>
      <dgm:t>
        <a:bodyPr/>
        <a:lstStyle/>
        <a:p>
          <a:endParaRPr lang="en-US" sz="2000"/>
        </a:p>
      </dgm:t>
    </dgm:pt>
    <dgm:pt modelId="{27BB8854-2A93-48C1-8683-6682FD24010E}" type="sibTrans" cxnId="{9D440E83-148D-4B45-A07A-8F28320D87A2}">
      <dgm:prSet/>
      <dgm:spPr/>
      <dgm:t>
        <a:bodyPr/>
        <a:lstStyle/>
        <a:p>
          <a:endParaRPr lang="en-US" sz="2000"/>
        </a:p>
      </dgm:t>
    </dgm:pt>
    <dgm:pt modelId="{09342AC1-DE90-4CC3-AF0C-8ED9473EA4F4}" type="pres">
      <dgm:prSet presAssocID="{D788B2AC-828A-4A81-9B0F-9F12397CD4CF}" presName="Name0" presStyleCnt="0">
        <dgm:presLayoutVars>
          <dgm:chMax val="11"/>
          <dgm:chPref val="11"/>
          <dgm:dir/>
          <dgm:resizeHandles/>
        </dgm:presLayoutVars>
      </dgm:prSet>
      <dgm:spPr/>
      <dgm:t>
        <a:bodyPr/>
        <a:lstStyle/>
        <a:p>
          <a:endParaRPr lang="en-US"/>
        </a:p>
      </dgm:t>
    </dgm:pt>
    <dgm:pt modelId="{04163E7C-C845-43BB-B446-F6E7C1A7ECEF}" type="pres">
      <dgm:prSet presAssocID="{43900AA0-FAD1-4F16-A96A-5554639EBEEC}" presName="Accent4" presStyleCnt="0"/>
      <dgm:spPr/>
    </dgm:pt>
    <dgm:pt modelId="{2F2D26A4-87E6-4710-A51F-EC3A2530C4D9}" type="pres">
      <dgm:prSet presAssocID="{43900AA0-FAD1-4F16-A96A-5554639EBEEC}" presName="Accent" presStyleLbl="node1" presStyleIdx="0" presStyleCnt="4"/>
      <dgm:spPr/>
    </dgm:pt>
    <dgm:pt modelId="{EF799FDE-1BBF-44EE-8CBA-7A31874160F0}" type="pres">
      <dgm:prSet presAssocID="{43900AA0-FAD1-4F16-A96A-5554639EBEEC}" presName="ParentBackground4" presStyleCnt="0"/>
      <dgm:spPr/>
    </dgm:pt>
    <dgm:pt modelId="{758C3704-8027-4DEE-B9EC-DBD9F80D04E4}" type="pres">
      <dgm:prSet presAssocID="{43900AA0-FAD1-4F16-A96A-5554639EBEEC}" presName="ParentBackground" presStyleLbl="fgAcc1" presStyleIdx="0" presStyleCnt="4"/>
      <dgm:spPr/>
      <dgm:t>
        <a:bodyPr/>
        <a:lstStyle/>
        <a:p>
          <a:endParaRPr lang="en-US"/>
        </a:p>
      </dgm:t>
    </dgm:pt>
    <dgm:pt modelId="{68529366-4C17-45C5-8AD1-113850BE37D1}" type="pres">
      <dgm:prSet presAssocID="{43900AA0-FAD1-4F16-A96A-5554639EBEEC}" presName="Parent4" presStyleLbl="revTx" presStyleIdx="0" presStyleCnt="0">
        <dgm:presLayoutVars>
          <dgm:chMax val="1"/>
          <dgm:chPref val="1"/>
          <dgm:bulletEnabled val="1"/>
        </dgm:presLayoutVars>
      </dgm:prSet>
      <dgm:spPr/>
      <dgm:t>
        <a:bodyPr/>
        <a:lstStyle/>
        <a:p>
          <a:endParaRPr lang="en-US"/>
        </a:p>
      </dgm:t>
    </dgm:pt>
    <dgm:pt modelId="{B7B2EA2B-4A16-47BC-B377-6BD709888BBD}" type="pres">
      <dgm:prSet presAssocID="{0F7A7BF1-3507-4EBF-8029-DD05E26ADF9A}" presName="Accent3" presStyleCnt="0"/>
      <dgm:spPr/>
    </dgm:pt>
    <dgm:pt modelId="{9EB58B09-F2D9-4627-A6A0-D7118450A02F}" type="pres">
      <dgm:prSet presAssocID="{0F7A7BF1-3507-4EBF-8029-DD05E26ADF9A}" presName="Accent" presStyleLbl="node1" presStyleIdx="1" presStyleCnt="4"/>
      <dgm:spPr/>
      <dgm:t>
        <a:bodyPr/>
        <a:lstStyle/>
        <a:p>
          <a:endParaRPr lang="en-US"/>
        </a:p>
      </dgm:t>
    </dgm:pt>
    <dgm:pt modelId="{17B267FF-DB68-4AA5-8841-690E26C92B32}" type="pres">
      <dgm:prSet presAssocID="{0F7A7BF1-3507-4EBF-8029-DD05E26ADF9A}" presName="ParentBackground3" presStyleCnt="0"/>
      <dgm:spPr/>
    </dgm:pt>
    <dgm:pt modelId="{0C30E180-F1F8-4473-A03C-B45063912CDF}" type="pres">
      <dgm:prSet presAssocID="{0F7A7BF1-3507-4EBF-8029-DD05E26ADF9A}" presName="ParentBackground" presStyleLbl="fgAcc1" presStyleIdx="1" presStyleCnt="4"/>
      <dgm:spPr/>
      <dgm:t>
        <a:bodyPr/>
        <a:lstStyle/>
        <a:p>
          <a:endParaRPr lang="en-US"/>
        </a:p>
      </dgm:t>
    </dgm:pt>
    <dgm:pt modelId="{CDB04447-5632-4B88-8D4D-A06B50BC0037}" type="pres">
      <dgm:prSet presAssocID="{0F7A7BF1-3507-4EBF-8029-DD05E26ADF9A}" presName="Parent3" presStyleLbl="revTx" presStyleIdx="0" presStyleCnt="0">
        <dgm:presLayoutVars>
          <dgm:chMax val="1"/>
          <dgm:chPref val="1"/>
          <dgm:bulletEnabled val="1"/>
        </dgm:presLayoutVars>
      </dgm:prSet>
      <dgm:spPr/>
      <dgm:t>
        <a:bodyPr/>
        <a:lstStyle/>
        <a:p>
          <a:endParaRPr lang="en-US"/>
        </a:p>
      </dgm:t>
    </dgm:pt>
    <dgm:pt modelId="{86B16FC3-D8A9-4960-88BB-293199CC6CDF}" type="pres">
      <dgm:prSet presAssocID="{3186EFB9-02B4-4F7A-8237-A389A09BF012}" presName="Accent2" presStyleCnt="0"/>
      <dgm:spPr/>
    </dgm:pt>
    <dgm:pt modelId="{248406D6-5066-4DE0-AB1E-125017F9B21F}" type="pres">
      <dgm:prSet presAssocID="{3186EFB9-02B4-4F7A-8237-A389A09BF012}" presName="Accent" presStyleLbl="node1" presStyleIdx="2" presStyleCnt="4"/>
      <dgm:spPr/>
    </dgm:pt>
    <dgm:pt modelId="{12ABDE52-F7F0-462B-91CF-AAB2D75865DB}" type="pres">
      <dgm:prSet presAssocID="{3186EFB9-02B4-4F7A-8237-A389A09BF012}" presName="ParentBackground2" presStyleCnt="0"/>
      <dgm:spPr/>
    </dgm:pt>
    <dgm:pt modelId="{B3E4C325-A945-4FC8-BA68-84145447A201}" type="pres">
      <dgm:prSet presAssocID="{3186EFB9-02B4-4F7A-8237-A389A09BF012}" presName="ParentBackground" presStyleLbl="fgAcc1" presStyleIdx="2" presStyleCnt="4"/>
      <dgm:spPr/>
      <dgm:t>
        <a:bodyPr/>
        <a:lstStyle/>
        <a:p>
          <a:endParaRPr lang="en-US"/>
        </a:p>
      </dgm:t>
    </dgm:pt>
    <dgm:pt modelId="{72E12FFB-DA47-4D09-B15F-E5D2F6A4DAD8}" type="pres">
      <dgm:prSet presAssocID="{3186EFB9-02B4-4F7A-8237-A389A09BF012}" presName="Parent2" presStyleLbl="revTx" presStyleIdx="0" presStyleCnt="0">
        <dgm:presLayoutVars>
          <dgm:chMax val="1"/>
          <dgm:chPref val="1"/>
          <dgm:bulletEnabled val="1"/>
        </dgm:presLayoutVars>
      </dgm:prSet>
      <dgm:spPr/>
      <dgm:t>
        <a:bodyPr/>
        <a:lstStyle/>
        <a:p>
          <a:endParaRPr lang="en-US"/>
        </a:p>
      </dgm:t>
    </dgm:pt>
    <dgm:pt modelId="{B22CA042-C6D3-49A4-BA23-2B5E2D467092}" type="pres">
      <dgm:prSet presAssocID="{1AA89B9B-7FD2-4192-9FEA-DF2CEA95FC33}" presName="Accent1" presStyleCnt="0"/>
      <dgm:spPr/>
    </dgm:pt>
    <dgm:pt modelId="{A9CCD326-1BD7-460C-B779-39EB7FFED2B6}" type="pres">
      <dgm:prSet presAssocID="{1AA89B9B-7FD2-4192-9FEA-DF2CEA95FC33}" presName="Accent" presStyleLbl="node1" presStyleIdx="3" presStyleCnt="4"/>
      <dgm:spPr/>
    </dgm:pt>
    <dgm:pt modelId="{12B49225-B1A3-4CBA-99E4-B7F0172A9EB3}" type="pres">
      <dgm:prSet presAssocID="{1AA89B9B-7FD2-4192-9FEA-DF2CEA95FC33}" presName="ParentBackground1" presStyleCnt="0"/>
      <dgm:spPr/>
    </dgm:pt>
    <dgm:pt modelId="{B5DF40DE-1A0A-4306-B3AF-237A497AFEDA}" type="pres">
      <dgm:prSet presAssocID="{1AA89B9B-7FD2-4192-9FEA-DF2CEA95FC33}" presName="ParentBackground" presStyleLbl="fgAcc1" presStyleIdx="3" presStyleCnt="4"/>
      <dgm:spPr/>
      <dgm:t>
        <a:bodyPr/>
        <a:lstStyle/>
        <a:p>
          <a:endParaRPr lang="en-US"/>
        </a:p>
      </dgm:t>
    </dgm:pt>
    <dgm:pt modelId="{610ACAF3-5AE9-4B8F-BEDC-51321DBA1AE4}" type="pres">
      <dgm:prSet presAssocID="{1AA89B9B-7FD2-4192-9FEA-DF2CEA95FC33}" presName="Parent1" presStyleLbl="revTx" presStyleIdx="0" presStyleCnt="0">
        <dgm:presLayoutVars>
          <dgm:chMax val="1"/>
          <dgm:chPref val="1"/>
          <dgm:bulletEnabled val="1"/>
        </dgm:presLayoutVars>
      </dgm:prSet>
      <dgm:spPr/>
      <dgm:t>
        <a:bodyPr/>
        <a:lstStyle/>
        <a:p>
          <a:endParaRPr lang="en-US"/>
        </a:p>
      </dgm:t>
    </dgm:pt>
  </dgm:ptLst>
  <dgm:cxnLst>
    <dgm:cxn modelId="{438C4C00-AC99-40DC-B486-339EB2C8075D}" type="presOf" srcId="{3186EFB9-02B4-4F7A-8237-A389A09BF012}" destId="{B3E4C325-A945-4FC8-BA68-84145447A201}" srcOrd="0" destOrd="0" presId="urn:microsoft.com/office/officeart/2011/layout/CircleProcess"/>
    <dgm:cxn modelId="{74FFF1B1-7A98-4A8B-938C-CAC4D46BAA6B}" type="presOf" srcId="{43900AA0-FAD1-4F16-A96A-5554639EBEEC}" destId="{68529366-4C17-45C5-8AD1-113850BE37D1}" srcOrd="1" destOrd="0" presId="urn:microsoft.com/office/officeart/2011/layout/CircleProcess"/>
    <dgm:cxn modelId="{6550BBDF-7BA7-49F4-8266-584AF6744D1F}" srcId="{D788B2AC-828A-4A81-9B0F-9F12397CD4CF}" destId="{3186EFB9-02B4-4F7A-8237-A389A09BF012}" srcOrd="1" destOrd="0" parTransId="{F8581907-FB05-48FF-9E3F-839D357A0DEC}" sibTransId="{6A218C69-6CD0-4B5A-B7C1-478CB90436F1}"/>
    <dgm:cxn modelId="{EA6FBD08-87E1-4FD3-B63E-8BF56CA20E73}" type="presOf" srcId="{D788B2AC-828A-4A81-9B0F-9F12397CD4CF}" destId="{09342AC1-DE90-4CC3-AF0C-8ED9473EA4F4}" srcOrd="0" destOrd="0" presId="urn:microsoft.com/office/officeart/2011/layout/CircleProcess"/>
    <dgm:cxn modelId="{38E23BBB-CD68-4780-9384-63DF16E1FA2B}" type="presOf" srcId="{0F7A7BF1-3507-4EBF-8029-DD05E26ADF9A}" destId="{0C30E180-F1F8-4473-A03C-B45063912CDF}" srcOrd="0" destOrd="0" presId="urn:microsoft.com/office/officeart/2011/layout/CircleProcess"/>
    <dgm:cxn modelId="{1E089E46-BEFC-4693-A637-C0E08BD480F6}" srcId="{D788B2AC-828A-4A81-9B0F-9F12397CD4CF}" destId="{1AA89B9B-7FD2-4192-9FEA-DF2CEA95FC33}" srcOrd="0" destOrd="0" parTransId="{AF05026A-F1C5-4F3A-B3F5-0164A07C2580}" sibTransId="{6248ED55-DF13-4CDD-A812-9B984D281FB6}"/>
    <dgm:cxn modelId="{B912209F-9891-4A4E-A45B-B0FCBC228D6D}" type="presOf" srcId="{1AA89B9B-7FD2-4192-9FEA-DF2CEA95FC33}" destId="{610ACAF3-5AE9-4B8F-BEDC-51321DBA1AE4}" srcOrd="1" destOrd="0" presId="urn:microsoft.com/office/officeart/2011/layout/CircleProcess"/>
    <dgm:cxn modelId="{9D440E83-148D-4B45-A07A-8F28320D87A2}" srcId="{D788B2AC-828A-4A81-9B0F-9F12397CD4CF}" destId="{43900AA0-FAD1-4F16-A96A-5554639EBEEC}" srcOrd="3" destOrd="0" parTransId="{CEF00ABD-5E4D-4B2E-9ECD-3C5A2BC77DB6}" sibTransId="{27BB8854-2A93-48C1-8683-6682FD24010E}"/>
    <dgm:cxn modelId="{63549BE8-B5D8-46A8-8F7E-2E259FDE76EA}" type="presOf" srcId="{0F7A7BF1-3507-4EBF-8029-DD05E26ADF9A}" destId="{CDB04447-5632-4B88-8D4D-A06B50BC0037}" srcOrd="1" destOrd="0" presId="urn:microsoft.com/office/officeart/2011/layout/CircleProcess"/>
    <dgm:cxn modelId="{03539F2B-189C-4642-A59F-CA2EE4C0375C}" srcId="{D788B2AC-828A-4A81-9B0F-9F12397CD4CF}" destId="{0F7A7BF1-3507-4EBF-8029-DD05E26ADF9A}" srcOrd="2" destOrd="0" parTransId="{486E393B-B032-4CD9-AABB-C7EB026D90F4}" sibTransId="{70AC31F8-6FF9-4162-AA67-09F8AA6DBFD1}"/>
    <dgm:cxn modelId="{FAA17B06-F0CB-4B95-90D6-F8D6CB6C8EED}" type="presOf" srcId="{3186EFB9-02B4-4F7A-8237-A389A09BF012}" destId="{72E12FFB-DA47-4D09-B15F-E5D2F6A4DAD8}" srcOrd="1" destOrd="0" presId="urn:microsoft.com/office/officeart/2011/layout/CircleProcess"/>
    <dgm:cxn modelId="{B8082862-62B4-45EF-944C-14F0ED785D8E}" type="presOf" srcId="{1AA89B9B-7FD2-4192-9FEA-DF2CEA95FC33}" destId="{B5DF40DE-1A0A-4306-B3AF-237A497AFEDA}" srcOrd="0" destOrd="0" presId="urn:microsoft.com/office/officeart/2011/layout/CircleProcess"/>
    <dgm:cxn modelId="{1FD9BCB7-D5F8-4D98-8E3C-628A79930DA9}" type="presOf" srcId="{43900AA0-FAD1-4F16-A96A-5554639EBEEC}" destId="{758C3704-8027-4DEE-B9EC-DBD9F80D04E4}" srcOrd="0" destOrd="0" presId="urn:microsoft.com/office/officeart/2011/layout/CircleProcess"/>
    <dgm:cxn modelId="{2DA78917-415B-42F0-81FF-8130EF2D9B65}" type="presParOf" srcId="{09342AC1-DE90-4CC3-AF0C-8ED9473EA4F4}" destId="{04163E7C-C845-43BB-B446-F6E7C1A7ECEF}" srcOrd="0" destOrd="0" presId="urn:microsoft.com/office/officeart/2011/layout/CircleProcess"/>
    <dgm:cxn modelId="{7BC431E5-A976-4B6E-A6A0-0AC9C1151EC6}" type="presParOf" srcId="{04163E7C-C845-43BB-B446-F6E7C1A7ECEF}" destId="{2F2D26A4-87E6-4710-A51F-EC3A2530C4D9}" srcOrd="0" destOrd="0" presId="urn:microsoft.com/office/officeart/2011/layout/CircleProcess"/>
    <dgm:cxn modelId="{F8D7B654-8E30-4CF5-9AC4-3214C59A827F}" type="presParOf" srcId="{09342AC1-DE90-4CC3-AF0C-8ED9473EA4F4}" destId="{EF799FDE-1BBF-44EE-8CBA-7A31874160F0}" srcOrd="1" destOrd="0" presId="urn:microsoft.com/office/officeart/2011/layout/CircleProcess"/>
    <dgm:cxn modelId="{1E0B1E8F-6D4A-466E-BB11-EABC2F166DA2}" type="presParOf" srcId="{EF799FDE-1BBF-44EE-8CBA-7A31874160F0}" destId="{758C3704-8027-4DEE-B9EC-DBD9F80D04E4}" srcOrd="0" destOrd="0" presId="urn:microsoft.com/office/officeart/2011/layout/CircleProcess"/>
    <dgm:cxn modelId="{04EA44E9-CF32-45C3-BAEF-E9EE37D31F0E}" type="presParOf" srcId="{09342AC1-DE90-4CC3-AF0C-8ED9473EA4F4}" destId="{68529366-4C17-45C5-8AD1-113850BE37D1}" srcOrd="2" destOrd="0" presId="urn:microsoft.com/office/officeart/2011/layout/CircleProcess"/>
    <dgm:cxn modelId="{561C2DD7-8311-44CA-8FAC-EE1E0B3479AA}" type="presParOf" srcId="{09342AC1-DE90-4CC3-AF0C-8ED9473EA4F4}" destId="{B7B2EA2B-4A16-47BC-B377-6BD709888BBD}" srcOrd="3" destOrd="0" presId="urn:microsoft.com/office/officeart/2011/layout/CircleProcess"/>
    <dgm:cxn modelId="{4C350953-B2F6-41F6-B425-AF438039A476}" type="presParOf" srcId="{B7B2EA2B-4A16-47BC-B377-6BD709888BBD}" destId="{9EB58B09-F2D9-4627-A6A0-D7118450A02F}" srcOrd="0" destOrd="0" presId="urn:microsoft.com/office/officeart/2011/layout/CircleProcess"/>
    <dgm:cxn modelId="{60299C0C-231B-481E-BFCC-4ACE2EB29CBA}" type="presParOf" srcId="{09342AC1-DE90-4CC3-AF0C-8ED9473EA4F4}" destId="{17B267FF-DB68-4AA5-8841-690E26C92B32}" srcOrd="4" destOrd="0" presId="urn:microsoft.com/office/officeart/2011/layout/CircleProcess"/>
    <dgm:cxn modelId="{A0BBF543-D76F-4CB1-BA7F-5F325B017942}" type="presParOf" srcId="{17B267FF-DB68-4AA5-8841-690E26C92B32}" destId="{0C30E180-F1F8-4473-A03C-B45063912CDF}" srcOrd="0" destOrd="0" presId="urn:microsoft.com/office/officeart/2011/layout/CircleProcess"/>
    <dgm:cxn modelId="{701589D6-AE75-4E26-B4C4-10D72B91B8F9}" type="presParOf" srcId="{09342AC1-DE90-4CC3-AF0C-8ED9473EA4F4}" destId="{CDB04447-5632-4B88-8D4D-A06B50BC0037}" srcOrd="5" destOrd="0" presId="urn:microsoft.com/office/officeart/2011/layout/CircleProcess"/>
    <dgm:cxn modelId="{FBEE37E4-3DF2-4D1C-ACD6-A6D5572AB792}" type="presParOf" srcId="{09342AC1-DE90-4CC3-AF0C-8ED9473EA4F4}" destId="{86B16FC3-D8A9-4960-88BB-293199CC6CDF}" srcOrd="6" destOrd="0" presId="urn:microsoft.com/office/officeart/2011/layout/CircleProcess"/>
    <dgm:cxn modelId="{DEA54EB5-29E4-4D6D-BA26-3CF839D384A6}" type="presParOf" srcId="{86B16FC3-D8A9-4960-88BB-293199CC6CDF}" destId="{248406D6-5066-4DE0-AB1E-125017F9B21F}" srcOrd="0" destOrd="0" presId="urn:microsoft.com/office/officeart/2011/layout/CircleProcess"/>
    <dgm:cxn modelId="{F3DA40A8-1325-4640-A8EE-C83582B6B179}" type="presParOf" srcId="{09342AC1-DE90-4CC3-AF0C-8ED9473EA4F4}" destId="{12ABDE52-F7F0-462B-91CF-AAB2D75865DB}" srcOrd="7" destOrd="0" presId="urn:microsoft.com/office/officeart/2011/layout/CircleProcess"/>
    <dgm:cxn modelId="{845FC6A1-31B1-48B4-9F20-B9A30896FA55}" type="presParOf" srcId="{12ABDE52-F7F0-462B-91CF-AAB2D75865DB}" destId="{B3E4C325-A945-4FC8-BA68-84145447A201}" srcOrd="0" destOrd="0" presId="urn:microsoft.com/office/officeart/2011/layout/CircleProcess"/>
    <dgm:cxn modelId="{06F00AFA-8C6A-431C-9EE8-E6811699C4DF}" type="presParOf" srcId="{09342AC1-DE90-4CC3-AF0C-8ED9473EA4F4}" destId="{72E12FFB-DA47-4D09-B15F-E5D2F6A4DAD8}" srcOrd="8" destOrd="0" presId="urn:microsoft.com/office/officeart/2011/layout/CircleProcess"/>
    <dgm:cxn modelId="{0321C9AF-9085-403E-BCB7-8C60934D6D63}" type="presParOf" srcId="{09342AC1-DE90-4CC3-AF0C-8ED9473EA4F4}" destId="{B22CA042-C6D3-49A4-BA23-2B5E2D467092}" srcOrd="9" destOrd="0" presId="urn:microsoft.com/office/officeart/2011/layout/CircleProcess"/>
    <dgm:cxn modelId="{D22DE8F0-3DB6-4B3E-BB17-B195DF0693A9}" type="presParOf" srcId="{B22CA042-C6D3-49A4-BA23-2B5E2D467092}" destId="{A9CCD326-1BD7-460C-B779-39EB7FFED2B6}" srcOrd="0" destOrd="0" presId="urn:microsoft.com/office/officeart/2011/layout/CircleProcess"/>
    <dgm:cxn modelId="{FA5BC406-449D-46F4-92FF-DD3C22D11459}" type="presParOf" srcId="{09342AC1-DE90-4CC3-AF0C-8ED9473EA4F4}" destId="{12B49225-B1A3-4CBA-99E4-B7F0172A9EB3}" srcOrd="10" destOrd="0" presId="urn:microsoft.com/office/officeart/2011/layout/CircleProcess"/>
    <dgm:cxn modelId="{5F557A04-E4AE-4735-A554-00899E04A8AE}" type="presParOf" srcId="{12B49225-B1A3-4CBA-99E4-B7F0172A9EB3}" destId="{B5DF40DE-1A0A-4306-B3AF-237A497AFEDA}" srcOrd="0" destOrd="0" presId="urn:microsoft.com/office/officeart/2011/layout/CircleProcess"/>
    <dgm:cxn modelId="{BFD3F169-CDBB-4988-BE6E-C1935EE8090D}" type="presParOf" srcId="{09342AC1-DE90-4CC3-AF0C-8ED9473EA4F4}" destId="{610ACAF3-5AE9-4B8F-BEDC-51321DBA1AE4}" srcOrd="11" destOrd="0" presId="urn:microsoft.com/office/officeart/2011/layout/Circle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2D26A4-87E6-4710-A51F-EC3A2530C4D9}">
      <dsp:nvSpPr>
        <dsp:cNvPr id="0" name=""/>
        <dsp:cNvSpPr/>
      </dsp:nvSpPr>
      <dsp:spPr>
        <a:xfrm>
          <a:off x="8248411" y="907352"/>
          <a:ext cx="2403875" cy="240399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58C3704-8027-4DEE-B9EC-DBD9F80D04E4}">
      <dsp:nvSpPr>
        <dsp:cNvPr id="0" name=""/>
        <dsp:cNvSpPr/>
      </dsp:nvSpPr>
      <dsp:spPr>
        <a:xfrm>
          <a:off x="8328815" y="987499"/>
          <a:ext cx="2244098" cy="2243703"/>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1" kern="1200" dirty="0" smtClean="0">
              <a:latin typeface="Century Gothic" panose="020B0502020202020204" pitchFamily="34" charset="0"/>
            </a:rPr>
            <a:t>Classification</a:t>
          </a:r>
          <a:endParaRPr lang="en-US" sz="1800" b="1" kern="1200" dirty="0">
            <a:latin typeface="Century Gothic" panose="020B0502020202020204" pitchFamily="34" charset="0"/>
          </a:endParaRPr>
        </a:p>
      </dsp:txBody>
      <dsp:txXfrm>
        <a:off x="8649401" y="1308088"/>
        <a:ext cx="1602927" cy="1602524"/>
      </dsp:txXfrm>
    </dsp:sp>
    <dsp:sp modelId="{9EB58B09-F2D9-4627-A6A0-D7118450A02F}">
      <dsp:nvSpPr>
        <dsp:cNvPr id="0" name=""/>
        <dsp:cNvSpPr/>
      </dsp:nvSpPr>
      <dsp:spPr>
        <a:xfrm rot="2700000">
          <a:off x="5753804" y="907183"/>
          <a:ext cx="2403914" cy="2403914"/>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C30E180-F1F8-4473-A03C-B45063912CDF}">
      <dsp:nvSpPr>
        <dsp:cNvPr id="0" name=""/>
        <dsp:cNvSpPr/>
      </dsp:nvSpPr>
      <dsp:spPr>
        <a:xfrm>
          <a:off x="5844536" y="987499"/>
          <a:ext cx="2244098" cy="2243703"/>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1" kern="1200" dirty="0" smtClean="0">
              <a:latin typeface="Century Gothic" panose="020B0502020202020204" pitchFamily="34" charset="0"/>
            </a:rPr>
            <a:t>Indices</a:t>
          </a:r>
          <a:endParaRPr lang="en-US" sz="1800" b="1" kern="1200" dirty="0">
            <a:latin typeface="Century Gothic" panose="020B0502020202020204" pitchFamily="34" charset="0"/>
          </a:endParaRPr>
        </a:p>
      </dsp:txBody>
      <dsp:txXfrm>
        <a:off x="6165121" y="1308088"/>
        <a:ext cx="1602927" cy="1602524"/>
      </dsp:txXfrm>
    </dsp:sp>
    <dsp:sp modelId="{248406D6-5066-4DE0-AB1E-125017F9B21F}">
      <dsp:nvSpPr>
        <dsp:cNvPr id="0" name=""/>
        <dsp:cNvSpPr/>
      </dsp:nvSpPr>
      <dsp:spPr>
        <a:xfrm rot="2700000">
          <a:off x="3279833" y="907183"/>
          <a:ext cx="2403914" cy="2403914"/>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3E4C325-A945-4FC8-BA68-84145447A201}">
      <dsp:nvSpPr>
        <dsp:cNvPr id="0" name=""/>
        <dsp:cNvSpPr/>
      </dsp:nvSpPr>
      <dsp:spPr>
        <a:xfrm>
          <a:off x="3360257" y="987499"/>
          <a:ext cx="2244098" cy="2243703"/>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1" kern="1200" dirty="0" smtClean="0">
              <a:latin typeface="Century Gothic" panose="020B0502020202020204" pitchFamily="34" charset="0"/>
            </a:rPr>
            <a:t>Atmospheric Correction</a:t>
          </a:r>
          <a:endParaRPr lang="en-US" sz="1800" b="1" kern="1200" dirty="0">
            <a:latin typeface="Century Gothic" panose="020B0502020202020204" pitchFamily="34" charset="0"/>
          </a:endParaRPr>
        </a:p>
      </dsp:txBody>
      <dsp:txXfrm>
        <a:off x="3680842" y="1308088"/>
        <a:ext cx="1602927" cy="1602524"/>
      </dsp:txXfrm>
    </dsp:sp>
    <dsp:sp modelId="{A9CCD326-1BD7-460C-B779-39EB7FFED2B6}">
      <dsp:nvSpPr>
        <dsp:cNvPr id="0" name=""/>
        <dsp:cNvSpPr/>
      </dsp:nvSpPr>
      <dsp:spPr>
        <a:xfrm rot="2700000">
          <a:off x="795553" y="907183"/>
          <a:ext cx="2403914" cy="2403914"/>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DF40DE-1A0A-4306-B3AF-237A497AFEDA}">
      <dsp:nvSpPr>
        <dsp:cNvPr id="0" name=""/>
        <dsp:cNvSpPr/>
      </dsp:nvSpPr>
      <dsp:spPr>
        <a:xfrm>
          <a:off x="875977" y="987499"/>
          <a:ext cx="2244098" cy="2243703"/>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1" kern="1200" dirty="0" smtClean="0">
              <a:latin typeface="Century Gothic" panose="020B0502020202020204" pitchFamily="34" charset="0"/>
            </a:rPr>
            <a:t>Scene Identification</a:t>
          </a:r>
          <a:endParaRPr lang="en-US" sz="1800" b="1" kern="1200" dirty="0">
            <a:latin typeface="Century Gothic" panose="020B0502020202020204" pitchFamily="34" charset="0"/>
          </a:endParaRPr>
        </a:p>
      </dsp:txBody>
      <dsp:txXfrm>
        <a:off x="1196563" y="1308088"/>
        <a:ext cx="1602927" cy="1602524"/>
      </dsp:txXfrm>
    </dsp:sp>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CB7D24-6C88-410E-ACB5-D95ED598E96E}" type="datetimeFigureOut">
              <a:rPr lang="en-US" smtClean="0"/>
              <a:t>8/4/2016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FCE636-EDCB-4E8F-A496-90D3D4BBB61E}" type="slidenum">
              <a:rPr lang="en-US" smtClean="0"/>
              <a:t>‹#›</a:t>
            </a:fld>
            <a:endParaRPr lang="en-US"/>
          </a:p>
        </p:txBody>
      </p:sp>
    </p:spTree>
    <p:extLst>
      <p:ext uri="{BB962C8B-B14F-4D97-AF65-F5344CB8AC3E}">
        <p14:creationId xmlns:p14="http://schemas.microsoft.com/office/powerpoint/2010/main" val="2407886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[MARIA]</a:t>
            </a:r>
          </a:p>
          <a:p>
            <a:endParaRPr lang="en-US" dirty="0" smtClean="0"/>
          </a:p>
          <a:p>
            <a:r>
              <a:rPr lang="en-US" dirty="0" smtClean="0"/>
              <a:t>Hello everyone!</a:t>
            </a:r>
          </a:p>
          <a:p>
            <a:endParaRPr lang="en-US" dirty="0" smtClean="0"/>
          </a:p>
          <a:p>
            <a:r>
              <a:rPr lang="en-US" baseline="0" dirty="0" smtClean="0"/>
              <a:t>I am Maria Lopez-Peña from the Metropolitan University of Puerto Rico and I am Emma Accorsi from Emory University. We are the Caribbean Oceans DEVELOP team at the NASA Ames Research Center in Mountain View, CA, and today we will be speaking about utilizing NASA Earth Observations to detect </a:t>
            </a:r>
            <a:r>
              <a:rPr lang="en-US" i="1" baseline="0" dirty="0" smtClean="0"/>
              <a:t>Sargassum</a:t>
            </a:r>
            <a:r>
              <a:rPr lang="en-US" i="0" baseline="0" dirty="0" smtClean="0"/>
              <a:t> and </a:t>
            </a:r>
            <a:r>
              <a:rPr lang="en-US" baseline="0" dirty="0" smtClean="0"/>
              <a:t>to model its relationship between oceanic variables in the Caribbean Sea in response to unprecedented Sargassum inundation events.</a:t>
            </a:r>
            <a:endParaRPr lang="en-US"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a:t>
            </a:fld>
            <a:endParaRPr lang="en-US"/>
          </a:p>
        </p:txBody>
      </p:sp>
    </p:spTree>
    <p:extLst>
      <p:ext uri="{BB962C8B-B14F-4D97-AF65-F5344CB8AC3E}">
        <p14:creationId xmlns:p14="http://schemas.microsoft.com/office/powerpoint/2010/main" val="1595615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effectLst/>
                <a:latin typeface="+mn-lt"/>
                <a:ea typeface="+mn-ea"/>
                <a:cs typeface="+mn-cs"/>
              </a:rPr>
              <a:t>We created a database of their reports with date and location and visually assessed Sargassum presence in the corresponding Landsat 8 OLI images.</a:t>
            </a:r>
            <a:endParaRPr lang="en-US" baseline="0"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10</a:t>
            </a:fld>
            <a:endParaRPr lang="en-US"/>
          </a:p>
        </p:txBody>
      </p:sp>
    </p:spTree>
    <p:extLst>
      <p:ext uri="{BB962C8B-B14F-4D97-AF65-F5344CB8AC3E}">
        <p14:creationId xmlns:p14="http://schemas.microsoft.com/office/powerpoint/2010/main" val="10783684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results indicate that</a:t>
            </a:r>
            <a:r>
              <a:rPr lang="en-US" baseline="0" dirty="0" smtClean="0"/>
              <a:t> Sargassum Instagram is a better predictor of Sargassum in </a:t>
            </a:r>
            <a:r>
              <a:rPr lang="en-US" baseline="0" dirty="0" err="1" smtClean="0"/>
              <a:t>landsat</a:t>
            </a:r>
            <a:r>
              <a:rPr lang="en-US" baseline="0" dirty="0" smtClean="0"/>
              <a:t> </a:t>
            </a:r>
            <a:r>
              <a:rPr lang="en-US" baseline="0" dirty="0" err="1" smtClean="0"/>
              <a:t>imgery</a:t>
            </a:r>
            <a:r>
              <a:rPr lang="en-US" baseline="0" dirty="0" smtClean="0"/>
              <a:t> when the flyover and posting dates are closer</a:t>
            </a:r>
          </a:p>
          <a:p>
            <a:r>
              <a:rPr lang="en-US" baseline="0" dirty="0" smtClean="0"/>
              <a:t>Additionally as the number of sightings increase Instagram because a better indicator, with all sightings more than 6 being identifiable in a </a:t>
            </a:r>
            <a:r>
              <a:rPr lang="en-US" baseline="0" dirty="0" err="1" smtClean="0"/>
              <a:t>landsat</a:t>
            </a:r>
            <a:r>
              <a:rPr lang="en-US" baseline="0" dirty="0" smtClean="0"/>
              <a:t> </a:t>
            </a:r>
            <a:r>
              <a:rPr lang="en-US" baseline="0" dirty="0" smtClean="0"/>
              <a:t>scene</a:t>
            </a:r>
          </a:p>
          <a:p>
            <a:r>
              <a:rPr lang="en-US" baseline="0" dirty="0" smtClean="0"/>
              <a:t>The x-axis in the second graph gives the difference between the Instagram date and </a:t>
            </a:r>
            <a:r>
              <a:rPr lang="en-US" baseline="0" dirty="0" err="1" smtClean="0"/>
              <a:t>landsat</a:t>
            </a:r>
            <a:r>
              <a:rPr lang="en-US" baseline="0" dirty="0" smtClean="0"/>
              <a:t> fly over in bins of several days. Negative values represent </a:t>
            </a:r>
            <a:r>
              <a:rPr lang="en-US" baseline="0" dirty="0" err="1" smtClean="0"/>
              <a:t>landsat</a:t>
            </a:r>
            <a:r>
              <a:rPr lang="en-US" baseline="0" dirty="0" smtClean="0"/>
              <a:t> flyovers proceeding Instagram posting.</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11</a:t>
            </a:fld>
            <a:endParaRPr lang="en-US"/>
          </a:p>
        </p:txBody>
      </p:sp>
    </p:spTree>
    <p:extLst>
      <p:ext uri="{BB962C8B-B14F-4D97-AF65-F5344CB8AC3E}">
        <p14:creationId xmlns:p14="http://schemas.microsoft.com/office/powerpoint/2010/main" val="12049994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Ideal Sargassum sites were identified based on typical patterns of Sargassum distribution and</a:t>
            </a:r>
            <a:r>
              <a:rPr lang="en-US" baseline="0" dirty="0" smtClean="0"/>
              <a:t> then corrected using </a:t>
            </a:r>
            <a:r>
              <a:rPr lang="en-US" baseline="0" dirty="0" err="1" smtClean="0"/>
              <a:t>seadas</a:t>
            </a:r>
            <a:r>
              <a:rPr lang="en-US" baseline="0" dirty="0" smtClean="0"/>
              <a:t> before the application of the </a:t>
            </a:r>
            <a:r>
              <a:rPr lang="en-US" baseline="0" dirty="0" err="1" smtClean="0"/>
              <a:t>ndvi</a:t>
            </a:r>
            <a:r>
              <a:rPr lang="en-US" baseline="0" dirty="0" smtClean="0"/>
              <a:t> </a:t>
            </a:r>
            <a:r>
              <a:rPr lang="en-US" baseline="0" dirty="0" err="1" smtClean="0"/>
              <a:t>fai</a:t>
            </a:r>
            <a:r>
              <a:rPr lang="en-US" baseline="0" dirty="0" smtClean="0"/>
              <a:t> and </a:t>
            </a:r>
            <a:r>
              <a:rPr lang="en-US" baseline="0" dirty="0" err="1" smtClean="0"/>
              <a:t>afai</a:t>
            </a:r>
            <a:r>
              <a:rPr lang="en-US" baseline="0" dirty="0" smtClean="0"/>
              <a:t> imagery. Finally the </a:t>
            </a:r>
            <a:r>
              <a:rPr lang="en-US" baseline="0" dirty="0" err="1" smtClean="0"/>
              <a:t>iamges</a:t>
            </a:r>
            <a:r>
              <a:rPr lang="en-US" baseline="0" dirty="0" smtClean="0"/>
              <a:t> were classified using </a:t>
            </a:r>
            <a:r>
              <a:rPr lang="en-US" baseline="0" dirty="0" err="1" smtClean="0"/>
              <a:t>arcmap</a:t>
            </a:r>
            <a:r>
              <a:rPr lang="en-US" baseline="0" dirty="0" smtClean="0"/>
              <a:t> to identify pixels most likely to be </a:t>
            </a:r>
            <a:r>
              <a:rPr lang="en-US" baseline="0" dirty="0" smtClean="0"/>
              <a:t>Sargassum</a:t>
            </a:r>
          </a:p>
          <a:p>
            <a:r>
              <a:rPr lang="en-US" baseline="0" dirty="0" smtClean="0"/>
              <a:t>FAI and AFAI are similar </a:t>
            </a:r>
            <a:r>
              <a:rPr lang="en-US" baseline="0" dirty="0" err="1" smtClean="0"/>
              <a:t>indicies</a:t>
            </a:r>
            <a:r>
              <a:rPr lang="en-US" baseline="0" dirty="0" smtClean="0"/>
              <a:t>, but using different MODIS bands the second NIR </a:t>
            </a:r>
            <a:r>
              <a:rPr lang="en-US" baseline="0" dirty="0" err="1" smtClean="0"/>
              <a:t>modis</a:t>
            </a:r>
            <a:r>
              <a:rPr lang="en-US" baseline="0" dirty="0" smtClean="0"/>
              <a:t> band has lower resolution, but also lower noise creating an index that can be more accurate in some instances</a:t>
            </a:r>
          </a:p>
        </p:txBody>
      </p:sp>
      <p:sp>
        <p:nvSpPr>
          <p:cNvPr id="4" name="Slide Number Placeholder 3"/>
          <p:cNvSpPr>
            <a:spLocks noGrp="1"/>
          </p:cNvSpPr>
          <p:nvPr>
            <p:ph type="sldNum" sz="quarter" idx="10"/>
          </p:nvPr>
        </p:nvSpPr>
        <p:spPr/>
        <p:txBody>
          <a:bodyPr/>
          <a:lstStyle/>
          <a:p>
            <a:fld id="{DFFCE636-EDCB-4E8F-A496-90D3D4BBB61E}" type="slidenum">
              <a:rPr lang="en-US" smtClean="0"/>
              <a:t>12</a:t>
            </a:fld>
            <a:endParaRPr lang="en-US"/>
          </a:p>
        </p:txBody>
      </p:sp>
    </p:spTree>
    <p:extLst>
      <p:ext uri="{BB962C8B-B14F-4D97-AF65-F5344CB8AC3E}">
        <p14:creationId xmlns:p14="http://schemas.microsoft.com/office/powerpoint/2010/main" val="20488047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results indicated that Sargassum can be best identified with </a:t>
            </a:r>
            <a:r>
              <a:rPr lang="en-US" dirty="0" err="1" smtClean="0"/>
              <a:t>landsat</a:t>
            </a:r>
            <a:r>
              <a:rPr lang="en-US" dirty="0" smtClean="0"/>
              <a:t> </a:t>
            </a:r>
            <a:r>
              <a:rPr lang="en-US" dirty="0" err="1" smtClean="0"/>
              <a:t>fai</a:t>
            </a:r>
            <a:r>
              <a:rPr lang="en-US" dirty="0" smtClean="0"/>
              <a:t> and our complete results will estimate</a:t>
            </a:r>
            <a:r>
              <a:rPr lang="en-US" baseline="0" dirty="0" smtClean="0"/>
              <a:t> the difference in amount of Sargassum identified. This is an example from September 19</a:t>
            </a:r>
            <a:r>
              <a:rPr lang="en-US" baseline="30000" dirty="0" smtClean="0"/>
              <a:t>th</a:t>
            </a:r>
            <a:r>
              <a:rPr lang="en-US" baseline="0" dirty="0" smtClean="0"/>
              <a:t> 2015 near the coast of Isla De Mona in the Dominican republic</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13</a:t>
            </a:fld>
            <a:endParaRPr lang="en-US"/>
          </a:p>
        </p:txBody>
      </p:sp>
    </p:spTree>
    <p:extLst>
      <p:ext uri="{BB962C8B-B14F-4D97-AF65-F5344CB8AC3E}">
        <p14:creationId xmlns:p14="http://schemas.microsoft.com/office/powerpoint/2010/main" val="8683248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concludes</a:t>
            </a:r>
            <a:r>
              <a:rPr lang="en-US" baseline="0" dirty="0" smtClean="0"/>
              <a:t> the presentation</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14</a:t>
            </a:fld>
            <a:endParaRPr lang="en-US"/>
          </a:p>
        </p:txBody>
      </p:sp>
    </p:spTree>
    <p:extLst>
      <p:ext uri="{BB962C8B-B14F-4D97-AF65-F5344CB8AC3E}">
        <p14:creationId xmlns:p14="http://schemas.microsoft.com/office/powerpoint/2010/main" val="18129006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[MARIA]</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15</a:t>
            </a:fld>
            <a:endParaRPr lang="en-US"/>
          </a:p>
        </p:txBody>
      </p:sp>
    </p:spTree>
    <p:extLst>
      <p:ext uri="{BB962C8B-B14F-4D97-AF65-F5344CB8AC3E}">
        <p14:creationId xmlns:p14="http://schemas.microsoft.com/office/powerpoint/2010/main" val="13910079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So what is Sargassum? </a:t>
            </a:r>
          </a:p>
          <a:p>
            <a:r>
              <a:rPr lang="en-US" sz="1200" kern="1200" dirty="0" smtClean="0">
                <a:solidFill>
                  <a:schemeClr val="tx1"/>
                </a:solidFill>
                <a:effectLst/>
                <a:latin typeface="+mn-lt"/>
                <a:ea typeface="+mn-ea"/>
                <a:cs typeface="+mn-cs"/>
              </a:rPr>
              <a:t>Sargassum is a </a:t>
            </a:r>
            <a:r>
              <a:rPr lang="en-US" sz="1200" kern="1200" dirty="0" err="1" smtClean="0">
                <a:solidFill>
                  <a:schemeClr val="tx1"/>
                </a:solidFill>
                <a:effectLst/>
                <a:latin typeface="+mn-lt"/>
                <a:ea typeface="+mn-ea"/>
                <a:cs typeface="+mn-cs"/>
              </a:rPr>
              <a:t>holopelagic</a:t>
            </a:r>
            <a:r>
              <a:rPr lang="en-US" sz="1200" kern="1200" dirty="0" smtClean="0">
                <a:solidFill>
                  <a:schemeClr val="tx1"/>
                </a:solidFill>
                <a:effectLst/>
                <a:latin typeface="+mn-lt"/>
                <a:ea typeface="+mn-ea"/>
                <a:cs typeface="+mn-cs"/>
              </a:rPr>
              <a:t> brown seaweed that spends its entire life cycle floating in the upper-most part of the water column and plays a vital role in the marine ecosystem. </a:t>
            </a:r>
          </a:p>
          <a:p>
            <a:r>
              <a:rPr lang="en-US" sz="1200" kern="1200" dirty="0" smtClean="0">
                <a:solidFill>
                  <a:schemeClr val="tx1"/>
                </a:solidFill>
                <a:effectLst/>
                <a:latin typeface="+mn-lt"/>
                <a:ea typeface="+mn-ea"/>
                <a:cs typeface="+mn-cs"/>
              </a:rPr>
              <a:t>Many of the ecosystem services that these floating mats provide include: food source and habitat for endemic and migratory species such as the Sargassum Anglerfish and juvenile sea turtles, fish</a:t>
            </a:r>
            <a:r>
              <a:rPr lang="en-US" sz="1200" kern="1200" baseline="0" dirty="0" smtClean="0">
                <a:solidFill>
                  <a:schemeClr val="tx1"/>
                </a:solidFill>
                <a:effectLst/>
                <a:latin typeface="+mn-lt"/>
                <a:ea typeface="+mn-ea"/>
                <a:cs typeface="+mn-cs"/>
              </a:rPr>
              <a:t> nursery, and nutrient cycling</a:t>
            </a: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These services can promote biodiversity and sustain unique marine communities to flourish in the open ocean.</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Image URL:</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Turtle: https://pixabay.com/static/uploads/photo/2014/11/27/02/55/sea-turtle-547163_960_720.jpg</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Tuna: https://en.wikipedia.org/wiki/Yellowfin_tuna</a:t>
            </a:r>
          </a:p>
        </p:txBody>
      </p:sp>
      <p:sp>
        <p:nvSpPr>
          <p:cNvPr id="4" name="Slide Number Placeholder 3"/>
          <p:cNvSpPr>
            <a:spLocks noGrp="1"/>
          </p:cNvSpPr>
          <p:nvPr>
            <p:ph type="sldNum" sz="quarter" idx="10"/>
          </p:nvPr>
        </p:nvSpPr>
        <p:spPr/>
        <p:txBody>
          <a:bodyPr/>
          <a:lstStyle/>
          <a:p>
            <a:fld id="{DFFCE636-EDCB-4E8F-A496-90D3D4BBB61E}" type="slidenum">
              <a:rPr lang="en-US" smtClean="0"/>
              <a:t>2</a:t>
            </a:fld>
            <a:endParaRPr lang="en-US"/>
          </a:p>
        </p:txBody>
      </p:sp>
    </p:spTree>
    <p:extLst>
      <p:ext uri="{BB962C8B-B14F-4D97-AF65-F5344CB8AC3E}">
        <p14:creationId xmlns:p14="http://schemas.microsoft.com/office/powerpoint/2010/main" val="20582870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The nations of the Caribbean face both economic and environmental concerns from Sargassum inundation events.</a:t>
            </a:r>
          </a:p>
          <a:p>
            <a:r>
              <a:rPr lang="en-US" dirty="0" smtClean="0"/>
              <a:t>Including</a:t>
            </a:r>
            <a:r>
              <a:rPr lang="en-US" baseline="0" dirty="0" smtClean="0"/>
              <a:t>: harm to near shore-ecosystems from block sunlight to coral reefs and hypoxia for fish populations, compressed sand for sea turtle nests. Reduction in tourism from lack of beach access and putrid smell</a:t>
            </a:r>
          </a:p>
          <a:p>
            <a:r>
              <a:rPr lang="en-US" baseline="0" dirty="0" smtClean="0"/>
              <a:t>Inundation occurred in 2011, 2014, and 2015 prompting significant investigation into the reasons for these events </a:t>
            </a:r>
          </a:p>
          <a:p>
            <a:endParaRPr lang="en-US"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3</a:t>
            </a:fld>
            <a:endParaRPr lang="en-US"/>
          </a:p>
        </p:txBody>
      </p:sp>
    </p:spTree>
    <p:extLst>
      <p:ext uri="{BB962C8B-B14F-4D97-AF65-F5344CB8AC3E}">
        <p14:creationId xmlns:p14="http://schemas.microsoft.com/office/powerpoint/2010/main" val="14370738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Our project partners included:</a:t>
            </a:r>
          </a:p>
          <a:p>
            <a:r>
              <a:rPr lang="en-US" sz="1200" kern="1200" dirty="0" smtClean="0">
                <a:solidFill>
                  <a:schemeClr val="tx1"/>
                </a:solidFill>
                <a:effectLst/>
                <a:latin typeface="+mn-lt"/>
                <a:ea typeface="+mn-ea"/>
                <a:cs typeface="+mn-cs"/>
              </a:rPr>
              <a:t>Dr.</a:t>
            </a:r>
            <a:r>
              <a:rPr lang="en-US" sz="1200" kern="1200" baseline="0" dirty="0" smtClean="0">
                <a:solidFill>
                  <a:schemeClr val="tx1"/>
                </a:solidFill>
                <a:effectLst/>
                <a:latin typeface="+mn-lt"/>
                <a:ea typeface="+mn-ea"/>
                <a:cs typeface="+mn-cs"/>
              </a:rPr>
              <a:t> Porfirio Alvarez from </a:t>
            </a:r>
            <a:r>
              <a:rPr lang="es-PR" sz="1200" kern="1200" dirty="0" smtClean="0">
                <a:solidFill>
                  <a:schemeClr val="tx1"/>
                </a:solidFill>
                <a:effectLst/>
                <a:latin typeface="+mn-lt"/>
                <a:ea typeface="+mn-ea"/>
                <a:cs typeface="+mn-cs"/>
              </a:rPr>
              <a:t>Consorcio de Instituciones de Investigación Marina del Golfo de México y del Caribe (</a:t>
            </a:r>
            <a:r>
              <a:rPr lang="es-PR" sz="1200" kern="1200" dirty="0" err="1" smtClean="0">
                <a:solidFill>
                  <a:schemeClr val="tx1"/>
                </a:solidFill>
                <a:effectLst/>
                <a:latin typeface="+mn-lt"/>
                <a:ea typeface="+mn-ea"/>
                <a:cs typeface="+mn-cs"/>
              </a:rPr>
              <a:t>CiiMar-GoMC</a:t>
            </a:r>
            <a:r>
              <a:rPr lang="es-PR" sz="1200" kern="1200" dirty="0" smtClean="0">
                <a:solidFill>
                  <a:schemeClr val="tx1"/>
                </a:solidFill>
                <a:effectLst/>
                <a:latin typeface="+mn-lt"/>
                <a:ea typeface="+mn-ea"/>
                <a:cs typeface="+mn-cs"/>
              </a:rPr>
              <a:t>) </a:t>
            </a:r>
            <a:r>
              <a:rPr lang="es-PR" sz="1200" kern="1200" dirty="0" err="1" smtClean="0">
                <a:solidFill>
                  <a:schemeClr val="tx1"/>
                </a:solidFill>
                <a:effectLst/>
                <a:latin typeface="+mn-lt"/>
                <a:ea typeface="+mn-ea"/>
                <a:cs typeface="+mn-cs"/>
              </a:rPr>
              <a:t>who</a:t>
            </a:r>
            <a:r>
              <a:rPr lang="es-PR" sz="1200" kern="1200" dirty="0" smtClean="0">
                <a:solidFill>
                  <a:schemeClr val="tx1"/>
                </a:solidFill>
                <a:effectLst/>
                <a:latin typeface="+mn-lt"/>
                <a:ea typeface="+mn-ea"/>
                <a:cs typeface="+mn-cs"/>
              </a:rPr>
              <a:t> </a:t>
            </a:r>
            <a:r>
              <a:rPr lang="es-PR" sz="1200" kern="1200" dirty="0" err="1" smtClean="0">
                <a:solidFill>
                  <a:schemeClr val="tx1"/>
                </a:solidFill>
                <a:effectLst/>
                <a:latin typeface="+mn-lt"/>
                <a:ea typeface="+mn-ea"/>
                <a:cs typeface="+mn-cs"/>
              </a:rPr>
              <a:t>brought</a:t>
            </a:r>
            <a:r>
              <a:rPr lang="es-PR" sz="1200" kern="1200" dirty="0" smtClean="0">
                <a:solidFill>
                  <a:schemeClr val="tx1"/>
                </a:solidFill>
                <a:effectLst/>
                <a:latin typeface="+mn-lt"/>
                <a:ea typeface="+mn-ea"/>
                <a:cs typeface="+mn-cs"/>
              </a:rPr>
              <a:t> </a:t>
            </a:r>
            <a:r>
              <a:rPr lang="es-PR" sz="1200" kern="1200" dirty="0" err="1" smtClean="0">
                <a:solidFill>
                  <a:schemeClr val="tx1"/>
                </a:solidFill>
                <a:effectLst/>
                <a:latin typeface="+mn-lt"/>
                <a:ea typeface="+mn-ea"/>
                <a:cs typeface="+mn-cs"/>
              </a:rPr>
              <a:t>our</a:t>
            </a:r>
            <a:r>
              <a:rPr lang="es-PR" sz="1200" kern="1200" baseline="0" dirty="0" smtClean="0">
                <a:solidFill>
                  <a:schemeClr val="tx1"/>
                </a:solidFill>
                <a:effectLst/>
                <a:latin typeface="+mn-lt"/>
                <a:ea typeface="+mn-ea"/>
                <a:cs typeface="+mn-cs"/>
              </a:rPr>
              <a:t> </a:t>
            </a:r>
            <a:r>
              <a:rPr lang="es-PR" sz="1200" kern="1200" baseline="0" dirty="0" err="1" smtClean="0">
                <a:solidFill>
                  <a:schemeClr val="tx1"/>
                </a:solidFill>
                <a:effectLst/>
                <a:latin typeface="+mn-lt"/>
                <a:ea typeface="+mn-ea"/>
                <a:cs typeface="+mn-cs"/>
              </a:rPr>
              <a:t>attention</a:t>
            </a:r>
            <a:r>
              <a:rPr lang="es-PR" sz="1200" kern="1200" baseline="0" dirty="0" smtClean="0">
                <a:solidFill>
                  <a:schemeClr val="tx1"/>
                </a:solidFill>
                <a:effectLst/>
                <a:latin typeface="+mn-lt"/>
                <a:ea typeface="+mn-ea"/>
                <a:cs typeface="+mn-cs"/>
              </a:rPr>
              <a:t> to </a:t>
            </a:r>
            <a:r>
              <a:rPr lang="es-PR" sz="1200" kern="1200" baseline="0" dirty="0" err="1" smtClean="0">
                <a:solidFill>
                  <a:schemeClr val="tx1"/>
                </a:solidFill>
                <a:effectLst/>
                <a:latin typeface="+mn-lt"/>
                <a:ea typeface="+mn-ea"/>
                <a:cs typeface="+mn-cs"/>
              </a:rPr>
              <a:t>the</a:t>
            </a:r>
            <a:r>
              <a:rPr lang="es-PR" sz="1200" kern="1200" baseline="0" dirty="0" smtClean="0">
                <a:solidFill>
                  <a:schemeClr val="tx1"/>
                </a:solidFill>
                <a:effectLst/>
                <a:latin typeface="+mn-lt"/>
                <a:ea typeface="+mn-ea"/>
                <a:cs typeface="+mn-cs"/>
              </a:rPr>
              <a:t> Project</a:t>
            </a:r>
          </a:p>
          <a:p>
            <a:r>
              <a:rPr lang="es-PR" sz="1200" kern="1200" baseline="0" dirty="0" smtClean="0">
                <a:solidFill>
                  <a:schemeClr val="tx1"/>
                </a:solidFill>
                <a:effectLst/>
                <a:latin typeface="+mn-lt"/>
                <a:ea typeface="+mn-ea"/>
                <a:cs typeface="+mn-cs"/>
              </a:rPr>
              <a:t>Dr. Sergio </a:t>
            </a:r>
            <a:r>
              <a:rPr lang="es-PR" sz="1200" kern="1200" baseline="0" dirty="0" err="1" smtClean="0">
                <a:solidFill>
                  <a:schemeClr val="tx1"/>
                </a:solidFill>
                <a:effectLst/>
                <a:latin typeface="+mn-lt"/>
                <a:ea typeface="+mn-ea"/>
                <a:cs typeface="+mn-cs"/>
              </a:rPr>
              <a:t>Cerdeira</a:t>
            </a:r>
            <a:r>
              <a:rPr lang="es-PR" sz="1200" kern="1200" baseline="0" dirty="0" smtClean="0">
                <a:solidFill>
                  <a:schemeClr val="tx1"/>
                </a:solidFill>
                <a:effectLst/>
                <a:latin typeface="+mn-lt"/>
                <a:ea typeface="+mn-ea"/>
                <a:cs typeface="+mn-cs"/>
              </a:rPr>
              <a:t> </a:t>
            </a:r>
            <a:r>
              <a:rPr lang="es-PR" sz="1200" kern="1200" baseline="0" dirty="0" err="1" smtClean="0">
                <a:solidFill>
                  <a:schemeClr val="tx1"/>
                </a:solidFill>
                <a:effectLst/>
                <a:latin typeface="+mn-lt"/>
                <a:ea typeface="+mn-ea"/>
                <a:cs typeface="+mn-cs"/>
              </a:rPr>
              <a:t>from</a:t>
            </a:r>
            <a:r>
              <a:rPr lang="es-PR" sz="1200" kern="1200" baseline="0" dirty="0" smtClean="0">
                <a:solidFill>
                  <a:schemeClr val="tx1"/>
                </a:solidFill>
                <a:effectLst/>
                <a:latin typeface="+mn-lt"/>
                <a:ea typeface="+mn-ea"/>
                <a:cs typeface="+mn-cs"/>
              </a:rPr>
              <a:t> </a:t>
            </a:r>
            <a:r>
              <a:rPr lang="es-PR" sz="1200" kern="1200" dirty="0" smtClean="0">
                <a:solidFill>
                  <a:schemeClr val="tx1"/>
                </a:solidFill>
                <a:effectLst/>
                <a:latin typeface="+mn-lt"/>
                <a:ea typeface="+mn-ea"/>
                <a:cs typeface="+mn-cs"/>
              </a:rPr>
              <a:t>Comisión Nacional para el Conocimiento y Uso de la Biodiversidad (CONABIO)</a:t>
            </a:r>
            <a:r>
              <a:rPr lang="es-PR" sz="1200" kern="1200" baseline="0" dirty="0" smtClean="0">
                <a:solidFill>
                  <a:schemeClr val="tx1"/>
                </a:solidFill>
                <a:effectLst/>
                <a:latin typeface="+mn-lt"/>
                <a:ea typeface="+mn-ea"/>
                <a:cs typeface="+mn-cs"/>
              </a:rPr>
              <a:t> </a:t>
            </a:r>
            <a:r>
              <a:rPr lang="es-PR" sz="1200" kern="1200" baseline="0" dirty="0" err="1" smtClean="0">
                <a:solidFill>
                  <a:schemeClr val="tx1"/>
                </a:solidFill>
                <a:effectLst/>
                <a:latin typeface="+mn-lt"/>
                <a:ea typeface="+mn-ea"/>
                <a:cs typeface="+mn-cs"/>
              </a:rPr>
              <a:t>who</a:t>
            </a:r>
            <a:r>
              <a:rPr lang="es-PR" sz="1200" kern="1200" baseline="0" dirty="0" smtClean="0">
                <a:solidFill>
                  <a:schemeClr val="tx1"/>
                </a:solidFill>
                <a:effectLst/>
                <a:latin typeface="+mn-lt"/>
                <a:ea typeface="+mn-ea"/>
                <a:cs typeface="+mn-cs"/>
              </a:rPr>
              <a:t> </a:t>
            </a:r>
            <a:r>
              <a:rPr lang="es-PR" sz="1200" kern="1200" baseline="0" dirty="0" err="1" smtClean="0">
                <a:solidFill>
                  <a:schemeClr val="tx1"/>
                </a:solidFill>
                <a:effectLst/>
                <a:latin typeface="+mn-lt"/>
                <a:ea typeface="+mn-ea"/>
                <a:cs typeface="+mn-cs"/>
              </a:rPr>
              <a:t>helped</a:t>
            </a:r>
            <a:r>
              <a:rPr lang="es-PR" sz="1200" kern="1200" baseline="0" dirty="0" smtClean="0">
                <a:solidFill>
                  <a:schemeClr val="tx1"/>
                </a:solidFill>
                <a:effectLst/>
                <a:latin typeface="+mn-lt"/>
                <a:ea typeface="+mn-ea"/>
                <a:cs typeface="+mn-cs"/>
              </a:rPr>
              <a:t> </a:t>
            </a:r>
            <a:r>
              <a:rPr lang="es-PR" sz="1200" kern="1200" baseline="0" dirty="0" err="1" smtClean="0">
                <a:solidFill>
                  <a:schemeClr val="tx1"/>
                </a:solidFill>
                <a:effectLst/>
                <a:latin typeface="+mn-lt"/>
                <a:ea typeface="+mn-ea"/>
                <a:cs typeface="+mn-cs"/>
              </a:rPr>
              <a:t>us</a:t>
            </a:r>
            <a:r>
              <a:rPr lang="es-PR" sz="1200" kern="1200" baseline="0" dirty="0" smtClean="0">
                <a:solidFill>
                  <a:schemeClr val="tx1"/>
                </a:solidFill>
                <a:effectLst/>
                <a:latin typeface="+mn-lt"/>
                <a:ea typeface="+mn-ea"/>
                <a:cs typeface="+mn-cs"/>
              </a:rPr>
              <a:t> </a:t>
            </a:r>
            <a:r>
              <a:rPr lang="es-PR" sz="1200" kern="1200" baseline="0" dirty="0" err="1" smtClean="0">
                <a:solidFill>
                  <a:schemeClr val="tx1"/>
                </a:solidFill>
                <a:effectLst/>
                <a:latin typeface="+mn-lt"/>
                <a:ea typeface="+mn-ea"/>
                <a:cs typeface="+mn-cs"/>
              </a:rPr>
              <a:t>with</a:t>
            </a:r>
            <a:r>
              <a:rPr lang="es-PR" sz="1200" kern="1200" baseline="0" dirty="0" smtClean="0">
                <a:solidFill>
                  <a:schemeClr val="tx1"/>
                </a:solidFill>
                <a:effectLst/>
                <a:latin typeface="+mn-lt"/>
                <a:ea typeface="+mn-ea"/>
                <a:cs typeface="+mn-cs"/>
              </a:rPr>
              <a:t> </a:t>
            </a:r>
            <a:r>
              <a:rPr lang="es-PR" sz="1200" kern="1200" baseline="0" dirty="0" err="1" smtClean="0">
                <a:solidFill>
                  <a:schemeClr val="tx1"/>
                </a:solidFill>
                <a:effectLst/>
                <a:latin typeface="+mn-lt"/>
                <a:ea typeface="+mn-ea"/>
                <a:cs typeface="+mn-cs"/>
              </a:rPr>
              <a:t>technical</a:t>
            </a:r>
            <a:r>
              <a:rPr lang="es-PR" sz="1200" kern="1200" baseline="0" dirty="0" smtClean="0">
                <a:solidFill>
                  <a:schemeClr val="tx1"/>
                </a:solidFill>
                <a:effectLst/>
                <a:latin typeface="+mn-lt"/>
                <a:ea typeface="+mn-ea"/>
                <a:cs typeface="+mn-cs"/>
              </a:rPr>
              <a:t> </a:t>
            </a:r>
            <a:r>
              <a:rPr lang="es-PR" sz="1200" kern="1200" baseline="0" dirty="0" err="1" smtClean="0">
                <a:solidFill>
                  <a:schemeClr val="tx1"/>
                </a:solidFill>
                <a:effectLst/>
                <a:latin typeface="+mn-lt"/>
                <a:ea typeface="+mn-ea"/>
                <a:cs typeface="+mn-cs"/>
              </a:rPr>
              <a:t>specifications</a:t>
            </a:r>
            <a:endParaRPr lang="es-PR" sz="1200" kern="1200" baseline="0" dirty="0" smtClean="0">
              <a:solidFill>
                <a:schemeClr val="tx1"/>
              </a:solidFill>
              <a:effectLst/>
              <a:latin typeface="+mn-lt"/>
              <a:ea typeface="+mn-ea"/>
              <a:cs typeface="+mn-cs"/>
            </a:endParaRPr>
          </a:p>
          <a:p>
            <a:r>
              <a:rPr lang="es-PR" sz="1200" kern="1200" baseline="0" dirty="0" err="1" smtClean="0">
                <a:solidFill>
                  <a:schemeClr val="tx1"/>
                </a:solidFill>
                <a:effectLst/>
                <a:latin typeface="+mn-lt"/>
                <a:ea typeface="+mn-ea"/>
                <a:cs typeface="+mn-cs"/>
              </a:rPr>
              <a:t>Frederique</a:t>
            </a:r>
            <a:r>
              <a:rPr lang="es-PR" sz="1200" kern="1200" baseline="0" dirty="0" smtClean="0">
                <a:solidFill>
                  <a:schemeClr val="tx1"/>
                </a:solidFill>
                <a:effectLst/>
                <a:latin typeface="+mn-lt"/>
                <a:ea typeface="+mn-ea"/>
                <a:cs typeface="+mn-cs"/>
              </a:rPr>
              <a:t> </a:t>
            </a:r>
            <a:r>
              <a:rPr lang="es-PR" sz="1200" kern="1200" baseline="0" dirty="0" err="1" smtClean="0">
                <a:solidFill>
                  <a:schemeClr val="tx1"/>
                </a:solidFill>
                <a:effectLst/>
                <a:latin typeface="+mn-lt"/>
                <a:ea typeface="+mn-ea"/>
                <a:cs typeface="+mn-cs"/>
              </a:rPr>
              <a:t>Fardin</a:t>
            </a:r>
            <a:r>
              <a:rPr lang="es-PR" sz="1200" kern="1200" baseline="0" dirty="0" smtClean="0">
                <a:solidFill>
                  <a:schemeClr val="tx1"/>
                </a:solidFill>
                <a:effectLst/>
                <a:latin typeface="+mn-lt"/>
                <a:ea typeface="+mn-ea"/>
                <a:cs typeface="+mn-cs"/>
              </a:rPr>
              <a:t> </a:t>
            </a:r>
            <a:r>
              <a:rPr lang="es-PR" sz="1200" kern="1200" baseline="0" dirty="0" err="1" smtClean="0">
                <a:solidFill>
                  <a:schemeClr val="tx1"/>
                </a:solidFill>
                <a:effectLst/>
                <a:latin typeface="+mn-lt"/>
                <a:ea typeface="+mn-ea"/>
                <a:cs typeface="+mn-cs"/>
              </a:rPr>
              <a:t>from</a:t>
            </a:r>
            <a:r>
              <a:rPr lang="es-PR" sz="1200" kern="1200" baseline="0" dirty="0" smtClean="0">
                <a:solidFill>
                  <a:schemeClr val="tx1"/>
                </a:solidFill>
                <a:effectLst/>
                <a:latin typeface="+mn-lt"/>
                <a:ea typeface="+mn-ea"/>
                <a:cs typeface="+mn-cs"/>
              </a:rPr>
              <a:t> </a:t>
            </a:r>
            <a:r>
              <a:rPr lang="es-PR" sz="1200" kern="1200" baseline="0" dirty="0" err="1" smtClean="0">
                <a:solidFill>
                  <a:schemeClr val="tx1"/>
                </a:solidFill>
                <a:effectLst/>
                <a:latin typeface="+mn-lt"/>
                <a:ea typeface="+mn-ea"/>
                <a:cs typeface="+mn-cs"/>
              </a:rPr>
              <a:t>the</a:t>
            </a:r>
            <a:r>
              <a:rPr lang="es-PR" sz="1200" kern="1200" baseline="0" dirty="0" smtClean="0">
                <a:solidFill>
                  <a:schemeClr val="tx1"/>
                </a:solidFill>
                <a:effectLst/>
                <a:latin typeface="+mn-lt"/>
                <a:ea typeface="+mn-ea"/>
                <a:cs typeface="+mn-cs"/>
              </a:rPr>
              <a:t> </a:t>
            </a:r>
            <a:r>
              <a:rPr lang="es-PR" sz="1200" kern="1200" baseline="0" dirty="0" err="1" smtClean="0">
                <a:solidFill>
                  <a:schemeClr val="tx1"/>
                </a:solidFill>
                <a:effectLst/>
                <a:latin typeface="+mn-lt"/>
                <a:ea typeface="+mn-ea"/>
                <a:cs typeface="+mn-cs"/>
              </a:rPr>
              <a:t>UN’s</a:t>
            </a:r>
            <a:r>
              <a:rPr lang="es-PR"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Regional Activity Center for Specially Protected Areas and Wildlife (SPAW-RAC) helped us coordinate with other</a:t>
            </a:r>
            <a:r>
              <a:rPr lang="en-US" sz="1200" kern="1200" baseline="0" dirty="0" smtClean="0">
                <a:solidFill>
                  <a:schemeClr val="tx1"/>
                </a:solidFill>
                <a:effectLst/>
                <a:latin typeface="+mn-lt"/>
                <a:ea typeface="+mn-ea"/>
                <a:cs typeface="+mn-cs"/>
              </a:rPr>
              <a:t> researchers</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4</a:t>
            </a:fld>
            <a:endParaRPr lang="en-US"/>
          </a:p>
        </p:txBody>
      </p:sp>
    </p:spTree>
    <p:extLst>
      <p:ext uri="{BB962C8B-B14F-4D97-AF65-F5344CB8AC3E}">
        <p14:creationId xmlns:p14="http://schemas.microsoft.com/office/powerpoint/2010/main" val="40438977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Next we analyzed</a:t>
            </a:r>
            <a:r>
              <a:rPr lang="en-US" sz="1200" kern="1200" baseline="0" dirty="0" smtClean="0">
                <a:solidFill>
                  <a:schemeClr val="tx1"/>
                </a:solidFill>
                <a:effectLst/>
                <a:latin typeface="+mn-lt"/>
                <a:ea typeface="+mn-ea"/>
                <a:cs typeface="+mn-cs"/>
              </a:rPr>
              <a:t> the survey data,</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Survey data showed strong seasonality</a:t>
            </a:r>
          </a:p>
          <a:p>
            <a:r>
              <a:rPr lang="en-US" sz="1200" kern="1200" dirty="0" smtClean="0">
                <a:solidFill>
                  <a:schemeClr val="tx1"/>
                </a:solidFill>
                <a:effectLst/>
                <a:latin typeface="+mn-lt"/>
                <a:ea typeface="+mn-ea"/>
                <a:cs typeface="+mn-cs"/>
              </a:rPr>
              <a:t>We also collected information</a:t>
            </a:r>
            <a:r>
              <a:rPr lang="en-US" sz="1200" kern="1200" baseline="0" dirty="0" smtClean="0">
                <a:solidFill>
                  <a:schemeClr val="tx1"/>
                </a:solidFill>
                <a:effectLst/>
                <a:latin typeface="+mn-lt"/>
                <a:ea typeface="+mn-ea"/>
                <a:cs typeface="+mn-cs"/>
              </a:rPr>
              <a:t> on the context of the problem – such as the main environmental concerns and the most common removal strategies</a:t>
            </a:r>
          </a:p>
          <a:p>
            <a:r>
              <a:rPr lang="en-US" sz="1200" kern="1200" baseline="0" dirty="0" smtClean="0">
                <a:solidFill>
                  <a:schemeClr val="tx1"/>
                </a:solidFill>
                <a:effectLst/>
                <a:latin typeface="+mn-lt"/>
                <a:ea typeface="+mn-ea"/>
                <a:cs typeface="+mn-cs"/>
              </a:rPr>
              <a:t>We have a document summarizing the survey data that we can share if anyone is interested</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5</a:t>
            </a:fld>
            <a:endParaRPr lang="en-US"/>
          </a:p>
        </p:txBody>
      </p:sp>
    </p:spTree>
    <p:extLst>
      <p:ext uri="{BB962C8B-B14F-4D97-AF65-F5344CB8AC3E}">
        <p14:creationId xmlns:p14="http://schemas.microsoft.com/office/powerpoint/2010/main" val="4083691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6</a:t>
            </a:fld>
            <a:endParaRPr lang="en-US"/>
          </a:p>
        </p:txBody>
      </p:sp>
    </p:spTree>
    <p:extLst>
      <p:ext uri="{BB962C8B-B14F-4D97-AF65-F5344CB8AC3E}">
        <p14:creationId xmlns:p14="http://schemas.microsoft.com/office/powerpoint/2010/main" val="31883195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7</a:t>
            </a:fld>
            <a:endParaRPr lang="en-US"/>
          </a:p>
        </p:txBody>
      </p:sp>
    </p:spTree>
    <p:extLst>
      <p:ext uri="{BB962C8B-B14F-4D97-AF65-F5344CB8AC3E}">
        <p14:creationId xmlns:p14="http://schemas.microsoft.com/office/powerpoint/2010/main" val="14806446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We used Aqua,</a:t>
            </a:r>
            <a:r>
              <a:rPr lang="en-US" baseline="0" dirty="0" smtClean="0"/>
              <a:t> Terra, and Landsat 8 downloaded from </a:t>
            </a:r>
            <a:r>
              <a:rPr lang="en-US" baseline="0" dirty="0" err="1" smtClean="0"/>
              <a:t>glovis</a:t>
            </a:r>
            <a:r>
              <a:rPr lang="en-US" baseline="0" dirty="0" smtClean="0"/>
              <a:t>, earth explorer, and ocean color web. Landsat has higher spatial resolution and MODIS has higher temporal resolution</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8</a:t>
            </a:fld>
            <a:endParaRPr lang="en-US"/>
          </a:p>
        </p:txBody>
      </p:sp>
    </p:spTree>
    <p:extLst>
      <p:ext uri="{BB962C8B-B14F-4D97-AF65-F5344CB8AC3E}">
        <p14:creationId xmlns:p14="http://schemas.microsoft.com/office/powerpoint/2010/main" val="30215757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In 2015, users of the social media site</a:t>
            </a:r>
            <a:r>
              <a:rPr lang="en-US" sz="1200" b="0" i="0" u="none" strike="noStrike" kern="1200" baseline="0" dirty="0" smtClean="0">
                <a:solidFill>
                  <a:schemeClr val="tx1"/>
                </a:solidFill>
                <a:effectLst/>
                <a:latin typeface="+mn-lt"/>
                <a:ea typeface="+mn-ea"/>
                <a:cs typeface="+mn-cs"/>
              </a:rPr>
              <a:t> Instagram uploaded roughly one hundred images of Sargassum sightings.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effectLst/>
                <a:latin typeface="+mn-lt"/>
                <a:ea typeface="+mn-ea"/>
                <a:cs typeface="+mn-cs"/>
              </a:rPr>
              <a:t>Our first goal was to assess the reliability of these reports as a source of ground truth data. </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9</a:t>
            </a:fld>
            <a:endParaRPr lang="en-US"/>
          </a:p>
        </p:txBody>
      </p:sp>
    </p:spTree>
    <p:extLst>
      <p:ext uri="{BB962C8B-B14F-4D97-AF65-F5344CB8AC3E}">
        <p14:creationId xmlns:p14="http://schemas.microsoft.com/office/powerpoint/2010/main" val="16596685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0E3A746-7E83-4783-B257-511C2CB3C816}" type="datetimeFigureOut">
              <a:rPr lang="en-US" smtClean="0"/>
              <a:t>8/4/2016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0AD7C9-1367-403B-BFDC-F7100851E317}" type="slidenum">
              <a:rPr lang="en-US" smtClean="0"/>
              <a:t>‹#›</a:t>
            </a:fld>
            <a:endParaRPr lang="en-US"/>
          </a:p>
        </p:txBody>
      </p:sp>
    </p:spTree>
    <p:extLst>
      <p:ext uri="{BB962C8B-B14F-4D97-AF65-F5344CB8AC3E}">
        <p14:creationId xmlns:p14="http://schemas.microsoft.com/office/powerpoint/2010/main" val="638516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E3A746-7E83-4783-B257-511C2CB3C816}" type="datetimeFigureOut">
              <a:rPr lang="en-US" smtClean="0"/>
              <a:t>8/4/2016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0AD7C9-1367-403B-BFDC-F7100851E317}" type="slidenum">
              <a:rPr lang="en-US" smtClean="0"/>
              <a:t>‹#›</a:t>
            </a:fld>
            <a:endParaRPr lang="en-US"/>
          </a:p>
        </p:txBody>
      </p:sp>
    </p:spTree>
    <p:extLst>
      <p:ext uri="{BB962C8B-B14F-4D97-AF65-F5344CB8AC3E}">
        <p14:creationId xmlns:p14="http://schemas.microsoft.com/office/powerpoint/2010/main" val="40354384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E3A746-7E83-4783-B257-511C2CB3C816}" type="datetimeFigureOut">
              <a:rPr lang="en-US" smtClean="0"/>
              <a:t>8/4/2016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0AD7C9-1367-403B-BFDC-F7100851E317}" type="slidenum">
              <a:rPr lang="en-US" smtClean="0"/>
              <a:t>‹#›</a:t>
            </a:fld>
            <a:endParaRPr lang="en-US"/>
          </a:p>
        </p:txBody>
      </p:sp>
    </p:spTree>
    <p:extLst>
      <p:ext uri="{BB962C8B-B14F-4D97-AF65-F5344CB8AC3E}">
        <p14:creationId xmlns:p14="http://schemas.microsoft.com/office/powerpoint/2010/main" val="755565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Authors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953751" y="238125"/>
            <a:ext cx="870608" cy="741586"/>
          </a:xfrm>
          <a:prstGeom prst="rect">
            <a:avLst/>
          </a:prstGeom>
        </p:spPr>
      </p:pic>
      <p:sp>
        <p:nvSpPr>
          <p:cNvPr id="8" name="TextBox 7"/>
          <p:cNvSpPr txBox="1"/>
          <p:nvPr userDrawn="1"/>
        </p:nvSpPr>
        <p:spPr>
          <a:xfrm>
            <a:off x="8047038" y="442912"/>
            <a:ext cx="1962150" cy="415498"/>
          </a:xfrm>
          <a:prstGeom prst="rect">
            <a:avLst/>
          </a:prstGeom>
          <a:noFill/>
        </p:spPr>
        <p:txBody>
          <a:bodyPr wrap="square" rtlCol="0">
            <a:spAutoFit/>
          </a:bodyPr>
          <a:lstStyle/>
          <a:p>
            <a:pPr algn="r"/>
            <a:r>
              <a:rPr lang="en-US" sz="1050" dirty="0" smtClean="0">
                <a:latin typeface="Arial" panose="020B0604020202020204" pitchFamily="34" charset="0"/>
                <a:cs typeface="Arial" panose="020B0604020202020204" pitchFamily="34" charset="0"/>
              </a:rPr>
              <a:t>National</a:t>
            </a:r>
            <a:r>
              <a:rPr lang="en-US" sz="1050" baseline="0" dirty="0" smtClean="0">
                <a:latin typeface="Arial" panose="020B0604020202020204" pitchFamily="34" charset="0"/>
                <a:cs typeface="Arial" panose="020B0604020202020204" pitchFamily="34" charset="0"/>
              </a:rPr>
              <a:t> Aeronautics and</a:t>
            </a:r>
          </a:p>
          <a:p>
            <a:pPr algn="r"/>
            <a:r>
              <a:rPr lang="en-US" sz="1050" baseline="0" dirty="0" smtClean="0">
                <a:latin typeface="Arial" panose="020B0604020202020204" pitchFamily="34" charset="0"/>
                <a:cs typeface="Arial" panose="020B0604020202020204" pitchFamily="34" charset="0"/>
              </a:rPr>
              <a:t>Space Administration</a:t>
            </a:r>
            <a:endParaRPr lang="en-US" sz="1050"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475913" y="304800"/>
            <a:ext cx="0" cy="61695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16557721"/>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Left Image Right Text Slide">
    <p:spTree>
      <p:nvGrpSpPr>
        <p:cNvPr id="1" name=""/>
        <p:cNvGrpSpPr/>
        <p:nvPr/>
      </p:nvGrpSpPr>
      <p:grpSpPr>
        <a:xfrm>
          <a:off x="0" y="0"/>
          <a:ext cx="0" cy="0"/>
          <a:chOff x="0" y="0"/>
          <a:chExt cx="0" cy="0"/>
        </a:xfrm>
      </p:grpSpPr>
      <p:sp>
        <p:nvSpPr>
          <p:cNvPr id="4" name="Rectangle 3"/>
          <p:cNvSpPr/>
          <p:nvPr userDrawn="1"/>
        </p:nvSpPr>
        <p:spPr>
          <a:xfrm>
            <a:off x="0" y="388649"/>
            <a:ext cx="12192000" cy="840076"/>
          </a:xfrm>
          <a:prstGeom prst="rect">
            <a:avLst/>
          </a:prstGeom>
          <a:solidFill>
            <a:srgbClr val="2F8AB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2" name="Oval 1"/>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16" name="Section Body Text"/>
          <p:cNvSpPr>
            <a:spLocks noGrp="1"/>
          </p:cNvSpPr>
          <p:nvPr>
            <p:ph type="body" sz="quarter" idx="11" hasCustomPrompt="1"/>
          </p:nvPr>
        </p:nvSpPr>
        <p:spPr>
          <a:xfrm>
            <a:off x="6748272" y="1722501"/>
            <a:ext cx="4791456" cy="4529963"/>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Body Text Here</a:t>
            </a:r>
            <a:endParaRPr lang="en-US" dirty="0"/>
          </a:p>
        </p:txBody>
      </p:sp>
      <p:sp>
        <p:nvSpPr>
          <p:cNvPr id="26" name="Imagery"/>
          <p:cNvSpPr>
            <a:spLocks noGrp="1"/>
          </p:cNvSpPr>
          <p:nvPr>
            <p:ph type="pic" sz="quarter" idx="12" hasCustomPrompt="1"/>
          </p:nvPr>
        </p:nvSpPr>
        <p:spPr>
          <a:xfrm>
            <a:off x="0" y="1228724"/>
            <a:ext cx="6096000" cy="5629275"/>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27" name="Image Credit"/>
          <p:cNvSpPr>
            <a:spLocks noGrp="1"/>
          </p:cNvSpPr>
          <p:nvPr>
            <p:ph type="body" sz="quarter" idx="13" hasCustomPrompt="1"/>
          </p:nvPr>
        </p:nvSpPr>
        <p:spPr>
          <a:xfrm>
            <a:off x="3438144" y="6456680"/>
            <a:ext cx="2657856" cy="274320"/>
          </a:xfrm>
          <a:prstGeom prst="rect">
            <a:avLst/>
          </a:prstGeom>
        </p:spPr>
        <p:txBody>
          <a:bodyPr>
            <a:normAutofit/>
          </a:bodyPr>
          <a:lstStyle>
            <a:lvl1pPr marL="0" indent="0" algn="r">
              <a:buNone/>
              <a:defRPr sz="1200" baseline="0">
                <a:latin typeface="Century Gothic" panose="020B0502020202020204" pitchFamily="34" charset="0"/>
              </a:defRPr>
            </a:lvl1pPr>
          </a:lstStyle>
          <a:p>
            <a:pPr lvl="0"/>
            <a:r>
              <a:rPr lang="en-US" sz="1200" dirty="0" smtClean="0"/>
              <a:t>Image Credit: Source</a:t>
            </a:r>
            <a:endParaRPr lang="en-US" dirty="0"/>
          </a:p>
        </p:txBody>
      </p:sp>
      <p:pic>
        <p:nvPicPr>
          <p:cNvPr id="24" name="Picture 2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6750905"/>
            <a:ext cx="12192000" cy="107096"/>
          </a:xfrm>
          <a:prstGeom prst="rect">
            <a:avLst/>
          </a:prstGeom>
        </p:spPr>
      </p:pic>
      <p:pic>
        <p:nvPicPr>
          <p:cNvPr id="25" name="Picture 24"/>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07924" y="190426"/>
            <a:ext cx="1236520" cy="1236520"/>
          </a:xfrm>
          <a:prstGeom prst="rect">
            <a:avLst/>
          </a:prstGeom>
        </p:spPr>
      </p:pic>
    </p:spTree>
    <p:extLst>
      <p:ext uri="{BB962C8B-B14F-4D97-AF65-F5344CB8AC3E}">
        <p14:creationId xmlns:p14="http://schemas.microsoft.com/office/powerpoint/2010/main" val="3157328736"/>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3072">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Left text, Right image">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694944" y="1676400"/>
            <a:ext cx="4791456" cy="4780280"/>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Body Text Here</a:t>
            </a:r>
            <a:endParaRPr lang="en-US" dirty="0"/>
          </a:p>
        </p:txBody>
      </p:sp>
      <p:sp>
        <p:nvSpPr>
          <p:cNvPr id="15" name="Imagery"/>
          <p:cNvSpPr>
            <a:spLocks noGrp="1"/>
          </p:cNvSpPr>
          <p:nvPr>
            <p:ph type="pic" sz="quarter" idx="12" hasCustomPrompt="1"/>
          </p:nvPr>
        </p:nvSpPr>
        <p:spPr>
          <a:xfrm>
            <a:off x="6096000" y="1228722"/>
            <a:ext cx="6096000" cy="5629278"/>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096000" y="6456680"/>
            <a:ext cx="2657856" cy="274320"/>
          </a:xfrm>
          <a:prstGeom prst="rect">
            <a:avLst/>
          </a:prstGeom>
        </p:spPr>
        <p:txBody>
          <a:bodyPr>
            <a:normAutofit/>
          </a:bodyPr>
          <a:lstStyle>
            <a:lvl1pPr marL="0" indent="0">
              <a:buNone/>
              <a:defRPr sz="1200" baseline="0">
                <a:latin typeface="Century Gothic" panose="020B0502020202020204" pitchFamily="34" charset="0"/>
              </a:defRPr>
            </a:lvl1pPr>
          </a:lstStyle>
          <a:p>
            <a:pPr lvl="0"/>
            <a:r>
              <a:rPr lang="en-US" sz="1200" dirty="0" smtClean="0"/>
              <a:t>Image Credit: Source</a:t>
            </a:r>
            <a:endParaRPr lang="en-US" dirty="0"/>
          </a:p>
        </p:txBody>
      </p:sp>
      <p:sp>
        <p:nvSpPr>
          <p:cNvPr id="8" name="Rectangle 7"/>
          <p:cNvSpPr/>
          <p:nvPr userDrawn="1"/>
        </p:nvSpPr>
        <p:spPr>
          <a:xfrm>
            <a:off x="0" y="388649"/>
            <a:ext cx="12192000" cy="840076"/>
          </a:xfrm>
          <a:prstGeom prst="rect">
            <a:avLst/>
          </a:prstGeom>
          <a:solidFill>
            <a:srgbClr val="2F8AB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1" name="Oval 10"/>
          <p:cNvSpPr/>
          <p:nvPr userDrawn="1"/>
        </p:nvSpPr>
        <p:spPr>
          <a:xfrm>
            <a:off x="103234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pic>
        <p:nvPicPr>
          <p:cNvPr id="25" name="Picture 2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6750905"/>
            <a:ext cx="12192000" cy="107096"/>
          </a:xfrm>
          <a:prstGeom prst="rect">
            <a:avLst/>
          </a:prstGeom>
        </p:spPr>
      </p:pic>
      <p:pic>
        <p:nvPicPr>
          <p:cNvPr id="26" name="Picture 25"/>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323426" y="190426"/>
            <a:ext cx="1236520" cy="1236520"/>
          </a:xfrm>
          <a:prstGeom prst="rect">
            <a:avLst/>
          </a:prstGeom>
        </p:spPr>
      </p:pic>
    </p:spTree>
    <p:extLst>
      <p:ext uri="{BB962C8B-B14F-4D97-AF65-F5344CB8AC3E}">
        <p14:creationId xmlns:p14="http://schemas.microsoft.com/office/powerpoint/2010/main" val="2069421890"/>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Bottom text, Top image B">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768096" y="4814316"/>
            <a:ext cx="10643616" cy="1444752"/>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68096" y="3954780"/>
            <a:ext cx="10643616" cy="704088"/>
          </a:xfrm>
          <a:prstGeom prst="rect">
            <a:avLst/>
          </a:prstGeom>
        </p:spPr>
        <p:txBody>
          <a:bodyPr>
            <a:noAutofit/>
          </a:bodyPr>
          <a:lstStyle>
            <a:lvl1pPr marL="0" indent="0" algn="l">
              <a:buNone/>
              <a:defRPr sz="4000" b="1" baseline="0">
                <a:solidFill>
                  <a:srgbClr val="2F8AB4"/>
                </a:solidFill>
                <a:latin typeface="Century Gothic" panose="020B0502020202020204" pitchFamily="34" charset="0"/>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117987"/>
            <a:ext cx="12192000" cy="3193025"/>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9" name="Image Credit"/>
          <p:cNvSpPr>
            <a:spLocks noGrp="1"/>
          </p:cNvSpPr>
          <p:nvPr>
            <p:ph type="body" sz="quarter" idx="13" hasCustomPrompt="1"/>
          </p:nvPr>
        </p:nvSpPr>
        <p:spPr>
          <a:xfrm>
            <a:off x="8253984" y="3429000"/>
            <a:ext cx="3060192" cy="274320"/>
          </a:xfrm>
          <a:prstGeom prst="rect">
            <a:avLst/>
          </a:prstGeom>
        </p:spPr>
        <p:txBody>
          <a:bodyPr>
            <a:normAutofit/>
          </a:bodyPr>
          <a:lstStyle>
            <a:lvl1pPr marL="0" indent="0" algn="r">
              <a:buNone/>
              <a:defRPr sz="1200" baseline="0">
                <a:solidFill>
                  <a:schemeClr val="bg2">
                    <a:lumMod val="65000"/>
                  </a:schemeClr>
                </a:solidFill>
                <a:latin typeface="Century Gothic" panose="020B0502020202020204" pitchFamily="34" charset="0"/>
              </a:defRPr>
            </a:lvl1pPr>
          </a:lstStyle>
          <a:p>
            <a:pPr lvl="0"/>
            <a:r>
              <a:rPr lang="en-US" sz="1200" dirty="0" smtClean="0"/>
              <a:t>Image Credit: Source</a:t>
            </a:r>
            <a:endParaRPr lang="en-US" dirty="0"/>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107096"/>
          </a:xfrm>
          <a:prstGeom prst="rect">
            <a:avLst/>
          </a:prstGeom>
        </p:spPr>
      </p:pic>
    </p:spTree>
    <p:extLst>
      <p:ext uri="{BB962C8B-B14F-4D97-AF65-F5344CB8AC3E}">
        <p14:creationId xmlns:p14="http://schemas.microsoft.com/office/powerpoint/2010/main" val="483636889"/>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6750905"/>
            <a:ext cx="12192000" cy="107096"/>
          </a:xfrm>
          <a:prstGeom prst="rect">
            <a:avLst/>
          </a:prstGeom>
        </p:spPr>
      </p:pic>
    </p:spTree>
    <p:extLst>
      <p:ext uri="{BB962C8B-B14F-4D97-AF65-F5344CB8AC3E}">
        <p14:creationId xmlns:p14="http://schemas.microsoft.com/office/powerpoint/2010/main" val="2182279538"/>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Right text, Left image">
    <p:spTree>
      <p:nvGrpSpPr>
        <p:cNvPr id="1" name=""/>
        <p:cNvGrpSpPr/>
        <p:nvPr/>
      </p:nvGrpSpPr>
      <p:grpSpPr>
        <a:xfrm>
          <a:off x="0" y="0"/>
          <a:ext cx="0" cy="0"/>
          <a:chOff x="0" y="0"/>
          <a:chExt cx="0" cy="0"/>
        </a:xfrm>
      </p:grpSpPr>
      <p:sp>
        <p:nvSpPr>
          <p:cNvPr id="8" name="Rectangle 7"/>
          <p:cNvSpPr/>
          <p:nvPr userDrawn="1"/>
        </p:nvSpPr>
        <p:spPr>
          <a:xfrm>
            <a:off x="0" y="388649"/>
            <a:ext cx="12192000" cy="840076"/>
          </a:xfrm>
          <a:prstGeom prst="rect">
            <a:avLst/>
          </a:prstGeom>
          <a:solidFill>
            <a:srgbClr val="2F8AB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1" name="Oval 10"/>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16" name="Section Body Text"/>
          <p:cNvSpPr>
            <a:spLocks noGrp="1"/>
          </p:cNvSpPr>
          <p:nvPr>
            <p:ph type="body" sz="quarter" idx="11" hasCustomPrompt="1"/>
          </p:nvPr>
        </p:nvSpPr>
        <p:spPr>
          <a:xfrm>
            <a:off x="6748272" y="1722501"/>
            <a:ext cx="4791456" cy="4529963"/>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Body Text Here</a:t>
            </a:r>
            <a:endParaRPr lang="en-US" dirty="0"/>
          </a:p>
        </p:txBody>
      </p:sp>
      <p:sp>
        <p:nvSpPr>
          <p:cNvPr id="18" name="Imagery"/>
          <p:cNvSpPr>
            <a:spLocks noGrp="1"/>
          </p:cNvSpPr>
          <p:nvPr>
            <p:ph type="pic" sz="quarter" idx="12" hasCustomPrompt="1"/>
          </p:nvPr>
        </p:nvSpPr>
        <p:spPr>
          <a:xfrm>
            <a:off x="0" y="1228724"/>
            <a:ext cx="6096000" cy="5629275"/>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9" name="Image Credit"/>
          <p:cNvSpPr>
            <a:spLocks noGrp="1"/>
          </p:cNvSpPr>
          <p:nvPr>
            <p:ph type="body" sz="quarter" idx="13" hasCustomPrompt="1"/>
          </p:nvPr>
        </p:nvSpPr>
        <p:spPr>
          <a:xfrm>
            <a:off x="3438144" y="6456680"/>
            <a:ext cx="2657856" cy="274320"/>
          </a:xfrm>
          <a:prstGeom prst="rect">
            <a:avLst/>
          </a:prstGeom>
        </p:spPr>
        <p:txBody>
          <a:bodyPr>
            <a:normAutofit/>
          </a:bodyPr>
          <a:lstStyle>
            <a:lvl1pPr marL="0" indent="0" algn="r">
              <a:buNone/>
              <a:defRPr sz="1200" baseline="0">
                <a:latin typeface="Century Gothic" panose="020B0502020202020204" pitchFamily="34" charset="0"/>
              </a:defRPr>
            </a:lvl1pPr>
          </a:lstStyle>
          <a:p>
            <a:pPr lvl="0"/>
            <a:r>
              <a:rPr lang="en-US" sz="1200" dirty="0" smtClean="0"/>
              <a:t>Image Credit: Source</a:t>
            </a:r>
            <a:endParaRPr lang="en-US" dirty="0"/>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6750905"/>
            <a:ext cx="12192000" cy="107096"/>
          </a:xfrm>
          <a:prstGeom prst="rect">
            <a:avLst/>
          </a:prstGeom>
        </p:spPr>
      </p:pic>
      <p:pic>
        <p:nvPicPr>
          <p:cNvPr id="29" name="Picture 2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07924" y="190426"/>
            <a:ext cx="1236520" cy="1236520"/>
          </a:xfrm>
          <a:prstGeom prst="rect">
            <a:avLst/>
          </a:prstGeom>
        </p:spPr>
      </p:pic>
    </p:spTree>
    <p:extLst>
      <p:ext uri="{BB962C8B-B14F-4D97-AF65-F5344CB8AC3E}">
        <p14:creationId xmlns:p14="http://schemas.microsoft.com/office/powerpoint/2010/main" val="3012135175"/>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15" name="Imagery"/>
          <p:cNvSpPr>
            <a:spLocks noGrp="1"/>
          </p:cNvSpPr>
          <p:nvPr>
            <p:ph type="pic" sz="quarter" idx="12" hasCustomPrompt="1"/>
          </p:nvPr>
        </p:nvSpPr>
        <p:spPr>
          <a:xfrm>
            <a:off x="0" y="117988"/>
            <a:ext cx="12192000" cy="3311012"/>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8253984" y="3429000"/>
            <a:ext cx="3060192" cy="274320"/>
          </a:xfrm>
          <a:prstGeom prst="rect">
            <a:avLst/>
          </a:prstGeo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
        <p:nvSpPr>
          <p:cNvPr id="9" name="Section Body Text"/>
          <p:cNvSpPr>
            <a:spLocks noGrp="1"/>
          </p:cNvSpPr>
          <p:nvPr>
            <p:ph type="body" sz="quarter" idx="11" hasCustomPrompt="1"/>
          </p:nvPr>
        </p:nvSpPr>
        <p:spPr>
          <a:xfrm>
            <a:off x="6010656" y="4540968"/>
            <a:ext cx="5303520" cy="1627632"/>
          </a:xfrm>
          <a:prstGeom prst="rect">
            <a:avLst/>
          </a:prstGeom>
        </p:spPr>
        <p:txBody>
          <a:bodyPr anchor="ctr">
            <a:normAutofit/>
          </a:bodyPr>
          <a:lstStyle>
            <a:lvl1pPr marL="0" indent="0">
              <a:buNone/>
              <a:defRPr sz="2000" baseline="0">
                <a:solidFill>
                  <a:schemeClr val="tx1">
                    <a:lumMod val="50000"/>
                    <a:lumOff val="50000"/>
                  </a:schemeClr>
                </a:solidFill>
              </a:defRPr>
            </a:lvl1pPr>
          </a:lstStyle>
          <a:p>
            <a:pPr lvl="0"/>
            <a:r>
              <a:rPr lang="en-US" dirty="0" smtClean="0"/>
              <a:t>Body Text Here</a:t>
            </a:r>
            <a:endParaRPr lang="en-US" dirty="0"/>
          </a:p>
        </p:txBody>
      </p:sp>
      <p:sp>
        <p:nvSpPr>
          <p:cNvPr id="10" name="Section Head"/>
          <p:cNvSpPr>
            <a:spLocks noGrp="1"/>
          </p:cNvSpPr>
          <p:nvPr>
            <p:ph type="body" sz="quarter" idx="14" hasCustomPrompt="1"/>
          </p:nvPr>
        </p:nvSpPr>
        <p:spPr>
          <a:xfrm>
            <a:off x="890016" y="4466510"/>
            <a:ext cx="4145280" cy="1830106"/>
          </a:xfrm>
          <a:prstGeom prst="rect">
            <a:avLst/>
          </a:prstGeom>
        </p:spPr>
        <p:txBody>
          <a:bodyPr anchor="ctr">
            <a:noAutofit/>
          </a:bodyPr>
          <a:lstStyle>
            <a:lvl1pPr marL="0" indent="0" algn="r">
              <a:buNone/>
              <a:defRPr sz="4800" b="1" baseline="0">
                <a:solidFill>
                  <a:srgbClr val="2F8AB4"/>
                </a:solidFill>
                <a:latin typeface="Century Gothic" panose="020B0502020202020204" pitchFamily="34" charset="0"/>
              </a:defRPr>
            </a:lvl1pPr>
            <a:lvl2pPr>
              <a:defRPr sz="6000"/>
            </a:lvl2pPr>
            <a:lvl3pPr>
              <a:defRPr sz="6000"/>
            </a:lvl3pPr>
            <a:lvl4pPr>
              <a:defRPr sz="6000"/>
            </a:lvl4pPr>
            <a:lvl5pPr>
              <a:defRPr sz="6000"/>
            </a:lvl5pPr>
          </a:lstStyle>
          <a:p>
            <a:pPr lvl="0"/>
            <a:r>
              <a:rPr lang="en-US" dirty="0" smtClean="0"/>
              <a:t>Section Head</a:t>
            </a:r>
            <a:endParaRPr lang="en-US" dirty="0"/>
          </a:p>
        </p:txBody>
      </p:sp>
      <p:cxnSp>
        <p:nvCxnSpPr>
          <p:cNvPr id="11" name="Straight Connector 10"/>
          <p:cNvCxnSpPr/>
          <p:nvPr userDrawn="1"/>
        </p:nvCxnSpPr>
        <p:spPr>
          <a:xfrm>
            <a:off x="5474589" y="4540968"/>
            <a:ext cx="0" cy="1627632"/>
          </a:xfrm>
          <a:prstGeom prst="line">
            <a:avLst/>
          </a:prstGeom>
        </p:spPr>
        <p:style>
          <a:lnRef idx="1">
            <a:schemeClr val="accent3"/>
          </a:lnRef>
          <a:fillRef idx="0">
            <a:schemeClr val="accent3"/>
          </a:fillRef>
          <a:effectRef idx="0">
            <a:schemeClr val="accent3"/>
          </a:effectRef>
          <a:fontRef idx="minor">
            <a:schemeClr val="tx1"/>
          </a:fontRef>
        </p:style>
      </p:cxnSp>
      <p:pic>
        <p:nvPicPr>
          <p:cNvPr id="20" name="Picture 1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107096"/>
          </a:xfrm>
          <a:prstGeom prst="rect">
            <a:avLst/>
          </a:prstGeom>
        </p:spPr>
      </p:pic>
    </p:spTree>
    <p:extLst>
      <p:ext uri="{BB962C8B-B14F-4D97-AF65-F5344CB8AC3E}">
        <p14:creationId xmlns:p14="http://schemas.microsoft.com/office/powerpoint/2010/main" val="4206170043"/>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6108192" y="750018"/>
            <a:ext cx="5303520" cy="1627632"/>
          </a:xfrm>
          <a:prstGeom prst="rect">
            <a:avLst/>
          </a:prstGeom>
        </p:spPr>
        <p:txBody>
          <a:bodyPr anchor="ctr">
            <a:normAutofit/>
          </a:bodyPr>
          <a:lstStyle>
            <a:lvl1pPr marL="0" indent="0">
              <a:buNone/>
              <a:defRPr sz="2000" baseline="0">
                <a:solidFill>
                  <a:schemeClr val="tx1">
                    <a:lumMod val="50000"/>
                    <a:lumOff val="50000"/>
                  </a:schemeClr>
                </a:solidFill>
              </a:defRPr>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987552" y="675560"/>
            <a:ext cx="4145280" cy="1830106"/>
          </a:xfrm>
          <a:prstGeom prst="rect">
            <a:avLst/>
          </a:prstGeom>
        </p:spPr>
        <p:txBody>
          <a:bodyPr anchor="ctr">
            <a:noAutofit/>
          </a:bodyPr>
          <a:lstStyle>
            <a:lvl1pPr marL="0" indent="0" algn="r">
              <a:buNone/>
              <a:defRPr sz="4800" b="1" baseline="0">
                <a:solidFill>
                  <a:srgbClr val="2F8AB4"/>
                </a:solidFill>
                <a:latin typeface="Century Gothic" panose="020B0502020202020204" pitchFamily="34" charset="0"/>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12192000" cy="3429000"/>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8253984" y="3154680"/>
            <a:ext cx="3060192" cy="274320"/>
          </a:xfrm>
          <a:prstGeom prst="rect">
            <a:avLst/>
          </a:prstGeom>
        </p:spPr>
        <p:txBody>
          <a:bodyPr>
            <a:normAutofit/>
          </a:bodyPr>
          <a:lstStyle>
            <a:lvl1pPr marL="0" indent="0" algn="r">
              <a:buNone/>
              <a:defRPr sz="1200" baseline="0">
                <a:solidFill>
                  <a:schemeClr val="bg2">
                    <a:lumMod val="65000"/>
                  </a:schemeClr>
                </a:solidFill>
                <a:latin typeface="Century Gothic" panose="020B0502020202020204" pitchFamily="34" charset="0"/>
              </a:defRPr>
            </a:lvl1pPr>
          </a:lstStyle>
          <a:p>
            <a:pPr lvl="0"/>
            <a:r>
              <a:rPr lang="en-US" sz="1200" dirty="0" smtClean="0"/>
              <a:t>Image Credit: Source</a:t>
            </a:r>
            <a:endParaRPr lang="en-US" dirty="0"/>
          </a:p>
        </p:txBody>
      </p:sp>
      <p:cxnSp>
        <p:nvCxnSpPr>
          <p:cNvPr id="9" name="Straight Connector 8"/>
          <p:cNvCxnSpPr/>
          <p:nvPr userDrawn="1"/>
        </p:nvCxnSpPr>
        <p:spPr>
          <a:xfrm>
            <a:off x="5572125" y="750018"/>
            <a:ext cx="0" cy="1627632"/>
          </a:xfrm>
          <a:prstGeom prst="line">
            <a:avLst/>
          </a:prstGeom>
        </p:spPr>
        <p:style>
          <a:lnRef idx="1">
            <a:schemeClr val="accent3"/>
          </a:lnRef>
          <a:fillRef idx="0">
            <a:schemeClr val="accent3"/>
          </a:fillRef>
          <a:effectRef idx="0">
            <a:schemeClr val="accent3"/>
          </a:effectRef>
          <a:fontRef idx="minor">
            <a:schemeClr val="tx1"/>
          </a:fontRef>
        </p:style>
      </p:cxnSp>
      <p:pic>
        <p:nvPicPr>
          <p:cNvPr id="19" name="Picture 1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107096"/>
          </a:xfrm>
          <a:prstGeom prst="rect">
            <a:avLst/>
          </a:prstGeom>
        </p:spPr>
      </p:pic>
    </p:spTree>
    <p:extLst>
      <p:ext uri="{BB962C8B-B14F-4D97-AF65-F5344CB8AC3E}">
        <p14:creationId xmlns:p14="http://schemas.microsoft.com/office/powerpoint/2010/main" val="123548131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E3A746-7E83-4783-B257-511C2CB3C816}" type="datetimeFigureOut">
              <a:rPr lang="en-US" smtClean="0"/>
              <a:t>8/4/2016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0AD7C9-1367-403B-BFDC-F7100851E317}" type="slidenum">
              <a:rPr lang="en-US" smtClean="0"/>
              <a:t>‹#›</a:t>
            </a:fld>
            <a:endParaRPr lang="en-US"/>
          </a:p>
        </p:txBody>
      </p:sp>
    </p:spTree>
    <p:extLst>
      <p:ext uri="{BB962C8B-B14F-4D97-AF65-F5344CB8AC3E}">
        <p14:creationId xmlns:p14="http://schemas.microsoft.com/office/powerpoint/2010/main" val="18276828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999744" y="2255520"/>
            <a:ext cx="10204704" cy="3706368"/>
          </a:xfrm>
          <a:prstGeom prst="rect">
            <a:avLst/>
          </a:prstGeom>
        </p:spPr>
        <p:txBody>
          <a:bodyPr>
            <a:normAutofit/>
          </a:bodyPr>
          <a:lstStyle>
            <a:lvl1pPr marL="0" indent="0" algn="ctr">
              <a:buNone/>
              <a:defRPr sz="4800" b="0" baseline="0">
                <a:solidFill>
                  <a:schemeClr val="tx1">
                    <a:lumMod val="50000"/>
                    <a:lumOff val="50000"/>
                  </a:schemeClr>
                </a:solidFill>
                <a:latin typeface="Century Gothic" panose="020B0502020202020204" pitchFamily="34" charset="0"/>
              </a:defRPr>
            </a:lvl1pPr>
          </a:lstStyle>
          <a:p>
            <a:pPr lvl="0"/>
            <a:r>
              <a:rPr lang="en-US" dirty="0" smtClean="0"/>
              <a:t>Spell out the components</a:t>
            </a:r>
            <a:endParaRPr lang="en-US" dirty="0"/>
          </a:p>
        </p:txBody>
      </p:sp>
      <p:sp>
        <p:nvSpPr>
          <p:cNvPr id="6" name="Rectangle 5"/>
          <p:cNvSpPr/>
          <p:nvPr userDrawn="1"/>
        </p:nvSpPr>
        <p:spPr>
          <a:xfrm>
            <a:off x="0" y="388649"/>
            <a:ext cx="12192000" cy="840076"/>
          </a:xfrm>
          <a:prstGeom prst="rect">
            <a:avLst/>
          </a:prstGeom>
          <a:solidFill>
            <a:srgbClr val="2F8AB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8" name="TextBox 7"/>
          <p:cNvSpPr txBox="1"/>
          <p:nvPr userDrawn="1"/>
        </p:nvSpPr>
        <p:spPr>
          <a:xfrm>
            <a:off x="2743199" y="397728"/>
            <a:ext cx="8461249" cy="830997"/>
          </a:xfrm>
          <a:prstGeom prst="rect">
            <a:avLst/>
          </a:prstGeom>
          <a:noFill/>
        </p:spPr>
        <p:txBody>
          <a:bodyPr wrap="square" rtlCol="0">
            <a:spAutoFit/>
          </a:bodyPr>
          <a:lstStyle/>
          <a:p>
            <a:pPr algn="ctr"/>
            <a:r>
              <a:rPr lang="en-US" sz="4800" dirty="0" smtClean="0">
                <a:solidFill>
                  <a:schemeClr val="bg1"/>
                </a:solidFill>
                <a:latin typeface="Century Gothic" panose="020B0502020202020204" pitchFamily="34" charset="0"/>
              </a:rPr>
              <a:t>Acronym</a:t>
            </a:r>
            <a:endParaRPr lang="en-US" sz="4800" dirty="0">
              <a:solidFill>
                <a:schemeClr val="bg1"/>
              </a:solidFill>
              <a:latin typeface="Century Gothic" panose="020B0502020202020204" pitchFamily="34" charset="0"/>
            </a:endParaRPr>
          </a:p>
        </p:txBody>
      </p:sp>
      <p:sp>
        <p:nvSpPr>
          <p:cNvPr id="9" name="Oval 8"/>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pic>
        <p:nvPicPr>
          <p:cNvPr id="25" name="Picture 2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6750905"/>
            <a:ext cx="12192000" cy="107096"/>
          </a:xfrm>
          <a:prstGeom prst="rect">
            <a:avLst/>
          </a:prstGeom>
        </p:spPr>
      </p:pic>
      <p:pic>
        <p:nvPicPr>
          <p:cNvPr id="26" name="Picture 25"/>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07924" y="190426"/>
            <a:ext cx="1236520" cy="1236520"/>
          </a:xfrm>
          <a:prstGeom prst="rect">
            <a:avLst/>
          </a:prstGeom>
        </p:spPr>
      </p:pic>
    </p:spTree>
    <p:extLst>
      <p:ext uri="{BB962C8B-B14F-4D97-AF65-F5344CB8AC3E}">
        <p14:creationId xmlns:p14="http://schemas.microsoft.com/office/powerpoint/2010/main" val="1382651807"/>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Acknowledgements A">
    <p:spTree>
      <p:nvGrpSpPr>
        <p:cNvPr id="1" name=""/>
        <p:cNvGrpSpPr/>
        <p:nvPr/>
      </p:nvGrpSpPr>
      <p:grpSpPr>
        <a:xfrm>
          <a:off x="0" y="0"/>
          <a:ext cx="0" cy="0"/>
          <a:chOff x="0" y="0"/>
          <a:chExt cx="0" cy="0"/>
        </a:xfrm>
      </p:grpSpPr>
      <p:sp>
        <p:nvSpPr>
          <p:cNvPr id="7" name="top color"/>
          <p:cNvSpPr/>
          <p:nvPr userDrawn="1"/>
        </p:nvSpPr>
        <p:spPr>
          <a:xfrm>
            <a:off x="0" y="1"/>
            <a:ext cx="12192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bottom color"/>
          <p:cNvSpPr/>
          <p:nvPr userDrawn="1"/>
        </p:nvSpPr>
        <p:spPr>
          <a:xfrm>
            <a:off x="0" y="6784848"/>
            <a:ext cx="12192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contract info"/>
          <p:cNvSpPr/>
          <p:nvPr userDrawn="1"/>
        </p:nvSpPr>
        <p:spPr>
          <a:xfrm>
            <a:off x="0" y="6579441"/>
            <a:ext cx="12192000" cy="184666"/>
          </a:xfrm>
          <a:prstGeom prst="rect">
            <a:avLst/>
          </a:prstGeom>
        </p:spPr>
        <p:txBody>
          <a:bodyPr wrap="square">
            <a:spAutoFit/>
          </a:bodyPr>
          <a:lstStyle/>
          <a:p>
            <a:pPr lvl="0" algn="ctr">
              <a:buClr>
                <a:schemeClr val="dk1"/>
              </a:buClr>
              <a:buSzPct val="25000"/>
            </a:pPr>
            <a:r>
              <a:rPr lang="en-US" sz="6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through contract NNL11AA00B and cooperative agreement NNX14AB60A. </a:t>
            </a:r>
            <a:r>
              <a:rPr lang="en-US" sz="600" i="1" dirty="0" smtClean="0">
                <a:solidFill>
                  <a:schemeClr val="bg2">
                    <a:lumMod val="50000"/>
                  </a:schemeClr>
                </a:solidFill>
                <a:latin typeface="Arial" panose="020B0604020202020204" pitchFamily="34" charset="0"/>
                <a:cs typeface="Arial" panose="020B0604020202020204" pitchFamily="34" charset="0"/>
              </a:rPr>
              <a:t>Any opinions, findings, and conclusions or recommendations expressed in this material are those of the author(s) and do not necessarily reflect the views of the National Aeronautics and Space Administration</a:t>
            </a:r>
          </a:p>
        </p:txBody>
      </p:sp>
      <p:sp>
        <p:nvSpPr>
          <p:cNvPr id="15" name="Acknowledgements Head"/>
          <p:cNvSpPr txBox="1"/>
          <p:nvPr userDrawn="1"/>
        </p:nvSpPr>
        <p:spPr>
          <a:xfrm>
            <a:off x="426721" y="242134"/>
            <a:ext cx="1133856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4681728" y="1220919"/>
            <a:ext cx="6815328"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4681728" y="2369945"/>
            <a:ext cx="6815328"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4681728" y="4118716"/>
            <a:ext cx="6815328" cy="704088"/>
          </a:xfrm>
        </p:spPr>
        <p:txBody>
          <a:bodyPr>
            <a:normAutofit/>
          </a:bodyPr>
          <a:lstStyle>
            <a:lvl1pPr marL="0" indent="0">
              <a:buNone/>
              <a:defRPr sz="2000" baseline="0"/>
            </a:lvl1pPr>
          </a:lstStyle>
          <a:p>
            <a:pPr lvl="0"/>
            <a:r>
              <a:rPr lang="en-US" dirty="0" smtClean="0"/>
              <a:t>Name, Affiliation</a:t>
            </a:r>
          </a:p>
        </p:txBody>
      </p:sp>
    </p:spTree>
    <p:extLst>
      <p:ext uri="{BB962C8B-B14F-4D97-AF65-F5344CB8AC3E}">
        <p14:creationId xmlns:p14="http://schemas.microsoft.com/office/powerpoint/2010/main" val="4184910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0E3A746-7E83-4783-B257-511C2CB3C816}" type="datetimeFigureOut">
              <a:rPr lang="en-US" smtClean="0"/>
              <a:t>8/4/2016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0AD7C9-1367-403B-BFDC-F7100851E317}" type="slidenum">
              <a:rPr lang="en-US" smtClean="0"/>
              <a:t>‹#›</a:t>
            </a:fld>
            <a:endParaRPr lang="en-US"/>
          </a:p>
        </p:txBody>
      </p:sp>
    </p:spTree>
    <p:extLst>
      <p:ext uri="{BB962C8B-B14F-4D97-AF65-F5344CB8AC3E}">
        <p14:creationId xmlns:p14="http://schemas.microsoft.com/office/powerpoint/2010/main" val="21629696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0E3A746-7E83-4783-B257-511C2CB3C816}" type="datetimeFigureOut">
              <a:rPr lang="en-US" smtClean="0"/>
              <a:t>8/4/2016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0AD7C9-1367-403B-BFDC-F7100851E317}" type="slidenum">
              <a:rPr lang="en-US" smtClean="0"/>
              <a:t>‹#›</a:t>
            </a:fld>
            <a:endParaRPr lang="en-US"/>
          </a:p>
        </p:txBody>
      </p:sp>
    </p:spTree>
    <p:extLst>
      <p:ext uri="{BB962C8B-B14F-4D97-AF65-F5344CB8AC3E}">
        <p14:creationId xmlns:p14="http://schemas.microsoft.com/office/powerpoint/2010/main" val="10145320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0E3A746-7E83-4783-B257-511C2CB3C816}" type="datetimeFigureOut">
              <a:rPr lang="en-US" smtClean="0"/>
              <a:t>8/4/2016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B0AD7C9-1367-403B-BFDC-F7100851E317}" type="slidenum">
              <a:rPr lang="en-US" smtClean="0"/>
              <a:t>‹#›</a:t>
            </a:fld>
            <a:endParaRPr lang="en-US"/>
          </a:p>
        </p:txBody>
      </p:sp>
    </p:spTree>
    <p:extLst>
      <p:ext uri="{BB962C8B-B14F-4D97-AF65-F5344CB8AC3E}">
        <p14:creationId xmlns:p14="http://schemas.microsoft.com/office/powerpoint/2010/main" val="22723463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0E3A746-7E83-4783-B257-511C2CB3C816}" type="datetimeFigureOut">
              <a:rPr lang="en-US" smtClean="0"/>
              <a:t>8/4/2016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B0AD7C9-1367-403B-BFDC-F7100851E317}" type="slidenum">
              <a:rPr lang="en-US" smtClean="0"/>
              <a:t>‹#›</a:t>
            </a:fld>
            <a:endParaRPr lang="en-US"/>
          </a:p>
        </p:txBody>
      </p:sp>
    </p:spTree>
    <p:extLst>
      <p:ext uri="{BB962C8B-B14F-4D97-AF65-F5344CB8AC3E}">
        <p14:creationId xmlns:p14="http://schemas.microsoft.com/office/powerpoint/2010/main" val="38305034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E3A746-7E83-4783-B257-511C2CB3C816}" type="datetimeFigureOut">
              <a:rPr lang="en-US" smtClean="0"/>
              <a:t>8/4/2016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B0AD7C9-1367-403B-BFDC-F7100851E317}" type="slidenum">
              <a:rPr lang="en-US" smtClean="0"/>
              <a:t>‹#›</a:t>
            </a:fld>
            <a:endParaRPr lang="en-US"/>
          </a:p>
        </p:txBody>
      </p:sp>
    </p:spTree>
    <p:extLst>
      <p:ext uri="{BB962C8B-B14F-4D97-AF65-F5344CB8AC3E}">
        <p14:creationId xmlns:p14="http://schemas.microsoft.com/office/powerpoint/2010/main" val="36753947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0E3A746-7E83-4783-B257-511C2CB3C816}" type="datetimeFigureOut">
              <a:rPr lang="en-US" smtClean="0"/>
              <a:t>8/4/2016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0AD7C9-1367-403B-BFDC-F7100851E317}" type="slidenum">
              <a:rPr lang="en-US" smtClean="0"/>
              <a:t>‹#›</a:t>
            </a:fld>
            <a:endParaRPr lang="en-US"/>
          </a:p>
        </p:txBody>
      </p:sp>
    </p:spTree>
    <p:extLst>
      <p:ext uri="{BB962C8B-B14F-4D97-AF65-F5344CB8AC3E}">
        <p14:creationId xmlns:p14="http://schemas.microsoft.com/office/powerpoint/2010/main" val="5804076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0E3A746-7E83-4783-B257-511C2CB3C816}" type="datetimeFigureOut">
              <a:rPr lang="en-US" smtClean="0"/>
              <a:t>8/4/2016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0AD7C9-1367-403B-BFDC-F7100851E317}" type="slidenum">
              <a:rPr lang="en-US" smtClean="0"/>
              <a:t>‹#›</a:t>
            </a:fld>
            <a:endParaRPr lang="en-US"/>
          </a:p>
        </p:txBody>
      </p:sp>
    </p:spTree>
    <p:extLst>
      <p:ext uri="{BB962C8B-B14F-4D97-AF65-F5344CB8AC3E}">
        <p14:creationId xmlns:p14="http://schemas.microsoft.com/office/powerpoint/2010/main" val="2537192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E3A746-7E83-4783-B257-511C2CB3C816}" type="datetimeFigureOut">
              <a:rPr lang="en-US" smtClean="0"/>
              <a:t>8/4/2016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0AD7C9-1367-403B-BFDC-F7100851E317}" type="slidenum">
              <a:rPr lang="en-US" smtClean="0"/>
              <a:t>‹#›</a:t>
            </a:fld>
            <a:endParaRPr lang="en-US"/>
          </a:p>
        </p:txBody>
      </p:sp>
    </p:spTree>
    <p:extLst>
      <p:ext uri="{BB962C8B-B14F-4D97-AF65-F5344CB8AC3E}">
        <p14:creationId xmlns:p14="http://schemas.microsoft.com/office/powerpoint/2010/main" val="429992604"/>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673" r:id="rId16"/>
    <p:sldLayoutId id="2147483686" r:id="rId17"/>
    <p:sldLayoutId id="2147483664" r:id="rId18"/>
    <p:sldLayoutId id="2147483665" r:id="rId19"/>
    <p:sldLayoutId id="2147483668" r:id="rId20"/>
    <p:sldLayoutId id="2147483728"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52.png"/><Relationship Id="rId5" Type="http://schemas.openxmlformats.org/officeDocument/2006/relationships/image" Target="../media/image56.jpeg"/><Relationship Id="rId4" Type="http://schemas.openxmlformats.org/officeDocument/2006/relationships/image" Target="../media/image55.png"/></Relationships>
</file>

<file path=ppt/slides/_rels/slide1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1.xml"/><Relationship Id="rId1" Type="http://schemas.openxmlformats.org/officeDocument/2006/relationships/slideLayout" Target="../slideLayouts/slideLayout15.xml"/><Relationship Id="rId5" Type="http://schemas.openxmlformats.org/officeDocument/2006/relationships/chart" Target="../charts/chart2.xml"/><Relationship Id="rId4" Type="http://schemas.openxmlformats.org/officeDocument/2006/relationships/chart" Target="../charts/chart1.xml"/></Relationships>
</file>

<file path=ppt/slides/_rels/slide12.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image" Target="../media/image63.jpeg"/><Relationship Id="rId3" Type="http://schemas.openxmlformats.org/officeDocument/2006/relationships/image" Target="../media/image58.jpeg"/><Relationship Id="rId7" Type="http://schemas.openxmlformats.org/officeDocument/2006/relationships/diagramColors" Target="../diagrams/colors1.xml"/><Relationship Id="rId12" Type="http://schemas.openxmlformats.org/officeDocument/2006/relationships/image" Target="../media/image62.jpe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diagramQuickStyle" Target="../diagrams/quickStyle1.xml"/><Relationship Id="rId11" Type="http://schemas.openxmlformats.org/officeDocument/2006/relationships/image" Target="../media/image61.jpeg"/><Relationship Id="rId5" Type="http://schemas.openxmlformats.org/officeDocument/2006/relationships/diagramLayout" Target="../diagrams/layout1.xml"/><Relationship Id="rId10" Type="http://schemas.openxmlformats.org/officeDocument/2006/relationships/image" Target="../media/image60.jpeg"/><Relationship Id="rId4" Type="http://schemas.openxmlformats.org/officeDocument/2006/relationships/diagramData" Target="../diagrams/data1.xml"/><Relationship Id="rId9" Type="http://schemas.openxmlformats.org/officeDocument/2006/relationships/image" Target="../media/image59.png"/></Relationships>
</file>

<file path=ppt/slides/_rels/slide13.xml.rels><?xml version="1.0" encoding="UTF-8" standalone="yes"?>
<Relationships xmlns="http://schemas.openxmlformats.org/package/2006/relationships"><Relationship Id="rId3" Type="http://schemas.openxmlformats.org/officeDocument/2006/relationships/image" Target="../media/image64.jpeg"/><Relationship Id="rId7" Type="http://schemas.openxmlformats.org/officeDocument/2006/relationships/comments" Target="../comments/comment1.xml"/><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14.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14.xml"/><Relationship Id="rId1" Type="http://schemas.openxmlformats.org/officeDocument/2006/relationships/slideLayout" Target="../slideLayouts/slideLayout15.xml"/><Relationship Id="rId5" Type="http://schemas.openxmlformats.org/officeDocument/2006/relationships/image" Target="../media/image12.jpeg"/><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16.png"/><Relationship Id="rId5" Type="http://schemas.microsoft.com/office/2007/relationships/hdphoto" Target="../media/hdphoto1.wdp"/><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22.jpg"/><Relationship Id="rId13" Type="http://schemas.openxmlformats.org/officeDocument/2006/relationships/image" Target="../media/image27.jpg"/><Relationship Id="rId3" Type="http://schemas.openxmlformats.org/officeDocument/2006/relationships/image" Target="../media/image17.jpg"/><Relationship Id="rId7" Type="http://schemas.openxmlformats.org/officeDocument/2006/relationships/image" Target="../media/image21.jpg"/><Relationship Id="rId12" Type="http://schemas.openxmlformats.org/officeDocument/2006/relationships/image" Target="../media/image26.jpg"/><Relationship Id="rId2" Type="http://schemas.openxmlformats.org/officeDocument/2006/relationships/notesSlide" Target="../notesSlides/notesSlide5.xml"/><Relationship Id="rId16" Type="http://schemas.openxmlformats.org/officeDocument/2006/relationships/image" Target="../media/image30.png"/><Relationship Id="rId1" Type="http://schemas.openxmlformats.org/officeDocument/2006/relationships/slideLayout" Target="../slideLayouts/slideLayout15.xml"/><Relationship Id="rId6" Type="http://schemas.openxmlformats.org/officeDocument/2006/relationships/image" Target="../media/image20.jpg"/><Relationship Id="rId11" Type="http://schemas.openxmlformats.org/officeDocument/2006/relationships/image" Target="../media/image25.jpg"/><Relationship Id="rId5" Type="http://schemas.openxmlformats.org/officeDocument/2006/relationships/image" Target="../media/image19.jpg"/><Relationship Id="rId15" Type="http://schemas.openxmlformats.org/officeDocument/2006/relationships/image" Target="../media/image29.png"/><Relationship Id="rId10" Type="http://schemas.openxmlformats.org/officeDocument/2006/relationships/image" Target="../media/image24.jpg"/><Relationship Id="rId4" Type="http://schemas.openxmlformats.org/officeDocument/2006/relationships/image" Target="../media/image18.jpg"/><Relationship Id="rId9" Type="http://schemas.openxmlformats.org/officeDocument/2006/relationships/image" Target="../media/image23.jpg"/><Relationship Id="rId14" Type="http://schemas.openxmlformats.org/officeDocument/2006/relationships/image" Target="../media/image28.jpg"/></Relationships>
</file>

<file path=ppt/slides/_rels/slide6.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g"/></Relationships>
</file>

<file path=ppt/slides/_rels/slide8.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png"/><Relationship Id="rId7" Type="http://schemas.openxmlformats.org/officeDocument/2006/relationships/image" Target="../media/image47.jpe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46.jpg"/><Relationship Id="rId5" Type="http://schemas.openxmlformats.org/officeDocument/2006/relationships/image" Target="../media/image45.png"/><Relationship Id="rId4" Type="http://schemas.openxmlformats.org/officeDocument/2006/relationships/image" Target="../media/image44.png"/></Relationships>
</file>

<file path=ppt/slides/_rels/slide9.xml.rels><?xml version="1.0" encoding="UTF-8" standalone="yes"?>
<Relationships xmlns="http://schemas.openxmlformats.org/package/2006/relationships"><Relationship Id="rId8" Type="http://schemas.openxmlformats.org/officeDocument/2006/relationships/image" Target="../media/image53.JPG"/><Relationship Id="rId3" Type="http://schemas.openxmlformats.org/officeDocument/2006/relationships/audio" Target="../media/audio1.wav"/><Relationship Id="rId7"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51.jpg"/><Relationship Id="rId5" Type="http://schemas.openxmlformats.org/officeDocument/2006/relationships/image" Target="../media/image50.jpeg"/><Relationship Id="rId4" Type="http://schemas.openxmlformats.org/officeDocument/2006/relationships/image" Target="../media/image4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23325" t="12167" r="6055" b="18346"/>
          <a:stretch/>
        </p:blipFill>
        <p:spPr>
          <a:xfrm flipH="1">
            <a:off x="3753853" y="0"/>
            <a:ext cx="4212781" cy="3202820"/>
          </a:xfrm>
          <a:prstGeom prst="rect">
            <a:avLst/>
          </a:prstGeom>
        </p:spPr>
      </p:pic>
      <p:pic>
        <p:nvPicPr>
          <p:cNvPr id="26" name="Picture 25"/>
          <p:cNvPicPr>
            <a:picLocks noChangeAspect="1"/>
          </p:cNvPicPr>
          <p:nvPr/>
        </p:nvPicPr>
        <p:blipFill rotWithShape="1">
          <a:blip r:embed="rId4" cstate="print">
            <a:extLst>
              <a:ext uri="{28A0092B-C50C-407E-A947-70E740481C1C}">
                <a14:useLocalDpi xmlns:a14="http://schemas.microsoft.com/office/drawing/2010/main"/>
              </a:ext>
            </a:extLst>
          </a:blip>
          <a:srcRect l="2114"/>
          <a:stretch/>
        </p:blipFill>
        <p:spPr>
          <a:xfrm>
            <a:off x="0" y="0"/>
            <a:ext cx="7966633" cy="6858000"/>
          </a:xfrm>
          <a:prstGeom prst="rect">
            <a:avLst/>
          </a:prstGeom>
        </p:spPr>
      </p:pic>
      <p:sp>
        <p:nvSpPr>
          <p:cNvPr id="25" name="Title 16"/>
          <p:cNvSpPr txBox="1">
            <a:spLocks/>
          </p:cNvSpPr>
          <p:nvPr/>
        </p:nvSpPr>
        <p:spPr>
          <a:xfrm>
            <a:off x="977431" y="3964390"/>
            <a:ext cx="5726097" cy="173857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200" dirty="0">
                <a:solidFill>
                  <a:schemeClr val="bg1"/>
                </a:solidFill>
                <a:latin typeface="Century Gothic" panose="020B0502020202020204" pitchFamily="34" charset="0"/>
              </a:rPr>
              <a:t>Investigating </a:t>
            </a:r>
            <a:r>
              <a:rPr lang="en-US" sz="2200" dirty="0" smtClean="0">
                <a:solidFill>
                  <a:schemeClr val="bg1"/>
                </a:solidFill>
                <a:latin typeface="Century Gothic" panose="020B0502020202020204" pitchFamily="34" charset="0"/>
              </a:rPr>
              <a:t>Inundation </a:t>
            </a:r>
            <a:r>
              <a:rPr lang="en-US" sz="2200" dirty="0">
                <a:solidFill>
                  <a:schemeClr val="bg1"/>
                </a:solidFill>
                <a:latin typeface="Century Gothic" panose="020B0502020202020204" pitchFamily="34" charset="0"/>
              </a:rPr>
              <a:t>E</a:t>
            </a:r>
            <a:r>
              <a:rPr lang="en-US" sz="2200" dirty="0" smtClean="0">
                <a:solidFill>
                  <a:schemeClr val="bg1"/>
                </a:solidFill>
                <a:latin typeface="Century Gothic" panose="020B0502020202020204" pitchFamily="34" charset="0"/>
              </a:rPr>
              <a:t>vents</a:t>
            </a:r>
            <a:r>
              <a:rPr lang="en-US" sz="2200" dirty="0">
                <a:solidFill>
                  <a:schemeClr val="bg1"/>
                </a:solidFill>
                <a:latin typeface="Century Gothic" panose="020B0502020202020204" pitchFamily="34" charset="0"/>
              </a:rPr>
              <a:t>: </a:t>
            </a:r>
            <a:r>
              <a:rPr lang="en-US" sz="2200" dirty="0" smtClean="0">
                <a:solidFill>
                  <a:schemeClr val="bg1"/>
                </a:solidFill>
                <a:latin typeface="Century Gothic" panose="020B0502020202020204" pitchFamily="34" charset="0"/>
              </a:rPr>
              <a:t>A Study </a:t>
            </a:r>
            <a:r>
              <a:rPr lang="en-US" sz="2200" dirty="0">
                <a:solidFill>
                  <a:schemeClr val="bg1"/>
                </a:solidFill>
                <a:latin typeface="Century Gothic" panose="020B0502020202020204" pitchFamily="34" charset="0"/>
              </a:rPr>
              <a:t>of </a:t>
            </a:r>
            <a:r>
              <a:rPr lang="en-US" sz="2200" dirty="0" smtClean="0">
                <a:solidFill>
                  <a:schemeClr val="bg1"/>
                </a:solidFill>
                <a:latin typeface="Century Gothic" panose="020B0502020202020204" pitchFamily="34" charset="0"/>
              </a:rPr>
              <a:t>Remote </a:t>
            </a:r>
            <a:r>
              <a:rPr lang="en-US" sz="2200" dirty="0">
                <a:solidFill>
                  <a:schemeClr val="bg1"/>
                </a:solidFill>
                <a:latin typeface="Century Gothic" panose="020B0502020202020204" pitchFamily="34" charset="0"/>
              </a:rPr>
              <a:t>S</a:t>
            </a:r>
            <a:r>
              <a:rPr lang="en-US" sz="2200" dirty="0" smtClean="0">
                <a:solidFill>
                  <a:schemeClr val="bg1"/>
                </a:solidFill>
                <a:latin typeface="Century Gothic" panose="020B0502020202020204" pitchFamily="34" charset="0"/>
              </a:rPr>
              <a:t>ensing </a:t>
            </a:r>
            <a:r>
              <a:rPr lang="en-US" sz="2200" dirty="0">
                <a:solidFill>
                  <a:schemeClr val="bg1"/>
                </a:solidFill>
                <a:latin typeface="Century Gothic" panose="020B0502020202020204" pitchFamily="34" charset="0"/>
              </a:rPr>
              <a:t>T</a:t>
            </a:r>
            <a:r>
              <a:rPr lang="en-US" sz="2200" dirty="0" smtClean="0">
                <a:solidFill>
                  <a:schemeClr val="bg1"/>
                </a:solidFill>
                <a:latin typeface="Century Gothic" panose="020B0502020202020204" pitchFamily="34" charset="0"/>
              </a:rPr>
              <a:t>echniques </a:t>
            </a:r>
            <a:r>
              <a:rPr lang="en-US" sz="2200" dirty="0">
                <a:solidFill>
                  <a:schemeClr val="bg1"/>
                </a:solidFill>
                <a:latin typeface="Century Gothic" panose="020B0502020202020204" pitchFamily="34" charset="0"/>
              </a:rPr>
              <a:t>and </a:t>
            </a:r>
            <a:r>
              <a:rPr lang="en-US" sz="2200" dirty="0" smtClean="0">
                <a:solidFill>
                  <a:schemeClr val="bg1"/>
                </a:solidFill>
                <a:latin typeface="Century Gothic" panose="020B0502020202020204" pitchFamily="34" charset="0"/>
              </a:rPr>
              <a:t>Novel </a:t>
            </a:r>
            <a:r>
              <a:rPr lang="en-US" sz="2200" dirty="0">
                <a:solidFill>
                  <a:schemeClr val="bg1"/>
                </a:solidFill>
                <a:latin typeface="Century Gothic" panose="020B0502020202020204" pitchFamily="34" charset="0"/>
              </a:rPr>
              <a:t>D</a:t>
            </a:r>
            <a:r>
              <a:rPr lang="en-US" sz="2200" dirty="0" smtClean="0">
                <a:solidFill>
                  <a:schemeClr val="bg1"/>
                </a:solidFill>
                <a:latin typeface="Century Gothic" panose="020B0502020202020204" pitchFamily="34" charset="0"/>
              </a:rPr>
              <a:t>ata </a:t>
            </a:r>
            <a:r>
              <a:rPr lang="en-US" sz="2200" dirty="0">
                <a:solidFill>
                  <a:schemeClr val="bg1"/>
                </a:solidFill>
                <a:latin typeface="Century Gothic" panose="020B0502020202020204" pitchFamily="34" charset="0"/>
              </a:rPr>
              <a:t>S</a:t>
            </a:r>
            <a:r>
              <a:rPr lang="en-US" sz="2200" dirty="0" smtClean="0">
                <a:solidFill>
                  <a:schemeClr val="bg1"/>
                </a:solidFill>
                <a:latin typeface="Century Gothic" panose="020B0502020202020204" pitchFamily="34" charset="0"/>
              </a:rPr>
              <a:t>ources </a:t>
            </a:r>
            <a:r>
              <a:rPr lang="en-US" sz="2200" dirty="0">
                <a:solidFill>
                  <a:schemeClr val="bg1"/>
                </a:solidFill>
                <a:latin typeface="Century Gothic" panose="020B0502020202020204" pitchFamily="34" charset="0"/>
              </a:rPr>
              <a:t>for </a:t>
            </a:r>
            <a:r>
              <a:rPr lang="en-US" sz="2200" i="1" dirty="0">
                <a:solidFill>
                  <a:schemeClr val="bg1"/>
                </a:solidFill>
                <a:latin typeface="Century Gothic" panose="020B0502020202020204" pitchFamily="34" charset="0"/>
              </a:rPr>
              <a:t>Sargassum</a:t>
            </a:r>
            <a:r>
              <a:rPr lang="en-US" sz="2200" dirty="0">
                <a:solidFill>
                  <a:schemeClr val="bg1"/>
                </a:solidFill>
                <a:latin typeface="Century Gothic" panose="020B0502020202020204" pitchFamily="34" charset="0"/>
              </a:rPr>
              <a:t> </a:t>
            </a:r>
            <a:r>
              <a:rPr lang="en-US" sz="2200" dirty="0" smtClean="0">
                <a:solidFill>
                  <a:schemeClr val="bg1"/>
                </a:solidFill>
                <a:latin typeface="Century Gothic" panose="020B0502020202020204" pitchFamily="34" charset="0"/>
              </a:rPr>
              <a:t>Detection </a:t>
            </a:r>
            <a:r>
              <a:rPr lang="en-US" sz="2200" dirty="0">
                <a:solidFill>
                  <a:schemeClr val="bg1"/>
                </a:solidFill>
                <a:latin typeface="Century Gothic" panose="020B0502020202020204" pitchFamily="34" charset="0"/>
              </a:rPr>
              <a:t>and </a:t>
            </a:r>
            <a:r>
              <a:rPr lang="en-US" sz="2200" dirty="0" smtClean="0">
                <a:solidFill>
                  <a:schemeClr val="bg1"/>
                </a:solidFill>
                <a:latin typeface="Century Gothic" panose="020B0502020202020204" pitchFamily="34" charset="0"/>
              </a:rPr>
              <a:t>Quantification </a:t>
            </a:r>
            <a:r>
              <a:rPr lang="en-US" sz="2200" dirty="0">
                <a:solidFill>
                  <a:schemeClr val="bg1"/>
                </a:solidFill>
                <a:latin typeface="Century Gothic" panose="020B0502020202020204" pitchFamily="34" charset="0"/>
              </a:rPr>
              <a:t>in the Caribbean Sea</a:t>
            </a:r>
          </a:p>
        </p:txBody>
      </p:sp>
      <p:sp>
        <p:nvSpPr>
          <p:cNvPr id="28" name="TextBox 27"/>
          <p:cNvSpPr txBox="1"/>
          <p:nvPr/>
        </p:nvSpPr>
        <p:spPr>
          <a:xfrm>
            <a:off x="1687645" y="3406120"/>
            <a:ext cx="4305670" cy="523220"/>
          </a:xfrm>
          <a:prstGeom prst="rect">
            <a:avLst/>
          </a:prstGeom>
          <a:noFill/>
        </p:spPr>
        <p:txBody>
          <a:bodyPr wrap="square" rtlCol="0">
            <a:spAutoFit/>
          </a:bodyPr>
          <a:lstStyle/>
          <a:p>
            <a:pPr algn="ctr"/>
            <a:r>
              <a:rPr lang="en-US" sz="2800" b="1" dirty="0" smtClean="0">
                <a:solidFill>
                  <a:schemeClr val="bg1"/>
                </a:solidFill>
                <a:latin typeface="Century Gothic" panose="020B0502020202020204" pitchFamily="34" charset="0"/>
              </a:rPr>
              <a:t>Caribbean Oceans II</a:t>
            </a:r>
            <a:endParaRPr lang="en-US" sz="2800" dirty="0"/>
          </a:p>
        </p:txBody>
      </p:sp>
      <p:sp>
        <p:nvSpPr>
          <p:cNvPr id="17" name="Text Placeholder 17"/>
          <p:cNvSpPr txBox="1">
            <a:spLocks/>
          </p:cNvSpPr>
          <p:nvPr/>
        </p:nvSpPr>
        <p:spPr>
          <a:xfrm>
            <a:off x="8416031" y="3613328"/>
            <a:ext cx="3204840" cy="369332"/>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solidFill>
                  <a:schemeClr val="bg2">
                    <a:lumMod val="50000"/>
                  </a:schemeClr>
                </a:solidFill>
                <a:latin typeface="Century Gothic" panose="020B0502020202020204" pitchFamily="34" charset="0"/>
              </a:rPr>
              <a:t>Jordan Ped</a:t>
            </a:r>
            <a:endParaRPr lang="en-US" dirty="0">
              <a:solidFill>
                <a:schemeClr val="bg2">
                  <a:lumMod val="50000"/>
                </a:schemeClr>
              </a:solidFill>
              <a:latin typeface="Century Gothic" panose="020B0502020202020204" pitchFamily="34" charset="0"/>
            </a:endParaRPr>
          </a:p>
        </p:txBody>
      </p:sp>
      <p:sp>
        <p:nvSpPr>
          <p:cNvPr id="18" name="Text Placeholder 18"/>
          <p:cNvSpPr txBox="1">
            <a:spLocks/>
          </p:cNvSpPr>
          <p:nvPr/>
        </p:nvSpPr>
        <p:spPr>
          <a:xfrm>
            <a:off x="8416031" y="4012617"/>
            <a:ext cx="3204840" cy="369332"/>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solidFill>
                  <a:schemeClr val="bg2">
                    <a:lumMod val="50000"/>
                  </a:schemeClr>
                </a:solidFill>
                <a:latin typeface="Century Gothic" panose="020B0502020202020204" pitchFamily="34" charset="0"/>
              </a:rPr>
              <a:t>Emma Accorsi</a:t>
            </a:r>
            <a:endParaRPr lang="en-US" dirty="0">
              <a:solidFill>
                <a:schemeClr val="bg2">
                  <a:lumMod val="50000"/>
                </a:schemeClr>
              </a:solidFill>
              <a:latin typeface="Century Gothic" panose="020B0502020202020204" pitchFamily="34" charset="0"/>
            </a:endParaRPr>
          </a:p>
        </p:txBody>
      </p:sp>
      <p:sp>
        <p:nvSpPr>
          <p:cNvPr id="19" name="Text Placeholder 19"/>
          <p:cNvSpPr txBox="1">
            <a:spLocks/>
          </p:cNvSpPr>
          <p:nvPr/>
        </p:nvSpPr>
        <p:spPr>
          <a:xfrm>
            <a:off x="8416031" y="4419454"/>
            <a:ext cx="3204840" cy="369332"/>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smtClean="0">
                <a:solidFill>
                  <a:schemeClr val="bg2">
                    <a:lumMod val="50000"/>
                  </a:schemeClr>
                </a:solidFill>
                <a:latin typeface="Century Gothic" panose="020B0502020202020204" pitchFamily="34" charset="0"/>
              </a:rPr>
              <a:t>Maria Lopez-Pe</a:t>
            </a:r>
            <a:r>
              <a:rPr lang="en-US" dirty="0">
                <a:solidFill>
                  <a:schemeClr val="bg1">
                    <a:lumMod val="50000"/>
                  </a:schemeClr>
                </a:solidFill>
              </a:rPr>
              <a:t>ñ</a:t>
            </a:r>
            <a:r>
              <a:rPr lang="en-US" dirty="0" smtClean="0">
                <a:solidFill>
                  <a:schemeClr val="bg2">
                    <a:lumMod val="50000"/>
                  </a:schemeClr>
                </a:solidFill>
                <a:latin typeface="Century Gothic" panose="020B0502020202020204" pitchFamily="34" charset="0"/>
              </a:rPr>
              <a:t>a</a:t>
            </a:r>
            <a:endParaRPr lang="en-US" dirty="0">
              <a:solidFill>
                <a:schemeClr val="bg2">
                  <a:lumMod val="50000"/>
                </a:schemeClr>
              </a:solidFill>
              <a:latin typeface="Century Gothic" panose="020B0502020202020204" pitchFamily="34" charset="0"/>
            </a:endParaRPr>
          </a:p>
        </p:txBody>
      </p:sp>
    </p:spTree>
    <p:extLst>
      <p:ext uri="{BB962C8B-B14F-4D97-AF65-F5344CB8AC3E}">
        <p14:creationId xmlns:p14="http://schemas.microsoft.com/office/powerpoint/2010/main" val="4397128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6"/>
          <p:cNvSpPr>
            <a:spLocks noGrp="1"/>
          </p:cNvSpPr>
          <p:nvPr>
            <p:ph type="body" sz="quarter" idx="14"/>
          </p:nvPr>
        </p:nvSpPr>
        <p:spPr>
          <a:xfrm>
            <a:off x="1835294" y="286961"/>
            <a:ext cx="9126076" cy="923544"/>
          </a:xfrm>
        </p:spPr>
        <p:txBody>
          <a:bodyPr/>
          <a:lstStyle/>
          <a:p>
            <a:r>
              <a:rPr lang="en-US" dirty="0" smtClean="0">
                <a:solidFill>
                  <a:schemeClr val="accent1"/>
                </a:solidFill>
              </a:rPr>
              <a:t>Methods </a:t>
            </a:r>
            <a:r>
              <a:rPr lang="en-US" sz="4000" dirty="0" smtClean="0">
                <a:solidFill>
                  <a:schemeClr val="accent1"/>
                </a:solidFill>
              </a:rPr>
              <a:t>#Instagram</a:t>
            </a:r>
            <a:endParaRPr lang="en-US" sz="4000" dirty="0">
              <a:solidFill>
                <a:schemeClr val="accent1"/>
              </a:solidFill>
            </a:endParaRPr>
          </a:p>
        </p:txBody>
      </p:sp>
      <p:sp>
        <p:nvSpPr>
          <p:cNvPr id="3" name="Text Placeholder 6"/>
          <p:cNvSpPr>
            <a:spLocks noGrp="1"/>
          </p:cNvSpPr>
          <p:nvPr>
            <p:ph type="body" sz="quarter" idx="14"/>
          </p:nvPr>
        </p:nvSpPr>
        <p:spPr>
          <a:xfrm>
            <a:off x="4297149" y="1236109"/>
            <a:ext cx="7277143" cy="735710"/>
          </a:xfrm>
        </p:spPr>
        <p:txBody>
          <a:bodyPr/>
          <a:lstStyle/>
          <a:p>
            <a:pPr algn="l"/>
            <a:r>
              <a:rPr lang="en-US" sz="3000" dirty="0" smtClean="0">
                <a:solidFill>
                  <a:schemeClr val="accent1"/>
                </a:solidFill>
              </a:rPr>
              <a:t>Database</a:t>
            </a:r>
            <a:r>
              <a:rPr lang="en-US" sz="3000" dirty="0">
                <a:solidFill>
                  <a:schemeClr val="accent1"/>
                </a:solidFill>
              </a:rPr>
              <a:t>:</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b="13356"/>
          <a:stretch/>
        </p:blipFill>
        <p:spPr>
          <a:xfrm>
            <a:off x="1208485" y="2358349"/>
            <a:ext cx="4696533" cy="3020137"/>
          </a:xfrm>
          <a:prstGeom prst="rect">
            <a:avLst/>
          </a:prstGeom>
        </p:spPr>
      </p:pic>
      <p:pic>
        <p:nvPicPr>
          <p:cNvPr id="5" name="Picture 4"/>
          <p:cNvPicPr>
            <a:picLocks noChangeAspect="1"/>
          </p:cNvPicPr>
          <p:nvPr/>
        </p:nvPicPr>
        <p:blipFill>
          <a:blip r:embed="rId4"/>
          <a:stretch>
            <a:fillRect/>
          </a:stretch>
        </p:blipFill>
        <p:spPr>
          <a:xfrm>
            <a:off x="6017363" y="2358349"/>
            <a:ext cx="4570795" cy="3034553"/>
          </a:xfrm>
          <a:prstGeom prst="rect">
            <a:avLst/>
          </a:prstGeom>
          <a:ln>
            <a:solidFill>
              <a:schemeClr val="accent1">
                <a:lumMod val="75000"/>
              </a:schemeClr>
            </a:solidFill>
          </a:ln>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50135" t="64291" r="18147" b="8647"/>
          <a:stretch/>
        </p:blipFill>
        <p:spPr>
          <a:xfrm>
            <a:off x="8369286" y="1488354"/>
            <a:ext cx="2847825" cy="2484272"/>
          </a:xfrm>
          <a:prstGeom prst="rect">
            <a:avLst/>
          </a:prstGeom>
        </p:spPr>
      </p:pic>
      <p:sp>
        <p:nvSpPr>
          <p:cNvPr id="8" name="TextBox 7"/>
          <p:cNvSpPr txBox="1"/>
          <p:nvPr/>
        </p:nvSpPr>
        <p:spPr>
          <a:xfrm>
            <a:off x="6779938" y="1096133"/>
            <a:ext cx="3363363" cy="10669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2000" b="1" dirty="0">
                <a:solidFill>
                  <a:srgbClr val="333333"/>
                </a:solidFill>
                <a:latin typeface="Century Gothic" panose="020B0502020202020204" pitchFamily="34" charset="0"/>
              </a:rPr>
              <a:t>Totals: </a:t>
            </a:r>
          </a:p>
          <a:p>
            <a:pPr marL="342900" indent="-342900">
              <a:spcBef>
                <a:spcPts val="200"/>
              </a:spcBef>
              <a:buClr>
                <a:srgbClr val="2F8AB4"/>
              </a:buClr>
              <a:buFont typeface="Webdings" panose="05030102010509060703" pitchFamily="18" charset="2"/>
              <a:buChar char="4"/>
            </a:pPr>
            <a:r>
              <a:rPr lang="en-US" sz="2000" b="1" dirty="0" smtClean="0">
                <a:solidFill>
                  <a:srgbClr val="333333"/>
                </a:solidFill>
                <a:latin typeface="Century Gothic" panose="020B0502020202020204" pitchFamily="34" charset="0"/>
              </a:rPr>
              <a:t>103 </a:t>
            </a:r>
            <a:r>
              <a:rPr lang="en-US" sz="2000" b="1" dirty="0">
                <a:solidFill>
                  <a:srgbClr val="333333"/>
                </a:solidFill>
                <a:latin typeface="Century Gothic" panose="020B0502020202020204" pitchFamily="34" charset="0"/>
              </a:rPr>
              <a:t>Instagram </a:t>
            </a:r>
            <a:r>
              <a:rPr lang="en-US" sz="2000" b="1" dirty="0" smtClean="0">
                <a:solidFill>
                  <a:srgbClr val="333333"/>
                </a:solidFill>
                <a:latin typeface="Century Gothic" panose="020B0502020202020204" pitchFamily="34" charset="0"/>
              </a:rPr>
              <a:t>reports</a:t>
            </a:r>
            <a:endParaRPr lang="en-US" sz="2000" b="1" dirty="0">
              <a:solidFill>
                <a:srgbClr val="333333"/>
              </a:solidFill>
              <a:latin typeface="Century Gothic" panose="020B0502020202020204" pitchFamily="34" charset="0"/>
            </a:endParaRPr>
          </a:p>
          <a:p>
            <a:pPr marL="342900" indent="-342900">
              <a:spcBef>
                <a:spcPts val="200"/>
              </a:spcBef>
              <a:buClr>
                <a:srgbClr val="2F8AB4"/>
              </a:buClr>
              <a:buFont typeface="Webdings" panose="05030102010509060703" pitchFamily="18" charset="2"/>
              <a:buChar char="4"/>
            </a:pPr>
            <a:r>
              <a:rPr lang="en-US" sz="2000" b="1" dirty="0" smtClean="0">
                <a:solidFill>
                  <a:srgbClr val="333333"/>
                </a:solidFill>
                <a:latin typeface="Century Gothic" panose="020B0502020202020204" pitchFamily="34" charset="0"/>
              </a:rPr>
              <a:t>128 </a:t>
            </a:r>
            <a:r>
              <a:rPr lang="en-US" sz="2000" b="1" dirty="0">
                <a:solidFill>
                  <a:srgbClr val="333333"/>
                </a:solidFill>
                <a:latin typeface="Century Gothic" panose="020B0502020202020204" pitchFamily="34" charset="0"/>
              </a:rPr>
              <a:t>Landsat images</a:t>
            </a:r>
          </a:p>
        </p:txBody>
      </p:sp>
      <p:cxnSp>
        <p:nvCxnSpPr>
          <p:cNvPr id="9" name="Straight Arrow Connector 8"/>
          <p:cNvCxnSpPr/>
          <p:nvPr/>
        </p:nvCxnSpPr>
        <p:spPr>
          <a:xfrm>
            <a:off x="10019008" y="2597167"/>
            <a:ext cx="569150" cy="449533"/>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6"/>
          <a:stretch>
            <a:fillRect/>
          </a:stretch>
        </p:blipFill>
        <p:spPr>
          <a:xfrm>
            <a:off x="1814610" y="1185874"/>
            <a:ext cx="2482289" cy="650697"/>
          </a:xfrm>
          <a:prstGeom prst="rect">
            <a:avLst/>
          </a:prstGeom>
          <a:ln>
            <a:solidFill>
              <a:schemeClr val="accent1"/>
            </a:solidFill>
          </a:ln>
        </p:spPr>
      </p:pic>
    </p:spTree>
    <p:extLst>
      <p:ext uri="{BB962C8B-B14F-4D97-AF65-F5344CB8AC3E}">
        <p14:creationId xmlns:p14="http://schemas.microsoft.com/office/powerpoint/2010/main" val="2563208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2"/>
          <p:cNvSpPr>
            <a:spLocks noGrp="1"/>
          </p:cNvSpPr>
          <p:nvPr>
            <p:ph type="body" sz="quarter" idx="10"/>
          </p:nvPr>
        </p:nvSpPr>
        <p:spPr>
          <a:xfrm>
            <a:off x="2061030" y="885016"/>
            <a:ext cx="8709900" cy="859055"/>
          </a:xfrm>
          <a:prstGeom prst="rect">
            <a:avLst/>
          </a:prstGeom>
        </p:spPr>
        <p:txBody>
          <a:bodyPr>
            <a:noAutofit/>
          </a:bodyPr>
          <a:lstStyle/>
          <a:p>
            <a:pPr marL="0" indent="0">
              <a:buNone/>
            </a:pPr>
            <a:r>
              <a:rPr lang="en-US" sz="4000" b="1" dirty="0" smtClean="0">
                <a:solidFill>
                  <a:schemeClr val="accent1">
                    <a:lumMod val="75000"/>
                  </a:schemeClr>
                </a:solidFill>
                <a:latin typeface="Century Gothic" panose="020B0502020202020204" pitchFamily="34" charset="0"/>
              </a:rPr>
              <a:t>Results #Instagram</a:t>
            </a:r>
            <a:endParaRPr lang="en-US" sz="4000" b="1" dirty="0">
              <a:solidFill>
                <a:schemeClr val="accent1">
                  <a:lumMod val="75000"/>
                </a:schemeClr>
              </a:solidFill>
              <a:latin typeface="Century Gothic" panose="020B0502020202020204" pitchFamily="34" charset="0"/>
            </a:endParaRPr>
          </a:p>
        </p:txBody>
      </p:sp>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t="19104" b="16474"/>
          <a:stretch/>
        </p:blipFill>
        <p:spPr>
          <a:xfrm>
            <a:off x="9037199" y="461451"/>
            <a:ext cx="2723703" cy="2823797"/>
          </a:xfrm>
          <a:prstGeom prst="rect">
            <a:avLst/>
          </a:prstGeom>
          <a:ln>
            <a:solidFill>
              <a:srgbClr val="333333"/>
            </a:solidFill>
          </a:ln>
        </p:spPr>
      </p:pic>
      <p:sp>
        <p:nvSpPr>
          <p:cNvPr id="12" name="TextBox 11"/>
          <p:cNvSpPr txBox="1"/>
          <p:nvPr/>
        </p:nvSpPr>
        <p:spPr>
          <a:xfrm>
            <a:off x="9037199" y="3313730"/>
            <a:ext cx="2969246" cy="646331"/>
          </a:xfrm>
          <a:prstGeom prst="rect">
            <a:avLst/>
          </a:prstGeom>
          <a:noFill/>
        </p:spPr>
        <p:txBody>
          <a:bodyPr wrap="square" rtlCol="0">
            <a:spAutoFit/>
          </a:bodyPr>
          <a:lstStyle/>
          <a:p>
            <a:r>
              <a:rPr lang="en-US" b="1" dirty="0" smtClean="0">
                <a:latin typeface="Century Gothic" panose="020B0502020202020204" pitchFamily="34" charset="0"/>
              </a:rPr>
              <a:t>79% of images contained Sargassum</a:t>
            </a:r>
            <a:endParaRPr lang="en-US" b="1" dirty="0">
              <a:latin typeface="Century Gothic" panose="020B0502020202020204" pitchFamily="34" charset="0"/>
            </a:endParaRPr>
          </a:p>
        </p:txBody>
      </p:sp>
      <p:graphicFrame>
        <p:nvGraphicFramePr>
          <p:cNvPr id="14" name="Chart 13"/>
          <p:cNvGraphicFramePr>
            <a:graphicFrameLocks/>
          </p:cNvGraphicFramePr>
          <p:nvPr>
            <p:extLst>
              <p:ext uri="{D42A27DB-BD31-4B8C-83A1-F6EECF244321}">
                <p14:modId xmlns:p14="http://schemas.microsoft.com/office/powerpoint/2010/main" val="3499835935"/>
              </p:ext>
            </p:extLst>
          </p:nvPr>
        </p:nvGraphicFramePr>
        <p:xfrm>
          <a:off x="1033419" y="2464130"/>
          <a:ext cx="7885861" cy="404424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5" name="Chart 14"/>
          <p:cNvGraphicFramePr>
            <a:graphicFrameLocks/>
          </p:cNvGraphicFramePr>
          <p:nvPr>
            <p:extLst>
              <p:ext uri="{D42A27DB-BD31-4B8C-83A1-F6EECF244321}">
                <p14:modId xmlns:p14="http://schemas.microsoft.com/office/powerpoint/2010/main" val="1887289664"/>
              </p:ext>
            </p:extLst>
          </p:nvPr>
        </p:nvGraphicFramePr>
        <p:xfrm>
          <a:off x="1033419" y="2464130"/>
          <a:ext cx="7885861" cy="404424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548970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xit" presetSubtype="10" fill="hold" grpId="0" nodeType="clickEffect">
                                  <p:stCondLst>
                                    <p:cond delay="0"/>
                                  </p:stCondLst>
                                  <p:childTnLst>
                                    <p:anim calcmode="lin" valueType="num">
                                      <p:cBhvr>
                                        <p:cTn id="6" dur="500"/>
                                        <p:tgtEl>
                                          <p:spTgt spid="15"/>
                                        </p:tgtEl>
                                        <p:attrNameLst>
                                          <p:attrName>ppt_w</p:attrName>
                                        </p:attrNameLst>
                                      </p:cBhvr>
                                      <p:tavLst>
                                        <p:tav tm="0">
                                          <p:val>
                                            <p:strVal val="ppt_w"/>
                                          </p:val>
                                        </p:tav>
                                        <p:tav tm="100000">
                                          <p:val>
                                            <p:fltVal val="0"/>
                                          </p:val>
                                        </p:tav>
                                      </p:tavLst>
                                    </p:anim>
                                    <p:anim calcmode="lin" valueType="num">
                                      <p:cBhvr>
                                        <p:cTn id="7" dur="500"/>
                                        <p:tgtEl>
                                          <p:spTgt spid="15"/>
                                        </p:tgtEl>
                                        <p:attrNameLst>
                                          <p:attrName>ppt_h</p:attrName>
                                        </p:attrNameLst>
                                      </p:cBhvr>
                                      <p:tavLst>
                                        <p:tav tm="0">
                                          <p:val>
                                            <p:strVal val="ppt_h"/>
                                          </p:val>
                                        </p:tav>
                                        <p:tav tm="100000">
                                          <p:val>
                                            <p:strVal val="ppt_h"/>
                                          </p:val>
                                        </p:tav>
                                      </p:tavLst>
                                    </p:anim>
                                    <p:set>
                                      <p:cBhvr>
                                        <p:cTn id="8" dur="1" fill="hold">
                                          <p:stCondLst>
                                            <p:cond delay="499"/>
                                          </p:stCondLst>
                                        </p:cTn>
                                        <p:tgtEl>
                                          <p:spTgt spid="15"/>
                                        </p:tgtEl>
                                        <p:attrNameLst>
                                          <p:attrName>style.visibility</p:attrName>
                                        </p:attrNameLst>
                                      </p:cBhvr>
                                      <p:to>
                                        <p:strVal val="hidden"/>
                                      </p:to>
                                    </p:set>
                                  </p:childTnLst>
                                </p:cTn>
                              </p:par>
                            </p:childTnLst>
                          </p:cTn>
                        </p:par>
                        <p:par>
                          <p:cTn id="9" fill="hold">
                            <p:stCondLst>
                              <p:cond delay="500"/>
                            </p:stCondLst>
                            <p:childTnLst>
                              <p:par>
                                <p:cTn id="10" presetID="17" presetClass="entr" presetSubtype="1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Graphic spid="15"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rotWithShape="1">
          <a:blip r:embed="rId3" cstate="print">
            <a:extLst>
              <a:ext uri="{28A0092B-C50C-407E-A947-70E740481C1C}">
                <a14:useLocalDpi xmlns:a14="http://schemas.microsoft.com/office/drawing/2010/main" val="0"/>
              </a:ext>
            </a:extLst>
          </a:blip>
          <a:srcRect l="1173" t="53950" r="72837" b="-412"/>
          <a:stretch/>
        </p:blipFill>
        <p:spPr>
          <a:xfrm>
            <a:off x="8925936" y="1111814"/>
            <a:ext cx="2160601" cy="2758900"/>
          </a:xfrm>
          <a:prstGeom prst="rect">
            <a:avLst/>
          </a:prstGeom>
        </p:spPr>
      </p:pic>
      <p:graphicFrame>
        <p:nvGraphicFramePr>
          <p:cNvPr id="23" name="Diagram 22"/>
          <p:cNvGraphicFramePr/>
          <p:nvPr>
            <p:extLst>
              <p:ext uri="{D42A27DB-BD31-4B8C-83A1-F6EECF244321}">
                <p14:modId xmlns:p14="http://schemas.microsoft.com/office/powerpoint/2010/main" val="573958084"/>
              </p:ext>
            </p:extLst>
          </p:nvPr>
        </p:nvGraphicFramePr>
        <p:xfrm>
          <a:off x="157664" y="3268389"/>
          <a:ext cx="10949974" cy="421828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4" name="Text Placeholder 9"/>
          <p:cNvSpPr>
            <a:spLocks noGrp="1"/>
          </p:cNvSpPr>
          <p:nvPr>
            <p:ph type="body" sz="quarter" idx="14"/>
          </p:nvPr>
        </p:nvSpPr>
        <p:spPr>
          <a:xfrm>
            <a:off x="405804" y="367674"/>
            <a:ext cx="6854466" cy="689783"/>
          </a:xfrm>
        </p:spPr>
        <p:txBody>
          <a:bodyPr/>
          <a:lstStyle/>
          <a:p>
            <a:r>
              <a:rPr lang="en-US" sz="3600" dirty="0" smtClean="0"/>
              <a:t>Methods: Imagery Analysis</a:t>
            </a:r>
            <a:endParaRPr lang="en-US" sz="3600" dirty="0"/>
          </a:p>
        </p:txBody>
      </p:sp>
      <mc:AlternateContent xmlns:mc="http://schemas.openxmlformats.org/markup-compatibility/2006">
        <mc:Choice xmlns:a14="http://schemas.microsoft.com/office/drawing/2010/main" Requires="a14">
          <p:sp>
            <p:nvSpPr>
              <p:cNvPr id="25" name="TextBox 24"/>
              <p:cNvSpPr txBox="1"/>
              <p:nvPr/>
            </p:nvSpPr>
            <p:spPr>
              <a:xfrm>
                <a:off x="4193399" y="1522483"/>
                <a:ext cx="4171502" cy="1514454"/>
              </a:xfrm>
              <a:prstGeom prst="rect">
                <a:avLst/>
              </a:prstGeom>
              <a:noFill/>
              <a:ln>
                <a:noFill/>
              </a:ln>
            </p:spPr>
            <p:txBody>
              <a:bodyPr wrap="square" rtlCol="0">
                <a:spAutoFit/>
              </a:bodyPr>
              <a:lstStyle/>
              <a:p>
                <a:pPr>
                  <a:lnSpc>
                    <a:spcPct val="150000"/>
                  </a:lnSpc>
                </a:pPr>
                <a:r>
                  <a:rPr lang="en-US" sz="1400" b="1" dirty="0" smtClean="0">
                    <a:solidFill>
                      <a:srgbClr val="333333"/>
                    </a:solidFill>
                    <a:latin typeface="Century Gothic" panose="020B0502020202020204" pitchFamily="34" charset="0"/>
                  </a:rPr>
                  <a:t>NDVI</a:t>
                </a:r>
                <a:r>
                  <a:rPr lang="en-US" sz="1400" dirty="0" smtClean="0">
                    <a:solidFill>
                      <a:srgbClr val="333333"/>
                    </a:solidFill>
                    <a:latin typeface="Century Gothic" panose="020B0502020202020204" pitchFamily="34" charset="0"/>
                  </a:rPr>
                  <a:t> = </a:t>
                </a:r>
                <a14:m>
                  <m:oMath xmlns:m="http://schemas.openxmlformats.org/officeDocument/2006/math">
                    <m:f>
                      <m:fPr>
                        <m:ctrlPr>
                          <a:rPr lang="en-US" sz="1400" i="1">
                            <a:solidFill>
                              <a:srgbClr val="333333"/>
                            </a:solidFill>
                            <a:latin typeface="Cambria Math" panose="02040503050406030204" pitchFamily="18" charset="0"/>
                          </a:rPr>
                        </m:ctrlPr>
                      </m:fPr>
                      <m:num>
                        <m:r>
                          <a:rPr lang="en-US" sz="1400" i="1">
                            <a:solidFill>
                              <a:srgbClr val="333333"/>
                            </a:solidFill>
                            <a:latin typeface="Cambria Math" panose="02040503050406030204" pitchFamily="18" charset="0"/>
                          </a:rPr>
                          <m:t>𝑅</m:t>
                        </m:r>
                        <m:r>
                          <a:rPr lang="en-US" sz="1400" i="1" baseline="-25000">
                            <a:solidFill>
                              <a:srgbClr val="333333"/>
                            </a:solidFill>
                            <a:latin typeface="Cambria Math" panose="02040503050406030204" pitchFamily="18" charset="0"/>
                          </a:rPr>
                          <m:t>𝑁𝐼𝑅</m:t>
                        </m:r>
                        <m:r>
                          <a:rPr lang="en-US" sz="1400" i="1">
                            <a:solidFill>
                              <a:srgbClr val="333333"/>
                            </a:solidFill>
                            <a:latin typeface="Cambria Math" panose="02040503050406030204" pitchFamily="18" charset="0"/>
                          </a:rPr>
                          <m:t> −</m:t>
                        </m:r>
                        <m:r>
                          <a:rPr lang="en-US" sz="1400" i="1">
                            <a:solidFill>
                              <a:srgbClr val="333333"/>
                            </a:solidFill>
                            <a:latin typeface="Cambria Math" panose="02040503050406030204" pitchFamily="18" charset="0"/>
                          </a:rPr>
                          <m:t>𝑅</m:t>
                        </m:r>
                        <m:r>
                          <a:rPr lang="en-US" sz="1400" i="1" baseline="-25000">
                            <a:solidFill>
                              <a:srgbClr val="333333"/>
                            </a:solidFill>
                            <a:latin typeface="Cambria Math" panose="02040503050406030204" pitchFamily="18" charset="0"/>
                          </a:rPr>
                          <m:t>𝑅𝐸𝐷</m:t>
                        </m:r>
                      </m:num>
                      <m:den>
                        <m:r>
                          <a:rPr lang="en-US" sz="1400" i="1">
                            <a:solidFill>
                              <a:srgbClr val="333333"/>
                            </a:solidFill>
                            <a:latin typeface="Cambria Math" panose="02040503050406030204" pitchFamily="18" charset="0"/>
                          </a:rPr>
                          <m:t>𝑅</m:t>
                        </m:r>
                        <m:r>
                          <a:rPr lang="en-US" sz="1400" i="1" baseline="-25000">
                            <a:solidFill>
                              <a:srgbClr val="333333"/>
                            </a:solidFill>
                            <a:latin typeface="Cambria Math" panose="02040503050406030204" pitchFamily="18" charset="0"/>
                          </a:rPr>
                          <m:t>𝑁𝐼𝑅</m:t>
                        </m:r>
                        <m:r>
                          <a:rPr lang="en-US" sz="1400" i="1">
                            <a:solidFill>
                              <a:srgbClr val="333333"/>
                            </a:solidFill>
                            <a:latin typeface="Cambria Math" panose="02040503050406030204" pitchFamily="18" charset="0"/>
                          </a:rPr>
                          <m:t>+</m:t>
                        </m:r>
                        <m:r>
                          <a:rPr lang="en-US" sz="1400" i="1">
                            <a:solidFill>
                              <a:srgbClr val="333333"/>
                            </a:solidFill>
                            <a:latin typeface="Cambria Math" panose="02040503050406030204" pitchFamily="18" charset="0"/>
                          </a:rPr>
                          <m:t>𝑅</m:t>
                        </m:r>
                        <m:r>
                          <a:rPr lang="en-US" sz="1400" i="1" baseline="-25000">
                            <a:solidFill>
                              <a:srgbClr val="333333"/>
                            </a:solidFill>
                            <a:latin typeface="Cambria Math" panose="02040503050406030204" pitchFamily="18" charset="0"/>
                          </a:rPr>
                          <m:t>𝑅𝐸𝐷</m:t>
                        </m:r>
                      </m:den>
                    </m:f>
                  </m:oMath>
                </a14:m>
                <a:r>
                  <a:rPr lang="en-US" sz="1400" dirty="0">
                    <a:solidFill>
                      <a:srgbClr val="333333"/>
                    </a:solidFill>
                    <a:latin typeface="Century Gothic" panose="020B0502020202020204" pitchFamily="34" charset="0"/>
                  </a:rPr>
                  <a:t> </a:t>
                </a:r>
              </a:p>
              <a:p>
                <a:pPr>
                  <a:lnSpc>
                    <a:spcPct val="150000"/>
                  </a:lnSpc>
                </a:pPr>
                <a:r>
                  <a:rPr lang="en-US" sz="1400" b="1" dirty="0" smtClean="0">
                    <a:solidFill>
                      <a:srgbClr val="333333"/>
                    </a:solidFill>
                    <a:latin typeface="Century Gothic" panose="020B0502020202020204" pitchFamily="34" charset="0"/>
                  </a:rPr>
                  <a:t>FAI</a:t>
                </a:r>
                <a:r>
                  <a:rPr lang="en-US" sz="1400" dirty="0" smtClean="0">
                    <a:solidFill>
                      <a:srgbClr val="333333"/>
                    </a:solidFill>
                    <a:latin typeface="Century Gothic" panose="020B0502020202020204" pitchFamily="34" charset="0"/>
                  </a:rPr>
                  <a:t> = R</a:t>
                </a:r>
                <a:r>
                  <a:rPr lang="en-US" sz="1400" baseline="-25000" dirty="0" smtClean="0">
                    <a:solidFill>
                      <a:srgbClr val="333333"/>
                    </a:solidFill>
                    <a:latin typeface="Century Gothic" panose="020B0502020202020204" pitchFamily="34" charset="0"/>
                  </a:rPr>
                  <a:t>NIR</a:t>
                </a:r>
                <a:r>
                  <a:rPr lang="en-US" sz="1400" dirty="0" smtClean="0">
                    <a:solidFill>
                      <a:srgbClr val="333333"/>
                    </a:solidFill>
                    <a:latin typeface="Century Gothic" panose="020B0502020202020204" pitchFamily="34" charset="0"/>
                  </a:rPr>
                  <a:t> – </a:t>
                </a:r>
                <a14:m>
                  <m:oMath xmlns:m="http://schemas.openxmlformats.org/officeDocument/2006/math">
                    <m:d>
                      <m:dPr>
                        <m:begChr m:val="["/>
                        <m:endChr m:val="]"/>
                        <m:ctrlPr>
                          <a:rPr lang="en-US" sz="1400" i="1" smtClean="0">
                            <a:solidFill>
                              <a:srgbClr val="333333"/>
                            </a:solidFill>
                            <a:latin typeface="Cambria Math" panose="02040503050406030204" pitchFamily="18" charset="0"/>
                          </a:rPr>
                        </m:ctrlPr>
                      </m:dPr>
                      <m:e>
                        <m:r>
                          <a:rPr lang="en-US" sz="1400" b="0" i="1" smtClean="0">
                            <a:solidFill>
                              <a:srgbClr val="333333"/>
                            </a:solidFill>
                            <a:latin typeface="Cambria Math" panose="02040503050406030204" pitchFamily="18" charset="0"/>
                          </a:rPr>
                          <m:t>𝑅</m:t>
                        </m:r>
                        <m:r>
                          <a:rPr lang="en-US" sz="1400" b="0" i="1" baseline="-25000" smtClean="0">
                            <a:solidFill>
                              <a:srgbClr val="333333"/>
                            </a:solidFill>
                            <a:latin typeface="Cambria Math" panose="02040503050406030204" pitchFamily="18" charset="0"/>
                          </a:rPr>
                          <m:t>𝑅𝐸𝐷</m:t>
                        </m:r>
                        <m:r>
                          <a:rPr lang="en-US" sz="1400" b="0" i="1" smtClean="0">
                            <a:solidFill>
                              <a:srgbClr val="333333"/>
                            </a:solidFill>
                            <a:latin typeface="Cambria Math" panose="02040503050406030204" pitchFamily="18" charset="0"/>
                          </a:rPr>
                          <m:t>+</m:t>
                        </m:r>
                        <m:d>
                          <m:dPr>
                            <m:ctrlPr>
                              <a:rPr lang="en-US" sz="1400" b="0" i="1" smtClean="0">
                                <a:solidFill>
                                  <a:srgbClr val="333333"/>
                                </a:solidFill>
                                <a:latin typeface="Cambria Math" panose="02040503050406030204" pitchFamily="18" charset="0"/>
                              </a:rPr>
                            </m:ctrlPr>
                          </m:dPr>
                          <m:e>
                            <m:r>
                              <a:rPr lang="en-US" sz="1400" b="0" i="1" smtClean="0">
                                <a:solidFill>
                                  <a:srgbClr val="333333"/>
                                </a:solidFill>
                                <a:latin typeface="Cambria Math" panose="02040503050406030204" pitchFamily="18" charset="0"/>
                              </a:rPr>
                              <m:t>𝑅</m:t>
                            </m:r>
                            <m:r>
                              <a:rPr lang="en-US" sz="1400" b="0" i="1" baseline="-25000" smtClean="0">
                                <a:solidFill>
                                  <a:srgbClr val="333333"/>
                                </a:solidFill>
                                <a:latin typeface="Cambria Math" panose="02040503050406030204" pitchFamily="18" charset="0"/>
                              </a:rPr>
                              <m:t>𝑆𝑊𝐼𝑅</m:t>
                            </m:r>
                            <m:r>
                              <a:rPr lang="en-US" sz="1400" b="0" i="1" smtClean="0">
                                <a:solidFill>
                                  <a:srgbClr val="333333"/>
                                </a:solidFill>
                                <a:latin typeface="Cambria Math" panose="02040503050406030204" pitchFamily="18" charset="0"/>
                              </a:rPr>
                              <m:t>−</m:t>
                            </m:r>
                            <m:r>
                              <a:rPr lang="en-US" sz="1400" i="1">
                                <a:solidFill>
                                  <a:srgbClr val="333333"/>
                                </a:solidFill>
                                <a:latin typeface="Cambria Math" panose="02040503050406030204" pitchFamily="18" charset="0"/>
                              </a:rPr>
                              <m:t>𝑅</m:t>
                            </m:r>
                            <m:r>
                              <a:rPr lang="en-US" sz="1400" i="1" baseline="-25000">
                                <a:solidFill>
                                  <a:srgbClr val="333333"/>
                                </a:solidFill>
                                <a:latin typeface="Cambria Math" panose="02040503050406030204" pitchFamily="18" charset="0"/>
                              </a:rPr>
                              <m:t>𝑅𝐸𝐷</m:t>
                            </m:r>
                          </m:e>
                        </m:d>
                        <m:r>
                          <a:rPr lang="en-US" sz="1400" b="0" i="1" smtClean="0">
                            <a:solidFill>
                              <a:srgbClr val="333333"/>
                            </a:solidFill>
                            <a:latin typeface="Cambria Math" panose="02040503050406030204" pitchFamily="18" charset="0"/>
                          </a:rPr>
                          <m:t> </m:t>
                        </m:r>
                        <m:r>
                          <a:rPr lang="en-US" sz="1400" b="0" i="1" smtClean="0">
                            <a:solidFill>
                              <a:srgbClr val="333333"/>
                            </a:solidFill>
                            <a:latin typeface="Cambria Math" panose="02040503050406030204" pitchFamily="18" charset="0"/>
                            <a:ea typeface="Cambria Math" panose="02040503050406030204" pitchFamily="18" charset="0"/>
                          </a:rPr>
                          <m:t>× </m:t>
                        </m:r>
                        <m:f>
                          <m:fPr>
                            <m:ctrlPr>
                              <a:rPr lang="en-US" sz="1400" b="0" i="1" smtClean="0">
                                <a:solidFill>
                                  <a:srgbClr val="333333"/>
                                </a:solidFill>
                                <a:latin typeface="Cambria Math" panose="02040503050406030204" pitchFamily="18" charset="0"/>
                                <a:ea typeface="Cambria Math" panose="02040503050406030204" pitchFamily="18" charset="0"/>
                              </a:rPr>
                            </m:ctrlPr>
                          </m:fPr>
                          <m:num>
                            <m:r>
                              <m:rPr>
                                <m:sty m:val="p"/>
                              </m:rPr>
                              <a:rPr lang="el-GR" sz="1400" i="1">
                                <a:solidFill>
                                  <a:srgbClr val="333333"/>
                                </a:solidFill>
                                <a:latin typeface="Cambria Math" panose="02040503050406030204" pitchFamily="18" charset="0"/>
                                <a:ea typeface="Cambria Math" panose="02040503050406030204" pitchFamily="18" charset="0"/>
                              </a:rPr>
                              <m:t>λ</m:t>
                            </m:r>
                            <m:r>
                              <a:rPr lang="en-US" sz="1400" b="0" i="1" baseline="-25000" smtClean="0">
                                <a:solidFill>
                                  <a:srgbClr val="333333"/>
                                </a:solidFill>
                                <a:latin typeface="Cambria Math" panose="02040503050406030204" pitchFamily="18" charset="0"/>
                                <a:ea typeface="Cambria Math" panose="02040503050406030204" pitchFamily="18" charset="0"/>
                              </a:rPr>
                              <m:t>𝑁𝐼𝑅</m:t>
                            </m:r>
                            <m:r>
                              <a:rPr lang="en-US" sz="1400" b="0" i="1" smtClean="0">
                                <a:solidFill>
                                  <a:srgbClr val="333333"/>
                                </a:solidFill>
                                <a:latin typeface="Cambria Math" panose="02040503050406030204" pitchFamily="18" charset="0"/>
                                <a:ea typeface="Cambria Math" panose="02040503050406030204" pitchFamily="18" charset="0"/>
                              </a:rPr>
                              <m:t> −</m:t>
                            </m:r>
                            <m:r>
                              <m:rPr>
                                <m:sty m:val="p"/>
                              </m:rPr>
                              <a:rPr lang="el-GR" sz="1400" i="1">
                                <a:solidFill>
                                  <a:srgbClr val="333333"/>
                                </a:solidFill>
                                <a:latin typeface="Cambria Math" panose="02040503050406030204" pitchFamily="18" charset="0"/>
                                <a:ea typeface="Cambria Math" panose="02040503050406030204" pitchFamily="18" charset="0"/>
                              </a:rPr>
                              <m:t>λ</m:t>
                            </m:r>
                            <m:r>
                              <a:rPr lang="en-US" sz="1400" b="0" i="1" baseline="-25000" smtClean="0">
                                <a:solidFill>
                                  <a:srgbClr val="333333"/>
                                </a:solidFill>
                                <a:latin typeface="Cambria Math" panose="02040503050406030204" pitchFamily="18" charset="0"/>
                                <a:ea typeface="Cambria Math" panose="02040503050406030204" pitchFamily="18" charset="0"/>
                              </a:rPr>
                              <m:t>𝑅𝐸𝐷</m:t>
                            </m:r>
                          </m:num>
                          <m:den>
                            <m:r>
                              <m:rPr>
                                <m:sty m:val="p"/>
                              </m:rPr>
                              <a:rPr lang="el-GR" sz="1400" i="1">
                                <a:solidFill>
                                  <a:srgbClr val="333333"/>
                                </a:solidFill>
                                <a:latin typeface="Cambria Math" panose="02040503050406030204" pitchFamily="18" charset="0"/>
                                <a:ea typeface="Cambria Math" panose="02040503050406030204" pitchFamily="18" charset="0"/>
                              </a:rPr>
                              <m:t>λ</m:t>
                            </m:r>
                            <m:r>
                              <a:rPr lang="en-US" sz="1400" b="0" i="1" baseline="-25000" smtClean="0">
                                <a:solidFill>
                                  <a:srgbClr val="333333"/>
                                </a:solidFill>
                                <a:latin typeface="Cambria Math" panose="02040503050406030204" pitchFamily="18" charset="0"/>
                                <a:ea typeface="Cambria Math" panose="02040503050406030204" pitchFamily="18" charset="0"/>
                              </a:rPr>
                              <m:t>𝑆𝑊𝐼𝑅</m:t>
                            </m:r>
                            <m:r>
                              <a:rPr lang="en-US" sz="1400" b="0" i="1" smtClean="0">
                                <a:solidFill>
                                  <a:srgbClr val="333333"/>
                                </a:solidFill>
                                <a:latin typeface="Cambria Math" panose="02040503050406030204" pitchFamily="18" charset="0"/>
                                <a:ea typeface="Cambria Math" panose="02040503050406030204" pitchFamily="18" charset="0"/>
                              </a:rPr>
                              <m:t> −</m:t>
                            </m:r>
                            <m:r>
                              <m:rPr>
                                <m:sty m:val="p"/>
                              </m:rPr>
                              <a:rPr lang="el-GR" sz="1400" i="1">
                                <a:solidFill>
                                  <a:srgbClr val="333333"/>
                                </a:solidFill>
                                <a:latin typeface="Cambria Math" panose="02040503050406030204" pitchFamily="18" charset="0"/>
                                <a:ea typeface="Cambria Math" panose="02040503050406030204" pitchFamily="18" charset="0"/>
                              </a:rPr>
                              <m:t>λ</m:t>
                            </m:r>
                            <m:r>
                              <a:rPr lang="en-US" sz="1400" b="0" i="1" baseline="-25000" smtClean="0">
                                <a:solidFill>
                                  <a:srgbClr val="333333"/>
                                </a:solidFill>
                                <a:latin typeface="Cambria Math" panose="02040503050406030204" pitchFamily="18" charset="0"/>
                                <a:ea typeface="Cambria Math" panose="02040503050406030204" pitchFamily="18" charset="0"/>
                              </a:rPr>
                              <m:t>𝑅𝐸𝐷</m:t>
                            </m:r>
                          </m:den>
                        </m:f>
                      </m:e>
                    </m:d>
                  </m:oMath>
                </a14:m>
                <a:r>
                  <a:rPr lang="en-US" sz="1400" dirty="0" smtClean="0">
                    <a:solidFill>
                      <a:srgbClr val="333333"/>
                    </a:solidFill>
                    <a:latin typeface="Century Gothic" panose="020B0502020202020204" pitchFamily="34" charset="0"/>
                  </a:rPr>
                  <a:t>  </a:t>
                </a:r>
                <a:endParaRPr lang="en-US" sz="1400" dirty="0" smtClean="0">
                  <a:solidFill>
                    <a:srgbClr val="333333"/>
                  </a:solidFill>
                  <a:latin typeface="Century Gothic" panose="020B0502020202020204" pitchFamily="34" charset="0"/>
                  <a:cs typeface="Spy Agency"/>
                </a:endParaRPr>
              </a:p>
              <a:p>
                <a:pPr>
                  <a:lnSpc>
                    <a:spcPct val="150000"/>
                  </a:lnSpc>
                </a:pPr>
                <a:r>
                  <a:rPr lang="en-US" sz="1400" b="1" dirty="0" smtClean="0">
                    <a:solidFill>
                      <a:srgbClr val="333333"/>
                    </a:solidFill>
                    <a:latin typeface="Century Gothic" panose="020B0502020202020204" pitchFamily="34" charset="0"/>
                  </a:rPr>
                  <a:t>AFAI </a:t>
                </a:r>
                <a:r>
                  <a:rPr lang="en-US" sz="1400" dirty="0">
                    <a:solidFill>
                      <a:srgbClr val="333333"/>
                    </a:solidFill>
                    <a:latin typeface="Century Gothic" panose="020B0502020202020204" pitchFamily="34" charset="0"/>
                  </a:rPr>
                  <a:t>= R</a:t>
                </a:r>
                <a:r>
                  <a:rPr lang="en-US" sz="1400" baseline="-25000" dirty="0">
                    <a:solidFill>
                      <a:srgbClr val="333333"/>
                    </a:solidFill>
                    <a:latin typeface="Century Gothic" panose="020B0502020202020204" pitchFamily="34" charset="0"/>
                  </a:rPr>
                  <a:t>NIR</a:t>
                </a:r>
                <a:r>
                  <a:rPr lang="en-US" sz="1400" dirty="0">
                    <a:solidFill>
                      <a:srgbClr val="333333"/>
                    </a:solidFill>
                    <a:latin typeface="Century Gothic" panose="020B0502020202020204" pitchFamily="34" charset="0"/>
                  </a:rPr>
                  <a:t> – </a:t>
                </a:r>
                <a14:m>
                  <m:oMath xmlns:m="http://schemas.openxmlformats.org/officeDocument/2006/math">
                    <m:d>
                      <m:dPr>
                        <m:begChr m:val="["/>
                        <m:endChr m:val="]"/>
                        <m:ctrlPr>
                          <a:rPr lang="en-US" sz="1400" i="1">
                            <a:solidFill>
                              <a:srgbClr val="333333"/>
                            </a:solidFill>
                            <a:latin typeface="Cambria Math" panose="02040503050406030204" pitchFamily="18" charset="0"/>
                          </a:rPr>
                        </m:ctrlPr>
                      </m:dPr>
                      <m:e>
                        <m:r>
                          <a:rPr lang="en-US" sz="1400" i="1">
                            <a:solidFill>
                              <a:srgbClr val="333333"/>
                            </a:solidFill>
                            <a:latin typeface="Cambria Math" panose="02040503050406030204" pitchFamily="18" charset="0"/>
                          </a:rPr>
                          <m:t>𝑅</m:t>
                        </m:r>
                        <m:r>
                          <a:rPr lang="en-US" sz="1400" i="1" baseline="-25000">
                            <a:solidFill>
                              <a:srgbClr val="333333"/>
                            </a:solidFill>
                            <a:latin typeface="Cambria Math" panose="02040503050406030204" pitchFamily="18" charset="0"/>
                          </a:rPr>
                          <m:t>𝑅𝐸𝐷</m:t>
                        </m:r>
                        <m:r>
                          <a:rPr lang="en-US" sz="1400" i="1">
                            <a:solidFill>
                              <a:srgbClr val="333333"/>
                            </a:solidFill>
                            <a:latin typeface="Cambria Math" panose="02040503050406030204" pitchFamily="18" charset="0"/>
                          </a:rPr>
                          <m:t>+</m:t>
                        </m:r>
                        <m:d>
                          <m:dPr>
                            <m:ctrlPr>
                              <a:rPr lang="en-US" sz="1400" i="1">
                                <a:solidFill>
                                  <a:srgbClr val="333333"/>
                                </a:solidFill>
                                <a:latin typeface="Cambria Math" panose="02040503050406030204" pitchFamily="18" charset="0"/>
                              </a:rPr>
                            </m:ctrlPr>
                          </m:dPr>
                          <m:e>
                            <m:r>
                              <a:rPr lang="en-US" sz="1400" i="1">
                                <a:solidFill>
                                  <a:srgbClr val="333333"/>
                                </a:solidFill>
                                <a:latin typeface="Cambria Math" panose="02040503050406030204" pitchFamily="18" charset="0"/>
                              </a:rPr>
                              <m:t>𝑅</m:t>
                            </m:r>
                            <m:r>
                              <a:rPr lang="en-US" sz="1400" b="0" i="1" baseline="-25000" smtClean="0">
                                <a:solidFill>
                                  <a:srgbClr val="333333"/>
                                </a:solidFill>
                                <a:latin typeface="Cambria Math" panose="02040503050406030204" pitchFamily="18" charset="0"/>
                              </a:rPr>
                              <m:t>𝑁𝐼𝑅</m:t>
                            </m:r>
                            <m:r>
                              <a:rPr lang="en-US" sz="1400" b="0" i="1" baseline="-25000" smtClean="0">
                                <a:solidFill>
                                  <a:srgbClr val="333333"/>
                                </a:solidFill>
                                <a:latin typeface="Cambria Math" panose="02040503050406030204" pitchFamily="18" charset="0"/>
                              </a:rPr>
                              <m:t>2−</m:t>
                            </m:r>
                            <m:r>
                              <a:rPr lang="en-US" sz="1400" i="1">
                                <a:solidFill>
                                  <a:srgbClr val="333333"/>
                                </a:solidFill>
                                <a:latin typeface="Cambria Math" panose="02040503050406030204" pitchFamily="18" charset="0"/>
                              </a:rPr>
                              <m:t>𝑅</m:t>
                            </m:r>
                            <m:r>
                              <a:rPr lang="en-US" sz="1400" i="1" baseline="-25000">
                                <a:solidFill>
                                  <a:srgbClr val="333333"/>
                                </a:solidFill>
                                <a:latin typeface="Cambria Math" panose="02040503050406030204" pitchFamily="18" charset="0"/>
                              </a:rPr>
                              <m:t>𝑅𝐸𝐷</m:t>
                            </m:r>
                          </m:e>
                        </m:d>
                        <m:r>
                          <a:rPr lang="en-US" sz="1400" i="1">
                            <a:solidFill>
                              <a:srgbClr val="333333"/>
                            </a:solidFill>
                            <a:latin typeface="Cambria Math" panose="02040503050406030204" pitchFamily="18" charset="0"/>
                          </a:rPr>
                          <m:t> </m:t>
                        </m:r>
                        <m:r>
                          <a:rPr lang="en-US" sz="1400" i="1">
                            <a:solidFill>
                              <a:srgbClr val="333333"/>
                            </a:solidFill>
                            <a:latin typeface="Cambria Math" panose="02040503050406030204" pitchFamily="18" charset="0"/>
                            <a:ea typeface="Cambria Math" panose="02040503050406030204" pitchFamily="18" charset="0"/>
                          </a:rPr>
                          <m:t>× </m:t>
                        </m:r>
                        <m:f>
                          <m:fPr>
                            <m:ctrlPr>
                              <a:rPr lang="en-US" sz="1400" i="1">
                                <a:solidFill>
                                  <a:srgbClr val="333333"/>
                                </a:solidFill>
                                <a:latin typeface="Cambria Math" panose="02040503050406030204" pitchFamily="18" charset="0"/>
                                <a:ea typeface="Cambria Math" panose="02040503050406030204" pitchFamily="18" charset="0"/>
                              </a:rPr>
                            </m:ctrlPr>
                          </m:fPr>
                          <m:num>
                            <m:r>
                              <m:rPr>
                                <m:sty m:val="p"/>
                              </m:rPr>
                              <a:rPr lang="el-GR" sz="1400" i="1">
                                <a:solidFill>
                                  <a:srgbClr val="333333"/>
                                </a:solidFill>
                                <a:latin typeface="Cambria Math" panose="02040503050406030204" pitchFamily="18" charset="0"/>
                                <a:ea typeface="Cambria Math" panose="02040503050406030204" pitchFamily="18" charset="0"/>
                              </a:rPr>
                              <m:t>λ</m:t>
                            </m:r>
                            <m:r>
                              <a:rPr lang="en-US" sz="1400" i="1" baseline="-25000">
                                <a:solidFill>
                                  <a:srgbClr val="333333"/>
                                </a:solidFill>
                                <a:latin typeface="Cambria Math" panose="02040503050406030204" pitchFamily="18" charset="0"/>
                                <a:ea typeface="Cambria Math" panose="02040503050406030204" pitchFamily="18" charset="0"/>
                              </a:rPr>
                              <m:t>𝑁𝐼𝑅</m:t>
                            </m:r>
                            <m:r>
                              <a:rPr lang="en-US" sz="1400" i="1">
                                <a:solidFill>
                                  <a:srgbClr val="333333"/>
                                </a:solidFill>
                                <a:latin typeface="Cambria Math" panose="02040503050406030204" pitchFamily="18" charset="0"/>
                                <a:ea typeface="Cambria Math" panose="02040503050406030204" pitchFamily="18" charset="0"/>
                              </a:rPr>
                              <m:t> −</m:t>
                            </m:r>
                            <m:r>
                              <m:rPr>
                                <m:sty m:val="p"/>
                              </m:rPr>
                              <a:rPr lang="el-GR" sz="1400" i="1">
                                <a:solidFill>
                                  <a:srgbClr val="333333"/>
                                </a:solidFill>
                                <a:latin typeface="Cambria Math" panose="02040503050406030204" pitchFamily="18" charset="0"/>
                                <a:ea typeface="Cambria Math" panose="02040503050406030204" pitchFamily="18" charset="0"/>
                              </a:rPr>
                              <m:t>λ</m:t>
                            </m:r>
                            <m:r>
                              <a:rPr lang="en-US" sz="1400" i="1" baseline="-25000">
                                <a:solidFill>
                                  <a:srgbClr val="333333"/>
                                </a:solidFill>
                                <a:latin typeface="Cambria Math" panose="02040503050406030204" pitchFamily="18" charset="0"/>
                                <a:ea typeface="Cambria Math" panose="02040503050406030204" pitchFamily="18" charset="0"/>
                              </a:rPr>
                              <m:t>𝑅𝐸𝐷</m:t>
                            </m:r>
                          </m:num>
                          <m:den>
                            <m:r>
                              <m:rPr>
                                <m:sty m:val="p"/>
                              </m:rPr>
                              <a:rPr lang="el-GR" sz="1400" i="1">
                                <a:solidFill>
                                  <a:srgbClr val="333333"/>
                                </a:solidFill>
                                <a:latin typeface="Cambria Math" panose="02040503050406030204" pitchFamily="18" charset="0"/>
                                <a:ea typeface="Cambria Math" panose="02040503050406030204" pitchFamily="18" charset="0"/>
                              </a:rPr>
                              <m:t>λ</m:t>
                            </m:r>
                            <m:r>
                              <a:rPr lang="en-US" sz="1400" b="0" i="1" baseline="-25000" smtClean="0">
                                <a:solidFill>
                                  <a:srgbClr val="333333"/>
                                </a:solidFill>
                                <a:latin typeface="Cambria Math" panose="02040503050406030204" pitchFamily="18" charset="0"/>
                                <a:ea typeface="Cambria Math" panose="02040503050406030204" pitchFamily="18" charset="0"/>
                              </a:rPr>
                              <m:t>𝑁𝐼𝑅</m:t>
                            </m:r>
                            <m:r>
                              <a:rPr lang="en-US" sz="1400" b="0" i="1" baseline="-25000" smtClean="0">
                                <a:solidFill>
                                  <a:srgbClr val="333333"/>
                                </a:solidFill>
                                <a:latin typeface="Cambria Math" panose="02040503050406030204" pitchFamily="18" charset="0"/>
                                <a:ea typeface="Cambria Math" panose="02040503050406030204" pitchFamily="18" charset="0"/>
                              </a:rPr>
                              <m:t>2−</m:t>
                            </m:r>
                            <m:r>
                              <m:rPr>
                                <m:sty m:val="p"/>
                              </m:rPr>
                              <a:rPr lang="el-GR" sz="1400" i="1">
                                <a:solidFill>
                                  <a:srgbClr val="333333"/>
                                </a:solidFill>
                                <a:latin typeface="Cambria Math" panose="02040503050406030204" pitchFamily="18" charset="0"/>
                                <a:ea typeface="Cambria Math" panose="02040503050406030204" pitchFamily="18" charset="0"/>
                              </a:rPr>
                              <m:t>λ</m:t>
                            </m:r>
                            <m:r>
                              <a:rPr lang="en-US" sz="1400" i="1" baseline="-25000">
                                <a:solidFill>
                                  <a:srgbClr val="333333"/>
                                </a:solidFill>
                                <a:latin typeface="Cambria Math" panose="02040503050406030204" pitchFamily="18" charset="0"/>
                                <a:ea typeface="Cambria Math" panose="02040503050406030204" pitchFamily="18" charset="0"/>
                              </a:rPr>
                              <m:t>𝑅𝐸𝐷</m:t>
                            </m:r>
                          </m:den>
                        </m:f>
                      </m:e>
                    </m:d>
                  </m:oMath>
                </a14:m>
                <a:r>
                  <a:rPr lang="en-US" sz="2000" dirty="0">
                    <a:solidFill>
                      <a:srgbClr val="333333"/>
                    </a:solidFill>
                    <a:latin typeface="Century Gothic" panose="020B0502020202020204" pitchFamily="34" charset="0"/>
                  </a:rPr>
                  <a:t>  </a:t>
                </a:r>
              </a:p>
            </p:txBody>
          </p:sp>
        </mc:Choice>
        <mc:Fallback>
          <p:sp>
            <p:nvSpPr>
              <p:cNvPr id="25" name="TextBox 24"/>
              <p:cNvSpPr txBox="1">
                <a:spLocks noRot="1" noChangeAspect="1" noMove="1" noResize="1" noEditPoints="1" noAdjustHandles="1" noChangeArrowheads="1" noChangeShapeType="1" noTextEdit="1"/>
              </p:cNvSpPr>
              <p:nvPr/>
            </p:nvSpPr>
            <p:spPr>
              <a:xfrm>
                <a:off x="4193399" y="1522483"/>
                <a:ext cx="4171502" cy="1514454"/>
              </a:xfrm>
              <a:prstGeom prst="rect">
                <a:avLst/>
              </a:prstGeom>
              <a:blipFill rotWithShape="0">
                <a:blip r:embed="rId9"/>
                <a:stretch>
                  <a:fillRect l="-439"/>
                </a:stretch>
              </a:blipFill>
              <a:ln>
                <a:noFill/>
              </a:ln>
            </p:spPr>
            <p:txBody>
              <a:bodyPr/>
              <a:lstStyle/>
              <a:p>
                <a:r>
                  <a:rPr lang="en-US">
                    <a:noFill/>
                  </a:rPr>
                  <a:t> </a:t>
                </a:r>
              </a:p>
            </p:txBody>
          </p:sp>
        </mc:Fallback>
      </mc:AlternateContent>
      <p:pic>
        <p:nvPicPr>
          <p:cNvPr id="26" name="Picture 25" descr="Brightwindrow_Crop.jp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89736" y="2634688"/>
            <a:ext cx="1530675" cy="1236026"/>
          </a:xfrm>
          <a:prstGeom prst="rect">
            <a:avLst/>
          </a:prstGeom>
        </p:spPr>
      </p:pic>
      <p:pic>
        <p:nvPicPr>
          <p:cNvPr id="27" name="Picture 26" descr="Mat_Crop.jp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48371" y="1367469"/>
            <a:ext cx="1501201" cy="1257103"/>
          </a:xfrm>
          <a:prstGeom prst="rect">
            <a:avLst/>
          </a:prstGeom>
        </p:spPr>
      </p:pic>
      <p:pic>
        <p:nvPicPr>
          <p:cNvPr id="29" name="Picture 28" descr="Faintwindrow_Crop.jp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225459" y="1357387"/>
            <a:ext cx="1493031" cy="1271554"/>
          </a:xfrm>
          <a:prstGeom prst="rect">
            <a:avLst/>
          </a:prstGeom>
        </p:spPr>
      </p:pic>
      <p:pic>
        <p:nvPicPr>
          <p:cNvPr id="30" name="Picture 29" descr="Undercloud_Crop.jpg"/>
          <p:cNvPicPr>
            <a:picLocks/>
          </p:cNvPicPr>
          <p:nvPr/>
        </p:nvPicPr>
        <p:blipFill>
          <a:blip r:embed="rId13" cstate="print">
            <a:extLst>
              <a:ext uri="{28A0092B-C50C-407E-A947-70E740481C1C}">
                <a14:useLocalDpi xmlns:a14="http://schemas.microsoft.com/office/drawing/2010/main" val="0"/>
              </a:ext>
            </a:extLst>
          </a:blip>
          <a:stretch>
            <a:fillRect/>
          </a:stretch>
        </p:blipFill>
        <p:spPr>
          <a:xfrm>
            <a:off x="742916" y="2624572"/>
            <a:ext cx="1457706" cy="1236060"/>
          </a:xfrm>
          <a:prstGeom prst="rect">
            <a:avLst/>
          </a:prstGeom>
        </p:spPr>
      </p:pic>
      <p:pic>
        <p:nvPicPr>
          <p:cNvPr id="32" name="Picture 31"/>
          <p:cNvPicPr>
            <a:picLocks noChangeAspect="1"/>
          </p:cNvPicPr>
          <p:nvPr/>
        </p:nvPicPr>
        <p:blipFill rotWithShape="1">
          <a:blip r:embed="rId3" cstate="print">
            <a:extLst>
              <a:ext uri="{28A0092B-C50C-407E-A947-70E740481C1C}">
                <a14:useLocalDpi xmlns:a14="http://schemas.microsoft.com/office/drawing/2010/main" val="0"/>
              </a:ext>
            </a:extLst>
          </a:blip>
          <a:srcRect l="52931" t="53950" r="21815" b="438"/>
          <a:stretch/>
        </p:blipFill>
        <p:spPr>
          <a:xfrm>
            <a:off x="8449846" y="1980641"/>
            <a:ext cx="1200210" cy="1548359"/>
          </a:xfrm>
          <a:prstGeom prst="rect">
            <a:avLst/>
          </a:prstGeom>
        </p:spPr>
      </p:pic>
      <p:sp>
        <p:nvSpPr>
          <p:cNvPr id="35" name="TextBox 34"/>
          <p:cNvSpPr txBox="1"/>
          <p:nvPr/>
        </p:nvSpPr>
        <p:spPr>
          <a:xfrm>
            <a:off x="11005057" y="1340380"/>
            <a:ext cx="1639920" cy="646331"/>
          </a:xfrm>
          <a:prstGeom prst="rect">
            <a:avLst/>
          </a:prstGeom>
          <a:noFill/>
        </p:spPr>
        <p:txBody>
          <a:bodyPr wrap="square" rtlCol="0">
            <a:spAutoFit/>
          </a:bodyPr>
          <a:lstStyle/>
          <a:p>
            <a:r>
              <a:rPr lang="en-US" dirty="0" smtClean="0">
                <a:latin typeface="Century Gothic" panose="020B0502020202020204" pitchFamily="34" charset="0"/>
              </a:rPr>
              <a:t>Landsat 8 NDVI</a:t>
            </a:r>
            <a:endParaRPr lang="en-US" dirty="0">
              <a:latin typeface="Century Gothic" panose="020B0502020202020204" pitchFamily="34" charset="0"/>
            </a:endParaRPr>
          </a:p>
        </p:txBody>
      </p:sp>
      <p:sp>
        <p:nvSpPr>
          <p:cNvPr id="36" name="Rectangle 35"/>
          <p:cNvSpPr/>
          <p:nvPr/>
        </p:nvSpPr>
        <p:spPr>
          <a:xfrm>
            <a:off x="7367496" y="1570260"/>
            <a:ext cx="1558440" cy="369332"/>
          </a:xfrm>
          <a:prstGeom prst="rect">
            <a:avLst/>
          </a:prstGeom>
        </p:spPr>
        <p:txBody>
          <a:bodyPr wrap="none">
            <a:spAutoFit/>
          </a:bodyPr>
          <a:lstStyle/>
          <a:p>
            <a:r>
              <a:rPr lang="en-US" dirty="0" smtClean="0">
                <a:latin typeface="Century Gothic" panose="020B0502020202020204" pitchFamily="34" charset="0"/>
              </a:rPr>
              <a:t>MODIS NDVI</a:t>
            </a:r>
            <a:endParaRPr lang="en-US" dirty="0">
              <a:latin typeface="Century Gothic" panose="020B0502020202020204" pitchFamily="34" charset="0"/>
            </a:endParaRPr>
          </a:p>
        </p:txBody>
      </p:sp>
      <p:pic>
        <p:nvPicPr>
          <p:cNvPr id="33" name="Picture 32"/>
          <p:cNvPicPr>
            <a:picLocks noChangeAspect="1"/>
          </p:cNvPicPr>
          <p:nvPr/>
        </p:nvPicPr>
        <p:blipFill rotWithShape="1">
          <a:blip r:embed="rId3" cstate="print">
            <a:extLst>
              <a:ext uri="{28A0092B-C50C-407E-A947-70E740481C1C}">
                <a14:useLocalDpi xmlns:a14="http://schemas.microsoft.com/office/drawing/2010/main" val="0"/>
              </a:ext>
            </a:extLst>
          </a:blip>
          <a:srcRect l="27125" t="53950" r="47511" b="11772"/>
          <a:stretch/>
        </p:blipFill>
        <p:spPr>
          <a:xfrm flipV="1">
            <a:off x="10844131" y="2087447"/>
            <a:ext cx="1200210" cy="1158615"/>
          </a:xfrm>
          <a:prstGeom prst="rect">
            <a:avLst/>
          </a:prstGeom>
          <a:ln>
            <a:noFill/>
          </a:ln>
        </p:spPr>
      </p:pic>
      <p:pic>
        <p:nvPicPr>
          <p:cNvPr id="34" name="Picture 33"/>
          <p:cNvPicPr>
            <a:picLocks noChangeAspect="1"/>
          </p:cNvPicPr>
          <p:nvPr/>
        </p:nvPicPr>
        <p:blipFill rotWithShape="1">
          <a:blip r:embed="rId3" cstate="print">
            <a:extLst>
              <a:ext uri="{28A0092B-C50C-407E-A947-70E740481C1C}">
                <a14:useLocalDpi xmlns:a14="http://schemas.microsoft.com/office/drawing/2010/main" val="0"/>
              </a:ext>
            </a:extLst>
          </a:blip>
          <a:srcRect l="27102" t="94115" r="69045" b="79"/>
          <a:stretch/>
        </p:blipFill>
        <p:spPr>
          <a:xfrm flipV="1">
            <a:off x="10844131" y="3114734"/>
            <a:ext cx="263507" cy="325656"/>
          </a:xfrm>
          <a:prstGeom prst="rect">
            <a:avLst/>
          </a:prstGeom>
          <a:ln>
            <a:noFill/>
          </a:ln>
        </p:spPr>
      </p:pic>
      <p:pic>
        <p:nvPicPr>
          <p:cNvPr id="28" name="Picture 27"/>
          <p:cNvPicPr>
            <a:picLocks noChangeAspect="1"/>
          </p:cNvPicPr>
          <p:nvPr/>
        </p:nvPicPr>
        <p:blipFill rotWithShape="1">
          <a:blip r:embed="rId3" cstate="print">
            <a:extLst>
              <a:ext uri="{28A0092B-C50C-407E-A947-70E740481C1C}">
                <a14:useLocalDpi xmlns:a14="http://schemas.microsoft.com/office/drawing/2010/main" val="0"/>
              </a:ext>
            </a:extLst>
          </a:blip>
          <a:srcRect l="34990" t="86832" r="47511" b="162"/>
          <a:stretch/>
        </p:blipFill>
        <p:spPr>
          <a:xfrm flipV="1">
            <a:off x="11086537" y="3215470"/>
            <a:ext cx="957804" cy="221745"/>
          </a:xfrm>
          <a:prstGeom prst="rect">
            <a:avLst/>
          </a:prstGeom>
          <a:ln>
            <a:noFill/>
          </a:ln>
        </p:spPr>
      </p:pic>
      <p:sp>
        <p:nvSpPr>
          <p:cNvPr id="37" name="TextBox 36"/>
          <p:cNvSpPr txBox="1"/>
          <p:nvPr/>
        </p:nvSpPr>
        <p:spPr>
          <a:xfrm>
            <a:off x="11014464" y="3118071"/>
            <a:ext cx="597364" cy="369332"/>
          </a:xfrm>
          <a:prstGeom prst="rect">
            <a:avLst/>
          </a:prstGeom>
          <a:noFill/>
        </p:spPr>
        <p:txBody>
          <a:bodyPr wrap="square" rtlCol="0">
            <a:spAutoFit/>
          </a:bodyPr>
          <a:lstStyle/>
          <a:p>
            <a:r>
              <a:rPr lang="en-US" sz="600" dirty="0" smtClean="0"/>
              <a:t> 1</a:t>
            </a:r>
          </a:p>
          <a:p>
            <a:endParaRPr lang="en-US" sz="600" dirty="0"/>
          </a:p>
          <a:p>
            <a:r>
              <a:rPr lang="en-US" sz="600" dirty="0" smtClean="0"/>
              <a:t>-1</a:t>
            </a:r>
            <a:endParaRPr lang="en-US" sz="600" dirty="0"/>
          </a:p>
        </p:txBody>
      </p:sp>
    </p:spTree>
    <p:extLst>
      <p:ext uri="{BB962C8B-B14F-4D97-AF65-F5344CB8AC3E}">
        <p14:creationId xmlns:p14="http://schemas.microsoft.com/office/powerpoint/2010/main" val="3084563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graphicEl>
                                              <a:dgm id="{A9CCD326-1BD7-460C-B779-39EB7FFED2B6}"/>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graphicEl>
                                              <a:dgm id="{B5DF40DE-1A0A-4306-B3AF-237A497AFEDA}"/>
                                            </p:graphicEl>
                                          </p:spTgt>
                                        </p:tgtEl>
                                        <p:attrNameLst>
                                          <p:attrName>style.visibility</p:attrName>
                                        </p:attrNameLst>
                                      </p:cBhvr>
                                      <p:to>
                                        <p:strVal val="visible"/>
                                      </p:to>
                                    </p:set>
                                  </p:childTnLst>
                                </p:cTn>
                              </p:par>
                              <p:par>
                                <p:cTn id="9" presetID="10" presetClass="entr" presetSubtype="0"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childTnLst>
                                </p:cTn>
                              </p:par>
                              <p:par>
                                <p:cTn id="12" presetID="10" presetClass="entr" presetSubtype="0" fill="hold" nodeType="with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5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graphicEl>
                                              <a:dgm id="{248406D6-5066-4DE0-AB1E-125017F9B21F}"/>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graphicEl>
                                              <a:dgm id="{B3E4C325-A945-4FC8-BA68-84145447A201}"/>
                                            </p:graphicEl>
                                          </p:spTgt>
                                        </p:tgtEl>
                                        <p:attrNameLst>
                                          <p:attrName>style.visibility</p:attrName>
                                        </p:attrNameLst>
                                      </p:cBhvr>
                                      <p:to>
                                        <p:strVal val="visible"/>
                                      </p:to>
                                    </p:set>
                                  </p:childTnLst>
                                </p:cTn>
                              </p:par>
                              <p:par>
                                <p:cTn id="21" presetID="10"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par>
                                <p:cTn id="24" presetID="10" presetClass="entr" presetSubtype="0" fill="hold"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5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graphicEl>
                                              <a:dgm id="{9EB58B09-F2D9-4627-A6A0-D7118450A02F}"/>
                                            </p:graphic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3">
                                            <p:graphicEl>
                                              <a:dgm id="{0C30E180-F1F8-4473-A03C-B45063912CDF}"/>
                                            </p:graphic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
                                            <p:graphicEl>
                                              <a:dgm id="{2F2D26A4-87E6-4710-A51F-EC3A2530C4D9}"/>
                                            </p:graphic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3">
                                            <p:graphicEl>
                                              <a:dgm id="{758C3704-8027-4DEE-B9EC-DBD9F80D04E4}"/>
                                            </p:graphic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3"/>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7"/>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3" grpId="0" uiExpand="1">
        <p:bldSub>
          <a:bldDgm bld="one"/>
        </p:bldSub>
      </p:bldGraphic>
      <p:bldP spid="25" grpId="0"/>
      <p:bldP spid="35" grpId="0"/>
      <p:bldP spid="36" grpId="0"/>
      <p:bldP spid="3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9"/>
          <p:cNvSpPr>
            <a:spLocks noGrp="1"/>
          </p:cNvSpPr>
          <p:nvPr>
            <p:ph type="body" sz="quarter" idx="14"/>
          </p:nvPr>
        </p:nvSpPr>
        <p:spPr>
          <a:xfrm>
            <a:off x="308610" y="437272"/>
            <a:ext cx="8241030" cy="689783"/>
          </a:xfrm>
        </p:spPr>
        <p:txBody>
          <a:bodyPr/>
          <a:lstStyle/>
          <a:p>
            <a:r>
              <a:rPr lang="en-US" sz="3600" dirty="0"/>
              <a:t>Results: </a:t>
            </a:r>
            <a:r>
              <a:rPr lang="en-US" sz="3600" i="1" dirty="0" smtClean="0"/>
              <a:t>Sargassum</a:t>
            </a:r>
            <a:r>
              <a:rPr lang="en-US" sz="3600" dirty="0" smtClean="0"/>
              <a:t> Identification </a:t>
            </a:r>
            <a:endParaRPr lang="en-US" sz="3600" dirty="0"/>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9763" t="21406" r="8993" b="20367"/>
          <a:stretch/>
        </p:blipFill>
        <p:spPr>
          <a:xfrm>
            <a:off x="0" y="2728262"/>
            <a:ext cx="2994660" cy="2777490"/>
          </a:xfrm>
          <a:prstGeom prst="rect">
            <a:avLst/>
          </a:prstGeom>
        </p:spPr>
      </p:pic>
      <p:sp>
        <p:nvSpPr>
          <p:cNvPr id="8" name="Rectangle 7"/>
          <p:cNvSpPr/>
          <p:nvPr/>
        </p:nvSpPr>
        <p:spPr>
          <a:xfrm>
            <a:off x="703909" y="2378282"/>
            <a:ext cx="1337226" cy="369332"/>
          </a:xfrm>
          <a:prstGeom prst="rect">
            <a:avLst/>
          </a:prstGeom>
        </p:spPr>
        <p:txBody>
          <a:bodyPr wrap="none">
            <a:spAutoFit/>
          </a:bodyPr>
          <a:lstStyle/>
          <a:p>
            <a:r>
              <a:rPr lang="en-US" dirty="0" smtClean="0">
                <a:latin typeface="Century Gothic" panose="020B0502020202020204" pitchFamily="34" charset="0"/>
              </a:rPr>
              <a:t>MODIS FAI</a:t>
            </a:r>
            <a:endParaRPr lang="en-US" dirty="0">
              <a:latin typeface="Century Gothic" panose="020B0502020202020204" pitchFamily="34" charset="0"/>
            </a:endParaRPr>
          </a:p>
        </p:txBody>
      </p:sp>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10687" t="21217" r="9361" b="20833"/>
          <a:stretch/>
        </p:blipFill>
        <p:spPr>
          <a:xfrm>
            <a:off x="3081510" y="2728262"/>
            <a:ext cx="2948941" cy="2766060"/>
          </a:xfrm>
          <a:prstGeom prst="rect">
            <a:avLst/>
          </a:prstGeom>
        </p:spPr>
      </p:pic>
      <p:sp>
        <p:nvSpPr>
          <p:cNvPr id="10" name="Rectangle 9"/>
          <p:cNvSpPr/>
          <p:nvPr/>
        </p:nvSpPr>
        <p:spPr>
          <a:xfrm>
            <a:off x="3752307" y="2389712"/>
            <a:ext cx="1558440" cy="369332"/>
          </a:xfrm>
          <a:prstGeom prst="rect">
            <a:avLst/>
          </a:prstGeom>
        </p:spPr>
        <p:txBody>
          <a:bodyPr wrap="none">
            <a:spAutoFit/>
          </a:bodyPr>
          <a:lstStyle/>
          <a:p>
            <a:r>
              <a:rPr lang="en-US" dirty="0" smtClean="0">
                <a:latin typeface="Century Gothic" panose="020B0502020202020204" pitchFamily="34" charset="0"/>
              </a:rPr>
              <a:t>MODIS NDVI</a:t>
            </a:r>
            <a:endParaRPr lang="en-US" dirty="0">
              <a:latin typeface="Century Gothic" panose="020B0502020202020204" pitchFamily="34" charset="0"/>
            </a:endParaRPr>
          </a:p>
        </p:txBody>
      </p:sp>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l="9138" t="21456" r="9361" b="20354"/>
          <a:stretch/>
        </p:blipFill>
        <p:spPr>
          <a:xfrm>
            <a:off x="6068394" y="2759044"/>
            <a:ext cx="3006090" cy="2777490"/>
          </a:xfrm>
          <a:prstGeom prst="rect">
            <a:avLst/>
          </a:prstGeom>
        </p:spPr>
      </p:pic>
      <p:sp>
        <p:nvSpPr>
          <p:cNvPr id="13" name="Rectangle 12"/>
          <p:cNvSpPr/>
          <p:nvPr/>
        </p:nvSpPr>
        <p:spPr>
          <a:xfrm>
            <a:off x="6833897" y="2389712"/>
            <a:ext cx="1475084" cy="369332"/>
          </a:xfrm>
          <a:prstGeom prst="rect">
            <a:avLst/>
          </a:prstGeom>
        </p:spPr>
        <p:txBody>
          <a:bodyPr wrap="none">
            <a:spAutoFit/>
          </a:bodyPr>
          <a:lstStyle/>
          <a:p>
            <a:r>
              <a:rPr lang="en-US" dirty="0" smtClean="0">
                <a:latin typeface="Century Gothic" panose="020B0502020202020204" pitchFamily="34" charset="0"/>
              </a:rPr>
              <a:t>Landsat FAI</a:t>
            </a:r>
            <a:endParaRPr lang="en-US" dirty="0">
              <a:latin typeface="Century Gothic" panose="020B0502020202020204" pitchFamily="34" charset="0"/>
            </a:endParaRPr>
          </a:p>
        </p:txBody>
      </p:sp>
      <p:pic>
        <p:nvPicPr>
          <p:cNvPr id="14" name="Picture 13"/>
          <p:cNvPicPr>
            <a:picLocks noChangeAspect="1"/>
          </p:cNvPicPr>
          <p:nvPr/>
        </p:nvPicPr>
        <p:blipFill rotWithShape="1">
          <a:blip r:embed="rId6" cstate="print">
            <a:extLst>
              <a:ext uri="{28A0092B-C50C-407E-A947-70E740481C1C}">
                <a14:useLocalDpi xmlns:a14="http://schemas.microsoft.com/office/drawing/2010/main" val="0"/>
              </a:ext>
            </a:extLst>
          </a:blip>
          <a:srcRect l="10377" t="21791" r="9670" b="20498"/>
          <a:stretch/>
        </p:blipFill>
        <p:spPr>
          <a:xfrm>
            <a:off x="9139800" y="2751122"/>
            <a:ext cx="2948940" cy="2754630"/>
          </a:xfrm>
          <a:prstGeom prst="rect">
            <a:avLst/>
          </a:prstGeom>
        </p:spPr>
      </p:pic>
      <p:sp>
        <p:nvSpPr>
          <p:cNvPr id="15" name="Rectangle 14"/>
          <p:cNvSpPr/>
          <p:nvPr/>
        </p:nvSpPr>
        <p:spPr>
          <a:xfrm>
            <a:off x="9766121" y="2378282"/>
            <a:ext cx="1696298" cy="369332"/>
          </a:xfrm>
          <a:prstGeom prst="rect">
            <a:avLst/>
          </a:prstGeom>
        </p:spPr>
        <p:txBody>
          <a:bodyPr wrap="none">
            <a:spAutoFit/>
          </a:bodyPr>
          <a:lstStyle/>
          <a:p>
            <a:r>
              <a:rPr lang="en-US" dirty="0" smtClean="0">
                <a:latin typeface="Century Gothic" panose="020B0502020202020204" pitchFamily="34" charset="0"/>
              </a:rPr>
              <a:t>Landsat NDVI</a:t>
            </a:r>
            <a:endParaRPr lang="en-US" dirty="0">
              <a:latin typeface="Century Gothic" panose="020B0502020202020204" pitchFamily="34" charset="0"/>
            </a:endParaRPr>
          </a:p>
        </p:txBody>
      </p:sp>
      <p:cxnSp>
        <p:nvCxnSpPr>
          <p:cNvPr id="11" name="Straight Arrow Connector 10"/>
          <p:cNvCxnSpPr/>
          <p:nvPr/>
        </p:nvCxnSpPr>
        <p:spPr>
          <a:xfrm flipH="1" flipV="1">
            <a:off x="9905303" y="5154174"/>
            <a:ext cx="532688" cy="445437"/>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flipV="1">
            <a:off x="3998839" y="5091097"/>
            <a:ext cx="532688" cy="445437"/>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3406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29267" b="48347"/>
          <a:stretch/>
        </p:blipFill>
        <p:spPr>
          <a:xfrm>
            <a:off x="1745313" y="5572809"/>
            <a:ext cx="8740003" cy="1100525"/>
          </a:xfrm>
          <a:prstGeom prst="rect">
            <a:avLst/>
          </a:prstGeom>
        </p:spPr>
      </p:pic>
      <p:sp>
        <p:nvSpPr>
          <p:cNvPr id="6" name="Text Placeholder 9"/>
          <p:cNvSpPr>
            <a:spLocks noGrp="1"/>
          </p:cNvSpPr>
          <p:nvPr>
            <p:ph type="body" sz="quarter" idx="14"/>
          </p:nvPr>
        </p:nvSpPr>
        <p:spPr>
          <a:xfrm>
            <a:off x="0" y="197242"/>
            <a:ext cx="5497830" cy="689783"/>
          </a:xfrm>
        </p:spPr>
        <p:txBody>
          <a:bodyPr/>
          <a:lstStyle/>
          <a:p>
            <a:r>
              <a:rPr lang="en-US" sz="3600" dirty="0" smtClean="0"/>
              <a:t>Conclusions:</a:t>
            </a:r>
            <a:endParaRPr lang="en-US" sz="3600" dirty="0"/>
          </a:p>
        </p:txBody>
      </p:sp>
      <p:sp>
        <p:nvSpPr>
          <p:cNvPr id="4" name="TextBox 3"/>
          <p:cNvSpPr txBox="1"/>
          <p:nvPr/>
        </p:nvSpPr>
        <p:spPr>
          <a:xfrm>
            <a:off x="708526" y="197242"/>
            <a:ext cx="8938151" cy="3944670"/>
          </a:xfrm>
          <a:prstGeom prst="rect">
            <a:avLst/>
          </a:prstGeom>
          <a:noFill/>
        </p:spPr>
        <p:txBody>
          <a:bodyPr wrap="square" rtlCol="0">
            <a:spAutoFit/>
          </a:bodyPr>
          <a:lstStyle/>
          <a:p>
            <a:pPr marL="685800" lvl="1">
              <a:spcBef>
                <a:spcPts val="200"/>
              </a:spcBef>
              <a:buClr>
                <a:srgbClr val="2F8AB4"/>
              </a:buClr>
            </a:pPr>
            <a:endParaRPr lang="en-US" sz="2200" b="1" dirty="0">
              <a:latin typeface="Century Gothic" panose="020B0502020202020204" pitchFamily="34" charset="0"/>
            </a:endParaRPr>
          </a:p>
          <a:p>
            <a:pPr marL="342900" indent="-342900">
              <a:spcBef>
                <a:spcPts val="200"/>
              </a:spcBef>
              <a:buClr>
                <a:srgbClr val="2F8AB4"/>
              </a:buClr>
              <a:buFont typeface="Webdings" panose="05030102010509060703" pitchFamily="18" charset="2"/>
              <a:buChar char="4"/>
            </a:pPr>
            <a:endParaRPr lang="en-US" sz="2200" b="1" dirty="0" smtClean="0">
              <a:solidFill>
                <a:srgbClr val="333333"/>
              </a:solidFill>
              <a:latin typeface="Century Gothic" panose="020B0502020202020204" pitchFamily="34" charset="0"/>
            </a:endParaRPr>
          </a:p>
          <a:p>
            <a:pPr marL="342900" indent="-342900">
              <a:spcBef>
                <a:spcPts val="200"/>
              </a:spcBef>
              <a:buClr>
                <a:srgbClr val="2F8AB4"/>
              </a:buClr>
              <a:buFont typeface="Webdings" panose="05030102010509060703" pitchFamily="18" charset="2"/>
              <a:buChar char="4"/>
            </a:pPr>
            <a:r>
              <a:rPr lang="en-US" sz="2200" b="1" dirty="0" smtClean="0">
                <a:solidFill>
                  <a:srgbClr val="333333"/>
                </a:solidFill>
                <a:latin typeface="Century Gothic" panose="020B0502020202020204" pitchFamily="34" charset="0"/>
              </a:rPr>
              <a:t>NASA Earth Observations are </a:t>
            </a:r>
            <a:r>
              <a:rPr lang="en-US" sz="2200" b="1" dirty="0">
                <a:solidFill>
                  <a:srgbClr val="333333"/>
                </a:solidFill>
                <a:latin typeface="Century Gothic" panose="020B0502020202020204" pitchFamily="34" charset="0"/>
              </a:rPr>
              <a:t>an effective tool </a:t>
            </a:r>
            <a:r>
              <a:rPr lang="en-US" sz="2200" b="1" dirty="0" smtClean="0">
                <a:solidFill>
                  <a:srgbClr val="333333"/>
                </a:solidFill>
                <a:latin typeface="Century Gothic" panose="020B0502020202020204" pitchFamily="34" charset="0"/>
              </a:rPr>
              <a:t>for addressing </a:t>
            </a:r>
            <a:r>
              <a:rPr lang="en-US" sz="2200" b="1" dirty="0">
                <a:solidFill>
                  <a:srgbClr val="333333"/>
                </a:solidFill>
                <a:latin typeface="Century Gothic" panose="020B0502020202020204" pitchFamily="34" charset="0"/>
              </a:rPr>
              <a:t>the recent </a:t>
            </a:r>
            <a:r>
              <a:rPr lang="en-US" sz="2200" b="1" i="1" dirty="0">
                <a:solidFill>
                  <a:srgbClr val="333333"/>
                </a:solidFill>
                <a:latin typeface="Century Gothic" panose="020B0502020202020204" pitchFamily="34" charset="0"/>
              </a:rPr>
              <a:t>Sargassum </a:t>
            </a:r>
            <a:r>
              <a:rPr lang="en-US" sz="2200" b="1" dirty="0">
                <a:solidFill>
                  <a:srgbClr val="333333"/>
                </a:solidFill>
                <a:latin typeface="Century Gothic" panose="020B0502020202020204" pitchFamily="34" charset="0"/>
              </a:rPr>
              <a:t>inundation events in the Caribbean Sea </a:t>
            </a:r>
          </a:p>
          <a:p>
            <a:pPr marL="800100" lvl="1" indent="-342900">
              <a:spcBef>
                <a:spcPts val="200"/>
              </a:spcBef>
              <a:buClr>
                <a:srgbClr val="2F8AB4"/>
              </a:buClr>
              <a:buFont typeface="Webdings" panose="05030102010509060703" pitchFamily="18" charset="2"/>
              <a:buChar char="4"/>
            </a:pPr>
            <a:r>
              <a:rPr lang="en-US" sz="2200" dirty="0" smtClean="0">
                <a:solidFill>
                  <a:srgbClr val="333333"/>
                </a:solidFill>
                <a:latin typeface="Century Gothic" panose="020B0502020202020204" pitchFamily="34" charset="0"/>
              </a:rPr>
              <a:t>MODIS imagery likely misidentifies large areas</a:t>
            </a:r>
          </a:p>
          <a:p>
            <a:pPr marL="800100" lvl="1" indent="-342900">
              <a:spcBef>
                <a:spcPts val="200"/>
              </a:spcBef>
              <a:buClr>
                <a:srgbClr val="2F8AB4"/>
              </a:buClr>
              <a:buFont typeface="Webdings" panose="05030102010509060703" pitchFamily="18" charset="2"/>
              <a:buChar char="4"/>
            </a:pPr>
            <a:r>
              <a:rPr lang="en-US" sz="2200" dirty="0" smtClean="0">
                <a:solidFill>
                  <a:srgbClr val="333333"/>
                </a:solidFill>
                <a:latin typeface="Century Gothic" panose="020B0502020202020204" pitchFamily="34" charset="0"/>
              </a:rPr>
              <a:t>Landsat imagery performs well with FAI</a:t>
            </a:r>
          </a:p>
          <a:p>
            <a:pPr marL="800100" lvl="1" indent="-342900">
              <a:spcBef>
                <a:spcPts val="200"/>
              </a:spcBef>
              <a:buClr>
                <a:srgbClr val="2F8AB4"/>
              </a:buClr>
              <a:buFont typeface="Webdings" panose="05030102010509060703" pitchFamily="18" charset="2"/>
              <a:buChar char="4"/>
            </a:pPr>
            <a:r>
              <a:rPr lang="en-US" sz="2200" dirty="0" smtClean="0">
                <a:solidFill>
                  <a:srgbClr val="333333"/>
                </a:solidFill>
                <a:latin typeface="Century Gothic" panose="020B0502020202020204" pitchFamily="34" charset="0"/>
              </a:rPr>
              <a:t>Stronger conclusions cannot be made without a more comprehensive ground truth survey </a:t>
            </a:r>
            <a:endParaRPr lang="en-US" sz="2200" b="1" dirty="0" smtClean="0">
              <a:solidFill>
                <a:srgbClr val="333333"/>
              </a:solidFill>
              <a:latin typeface="Century Gothic" panose="020B0502020202020204" pitchFamily="34" charset="0"/>
            </a:endParaRPr>
          </a:p>
          <a:p>
            <a:endParaRPr lang="en-US" sz="2200" b="1" dirty="0">
              <a:latin typeface="Century Gothic" panose="020B0502020202020204" pitchFamily="34" charset="0"/>
            </a:endParaRPr>
          </a:p>
          <a:p>
            <a:pPr marL="457200" indent="-457200">
              <a:buFont typeface="Arial" panose="020B0604020202020204" pitchFamily="34" charset="0"/>
              <a:buChar char="•"/>
            </a:pPr>
            <a:endParaRPr lang="en-US" sz="2200" b="1" dirty="0">
              <a:latin typeface="Century Gothic" panose="020B0502020202020204" pitchFamily="34" charset="0"/>
            </a:endParaRPr>
          </a:p>
          <a:p>
            <a:pPr marL="457200" indent="-457200">
              <a:buFont typeface="Arial" panose="020B0604020202020204" pitchFamily="34" charset="0"/>
              <a:buChar char="•"/>
            </a:pPr>
            <a:endParaRPr lang="en-US" sz="2200" b="1" dirty="0">
              <a:latin typeface="Century Gothic" panose="020B0502020202020204" pitchFamily="34" charset="0"/>
            </a:endParaRPr>
          </a:p>
        </p:txBody>
      </p:sp>
      <p:sp>
        <p:nvSpPr>
          <p:cNvPr id="5" name="TextBox 4"/>
          <p:cNvSpPr txBox="1"/>
          <p:nvPr/>
        </p:nvSpPr>
        <p:spPr>
          <a:xfrm>
            <a:off x="708525" y="2818522"/>
            <a:ext cx="10790055" cy="3606115"/>
          </a:xfrm>
          <a:prstGeom prst="rect">
            <a:avLst/>
          </a:prstGeom>
          <a:noFill/>
        </p:spPr>
        <p:txBody>
          <a:bodyPr wrap="square" rtlCol="0">
            <a:spAutoFit/>
          </a:bodyPr>
          <a:lstStyle/>
          <a:p>
            <a:pPr marL="685800" lvl="1">
              <a:spcBef>
                <a:spcPts val="200"/>
              </a:spcBef>
              <a:buClr>
                <a:srgbClr val="2F8AB4"/>
              </a:buClr>
            </a:pPr>
            <a:endParaRPr lang="en-US" sz="2200" b="1" dirty="0">
              <a:latin typeface="Century Gothic" panose="020B0502020202020204" pitchFamily="34" charset="0"/>
            </a:endParaRPr>
          </a:p>
          <a:p>
            <a:pPr marL="342900" indent="-342900">
              <a:spcBef>
                <a:spcPts val="200"/>
              </a:spcBef>
              <a:buClr>
                <a:srgbClr val="2F8AB4"/>
              </a:buClr>
              <a:buFont typeface="Webdings" panose="05030102010509060703" pitchFamily="18" charset="2"/>
              <a:buChar char="4"/>
            </a:pPr>
            <a:endParaRPr lang="en-US" sz="2200" b="1" dirty="0" smtClean="0">
              <a:solidFill>
                <a:srgbClr val="333333"/>
              </a:solidFill>
              <a:latin typeface="Century Gothic" panose="020B0502020202020204" pitchFamily="34" charset="0"/>
            </a:endParaRPr>
          </a:p>
          <a:p>
            <a:pPr marL="342900" indent="-342900">
              <a:spcBef>
                <a:spcPts val="200"/>
              </a:spcBef>
              <a:buClr>
                <a:srgbClr val="2F8AB4"/>
              </a:buClr>
              <a:buFont typeface="Webdings" panose="05030102010509060703" pitchFamily="18" charset="2"/>
              <a:buChar char="4"/>
            </a:pPr>
            <a:r>
              <a:rPr lang="en-US" sz="2200" b="1" dirty="0" smtClean="0">
                <a:solidFill>
                  <a:srgbClr val="333333"/>
                </a:solidFill>
                <a:latin typeface="Century Gothic" panose="020B0502020202020204" pitchFamily="34" charset="0"/>
              </a:rPr>
              <a:t>Instagram can be used as a novel data source for hypothesis generation</a:t>
            </a:r>
            <a:endParaRPr lang="en-US" sz="2200" b="1" dirty="0">
              <a:solidFill>
                <a:srgbClr val="333333"/>
              </a:solidFill>
              <a:latin typeface="Century Gothic" panose="020B0502020202020204" pitchFamily="34" charset="0"/>
            </a:endParaRPr>
          </a:p>
          <a:p>
            <a:pPr marL="800100" lvl="1" indent="-342900">
              <a:spcBef>
                <a:spcPts val="200"/>
              </a:spcBef>
              <a:buClr>
                <a:srgbClr val="2F8AB4"/>
              </a:buClr>
              <a:buFont typeface="Webdings" panose="05030102010509060703" pitchFamily="18" charset="2"/>
              <a:buChar char="4"/>
            </a:pPr>
            <a:r>
              <a:rPr lang="en-US" sz="2200" dirty="0" smtClean="0">
                <a:solidFill>
                  <a:srgbClr val="333333"/>
                </a:solidFill>
                <a:latin typeface="Century Gothic" panose="020B0502020202020204" pitchFamily="34" charset="0"/>
              </a:rPr>
              <a:t>Posts with the hashtag can provide researchers initial coverage</a:t>
            </a:r>
          </a:p>
          <a:p>
            <a:pPr marL="800100" lvl="1" indent="-342900">
              <a:spcBef>
                <a:spcPts val="200"/>
              </a:spcBef>
              <a:buClr>
                <a:srgbClr val="2F8AB4"/>
              </a:buClr>
              <a:buFont typeface="Webdings" panose="05030102010509060703" pitchFamily="18" charset="2"/>
              <a:buChar char="4"/>
            </a:pPr>
            <a:r>
              <a:rPr lang="en-US" sz="2200" dirty="0">
                <a:solidFill>
                  <a:srgbClr val="333333"/>
                </a:solidFill>
                <a:latin typeface="Century Gothic" panose="020B0502020202020204" pitchFamily="34" charset="0"/>
              </a:rPr>
              <a:t>Imagery and sightings are more highly correlated at matching flyover dates </a:t>
            </a:r>
            <a:endParaRPr lang="en-US" sz="2200" dirty="0" smtClean="0">
              <a:solidFill>
                <a:srgbClr val="333333"/>
              </a:solidFill>
              <a:latin typeface="Century Gothic" panose="020B0502020202020204" pitchFamily="34" charset="0"/>
            </a:endParaRPr>
          </a:p>
          <a:p>
            <a:pPr marL="800100" lvl="1" indent="-342900">
              <a:spcBef>
                <a:spcPts val="200"/>
              </a:spcBef>
              <a:buClr>
                <a:srgbClr val="2F8AB4"/>
              </a:buClr>
              <a:buFont typeface="Webdings" panose="05030102010509060703" pitchFamily="18" charset="2"/>
              <a:buChar char="4"/>
            </a:pPr>
            <a:r>
              <a:rPr lang="en-US" sz="2200" dirty="0" smtClean="0">
                <a:solidFill>
                  <a:srgbClr val="333333"/>
                </a:solidFill>
                <a:latin typeface="Century Gothic" panose="020B0502020202020204" pitchFamily="34" charset="0"/>
              </a:rPr>
              <a:t>Instagram is not a substitute for validation </a:t>
            </a:r>
            <a:endParaRPr lang="en-US" sz="2200" b="1" dirty="0" smtClean="0">
              <a:solidFill>
                <a:srgbClr val="333333"/>
              </a:solidFill>
              <a:latin typeface="Century Gothic" panose="020B0502020202020204" pitchFamily="34" charset="0"/>
            </a:endParaRPr>
          </a:p>
          <a:p>
            <a:endParaRPr lang="en-US" sz="2200" b="1" dirty="0">
              <a:latin typeface="Century Gothic" panose="020B0502020202020204" pitchFamily="34" charset="0"/>
            </a:endParaRPr>
          </a:p>
          <a:p>
            <a:pPr marL="457200" indent="-457200">
              <a:buFont typeface="Arial" panose="020B0604020202020204" pitchFamily="34" charset="0"/>
              <a:buChar char="•"/>
            </a:pPr>
            <a:endParaRPr lang="en-US" sz="2200" b="1" dirty="0">
              <a:latin typeface="Century Gothic" panose="020B0502020202020204" pitchFamily="34" charset="0"/>
            </a:endParaRPr>
          </a:p>
          <a:p>
            <a:pPr marL="457200" indent="-457200">
              <a:buFont typeface="Arial" panose="020B0604020202020204" pitchFamily="34" charset="0"/>
              <a:buChar char="•"/>
            </a:pPr>
            <a:endParaRPr lang="en-US" sz="2200" b="1" dirty="0">
              <a:latin typeface="Century Gothic" panose="020B0502020202020204" pitchFamily="34" charset="0"/>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91744" y="5578143"/>
            <a:ext cx="1465330" cy="1087150"/>
          </a:xfrm>
          <a:prstGeom prst="rect">
            <a:avLst/>
          </a:prstGeom>
        </p:spPr>
      </p:pic>
      <p:pic>
        <p:nvPicPr>
          <p:cNvPr id="8" name="Picture 7"/>
          <p:cNvPicPr>
            <a:picLocks/>
          </p:cNvPicPr>
          <p:nvPr/>
        </p:nvPicPr>
        <p:blipFill rotWithShape="1">
          <a:blip r:embed="rId5" cstate="print">
            <a:extLst>
              <a:ext uri="{28A0092B-C50C-407E-A947-70E740481C1C}">
                <a14:useLocalDpi xmlns:a14="http://schemas.microsoft.com/office/drawing/2010/main"/>
              </a:ext>
            </a:extLst>
          </a:blip>
          <a:srcRect/>
          <a:stretch/>
        </p:blipFill>
        <p:spPr>
          <a:xfrm>
            <a:off x="10473554" y="5572809"/>
            <a:ext cx="1465331" cy="1100525"/>
          </a:xfrm>
          <a:prstGeom prst="rect">
            <a:avLst/>
          </a:prstGeom>
        </p:spPr>
      </p:pic>
      <p:sp>
        <p:nvSpPr>
          <p:cNvPr id="9" name="TextBox 8"/>
          <p:cNvSpPr txBox="1"/>
          <p:nvPr/>
        </p:nvSpPr>
        <p:spPr>
          <a:xfrm>
            <a:off x="708525" y="6673334"/>
            <a:ext cx="1612627" cy="184666"/>
          </a:xfrm>
          <a:prstGeom prst="rect">
            <a:avLst/>
          </a:prstGeom>
          <a:noFill/>
        </p:spPr>
        <p:txBody>
          <a:bodyPr wrap="square" rtlCol="0">
            <a:spAutoFit/>
          </a:bodyPr>
          <a:lstStyle/>
          <a:p>
            <a:r>
              <a:rPr lang="en-US" sz="600" dirty="0" smtClean="0"/>
              <a:t>Image Credit: Roy Armstrong</a:t>
            </a:r>
            <a:endParaRPr lang="en-US" sz="600" dirty="0"/>
          </a:p>
        </p:txBody>
      </p:sp>
      <p:sp>
        <p:nvSpPr>
          <p:cNvPr id="10" name="TextBox 9"/>
          <p:cNvSpPr txBox="1"/>
          <p:nvPr/>
        </p:nvSpPr>
        <p:spPr>
          <a:xfrm>
            <a:off x="10925621" y="6673334"/>
            <a:ext cx="1612627" cy="184666"/>
          </a:xfrm>
          <a:prstGeom prst="rect">
            <a:avLst/>
          </a:prstGeom>
          <a:noFill/>
        </p:spPr>
        <p:txBody>
          <a:bodyPr wrap="square" rtlCol="0">
            <a:spAutoFit/>
          </a:bodyPr>
          <a:lstStyle/>
          <a:p>
            <a:r>
              <a:rPr lang="en-US" sz="600" dirty="0" smtClean="0"/>
              <a:t>Image Credit: Roy Armstrong</a:t>
            </a:r>
            <a:endParaRPr lang="en-US" sz="600" dirty="0"/>
          </a:p>
        </p:txBody>
      </p:sp>
      <p:sp>
        <p:nvSpPr>
          <p:cNvPr id="2" name="TextBox 1"/>
          <p:cNvSpPr txBox="1"/>
          <p:nvPr/>
        </p:nvSpPr>
        <p:spPr>
          <a:xfrm>
            <a:off x="6677025" y="6488668"/>
            <a:ext cx="3933825" cy="184666"/>
          </a:xfrm>
          <a:prstGeom prst="rect">
            <a:avLst/>
          </a:prstGeom>
          <a:noFill/>
        </p:spPr>
        <p:txBody>
          <a:bodyPr wrap="square" rtlCol="0">
            <a:spAutoFit/>
          </a:bodyPr>
          <a:lstStyle/>
          <a:p>
            <a:r>
              <a:rPr lang="en-US" sz="600" dirty="0" smtClean="0">
                <a:solidFill>
                  <a:schemeClr val="bg1">
                    <a:lumMod val="50000"/>
                  </a:schemeClr>
                </a:solidFill>
              </a:rPr>
              <a:t>Image Credit: http</a:t>
            </a:r>
            <a:r>
              <a:rPr lang="en-US" sz="600" dirty="0">
                <a:solidFill>
                  <a:schemeClr val="bg1">
                    <a:lumMod val="50000"/>
                  </a:schemeClr>
                </a:solidFill>
              </a:rPr>
              <a:t>://www.hdwidewallpaper.com/caribbean-beach-wide-high-definition-wallpaper-download-pictures/</a:t>
            </a:r>
          </a:p>
        </p:txBody>
      </p:sp>
    </p:spTree>
    <p:extLst>
      <p:ext uri="{BB962C8B-B14F-4D97-AF65-F5344CB8AC3E}">
        <p14:creationId xmlns:p14="http://schemas.microsoft.com/office/powerpoint/2010/main" val="1781548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032346" y="1420676"/>
            <a:ext cx="5966583" cy="475184"/>
          </a:xfrm>
        </p:spPr>
        <p:txBody>
          <a:bodyPr>
            <a:noAutofit/>
          </a:bodyPr>
          <a:lstStyle/>
          <a:p>
            <a:r>
              <a:rPr lang="en-US" sz="1400" dirty="0" smtClean="0">
                <a:latin typeface="Century Gothic" panose="020B0502020202020204" pitchFamily="34" charset="0"/>
              </a:rPr>
              <a:t>Dr. Sherry Palacios</a:t>
            </a:r>
            <a:r>
              <a:rPr lang="en-US" sz="1400" dirty="0">
                <a:latin typeface="Century Gothic" panose="020B0502020202020204" pitchFamily="34" charset="0"/>
              </a:rPr>
              <a:t>, Bay Area Environmental Research Institute</a:t>
            </a:r>
            <a:endParaRPr lang="en-US" sz="1400" dirty="0" smtClean="0">
              <a:latin typeface="Century Gothic" panose="020B0502020202020204" pitchFamily="34" charset="0"/>
            </a:endParaRPr>
          </a:p>
          <a:p>
            <a:r>
              <a:rPr lang="en-US" sz="1400" dirty="0" smtClean="0">
                <a:latin typeface="Century Gothic" panose="020B0502020202020204" pitchFamily="34" charset="0"/>
              </a:rPr>
              <a:t>Dr</a:t>
            </a:r>
            <a:r>
              <a:rPr lang="en-US" sz="1400" dirty="0">
                <a:latin typeface="Century Gothic" panose="020B0502020202020204" pitchFamily="34" charset="0"/>
              </a:rPr>
              <a:t>. Juan Torres-Pérez, Bay Area Environmental Research Institute</a:t>
            </a:r>
          </a:p>
        </p:txBody>
      </p:sp>
      <p:sp>
        <p:nvSpPr>
          <p:cNvPr id="3" name="Text Placeholder 2"/>
          <p:cNvSpPr>
            <a:spLocks noGrp="1"/>
          </p:cNvSpPr>
          <p:nvPr>
            <p:ph type="body" sz="quarter" idx="11"/>
          </p:nvPr>
        </p:nvSpPr>
        <p:spPr>
          <a:xfrm>
            <a:off x="4032346" y="2266153"/>
            <a:ext cx="6164283" cy="2938036"/>
          </a:xfrm>
        </p:spPr>
        <p:txBody>
          <a:bodyPr>
            <a:noAutofit/>
          </a:bodyPr>
          <a:lstStyle/>
          <a:p>
            <a:r>
              <a:rPr lang="en-US" sz="1400" dirty="0">
                <a:latin typeface="Century Gothic" panose="020B0502020202020204" pitchFamily="34" charset="0"/>
              </a:rPr>
              <a:t>Dr. Porfirio Alvarez Torres, </a:t>
            </a:r>
            <a:r>
              <a:rPr lang="en-US" sz="1400" dirty="0" err="1">
                <a:latin typeface="Century Gothic" panose="020B0502020202020204" pitchFamily="34" charset="0"/>
              </a:rPr>
              <a:t>Consorcio</a:t>
            </a:r>
            <a:r>
              <a:rPr lang="en-US" sz="1400" dirty="0">
                <a:latin typeface="Century Gothic" panose="020B0502020202020204" pitchFamily="34" charset="0"/>
              </a:rPr>
              <a:t> de </a:t>
            </a:r>
            <a:r>
              <a:rPr lang="en-US" sz="1400" dirty="0" err="1">
                <a:latin typeface="Century Gothic" panose="020B0502020202020204" pitchFamily="34" charset="0"/>
              </a:rPr>
              <a:t>Instituciones</a:t>
            </a:r>
            <a:r>
              <a:rPr lang="en-US" sz="1400" dirty="0">
                <a:latin typeface="Century Gothic" panose="020B0502020202020204" pitchFamily="34" charset="0"/>
              </a:rPr>
              <a:t> de </a:t>
            </a:r>
            <a:r>
              <a:rPr lang="en-US" sz="1400" dirty="0" err="1">
                <a:latin typeface="Century Gothic" panose="020B0502020202020204" pitchFamily="34" charset="0"/>
              </a:rPr>
              <a:t>Investigación</a:t>
            </a:r>
            <a:r>
              <a:rPr lang="en-US" sz="1400" dirty="0">
                <a:latin typeface="Century Gothic" panose="020B0502020202020204" pitchFamily="34" charset="0"/>
              </a:rPr>
              <a:t> Marina del </a:t>
            </a:r>
            <a:r>
              <a:rPr lang="en-US" sz="1400" dirty="0" err="1">
                <a:latin typeface="Century Gothic" panose="020B0502020202020204" pitchFamily="34" charset="0"/>
              </a:rPr>
              <a:t>Golfo</a:t>
            </a:r>
            <a:r>
              <a:rPr lang="en-US" sz="1400" dirty="0">
                <a:latin typeface="Century Gothic" panose="020B0502020202020204" pitchFamily="34" charset="0"/>
              </a:rPr>
              <a:t> de México y del Caribe (</a:t>
            </a:r>
            <a:r>
              <a:rPr lang="en-US" sz="1400" dirty="0" err="1">
                <a:latin typeface="Century Gothic" panose="020B0502020202020204" pitchFamily="34" charset="0"/>
              </a:rPr>
              <a:t>CiiMarGoMC</a:t>
            </a:r>
            <a:r>
              <a:rPr lang="en-US" sz="1400" dirty="0">
                <a:latin typeface="Century Gothic" panose="020B0502020202020204" pitchFamily="34" charset="0"/>
              </a:rPr>
              <a:t>)</a:t>
            </a:r>
          </a:p>
          <a:p>
            <a:r>
              <a:rPr lang="en-US" sz="1400" dirty="0">
                <a:latin typeface="Century Gothic" panose="020B0502020202020204" pitchFamily="34" charset="0"/>
              </a:rPr>
              <a:t>Dr. Roy A. Armstrong, Bio-optical Oceanography Laboratory University of Puerto Rico, Department of Marine Sciences</a:t>
            </a:r>
          </a:p>
          <a:p>
            <a:r>
              <a:rPr lang="en-US" sz="1400" dirty="0">
                <a:latin typeface="Century Gothic" panose="020B0502020202020204" pitchFamily="34" charset="0"/>
              </a:rPr>
              <a:t>Dr. Sergio </a:t>
            </a:r>
            <a:r>
              <a:rPr lang="en-US" sz="1400" dirty="0" err="1">
                <a:latin typeface="Century Gothic" panose="020B0502020202020204" pitchFamily="34" charset="0"/>
              </a:rPr>
              <a:t>Cerdeira</a:t>
            </a:r>
            <a:r>
              <a:rPr lang="en-US" sz="1400" dirty="0">
                <a:latin typeface="Century Gothic" panose="020B0502020202020204" pitchFamily="34" charset="0"/>
              </a:rPr>
              <a:t>, Marine Monitoring Coordinator at </a:t>
            </a:r>
            <a:r>
              <a:rPr lang="en-US" sz="1400" dirty="0" err="1">
                <a:latin typeface="Century Gothic" panose="020B0502020202020204" pitchFamily="34" charset="0"/>
              </a:rPr>
              <a:t>Comisión</a:t>
            </a:r>
            <a:r>
              <a:rPr lang="en-US" sz="1400" dirty="0">
                <a:latin typeface="Century Gothic" panose="020B0502020202020204" pitchFamily="34" charset="0"/>
              </a:rPr>
              <a:t> Nacional para el </a:t>
            </a:r>
            <a:r>
              <a:rPr lang="en-US" sz="1400" dirty="0" err="1">
                <a:latin typeface="Century Gothic" panose="020B0502020202020204" pitchFamily="34" charset="0"/>
              </a:rPr>
              <a:t>Conocimiento</a:t>
            </a:r>
            <a:r>
              <a:rPr lang="en-US" sz="1400" dirty="0">
                <a:latin typeface="Century Gothic" panose="020B0502020202020204" pitchFamily="34" charset="0"/>
              </a:rPr>
              <a:t> y </a:t>
            </a:r>
            <a:r>
              <a:rPr lang="en-US" sz="1400" dirty="0" err="1">
                <a:latin typeface="Century Gothic" panose="020B0502020202020204" pitchFamily="34" charset="0"/>
              </a:rPr>
              <a:t>Uso</a:t>
            </a:r>
            <a:r>
              <a:rPr lang="en-US" sz="1400" dirty="0">
                <a:latin typeface="Century Gothic" panose="020B0502020202020204" pitchFamily="34" charset="0"/>
              </a:rPr>
              <a:t> de la </a:t>
            </a:r>
            <a:r>
              <a:rPr lang="en-US" sz="1400" dirty="0" err="1">
                <a:latin typeface="Century Gothic" panose="020B0502020202020204" pitchFamily="34" charset="0"/>
              </a:rPr>
              <a:t>Biodiversidad</a:t>
            </a:r>
            <a:r>
              <a:rPr lang="en-US" sz="1400" dirty="0">
                <a:latin typeface="Century Gothic" panose="020B0502020202020204" pitchFamily="34" charset="0"/>
              </a:rPr>
              <a:t> (CONABIO)</a:t>
            </a:r>
          </a:p>
          <a:p>
            <a:r>
              <a:rPr lang="en-US" sz="1400" dirty="0">
                <a:latin typeface="Century Gothic" panose="020B0502020202020204" pitchFamily="34" charset="0"/>
              </a:rPr>
              <a:t>Dr. Amy </a:t>
            </a:r>
            <a:r>
              <a:rPr lang="en-US" sz="1400" dirty="0" err="1">
                <a:latin typeface="Century Gothic" panose="020B0502020202020204" pitchFamily="34" charset="0"/>
              </a:rPr>
              <a:t>Siuda</a:t>
            </a:r>
            <a:r>
              <a:rPr lang="en-US" sz="1400" dirty="0">
                <a:latin typeface="Century Gothic" panose="020B0502020202020204" pitchFamily="34" charset="0"/>
              </a:rPr>
              <a:t>, Dr. Deb Goodwin, Dr. Jeff Schell Sea Education Association</a:t>
            </a:r>
          </a:p>
          <a:p>
            <a:r>
              <a:rPr lang="en-US" sz="1400" dirty="0">
                <a:latin typeface="Century Gothic" panose="020B0502020202020204" pitchFamily="34" charset="0"/>
              </a:rPr>
              <a:t>Frederique </a:t>
            </a:r>
            <a:r>
              <a:rPr lang="en-US" sz="1400" dirty="0" err="1">
                <a:latin typeface="Century Gothic" panose="020B0502020202020204" pitchFamily="34" charset="0"/>
              </a:rPr>
              <a:t>Fardin</a:t>
            </a:r>
            <a:r>
              <a:rPr lang="en-US" sz="1400" dirty="0">
                <a:latin typeface="Century Gothic" panose="020B0502020202020204" pitchFamily="34" charset="0"/>
              </a:rPr>
              <a:t>, SPAW-RAC</a:t>
            </a:r>
          </a:p>
        </p:txBody>
      </p:sp>
      <p:sp>
        <p:nvSpPr>
          <p:cNvPr id="4" name="Text Placeholder 3"/>
          <p:cNvSpPr>
            <a:spLocks noGrp="1"/>
          </p:cNvSpPr>
          <p:nvPr>
            <p:ph type="body" sz="quarter" idx="12"/>
          </p:nvPr>
        </p:nvSpPr>
        <p:spPr>
          <a:xfrm>
            <a:off x="3982508" y="4850110"/>
            <a:ext cx="5344372" cy="939892"/>
          </a:xfrm>
        </p:spPr>
        <p:txBody>
          <a:bodyPr>
            <a:normAutofit/>
          </a:bodyPr>
          <a:lstStyle/>
          <a:p>
            <a:pPr>
              <a:spcBef>
                <a:spcPts val="600"/>
              </a:spcBef>
            </a:pPr>
            <a:r>
              <a:rPr lang="en-US" sz="1400" dirty="0">
                <a:latin typeface="Century Gothic" panose="020B0502020202020204" pitchFamily="34" charset="0"/>
              </a:rPr>
              <a:t>Chippie Kislik (NASA Ames DEVELOP Center Lead)</a:t>
            </a:r>
          </a:p>
          <a:p>
            <a:pPr>
              <a:spcBef>
                <a:spcPts val="600"/>
              </a:spcBef>
            </a:pPr>
            <a:r>
              <a:rPr lang="en-US" sz="1400" dirty="0">
                <a:latin typeface="Century Gothic" panose="020B0502020202020204" pitchFamily="34" charset="0"/>
              </a:rPr>
              <a:t>Victoria Ly (NASA Ames DEVELOP Assistant Center Lead</a:t>
            </a:r>
            <a:r>
              <a:rPr lang="en-US" sz="1400" dirty="0" smtClean="0">
                <a:latin typeface="Century Gothic" panose="020B0502020202020204" pitchFamily="34" charset="0"/>
              </a:rPr>
              <a:t>)</a:t>
            </a:r>
          </a:p>
          <a:p>
            <a:pPr>
              <a:spcBef>
                <a:spcPts val="600"/>
              </a:spcBef>
            </a:pPr>
            <a:r>
              <a:rPr lang="en-US" sz="1400" dirty="0" smtClean="0">
                <a:latin typeface="Century Gothic" panose="020B0502020202020204" pitchFamily="34" charset="0"/>
              </a:rPr>
              <a:t>Erica Scaduto (DEVELOP Alumna)</a:t>
            </a:r>
            <a:endParaRPr lang="en-US" sz="1400" dirty="0">
              <a:latin typeface="Century Gothic" panose="020B0502020202020204" pitchFamily="34" charset="0"/>
            </a:endParaRPr>
          </a:p>
        </p:txBody>
      </p:sp>
      <p:sp>
        <p:nvSpPr>
          <p:cNvPr id="5" name="TextBox 4"/>
          <p:cNvSpPr txBox="1"/>
          <p:nvPr/>
        </p:nvSpPr>
        <p:spPr>
          <a:xfrm>
            <a:off x="1334430" y="1188243"/>
            <a:ext cx="2697916" cy="769441"/>
          </a:xfrm>
          <a:prstGeom prst="rect">
            <a:avLst/>
          </a:prstGeom>
          <a:noFill/>
        </p:spPr>
        <p:txBody>
          <a:bodyPr wrap="square" rtlCol="0">
            <a:spAutoFit/>
          </a:bodyPr>
          <a:lstStyle/>
          <a:p>
            <a:pPr algn="r"/>
            <a:r>
              <a:rPr lang="en-US" sz="4400" b="1" dirty="0">
                <a:solidFill>
                  <a:schemeClr val="accent1"/>
                </a:solidFill>
                <a:latin typeface="Century Gothic" panose="020B0502020202020204" pitchFamily="34" charset="0"/>
              </a:rPr>
              <a:t>Advisors</a:t>
            </a:r>
            <a:endParaRPr lang="en-US" sz="4400" dirty="0">
              <a:solidFill>
                <a:schemeClr val="accent1"/>
              </a:solidFill>
              <a:latin typeface="Century Gothic" panose="020B0502020202020204" pitchFamily="34" charset="0"/>
            </a:endParaRPr>
          </a:p>
        </p:txBody>
      </p:sp>
      <p:sp>
        <p:nvSpPr>
          <p:cNvPr id="6" name="TextBox 5"/>
          <p:cNvSpPr txBox="1"/>
          <p:nvPr/>
        </p:nvSpPr>
        <p:spPr>
          <a:xfrm>
            <a:off x="1419396" y="2080348"/>
            <a:ext cx="2527982" cy="769441"/>
          </a:xfrm>
          <a:prstGeom prst="rect">
            <a:avLst/>
          </a:prstGeom>
          <a:noFill/>
        </p:spPr>
        <p:txBody>
          <a:bodyPr wrap="square" rtlCol="0">
            <a:spAutoFit/>
          </a:bodyPr>
          <a:lstStyle/>
          <a:p>
            <a:pPr algn="r"/>
            <a:r>
              <a:rPr lang="en-US" sz="4400" b="1" dirty="0">
                <a:solidFill>
                  <a:schemeClr val="accent1"/>
                </a:solidFill>
                <a:latin typeface="Century Gothic" panose="020B0502020202020204" pitchFamily="34" charset="0"/>
              </a:rPr>
              <a:t>Partners</a:t>
            </a:r>
            <a:endParaRPr lang="en-US" sz="4400" dirty="0">
              <a:solidFill>
                <a:schemeClr val="accent1"/>
              </a:solidFill>
              <a:latin typeface="Century Gothic" panose="020B0502020202020204" pitchFamily="34" charset="0"/>
            </a:endParaRPr>
          </a:p>
        </p:txBody>
      </p:sp>
      <p:sp>
        <p:nvSpPr>
          <p:cNvPr id="7" name="TextBox 6"/>
          <p:cNvSpPr txBox="1"/>
          <p:nvPr/>
        </p:nvSpPr>
        <p:spPr>
          <a:xfrm>
            <a:off x="1688314" y="4663877"/>
            <a:ext cx="1990149" cy="769441"/>
          </a:xfrm>
          <a:prstGeom prst="rect">
            <a:avLst/>
          </a:prstGeom>
          <a:noFill/>
        </p:spPr>
        <p:txBody>
          <a:bodyPr wrap="square" rtlCol="0">
            <a:spAutoFit/>
          </a:bodyPr>
          <a:lstStyle/>
          <a:p>
            <a:pPr algn="r"/>
            <a:r>
              <a:rPr lang="en-US" sz="4400" b="1" dirty="0">
                <a:solidFill>
                  <a:schemeClr val="accent1"/>
                </a:solidFill>
                <a:latin typeface="Century Gothic" panose="020B0502020202020204" pitchFamily="34" charset="0"/>
              </a:rPr>
              <a:t>Others</a:t>
            </a:r>
            <a:endParaRPr lang="en-US" sz="4400" dirty="0">
              <a:solidFill>
                <a:schemeClr val="accent1"/>
              </a:solidFill>
              <a:latin typeface="Century Gothic" panose="020B0502020202020204" pitchFamily="34" charset="0"/>
            </a:endParaRPr>
          </a:p>
        </p:txBody>
      </p:sp>
    </p:spTree>
    <p:extLst>
      <p:ext uri="{BB962C8B-B14F-4D97-AF65-F5344CB8AC3E}">
        <p14:creationId xmlns:p14="http://schemas.microsoft.com/office/powerpoint/2010/main" val="312494918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346 (1).jpg"/>
          <p:cNvPicPr>
            <a:picLocks noChangeAspect="1"/>
          </p:cNvPicPr>
          <p:nvPr/>
        </p:nvPicPr>
        <p:blipFill rotWithShape="1">
          <a:blip r:embed="rId2" cstate="print">
            <a:extLst>
              <a:ext uri="{28A0092B-C50C-407E-A947-70E740481C1C}">
                <a14:useLocalDpi xmlns:a14="http://schemas.microsoft.com/office/drawing/2010/main"/>
              </a:ext>
            </a:extLst>
          </a:blip>
          <a:srcRect t="11209" r="5664" b="19528"/>
          <a:stretch/>
        </p:blipFill>
        <p:spPr>
          <a:xfrm>
            <a:off x="0" y="114299"/>
            <a:ext cx="12184380" cy="6709411"/>
          </a:xfrm>
          <a:prstGeom prst="rect">
            <a:avLst/>
          </a:prstGeom>
        </p:spPr>
      </p:pic>
      <p:sp>
        <p:nvSpPr>
          <p:cNvPr id="3" name="Text Placeholder 2"/>
          <p:cNvSpPr>
            <a:spLocks noGrp="1"/>
          </p:cNvSpPr>
          <p:nvPr>
            <p:ph type="body" sz="quarter" idx="4294967295"/>
          </p:nvPr>
        </p:nvSpPr>
        <p:spPr>
          <a:xfrm>
            <a:off x="5968595" y="683788"/>
            <a:ext cx="4277504" cy="815586"/>
          </a:xfrm>
          <a:prstGeom prst="rect">
            <a:avLst/>
          </a:prstGeom>
        </p:spPr>
        <p:txBody>
          <a:bodyPr>
            <a:noAutofit/>
          </a:bodyPr>
          <a:lstStyle/>
          <a:p>
            <a:pPr marL="0" indent="0">
              <a:buNone/>
            </a:pPr>
            <a:r>
              <a:rPr lang="en-US" sz="5600" dirty="0">
                <a:solidFill>
                  <a:schemeClr val="bg1"/>
                </a:solidFill>
                <a:latin typeface="Century Gothic" panose="020B0502020202020204" pitchFamily="34" charset="0"/>
              </a:rPr>
              <a:t>Questions?</a:t>
            </a:r>
          </a:p>
        </p:txBody>
      </p:sp>
      <p:sp>
        <p:nvSpPr>
          <p:cNvPr id="4" name="TextBox 3"/>
          <p:cNvSpPr txBox="1"/>
          <p:nvPr/>
        </p:nvSpPr>
        <p:spPr>
          <a:xfrm>
            <a:off x="289561" y="3691265"/>
            <a:ext cx="7502013" cy="2123658"/>
          </a:xfrm>
          <a:prstGeom prst="rect">
            <a:avLst/>
          </a:prstGeom>
          <a:noFill/>
        </p:spPr>
        <p:txBody>
          <a:bodyPr wrap="square" rtlCol="0">
            <a:spAutoFit/>
          </a:bodyPr>
          <a:lstStyle/>
          <a:p>
            <a:r>
              <a:rPr lang="en-US" sz="2200" b="1" dirty="0">
                <a:solidFill>
                  <a:schemeClr val="bg1"/>
                </a:solidFill>
                <a:latin typeface="Century Gothic" panose="020B0502020202020204" pitchFamily="34" charset="0"/>
              </a:rPr>
              <a:t>Contact: </a:t>
            </a:r>
          </a:p>
          <a:p>
            <a:r>
              <a:rPr lang="en-US" sz="2200" b="1" dirty="0">
                <a:solidFill>
                  <a:schemeClr val="bg1"/>
                </a:solidFill>
                <a:latin typeface="Century Gothic" panose="020B0502020202020204" pitchFamily="34" charset="0"/>
              </a:rPr>
              <a:t>emma.k.accorsi@nasa.gov</a:t>
            </a:r>
          </a:p>
          <a:p>
            <a:r>
              <a:rPr lang="en-US" sz="2200" b="1" dirty="0">
                <a:solidFill>
                  <a:schemeClr val="bg1"/>
                </a:solidFill>
                <a:latin typeface="Century Gothic" panose="020B0502020202020204" pitchFamily="34" charset="0"/>
              </a:rPr>
              <a:t>maria.c.lopez-pena@nasa.gov</a:t>
            </a:r>
          </a:p>
          <a:p>
            <a:r>
              <a:rPr lang="en-US" sz="2200" b="1" dirty="0">
                <a:solidFill>
                  <a:schemeClr val="bg1"/>
                </a:solidFill>
                <a:latin typeface="Century Gothic" panose="020B0502020202020204" pitchFamily="34" charset="0"/>
              </a:rPr>
              <a:t>jordan.w.ped@nasa.gov</a:t>
            </a:r>
          </a:p>
          <a:p>
            <a:endParaRPr lang="en-US" sz="2200" dirty="0">
              <a:latin typeface="Century Gothic" panose="020B0502020202020204" pitchFamily="34" charset="0"/>
            </a:endParaRPr>
          </a:p>
          <a:p>
            <a:endParaRPr lang="en-US" sz="2200" dirty="0">
              <a:latin typeface="Century Gothic" panose="020B0502020202020204" pitchFamily="34" charset="0"/>
            </a:endParaRPr>
          </a:p>
        </p:txBody>
      </p:sp>
      <p:sp>
        <p:nvSpPr>
          <p:cNvPr id="5" name="TextBox 4"/>
          <p:cNvSpPr txBox="1"/>
          <p:nvPr/>
        </p:nvSpPr>
        <p:spPr>
          <a:xfrm>
            <a:off x="9330650" y="6454378"/>
            <a:ext cx="2888227" cy="369332"/>
          </a:xfrm>
          <a:prstGeom prst="rect">
            <a:avLst/>
          </a:prstGeom>
          <a:noFill/>
        </p:spPr>
        <p:txBody>
          <a:bodyPr wrap="none" rtlCol="0">
            <a:spAutoFit/>
          </a:bodyPr>
          <a:lstStyle/>
          <a:p>
            <a:r>
              <a:rPr lang="en-US" dirty="0"/>
              <a:t>Source: </a:t>
            </a:r>
            <a:r>
              <a:rPr lang="en-US" dirty="0" smtClean="0"/>
              <a:t>Dr. </a:t>
            </a:r>
            <a:r>
              <a:rPr lang="en-US" dirty="0"/>
              <a:t>Juan Torres-Perez</a:t>
            </a:r>
          </a:p>
        </p:txBody>
      </p:sp>
    </p:spTree>
    <p:extLst>
      <p:ext uri="{BB962C8B-B14F-4D97-AF65-F5344CB8AC3E}">
        <p14:creationId xmlns:p14="http://schemas.microsoft.com/office/powerpoint/2010/main" val="262327549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b="1" dirty="0">
                <a:solidFill>
                  <a:schemeClr val="bg1"/>
                </a:solidFill>
                <a:latin typeface="Century Gothic" panose="020B0502020202020204" pitchFamily="34" charset="0"/>
              </a:rPr>
              <a:t>What is </a:t>
            </a:r>
            <a:r>
              <a:rPr lang="en-US" sz="4000" b="1" i="1" dirty="0">
                <a:solidFill>
                  <a:schemeClr val="bg1"/>
                </a:solidFill>
                <a:latin typeface="Century Gothic" panose="020B0502020202020204" pitchFamily="34" charset="0"/>
              </a:rPr>
              <a:t>Sargassum?</a:t>
            </a:r>
          </a:p>
        </p:txBody>
      </p:sp>
      <p:pic>
        <p:nvPicPr>
          <p:cNvPr id="9" name="Picture 8" descr="IMG_0293.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911531" y="1308861"/>
            <a:ext cx="2916469" cy="5237473"/>
          </a:xfrm>
          <a:prstGeom prst="rect">
            <a:avLst/>
          </a:prstGeom>
        </p:spPr>
      </p:pic>
      <p:sp>
        <p:nvSpPr>
          <p:cNvPr id="11" name="Text Placeholder 5"/>
          <p:cNvSpPr>
            <a:spLocks noGrp="1"/>
          </p:cNvSpPr>
          <p:nvPr>
            <p:ph type="body" sz="quarter" idx="11"/>
          </p:nvPr>
        </p:nvSpPr>
        <p:spPr>
          <a:xfrm>
            <a:off x="441226" y="1779843"/>
            <a:ext cx="8322591" cy="2293784"/>
          </a:xfrm>
        </p:spPr>
        <p:txBody>
          <a:bodyPr>
            <a:normAutofit/>
          </a:bodyPr>
          <a:lstStyle/>
          <a:p>
            <a:pPr marL="342900" indent="-342900">
              <a:spcBef>
                <a:spcPts val="200"/>
              </a:spcBef>
              <a:buClr>
                <a:srgbClr val="2F8AB4"/>
              </a:buClr>
              <a:buFont typeface="Webdings" panose="05030102010509060703" pitchFamily="18" charset="2"/>
              <a:buChar char="4"/>
            </a:pPr>
            <a:r>
              <a:rPr lang="en-US" sz="2200" b="1" i="1" dirty="0" smtClean="0">
                <a:solidFill>
                  <a:schemeClr val="bg2">
                    <a:lumMod val="50000"/>
                  </a:schemeClr>
                </a:solidFill>
              </a:rPr>
              <a:t>Sargassum</a:t>
            </a:r>
            <a:r>
              <a:rPr lang="en-US" sz="2200" dirty="0" smtClean="0">
                <a:solidFill>
                  <a:schemeClr val="bg2">
                    <a:lumMod val="50000"/>
                  </a:schemeClr>
                </a:solidFill>
              </a:rPr>
              <a:t> - </a:t>
            </a:r>
            <a:r>
              <a:rPr lang="en-US" sz="2200" dirty="0">
                <a:solidFill>
                  <a:schemeClr val="bg2">
                    <a:lumMod val="50000"/>
                  </a:schemeClr>
                </a:solidFill>
              </a:rPr>
              <a:t>genus of pelagic brown </a:t>
            </a:r>
            <a:r>
              <a:rPr lang="en-US" sz="2200" dirty="0" err="1" smtClean="0">
                <a:solidFill>
                  <a:schemeClr val="bg2">
                    <a:lumMod val="50000"/>
                  </a:schemeClr>
                </a:solidFill>
              </a:rPr>
              <a:t>macroalgae</a:t>
            </a:r>
            <a:endParaRPr lang="en-US" sz="2200" dirty="0" smtClean="0">
              <a:solidFill>
                <a:schemeClr val="bg2">
                  <a:lumMod val="50000"/>
                </a:schemeClr>
              </a:solidFill>
            </a:endParaRPr>
          </a:p>
          <a:p>
            <a:pPr marL="1028700" lvl="1" indent="-342900">
              <a:spcBef>
                <a:spcPts val="200"/>
              </a:spcBef>
              <a:buClr>
                <a:srgbClr val="2F8AB4"/>
              </a:buClr>
              <a:buFont typeface="Webdings" panose="05030102010509060703" pitchFamily="18" charset="2"/>
              <a:buChar char="4"/>
            </a:pPr>
            <a:r>
              <a:rPr lang="en-US" sz="2000" dirty="0" err="1">
                <a:solidFill>
                  <a:schemeClr val="bg2">
                    <a:lumMod val="50000"/>
                  </a:schemeClr>
                </a:solidFill>
                <a:latin typeface="Century Gothic" panose="020B0502020202020204" pitchFamily="34" charset="0"/>
              </a:rPr>
              <a:t>Holopelagic</a:t>
            </a:r>
            <a:r>
              <a:rPr lang="en-US" sz="2000" dirty="0">
                <a:solidFill>
                  <a:schemeClr val="bg2">
                    <a:lumMod val="50000"/>
                  </a:schemeClr>
                </a:solidFill>
                <a:latin typeface="Century Gothic" panose="020B0502020202020204" pitchFamily="34" charset="0"/>
              </a:rPr>
              <a:t>: </a:t>
            </a:r>
            <a:br>
              <a:rPr lang="en-US" sz="2000" dirty="0">
                <a:solidFill>
                  <a:schemeClr val="bg2">
                    <a:lumMod val="50000"/>
                  </a:schemeClr>
                </a:solidFill>
                <a:latin typeface="Century Gothic" panose="020B0502020202020204" pitchFamily="34" charset="0"/>
              </a:rPr>
            </a:br>
            <a:r>
              <a:rPr lang="en-US" sz="2000" dirty="0">
                <a:solidFill>
                  <a:schemeClr val="bg2">
                    <a:lumMod val="50000"/>
                  </a:schemeClr>
                </a:solidFill>
                <a:latin typeface="Century Gothic" panose="020B0502020202020204" pitchFamily="34" charset="0"/>
              </a:rPr>
              <a:t>S. </a:t>
            </a:r>
            <a:r>
              <a:rPr lang="en-US" sz="2000" dirty="0" err="1">
                <a:solidFill>
                  <a:schemeClr val="bg2">
                    <a:lumMod val="50000"/>
                  </a:schemeClr>
                </a:solidFill>
                <a:latin typeface="Century Gothic" panose="020B0502020202020204" pitchFamily="34" charset="0"/>
              </a:rPr>
              <a:t>fluitans</a:t>
            </a:r>
            <a:r>
              <a:rPr lang="en-US" sz="2000" dirty="0">
                <a:solidFill>
                  <a:schemeClr val="bg2">
                    <a:lumMod val="50000"/>
                  </a:schemeClr>
                </a:solidFill>
                <a:latin typeface="Century Gothic" panose="020B0502020202020204" pitchFamily="34" charset="0"/>
              </a:rPr>
              <a:t> and S. </a:t>
            </a:r>
            <a:r>
              <a:rPr lang="en-US" sz="2000" dirty="0" err="1" smtClean="0">
                <a:solidFill>
                  <a:schemeClr val="bg2">
                    <a:lumMod val="50000"/>
                  </a:schemeClr>
                </a:solidFill>
                <a:latin typeface="Century Gothic" panose="020B0502020202020204" pitchFamily="34" charset="0"/>
              </a:rPr>
              <a:t>natans</a:t>
            </a:r>
            <a:endParaRPr lang="en-US" sz="2000" dirty="0" smtClean="0">
              <a:solidFill>
                <a:schemeClr val="bg2">
                  <a:lumMod val="50000"/>
                </a:schemeClr>
              </a:solidFill>
              <a:latin typeface="Century Gothic" panose="020B0502020202020204" pitchFamily="34" charset="0"/>
            </a:endParaRPr>
          </a:p>
          <a:p>
            <a:pPr marL="1028700" lvl="1" indent="-342900">
              <a:spcBef>
                <a:spcPts val="200"/>
              </a:spcBef>
              <a:buClr>
                <a:srgbClr val="2F8AB4"/>
              </a:buClr>
              <a:buFont typeface="Webdings" panose="05030102010509060703" pitchFamily="18" charset="2"/>
              <a:buChar char="4"/>
            </a:pPr>
            <a:endParaRPr lang="en-US" sz="2000" dirty="0">
              <a:latin typeface="Century Gothic" panose="020B0502020202020204" pitchFamily="34" charset="0"/>
            </a:endParaRPr>
          </a:p>
          <a:p>
            <a:pPr marL="342900" indent="-342900">
              <a:spcBef>
                <a:spcPts val="200"/>
              </a:spcBef>
              <a:buClr>
                <a:srgbClr val="2F8AB4"/>
              </a:buClr>
              <a:buFont typeface="Webdings" panose="05030102010509060703" pitchFamily="18" charset="2"/>
              <a:buChar char="4"/>
            </a:pPr>
            <a:r>
              <a:rPr lang="en-US" sz="2200" dirty="0"/>
              <a:t>Significant ecosystem services:	</a:t>
            </a:r>
          </a:p>
          <a:p>
            <a:pPr marL="342900" indent="-342900">
              <a:spcBef>
                <a:spcPts val="200"/>
              </a:spcBef>
              <a:buClr>
                <a:srgbClr val="2F8AB4"/>
              </a:buClr>
              <a:buFont typeface="Webdings" panose="05030102010509060703" pitchFamily="18" charset="2"/>
              <a:buChar char="4"/>
            </a:pPr>
            <a:endParaRPr lang="en-US" sz="2200" dirty="0"/>
          </a:p>
        </p:txBody>
      </p:sp>
      <p:sp>
        <p:nvSpPr>
          <p:cNvPr id="12" name="TextBox 11"/>
          <p:cNvSpPr txBox="1"/>
          <p:nvPr/>
        </p:nvSpPr>
        <p:spPr>
          <a:xfrm>
            <a:off x="10741517" y="6546334"/>
            <a:ext cx="1612627" cy="184666"/>
          </a:xfrm>
          <a:prstGeom prst="rect">
            <a:avLst/>
          </a:prstGeom>
          <a:noFill/>
        </p:spPr>
        <p:txBody>
          <a:bodyPr wrap="square" rtlCol="0">
            <a:spAutoFit/>
          </a:bodyPr>
          <a:lstStyle/>
          <a:p>
            <a:r>
              <a:rPr lang="en-US" sz="600" dirty="0" smtClean="0"/>
              <a:t>Image Credit: Dr. Juan Torres-Perez</a:t>
            </a:r>
            <a:endParaRPr lang="en-US" sz="600" dirty="0"/>
          </a:p>
        </p:txBody>
      </p:sp>
      <p:pic>
        <p:nvPicPr>
          <p:cNvPr id="15" name="Picture 1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18614" y="3604946"/>
            <a:ext cx="2832369" cy="2146484"/>
          </a:xfrm>
          <a:prstGeom prst="rect">
            <a:avLst/>
          </a:prstGeom>
          <a:ln>
            <a:noFill/>
          </a:ln>
        </p:spPr>
      </p:pic>
      <p:sp>
        <p:nvSpPr>
          <p:cNvPr id="16" name="TextBox 15"/>
          <p:cNvSpPr txBox="1"/>
          <p:nvPr/>
        </p:nvSpPr>
        <p:spPr>
          <a:xfrm>
            <a:off x="5208818" y="5742989"/>
            <a:ext cx="838000" cy="184666"/>
          </a:xfrm>
          <a:prstGeom prst="rect">
            <a:avLst/>
          </a:prstGeom>
          <a:noFill/>
        </p:spPr>
        <p:txBody>
          <a:bodyPr wrap="square" rtlCol="0">
            <a:spAutoFit/>
          </a:bodyPr>
          <a:lstStyle/>
          <a:p>
            <a:r>
              <a:rPr lang="en-US" sz="600" dirty="0" smtClean="0"/>
              <a:t>Source: </a:t>
            </a:r>
            <a:r>
              <a:rPr lang="en-US" sz="600" dirty="0" err="1" smtClean="0"/>
              <a:t>Pixabay</a:t>
            </a:r>
            <a:endParaRPr lang="en-US" sz="600" dirty="0"/>
          </a:p>
        </p:txBody>
      </p:sp>
      <p:pic>
        <p:nvPicPr>
          <p:cNvPr id="17" name="Picture 1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893971" y="3612263"/>
            <a:ext cx="2969604" cy="2139167"/>
          </a:xfrm>
          <a:prstGeom prst="rect">
            <a:avLst/>
          </a:prstGeom>
          <a:ln>
            <a:noFill/>
          </a:ln>
        </p:spPr>
      </p:pic>
      <p:sp>
        <p:nvSpPr>
          <p:cNvPr id="19" name="TextBox 18"/>
          <p:cNvSpPr txBox="1"/>
          <p:nvPr/>
        </p:nvSpPr>
        <p:spPr>
          <a:xfrm>
            <a:off x="8179831" y="5742989"/>
            <a:ext cx="969535" cy="184666"/>
          </a:xfrm>
          <a:prstGeom prst="rect">
            <a:avLst/>
          </a:prstGeom>
          <a:noFill/>
        </p:spPr>
        <p:txBody>
          <a:bodyPr wrap="square" rtlCol="0">
            <a:spAutoFit/>
          </a:bodyPr>
          <a:lstStyle/>
          <a:p>
            <a:r>
              <a:rPr lang="en-US" sz="600" dirty="0" smtClean="0"/>
              <a:t>Source: Wikipedia</a:t>
            </a:r>
            <a:endParaRPr lang="en-US" sz="600" dirty="0"/>
          </a:p>
        </p:txBody>
      </p:sp>
      <p:sp>
        <p:nvSpPr>
          <p:cNvPr id="20" name="TextBox 19"/>
          <p:cNvSpPr txBox="1"/>
          <p:nvPr/>
        </p:nvSpPr>
        <p:spPr>
          <a:xfrm>
            <a:off x="751072" y="6021326"/>
            <a:ext cx="4602981" cy="430887"/>
          </a:xfrm>
          <a:prstGeom prst="rect">
            <a:avLst/>
          </a:prstGeom>
          <a:noFill/>
        </p:spPr>
        <p:txBody>
          <a:bodyPr wrap="square" rtlCol="0">
            <a:spAutoFit/>
          </a:bodyPr>
          <a:lstStyle/>
          <a:p>
            <a:r>
              <a:rPr lang="en-US" sz="2200" b="1" dirty="0" smtClean="0">
                <a:solidFill>
                  <a:schemeClr val="accent1"/>
                </a:solidFill>
                <a:latin typeface="Century Gothic" panose="020B0502020202020204" pitchFamily="34" charset="0"/>
              </a:rPr>
              <a:t>Helps Promote Biodiversity</a:t>
            </a:r>
            <a:endParaRPr lang="en-US" sz="2200" b="1" dirty="0">
              <a:solidFill>
                <a:schemeClr val="accent1"/>
              </a:solidFill>
              <a:latin typeface="Century Gothic" panose="020B0502020202020204" pitchFamily="34" charset="0"/>
            </a:endParaRPr>
          </a:p>
        </p:txBody>
      </p:sp>
      <p:sp>
        <p:nvSpPr>
          <p:cNvPr id="21" name="TextBox 20"/>
          <p:cNvSpPr txBox="1"/>
          <p:nvPr/>
        </p:nvSpPr>
        <p:spPr>
          <a:xfrm>
            <a:off x="8893570" y="3673517"/>
            <a:ext cx="3310689" cy="400110"/>
          </a:xfrm>
          <a:prstGeom prst="rect">
            <a:avLst/>
          </a:prstGeom>
          <a:noFill/>
        </p:spPr>
        <p:txBody>
          <a:bodyPr wrap="square" rtlCol="0">
            <a:spAutoFit/>
          </a:bodyPr>
          <a:lstStyle/>
          <a:p>
            <a:r>
              <a:rPr lang="en-US" sz="2000" b="1" dirty="0" smtClean="0">
                <a:solidFill>
                  <a:schemeClr val="bg1"/>
                </a:solidFill>
                <a:latin typeface="Century Gothic" panose="020B0502020202020204" pitchFamily="34" charset="0"/>
              </a:rPr>
              <a:t>Ocean nutrient cycling</a:t>
            </a:r>
            <a:endParaRPr lang="en-US" sz="2000" b="1" dirty="0">
              <a:solidFill>
                <a:schemeClr val="bg1"/>
              </a:solidFill>
              <a:latin typeface="Century Gothic" panose="020B0502020202020204" pitchFamily="34" charset="0"/>
            </a:endParaRPr>
          </a:p>
        </p:txBody>
      </p:sp>
      <p:pic>
        <p:nvPicPr>
          <p:cNvPr id="22" name="Picture 21" descr="IMG_0346.jp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41680" y="3604946"/>
            <a:ext cx="2828330" cy="2146484"/>
          </a:xfrm>
          <a:prstGeom prst="rect">
            <a:avLst/>
          </a:prstGeom>
        </p:spPr>
      </p:pic>
      <p:sp>
        <p:nvSpPr>
          <p:cNvPr id="23" name="Curved Down Arrow 22"/>
          <p:cNvSpPr/>
          <p:nvPr/>
        </p:nvSpPr>
        <p:spPr>
          <a:xfrm>
            <a:off x="9671671" y="2970422"/>
            <a:ext cx="1248475" cy="499869"/>
          </a:xfrm>
          <a:prstGeom prst="curvedDownArrow">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solidFill>
                  <a:schemeClr val="bg1"/>
                </a:solidFill>
              </a:ln>
              <a:solidFill>
                <a:schemeClr val="bg1"/>
              </a:solidFill>
            </a:endParaRPr>
          </a:p>
        </p:txBody>
      </p:sp>
      <p:sp>
        <p:nvSpPr>
          <p:cNvPr id="24" name="Curved Down Arrow 23"/>
          <p:cNvSpPr/>
          <p:nvPr/>
        </p:nvSpPr>
        <p:spPr>
          <a:xfrm rot="10800000">
            <a:off x="9621396" y="4190110"/>
            <a:ext cx="1248475" cy="499869"/>
          </a:xfrm>
          <a:prstGeom prst="curvedDownArrow">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solidFill>
                  <a:schemeClr val="bg1"/>
                </a:solidFill>
              </a:ln>
              <a:solidFill>
                <a:schemeClr val="bg1"/>
              </a:solidFill>
            </a:endParaRPr>
          </a:p>
        </p:txBody>
      </p:sp>
      <p:sp>
        <p:nvSpPr>
          <p:cNvPr id="25" name="TextBox 24"/>
          <p:cNvSpPr txBox="1"/>
          <p:nvPr/>
        </p:nvSpPr>
        <p:spPr>
          <a:xfrm>
            <a:off x="751072" y="3927597"/>
            <a:ext cx="2366652" cy="338554"/>
          </a:xfrm>
          <a:prstGeom prst="rect">
            <a:avLst/>
          </a:prstGeom>
          <a:noFill/>
        </p:spPr>
        <p:txBody>
          <a:bodyPr wrap="square" rtlCol="0">
            <a:spAutoFit/>
          </a:bodyPr>
          <a:lstStyle/>
          <a:p>
            <a:pPr algn="ctr"/>
            <a:r>
              <a:rPr lang="en-US" sz="1600" b="1" dirty="0" smtClean="0">
                <a:solidFill>
                  <a:schemeClr val="bg1"/>
                </a:solidFill>
                <a:latin typeface="Century Gothic" panose="020B0502020202020204" pitchFamily="34" charset="0"/>
              </a:rPr>
              <a:t>Food Source</a:t>
            </a:r>
            <a:endParaRPr lang="en-US" sz="1600" b="1" dirty="0">
              <a:solidFill>
                <a:schemeClr val="bg1"/>
              </a:solidFill>
              <a:latin typeface="Century Gothic" panose="020B0502020202020204" pitchFamily="34" charset="0"/>
            </a:endParaRPr>
          </a:p>
        </p:txBody>
      </p:sp>
      <p:sp>
        <p:nvSpPr>
          <p:cNvPr id="26" name="TextBox 25"/>
          <p:cNvSpPr txBox="1"/>
          <p:nvPr/>
        </p:nvSpPr>
        <p:spPr>
          <a:xfrm>
            <a:off x="3713380" y="5289025"/>
            <a:ext cx="1778282" cy="338554"/>
          </a:xfrm>
          <a:prstGeom prst="rect">
            <a:avLst/>
          </a:prstGeom>
          <a:noFill/>
        </p:spPr>
        <p:txBody>
          <a:bodyPr wrap="square" rtlCol="0">
            <a:spAutoFit/>
          </a:bodyPr>
          <a:lstStyle/>
          <a:p>
            <a:pPr algn="ctr"/>
            <a:r>
              <a:rPr lang="en-US" sz="1600" b="1" dirty="0" smtClean="0">
                <a:solidFill>
                  <a:schemeClr val="bg1"/>
                </a:solidFill>
                <a:latin typeface="Century Gothic" panose="020B0502020202020204" pitchFamily="34" charset="0"/>
              </a:rPr>
              <a:t>Habitat</a:t>
            </a:r>
            <a:endParaRPr lang="en-US" sz="1600" b="1" dirty="0">
              <a:solidFill>
                <a:schemeClr val="bg1"/>
              </a:solidFill>
              <a:latin typeface="Century Gothic" panose="020B0502020202020204" pitchFamily="34" charset="0"/>
            </a:endParaRPr>
          </a:p>
        </p:txBody>
      </p:sp>
      <p:sp>
        <p:nvSpPr>
          <p:cNvPr id="27" name="TextBox 26"/>
          <p:cNvSpPr txBox="1"/>
          <p:nvPr/>
        </p:nvSpPr>
        <p:spPr>
          <a:xfrm>
            <a:off x="6108266" y="4363546"/>
            <a:ext cx="2390338" cy="338554"/>
          </a:xfrm>
          <a:prstGeom prst="rect">
            <a:avLst/>
          </a:prstGeom>
          <a:noFill/>
        </p:spPr>
        <p:txBody>
          <a:bodyPr wrap="square" rtlCol="0">
            <a:spAutoFit/>
          </a:bodyPr>
          <a:lstStyle/>
          <a:p>
            <a:pPr algn="ctr"/>
            <a:r>
              <a:rPr lang="en-US" sz="1600" b="1" dirty="0" smtClean="0">
                <a:solidFill>
                  <a:schemeClr val="bg1"/>
                </a:solidFill>
                <a:latin typeface="Century Gothic" panose="020B0502020202020204" pitchFamily="34" charset="0"/>
              </a:rPr>
              <a:t>Nursery</a:t>
            </a:r>
            <a:endParaRPr lang="en-US" sz="1600" b="1" dirty="0">
              <a:solidFill>
                <a:schemeClr val="bg1"/>
              </a:solidFill>
              <a:latin typeface="Century Gothic" panose="020B0502020202020204" pitchFamily="34" charset="0"/>
            </a:endParaRPr>
          </a:p>
        </p:txBody>
      </p:sp>
      <p:sp>
        <p:nvSpPr>
          <p:cNvPr id="28" name="TextBox 27"/>
          <p:cNvSpPr txBox="1"/>
          <p:nvPr/>
        </p:nvSpPr>
        <p:spPr>
          <a:xfrm>
            <a:off x="1924432" y="5742989"/>
            <a:ext cx="1292510" cy="184666"/>
          </a:xfrm>
          <a:prstGeom prst="rect">
            <a:avLst/>
          </a:prstGeom>
          <a:noFill/>
        </p:spPr>
        <p:txBody>
          <a:bodyPr wrap="square" rtlCol="0">
            <a:spAutoFit/>
          </a:bodyPr>
          <a:lstStyle/>
          <a:p>
            <a:r>
              <a:rPr lang="en-US" sz="600" dirty="0" smtClean="0"/>
              <a:t>Source: Dr. Juan Torres-Perez</a:t>
            </a:r>
            <a:endParaRPr lang="en-US" sz="600" dirty="0"/>
          </a:p>
        </p:txBody>
      </p:sp>
    </p:spTree>
    <p:extLst>
      <p:ext uri="{BB962C8B-B14F-4D97-AF65-F5344CB8AC3E}">
        <p14:creationId xmlns:p14="http://schemas.microsoft.com/office/powerpoint/2010/main" val="3293088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3" grpId="0" animBg="1"/>
      <p:bldP spid="24" grpId="0" animBg="1"/>
      <p:bldP spid="25" grpId="0"/>
      <p:bldP spid="26" grpId="0"/>
      <p:bldP spid="2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6775366" y="2364048"/>
            <a:ext cx="4764024" cy="3538728"/>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775365" y="2345928"/>
            <a:ext cx="4764024" cy="3573017"/>
          </a:xfrm>
          <a:prstGeom prst="rect">
            <a:avLst/>
          </a:prstGeom>
        </p:spPr>
      </p:pic>
      <p:pic>
        <p:nvPicPr>
          <p:cNvPr id="14" name="Picture 13"/>
          <p:cNvPicPr>
            <a:picLocks/>
          </p:cNvPicPr>
          <p:nvPr/>
        </p:nvPicPr>
        <p:blipFill rotWithShape="1">
          <a:blip r:embed="rId5" cstate="print">
            <a:extLst>
              <a:ext uri="{28A0092B-C50C-407E-A947-70E740481C1C}">
                <a14:useLocalDpi xmlns:a14="http://schemas.microsoft.com/office/drawing/2010/main"/>
              </a:ext>
            </a:extLst>
          </a:blip>
          <a:srcRect/>
          <a:stretch/>
        </p:blipFill>
        <p:spPr>
          <a:xfrm>
            <a:off x="530754" y="2364048"/>
            <a:ext cx="4764024" cy="3538728"/>
          </a:xfrm>
          <a:prstGeom prst="rect">
            <a:avLst/>
          </a:prstGeom>
        </p:spPr>
      </p:pic>
      <p:pic>
        <p:nvPicPr>
          <p:cNvPr id="19" name="Picture 18"/>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15869" y="2364456"/>
            <a:ext cx="4765993" cy="3535961"/>
          </a:xfrm>
          <a:prstGeom prst="rect">
            <a:avLst/>
          </a:prstGeom>
        </p:spPr>
      </p:pic>
      <p:sp>
        <p:nvSpPr>
          <p:cNvPr id="7" name="Text Placeholder 2"/>
          <p:cNvSpPr txBox="1">
            <a:spLocks/>
          </p:cNvSpPr>
          <p:nvPr/>
        </p:nvSpPr>
        <p:spPr>
          <a:xfrm>
            <a:off x="609600" y="504825"/>
            <a:ext cx="9591674" cy="596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b="1" dirty="0">
                <a:solidFill>
                  <a:schemeClr val="bg1"/>
                </a:solidFill>
                <a:latin typeface="Century Gothic" panose="020B0502020202020204" pitchFamily="34" charset="0"/>
              </a:rPr>
              <a:t>Caribbean Influx</a:t>
            </a:r>
          </a:p>
        </p:txBody>
      </p:sp>
      <p:sp>
        <p:nvSpPr>
          <p:cNvPr id="9" name="Text Placeholder 2"/>
          <p:cNvSpPr txBox="1">
            <a:spLocks/>
          </p:cNvSpPr>
          <p:nvPr/>
        </p:nvSpPr>
        <p:spPr>
          <a:xfrm>
            <a:off x="4524507" y="1286569"/>
            <a:ext cx="3467163" cy="623981"/>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baseline="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smtClean="0">
                <a:solidFill>
                  <a:srgbClr val="333333"/>
                </a:solidFill>
                <a:latin typeface="Century Gothic" panose="020B0502020202020204" pitchFamily="34" charset="0"/>
              </a:rPr>
              <a:t>Community</a:t>
            </a:r>
            <a:r>
              <a:rPr lang="en-US" sz="2400" dirty="0" smtClean="0">
                <a:latin typeface="Century Gothic" panose="020B0502020202020204" pitchFamily="34" charset="0"/>
              </a:rPr>
              <a:t> </a:t>
            </a:r>
            <a:r>
              <a:rPr lang="en-US" sz="2400" dirty="0" smtClean="0">
                <a:solidFill>
                  <a:srgbClr val="333333"/>
                </a:solidFill>
                <a:latin typeface="Century Gothic" panose="020B0502020202020204" pitchFamily="34" charset="0"/>
              </a:rPr>
              <a:t>Concerns</a:t>
            </a:r>
          </a:p>
        </p:txBody>
      </p:sp>
      <p:sp>
        <p:nvSpPr>
          <p:cNvPr id="10" name="Text Placeholder 2"/>
          <p:cNvSpPr txBox="1">
            <a:spLocks/>
          </p:cNvSpPr>
          <p:nvPr/>
        </p:nvSpPr>
        <p:spPr>
          <a:xfrm>
            <a:off x="1656800" y="1887363"/>
            <a:ext cx="2277413" cy="456879"/>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baseline="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smtClean="0">
                <a:latin typeface="Century Gothic" panose="020B0502020202020204" pitchFamily="34" charset="0"/>
              </a:rPr>
              <a:t>Environmental</a:t>
            </a:r>
          </a:p>
        </p:txBody>
      </p:sp>
      <p:sp>
        <p:nvSpPr>
          <p:cNvPr id="11" name="Text Placeholder 2"/>
          <p:cNvSpPr txBox="1">
            <a:spLocks/>
          </p:cNvSpPr>
          <p:nvPr/>
        </p:nvSpPr>
        <p:spPr>
          <a:xfrm>
            <a:off x="8287760" y="1873388"/>
            <a:ext cx="1895862" cy="456879"/>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baseline="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smtClean="0">
                <a:latin typeface="Century Gothic" panose="020B0502020202020204" pitchFamily="34" charset="0"/>
              </a:rPr>
              <a:t>Economic</a:t>
            </a:r>
          </a:p>
        </p:txBody>
      </p:sp>
      <p:sp>
        <p:nvSpPr>
          <p:cNvPr id="12" name="Text Placeholder 2"/>
          <p:cNvSpPr txBox="1">
            <a:spLocks/>
          </p:cNvSpPr>
          <p:nvPr/>
        </p:nvSpPr>
        <p:spPr>
          <a:xfrm>
            <a:off x="5779914" y="3823912"/>
            <a:ext cx="554499" cy="620384"/>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baseline="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a:t>
            </a:r>
          </a:p>
        </p:txBody>
      </p:sp>
      <p:sp>
        <p:nvSpPr>
          <p:cNvPr id="13" name="TextBox 12"/>
          <p:cNvSpPr txBox="1"/>
          <p:nvPr/>
        </p:nvSpPr>
        <p:spPr>
          <a:xfrm>
            <a:off x="339342" y="6127988"/>
            <a:ext cx="7917819" cy="338554"/>
          </a:xfrm>
          <a:prstGeom prst="rect">
            <a:avLst/>
          </a:prstGeom>
          <a:noFill/>
        </p:spPr>
        <p:txBody>
          <a:bodyPr wrap="square" rtlCol="0">
            <a:spAutoFit/>
          </a:bodyPr>
          <a:lstStyle/>
          <a:p>
            <a:pPr marL="342900" indent="-342900">
              <a:spcBef>
                <a:spcPts val="200"/>
              </a:spcBef>
              <a:buClr>
                <a:srgbClr val="2F8AB4"/>
              </a:buClr>
              <a:buFont typeface="Webdings" panose="05030102010509060703" pitchFamily="18" charset="2"/>
              <a:buChar char="4"/>
            </a:pPr>
            <a:r>
              <a:rPr lang="en-US" sz="1600" b="1" dirty="0" smtClean="0">
                <a:solidFill>
                  <a:srgbClr val="333333"/>
                </a:solidFill>
                <a:latin typeface="Century Gothic" panose="020B0502020202020204" pitchFamily="34" charset="0"/>
              </a:rPr>
              <a:t>Significant </a:t>
            </a:r>
            <a:r>
              <a:rPr lang="en-US" sz="1600" b="1" dirty="0">
                <a:solidFill>
                  <a:srgbClr val="333333"/>
                </a:solidFill>
                <a:latin typeface="Century Gothic" panose="020B0502020202020204" pitchFamily="34" charset="0"/>
              </a:rPr>
              <a:t>influx </a:t>
            </a:r>
            <a:r>
              <a:rPr lang="en-US" sz="1600" dirty="0" smtClean="0">
                <a:solidFill>
                  <a:srgbClr val="333333"/>
                </a:solidFill>
                <a:latin typeface="Century Gothic" panose="020B0502020202020204" pitchFamily="34" charset="0"/>
              </a:rPr>
              <a:t>in </a:t>
            </a:r>
            <a:r>
              <a:rPr lang="en-US" sz="1600" dirty="0">
                <a:solidFill>
                  <a:srgbClr val="333333"/>
                </a:solidFill>
                <a:latin typeface="Century Gothic" panose="020B0502020202020204" pitchFamily="34" charset="0"/>
              </a:rPr>
              <a:t>Caribbean in </a:t>
            </a:r>
            <a:r>
              <a:rPr lang="en-US" sz="1600" b="1" dirty="0" smtClean="0">
                <a:solidFill>
                  <a:srgbClr val="333333"/>
                </a:solidFill>
                <a:latin typeface="Century Gothic" panose="020B0502020202020204" pitchFamily="34" charset="0"/>
              </a:rPr>
              <a:t>2011, 2014, 2015</a:t>
            </a:r>
          </a:p>
        </p:txBody>
      </p:sp>
      <p:sp>
        <p:nvSpPr>
          <p:cNvPr id="16" name="TextBox 15"/>
          <p:cNvSpPr txBox="1"/>
          <p:nvPr/>
        </p:nvSpPr>
        <p:spPr>
          <a:xfrm>
            <a:off x="10407601" y="5886423"/>
            <a:ext cx="1612627" cy="184666"/>
          </a:xfrm>
          <a:prstGeom prst="rect">
            <a:avLst/>
          </a:prstGeom>
          <a:noFill/>
        </p:spPr>
        <p:txBody>
          <a:bodyPr wrap="square" rtlCol="0">
            <a:spAutoFit/>
          </a:bodyPr>
          <a:lstStyle/>
          <a:p>
            <a:r>
              <a:rPr lang="en-US" sz="600" dirty="0" smtClean="0"/>
              <a:t>Image Credit: Roy Armstrong</a:t>
            </a:r>
            <a:endParaRPr lang="en-US" sz="600" dirty="0"/>
          </a:p>
        </p:txBody>
      </p:sp>
      <p:sp>
        <p:nvSpPr>
          <p:cNvPr id="17" name="TextBox 16"/>
          <p:cNvSpPr txBox="1"/>
          <p:nvPr/>
        </p:nvSpPr>
        <p:spPr>
          <a:xfrm>
            <a:off x="3296096" y="5886423"/>
            <a:ext cx="1612627" cy="184666"/>
          </a:xfrm>
          <a:prstGeom prst="rect">
            <a:avLst/>
          </a:prstGeom>
          <a:noFill/>
        </p:spPr>
        <p:txBody>
          <a:bodyPr wrap="square" rtlCol="0">
            <a:spAutoFit/>
          </a:bodyPr>
          <a:lstStyle/>
          <a:p>
            <a:r>
              <a:rPr lang="en-US" sz="600" dirty="0" smtClean="0"/>
              <a:t>Image Credit: Roy Armstrong</a:t>
            </a:r>
            <a:endParaRPr lang="en-US" sz="600" dirty="0"/>
          </a:p>
        </p:txBody>
      </p:sp>
      <p:sp>
        <p:nvSpPr>
          <p:cNvPr id="2" name="Rectangle 1"/>
          <p:cNvSpPr/>
          <p:nvPr/>
        </p:nvSpPr>
        <p:spPr>
          <a:xfrm>
            <a:off x="6596310" y="6126089"/>
            <a:ext cx="4709944" cy="338554"/>
          </a:xfrm>
          <a:prstGeom prst="rect">
            <a:avLst/>
          </a:prstGeom>
        </p:spPr>
        <p:txBody>
          <a:bodyPr wrap="none">
            <a:spAutoFit/>
          </a:bodyPr>
          <a:lstStyle/>
          <a:p>
            <a:pPr marL="342900" indent="-342900">
              <a:spcBef>
                <a:spcPts val="200"/>
              </a:spcBef>
              <a:buClr>
                <a:srgbClr val="2F8AB4"/>
              </a:buClr>
              <a:buFont typeface="Webdings" panose="05030102010509060703" pitchFamily="18" charset="2"/>
              <a:buChar char="4"/>
            </a:pPr>
            <a:r>
              <a:rPr lang="en-US" sz="1600" b="1" dirty="0">
                <a:solidFill>
                  <a:srgbClr val="333333"/>
                </a:solidFill>
                <a:latin typeface="Century Gothic" panose="020B0502020202020204" pitchFamily="34" charset="0"/>
              </a:rPr>
              <a:t>Growing concern from Caribbean Nations</a:t>
            </a:r>
          </a:p>
        </p:txBody>
      </p:sp>
    </p:spTree>
    <p:extLst>
      <p:ext uri="{BB962C8B-B14F-4D97-AF65-F5344CB8AC3E}">
        <p14:creationId xmlns:p14="http://schemas.microsoft.com/office/powerpoint/2010/main" val="3570739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14"/>
          </p:nvPr>
        </p:nvSpPr>
        <p:spPr>
          <a:xfrm>
            <a:off x="-4268" y="590635"/>
            <a:ext cx="3196043" cy="689783"/>
          </a:xfrm>
        </p:spPr>
        <p:txBody>
          <a:bodyPr/>
          <a:lstStyle/>
          <a:p>
            <a:r>
              <a:rPr lang="en-US" sz="4000" dirty="0" smtClean="0"/>
              <a:t>Partnerships</a:t>
            </a:r>
            <a:endParaRPr lang="en-US" sz="4000" dirty="0"/>
          </a:p>
        </p:txBody>
      </p:sp>
      <p:pic>
        <p:nvPicPr>
          <p:cNvPr id="11" name="Picture Placeholder 7"/>
          <p:cNvPicPr>
            <a:picLocks noGrp="1" noChangeAspect="1"/>
          </p:cNvPicPr>
          <p:nvPr>
            <p:ph type="pic" sz="quarter" idx="12"/>
          </p:nvPr>
        </p:nvPicPr>
        <p:blipFill rotWithShape="1">
          <a:blip r:embed="rId3" cstate="print">
            <a:extLst>
              <a:ext uri="{28A0092B-C50C-407E-A947-70E740481C1C}">
                <a14:useLocalDpi xmlns:a14="http://schemas.microsoft.com/office/drawing/2010/main"/>
              </a:ext>
            </a:extLst>
          </a:blip>
          <a:srcRect/>
          <a:stretch/>
        </p:blipFill>
        <p:spPr>
          <a:xfrm>
            <a:off x="145478" y="1385818"/>
            <a:ext cx="2743201" cy="2653476"/>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93000"/>
                    </a14:imgEffect>
                    <a14:imgEffect>
                      <a14:brightnessContrast bright="26000" contrast="-1000"/>
                    </a14:imgEffect>
                  </a14:imgLayer>
                </a14:imgProps>
              </a:ext>
              <a:ext uri="{28A0092B-C50C-407E-A947-70E740481C1C}">
                <a14:useLocalDpi xmlns:a14="http://schemas.microsoft.com/office/drawing/2010/main"/>
              </a:ext>
            </a:extLst>
          </a:blip>
          <a:srcRect l="21341" t="19061" r="50244" b="33275"/>
          <a:stretch/>
        </p:blipFill>
        <p:spPr>
          <a:xfrm>
            <a:off x="4458951" y="1385817"/>
            <a:ext cx="2598236" cy="2653477"/>
          </a:xfrm>
          <a:prstGeom prst="rect">
            <a:avLst/>
          </a:prstGeom>
          <a:ln>
            <a:noFill/>
          </a:ln>
          <a:effectLst>
            <a:outerShdw blurRad="292100" dist="139700" dir="2700000" algn="tl" rotWithShape="0">
              <a:srgbClr val="333333">
                <a:alpha val="65000"/>
              </a:srgbClr>
            </a:outerShdw>
          </a:effectLst>
        </p:spPr>
      </p:pic>
      <p:pic>
        <p:nvPicPr>
          <p:cNvPr id="13" name="Picture 12"/>
          <p:cNvPicPr>
            <a:picLocks noChangeAspect="1"/>
          </p:cNvPicPr>
          <p:nvPr/>
        </p:nvPicPr>
        <p:blipFill rotWithShape="1">
          <a:blip r:embed="rId6" cstate="print">
            <a:extLst>
              <a:ext uri="{28A0092B-C50C-407E-A947-70E740481C1C}">
                <a14:useLocalDpi xmlns:a14="http://schemas.microsoft.com/office/drawing/2010/main"/>
              </a:ext>
            </a:extLst>
          </a:blip>
          <a:srcRect l="7973" r="9643"/>
          <a:stretch/>
        </p:blipFill>
        <p:spPr>
          <a:xfrm>
            <a:off x="8381378" y="1385818"/>
            <a:ext cx="2868147" cy="2653476"/>
          </a:xfrm>
          <a:prstGeom prst="rect">
            <a:avLst/>
          </a:prstGeom>
          <a:ln>
            <a:noFill/>
          </a:ln>
          <a:effectLst>
            <a:outerShdw blurRad="292100" dist="139700" dir="2700000" algn="tl" rotWithShape="0">
              <a:srgbClr val="333333">
                <a:alpha val="65000"/>
              </a:srgbClr>
            </a:outerShdw>
          </a:effectLst>
        </p:spPr>
      </p:pic>
      <p:sp>
        <p:nvSpPr>
          <p:cNvPr id="14" name="Rectangle 13"/>
          <p:cNvSpPr/>
          <p:nvPr/>
        </p:nvSpPr>
        <p:spPr>
          <a:xfrm>
            <a:off x="0" y="5445778"/>
            <a:ext cx="12192000" cy="11992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5"/>
          <p:cNvSpPr>
            <a:spLocks noGrp="1"/>
          </p:cNvSpPr>
          <p:nvPr>
            <p:ph type="body" sz="quarter" idx="11"/>
          </p:nvPr>
        </p:nvSpPr>
        <p:spPr>
          <a:xfrm>
            <a:off x="508215" y="5586595"/>
            <a:ext cx="10836760" cy="1188529"/>
          </a:xfrm>
        </p:spPr>
        <p:txBody>
          <a:bodyPr>
            <a:normAutofit/>
          </a:bodyPr>
          <a:lstStyle/>
          <a:p>
            <a:r>
              <a:rPr lang="en-US" sz="2200" dirty="0" smtClean="0">
                <a:solidFill>
                  <a:srgbClr val="FFFFFF"/>
                </a:solidFill>
              </a:rPr>
              <a:t>A 2016 survey of 45 </a:t>
            </a:r>
            <a:r>
              <a:rPr lang="en-US" sz="2200" b="1" dirty="0">
                <a:solidFill>
                  <a:srgbClr val="FFFFFF"/>
                </a:solidFill>
              </a:rPr>
              <a:t>marine </a:t>
            </a:r>
            <a:r>
              <a:rPr lang="en-US" sz="2200" b="1" dirty="0" smtClean="0">
                <a:solidFill>
                  <a:srgbClr val="FFFFFF"/>
                </a:solidFill>
              </a:rPr>
              <a:t>researchers </a:t>
            </a:r>
            <a:r>
              <a:rPr lang="en-US" sz="2200" dirty="0" smtClean="0">
                <a:solidFill>
                  <a:srgbClr val="FFFFFF"/>
                </a:solidFill>
              </a:rPr>
              <a:t>showed that</a:t>
            </a:r>
            <a:r>
              <a:rPr lang="en-US" sz="2200" b="1" dirty="0" smtClean="0">
                <a:solidFill>
                  <a:srgbClr val="FFFFFF"/>
                </a:solidFill>
              </a:rPr>
              <a:t> </a:t>
            </a:r>
            <a:r>
              <a:rPr lang="en-US" sz="2200" dirty="0" smtClean="0">
                <a:solidFill>
                  <a:srgbClr val="FFFFFF"/>
                </a:solidFill>
              </a:rPr>
              <a:t>80% (36/45) </a:t>
            </a:r>
            <a:r>
              <a:rPr lang="en-US" sz="2200" b="1" dirty="0" smtClean="0">
                <a:solidFill>
                  <a:srgbClr val="FFFFFF"/>
                </a:solidFill>
              </a:rPr>
              <a:t>agreed </a:t>
            </a:r>
            <a:r>
              <a:rPr lang="en-US" sz="2200" b="1" dirty="0">
                <a:solidFill>
                  <a:srgbClr val="FFFFFF"/>
                </a:solidFill>
              </a:rPr>
              <a:t>that the amount of </a:t>
            </a:r>
            <a:r>
              <a:rPr lang="en-US" sz="2200" b="1" i="1" dirty="0">
                <a:solidFill>
                  <a:srgbClr val="FFFFFF"/>
                </a:solidFill>
              </a:rPr>
              <a:t>Sargassum</a:t>
            </a:r>
            <a:r>
              <a:rPr lang="en-US" sz="2200" dirty="0">
                <a:solidFill>
                  <a:srgbClr val="FFFFFF"/>
                </a:solidFill>
              </a:rPr>
              <a:t> in the </a:t>
            </a:r>
            <a:r>
              <a:rPr lang="en-US" sz="2200" dirty="0" smtClean="0">
                <a:solidFill>
                  <a:srgbClr val="FFFFFF"/>
                </a:solidFill>
              </a:rPr>
              <a:t>Caribbean </a:t>
            </a:r>
            <a:r>
              <a:rPr lang="en-US" sz="2200" dirty="0">
                <a:solidFill>
                  <a:srgbClr val="FFFFFF"/>
                </a:solidFill>
              </a:rPr>
              <a:t>in 2015 was </a:t>
            </a:r>
            <a:r>
              <a:rPr lang="en-US" sz="2200" b="1" dirty="0">
                <a:solidFill>
                  <a:srgbClr val="FFFFFF"/>
                </a:solidFill>
              </a:rPr>
              <a:t>significantly higher </a:t>
            </a:r>
            <a:r>
              <a:rPr lang="en-US" sz="2200" dirty="0">
                <a:solidFill>
                  <a:srgbClr val="FFFFFF"/>
                </a:solidFill>
              </a:rPr>
              <a:t>than in previous </a:t>
            </a:r>
            <a:r>
              <a:rPr lang="en-US" sz="2200" dirty="0" smtClean="0">
                <a:solidFill>
                  <a:srgbClr val="FFFFFF"/>
                </a:solidFill>
              </a:rPr>
              <a:t>years.</a:t>
            </a:r>
          </a:p>
        </p:txBody>
      </p:sp>
      <p:sp>
        <p:nvSpPr>
          <p:cNvPr id="16" name="TextBox 15"/>
          <p:cNvSpPr txBox="1"/>
          <p:nvPr/>
        </p:nvSpPr>
        <p:spPr>
          <a:xfrm>
            <a:off x="145478" y="4235951"/>
            <a:ext cx="3425066" cy="1323439"/>
          </a:xfrm>
          <a:prstGeom prst="rect">
            <a:avLst/>
          </a:prstGeom>
          <a:solidFill>
            <a:schemeClr val="bg1">
              <a:alpha val="12000"/>
            </a:schemeClr>
          </a:solidFill>
        </p:spPr>
        <p:txBody>
          <a:bodyPr wrap="square" rtlCol="0">
            <a:spAutoFit/>
          </a:bodyPr>
          <a:lstStyle/>
          <a:p>
            <a:r>
              <a:rPr lang="en-US" sz="2000" dirty="0">
                <a:latin typeface="Century Gothic" panose="020B0502020202020204" pitchFamily="34" charset="0"/>
              </a:rPr>
              <a:t>Dr. Porfirio Alvarez Torres, Executive Secretary at </a:t>
            </a:r>
            <a:r>
              <a:rPr lang="en-US" sz="2000" dirty="0" err="1" smtClean="0">
                <a:latin typeface="Century Gothic" panose="020B0502020202020204" pitchFamily="34" charset="0"/>
              </a:rPr>
              <a:t>CiiMarGoMC</a:t>
            </a:r>
            <a:endParaRPr lang="en-US" sz="2000" dirty="0">
              <a:latin typeface="Century Gothic" panose="020B0502020202020204" pitchFamily="34" charset="0"/>
            </a:endParaRPr>
          </a:p>
          <a:p>
            <a:r>
              <a:rPr lang="en-US" sz="2000" dirty="0" smtClean="0">
                <a:latin typeface="Century Gothic" panose="020B0502020202020204" pitchFamily="34" charset="0"/>
              </a:rPr>
              <a:t> </a:t>
            </a:r>
            <a:endParaRPr lang="en-US" sz="2000" dirty="0">
              <a:latin typeface="Century Gothic" panose="020B0502020202020204" pitchFamily="34" charset="0"/>
            </a:endParaRPr>
          </a:p>
        </p:txBody>
      </p:sp>
      <p:sp>
        <p:nvSpPr>
          <p:cNvPr id="17" name="TextBox 16"/>
          <p:cNvSpPr txBox="1"/>
          <p:nvPr/>
        </p:nvSpPr>
        <p:spPr>
          <a:xfrm>
            <a:off x="4417569" y="4247772"/>
            <a:ext cx="2639618" cy="1015663"/>
          </a:xfrm>
          <a:prstGeom prst="rect">
            <a:avLst/>
          </a:prstGeom>
          <a:noFill/>
        </p:spPr>
        <p:txBody>
          <a:bodyPr wrap="square" rtlCol="0">
            <a:spAutoFit/>
          </a:bodyPr>
          <a:lstStyle/>
          <a:p>
            <a:r>
              <a:rPr lang="en-US" sz="2000" dirty="0">
                <a:latin typeface="Century Gothic" panose="020B0502020202020204" pitchFamily="34" charset="0"/>
              </a:rPr>
              <a:t>Dr. Sergio </a:t>
            </a:r>
            <a:r>
              <a:rPr lang="en-US" sz="2000" dirty="0" err="1">
                <a:latin typeface="Century Gothic" panose="020B0502020202020204" pitchFamily="34" charset="0"/>
              </a:rPr>
              <a:t>Cerdeira</a:t>
            </a:r>
            <a:r>
              <a:rPr lang="en-US" sz="2000" dirty="0">
                <a:latin typeface="Century Gothic" panose="020B0502020202020204" pitchFamily="34" charset="0"/>
              </a:rPr>
              <a:t>, </a:t>
            </a:r>
            <a:r>
              <a:rPr lang="en-US" sz="2000" dirty="0" smtClean="0">
                <a:latin typeface="Century Gothic" panose="020B0502020202020204" pitchFamily="34" charset="0"/>
              </a:rPr>
              <a:t>CONABIO</a:t>
            </a:r>
            <a:endParaRPr lang="en-US" sz="2000" dirty="0">
              <a:latin typeface="Century Gothic" panose="020B0502020202020204" pitchFamily="34" charset="0"/>
            </a:endParaRPr>
          </a:p>
          <a:p>
            <a:endParaRPr lang="en-US" sz="2000" dirty="0">
              <a:latin typeface="Century Gothic" panose="020B0502020202020204" pitchFamily="34" charset="0"/>
            </a:endParaRPr>
          </a:p>
        </p:txBody>
      </p:sp>
      <p:sp>
        <p:nvSpPr>
          <p:cNvPr id="18" name="TextBox 17"/>
          <p:cNvSpPr txBox="1"/>
          <p:nvPr/>
        </p:nvSpPr>
        <p:spPr>
          <a:xfrm>
            <a:off x="8181474" y="4188538"/>
            <a:ext cx="4010526" cy="1323439"/>
          </a:xfrm>
          <a:prstGeom prst="rect">
            <a:avLst/>
          </a:prstGeom>
          <a:solidFill>
            <a:schemeClr val="bg1">
              <a:alpha val="12000"/>
            </a:schemeClr>
          </a:solidFill>
        </p:spPr>
        <p:txBody>
          <a:bodyPr wrap="square" rtlCol="0">
            <a:spAutoFit/>
          </a:bodyPr>
          <a:lstStyle/>
          <a:p>
            <a:r>
              <a:rPr lang="en-US" sz="2000" dirty="0">
                <a:latin typeface="Century Gothic" panose="020B0502020202020204" pitchFamily="34" charset="0"/>
              </a:rPr>
              <a:t>Frederique </a:t>
            </a:r>
            <a:r>
              <a:rPr lang="en-US" sz="2000" dirty="0" err="1">
                <a:latin typeface="Century Gothic" panose="020B0502020202020204" pitchFamily="34" charset="0"/>
              </a:rPr>
              <a:t>Fardin</a:t>
            </a:r>
            <a:r>
              <a:rPr lang="en-US" sz="2000" dirty="0">
                <a:latin typeface="Century Gothic" panose="020B0502020202020204" pitchFamily="34" charset="0"/>
              </a:rPr>
              <a:t>, </a:t>
            </a:r>
            <a:endParaRPr lang="en-US" sz="2000" dirty="0" smtClean="0">
              <a:latin typeface="Century Gothic" panose="020B0502020202020204" pitchFamily="34" charset="0"/>
            </a:endParaRPr>
          </a:p>
          <a:p>
            <a:r>
              <a:rPr lang="en-US" sz="2000" dirty="0" smtClean="0">
                <a:latin typeface="Century Gothic" panose="020B0502020202020204" pitchFamily="34" charset="0"/>
              </a:rPr>
              <a:t>Project </a:t>
            </a:r>
            <a:r>
              <a:rPr lang="en-US" sz="2000" dirty="0">
                <a:latin typeface="Century Gothic" panose="020B0502020202020204" pitchFamily="34" charset="0"/>
              </a:rPr>
              <a:t>Coordinator on </a:t>
            </a:r>
            <a:r>
              <a:rPr lang="en-US" sz="2000" i="1" dirty="0" err="1">
                <a:latin typeface="Century Gothic" panose="020B0502020202020204" pitchFamily="34" charset="0"/>
              </a:rPr>
              <a:t>Sargassum</a:t>
            </a:r>
            <a:r>
              <a:rPr lang="en-US" sz="2000" dirty="0">
                <a:latin typeface="Century Gothic" panose="020B0502020202020204" pitchFamily="34" charset="0"/>
              </a:rPr>
              <a:t> Issues at SPAW-RAC</a:t>
            </a:r>
          </a:p>
          <a:p>
            <a:r>
              <a:rPr lang="en-US" sz="2000" dirty="0" smtClean="0">
                <a:latin typeface="Century Gothic" panose="020B0502020202020204" pitchFamily="34" charset="0"/>
              </a:rPr>
              <a:t> </a:t>
            </a:r>
            <a:endParaRPr lang="en-US" sz="2000" dirty="0">
              <a:latin typeface="Century Gothic" panose="020B0502020202020204" pitchFamily="34" charset="0"/>
            </a:endParaRPr>
          </a:p>
        </p:txBody>
      </p:sp>
    </p:spTree>
    <p:extLst>
      <p:ext uri="{BB962C8B-B14F-4D97-AF65-F5344CB8AC3E}">
        <p14:creationId xmlns:p14="http://schemas.microsoft.com/office/powerpoint/2010/main" val="1831136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5">
                                            <p:txEl>
                                              <p:pRg st="0" end="0"/>
                                            </p:txEl>
                                          </p:spTgt>
                                        </p:tgtEl>
                                        <p:attrNameLst>
                                          <p:attrName>style.visibility</p:attrName>
                                        </p:attrNameLst>
                                      </p:cBhvr>
                                      <p:to>
                                        <p:strVal val="visible"/>
                                      </p:to>
                                    </p:set>
                                    <p:animEffect transition="in" filter="fade">
                                      <p:cBhvr>
                                        <p:cTn id="20"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P spid="16" grpId="0" animBg="1"/>
      <p:bldP spid="17" grpId="0"/>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35294" y="1927981"/>
            <a:ext cx="4733364" cy="3657600"/>
          </a:xfrm>
          <a:prstGeom prst="rect">
            <a:avLst/>
          </a:prstGeom>
        </p:spPr>
      </p:pic>
      <p:sp>
        <p:nvSpPr>
          <p:cNvPr id="3" name="Text Placeholder 6"/>
          <p:cNvSpPr>
            <a:spLocks noGrp="1"/>
          </p:cNvSpPr>
          <p:nvPr>
            <p:ph type="body" sz="quarter" idx="14"/>
          </p:nvPr>
        </p:nvSpPr>
        <p:spPr>
          <a:xfrm>
            <a:off x="1835294" y="286961"/>
            <a:ext cx="8503920" cy="923544"/>
          </a:xfrm>
        </p:spPr>
        <p:txBody>
          <a:bodyPr/>
          <a:lstStyle/>
          <a:p>
            <a:pPr algn="l"/>
            <a:r>
              <a:rPr lang="en-US" sz="4000" dirty="0" smtClean="0">
                <a:solidFill>
                  <a:schemeClr val="accent1"/>
                </a:solidFill>
              </a:rPr>
              <a:t>Survey </a:t>
            </a:r>
            <a:r>
              <a:rPr lang="en-US" sz="4000" dirty="0">
                <a:solidFill>
                  <a:schemeClr val="accent1"/>
                </a:solidFill>
              </a:rPr>
              <a:t>Analysis</a:t>
            </a: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35294" y="1927981"/>
            <a:ext cx="4733364" cy="36576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835295" y="1927981"/>
            <a:ext cx="4733365" cy="36576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835294" y="1927981"/>
            <a:ext cx="4733364" cy="365760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835294" y="1927981"/>
            <a:ext cx="4733364" cy="3657600"/>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835295" y="1927981"/>
            <a:ext cx="4733365" cy="3657600"/>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835295" y="1927981"/>
            <a:ext cx="4733365" cy="3657600"/>
          </a:xfrm>
          <a:prstGeom prst="rect">
            <a:avLst/>
          </a:prstGeom>
        </p:spPr>
      </p:pic>
      <p:pic>
        <p:nvPicPr>
          <p:cNvPr id="10" name="Picture 9"/>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835295" y="1927981"/>
            <a:ext cx="4733365" cy="3657600"/>
          </a:xfrm>
          <a:prstGeom prst="rect">
            <a:avLst/>
          </a:prstGeom>
        </p:spPr>
      </p:pic>
      <p:pic>
        <p:nvPicPr>
          <p:cNvPr id="11" name="Picture 10"/>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1835295" y="1927981"/>
            <a:ext cx="4733365" cy="3657600"/>
          </a:xfrm>
          <a:prstGeom prst="rect">
            <a:avLst/>
          </a:prstGeom>
        </p:spPr>
      </p:pic>
      <p:pic>
        <p:nvPicPr>
          <p:cNvPr id="12" name="Picture 11"/>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1835295" y="1927981"/>
            <a:ext cx="4733365" cy="3657600"/>
          </a:xfrm>
          <a:prstGeom prst="rect">
            <a:avLst/>
          </a:prstGeom>
        </p:spPr>
      </p:pic>
      <p:pic>
        <p:nvPicPr>
          <p:cNvPr id="13" name="Picture 12"/>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1835294" y="1927981"/>
            <a:ext cx="4733364" cy="3657600"/>
          </a:xfrm>
          <a:prstGeom prst="rect">
            <a:avLst/>
          </a:prstGeom>
        </p:spPr>
      </p:pic>
      <p:pic>
        <p:nvPicPr>
          <p:cNvPr id="14" name="Picture 13"/>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1835295" y="1927981"/>
            <a:ext cx="4733365" cy="3657600"/>
          </a:xfrm>
          <a:prstGeom prst="rect">
            <a:avLst/>
          </a:prstGeom>
        </p:spPr>
      </p:pic>
      <p:pic>
        <p:nvPicPr>
          <p:cNvPr id="15" name="Picture 14"/>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1835295" y="1927981"/>
            <a:ext cx="4733365" cy="3657600"/>
          </a:xfrm>
          <a:prstGeom prst="rect">
            <a:avLst/>
          </a:prstGeom>
        </p:spPr>
      </p:pic>
      <p:pic>
        <p:nvPicPr>
          <p:cNvPr id="16" name="Picture 15"/>
          <p:cNvPicPr>
            <a:picLocks noChangeAspect="1"/>
          </p:cNvPicPr>
          <p:nvPr/>
        </p:nvPicPr>
        <p:blipFill rotWithShape="1">
          <a:blip r:embed="rId15" cstate="print">
            <a:extLst>
              <a:ext uri="{28A0092B-C50C-407E-A947-70E740481C1C}">
                <a14:useLocalDpi xmlns:a14="http://schemas.microsoft.com/office/drawing/2010/main"/>
              </a:ext>
            </a:extLst>
          </a:blip>
          <a:srcRect/>
          <a:stretch/>
        </p:blipFill>
        <p:spPr>
          <a:xfrm>
            <a:off x="7087984" y="4571999"/>
            <a:ext cx="3150336" cy="1837766"/>
          </a:xfrm>
          <a:prstGeom prst="rect">
            <a:avLst/>
          </a:prstGeom>
        </p:spPr>
      </p:pic>
      <p:sp>
        <p:nvSpPr>
          <p:cNvPr id="17" name="TextBox 16"/>
          <p:cNvSpPr txBox="1"/>
          <p:nvPr/>
        </p:nvSpPr>
        <p:spPr>
          <a:xfrm>
            <a:off x="1759502" y="1364925"/>
            <a:ext cx="4884948" cy="969496"/>
          </a:xfrm>
          <a:prstGeom prst="rect">
            <a:avLst/>
          </a:prstGeom>
          <a:noFill/>
        </p:spPr>
        <p:txBody>
          <a:bodyPr wrap="square" rtlCol="0">
            <a:spAutoFit/>
          </a:bodyPr>
          <a:lstStyle/>
          <a:p>
            <a:pPr>
              <a:lnSpc>
                <a:spcPct val="100000"/>
              </a:lnSpc>
            </a:pPr>
            <a:r>
              <a:rPr lang="en-US" sz="1600" b="1" dirty="0">
                <a:latin typeface="Century Gothic" panose="020B0502020202020204" pitchFamily="34" charset="0"/>
              </a:rPr>
              <a:t>Question 7: What time of the year do you observe </a:t>
            </a:r>
            <a:r>
              <a:rPr lang="en-US" sz="1600" b="1" i="1" dirty="0">
                <a:latin typeface="Century Gothic" panose="020B0502020202020204" pitchFamily="34" charset="0"/>
              </a:rPr>
              <a:t>Sargassum</a:t>
            </a:r>
            <a:r>
              <a:rPr lang="en-US" sz="1600" b="1" dirty="0">
                <a:latin typeface="Century Gothic" panose="020B0502020202020204" pitchFamily="34" charset="0"/>
              </a:rPr>
              <a:t>?</a:t>
            </a:r>
            <a:endParaRPr lang="en-US" sz="1600" b="1" i="1" dirty="0">
              <a:latin typeface="Century Gothic" panose="020B0502020202020204" pitchFamily="34" charset="0"/>
            </a:endParaRPr>
          </a:p>
          <a:p>
            <a:pPr marL="800100" lvl="1" indent="-342900">
              <a:buFont typeface="Arial" panose="020B0604020202020204" pitchFamily="34" charset="0"/>
              <a:buChar char="•"/>
            </a:pPr>
            <a:endParaRPr lang="en-US" sz="2500" dirty="0"/>
          </a:p>
        </p:txBody>
      </p:sp>
      <p:sp>
        <p:nvSpPr>
          <p:cNvPr id="18" name="TextBox 17"/>
          <p:cNvSpPr txBox="1"/>
          <p:nvPr/>
        </p:nvSpPr>
        <p:spPr>
          <a:xfrm>
            <a:off x="6568659" y="4037940"/>
            <a:ext cx="4188989" cy="969496"/>
          </a:xfrm>
          <a:prstGeom prst="rect">
            <a:avLst/>
          </a:prstGeom>
          <a:noFill/>
        </p:spPr>
        <p:txBody>
          <a:bodyPr wrap="square" rtlCol="0">
            <a:spAutoFit/>
          </a:bodyPr>
          <a:lstStyle/>
          <a:p>
            <a:pPr>
              <a:lnSpc>
                <a:spcPct val="100000"/>
              </a:lnSpc>
            </a:pPr>
            <a:r>
              <a:rPr lang="en-US" sz="1600" b="1" dirty="0">
                <a:latin typeface="Century Gothic" panose="020B0502020202020204" pitchFamily="34" charset="0"/>
              </a:rPr>
              <a:t>Question 6: How is </a:t>
            </a:r>
            <a:r>
              <a:rPr lang="en-US" sz="1600" b="1" i="1" dirty="0">
                <a:latin typeface="Century Gothic" panose="020B0502020202020204" pitchFamily="34" charset="0"/>
              </a:rPr>
              <a:t>Sargassum</a:t>
            </a:r>
            <a:r>
              <a:rPr lang="en-US" sz="1600" b="1" dirty="0">
                <a:latin typeface="Century Gothic" panose="020B0502020202020204" pitchFamily="34" charset="0"/>
              </a:rPr>
              <a:t> most commonly removed from the shoreline?</a:t>
            </a:r>
            <a:endParaRPr lang="en-US" sz="1600" b="1" i="1" dirty="0">
              <a:latin typeface="Century Gothic" panose="020B0502020202020204" pitchFamily="34" charset="0"/>
            </a:endParaRPr>
          </a:p>
          <a:p>
            <a:pPr marL="800100" lvl="1" indent="-342900">
              <a:buFont typeface="Arial" panose="020B0604020202020204" pitchFamily="34" charset="0"/>
              <a:buChar char="•"/>
            </a:pPr>
            <a:endParaRPr lang="en-US" sz="2500" dirty="0"/>
          </a:p>
        </p:txBody>
      </p:sp>
      <p:pic>
        <p:nvPicPr>
          <p:cNvPr id="19" name="Picture 18"/>
          <p:cNvPicPr>
            <a:picLocks noChangeAspect="1"/>
          </p:cNvPicPr>
          <p:nvPr/>
        </p:nvPicPr>
        <p:blipFill>
          <a:blip r:embed="rId16"/>
          <a:stretch>
            <a:fillRect/>
          </a:stretch>
        </p:blipFill>
        <p:spPr>
          <a:xfrm>
            <a:off x="6956644" y="2010133"/>
            <a:ext cx="3413016" cy="1856890"/>
          </a:xfrm>
          <a:prstGeom prst="rect">
            <a:avLst/>
          </a:prstGeom>
        </p:spPr>
      </p:pic>
      <p:sp>
        <p:nvSpPr>
          <p:cNvPr id="20" name="TextBox 19"/>
          <p:cNvSpPr txBox="1"/>
          <p:nvPr/>
        </p:nvSpPr>
        <p:spPr>
          <a:xfrm>
            <a:off x="6651376" y="1375085"/>
            <a:ext cx="4575423" cy="1215717"/>
          </a:xfrm>
          <a:prstGeom prst="rect">
            <a:avLst/>
          </a:prstGeom>
          <a:noFill/>
        </p:spPr>
        <p:txBody>
          <a:bodyPr wrap="square" rtlCol="0">
            <a:spAutoFit/>
          </a:bodyPr>
          <a:lstStyle/>
          <a:p>
            <a:pPr>
              <a:lnSpc>
                <a:spcPct val="100000"/>
              </a:lnSpc>
            </a:pPr>
            <a:r>
              <a:rPr lang="en-US" sz="1600" b="1" dirty="0">
                <a:latin typeface="Century Gothic" panose="020B0502020202020204" pitchFamily="34" charset="0"/>
              </a:rPr>
              <a:t>Question 4: Main categories of environmental problems caused by </a:t>
            </a:r>
            <a:r>
              <a:rPr lang="en-US" sz="1600" b="1" i="1" dirty="0">
                <a:latin typeface="Century Gothic" panose="020B0502020202020204" pitchFamily="34" charset="0"/>
              </a:rPr>
              <a:t>Sargassum</a:t>
            </a:r>
            <a:r>
              <a:rPr lang="en-US" sz="1600" b="1" dirty="0">
                <a:latin typeface="Century Gothic" panose="020B0502020202020204" pitchFamily="34" charset="0"/>
              </a:rPr>
              <a:t> influx</a:t>
            </a:r>
            <a:endParaRPr lang="en-US" sz="1600" b="1" i="1" dirty="0">
              <a:latin typeface="Century Gothic" panose="020B0502020202020204" pitchFamily="34" charset="0"/>
            </a:endParaRPr>
          </a:p>
          <a:p>
            <a:pPr marL="800100" lvl="1" indent="-342900">
              <a:buFont typeface="Arial" panose="020B0604020202020204" pitchFamily="34" charset="0"/>
              <a:buChar char="•"/>
            </a:pPr>
            <a:endParaRPr lang="en-US" sz="2500" dirty="0"/>
          </a:p>
        </p:txBody>
      </p:sp>
    </p:spTree>
    <p:extLst>
      <p:ext uri="{BB962C8B-B14F-4D97-AF65-F5344CB8AC3E}">
        <p14:creationId xmlns:p14="http://schemas.microsoft.com/office/powerpoint/2010/main" val="3230060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000"/>
                                  </p:stCondLst>
                                  <p:childTnLst>
                                    <p:set>
                                      <p:cBhvr>
                                        <p:cTn id="9" dur="1" fill="hold">
                                          <p:stCondLst>
                                            <p:cond delay="0"/>
                                          </p:stCondLst>
                                        </p:cTn>
                                        <p:tgtEl>
                                          <p:spTgt spid="5"/>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1000"/>
                                  </p:stCondLst>
                                  <p:childTnLst>
                                    <p:set>
                                      <p:cBhvr>
                                        <p:cTn id="12" dur="1" fill="hold">
                                          <p:stCondLst>
                                            <p:cond delay="0"/>
                                          </p:stCondLst>
                                        </p:cTn>
                                        <p:tgtEl>
                                          <p:spTgt spid="6"/>
                                        </p:tgtEl>
                                        <p:attrNameLst>
                                          <p:attrName>style.visibility</p:attrName>
                                        </p:attrNameLst>
                                      </p:cBhvr>
                                      <p:to>
                                        <p:strVal val="visible"/>
                                      </p:to>
                                    </p:set>
                                  </p:childTnLst>
                                </p:cTn>
                              </p:par>
                            </p:childTnLst>
                          </p:cTn>
                        </p:par>
                        <p:par>
                          <p:cTn id="13" fill="hold">
                            <p:stCondLst>
                              <p:cond delay="2000"/>
                            </p:stCondLst>
                            <p:childTnLst>
                              <p:par>
                                <p:cTn id="14" presetID="1" presetClass="entr" presetSubtype="0" fill="hold" nodeType="afterEffect">
                                  <p:stCondLst>
                                    <p:cond delay="1000"/>
                                  </p:stCondLst>
                                  <p:childTnLst>
                                    <p:set>
                                      <p:cBhvr>
                                        <p:cTn id="15" dur="1" fill="hold">
                                          <p:stCondLst>
                                            <p:cond delay="0"/>
                                          </p:stCondLst>
                                        </p:cTn>
                                        <p:tgtEl>
                                          <p:spTgt spid="7"/>
                                        </p:tgtEl>
                                        <p:attrNameLst>
                                          <p:attrName>style.visibility</p:attrName>
                                        </p:attrNameLst>
                                      </p:cBhvr>
                                      <p:to>
                                        <p:strVal val="visible"/>
                                      </p:to>
                                    </p:set>
                                  </p:childTnLst>
                                </p:cTn>
                              </p:par>
                            </p:childTnLst>
                          </p:cTn>
                        </p:par>
                        <p:par>
                          <p:cTn id="16" fill="hold">
                            <p:stCondLst>
                              <p:cond delay="3000"/>
                            </p:stCondLst>
                            <p:childTnLst>
                              <p:par>
                                <p:cTn id="17" presetID="1" presetClass="entr" presetSubtype="0" fill="hold" nodeType="afterEffect">
                                  <p:stCondLst>
                                    <p:cond delay="1000"/>
                                  </p:stCondLst>
                                  <p:childTnLst>
                                    <p:set>
                                      <p:cBhvr>
                                        <p:cTn id="18" dur="1" fill="hold">
                                          <p:stCondLst>
                                            <p:cond delay="0"/>
                                          </p:stCondLst>
                                        </p:cTn>
                                        <p:tgtEl>
                                          <p:spTgt spid="8"/>
                                        </p:tgtEl>
                                        <p:attrNameLst>
                                          <p:attrName>style.visibility</p:attrName>
                                        </p:attrNameLst>
                                      </p:cBhvr>
                                      <p:to>
                                        <p:strVal val="visible"/>
                                      </p:to>
                                    </p:set>
                                  </p:childTnLst>
                                </p:cTn>
                              </p:par>
                            </p:childTnLst>
                          </p:cTn>
                        </p:par>
                        <p:par>
                          <p:cTn id="19" fill="hold">
                            <p:stCondLst>
                              <p:cond delay="4000"/>
                            </p:stCondLst>
                            <p:childTnLst>
                              <p:par>
                                <p:cTn id="20" presetID="1" presetClass="entr" presetSubtype="0" fill="hold" nodeType="afterEffect">
                                  <p:stCondLst>
                                    <p:cond delay="1000"/>
                                  </p:stCondLst>
                                  <p:childTnLst>
                                    <p:set>
                                      <p:cBhvr>
                                        <p:cTn id="21" dur="1" fill="hold">
                                          <p:stCondLst>
                                            <p:cond delay="0"/>
                                          </p:stCondLst>
                                        </p:cTn>
                                        <p:tgtEl>
                                          <p:spTgt spid="9"/>
                                        </p:tgtEl>
                                        <p:attrNameLst>
                                          <p:attrName>style.visibility</p:attrName>
                                        </p:attrNameLst>
                                      </p:cBhvr>
                                      <p:to>
                                        <p:strVal val="visible"/>
                                      </p:to>
                                    </p:set>
                                  </p:childTnLst>
                                </p:cTn>
                              </p:par>
                            </p:childTnLst>
                          </p:cTn>
                        </p:par>
                        <p:par>
                          <p:cTn id="22" fill="hold">
                            <p:stCondLst>
                              <p:cond delay="5000"/>
                            </p:stCondLst>
                            <p:childTnLst>
                              <p:par>
                                <p:cTn id="23" presetID="1" presetClass="entr" presetSubtype="0" fill="hold" nodeType="afterEffect">
                                  <p:stCondLst>
                                    <p:cond delay="1000"/>
                                  </p:stCondLst>
                                  <p:childTnLst>
                                    <p:set>
                                      <p:cBhvr>
                                        <p:cTn id="24" dur="1" fill="hold">
                                          <p:stCondLst>
                                            <p:cond delay="0"/>
                                          </p:stCondLst>
                                        </p:cTn>
                                        <p:tgtEl>
                                          <p:spTgt spid="10"/>
                                        </p:tgtEl>
                                        <p:attrNameLst>
                                          <p:attrName>style.visibility</p:attrName>
                                        </p:attrNameLst>
                                      </p:cBhvr>
                                      <p:to>
                                        <p:strVal val="visible"/>
                                      </p:to>
                                    </p:set>
                                  </p:childTnLst>
                                </p:cTn>
                              </p:par>
                            </p:childTnLst>
                          </p:cTn>
                        </p:par>
                        <p:par>
                          <p:cTn id="25" fill="hold">
                            <p:stCondLst>
                              <p:cond delay="6000"/>
                            </p:stCondLst>
                            <p:childTnLst>
                              <p:par>
                                <p:cTn id="26" presetID="1" presetClass="entr" presetSubtype="0" fill="hold" nodeType="afterEffect">
                                  <p:stCondLst>
                                    <p:cond delay="1000"/>
                                  </p:stCondLst>
                                  <p:childTnLst>
                                    <p:set>
                                      <p:cBhvr>
                                        <p:cTn id="27" dur="1" fill="hold">
                                          <p:stCondLst>
                                            <p:cond delay="0"/>
                                          </p:stCondLst>
                                        </p:cTn>
                                        <p:tgtEl>
                                          <p:spTgt spid="11"/>
                                        </p:tgtEl>
                                        <p:attrNameLst>
                                          <p:attrName>style.visibility</p:attrName>
                                        </p:attrNameLst>
                                      </p:cBhvr>
                                      <p:to>
                                        <p:strVal val="visible"/>
                                      </p:to>
                                    </p:set>
                                  </p:childTnLst>
                                </p:cTn>
                              </p:par>
                            </p:childTnLst>
                          </p:cTn>
                        </p:par>
                        <p:par>
                          <p:cTn id="28" fill="hold">
                            <p:stCondLst>
                              <p:cond delay="7000"/>
                            </p:stCondLst>
                            <p:childTnLst>
                              <p:par>
                                <p:cTn id="29" presetID="1" presetClass="entr" presetSubtype="0" fill="hold" nodeType="afterEffect">
                                  <p:stCondLst>
                                    <p:cond delay="1000"/>
                                  </p:stCondLst>
                                  <p:childTnLst>
                                    <p:set>
                                      <p:cBhvr>
                                        <p:cTn id="30" dur="1" fill="hold">
                                          <p:stCondLst>
                                            <p:cond delay="0"/>
                                          </p:stCondLst>
                                        </p:cTn>
                                        <p:tgtEl>
                                          <p:spTgt spid="12"/>
                                        </p:tgtEl>
                                        <p:attrNameLst>
                                          <p:attrName>style.visibility</p:attrName>
                                        </p:attrNameLst>
                                      </p:cBhvr>
                                      <p:to>
                                        <p:strVal val="visible"/>
                                      </p:to>
                                    </p:set>
                                  </p:childTnLst>
                                </p:cTn>
                              </p:par>
                            </p:childTnLst>
                          </p:cTn>
                        </p:par>
                        <p:par>
                          <p:cTn id="31" fill="hold">
                            <p:stCondLst>
                              <p:cond delay="8000"/>
                            </p:stCondLst>
                            <p:childTnLst>
                              <p:par>
                                <p:cTn id="32" presetID="1" presetClass="entr" presetSubtype="0" fill="hold" nodeType="afterEffect">
                                  <p:stCondLst>
                                    <p:cond delay="1000"/>
                                  </p:stCondLst>
                                  <p:childTnLst>
                                    <p:set>
                                      <p:cBhvr>
                                        <p:cTn id="33" dur="1" fill="hold">
                                          <p:stCondLst>
                                            <p:cond delay="0"/>
                                          </p:stCondLst>
                                        </p:cTn>
                                        <p:tgtEl>
                                          <p:spTgt spid="13"/>
                                        </p:tgtEl>
                                        <p:attrNameLst>
                                          <p:attrName>style.visibility</p:attrName>
                                        </p:attrNameLst>
                                      </p:cBhvr>
                                      <p:to>
                                        <p:strVal val="visible"/>
                                      </p:to>
                                    </p:set>
                                  </p:childTnLst>
                                </p:cTn>
                              </p:par>
                            </p:childTnLst>
                          </p:cTn>
                        </p:par>
                        <p:par>
                          <p:cTn id="34" fill="hold">
                            <p:stCondLst>
                              <p:cond delay="9000"/>
                            </p:stCondLst>
                            <p:childTnLst>
                              <p:par>
                                <p:cTn id="35" presetID="1" presetClass="entr" presetSubtype="0" fill="hold" nodeType="afterEffect">
                                  <p:stCondLst>
                                    <p:cond delay="1000"/>
                                  </p:stCondLst>
                                  <p:childTnLst>
                                    <p:set>
                                      <p:cBhvr>
                                        <p:cTn id="36" dur="1" fill="hold">
                                          <p:stCondLst>
                                            <p:cond delay="0"/>
                                          </p:stCondLst>
                                        </p:cTn>
                                        <p:tgtEl>
                                          <p:spTgt spid="14"/>
                                        </p:tgtEl>
                                        <p:attrNameLst>
                                          <p:attrName>style.visibility</p:attrName>
                                        </p:attrNameLst>
                                      </p:cBhvr>
                                      <p:to>
                                        <p:strVal val="visible"/>
                                      </p:to>
                                    </p:set>
                                  </p:childTnLst>
                                </p:cTn>
                              </p:par>
                            </p:childTnLst>
                          </p:cTn>
                        </p:par>
                        <p:par>
                          <p:cTn id="37" fill="hold">
                            <p:stCondLst>
                              <p:cond delay="10000"/>
                            </p:stCondLst>
                            <p:childTnLst>
                              <p:par>
                                <p:cTn id="38" presetID="1" presetClass="entr" presetSubtype="0" fill="hold" nodeType="afterEffect">
                                  <p:stCondLst>
                                    <p:cond delay="1000"/>
                                  </p:stCondLst>
                                  <p:childTnLst>
                                    <p:set>
                                      <p:cBhvr>
                                        <p:cTn id="39"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8448796" y="1189098"/>
            <a:ext cx="3309409" cy="2020860"/>
            <a:chOff x="2145748" y="1352353"/>
            <a:chExt cx="6160277" cy="3821512"/>
          </a:xfrm>
        </p:grpSpPr>
        <p:pic>
          <p:nvPicPr>
            <p:cNvPr id="22" name="Picture 2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145748" y="1352353"/>
              <a:ext cx="6160277" cy="3821512"/>
            </a:xfrm>
            <a:prstGeom prst="rect">
              <a:avLst/>
            </a:prstGeom>
          </p:spPr>
        </p:pic>
        <p:sp>
          <p:nvSpPr>
            <p:cNvPr id="23" name="Rectangle 22"/>
            <p:cNvSpPr/>
            <p:nvPr/>
          </p:nvSpPr>
          <p:spPr>
            <a:xfrm>
              <a:off x="5912285" y="1390389"/>
              <a:ext cx="2279737" cy="1215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 Placeholder 9"/>
          <p:cNvSpPr>
            <a:spLocks noGrp="1"/>
          </p:cNvSpPr>
          <p:nvPr>
            <p:ph type="body" sz="quarter" idx="14"/>
          </p:nvPr>
        </p:nvSpPr>
        <p:spPr>
          <a:xfrm>
            <a:off x="4606103" y="291013"/>
            <a:ext cx="2871794" cy="689783"/>
          </a:xfrm>
        </p:spPr>
        <p:txBody>
          <a:bodyPr/>
          <a:lstStyle/>
          <a:p>
            <a:pPr algn="l"/>
            <a:r>
              <a:rPr lang="en-US" sz="4000" dirty="0" smtClean="0"/>
              <a:t>Objectives</a:t>
            </a:r>
          </a:p>
        </p:txBody>
      </p:sp>
      <p:sp>
        <p:nvSpPr>
          <p:cNvPr id="20" name="TextBox 19"/>
          <p:cNvSpPr txBox="1"/>
          <p:nvPr/>
        </p:nvSpPr>
        <p:spPr>
          <a:xfrm>
            <a:off x="1936863" y="1550524"/>
            <a:ext cx="6662182" cy="2513509"/>
          </a:xfrm>
          <a:prstGeom prst="rect">
            <a:avLst/>
          </a:prstGeom>
          <a:noFill/>
        </p:spPr>
        <p:txBody>
          <a:bodyPr wrap="square" rtlCol="0">
            <a:spAutoFit/>
          </a:bodyPr>
          <a:lstStyle/>
          <a:p>
            <a:pPr marL="685800" lvl="1">
              <a:spcBef>
                <a:spcPts val="200"/>
              </a:spcBef>
              <a:buClr>
                <a:srgbClr val="2F8AB4"/>
              </a:buClr>
            </a:pPr>
            <a:endParaRPr lang="en-US" sz="2200" dirty="0">
              <a:latin typeface="Century Gothic" panose="020B0502020202020204" pitchFamily="34" charset="0"/>
            </a:endParaRPr>
          </a:p>
          <a:p>
            <a:pPr marL="342900" indent="-342900">
              <a:spcBef>
                <a:spcPts val="200"/>
              </a:spcBef>
              <a:buClr>
                <a:srgbClr val="2F8AB4"/>
              </a:buClr>
              <a:buFont typeface="Webdings" panose="05030102010509060703" pitchFamily="18" charset="2"/>
              <a:buChar char="4"/>
            </a:pPr>
            <a:endParaRPr lang="en-US" sz="2200" dirty="0" smtClean="0">
              <a:solidFill>
                <a:srgbClr val="333333"/>
              </a:solidFill>
              <a:latin typeface="Century Gothic" panose="020B0502020202020204" pitchFamily="34" charset="0"/>
            </a:endParaRPr>
          </a:p>
          <a:p>
            <a:pPr marL="342900" indent="-342900">
              <a:spcBef>
                <a:spcPts val="200"/>
              </a:spcBef>
              <a:buClr>
                <a:srgbClr val="2F8AB4"/>
              </a:buClr>
              <a:buFont typeface="Webdings" panose="05030102010509060703" pitchFamily="18" charset="2"/>
              <a:buChar char="4"/>
            </a:pPr>
            <a:r>
              <a:rPr lang="en-US" sz="2200" dirty="0" smtClean="0">
                <a:solidFill>
                  <a:srgbClr val="333333"/>
                </a:solidFill>
                <a:latin typeface="Century Gothic" panose="020B0502020202020204" pitchFamily="34" charset="0"/>
              </a:rPr>
              <a:t>Compare indices and sensors used for </a:t>
            </a:r>
            <a:r>
              <a:rPr lang="en-US" sz="2200" i="1" dirty="0" smtClean="0">
                <a:solidFill>
                  <a:srgbClr val="333333"/>
                </a:solidFill>
                <a:latin typeface="Century Gothic" panose="020B0502020202020204" pitchFamily="34" charset="0"/>
              </a:rPr>
              <a:t>Sargassum</a:t>
            </a:r>
            <a:r>
              <a:rPr lang="en-US" sz="2200" dirty="0" smtClean="0">
                <a:solidFill>
                  <a:srgbClr val="333333"/>
                </a:solidFill>
                <a:latin typeface="Century Gothic" panose="020B0502020202020204" pitchFamily="34" charset="0"/>
              </a:rPr>
              <a:t> detection</a:t>
            </a:r>
          </a:p>
          <a:p>
            <a:endParaRPr lang="en-US" sz="2200" dirty="0">
              <a:latin typeface="Century Gothic" panose="020B0502020202020204" pitchFamily="34" charset="0"/>
            </a:endParaRPr>
          </a:p>
          <a:p>
            <a:pPr marL="457200" indent="-457200">
              <a:buFont typeface="Arial" panose="020B0604020202020204" pitchFamily="34" charset="0"/>
              <a:buChar char="•"/>
            </a:pPr>
            <a:endParaRPr lang="en-US" sz="2200" dirty="0">
              <a:latin typeface="Century Gothic" panose="020B0502020202020204" pitchFamily="34" charset="0"/>
            </a:endParaRPr>
          </a:p>
          <a:p>
            <a:pPr marL="457200" indent="-457200">
              <a:buFont typeface="Arial" panose="020B0604020202020204" pitchFamily="34" charset="0"/>
              <a:buChar char="•"/>
            </a:pPr>
            <a:endParaRPr lang="en-US" sz="2200" dirty="0">
              <a:latin typeface="Century Gothic" panose="020B0502020202020204" pitchFamily="34" charset="0"/>
            </a:endParaRPr>
          </a:p>
        </p:txBody>
      </p:sp>
      <p:pic>
        <p:nvPicPr>
          <p:cNvPr id="24" name="Picture 23"/>
          <p:cNvPicPr>
            <a:picLocks noChangeAspect="1"/>
          </p:cNvPicPr>
          <p:nvPr/>
        </p:nvPicPr>
        <p:blipFill rotWithShape="1">
          <a:blip r:embed="rId4" cstate="print">
            <a:extLst>
              <a:ext uri="{28A0092B-C50C-407E-A947-70E740481C1C}">
                <a14:useLocalDpi xmlns:a14="http://schemas.microsoft.com/office/drawing/2010/main" val="0"/>
              </a:ext>
            </a:extLst>
          </a:blip>
          <a:srcRect l="62470" t="5069" r="6314" b="68540"/>
          <a:stretch/>
        </p:blipFill>
        <p:spPr>
          <a:xfrm>
            <a:off x="10476250" y="1274202"/>
            <a:ext cx="1193876" cy="626159"/>
          </a:xfrm>
          <a:prstGeom prst="rect">
            <a:avLst/>
          </a:prstGeom>
        </p:spPr>
      </p:pic>
      <p:sp>
        <p:nvSpPr>
          <p:cNvPr id="25" name="Text Placeholder 16"/>
          <p:cNvSpPr txBox="1">
            <a:spLocks/>
          </p:cNvSpPr>
          <p:nvPr/>
        </p:nvSpPr>
        <p:spPr>
          <a:xfrm>
            <a:off x="7612979" y="2099130"/>
            <a:ext cx="4981042" cy="955464"/>
          </a:xfrm>
          <a:prstGeom prst="rect">
            <a:avLst/>
          </a:prstGeom>
        </p:spPr>
        <p:txBody>
          <a:bodyPr numCol="1" spcCol="640080" anchor="t" anchorCtr="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r>
              <a:rPr lang="en-US" sz="2000" b="1" dirty="0">
                <a:solidFill>
                  <a:srgbClr val="333333"/>
                </a:solidFill>
                <a:latin typeface="Century Gothic" panose="020B0502020202020204" pitchFamily="34" charset="0"/>
              </a:rPr>
              <a:t>Caribbean </a:t>
            </a:r>
            <a:r>
              <a:rPr lang="en-US" sz="2000" b="1" dirty="0" smtClean="0">
                <a:solidFill>
                  <a:srgbClr val="333333"/>
                </a:solidFill>
                <a:latin typeface="Century Gothic" panose="020B0502020202020204" pitchFamily="34" charset="0"/>
              </a:rPr>
              <a:t>Sea</a:t>
            </a:r>
          </a:p>
        </p:txBody>
      </p:sp>
      <p:sp>
        <p:nvSpPr>
          <p:cNvPr id="26" name="Rectangle 25"/>
          <p:cNvSpPr/>
          <p:nvPr/>
        </p:nvSpPr>
        <p:spPr>
          <a:xfrm>
            <a:off x="1974427" y="4467893"/>
            <a:ext cx="6038606" cy="769441"/>
          </a:xfrm>
          <a:prstGeom prst="rect">
            <a:avLst/>
          </a:prstGeom>
        </p:spPr>
        <p:txBody>
          <a:bodyPr wrap="square">
            <a:spAutoFit/>
          </a:bodyPr>
          <a:lstStyle/>
          <a:p>
            <a:pPr marL="342900" indent="-342900">
              <a:spcBef>
                <a:spcPts val="200"/>
              </a:spcBef>
              <a:buClr>
                <a:srgbClr val="2F8AB4"/>
              </a:buClr>
              <a:buFont typeface="Webdings" panose="05030102010509060703" pitchFamily="18" charset="2"/>
              <a:buChar char="4"/>
            </a:pPr>
            <a:r>
              <a:rPr lang="en-US" sz="2200" dirty="0">
                <a:solidFill>
                  <a:srgbClr val="333333"/>
                </a:solidFill>
                <a:latin typeface="Century Gothic" panose="020B0502020202020204" pitchFamily="34" charset="0"/>
              </a:rPr>
              <a:t>Assess accuracy of </a:t>
            </a:r>
            <a:r>
              <a:rPr lang="en-US" sz="2200" dirty="0" smtClean="0">
                <a:solidFill>
                  <a:srgbClr val="333333"/>
                </a:solidFill>
                <a:latin typeface="Century Gothic" panose="020B0502020202020204" pitchFamily="34" charset="0"/>
              </a:rPr>
              <a:t>Instagram as a source of </a:t>
            </a:r>
            <a:r>
              <a:rPr lang="en-US" sz="2200" dirty="0">
                <a:solidFill>
                  <a:srgbClr val="333333"/>
                </a:solidFill>
                <a:latin typeface="Century Gothic" panose="020B0502020202020204" pitchFamily="34" charset="0"/>
              </a:rPr>
              <a:t>ground truth data</a:t>
            </a:r>
          </a:p>
        </p:txBody>
      </p:sp>
      <p:pic>
        <p:nvPicPr>
          <p:cNvPr id="29" name="Picture 2" descr="06 Aqua.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69837" y="3595431"/>
            <a:ext cx="1142994" cy="598426"/>
          </a:xfrm>
          <a:prstGeom prst="rect">
            <a:avLst/>
          </a:prstGeom>
          <a:noFill/>
          <a:extLst>
            <a:ext uri="{909E8E84-426E-40dd-AFC4-6F175D3DCCD1}">
              <a14:hiddenFill xmlns:a14="http://schemas.microsoft.com/office/drawing/2010/main" xmlns="">
                <a:solidFill>
                  <a:srgbClr val="FFFFFF"/>
                </a:solidFill>
              </a14:hiddenFill>
            </a:ext>
          </a:extLst>
        </p:spPr>
      </p:pic>
      <p:pic>
        <p:nvPicPr>
          <p:cNvPr id="30" name="Picture 29" descr="ldcm_2012_COL.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31066" y="3477856"/>
            <a:ext cx="1481913" cy="833576"/>
          </a:xfrm>
          <a:prstGeom prst="rect">
            <a:avLst/>
          </a:prstGeom>
        </p:spPr>
      </p:pic>
      <p:pic>
        <p:nvPicPr>
          <p:cNvPr id="31" name="Picture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0800000">
            <a:off x="2978669" y="3531901"/>
            <a:ext cx="964387" cy="725969"/>
          </a:xfrm>
          <a:prstGeom prst="rect">
            <a:avLst/>
          </a:prstGeom>
        </p:spPr>
      </p:pic>
      <p:sp>
        <p:nvSpPr>
          <p:cNvPr id="35" name="TextBox 34"/>
          <p:cNvSpPr txBox="1"/>
          <p:nvPr/>
        </p:nvSpPr>
        <p:spPr>
          <a:xfrm>
            <a:off x="137026" y="522248"/>
            <a:ext cx="8938151" cy="2513509"/>
          </a:xfrm>
          <a:prstGeom prst="rect">
            <a:avLst/>
          </a:prstGeom>
          <a:noFill/>
        </p:spPr>
        <p:txBody>
          <a:bodyPr wrap="square" rtlCol="0">
            <a:spAutoFit/>
          </a:bodyPr>
          <a:lstStyle/>
          <a:p>
            <a:pPr marL="685800" lvl="1">
              <a:spcBef>
                <a:spcPts val="200"/>
              </a:spcBef>
              <a:buClr>
                <a:srgbClr val="2F8AB4"/>
              </a:buClr>
            </a:pPr>
            <a:endParaRPr lang="en-US" sz="2200" b="1" dirty="0">
              <a:latin typeface="Century Gothic" panose="020B0502020202020204" pitchFamily="34" charset="0"/>
            </a:endParaRPr>
          </a:p>
          <a:p>
            <a:pPr marL="342900" indent="-342900">
              <a:spcBef>
                <a:spcPts val="200"/>
              </a:spcBef>
              <a:buClr>
                <a:srgbClr val="2F8AB4"/>
              </a:buClr>
              <a:buFont typeface="Webdings" panose="05030102010509060703" pitchFamily="18" charset="2"/>
              <a:buChar char="4"/>
            </a:pPr>
            <a:endParaRPr lang="en-US" sz="2200" b="1" dirty="0" smtClean="0">
              <a:solidFill>
                <a:srgbClr val="333333"/>
              </a:solidFill>
              <a:latin typeface="Century Gothic" panose="020B0502020202020204" pitchFamily="34" charset="0"/>
            </a:endParaRPr>
          </a:p>
          <a:p>
            <a:pPr marL="342900" indent="-342900">
              <a:spcBef>
                <a:spcPts val="200"/>
              </a:spcBef>
              <a:buClr>
                <a:srgbClr val="2F8AB4"/>
              </a:buClr>
              <a:buFont typeface="Webdings" panose="05030102010509060703" pitchFamily="18" charset="2"/>
              <a:buChar char="4"/>
            </a:pPr>
            <a:r>
              <a:rPr lang="en-US" sz="2200" b="1" dirty="0" smtClean="0">
                <a:solidFill>
                  <a:srgbClr val="333333"/>
                </a:solidFill>
                <a:latin typeface="Century Gothic" panose="020B0502020202020204" pitchFamily="34" charset="0"/>
              </a:rPr>
              <a:t>Address the recent </a:t>
            </a:r>
            <a:r>
              <a:rPr lang="en-US" sz="2200" b="1" i="1" dirty="0" smtClean="0">
                <a:solidFill>
                  <a:srgbClr val="333333"/>
                </a:solidFill>
                <a:latin typeface="Century Gothic" panose="020B0502020202020204" pitchFamily="34" charset="0"/>
              </a:rPr>
              <a:t>Sargassum </a:t>
            </a:r>
            <a:r>
              <a:rPr lang="en-US" sz="2200" b="1" dirty="0" smtClean="0">
                <a:solidFill>
                  <a:srgbClr val="333333"/>
                </a:solidFill>
                <a:latin typeface="Century Gothic" panose="020B0502020202020204" pitchFamily="34" charset="0"/>
              </a:rPr>
              <a:t>inundation events in the Caribbean Sea using NASA Earth Observations</a:t>
            </a:r>
          </a:p>
          <a:p>
            <a:endParaRPr lang="en-US" sz="2200" b="1" dirty="0">
              <a:latin typeface="Century Gothic" panose="020B0502020202020204" pitchFamily="34" charset="0"/>
            </a:endParaRPr>
          </a:p>
          <a:p>
            <a:pPr marL="457200" indent="-457200">
              <a:buFont typeface="Arial" panose="020B0604020202020204" pitchFamily="34" charset="0"/>
              <a:buChar char="•"/>
            </a:pPr>
            <a:endParaRPr lang="en-US" sz="2200" b="1" dirty="0">
              <a:latin typeface="Century Gothic" panose="020B0502020202020204" pitchFamily="34" charset="0"/>
            </a:endParaRPr>
          </a:p>
          <a:p>
            <a:pPr marL="457200" indent="-457200">
              <a:buFont typeface="Arial" panose="020B0604020202020204" pitchFamily="34" charset="0"/>
              <a:buChar char="•"/>
            </a:pPr>
            <a:endParaRPr lang="en-US" sz="2200" b="1" dirty="0">
              <a:latin typeface="Century Gothic" panose="020B0502020202020204" pitchFamily="34" charset="0"/>
            </a:endParaRPr>
          </a:p>
        </p:txBody>
      </p:sp>
      <p:pic>
        <p:nvPicPr>
          <p:cNvPr id="36" name="Picture 35"/>
          <p:cNvPicPr>
            <a:picLocks noChangeAspect="1"/>
          </p:cNvPicPr>
          <p:nvPr/>
        </p:nvPicPr>
        <p:blipFill rotWithShape="1">
          <a:blip r:embed="rId8" cstate="print">
            <a:extLst>
              <a:ext uri="{28A0092B-C50C-407E-A947-70E740481C1C}">
                <a14:useLocalDpi xmlns:a14="http://schemas.microsoft.com/office/drawing/2010/main" val="0"/>
              </a:ext>
            </a:extLst>
          </a:blip>
          <a:srcRect l="9760" t="8039" r="6864" b="22117"/>
          <a:stretch/>
        </p:blipFill>
        <p:spPr>
          <a:xfrm>
            <a:off x="8456858" y="3819998"/>
            <a:ext cx="3488370" cy="2258073"/>
          </a:xfrm>
          <a:prstGeom prst="rect">
            <a:avLst/>
          </a:prstGeom>
        </p:spPr>
      </p:pic>
    </p:spTree>
    <p:extLst>
      <p:ext uri="{BB962C8B-B14F-4D97-AF65-F5344CB8AC3E}">
        <p14:creationId xmlns:p14="http://schemas.microsoft.com/office/powerpoint/2010/main" val="3290867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6"/>
          <p:cNvSpPr>
            <a:spLocks noGrp="1"/>
          </p:cNvSpPr>
          <p:nvPr>
            <p:ph type="body" sz="quarter" idx="14"/>
          </p:nvPr>
        </p:nvSpPr>
        <p:spPr>
          <a:xfrm>
            <a:off x="1229504" y="353362"/>
            <a:ext cx="8503920" cy="923544"/>
          </a:xfrm>
        </p:spPr>
        <p:txBody>
          <a:bodyPr/>
          <a:lstStyle/>
          <a:p>
            <a:pPr algn="l"/>
            <a:r>
              <a:rPr lang="en-US" sz="4000" dirty="0" smtClean="0">
                <a:solidFill>
                  <a:schemeClr val="accent1"/>
                </a:solidFill>
              </a:rPr>
              <a:t>Methods Overview</a:t>
            </a:r>
          </a:p>
        </p:txBody>
      </p:sp>
      <p:sp>
        <p:nvSpPr>
          <p:cNvPr id="61" name="Rectangle 60"/>
          <p:cNvSpPr/>
          <p:nvPr/>
        </p:nvSpPr>
        <p:spPr>
          <a:xfrm>
            <a:off x="1229504" y="1590359"/>
            <a:ext cx="3620680" cy="430887"/>
          </a:xfrm>
          <a:prstGeom prst="rect">
            <a:avLst/>
          </a:prstGeom>
        </p:spPr>
        <p:txBody>
          <a:bodyPr wrap="square">
            <a:spAutoFit/>
          </a:bodyPr>
          <a:lstStyle/>
          <a:p>
            <a:pPr>
              <a:spcBef>
                <a:spcPts val="200"/>
              </a:spcBef>
              <a:buClr>
                <a:srgbClr val="2F8AB4"/>
              </a:buClr>
            </a:pPr>
            <a:r>
              <a:rPr lang="en-US" sz="2200" dirty="0" smtClean="0">
                <a:solidFill>
                  <a:srgbClr val="2F8AB4"/>
                </a:solidFill>
                <a:latin typeface="Century Gothic" panose="020B0502020202020204" pitchFamily="34" charset="0"/>
              </a:rPr>
              <a:t>II.</a:t>
            </a:r>
            <a:r>
              <a:rPr lang="en-US" sz="2200" dirty="0" smtClean="0">
                <a:solidFill>
                  <a:srgbClr val="7C7C7C"/>
                </a:solidFill>
                <a:latin typeface="Century Gothic" panose="020B0502020202020204" pitchFamily="34" charset="0"/>
              </a:rPr>
              <a:t> </a:t>
            </a:r>
            <a:r>
              <a:rPr lang="en-US" sz="2200" dirty="0" smtClean="0">
                <a:solidFill>
                  <a:schemeClr val="tx1">
                    <a:lumMod val="75000"/>
                    <a:lumOff val="25000"/>
                  </a:schemeClr>
                </a:solidFill>
                <a:latin typeface="Century Gothic" panose="020B0502020202020204" pitchFamily="34" charset="0"/>
              </a:rPr>
              <a:t>Instagram Assessment</a:t>
            </a:r>
            <a:endParaRPr lang="en-US" sz="2200" dirty="0">
              <a:solidFill>
                <a:schemeClr val="tx1">
                  <a:lumMod val="75000"/>
                  <a:lumOff val="25000"/>
                </a:schemeClr>
              </a:solidFill>
              <a:latin typeface="Century Gothic" panose="020B0502020202020204" pitchFamily="34" charset="0"/>
            </a:endParaRPr>
          </a:p>
        </p:txBody>
      </p:sp>
      <p:sp>
        <p:nvSpPr>
          <p:cNvPr id="62" name="Rectangle 61"/>
          <p:cNvSpPr/>
          <p:nvPr/>
        </p:nvSpPr>
        <p:spPr>
          <a:xfrm>
            <a:off x="3671958" y="1050903"/>
            <a:ext cx="6038606" cy="795089"/>
          </a:xfrm>
          <a:prstGeom prst="rect">
            <a:avLst/>
          </a:prstGeom>
        </p:spPr>
        <p:txBody>
          <a:bodyPr wrap="square">
            <a:spAutoFit/>
          </a:bodyPr>
          <a:lstStyle/>
          <a:p>
            <a:pPr>
              <a:spcBef>
                <a:spcPts val="200"/>
              </a:spcBef>
              <a:buClr>
                <a:srgbClr val="2F8AB4"/>
              </a:buClr>
            </a:pPr>
            <a:r>
              <a:rPr lang="en-US" sz="2200" dirty="0" smtClean="0">
                <a:solidFill>
                  <a:srgbClr val="2F8AB4"/>
                </a:solidFill>
                <a:latin typeface="Century Gothic" panose="020B0502020202020204" pitchFamily="34" charset="0"/>
              </a:rPr>
              <a:t>I.</a:t>
            </a:r>
            <a:r>
              <a:rPr lang="en-US" sz="2200" dirty="0" smtClean="0">
                <a:solidFill>
                  <a:srgbClr val="333333"/>
                </a:solidFill>
                <a:latin typeface="Century Gothic" panose="020B0502020202020204" pitchFamily="34" charset="0"/>
              </a:rPr>
              <a:t> Data Sources &amp; </a:t>
            </a:r>
            <a:r>
              <a:rPr lang="en-US" sz="2200" dirty="0">
                <a:solidFill>
                  <a:srgbClr val="3F3F3F"/>
                </a:solidFill>
                <a:latin typeface="Century Gothic" panose="020B0502020202020204" pitchFamily="34" charset="0"/>
              </a:rPr>
              <a:t>Site Identification</a:t>
            </a:r>
          </a:p>
          <a:p>
            <a:pPr>
              <a:spcBef>
                <a:spcPts val="200"/>
              </a:spcBef>
              <a:buClr>
                <a:srgbClr val="2F8AB4"/>
              </a:buClr>
            </a:pPr>
            <a:endParaRPr lang="en-US" sz="2200" dirty="0">
              <a:solidFill>
                <a:srgbClr val="333333"/>
              </a:solidFill>
              <a:latin typeface="Century Gothic" panose="020B0502020202020204" pitchFamily="34" charset="0"/>
            </a:endParaRPr>
          </a:p>
        </p:txBody>
      </p:sp>
      <p:sp>
        <p:nvSpPr>
          <p:cNvPr id="64" name="Rectangle 63"/>
          <p:cNvSpPr/>
          <p:nvPr/>
        </p:nvSpPr>
        <p:spPr>
          <a:xfrm>
            <a:off x="6757760" y="1517390"/>
            <a:ext cx="2884224" cy="430887"/>
          </a:xfrm>
          <a:prstGeom prst="rect">
            <a:avLst/>
          </a:prstGeom>
        </p:spPr>
        <p:txBody>
          <a:bodyPr wrap="square">
            <a:spAutoFit/>
          </a:bodyPr>
          <a:lstStyle/>
          <a:p>
            <a:pPr>
              <a:spcBef>
                <a:spcPts val="200"/>
              </a:spcBef>
              <a:buClr>
                <a:srgbClr val="2F8AB4"/>
              </a:buClr>
            </a:pPr>
            <a:r>
              <a:rPr lang="en-US" sz="2200" dirty="0" smtClean="0">
                <a:solidFill>
                  <a:srgbClr val="2F8AB4"/>
                </a:solidFill>
                <a:latin typeface="Century Gothic" panose="020B0502020202020204" pitchFamily="34" charset="0"/>
              </a:rPr>
              <a:t>II.</a:t>
            </a:r>
            <a:r>
              <a:rPr lang="en-US" sz="2200" dirty="0" smtClean="0">
                <a:solidFill>
                  <a:srgbClr val="333333"/>
                </a:solidFill>
                <a:latin typeface="Century Gothic" panose="020B0502020202020204" pitchFamily="34" charset="0"/>
              </a:rPr>
              <a:t> Imagery Analysis</a:t>
            </a:r>
            <a:endParaRPr lang="en-US" sz="2200" dirty="0">
              <a:solidFill>
                <a:srgbClr val="333333"/>
              </a:solidFill>
              <a:latin typeface="Century Gothic" panose="020B0502020202020204" pitchFamily="34" charset="0"/>
            </a:endParaRPr>
          </a:p>
        </p:txBody>
      </p:sp>
      <p:sp>
        <p:nvSpPr>
          <p:cNvPr id="65" name="Rectangle 64"/>
          <p:cNvSpPr/>
          <p:nvPr/>
        </p:nvSpPr>
        <p:spPr>
          <a:xfrm>
            <a:off x="1881014" y="2080590"/>
            <a:ext cx="3868276" cy="430887"/>
          </a:xfrm>
          <a:prstGeom prst="rect">
            <a:avLst/>
          </a:prstGeom>
        </p:spPr>
        <p:txBody>
          <a:bodyPr wrap="square">
            <a:spAutoFit/>
          </a:bodyPr>
          <a:lstStyle/>
          <a:p>
            <a:pPr>
              <a:spcBef>
                <a:spcPts val="200"/>
              </a:spcBef>
              <a:buClr>
                <a:srgbClr val="2F8AB4"/>
              </a:buClr>
            </a:pPr>
            <a:r>
              <a:rPr lang="en-US" sz="2200" dirty="0">
                <a:solidFill>
                  <a:srgbClr val="2F8AB4"/>
                </a:solidFill>
                <a:latin typeface="Century Gothic" panose="020B0502020202020204" pitchFamily="34" charset="0"/>
              </a:rPr>
              <a:t>A</a:t>
            </a:r>
            <a:r>
              <a:rPr lang="en-US" sz="2200" dirty="0" smtClean="0">
                <a:solidFill>
                  <a:srgbClr val="2F8AB4"/>
                </a:solidFill>
                <a:latin typeface="Century Gothic" panose="020B0502020202020204" pitchFamily="34" charset="0"/>
              </a:rPr>
              <a:t>.</a:t>
            </a:r>
            <a:r>
              <a:rPr lang="en-US" sz="2200" dirty="0" smtClean="0">
                <a:solidFill>
                  <a:srgbClr val="7C7C7C"/>
                </a:solidFill>
                <a:latin typeface="Century Gothic" panose="020B0502020202020204" pitchFamily="34" charset="0"/>
              </a:rPr>
              <a:t> </a:t>
            </a:r>
            <a:r>
              <a:rPr lang="en-US" sz="2200" dirty="0" smtClean="0">
                <a:solidFill>
                  <a:schemeClr val="tx1">
                    <a:lumMod val="75000"/>
                    <a:lumOff val="25000"/>
                  </a:schemeClr>
                </a:solidFill>
                <a:latin typeface="Century Gothic" panose="020B0502020202020204" pitchFamily="34" charset="0"/>
              </a:rPr>
              <a:t>Database Geolocation</a:t>
            </a:r>
            <a:endParaRPr lang="en-US" sz="2200" dirty="0">
              <a:solidFill>
                <a:schemeClr val="tx1">
                  <a:lumMod val="75000"/>
                  <a:lumOff val="25000"/>
                </a:schemeClr>
              </a:solidFill>
              <a:latin typeface="Century Gothic" panose="020B0502020202020204" pitchFamily="34" charset="0"/>
            </a:endParaRPr>
          </a:p>
        </p:txBody>
      </p:sp>
      <p:sp>
        <p:nvSpPr>
          <p:cNvPr id="66" name="Rectangle 65"/>
          <p:cNvSpPr/>
          <p:nvPr/>
        </p:nvSpPr>
        <p:spPr>
          <a:xfrm>
            <a:off x="1881014" y="2525100"/>
            <a:ext cx="3868276" cy="430887"/>
          </a:xfrm>
          <a:prstGeom prst="rect">
            <a:avLst/>
          </a:prstGeom>
        </p:spPr>
        <p:txBody>
          <a:bodyPr wrap="square">
            <a:spAutoFit/>
          </a:bodyPr>
          <a:lstStyle/>
          <a:p>
            <a:pPr>
              <a:spcBef>
                <a:spcPts val="200"/>
              </a:spcBef>
              <a:buClr>
                <a:srgbClr val="2F8AB4"/>
              </a:buClr>
            </a:pPr>
            <a:r>
              <a:rPr lang="en-US" sz="2200" dirty="0">
                <a:solidFill>
                  <a:srgbClr val="2F8AB4"/>
                </a:solidFill>
                <a:latin typeface="Century Gothic" panose="020B0502020202020204" pitchFamily="34" charset="0"/>
              </a:rPr>
              <a:t>B</a:t>
            </a:r>
            <a:r>
              <a:rPr lang="en-US" sz="2200" dirty="0" smtClean="0">
                <a:solidFill>
                  <a:srgbClr val="2F8AB4"/>
                </a:solidFill>
                <a:latin typeface="Century Gothic" panose="020B0502020202020204" pitchFamily="34" charset="0"/>
              </a:rPr>
              <a:t>.</a:t>
            </a:r>
            <a:r>
              <a:rPr lang="en-US" sz="2200" dirty="0" smtClean="0">
                <a:solidFill>
                  <a:srgbClr val="7C7C7C"/>
                </a:solidFill>
                <a:latin typeface="Century Gothic" panose="020B0502020202020204" pitchFamily="34" charset="0"/>
              </a:rPr>
              <a:t> </a:t>
            </a:r>
            <a:r>
              <a:rPr lang="en-US" sz="2200" dirty="0" smtClean="0">
                <a:solidFill>
                  <a:schemeClr val="tx1">
                    <a:lumMod val="75000"/>
                    <a:lumOff val="25000"/>
                  </a:schemeClr>
                </a:solidFill>
                <a:latin typeface="Century Gothic" panose="020B0502020202020204" pitchFamily="34" charset="0"/>
              </a:rPr>
              <a:t>Accuracy Estimate</a:t>
            </a:r>
            <a:endParaRPr lang="en-US" sz="2200" dirty="0">
              <a:solidFill>
                <a:schemeClr val="tx1">
                  <a:lumMod val="75000"/>
                  <a:lumOff val="25000"/>
                </a:schemeClr>
              </a:solidFill>
              <a:latin typeface="Century Gothic" panose="020B0502020202020204" pitchFamily="34" charset="0"/>
            </a:endParaRPr>
          </a:p>
        </p:txBody>
      </p:sp>
      <p:sp>
        <p:nvSpPr>
          <p:cNvPr id="67" name="Rectangle 66"/>
          <p:cNvSpPr/>
          <p:nvPr/>
        </p:nvSpPr>
        <p:spPr>
          <a:xfrm>
            <a:off x="7294970" y="1948277"/>
            <a:ext cx="3868276" cy="430887"/>
          </a:xfrm>
          <a:prstGeom prst="rect">
            <a:avLst/>
          </a:prstGeom>
        </p:spPr>
        <p:txBody>
          <a:bodyPr wrap="square">
            <a:spAutoFit/>
          </a:bodyPr>
          <a:lstStyle/>
          <a:p>
            <a:pPr>
              <a:spcBef>
                <a:spcPts val="200"/>
              </a:spcBef>
              <a:buClr>
                <a:srgbClr val="2F8AB4"/>
              </a:buClr>
            </a:pPr>
            <a:r>
              <a:rPr lang="en-US" sz="2200" dirty="0">
                <a:solidFill>
                  <a:srgbClr val="2F8AB4"/>
                </a:solidFill>
                <a:latin typeface="Century Gothic" panose="020B0502020202020204" pitchFamily="34" charset="0"/>
              </a:rPr>
              <a:t>A</a:t>
            </a:r>
            <a:r>
              <a:rPr lang="en-US" sz="2200" dirty="0" smtClean="0">
                <a:solidFill>
                  <a:srgbClr val="2F8AB4"/>
                </a:solidFill>
                <a:latin typeface="Century Gothic" panose="020B0502020202020204" pitchFamily="34" charset="0"/>
              </a:rPr>
              <a:t>.</a:t>
            </a:r>
            <a:r>
              <a:rPr lang="en-US" sz="2200" dirty="0" smtClean="0">
                <a:solidFill>
                  <a:srgbClr val="7C7C7C"/>
                </a:solidFill>
                <a:latin typeface="Century Gothic" panose="020B0502020202020204" pitchFamily="34" charset="0"/>
              </a:rPr>
              <a:t> </a:t>
            </a:r>
            <a:r>
              <a:rPr lang="en-US" sz="2200" dirty="0" smtClean="0">
                <a:solidFill>
                  <a:schemeClr val="tx1">
                    <a:lumMod val="75000"/>
                    <a:lumOff val="25000"/>
                  </a:schemeClr>
                </a:solidFill>
                <a:latin typeface="Century Gothic" panose="020B0502020202020204" pitchFamily="34" charset="0"/>
              </a:rPr>
              <a:t>Image Pre-Processing</a:t>
            </a:r>
            <a:endParaRPr lang="en-US" sz="2200" dirty="0">
              <a:solidFill>
                <a:schemeClr val="tx1">
                  <a:lumMod val="75000"/>
                  <a:lumOff val="25000"/>
                </a:schemeClr>
              </a:solidFill>
              <a:latin typeface="Century Gothic" panose="020B0502020202020204" pitchFamily="34" charset="0"/>
            </a:endParaRPr>
          </a:p>
        </p:txBody>
      </p:sp>
      <p:sp>
        <p:nvSpPr>
          <p:cNvPr id="68" name="Rectangle 67"/>
          <p:cNvSpPr/>
          <p:nvPr/>
        </p:nvSpPr>
        <p:spPr>
          <a:xfrm>
            <a:off x="7294970" y="2452132"/>
            <a:ext cx="3868276" cy="430887"/>
          </a:xfrm>
          <a:prstGeom prst="rect">
            <a:avLst/>
          </a:prstGeom>
        </p:spPr>
        <p:txBody>
          <a:bodyPr wrap="square">
            <a:spAutoFit/>
          </a:bodyPr>
          <a:lstStyle/>
          <a:p>
            <a:pPr>
              <a:spcBef>
                <a:spcPts val="200"/>
              </a:spcBef>
              <a:buClr>
                <a:srgbClr val="2F8AB4"/>
              </a:buClr>
            </a:pPr>
            <a:r>
              <a:rPr lang="en-US" sz="2200" dirty="0" smtClean="0">
                <a:solidFill>
                  <a:srgbClr val="2F8AB4"/>
                </a:solidFill>
                <a:latin typeface="Century Gothic" panose="020B0502020202020204" pitchFamily="34" charset="0"/>
              </a:rPr>
              <a:t>B.</a:t>
            </a:r>
            <a:r>
              <a:rPr lang="en-US" sz="2200" dirty="0" smtClean="0">
                <a:solidFill>
                  <a:srgbClr val="7C7C7C"/>
                </a:solidFill>
                <a:latin typeface="Century Gothic" panose="020B0502020202020204" pitchFamily="34" charset="0"/>
              </a:rPr>
              <a:t> </a:t>
            </a:r>
            <a:r>
              <a:rPr lang="en-US" sz="2200" dirty="0" smtClean="0">
                <a:solidFill>
                  <a:schemeClr val="tx1">
                    <a:lumMod val="75000"/>
                    <a:lumOff val="25000"/>
                  </a:schemeClr>
                </a:solidFill>
                <a:latin typeface="Century Gothic" panose="020B0502020202020204" pitchFamily="34" charset="0"/>
              </a:rPr>
              <a:t>Application of Indices</a:t>
            </a:r>
            <a:endParaRPr lang="en-US" sz="2200" dirty="0">
              <a:solidFill>
                <a:schemeClr val="tx1">
                  <a:lumMod val="75000"/>
                  <a:lumOff val="25000"/>
                </a:schemeClr>
              </a:solidFill>
              <a:latin typeface="Century Gothic" panose="020B0502020202020204" pitchFamily="34" charset="0"/>
            </a:endParaRPr>
          </a:p>
        </p:txBody>
      </p:sp>
      <p:sp>
        <p:nvSpPr>
          <p:cNvPr id="69" name="Rectangle 68"/>
          <p:cNvSpPr/>
          <p:nvPr/>
        </p:nvSpPr>
        <p:spPr>
          <a:xfrm>
            <a:off x="7294970" y="2955987"/>
            <a:ext cx="3868276" cy="430887"/>
          </a:xfrm>
          <a:prstGeom prst="rect">
            <a:avLst/>
          </a:prstGeom>
        </p:spPr>
        <p:txBody>
          <a:bodyPr wrap="square">
            <a:spAutoFit/>
          </a:bodyPr>
          <a:lstStyle/>
          <a:p>
            <a:pPr>
              <a:spcBef>
                <a:spcPts val="200"/>
              </a:spcBef>
              <a:buClr>
                <a:srgbClr val="2F8AB4"/>
              </a:buClr>
            </a:pPr>
            <a:r>
              <a:rPr lang="en-US" sz="2200" dirty="0">
                <a:solidFill>
                  <a:srgbClr val="2F8AB4"/>
                </a:solidFill>
                <a:latin typeface="Century Gothic" panose="020B0502020202020204" pitchFamily="34" charset="0"/>
              </a:rPr>
              <a:t>C</a:t>
            </a:r>
            <a:r>
              <a:rPr lang="en-US" sz="2200" dirty="0" smtClean="0">
                <a:solidFill>
                  <a:srgbClr val="2F8AB4"/>
                </a:solidFill>
                <a:latin typeface="Century Gothic" panose="020B0502020202020204" pitchFamily="34" charset="0"/>
              </a:rPr>
              <a:t>.</a:t>
            </a:r>
            <a:r>
              <a:rPr lang="en-US" sz="2200" dirty="0" smtClean="0">
                <a:solidFill>
                  <a:srgbClr val="7C7C7C"/>
                </a:solidFill>
                <a:latin typeface="Century Gothic" panose="020B0502020202020204" pitchFamily="34" charset="0"/>
              </a:rPr>
              <a:t> </a:t>
            </a:r>
            <a:r>
              <a:rPr lang="en-US" sz="2200" i="1" dirty="0" smtClean="0">
                <a:solidFill>
                  <a:schemeClr val="tx1">
                    <a:lumMod val="75000"/>
                    <a:lumOff val="25000"/>
                  </a:schemeClr>
                </a:solidFill>
                <a:latin typeface="Century Gothic" panose="020B0502020202020204" pitchFamily="34" charset="0"/>
              </a:rPr>
              <a:t>Sargassum</a:t>
            </a:r>
            <a:r>
              <a:rPr lang="en-US" sz="2200" dirty="0" smtClean="0">
                <a:solidFill>
                  <a:schemeClr val="tx1">
                    <a:lumMod val="75000"/>
                    <a:lumOff val="25000"/>
                  </a:schemeClr>
                </a:solidFill>
                <a:latin typeface="Century Gothic" panose="020B0502020202020204" pitchFamily="34" charset="0"/>
              </a:rPr>
              <a:t> Identification</a:t>
            </a:r>
            <a:endParaRPr lang="en-US" sz="2200" dirty="0">
              <a:solidFill>
                <a:schemeClr val="tx1">
                  <a:lumMod val="75000"/>
                  <a:lumOff val="25000"/>
                </a:schemeClr>
              </a:solidFill>
              <a:latin typeface="Century Gothic" panose="020B0502020202020204" pitchFamily="34" charset="0"/>
            </a:endParaRPr>
          </a:p>
        </p:txBody>
      </p:sp>
      <p:pic>
        <p:nvPicPr>
          <p:cNvPr id="70" name="Picture 69"/>
          <p:cNvPicPr>
            <a:picLocks noChangeAspect="1"/>
          </p:cNvPicPr>
          <p:nvPr/>
        </p:nvPicPr>
        <p:blipFill rotWithShape="1">
          <a:blip r:embed="rId3" cstate="print">
            <a:extLst>
              <a:ext uri="{28A0092B-C50C-407E-A947-70E740481C1C}">
                <a14:useLocalDpi xmlns:a14="http://schemas.microsoft.com/office/drawing/2010/main" val="0"/>
              </a:ext>
            </a:extLst>
          </a:blip>
          <a:srcRect l="18461" t="13582" r="12441" b="51119"/>
          <a:stretch/>
        </p:blipFill>
        <p:spPr>
          <a:xfrm>
            <a:off x="1315846" y="3386874"/>
            <a:ext cx="4067684" cy="3061157"/>
          </a:xfrm>
          <a:prstGeom prst="rect">
            <a:avLst/>
          </a:prstGeom>
        </p:spPr>
      </p:pic>
      <p:pic>
        <p:nvPicPr>
          <p:cNvPr id="71" name="Picture 70" descr="imgre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4703" y="3903319"/>
            <a:ext cx="4628543" cy="957629"/>
          </a:xfrm>
          <a:prstGeom prst="rect">
            <a:avLst/>
          </a:prstGeom>
        </p:spPr>
      </p:pic>
      <p:pic>
        <p:nvPicPr>
          <p:cNvPr id="72" name="Picture 71" descr="Brightwindrow_Crop.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67991" y="5324717"/>
            <a:ext cx="1069979" cy="864012"/>
          </a:xfrm>
          <a:prstGeom prst="rect">
            <a:avLst/>
          </a:prstGeom>
        </p:spPr>
      </p:pic>
      <p:pic>
        <p:nvPicPr>
          <p:cNvPr id="73" name="Picture 72" descr="Faintwindrow_Crop.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19164" y="5305558"/>
            <a:ext cx="993785" cy="865972"/>
          </a:xfrm>
          <a:prstGeom prst="rect">
            <a:avLst/>
          </a:prstGeom>
        </p:spPr>
      </p:pic>
      <p:pic>
        <p:nvPicPr>
          <p:cNvPr id="74" name="Picture 73" descr="Mat_Crop.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96093" y="5341916"/>
            <a:ext cx="990704" cy="829614"/>
          </a:xfrm>
          <a:prstGeom prst="rect">
            <a:avLst/>
          </a:prstGeom>
        </p:spPr>
      </p:pic>
      <p:pic>
        <p:nvPicPr>
          <p:cNvPr id="75" name="Picture 74" descr="Undercloud_Crop.jpg"/>
          <p:cNvPicPr>
            <a:picLocks/>
          </p:cNvPicPr>
          <p:nvPr/>
        </p:nvPicPr>
        <p:blipFill>
          <a:blip r:embed="rId8" cstate="print">
            <a:extLst>
              <a:ext uri="{28A0092B-C50C-407E-A947-70E740481C1C}">
                <a14:useLocalDpi xmlns:a14="http://schemas.microsoft.com/office/drawing/2010/main" val="0"/>
              </a:ext>
            </a:extLst>
          </a:blip>
          <a:stretch>
            <a:fillRect/>
          </a:stretch>
        </p:blipFill>
        <p:spPr>
          <a:xfrm>
            <a:off x="9994143" y="5305558"/>
            <a:ext cx="959257" cy="865972"/>
          </a:xfrm>
          <a:prstGeom prst="rect">
            <a:avLst/>
          </a:prstGeom>
        </p:spPr>
      </p:pic>
    </p:spTree>
    <p:extLst>
      <p:ext uri="{BB962C8B-B14F-4D97-AF65-F5344CB8AC3E}">
        <p14:creationId xmlns:p14="http://schemas.microsoft.com/office/powerpoint/2010/main" val="17572463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551424" y="326144"/>
            <a:ext cx="10643616" cy="704088"/>
          </a:xfrm>
        </p:spPr>
        <p:txBody>
          <a:bodyPr/>
          <a:lstStyle/>
          <a:p>
            <a:r>
              <a:rPr lang="en-US" dirty="0" smtClean="0"/>
              <a:t>Data Sources</a:t>
            </a:r>
            <a:endParaRPr lang="en-US" dirty="0"/>
          </a:p>
        </p:txBody>
      </p:sp>
      <p:pic>
        <p:nvPicPr>
          <p:cNvPr id="11" name="Picture 2" descr="06 Aqu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1768" y="1157909"/>
            <a:ext cx="2525522" cy="1322263"/>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11" descr="ldcm_2012_COL.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1424" y="3753907"/>
            <a:ext cx="3854899" cy="2168381"/>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1104423" y="2567898"/>
            <a:ext cx="1908895" cy="1436974"/>
          </a:xfrm>
          <a:prstGeom prst="rect">
            <a:avLst/>
          </a:prstGeom>
        </p:spPr>
      </p:pic>
      <p:sp>
        <p:nvSpPr>
          <p:cNvPr id="16" name="Rectangle 15"/>
          <p:cNvSpPr/>
          <p:nvPr/>
        </p:nvSpPr>
        <p:spPr>
          <a:xfrm>
            <a:off x="470168" y="5898563"/>
            <a:ext cx="11721831" cy="430887"/>
          </a:xfrm>
          <a:prstGeom prst="rect">
            <a:avLst/>
          </a:prstGeom>
        </p:spPr>
        <p:txBody>
          <a:bodyPr wrap="square">
            <a:spAutoFit/>
          </a:bodyPr>
          <a:lstStyle/>
          <a:p>
            <a:pPr>
              <a:spcBef>
                <a:spcPts val="200"/>
              </a:spcBef>
              <a:buClr>
                <a:srgbClr val="2F8AB4"/>
              </a:buClr>
            </a:pPr>
            <a:r>
              <a:rPr lang="en-US" sz="2200" dirty="0" smtClean="0">
                <a:solidFill>
                  <a:srgbClr val="333333"/>
                </a:solidFill>
                <a:latin typeface="Century Gothic" panose="020B0502020202020204" pitchFamily="34" charset="0"/>
              </a:rPr>
              <a:t>GLOVIS		Earth Explorer			Ocean Color Web</a:t>
            </a:r>
            <a:endParaRPr lang="en-US" sz="2200" dirty="0">
              <a:solidFill>
                <a:srgbClr val="333333"/>
              </a:solidFill>
              <a:latin typeface="Century Gothic" panose="020B0502020202020204" pitchFamily="34" charset="0"/>
            </a:endParaRPr>
          </a:p>
        </p:txBody>
      </p:sp>
      <p:sp>
        <p:nvSpPr>
          <p:cNvPr id="17" name="Rectangle 16"/>
          <p:cNvSpPr/>
          <p:nvPr/>
        </p:nvSpPr>
        <p:spPr>
          <a:xfrm>
            <a:off x="4203398" y="2877331"/>
            <a:ext cx="1995994" cy="430887"/>
          </a:xfrm>
          <a:prstGeom prst="rect">
            <a:avLst/>
          </a:prstGeom>
        </p:spPr>
        <p:txBody>
          <a:bodyPr wrap="square">
            <a:spAutoFit/>
          </a:bodyPr>
          <a:lstStyle/>
          <a:p>
            <a:pPr>
              <a:spcBef>
                <a:spcPts val="200"/>
              </a:spcBef>
              <a:buClr>
                <a:srgbClr val="2F8AB4"/>
              </a:buClr>
            </a:pPr>
            <a:r>
              <a:rPr lang="en-US" sz="2200" dirty="0" smtClean="0">
                <a:solidFill>
                  <a:srgbClr val="333333"/>
                </a:solidFill>
                <a:latin typeface="Century Gothic" panose="020B0502020202020204" pitchFamily="34" charset="0"/>
              </a:rPr>
              <a:t>Terra MODIS</a:t>
            </a:r>
            <a:endParaRPr lang="en-US" sz="2200" dirty="0">
              <a:solidFill>
                <a:srgbClr val="333333"/>
              </a:solidFill>
              <a:latin typeface="Century Gothic" panose="020B0502020202020204" pitchFamily="34" charset="0"/>
            </a:endParaRPr>
          </a:p>
        </p:txBody>
      </p:sp>
      <p:sp>
        <p:nvSpPr>
          <p:cNvPr id="18" name="Rectangle 17"/>
          <p:cNvSpPr/>
          <p:nvPr/>
        </p:nvSpPr>
        <p:spPr>
          <a:xfrm>
            <a:off x="4203398" y="4366509"/>
            <a:ext cx="2185370" cy="430887"/>
          </a:xfrm>
          <a:prstGeom prst="rect">
            <a:avLst/>
          </a:prstGeom>
        </p:spPr>
        <p:txBody>
          <a:bodyPr wrap="square">
            <a:spAutoFit/>
          </a:bodyPr>
          <a:lstStyle/>
          <a:p>
            <a:pPr>
              <a:spcBef>
                <a:spcPts val="200"/>
              </a:spcBef>
              <a:buClr>
                <a:srgbClr val="2F8AB4"/>
              </a:buClr>
            </a:pPr>
            <a:r>
              <a:rPr lang="en-US" sz="2200" dirty="0" smtClean="0">
                <a:solidFill>
                  <a:srgbClr val="333333"/>
                </a:solidFill>
                <a:latin typeface="Century Gothic" panose="020B0502020202020204" pitchFamily="34" charset="0"/>
              </a:rPr>
              <a:t>Landsat 8 OLI</a:t>
            </a:r>
            <a:endParaRPr lang="en-US" sz="2200" dirty="0">
              <a:solidFill>
                <a:srgbClr val="333333"/>
              </a:solidFill>
              <a:latin typeface="Century Gothic" panose="020B0502020202020204" pitchFamily="34" charset="0"/>
            </a:endParaRPr>
          </a:p>
        </p:txBody>
      </p:sp>
      <p:sp>
        <p:nvSpPr>
          <p:cNvPr id="27" name="Rectangle 26"/>
          <p:cNvSpPr/>
          <p:nvPr/>
        </p:nvSpPr>
        <p:spPr>
          <a:xfrm>
            <a:off x="4203398" y="1536995"/>
            <a:ext cx="1995994" cy="430887"/>
          </a:xfrm>
          <a:prstGeom prst="rect">
            <a:avLst/>
          </a:prstGeom>
        </p:spPr>
        <p:txBody>
          <a:bodyPr wrap="square">
            <a:spAutoFit/>
          </a:bodyPr>
          <a:lstStyle/>
          <a:p>
            <a:pPr>
              <a:spcBef>
                <a:spcPts val="200"/>
              </a:spcBef>
              <a:buClr>
                <a:srgbClr val="2F8AB4"/>
              </a:buClr>
            </a:pPr>
            <a:r>
              <a:rPr lang="en-US" sz="2200" dirty="0" smtClean="0">
                <a:solidFill>
                  <a:srgbClr val="333333"/>
                </a:solidFill>
                <a:latin typeface="Century Gothic" panose="020B0502020202020204" pitchFamily="34" charset="0"/>
              </a:rPr>
              <a:t>Aqua MODIS</a:t>
            </a:r>
            <a:endParaRPr lang="en-US" sz="2200" dirty="0">
              <a:solidFill>
                <a:srgbClr val="333333"/>
              </a:solidFill>
              <a:latin typeface="Century Gothic" panose="020B0502020202020204" pitchFamily="34" charset="0"/>
            </a:endParaRPr>
          </a:p>
        </p:txBody>
      </p:sp>
      <p:sp>
        <p:nvSpPr>
          <p:cNvPr id="28" name="Rectangle 27"/>
          <p:cNvSpPr/>
          <p:nvPr/>
        </p:nvSpPr>
        <p:spPr>
          <a:xfrm>
            <a:off x="702516" y="6269290"/>
            <a:ext cx="10956083" cy="430887"/>
          </a:xfrm>
          <a:prstGeom prst="rect">
            <a:avLst/>
          </a:prstGeom>
        </p:spPr>
        <p:txBody>
          <a:bodyPr wrap="square">
            <a:spAutoFit/>
          </a:bodyPr>
          <a:lstStyle/>
          <a:p>
            <a:pPr>
              <a:spcBef>
                <a:spcPts val="200"/>
              </a:spcBef>
              <a:buClr>
                <a:srgbClr val="2F8AB4"/>
              </a:buClr>
            </a:pPr>
            <a:r>
              <a:rPr lang="en-US" sz="2200" dirty="0" smtClean="0">
                <a:solidFill>
                  <a:schemeClr val="bg1">
                    <a:lumMod val="50000"/>
                  </a:schemeClr>
                </a:solidFill>
                <a:latin typeface="Century Gothic" panose="020B0502020202020204" pitchFamily="34" charset="0"/>
              </a:rPr>
              <a:t>glovis.usgs.gov	earthexplorer.usgs.gov	oceandata.sci.gsfc.nasa.gov</a:t>
            </a:r>
            <a:endParaRPr lang="en-US" sz="2200" dirty="0">
              <a:solidFill>
                <a:schemeClr val="bg1">
                  <a:lumMod val="50000"/>
                </a:schemeClr>
              </a:solidFill>
              <a:latin typeface="Century Gothic" panose="020B0502020202020204" pitchFamily="34" charset="0"/>
            </a:endParaRPr>
          </a:p>
        </p:txBody>
      </p:sp>
      <p:pic>
        <p:nvPicPr>
          <p:cNvPr id="3" name="Picture 2"/>
          <p:cNvPicPr>
            <a:picLocks noChangeAspect="1"/>
          </p:cNvPicPr>
          <p:nvPr/>
        </p:nvPicPr>
        <p:blipFill rotWithShape="1">
          <a:blip r:embed="rId6">
            <a:extLst>
              <a:ext uri="{28A0092B-C50C-407E-A947-70E740481C1C}">
                <a14:useLocalDpi xmlns:a14="http://schemas.microsoft.com/office/drawing/2010/main" val="0"/>
              </a:ext>
            </a:extLst>
          </a:blip>
          <a:srcRect b="45916"/>
          <a:stretch/>
        </p:blipFill>
        <p:spPr>
          <a:xfrm>
            <a:off x="7184876" y="1341907"/>
            <a:ext cx="4616794" cy="3741783"/>
          </a:xfrm>
          <a:prstGeom prst="rect">
            <a:avLst/>
          </a:prstGeom>
        </p:spPr>
      </p:pic>
      <p:sp>
        <p:nvSpPr>
          <p:cNvPr id="8" name="Rectangle 7"/>
          <p:cNvSpPr/>
          <p:nvPr/>
        </p:nvSpPr>
        <p:spPr>
          <a:xfrm>
            <a:off x="9791527" y="1692029"/>
            <a:ext cx="429768" cy="4389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7" cstate="print">
            <a:extLst>
              <a:ext uri="{28A0092B-C50C-407E-A947-70E740481C1C}">
                <a14:useLocalDpi xmlns:a14="http://schemas.microsoft.com/office/drawing/2010/main" val="0"/>
              </a:ext>
            </a:extLst>
          </a:blip>
          <a:srcRect l="63691" t="71053" r="16758" b="9649"/>
          <a:stretch/>
        </p:blipFill>
        <p:spPr>
          <a:xfrm>
            <a:off x="9799180" y="1698491"/>
            <a:ext cx="422115" cy="425988"/>
          </a:xfrm>
          <a:prstGeom prst="rect">
            <a:avLst/>
          </a:prstGeom>
        </p:spPr>
      </p:pic>
      <p:pic>
        <p:nvPicPr>
          <p:cNvPr id="19" name="Picture 18"/>
          <p:cNvPicPr>
            <a:picLocks noChangeAspect="1"/>
          </p:cNvPicPr>
          <p:nvPr/>
        </p:nvPicPr>
        <p:blipFill rotWithShape="1">
          <a:blip r:embed="rId8" cstate="print">
            <a:extLst>
              <a:ext uri="{28A0092B-C50C-407E-A947-70E740481C1C}">
                <a14:useLocalDpi xmlns:a14="http://schemas.microsoft.com/office/drawing/2010/main" val="0"/>
              </a:ext>
            </a:extLst>
          </a:blip>
          <a:srcRect l="63691" t="71053" r="16758" b="9649"/>
          <a:stretch/>
        </p:blipFill>
        <p:spPr>
          <a:xfrm>
            <a:off x="7184876" y="731986"/>
            <a:ext cx="4841383" cy="4885803"/>
          </a:xfrm>
          <a:prstGeom prst="rect">
            <a:avLst/>
          </a:prstGeom>
        </p:spPr>
      </p:pic>
    </p:spTree>
    <p:extLst>
      <p:ext uri="{BB962C8B-B14F-4D97-AF65-F5344CB8AC3E}">
        <p14:creationId xmlns:p14="http://schemas.microsoft.com/office/powerpoint/2010/main" val="1531397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fill="hold"/>
                                        <p:tgtEl>
                                          <p:spTgt spid="27"/>
                                        </p:tgtEl>
                                        <p:attrNameLst>
                                          <p:attrName>ppt_x</p:attrName>
                                        </p:attrNameLst>
                                      </p:cBhvr>
                                      <p:tavLst>
                                        <p:tav tm="0">
                                          <p:val>
                                            <p:strVal val="#ppt_x"/>
                                          </p:val>
                                        </p:tav>
                                        <p:tav tm="100000">
                                          <p:val>
                                            <p:strVal val="#ppt_x"/>
                                          </p:val>
                                        </p:tav>
                                      </p:tavLst>
                                    </p:anim>
                                    <p:anim calcmode="lin" valueType="num">
                                      <p:cBhvr additive="base">
                                        <p:cTn id="1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par>
                                <p:cTn id="33" presetID="53" presetClass="entr" presetSubtype="16"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500" fill="hold"/>
                                        <p:tgtEl>
                                          <p:spTgt spid="8"/>
                                        </p:tgtEl>
                                        <p:attrNameLst>
                                          <p:attrName>ppt_w</p:attrName>
                                        </p:attrNameLst>
                                      </p:cBhvr>
                                      <p:tavLst>
                                        <p:tav tm="0">
                                          <p:val>
                                            <p:fltVal val="0"/>
                                          </p:val>
                                        </p:tav>
                                        <p:tav tm="100000">
                                          <p:val>
                                            <p:strVal val="#ppt_w"/>
                                          </p:val>
                                        </p:tav>
                                      </p:tavLst>
                                    </p:anim>
                                    <p:anim calcmode="lin" valueType="num">
                                      <p:cBhvr>
                                        <p:cTn id="36" dur="500" fill="hold"/>
                                        <p:tgtEl>
                                          <p:spTgt spid="8"/>
                                        </p:tgtEl>
                                        <p:attrNameLst>
                                          <p:attrName>ppt_h</p:attrName>
                                        </p:attrNameLst>
                                      </p:cBhvr>
                                      <p:tavLst>
                                        <p:tav tm="0">
                                          <p:val>
                                            <p:fltVal val="0"/>
                                          </p:val>
                                        </p:tav>
                                        <p:tav tm="100000">
                                          <p:val>
                                            <p:strVal val="#ppt_h"/>
                                          </p:val>
                                        </p:tav>
                                      </p:tavLst>
                                    </p:anim>
                                    <p:animEffect transition="in" filter="fade">
                                      <p:cBhvr>
                                        <p:cTn id="37" dur="500"/>
                                        <p:tgtEl>
                                          <p:spTgt spid="8"/>
                                        </p:tgtEl>
                                      </p:cBhvr>
                                    </p:animEffect>
                                  </p:childTnLst>
                                </p:cTn>
                              </p:par>
                              <p:par>
                                <p:cTn id="38" presetID="53" presetClass="entr" presetSubtype="16" fill="hold" nodeType="withEffect">
                                  <p:stCondLst>
                                    <p:cond delay="0"/>
                                  </p:stCondLst>
                                  <p:childTnLst>
                                    <p:set>
                                      <p:cBhvr>
                                        <p:cTn id="39" dur="1" fill="hold">
                                          <p:stCondLst>
                                            <p:cond delay="0"/>
                                          </p:stCondLst>
                                        </p:cTn>
                                        <p:tgtEl>
                                          <p:spTgt spid="6"/>
                                        </p:tgtEl>
                                        <p:attrNameLst>
                                          <p:attrName>style.visibility</p:attrName>
                                        </p:attrNameLst>
                                      </p:cBhvr>
                                      <p:to>
                                        <p:strVal val="visible"/>
                                      </p:to>
                                    </p:set>
                                    <p:anim calcmode="lin" valueType="num">
                                      <p:cBhvr>
                                        <p:cTn id="40" dur="500" fill="hold"/>
                                        <p:tgtEl>
                                          <p:spTgt spid="6"/>
                                        </p:tgtEl>
                                        <p:attrNameLst>
                                          <p:attrName>ppt_w</p:attrName>
                                        </p:attrNameLst>
                                      </p:cBhvr>
                                      <p:tavLst>
                                        <p:tav tm="0">
                                          <p:val>
                                            <p:fltVal val="0"/>
                                          </p:val>
                                        </p:tav>
                                        <p:tav tm="100000">
                                          <p:val>
                                            <p:strVal val="#ppt_w"/>
                                          </p:val>
                                        </p:tav>
                                      </p:tavLst>
                                    </p:anim>
                                    <p:anim calcmode="lin" valueType="num">
                                      <p:cBhvr>
                                        <p:cTn id="41" dur="500" fill="hold"/>
                                        <p:tgtEl>
                                          <p:spTgt spid="6"/>
                                        </p:tgtEl>
                                        <p:attrNameLst>
                                          <p:attrName>ppt_h</p:attrName>
                                        </p:attrNameLst>
                                      </p:cBhvr>
                                      <p:tavLst>
                                        <p:tav tm="0">
                                          <p:val>
                                            <p:fltVal val="0"/>
                                          </p:val>
                                        </p:tav>
                                        <p:tav tm="100000">
                                          <p:val>
                                            <p:strVal val="#ppt_h"/>
                                          </p:val>
                                        </p:tav>
                                      </p:tavLst>
                                    </p:anim>
                                    <p:animEffect transition="in" filter="fade">
                                      <p:cBhvr>
                                        <p:cTn id="42" dur="500"/>
                                        <p:tgtEl>
                                          <p:spTgt spid="6"/>
                                        </p:tgtEl>
                                      </p:cBhvr>
                                    </p:animEffect>
                                  </p:childTnLst>
                                </p:cTn>
                              </p:par>
                              <p:par>
                                <p:cTn id="43" presetID="2" presetClass="entr" presetSubtype="4"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additive="base">
                                        <p:cTn id="45" dur="500" fill="hold"/>
                                        <p:tgtEl>
                                          <p:spTgt spid="18"/>
                                        </p:tgtEl>
                                        <p:attrNameLst>
                                          <p:attrName>ppt_x</p:attrName>
                                        </p:attrNameLst>
                                      </p:cBhvr>
                                      <p:tavLst>
                                        <p:tav tm="0">
                                          <p:val>
                                            <p:strVal val="#ppt_x"/>
                                          </p:val>
                                        </p:tav>
                                        <p:tav tm="100000">
                                          <p:val>
                                            <p:strVal val="#ppt_x"/>
                                          </p:val>
                                        </p:tav>
                                      </p:tavLst>
                                    </p:anim>
                                    <p:anim calcmode="lin" valueType="num">
                                      <p:cBhvr additive="base">
                                        <p:cTn id="4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500" fill="hold"/>
                                        <p:tgtEl>
                                          <p:spTgt spid="16"/>
                                        </p:tgtEl>
                                        <p:attrNameLst>
                                          <p:attrName>ppt_x</p:attrName>
                                        </p:attrNameLst>
                                      </p:cBhvr>
                                      <p:tavLst>
                                        <p:tav tm="0">
                                          <p:val>
                                            <p:strVal val="#ppt_x"/>
                                          </p:val>
                                        </p:tav>
                                        <p:tav tm="100000">
                                          <p:val>
                                            <p:strVal val="#ppt_x"/>
                                          </p:val>
                                        </p:tav>
                                      </p:tavLst>
                                    </p:anim>
                                    <p:anim calcmode="lin" valueType="num">
                                      <p:cBhvr additive="base">
                                        <p:cTn id="5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19"/>
                                        </p:tgtEl>
                                        <p:attrNameLst>
                                          <p:attrName>style.visibility</p:attrName>
                                        </p:attrNameLst>
                                      </p:cBhvr>
                                      <p:to>
                                        <p:strVal val="visible"/>
                                      </p:to>
                                    </p:set>
                                    <p:anim calcmode="lin" valueType="num">
                                      <p:cBhvr>
                                        <p:cTn id="57" dur="500" fill="hold"/>
                                        <p:tgtEl>
                                          <p:spTgt spid="19"/>
                                        </p:tgtEl>
                                        <p:attrNameLst>
                                          <p:attrName>ppt_w</p:attrName>
                                        </p:attrNameLst>
                                      </p:cBhvr>
                                      <p:tavLst>
                                        <p:tav tm="0">
                                          <p:val>
                                            <p:fltVal val="0"/>
                                          </p:val>
                                        </p:tav>
                                        <p:tav tm="100000">
                                          <p:val>
                                            <p:strVal val="#ppt_w"/>
                                          </p:val>
                                        </p:tav>
                                      </p:tavLst>
                                    </p:anim>
                                    <p:anim calcmode="lin" valueType="num">
                                      <p:cBhvr>
                                        <p:cTn id="58" dur="500" fill="hold"/>
                                        <p:tgtEl>
                                          <p:spTgt spid="19"/>
                                        </p:tgtEl>
                                        <p:attrNameLst>
                                          <p:attrName>ppt_h</p:attrName>
                                        </p:attrNameLst>
                                      </p:cBhvr>
                                      <p:tavLst>
                                        <p:tav tm="0">
                                          <p:val>
                                            <p:fltVal val="0"/>
                                          </p:val>
                                        </p:tav>
                                        <p:tav tm="100000">
                                          <p:val>
                                            <p:strVal val="#ppt_h"/>
                                          </p:val>
                                        </p:tav>
                                      </p:tavLst>
                                    </p:anim>
                                    <p:animEffect transition="in" filter="fade">
                                      <p:cBhvr>
                                        <p:cTn id="59" dur="500"/>
                                        <p:tgtEl>
                                          <p:spTgt spid="19"/>
                                        </p:tgtEl>
                                      </p:cBhvr>
                                    </p:animEffec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iterate type="lt">
                                    <p:tmAbs val="100"/>
                                  </p:iterate>
                                  <p:childTnLst>
                                    <p:set>
                                      <p:cBhvr>
                                        <p:cTn id="63"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27" grpId="0"/>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12659" y="1858389"/>
            <a:ext cx="2546115" cy="4097547"/>
          </a:xfrm>
          <a:prstGeom prst="rect">
            <a:avLst/>
          </a:prstGeom>
          <a:ln>
            <a:solidFill>
              <a:srgbClr val="333333"/>
            </a:solidFill>
          </a:ln>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05806" y="2266290"/>
            <a:ext cx="2696866" cy="4119112"/>
          </a:xfrm>
          <a:prstGeom prst="rect">
            <a:avLst/>
          </a:prstGeom>
          <a:ln>
            <a:solidFill>
              <a:srgbClr val="333333"/>
            </a:solidFill>
          </a:ln>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96386" y="1858389"/>
            <a:ext cx="2699435" cy="4218317"/>
          </a:xfrm>
          <a:prstGeom prst="rect">
            <a:avLst/>
          </a:prstGeom>
          <a:ln>
            <a:solidFill>
              <a:srgbClr val="333333"/>
            </a:solidFill>
          </a:ln>
        </p:spPr>
      </p:pic>
      <p:sp>
        <p:nvSpPr>
          <p:cNvPr id="9" name="Text Placeholder 9"/>
          <p:cNvSpPr txBox="1">
            <a:spLocks/>
          </p:cNvSpPr>
          <p:nvPr/>
        </p:nvSpPr>
        <p:spPr>
          <a:xfrm>
            <a:off x="540590" y="498206"/>
            <a:ext cx="6090249" cy="68978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baseline="0">
                <a:solidFill>
                  <a:srgbClr val="2F8AB4"/>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6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6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6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6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smtClean="0"/>
              <a:t>Novel data source:</a:t>
            </a:r>
            <a:endParaRPr lang="en-US" sz="3600" dirty="0"/>
          </a:p>
        </p:txBody>
      </p:sp>
      <p:pic>
        <p:nvPicPr>
          <p:cNvPr id="10" name="Picture 9"/>
          <p:cNvPicPr>
            <a:picLocks noChangeAspect="1"/>
          </p:cNvPicPr>
          <p:nvPr/>
        </p:nvPicPr>
        <p:blipFill>
          <a:blip r:embed="rId7"/>
          <a:stretch>
            <a:fillRect/>
          </a:stretch>
        </p:blipFill>
        <p:spPr>
          <a:xfrm>
            <a:off x="6630839" y="517748"/>
            <a:ext cx="2482289" cy="650697"/>
          </a:xfrm>
          <a:prstGeom prst="rect">
            <a:avLst/>
          </a:prstGeom>
          <a:ln>
            <a:solidFill>
              <a:schemeClr val="accent1"/>
            </a:solidFill>
          </a:ln>
        </p:spPr>
      </p:pic>
      <p:sp>
        <p:nvSpPr>
          <p:cNvPr id="11" name="Rectangle 10"/>
          <p:cNvSpPr/>
          <p:nvPr/>
        </p:nvSpPr>
        <p:spPr>
          <a:xfrm>
            <a:off x="2292869" y="3956514"/>
            <a:ext cx="3011356" cy="369332"/>
          </a:xfrm>
          <a:prstGeom prst="rect">
            <a:avLst/>
          </a:prstGeom>
        </p:spPr>
        <p:txBody>
          <a:bodyPr wrap="square">
            <a:spAutoFit/>
          </a:bodyPr>
          <a:lstStyle/>
          <a:p>
            <a:r>
              <a:rPr lang="en-US" b="1" dirty="0"/>
              <a:t>#</a:t>
            </a:r>
            <a:r>
              <a:rPr lang="en-US" b="1" dirty="0" smtClean="0"/>
              <a:t>Sargassum</a:t>
            </a:r>
            <a:endParaRPr lang="en-US" b="1" dirty="0"/>
          </a:p>
        </p:txBody>
      </p:sp>
      <p:sp>
        <p:nvSpPr>
          <p:cNvPr id="12" name="Rectangle 11"/>
          <p:cNvSpPr/>
          <p:nvPr/>
        </p:nvSpPr>
        <p:spPr>
          <a:xfrm>
            <a:off x="7812658" y="2355813"/>
            <a:ext cx="2157322" cy="369332"/>
          </a:xfrm>
          <a:prstGeom prst="rect">
            <a:avLst/>
          </a:prstGeom>
        </p:spPr>
        <p:txBody>
          <a:bodyPr wrap="none">
            <a:spAutoFit/>
          </a:bodyPr>
          <a:lstStyle/>
          <a:p>
            <a:r>
              <a:rPr lang="en-US" b="1" dirty="0"/>
              <a:t>#</a:t>
            </a:r>
            <a:r>
              <a:rPr lang="en-US" b="1" dirty="0" err="1"/>
              <a:t>Sargassumseaweed</a:t>
            </a:r>
            <a:endParaRPr lang="en-US" b="1" dirty="0"/>
          </a:p>
        </p:txBody>
      </p:sp>
      <p:pic>
        <p:nvPicPr>
          <p:cNvPr id="13" name="Picture 12"/>
          <p:cNvPicPr>
            <a:picLocks noChangeAspect="1"/>
          </p:cNvPicPr>
          <p:nvPr/>
        </p:nvPicPr>
        <p:blipFill rotWithShape="1">
          <a:blip r:embed="rId8">
            <a:extLst>
              <a:ext uri="{28A0092B-C50C-407E-A947-70E740481C1C}">
                <a14:useLocalDpi xmlns:a14="http://schemas.microsoft.com/office/drawing/2010/main" val="0"/>
              </a:ext>
            </a:extLst>
          </a:blip>
          <a:srcRect l="17284" t="21336" r="30991"/>
          <a:stretch/>
        </p:blipFill>
        <p:spPr>
          <a:xfrm>
            <a:off x="4187398" y="1379479"/>
            <a:ext cx="4432102" cy="5055366"/>
          </a:xfrm>
          <a:prstGeom prst="rect">
            <a:avLst/>
          </a:prstGeom>
        </p:spPr>
      </p:pic>
    </p:spTree>
    <p:extLst>
      <p:ext uri="{BB962C8B-B14F-4D97-AF65-F5344CB8AC3E}">
        <p14:creationId xmlns:p14="http://schemas.microsoft.com/office/powerpoint/2010/main" val="4028772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13"/>
                                        </p:tgtEl>
                                      </p:cBhvr>
                                    </p:animEffect>
                                    <p:set>
                                      <p:cBhvr>
                                        <p:cTn id="19" dur="1" fill="hold">
                                          <p:stCondLst>
                                            <p:cond delay="499"/>
                                          </p:stCondLst>
                                        </p:cTn>
                                        <p:tgtEl>
                                          <p:spTgt spid="13"/>
                                        </p:tgtEl>
                                        <p:attrNameLst>
                                          <p:attrName>style.visibility</p:attrName>
                                        </p:attrNameLst>
                                      </p:cBhvr>
                                      <p:to>
                                        <p:strVal val="hidden"/>
                                      </p:to>
                                    </p:set>
                                  </p:childTnLst>
                                </p:cTn>
                              </p:par>
                            </p:childTnLst>
                          </p:cTn>
                        </p:par>
                        <p:par>
                          <p:cTn id="20" fill="hold">
                            <p:stCondLst>
                              <p:cond delay="500"/>
                            </p:stCondLst>
                            <p:childTnLst>
                              <p:par>
                                <p:cTn id="21" presetID="53" presetClass="entr" presetSubtype="16"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Effect transition="in" filter="fade">
                                      <p:cBhvr>
                                        <p:cTn id="25" dur="500"/>
                                        <p:tgtEl>
                                          <p:spTgt spid="8"/>
                                        </p:tgtEl>
                                      </p:cBhvr>
                                    </p:animEffect>
                                  </p:childTnLst>
                                  <p:subTnLst>
                                    <p:audio>
                                      <p:cMediaNode vol="100000">
                                        <p:cTn display="0" masterRel="sameClick">
                                          <p:stCondLst>
                                            <p:cond evt="begin" delay="0">
                                              <p:tn val="21"/>
                                            </p:cond>
                                          </p:stCondLst>
                                          <p:endCondLst>
                                            <p:cond evt="onStopAudio" delay="0">
                                              <p:tgtEl>
                                                <p:sldTgt/>
                                              </p:tgtEl>
                                            </p:cond>
                                          </p:endCondLst>
                                        </p:cTn>
                                        <p:tgtEl>
                                          <p:sndTgt r:embed="rId3" name="camera.wav"/>
                                        </p:tgtEl>
                                      </p:cMediaNode>
                                    </p:audio>
                                  </p:subTnLst>
                                </p:cTn>
                              </p:par>
                              <p:par>
                                <p:cTn id="26" presetID="53" presetClass="entr" presetSubtype="16"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Effect transition="in" filter="fade">
                                      <p:cBhvr>
                                        <p:cTn id="30" dur="500"/>
                                        <p:tgtEl>
                                          <p:spTgt spid="6"/>
                                        </p:tgtEl>
                                      </p:cBhvr>
                                    </p:animEffect>
                                  </p:childTnLst>
                                  <p:subTnLst>
                                    <p:audio>
                                      <p:cMediaNode vol="78000">
                                        <p:cTn display="0" masterRel="sameClick">
                                          <p:stCondLst>
                                            <p:cond evt="begin" delay="0">
                                              <p:tn val="26"/>
                                            </p:cond>
                                          </p:stCondLst>
                                          <p:endCondLst>
                                            <p:cond evt="onStopAudio" delay="0">
                                              <p:tgtEl>
                                                <p:sldTgt/>
                                              </p:tgtEl>
                                            </p:cond>
                                          </p:endCondLst>
                                        </p:cTn>
                                        <p:tgtEl>
                                          <p:sndTgt r:embed="rId3" name="camera.wav"/>
                                        </p:tgtEl>
                                      </p:cMediaNode>
                                    </p:audio>
                                  </p:sub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fltVal val="0"/>
                                          </p:val>
                                        </p:tav>
                                        <p:tav tm="100000">
                                          <p:val>
                                            <p:strVal val="#ppt_h"/>
                                          </p:val>
                                        </p:tav>
                                      </p:tavLst>
                                    </p:anim>
                                    <p:animEffect transition="in" filter="fade">
                                      <p:cBhvr>
                                        <p:cTn id="37" dur="500"/>
                                        <p:tgtEl>
                                          <p:spTgt spid="7"/>
                                        </p:tgtEl>
                                      </p:cBhvr>
                                    </p:animEffect>
                                  </p:childTnLst>
                                  <p:subTnLst>
                                    <p:audio>
                                      <p:cMediaNode vol="78000">
                                        <p:cTn display="0" masterRel="sameClick">
                                          <p:stCondLst>
                                            <p:cond evt="begin" delay="0">
                                              <p:tn val="33"/>
                                            </p:cond>
                                          </p:stCondLst>
                                          <p:endCondLst>
                                            <p:cond evt="onStopAudio" delay="0">
                                              <p:tgtEl>
                                                <p:sldTgt/>
                                              </p:tgtEl>
                                            </p:cond>
                                          </p:endCondLst>
                                        </p:cTn>
                                        <p:tgtEl>
                                          <p:sndTgt r:embed="rId3" name="camera.wav"/>
                                        </p:tgtEl>
                                      </p:cMediaNode>
                                    </p:audio>
                                  </p:subTnLst>
                                </p:cTn>
                              </p:par>
                            </p:childTnLst>
                          </p:cTn>
                        </p:par>
                      </p:childTnLst>
                    </p:cTn>
                  </p:par>
                  <p:par>
                    <p:cTn id="38" fill="hold">
                      <p:stCondLst>
                        <p:cond delay="indefinite"/>
                      </p:stCondLst>
                      <p:childTnLst>
                        <p:par>
                          <p:cTn id="39" fill="hold">
                            <p:stCondLst>
                              <p:cond delay="0"/>
                            </p:stCondLst>
                            <p:childTnLst>
                              <p:par>
                                <p:cTn id="40" presetID="2" presetClass="exit" presetSubtype="4" fill="hold" nodeType="clickEffect">
                                  <p:stCondLst>
                                    <p:cond delay="0"/>
                                  </p:stCondLst>
                                  <p:childTnLst>
                                    <p:anim calcmode="lin" valueType="num">
                                      <p:cBhvr additive="base">
                                        <p:cTn id="41" dur="500"/>
                                        <p:tgtEl>
                                          <p:spTgt spid="8"/>
                                        </p:tgtEl>
                                        <p:attrNameLst>
                                          <p:attrName>ppt_x</p:attrName>
                                        </p:attrNameLst>
                                      </p:cBhvr>
                                      <p:tavLst>
                                        <p:tav tm="0">
                                          <p:val>
                                            <p:strVal val="ppt_x"/>
                                          </p:val>
                                        </p:tav>
                                        <p:tav tm="100000">
                                          <p:val>
                                            <p:strVal val="ppt_x"/>
                                          </p:val>
                                        </p:tav>
                                      </p:tavLst>
                                    </p:anim>
                                    <p:anim calcmode="lin" valueType="num">
                                      <p:cBhvr additive="base">
                                        <p:cTn id="42" dur="500"/>
                                        <p:tgtEl>
                                          <p:spTgt spid="8"/>
                                        </p:tgtEl>
                                        <p:attrNameLst>
                                          <p:attrName>ppt_y</p:attrName>
                                        </p:attrNameLst>
                                      </p:cBhvr>
                                      <p:tavLst>
                                        <p:tav tm="0">
                                          <p:val>
                                            <p:strVal val="ppt_y"/>
                                          </p:val>
                                        </p:tav>
                                        <p:tav tm="100000">
                                          <p:val>
                                            <p:strVal val="1+ppt_h/2"/>
                                          </p:val>
                                        </p:tav>
                                      </p:tavLst>
                                    </p:anim>
                                    <p:set>
                                      <p:cBhvr>
                                        <p:cTn id="43" dur="1" fill="hold">
                                          <p:stCondLst>
                                            <p:cond delay="499"/>
                                          </p:stCondLst>
                                        </p:cTn>
                                        <p:tgtEl>
                                          <p:spTgt spid="8"/>
                                        </p:tgtEl>
                                        <p:attrNameLst>
                                          <p:attrName>style.visibility</p:attrName>
                                        </p:attrNameLst>
                                      </p:cBhvr>
                                      <p:to>
                                        <p:strVal val="hidden"/>
                                      </p:to>
                                    </p:set>
                                  </p:childTnLst>
                                  <p:subTnLst>
                                    <p:audio>
                                      <p:cMediaNode vol="100000">
                                        <p:cTn display="0" masterRel="sameClick">
                                          <p:stCondLst>
                                            <p:cond evt="begin" delay="0">
                                              <p:tn val="40"/>
                                            </p:cond>
                                          </p:stCondLst>
                                          <p:endCondLst>
                                            <p:cond evt="onStopAudio" delay="0">
                                              <p:tgtEl>
                                                <p:sldTgt/>
                                              </p:tgtEl>
                                            </p:cond>
                                          </p:endCondLst>
                                        </p:cTn>
                                        <p:tgtEl>
                                          <p:sndTgt r:embed="rId3" name="camera.wav"/>
                                        </p:tgtEl>
                                      </p:cMediaNode>
                                    </p:audio>
                                  </p:subTnLst>
                                </p:cTn>
                              </p:par>
                              <p:par>
                                <p:cTn id="44" presetID="2" presetClass="exit" presetSubtype="4" fill="hold" nodeType="withEffect">
                                  <p:stCondLst>
                                    <p:cond delay="0"/>
                                  </p:stCondLst>
                                  <p:childTnLst>
                                    <p:anim calcmode="lin" valueType="num">
                                      <p:cBhvr additive="base">
                                        <p:cTn id="45" dur="500"/>
                                        <p:tgtEl>
                                          <p:spTgt spid="7"/>
                                        </p:tgtEl>
                                        <p:attrNameLst>
                                          <p:attrName>ppt_x</p:attrName>
                                        </p:attrNameLst>
                                      </p:cBhvr>
                                      <p:tavLst>
                                        <p:tav tm="0">
                                          <p:val>
                                            <p:strVal val="ppt_x"/>
                                          </p:val>
                                        </p:tav>
                                        <p:tav tm="100000">
                                          <p:val>
                                            <p:strVal val="ppt_x"/>
                                          </p:val>
                                        </p:tav>
                                      </p:tavLst>
                                    </p:anim>
                                    <p:anim calcmode="lin" valueType="num">
                                      <p:cBhvr additive="base">
                                        <p:cTn id="46" dur="500"/>
                                        <p:tgtEl>
                                          <p:spTgt spid="7"/>
                                        </p:tgtEl>
                                        <p:attrNameLst>
                                          <p:attrName>ppt_y</p:attrName>
                                        </p:attrNameLst>
                                      </p:cBhvr>
                                      <p:tavLst>
                                        <p:tav tm="0">
                                          <p:val>
                                            <p:strVal val="ppt_y"/>
                                          </p:val>
                                        </p:tav>
                                        <p:tav tm="100000">
                                          <p:val>
                                            <p:strVal val="1+ppt_h/2"/>
                                          </p:val>
                                        </p:tav>
                                      </p:tavLst>
                                    </p:anim>
                                    <p:set>
                                      <p:cBhvr>
                                        <p:cTn id="47" dur="1" fill="hold">
                                          <p:stCondLst>
                                            <p:cond delay="499"/>
                                          </p:stCondLst>
                                        </p:cTn>
                                        <p:tgtEl>
                                          <p:spTgt spid="7"/>
                                        </p:tgtEl>
                                        <p:attrNameLst>
                                          <p:attrName>style.visibility</p:attrName>
                                        </p:attrNameLst>
                                      </p:cBhvr>
                                      <p:to>
                                        <p:strVal val="hidden"/>
                                      </p:to>
                                    </p:set>
                                  </p:childTnLst>
                                </p:cTn>
                              </p:par>
                              <p:par>
                                <p:cTn id="48" presetID="2" presetClass="exit" presetSubtype="4" fill="hold" nodeType="withEffect">
                                  <p:stCondLst>
                                    <p:cond delay="0"/>
                                  </p:stCondLst>
                                  <p:childTnLst>
                                    <p:anim calcmode="lin" valueType="num">
                                      <p:cBhvr additive="base">
                                        <p:cTn id="49" dur="500"/>
                                        <p:tgtEl>
                                          <p:spTgt spid="6"/>
                                        </p:tgtEl>
                                        <p:attrNameLst>
                                          <p:attrName>ppt_x</p:attrName>
                                        </p:attrNameLst>
                                      </p:cBhvr>
                                      <p:tavLst>
                                        <p:tav tm="0">
                                          <p:val>
                                            <p:strVal val="ppt_x"/>
                                          </p:val>
                                        </p:tav>
                                        <p:tav tm="100000">
                                          <p:val>
                                            <p:strVal val="ppt_x"/>
                                          </p:val>
                                        </p:tav>
                                      </p:tavLst>
                                    </p:anim>
                                    <p:anim calcmode="lin" valueType="num">
                                      <p:cBhvr additive="base">
                                        <p:cTn id="50" dur="500"/>
                                        <p:tgtEl>
                                          <p:spTgt spid="6"/>
                                        </p:tgtEl>
                                        <p:attrNameLst>
                                          <p:attrName>ppt_y</p:attrName>
                                        </p:attrNameLst>
                                      </p:cBhvr>
                                      <p:tavLst>
                                        <p:tav tm="0">
                                          <p:val>
                                            <p:strVal val="ppt_y"/>
                                          </p:val>
                                        </p:tav>
                                        <p:tav tm="100000">
                                          <p:val>
                                            <p:strVal val="1+ppt_h/2"/>
                                          </p:val>
                                        </p:tav>
                                      </p:tavLst>
                                    </p:anim>
                                    <p:set>
                                      <p:cBhvr>
                                        <p:cTn id="51"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3659</TotalTime>
  <Words>1353</Words>
  <Application>Microsoft Office PowerPoint</Application>
  <PresentationFormat>Widescreen</PresentationFormat>
  <Paragraphs>191</Paragraphs>
  <Slides>16</Slides>
  <Notes>15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Arial</vt:lpstr>
      <vt:lpstr>Calibri</vt:lpstr>
      <vt:lpstr>Calibri Light</vt:lpstr>
      <vt:lpstr>Cambria Math</vt:lpstr>
      <vt:lpstr>Century Gothic</vt:lpstr>
      <vt:lpstr>Questrial</vt:lpstr>
      <vt:lpstr>Spy Agency</vt:lpstr>
      <vt:lpstr>Webdings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Ped, Jordan W. (ARC-SG)[SSAI DEVELOP]</cp:lastModifiedBy>
  <cp:revision>233</cp:revision>
  <dcterms:created xsi:type="dcterms:W3CDTF">2015-05-18T13:26:09Z</dcterms:created>
  <dcterms:modified xsi:type="dcterms:W3CDTF">2016-08-04T19:55:52Z</dcterms:modified>
</cp:coreProperties>
</file>