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26612850" cy="35518725"/>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
      <p:font typeface="Arimo" panose="020B060402020202020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250" autoAdjust="0"/>
    <p:restoredTop sz="95221" autoAdjust="0"/>
  </p:normalViewPr>
  <p:slideViewPr>
    <p:cSldViewPr>
      <p:cViewPr>
        <p:scale>
          <a:sx n="20" d="100"/>
          <a:sy n="20" d="100"/>
        </p:scale>
        <p:origin x="1142" y="-120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312150" y="2662238"/>
            <a:ext cx="9988550" cy="133191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2661291" y="16871399"/>
            <a:ext cx="21290276" cy="15983425"/>
          </a:xfrm>
          <a:prstGeom prst="rect">
            <a:avLst/>
          </a:prstGeom>
          <a:noFill/>
          <a:ln>
            <a:noFill/>
          </a:ln>
        </p:spPr>
        <p:txBody>
          <a:bodyPr lIns="364265" tIns="364265" rIns="364265" bIns="36426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8959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2661291" y="16871399"/>
            <a:ext cx="21290276" cy="15983425"/>
          </a:xfrm>
          <a:prstGeom prst="rect">
            <a:avLst/>
          </a:prstGeom>
          <a:noFill/>
          <a:ln>
            <a:noFill/>
          </a:ln>
        </p:spPr>
        <p:txBody>
          <a:bodyPr lIns="364265" tIns="364265" rIns="364265" bIns="364265" anchor="ctr" anchorCtr="0">
            <a:noAutofit/>
          </a:bodyPr>
          <a:lstStyle/>
          <a:p>
            <a:pPr>
              <a:buClr>
                <a:schemeClr val="dk1"/>
              </a:buClr>
              <a:buSzPct val="25000"/>
            </a:pPr>
            <a:endParaRPr sz="4400"/>
          </a:p>
        </p:txBody>
      </p:sp>
      <p:sp>
        <p:nvSpPr>
          <p:cNvPr id="17" name="Shape 17"/>
          <p:cNvSpPr>
            <a:spLocks noGrp="1" noRot="1" noChangeAspect="1"/>
          </p:cNvSpPr>
          <p:nvPr>
            <p:ph type="sldImg" idx="2"/>
          </p:nvPr>
        </p:nvSpPr>
        <p:spPr>
          <a:xfrm>
            <a:off x="8312150" y="2662238"/>
            <a:ext cx="9988550" cy="133191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9541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spcAft>
                <a:spcPts val="0"/>
              </a:spcAft>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76200" algn="l" rtl="0">
              <a:lnSpc>
                <a:spcPct val="90000"/>
              </a:lnSpc>
              <a:spcBef>
                <a:spcPts val="1500"/>
              </a:spcBef>
              <a:spcAft>
                <a:spcPts val="0"/>
              </a:spcAft>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0" algn="l" rtl="0">
              <a:lnSpc>
                <a:spcPct val="90000"/>
              </a:lnSpc>
              <a:spcBef>
                <a:spcPts val="1500"/>
              </a:spcBef>
              <a:spcAft>
                <a:spcPts val="0"/>
              </a:spcAft>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0" algn="l" rtl="0">
              <a:lnSpc>
                <a:spcPct val="90000"/>
              </a:lnSpc>
              <a:spcBef>
                <a:spcPts val="1500"/>
              </a:spcBef>
              <a:spcAft>
                <a:spcPts val="0"/>
              </a:spcAft>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762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1778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spcAft>
                <a:spcPts val="0"/>
              </a:spcAft>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76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7F7F7F"/>
              </a:buClr>
              <a:buSzPct val="25000"/>
              <a:buFont typeface="Arial"/>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8.PN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cxnSp>
        <p:nvCxnSpPr>
          <p:cNvPr id="19" name="Shape 19"/>
          <p:cNvCxnSpPr/>
          <p:nvPr/>
        </p:nvCxnSpPr>
        <p:spPr>
          <a:xfrm rot="10800000" flipH="1">
            <a:off x="2959267" y="19163820"/>
            <a:ext cx="2679531" cy="10688"/>
          </a:xfrm>
          <a:prstGeom prst="straightConnector1">
            <a:avLst/>
          </a:prstGeom>
          <a:noFill/>
          <a:ln w="76200" cap="flat" cmpd="sng">
            <a:solidFill>
              <a:srgbClr val="52648C"/>
            </a:solidFill>
            <a:prstDash val="solid"/>
            <a:round/>
            <a:headEnd type="none" w="med" len="med"/>
            <a:tailEnd type="none" w="med" len="med"/>
          </a:ln>
        </p:spPr>
      </p:cxnSp>
      <p:sp>
        <p:nvSpPr>
          <p:cNvPr id="68" name="Shape 68"/>
          <p:cNvSpPr/>
          <p:nvPr/>
        </p:nvSpPr>
        <p:spPr>
          <a:xfrm>
            <a:off x="1667133" y="17431387"/>
            <a:ext cx="3389095" cy="3752213"/>
          </a:xfrm>
          <a:prstGeom prst="round2DiagRect">
            <a:avLst>
              <a:gd name="adj1" fmla="val 16667"/>
              <a:gd name="adj2" fmla="val 0"/>
            </a:avLst>
          </a:prstGeom>
          <a:solidFill>
            <a:srgbClr val="B8C0D4"/>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28" t="24986" r="4854" b="24967"/>
          <a:stretch/>
        </p:blipFill>
        <p:spPr>
          <a:xfrm>
            <a:off x="2034848" y="18483096"/>
            <a:ext cx="2692865" cy="2029224"/>
          </a:xfrm>
          <a:prstGeom prst="rect">
            <a:avLst/>
          </a:prstGeom>
        </p:spPr>
      </p:pic>
      <p:sp>
        <p:nvSpPr>
          <p:cNvPr id="72" name="Shape 72"/>
          <p:cNvSpPr/>
          <p:nvPr/>
        </p:nvSpPr>
        <p:spPr>
          <a:xfrm>
            <a:off x="10020299" y="13396523"/>
            <a:ext cx="7048501" cy="2865374"/>
          </a:xfrm>
          <a:prstGeom prst="snip2DiagRect">
            <a:avLst>
              <a:gd name="adj1" fmla="val 0"/>
              <a:gd name="adj2" fmla="val 16667"/>
            </a:avLst>
          </a:prstGeom>
          <a:solidFill>
            <a:srgbClr val="CABCD3"/>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2525" y="13897344"/>
            <a:ext cx="2304608" cy="2061629"/>
          </a:xfrm>
          <a:prstGeom prst="rect">
            <a:avLst/>
          </a:prstGeom>
        </p:spPr>
      </p:pic>
      <p:cxnSp>
        <p:nvCxnSpPr>
          <p:cNvPr id="20" name="Shape 20"/>
          <p:cNvCxnSpPr/>
          <p:nvPr/>
        </p:nvCxnSpPr>
        <p:spPr>
          <a:xfrm rot="10800000" flipH="1">
            <a:off x="12872436" y="19155535"/>
            <a:ext cx="2982702" cy="8284"/>
          </a:xfrm>
          <a:prstGeom prst="straightConnector1">
            <a:avLst/>
          </a:prstGeom>
          <a:noFill/>
          <a:ln w="76200" cap="flat" cmpd="sng">
            <a:solidFill>
              <a:srgbClr val="52648C"/>
            </a:solidFill>
            <a:prstDash val="solid"/>
            <a:round/>
            <a:headEnd type="none" w="med" len="med"/>
            <a:tailEnd type="none" w="med" len="med"/>
          </a:ln>
        </p:spPr>
      </p:cxnSp>
      <p:sp>
        <p:nvSpPr>
          <p:cNvPr id="21" name="Shape 21"/>
          <p:cNvSpPr/>
          <p:nvPr/>
        </p:nvSpPr>
        <p:spPr>
          <a:xfrm>
            <a:off x="1667133" y="13397768"/>
            <a:ext cx="7705467" cy="2909030"/>
          </a:xfrm>
          <a:prstGeom prst="round2DiagRect">
            <a:avLst>
              <a:gd name="adj1" fmla="val 16667"/>
              <a:gd name="adj2" fmla="val 0"/>
            </a:avLst>
          </a:prstGeom>
          <a:solidFill>
            <a:srgbClr val="B8C0D4"/>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2" name="Shape 22"/>
          <p:cNvSpPr/>
          <p:nvPr/>
        </p:nvSpPr>
        <p:spPr>
          <a:xfrm>
            <a:off x="5722112" y="13924834"/>
            <a:ext cx="661541" cy="2022856"/>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Shape 23"/>
          <p:cNvSpPr/>
          <p:nvPr/>
        </p:nvSpPr>
        <p:spPr>
          <a:xfrm>
            <a:off x="2131102" y="13915064"/>
            <a:ext cx="1069297" cy="204120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 name="Shape 24"/>
          <p:cNvSpPr/>
          <p:nvPr/>
        </p:nvSpPr>
        <p:spPr>
          <a:xfrm>
            <a:off x="5554560" y="16830134"/>
            <a:ext cx="7317877" cy="4667370"/>
          </a:xfrm>
          <a:prstGeom prst="roundRect">
            <a:avLst>
              <a:gd name="adj" fmla="val 16667"/>
            </a:avLst>
          </a:prstGeom>
          <a:solidFill>
            <a:schemeClr val="accent1"/>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00" b="0" i="0" u="none" strike="noStrike" cap="none">
              <a:solidFill>
                <a:srgbClr val="D8D8D8"/>
              </a:solidFill>
              <a:latin typeface="Arial"/>
              <a:ea typeface="Arial"/>
              <a:cs typeface="Arial"/>
              <a:sym typeface="Arial"/>
            </a:endParaRPr>
          </a:p>
        </p:txBody>
      </p:sp>
      <p:sp>
        <p:nvSpPr>
          <p:cNvPr id="25" name="Shape 2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600" b="1" i="0" u="none" strike="noStrike" cap="none" dirty="0">
                <a:solidFill>
                  <a:schemeClr val="dk1"/>
                </a:solidFill>
                <a:latin typeface="Century Gothic" panose="020B0502020202020204" pitchFamily="34" charset="0"/>
                <a:sym typeface="Questrial"/>
              </a:rPr>
              <a:t>Wise County and City of Norton Clerk of Court’s Office</a:t>
            </a:r>
          </a:p>
        </p:txBody>
      </p:sp>
      <p:sp>
        <p:nvSpPr>
          <p:cNvPr id="26" name="Shape 2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600" b="0" i="0" u="none" strike="noStrike" cap="none" dirty="0">
                <a:solidFill>
                  <a:schemeClr val="dk1"/>
                </a:solidFill>
                <a:latin typeface="Century Gothic" panose="020B0502020202020204" pitchFamily="34" charset="0"/>
                <a:sym typeface="Questrial"/>
              </a:rPr>
              <a:t>Identifying the </a:t>
            </a:r>
            <a:r>
              <a:rPr lang="en-US" dirty="0">
                <a:latin typeface="Century Gothic" panose="020B0502020202020204" pitchFamily="34" charset="0"/>
              </a:rPr>
              <a:t>Historic</a:t>
            </a:r>
            <a:r>
              <a:rPr lang="en-US" sz="3600" b="0" i="0" u="none" strike="noStrike" cap="none" dirty="0">
                <a:solidFill>
                  <a:schemeClr val="dk1"/>
                </a:solidFill>
                <a:latin typeface="Century Gothic" panose="020B0502020202020204" pitchFamily="34" charset="0"/>
                <a:sym typeface="Questrial"/>
              </a:rPr>
              <a:t> and </a:t>
            </a:r>
            <a:r>
              <a:rPr lang="en-US" dirty="0">
                <a:latin typeface="Century Gothic" panose="020B0502020202020204" pitchFamily="34" charset="0"/>
              </a:rPr>
              <a:t>F</a:t>
            </a:r>
            <a:r>
              <a:rPr lang="en-US" sz="3600" b="0" i="0" u="none" strike="noStrike" cap="none" dirty="0">
                <a:solidFill>
                  <a:schemeClr val="dk1"/>
                </a:solidFill>
                <a:latin typeface="Century Gothic" panose="020B0502020202020204" pitchFamily="34" charset="0"/>
                <a:sym typeface="Questrial"/>
              </a:rPr>
              <a:t>uture </a:t>
            </a:r>
            <a:r>
              <a:rPr lang="en-US" dirty="0">
                <a:latin typeface="Century Gothic" panose="020B0502020202020204" pitchFamily="34" charset="0"/>
              </a:rPr>
              <a:t>E</a:t>
            </a:r>
            <a:r>
              <a:rPr lang="en-US" sz="3600" b="0" i="0" u="none" strike="noStrike" cap="none" dirty="0">
                <a:solidFill>
                  <a:schemeClr val="dk1"/>
                </a:solidFill>
                <a:latin typeface="Century Gothic" panose="020B0502020202020204" pitchFamily="34" charset="0"/>
                <a:sym typeface="Questrial"/>
              </a:rPr>
              <a:t>xtent of </a:t>
            </a:r>
            <a:r>
              <a:rPr lang="en-US" dirty="0">
                <a:latin typeface="Century Gothic" panose="020B0502020202020204" pitchFamily="34" charset="0"/>
              </a:rPr>
              <a:t>F</a:t>
            </a:r>
            <a:r>
              <a:rPr lang="en-US" sz="3600" b="0" i="0" u="none" strike="noStrike" cap="none" dirty="0">
                <a:solidFill>
                  <a:schemeClr val="dk1"/>
                </a:solidFill>
                <a:latin typeface="Century Gothic" panose="020B0502020202020204" pitchFamily="34" charset="0"/>
                <a:sym typeface="Questrial"/>
              </a:rPr>
              <a:t>looding </a:t>
            </a:r>
            <a:r>
              <a:rPr lang="en-US" dirty="0">
                <a:latin typeface="Century Gothic" panose="020B0502020202020204" pitchFamily="34" charset="0"/>
              </a:rPr>
              <a:t>T</a:t>
            </a:r>
            <a:r>
              <a:rPr lang="en-US" sz="3600" b="0" i="0" u="none" strike="noStrike" cap="none" dirty="0">
                <a:solidFill>
                  <a:schemeClr val="dk1"/>
                </a:solidFill>
                <a:latin typeface="Century Gothic" panose="020B0502020202020204" pitchFamily="34" charset="0"/>
                <a:sym typeface="Questrial"/>
              </a:rPr>
              <a:t>hroughout Wise County, Virginia.</a:t>
            </a:r>
          </a:p>
        </p:txBody>
      </p:sp>
      <p:sp>
        <p:nvSpPr>
          <p:cNvPr id="27" name="Shape 2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8400" b="1" i="0" u="none" strike="noStrike" cap="none" dirty="0">
                <a:solidFill>
                  <a:schemeClr val="accent1"/>
                </a:solidFill>
                <a:latin typeface="Century Gothic" panose="020B0502020202020204" pitchFamily="34" charset="0"/>
                <a:sym typeface="Questrial"/>
              </a:rPr>
              <a:t>Wise County Disasters</a:t>
            </a:r>
          </a:p>
        </p:txBody>
      </p:sp>
      <p:sp>
        <p:nvSpPr>
          <p:cNvPr id="28" name="Shape 28"/>
          <p:cNvSpPr txBox="1"/>
          <p:nvPr/>
        </p:nvSpPr>
        <p:spPr>
          <a:xfrm>
            <a:off x="18320081" y="32110680"/>
            <a:ext cx="8229600" cy="57607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700" b="0" i="0" u="none" strike="noStrike" cap="none" dirty="0">
                <a:solidFill>
                  <a:schemeClr val="dk1"/>
                </a:solidFill>
                <a:latin typeface="Garamond"/>
                <a:ea typeface="Garamond"/>
                <a:cs typeface="Garamond"/>
                <a:sym typeface="Garamond"/>
              </a:rPr>
              <a:t>Dr. Kenton Ross, Science Advisor</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Arial"/>
              <a:buNone/>
            </a:pPr>
            <a:r>
              <a:rPr lang="en-US" sz="2700" b="0" i="0" u="none" strike="noStrike" cap="none" dirty="0">
                <a:solidFill>
                  <a:schemeClr val="dk1"/>
                </a:solidFill>
                <a:latin typeface="Garamond"/>
                <a:ea typeface="Garamond"/>
                <a:cs typeface="Garamond"/>
                <a:sym typeface="Garamond"/>
              </a:rPr>
              <a:t>Dr. DeWayne Cecil, Science Advisor</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Arial"/>
              <a:buNone/>
            </a:pPr>
            <a:r>
              <a:rPr lang="en-US" sz="2700" b="0" i="0" u="none" strike="noStrike" cap="none" dirty="0">
                <a:solidFill>
                  <a:schemeClr val="dk1"/>
                </a:solidFill>
                <a:latin typeface="Garamond"/>
                <a:ea typeface="Garamond"/>
                <a:cs typeface="Garamond"/>
                <a:sym typeface="Garamond"/>
              </a:rPr>
              <a:t>Bob </a:t>
            </a:r>
            <a:r>
              <a:rPr lang="en-US" sz="2700" b="0" i="0" u="none" strike="noStrike" cap="none" dirty="0" err="1">
                <a:solidFill>
                  <a:schemeClr val="dk1"/>
                </a:solidFill>
                <a:latin typeface="Garamond"/>
                <a:ea typeface="Garamond"/>
                <a:cs typeface="Garamond"/>
                <a:sym typeface="Garamond"/>
              </a:rPr>
              <a:t>VanGundy</a:t>
            </a:r>
            <a:r>
              <a:rPr lang="en-US" sz="2700" b="0" i="0" u="none" strike="noStrike" cap="none" dirty="0">
                <a:solidFill>
                  <a:schemeClr val="dk1"/>
                </a:solidFill>
                <a:latin typeface="Garamond"/>
                <a:ea typeface="Garamond"/>
                <a:cs typeface="Garamond"/>
                <a:sym typeface="Garamond"/>
              </a:rPr>
              <a:t>, Science Advisor</a:t>
            </a:r>
          </a:p>
          <a:p>
            <a:pPr marL="0" marR="0" lvl="0" indent="0" algn="l" rtl="0">
              <a:lnSpc>
                <a:spcPct val="90000"/>
              </a:lnSpc>
              <a:spcBef>
                <a:spcPts val="0"/>
              </a:spcBef>
              <a:spcAft>
                <a:spcPts val="0"/>
              </a:spcAft>
              <a:buClr>
                <a:schemeClr val="dk1"/>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90000"/>
              </a:lnSpc>
              <a:spcBef>
                <a:spcPts val="1800"/>
              </a:spcBef>
              <a:spcAft>
                <a:spcPts val="0"/>
              </a:spcAft>
              <a:buClr>
                <a:schemeClr val="dk1"/>
              </a:buClr>
              <a:buFont typeface="Arial"/>
              <a:buNone/>
            </a:pPr>
            <a:endParaRPr sz="1400" b="0" i="0" u="none" strike="noStrike" cap="none" dirty="0">
              <a:solidFill>
                <a:srgbClr val="000000"/>
              </a:solidFill>
              <a:latin typeface="Arial"/>
              <a:ea typeface="Arial"/>
              <a:cs typeface="Arial"/>
              <a:sym typeface="Arial"/>
            </a:endParaRPr>
          </a:p>
        </p:txBody>
      </p:sp>
      <p:sp>
        <p:nvSpPr>
          <p:cNvPr id="29" name="Shape 29"/>
          <p:cNvSpPr txBox="1"/>
          <p:nvPr/>
        </p:nvSpPr>
        <p:spPr>
          <a:xfrm>
            <a:off x="11887200" y="29481624"/>
            <a:ext cx="6388749" cy="15288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smtClean="0">
                <a:solidFill>
                  <a:schemeClr val="dk1"/>
                </a:solidFill>
                <a:latin typeface="Garamond"/>
                <a:ea typeface="Garamond"/>
                <a:cs typeface="Garamond"/>
                <a:sym typeface="Garamond"/>
              </a:rPr>
              <a:t>Figure 2. Most recent iteration of the CREST model showing calculated high stream discharge on North Fork Pound River. </a:t>
            </a:r>
            <a:endParaRPr sz="2700" dirty="0">
              <a:solidFill>
                <a:schemeClr val="dk1"/>
              </a:solidFill>
              <a:latin typeface="Garamond"/>
              <a:ea typeface="Garamond"/>
              <a:cs typeface="Garamond"/>
              <a:sym typeface="Garamond"/>
            </a:endParaRPr>
          </a:p>
          <a:p>
            <a:pPr marL="0" marR="0" lvl="0" indent="0" algn="l" rtl="0">
              <a:lnSpc>
                <a:spcPct val="90000"/>
              </a:lnSpc>
              <a:spcBef>
                <a:spcPts val="1800"/>
              </a:spcBef>
              <a:spcAft>
                <a:spcPts val="0"/>
              </a:spcAft>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spcAft>
                <a:spcPts val="0"/>
              </a:spcAft>
              <a:buClr>
                <a:schemeClr val="dk1"/>
              </a:buClr>
              <a:buFont typeface="Arial"/>
              <a:buNone/>
            </a:pPr>
            <a:endParaRPr sz="2700" dirty="0">
              <a:solidFill>
                <a:schemeClr val="dk1"/>
              </a:solidFill>
              <a:latin typeface="Garamond"/>
              <a:ea typeface="Garamond"/>
              <a:cs typeface="Garamond"/>
              <a:sym typeface="Garamond"/>
            </a:endParaRPr>
          </a:p>
        </p:txBody>
      </p:sp>
      <p:sp>
        <p:nvSpPr>
          <p:cNvPr id="30" name="Shape 30"/>
          <p:cNvSpPr txBox="1"/>
          <p:nvPr/>
        </p:nvSpPr>
        <p:spPr>
          <a:xfrm>
            <a:off x="18288000" y="25100280"/>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dirty="0" smtClean="0">
                <a:solidFill>
                  <a:schemeClr val="dk1"/>
                </a:solidFill>
                <a:latin typeface="Garamond"/>
                <a:ea typeface="Garamond"/>
                <a:cs typeface="Garamond"/>
                <a:sym typeface="Garamond"/>
              </a:rPr>
              <a:t>Before final conclusions can be reached, the CREST model requires calibration of hydrologic variables and the input of initial conditions.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dirty="0" smtClean="0">
                <a:solidFill>
                  <a:schemeClr val="dk1"/>
                </a:solidFill>
                <a:latin typeface="Garamond"/>
                <a:ea typeface="Garamond"/>
                <a:cs typeface="Garamond"/>
                <a:sym typeface="Garamond"/>
              </a:rPr>
              <a:t>Model may be improved for future use by including impervious areas and vegetation conditions.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dirty="0" smtClean="0">
                <a:solidFill>
                  <a:schemeClr val="dk1"/>
                </a:solidFill>
                <a:latin typeface="Garamond"/>
                <a:ea typeface="Garamond"/>
                <a:cs typeface="Garamond"/>
                <a:sym typeface="Garamond"/>
              </a:rPr>
              <a:t>Current plans to include more stream gauges in Wise County will improve stream monitoring coverage and can improve the calibration of the CREST model. </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endParaRPr lang="en-US" sz="2700" dirty="0">
              <a:solidFill>
                <a:schemeClr val="dk1"/>
              </a:solidFill>
              <a:latin typeface="Garamond"/>
              <a:ea typeface="Garamond"/>
              <a:cs typeface="Garamond"/>
              <a:sym typeface="Garamond"/>
            </a:endParaRPr>
          </a:p>
        </p:txBody>
      </p:sp>
      <p:sp>
        <p:nvSpPr>
          <p:cNvPr id="32" name="Shape 32"/>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2700" b="0" i="0" u="none" strike="noStrike" cap="none">
              <a:solidFill>
                <a:schemeClr val="dk1"/>
              </a:solidFill>
              <a:latin typeface="Garamond"/>
              <a:ea typeface="Garamond"/>
              <a:cs typeface="Garamond"/>
              <a:sym typeface="Garamond"/>
            </a:endParaRPr>
          </a:p>
        </p:txBody>
      </p:sp>
      <p:sp>
        <p:nvSpPr>
          <p:cNvPr id="33" name="Shape 33"/>
          <p:cNvSpPr txBox="1"/>
          <p:nvPr/>
        </p:nvSpPr>
        <p:spPr>
          <a:xfrm>
            <a:off x="1282959" y="6126480"/>
            <a:ext cx="16916400" cy="5760720"/>
          </a:xfrm>
          <a:prstGeom prst="rect">
            <a:avLst/>
          </a:prstGeom>
          <a:noFill/>
          <a:ln>
            <a:noFill/>
          </a:ln>
        </p:spPr>
        <p:txBody>
          <a:bodyPr lIns="91425" tIns="45700" rIns="91425" bIns="45700" anchor="t" anchorCtr="0">
            <a:noAutofit/>
          </a:bodyPr>
          <a:lstStyle/>
          <a:p>
            <a:pPr>
              <a:lnSpc>
                <a:spcPct val="150000"/>
              </a:lnSpc>
            </a:pPr>
            <a:r>
              <a:rPr lang="en-US" sz="3000" dirty="0" smtClean="0">
                <a:solidFill>
                  <a:schemeClr val="bg2"/>
                </a:solidFill>
                <a:latin typeface="Garamond" panose="02020404030301010803" pitchFamily="18" charset="0"/>
              </a:rPr>
              <a:t>Wise County is located in the Appalachian Mountains of southwest Virginia. Mountainous terrain increases the amount of runoff into local drainage basins during strong storms, which can increase the frequency of flash floods. This project determined areas that are more susceptible to flooding using </a:t>
            </a:r>
            <a:r>
              <a:rPr lang="en-US" sz="3000" dirty="0" err="1" smtClean="0">
                <a:solidFill>
                  <a:schemeClr val="bg2"/>
                </a:solidFill>
                <a:latin typeface="Garamond" panose="02020404030301010803" pitchFamily="18" charset="0"/>
              </a:rPr>
              <a:t>Esri</a:t>
            </a:r>
            <a:r>
              <a:rPr lang="en-US" sz="3000" dirty="0" smtClean="0">
                <a:solidFill>
                  <a:schemeClr val="bg2"/>
                </a:solidFill>
                <a:latin typeface="Garamond" panose="02020404030301010803" pitchFamily="18" charset="0"/>
              </a:rPr>
              <a:t> ArcGIS and The Coupled Routing and Excess Storage (CREST) model to analyze data collected from Landsat 5 Thematic Mapper, Landsat 8 Operational Land Imager, and Shuttle Radar Topography Mission (SRTM). These sensors collected data on rainfall, elevation, and land use change from 2000-2015. The modeled flooding data was compared to estimated historical floods to increase the confidence of the CREST modeled flood predictions. Maps created from the flood models have been handed off to the Wise County Emergency Operations Center for use in planning for future flood events.</a:t>
            </a:r>
            <a:endParaRPr lang="en-US" sz="3000" dirty="0">
              <a:solidFill>
                <a:schemeClr val="bg2"/>
              </a:solidFill>
              <a:latin typeface="Garamond" panose="02020404030301010803" pitchFamily="18" charset="0"/>
            </a:endParaRPr>
          </a:p>
        </p:txBody>
      </p:sp>
      <p:sp>
        <p:nvSpPr>
          <p:cNvPr id="34" name="Shape 34"/>
          <p:cNvSpPr txBox="1"/>
          <p:nvPr/>
        </p:nvSpPr>
        <p:spPr>
          <a:xfrm>
            <a:off x="18288000" y="6243410"/>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Compare</a:t>
            </a:r>
            <a:r>
              <a:rPr lang="en-US" sz="3000" b="0" i="0" u="none" strike="noStrike" cap="none" dirty="0">
                <a:solidFill>
                  <a:schemeClr val="dk1"/>
                </a:solidFill>
                <a:latin typeface="Garamond"/>
                <a:ea typeface="Garamond"/>
                <a:cs typeface="Garamond"/>
                <a:sym typeface="Garamond"/>
              </a:rPr>
              <a:t> historical floods to flood models</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Understand</a:t>
            </a:r>
            <a:r>
              <a:rPr lang="en-US" sz="3000" b="0" i="0" u="none" strike="noStrike" cap="none" dirty="0">
                <a:solidFill>
                  <a:schemeClr val="dk1"/>
                </a:solidFill>
                <a:latin typeface="Garamond"/>
                <a:ea typeface="Garamond"/>
                <a:cs typeface="Garamond"/>
                <a:sym typeface="Garamond"/>
              </a:rPr>
              <a:t> when peak flooding conditions occur</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Identify </a:t>
            </a:r>
            <a:r>
              <a:rPr lang="en-US" sz="3000" b="0" i="0" u="none" strike="noStrike" cap="none" dirty="0">
                <a:solidFill>
                  <a:schemeClr val="dk1"/>
                </a:solidFill>
                <a:latin typeface="Garamond"/>
                <a:ea typeface="Garamond"/>
                <a:cs typeface="Garamond"/>
                <a:sym typeface="Garamond"/>
              </a:rPr>
              <a:t>areas in Wise County susceptible to flooding </a:t>
            </a:r>
          </a:p>
          <a:p>
            <a:pPr marL="457200" marR="0" lvl="0" indent="-457200" algn="l" rtl="0">
              <a:lnSpc>
                <a:spcPct val="90000"/>
              </a:lnSpc>
              <a:spcBef>
                <a:spcPts val="1800"/>
              </a:spcBef>
              <a:spcAft>
                <a:spcPts val="0"/>
              </a:spcAft>
              <a:buClr>
                <a:schemeClr val="accent1"/>
              </a:buClr>
              <a:buSzPct val="100000"/>
              <a:buFont typeface="Webdings" panose="05030102010509060703" pitchFamily="18" charset="2"/>
              <a:buChar char="4"/>
            </a:pPr>
            <a:r>
              <a:rPr lang="en-US" sz="3000" b="1" i="0" u="none" strike="noStrike" cap="none" dirty="0">
                <a:solidFill>
                  <a:schemeClr val="accent1"/>
                </a:solidFill>
                <a:latin typeface="Garamond"/>
                <a:ea typeface="Garamond"/>
                <a:cs typeface="Garamond"/>
                <a:sym typeface="Garamond"/>
              </a:rPr>
              <a:t>Provide</a:t>
            </a:r>
            <a:r>
              <a:rPr lang="en-US" sz="3000" b="0" i="0" u="none" strike="noStrike" cap="none" dirty="0">
                <a:solidFill>
                  <a:schemeClr val="dk1"/>
                </a:solidFill>
                <a:latin typeface="Garamond"/>
                <a:ea typeface="Garamond"/>
                <a:cs typeface="Garamond"/>
                <a:sym typeface="Garamond"/>
              </a:rPr>
              <a:t> information needed to help prepare for future floods</a:t>
            </a:r>
          </a:p>
          <a:p>
            <a:pPr marL="457200" marR="0" lvl="0" indent="-457200" algn="l" rtl="0">
              <a:lnSpc>
                <a:spcPct val="90000"/>
              </a:lnSpc>
              <a:spcBef>
                <a:spcPts val="1800"/>
              </a:spcBef>
              <a:spcAft>
                <a:spcPts val="0"/>
              </a:spcAft>
              <a:buClr>
                <a:schemeClr val="accent1"/>
              </a:buClr>
              <a:buFont typeface="Arimo"/>
              <a:buNone/>
            </a:pPr>
            <a:endParaRPr sz="2700" b="0" i="0" u="none" strike="noStrike" cap="none" dirty="0">
              <a:solidFill>
                <a:schemeClr val="dk1"/>
              </a:solidFill>
              <a:latin typeface="Garamond"/>
              <a:ea typeface="Garamond"/>
              <a:cs typeface="Garamond"/>
              <a:sym typeface="Garamond"/>
            </a:endParaRPr>
          </a:p>
          <a:p>
            <a:pPr marL="457200" marR="0" lvl="0" indent="-457200" algn="l" rtl="0">
              <a:lnSpc>
                <a:spcPct val="90000"/>
              </a:lnSpc>
              <a:spcBef>
                <a:spcPts val="1800"/>
              </a:spcBef>
              <a:spcAft>
                <a:spcPts val="0"/>
              </a:spcAft>
              <a:buClr>
                <a:schemeClr val="accent1"/>
              </a:buClr>
              <a:buFont typeface="Arimo"/>
              <a:buNone/>
            </a:pPr>
            <a:endParaRPr sz="2700" b="0" i="0" u="none" strike="noStrike" cap="none" dirty="0">
              <a:solidFill>
                <a:schemeClr val="dk1"/>
              </a:solidFill>
              <a:latin typeface="Garamond"/>
              <a:ea typeface="Garamond"/>
              <a:cs typeface="Garamond"/>
              <a:sym typeface="Garamond"/>
            </a:endParaRPr>
          </a:p>
        </p:txBody>
      </p:sp>
      <p:sp>
        <p:nvSpPr>
          <p:cNvPr id="35" name="Shape 35"/>
          <p:cNvSpPr txBox="1"/>
          <p:nvPr/>
        </p:nvSpPr>
        <p:spPr>
          <a:xfrm>
            <a:off x="914400" y="5510707"/>
            <a:ext cx="16916399"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smtClean="0">
                <a:solidFill>
                  <a:schemeClr val="accent1"/>
                </a:solidFill>
                <a:latin typeface="Century Gothic" panose="020B0502020202020204" pitchFamily="34" charset="0"/>
                <a:ea typeface="Questrial"/>
                <a:cs typeface="Questrial"/>
                <a:sym typeface="Questrial"/>
              </a:rPr>
              <a:t>Abstract</a:t>
            </a:r>
            <a:endParaRPr lang="en-US" sz="4400" b="1" i="0" u="none" strike="noStrike" cap="none" dirty="0">
              <a:solidFill>
                <a:schemeClr val="accent1"/>
              </a:solidFill>
              <a:latin typeface="Century Gothic" panose="020B0502020202020204" pitchFamily="34" charset="0"/>
              <a:ea typeface="Questrial"/>
              <a:cs typeface="Questrial"/>
              <a:sym typeface="Questrial"/>
            </a:endParaRPr>
          </a:p>
        </p:txBody>
      </p:sp>
      <p:sp>
        <p:nvSpPr>
          <p:cNvPr id="36" name="Shape 36"/>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Objectives</a:t>
            </a:r>
          </a:p>
        </p:txBody>
      </p:sp>
      <p:sp>
        <p:nvSpPr>
          <p:cNvPr id="37" name="Shape 37"/>
          <p:cNvSpPr txBox="1"/>
          <p:nvPr/>
        </p:nvSpPr>
        <p:spPr>
          <a:xfrm>
            <a:off x="914400" y="12598820"/>
            <a:ext cx="169164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Methodology</a:t>
            </a:r>
          </a:p>
        </p:txBody>
      </p:sp>
      <p:sp>
        <p:nvSpPr>
          <p:cNvPr id="38" name="Shape 38"/>
          <p:cNvSpPr txBox="1"/>
          <p:nvPr/>
        </p:nvSpPr>
        <p:spPr>
          <a:xfrm>
            <a:off x="18287998" y="9525000"/>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Study Area</a:t>
            </a:r>
          </a:p>
        </p:txBody>
      </p:sp>
      <p:sp>
        <p:nvSpPr>
          <p:cNvPr id="39" name="Shape 39"/>
          <p:cNvSpPr txBox="1"/>
          <p:nvPr/>
        </p:nvSpPr>
        <p:spPr>
          <a:xfrm>
            <a:off x="18288000" y="16927115"/>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Earth Observations</a:t>
            </a:r>
          </a:p>
        </p:txBody>
      </p:sp>
      <p:sp>
        <p:nvSpPr>
          <p:cNvPr id="40" name="Shape 40"/>
          <p:cNvSpPr txBox="1"/>
          <p:nvPr/>
        </p:nvSpPr>
        <p:spPr>
          <a:xfrm>
            <a:off x="952503" y="24203176"/>
            <a:ext cx="16916397"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Results</a:t>
            </a:r>
          </a:p>
        </p:txBody>
      </p:sp>
      <p:sp>
        <p:nvSpPr>
          <p:cNvPr id="41" name="Shape 41"/>
          <p:cNvSpPr txBox="1"/>
          <p:nvPr/>
        </p:nvSpPr>
        <p:spPr>
          <a:xfrm>
            <a:off x="18288000" y="2422535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Conclusions</a:t>
            </a:r>
          </a:p>
        </p:txBody>
      </p:sp>
      <p:sp>
        <p:nvSpPr>
          <p:cNvPr id="42" name="Shape 42"/>
          <p:cNvSpPr txBox="1"/>
          <p:nvPr/>
        </p:nvSpPr>
        <p:spPr>
          <a:xfrm>
            <a:off x="18288000" y="313925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Acknowledgements</a:t>
            </a:r>
          </a:p>
        </p:txBody>
      </p:sp>
      <p:sp>
        <p:nvSpPr>
          <p:cNvPr id="43" name="Shape 43"/>
          <p:cNvSpPr txBox="1"/>
          <p:nvPr/>
        </p:nvSpPr>
        <p:spPr>
          <a:xfrm>
            <a:off x="9601200" y="313925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Project Partners</a:t>
            </a:r>
          </a:p>
        </p:txBody>
      </p:sp>
      <p:sp>
        <p:nvSpPr>
          <p:cNvPr id="44" name="Shape 44"/>
          <p:cNvSpPr txBox="1"/>
          <p:nvPr/>
        </p:nvSpPr>
        <p:spPr>
          <a:xfrm>
            <a:off x="914400" y="313925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dirty="0">
                <a:solidFill>
                  <a:schemeClr val="accent1"/>
                </a:solidFill>
                <a:latin typeface="Century Gothic" panose="020B0502020202020204" pitchFamily="34" charset="0"/>
                <a:ea typeface="Questrial"/>
                <a:cs typeface="Questrial"/>
                <a:sym typeface="Questrial"/>
              </a:rPr>
              <a:t>Team Members</a:t>
            </a:r>
          </a:p>
        </p:txBody>
      </p:sp>
      <p:sp>
        <p:nvSpPr>
          <p:cNvPr id="45" name="Shape 45"/>
          <p:cNvSpPr txBox="1"/>
          <p:nvPr/>
        </p:nvSpPr>
        <p:spPr>
          <a:xfrm>
            <a:off x="914400" y="4148882"/>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strike="noStrike" cap="none" dirty="0">
                <a:solidFill>
                  <a:schemeClr val="dk1"/>
                </a:solidFill>
                <a:latin typeface="Garamond"/>
                <a:ea typeface="Garamond"/>
                <a:cs typeface="Garamond"/>
                <a:sym typeface="Garamond"/>
              </a:rPr>
              <a:t>Kimberly Berry (Project Lead), </a:t>
            </a:r>
            <a:r>
              <a:rPr lang="en-US" sz="3200" b="0" i="0" u="none" strike="noStrike" cap="none" dirty="0" err="1">
                <a:solidFill>
                  <a:schemeClr val="dk1"/>
                </a:solidFill>
                <a:latin typeface="Garamond"/>
                <a:ea typeface="Garamond"/>
                <a:cs typeface="Garamond"/>
                <a:sym typeface="Garamond"/>
              </a:rPr>
              <a:t>Abhijeet</a:t>
            </a:r>
            <a:r>
              <a:rPr lang="en-US" sz="3200" b="0" i="0" u="none" strike="noStrike" cap="none" dirty="0">
                <a:solidFill>
                  <a:schemeClr val="dk1"/>
                </a:solidFill>
                <a:latin typeface="Garamond"/>
                <a:ea typeface="Garamond"/>
                <a:cs typeface="Garamond"/>
                <a:sym typeface="Garamond"/>
              </a:rPr>
              <a:t> Singh </a:t>
            </a:r>
            <a:r>
              <a:rPr lang="en-US" sz="3200" b="0" i="0" u="none" strike="noStrike" cap="none" dirty="0" err="1">
                <a:solidFill>
                  <a:schemeClr val="dk1"/>
                </a:solidFill>
                <a:latin typeface="Garamond"/>
                <a:ea typeface="Garamond"/>
                <a:cs typeface="Garamond"/>
                <a:sym typeface="Garamond"/>
              </a:rPr>
              <a:t>Baghel</a:t>
            </a:r>
            <a:r>
              <a:rPr lang="en-US" sz="3200" b="0" i="0" u="none" strike="noStrike" cap="none" dirty="0">
                <a:solidFill>
                  <a:schemeClr val="dk1"/>
                </a:solidFill>
                <a:latin typeface="Garamond"/>
                <a:ea typeface="Garamond"/>
                <a:cs typeface="Garamond"/>
                <a:sym typeface="Garamond"/>
              </a:rPr>
              <a:t>, Grant Bloomer, Zachary Tate</a:t>
            </a:r>
          </a:p>
        </p:txBody>
      </p:sp>
      <p:pic>
        <p:nvPicPr>
          <p:cNvPr id="46" name="Shape 46"/>
          <p:cNvPicPr preferRelativeResize="0"/>
          <p:nvPr/>
        </p:nvPicPr>
        <p:blipFill rotWithShape="1">
          <a:blip r:embed="rId5">
            <a:alphaModFix/>
          </a:blip>
          <a:srcRect/>
          <a:stretch/>
        </p:blipFill>
        <p:spPr>
          <a:xfrm>
            <a:off x="22402798" y="19175545"/>
            <a:ext cx="4393559" cy="2834508"/>
          </a:xfrm>
          <a:prstGeom prst="rect">
            <a:avLst/>
          </a:prstGeom>
          <a:noFill/>
          <a:ln>
            <a:noFill/>
          </a:ln>
        </p:spPr>
      </p:pic>
      <p:pic>
        <p:nvPicPr>
          <p:cNvPr id="47" name="Shape 47"/>
          <p:cNvPicPr preferRelativeResize="0"/>
          <p:nvPr/>
        </p:nvPicPr>
        <p:blipFill rotWithShape="1">
          <a:blip r:embed="rId6">
            <a:alphaModFix/>
          </a:blip>
          <a:srcRect/>
          <a:stretch/>
        </p:blipFill>
        <p:spPr>
          <a:xfrm rot="2987054">
            <a:off x="19139451" y="16871086"/>
            <a:ext cx="2898868" cy="3606730"/>
          </a:xfrm>
          <a:prstGeom prst="rect">
            <a:avLst/>
          </a:prstGeom>
          <a:noFill/>
          <a:ln>
            <a:noFill/>
          </a:ln>
        </p:spPr>
      </p:pic>
      <p:sp>
        <p:nvSpPr>
          <p:cNvPr id="48" name="Shape 48"/>
          <p:cNvSpPr txBox="1"/>
          <p:nvPr/>
        </p:nvSpPr>
        <p:spPr>
          <a:xfrm>
            <a:off x="21154520" y="20136609"/>
            <a:ext cx="4199101" cy="13608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Global Precipitation Measurement</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(GPM)</a:t>
            </a:r>
          </a:p>
        </p:txBody>
      </p:sp>
      <p:sp>
        <p:nvSpPr>
          <p:cNvPr id="49" name="Shape 49"/>
          <p:cNvSpPr txBox="1"/>
          <p:nvPr/>
        </p:nvSpPr>
        <p:spPr>
          <a:xfrm>
            <a:off x="21115473" y="18006631"/>
            <a:ext cx="6058739" cy="1509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400" b="0" i="0" u="none" strike="noStrike" cap="none" dirty="0">
                <a:solidFill>
                  <a:schemeClr val="dk1"/>
                </a:solidFill>
                <a:latin typeface="Garamond"/>
                <a:ea typeface="Garamond"/>
                <a:cs typeface="Garamond"/>
                <a:sym typeface="Garamond"/>
              </a:rPr>
              <a:t>              </a:t>
            </a:r>
            <a:r>
              <a:rPr lang="en-US" sz="2700" b="0" i="0" u="none" strike="noStrike" cap="none" dirty="0">
                <a:solidFill>
                  <a:schemeClr val="dk1"/>
                </a:solidFill>
                <a:latin typeface="Garamond"/>
                <a:ea typeface="Garamond"/>
                <a:cs typeface="Garamond"/>
                <a:sym typeface="Garamond"/>
              </a:rPr>
              <a:t>Shuttle Radar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         Topography Mission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    (SRTM)</a:t>
            </a:r>
          </a:p>
        </p:txBody>
      </p:sp>
      <p:pic>
        <p:nvPicPr>
          <p:cNvPr id="52" name="Shape 52"/>
          <p:cNvPicPr preferRelativeResize="0"/>
          <p:nvPr/>
        </p:nvPicPr>
        <p:blipFill rotWithShape="1">
          <a:blip r:embed="rId7">
            <a:alphaModFix/>
          </a:blip>
          <a:srcRect/>
          <a:stretch/>
        </p:blipFill>
        <p:spPr>
          <a:xfrm>
            <a:off x="19526306" y="21316453"/>
            <a:ext cx="4313401" cy="3265961"/>
          </a:xfrm>
          <a:prstGeom prst="rect">
            <a:avLst/>
          </a:prstGeom>
          <a:noFill/>
          <a:ln>
            <a:noFill/>
          </a:ln>
        </p:spPr>
      </p:pic>
      <p:sp>
        <p:nvSpPr>
          <p:cNvPr id="53" name="Shape 53"/>
          <p:cNvSpPr txBox="1"/>
          <p:nvPr/>
        </p:nvSpPr>
        <p:spPr>
          <a:xfrm>
            <a:off x="21831412" y="22403281"/>
            <a:ext cx="4533787" cy="11767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Tropical Rainfall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Measuring Mission </a:t>
            </a: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         (TRMM) </a:t>
            </a:r>
          </a:p>
        </p:txBody>
      </p:sp>
      <p:sp>
        <p:nvSpPr>
          <p:cNvPr id="60" name="Shape 60"/>
          <p:cNvSpPr/>
          <p:nvPr/>
        </p:nvSpPr>
        <p:spPr>
          <a:xfrm>
            <a:off x="7532633" y="17451323"/>
            <a:ext cx="3375812" cy="1300797"/>
          </a:xfrm>
          <a:prstGeom prst="rect">
            <a:avLst/>
          </a:prstGeom>
          <a:solidFill>
            <a:srgbClr val="B8C0D4">
              <a:alpha val="49803"/>
            </a:srgbClr>
          </a:solid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dirty="0">
                <a:solidFill>
                  <a:srgbClr val="2B3447"/>
                </a:solidFill>
                <a:latin typeface="Garamond"/>
                <a:ea typeface="Garamond"/>
                <a:cs typeface="Garamond"/>
                <a:sym typeface="Garamond"/>
              </a:rPr>
              <a:t>Basics Folder</a:t>
            </a:r>
          </a:p>
        </p:txBody>
      </p:sp>
      <p:sp>
        <p:nvSpPr>
          <p:cNvPr id="61" name="Shape 61"/>
          <p:cNvSpPr/>
          <p:nvPr/>
        </p:nvSpPr>
        <p:spPr>
          <a:xfrm>
            <a:off x="5715000" y="19545407"/>
            <a:ext cx="3127511" cy="1257191"/>
          </a:xfrm>
          <a:prstGeom prst="rect">
            <a:avLst/>
          </a:prstGeom>
          <a:solidFill>
            <a:srgbClr val="B8C0D4">
              <a:alpha val="49803"/>
            </a:srgbClr>
          </a:solid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Rain Data</a:t>
            </a:r>
          </a:p>
        </p:txBody>
      </p:sp>
      <p:sp>
        <p:nvSpPr>
          <p:cNvPr id="62" name="Shape 62"/>
          <p:cNvSpPr/>
          <p:nvPr/>
        </p:nvSpPr>
        <p:spPr>
          <a:xfrm>
            <a:off x="9551206" y="19586331"/>
            <a:ext cx="3071511" cy="1216267"/>
          </a:xfrm>
          <a:prstGeom prst="rect">
            <a:avLst/>
          </a:prstGeom>
          <a:solidFill>
            <a:srgbClr val="B8C0D4">
              <a:alpha val="49803"/>
            </a:srgbClr>
          </a:solid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dirty="0">
                <a:solidFill>
                  <a:srgbClr val="2B3447"/>
                </a:solidFill>
                <a:latin typeface="Garamond"/>
                <a:ea typeface="Garamond"/>
                <a:cs typeface="Garamond"/>
                <a:sym typeface="Garamond"/>
              </a:rPr>
              <a:t>(PETs)</a:t>
            </a:r>
          </a:p>
        </p:txBody>
      </p:sp>
      <p:sp>
        <p:nvSpPr>
          <p:cNvPr id="63" name="Shape 63"/>
          <p:cNvSpPr/>
          <p:nvPr/>
        </p:nvSpPr>
        <p:spPr>
          <a:xfrm>
            <a:off x="6116639" y="22299514"/>
            <a:ext cx="6293281" cy="1833347"/>
          </a:xfrm>
          <a:prstGeom prst="rect">
            <a:avLst/>
          </a:prstGeom>
          <a:gradFill>
            <a:gsLst>
              <a:gs pos="26000">
                <a:srgbClr val="0070C0"/>
              </a:gs>
              <a:gs pos="0">
                <a:srgbClr val="002060"/>
              </a:gs>
              <a:gs pos="94000">
                <a:schemeClr val="accent4">
                  <a:tint val="37000"/>
                  <a:satMod val="300000"/>
                </a:schemeClr>
              </a:gs>
              <a:gs pos="100000">
                <a:schemeClr val="accent4">
                  <a:tint val="15000"/>
                  <a:satMod val="350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1" i="0" u="none" strike="noStrike" cap="none" dirty="0">
                <a:solidFill>
                  <a:schemeClr val="bg1"/>
                </a:solidFill>
                <a:effectLst>
                  <a:outerShdw blurRad="38100" dist="38100" dir="2700000" algn="tl">
                    <a:srgbClr val="000000">
                      <a:alpha val="43137"/>
                    </a:srgbClr>
                  </a:outerShdw>
                </a:effectLst>
                <a:latin typeface="Garamond"/>
                <a:ea typeface="Garamond"/>
                <a:cs typeface="Garamond"/>
                <a:sym typeface="Garamond"/>
              </a:rPr>
              <a:t>Surface Water Flow</a:t>
            </a:r>
          </a:p>
        </p:txBody>
      </p:sp>
      <p:pic>
        <p:nvPicPr>
          <p:cNvPr id="64" name="Shape 64"/>
          <p:cNvPicPr preferRelativeResize="0"/>
          <p:nvPr/>
        </p:nvPicPr>
        <p:blipFill rotWithShape="1">
          <a:blip r:embed="rId8">
            <a:alphaModFix/>
          </a:blip>
          <a:srcRect l="8337" t="8929" r="9002" b="30671"/>
          <a:stretch/>
        </p:blipFill>
        <p:spPr>
          <a:xfrm>
            <a:off x="1237213" y="32166132"/>
            <a:ext cx="4879426" cy="1838676"/>
          </a:xfrm>
          <a:prstGeom prst="rect">
            <a:avLst/>
          </a:prstGeom>
          <a:noFill/>
          <a:ln w="38100" cap="sq" cmpd="sng">
            <a:solidFill>
              <a:schemeClr val="accent1"/>
            </a:solidFill>
            <a:prstDash val="solid"/>
            <a:miter/>
            <a:headEnd type="none" w="med" len="med"/>
            <a:tailEnd type="none" w="med" len="med"/>
          </a:ln>
        </p:spPr>
      </p:pic>
      <p:sp>
        <p:nvSpPr>
          <p:cNvPr id="65" name="Shape 65"/>
          <p:cNvSpPr txBox="1"/>
          <p:nvPr/>
        </p:nvSpPr>
        <p:spPr>
          <a:xfrm>
            <a:off x="1166686" y="34048868"/>
            <a:ext cx="729151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From left to right: Grant Bloomer, Kimberly Berry (Project Lead), Zachary Tate, </a:t>
            </a:r>
            <a:r>
              <a:rPr lang="en-US" sz="2700" b="0" i="0" u="none" strike="noStrike" cap="none" dirty="0" err="1">
                <a:solidFill>
                  <a:schemeClr val="dk1"/>
                </a:solidFill>
                <a:latin typeface="Garamond"/>
                <a:ea typeface="Garamond"/>
                <a:cs typeface="Garamond"/>
                <a:sym typeface="Garamond"/>
              </a:rPr>
              <a:t>Abhijeet</a:t>
            </a:r>
            <a:r>
              <a:rPr lang="en-US" sz="2700" b="0" i="0" u="none" strike="noStrike" cap="none" dirty="0">
                <a:solidFill>
                  <a:schemeClr val="dk1"/>
                </a:solidFill>
                <a:latin typeface="Garamond"/>
                <a:ea typeface="Garamond"/>
                <a:cs typeface="Garamond"/>
                <a:sym typeface="Garamond"/>
              </a:rPr>
              <a:t> </a:t>
            </a:r>
            <a:r>
              <a:rPr lang="en-US" sz="2700" b="0" i="0" u="none" strike="noStrike" cap="none" dirty="0" err="1">
                <a:solidFill>
                  <a:schemeClr val="dk1"/>
                </a:solidFill>
                <a:latin typeface="Garamond"/>
                <a:ea typeface="Garamond"/>
                <a:cs typeface="Garamond"/>
                <a:sym typeface="Garamond"/>
              </a:rPr>
              <a:t>Baghel</a:t>
            </a:r>
            <a:endParaRPr lang="en-US" sz="2700" b="0" i="0" u="none" strike="noStrike" cap="none" dirty="0">
              <a:solidFill>
                <a:schemeClr val="dk1"/>
              </a:solidFill>
              <a:latin typeface="Garamond"/>
              <a:ea typeface="Garamond"/>
              <a:cs typeface="Garamond"/>
              <a:sym typeface="Garamond"/>
            </a:endParaRPr>
          </a:p>
        </p:txBody>
      </p:sp>
      <p:sp>
        <p:nvSpPr>
          <p:cNvPr id="66" name="Shape 66"/>
          <p:cNvSpPr txBox="1"/>
          <p:nvPr/>
        </p:nvSpPr>
        <p:spPr>
          <a:xfrm>
            <a:off x="9694535" y="32213871"/>
            <a:ext cx="6781800" cy="5493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Wise County Board of Supervisors</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ct val="25000"/>
              <a:buFont typeface="Garamond"/>
              <a:buNone/>
            </a:pPr>
            <a:r>
              <a:rPr lang="en-US" sz="2700" b="0" i="0" u="none" strike="noStrike" cap="none" dirty="0">
                <a:solidFill>
                  <a:schemeClr val="dk1"/>
                </a:solidFill>
                <a:latin typeface="Garamond"/>
                <a:ea typeface="Garamond"/>
                <a:cs typeface="Garamond"/>
                <a:sym typeface="Garamond"/>
              </a:rPr>
              <a:t>Wise County Office of Emergency Management </a:t>
            </a: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Font typeface="Arial"/>
              <a:buNone/>
            </a:pPr>
            <a:endParaRPr sz="2700" b="0" i="0" u="none" strike="noStrike" cap="none" dirty="0">
              <a:solidFill>
                <a:schemeClr val="dk1"/>
              </a:solidFill>
              <a:latin typeface="Garamond"/>
              <a:ea typeface="Garamond"/>
              <a:cs typeface="Garamond"/>
              <a:sym typeface="Garamond"/>
            </a:endParaRPr>
          </a:p>
        </p:txBody>
      </p:sp>
      <p:sp>
        <p:nvSpPr>
          <p:cNvPr id="67" name="Shape 67"/>
          <p:cNvSpPr/>
          <p:nvPr/>
        </p:nvSpPr>
        <p:spPr>
          <a:xfrm>
            <a:off x="3097546" y="12984460"/>
            <a:ext cx="4642375" cy="13007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Data Acquisition </a:t>
            </a:r>
          </a:p>
        </p:txBody>
      </p:sp>
      <p:sp>
        <p:nvSpPr>
          <p:cNvPr id="69" name="Shape 69"/>
          <p:cNvSpPr/>
          <p:nvPr/>
        </p:nvSpPr>
        <p:spPr>
          <a:xfrm>
            <a:off x="1750566" y="17330639"/>
            <a:ext cx="3366989" cy="113711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Data Acquisition </a:t>
            </a:r>
          </a:p>
        </p:txBody>
      </p:sp>
      <p:sp>
        <p:nvSpPr>
          <p:cNvPr id="73" name="Shape 73"/>
          <p:cNvSpPr/>
          <p:nvPr/>
        </p:nvSpPr>
        <p:spPr>
          <a:xfrm>
            <a:off x="11341018" y="12980478"/>
            <a:ext cx="4642375" cy="13007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a:solidFill>
                  <a:srgbClr val="2B3447"/>
                </a:solidFill>
                <a:latin typeface="Garamond"/>
                <a:ea typeface="Garamond"/>
                <a:cs typeface="Garamond"/>
                <a:sym typeface="Garamond"/>
              </a:rPr>
              <a:t>Processed Data </a:t>
            </a:r>
          </a:p>
        </p:txBody>
      </p:sp>
      <p:sp>
        <p:nvSpPr>
          <p:cNvPr id="74" name="Shape 74"/>
          <p:cNvSpPr/>
          <p:nvPr/>
        </p:nvSpPr>
        <p:spPr>
          <a:xfrm>
            <a:off x="10505820" y="13907662"/>
            <a:ext cx="2977714" cy="2022856"/>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8" name="Shape 78"/>
          <p:cNvSpPr/>
          <p:nvPr/>
        </p:nvSpPr>
        <p:spPr>
          <a:xfrm>
            <a:off x="13800984" y="13920018"/>
            <a:ext cx="661541" cy="2022856"/>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0" name="Shape 80"/>
          <p:cNvSpPr/>
          <p:nvPr/>
        </p:nvSpPr>
        <p:spPr>
          <a:xfrm>
            <a:off x="13773148" y="13902740"/>
            <a:ext cx="2993985" cy="2045103"/>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2" name="Shape 82"/>
          <p:cNvSpPr/>
          <p:nvPr/>
        </p:nvSpPr>
        <p:spPr>
          <a:xfrm>
            <a:off x="13487400" y="17245748"/>
            <a:ext cx="3389095" cy="3752213"/>
          </a:xfrm>
          <a:prstGeom prst="round2DiagRect">
            <a:avLst>
              <a:gd name="adj1" fmla="val 16667"/>
              <a:gd name="adj2" fmla="val 0"/>
            </a:avLst>
          </a:prstGeom>
          <a:solidFill>
            <a:srgbClr val="B8C0D4"/>
          </a:solidFill>
          <a:ln w="25400" cap="flat" cmpd="sng">
            <a:solidFill>
              <a:srgbClr val="3F4B6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3" name="Shape 83"/>
          <p:cNvSpPr/>
          <p:nvPr/>
        </p:nvSpPr>
        <p:spPr>
          <a:xfrm>
            <a:off x="13570834" y="17145000"/>
            <a:ext cx="3366989" cy="113711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B3447"/>
              </a:buClr>
              <a:buSzPct val="25000"/>
              <a:buFont typeface="Garamond"/>
              <a:buNone/>
            </a:pPr>
            <a:r>
              <a:rPr lang="en-US" sz="3600" b="0" i="0" u="none" strike="noStrike" cap="none" dirty="0">
                <a:solidFill>
                  <a:srgbClr val="2B3447"/>
                </a:solidFill>
                <a:latin typeface="Garamond"/>
                <a:ea typeface="Garamond"/>
                <a:cs typeface="Garamond"/>
                <a:sym typeface="Garamond"/>
              </a:rPr>
              <a:t>Data Acquisition </a:t>
            </a:r>
          </a:p>
        </p:txBody>
      </p:sp>
      <p:sp>
        <p:nvSpPr>
          <p:cNvPr id="86" name="Shape 86"/>
          <p:cNvSpPr/>
          <p:nvPr/>
        </p:nvSpPr>
        <p:spPr>
          <a:xfrm>
            <a:off x="7543800" y="18476562"/>
            <a:ext cx="3375812" cy="13007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3600" b="0" i="0" u="none" strike="noStrike" cap="none" dirty="0">
                <a:solidFill>
                  <a:schemeClr val="lt1"/>
                </a:solidFill>
                <a:latin typeface="Garamond"/>
                <a:ea typeface="Garamond"/>
                <a:cs typeface="Garamond"/>
                <a:sym typeface="Garamond"/>
              </a:rPr>
              <a:t>CREST Model</a:t>
            </a:r>
          </a:p>
        </p:txBody>
      </p:sp>
      <p:cxnSp>
        <p:nvCxnSpPr>
          <p:cNvPr id="87" name="Shape 87"/>
          <p:cNvCxnSpPr>
            <a:stCxn id="72" idx="1"/>
            <a:endCxn id="24" idx="0"/>
          </p:cNvCxnSpPr>
          <p:nvPr/>
        </p:nvCxnSpPr>
        <p:spPr>
          <a:xfrm flipH="1">
            <a:off x="9213449" y="16261897"/>
            <a:ext cx="4331100" cy="568200"/>
          </a:xfrm>
          <a:prstGeom prst="straightConnector1">
            <a:avLst/>
          </a:prstGeom>
          <a:noFill/>
          <a:ln w="76200" cap="flat" cmpd="sng">
            <a:solidFill>
              <a:srgbClr val="52648C"/>
            </a:solidFill>
            <a:prstDash val="solid"/>
            <a:round/>
            <a:headEnd type="none" w="med" len="med"/>
            <a:tailEnd type="none" w="med" len="med"/>
          </a:ln>
        </p:spPr>
      </p:cxnSp>
      <p:cxnSp>
        <p:nvCxnSpPr>
          <p:cNvPr id="88" name="Shape 88"/>
          <p:cNvCxnSpPr>
            <a:stCxn id="21" idx="1"/>
            <a:endCxn id="24" idx="0"/>
          </p:cNvCxnSpPr>
          <p:nvPr/>
        </p:nvCxnSpPr>
        <p:spPr>
          <a:xfrm>
            <a:off x="5519866" y="16306799"/>
            <a:ext cx="3693600" cy="523200"/>
          </a:xfrm>
          <a:prstGeom prst="straightConnector1">
            <a:avLst/>
          </a:prstGeom>
          <a:noFill/>
          <a:ln w="76200" cap="flat" cmpd="sng">
            <a:solidFill>
              <a:srgbClr val="52648C"/>
            </a:solidFill>
            <a:prstDash val="solid"/>
            <a:round/>
            <a:headEnd type="none" w="med" len="med"/>
            <a:tailEnd type="none" w="med" len="med"/>
          </a:ln>
        </p:spPr>
      </p:cxnSp>
      <p:cxnSp>
        <p:nvCxnSpPr>
          <p:cNvPr id="89" name="Shape 89"/>
          <p:cNvCxnSpPr>
            <a:stCxn id="24" idx="3"/>
          </p:cNvCxnSpPr>
          <p:nvPr/>
        </p:nvCxnSpPr>
        <p:spPr>
          <a:xfrm flipH="1" flipV="1">
            <a:off x="11348357" y="19155535"/>
            <a:ext cx="1524080" cy="8284"/>
          </a:xfrm>
          <a:prstGeom prst="straightConnector1">
            <a:avLst/>
          </a:prstGeom>
          <a:noFill/>
          <a:ln w="76200" cap="flat" cmpd="sng">
            <a:solidFill>
              <a:schemeClr val="lt1"/>
            </a:solidFill>
            <a:prstDash val="dash"/>
            <a:round/>
            <a:headEnd type="none" w="med" len="med"/>
            <a:tailEnd type="none" w="med" len="med"/>
          </a:ln>
        </p:spPr>
      </p:cxnSp>
      <p:cxnSp>
        <p:nvCxnSpPr>
          <p:cNvPr id="90" name="Shape 90"/>
          <p:cNvCxnSpPr/>
          <p:nvPr/>
        </p:nvCxnSpPr>
        <p:spPr>
          <a:xfrm flipH="1" flipV="1">
            <a:off x="5560684" y="19170364"/>
            <a:ext cx="1525916" cy="4144"/>
          </a:xfrm>
          <a:prstGeom prst="straightConnector1">
            <a:avLst/>
          </a:prstGeom>
          <a:noFill/>
          <a:ln w="76200" cap="flat" cmpd="sng">
            <a:solidFill>
              <a:schemeClr val="lt1"/>
            </a:solidFill>
            <a:prstDash val="dash"/>
            <a:round/>
            <a:headEnd type="none" w="med" len="med"/>
            <a:tailEnd type="none" w="med" len="med"/>
          </a:ln>
        </p:spPr>
      </p:cxnSp>
      <p:sp>
        <p:nvSpPr>
          <p:cNvPr id="81" name="Shape 81"/>
          <p:cNvSpPr txBox="1"/>
          <p:nvPr/>
        </p:nvSpPr>
        <p:spPr>
          <a:xfrm>
            <a:off x="13824681" y="13885662"/>
            <a:ext cx="2127774"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Flow</a:t>
            </a: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Direction</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8357" y="14020801"/>
            <a:ext cx="2123127" cy="1909718"/>
          </a:xfrm>
          <a:prstGeom prst="rect">
            <a:avLst/>
          </a:prstGeom>
        </p:spPr>
      </p:pic>
      <p:sp>
        <p:nvSpPr>
          <p:cNvPr id="77" name="Shape 77"/>
          <p:cNvSpPr txBox="1"/>
          <p:nvPr/>
        </p:nvSpPr>
        <p:spPr>
          <a:xfrm>
            <a:off x="10430653" y="13878098"/>
            <a:ext cx="2127774"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Flow Accumulation</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3653" y="13925919"/>
            <a:ext cx="2297961" cy="2018649"/>
          </a:xfrm>
          <a:prstGeom prst="rect">
            <a:avLst/>
          </a:prstGeom>
        </p:spPr>
      </p:pic>
      <p:sp>
        <p:nvSpPr>
          <p:cNvPr id="56" name="Shape 56"/>
          <p:cNvSpPr txBox="1"/>
          <p:nvPr/>
        </p:nvSpPr>
        <p:spPr>
          <a:xfrm>
            <a:off x="5705823" y="13962456"/>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Digital Elevation</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1266" y="13924834"/>
            <a:ext cx="2233550" cy="2023009"/>
          </a:xfrm>
          <a:prstGeom prst="rect">
            <a:avLst/>
          </a:prstGeom>
        </p:spPr>
      </p:pic>
      <p:sp>
        <p:nvSpPr>
          <p:cNvPr id="57" name="Shape 57"/>
          <p:cNvSpPr txBox="1"/>
          <p:nvPr/>
        </p:nvSpPr>
        <p:spPr>
          <a:xfrm>
            <a:off x="2218593" y="13918473"/>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rgbClr val="000000"/>
                </a:solidFill>
                <a:latin typeface="Garamond"/>
                <a:ea typeface="Garamond"/>
                <a:cs typeface="Garamond"/>
                <a:sym typeface="Garamond"/>
              </a:rPr>
              <a:t>Streams</a:t>
            </a:r>
            <a:endParaRPr lang="en-US" sz="24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Networks</a:t>
            </a:r>
          </a:p>
        </p:txBody>
      </p:sp>
      <p:sp>
        <p:nvSpPr>
          <p:cNvPr id="58" name="Shape 58"/>
          <p:cNvSpPr/>
          <p:nvPr/>
        </p:nvSpPr>
        <p:spPr>
          <a:xfrm>
            <a:off x="5693501" y="13902312"/>
            <a:ext cx="2993985" cy="2045103"/>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59" name="Shape 59"/>
          <p:cNvSpPr/>
          <p:nvPr/>
        </p:nvSpPr>
        <p:spPr>
          <a:xfrm>
            <a:off x="2131103" y="13915064"/>
            <a:ext cx="3203713" cy="2040364"/>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6" name="Shape 76"/>
          <p:cNvSpPr/>
          <p:nvPr/>
        </p:nvSpPr>
        <p:spPr>
          <a:xfrm>
            <a:off x="10477499" y="13912693"/>
            <a:ext cx="2993985" cy="2045103"/>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0" name="Shape 70"/>
          <p:cNvSpPr/>
          <p:nvPr/>
        </p:nvSpPr>
        <p:spPr>
          <a:xfrm>
            <a:off x="2034848" y="18471956"/>
            <a:ext cx="2692865" cy="2040364"/>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1" name="Shape 71"/>
          <p:cNvSpPr txBox="1"/>
          <p:nvPr/>
        </p:nvSpPr>
        <p:spPr>
          <a:xfrm>
            <a:off x="1993027" y="18462795"/>
            <a:ext cx="1752600"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chemeClr val="tx2"/>
                </a:solidFill>
                <a:latin typeface="Garamond"/>
                <a:ea typeface="Garamond"/>
                <a:cs typeface="Garamond"/>
                <a:sym typeface="Garamond"/>
              </a:rPr>
              <a:t>Precipitation</a:t>
            </a: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chemeClr val="tx2"/>
                </a:solidFill>
                <a:latin typeface="Garamond"/>
                <a:ea typeface="Garamond"/>
                <a:cs typeface="Garamond"/>
                <a:sym typeface="Garamond"/>
              </a:rPr>
              <a:t>Data</a:t>
            </a:r>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871014" y="18303502"/>
            <a:ext cx="2677488" cy="2023180"/>
          </a:xfrm>
          <a:prstGeom prst="rect">
            <a:avLst/>
          </a:prstGeom>
        </p:spPr>
      </p:pic>
      <p:sp>
        <p:nvSpPr>
          <p:cNvPr id="85" name="Shape 85"/>
          <p:cNvSpPr txBox="1"/>
          <p:nvPr/>
        </p:nvSpPr>
        <p:spPr>
          <a:xfrm>
            <a:off x="13813293" y="18277156"/>
            <a:ext cx="2663041"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B3447"/>
              </a:buClr>
              <a:buSzPct val="25000"/>
              <a:buFont typeface="Garamond"/>
              <a:buNone/>
            </a:pPr>
            <a:r>
              <a:rPr lang="en-US" sz="2400" b="0" i="0" u="none" strike="noStrike" cap="none" dirty="0">
                <a:solidFill>
                  <a:srgbClr val="2B3447"/>
                </a:solidFill>
                <a:latin typeface="Garamond"/>
                <a:ea typeface="Garamond"/>
                <a:cs typeface="Garamond"/>
                <a:sym typeface="Garamond"/>
              </a:rPr>
              <a:t>Potential Evapotranspiration</a:t>
            </a:r>
          </a:p>
        </p:txBody>
      </p:sp>
      <p:sp>
        <p:nvSpPr>
          <p:cNvPr id="84" name="Shape 84"/>
          <p:cNvSpPr/>
          <p:nvPr/>
        </p:nvSpPr>
        <p:spPr>
          <a:xfrm>
            <a:off x="13855115" y="18286318"/>
            <a:ext cx="2692865" cy="2040364"/>
          </a:xfrm>
          <a:prstGeom prst="rect">
            <a:avLst/>
          </a:prstGeom>
          <a:noFill/>
          <a:ln w="25400" cap="flat" cmpd="sng">
            <a:solidFill>
              <a:srgbClr val="3F4B6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51" name="Shape 51"/>
          <p:cNvPicPr preferRelativeResize="0"/>
          <p:nvPr/>
        </p:nvPicPr>
        <p:blipFill rotWithShape="1">
          <a:blip r:embed="rId13">
            <a:alphaModFix/>
          </a:blip>
          <a:srcRect/>
          <a:stretch/>
        </p:blipFill>
        <p:spPr>
          <a:xfrm>
            <a:off x="19897108" y="13897344"/>
            <a:ext cx="5456513" cy="2644637"/>
          </a:xfrm>
          <a:prstGeom prst="rect">
            <a:avLst/>
          </a:prstGeom>
          <a:noFill/>
          <a:ln>
            <a:noFill/>
          </a:ln>
        </p:spPr>
      </p:pic>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24202" r="60071" b="60880"/>
          <a:stretch/>
        </p:blipFill>
        <p:spPr>
          <a:xfrm>
            <a:off x="23129628" y="10367694"/>
            <a:ext cx="1004045" cy="457200"/>
          </a:xfrm>
          <a:prstGeom prst="rect">
            <a:avLst/>
          </a:prstGeom>
        </p:spPr>
      </p:pic>
      <p:pic>
        <p:nvPicPr>
          <p:cNvPr id="10" name="Picture 9"/>
          <p:cNvPicPr>
            <a:picLocks noChangeAspect="1"/>
          </p:cNvPicPr>
          <p:nvPr/>
        </p:nvPicPr>
        <p:blipFill rotWithShape="1">
          <a:blip r:embed="rId15">
            <a:extLst>
              <a:ext uri="{28A0092B-C50C-407E-A947-70E740481C1C}">
                <a14:useLocalDpi xmlns:a14="http://schemas.microsoft.com/office/drawing/2010/main" val="0"/>
              </a:ext>
            </a:extLst>
          </a:blip>
          <a:srcRect l="18422" t="41021" r="17743" b="31264"/>
          <a:stretch/>
        </p:blipFill>
        <p:spPr>
          <a:xfrm>
            <a:off x="17646008" y="10276476"/>
            <a:ext cx="5667457" cy="3258072"/>
          </a:xfrm>
          <a:prstGeom prst="rect">
            <a:avLst/>
          </a:prstGeom>
        </p:spPr>
      </p:pic>
      <p:cxnSp>
        <p:nvCxnSpPr>
          <p:cNvPr id="11" name="Straight Connector 10"/>
          <p:cNvCxnSpPr/>
          <p:nvPr/>
        </p:nvCxnSpPr>
        <p:spPr>
          <a:xfrm>
            <a:off x="7239000" y="19155535"/>
            <a:ext cx="0" cy="3608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201400" y="19146304"/>
            <a:ext cx="0" cy="3608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60" idx="0"/>
          </p:cNvCxnSpPr>
          <p:nvPr/>
        </p:nvCxnSpPr>
        <p:spPr>
          <a:xfrm>
            <a:off x="9209438" y="16884852"/>
            <a:ext cx="11101" cy="566471"/>
          </a:xfrm>
          <a:prstGeom prst="line">
            <a:avLst/>
          </a:prstGeom>
          <a:ln w="762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rotWithShape="1">
          <a:blip r:embed="rId15">
            <a:extLst>
              <a:ext uri="{28A0092B-C50C-407E-A947-70E740481C1C}">
                <a14:useLocalDpi xmlns:a14="http://schemas.microsoft.com/office/drawing/2010/main" val="0"/>
              </a:ext>
            </a:extLst>
          </a:blip>
          <a:srcRect l="18422" t="67056" r="62959" b="20346"/>
          <a:stretch/>
        </p:blipFill>
        <p:spPr>
          <a:xfrm>
            <a:off x="17656432" y="13348268"/>
            <a:ext cx="1653044" cy="1480942"/>
          </a:xfrm>
          <a:prstGeom prst="rect">
            <a:avLst/>
          </a:prstGeom>
        </p:spPr>
      </p:pic>
      <p:pic>
        <p:nvPicPr>
          <p:cNvPr id="98" name="Picture 97"/>
          <p:cNvPicPr>
            <a:picLocks noChangeAspect="1"/>
          </p:cNvPicPr>
          <p:nvPr/>
        </p:nvPicPr>
        <p:blipFill rotWithShape="1">
          <a:blip r:embed="rId16">
            <a:extLst>
              <a:ext uri="{BEBA8EAE-BF5A-486C-A8C5-ECC9F3942E4B}">
                <a14:imgProps xmlns:a14="http://schemas.microsoft.com/office/drawing/2010/main">
                  <a14:imgLayer r:embed="rId17">
                    <a14:imgEffect>
                      <a14:backgroundRemoval t="73626" b="76931" l="36049" r="80936"/>
                    </a14:imgEffect>
                  </a14:imgLayer>
                </a14:imgProps>
              </a:ext>
              <a:ext uri="{28A0092B-C50C-407E-A947-70E740481C1C}">
                <a14:useLocalDpi xmlns:a14="http://schemas.microsoft.com/office/drawing/2010/main" val="0"/>
              </a:ext>
            </a:extLst>
          </a:blip>
          <a:srcRect l="37040" t="70344" r="12320" b="23174"/>
          <a:stretch/>
        </p:blipFill>
        <p:spPr>
          <a:xfrm>
            <a:off x="19021102" y="13319968"/>
            <a:ext cx="4495799" cy="762000"/>
          </a:xfrm>
          <a:prstGeom prst="rect">
            <a:avLst/>
          </a:prstGeom>
        </p:spPr>
      </p:pic>
      <p:sp>
        <p:nvSpPr>
          <p:cNvPr id="100" name="Shape 81"/>
          <p:cNvSpPr txBox="1"/>
          <p:nvPr/>
        </p:nvSpPr>
        <p:spPr>
          <a:xfrm>
            <a:off x="19142446" y="13338280"/>
            <a:ext cx="381412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rgbClr val="000000"/>
                </a:solidFill>
                <a:latin typeface="Garamond"/>
                <a:ea typeface="Garamond"/>
                <a:cs typeface="Garamond"/>
                <a:sym typeface="Garamond"/>
              </a:rPr>
              <a:t>0         10       20        30      40</a:t>
            </a:r>
          </a:p>
          <a:p>
            <a:pPr marL="0" marR="0" lvl="0" indent="0" algn="l" rtl="0">
              <a:lnSpc>
                <a:spcPct val="100000"/>
              </a:lnSpc>
              <a:spcBef>
                <a:spcPts val="0"/>
              </a:spcBef>
              <a:spcAft>
                <a:spcPts val="0"/>
              </a:spcAft>
              <a:buClr>
                <a:srgbClr val="000000"/>
              </a:buClr>
              <a:buSzPct val="25000"/>
              <a:buFont typeface="Garamond"/>
              <a:buNone/>
            </a:pPr>
            <a:endParaRPr lang="en-US" sz="2400" b="0" i="0" u="none" strike="noStrike" cap="none" dirty="0" smtClean="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r>
              <a:rPr lang="en-US" sz="2400" dirty="0">
                <a:latin typeface="Garamond"/>
                <a:ea typeface="Garamond"/>
                <a:cs typeface="Garamond"/>
                <a:sym typeface="Garamond"/>
              </a:rPr>
              <a:t> </a:t>
            </a:r>
            <a:r>
              <a:rPr lang="en-US" sz="2400" dirty="0" smtClean="0">
                <a:latin typeface="Garamond"/>
                <a:ea typeface="Garamond"/>
                <a:cs typeface="Garamond"/>
                <a:sym typeface="Garamond"/>
              </a:rPr>
              <a:t>                   </a:t>
            </a:r>
            <a:r>
              <a:rPr lang="en-US" sz="2400" b="0" i="0" u="none" strike="noStrike" cap="none" dirty="0" smtClean="0">
                <a:solidFill>
                  <a:srgbClr val="000000"/>
                </a:solidFill>
                <a:latin typeface="Garamond"/>
                <a:ea typeface="Garamond"/>
                <a:cs typeface="Garamond"/>
                <a:sym typeface="Garamond"/>
              </a:rPr>
              <a:t>Miles</a:t>
            </a:r>
            <a:endParaRPr lang="en-US" sz="2400" b="0" i="0" u="none" strike="noStrike" cap="none" dirty="0">
              <a:solidFill>
                <a:srgbClr val="000000"/>
              </a:solidFill>
              <a:latin typeface="Garamond"/>
              <a:ea typeface="Garamond"/>
              <a:cs typeface="Garamond"/>
              <a:sym typeface="Garamond"/>
            </a:endParaRPr>
          </a:p>
        </p:txBody>
      </p:sp>
      <p:sp>
        <p:nvSpPr>
          <p:cNvPr id="101" name="Shape 81"/>
          <p:cNvSpPr txBox="1"/>
          <p:nvPr/>
        </p:nvSpPr>
        <p:spPr>
          <a:xfrm>
            <a:off x="23218268" y="10041121"/>
            <a:ext cx="2842132" cy="10612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1" i="0" u="none" strike="noStrike" cap="none" dirty="0" smtClean="0">
                <a:solidFill>
                  <a:srgbClr val="000000"/>
                </a:solidFill>
                <a:latin typeface="Garamond"/>
                <a:ea typeface="Garamond"/>
                <a:cs typeface="Garamond"/>
                <a:sym typeface="Garamond"/>
              </a:rPr>
              <a:t>Legend</a:t>
            </a:r>
          </a:p>
          <a:p>
            <a:pPr marL="0" marR="0" lvl="0" indent="0" algn="l" rtl="0">
              <a:lnSpc>
                <a:spcPct val="100000"/>
              </a:lnSpc>
              <a:spcBef>
                <a:spcPts val="0"/>
              </a:spcBef>
              <a:spcAft>
                <a:spcPts val="0"/>
              </a:spcAft>
              <a:buClr>
                <a:srgbClr val="000000"/>
              </a:buClr>
              <a:buSzPct val="25000"/>
              <a:buFont typeface="Garamond"/>
              <a:buNone/>
            </a:pPr>
            <a:r>
              <a:rPr lang="en-US" sz="2400" dirty="0">
                <a:latin typeface="Garamond"/>
                <a:ea typeface="Garamond"/>
                <a:cs typeface="Garamond"/>
                <a:sym typeface="Garamond"/>
              </a:rPr>
              <a:t> </a:t>
            </a:r>
            <a:r>
              <a:rPr lang="en-US" sz="2400" dirty="0" smtClean="0">
                <a:latin typeface="Garamond"/>
                <a:ea typeface="Garamond"/>
                <a:cs typeface="Garamond"/>
                <a:sym typeface="Garamond"/>
              </a:rPr>
              <a:t>           </a:t>
            </a:r>
            <a:r>
              <a:rPr lang="en-US" sz="2400" dirty="0" smtClean="0">
                <a:solidFill>
                  <a:schemeClr val="bg2"/>
                </a:solidFill>
                <a:latin typeface="Garamond"/>
                <a:ea typeface="Garamond"/>
                <a:cs typeface="Garamond"/>
                <a:sym typeface="Garamond"/>
              </a:rPr>
              <a:t>Wise County</a:t>
            </a: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chemeClr val="bg2"/>
                </a:solidFill>
                <a:latin typeface="Garamond"/>
                <a:ea typeface="Garamond"/>
                <a:cs typeface="Garamond"/>
                <a:sym typeface="Garamond"/>
              </a:rPr>
              <a:t>Elevation (Meters)</a:t>
            </a:r>
          </a:p>
          <a:p>
            <a:pPr marL="0" marR="0" lvl="0" indent="0" algn="l" rtl="0">
              <a:lnSpc>
                <a:spcPct val="100000"/>
              </a:lnSpc>
              <a:spcBef>
                <a:spcPts val="0"/>
              </a:spcBef>
              <a:spcAft>
                <a:spcPts val="0"/>
              </a:spcAft>
              <a:buClr>
                <a:srgbClr val="000000"/>
              </a:buClr>
              <a:buSzPct val="25000"/>
              <a:buFont typeface="Garamond"/>
              <a:buNone/>
            </a:pPr>
            <a:r>
              <a:rPr lang="en-US" sz="2400" dirty="0">
                <a:solidFill>
                  <a:schemeClr val="bg2"/>
                </a:solidFill>
                <a:latin typeface="Garamond"/>
                <a:ea typeface="Garamond"/>
                <a:cs typeface="Garamond"/>
                <a:sym typeface="Garamond"/>
              </a:rPr>
              <a:t> </a:t>
            </a:r>
            <a:r>
              <a:rPr lang="en-US" sz="2400" dirty="0" smtClean="0">
                <a:solidFill>
                  <a:schemeClr val="bg2"/>
                </a:solidFill>
                <a:latin typeface="Garamond"/>
                <a:ea typeface="Garamond"/>
                <a:cs typeface="Garamond"/>
                <a:sym typeface="Garamond"/>
              </a:rPr>
              <a:t>           High: 1283</a:t>
            </a:r>
          </a:p>
          <a:p>
            <a:pPr marL="0" marR="0" lvl="0" indent="0" algn="l" rtl="0">
              <a:lnSpc>
                <a:spcPct val="100000"/>
              </a:lnSpc>
              <a:spcBef>
                <a:spcPts val="0"/>
              </a:spcBef>
              <a:spcAft>
                <a:spcPts val="0"/>
              </a:spcAft>
              <a:buClr>
                <a:srgbClr val="000000"/>
              </a:buClr>
              <a:buSzPct val="25000"/>
              <a:buFont typeface="Garamond"/>
              <a:buNone/>
            </a:pPr>
            <a:endParaRPr lang="en-US" sz="2400" b="0" i="0" u="none" strike="noStrike" cap="none" dirty="0">
              <a:solidFill>
                <a:schemeClr val="bg2"/>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endParaRPr lang="en-US" sz="2400" dirty="0" smtClean="0">
              <a:solidFill>
                <a:schemeClr val="bg2"/>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chemeClr val="bg2"/>
                </a:solidFill>
                <a:latin typeface="Garamond"/>
                <a:ea typeface="Garamond"/>
                <a:cs typeface="Garamond"/>
                <a:sym typeface="Garamond"/>
              </a:rPr>
              <a:t> </a:t>
            </a:r>
            <a:r>
              <a:rPr lang="en-US" sz="2400" b="0" i="0" u="none" strike="noStrike" cap="none" dirty="0" smtClean="0">
                <a:solidFill>
                  <a:schemeClr val="bg2"/>
                </a:solidFill>
                <a:latin typeface="Garamond"/>
                <a:ea typeface="Garamond"/>
                <a:cs typeface="Garamond"/>
                <a:sym typeface="Garamond"/>
              </a:rPr>
              <a:t>           Low: 358</a:t>
            </a:r>
            <a:endParaRPr lang="en-US" sz="2400" b="0" i="0" u="none" strike="noStrike" cap="none" dirty="0">
              <a:solidFill>
                <a:schemeClr val="bg2"/>
              </a:solidFill>
              <a:latin typeface="Garamond"/>
              <a:ea typeface="Garamond"/>
              <a:cs typeface="Garamond"/>
              <a:sym typeface="Garamond"/>
            </a:endParaRPr>
          </a:p>
        </p:txBody>
      </p:sp>
      <p:pic>
        <p:nvPicPr>
          <p:cNvPr id="102" name="Picture 101"/>
          <p:cNvPicPr>
            <a:picLocks noChangeAspect="1"/>
          </p:cNvPicPr>
          <p:nvPr/>
        </p:nvPicPr>
        <p:blipFill rotWithShape="1">
          <a:blip r:embed="rId14">
            <a:extLst>
              <a:ext uri="{28A0092B-C50C-407E-A947-70E740481C1C}">
                <a14:useLocalDpi xmlns:a14="http://schemas.microsoft.com/office/drawing/2010/main" val="0"/>
              </a:ext>
            </a:extLst>
          </a:blip>
          <a:srcRect l="14870" t="66469" r="74239" b="13641"/>
          <a:stretch/>
        </p:blipFill>
        <p:spPr>
          <a:xfrm>
            <a:off x="23501867" y="11177985"/>
            <a:ext cx="609600" cy="1356923"/>
          </a:xfrm>
          <a:prstGeom prst="rect">
            <a:avLst/>
          </a:prstGeom>
        </p:spPr>
      </p:pic>
      <p:cxnSp>
        <p:nvCxnSpPr>
          <p:cNvPr id="16" name="Straight Arrow Connector 15"/>
          <p:cNvCxnSpPr/>
          <p:nvPr/>
        </p:nvCxnSpPr>
        <p:spPr>
          <a:xfrm>
            <a:off x="9263279" y="20685210"/>
            <a:ext cx="0" cy="1793790"/>
          </a:xfrm>
          <a:prstGeom prst="straightConnector1">
            <a:avLst/>
          </a:prstGeom>
          <a:ln w="241300">
            <a:solidFill>
              <a:srgbClr val="7030A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5" name="Shape 29"/>
          <p:cNvSpPr txBox="1"/>
          <p:nvPr/>
        </p:nvSpPr>
        <p:spPr>
          <a:xfrm>
            <a:off x="1053113" y="29505589"/>
            <a:ext cx="8441551" cy="87424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smtClean="0">
                <a:solidFill>
                  <a:schemeClr val="dk1"/>
                </a:solidFill>
                <a:latin typeface="Garamond"/>
                <a:ea typeface="Garamond"/>
                <a:cs typeface="Garamond"/>
                <a:sym typeface="Garamond"/>
              </a:rPr>
              <a:t>Figure 1. CREST model showing calculated high stream discharge on North Fork Pound River.</a:t>
            </a:r>
          </a:p>
        </p:txBody>
      </p:sp>
      <p:pic>
        <p:nvPicPr>
          <p:cNvPr id="17" name="Picture 16"/>
          <p:cNvPicPr>
            <a:picLocks noChangeAspect="1"/>
          </p:cNvPicPr>
          <p:nvPr/>
        </p:nvPicPr>
        <p:blipFill rotWithShape="1">
          <a:blip r:embed="rId18">
            <a:extLst>
              <a:ext uri="{28A0092B-C50C-407E-A947-70E740481C1C}">
                <a14:useLocalDpi xmlns:a14="http://schemas.microsoft.com/office/drawing/2010/main" val="0"/>
              </a:ext>
            </a:extLst>
          </a:blip>
          <a:srcRect l="18973" t="11528" b="5731"/>
          <a:stretch/>
        </p:blipFill>
        <p:spPr>
          <a:xfrm>
            <a:off x="11887200" y="24975737"/>
            <a:ext cx="6084727" cy="4418354"/>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19">
            <a:extLst>
              <a:ext uri="{28A0092B-C50C-407E-A947-70E740481C1C}">
                <a14:useLocalDpi xmlns:a14="http://schemas.microsoft.com/office/drawing/2010/main" val="0"/>
              </a:ext>
            </a:extLst>
          </a:blip>
          <a:srcRect b="15962"/>
          <a:stretch/>
        </p:blipFill>
        <p:spPr>
          <a:xfrm>
            <a:off x="1055530" y="24958316"/>
            <a:ext cx="7786175" cy="4435565"/>
          </a:xfrm>
          <a:prstGeom prst="rect">
            <a:avLst/>
          </a:prstGeom>
          <a:effectLst>
            <a:outerShdw blurRad="50800" dist="38100" dir="2700000" algn="tl" rotWithShape="0">
              <a:prstClr val="black">
                <a:alpha val="40000"/>
              </a:prstClr>
            </a:outerShdw>
          </a:effectLst>
        </p:spPr>
      </p:pic>
      <p:sp>
        <p:nvSpPr>
          <p:cNvPr id="109" name="Shape 83"/>
          <p:cNvSpPr/>
          <p:nvPr/>
        </p:nvSpPr>
        <p:spPr>
          <a:xfrm>
            <a:off x="8767646" y="25261756"/>
            <a:ext cx="2961517" cy="1798441"/>
          </a:xfrm>
          <a:prstGeom prst="rect">
            <a:avLst/>
          </a:prstGeom>
          <a:noFill/>
          <a:ln>
            <a:noFill/>
          </a:ln>
        </p:spPr>
        <p:txBody>
          <a:bodyPr lIns="91425" tIns="45700" rIns="91425" bIns="45700" anchor="ctr" anchorCtr="0">
            <a:noAutofit/>
          </a:bodyPr>
          <a:lstStyle/>
          <a:p>
            <a:pPr algn="ctr">
              <a:buClr>
                <a:srgbClr val="2B3447"/>
              </a:buClr>
              <a:buSzPct val="25000"/>
            </a:pPr>
            <a:r>
              <a:rPr lang="en-US" sz="2800" dirty="0" smtClean="0">
                <a:solidFill>
                  <a:schemeClr val="bg2"/>
                </a:solidFill>
                <a:latin typeface="Garamond"/>
                <a:ea typeface="Garamond"/>
                <a:cs typeface="Garamond"/>
                <a:sym typeface="Garamond"/>
              </a:rPr>
              <a:t>Calculated Discharge </a:t>
            </a:r>
          </a:p>
          <a:p>
            <a:pPr algn="ctr">
              <a:buClr>
                <a:srgbClr val="2B3447"/>
              </a:buClr>
              <a:buSzPct val="25000"/>
            </a:pPr>
            <a:r>
              <a:rPr lang="en-US" sz="2800" dirty="0" smtClean="0">
                <a:solidFill>
                  <a:schemeClr val="bg2"/>
                </a:solidFill>
                <a:latin typeface="Garamond"/>
                <a:ea typeface="Garamond"/>
                <a:cs typeface="Garamond"/>
                <a:sym typeface="Garamond"/>
              </a:rPr>
              <a:t>above Initial Conditions</a:t>
            </a:r>
          </a:p>
          <a:p>
            <a:pPr algn="ctr">
              <a:buClr>
                <a:srgbClr val="2B3447"/>
              </a:buClr>
              <a:buSzPct val="25000"/>
            </a:pPr>
            <a:r>
              <a:rPr lang="en-US" sz="2800" dirty="0" smtClean="0">
                <a:solidFill>
                  <a:schemeClr val="bg2"/>
                </a:solidFill>
                <a:latin typeface="Garamond"/>
                <a:ea typeface="Garamond"/>
                <a:cs typeface="Garamond"/>
                <a:sym typeface="Garamond"/>
              </a:rPr>
              <a:t> (m</a:t>
            </a:r>
            <a:r>
              <a:rPr lang="en-US" sz="2800" baseline="30000" dirty="0" smtClean="0">
                <a:solidFill>
                  <a:schemeClr val="bg2"/>
                </a:solidFill>
                <a:latin typeface="Garamond"/>
                <a:ea typeface="Garamond"/>
                <a:cs typeface="Garamond"/>
                <a:sym typeface="Garamond"/>
              </a:rPr>
              <a:t>3</a:t>
            </a:r>
            <a:r>
              <a:rPr lang="en-US" sz="2800" dirty="0" smtClean="0">
                <a:solidFill>
                  <a:schemeClr val="bg2"/>
                </a:solidFill>
                <a:latin typeface="Garamond"/>
                <a:ea typeface="Garamond"/>
                <a:cs typeface="Garamond"/>
                <a:sym typeface="Garamond"/>
              </a:rPr>
              <a:t>/s)</a:t>
            </a:r>
            <a:endParaRPr lang="en-US" sz="4000" b="0" i="0" u="none" strike="noStrike" cap="none" dirty="0">
              <a:solidFill>
                <a:srgbClr val="2B3447"/>
              </a:solidFill>
              <a:latin typeface="Garamond"/>
              <a:ea typeface="Garamond"/>
              <a:cs typeface="Garamond"/>
              <a:sym typeface="Garamond"/>
            </a:endParaRPr>
          </a:p>
        </p:txBody>
      </p:sp>
      <p:pic>
        <p:nvPicPr>
          <p:cNvPr id="110" name="Picture 109"/>
          <p:cNvPicPr>
            <a:picLocks noChangeAspect="1"/>
          </p:cNvPicPr>
          <p:nvPr/>
        </p:nvPicPr>
        <p:blipFill rotWithShape="1">
          <a:blip r:embed="rId20">
            <a:extLst>
              <a:ext uri="{28A0092B-C50C-407E-A947-70E740481C1C}">
                <a14:useLocalDpi xmlns:a14="http://schemas.microsoft.com/office/drawing/2010/main" val="0"/>
              </a:ext>
            </a:extLst>
          </a:blip>
          <a:srcRect l="13086" t="9031" r="81711" b="29083"/>
          <a:stretch/>
        </p:blipFill>
        <p:spPr>
          <a:xfrm>
            <a:off x="9260805" y="27426469"/>
            <a:ext cx="530170" cy="1578883"/>
          </a:xfrm>
          <a:prstGeom prst="rect">
            <a:avLst/>
          </a:prstGeom>
          <a:effectLst>
            <a:outerShdw blurRad="50800" dist="38100" dir="2700000" algn="tl" rotWithShape="0">
              <a:prstClr val="black">
                <a:alpha val="40000"/>
              </a:prstClr>
            </a:outerShdw>
          </a:effectLst>
        </p:spPr>
      </p:pic>
      <p:sp>
        <p:nvSpPr>
          <p:cNvPr id="111" name="Shape 83"/>
          <p:cNvSpPr/>
          <p:nvPr/>
        </p:nvSpPr>
        <p:spPr>
          <a:xfrm>
            <a:off x="9869993" y="27025090"/>
            <a:ext cx="3249094" cy="237918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2B3447"/>
              </a:buClr>
              <a:buSzPct val="25000"/>
              <a:buFont typeface="Garamond"/>
              <a:buNone/>
            </a:pPr>
            <a:r>
              <a:rPr lang="en-US" sz="2800" b="0" i="0" u="none" strike="noStrike" cap="none" dirty="0" smtClean="0">
                <a:solidFill>
                  <a:schemeClr val="bg2"/>
                </a:solidFill>
                <a:latin typeface="Garamond"/>
                <a:ea typeface="Garamond"/>
                <a:cs typeface="Garamond"/>
                <a:sym typeface="Garamond"/>
              </a:rPr>
              <a:t>High: 20.2  </a:t>
            </a:r>
          </a:p>
          <a:p>
            <a:pPr marL="0" marR="0" lvl="0" indent="0" rtl="0">
              <a:lnSpc>
                <a:spcPct val="100000"/>
              </a:lnSpc>
              <a:spcBef>
                <a:spcPts val="0"/>
              </a:spcBef>
              <a:spcAft>
                <a:spcPts val="0"/>
              </a:spcAft>
              <a:buClr>
                <a:srgbClr val="2B3447"/>
              </a:buClr>
              <a:buSzPct val="25000"/>
              <a:buFont typeface="Garamond"/>
              <a:buNone/>
            </a:pPr>
            <a:endParaRPr lang="en-US" sz="2800" dirty="0">
              <a:solidFill>
                <a:schemeClr val="bg2"/>
              </a:solidFill>
              <a:latin typeface="Garamond"/>
              <a:ea typeface="Garamond"/>
              <a:cs typeface="Garamond"/>
              <a:sym typeface="Garamond"/>
            </a:endParaRPr>
          </a:p>
          <a:p>
            <a:pPr marL="0" marR="0" lvl="0" indent="0" rtl="0">
              <a:lnSpc>
                <a:spcPct val="100000"/>
              </a:lnSpc>
              <a:spcBef>
                <a:spcPts val="0"/>
              </a:spcBef>
              <a:spcAft>
                <a:spcPts val="0"/>
              </a:spcAft>
              <a:buClr>
                <a:srgbClr val="2B3447"/>
              </a:buClr>
              <a:buSzPct val="25000"/>
              <a:buFont typeface="Garamond"/>
              <a:buNone/>
            </a:pPr>
            <a:endParaRPr lang="en-US" sz="2800" dirty="0" smtClean="0">
              <a:solidFill>
                <a:schemeClr val="bg2"/>
              </a:solidFill>
              <a:latin typeface="Garamond"/>
              <a:ea typeface="Garamond"/>
              <a:cs typeface="Garamond"/>
              <a:sym typeface="Garamond"/>
            </a:endParaRPr>
          </a:p>
          <a:p>
            <a:pPr marL="0" marR="0" lvl="0" indent="0" rtl="0">
              <a:lnSpc>
                <a:spcPct val="100000"/>
              </a:lnSpc>
              <a:spcBef>
                <a:spcPts val="0"/>
              </a:spcBef>
              <a:spcAft>
                <a:spcPts val="0"/>
              </a:spcAft>
              <a:buClr>
                <a:srgbClr val="2B3447"/>
              </a:buClr>
              <a:buSzPct val="25000"/>
              <a:buFont typeface="Garamond"/>
              <a:buNone/>
            </a:pPr>
            <a:r>
              <a:rPr lang="en-US" sz="2800" dirty="0" smtClean="0">
                <a:solidFill>
                  <a:schemeClr val="bg2"/>
                </a:solidFill>
                <a:latin typeface="Garamond"/>
                <a:ea typeface="Garamond"/>
                <a:cs typeface="Garamond"/>
                <a:sym typeface="Garamond"/>
              </a:rPr>
              <a:t>Low: -8.5</a:t>
            </a:r>
            <a:endParaRPr lang="en-US" sz="2800" b="0" i="0" u="none" strike="noStrike" cap="none" dirty="0">
              <a:solidFill>
                <a:schemeClr val="bg2"/>
              </a:solidFill>
              <a:latin typeface="Garamond"/>
              <a:ea typeface="Garamond"/>
              <a:cs typeface="Garamond"/>
              <a:sym typeface="Garamond"/>
            </a:endParaRPr>
          </a:p>
        </p:txBody>
      </p:sp>
      <p:sp>
        <p:nvSpPr>
          <p:cNvPr id="54" name="Up Arrow 53"/>
          <p:cNvSpPr/>
          <p:nvPr/>
        </p:nvSpPr>
        <p:spPr>
          <a:xfrm>
            <a:off x="7924800" y="28512867"/>
            <a:ext cx="892245" cy="839753"/>
          </a:xfrm>
          <a:prstGeom prst="up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Garamond" panose="02020404030301010803" pitchFamily="18" charset="0"/>
              </a:rPr>
              <a:t>N</a:t>
            </a:r>
            <a:endParaRPr lang="en-US" b="1" dirty="0">
              <a:effectLst>
                <a:outerShdw blurRad="38100" dist="38100" dir="2700000" algn="tl">
                  <a:srgbClr val="000000">
                    <a:alpha val="43137"/>
                  </a:srgbClr>
                </a:outerShdw>
              </a:effectLst>
              <a:latin typeface="Garamond" panose="02020404030301010803" pitchFamily="18" charset="0"/>
            </a:endParaRPr>
          </a:p>
        </p:txBody>
      </p:sp>
      <p:sp>
        <p:nvSpPr>
          <p:cNvPr id="112" name="Up Arrow 111"/>
          <p:cNvSpPr/>
          <p:nvPr/>
        </p:nvSpPr>
        <p:spPr>
          <a:xfrm>
            <a:off x="11980273" y="28512867"/>
            <a:ext cx="892162" cy="839753"/>
          </a:xfrm>
          <a:prstGeom prst="up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Garamond" panose="02020404030301010803" pitchFamily="18" charset="0"/>
              </a:rPr>
              <a:t>N</a:t>
            </a:r>
            <a:endParaRPr lang="en-US" b="1" dirty="0">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477</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Questrial</vt:lpstr>
      <vt:lpstr>Webdings</vt:lpstr>
      <vt:lpstr>Garamond</vt:lpstr>
      <vt:lpstr>Arimo</vt:lpstr>
      <vt:lpstr>Century Gothic</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Brooke</cp:lastModifiedBy>
  <cp:revision>27</cp:revision>
  <cp:lastPrinted>2016-03-30T14:55:35Z</cp:lastPrinted>
  <dcterms:modified xsi:type="dcterms:W3CDTF">2016-03-30T20:28:50Z</dcterms:modified>
</cp:coreProperties>
</file>