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34" r:id="rId2"/>
    <p:sldId id="335" r:id="rId3"/>
    <p:sldId id="336" r:id="rId4"/>
    <p:sldId id="337" r:id="rId5"/>
    <p:sldId id="338" r:id="rId6"/>
    <p:sldId id="339" r:id="rId7"/>
    <p:sldId id="340" r:id="rId8"/>
    <p:sldId id="341" r:id="rId9"/>
    <p:sldId id="356" r:id="rId10"/>
    <p:sldId id="342" r:id="rId11"/>
    <p:sldId id="34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E8A"/>
    <a:srgbClr val="00487E"/>
    <a:srgbClr val="005EA4"/>
    <a:srgbClr val="0523B7"/>
    <a:srgbClr val="3550A7"/>
    <a:srgbClr val="3A4666"/>
    <a:srgbClr val="281A1A"/>
    <a:srgbClr val="4112B2"/>
    <a:srgbClr val="345700"/>
    <a:srgbClr val="100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773" autoAdjust="0"/>
    <p:restoredTop sz="96601" autoAdjust="0"/>
  </p:normalViewPr>
  <p:slideViewPr>
    <p:cSldViewPr snapToGrid="0">
      <p:cViewPr varScale="1">
        <p:scale>
          <a:sx n="89" d="100"/>
          <a:sy n="89" d="100"/>
        </p:scale>
        <p:origin x="102" y="49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9" d="100"/>
          <a:sy n="69" d="100"/>
        </p:scale>
        <p:origin x="32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10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1/12/2018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2</a:t>
            </a:fld>
            <a:endParaRPr lang="en-US"/>
          </a:p>
        </p:txBody>
      </p:sp>
    </p:spTree>
    <p:extLst>
      <p:ext uri="{BB962C8B-B14F-4D97-AF65-F5344CB8AC3E}">
        <p14:creationId xmlns:p14="http://schemas.microsoft.com/office/powerpoint/2010/main" val="1902160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6</a:t>
            </a:fld>
            <a:endParaRPr lang="en-US"/>
          </a:p>
        </p:txBody>
      </p:sp>
    </p:spTree>
    <p:extLst>
      <p:ext uri="{BB962C8B-B14F-4D97-AF65-F5344CB8AC3E}">
        <p14:creationId xmlns:p14="http://schemas.microsoft.com/office/powerpoint/2010/main" val="190032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00872"/>
            <a:ext cx="1962150" cy="415498"/>
          </a:xfrm>
          <a:prstGeom prst="rect">
            <a:avLst/>
          </a:prstGeom>
          <a:noFill/>
        </p:spPr>
        <p:txBody>
          <a:bodyPr wrap="square" rtlCol="0">
            <a:spAutoFit/>
          </a:bodyPr>
          <a:lstStyle/>
          <a:p>
            <a:pPr algn="r"/>
            <a:r>
              <a:rPr lang="en-US" sz="1050" dirty="0">
                <a:solidFill>
                  <a:schemeClr val="bg2">
                    <a:lumMod val="25000"/>
                  </a:schemeClr>
                </a:solidFill>
                <a:latin typeface="+mn-lt"/>
                <a:cs typeface="Arial" panose="020B0604020202020204" pitchFamily="34" charset="0"/>
              </a:rPr>
              <a:t>National</a:t>
            </a:r>
            <a:r>
              <a:rPr lang="en-US" sz="1050" baseline="0" dirty="0">
                <a:solidFill>
                  <a:schemeClr val="bg2">
                    <a:lumMod val="25000"/>
                  </a:schemeClr>
                </a:solidFill>
                <a:latin typeface="+mn-lt"/>
                <a:cs typeface="Arial" panose="020B0604020202020204" pitchFamily="34" charset="0"/>
              </a:rPr>
              <a:t> Aeronautics and</a:t>
            </a:r>
          </a:p>
          <a:p>
            <a:pPr algn="r"/>
            <a:r>
              <a:rPr lang="en-US" sz="1050" baseline="0" dirty="0">
                <a:solidFill>
                  <a:schemeClr val="bg2">
                    <a:lumMod val="25000"/>
                  </a:schemeClr>
                </a:solidFill>
                <a:latin typeface="+mn-lt"/>
                <a:cs typeface="Arial" panose="020B0604020202020204" pitchFamily="34" charset="0"/>
              </a:rPr>
              <a:t>Space Administration</a:t>
            </a:r>
            <a:endParaRPr lang="en-US" sz="1050" dirty="0">
              <a:solidFill>
                <a:schemeClr val="bg2">
                  <a:lumMod val="25000"/>
                </a:schemeClr>
              </a:solidFill>
              <a:latin typeface="+mn-lt"/>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216" y="365125"/>
            <a:ext cx="11448662" cy="857185"/>
          </a:xfrm>
        </p:spPr>
        <p:txBody>
          <a:bodyPr/>
          <a:lstStyle/>
          <a:p>
            <a:r>
              <a:rPr lang="en-US"/>
              <a:t>Click to edit Master title style</a:t>
            </a:r>
          </a:p>
        </p:txBody>
      </p:sp>
      <p:sp>
        <p:nvSpPr>
          <p:cNvPr id="3" name="Content Placeholder 2"/>
          <p:cNvSpPr>
            <a:spLocks noGrp="1"/>
          </p:cNvSpPr>
          <p:nvPr>
            <p:ph idx="1"/>
          </p:nvPr>
        </p:nvSpPr>
        <p:spPr>
          <a:xfrm>
            <a:off x="401216" y="1352939"/>
            <a:ext cx="11448662" cy="482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DD4699A-99FE-469F-AC2B-BF8A65744275}" type="datetimeFigureOut">
              <a:rPr lang="en-US" smtClean="0"/>
              <a:t>1/12/2018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01CD46E-6591-4597-A15C-0991C7C39CF4}" type="slidenum">
              <a:rPr lang="en-US" smtClean="0"/>
              <a:t>‹#›</a:t>
            </a:fld>
            <a:endParaRPr lang="en-US"/>
          </a:p>
        </p:txBody>
      </p:sp>
    </p:spTree>
    <p:extLst>
      <p:ext uri="{BB962C8B-B14F-4D97-AF65-F5344CB8AC3E}">
        <p14:creationId xmlns:p14="http://schemas.microsoft.com/office/powerpoint/2010/main" val="177911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3550A7"/>
                </a:solidFill>
              </a:defRPr>
            </a:lvl1pPr>
          </a:lstStyle>
          <a:p>
            <a:r>
              <a:rPr lang="en-US" dirty="0"/>
              <a:t>Slide Title</a:t>
            </a:r>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4" name="Rectangle 3"/>
          <p:cNvSpPr/>
          <p:nvPr userDrawn="1"/>
        </p:nvSpPr>
        <p:spPr>
          <a:xfrm>
            <a:off x="0" y="6812281"/>
            <a:ext cx="12192000" cy="45719"/>
          </a:xfrm>
          <a:prstGeom prst="rect">
            <a:avLst/>
          </a:prstGeom>
          <a:solidFill>
            <a:srgbClr val="79797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Hexagon 10"/>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312288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550A7"/>
                </a:solidFill>
              </a:defRPr>
            </a:lvl1pPr>
          </a:lstStyle>
          <a:p>
            <a:r>
              <a:rPr lang="en-US" dirty="0"/>
              <a:t>Slide Title</a:t>
            </a:r>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pic>
        <p:nvPicPr>
          <p:cNvPr id="11" name="Picture 10"/>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Hexagon 11"/>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
        <p:nvSpPr>
          <p:cNvPr id="15" name="Rectangle 14"/>
          <p:cNvSpPr/>
          <p:nvPr userDrawn="1"/>
        </p:nvSpPr>
        <p:spPr>
          <a:xfrm>
            <a:off x="0" y="6812281"/>
            <a:ext cx="12192000" cy="45719"/>
          </a:xfrm>
          <a:prstGeom prst="rect">
            <a:avLst/>
          </a:prstGeom>
          <a:solidFill>
            <a:srgbClr val="79797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3550A7"/>
                </a:solidFill>
              </a:defRPr>
            </a:lvl1pPr>
          </a:lstStyle>
          <a:p>
            <a:r>
              <a:rPr lang="en-US" dirty="0"/>
              <a:t>Slide Title</a:t>
            </a:r>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pic>
        <p:nvPicPr>
          <p:cNvPr id="11" name="Picture 10"/>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0" y="3107937"/>
            <a:ext cx="12192000" cy="6858000"/>
          </a:xfrm>
          <a:prstGeom prst="rect">
            <a:avLst/>
          </a:prstGeom>
        </p:spPr>
      </p:pic>
      <p:sp>
        <p:nvSpPr>
          <p:cNvPr id="12" name="Hexagon 11"/>
          <p:cNvSpPr/>
          <p:nvPr userDrawn="1"/>
        </p:nvSpPr>
        <p:spPr>
          <a:xfrm>
            <a:off x="11144250" y="3186030"/>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3211853"/>
            <a:ext cx="422909" cy="427953"/>
          </a:xfrm>
          <a:prstGeom prst="rect">
            <a:avLst/>
          </a:prstGeom>
        </p:spPr>
      </p:pic>
      <p:sp>
        <p:nvSpPr>
          <p:cNvPr id="15" name="Rectangle 14"/>
          <p:cNvSpPr/>
          <p:nvPr userDrawn="1"/>
        </p:nvSpPr>
        <p:spPr>
          <a:xfrm>
            <a:off x="0" y="1578"/>
            <a:ext cx="12192000" cy="45719"/>
          </a:xfrm>
          <a:prstGeom prst="rect">
            <a:avLst/>
          </a:prstGeom>
          <a:solidFill>
            <a:srgbClr val="79797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550A7"/>
                </a:solidFill>
              </a:defRPr>
            </a:lvl1pPr>
          </a:lstStyle>
          <a:p>
            <a:r>
              <a:rPr lang="en-US" dirty="0"/>
              <a:t>Slide Title</a:t>
            </a:r>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Imagery</a:t>
            </a:r>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pic>
        <p:nvPicPr>
          <p:cNvPr id="11" name="Picture 10"/>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Hexagon 11"/>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
        <p:nvSpPr>
          <p:cNvPr id="15" name="Rectangle 14"/>
          <p:cNvSpPr/>
          <p:nvPr userDrawn="1"/>
        </p:nvSpPr>
        <p:spPr>
          <a:xfrm>
            <a:off x="0" y="6812281"/>
            <a:ext cx="12192000" cy="45719"/>
          </a:xfrm>
          <a:prstGeom prst="rect">
            <a:avLst/>
          </a:prstGeom>
          <a:solidFill>
            <a:srgbClr val="79797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3550A7"/>
                </a:solidFill>
                <a:latin typeface="Century Gothic" panose="020B0502020202020204" pitchFamily="34" charset="0"/>
              </a:defRPr>
            </a:lvl1pPr>
          </a:lstStyle>
          <a:p>
            <a:pPr lvl="0"/>
            <a:r>
              <a:rPr lang="en-US" dirty="0"/>
              <a:t>Key Point 1</a:t>
            </a:r>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3550A7"/>
                </a:solidFill>
                <a:latin typeface="Century Gothic" panose="020B0502020202020204" pitchFamily="34" charset="0"/>
              </a:defRPr>
            </a:lvl1pPr>
          </a:lstStyle>
          <a:p>
            <a:pPr lvl="0"/>
            <a:r>
              <a:rPr lang="en-US" dirty="0"/>
              <a:t>Key Point 3</a:t>
            </a:r>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3550A7"/>
                </a:solidFill>
                <a:latin typeface="Century Gothic" panose="020B0502020202020204" pitchFamily="34" charset="0"/>
              </a:defRPr>
            </a:lvl1pPr>
          </a:lstStyle>
          <a:p>
            <a:pPr lvl="0"/>
            <a:r>
              <a:rPr lang="en-US" dirty="0"/>
              <a:t>Key Point 2</a:t>
            </a:r>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550A7"/>
                </a:solidFill>
              </a:defRPr>
            </a:lvl1pPr>
          </a:lstStyle>
          <a:p>
            <a:r>
              <a:rPr lang="en-US" dirty="0"/>
              <a:t>Slide Title</a:t>
            </a:r>
          </a:p>
        </p:txBody>
      </p:sp>
      <p:pic>
        <p:nvPicPr>
          <p:cNvPr id="16" name="Picture 15"/>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Hexagon 16"/>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550A7"/>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
        <p:nvSpPr>
          <p:cNvPr id="21" name="Rectangle 20"/>
          <p:cNvSpPr/>
          <p:nvPr userDrawn="1"/>
        </p:nvSpPr>
        <p:spPr>
          <a:xfrm>
            <a:off x="0" y="6812281"/>
            <a:ext cx="12192000" cy="45719"/>
          </a:xfrm>
          <a:prstGeom prst="rect">
            <a:avLst/>
          </a:prstGeom>
          <a:solidFill>
            <a:srgbClr val="79797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38765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Hexagon 18"/>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550A7"/>
                </a:solidFill>
              </a:defRPr>
            </a:lvl1pPr>
          </a:lstStyle>
          <a:p>
            <a:r>
              <a:rPr lang="en-US" dirty="0"/>
              <a:t>Slide Title</a:t>
            </a:r>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3550A7"/>
                </a:solidFill>
                <a:latin typeface="Century Gothic" panose="020B0502020202020204" pitchFamily="34" charset="0"/>
              </a:defRPr>
            </a:lvl1pPr>
          </a:lstStyle>
          <a:p>
            <a:pPr lvl="0"/>
            <a:r>
              <a:rPr lang="en-US" dirty="0"/>
              <a:t>Key Point 1</a:t>
            </a:r>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3550A7"/>
                </a:solidFill>
                <a:latin typeface="Century Gothic" panose="020B0502020202020204" pitchFamily="34" charset="0"/>
              </a:defRPr>
            </a:lvl1pPr>
          </a:lstStyle>
          <a:p>
            <a:pPr lvl="0"/>
            <a:r>
              <a:rPr lang="en-US" dirty="0"/>
              <a:t>Key Point 3</a:t>
            </a:r>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3550A7"/>
                </a:solidFill>
                <a:latin typeface="Century Gothic" panose="020B0502020202020204" pitchFamily="34" charset="0"/>
              </a:defRPr>
            </a:lvl1pPr>
          </a:lstStyle>
          <a:p>
            <a:pPr lvl="0"/>
            <a:r>
              <a:rPr lang="en-US" dirty="0"/>
              <a:t>Key Point 2</a:t>
            </a:r>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a:t>Point elaboration</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
        <p:nvSpPr>
          <p:cNvPr id="21" name="Rectangle 20"/>
          <p:cNvSpPr/>
          <p:nvPr userDrawn="1"/>
        </p:nvSpPr>
        <p:spPr>
          <a:xfrm>
            <a:off x="0" y="6812281"/>
            <a:ext cx="12192000" cy="45719"/>
          </a:xfrm>
          <a:prstGeom prst="rect">
            <a:avLst/>
          </a:prstGeom>
          <a:solidFill>
            <a:srgbClr val="79797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3550A7"/>
                </a:solidFill>
              </a:defRPr>
            </a:lvl1pPr>
          </a:lstStyle>
          <a:p>
            <a:r>
              <a:rPr lang="en-US" dirty="0"/>
              <a:t>Section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9" name="Rectangle 8"/>
          <p:cNvSpPr/>
          <p:nvPr userDrawn="1"/>
        </p:nvSpPr>
        <p:spPr>
          <a:xfrm>
            <a:off x="0" y="6812281"/>
            <a:ext cx="12192000" cy="45719"/>
          </a:xfrm>
          <a:prstGeom prst="rect">
            <a:avLst/>
          </a:prstGeom>
          <a:solidFill>
            <a:srgbClr val="79797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3550A7"/>
                </a:solidFill>
              </a:defRPr>
            </a:lvl1pPr>
          </a:lstStyle>
          <a:p>
            <a:r>
              <a:rPr lang="en-US" dirty="0"/>
              <a:t>Slide Title</a:t>
            </a:r>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
        <p:nvSpPr>
          <p:cNvPr id="11" name="Rectangle 10"/>
          <p:cNvSpPr/>
          <p:nvPr userDrawn="1"/>
        </p:nvSpPr>
        <p:spPr>
          <a:xfrm>
            <a:off x="0" y="6812281"/>
            <a:ext cx="12192000" cy="45719"/>
          </a:xfrm>
          <a:prstGeom prst="rect">
            <a:avLst/>
          </a:prstGeom>
          <a:solidFill>
            <a:srgbClr val="79797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93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 id="2147483684" r:id="rId10"/>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devpedia.developexchange.com/dp/index.php?title=Project_Summary"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hyperlink" Target="http://www.devpedia.developexchange.com/dp/index.php?title=Optional_Deliverables"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www.devpedia.developexchange.com/dp/index.php?title=Code_with_README"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devpedia.developexchange.com/dp/index.php?title=Project_Summary"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devpedia.developexchange.com/dp/index.php?title=Poster" TargetMode="Externa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devpedia.developexchange.com/dp/index.php?title=Presentation"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www.devpedia.developexchange.com/dp/index.php?title=Virtual_Poster_Session" TargetMode="External"/><Relationship Id="rId2" Type="http://schemas.openxmlformats.org/officeDocument/2006/relationships/hyperlink" Target="mailto:DEVELOP.Communications@gmail.com"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www.devpedia.developexchange.com/dp/index.php?title=Website_and_Technical_Imagery"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hyperlink" Target="http://www.devpedia.developexchange.com/dp/index.php?title=Study_Area_Shapefile"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1E8A"/>
                </a:solidFill>
              </a:rPr>
              <a:t>Deliverables: Project Summary</a:t>
            </a:r>
          </a:p>
        </p:txBody>
      </p:sp>
      <p:sp>
        <p:nvSpPr>
          <p:cNvPr id="3" name="Content Placeholder 2"/>
          <p:cNvSpPr>
            <a:spLocks noGrp="1"/>
          </p:cNvSpPr>
          <p:nvPr>
            <p:ph idx="1"/>
          </p:nvPr>
        </p:nvSpPr>
        <p:spPr>
          <a:xfrm>
            <a:off x="315658" y="1339490"/>
            <a:ext cx="7685342" cy="4958439"/>
          </a:xfrm>
        </p:spPr>
        <p:txBody>
          <a:bodyPr>
            <a:normAutofit lnSpcReduction="10000"/>
          </a:bodyPr>
          <a:lstStyle/>
          <a:p>
            <a:pPr lvl="0"/>
            <a:r>
              <a:rPr lang="en-US" sz="2000" b="1" dirty="0"/>
              <a:t>What it is</a:t>
            </a:r>
            <a:r>
              <a:rPr lang="en-US" sz="2000" dirty="0"/>
              <a:t>: The Project Summary provides a short overview of project information in one place. </a:t>
            </a:r>
          </a:p>
          <a:p>
            <a:pPr lvl="0"/>
            <a:r>
              <a:rPr lang="en-US" sz="2000" b="1" dirty="0"/>
              <a:t>Why it matters</a:t>
            </a:r>
            <a:r>
              <a:rPr lang="en-US" sz="2000" dirty="0"/>
              <a:t>: </a:t>
            </a:r>
          </a:p>
          <a:p>
            <a:pPr lvl="1"/>
            <a:r>
              <a:rPr lang="en-US" sz="1600" dirty="0"/>
              <a:t>The content in this document is compiled for reporting to NASA HQ –project indicators and tracking metrics, annual reports, quarterly program reviews, monthly status reports, etc. </a:t>
            </a:r>
          </a:p>
          <a:p>
            <a:pPr lvl="1"/>
            <a:r>
              <a:rPr lang="en-US" sz="1600" dirty="0"/>
              <a:t>Future teams will refer to this document.</a:t>
            </a:r>
          </a:p>
          <a:p>
            <a:pPr lvl="1"/>
            <a:r>
              <a:rPr lang="en-US" sz="1600" dirty="0"/>
              <a:t>In the summer term, the content from this document is what is used to populate the Project Booklet – a summary of the program’s portfolio and used throughout the year.</a:t>
            </a:r>
          </a:p>
          <a:p>
            <a:pPr lvl="1"/>
            <a:r>
              <a:rPr lang="en-US" sz="1600" dirty="0"/>
              <a:t>Project Summaries are commonly shared when project information is requested (ex. Legislative Affairs, Partners, etc.). </a:t>
            </a:r>
          </a:p>
          <a:p>
            <a:pPr lvl="0"/>
            <a:r>
              <a:rPr lang="en-US" sz="2000" b="1" dirty="0"/>
              <a:t>How to make it work for you</a:t>
            </a:r>
            <a:r>
              <a:rPr lang="en-US" sz="2000" dirty="0"/>
              <a:t>: </a:t>
            </a:r>
          </a:p>
          <a:p>
            <a:pPr lvl="1"/>
            <a:r>
              <a:rPr lang="en-US" sz="1600" dirty="0"/>
              <a:t>This is where the abstract “lives” – you will iterate with NPO in this file. Don’t put the abstract on other deliverables until it’s finalized here.</a:t>
            </a:r>
          </a:p>
          <a:p>
            <a:pPr lvl="1"/>
            <a:r>
              <a:rPr lang="en-US" sz="1600" dirty="0"/>
              <a:t>Use the Project Summary content to fill in the sections of the </a:t>
            </a:r>
            <a:r>
              <a:rPr lang="en-US" sz="1600" dirty="0" err="1"/>
              <a:t>DEVELOPedia</a:t>
            </a:r>
            <a:r>
              <a:rPr lang="en-US" sz="1600" dirty="0"/>
              <a:t> page and poster.</a:t>
            </a:r>
          </a:p>
          <a:p>
            <a:pPr lvl="1"/>
            <a:r>
              <a:rPr lang="en-US" sz="1600" dirty="0"/>
              <a:t>Use this document in the future when you need to share information about the project you worked on.</a:t>
            </a:r>
            <a:endParaRPr lang="en-US" sz="1200" dirty="0"/>
          </a:p>
        </p:txBody>
      </p:sp>
      <p:sp>
        <p:nvSpPr>
          <p:cNvPr id="4" name="Rectangle 3"/>
          <p:cNvSpPr/>
          <p:nvPr/>
        </p:nvSpPr>
        <p:spPr>
          <a:xfrm>
            <a:off x="315658" y="6415109"/>
            <a:ext cx="11516678" cy="338554"/>
          </a:xfrm>
          <a:prstGeom prst="rect">
            <a:avLst/>
          </a:prstGeom>
        </p:spPr>
        <p:txBody>
          <a:bodyPr wrap="square">
            <a:spAutoFit/>
          </a:bodyPr>
          <a:lstStyle/>
          <a:p>
            <a:pPr lvl="0"/>
            <a:r>
              <a:rPr lang="en-US" sz="1600" b="1" dirty="0">
                <a:latin typeface="Century Gothic" charset="0"/>
                <a:ea typeface="Century Gothic" charset="0"/>
                <a:cs typeface="Century Gothic" charset="0"/>
              </a:rPr>
              <a:t>Project Summary:</a:t>
            </a:r>
            <a:r>
              <a:rPr lang="en-US" sz="1600" dirty="0">
                <a:latin typeface="Century Gothic" charset="0"/>
                <a:ea typeface="Century Gothic" charset="0"/>
                <a:cs typeface="Century Gothic" charset="0"/>
              </a:rPr>
              <a:t> </a:t>
            </a:r>
            <a:r>
              <a:rPr lang="en-US" sz="1400" dirty="0">
                <a:latin typeface="Century Gothic" panose="020B0502020202020204" pitchFamily="34" charset="0"/>
                <a:hlinkClick r:id="rId2"/>
              </a:rPr>
              <a:t>http://www.devpedia.developexchange.com/dp/index.php?title=Project_Summary</a:t>
            </a:r>
            <a:endParaRPr lang="en-US" sz="1400" b="1" dirty="0">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571">
            <a:off x="8238381" y="1640080"/>
            <a:ext cx="3307932" cy="4150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01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1E8A"/>
                </a:solidFill>
              </a:rPr>
              <a:t>Deliverables: Optional Deliverables</a:t>
            </a:r>
          </a:p>
        </p:txBody>
      </p:sp>
      <p:sp>
        <p:nvSpPr>
          <p:cNvPr id="3" name="Content Placeholder 2"/>
          <p:cNvSpPr>
            <a:spLocks noGrp="1"/>
          </p:cNvSpPr>
          <p:nvPr>
            <p:ph idx="1"/>
          </p:nvPr>
        </p:nvSpPr>
        <p:spPr>
          <a:xfrm>
            <a:off x="315658" y="1339490"/>
            <a:ext cx="11365596" cy="4958439"/>
          </a:xfrm>
        </p:spPr>
        <p:txBody>
          <a:bodyPr>
            <a:normAutofit fontScale="92500" lnSpcReduction="10000"/>
          </a:bodyPr>
          <a:lstStyle/>
          <a:p>
            <a:pPr lvl="0"/>
            <a:r>
              <a:rPr lang="en-US" sz="2000" b="1" dirty="0"/>
              <a:t>What they are</a:t>
            </a:r>
            <a:r>
              <a:rPr lang="en-US" sz="2000" dirty="0"/>
              <a:t>: Your team may have extra time or decide that the creation of an optional deliverable will be of high-value. In this event, your team can utilize the resources and templates provided below to help create an excellent deliverable. Examples of optional deliverables are tutorials, one-pager/brochure, or image gallery, but really this is anything additional the team creates as part of a package for the partners.</a:t>
            </a:r>
          </a:p>
          <a:p>
            <a:pPr lvl="0"/>
            <a:r>
              <a:rPr lang="en-US" sz="2000" b="1" dirty="0"/>
              <a:t>Why it matters</a:t>
            </a:r>
            <a:r>
              <a:rPr lang="en-US" sz="2000" dirty="0"/>
              <a:t>: </a:t>
            </a:r>
          </a:p>
          <a:p>
            <a:pPr lvl="1"/>
            <a:r>
              <a:rPr lang="en-US" sz="1600" dirty="0"/>
              <a:t>Often project partners can benefit most from a tutorial or additional materials that highlight the project’s methodology.</a:t>
            </a:r>
          </a:p>
          <a:p>
            <a:pPr lvl="0"/>
            <a:r>
              <a:rPr lang="en-US" sz="2000" b="1" dirty="0"/>
              <a:t>How to make it work for you</a:t>
            </a:r>
            <a:r>
              <a:rPr lang="en-US" sz="2000" dirty="0"/>
              <a:t>: </a:t>
            </a:r>
          </a:p>
          <a:p>
            <a:pPr lvl="1"/>
            <a:r>
              <a:rPr lang="en-US" sz="1600" dirty="0"/>
              <a:t>Brochures can be used at conferences to hand out at poster presentations or given to partners to increase awareness of the project.</a:t>
            </a:r>
          </a:p>
          <a:p>
            <a:pPr lvl="1"/>
            <a:r>
              <a:rPr lang="en-US" sz="1600" dirty="0"/>
              <a:t>Tutorials can be referenced later on and you can submit as sample work when applying for a job or to graduate school.</a:t>
            </a:r>
          </a:p>
          <a:p>
            <a:pPr lvl="0"/>
            <a:r>
              <a:rPr lang="en-US" sz="2000" b="1" dirty="0"/>
              <a:t>Important to Know</a:t>
            </a:r>
            <a:r>
              <a:rPr lang="en-US" sz="2000" dirty="0"/>
              <a:t>: </a:t>
            </a:r>
          </a:p>
          <a:p>
            <a:pPr lvl="1"/>
            <a:r>
              <a:rPr lang="en-US" sz="1600" dirty="0"/>
              <a:t>Before diving into this head-first, make sure the optional deliverables will not decrease the quality or timeliness of required deliverables. </a:t>
            </a:r>
          </a:p>
          <a:p>
            <a:pPr lvl="1"/>
            <a:r>
              <a:rPr lang="en-US" sz="1600" dirty="0"/>
              <a:t>Participants are paid by the submission of required deliverables and optional deliverables are completely optional. However, they can be extremely useful for your team, the end-user or boundary org, and for the community, so it’s generally a good idea to discuss this possibility earlier in the term.</a:t>
            </a:r>
          </a:p>
        </p:txBody>
      </p:sp>
      <p:sp>
        <p:nvSpPr>
          <p:cNvPr id="4" name="Rectangle 3"/>
          <p:cNvSpPr/>
          <p:nvPr/>
        </p:nvSpPr>
        <p:spPr>
          <a:xfrm>
            <a:off x="315658" y="6415109"/>
            <a:ext cx="11516678" cy="338554"/>
          </a:xfrm>
          <a:prstGeom prst="rect">
            <a:avLst/>
          </a:prstGeom>
        </p:spPr>
        <p:txBody>
          <a:bodyPr wrap="square">
            <a:spAutoFit/>
          </a:bodyPr>
          <a:lstStyle/>
          <a:p>
            <a:pPr lvl="0"/>
            <a:r>
              <a:rPr lang="en-US" sz="1600" b="1" dirty="0">
                <a:latin typeface="Century Gothic" panose="020B0502020202020204" pitchFamily="34" charset="0"/>
              </a:rPr>
              <a:t>Optional Deliverables: </a:t>
            </a:r>
            <a:r>
              <a:rPr lang="en-US" sz="1250" dirty="0">
                <a:latin typeface="Century Gothic" panose="020B0502020202020204" pitchFamily="34" charset="0"/>
                <a:hlinkClick r:id="rId2"/>
              </a:rPr>
              <a:t>http://www.devpedia.developexchange.com/dp/index.php?title=Optional_Deliverables</a:t>
            </a:r>
            <a:endParaRPr lang="en-US" sz="1250" b="1" dirty="0">
              <a:latin typeface="Century Gothic" panose="020B0502020202020204" pitchFamily="34" charset="0"/>
            </a:endParaRPr>
          </a:p>
        </p:txBody>
      </p:sp>
    </p:spTree>
    <p:extLst>
      <p:ext uri="{BB962C8B-B14F-4D97-AF65-F5344CB8AC3E}">
        <p14:creationId xmlns:p14="http://schemas.microsoft.com/office/powerpoint/2010/main" val="3493086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1E8A"/>
                </a:solidFill>
              </a:rPr>
              <a:t>Deliverables: Code</a:t>
            </a:r>
          </a:p>
        </p:txBody>
      </p:sp>
      <p:sp>
        <p:nvSpPr>
          <p:cNvPr id="3" name="Content Placeholder 2"/>
          <p:cNvSpPr>
            <a:spLocks noGrp="1"/>
          </p:cNvSpPr>
          <p:nvPr>
            <p:ph idx="1"/>
          </p:nvPr>
        </p:nvSpPr>
        <p:spPr>
          <a:xfrm>
            <a:off x="333200" y="1329922"/>
            <a:ext cx="11516678" cy="4958439"/>
          </a:xfrm>
        </p:spPr>
        <p:txBody>
          <a:bodyPr>
            <a:normAutofit/>
          </a:bodyPr>
          <a:lstStyle/>
          <a:p>
            <a:pPr lvl="0"/>
            <a:r>
              <a:rPr lang="en-US" sz="2000" b="1" dirty="0"/>
              <a:t>What it is</a:t>
            </a:r>
            <a:r>
              <a:rPr lang="en-US" sz="2000" dirty="0"/>
              <a:t>: Teams are expected to turn in code that they developed for their projects. This can be any code that was used to help the project, such as batch processing imagery or converting files to a different format. Code is collected at the end of the term and will be put into a repository shared only among DEVELOP.</a:t>
            </a:r>
          </a:p>
          <a:p>
            <a:pPr lvl="0"/>
            <a:r>
              <a:rPr lang="en-US" sz="2000" b="1" dirty="0"/>
              <a:t>Why it matters</a:t>
            </a:r>
            <a:r>
              <a:rPr lang="en-US" sz="2000" dirty="0"/>
              <a:t>: </a:t>
            </a:r>
          </a:p>
          <a:p>
            <a:pPr lvl="1"/>
            <a:r>
              <a:rPr lang="en-US" sz="1600" dirty="0"/>
              <a:t>Code can increase efficiency and speed up processing.</a:t>
            </a:r>
          </a:p>
          <a:p>
            <a:pPr lvl="1"/>
            <a:r>
              <a:rPr lang="en-US" sz="1600" dirty="0"/>
              <a:t>Many projects follow similar processing and analysis steps and can benefit from each others code.</a:t>
            </a:r>
          </a:p>
          <a:p>
            <a:pPr lvl="0"/>
            <a:r>
              <a:rPr lang="en-US" sz="2000" b="1" dirty="0"/>
              <a:t>How to make it work for you</a:t>
            </a:r>
            <a:r>
              <a:rPr lang="en-US" sz="2000" dirty="0"/>
              <a:t>: </a:t>
            </a:r>
          </a:p>
          <a:p>
            <a:pPr lvl="1"/>
            <a:r>
              <a:rPr lang="en-US" sz="1600" dirty="0"/>
              <a:t>Code created at DEVELOP can be used in future work, although if it would be shared outside NASA and beyond your personal use, it must go through the software release process</a:t>
            </a:r>
          </a:p>
          <a:p>
            <a:pPr lvl="0"/>
            <a:r>
              <a:rPr lang="en-US" sz="2000" b="1" dirty="0"/>
              <a:t>Important to Know</a:t>
            </a:r>
            <a:r>
              <a:rPr lang="en-US" sz="2000" dirty="0"/>
              <a:t>: </a:t>
            </a:r>
          </a:p>
          <a:p>
            <a:pPr lvl="1"/>
            <a:r>
              <a:rPr lang="en-US" sz="1600" dirty="0"/>
              <a:t>This deliverable applies to all code – code going through software release &amp; internal code (NEW!)</a:t>
            </a:r>
          </a:p>
          <a:p>
            <a:pPr lvl="1"/>
            <a:r>
              <a:rPr lang="en-US" sz="1600" dirty="0"/>
              <a:t>If a team does not plan to create any code, contact the Geoinformatics Team and “opt-out”</a:t>
            </a:r>
          </a:p>
          <a:p>
            <a:pPr lvl="1"/>
            <a:r>
              <a:rPr lang="en-US" sz="1600" dirty="0"/>
              <a:t>Final code with README is submitted in week 10</a:t>
            </a:r>
            <a:endParaRPr lang="en-US" sz="1200" dirty="0"/>
          </a:p>
          <a:p>
            <a:pPr lvl="1"/>
            <a:endParaRPr lang="en-US" sz="1200" dirty="0"/>
          </a:p>
        </p:txBody>
      </p:sp>
      <p:sp>
        <p:nvSpPr>
          <p:cNvPr id="4" name="Rectangle 3"/>
          <p:cNvSpPr/>
          <p:nvPr/>
        </p:nvSpPr>
        <p:spPr>
          <a:xfrm>
            <a:off x="333200" y="6408238"/>
            <a:ext cx="11516678" cy="338554"/>
          </a:xfrm>
          <a:prstGeom prst="rect">
            <a:avLst/>
          </a:prstGeom>
        </p:spPr>
        <p:txBody>
          <a:bodyPr wrap="square">
            <a:spAutoFit/>
          </a:bodyPr>
          <a:lstStyle/>
          <a:p>
            <a:pPr lvl="0"/>
            <a:r>
              <a:rPr lang="en-US" sz="1600" b="1" dirty="0">
                <a:latin typeface="Century Gothic" panose="020B0502020202020204" pitchFamily="34" charset="0"/>
              </a:rPr>
              <a:t>Code with README: </a:t>
            </a:r>
            <a:r>
              <a:rPr lang="en-US" sz="1300" dirty="0">
                <a:latin typeface="Century Gothic" panose="020B0502020202020204" pitchFamily="34" charset="0"/>
                <a:hlinkClick r:id="rId2"/>
              </a:rPr>
              <a:t>http://www.devpedia.developexchange.com/dp/index.php?title=Code_with_README</a:t>
            </a:r>
            <a:endParaRPr lang="en-US" sz="1300" dirty="0">
              <a:latin typeface="Century Gothic" panose="020B0502020202020204" pitchFamily="34" charset="0"/>
            </a:endParaRPr>
          </a:p>
        </p:txBody>
      </p:sp>
    </p:spTree>
    <p:extLst>
      <p:ext uri="{BB962C8B-B14F-4D97-AF65-F5344CB8AC3E}">
        <p14:creationId xmlns:p14="http://schemas.microsoft.com/office/powerpoint/2010/main" val="261000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1E8A"/>
                </a:solidFill>
              </a:rPr>
              <a:t>Deliverables: Tech Paper</a:t>
            </a:r>
          </a:p>
        </p:txBody>
      </p:sp>
      <p:sp>
        <p:nvSpPr>
          <p:cNvPr id="3" name="Content Placeholder 2"/>
          <p:cNvSpPr>
            <a:spLocks noGrp="1"/>
          </p:cNvSpPr>
          <p:nvPr>
            <p:ph idx="1"/>
          </p:nvPr>
        </p:nvSpPr>
        <p:spPr>
          <a:xfrm>
            <a:off x="315658" y="1339491"/>
            <a:ext cx="8620524" cy="2717382"/>
          </a:xfrm>
        </p:spPr>
        <p:txBody>
          <a:bodyPr>
            <a:normAutofit/>
          </a:bodyPr>
          <a:lstStyle/>
          <a:p>
            <a:pPr lvl="0"/>
            <a:r>
              <a:rPr lang="en-US" sz="2000" b="1" dirty="0"/>
              <a:t>What it is</a:t>
            </a:r>
            <a:r>
              <a:rPr lang="en-US" sz="2000" dirty="0"/>
              <a:t>: The Tech Paper provides a synopsis of the project with technical details for partners and future DEVELOP teams to replicate and understand.</a:t>
            </a:r>
          </a:p>
          <a:p>
            <a:pPr lvl="0"/>
            <a:r>
              <a:rPr lang="en-US" sz="2000" b="1" dirty="0"/>
              <a:t>Why it matters</a:t>
            </a:r>
            <a:r>
              <a:rPr lang="en-US" sz="2000" dirty="0"/>
              <a:t>: </a:t>
            </a:r>
          </a:p>
          <a:p>
            <a:pPr lvl="1"/>
            <a:r>
              <a:rPr lang="en-US" sz="1600" dirty="0"/>
              <a:t>Tech papers are the foundation for all future publications relating to the project.</a:t>
            </a:r>
          </a:p>
          <a:p>
            <a:pPr lvl="1"/>
            <a:r>
              <a:rPr lang="en-US" sz="1600" dirty="0"/>
              <a:t>Tech papers are commonly shared with project partners.</a:t>
            </a:r>
          </a:p>
          <a:p>
            <a:pPr lvl="1"/>
            <a:r>
              <a:rPr lang="en-US" sz="1600" dirty="0"/>
              <a:t>Methods are a large focus of the paper and should assist others in replicating your work.</a:t>
            </a:r>
          </a:p>
        </p:txBody>
      </p:sp>
      <p:sp>
        <p:nvSpPr>
          <p:cNvPr id="4" name="Rectangle 3"/>
          <p:cNvSpPr/>
          <p:nvPr/>
        </p:nvSpPr>
        <p:spPr>
          <a:xfrm>
            <a:off x="315658" y="6360877"/>
            <a:ext cx="11516678" cy="338554"/>
          </a:xfrm>
          <a:prstGeom prst="rect">
            <a:avLst/>
          </a:prstGeom>
        </p:spPr>
        <p:txBody>
          <a:bodyPr wrap="square">
            <a:spAutoFit/>
          </a:bodyPr>
          <a:lstStyle/>
          <a:p>
            <a:pPr lvl="0"/>
            <a:r>
              <a:rPr lang="en-US" sz="1600" b="1" dirty="0">
                <a:latin typeface="Century Gothic" panose="020B0502020202020204" pitchFamily="34" charset="0"/>
              </a:rPr>
              <a:t>Tech Paper: </a:t>
            </a:r>
            <a:r>
              <a:rPr lang="en-US" sz="1400" dirty="0">
                <a:latin typeface="Century Gothic" panose="020B0502020202020204" pitchFamily="34" charset="0"/>
                <a:hlinkClick r:id="rId3"/>
              </a:rPr>
              <a:t>http://www.devpedia.developexchange.com/dp/index.php?title=Tech_Paper</a:t>
            </a:r>
            <a:endParaRPr lang="en-US" sz="1400" b="1" dirty="0">
              <a:latin typeface="Century Gothic" panose="020B0502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87757">
            <a:off x="9014281" y="432675"/>
            <a:ext cx="2454585" cy="299645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15658" y="3988463"/>
            <a:ext cx="11516678" cy="2154436"/>
          </a:xfrm>
          <a:prstGeom prst="rect">
            <a:avLst/>
          </a:prstGeom>
        </p:spPr>
        <p:txBody>
          <a:bodyPr wrap="square">
            <a:spAutoFit/>
          </a:bodyPr>
          <a:lstStyle/>
          <a:p>
            <a:pPr marL="230188" lvl="0" indent="-230188">
              <a:buFont typeface="Arial" panose="020B0604020202020204" pitchFamily="34" charset="0"/>
              <a:buChar char="•"/>
            </a:pPr>
            <a:r>
              <a:rPr lang="en-US" sz="2000" b="1" dirty="0"/>
              <a:t>How to make it work for you</a:t>
            </a:r>
            <a:r>
              <a:rPr lang="en-US" sz="2000" dirty="0"/>
              <a:t>: </a:t>
            </a:r>
          </a:p>
          <a:p>
            <a:pPr marL="742950" lvl="1" indent="-285750">
              <a:buFont typeface="Arial" panose="020B0604020202020204" pitchFamily="34" charset="0"/>
              <a:buChar char="•"/>
            </a:pPr>
            <a:r>
              <a:rPr lang="en-US" sz="1600" dirty="0"/>
              <a:t>Develop your technical writing skills by working on the tech paper. </a:t>
            </a:r>
          </a:p>
          <a:p>
            <a:pPr marL="742950" lvl="1" indent="-285750">
              <a:buFont typeface="Arial" panose="020B0604020202020204" pitchFamily="34" charset="0"/>
              <a:buChar char="•"/>
            </a:pPr>
            <a:r>
              <a:rPr lang="en-US" sz="1600" dirty="0"/>
              <a:t>Use content from the tech paper in the video, poster, and presentation.</a:t>
            </a:r>
          </a:p>
          <a:p>
            <a:pPr marL="742950" lvl="1" indent="-285750">
              <a:buFont typeface="Arial" panose="020B0604020202020204" pitchFamily="34" charset="0"/>
              <a:buChar char="•"/>
            </a:pPr>
            <a:r>
              <a:rPr lang="en-US" sz="1600" dirty="0"/>
              <a:t>When you are applying to jobs and schools – this can be shared as a writing sample. </a:t>
            </a:r>
          </a:p>
          <a:p>
            <a:pPr marL="342900" lvl="0" indent="-342900">
              <a:buFont typeface="Arial" panose="020B0604020202020204" pitchFamily="34" charset="0"/>
              <a:buChar char="•"/>
            </a:pPr>
            <a:endParaRPr lang="en-US" sz="1100" b="1" dirty="0">
              <a:latin typeface="Century Gothic" panose="020B0502020202020204" pitchFamily="34" charset="0"/>
            </a:endParaRPr>
          </a:p>
          <a:p>
            <a:pPr marL="230188" lvl="0" indent="-230188">
              <a:buFont typeface="Arial" panose="020B0604020202020204" pitchFamily="34" charset="0"/>
              <a:buChar char="•"/>
            </a:pPr>
            <a:r>
              <a:rPr lang="en-US" sz="2000" b="1" dirty="0">
                <a:latin typeface="Century Gothic" panose="020B0502020202020204" pitchFamily="34" charset="0"/>
              </a:rPr>
              <a:t>Important to Know</a:t>
            </a:r>
            <a:r>
              <a:rPr lang="en-US" sz="2000" dirty="0">
                <a:latin typeface="Century Gothic" panose="020B0502020202020204" pitchFamily="34" charset="0"/>
              </a:rPr>
              <a:t>: </a:t>
            </a:r>
          </a:p>
          <a:p>
            <a:pPr marL="742950" lvl="1" indent="-285750">
              <a:buFont typeface="Arial" panose="020B0604020202020204" pitchFamily="34" charset="0"/>
              <a:buChar char="•"/>
            </a:pPr>
            <a:r>
              <a:rPr lang="en-US" sz="1600" dirty="0">
                <a:latin typeface="Century Gothic" panose="020B0502020202020204" pitchFamily="34" charset="0"/>
              </a:rPr>
              <a:t>Any external distribution or publications of this work must go through NASA Export Control. Just contact NPO and they can confirm it’s been approved.</a:t>
            </a:r>
          </a:p>
        </p:txBody>
      </p:sp>
    </p:spTree>
    <p:extLst>
      <p:ext uri="{BB962C8B-B14F-4D97-AF65-F5344CB8AC3E}">
        <p14:creationId xmlns:p14="http://schemas.microsoft.com/office/powerpoint/2010/main" val="406950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1E8A"/>
                </a:solidFill>
              </a:rPr>
              <a:t>Deliverables: Poster</a:t>
            </a:r>
          </a:p>
        </p:txBody>
      </p:sp>
      <p:sp>
        <p:nvSpPr>
          <p:cNvPr id="3" name="Content Placeholder 2"/>
          <p:cNvSpPr>
            <a:spLocks noGrp="1"/>
          </p:cNvSpPr>
          <p:nvPr>
            <p:ph idx="1"/>
          </p:nvPr>
        </p:nvSpPr>
        <p:spPr>
          <a:xfrm>
            <a:off x="315657" y="1222310"/>
            <a:ext cx="9404991" cy="5075619"/>
          </a:xfrm>
        </p:spPr>
        <p:txBody>
          <a:bodyPr>
            <a:normAutofit fontScale="92500" lnSpcReduction="10000"/>
          </a:bodyPr>
          <a:lstStyle/>
          <a:p>
            <a:pPr lvl="0"/>
            <a:r>
              <a:rPr lang="en-US" sz="2000" b="1" dirty="0"/>
              <a:t>What it is</a:t>
            </a:r>
            <a:r>
              <a:rPr lang="en-US" sz="2000" dirty="0"/>
              <a:t>: the visual demonstration of your project. It should layout the important aspects of your project in an appealing and easy to understand manner.</a:t>
            </a:r>
          </a:p>
          <a:p>
            <a:pPr lvl="0"/>
            <a:r>
              <a:rPr lang="en-US" sz="2000" b="1" dirty="0"/>
              <a:t>Why it matters</a:t>
            </a:r>
            <a:r>
              <a:rPr lang="en-US" sz="2000" dirty="0"/>
              <a:t>: </a:t>
            </a:r>
          </a:p>
          <a:p>
            <a:pPr lvl="1"/>
            <a:r>
              <a:rPr lang="en-US" sz="1600" dirty="0"/>
              <a:t>All projects are represented at the Summer Showcase at NASA HQ.</a:t>
            </a:r>
          </a:p>
          <a:p>
            <a:pPr lvl="1"/>
            <a:r>
              <a:rPr lang="en-US" sz="1600" dirty="0"/>
              <a:t>Posters are commonly presented at node close out events at the end of the term.</a:t>
            </a:r>
          </a:p>
          <a:p>
            <a:pPr lvl="1"/>
            <a:r>
              <a:rPr lang="en-US" sz="1600" dirty="0"/>
              <a:t>Poster presentations at conferences and recruiting are extremely common within DEVELOP. </a:t>
            </a:r>
          </a:p>
          <a:p>
            <a:pPr lvl="1"/>
            <a:r>
              <a:rPr lang="en-US" sz="1600" dirty="0"/>
              <a:t>This deliverable will be shared with project partners.</a:t>
            </a:r>
          </a:p>
          <a:p>
            <a:pPr lvl="0"/>
            <a:r>
              <a:rPr lang="en-US" sz="2000" b="1" dirty="0"/>
              <a:t>How to make it work for you</a:t>
            </a:r>
            <a:r>
              <a:rPr lang="en-US" sz="2000" dirty="0"/>
              <a:t>: </a:t>
            </a:r>
          </a:p>
          <a:p>
            <a:pPr lvl="1"/>
            <a:r>
              <a:rPr lang="en-US" sz="1600" dirty="0"/>
              <a:t>Content is often the same/similar to the presentation content – save yourself some time and reuse!</a:t>
            </a:r>
          </a:p>
          <a:p>
            <a:pPr lvl="1"/>
            <a:r>
              <a:rPr lang="en-US" sz="1600" dirty="0"/>
              <a:t>Effectively communicating your project visually can be hard, use the opportunity to create your poster to build your design skills.</a:t>
            </a:r>
          </a:p>
          <a:p>
            <a:pPr lvl="1"/>
            <a:r>
              <a:rPr lang="en-US" sz="1600" dirty="0"/>
              <a:t>Presenting your work at a conference is an excellent opportunity to engage with the scientific community and a strong poster is key.</a:t>
            </a:r>
          </a:p>
          <a:p>
            <a:pPr marL="230188" lvl="0" indent="-230188"/>
            <a:r>
              <a:rPr lang="en-US" sz="2000" b="1" dirty="0"/>
              <a:t>Important to Know</a:t>
            </a:r>
            <a:r>
              <a:rPr lang="en-US" sz="2000" dirty="0"/>
              <a:t>: </a:t>
            </a:r>
          </a:p>
          <a:p>
            <a:pPr marL="742950" lvl="1" indent="-285750"/>
            <a:r>
              <a:rPr lang="en-US" sz="1600" dirty="0"/>
              <a:t>All teams will submit a HQ Final Draft. Due to the showcase falling in week 9, this comes in earlier than final results sometimes. A final draft at the end of the term can include more results/outcomes or a team can submit the HQ poster as the final poster draft again.</a:t>
            </a:r>
          </a:p>
          <a:p>
            <a:pPr marL="742950" lvl="1" indent="-285750"/>
            <a:r>
              <a:rPr lang="en-US" sz="1600" dirty="0"/>
              <a:t>Interested in presenting your project at a conference? Talk to your Center Lead.</a:t>
            </a:r>
            <a:endParaRPr lang="en-US" sz="1200" dirty="0"/>
          </a:p>
        </p:txBody>
      </p:sp>
      <p:sp>
        <p:nvSpPr>
          <p:cNvPr id="4" name="Rectangle 3"/>
          <p:cNvSpPr/>
          <p:nvPr/>
        </p:nvSpPr>
        <p:spPr>
          <a:xfrm>
            <a:off x="272113" y="6395974"/>
            <a:ext cx="11516678" cy="338554"/>
          </a:xfrm>
          <a:prstGeom prst="rect">
            <a:avLst/>
          </a:prstGeom>
        </p:spPr>
        <p:txBody>
          <a:bodyPr wrap="square">
            <a:spAutoFit/>
          </a:bodyPr>
          <a:lstStyle/>
          <a:p>
            <a:pPr lvl="0"/>
            <a:r>
              <a:rPr lang="en-US" sz="1600" b="1" dirty="0">
                <a:latin typeface="Century Gothic" panose="020B0502020202020204" pitchFamily="34" charset="0"/>
              </a:rPr>
              <a:t>Poster: </a:t>
            </a:r>
            <a:r>
              <a:rPr lang="en-US" sz="1400" dirty="0">
                <a:latin typeface="Century Gothic" panose="020B0502020202020204" pitchFamily="34" charset="0"/>
                <a:hlinkClick r:id="rId2"/>
              </a:rPr>
              <a:t>http://www.devpedia.developexchange.com/dp/index.php?title=Poster</a:t>
            </a:r>
            <a:endParaRPr lang="en-US" sz="1400" b="1" dirty="0">
              <a:latin typeface="Century Gothic" panose="020B0502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76921">
            <a:off x="9945567" y="365125"/>
            <a:ext cx="1800645" cy="2399359"/>
          </a:xfrm>
          <a:prstGeom prst="rect">
            <a:avLst/>
          </a:prstGeom>
          <a:ln>
            <a:noFill/>
          </a:ln>
          <a:effectLst>
            <a:outerShdw blurRad="292100" dist="139700" dir="2700000" algn="tl" rotWithShape="0">
              <a:srgbClr val="333333">
                <a:alpha val="65000"/>
              </a:srgbClr>
            </a:outerShdw>
          </a:effectLst>
        </p:spPr>
      </p:pic>
      <p:pic>
        <p:nvPicPr>
          <p:cNvPr id="1026" name="Picture 2" descr="2016 DEVELOP Poster Ex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71253">
            <a:off x="9794890" y="3219370"/>
            <a:ext cx="2101997" cy="2800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0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1E8A"/>
                </a:solidFill>
              </a:rPr>
              <a:t>Deliverables: Presentation</a:t>
            </a:r>
          </a:p>
        </p:txBody>
      </p:sp>
      <p:sp>
        <p:nvSpPr>
          <p:cNvPr id="3" name="Content Placeholder 2"/>
          <p:cNvSpPr>
            <a:spLocks noGrp="1"/>
          </p:cNvSpPr>
          <p:nvPr>
            <p:ph idx="1"/>
          </p:nvPr>
        </p:nvSpPr>
        <p:spPr>
          <a:xfrm>
            <a:off x="315658" y="1222310"/>
            <a:ext cx="8341231" cy="1631985"/>
          </a:xfrm>
        </p:spPr>
        <p:txBody>
          <a:bodyPr>
            <a:normAutofit fontScale="92500" lnSpcReduction="20000"/>
          </a:bodyPr>
          <a:lstStyle/>
          <a:p>
            <a:pPr>
              <a:lnSpc>
                <a:spcPct val="110000"/>
              </a:lnSpc>
              <a:spcBef>
                <a:spcPts val="600"/>
              </a:spcBef>
            </a:pPr>
            <a:r>
              <a:rPr lang="en-US" sz="2000" b="1" dirty="0"/>
              <a:t>What it is</a:t>
            </a:r>
            <a:r>
              <a:rPr lang="en-US" sz="2000" dirty="0"/>
              <a:t>: the “story” of your project laid out in a slide by slide progression. It should speak to all aspects of your project.</a:t>
            </a:r>
          </a:p>
          <a:p>
            <a:pPr lvl="0"/>
            <a:r>
              <a:rPr lang="en-US" sz="2000" b="1" dirty="0"/>
              <a:t>Why it matters</a:t>
            </a:r>
            <a:r>
              <a:rPr lang="en-US" sz="2000" dirty="0"/>
              <a:t>: </a:t>
            </a:r>
          </a:p>
          <a:p>
            <a:pPr lvl="1"/>
            <a:r>
              <a:rPr lang="en-US" sz="1600" dirty="0"/>
              <a:t>Presentation skills are fundamental to effective communication of science.</a:t>
            </a:r>
          </a:p>
          <a:p>
            <a:pPr lvl="1"/>
            <a:r>
              <a:rPr lang="en-US" sz="1600" dirty="0"/>
              <a:t>Presentations are commonly presented at the end-of-term node close out events.</a:t>
            </a:r>
          </a:p>
        </p:txBody>
      </p:sp>
      <p:sp>
        <p:nvSpPr>
          <p:cNvPr id="4" name="Rectangle 3"/>
          <p:cNvSpPr/>
          <p:nvPr/>
        </p:nvSpPr>
        <p:spPr>
          <a:xfrm>
            <a:off x="254695" y="6395974"/>
            <a:ext cx="11516678" cy="338554"/>
          </a:xfrm>
          <a:prstGeom prst="rect">
            <a:avLst/>
          </a:prstGeom>
        </p:spPr>
        <p:txBody>
          <a:bodyPr wrap="square">
            <a:spAutoFit/>
          </a:bodyPr>
          <a:lstStyle/>
          <a:p>
            <a:pPr lvl="0"/>
            <a:r>
              <a:rPr lang="en-US" sz="1600" b="1" dirty="0">
                <a:latin typeface="Century Gothic" panose="020B0502020202020204" pitchFamily="34" charset="0"/>
              </a:rPr>
              <a:t>Presentation: </a:t>
            </a:r>
            <a:r>
              <a:rPr lang="en-US" sz="1400" dirty="0">
                <a:latin typeface="Century Gothic" panose="020B0502020202020204" pitchFamily="34" charset="0"/>
                <a:hlinkClick r:id="rId2"/>
              </a:rPr>
              <a:t>http://www.devpedia.developexchange.com/dp/index.php?title=Presentation</a:t>
            </a:r>
            <a:endParaRPr lang="en-US" sz="1400" b="1" dirty="0">
              <a:latin typeface="Century Gothic" panose="020B0502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8257" r="5227"/>
          <a:stretch/>
        </p:blipFill>
        <p:spPr>
          <a:xfrm>
            <a:off x="8932378" y="108943"/>
            <a:ext cx="2838995" cy="246109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315657" y="2734766"/>
            <a:ext cx="11607295" cy="37278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a:t>Content from presentations are often repackaged for recruiting presentations, conference presentations.</a:t>
            </a:r>
          </a:p>
          <a:p>
            <a:pPr lvl="1"/>
            <a:r>
              <a:rPr lang="en-US" sz="1600" dirty="0"/>
              <a:t>This deliverable will be shared with project partners.</a:t>
            </a:r>
          </a:p>
          <a:p>
            <a:pPr lvl="1"/>
            <a:r>
              <a:rPr lang="en-US" sz="1600" dirty="0"/>
              <a:t>Presentation content is commonly used in recruiting presentations to inform potential partners and participants about the type of projects we conduct.</a:t>
            </a:r>
          </a:p>
          <a:p>
            <a:pPr lvl="1"/>
            <a:r>
              <a:rPr lang="en-US" sz="1600" dirty="0"/>
              <a:t>Presentations are used to report to NASA HQ in ASP Program Reviews and SMD Monthly Status Reviews.</a:t>
            </a:r>
          </a:p>
          <a:p>
            <a:r>
              <a:rPr lang="en-US" sz="2000" b="1" dirty="0"/>
              <a:t>How to make it work for you</a:t>
            </a:r>
            <a:r>
              <a:rPr lang="en-US" sz="2000" dirty="0"/>
              <a:t>: </a:t>
            </a:r>
          </a:p>
          <a:p>
            <a:pPr lvl="1"/>
            <a:r>
              <a:rPr lang="en-US" sz="1600" dirty="0"/>
              <a:t>Presentation skills are critical – having good content to practice those skills helps!</a:t>
            </a:r>
          </a:p>
          <a:p>
            <a:pPr lvl="1"/>
            <a:r>
              <a:rPr lang="en-US" sz="1600" dirty="0"/>
              <a:t>The ability to craft a good PowerPoint presentation is important. </a:t>
            </a:r>
            <a:r>
              <a:rPr lang="en-US" sz="1600" dirty="0" err="1"/>
              <a:t>Chartsmanship</a:t>
            </a:r>
            <a:r>
              <a:rPr lang="en-US" sz="1600" dirty="0"/>
              <a:t> counts!</a:t>
            </a:r>
          </a:p>
          <a:p>
            <a:pPr lvl="1"/>
            <a:r>
              <a:rPr lang="en-US" sz="1600" dirty="0"/>
              <a:t>Content is often the same/similar to the poster content – save yourself some time and reuse!</a:t>
            </a:r>
          </a:p>
          <a:p>
            <a:pPr lvl="1"/>
            <a:r>
              <a:rPr lang="en-US" sz="1600" dirty="0"/>
              <a:t>Presenting your work at a conference, in a classroom, or other events is fun and builds your skills and network.</a:t>
            </a:r>
          </a:p>
          <a:p>
            <a:pPr marL="230188" indent="-230188"/>
            <a:r>
              <a:rPr lang="en-US" sz="2000" b="1" dirty="0"/>
              <a:t>Important to Know</a:t>
            </a:r>
            <a:r>
              <a:rPr lang="en-US" sz="2000" dirty="0"/>
              <a:t>: </a:t>
            </a:r>
          </a:p>
          <a:p>
            <a:pPr marL="742950" lvl="1" indent="-285750"/>
            <a:r>
              <a:rPr lang="en-US" sz="1600" dirty="0"/>
              <a:t>Some teams will be selected to present a highlight or flash talk at NASA HQ. Those teams will also submit a HQ FD.</a:t>
            </a:r>
          </a:p>
          <a:p>
            <a:pPr marL="742950" lvl="1" indent="-285750"/>
            <a:r>
              <a:rPr lang="en-US" sz="1600" dirty="0"/>
              <a:t>The template's layout is a guide, feel free to amend it to fit your project. A good practice is to have the presentation flow through the following: what was the problem, what did you do about it, and what is/will be the benefit and outcome.</a:t>
            </a:r>
          </a:p>
        </p:txBody>
      </p:sp>
    </p:spTree>
    <p:extLst>
      <p:ext uri="{BB962C8B-B14F-4D97-AF65-F5344CB8AC3E}">
        <p14:creationId xmlns:p14="http://schemas.microsoft.com/office/powerpoint/2010/main" val="42417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1E8A"/>
                </a:solidFill>
              </a:rPr>
              <a:t>Deliverables: Video &amp; Transcript</a:t>
            </a:r>
          </a:p>
        </p:txBody>
      </p:sp>
      <p:sp>
        <p:nvSpPr>
          <p:cNvPr id="3" name="Content Placeholder 2"/>
          <p:cNvSpPr>
            <a:spLocks noGrp="1"/>
          </p:cNvSpPr>
          <p:nvPr>
            <p:ph idx="1"/>
          </p:nvPr>
        </p:nvSpPr>
        <p:spPr>
          <a:xfrm>
            <a:off x="315657" y="1339490"/>
            <a:ext cx="11439737" cy="4958439"/>
          </a:xfrm>
        </p:spPr>
        <p:txBody>
          <a:bodyPr>
            <a:normAutofit fontScale="92500" lnSpcReduction="10000"/>
          </a:bodyPr>
          <a:lstStyle/>
          <a:p>
            <a:r>
              <a:rPr lang="en-US" sz="2000" b="1" dirty="0"/>
              <a:t>What it is</a:t>
            </a:r>
            <a:r>
              <a:rPr lang="en-US" sz="2000" dirty="0"/>
              <a:t>: the “story” of your project in video. It highlights your project’s purpose to the project partners, scientific community, and the general public.</a:t>
            </a:r>
          </a:p>
          <a:p>
            <a:r>
              <a:rPr lang="en-US" sz="2000" b="1" dirty="0"/>
              <a:t>Why it matters</a:t>
            </a:r>
            <a:r>
              <a:rPr lang="en-US" sz="2000" dirty="0"/>
              <a:t>: </a:t>
            </a:r>
          </a:p>
          <a:p>
            <a:pPr lvl="1"/>
            <a:r>
              <a:rPr lang="en-US" sz="1600" dirty="0"/>
              <a:t>It is the most external facing deliverable.</a:t>
            </a:r>
          </a:p>
          <a:p>
            <a:pPr lvl="1"/>
            <a:r>
              <a:rPr lang="en-US" sz="1600" dirty="0"/>
              <a:t>NASA HQ puts a strong emphasis on the power of these videos.</a:t>
            </a:r>
          </a:p>
          <a:p>
            <a:pPr lvl="1"/>
            <a:r>
              <a:rPr lang="en-US" sz="1600" dirty="0"/>
              <a:t>All project videos are hosted on DEVELOP’s YouTube channel. The video archive hosts over 500 project videos from 2011 to the present – it’s an amazing archive!</a:t>
            </a:r>
          </a:p>
          <a:p>
            <a:pPr lvl="1"/>
            <a:r>
              <a:rPr lang="en-US" sz="1600" dirty="0"/>
              <a:t>Many partner organizations will support your video creation by submitting clips and interviews – they then will highlight the video on their websites and social media because it brings attention to their needs.</a:t>
            </a:r>
          </a:p>
          <a:p>
            <a:pPr lvl="0"/>
            <a:r>
              <a:rPr lang="en-US" sz="2000" b="1" dirty="0"/>
              <a:t>How to make it work for you</a:t>
            </a:r>
            <a:r>
              <a:rPr lang="en-US" sz="2000" dirty="0"/>
              <a:t>: </a:t>
            </a:r>
          </a:p>
          <a:p>
            <a:pPr lvl="1"/>
            <a:r>
              <a:rPr lang="en-US" sz="1600" dirty="0"/>
              <a:t>Video creation skills are a really unique skillset to add to your résumé and science communication tool belt.</a:t>
            </a:r>
          </a:p>
          <a:p>
            <a:pPr lvl="1"/>
            <a:r>
              <a:rPr lang="en-US" sz="1600" dirty="0"/>
              <a:t>You can link to your team’s video on LinkedIn, social media, résumés, job applications, etc. </a:t>
            </a:r>
          </a:p>
          <a:p>
            <a:pPr marL="230188" lvl="0" indent="-230188"/>
            <a:r>
              <a:rPr lang="en-US" sz="2000" b="1" dirty="0"/>
              <a:t>Important to Know</a:t>
            </a:r>
            <a:r>
              <a:rPr lang="en-US" sz="2000" dirty="0"/>
              <a:t>: </a:t>
            </a:r>
          </a:p>
          <a:p>
            <a:pPr marL="742950" lvl="1" indent="-285750"/>
            <a:r>
              <a:rPr lang="en-US" sz="1600" dirty="0"/>
              <a:t>This an opportunity for the team to explore their creative sides.</a:t>
            </a:r>
          </a:p>
          <a:p>
            <a:pPr marL="742950" lvl="1" indent="-285750"/>
            <a:r>
              <a:rPr lang="en-US" sz="1600" dirty="0"/>
              <a:t>We do have to represent NASA well – so keep it professional! </a:t>
            </a:r>
          </a:p>
          <a:p>
            <a:pPr marL="742950" lvl="1" indent="-285750"/>
            <a:r>
              <a:rPr lang="en-US" sz="1600" dirty="0"/>
              <a:t>The transcript is mandatory, as the video must be compliant with Section 508 of the US Rehabilitation Act. </a:t>
            </a:r>
          </a:p>
          <a:p>
            <a:pPr marL="742950" lvl="1" indent="-285750"/>
            <a:r>
              <a:rPr lang="en-US" sz="1600" dirty="0"/>
              <a:t>Requirements have changed over the years due to NASA Legal requirements – if you have any questions if something is alright, reach out to the </a:t>
            </a:r>
            <a:r>
              <a:rPr lang="en-US" sz="1600" dirty="0" err="1"/>
              <a:t>Comm</a:t>
            </a:r>
            <a:r>
              <a:rPr lang="en-US" sz="1600" dirty="0"/>
              <a:t> Team @ </a:t>
            </a:r>
            <a:r>
              <a:rPr lang="en-US" sz="1600" dirty="0">
                <a:hlinkClick r:id="rId2"/>
              </a:rPr>
              <a:t>DEVELOP.Communications@gmail.com</a:t>
            </a:r>
            <a:r>
              <a:rPr lang="en-US" sz="1600" dirty="0"/>
              <a:t> first.</a:t>
            </a:r>
          </a:p>
          <a:p>
            <a:pPr marL="742950" lvl="1" indent="-285750"/>
            <a:endParaRPr lang="en-US" sz="1600" dirty="0"/>
          </a:p>
        </p:txBody>
      </p:sp>
      <p:sp>
        <p:nvSpPr>
          <p:cNvPr id="4" name="Rectangle 3"/>
          <p:cNvSpPr/>
          <p:nvPr/>
        </p:nvSpPr>
        <p:spPr>
          <a:xfrm>
            <a:off x="237277" y="6395974"/>
            <a:ext cx="11516678" cy="338554"/>
          </a:xfrm>
          <a:prstGeom prst="rect">
            <a:avLst/>
          </a:prstGeom>
        </p:spPr>
        <p:txBody>
          <a:bodyPr wrap="square">
            <a:spAutoFit/>
          </a:bodyPr>
          <a:lstStyle/>
          <a:p>
            <a:pPr lvl="0"/>
            <a:r>
              <a:rPr lang="en-US" sz="1600" b="1" dirty="0">
                <a:latin typeface="Century Gothic" panose="020B0502020202020204" pitchFamily="34" charset="0"/>
              </a:rPr>
              <a:t>Video: </a:t>
            </a:r>
            <a:r>
              <a:rPr lang="en-US" sz="1400" dirty="0">
                <a:latin typeface="Century Gothic" panose="020B0502020202020204" pitchFamily="34" charset="0"/>
                <a:hlinkClick r:id="rId3"/>
              </a:rPr>
              <a:t>http://www.devpedia.developexchange.com/dp/index.php?title=Virtual_Poster_Session</a:t>
            </a:r>
            <a:endParaRPr lang="en-US" sz="1400" b="1" dirty="0">
              <a:latin typeface="Century Gothic" panose="020B0502020202020204" pitchFamily="34" charset="0"/>
            </a:endParaRPr>
          </a:p>
        </p:txBody>
      </p:sp>
    </p:spTree>
    <p:extLst>
      <p:ext uri="{BB962C8B-B14F-4D97-AF65-F5344CB8AC3E}">
        <p14:creationId xmlns:p14="http://schemas.microsoft.com/office/powerpoint/2010/main" val="95338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1E8A"/>
                </a:solidFill>
              </a:rPr>
              <a:t>Deliverables: Imagery</a:t>
            </a:r>
          </a:p>
        </p:txBody>
      </p:sp>
      <p:sp>
        <p:nvSpPr>
          <p:cNvPr id="3" name="Content Placeholder 2"/>
          <p:cNvSpPr>
            <a:spLocks noGrp="1"/>
          </p:cNvSpPr>
          <p:nvPr>
            <p:ph idx="1"/>
          </p:nvPr>
        </p:nvSpPr>
        <p:spPr>
          <a:xfrm>
            <a:off x="315658" y="1339490"/>
            <a:ext cx="8015600" cy="4958439"/>
          </a:xfrm>
        </p:spPr>
        <p:txBody>
          <a:bodyPr>
            <a:normAutofit fontScale="92500" lnSpcReduction="10000"/>
          </a:bodyPr>
          <a:lstStyle/>
          <a:p>
            <a:pPr lvl="0"/>
            <a:r>
              <a:rPr lang="en-US" sz="2000" b="1" dirty="0"/>
              <a:t>What it is</a:t>
            </a:r>
            <a:r>
              <a:rPr lang="en-US" sz="2000" dirty="0"/>
              <a:t>: There are two different images the team will submit, each serves a unique purpose and will be used for external communication. </a:t>
            </a:r>
          </a:p>
          <a:p>
            <a:pPr lvl="1"/>
            <a:r>
              <a:rPr lang="en-US" sz="1600" b="1" dirty="0"/>
              <a:t>Website Image</a:t>
            </a:r>
            <a:r>
              <a:rPr lang="en-US" sz="1600" dirty="0"/>
              <a:t>: Used for the DEVELOP website project page gallery, VPS video thumbnail, and ASP website project portfolio. </a:t>
            </a:r>
          </a:p>
          <a:p>
            <a:pPr lvl="1"/>
            <a:r>
              <a:rPr lang="en-US" sz="1600" b="1" dirty="0"/>
              <a:t>Technical Image</a:t>
            </a:r>
            <a:r>
              <a:rPr lang="en-US" sz="1600" dirty="0"/>
              <a:t>: Also used on the DEVELOP website project page, and the interactive web mapper. </a:t>
            </a:r>
          </a:p>
          <a:p>
            <a:pPr lvl="0"/>
            <a:r>
              <a:rPr lang="en-US" sz="2000" b="1" dirty="0"/>
              <a:t>Why it matters</a:t>
            </a:r>
            <a:r>
              <a:rPr lang="en-US" sz="2000" dirty="0"/>
              <a:t>: </a:t>
            </a:r>
          </a:p>
          <a:p>
            <a:pPr lvl="1"/>
            <a:r>
              <a:rPr lang="en-US" sz="1600" dirty="0"/>
              <a:t>These images are used for website project pages, summer booklet, video thumbnails, and the ASP website.</a:t>
            </a:r>
          </a:p>
          <a:p>
            <a:pPr lvl="0"/>
            <a:r>
              <a:rPr lang="en-US" sz="2000" b="1" dirty="0"/>
              <a:t>How to make it work for you</a:t>
            </a:r>
            <a:r>
              <a:rPr lang="en-US" sz="2000" dirty="0"/>
              <a:t>: </a:t>
            </a:r>
          </a:p>
          <a:p>
            <a:pPr lvl="1"/>
            <a:r>
              <a:rPr lang="en-US" sz="1600" dirty="0"/>
              <a:t>The ability to make effective visualizations of your work can increase the resonance of your project and attract viewers.</a:t>
            </a:r>
          </a:p>
          <a:p>
            <a:pPr lvl="0"/>
            <a:r>
              <a:rPr lang="en-US" sz="2000" b="1" dirty="0"/>
              <a:t>Important to Know</a:t>
            </a:r>
            <a:r>
              <a:rPr lang="en-US" sz="2000" dirty="0"/>
              <a:t>: </a:t>
            </a:r>
          </a:p>
          <a:p>
            <a:pPr lvl="1"/>
            <a:r>
              <a:rPr lang="en-US" sz="1600" dirty="0"/>
              <a:t>The website image should not have any text on the image as it will be viewed at multiple scales and it would be distorted.</a:t>
            </a:r>
          </a:p>
          <a:p>
            <a:pPr lvl="1"/>
            <a:r>
              <a:rPr lang="en-US" sz="1600" dirty="0"/>
              <a:t>The website image comes in early in the term due to the fact NPO needs time to build web pages and post in the VPS.</a:t>
            </a:r>
          </a:p>
          <a:p>
            <a:pPr lvl="1"/>
            <a:r>
              <a:rPr lang="en-US" sz="1600" dirty="0"/>
              <a:t>The technical image can have legends and text, but be sparing and make sure it’s effective! </a:t>
            </a:r>
            <a:endParaRPr lang="en-US" sz="1200" dirty="0"/>
          </a:p>
        </p:txBody>
      </p:sp>
      <p:sp>
        <p:nvSpPr>
          <p:cNvPr id="4" name="Rectangle 3"/>
          <p:cNvSpPr/>
          <p:nvPr/>
        </p:nvSpPr>
        <p:spPr>
          <a:xfrm>
            <a:off x="315658" y="6367326"/>
            <a:ext cx="11516678" cy="338554"/>
          </a:xfrm>
          <a:prstGeom prst="rect">
            <a:avLst/>
          </a:prstGeom>
        </p:spPr>
        <p:txBody>
          <a:bodyPr wrap="square">
            <a:spAutoFit/>
          </a:bodyPr>
          <a:lstStyle/>
          <a:p>
            <a:pPr lvl="0"/>
            <a:r>
              <a:rPr lang="en-US" sz="1600" b="1" dirty="0">
                <a:latin typeface="Century Gothic" panose="020B0502020202020204" pitchFamily="34" charset="0"/>
              </a:rPr>
              <a:t>Imagery: </a:t>
            </a:r>
            <a:r>
              <a:rPr lang="en-US" sz="1300" dirty="0">
                <a:latin typeface="Century Gothic" panose="020B0502020202020204" pitchFamily="34" charset="0"/>
                <a:hlinkClick r:id="rId3"/>
              </a:rPr>
              <a:t>http://www.devpedia.developexchange.com/dp/index.php?title=Website_and_Technical_Imagery</a:t>
            </a:r>
            <a:endParaRPr lang="en-US" sz="1300" b="1" dirty="0">
              <a:latin typeface="Century Gothic" panose="020B0502020202020204" pitchFamily="34" charset="0"/>
            </a:endParaRPr>
          </a:p>
        </p:txBody>
      </p:sp>
      <p:pic>
        <p:nvPicPr>
          <p:cNvPr id="5" name="Picture 4"/>
          <p:cNvPicPr>
            <a:picLocks noChangeAspect="1"/>
          </p:cNvPicPr>
          <p:nvPr/>
        </p:nvPicPr>
        <p:blipFill>
          <a:blip r:embed="rId4"/>
          <a:stretch>
            <a:fillRect/>
          </a:stretch>
        </p:blipFill>
        <p:spPr>
          <a:xfrm>
            <a:off x="8587269" y="3863546"/>
            <a:ext cx="3366347" cy="2174660"/>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31258" y="1879338"/>
            <a:ext cx="3501078" cy="1300467"/>
          </a:xfrm>
          <a:prstGeom prst="rect">
            <a:avLst/>
          </a:prstGeom>
        </p:spPr>
      </p:pic>
      <p:sp>
        <p:nvSpPr>
          <p:cNvPr id="7" name="TextBox 6"/>
          <p:cNvSpPr txBox="1"/>
          <p:nvPr/>
        </p:nvSpPr>
        <p:spPr>
          <a:xfrm>
            <a:off x="8678499" y="1460984"/>
            <a:ext cx="3183885" cy="369332"/>
          </a:xfrm>
          <a:prstGeom prst="rect">
            <a:avLst/>
          </a:prstGeom>
          <a:noFill/>
        </p:spPr>
        <p:txBody>
          <a:bodyPr wrap="none" rtlCol="0">
            <a:spAutoFit/>
          </a:bodyPr>
          <a:lstStyle/>
          <a:p>
            <a:pPr algn="r"/>
            <a:r>
              <a:rPr lang="en-US" dirty="0"/>
              <a:t>6 Website Image Examples</a:t>
            </a:r>
          </a:p>
        </p:txBody>
      </p:sp>
      <p:sp>
        <p:nvSpPr>
          <p:cNvPr id="8" name="TextBox 7"/>
          <p:cNvSpPr txBox="1"/>
          <p:nvPr/>
        </p:nvSpPr>
        <p:spPr>
          <a:xfrm>
            <a:off x="8838405" y="3479129"/>
            <a:ext cx="3086102" cy="369332"/>
          </a:xfrm>
          <a:prstGeom prst="rect">
            <a:avLst/>
          </a:prstGeom>
          <a:noFill/>
        </p:spPr>
        <p:txBody>
          <a:bodyPr wrap="none" rtlCol="0">
            <a:spAutoFit/>
          </a:bodyPr>
          <a:lstStyle/>
          <a:p>
            <a:pPr algn="r"/>
            <a:r>
              <a:rPr lang="en-US" dirty="0"/>
              <a:t>Technical Image Example</a:t>
            </a:r>
          </a:p>
        </p:txBody>
      </p:sp>
    </p:spTree>
    <p:extLst>
      <p:ext uri="{BB962C8B-B14F-4D97-AF65-F5344CB8AC3E}">
        <p14:creationId xmlns:p14="http://schemas.microsoft.com/office/powerpoint/2010/main" val="319121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1E8A"/>
                </a:solidFill>
              </a:rPr>
              <a:t>Deliverables: Study Area </a:t>
            </a:r>
            <a:r>
              <a:rPr lang="en-US" dirty="0" err="1">
                <a:solidFill>
                  <a:srgbClr val="0A1E8A"/>
                </a:solidFill>
              </a:rPr>
              <a:t>Shapefile</a:t>
            </a:r>
            <a:endParaRPr lang="en-US" dirty="0">
              <a:solidFill>
                <a:srgbClr val="0A1E8A"/>
              </a:solidFill>
            </a:endParaRPr>
          </a:p>
        </p:txBody>
      </p:sp>
      <p:sp>
        <p:nvSpPr>
          <p:cNvPr id="3" name="Content Placeholder 2"/>
          <p:cNvSpPr>
            <a:spLocks noGrp="1"/>
          </p:cNvSpPr>
          <p:nvPr>
            <p:ph idx="1"/>
          </p:nvPr>
        </p:nvSpPr>
        <p:spPr>
          <a:xfrm>
            <a:off x="315658" y="1377286"/>
            <a:ext cx="11516678" cy="5102872"/>
          </a:xfrm>
        </p:spPr>
        <p:txBody>
          <a:bodyPr>
            <a:normAutofit fontScale="92500" lnSpcReduction="10000"/>
          </a:bodyPr>
          <a:lstStyle/>
          <a:p>
            <a:pPr lvl="0"/>
            <a:r>
              <a:rPr lang="en-US" sz="2000" b="1" dirty="0"/>
              <a:t>What it is</a:t>
            </a:r>
            <a:r>
              <a:rPr lang="en-US" sz="2000" dirty="0"/>
              <a:t>: The </a:t>
            </a:r>
            <a:r>
              <a:rPr lang="en-US" sz="2000" dirty="0" err="1"/>
              <a:t>shapefile</a:t>
            </a:r>
            <a:r>
              <a:rPr lang="en-US" sz="2000" dirty="0"/>
              <a:t> outlines the study area and is used for the creation of impact maps and congressional district maps.</a:t>
            </a:r>
          </a:p>
          <a:p>
            <a:pPr lvl="0"/>
            <a:r>
              <a:rPr lang="en-US" sz="2000" b="1" dirty="0"/>
              <a:t>Why it matters</a:t>
            </a:r>
            <a:r>
              <a:rPr lang="en-US" sz="2000" dirty="0"/>
              <a:t>: </a:t>
            </a:r>
          </a:p>
          <a:p>
            <a:pPr lvl="1"/>
            <a:r>
              <a:rPr lang="en-US" sz="1600" dirty="0"/>
              <a:t>This deliverable allows us to show how our program benefits the taxpayer, giving insight into where we are increasing workforce development and building capacity to use NASA Earth observations. </a:t>
            </a:r>
          </a:p>
          <a:p>
            <a:pPr lvl="1"/>
            <a:r>
              <a:rPr lang="en-US" sz="1600" dirty="0"/>
              <a:t>Maps will be used by NASA's Applied Sciences when reporting to members of Congress, and it is thus extremely important that these maps accurately reflect the extent of our projects’ impact.</a:t>
            </a:r>
          </a:p>
          <a:p>
            <a:pPr lvl="1"/>
            <a:r>
              <a:rPr lang="en-US" sz="1600" dirty="0"/>
              <a:t>This </a:t>
            </a:r>
            <a:r>
              <a:rPr lang="en-US" sz="1600" dirty="0" err="1"/>
              <a:t>shapefile</a:t>
            </a:r>
            <a:r>
              <a:rPr lang="en-US" sz="1600" dirty="0"/>
              <a:t> is used in the creation of impact maps and the new interactive web mapper to discern project study areas.</a:t>
            </a:r>
          </a:p>
          <a:p>
            <a:pPr lvl="0"/>
            <a:r>
              <a:rPr lang="en-US" sz="2000" b="1" dirty="0"/>
              <a:t>How to make it work for you</a:t>
            </a:r>
            <a:r>
              <a:rPr lang="en-US" sz="2000" dirty="0"/>
              <a:t>: </a:t>
            </a:r>
          </a:p>
          <a:p>
            <a:pPr lvl="1"/>
            <a:r>
              <a:rPr lang="en-US" sz="1600" dirty="0"/>
              <a:t>The ability to package </a:t>
            </a:r>
            <a:r>
              <a:rPr lang="en-US" sz="1600" dirty="0" err="1"/>
              <a:t>shapefiles</a:t>
            </a:r>
            <a:r>
              <a:rPr lang="en-US" sz="1600" dirty="0"/>
              <a:t> and share is helpful and you can reuse this </a:t>
            </a:r>
            <a:r>
              <a:rPr lang="en-US" sz="1600" dirty="0" err="1"/>
              <a:t>shapefile</a:t>
            </a:r>
            <a:r>
              <a:rPr lang="en-US" sz="1600" dirty="0"/>
              <a:t> in the future.</a:t>
            </a:r>
          </a:p>
          <a:p>
            <a:pPr lvl="0"/>
            <a:r>
              <a:rPr lang="en-US" sz="2000" b="1" dirty="0"/>
              <a:t>Important to Know</a:t>
            </a:r>
            <a:r>
              <a:rPr lang="en-US" sz="2000" dirty="0"/>
              <a:t>: </a:t>
            </a:r>
          </a:p>
          <a:p>
            <a:pPr lvl="1"/>
            <a:r>
              <a:rPr lang="en-US" sz="1600" dirty="0"/>
              <a:t>Your </a:t>
            </a:r>
            <a:r>
              <a:rPr lang="en-US" sz="1600" dirty="0" err="1"/>
              <a:t>shapefile</a:t>
            </a:r>
            <a:r>
              <a:rPr lang="en-US" sz="1600" dirty="0"/>
              <a:t> must match the study area listed on your project summary. </a:t>
            </a:r>
          </a:p>
          <a:p>
            <a:pPr lvl="1"/>
            <a:r>
              <a:rPr lang="en-US" sz="1600" dirty="0"/>
              <a:t>Create a polygon </a:t>
            </a:r>
            <a:r>
              <a:rPr lang="en-US" sz="1600" dirty="0" err="1"/>
              <a:t>shapefile</a:t>
            </a:r>
            <a:r>
              <a:rPr lang="en-US" sz="1600" dirty="0"/>
              <a:t> of your study area, </a:t>
            </a:r>
            <a:r>
              <a:rPr lang="en-US" sz="1600" u="sng" dirty="0"/>
              <a:t>containing only one feature</a:t>
            </a:r>
            <a:r>
              <a:rPr lang="en-US" sz="1600" dirty="0"/>
              <a:t>.</a:t>
            </a:r>
          </a:p>
          <a:p>
            <a:pPr lvl="1"/>
            <a:r>
              <a:rPr lang="en-US" sz="1600" dirty="0"/>
              <a:t>Attribute table should contain a “project” field where your project short title is listed.</a:t>
            </a:r>
          </a:p>
          <a:p>
            <a:pPr lvl="1"/>
            <a:r>
              <a:rPr lang="en-US" sz="1600" dirty="0"/>
              <a:t>The </a:t>
            </a:r>
            <a:r>
              <a:rPr lang="en-US" sz="1600" dirty="0" err="1"/>
              <a:t>shapefile</a:t>
            </a:r>
            <a:r>
              <a:rPr lang="en-US" sz="1600" dirty="0"/>
              <a:t> must be zipped and saved using standard file nomenclature.</a:t>
            </a:r>
          </a:p>
          <a:p>
            <a:pPr lvl="1"/>
            <a:r>
              <a:rPr lang="en-US" sz="1600" dirty="0"/>
              <a:t>Coordinate system: GCS_WGS_1984 </a:t>
            </a:r>
          </a:p>
          <a:p>
            <a:pPr lvl="1"/>
            <a:r>
              <a:rPr lang="en-US" sz="1600" dirty="0"/>
              <a:t>If through the course of the project, your study area changes to include additional states/countries not originally listed, ALL deliverables must be updated to reflect that change (even after a FD has been submitted).</a:t>
            </a:r>
          </a:p>
        </p:txBody>
      </p:sp>
      <p:sp>
        <p:nvSpPr>
          <p:cNvPr id="4" name="Rectangle 3"/>
          <p:cNvSpPr/>
          <p:nvPr/>
        </p:nvSpPr>
        <p:spPr>
          <a:xfrm>
            <a:off x="315658" y="6367326"/>
            <a:ext cx="11516678" cy="338554"/>
          </a:xfrm>
          <a:prstGeom prst="rect">
            <a:avLst/>
          </a:prstGeom>
        </p:spPr>
        <p:txBody>
          <a:bodyPr wrap="square">
            <a:spAutoFit/>
          </a:bodyPr>
          <a:lstStyle/>
          <a:p>
            <a:pPr lvl="0"/>
            <a:r>
              <a:rPr lang="en-US" sz="1600" b="1" dirty="0">
                <a:latin typeface="Century Gothic" panose="020B0502020202020204" pitchFamily="34" charset="0"/>
              </a:rPr>
              <a:t>Shapefile: </a:t>
            </a:r>
            <a:r>
              <a:rPr lang="en-US" sz="1300" dirty="0">
                <a:latin typeface="Century Gothic" panose="020B0502020202020204" pitchFamily="34" charset="0"/>
                <a:hlinkClick r:id="rId2"/>
              </a:rPr>
              <a:t>http://www.devpedia.developexchange.com/dp/index.php?title=Study_Area_Shapefile</a:t>
            </a:r>
            <a:r>
              <a:rPr lang="en-US" sz="1300" dirty="0">
                <a:latin typeface="Century Gothic" panose="020B0502020202020204" pitchFamily="34" charset="0"/>
              </a:rPr>
              <a:t> </a:t>
            </a:r>
            <a:endParaRPr lang="en-US" sz="1300" b="1" dirty="0">
              <a:latin typeface="Century Gothic" panose="020B0502020202020204" pitchFamily="34" charset="0"/>
            </a:endParaRPr>
          </a:p>
        </p:txBody>
      </p:sp>
    </p:spTree>
    <p:extLst>
      <p:ext uri="{BB962C8B-B14F-4D97-AF65-F5344CB8AC3E}">
        <p14:creationId xmlns:p14="http://schemas.microsoft.com/office/powerpoint/2010/main" val="240039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1E8A"/>
                </a:solidFill>
              </a:rPr>
              <a:t>Deliverables: </a:t>
            </a:r>
            <a:r>
              <a:rPr lang="en-US" dirty="0" err="1">
                <a:solidFill>
                  <a:srgbClr val="0A1E8A"/>
                </a:solidFill>
              </a:rPr>
              <a:t>DEVELOPedia</a:t>
            </a:r>
            <a:r>
              <a:rPr lang="en-US" dirty="0">
                <a:solidFill>
                  <a:srgbClr val="0A1E8A"/>
                </a:solidFill>
              </a:rPr>
              <a:t> Project Page</a:t>
            </a:r>
          </a:p>
        </p:txBody>
      </p:sp>
      <p:sp>
        <p:nvSpPr>
          <p:cNvPr id="3" name="Content Placeholder 2"/>
          <p:cNvSpPr>
            <a:spLocks noGrp="1"/>
          </p:cNvSpPr>
          <p:nvPr>
            <p:ph idx="1"/>
          </p:nvPr>
        </p:nvSpPr>
        <p:spPr>
          <a:xfrm>
            <a:off x="315657" y="1339490"/>
            <a:ext cx="11490061" cy="4958439"/>
          </a:xfrm>
        </p:spPr>
        <p:txBody>
          <a:bodyPr>
            <a:normAutofit/>
          </a:bodyPr>
          <a:lstStyle/>
          <a:p>
            <a:pPr lvl="0"/>
            <a:r>
              <a:rPr lang="en-US" sz="2000" b="1" dirty="0"/>
              <a:t>What it is</a:t>
            </a:r>
            <a:r>
              <a:rPr lang="en-US" sz="2000" dirty="0"/>
              <a:t>: Each project has a page on </a:t>
            </a:r>
            <a:r>
              <a:rPr lang="en-US" sz="2000" dirty="0" err="1"/>
              <a:t>DEVELOPedia</a:t>
            </a:r>
            <a:r>
              <a:rPr lang="en-US" sz="2000" dirty="0"/>
              <a:t> that is accessible to future </a:t>
            </a:r>
            <a:r>
              <a:rPr lang="en-US" sz="2000" dirty="0" err="1"/>
              <a:t>DEVELOPers</a:t>
            </a:r>
            <a:r>
              <a:rPr lang="en-US" sz="2000" dirty="0"/>
              <a:t>.</a:t>
            </a:r>
          </a:p>
          <a:p>
            <a:pPr lvl="0"/>
            <a:r>
              <a:rPr lang="en-US" sz="2000" b="1" dirty="0"/>
              <a:t>Why it matters</a:t>
            </a:r>
            <a:r>
              <a:rPr lang="en-US" sz="2000" dirty="0"/>
              <a:t>: </a:t>
            </a:r>
          </a:p>
          <a:p>
            <a:pPr lvl="1"/>
            <a:r>
              <a:rPr lang="en-US" sz="1600" dirty="0" err="1"/>
              <a:t>DEVELOPedia</a:t>
            </a:r>
            <a:r>
              <a:rPr lang="en-US" sz="1600" dirty="0"/>
              <a:t> serves as the most complete project archive available – this is a resource to everyone in the program.</a:t>
            </a:r>
          </a:p>
          <a:p>
            <a:pPr lvl="0"/>
            <a:r>
              <a:rPr lang="en-US" sz="2000" b="1" dirty="0"/>
              <a:t>How to make it work for you</a:t>
            </a:r>
            <a:r>
              <a:rPr lang="en-US" sz="2000" dirty="0"/>
              <a:t>: </a:t>
            </a:r>
          </a:p>
          <a:p>
            <a:pPr lvl="1"/>
            <a:r>
              <a:rPr lang="en-US" sz="1600" dirty="0"/>
              <a:t>You can refer back to this page at anytime as </a:t>
            </a:r>
            <a:r>
              <a:rPr lang="en-US" sz="1600" dirty="0" err="1"/>
              <a:t>DEVELOPers</a:t>
            </a:r>
            <a:r>
              <a:rPr lang="en-US" sz="1600" dirty="0"/>
              <a:t> get to keep their accounts for eternity.</a:t>
            </a:r>
          </a:p>
          <a:p>
            <a:pPr lvl="1"/>
            <a:r>
              <a:rPr lang="en-US" sz="1600" dirty="0"/>
              <a:t>After a final NPO review, a final, archival set of deliverables are posted and you can access as needed.</a:t>
            </a:r>
            <a:endParaRPr lang="en-US" sz="1200" dirty="0"/>
          </a:p>
        </p:txBody>
      </p:sp>
      <p:sp>
        <p:nvSpPr>
          <p:cNvPr id="5" name="TextBox 4"/>
          <p:cNvSpPr txBox="1"/>
          <p:nvPr/>
        </p:nvSpPr>
        <p:spPr>
          <a:xfrm>
            <a:off x="1526640" y="4498857"/>
            <a:ext cx="9138719" cy="1077218"/>
          </a:xfrm>
          <a:prstGeom prst="rect">
            <a:avLst/>
          </a:prstGeom>
          <a:noFill/>
          <a:ln w="28575">
            <a:solidFill>
              <a:schemeClr val="accent1"/>
            </a:solidFill>
          </a:ln>
        </p:spPr>
        <p:txBody>
          <a:bodyPr wrap="square" rtlCol="0">
            <a:spAutoFit/>
          </a:bodyPr>
          <a:lstStyle/>
          <a:p>
            <a:pPr algn="ctr"/>
            <a:r>
              <a:rPr lang="en-US" sz="2400" b="1" dirty="0">
                <a:latin typeface="Century Gothic" panose="020B0502020202020204" pitchFamily="34" charset="0"/>
              </a:rPr>
              <a:t>DEVELOP Website Project Pages</a:t>
            </a:r>
          </a:p>
          <a:p>
            <a:pPr algn="ctr"/>
            <a:r>
              <a:rPr lang="en-US" sz="2000" dirty="0">
                <a:latin typeface="Century Gothic" panose="020B0502020202020204" pitchFamily="34" charset="0"/>
              </a:rPr>
              <a:t>Project pages are posted near the end of term on the NASA DEVELOP website. Feature your experiences and project pages on LinkedIn. </a:t>
            </a:r>
          </a:p>
        </p:txBody>
      </p:sp>
    </p:spTree>
    <p:extLst>
      <p:ext uri="{BB962C8B-B14F-4D97-AF65-F5344CB8AC3E}">
        <p14:creationId xmlns:p14="http://schemas.microsoft.com/office/powerpoint/2010/main" val="123365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1E8A"/>
                </a:solidFill>
              </a:rPr>
              <a:t>Deliverables: Feedback Form</a:t>
            </a:r>
          </a:p>
        </p:txBody>
      </p:sp>
      <p:sp>
        <p:nvSpPr>
          <p:cNvPr id="3" name="Content Placeholder 2"/>
          <p:cNvSpPr>
            <a:spLocks noGrp="1"/>
          </p:cNvSpPr>
          <p:nvPr>
            <p:ph idx="1"/>
          </p:nvPr>
        </p:nvSpPr>
        <p:spPr>
          <a:xfrm>
            <a:off x="333200" y="1329922"/>
            <a:ext cx="11516678" cy="5339819"/>
          </a:xfrm>
        </p:spPr>
        <p:txBody>
          <a:bodyPr>
            <a:normAutofit/>
          </a:bodyPr>
          <a:lstStyle/>
          <a:p>
            <a:pPr lvl="0"/>
            <a:r>
              <a:rPr lang="en-US" sz="2000" b="1" dirty="0"/>
              <a:t>What it is</a:t>
            </a:r>
            <a:r>
              <a:rPr lang="en-US" sz="2000" dirty="0"/>
              <a:t>: The newest deliverable is in response to NASA </a:t>
            </a:r>
            <a:r>
              <a:rPr lang="en-US" sz="2000" dirty="0" err="1"/>
              <a:t>Headquarter’s</a:t>
            </a:r>
            <a:r>
              <a:rPr lang="en-US" sz="2000" dirty="0"/>
              <a:t> request that we increase our collection and reporting of feedback relating to three things: 1) NASA Earth observation data (accessibility, processing, and use), 2) research questions surfaced by application projects (what do the feasibility study results lead our partners to pursue next), and 3) partner engagement. Headquarters is also collecting information relating to answering the question “what is your success rate?” driving DEVELOP to increase its reflection on and assessment of projects and resources expended. With this in mind, DEVELOP has created a simple template that collects information regarding the above topics, along with team and advising relating to each project. </a:t>
            </a:r>
          </a:p>
          <a:p>
            <a:pPr lvl="0"/>
            <a:r>
              <a:rPr lang="en-US" sz="2000" b="1" dirty="0"/>
              <a:t>Why it matters</a:t>
            </a:r>
            <a:r>
              <a:rPr lang="en-US" sz="2000" dirty="0"/>
              <a:t>: </a:t>
            </a:r>
          </a:p>
          <a:p>
            <a:pPr lvl="1"/>
            <a:r>
              <a:rPr lang="en-US" sz="1600" dirty="0"/>
              <a:t>Headquarters is looking for the wealth of knowledge rapidly gained in DEVELOP projects to feed into Science Teams</a:t>
            </a:r>
          </a:p>
          <a:p>
            <a:pPr lvl="0"/>
            <a:r>
              <a:rPr lang="en-US" sz="2000" b="1" dirty="0"/>
              <a:t>How to make it work for you</a:t>
            </a:r>
            <a:r>
              <a:rPr lang="en-US" sz="2000" dirty="0"/>
              <a:t>: </a:t>
            </a:r>
          </a:p>
          <a:p>
            <a:pPr lvl="1"/>
            <a:r>
              <a:rPr lang="en-US" sz="1600" dirty="0"/>
              <a:t>Team discussion relating to the challenges and data use is a great exercise for the team to pursue. Follow up with project partners is also an important facet to the relationships built.</a:t>
            </a:r>
          </a:p>
          <a:p>
            <a:pPr lvl="0"/>
            <a:r>
              <a:rPr lang="en-US" sz="2000" b="1" dirty="0"/>
              <a:t>Important to Know</a:t>
            </a:r>
            <a:r>
              <a:rPr lang="en-US" sz="2000" dirty="0"/>
              <a:t>: </a:t>
            </a:r>
          </a:p>
          <a:p>
            <a:pPr lvl="1"/>
            <a:r>
              <a:rPr lang="en-US" sz="1600" dirty="0"/>
              <a:t>This is the newest deliverable and we are looking for guidance on additional instructions we can provide.</a:t>
            </a:r>
            <a:endParaRPr lang="en-US" sz="1200" dirty="0"/>
          </a:p>
          <a:p>
            <a:pPr lvl="1"/>
            <a:endParaRPr lang="en-US" sz="1200" dirty="0"/>
          </a:p>
        </p:txBody>
      </p:sp>
    </p:spTree>
    <p:extLst>
      <p:ext uri="{BB962C8B-B14F-4D97-AF65-F5344CB8AC3E}">
        <p14:creationId xmlns:p14="http://schemas.microsoft.com/office/powerpoint/2010/main" val="700623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2263</TotalTime>
  <Words>2162</Words>
  <Application>Microsoft Office PowerPoint</Application>
  <PresentationFormat>Widescreen</PresentationFormat>
  <Paragraphs>148</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Office Theme</vt:lpstr>
      <vt:lpstr>Deliverables: Project Summary</vt:lpstr>
      <vt:lpstr>Deliverables: Tech Paper</vt:lpstr>
      <vt:lpstr>Deliverables: Poster</vt:lpstr>
      <vt:lpstr>Deliverables: Presentation</vt:lpstr>
      <vt:lpstr>Deliverables: Video &amp; Transcript</vt:lpstr>
      <vt:lpstr>Deliverables: Imagery</vt:lpstr>
      <vt:lpstr>Deliverables: Study Area Shapefile</vt:lpstr>
      <vt:lpstr>Deliverables: DEVELOPedia Project Page</vt:lpstr>
      <vt:lpstr>Deliverables: Feedback Form</vt:lpstr>
      <vt:lpstr>Deliverables: Optional Deliverables</vt:lpstr>
      <vt:lpstr>Deliverables: Code</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161</cp:revision>
  <dcterms:created xsi:type="dcterms:W3CDTF">2017-05-15T13:42:39Z</dcterms:created>
  <dcterms:modified xsi:type="dcterms:W3CDTF">2018-01-12T17:42:20Z</dcterms:modified>
</cp:coreProperties>
</file>