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319" r:id="rId2"/>
    <p:sldId id="367" r:id="rId3"/>
    <p:sldId id="326" r:id="rId4"/>
    <p:sldId id="342" r:id="rId5"/>
    <p:sldId id="365" r:id="rId6"/>
    <p:sldId id="366" r:id="rId7"/>
    <p:sldId id="343" r:id="rId8"/>
    <p:sldId id="368" r:id="rId9"/>
    <p:sldId id="344" r:id="rId10"/>
    <p:sldId id="349" r:id="rId11"/>
    <p:sldId id="348" r:id="rId12"/>
    <p:sldId id="347" r:id="rId13"/>
    <p:sldId id="346" r:id="rId14"/>
    <p:sldId id="350" r:id="rId15"/>
    <p:sldId id="345" r:id="rId16"/>
    <p:sldId id="354" r:id="rId17"/>
    <p:sldId id="353" r:id="rId18"/>
    <p:sldId id="352" r:id="rId19"/>
    <p:sldId id="364" r:id="rId20"/>
    <p:sldId id="351" r:id="rId21"/>
    <p:sldId id="341" r:id="rId22"/>
    <p:sldId id="355" r:id="rId23"/>
    <p:sldId id="356" r:id="rId24"/>
    <p:sldId id="357" r:id="rId25"/>
    <p:sldId id="361" r:id="rId26"/>
    <p:sldId id="360" r:id="rId27"/>
    <p:sldId id="359" r:id="rId28"/>
    <p:sldId id="362" r:id="rId29"/>
    <p:sldId id="3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0070C0"/>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2" autoAdjust="0"/>
    <p:restoredTop sz="94762" autoAdjust="0"/>
  </p:normalViewPr>
  <p:slideViewPr>
    <p:cSldViewPr snapToGrid="0">
      <p:cViewPr varScale="1">
        <p:scale>
          <a:sx n="82" d="100"/>
          <a:sy n="82" d="100"/>
        </p:scale>
        <p:origin x="355" y="6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1/24/2022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78900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9431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52166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28838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141114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23843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420773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20</a:t>
            </a:fld>
            <a:endParaRPr lang="en-US" dirty="0"/>
          </a:p>
        </p:txBody>
      </p:sp>
    </p:spTree>
    <p:extLst>
      <p:ext uri="{BB962C8B-B14F-4D97-AF65-F5344CB8AC3E}">
        <p14:creationId xmlns:p14="http://schemas.microsoft.com/office/powerpoint/2010/main" val="325408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22</a:t>
            </a:fld>
            <a:endParaRPr lang="en-US" dirty="0"/>
          </a:p>
        </p:txBody>
      </p:sp>
    </p:spTree>
    <p:extLst>
      <p:ext uri="{BB962C8B-B14F-4D97-AF65-F5344CB8AC3E}">
        <p14:creationId xmlns:p14="http://schemas.microsoft.com/office/powerpoint/2010/main" val="298237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23</a:t>
            </a:fld>
            <a:endParaRPr lang="en-US" dirty="0"/>
          </a:p>
        </p:txBody>
      </p:sp>
    </p:spTree>
    <p:extLst>
      <p:ext uri="{BB962C8B-B14F-4D97-AF65-F5344CB8AC3E}">
        <p14:creationId xmlns:p14="http://schemas.microsoft.com/office/powerpoint/2010/main" val="13197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6259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dirty="0"/>
          </a:p>
        </p:txBody>
      </p:sp>
    </p:spTree>
    <p:extLst>
      <p:ext uri="{BB962C8B-B14F-4D97-AF65-F5344CB8AC3E}">
        <p14:creationId xmlns:p14="http://schemas.microsoft.com/office/powerpoint/2010/main" val="879242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25</a:t>
            </a:fld>
            <a:endParaRPr lang="en-US" dirty="0"/>
          </a:p>
        </p:txBody>
      </p:sp>
    </p:spTree>
    <p:extLst>
      <p:ext uri="{BB962C8B-B14F-4D97-AF65-F5344CB8AC3E}">
        <p14:creationId xmlns:p14="http://schemas.microsoft.com/office/powerpoint/2010/main" val="3806147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26</a:t>
            </a:fld>
            <a:endParaRPr lang="en-US" dirty="0"/>
          </a:p>
        </p:txBody>
      </p:sp>
    </p:spTree>
    <p:extLst>
      <p:ext uri="{BB962C8B-B14F-4D97-AF65-F5344CB8AC3E}">
        <p14:creationId xmlns:p14="http://schemas.microsoft.com/office/powerpoint/2010/main" val="1098766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27</a:t>
            </a:fld>
            <a:endParaRPr lang="en-US" dirty="0"/>
          </a:p>
        </p:txBody>
      </p:sp>
    </p:spTree>
    <p:extLst>
      <p:ext uri="{BB962C8B-B14F-4D97-AF65-F5344CB8AC3E}">
        <p14:creationId xmlns:p14="http://schemas.microsoft.com/office/powerpoint/2010/main" val="188161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28</a:t>
            </a:fld>
            <a:endParaRPr lang="en-US" dirty="0"/>
          </a:p>
        </p:txBody>
      </p:sp>
    </p:spTree>
    <p:extLst>
      <p:ext uri="{BB962C8B-B14F-4D97-AF65-F5344CB8AC3E}">
        <p14:creationId xmlns:p14="http://schemas.microsoft.com/office/powerpoint/2010/main" val="179024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29</a:t>
            </a:fld>
            <a:endParaRPr lang="en-US" dirty="0"/>
          </a:p>
        </p:txBody>
      </p:sp>
    </p:spTree>
    <p:extLst>
      <p:ext uri="{BB962C8B-B14F-4D97-AF65-F5344CB8AC3E}">
        <p14:creationId xmlns:p14="http://schemas.microsoft.com/office/powerpoint/2010/main" val="135467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266990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46479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25248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2666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16660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428537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24693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5.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www.devpedia.developexchange.com/dv/index.php?title=Open_Source_Software_Development_and_Release"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phdcomics.com/" TargetMode="External"/><Relationship Id="rId4" Type="http://schemas.openxmlformats.org/officeDocument/2006/relationships/hyperlink" Target="http://www.phdcomics.com/comics.php?f=1689"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7.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s://gigascience.biomedcentral.com/articles/10.1186/s13742-016-0135-4"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nasa.gov/pdf/611201main_NASA_SI_Policy_12_15_1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5. Team Responsibilities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848867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Best Practices</a:t>
            </a:r>
          </a:p>
          <a:p>
            <a:pPr marL="285750" indent="-225425">
              <a:buFont typeface="Arial" panose="020B0604020202020204" pitchFamily="34" charset="0"/>
              <a:buChar char="•"/>
            </a:pPr>
            <a:r>
              <a:rPr lang="en-US" dirty="0"/>
              <a:t>Tackle deliverables </a:t>
            </a:r>
            <a:r>
              <a:rPr lang="en-US" b="1" dirty="0"/>
              <a:t>incrementally</a:t>
            </a:r>
            <a:r>
              <a:rPr lang="en-US" dirty="0"/>
              <a:t> – start them early</a:t>
            </a:r>
          </a:p>
          <a:p>
            <a:pPr marL="285750" indent="-225425">
              <a:buFont typeface="Arial" panose="020B0604020202020204" pitchFamily="34" charset="0"/>
              <a:buChar char="•"/>
            </a:pPr>
            <a:r>
              <a:rPr lang="en-US" dirty="0"/>
              <a:t>Identify a POC within the team for each deliverable</a:t>
            </a:r>
          </a:p>
          <a:p>
            <a:pPr marL="285750" indent="-225425">
              <a:buFont typeface="Arial" panose="020B0604020202020204" pitchFamily="34" charset="0"/>
              <a:buChar char="•"/>
            </a:pPr>
            <a:r>
              <a:rPr lang="en-US" b="1" dirty="0"/>
              <a:t>Reuse content </a:t>
            </a:r>
            <a:r>
              <a:rPr lang="en-US" dirty="0"/>
              <a:t>from one deliverable for another – while each demonstrates your project in a different method of communication, many have shared core elements</a:t>
            </a:r>
          </a:p>
          <a:p>
            <a:pPr marL="285750" indent="-225425">
              <a:buFont typeface="Arial" panose="020B0604020202020204" pitchFamily="34" charset="0"/>
              <a:buChar char="•"/>
            </a:pPr>
            <a:r>
              <a:rPr lang="en-US" dirty="0"/>
              <a:t>All deliverables must be </a:t>
            </a:r>
            <a:r>
              <a:rPr lang="en-US" b="1" dirty="0"/>
              <a:t>reviewed by your Fellow before submitting </a:t>
            </a:r>
            <a:r>
              <a:rPr lang="en-US" dirty="0"/>
              <a:t>to NPO</a:t>
            </a:r>
          </a:p>
          <a:p>
            <a:pPr marL="285750" indent="-225425">
              <a:buFont typeface="Arial" panose="020B0604020202020204" pitchFamily="34" charset="0"/>
              <a:buChar char="•"/>
            </a:pPr>
            <a:r>
              <a:rPr lang="en-US" dirty="0"/>
              <a:t>Build in time for Science Advisors to review as well, if available</a:t>
            </a:r>
          </a:p>
          <a:p>
            <a:pPr marL="285750" indent="-225425">
              <a:buFont typeface="Arial" panose="020B0604020202020204" pitchFamily="34" charset="0"/>
              <a:buChar char="•"/>
            </a:pPr>
            <a:r>
              <a:rPr lang="en-US" dirty="0"/>
              <a:t>Always </a:t>
            </a:r>
            <a:r>
              <a:rPr lang="en-US" b="1" dirty="0"/>
              <a:t>review the deliverable checklist </a:t>
            </a:r>
            <a:r>
              <a:rPr lang="en-US" dirty="0"/>
              <a:t>to ensure your deliverables are on point prior to submission to NPO. If it’s evident the checklist was not followed, we may ask you to resubmit!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07A6B86E-7929-4398-91D2-800786FA868E}"/>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97749C86-BE6E-4E62-BC3F-A6A8C32B66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C3AC38B2-2D44-4BF5-B339-7896B6797E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EB076A53-49C6-4684-819C-B453EACF9B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043E2275-E7A2-46FB-8F80-5ECB9077EEB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99FEB23F-FAC9-496C-BE64-8A8C8B81B07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F4FFADD0-24EE-4D8E-AF68-379FF0E266F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010D5F52-09D7-43DD-AA29-5BE00EE94ED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72B5CB90-37D6-410C-ACBE-1B8B90E1CEE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7A8FC3F6-70C6-4943-97C2-127189B5041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9987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7565135" cy="124615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You’ll learn more about deliverables from the Project Coordination team’s </a:t>
            </a:r>
            <a:r>
              <a:rPr lang="en-US" b="1" dirty="0"/>
              <a:t>Deliverables Tips &amp; Tricks Webinars </a:t>
            </a:r>
            <a:r>
              <a:rPr lang="en-US" dirty="0"/>
              <a:t>throughout the term, but it’s never too early to start thinking about deliverables!</a:t>
            </a:r>
          </a:p>
        </p:txBody>
      </p:sp>
      <p:pic>
        <p:nvPicPr>
          <p:cNvPr id="15" name="Picture 14">
            <a:extLst>
              <a:ext uri="{FF2B5EF4-FFF2-40B4-BE49-F238E27FC236}">
                <a16:creationId xmlns:a16="http://schemas.microsoft.com/office/drawing/2014/main" id="{4AA3C65A-17EF-4519-A1C0-0EDCE4D168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717269" y="480049"/>
            <a:ext cx="1634112" cy="2050547"/>
          </a:xfrm>
          <a:prstGeom prst="rect">
            <a:avLst/>
          </a:prstGeom>
          <a:ln>
            <a:noFill/>
          </a:ln>
          <a:effectLst>
            <a:outerShdw blurRad="292100" dist="139700" dir="2700000" algn="tl" rotWithShape="0">
              <a:srgbClr val="333333">
                <a:alpha val="65000"/>
              </a:srgbClr>
            </a:outerShdw>
          </a:effectLst>
        </p:spPr>
      </p:pic>
      <p:sp>
        <p:nvSpPr>
          <p:cNvPr id="16" name="Content Placeholder 18">
            <a:extLst>
              <a:ext uri="{FF2B5EF4-FFF2-40B4-BE49-F238E27FC236}">
                <a16:creationId xmlns:a16="http://schemas.microsoft.com/office/drawing/2014/main" id="{F35B81C7-9AF5-45D6-93A8-A67FDC0A7495}"/>
              </a:ext>
            </a:extLst>
          </p:cNvPr>
          <p:cNvSpPr txBox="1">
            <a:spLocks/>
          </p:cNvSpPr>
          <p:nvPr/>
        </p:nvSpPr>
        <p:spPr>
          <a:xfrm>
            <a:off x="838199" y="3100483"/>
            <a:ext cx="9503663" cy="31325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i="1" dirty="0"/>
              <a:t>Things to start thinking about now: </a:t>
            </a:r>
          </a:p>
          <a:p>
            <a:pPr marL="285750" indent="-225425">
              <a:buFont typeface="Arial" panose="020B0604020202020204" pitchFamily="34" charset="0"/>
              <a:buChar char="•"/>
            </a:pPr>
            <a:r>
              <a:rPr lang="en-US" b="1" dirty="0">
                <a:solidFill>
                  <a:srgbClr val="0070C0"/>
                </a:solidFill>
              </a:rPr>
              <a:t>Communication Deliverable</a:t>
            </a:r>
            <a:r>
              <a:rPr lang="en-US" dirty="0"/>
              <a:t>: If you are the final term of a multi-term project, your team is required to make a video or </a:t>
            </a:r>
            <a:r>
              <a:rPr lang="en-US" dirty="0" err="1"/>
              <a:t>StoryMap</a:t>
            </a:r>
            <a:r>
              <a:rPr lang="en-US" dirty="0"/>
              <a:t>. Not a multi-term project? You can choose between a Project Video, </a:t>
            </a:r>
            <a:r>
              <a:rPr lang="en-US" dirty="0" err="1"/>
              <a:t>StoryMap</a:t>
            </a:r>
            <a:r>
              <a:rPr lang="en-US" dirty="0"/>
              <a:t>, and/or a scientific Poster! Consider what is the best fit for your project? Ask your partners. You can do more than one!</a:t>
            </a:r>
          </a:p>
          <a:p>
            <a:pPr marL="285750" indent="-225425">
              <a:buFont typeface="Arial" panose="020B0604020202020204" pitchFamily="34" charset="0"/>
              <a:buChar char="•"/>
            </a:pPr>
            <a:r>
              <a:rPr lang="en-US" b="1" dirty="0">
                <a:solidFill>
                  <a:srgbClr val="0070C0"/>
                </a:solidFill>
              </a:rPr>
              <a:t>Code/Tool</a:t>
            </a:r>
            <a:r>
              <a:rPr lang="en-US" dirty="0"/>
              <a:t>: If your team wants to hand off a code or tool to partners, clarify the expectations and requirements necessary to make DEVELOP code open source. It must go through the Software Release process. Ensure that they are aware that they will not receive the code at the end of the term. Adjust your project end products, if necessary!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9" name="Group 18">
            <a:extLst>
              <a:ext uri="{FF2B5EF4-FFF2-40B4-BE49-F238E27FC236}">
                <a16:creationId xmlns:a16="http://schemas.microsoft.com/office/drawing/2014/main" id="{3551A657-60D3-42A1-A4B6-76EE716A7FF1}"/>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9287AFB0-3B5E-47B2-8D43-5251DE51F0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11A45C1B-EF62-4615-B0E0-672390A35A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3B429EFF-5015-44FB-AD65-29A8D8A661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D558EF43-41B3-4678-B67E-BC4BC6B820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D1EE52E1-35C3-4A08-968C-8F50864F2E2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04911E0B-FB6F-46DE-9DF0-136C35C85C8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CB8F611B-67EB-4C85-9D03-5794438A11F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D97465F9-C3CD-4546-A452-E17E7821086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B20559CA-2CF9-4849-AA45-5351FAD39B6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0341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Software Release Authority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03791" y="1804737"/>
            <a:ext cx="9830682" cy="482466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900" dirty="0"/>
              <a:t>What is NASA’s Software Release Authority? It is NASA’s process for </a:t>
            </a:r>
            <a:r>
              <a:rPr lang="en-US" sz="1900" b="1" dirty="0">
                <a:solidFill>
                  <a:srgbClr val="53B4B9"/>
                </a:solidFill>
              </a:rPr>
              <a:t>formally giving approval for software and tools to be released to the public</a:t>
            </a:r>
            <a:r>
              <a:rPr lang="en-US" sz="1900" dirty="0"/>
              <a:t>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marL="285750" indent="-225425">
              <a:buFont typeface="Arial" panose="020B0604020202020204" pitchFamily="34" charset="0"/>
              <a:buChar char="•"/>
            </a:pPr>
            <a:r>
              <a:rPr lang="en-US" sz="1900" b="1" dirty="0">
                <a:solidFill>
                  <a:srgbClr val="0070C0"/>
                </a:solidFill>
              </a:rPr>
              <a:t>Process involved:</a:t>
            </a:r>
          </a:p>
          <a:p>
            <a:pPr marL="741363" lvl="1" indent="-225425">
              <a:buFont typeface="Arial" panose="020B0604020202020204" pitchFamily="34" charset="0"/>
              <a:buChar char="•"/>
            </a:pPr>
            <a:r>
              <a:rPr lang="en-US" sz="1600" dirty="0"/>
              <a:t>Identify which projects are creating the types of tools that must go through SRA by means of the proposal and project summary deliverables.</a:t>
            </a:r>
          </a:p>
          <a:p>
            <a:pPr marL="741363" lvl="1" indent="-225425">
              <a:buFont typeface="Arial" panose="020B0604020202020204" pitchFamily="34" charset="0"/>
              <a:buChar char="•"/>
            </a:pPr>
            <a:r>
              <a:rPr lang="en-US" sz="1600" dirty="0"/>
              <a:t>To review the full process and steps involved - visit: </a:t>
            </a:r>
            <a:r>
              <a:rPr lang="en-US" sz="1600" dirty="0">
                <a:hlinkClick r:id="rId3"/>
              </a:rPr>
              <a:t>www.devpedia.developexchange.com/dv/index.php?title=Open_Source_Software_Development_and_Release</a:t>
            </a:r>
            <a:r>
              <a:rPr lang="en-US" sz="1600" dirty="0"/>
              <a:t>  </a:t>
            </a:r>
          </a:p>
          <a:p>
            <a:pPr marL="285750" indent="-225425">
              <a:buFont typeface="Arial" panose="020B0604020202020204" pitchFamily="34" charset="0"/>
              <a:buChar char="•"/>
            </a:pPr>
            <a:r>
              <a:rPr lang="en-US" sz="1900" b="1" dirty="0">
                <a:solidFill>
                  <a:srgbClr val="0070C0"/>
                </a:solidFill>
              </a:rPr>
              <a:t>Other considerations: </a:t>
            </a:r>
          </a:p>
          <a:p>
            <a:pPr marL="741363" lvl="1" indent="-225425">
              <a:buFont typeface="Arial" panose="020B0604020202020204" pitchFamily="34" charset="0"/>
              <a:buChar char="•"/>
            </a:pPr>
            <a:r>
              <a:rPr lang="en-US" sz="1600" dirty="0"/>
              <a:t>All software released through NASA DEVELOP will be released open source.</a:t>
            </a:r>
          </a:p>
          <a:p>
            <a:pPr marL="741363" lvl="1" indent="-225425">
              <a:buFont typeface="Arial" panose="020B0604020202020204" pitchFamily="34" charset="0"/>
              <a:buChar char="•"/>
            </a:pPr>
            <a:r>
              <a:rPr lang="en-US" sz="1600" dirty="0"/>
              <a:t>All software released through NASA DEVELOP will be distributed through the NASA DEVELOP GitHub account after Software Release Approval. Caution partners that this will not occur during the term.</a:t>
            </a:r>
          </a:p>
          <a:p>
            <a:pPr marL="741363" lvl="1" indent="-225425">
              <a:buFont typeface="Arial" panose="020B0604020202020204" pitchFamily="34" charset="0"/>
              <a:buChar char="•"/>
            </a:pPr>
            <a:r>
              <a:rPr lang="en-US" sz="1600" dirty="0"/>
              <a:t>For questions about completing the Software Release Form, refer to the Open Source Software Development and Release DEVELOPedia page or contact Danny.</a:t>
            </a:r>
          </a:p>
          <a:p>
            <a:pPr marL="741363" lvl="1" indent="-225425">
              <a:buFont typeface="Arial" panose="020B0604020202020204" pitchFamily="34" charset="0"/>
              <a:buChar char="•"/>
            </a:pPr>
            <a:r>
              <a:rPr lang="en-US" sz="1600" dirty="0"/>
              <a:t>You CANNOT handoff any coding tools/short scripts the team created to a partner until the software release process has been completed.</a:t>
            </a:r>
          </a:p>
          <a:p>
            <a:pPr marL="741363" lvl="1" indent="-225425">
              <a:buFont typeface="Arial" panose="020B0604020202020204" pitchFamily="34" charset="0"/>
              <a:buChar char="•"/>
            </a:pPr>
            <a:r>
              <a:rPr lang="en-US" sz="1600" dirty="0"/>
              <a:t>You CANNOT include any lines of code in presentations or videos, even after completing SRA.</a:t>
            </a:r>
          </a:p>
          <a:p>
            <a:pPr marL="741363" lvl="1" indent="-225425">
              <a:buFont typeface="Arial" panose="020B0604020202020204" pitchFamily="34" charset="0"/>
              <a:buChar char="•"/>
            </a:pPr>
            <a:endParaRPr lang="en-US" sz="1600"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29285D37-E78B-4187-8D26-384F761F7AB3}"/>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0DBDEA62-FB10-4D33-9421-0E437EBA36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AB75506F-7C00-49CC-85F4-8E846048C2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3EA6F7FF-20F0-40A7-A724-AD931FE8E5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801807CA-D820-47DA-9F0D-6F3586B9B98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F1A47545-0768-4384-9652-95E14784F1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BF603063-0BEA-4C05-BDAA-1258580B0EC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88C2D589-8294-4DE8-BE9B-807BE80050A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2C64D833-B637-4ECE-90B7-9BE326FDA4A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C8725CAE-E56A-4B67-A0C6-8A4FEF2073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0281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Submission</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1821640"/>
            <a:ext cx="9485375" cy="193818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Fellows supporting project coordination will work with you throughout the deliverable creation and submission process.</a:t>
            </a:r>
          </a:p>
          <a:p>
            <a:pPr marL="285750" indent="-225425">
              <a:buFont typeface="Arial" panose="020B0604020202020204" pitchFamily="34" charset="0"/>
              <a:buChar char="•"/>
            </a:pPr>
            <a:r>
              <a:rPr lang="en-US" dirty="0"/>
              <a:t>Each team has a designated Fellow to correspond with, as well as a set team of editors, throughout the whole term for continuity.</a:t>
            </a:r>
          </a:p>
          <a:p>
            <a:pPr marL="285750" indent="-225425">
              <a:buFont typeface="Arial" panose="020B0604020202020204" pitchFamily="34" charset="0"/>
              <a:buChar char="•"/>
            </a:pPr>
            <a:r>
              <a:rPr lang="en-US" dirty="0"/>
              <a:t>Any deliverable questions can be asked through the Project Coordination channel in Teams or sent to your Project Coordination point of contact</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F386F87C-D622-417D-BFA4-C0A6E7BAACB1}"/>
              </a:ext>
            </a:extLst>
          </p:cNvPr>
          <p:cNvSpPr txBox="1"/>
          <p:nvPr/>
        </p:nvSpPr>
        <p:spPr>
          <a:xfrm>
            <a:off x="867212" y="4921882"/>
            <a:ext cx="3557384" cy="584775"/>
          </a:xfrm>
          <a:prstGeom prst="rect">
            <a:avLst/>
          </a:prstGeom>
          <a:noFill/>
        </p:spPr>
        <p:txBody>
          <a:bodyPr wrap="none" rtlCol="0">
            <a:spAutoFit/>
          </a:bodyPr>
          <a:lstStyle/>
          <a:p>
            <a:pPr algn="ctr"/>
            <a:r>
              <a:rPr lang="en-US" sz="3200" dirty="0">
                <a:solidFill>
                  <a:srgbClr val="5496AD"/>
                </a:solidFill>
              </a:rPr>
              <a:t>File Nomenclature</a:t>
            </a:r>
          </a:p>
        </p:txBody>
      </p:sp>
      <p:sp>
        <p:nvSpPr>
          <p:cNvPr id="16" name="TextBox 15">
            <a:extLst>
              <a:ext uri="{FF2B5EF4-FFF2-40B4-BE49-F238E27FC236}">
                <a16:creationId xmlns:a16="http://schemas.microsoft.com/office/drawing/2014/main" id="{67B8CDF2-9C4B-4F3B-AB4F-EEB03569D05C}"/>
              </a:ext>
            </a:extLst>
          </p:cNvPr>
          <p:cNvSpPr txBox="1"/>
          <p:nvPr/>
        </p:nvSpPr>
        <p:spPr>
          <a:xfrm>
            <a:off x="3472925" y="5789982"/>
            <a:ext cx="3495805" cy="861774"/>
          </a:xfrm>
          <a:prstGeom prst="rect">
            <a:avLst/>
          </a:prstGeom>
          <a:noFill/>
        </p:spPr>
        <p:txBody>
          <a:bodyPr wrap="square" rtlCol="0">
            <a:spAutoFit/>
          </a:bodyPr>
          <a:lstStyle/>
          <a:p>
            <a:r>
              <a:rPr lang="en-US" b="1" i="1" dirty="0">
                <a:solidFill>
                  <a:schemeClr val="tx1">
                    <a:lumMod val="75000"/>
                    <a:lumOff val="25000"/>
                  </a:schemeClr>
                </a:solidFill>
              </a:rPr>
              <a:t>Node Acronyms:</a:t>
            </a:r>
          </a:p>
          <a:p>
            <a:r>
              <a:rPr lang="en-US" sz="1600" dirty="0">
                <a:solidFill>
                  <a:schemeClr val="tx1">
                    <a:lumMod val="75000"/>
                    <a:lumOff val="25000"/>
                  </a:schemeClr>
                </a:solidFill>
              </a:rPr>
              <a:t>ARC, AZ, CO, GA, GSFC, ID, JPL, LaRC, MA, MSFC, NC</a:t>
            </a:r>
          </a:p>
        </p:txBody>
      </p:sp>
      <p:sp>
        <p:nvSpPr>
          <p:cNvPr id="19" name="TextBox 18">
            <a:extLst>
              <a:ext uri="{FF2B5EF4-FFF2-40B4-BE49-F238E27FC236}">
                <a16:creationId xmlns:a16="http://schemas.microsoft.com/office/drawing/2014/main" id="{5C6B68D8-B38E-41B3-826F-C64FFA2F3671}"/>
              </a:ext>
            </a:extLst>
          </p:cNvPr>
          <p:cNvSpPr txBox="1"/>
          <p:nvPr/>
        </p:nvSpPr>
        <p:spPr>
          <a:xfrm>
            <a:off x="7149685" y="5789982"/>
            <a:ext cx="3629615" cy="861774"/>
          </a:xfrm>
          <a:prstGeom prst="rect">
            <a:avLst/>
          </a:prstGeom>
          <a:noFill/>
        </p:spPr>
        <p:txBody>
          <a:bodyPr wrap="square" rtlCol="0">
            <a:spAutoFit/>
          </a:bodyPr>
          <a:lstStyle/>
          <a:p>
            <a:r>
              <a:rPr lang="en-US" b="1" i="1" dirty="0">
                <a:solidFill>
                  <a:schemeClr val="tx1">
                    <a:lumMod val="75000"/>
                    <a:lumOff val="25000"/>
                  </a:schemeClr>
                </a:solidFill>
              </a:rPr>
              <a:t>App Area Shorthand:</a:t>
            </a:r>
          </a:p>
          <a:p>
            <a:r>
              <a:rPr lang="en-US" sz="1600" dirty="0">
                <a:solidFill>
                  <a:schemeClr val="tx1">
                    <a:lumMod val="75000"/>
                    <a:lumOff val="25000"/>
                  </a:schemeClr>
                </a:solidFill>
              </a:rPr>
              <a:t>Ag, Disasters, Eco, Energy, </a:t>
            </a:r>
            <a:r>
              <a:rPr lang="en-US" sz="1600" dirty="0" err="1">
                <a:solidFill>
                  <a:schemeClr val="tx1">
                    <a:lumMod val="75000"/>
                    <a:lumOff val="25000"/>
                  </a:schemeClr>
                </a:solidFill>
              </a:rPr>
              <a:t>HealthAQ</a:t>
            </a:r>
            <a:r>
              <a:rPr lang="en-US" sz="1600" dirty="0">
                <a:solidFill>
                  <a:schemeClr val="tx1">
                    <a:lumMod val="75000"/>
                    <a:lumOff val="25000"/>
                  </a:schemeClr>
                </a:solidFill>
              </a:rPr>
              <a:t>, TI, Urban, Water</a:t>
            </a:r>
          </a:p>
        </p:txBody>
      </p:sp>
      <p:cxnSp>
        <p:nvCxnSpPr>
          <p:cNvPr id="20" name="Straight Arrow Connector 19">
            <a:extLst>
              <a:ext uri="{FF2B5EF4-FFF2-40B4-BE49-F238E27FC236}">
                <a16:creationId xmlns:a16="http://schemas.microsoft.com/office/drawing/2014/main" id="{DEE3F8FB-7933-4705-82A1-4083A8BE85EC}"/>
              </a:ext>
            </a:extLst>
          </p:cNvPr>
          <p:cNvCxnSpPr/>
          <p:nvPr/>
        </p:nvCxnSpPr>
        <p:spPr>
          <a:xfrm flipV="1">
            <a:off x="5503999" y="5231433"/>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748697-867E-4439-AF03-21F6132CD7C6}"/>
              </a:ext>
            </a:extLst>
          </p:cNvPr>
          <p:cNvCxnSpPr/>
          <p:nvPr/>
        </p:nvCxnSpPr>
        <p:spPr>
          <a:xfrm flipH="1" flipV="1">
            <a:off x="7632320" y="5231433"/>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03DE7A7-8707-42B1-9AA6-AA092B5481DA}"/>
              </a:ext>
            </a:extLst>
          </p:cNvPr>
          <p:cNvSpPr/>
          <p:nvPr/>
        </p:nvSpPr>
        <p:spPr>
          <a:xfrm>
            <a:off x="4610537" y="4567810"/>
            <a:ext cx="4934690" cy="701731"/>
          </a:xfrm>
          <a:prstGeom prst="rect">
            <a:avLst/>
          </a:prstGeom>
        </p:spPr>
        <p:txBody>
          <a:bodyPr wrap="square">
            <a:spAutoFit/>
          </a:bodyPr>
          <a:lstStyle/>
          <a:p>
            <a:pPr>
              <a:lnSpc>
                <a:spcPct val="110000"/>
              </a:lnSpc>
              <a:buClr>
                <a:schemeClr val="accent1">
                  <a:lumMod val="50000"/>
                </a:schemeClr>
              </a:buClr>
            </a:pPr>
            <a:r>
              <a:rPr lang="en-US" dirty="0">
                <a:solidFill>
                  <a:schemeClr val="tx1">
                    <a:lumMod val="75000"/>
                    <a:lumOff val="25000"/>
                  </a:schemeClr>
                </a:solidFill>
              </a:rPr>
              <a:t>YearTerm_Node_Team_Deliverable_Draft </a:t>
            </a:r>
          </a:p>
          <a:p>
            <a:pPr>
              <a:lnSpc>
                <a:spcPct val="110000"/>
              </a:lnSpc>
              <a:buClr>
                <a:schemeClr val="accent1">
                  <a:lumMod val="50000"/>
                </a:schemeClr>
              </a:buClr>
            </a:pPr>
            <a:r>
              <a:rPr lang="en-US" b="1" dirty="0">
                <a:solidFill>
                  <a:srgbClr val="0079C2"/>
                </a:solidFill>
              </a:rPr>
              <a:t>Ex. </a:t>
            </a:r>
            <a:r>
              <a:rPr lang="en-US" sz="1400" b="1" dirty="0">
                <a:solidFill>
                  <a:srgbClr val="0079C2"/>
                </a:solidFill>
              </a:rPr>
              <a:t>2021Sum_GA_EasternIndiaEcoII_Poster_FD</a:t>
            </a:r>
          </a:p>
        </p:txBody>
      </p:sp>
      <p:sp>
        <p:nvSpPr>
          <p:cNvPr id="3" name="Rectangle 2">
            <a:extLst>
              <a:ext uri="{FF2B5EF4-FFF2-40B4-BE49-F238E27FC236}">
                <a16:creationId xmlns:a16="http://schemas.microsoft.com/office/drawing/2014/main" id="{25CED08B-8DBF-4BF2-9189-8DDD77FF01A0}"/>
              </a:ext>
            </a:extLst>
          </p:cNvPr>
          <p:cNvSpPr/>
          <p:nvPr/>
        </p:nvSpPr>
        <p:spPr>
          <a:xfrm>
            <a:off x="772357" y="3721715"/>
            <a:ext cx="9676660" cy="70173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0070C0"/>
              </a:solidFill>
            </a:endParaRPr>
          </a:p>
          <a:p>
            <a:pPr algn="ctr"/>
            <a:r>
              <a:rPr lang="en-US" b="1" dirty="0">
                <a:solidFill>
                  <a:srgbClr val="0070C0"/>
                </a:solidFill>
              </a:rPr>
              <a:t>To submit</a:t>
            </a:r>
            <a:r>
              <a:rPr lang="en-US" dirty="0"/>
              <a:t>: All deliverables will be uploaded to the respective folder in the DEVELOP Spring 2022 Teams channel. </a:t>
            </a:r>
          </a:p>
          <a:p>
            <a:pPr algn="ctr"/>
            <a:endParaRPr lang="en-US" dirty="0"/>
          </a:p>
        </p:txBody>
      </p:sp>
      <p:grpSp>
        <p:nvGrpSpPr>
          <p:cNvPr id="23" name="Group 22">
            <a:extLst>
              <a:ext uri="{FF2B5EF4-FFF2-40B4-BE49-F238E27FC236}">
                <a16:creationId xmlns:a16="http://schemas.microsoft.com/office/drawing/2014/main" id="{56D0B624-B4A0-4519-83CE-12CD34CE3A02}"/>
              </a:ext>
            </a:extLst>
          </p:cNvPr>
          <p:cNvGrpSpPr/>
          <p:nvPr/>
        </p:nvGrpSpPr>
        <p:grpSpPr>
          <a:xfrm>
            <a:off x="10775708" y="22674"/>
            <a:ext cx="717868" cy="6821483"/>
            <a:chOff x="10775708" y="22674"/>
            <a:chExt cx="717868" cy="6821483"/>
          </a:xfrm>
        </p:grpSpPr>
        <p:pic>
          <p:nvPicPr>
            <p:cNvPr id="24" name="Picture 23">
              <a:extLst>
                <a:ext uri="{FF2B5EF4-FFF2-40B4-BE49-F238E27FC236}">
                  <a16:creationId xmlns:a16="http://schemas.microsoft.com/office/drawing/2014/main" id="{36026E4A-DEBC-4BDB-B4C1-BFBDFE822D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5" name="Picture 24">
              <a:extLst>
                <a:ext uri="{FF2B5EF4-FFF2-40B4-BE49-F238E27FC236}">
                  <a16:creationId xmlns:a16="http://schemas.microsoft.com/office/drawing/2014/main" id="{55389E69-F425-4F20-98CA-466263D909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6" name="Picture 25">
              <a:extLst>
                <a:ext uri="{FF2B5EF4-FFF2-40B4-BE49-F238E27FC236}">
                  <a16:creationId xmlns:a16="http://schemas.microsoft.com/office/drawing/2014/main" id="{5904909D-70FD-4A0A-BA04-401CA330C1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7" name="Picture 26">
              <a:extLst>
                <a:ext uri="{FF2B5EF4-FFF2-40B4-BE49-F238E27FC236}">
                  <a16:creationId xmlns:a16="http://schemas.microsoft.com/office/drawing/2014/main" id="{13D39D3A-FCBF-4996-A643-139EB81A33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8" name="Picture 27">
              <a:extLst>
                <a:ext uri="{FF2B5EF4-FFF2-40B4-BE49-F238E27FC236}">
                  <a16:creationId xmlns:a16="http://schemas.microsoft.com/office/drawing/2014/main" id="{1EAE3E4D-E4E5-44E7-8341-3D5EA4B917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9" name="Picture 28">
              <a:extLst>
                <a:ext uri="{FF2B5EF4-FFF2-40B4-BE49-F238E27FC236}">
                  <a16:creationId xmlns:a16="http://schemas.microsoft.com/office/drawing/2014/main" id="{13633022-CE2A-4F16-AE88-72D667DCF37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0" name="Picture 29">
              <a:extLst>
                <a:ext uri="{FF2B5EF4-FFF2-40B4-BE49-F238E27FC236}">
                  <a16:creationId xmlns:a16="http://schemas.microsoft.com/office/drawing/2014/main" id="{D5DEFA3E-F9C6-4207-A67C-D4FCE95F5CE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1" name="Picture 30">
              <a:extLst>
                <a:ext uri="{FF2B5EF4-FFF2-40B4-BE49-F238E27FC236}">
                  <a16:creationId xmlns:a16="http://schemas.microsoft.com/office/drawing/2014/main" id="{DC706A35-BAC1-4722-A5A8-8BC8FEB279D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216A1900-960A-4302-A036-C3152AEF8B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5021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Required Legal Statements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03731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ALL deliverables and products created by teams need to include this short paragraph of legal statements:</a:t>
            </a:r>
          </a:p>
          <a:p>
            <a:pPr marL="60325"/>
            <a:endParaRPr lang="en-US" sz="1800" b="1" dirty="0"/>
          </a:p>
          <a:p>
            <a:pPr marL="60325"/>
            <a:r>
              <a:rPr lang="en-US" sz="1800" b="1" dirty="0"/>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9B820E46-D168-4CD7-ADAE-3F43C1628728}"/>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0E365091-A422-46D7-BAB4-9A3FD7E224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1EAE7B7F-59B8-4DE7-9E96-1692C995FF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E2A564ED-B771-4E7B-BD72-0E6032A3D6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117D8740-81E9-4ACD-8456-D3991B8753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27B81035-A92F-40A7-8439-7D38E11743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8F43A541-7F63-491C-A15F-103CF297643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31C3BD72-CC62-46DB-9A80-F281C65031A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C49ECD23-9289-436C-BF08-9A062739DF1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F452505F-CB3A-4379-8CDD-0F37AE6896C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7597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71397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Export Control is NASA’s program to ensure that scientific material being shared externally abides by federal regulations.</a:t>
            </a:r>
          </a:p>
          <a:p>
            <a:pPr marL="60325"/>
            <a:endParaRPr lang="en-US" b="1" dirty="0">
              <a:solidFill>
                <a:srgbClr val="0070C0"/>
              </a:solidFill>
            </a:endParaRPr>
          </a:p>
          <a:p>
            <a:pPr marL="60325"/>
            <a:r>
              <a:rPr lang="en-US" b="1" dirty="0">
                <a:solidFill>
                  <a:srgbClr val="0070C0"/>
                </a:solidFill>
              </a:rPr>
              <a:t>What does this mean to me? </a:t>
            </a:r>
          </a:p>
          <a:p>
            <a:pPr marL="285750" indent="-225425">
              <a:buFont typeface="Arial" panose="020B0604020202020204" pitchFamily="34" charset="0"/>
              <a:buChar char="•"/>
            </a:pPr>
            <a:r>
              <a:rPr lang="en-US" dirty="0"/>
              <a:t>BEFORE sharing any materials outside DEVELOP, check with NPO. </a:t>
            </a:r>
          </a:p>
          <a:p>
            <a:pPr marL="285750" indent="-225425">
              <a:buFont typeface="Arial" panose="020B0604020202020204" pitchFamily="34" charset="0"/>
              <a:buChar char="•"/>
            </a:pPr>
            <a:r>
              <a:rPr lang="en-US" dirty="0"/>
              <a:t>Some project materials can be shared without going through export control (map products, preliminary results, imagery, videos), others must gain NASA approval first (tech paper, poster,  presentation). </a:t>
            </a:r>
          </a:p>
          <a:p>
            <a:pPr marL="285750" indent="-225425">
              <a:buFont typeface="Arial" panose="020B0604020202020204" pitchFamily="34" charset="0"/>
              <a:buChar char="•"/>
            </a:pPr>
            <a:r>
              <a:rPr lang="en-US" dirty="0"/>
              <a:t>All external publications (ex. peer-review publications) and conference presentations must also gain these approvals. </a:t>
            </a:r>
          </a:p>
          <a:p>
            <a:pPr marL="285750" indent="-225425">
              <a:buFont typeface="Arial" panose="020B0604020202020204" pitchFamily="34" charset="0"/>
              <a:buChar char="•"/>
            </a:pPr>
            <a:r>
              <a:rPr lang="en-US" dirty="0"/>
              <a:t>Amanda and Cecil are your Export Control POCs.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438DA7A6-F95E-4421-9ABD-C1D6B6D67731}"/>
              </a:ext>
            </a:extLst>
          </p:cNvPr>
          <p:cNvGrpSpPr/>
          <p:nvPr/>
        </p:nvGrpSpPr>
        <p:grpSpPr>
          <a:xfrm>
            <a:off x="4421080" y="286694"/>
            <a:ext cx="6010182" cy="1588226"/>
            <a:chOff x="1553575" y="5290691"/>
            <a:chExt cx="2995202" cy="800354"/>
          </a:xfrm>
        </p:grpSpPr>
        <p:sp>
          <p:nvSpPr>
            <p:cNvPr id="16" name="Text Placeholder 5">
              <a:extLst>
                <a:ext uri="{FF2B5EF4-FFF2-40B4-BE49-F238E27FC236}">
                  <a16:creationId xmlns:a16="http://schemas.microsoft.com/office/drawing/2014/main" id="{8D4A5BEF-E0AE-4AFB-BF7D-E246647814C4}"/>
                </a:ext>
              </a:extLst>
            </p:cNvPr>
            <p:cNvSpPr txBox="1">
              <a:spLocks/>
            </p:cNvSpPr>
            <p:nvPr/>
          </p:nvSpPr>
          <p:spPr>
            <a:xfrm>
              <a:off x="1570540" y="5307539"/>
              <a:ext cx="2978237" cy="7835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Export Control only controls what </a:t>
              </a:r>
              <a:r>
                <a:rPr lang="en-US" sz="1600" b="1" i="1" dirty="0"/>
                <a:t>deliverables</a:t>
              </a:r>
              <a:r>
                <a:rPr lang="en-US" sz="1600" i="1" dirty="0"/>
                <a:t> </a:t>
              </a:r>
              <a:r>
                <a:rPr lang="en-US" sz="1600" dirty="0"/>
                <a:t>can be shared externally. You are not only allowed to, </a:t>
              </a:r>
              <a:r>
                <a:rPr lang="en-US" sz="1600" b="1" dirty="0"/>
                <a:t>but are encouraged to</a:t>
              </a:r>
              <a:r>
                <a:rPr lang="en-US" sz="1600" dirty="0"/>
                <a:t>, discuss the details of your project with friends, family, colleagues, </a:t>
              </a:r>
              <a:r>
                <a:rPr lang="en-US" sz="1600" dirty="0" err="1"/>
                <a:t>etc</a:t>
              </a:r>
              <a:r>
                <a:rPr lang="en-US" sz="1600" dirty="0"/>
                <a:t>! </a:t>
              </a:r>
            </a:p>
          </p:txBody>
        </p:sp>
        <p:sp>
          <p:nvSpPr>
            <p:cNvPr id="19" name="Rounded Rectangle 46">
              <a:extLst>
                <a:ext uri="{FF2B5EF4-FFF2-40B4-BE49-F238E27FC236}">
                  <a16:creationId xmlns:a16="http://schemas.microsoft.com/office/drawing/2014/main" id="{6D7D7BC6-9584-4F1A-B19D-12BD870411DB}"/>
                </a:ext>
              </a:extLst>
            </p:cNvPr>
            <p:cNvSpPr/>
            <p:nvPr/>
          </p:nvSpPr>
          <p:spPr>
            <a:xfrm>
              <a:off x="1553575" y="5290691"/>
              <a:ext cx="2978237"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3898DB5-B969-4222-A56B-7575450FD193}"/>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9F349DAF-F667-4944-AE6C-27B77CACA5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2" name="Picture 21">
              <a:extLst>
                <a:ext uri="{FF2B5EF4-FFF2-40B4-BE49-F238E27FC236}">
                  <a16:creationId xmlns:a16="http://schemas.microsoft.com/office/drawing/2014/main" id="{403EC653-8A13-4EEA-9891-25ADFAC200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3" name="Picture 22">
              <a:extLst>
                <a:ext uri="{FF2B5EF4-FFF2-40B4-BE49-F238E27FC236}">
                  <a16:creationId xmlns:a16="http://schemas.microsoft.com/office/drawing/2014/main" id="{39C7E73B-374E-4E59-AD4D-A265BBB67B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4" name="Picture 23">
              <a:extLst>
                <a:ext uri="{FF2B5EF4-FFF2-40B4-BE49-F238E27FC236}">
                  <a16:creationId xmlns:a16="http://schemas.microsoft.com/office/drawing/2014/main" id="{BD467766-B4F7-49A9-87B6-A7B36AA940F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5" name="Picture 24">
              <a:extLst>
                <a:ext uri="{FF2B5EF4-FFF2-40B4-BE49-F238E27FC236}">
                  <a16:creationId xmlns:a16="http://schemas.microsoft.com/office/drawing/2014/main" id="{A46679B9-582F-4B95-9CFA-6EF53A0D245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6" name="Picture 25">
              <a:extLst>
                <a:ext uri="{FF2B5EF4-FFF2-40B4-BE49-F238E27FC236}">
                  <a16:creationId xmlns:a16="http://schemas.microsoft.com/office/drawing/2014/main" id="{C18B38F4-A593-4EC4-8B49-47FDA6551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7" name="Picture 26">
              <a:extLst>
                <a:ext uri="{FF2B5EF4-FFF2-40B4-BE49-F238E27FC236}">
                  <a16:creationId xmlns:a16="http://schemas.microsoft.com/office/drawing/2014/main" id="{9C5B8CBC-21B7-4B70-A9E7-BFEC2D7D23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8" name="Picture 27">
              <a:extLst>
                <a:ext uri="{FF2B5EF4-FFF2-40B4-BE49-F238E27FC236}">
                  <a16:creationId xmlns:a16="http://schemas.microsoft.com/office/drawing/2014/main" id="{517CE80B-B9FA-4938-8779-005506FCE7F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9" name="Picture 28">
              <a:extLst>
                <a:ext uri="{FF2B5EF4-FFF2-40B4-BE49-F238E27FC236}">
                  <a16:creationId xmlns:a16="http://schemas.microsoft.com/office/drawing/2014/main" id="{A00F0E41-F29A-47F7-80DF-E14BA0E9A8D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8758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452141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What is Export Control?</a:t>
            </a:r>
          </a:p>
          <a:p>
            <a:pPr marL="60325"/>
            <a:r>
              <a:rPr lang="en-US" dirty="0"/>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60325"/>
            <a:r>
              <a:rPr lang="en-US" b="1" dirty="0"/>
              <a:t>NASA Administrator’s Export Control Policy: </a:t>
            </a:r>
          </a:p>
          <a:p>
            <a:pPr marL="60325"/>
            <a:r>
              <a:rPr lang="en-US" dirty="0"/>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10423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Deadlines to NPO</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73090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Check out </a:t>
            </a:r>
            <a:r>
              <a:rPr lang="en-US" sz="2800" dirty="0" err="1"/>
              <a:t>DEVELOPedia’s</a:t>
            </a:r>
            <a:r>
              <a:rPr lang="en-US" sz="2800" dirty="0"/>
              <a:t> Deliverable Calendar</a:t>
            </a:r>
          </a:p>
          <a:p>
            <a:pPr marL="285750" indent="-225425">
              <a:buFont typeface="Arial" panose="020B0604020202020204" pitchFamily="34" charset="0"/>
              <a:buChar char="•"/>
            </a:pPr>
            <a:r>
              <a:rPr lang="en-US" dirty="0"/>
              <a:t>Week 1 – </a:t>
            </a:r>
            <a:r>
              <a:rPr lang="en-US" b="1" dirty="0">
                <a:solidFill>
                  <a:srgbClr val="0070C0"/>
                </a:solidFill>
              </a:rPr>
              <a:t>1/27</a:t>
            </a:r>
            <a:r>
              <a:rPr lang="en-US" dirty="0"/>
              <a:t>: Personality Assessment, Entrance Personal Growth Assessment, DEVELOPedia Participant Page</a:t>
            </a:r>
          </a:p>
          <a:p>
            <a:pPr marL="285750" indent="-225425">
              <a:buFont typeface="Arial" panose="020B0604020202020204" pitchFamily="34" charset="0"/>
              <a:buChar char="•"/>
            </a:pPr>
            <a:r>
              <a:rPr lang="en-US" dirty="0"/>
              <a:t>Week 2 – </a:t>
            </a:r>
            <a:r>
              <a:rPr lang="en-US" b="1" dirty="0">
                <a:solidFill>
                  <a:srgbClr val="0070C0"/>
                </a:solidFill>
              </a:rPr>
              <a:t>2/3</a:t>
            </a:r>
            <a:r>
              <a:rPr lang="en-US" dirty="0"/>
              <a:t>:</a:t>
            </a:r>
            <a:r>
              <a:rPr lang="en-US" b="1" dirty="0">
                <a:solidFill>
                  <a:srgbClr val="0070C0"/>
                </a:solidFill>
              </a:rPr>
              <a:t> </a:t>
            </a:r>
            <a:r>
              <a:rPr lang="en-US" dirty="0"/>
              <a:t>Creative Communication Selection, Confirm AGOL account access</a:t>
            </a:r>
          </a:p>
          <a:p>
            <a:pPr marL="285750" indent="-225425">
              <a:buFont typeface="Arial" panose="020B0604020202020204" pitchFamily="34" charset="0"/>
              <a:buChar char="•"/>
            </a:pPr>
            <a:r>
              <a:rPr lang="en-US" dirty="0"/>
              <a:t>Week 3 – </a:t>
            </a:r>
            <a:r>
              <a:rPr lang="en-US" b="1" dirty="0">
                <a:solidFill>
                  <a:srgbClr val="0070C0"/>
                </a:solidFill>
              </a:rPr>
              <a:t>2/10</a:t>
            </a:r>
            <a:r>
              <a:rPr lang="en-US" dirty="0"/>
              <a:t>: Project Summary RD</a:t>
            </a:r>
          </a:p>
          <a:p>
            <a:pPr marL="285750" indent="-225425">
              <a:buFont typeface="Arial" panose="020B0604020202020204" pitchFamily="34" charset="0"/>
              <a:buChar char="•"/>
            </a:pPr>
            <a:r>
              <a:rPr lang="en-US" dirty="0"/>
              <a:t>Week 4 – </a:t>
            </a:r>
            <a:r>
              <a:rPr lang="en-US" b="1" dirty="0">
                <a:solidFill>
                  <a:srgbClr val="0070C0"/>
                </a:solidFill>
              </a:rPr>
              <a:t>2/17</a:t>
            </a:r>
            <a:r>
              <a:rPr lang="en-US" dirty="0"/>
              <a:t>: No deliverables this week (savor it!)</a:t>
            </a:r>
          </a:p>
          <a:p>
            <a:pPr marL="285750" indent="-225425">
              <a:buFont typeface="Arial" panose="020B0604020202020204" pitchFamily="34" charset="0"/>
              <a:buChar char="•"/>
            </a:pPr>
            <a:r>
              <a:rPr lang="en-US" dirty="0"/>
              <a:t>Week 5 – </a:t>
            </a:r>
            <a:r>
              <a:rPr lang="en-US" b="1" dirty="0">
                <a:solidFill>
                  <a:srgbClr val="0070C0"/>
                </a:solidFill>
              </a:rPr>
              <a:t>2/24</a:t>
            </a:r>
            <a:r>
              <a:rPr lang="en-US" dirty="0"/>
              <a:t>: Tech Paper RD, Creative Communication Outline (</a:t>
            </a:r>
            <a:r>
              <a:rPr lang="en-US" i="1" dirty="0"/>
              <a:t>Video/</a:t>
            </a:r>
            <a:r>
              <a:rPr lang="en-US" i="1" dirty="0" err="1"/>
              <a:t>StoryMap</a:t>
            </a:r>
            <a:r>
              <a:rPr lang="en-US" i="1" dirty="0"/>
              <a:t> only)</a:t>
            </a:r>
            <a:endParaRPr lang="en-US" dirty="0"/>
          </a:p>
          <a:p>
            <a:pPr marL="285750" indent="-225425">
              <a:buFont typeface="Arial" panose="020B0604020202020204" pitchFamily="34" charset="0"/>
              <a:buChar char="•"/>
            </a:pPr>
            <a:r>
              <a:rPr lang="en-US" dirty="0"/>
              <a:t>Week 6 – </a:t>
            </a:r>
            <a:r>
              <a:rPr lang="en-US" b="1" dirty="0">
                <a:solidFill>
                  <a:srgbClr val="0070C0"/>
                </a:solidFill>
              </a:rPr>
              <a:t>3/3</a:t>
            </a:r>
            <a:r>
              <a:rPr lang="en-US" dirty="0"/>
              <a:t>: Presentation RD, Creative Communication RD (</a:t>
            </a:r>
            <a:r>
              <a:rPr lang="en-US" i="1" dirty="0"/>
              <a:t>Video/</a:t>
            </a:r>
            <a:r>
              <a:rPr lang="en-US" i="1" dirty="0" err="1"/>
              <a:t>StoryMap</a:t>
            </a:r>
            <a:r>
              <a:rPr lang="en-US" i="1" dirty="0"/>
              <a:t> only</a:t>
            </a:r>
            <a:r>
              <a:rPr lang="en-US" dirty="0"/>
              <a:t>)</a:t>
            </a:r>
          </a:p>
          <a:p>
            <a:pPr marL="285750" indent="-225425">
              <a:buFont typeface="Arial" panose="020B0604020202020204" pitchFamily="34" charset="0"/>
              <a:buChar char="•"/>
            </a:pPr>
            <a:r>
              <a:rPr lang="en-US" dirty="0"/>
              <a:t>Week 7 – </a:t>
            </a:r>
            <a:r>
              <a:rPr lang="en-US" b="1" dirty="0">
                <a:solidFill>
                  <a:srgbClr val="0070C0"/>
                </a:solidFill>
              </a:rPr>
              <a:t>3/10</a:t>
            </a:r>
            <a:r>
              <a:rPr lang="en-US" dirty="0"/>
              <a:t>: Study Area Shapefile, Website Image, Software Release Form</a:t>
            </a:r>
          </a:p>
          <a:p>
            <a:pPr marL="285750" indent="-225425">
              <a:buFont typeface="Arial" panose="020B0604020202020204" pitchFamily="34" charset="0"/>
              <a:buChar char="•"/>
            </a:pPr>
            <a:r>
              <a:rPr lang="en-US" dirty="0"/>
              <a:t>Week 8 – </a:t>
            </a:r>
            <a:r>
              <a:rPr lang="en-US" b="1" dirty="0">
                <a:solidFill>
                  <a:srgbClr val="0070C0"/>
                </a:solidFill>
              </a:rPr>
              <a:t>3/17</a:t>
            </a:r>
            <a:r>
              <a:rPr lang="en-US" dirty="0"/>
              <a:t>: Presentation FD, Draft Code</a:t>
            </a:r>
          </a:p>
          <a:p>
            <a:pPr marL="285750" indent="-225425">
              <a:buFont typeface="Arial" panose="020B0604020202020204" pitchFamily="34" charset="0"/>
              <a:buChar char="•"/>
            </a:pPr>
            <a:r>
              <a:rPr lang="en-US" dirty="0"/>
              <a:t>Week 9 – </a:t>
            </a:r>
            <a:r>
              <a:rPr lang="en-US" b="1" dirty="0">
                <a:solidFill>
                  <a:srgbClr val="0070C0"/>
                </a:solidFill>
              </a:rPr>
              <a:t>3/22</a:t>
            </a:r>
            <a:r>
              <a:rPr lang="en-US" dirty="0"/>
              <a:t>: Creative Communication FD; </a:t>
            </a:r>
            <a:r>
              <a:rPr lang="en-US" b="1" dirty="0">
                <a:solidFill>
                  <a:srgbClr val="0070C0"/>
                </a:solidFill>
              </a:rPr>
              <a:t>3/24</a:t>
            </a:r>
            <a:r>
              <a:rPr lang="en-US" dirty="0"/>
              <a:t>: Project Summary FD, DEVELOPedia Project Page</a:t>
            </a:r>
          </a:p>
          <a:p>
            <a:pPr marL="285750" indent="-225425">
              <a:buFont typeface="Arial" panose="020B0604020202020204" pitchFamily="34" charset="0"/>
              <a:buChar char="•"/>
            </a:pPr>
            <a:r>
              <a:rPr lang="en-US" dirty="0"/>
              <a:t>Week 10 – </a:t>
            </a:r>
            <a:r>
              <a:rPr lang="en-US" b="1" dirty="0">
                <a:solidFill>
                  <a:srgbClr val="0070C0"/>
                </a:solidFill>
              </a:rPr>
              <a:t>3/28</a:t>
            </a:r>
            <a:r>
              <a:rPr lang="en-US" dirty="0"/>
              <a:t>: Exit Personal Growth Assessment; </a:t>
            </a:r>
            <a:r>
              <a:rPr lang="en-US" b="1" dirty="0">
                <a:solidFill>
                  <a:srgbClr val="0070C0"/>
                </a:solidFill>
              </a:rPr>
              <a:t>3/31</a:t>
            </a:r>
            <a:r>
              <a:rPr lang="en-US" dirty="0"/>
              <a:t>: Tech Paper FD, Feedback Form; </a:t>
            </a:r>
            <a:r>
              <a:rPr lang="en-US" b="1" dirty="0">
                <a:solidFill>
                  <a:srgbClr val="0070C0"/>
                </a:solidFill>
              </a:rPr>
              <a:t>4/1</a:t>
            </a:r>
            <a:r>
              <a:rPr lang="en-US" dirty="0"/>
              <a:t>: Exit Survey, Final Code and README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1F682635-8173-4E51-AA77-6F3611CEF243}"/>
              </a:ext>
            </a:extLst>
          </p:cNvPr>
          <p:cNvGrpSpPr/>
          <p:nvPr/>
        </p:nvGrpSpPr>
        <p:grpSpPr>
          <a:xfrm>
            <a:off x="7605315" y="283085"/>
            <a:ext cx="4379396" cy="1362198"/>
            <a:chOff x="1533224" y="5290691"/>
            <a:chExt cx="2978237" cy="630710"/>
          </a:xfrm>
        </p:grpSpPr>
        <p:sp>
          <p:nvSpPr>
            <p:cNvPr id="6" name="Text Placeholder 5">
              <a:extLst>
                <a:ext uri="{FF2B5EF4-FFF2-40B4-BE49-F238E27FC236}">
                  <a16:creationId xmlns:a16="http://schemas.microsoft.com/office/drawing/2014/main" id="{8A4DC9F6-E8E0-4B87-B9D4-00098C24D8EF}"/>
                </a:ext>
              </a:extLst>
            </p:cNvPr>
            <p:cNvSpPr txBox="1">
              <a:spLocks/>
            </p:cNvSpPr>
            <p:nvPr/>
          </p:nvSpPr>
          <p:spPr>
            <a:xfrm>
              <a:off x="1533224" y="5328675"/>
              <a:ext cx="2978237" cy="5927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Fellows set a schedule for deliverables to be submitted to them for a first review prior to submission to NPO. This may be 1-4 days before the NPO deadlines.</a:t>
              </a:r>
            </a:p>
          </p:txBody>
        </p:sp>
        <p:sp>
          <p:nvSpPr>
            <p:cNvPr id="7" name="Rounded Rectangle 46">
              <a:extLst>
                <a:ext uri="{FF2B5EF4-FFF2-40B4-BE49-F238E27FC236}">
                  <a16:creationId xmlns:a16="http://schemas.microsoft.com/office/drawing/2014/main" id="{AB233197-7E8D-4F0B-B657-BBE24F785D9A}"/>
                </a:ext>
              </a:extLst>
            </p:cNvPr>
            <p:cNvSpPr/>
            <p:nvPr/>
          </p:nvSpPr>
          <p:spPr>
            <a:xfrm>
              <a:off x="1553575" y="5290691"/>
              <a:ext cx="2937536" cy="61689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C021322-7CE0-4559-A8AA-0C0CCBCDC447}"/>
              </a:ext>
            </a:extLst>
          </p:cNvPr>
          <p:cNvSpPr txBox="1"/>
          <p:nvPr/>
        </p:nvSpPr>
        <p:spPr>
          <a:xfrm rot="711724">
            <a:off x="9329308" y="3317836"/>
            <a:ext cx="2490747" cy="1569660"/>
          </a:xfrm>
          <a:prstGeom prst="rect">
            <a:avLst/>
          </a:prstGeom>
          <a:noFill/>
          <a:ln>
            <a:solidFill>
              <a:srgbClr val="5496AD"/>
            </a:solidFill>
          </a:ln>
        </p:spPr>
        <p:txBody>
          <a:bodyPr wrap="square" rtlCol="0">
            <a:spAutoFit/>
          </a:bodyPr>
          <a:lstStyle/>
          <a:p>
            <a:r>
              <a:rPr lang="en-US" sz="1600" b="1" dirty="0">
                <a:solidFill>
                  <a:srgbClr val="0070C0"/>
                </a:solidFill>
                <a:latin typeface="Century Gothic" panose="020B0502020202020204" pitchFamily="34" charset="0"/>
              </a:rPr>
              <a:t>Note: </a:t>
            </a:r>
            <a:r>
              <a:rPr lang="en-US" sz="1600" dirty="0">
                <a:solidFill>
                  <a:srgbClr val="6A7278"/>
                </a:solidFill>
                <a:latin typeface="Century Gothic" panose="020B0502020202020204" pitchFamily="34" charset="0"/>
              </a:rPr>
              <a:t>Tech &amp; Innovation and Environmental Justice projects have a modified deliverable calendar!</a:t>
            </a:r>
          </a:p>
        </p:txBody>
      </p:sp>
    </p:spTree>
    <p:extLst>
      <p:ext uri="{BB962C8B-B14F-4D97-AF65-F5344CB8AC3E}">
        <p14:creationId xmlns:p14="http://schemas.microsoft.com/office/powerpoint/2010/main" val="11069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Use Best Practices?</a:t>
            </a:r>
            <a:endParaRPr lang="en-US" sz="3200" dirty="0"/>
          </a:p>
        </p:txBody>
      </p:sp>
      <p:pic>
        <p:nvPicPr>
          <p:cNvPr id="5" name="Picture 2" descr="http://www.phdcomics.com/comics/archive/phd031214s.gif">
            <a:extLst>
              <a:ext uri="{FF2B5EF4-FFF2-40B4-BE49-F238E27FC236}">
                <a16:creationId xmlns:a16="http://schemas.microsoft.com/office/drawing/2014/main" id="{ED877A7B-EE00-48E5-A43C-73F399C31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90" y="1804736"/>
            <a:ext cx="9842416" cy="42650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D9D972-6636-4155-A3B9-13D8914FEB0F}"/>
              </a:ext>
            </a:extLst>
          </p:cNvPr>
          <p:cNvSpPr/>
          <p:nvPr/>
        </p:nvSpPr>
        <p:spPr>
          <a:xfrm>
            <a:off x="838199" y="5814430"/>
            <a:ext cx="7318591" cy="830997"/>
          </a:xfrm>
          <a:prstGeom prst="rect">
            <a:avLst/>
          </a:prstGeom>
        </p:spPr>
        <p:txBody>
          <a:bodyPr wrap="square">
            <a:spAutoFit/>
          </a:bodyPr>
          <a:lstStyle/>
          <a:p>
            <a:r>
              <a:rPr lang="en-US" sz="1200" dirty="0">
                <a:solidFill>
                  <a:srgbClr val="13416C"/>
                </a:solidFill>
              </a:rPr>
              <a:t>Image Source: J. Cham. (2014, March 12). Comic number </a:t>
            </a:r>
            <a:r>
              <a:rPr lang="en-US" sz="1200" u="sng" dirty="0">
                <a:solidFill>
                  <a:srgbClr val="0070C0"/>
                </a:solidFill>
                <a:hlinkClick r:id="rId4"/>
              </a:rPr>
              <a:t>1869</a:t>
            </a:r>
            <a:r>
              <a:rPr lang="en-US" sz="1200" dirty="0">
                <a:solidFill>
                  <a:srgbClr val="13416C"/>
                </a:solidFill>
              </a:rPr>
              <a:t>. </a:t>
            </a:r>
            <a:r>
              <a:rPr lang="en-US" sz="1200" u="sng" dirty="0">
                <a:solidFill>
                  <a:srgbClr val="0070C0"/>
                </a:solidFill>
                <a:hlinkClick r:id="rId5"/>
              </a:rPr>
              <a:t>Piled Higher and Deeper</a:t>
            </a:r>
            <a:r>
              <a:rPr lang="en-US" sz="1200" dirty="0">
                <a:solidFill>
                  <a:srgbClr val="13416C"/>
                </a:solidFill>
              </a:rPr>
              <a:t> . Retrieved from http://phdcomics.com/comics/archive_print.php?comicid=1689</a:t>
            </a:r>
            <a:endParaRPr lang="en-US" sz="1200" dirty="0"/>
          </a:p>
          <a:p>
            <a:br>
              <a:rPr lang="en-US" sz="1200" dirty="0"/>
            </a:br>
            <a:endParaRPr lang="en-US" sz="1200" dirty="0"/>
          </a:p>
        </p:txBody>
      </p:sp>
    </p:spTree>
    <p:extLst>
      <p:ext uri="{BB962C8B-B14F-4D97-AF65-F5344CB8AC3E}">
        <p14:creationId xmlns:p14="http://schemas.microsoft.com/office/powerpoint/2010/main" val="2935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Best Practices Summary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54287"/>
            <a:ext cx="8380444" cy="44718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Project Success = Project Reproducibility </a:t>
            </a:r>
          </a:p>
          <a:p>
            <a:pPr marL="285750" indent="-225425">
              <a:buFont typeface="Arial" panose="020B0604020202020204" pitchFamily="34" charset="0"/>
              <a:buChar char="•"/>
            </a:pPr>
            <a:r>
              <a:rPr lang="en-US" dirty="0"/>
              <a:t>Tip 1: Organize Data Using a </a:t>
            </a:r>
            <a:r>
              <a:rPr lang="en-US" b="1" dirty="0"/>
              <a:t>Directory Structure</a:t>
            </a:r>
          </a:p>
          <a:p>
            <a:pPr marL="285750" indent="-225425">
              <a:buFont typeface="Arial" panose="020B0604020202020204" pitchFamily="34" charset="0"/>
              <a:buChar char="•"/>
            </a:pPr>
            <a:r>
              <a:rPr lang="en-US" dirty="0"/>
              <a:t>Tip 2: </a:t>
            </a:r>
            <a:r>
              <a:rPr lang="en-US" b="1" dirty="0"/>
              <a:t>Standardize</a:t>
            </a:r>
            <a:r>
              <a:rPr lang="en-US" dirty="0"/>
              <a:t> File Nomenclature</a:t>
            </a:r>
          </a:p>
          <a:p>
            <a:pPr marL="285750" indent="-225425">
              <a:buFont typeface="Arial" panose="020B0604020202020204" pitchFamily="34" charset="0"/>
              <a:buChar char="•"/>
            </a:pPr>
            <a:r>
              <a:rPr lang="en-US" dirty="0"/>
              <a:t>Tip 3: Data Should be </a:t>
            </a:r>
            <a:r>
              <a:rPr lang="en-US" b="1" dirty="0"/>
              <a:t>Analysis-Friendly</a:t>
            </a:r>
          </a:p>
          <a:p>
            <a:pPr marL="285750" indent="-225425">
              <a:buFont typeface="Arial" panose="020B0604020202020204" pitchFamily="34" charset="0"/>
              <a:buChar char="•"/>
            </a:pPr>
            <a:r>
              <a:rPr lang="en-US" dirty="0"/>
              <a:t>Tip 4: Document your </a:t>
            </a:r>
            <a:r>
              <a:rPr lang="en-US" b="1" dirty="0"/>
              <a:t>Data</a:t>
            </a:r>
          </a:p>
          <a:p>
            <a:pPr marL="285750" indent="-225425">
              <a:buFont typeface="Arial" panose="020B0604020202020204" pitchFamily="34" charset="0"/>
              <a:buChar char="•"/>
            </a:pPr>
            <a:r>
              <a:rPr lang="en-US" dirty="0"/>
              <a:t>Tip 5: Document your </a:t>
            </a:r>
            <a:r>
              <a:rPr lang="en-US" b="1" dirty="0"/>
              <a:t>Code</a:t>
            </a:r>
          </a:p>
          <a:p>
            <a:pPr marL="285750" indent="-225425">
              <a:buFont typeface="Arial" panose="020B0604020202020204" pitchFamily="34" charset="0"/>
              <a:buChar char="•"/>
            </a:pPr>
            <a:r>
              <a:rPr lang="en-US" dirty="0"/>
              <a:t>Tip 6: Document Your </a:t>
            </a:r>
            <a:r>
              <a:rPr lang="en-US" b="1" dirty="0"/>
              <a:t>Methods</a:t>
            </a:r>
          </a:p>
          <a:p>
            <a:pPr marL="285750" indent="-225425">
              <a:buFont typeface="Arial" panose="020B0604020202020204" pitchFamily="34" charset="0"/>
              <a:buChar char="•"/>
            </a:pPr>
            <a:endParaRPr lang="en-US" dirty="0"/>
          </a:p>
          <a:p>
            <a:pPr marL="60325"/>
            <a:r>
              <a:rPr lang="en-US" dirty="0"/>
              <a:t>None of these processes are something you do once. It’s a continuous effort that should be discussed with your team multiple times during the term. </a:t>
            </a:r>
          </a:p>
        </p:txBody>
      </p:sp>
      <p:pic>
        <p:nvPicPr>
          <p:cNvPr id="15" name="Picture 14">
            <a:extLst>
              <a:ext uri="{FF2B5EF4-FFF2-40B4-BE49-F238E27FC236}">
                <a16:creationId xmlns:a16="http://schemas.microsoft.com/office/drawing/2014/main" id="{6B26879C-BDD9-486A-9BD3-FF81E4576C5A}"/>
              </a:ext>
            </a:extLst>
          </p:cNvPr>
          <p:cNvPicPr>
            <a:picLocks noChangeAspect="1"/>
          </p:cNvPicPr>
          <p:nvPr/>
        </p:nvPicPr>
        <p:blipFill>
          <a:blip r:embed="rId3"/>
          <a:stretch>
            <a:fillRect/>
          </a:stretch>
        </p:blipFill>
        <p:spPr>
          <a:xfrm>
            <a:off x="7806718" y="2091443"/>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a:extLst>
              <a:ext uri="{FF2B5EF4-FFF2-40B4-BE49-F238E27FC236}">
                <a16:creationId xmlns:a16="http://schemas.microsoft.com/office/drawing/2014/main" id="{EA6B4153-5D97-486B-A9A8-F326FC2A18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2D3480E7-0BCE-46BF-8762-12E3E5D914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7490C9A1-56AE-42A8-8BA7-FCC2BA57E2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619905A9-F029-4B8A-80BE-5B94DE8D73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8175EE91-40DD-4A9D-A0F5-F80BE09085C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1DF70486-5145-4F65-8F64-1C3C240720C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44FB7F80-14C8-4C51-8C8B-1E60F663E5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0ACD0325-D657-4BCD-B902-2E8B0CD8C33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863FAFB-C957-4041-904A-9DBC788710A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8B8E254C-A5DC-4451-9B7F-4D3574A72B0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17969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Responsibilities and Considerations</a:t>
            </a:r>
            <a:endParaRPr lang="en-US" sz="3600" b="0" dirty="0">
              <a:solidFill>
                <a:schemeClr val="tx1">
                  <a:lumMod val="65000"/>
                  <a:lumOff val="35000"/>
                </a:schemeClr>
              </a:solidFill>
            </a:endParaRPr>
          </a:p>
        </p:txBody>
      </p:sp>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147022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Who should you cc on all project-related emails?</a:t>
            </a:r>
          </a:p>
          <a:p>
            <a:pPr marL="285750" indent="-225425">
              <a:buFont typeface="Arial" panose="020B0604020202020204" pitchFamily="34" charset="0"/>
              <a:buChar char="•"/>
            </a:pPr>
            <a:r>
              <a:rPr lang="en-US" dirty="0"/>
              <a:t>If your team is creating code with the intent of handing it off to the partner, what approval process is required?</a:t>
            </a:r>
          </a:p>
          <a:p>
            <a:pPr marL="285750" indent="-225425">
              <a:buFont typeface="Arial" panose="020B0604020202020204" pitchFamily="34" charset="0"/>
              <a:buChar char="•"/>
            </a:pPr>
            <a:r>
              <a:rPr lang="en-US" dirty="0"/>
              <a:t>How do you submit deliverables?</a:t>
            </a:r>
          </a:p>
          <a:p>
            <a:pPr marL="285750" indent="-225425">
              <a:buFont typeface="Arial" panose="020B0604020202020204" pitchFamily="34" charset="0"/>
              <a:buChar char="•"/>
            </a:pPr>
            <a:r>
              <a:rPr lang="en-US" dirty="0"/>
              <a:t>Does each team have a designated PC support Fellow and consistent editors throughout the term?</a:t>
            </a:r>
          </a:p>
          <a:p>
            <a:pPr marL="285750" indent="-225425">
              <a:buFont typeface="Arial" panose="020B0604020202020204" pitchFamily="34" charset="0"/>
              <a:buChar char="•"/>
            </a:pPr>
            <a:r>
              <a:rPr lang="en-US" dirty="0"/>
              <a:t>Are the NASA legal statements required on ALL deliverables?</a:t>
            </a:r>
          </a:p>
          <a:p>
            <a:pPr marL="285750" indent="-225425">
              <a:buFont typeface="Arial" panose="020B0604020202020204" pitchFamily="34" charset="0"/>
              <a:buChar char="•"/>
            </a:pPr>
            <a:r>
              <a:rPr lang="en-US" dirty="0"/>
              <a:t>If you want to present or publish DEVELOP project materials in the future, would they have to go through export control?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4999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Teamwork is Dream work!</a:t>
            </a:r>
          </a:p>
        </p:txBody>
      </p:sp>
      <p:pic>
        <p:nvPicPr>
          <p:cNvPr id="20" name="Picture Placeholder 19" descr="Aerial view of a body of water&#10;&#10;Description automatically generated with low confidence">
            <a:extLst>
              <a:ext uri="{FF2B5EF4-FFF2-40B4-BE49-F238E27FC236}">
                <a16:creationId xmlns:a16="http://schemas.microsoft.com/office/drawing/2014/main" id="{400C42E6-699D-40F3-B30B-6BC6B2B7CD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1223" r="2122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Do Best Practices Matter?</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231"/>
            <a:ext cx="9777983" cy="469344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Terms are only 10 weeks long. Good data management practices allows Fellows or second term teams to answer questions about methods and results.</a:t>
            </a:r>
          </a:p>
          <a:p>
            <a:pPr marL="60325"/>
            <a:r>
              <a:rPr lang="en-US" b="1" dirty="0">
                <a:solidFill>
                  <a:srgbClr val="0070C0"/>
                </a:solidFill>
              </a:rPr>
              <a:t>Best practices are important because…</a:t>
            </a:r>
          </a:p>
          <a:p>
            <a:pPr marL="285750" indent="-225425">
              <a:buFont typeface="Arial" panose="020B0604020202020204" pitchFamily="34" charset="0"/>
              <a:buChar char="•"/>
            </a:pPr>
            <a:r>
              <a:rPr lang="en-US" dirty="0"/>
              <a:t>DEVELOP may present your past project at a conference. </a:t>
            </a:r>
          </a:p>
          <a:p>
            <a:pPr marL="285750" indent="-225425">
              <a:buFont typeface="Arial" panose="020B0604020202020204" pitchFamily="34" charset="0"/>
              <a:buChar char="•"/>
            </a:pPr>
            <a:r>
              <a:rPr lang="en-US" dirty="0"/>
              <a:t>Teams often want to publish, which requires good organization. Future DEVELOP project teams may want to build on your data and methods.</a:t>
            </a:r>
          </a:p>
          <a:p>
            <a:pPr marL="285750" indent="-225425">
              <a:buFont typeface="Arial" panose="020B0604020202020204" pitchFamily="34" charset="0"/>
              <a:buChar char="•"/>
            </a:pPr>
            <a:r>
              <a:rPr lang="en-US" dirty="0"/>
              <a:t>Increase reproducibility of your methods</a:t>
            </a:r>
          </a:p>
          <a:p>
            <a:pPr marL="60325"/>
            <a:r>
              <a:rPr lang="en-US" b="1" dirty="0">
                <a:solidFill>
                  <a:srgbClr val="0070C0"/>
                </a:solidFill>
              </a:rPr>
              <a:t>Reasons why we don’t always follow best practices:</a:t>
            </a:r>
          </a:p>
          <a:p>
            <a:pPr marL="285750" indent="-225425">
              <a:buFont typeface="Arial" panose="020B0604020202020204" pitchFamily="34" charset="0"/>
              <a:buChar char="•"/>
            </a:pPr>
            <a:r>
              <a:rPr lang="en-US" dirty="0"/>
              <a:t>We haven’t learned best practices.</a:t>
            </a:r>
          </a:p>
          <a:p>
            <a:pPr marL="285750" indent="-225425">
              <a:buFont typeface="Arial" panose="020B0604020202020204" pitchFamily="34" charset="0"/>
              <a:buChar char="•"/>
            </a:pPr>
            <a:r>
              <a:rPr lang="en-US" dirty="0"/>
              <a:t>We are in a hurry. Projects are just ten weeks long.</a:t>
            </a:r>
          </a:p>
          <a:p>
            <a:pPr marL="285750" indent="-225425">
              <a:buFont typeface="Arial" panose="020B0604020202020204" pitchFamily="34" charset="0"/>
              <a:buChar char="•"/>
            </a:pPr>
            <a:r>
              <a:rPr lang="en-US" dirty="0"/>
              <a:t>We want to provide our partners with results.</a:t>
            </a:r>
          </a:p>
          <a:p>
            <a:pPr marL="285750" indent="-225425">
              <a:buFont typeface="Arial" panose="020B0604020202020204" pitchFamily="34" charset="0"/>
              <a:buChar char="•"/>
            </a:pPr>
            <a:r>
              <a:rPr lang="en-US" dirty="0"/>
              <a:t>We document our work at the end of the term when we may leave out important steps.</a:t>
            </a:r>
          </a:p>
          <a:p>
            <a:pPr marL="285750" indent="-225425">
              <a:buFont typeface="Arial" panose="020B0604020202020204" pitchFamily="34" charset="0"/>
              <a:buChar char="•"/>
            </a:pPr>
            <a:r>
              <a:rPr lang="en-US" dirty="0"/>
              <a:t>We only document what worked. However, science is also about what doesn’t work.</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1A4527F9-14F1-4660-93C3-6689D05104C5}"/>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8082E8AD-F3FE-4688-AE5B-7B9C832EA4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3FAC41F4-C6F7-47D7-A9AC-4F17A14644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F2653E46-1838-452F-AB49-ACE82031AE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C7590384-7BEF-4372-BF93-4D218A3185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229C418E-E1B9-42BF-A68C-DF01952730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DF305EA5-B3CF-4950-868C-75AB273B3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2503DD07-DE94-423E-9C21-C49F2030256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80763733-AC5A-4BC3-8792-FAD9C8C5A83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18DFC13E-4B06-4B00-938B-41B16FFB576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899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Data Management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42826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"Data management is the development, execution and supervision of plans, policies, programs and practices that control, protect, deliver and enhance the value of data and information assets.” </a:t>
            </a:r>
          </a:p>
          <a:p>
            <a:pPr marL="60325"/>
            <a:r>
              <a:rPr lang="en-US" dirty="0"/>
              <a:t>Answers the questions:</a:t>
            </a:r>
          </a:p>
          <a:p>
            <a:pPr marL="285750" indent="-166688">
              <a:buFont typeface="Arial" panose="020B0604020202020204" pitchFamily="34" charset="0"/>
              <a:buChar char="•"/>
            </a:pPr>
            <a:r>
              <a:rPr lang="en-US" dirty="0"/>
              <a:t>Where did the original data come from?</a:t>
            </a:r>
          </a:p>
          <a:p>
            <a:pPr marL="285750" indent="-166688">
              <a:buFont typeface="Arial" panose="020B0604020202020204" pitchFamily="34" charset="0"/>
              <a:buChar char="•"/>
            </a:pPr>
            <a:r>
              <a:rPr lang="en-US" dirty="0"/>
              <a:t>What was done to the data?</a:t>
            </a:r>
          </a:p>
          <a:p>
            <a:pPr marL="285750" indent="-166688">
              <a:buFont typeface="Arial" panose="020B0604020202020204" pitchFamily="34" charset="0"/>
              <a:buChar char="•"/>
            </a:pPr>
            <a:r>
              <a:rPr lang="en-US" dirty="0"/>
              <a:t>Can I find the data again if needed?</a:t>
            </a:r>
          </a:p>
          <a:p>
            <a:pPr marL="60325"/>
            <a:r>
              <a:rPr lang="en-US" dirty="0"/>
              <a:t>Data should be well and consistently organized</a:t>
            </a:r>
          </a:p>
          <a:p>
            <a:pPr marL="285750" indent="-166688">
              <a:buFont typeface="Arial" panose="020B0604020202020204" pitchFamily="34" charset="0"/>
              <a:buChar char="•"/>
            </a:pPr>
            <a:r>
              <a:rPr lang="en-US" dirty="0"/>
              <a:t>Directory (folder) structure</a:t>
            </a:r>
          </a:p>
          <a:p>
            <a:pPr marL="285750" indent="-166688">
              <a:buFont typeface="Arial" panose="020B0604020202020204" pitchFamily="34" charset="0"/>
              <a:buChar char="•"/>
            </a:pPr>
            <a:r>
              <a:rPr lang="en-US" dirty="0"/>
              <a:t>File nomenclature</a:t>
            </a:r>
          </a:p>
          <a:p>
            <a:pPr marL="285750" indent="-166688">
              <a:buFont typeface="Arial" panose="020B0604020202020204" pitchFamily="34" charset="0"/>
              <a:buChar char="•"/>
            </a:pPr>
            <a:r>
              <a:rPr lang="en-US" dirty="0"/>
              <a:t>Analysis–friendly data</a:t>
            </a:r>
          </a:p>
          <a:p>
            <a:pPr marL="285750" indent="-166688">
              <a:buFont typeface="Arial" panose="020B0604020202020204" pitchFamily="34" charset="0"/>
              <a:buChar char="•"/>
            </a:pPr>
            <a:r>
              <a:rPr lang="en-US" dirty="0"/>
              <a:t>Documentation</a:t>
            </a:r>
          </a:p>
          <a:p>
            <a:pPr marL="285750" indent="-166688">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2" descr="Image result for data management">
            <a:extLst>
              <a:ext uri="{FF2B5EF4-FFF2-40B4-BE49-F238E27FC236}">
                <a16:creationId xmlns:a16="http://schemas.microsoft.com/office/drawing/2014/main" id="{27E94D92-AD6F-440E-AFDC-F74F73B0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119" y="3238509"/>
            <a:ext cx="4438737" cy="313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1. Organize Files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945103"/>
            <a:ext cx="557440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Organize your team’s data using a directory structure</a:t>
            </a:r>
          </a:p>
          <a:p>
            <a:pPr marL="285750" indent="-225425">
              <a:buFont typeface="Arial" panose="020B0604020202020204" pitchFamily="34" charset="0"/>
              <a:buChar char="•"/>
            </a:pPr>
            <a:r>
              <a:rPr lang="en-US" dirty="0"/>
              <a:t>Segregate materials for a project into one directory:</a:t>
            </a:r>
          </a:p>
          <a:p>
            <a:pPr marL="285750" indent="-225425">
              <a:buFont typeface="Arial" panose="020B0604020202020204" pitchFamily="34" charset="0"/>
              <a:buChar char="•"/>
            </a:pPr>
            <a:r>
              <a:rPr lang="en-US" dirty="0"/>
              <a:t>Folders: data, methods, results, deliverables</a:t>
            </a:r>
          </a:p>
          <a:p>
            <a:pPr marL="285750" indent="-225425">
              <a:buFont typeface="Arial" panose="020B0604020202020204" pitchFamily="34" charset="0"/>
              <a:buChar char="•"/>
            </a:pPr>
            <a:r>
              <a:rPr lang="en-US" dirty="0"/>
              <a:t>Keep raw data separate from processed data</a:t>
            </a:r>
          </a:p>
          <a:p>
            <a:pPr marL="285750" indent="-225425">
              <a:buFont typeface="Arial" panose="020B0604020202020204" pitchFamily="34" charset="0"/>
              <a:buChar char="•"/>
            </a:pPr>
            <a:r>
              <a:rPr lang="en-US" dirty="0"/>
              <a:t>Include README files</a:t>
            </a:r>
          </a:p>
          <a:p>
            <a:pPr marL="285750" indent="-225425">
              <a:buFont typeface="Arial" panose="020B0604020202020204" pitchFamily="34" charset="0"/>
              <a:buChar char="•"/>
            </a:pPr>
            <a:r>
              <a:rPr lang="en-US" sz="1600" dirty="0"/>
              <a:t>README files describe the contents of a folder, list the files in that folder, and provide metadata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C85FEA07-4B58-4226-8CB0-2FF1699DA719}"/>
              </a:ext>
            </a:extLst>
          </p:cNvPr>
          <p:cNvGrpSpPr/>
          <p:nvPr/>
        </p:nvGrpSpPr>
        <p:grpSpPr>
          <a:xfrm>
            <a:off x="1837094" y="5150400"/>
            <a:ext cx="3576624" cy="1152213"/>
            <a:chOff x="1553575" y="5290691"/>
            <a:chExt cx="2995202" cy="691487"/>
          </a:xfrm>
        </p:grpSpPr>
        <p:sp>
          <p:nvSpPr>
            <p:cNvPr id="6" name="Text Placeholder 5">
              <a:extLst>
                <a:ext uri="{FF2B5EF4-FFF2-40B4-BE49-F238E27FC236}">
                  <a16:creationId xmlns:a16="http://schemas.microsoft.com/office/drawing/2014/main" id="{BD1D6119-C733-4F2D-8B48-3713C5D98AF3}"/>
                </a:ext>
              </a:extLst>
            </p:cNvPr>
            <p:cNvSpPr txBox="1">
              <a:spLocks/>
            </p:cNvSpPr>
            <p:nvPr/>
          </p:nvSpPr>
          <p:spPr>
            <a:xfrm>
              <a:off x="1570540" y="5307541"/>
              <a:ext cx="2978237" cy="6746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600"/>
                </a:spcAft>
                <a:buClr>
                  <a:srgbClr val="EF282F"/>
                </a:buClr>
              </a:pPr>
              <a:r>
                <a:rPr lang="en-US" sz="1600" dirty="0"/>
                <a:t>This organizational approach applies equally to PCs, portable drives, or your SharePoint drive.</a:t>
              </a:r>
            </a:p>
            <a:p>
              <a:pPr algn="ctr">
                <a:spcBef>
                  <a:spcPts val="0"/>
                </a:spcBef>
                <a:spcAft>
                  <a:spcPts val="600"/>
                </a:spcAft>
                <a:buClr>
                  <a:srgbClr val="EF282F"/>
                </a:buClr>
              </a:pPr>
              <a:endParaRPr lang="en-US" sz="1600" dirty="0"/>
            </a:p>
          </p:txBody>
        </p:sp>
        <p:sp>
          <p:nvSpPr>
            <p:cNvPr id="7" name="Rounded Rectangle 94">
              <a:extLst>
                <a:ext uri="{FF2B5EF4-FFF2-40B4-BE49-F238E27FC236}">
                  <a16:creationId xmlns:a16="http://schemas.microsoft.com/office/drawing/2014/main" id="{484BB63B-9A1F-4F5F-B189-CC944FDD236C}"/>
                </a:ext>
              </a:extLst>
            </p:cNvPr>
            <p:cNvSpPr/>
            <p:nvPr/>
          </p:nvSpPr>
          <p:spPr>
            <a:xfrm>
              <a:off x="1553575" y="5290691"/>
              <a:ext cx="2937536"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E4825D9-4960-463C-ABB5-34EB9A5A8417}"/>
              </a:ext>
            </a:extLst>
          </p:cNvPr>
          <p:cNvGrpSpPr/>
          <p:nvPr/>
        </p:nvGrpSpPr>
        <p:grpSpPr>
          <a:xfrm>
            <a:off x="6537140" y="2102733"/>
            <a:ext cx="5195690" cy="3418447"/>
            <a:chOff x="1804737" y="1540013"/>
            <a:chExt cx="8280399" cy="5175001"/>
          </a:xfrm>
        </p:grpSpPr>
        <p:pic>
          <p:nvPicPr>
            <p:cNvPr id="9" name="Picture 8">
              <a:extLst>
                <a:ext uri="{FF2B5EF4-FFF2-40B4-BE49-F238E27FC236}">
                  <a16:creationId xmlns:a16="http://schemas.microsoft.com/office/drawing/2014/main" id="{4C9F891D-4DF5-4E83-A1D6-10A47EE718CB}"/>
                </a:ext>
              </a:extLst>
            </p:cNvPr>
            <p:cNvPicPr>
              <a:picLocks noChangeAspect="1"/>
            </p:cNvPicPr>
            <p:nvPr/>
          </p:nvPicPr>
          <p:blipFill rotWithShape="1">
            <a:blip r:embed="rId3"/>
            <a:srcRect l="518" t="28087" r="59671" b="15889"/>
            <a:stretch/>
          </p:blipFill>
          <p:spPr>
            <a:xfrm>
              <a:off x="2582778" y="1540013"/>
              <a:ext cx="7491664" cy="5175001"/>
            </a:xfrm>
            <a:prstGeom prst="rect">
              <a:avLst/>
            </a:prstGeom>
          </p:spPr>
        </p:pic>
        <p:cxnSp>
          <p:nvCxnSpPr>
            <p:cNvPr id="10" name="Straight Connector 9">
              <a:extLst>
                <a:ext uri="{FF2B5EF4-FFF2-40B4-BE49-F238E27FC236}">
                  <a16:creationId xmlns:a16="http://schemas.microsoft.com/office/drawing/2014/main" id="{CFA6F8ED-5D0E-4246-8235-110117C5EF2A}"/>
                </a:ext>
              </a:extLst>
            </p:cNvPr>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BE276-B024-4A9B-BF69-A65E79242E55}"/>
                </a:ext>
              </a:extLst>
            </p:cNvPr>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A584A5-30E9-4821-A6C1-3C7D17A8847B}"/>
                </a:ext>
              </a:extLst>
            </p:cNvPr>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64C706-B46C-49ED-BDF8-BD8F37BA35EF}"/>
                </a:ext>
              </a:extLst>
            </p:cNvPr>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EEE6F6-0C56-4D6F-8341-CF0C8F3F5C5C}"/>
                </a:ext>
              </a:extLst>
            </p:cNvPr>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605665-4845-4421-B51D-90C51F3A8110}"/>
                </a:ext>
              </a:extLst>
            </p:cNvPr>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3C5405-B0B4-4ADB-8320-AC7B33B3A43C}"/>
                </a:ext>
              </a:extLst>
            </p:cNvPr>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F929CE-E74D-485E-8BE9-CF2388745D61}"/>
                </a:ext>
              </a:extLst>
            </p:cNvPr>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2CA0431-9FBE-4FED-8092-397058E48211}"/>
                </a:ext>
              </a:extLst>
            </p:cNvPr>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39D618-C91B-4B72-AD15-B698AC7F7CB7}"/>
                </a:ext>
              </a:extLst>
            </p:cNvPr>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6A22F5-9180-4777-8CB8-D6665548AB62}"/>
                </a:ext>
              </a:extLst>
            </p:cNvPr>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2D1089-0595-4223-A8BB-4B1DD1621688}"/>
                </a:ext>
              </a:extLst>
            </p:cNvPr>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5EED60-D9CD-427F-852A-E93DB58D2DD8}"/>
                </a:ext>
              </a:extLst>
            </p:cNvPr>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3BEE2D-807B-4766-873A-B161A2B62E3D}"/>
                </a:ext>
              </a:extLst>
            </p:cNvPr>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2F3A2-A4E6-4580-8595-DF0763E45CCE}"/>
                </a:ext>
              </a:extLst>
            </p:cNvPr>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289936-3698-4A63-9047-DDCC1A665479}"/>
                </a:ext>
              </a:extLst>
            </p:cNvPr>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DE2030-8148-4000-8F38-BB044B28E8A6}"/>
                </a:ext>
              </a:extLst>
            </p:cNvPr>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692BB5-DDDC-4CB3-AC8E-441489E8C4C0}"/>
                </a:ext>
              </a:extLst>
            </p:cNvPr>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665E5D-339B-42FB-891E-4113D68A2D48}"/>
                </a:ext>
              </a:extLst>
            </p:cNvPr>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CF20B0-ACA7-415A-9AFE-543283171DBE}"/>
                </a:ext>
              </a:extLst>
            </p:cNvPr>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488D0E-7BD2-4CB8-90A4-EC3AA23967C4}"/>
                </a:ext>
              </a:extLst>
            </p:cNvPr>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59DFB6-ADA8-4931-BDAA-4016DD617E6D}"/>
                </a:ext>
              </a:extLst>
            </p:cNvPr>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D02BCF-7FF0-4498-AA5D-F088E99BDAC2}"/>
                </a:ext>
              </a:extLst>
            </p:cNvPr>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Up Arrow 64">
              <a:extLst>
                <a:ext uri="{FF2B5EF4-FFF2-40B4-BE49-F238E27FC236}">
                  <a16:creationId xmlns:a16="http://schemas.microsoft.com/office/drawing/2014/main" id="{AD69C404-61D8-4409-98A1-173C23986F6E}"/>
                </a:ext>
              </a:extLst>
            </p:cNvPr>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184A659-847E-4BCE-839F-76A28468C3C2}"/>
              </a:ext>
            </a:extLst>
          </p:cNvPr>
          <p:cNvSpPr/>
          <p:nvPr/>
        </p:nvSpPr>
        <p:spPr>
          <a:xfrm>
            <a:off x="7210298" y="1575771"/>
            <a:ext cx="4215488" cy="369332"/>
          </a:xfrm>
          <a:prstGeom prst="rect">
            <a:avLst/>
          </a:prstGeom>
        </p:spPr>
        <p:txBody>
          <a:bodyPr wrap="square">
            <a:spAutoFit/>
          </a:bodyPr>
          <a:lstStyle/>
          <a:p>
            <a:pPr>
              <a:spcBef>
                <a:spcPts val="0"/>
              </a:spcBef>
              <a:spcAft>
                <a:spcPts val="600"/>
              </a:spcAft>
              <a:buClr>
                <a:srgbClr val="EF282F"/>
              </a:buClr>
            </a:pPr>
            <a:r>
              <a:rPr lang="en-US" dirty="0">
                <a:solidFill>
                  <a:srgbClr val="0061AA"/>
                </a:solidFill>
              </a:rPr>
              <a:t>Directory Structure Example</a:t>
            </a:r>
          </a:p>
        </p:txBody>
      </p:sp>
    </p:spTree>
    <p:extLst>
      <p:ext uri="{BB962C8B-B14F-4D97-AF65-F5344CB8AC3E}">
        <p14:creationId xmlns:p14="http://schemas.microsoft.com/office/powerpoint/2010/main" val="38599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2. Standardize Nomenclature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File names should be:</a:t>
            </a:r>
          </a:p>
          <a:p>
            <a:pPr marL="971550" lvl="1" indent="-225425">
              <a:buFont typeface="Arial" panose="020B0604020202020204" pitchFamily="34" charset="0"/>
              <a:buChar char="•"/>
            </a:pPr>
            <a:r>
              <a:rPr lang="en-US" sz="1600" dirty="0"/>
              <a:t>Machine Readable:</a:t>
            </a:r>
          </a:p>
          <a:p>
            <a:pPr marL="1428750" lvl="2" indent="-225425">
              <a:buFont typeface="Arial" panose="020B0604020202020204" pitchFamily="34" charset="0"/>
              <a:buChar char="•"/>
            </a:pPr>
            <a:r>
              <a:rPr lang="en-US" sz="1600" dirty="0"/>
              <a:t>Do not include special characters (%, $, &amp;, etc.)</a:t>
            </a:r>
          </a:p>
          <a:p>
            <a:pPr marL="1428750" lvl="2" indent="-225425">
              <a:buFont typeface="Arial" panose="020B0604020202020204" pitchFamily="34" charset="0"/>
              <a:buChar char="•"/>
            </a:pPr>
            <a:r>
              <a:rPr lang="en-US" sz="1600" dirty="0"/>
              <a:t>Use underscores instead of spaces </a:t>
            </a:r>
          </a:p>
          <a:p>
            <a:pPr marL="1428750" lvl="2" indent="-225425">
              <a:buFont typeface="Arial" panose="020B0604020202020204" pitchFamily="34" charset="0"/>
              <a:buChar char="•"/>
            </a:pPr>
            <a:r>
              <a:rPr lang="en-US" sz="1600" dirty="0"/>
              <a:t>Example: 20171107_average_ndvi_by_census_tract.csv</a:t>
            </a:r>
          </a:p>
          <a:p>
            <a:pPr marL="971550" lvl="1" indent="-225425">
              <a:buFont typeface="Arial" panose="020B0604020202020204" pitchFamily="34" charset="0"/>
              <a:buChar char="•"/>
            </a:pPr>
            <a:r>
              <a:rPr lang="en-US" sz="1600" dirty="0"/>
              <a:t>Human Readable: </a:t>
            </a:r>
          </a:p>
          <a:p>
            <a:pPr marL="1428750" lvl="2" indent="-225425">
              <a:buFont typeface="Arial" panose="020B0604020202020204" pitchFamily="34" charset="0"/>
              <a:buChar char="•"/>
            </a:pPr>
            <a:r>
              <a:rPr lang="en-US" sz="1600" dirty="0"/>
              <a:t>File names should briefly, but adequately, describe the contents of the file</a:t>
            </a:r>
          </a:p>
          <a:p>
            <a:pPr marL="1428750" lvl="2" indent="-225425">
              <a:buFont typeface="Arial" panose="020B0604020202020204" pitchFamily="34" charset="0"/>
              <a:buChar char="•"/>
            </a:pPr>
            <a:r>
              <a:rPr lang="en-US" sz="1600" dirty="0"/>
              <a:t>It can be useful to note the version of the file by adding v1, v2 etc. in the file name</a:t>
            </a:r>
          </a:p>
          <a:p>
            <a:pPr marL="1428750" lvl="2" indent="-225425">
              <a:buFont typeface="Arial" panose="020B0604020202020204" pitchFamily="34" charset="0"/>
              <a:buChar char="•"/>
            </a:pPr>
            <a:r>
              <a:rPr lang="en-US" sz="1600" dirty="0">
                <a:solidFill>
                  <a:srgbClr val="5496AD"/>
                </a:solidFill>
              </a:rPr>
              <a:t>Bad Example: landcover_test2.tif  </a:t>
            </a:r>
          </a:p>
          <a:p>
            <a:pPr marL="1428750" lvl="2" indent="-225425">
              <a:buFont typeface="Arial" panose="020B0604020202020204" pitchFamily="34" charset="0"/>
              <a:buChar char="•"/>
            </a:pPr>
            <a:r>
              <a:rPr lang="en-US" sz="1600" dirty="0">
                <a:solidFill>
                  <a:srgbClr val="5496AD"/>
                </a:solidFill>
              </a:rPr>
              <a:t>Good Example: 2016_Phoenix_landcover_v2.tif</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r>
              <a:rPr lang="en-US" dirty="0"/>
              <a:t>File names should work well with default ordering</a:t>
            </a:r>
          </a:p>
          <a:p>
            <a:pPr marL="971550" lvl="1" indent="-225425">
              <a:buFont typeface="Arial" panose="020B0604020202020204" pitchFamily="34" charset="0"/>
              <a:buChar char="•"/>
            </a:pPr>
            <a:r>
              <a:rPr lang="en-US" sz="1600" dirty="0"/>
              <a:t>Name the files so that they default in chronological order</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DAF5F3A-6970-429B-A28D-951738BC00A0}"/>
              </a:ext>
            </a:extLst>
          </p:cNvPr>
          <p:cNvPicPr>
            <a:picLocks noChangeAspect="1"/>
          </p:cNvPicPr>
          <p:nvPr/>
        </p:nvPicPr>
        <p:blipFill rotWithShape="1">
          <a:blip r:embed="rId3"/>
          <a:srcRect l="18417" t="17212" r="35024" b="36485"/>
          <a:stretch/>
        </p:blipFill>
        <p:spPr>
          <a:xfrm>
            <a:off x="8380140" y="493122"/>
            <a:ext cx="2973659" cy="1803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1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3. Analysis-Friendly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Data Tables should be either Wide or Long formats </a:t>
            </a:r>
          </a:p>
          <a:p>
            <a:pPr marL="285750" indent="-225425">
              <a:buFont typeface="Arial" panose="020B0604020202020204" pitchFamily="34" charset="0"/>
              <a:buChar char="•"/>
            </a:pPr>
            <a:r>
              <a:rPr lang="en-US" dirty="0"/>
              <a:t>Each row is a unique observation</a:t>
            </a:r>
          </a:p>
          <a:p>
            <a:pPr marL="285750" indent="-225425">
              <a:buFont typeface="Arial" panose="020B0604020202020204" pitchFamily="34" charset="0"/>
              <a:buChar char="•"/>
            </a:pPr>
            <a:r>
              <a:rPr lang="en-US" dirty="0"/>
              <a:t>Each column is a variable</a:t>
            </a:r>
          </a:p>
          <a:p>
            <a:pPr marL="285750" indent="-225425">
              <a:buFont typeface="Arial" panose="020B0604020202020204" pitchFamily="34" charset="0"/>
              <a:buChar char="•"/>
            </a:pPr>
            <a:r>
              <a:rPr lang="en-US" dirty="0"/>
              <a:t>DO NOT combine multiple variables in one column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DF239925-5549-436B-9FA5-1481B4B6295F}"/>
              </a:ext>
            </a:extLst>
          </p:cNvPr>
          <p:cNvGraphicFramePr>
            <a:graphicFrameLocks noGrp="1"/>
          </p:cNvGraphicFramePr>
          <p:nvPr>
            <p:extLst>
              <p:ext uri="{D42A27DB-BD31-4B8C-83A1-F6EECF244321}">
                <p14:modId xmlns:p14="http://schemas.microsoft.com/office/powerpoint/2010/main" val="391676791"/>
              </p:ext>
            </p:extLst>
          </p:nvPr>
        </p:nvGraphicFramePr>
        <p:xfrm>
          <a:off x="7245692" y="2593579"/>
          <a:ext cx="4108107" cy="3515160"/>
        </p:xfrm>
        <a:graphic>
          <a:graphicData uri="http://schemas.openxmlformats.org/drawingml/2006/table">
            <a:tbl>
              <a:tblPr>
                <a:tableStyleId>{5C22544A-7EE6-4342-B048-85BDC9FD1C3A}</a:tableStyleId>
              </a:tblPr>
              <a:tblGrid>
                <a:gridCol w="825719">
                  <a:extLst>
                    <a:ext uri="{9D8B030D-6E8A-4147-A177-3AD203B41FA5}">
                      <a16:colId xmlns:a16="http://schemas.microsoft.com/office/drawing/2014/main" val="20000"/>
                    </a:ext>
                  </a:extLst>
                </a:gridCol>
                <a:gridCol w="548971">
                  <a:extLst>
                    <a:ext uri="{9D8B030D-6E8A-4147-A177-3AD203B41FA5}">
                      <a16:colId xmlns:a16="http://schemas.microsoft.com/office/drawing/2014/main" val="20001"/>
                    </a:ext>
                  </a:extLst>
                </a:gridCol>
                <a:gridCol w="697652">
                  <a:extLst>
                    <a:ext uri="{9D8B030D-6E8A-4147-A177-3AD203B41FA5}">
                      <a16:colId xmlns:a16="http://schemas.microsoft.com/office/drawing/2014/main" val="20002"/>
                    </a:ext>
                  </a:extLst>
                </a:gridCol>
                <a:gridCol w="720525">
                  <a:extLst>
                    <a:ext uri="{9D8B030D-6E8A-4147-A177-3AD203B41FA5}">
                      <a16:colId xmlns:a16="http://schemas.microsoft.com/office/drawing/2014/main" val="20003"/>
                    </a:ext>
                  </a:extLst>
                </a:gridCol>
                <a:gridCol w="656403">
                  <a:extLst>
                    <a:ext uri="{9D8B030D-6E8A-4147-A177-3AD203B41FA5}">
                      <a16:colId xmlns:a16="http://schemas.microsoft.com/office/drawing/2014/main" val="20004"/>
                    </a:ext>
                  </a:extLst>
                </a:gridCol>
                <a:gridCol w="658837">
                  <a:extLst>
                    <a:ext uri="{9D8B030D-6E8A-4147-A177-3AD203B41FA5}">
                      <a16:colId xmlns:a16="http://schemas.microsoft.com/office/drawing/2014/main" val="20005"/>
                    </a:ext>
                  </a:extLst>
                </a:gridCol>
              </a:tblGrid>
              <a:tr h="26435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val="10000"/>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val="10001"/>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val="10002"/>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val="10003"/>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val="10004"/>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val="10005"/>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val="10006"/>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val="10007"/>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val="10008"/>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val="10009"/>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val="10010"/>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val="10011"/>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val="10012"/>
                  </a:ext>
                </a:extLst>
              </a:tr>
            </a:tbl>
          </a:graphicData>
        </a:graphic>
      </p:graphicFrame>
      <p:graphicFrame>
        <p:nvGraphicFramePr>
          <p:cNvPr id="6" name="Table 5">
            <a:extLst>
              <a:ext uri="{FF2B5EF4-FFF2-40B4-BE49-F238E27FC236}">
                <a16:creationId xmlns:a16="http://schemas.microsoft.com/office/drawing/2014/main" id="{DE19223D-CFA7-4FD0-9837-F5CBD55B6657}"/>
              </a:ext>
            </a:extLst>
          </p:cNvPr>
          <p:cNvGraphicFramePr>
            <a:graphicFrameLocks noGrp="1"/>
          </p:cNvGraphicFramePr>
          <p:nvPr>
            <p:extLst>
              <p:ext uri="{D42A27DB-BD31-4B8C-83A1-F6EECF244321}">
                <p14:modId xmlns:p14="http://schemas.microsoft.com/office/powerpoint/2010/main" val="4087563401"/>
              </p:ext>
            </p:extLst>
          </p:nvPr>
        </p:nvGraphicFramePr>
        <p:xfrm>
          <a:off x="1823624" y="4643096"/>
          <a:ext cx="5054600" cy="1289337"/>
        </p:xfrm>
        <a:graphic>
          <a:graphicData uri="http://schemas.openxmlformats.org/drawingml/2006/table">
            <a:tbl>
              <a:tblPr>
                <a:tableStyleId>{5C22544A-7EE6-4342-B048-85BDC9FD1C3A}</a:tableStyleId>
              </a:tblPr>
              <a:tblGrid>
                <a:gridCol w="1060235">
                  <a:extLst>
                    <a:ext uri="{9D8B030D-6E8A-4147-A177-3AD203B41FA5}">
                      <a16:colId xmlns:a16="http://schemas.microsoft.com/office/drawing/2014/main" val="20000"/>
                    </a:ext>
                  </a:extLst>
                </a:gridCol>
                <a:gridCol w="704888">
                  <a:extLst>
                    <a:ext uri="{9D8B030D-6E8A-4147-A177-3AD203B41FA5}">
                      <a16:colId xmlns:a16="http://schemas.microsoft.com/office/drawing/2014/main" val="20001"/>
                    </a:ext>
                  </a:extLst>
                </a:gridCol>
                <a:gridCol w="895795">
                  <a:extLst>
                    <a:ext uri="{9D8B030D-6E8A-4147-A177-3AD203B41FA5}">
                      <a16:colId xmlns:a16="http://schemas.microsoft.com/office/drawing/2014/main" val="20002"/>
                    </a:ext>
                  </a:extLst>
                </a:gridCol>
                <a:gridCol w="925165">
                  <a:extLst>
                    <a:ext uri="{9D8B030D-6E8A-4147-A177-3AD203B41FA5}">
                      <a16:colId xmlns:a16="http://schemas.microsoft.com/office/drawing/2014/main" val="20003"/>
                    </a:ext>
                  </a:extLst>
                </a:gridCol>
                <a:gridCol w="763629">
                  <a:extLst>
                    <a:ext uri="{9D8B030D-6E8A-4147-A177-3AD203B41FA5}">
                      <a16:colId xmlns:a16="http://schemas.microsoft.com/office/drawing/2014/main" val="20004"/>
                    </a:ext>
                  </a:extLst>
                </a:gridCol>
                <a:gridCol w="704888">
                  <a:extLst>
                    <a:ext uri="{9D8B030D-6E8A-4147-A177-3AD203B41FA5}">
                      <a16:colId xmlns:a16="http://schemas.microsoft.com/office/drawing/2014/main" val="20005"/>
                    </a:ext>
                  </a:extLst>
                </a:gridCol>
              </a:tblGrid>
              <a:tr h="184191">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184191">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FDB21B33-D6C1-45B0-B54D-53F99FB7FFF9}"/>
              </a:ext>
            </a:extLst>
          </p:cNvPr>
          <p:cNvSpPr txBox="1"/>
          <p:nvPr/>
        </p:nvSpPr>
        <p:spPr>
          <a:xfrm>
            <a:off x="1820233" y="4267354"/>
            <a:ext cx="679994" cy="369332"/>
          </a:xfrm>
          <a:prstGeom prst="rect">
            <a:avLst/>
          </a:prstGeom>
          <a:noFill/>
        </p:spPr>
        <p:txBody>
          <a:bodyPr wrap="none" rtlCol="0">
            <a:spAutoFit/>
          </a:bodyPr>
          <a:lstStyle/>
          <a:p>
            <a:r>
              <a:rPr lang="en-US" dirty="0">
                <a:solidFill>
                  <a:srgbClr val="0067AA"/>
                </a:solidFill>
              </a:rPr>
              <a:t>Wide</a:t>
            </a:r>
          </a:p>
        </p:txBody>
      </p:sp>
      <p:sp>
        <p:nvSpPr>
          <p:cNvPr id="8" name="TextBox 7">
            <a:extLst>
              <a:ext uri="{FF2B5EF4-FFF2-40B4-BE49-F238E27FC236}">
                <a16:creationId xmlns:a16="http://schemas.microsoft.com/office/drawing/2014/main" id="{3EC7738E-AE84-4828-866B-B0E85DFA035B}"/>
              </a:ext>
            </a:extLst>
          </p:cNvPr>
          <p:cNvSpPr txBox="1"/>
          <p:nvPr/>
        </p:nvSpPr>
        <p:spPr>
          <a:xfrm>
            <a:off x="6560669" y="2884783"/>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27512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4. Document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5513"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EVERYTHING!</a:t>
            </a:r>
          </a:p>
          <a:p>
            <a:pPr marL="285750" indent="-225425">
              <a:buFont typeface="Arial" panose="020B0604020202020204" pitchFamily="34" charset="0"/>
              <a:buChar char="•"/>
            </a:pPr>
            <a:r>
              <a:rPr lang="en-US" dirty="0"/>
              <a:t>The audience of your tech paper should be able to find the exact data used by your team!</a:t>
            </a:r>
          </a:p>
          <a:p>
            <a:pPr marL="285750" indent="-225425">
              <a:buFont typeface="Arial" panose="020B0604020202020204" pitchFamily="34" charset="0"/>
              <a:buChar char="•"/>
            </a:pPr>
            <a:r>
              <a:rPr lang="en-US" dirty="0"/>
              <a:t>Document the sources of your data – explain </a:t>
            </a:r>
            <a:r>
              <a:rPr lang="en-US" b="1" u="sng" dirty="0"/>
              <a:t>what</a:t>
            </a:r>
            <a:r>
              <a:rPr lang="en-US" dirty="0"/>
              <a:t> the data is, </a:t>
            </a:r>
            <a:r>
              <a:rPr lang="en-US" b="1" u="sng" dirty="0"/>
              <a:t>where</a:t>
            </a:r>
            <a:r>
              <a:rPr lang="en-US" dirty="0"/>
              <a:t> it was obtained, and </a:t>
            </a:r>
            <a:r>
              <a:rPr lang="en-US" b="1" u="sng" dirty="0"/>
              <a:t>how</a:t>
            </a:r>
            <a:r>
              <a:rPr lang="en-US" dirty="0"/>
              <a:t> it was used.</a:t>
            </a:r>
          </a:p>
          <a:p>
            <a:pPr marL="285750" indent="-225425">
              <a:buFont typeface="Arial" panose="020B0604020202020204" pitchFamily="34" charset="0"/>
              <a:buChar char="•"/>
            </a:pPr>
            <a:r>
              <a:rPr lang="en-US" dirty="0"/>
              <a:t>Keep a copy of all data used for analysis, results, images and tables.</a:t>
            </a:r>
          </a:p>
          <a:p>
            <a:pPr marL="285750" indent="-225425">
              <a:buFont typeface="Arial" panose="020B0604020202020204" pitchFamily="34" charset="0"/>
              <a:buChar char="•"/>
            </a:pPr>
            <a:r>
              <a:rPr lang="en-US" dirty="0"/>
              <a:t>Document </a:t>
            </a:r>
            <a:r>
              <a:rPr lang="en-US" b="1" u="sng" dirty="0"/>
              <a:t>why</a:t>
            </a:r>
            <a:r>
              <a:rPr lang="en-US" dirty="0"/>
              <a:t> you chose your data. Be specific. </a:t>
            </a:r>
          </a:p>
          <a:p>
            <a:pPr marL="971550" lvl="1" indent="-225425">
              <a:buFont typeface="Arial" panose="020B0604020202020204" pitchFamily="34" charset="0"/>
              <a:buChar char="•"/>
            </a:pPr>
            <a:r>
              <a:rPr lang="en-US" sz="1600" dirty="0"/>
              <a:t>“We used the least cloudy scene for each year in the study period (Table A).”</a:t>
            </a:r>
          </a:p>
          <a:p>
            <a:pPr marL="285750" indent="-225425">
              <a:buFont typeface="Arial" panose="020B0604020202020204" pitchFamily="34" charset="0"/>
              <a:buChar char="•"/>
            </a:pPr>
            <a:r>
              <a:rPr lang="en-US" dirty="0"/>
              <a:t>Document </a:t>
            </a:r>
            <a:r>
              <a:rPr lang="en-US" b="1" dirty="0"/>
              <a:t>any processing and/or modification </a:t>
            </a:r>
            <a:r>
              <a:rPr lang="en-US" dirty="0"/>
              <a:t>of your data.</a:t>
            </a:r>
          </a:p>
          <a:p>
            <a:pPr marL="971550" lvl="1" indent="-225425">
              <a:buFont typeface="Arial" panose="020B0604020202020204" pitchFamily="34" charset="0"/>
              <a:buChar char="•"/>
            </a:pPr>
            <a:r>
              <a:rPr lang="en-US" sz="1600" dirty="0"/>
              <a:t>This includes clipping, reprojecting, cloud removal, etc.</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6AF3353-870D-4BF8-A3D2-D785C1C73D54}"/>
              </a:ext>
            </a:extLst>
          </p:cNvPr>
          <p:cNvSpPr txBox="1"/>
          <p:nvPr/>
        </p:nvSpPr>
        <p:spPr>
          <a:xfrm>
            <a:off x="838199" y="6063799"/>
            <a:ext cx="8499764" cy="307777"/>
          </a:xfrm>
          <a:prstGeom prst="rect">
            <a:avLst/>
          </a:prstGeom>
          <a:noFill/>
        </p:spPr>
        <p:txBody>
          <a:bodyPr wrap="square" rtlCol="0">
            <a:spAutoFit/>
          </a:bodyPr>
          <a:lstStyle/>
          <a:p>
            <a:r>
              <a:rPr lang="en-US" sz="1400" dirty="0">
                <a:solidFill>
                  <a:srgbClr val="6A7278"/>
                </a:solidFill>
              </a:rPr>
              <a:t>More info: </a:t>
            </a:r>
            <a:r>
              <a:rPr lang="en-US" sz="1400" dirty="0">
                <a:solidFill>
                  <a:schemeClr val="tx1">
                    <a:lumMod val="75000"/>
                    <a:lumOff val="25000"/>
                  </a:schemeClr>
                </a:solidFill>
                <a:hlinkClick r:id="rId3"/>
              </a:rPr>
              <a:t>https://gigascience.biomedcentral.com/articles/10.1186/s13742-016-0135-4</a:t>
            </a:r>
            <a:endParaRPr lang="en-US" sz="1400" dirty="0">
              <a:solidFill>
                <a:schemeClr val="tx1">
                  <a:lumMod val="75000"/>
                  <a:lumOff val="25000"/>
                </a:schemeClr>
              </a:solidFill>
            </a:endParaRPr>
          </a:p>
        </p:txBody>
      </p:sp>
      <p:grpSp>
        <p:nvGrpSpPr>
          <p:cNvPr id="16" name="Group 15">
            <a:extLst>
              <a:ext uri="{FF2B5EF4-FFF2-40B4-BE49-F238E27FC236}">
                <a16:creationId xmlns:a16="http://schemas.microsoft.com/office/drawing/2014/main" id="{D0E75F98-AC1B-406A-8879-8F516151990A}"/>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BC64C52E-B1EB-422A-9FA4-6CF3FDF881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6F74853D-8402-438E-A3E3-D3736C21D3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0CB8B11E-A789-4E87-8B03-BC43012B1D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9E8A4F80-A7E5-456B-9553-D317F8EFE7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73E111B4-D362-4E32-9EF3-A828E80367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13BB325A-ADDA-418F-B36F-16E687F9E91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284A27D9-CE5F-4CB2-97AA-225FCB829B4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FD76ADC0-6270-45F4-BFB4-E00A4CF41EA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F966A32-E297-4BAE-8378-7B3C703E953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00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5. Document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Computational reproducibility is the ability to exactly reproduce results given the same data. This is why DEVELOP requires comments on code for software release.</a:t>
            </a:r>
          </a:p>
          <a:p>
            <a:pPr marL="285750" indent="-225425">
              <a:buFont typeface="Arial" panose="020B0604020202020204" pitchFamily="34" charset="0"/>
              <a:buChar char="•"/>
            </a:pPr>
            <a:r>
              <a:rPr lang="en-US" dirty="0"/>
              <a:t>Best Practices for Comment Code</a:t>
            </a:r>
          </a:p>
          <a:p>
            <a:pPr marL="971550" lvl="1" indent="-225425">
              <a:buFont typeface="Arial" panose="020B0604020202020204" pitchFamily="34" charset="0"/>
              <a:buChar char="•"/>
            </a:pPr>
            <a:r>
              <a:rPr lang="en-US" dirty="0"/>
              <a:t>Leave your self notes as you are working on your code.</a:t>
            </a:r>
          </a:p>
          <a:p>
            <a:pPr marL="971550" lvl="1" indent="-225425">
              <a:buFont typeface="Arial" panose="020B0604020202020204" pitchFamily="34" charset="0"/>
              <a:buChar char="•"/>
            </a:pPr>
            <a:r>
              <a:rPr lang="en-US" dirty="0"/>
              <a:t>Remove personal notes and clean up your comments once your code is finalized.</a:t>
            </a:r>
          </a:p>
          <a:p>
            <a:pPr marL="971550" lvl="1" indent="-225425">
              <a:buFont typeface="Arial" panose="020B0604020202020204" pitchFamily="34" charset="0"/>
              <a:buChar char="•"/>
            </a:pPr>
            <a:r>
              <a:rPr lang="en-US" dirty="0"/>
              <a:t>A reader should understand exactly what your code does, even if they aren’t familiar with your coding language. Every step should be explained. </a:t>
            </a:r>
          </a:p>
          <a:p>
            <a:pPr marL="1428750" lvl="2" indent="-225425">
              <a:buFont typeface="Arial" panose="020B0604020202020204" pitchFamily="34" charset="0"/>
              <a:buChar char="•"/>
            </a:pPr>
            <a:r>
              <a:rPr lang="en-US" dirty="0"/>
              <a:t>Suggestion: Have another team read your code.</a:t>
            </a:r>
          </a:p>
          <a:p>
            <a:pPr marL="285750" indent="-225425">
              <a:buFont typeface="Arial" panose="020B0604020202020204" pitchFamily="34" charset="0"/>
              <a:buChar char="•"/>
            </a:pPr>
            <a:r>
              <a:rPr lang="en-US" dirty="0"/>
              <a:t>Things to consider:</a:t>
            </a:r>
          </a:p>
          <a:p>
            <a:pPr marL="457200" indent="-230188">
              <a:spcBef>
                <a:spcPts val="0"/>
              </a:spcBef>
              <a:spcAft>
                <a:spcPts val="600"/>
              </a:spcAft>
              <a:buFont typeface="+mj-lt"/>
              <a:buAutoNum type="arabicPeriod"/>
            </a:pPr>
            <a:r>
              <a:rPr lang="en-US" dirty="0"/>
              <a:t>Is your code well-commented?</a:t>
            </a:r>
          </a:p>
          <a:p>
            <a:pPr marL="457200" indent="-230188">
              <a:spcBef>
                <a:spcPts val="0"/>
              </a:spcBef>
              <a:spcAft>
                <a:spcPts val="600"/>
              </a:spcAft>
              <a:buFont typeface="+mj-lt"/>
              <a:buAutoNum type="arabicPeriod"/>
            </a:pPr>
            <a:r>
              <a:rPr lang="en-US" dirty="0"/>
              <a:t>Is your code stored in a way that it is available to future teams?  https://github.com/NASA-DEVELOP or local node repository</a:t>
            </a:r>
          </a:p>
          <a:p>
            <a:pPr marL="457200" indent="-230188">
              <a:spcBef>
                <a:spcPts val="0"/>
              </a:spcBef>
              <a:spcAft>
                <a:spcPts val="600"/>
              </a:spcAft>
              <a:buFont typeface="+mj-lt"/>
              <a:buAutoNum type="arabicPeriod"/>
            </a:pPr>
            <a:r>
              <a:rPr lang="en-US" dirty="0"/>
              <a:t>Have you indicated your operating system(s), software dependencies, and the analytical software (and versions) that were used?</a:t>
            </a:r>
          </a:p>
          <a:p>
            <a:pPr marL="457200" indent="-230188">
              <a:spcBef>
                <a:spcPts val="0"/>
              </a:spcBef>
              <a:spcAft>
                <a:spcPts val="600"/>
              </a:spcAft>
              <a:buFont typeface="+mj-lt"/>
              <a:buAutoNum type="arabicPeriod"/>
            </a:pPr>
            <a:r>
              <a:rPr lang="en-US" dirty="0"/>
              <a:t>Did you use any unusual computer configurations or non-default parameters?</a:t>
            </a:r>
          </a:p>
          <a:p>
            <a:pPr marL="457200" indent="-230188">
              <a:spcBef>
                <a:spcPts val="0"/>
              </a:spcBef>
              <a:spcAft>
                <a:spcPts val="600"/>
              </a:spcAft>
              <a:buFont typeface="+mj-lt"/>
              <a:buAutoNum type="arabicPeriod"/>
            </a:pPr>
            <a:r>
              <a:rPr lang="en-US" dirty="0"/>
              <a:t>Is your data documented?</a:t>
            </a:r>
          </a:p>
          <a:p>
            <a:pPr marL="285750" indent="-225425">
              <a:spcBef>
                <a:spcPts val="0"/>
              </a:spcBef>
              <a:spcAft>
                <a:spcPts val="600"/>
              </a:spcAft>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7741DF9-40DE-4B45-AB93-DD542FF36C39}"/>
              </a:ext>
            </a:extLst>
          </p:cNvPr>
          <p:cNvSpPr txBox="1"/>
          <p:nvPr/>
        </p:nvSpPr>
        <p:spPr>
          <a:xfrm>
            <a:off x="838199" y="6270169"/>
            <a:ext cx="9361170" cy="338554"/>
          </a:xfrm>
          <a:prstGeom prst="rect">
            <a:avLst/>
          </a:prstGeom>
          <a:noFill/>
        </p:spPr>
        <p:txBody>
          <a:bodyPr wrap="square" rtlCol="0">
            <a:spAutoFit/>
          </a:bodyPr>
          <a:lstStyle/>
          <a:p>
            <a:r>
              <a:rPr lang="en-US" sz="1600" dirty="0">
                <a:solidFill>
                  <a:srgbClr val="6A7278"/>
                </a:solidFill>
              </a:rPr>
              <a:t>Need help? </a:t>
            </a:r>
            <a:r>
              <a:rPr lang="en-US" sz="1600" dirty="0">
                <a:solidFill>
                  <a:srgbClr val="0061AA"/>
                </a:solidFill>
              </a:rPr>
              <a:t>Contact Geoinformatics at DEVELOP.Geoinformatics@gmail.com</a:t>
            </a:r>
          </a:p>
        </p:txBody>
      </p:sp>
      <p:pic>
        <p:nvPicPr>
          <p:cNvPr id="6" name="Picture 5">
            <a:extLst>
              <a:ext uri="{FF2B5EF4-FFF2-40B4-BE49-F238E27FC236}">
                <a16:creationId xmlns:a16="http://schemas.microsoft.com/office/drawing/2014/main" id="{3776410E-1011-488E-86AE-382945D1439D}"/>
              </a:ext>
            </a:extLst>
          </p:cNvPr>
          <p:cNvPicPr>
            <a:picLocks noChangeAspect="1"/>
          </p:cNvPicPr>
          <p:nvPr/>
        </p:nvPicPr>
        <p:blipFill>
          <a:blip r:embed="rId3"/>
          <a:stretch>
            <a:fillRect/>
          </a:stretch>
        </p:blipFill>
        <p:spPr>
          <a:xfrm>
            <a:off x="9942339" y="365125"/>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37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6. Document Methods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61208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Document, Document!</a:t>
            </a:r>
          </a:p>
          <a:p>
            <a:pPr marL="60325"/>
            <a:r>
              <a:rPr lang="en-US" dirty="0"/>
              <a:t>Document your decisions.</a:t>
            </a:r>
          </a:p>
          <a:p>
            <a:pPr marL="285750" indent="-225425">
              <a:buFont typeface="Arial" panose="020B0604020202020204" pitchFamily="34" charset="0"/>
              <a:buChar char="•"/>
            </a:pPr>
            <a:r>
              <a:rPr lang="en-US" dirty="0"/>
              <a:t>Why did you choose your methods? Are there better methods?</a:t>
            </a:r>
          </a:p>
          <a:p>
            <a:pPr marL="285750" indent="-225425">
              <a:buFont typeface="Arial" panose="020B0604020202020204" pitchFamily="34" charset="0"/>
              <a:buChar char="•"/>
            </a:pPr>
            <a:r>
              <a:rPr lang="en-US" dirty="0"/>
              <a:t>Keep a list of all equations or formulas.</a:t>
            </a:r>
          </a:p>
          <a:p>
            <a:pPr marL="285750" indent="-225425">
              <a:buFont typeface="Arial" panose="020B0604020202020204" pitchFamily="34" charset="0"/>
              <a:buChar char="•"/>
            </a:pPr>
            <a:r>
              <a:rPr lang="en-US" dirty="0"/>
              <a:t>Keep track of both failures and successes.</a:t>
            </a:r>
          </a:p>
          <a:p>
            <a:pPr marL="60325"/>
            <a:endParaRPr lang="en-US" dirty="0"/>
          </a:p>
          <a:p>
            <a:pPr marL="60325"/>
            <a:r>
              <a:rPr lang="en-US" dirty="0"/>
              <a:t>Document exact steps of final methods.</a:t>
            </a:r>
          </a:p>
          <a:p>
            <a:pPr marL="285750" indent="-225425">
              <a:buFont typeface="Arial" panose="020B0604020202020204" pitchFamily="34" charset="0"/>
              <a:buChar char="•"/>
            </a:pPr>
            <a:r>
              <a:rPr lang="en-US" dirty="0"/>
              <a:t>Think of this as a tutorial. Someone should be able to replicate your methods with this document. This can be an optional deliverable for your partner.</a:t>
            </a:r>
          </a:p>
          <a:p>
            <a:pPr marL="285750" indent="-225425">
              <a:buFont typeface="Arial" panose="020B0604020202020204" pitchFamily="34" charset="0"/>
              <a:buChar char="•"/>
            </a:pPr>
            <a:r>
              <a:rPr lang="en-US" dirty="0"/>
              <a:t>This will become the “Methods” section of the tech paper.</a:t>
            </a:r>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086568E4-844C-4011-AAD7-D4B89CBA446E}"/>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A58AA472-2154-41EA-A41D-216292EF73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B4B1EDBF-40F1-4E22-BF8C-652E1F74A2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5C2FD14E-03E1-4666-810E-5138FDA9A0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9D37C6A3-38A5-49FC-B1F3-C7DA4E3B1D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3C4B98A7-0B89-468E-9CEE-DEFB3E8EDBE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787270C9-AF1E-43A4-951F-A7B4FA07AD7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7CCC67C8-A926-466D-92FF-DF657345BC5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C31A2C21-42D6-4EEA-B5B4-29E607D6152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44E12FE0-839F-450D-B093-9B6E9E050BE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43942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Team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420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Set goals and work towards them.</a:t>
            </a:r>
          </a:p>
          <a:p>
            <a:pPr marL="285750" indent="-225425">
              <a:buFont typeface="Arial" panose="020B0604020202020204" pitchFamily="34" charset="0"/>
              <a:buChar char="•"/>
            </a:pPr>
            <a:r>
              <a:rPr lang="en-US" dirty="0"/>
              <a:t>Complete all mandatory deliverables as well as any optional deliverables the team decides.</a:t>
            </a:r>
          </a:p>
          <a:p>
            <a:pPr marL="285750" indent="-225425">
              <a:buFont typeface="Arial" panose="020B0604020202020204" pitchFamily="34" charset="0"/>
              <a:buChar char="•"/>
            </a:pPr>
            <a:r>
              <a:rPr lang="en-US" dirty="0"/>
              <a:t>Support Project Leads in submission of deliverables and reporting to Lead/Fellows, who report to NPO. </a:t>
            </a:r>
          </a:p>
          <a:p>
            <a:pPr marL="285750" indent="-225425">
              <a:buFont typeface="Arial" panose="020B0604020202020204" pitchFamily="34" charset="0"/>
              <a:buChar char="•"/>
            </a:pPr>
            <a:r>
              <a:rPr lang="en-US" dirty="0"/>
              <a:t>Leave organized documentation of all research and contacts so the project and/or communication with end users may be continued in following terms.</a:t>
            </a:r>
          </a:p>
          <a:p>
            <a:pPr marL="285750" indent="-225425">
              <a:buFont typeface="Arial" panose="020B0604020202020204" pitchFamily="34" charset="0"/>
              <a:buChar char="•"/>
            </a:pPr>
            <a:r>
              <a:rPr lang="en-US" dirty="0"/>
              <a:t>Take initiative! Look at what else needs to be done when you have completed your assigned tasks. </a:t>
            </a:r>
          </a:p>
          <a:p>
            <a:pPr marL="285750" indent="-225425">
              <a:buFont typeface="Arial" panose="020B0604020202020204" pitchFamily="34" charset="0"/>
              <a:buChar char="•"/>
            </a:pPr>
            <a:r>
              <a:rPr lang="en-US" dirty="0"/>
              <a:t>Don’t feel bogged down by the chain of command – DEVELOP fosters open communication between all levels!</a:t>
            </a:r>
          </a:p>
          <a:p>
            <a:pPr marL="285750" indent="-225425">
              <a:buFont typeface="Arial" panose="020B0604020202020204" pitchFamily="34" charset="0"/>
              <a:buChar char="•"/>
            </a:pPr>
            <a:r>
              <a:rPr lang="en-US" dirty="0"/>
              <a:t>Network with other teams. Help other teams. Get help from other teams.</a:t>
            </a:r>
          </a:p>
          <a:p>
            <a:pPr marL="285750" indent="-225425">
              <a:buFont typeface="Arial" panose="020B0604020202020204" pitchFamily="34" charset="0"/>
              <a:buChar char="•"/>
            </a:pPr>
            <a:r>
              <a:rPr lang="en-US" dirty="0"/>
              <a:t>Have an open mind &amp; learn from each other!</a:t>
            </a:r>
          </a:p>
          <a:p>
            <a:pPr marL="285750" indent="-225425">
              <a:buFont typeface="Arial" panose="020B0604020202020204" pitchFamily="34" charset="0"/>
              <a:buChar char="•"/>
            </a:pPr>
            <a:endParaRPr lang="en-US" dirty="0"/>
          </a:p>
        </p:txBody>
      </p:sp>
      <p:grpSp>
        <p:nvGrpSpPr>
          <p:cNvPr id="16" name="Group 15">
            <a:extLst>
              <a:ext uri="{FF2B5EF4-FFF2-40B4-BE49-F238E27FC236}">
                <a16:creationId xmlns:a16="http://schemas.microsoft.com/office/drawing/2014/main" id="{8002F1C8-F52A-4D86-979F-27E88E2F4C5B}"/>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6320D957-F832-403D-85EF-C6FAA44C1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74C064BA-A741-4716-9EAD-2F40FB1ADD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A93BE3CC-041B-47ED-A650-4672C0E5B5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714B3DF4-E107-40B3-BBED-74CFA6A10B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669D9E68-1AF1-450C-B935-519F155F9C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240F3158-22C8-4340-975F-A757AEAC30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713A5386-59FE-4CEC-A9EB-0FCD3F505AA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D8265CA8-4739-49F8-ADF3-DDE0FA8634D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3BFC2176-BA7D-4508-B628-FAE82EFA811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Scientific Integrity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6952487" cy="37333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800" dirty="0"/>
              <a:t>“The iconic success of NASA is planted firmly on three foundational elements: </a:t>
            </a:r>
            <a:r>
              <a:rPr lang="en-US" sz="1800" b="1" dirty="0"/>
              <a:t>innovation</a:t>
            </a:r>
            <a:r>
              <a:rPr lang="en-US" sz="1800" dirty="0"/>
              <a:t>, </a:t>
            </a:r>
            <a:r>
              <a:rPr lang="en-US" sz="1800" b="1" dirty="0"/>
              <a:t>inspiration</a:t>
            </a:r>
            <a:r>
              <a:rPr lang="en-US" sz="1800" dirty="0"/>
              <a:t>, and </a:t>
            </a:r>
            <a:r>
              <a:rPr lang="en-US" sz="1800" b="1" dirty="0"/>
              <a:t>integrity</a:t>
            </a:r>
            <a:r>
              <a:rPr lang="en-US" sz="1800" dirty="0"/>
              <a:t>. While innovation and inspiration are visible through our endeavors and successes, it is our integrity – </a:t>
            </a:r>
            <a:r>
              <a:rPr lang="en-US" sz="1800" b="1" dirty="0"/>
              <a:t>how we work</a:t>
            </a:r>
            <a:r>
              <a:rPr lang="en-US" sz="1800" dirty="0"/>
              <a:t>, and </a:t>
            </a:r>
            <a:r>
              <a:rPr lang="en-US" sz="1800" b="1" dirty="0"/>
              <a:t>our commitment to excellence and openness </a:t>
            </a:r>
            <a:r>
              <a:rPr lang="en-US" sz="1800" dirty="0"/>
              <a:t>– that </a:t>
            </a:r>
            <a:r>
              <a:rPr lang="en-US" sz="1800" b="1" dirty="0"/>
              <a:t>earns us the trust </a:t>
            </a:r>
            <a:r>
              <a:rPr lang="en-US" sz="1800" dirty="0"/>
              <a:t>of the public and ensures our continued ability to inspire and innovate. </a:t>
            </a:r>
            <a:r>
              <a:rPr lang="en-US" sz="1800" b="1" dirty="0"/>
              <a:t>Integrity is woven throughout the fabric of NASA</a:t>
            </a:r>
            <a:r>
              <a:rPr lang="en-US" sz="1800" dirty="0"/>
              <a:t>. It has always been there. And each and every day, we recommit ourselves to keeping it there.”</a:t>
            </a:r>
          </a:p>
          <a:p>
            <a:pPr marL="285750" indent="-225425">
              <a:buFont typeface="Arial" panose="020B0604020202020204" pitchFamily="34" charset="0"/>
              <a:buChar char="•"/>
            </a:pPr>
            <a:endParaRPr lang="en-US" sz="1800" dirty="0"/>
          </a:p>
          <a:p>
            <a:pPr marL="285750" indent="-225425">
              <a:buFont typeface="Arial" panose="020B0604020202020204" pitchFamily="34" charset="0"/>
              <a:buChar char="•"/>
            </a:pPr>
            <a:endParaRPr lang="en-US" sz="1800" dirty="0"/>
          </a:p>
        </p:txBody>
      </p:sp>
      <p:pic>
        <p:nvPicPr>
          <p:cNvPr id="5" name="Picture 4" descr="Waleed Abdalati">
            <a:extLst>
              <a:ext uri="{FF2B5EF4-FFF2-40B4-BE49-F238E27FC236}">
                <a16:creationId xmlns:a16="http://schemas.microsoft.com/office/drawing/2014/main" id="{6B6D63CE-58DD-4D29-B4DD-24C834ED13D3}"/>
              </a:ext>
            </a:extLst>
          </p:cNvPr>
          <p:cNvPicPr>
            <a:picLocks noChangeAspect="1" noChangeArrowheads="1"/>
          </p:cNvPicPr>
          <p:nvPr/>
        </p:nvPicPr>
        <p:blipFill>
          <a:blip r:embed="rId3" cstate="print"/>
          <a:srcRect/>
          <a:stretch>
            <a:fillRect/>
          </a:stretch>
        </p:blipFill>
        <p:spPr bwMode="auto">
          <a:xfrm>
            <a:off x="9055373" y="1306956"/>
            <a:ext cx="2494943" cy="31242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BB1E895-AA97-4842-892A-1C9B700F6822}"/>
              </a:ext>
            </a:extLst>
          </p:cNvPr>
          <p:cNvSpPr txBox="1"/>
          <p:nvPr/>
        </p:nvSpPr>
        <p:spPr>
          <a:xfrm>
            <a:off x="8871808" y="4535436"/>
            <a:ext cx="2862072" cy="1015608"/>
          </a:xfrm>
          <a:prstGeom prst="rect">
            <a:avLst/>
          </a:prstGeom>
          <a:noFill/>
        </p:spPr>
        <p:txBody>
          <a:bodyPr wrap="square" lIns="91387" tIns="45693" rIns="91387" bIns="45693" rtlCol="0">
            <a:spAutoFit/>
          </a:bodyPr>
          <a:lstStyle/>
          <a:p>
            <a:pPr algn="ctr" defTabSz="1018229"/>
            <a:r>
              <a:rPr lang="en-US" sz="2000" b="1" dirty="0">
                <a:solidFill>
                  <a:schemeClr val="tx1">
                    <a:lumMod val="75000"/>
                    <a:lumOff val="25000"/>
                  </a:schemeClr>
                </a:solidFill>
                <a:ea typeface="Century Gothic" charset="0"/>
                <a:cs typeface="Century Gothic" charset="0"/>
              </a:rPr>
              <a:t>Dr. </a:t>
            </a:r>
            <a:r>
              <a:rPr lang="en-US" sz="2000" b="1" dirty="0" err="1">
                <a:solidFill>
                  <a:schemeClr val="tx1">
                    <a:lumMod val="75000"/>
                    <a:lumOff val="25000"/>
                  </a:schemeClr>
                </a:solidFill>
                <a:ea typeface="Century Gothic" charset="0"/>
                <a:cs typeface="Century Gothic" charset="0"/>
              </a:rPr>
              <a:t>Waleed</a:t>
            </a:r>
            <a:r>
              <a:rPr lang="en-US" sz="2000" b="1" dirty="0">
                <a:solidFill>
                  <a:schemeClr val="tx1">
                    <a:lumMod val="75000"/>
                    <a:lumOff val="25000"/>
                  </a:schemeClr>
                </a:solidFill>
                <a:ea typeface="Century Gothic" charset="0"/>
                <a:cs typeface="Century Gothic" charset="0"/>
              </a:rPr>
              <a:t> </a:t>
            </a:r>
            <a:r>
              <a:rPr lang="en-US" sz="2000" b="1" dirty="0" err="1">
                <a:solidFill>
                  <a:schemeClr val="tx1">
                    <a:lumMod val="75000"/>
                    <a:lumOff val="25000"/>
                  </a:schemeClr>
                </a:solidFill>
                <a:ea typeface="Century Gothic" charset="0"/>
                <a:cs typeface="Century Gothic" charset="0"/>
              </a:rPr>
              <a:t>Abdalati</a:t>
            </a:r>
            <a:r>
              <a:rPr lang="en-US" sz="2000" b="1" dirty="0">
                <a:solidFill>
                  <a:schemeClr val="tx1">
                    <a:lumMod val="75000"/>
                    <a:lumOff val="25000"/>
                  </a:schemeClr>
                </a:solidFill>
                <a:ea typeface="Century Gothic" charset="0"/>
                <a:cs typeface="Century Gothic" charset="0"/>
              </a:rPr>
              <a:t> </a:t>
            </a:r>
          </a:p>
          <a:p>
            <a:pPr algn="ctr" defTabSz="1018229"/>
            <a:r>
              <a:rPr lang="en-US" sz="2000" dirty="0">
                <a:solidFill>
                  <a:schemeClr val="tx1">
                    <a:lumMod val="75000"/>
                    <a:lumOff val="25000"/>
                  </a:schemeClr>
                </a:solidFill>
                <a:ea typeface="Century Gothic" charset="0"/>
                <a:cs typeface="Century Gothic" charset="0"/>
              </a:rPr>
              <a:t>Former NASA </a:t>
            </a:r>
          </a:p>
          <a:p>
            <a:pPr algn="ctr" defTabSz="1018229"/>
            <a:r>
              <a:rPr lang="en-US" sz="2000" dirty="0">
                <a:solidFill>
                  <a:schemeClr val="tx1">
                    <a:lumMod val="75000"/>
                    <a:lumOff val="25000"/>
                  </a:schemeClr>
                </a:solidFill>
                <a:ea typeface="Century Gothic" charset="0"/>
                <a:cs typeface="Century Gothic" charset="0"/>
              </a:rPr>
              <a:t>Chief Scientist</a:t>
            </a:r>
          </a:p>
        </p:txBody>
      </p:sp>
      <p:sp>
        <p:nvSpPr>
          <p:cNvPr id="7" name="TextBox 6">
            <a:extLst>
              <a:ext uri="{FF2B5EF4-FFF2-40B4-BE49-F238E27FC236}">
                <a16:creationId xmlns:a16="http://schemas.microsoft.com/office/drawing/2014/main" id="{5D619520-097E-4ED5-AA2E-49C1BDE83CE4}"/>
              </a:ext>
            </a:extLst>
          </p:cNvPr>
          <p:cNvSpPr txBox="1"/>
          <p:nvPr/>
        </p:nvSpPr>
        <p:spPr>
          <a:xfrm>
            <a:off x="838199" y="6114681"/>
            <a:ext cx="7213834" cy="307777"/>
          </a:xfrm>
          <a:prstGeom prst="rect">
            <a:avLst/>
          </a:prstGeom>
          <a:noFill/>
        </p:spPr>
        <p:txBody>
          <a:bodyPr wrap="none" rtlCol="0">
            <a:spAutoFit/>
          </a:bodyPr>
          <a:lstStyle/>
          <a:p>
            <a:pPr>
              <a:defRPr/>
            </a:pPr>
            <a:r>
              <a:rPr lang="en-US" sz="1400" dirty="0">
                <a:solidFill>
                  <a:srgbClr val="6A7278"/>
                </a:solidFill>
                <a:ea typeface="Century Gothic" charset="0"/>
                <a:cs typeface="Century Gothic" charset="0"/>
              </a:rPr>
              <a:t>NASA SI Policy: </a:t>
            </a:r>
            <a:r>
              <a:rPr lang="en-US" sz="1400" dirty="0">
                <a:solidFill>
                  <a:schemeClr val="bg1"/>
                </a:solidFill>
                <a:ea typeface="Century Gothic" charset="0"/>
                <a:cs typeface="Century Gothic" charset="0"/>
                <a:hlinkClick r:id="rId4"/>
              </a:rPr>
              <a:t>http://www.nasa.gov/pdf/611201main_NASA_SI_Policy_12_15_11.pdf</a:t>
            </a:r>
            <a:endParaRPr lang="en-US" sz="1400" dirty="0">
              <a:solidFill>
                <a:schemeClr val="bg1"/>
              </a:solidFill>
              <a:ea typeface="Century Gothic" charset="0"/>
              <a:cs typeface="Century Gothic" charset="0"/>
            </a:endParaRPr>
          </a:p>
        </p:txBody>
      </p:sp>
    </p:spTree>
    <p:extLst>
      <p:ext uri="{BB962C8B-B14F-4D97-AF65-F5344CB8AC3E}">
        <p14:creationId xmlns:p14="http://schemas.microsoft.com/office/powerpoint/2010/main" val="14873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 Misconduct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6989063" cy="8200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Federal definition of research misconduct:</a:t>
            </a:r>
          </a:p>
        </p:txBody>
      </p:sp>
      <p:sp>
        <p:nvSpPr>
          <p:cNvPr id="6" name="TextBox 5">
            <a:extLst>
              <a:ext uri="{FF2B5EF4-FFF2-40B4-BE49-F238E27FC236}">
                <a16:creationId xmlns:a16="http://schemas.microsoft.com/office/drawing/2014/main" id="{91067AB5-71AF-4B76-ACDB-5658316D2E0B}"/>
              </a:ext>
            </a:extLst>
          </p:cNvPr>
          <p:cNvSpPr txBox="1"/>
          <p:nvPr/>
        </p:nvSpPr>
        <p:spPr>
          <a:xfrm>
            <a:off x="7827264" y="1285397"/>
            <a:ext cx="3840480" cy="1938992"/>
          </a:xfrm>
          <a:prstGeom prst="rect">
            <a:avLst/>
          </a:prstGeom>
          <a:noFill/>
        </p:spPr>
        <p:txBody>
          <a:bodyPr wrap="square">
            <a:spAutoFit/>
          </a:bodyPr>
          <a:lstStyle/>
          <a:p>
            <a:pPr algn="ctr"/>
            <a:r>
              <a:rPr lang="en-US" sz="2400" dirty="0">
                <a:solidFill>
                  <a:srgbClr val="0070C0"/>
                </a:solidFill>
              </a:rPr>
              <a:t>“fabrication, falsification, or plagiarism in proposing, performing, or reviewing research, or in reporting research results”</a:t>
            </a:r>
          </a:p>
        </p:txBody>
      </p:sp>
      <p:sp>
        <p:nvSpPr>
          <p:cNvPr id="7" name="Content Placeholder 18">
            <a:extLst>
              <a:ext uri="{FF2B5EF4-FFF2-40B4-BE49-F238E27FC236}">
                <a16:creationId xmlns:a16="http://schemas.microsoft.com/office/drawing/2014/main" id="{1B70198A-478D-4B9B-BC82-E9BFD3CF69BB}"/>
              </a:ext>
            </a:extLst>
          </p:cNvPr>
          <p:cNvSpPr txBox="1">
            <a:spLocks/>
          </p:cNvSpPr>
          <p:nvPr/>
        </p:nvSpPr>
        <p:spPr>
          <a:xfrm>
            <a:off x="838199" y="3633612"/>
            <a:ext cx="10712117" cy="28592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1800" b="1" dirty="0"/>
              <a:t>Fabrication</a:t>
            </a:r>
            <a:r>
              <a:rPr lang="en-US" sz="1800" dirty="0"/>
              <a:t>: Making up data or results and recording or reporting them.</a:t>
            </a:r>
          </a:p>
          <a:p>
            <a:pPr marL="285750" indent="-225425">
              <a:buFont typeface="Arial" panose="020B0604020202020204" pitchFamily="34" charset="0"/>
              <a:buChar char="•"/>
            </a:pPr>
            <a:r>
              <a:rPr lang="en-US" sz="1800" b="1" dirty="0"/>
              <a:t>Plagiarism</a:t>
            </a:r>
            <a:r>
              <a:rPr lang="en-US" sz="1800" dirty="0"/>
              <a:t>: The appropriation of another person’s ideas, processes, results, or words without giving appropriate credit.</a:t>
            </a:r>
          </a:p>
          <a:p>
            <a:pPr marL="285750" indent="-225425">
              <a:buFont typeface="Arial" panose="020B0604020202020204" pitchFamily="34" charset="0"/>
              <a:buChar char="•"/>
            </a:pPr>
            <a:r>
              <a:rPr lang="en-US" sz="1800" b="1" dirty="0"/>
              <a:t>Falsification</a:t>
            </a:r>
            <a:r>
              <a:rPr lang="en-US" sz="1800" dirty="0"/>
              <a:t>: Manipulating research materials, equipment, or processes, or changing or omitting data or results such that the research is not accurately represented in the research report.</a:t>
            </a:r>
          </a:p>
          <a:p>
            <a:pPr marL="285750" indent="-225425">
              <a:buFont typeface="Arial" panose="020B0604020202020204" pitchFamily="34" charset="0"/>
              <a:buChar char="•"/>
            </a:pPr>
            <a:endParaRPr lang="en-US" sz="1800" dirty="0"/>
          </a:p>
        </p:txBody>
      </p:sp>
    </p:spTree>
    <p:extLst>
      <p:ext uri="{BB962C8B-B14F-4D97-AF65-F5344CB8AC3E}">
        <p14:creationId xmlns:p14="http://schemas.microsoft.com/office/powerpoint/2010/main" val="26362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Researcher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Researchers (all personnel involved in conceiving, designing, conducting and supervising research) have the responsibility to:</a:t>
            </a:r>
          </a:p>
          <a:p>
            <a:pPr marL="285750" indent="-225425">
              <a:buFont typeface="Arial" panose="020B0604020202020204" pitchFamily="34" charset="0"/>
              <a:buChar char="•"/>
            </a:pPr>
            <a:r>
              <a:rPr lang="en-US" dirty="0"/>
              <a:t>Uphold and embody the professional standards of the research community.</a:t>
            </a:r>
          </a:p>
          <a:p>
            <a:pPr marL="285750" indent="-225425">
              <a:buFont typeface="Arial" panose="020B0604020202020204" pitchFamily="34" charset="0"/>
              <a:buChar char="•"/>
            </a:pPr>
            <a:r>
              <a:rPr lang="en-US" dirty="0"/>
              <a:t>Exercise personal and professional honesty in proposing, designing, performing, and reporting research.</a:t>
            </a:r>
          </a:p>
          <a:p>
            <a:pPr marL="285750" indent="-225425">
              <a:buFont typeface="Arial" panose="020B0604020202020204" pitchFamily="34" charset="0"/>
              <a:buChar char="•"/>
            </a:pPr>
            <a:r>
              <a:rPr lang="en-US" dirty="0"/>
              <a:t>Maintain mutual respect with all members of the research team and accurately represent the contributions of each member’s work. </a:t>
            </a:r>
          </a:p>
          <a:p>
            <a:pPr marL="285750" indent="-225425">
              <a:buFont typeface="Arial" panose="020B0604020202020204" pitchFamily="34" charset="0"/>
              <a:buChar char="•"/>
            </a:pPr>
            <a:r>
              <a:rPr lang="en-US" dirty="0"/>
              <a:t>Not allow outside influence or pressure (e.g. political consideration, ideology, financial conflicts of interest, peer pressure, or individual opinion) to affect the results of research, input to or from advisory committees, or the dissemination of research and analysis.</a:t>
            </a:r>
          </a:p>
          <a:p>
            <a:pPr marL="285750" indent="-225425">
              <a:buFont typeface="Arial" panose="020B0604020202020204" pitchFamily="34" charset="0"/>
              <a:buChar char="•"/>
            </a:pPr>
            <a:r>
              <a:rPr lang="en-US" dirty="0"/>
              <a:t>Uphold all of NASA’s core values of ethical conduct and integrity.</a:t>
            </a:r>
          </a:p>
        </p:txBody>
      </p:sp>
    </p:spTree>
    <p:extLst>
      <p:ext uri="{BB962C8B-B14F-4D97-AF65-F5344CB8AC3E}">
        <p14:creationId xmlns:p14="http://schemas.microsoft.com/office/powerpoint/2010/main" val="24564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External Communications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10132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A single </a:t>
            </a:r>
            <a:r>
              <a:rPr lang="en-US" dirty="0" err="1"/>
              <a:t>DEVELOPer</a:t>
            </a:r>
            <a:r>
              <a:rPr lang="en-US" dirty="0"/>
              <a:t> per team (usually the Project Lead) typically serves as the main point of contact to NPO, science advisors, and partners through email communication, leading project-related telecons, and coordination of team meetings.</a:t>
            </a:r>
          </a:p>
          <a:p>
            <a:pPr marL="285750" indent="-225425">
              <a:buFont typeface="Arial" panose="020B0604020202020204" pitchFamily="34" charset="0"/>
              <a:buChar char="•"/>
            </a:pPr>
            <a:r>
              <a:rPr lang="en-US" dirty="0"/>
              <a:t>Emails relating to your DEVELOP projects and being sent to international recipients should be reviewed by your Lead/Fellow &amp; NPO, if necessary, before they are sent outside of DEVELOP.</a:t>
            </a:r>
          </a:p>
          <a:p>
            <a:pPr marL="285750" indent="-225425">
              <a:buFont typeface="Arial" panose="020B0604020202020204" pitchFamily="34" charset="0"/>
              <a:buChar char="•"/>
            </a:pPr>
            <a:r>
              <a:rPr lang="en-US" dirty="0"/>
              <a:t>CC your Lead/Fellow when sending ALL project-related emails – this ensures continuity of communication and knowledge after the project ends.</a:t>
            </a:r>
          </a:p>
          <a:p>
            <a:pPr marL="285750" indent="-225425">
              <a:buFont typeface="Arial" panose="020B0604020202020204" pitchFamily="34" charset="0"/>
              <a:buChar char="•"/>
            </a:pPr>
            <a:r>
              <a:rPr lang="en-US" dirty="0"/>
              <a:t>All participants should check their SSAILL-provided email each workday.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60131917-09E9-446F-8EB5-BF14D56EDAED}"/>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1EA7625C-DB67-4245-8AE5-E4146161BC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B9C1D3DF-7294-4586-BDBC-50B6A2DDDD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FB7BC6DF-40C1-4DF1-BE8B-E5C833F068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265356CD-CED9-4F47-A328-9400E4B530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3EFCF511-572F-44E2-80DF-ABFA2C76692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34490634-76AA-46F1-BA7C-ADF2EB4BAE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5915C2DC-FB03-49CB-96B0-963F22BAD83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DA74A4D8-90C5-4702-8A30-04B64243C44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EA1F8E7E-AA53-437E-B94D-DCF2CD64B3A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9190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Deliverables</a:t>
            </a:r>
            <a:endParaRPr lang="en-US" sz="3600" b="0" dirty="0">
              <a:solidFill>
                <a:schemeClr val="tx1">
                  <a:lumMod val="65000"/>
                  <a:lumOff val="35000"/>
                </a:schemeClr>
              </a:solidFill>
            </a:endParaRPr>
          </a:p>
        </p:txBody>
      </p:sp>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37123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457943"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places equal emphasis on research &amp; analysis and communicating your results.</a:t>
            </a:r>
          </a:p>
          <a:p>
            <a:pPr marL="285750" indent="-225425">
              <a:buFont typeface="Arial" panose="020B0604020202020204" pitchFamily="34" charset="0"/>
              <a:buChar char="•"/>
            </a:pPr>
            <a:r>
              <a:rPr lang="en-US" dirty="0"/>
              <a:t>Substantial efforts are put forth in developing deliverables that not only communicate the work done at DEVELOP, but enhance participants’ skills: technical writing, coding, science communication, effective visualizations, video editing, etc.</a:t>
            </a:r>
          </a:p>
          <a:p>
            <a:pPr marL="285750" indent="-225425">
              <a:buFont typeface="Arial" panose="020B0604020202020204" pitchFamily="34" charset="0"/>
              <a:buChar char="•"/>
            </a:pPr>
            <a:r>
              <a:rPr lang="en-US" dirty="0"/>
              <a:t>Deliverables are your opportunity to communicate your project work. Each deliverable is an example of your accomplishments. Use them to your advantage!</a:t>
            </a:r>
          </a:p>
          <a:p>
            <a:pPr marL="285750" indent="-225425">
              <a:buFont typeface="Arial" panose="020B0604020202020204" pitchFamily="34" charset="0"/>
              <a:buChar char="•"/>
            </a:pPr>
            <a:r>
              <a:rPr lang="en-US" dirty="0"/>
              <a:t>All deliverables are important and used by DEVELOP in a variety of ways which are laid out on following slides.</a:t>
            </a:r>
          </a:p>
          <a:p>
            <a:pPr marL="285750" indent="-225425">
              <a:buFont typeface="Arial" panose="020B0604020202020204" pitchFamily="34" charset="0"/>
              <a:buChar char="•"/>
            </a:pPr>
            <a:r>
              <a:rPr lang="en-US" dirty="0"/>
              <a:t>Download the deliverable calendar and pay attention to deadlines!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4B756B57-F267-4194-BB2B-4CB5FCB576DD}"/>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DD496A79-172D-4F6E-94C3-65FD16308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0FB57454-C3CE-44CB-AB92-72B83E94A2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48EF74AC-28FF-49F8-8615-E98031DFA8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2900BFBE-FB58-4105-B1D8-884DA26C3BE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55BB1FFF-DFDB-44EF-8EDE-6D36715EAA9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53584B70-A0B8-4B38-B4C4-8A421D0B5E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B1065F18-6645-4813-8EA7-934361B665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ED1348CB-F656-4820-BE1C-B35874632C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5E76C50A-C445-4EC2-8509-73A9BB1B880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636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9167</TotalTime>
  <Words>3505</Words>
  <Application>Microsoft Office PowerPoint</Application>
  <PresentationFormat>Widescreen</PresentationFormat>
  <Paragraphs>398</Paragraphs>
  <Slides>29</Slides>
  <Notes>25</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Georgia</vt:lpstr>
      <vt:lpstr>1_Theme2</vt:lpstr>
      <vt:lpstr>PowerPoint Presentation</vt:lpstr>
      <vt:lpstr>PowerPoint Presentation</vt:lpstr>
      <vt:lpstr>TEAM RESPONSIBILITIES</vt:lpstr>
      <vt:lpstr>TEAM RESPONSIBILITIES</vt:lpstr>
      <vt:lpstr>TEAM RESPONSIBILITIES</vt:lpstr>
      <vt:lpstr>TEAM RESPONSIBILITIES</vt:lpstr>
      <vt:lpstr>TEAM RESPONSIBILITIES</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Cecil Byles</cp:lastModifiedBy>
  <cp:revision>221</cp:revision>
  <dcterms:created xsi:type="dcterms:W3CDTF">2019-10-30T16:09:36Z</dcterms:created>
  <dcterms:modified xsi:type="dcterms:W3CDTF">2022-01-24T20:39:25Z</dcterms:modified>
</cp:coreProperties>
</file>