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9" autoAdjust="0"/>
    <p:restoredTop sz="94662"/>
  </p:normalViewPr>
  <p:slideViewPr>
    <p:cSldViewPr snapToGrid="0">
      <p:cViewPr>
        <p:scale>
          <a:sx n="15" d="100"/>
          <a:sy n="15" d="100"/>
        </p:scale>
        <p:origin x="3336" y="7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520020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0573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2"/>
          <p:cNvSpPr/>
          <p:nvPr/>
        </p:nvSpPr>
        <p:spPr>
          <a:xfrm>
            <a:off x="914399" y="35661600"/>
            <a:ext cx="25603200" cy="415567"/>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2"/>
          <p:cNvSpPr/>
          <p:nvPr/>
        </p:nvSpPr>
        <p:spPr>
          <a:xfrm>
            <a:off x="893617" y="36126531"/>
            <a:ext cx="25644768"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914400" y="3662904"/>
            <a:ext cx="25623985" cy="260911"/>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953352" y="864365"/>
            <a:ext cx="2585032" cy="2139114"/>
          </a:xfrm>
          <a:prstGeom prst="rect">
            <a:avLst/>
          </a:prstGeom>
          <a:noFill/>
          <a:ln>
            <a:noFill/>
          </a:ln>
        </p:spPr>
      </p:pic>
      <p:sp>
        <p:nvSpPr>
          <p:cNvPr id="16" name="Google Shape;16;p2"/>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3000"/>
              </a:spcBef>
              <a:spcAft>
                <a:spcPts val="0"/>
              </a:spcAft>
              <a:buClr>
                <a:srgbClr val="379CC3"/>
              </a:buClr>
              <a:buSzPts val="5400"/>
              <a:buNone/>
              <a:defRPr sz="5400" b="1">
                <a:solidFill>
                  <a:srgbClr val="379CC3"/>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0533" y="891700"/>
            <a:ext cx="2508115" cy="2176272"/>
          </a:xfrm>
          <a:prstGeom prst="rect">
            <a:avLst/>
          </a:prstGeom>
          <a:noFill/>
          <a:ln>
            <a:noFill/>
          </a:ln>
        </p:spPr>
      </p:pic>
      <p:pic>
        <p:nvPicPr>
          <p:cNvPr id="18" name="Google Shape;18;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4400" y="34529481"/>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36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1"/>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3600"/>
              <a:buFont typeface="Arial"/>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70" name="Rectangle 69"/>
          <p:cNvSpPr/>
          <p:nvPr/>
        </p:nvSpPr>
        <p:spPr>
          <a:xfrm>
            <a:off x="3124168" y="17425887"/>
            <a:ext cx="1689193" cy="34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23;p3"/>
          <p:cNvSpPr txBox="1"/>
          <p:nvPr/>
        </p:nvSpPr>
        <p:spPr>
          <a:xfrm rot="-5400000">
            <a:off x="11001159" y="18369000"/>
            <a:ext cx="29222700" cy="178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10000"/>
              <a:buFont typeface="Century Gothic"/>
              <a:buNone/>
            </a:pPr>
            <a:r>
              <a:rPr lang="en-US" sz="14000" b="1" i="0" u="none" strike="noStrike" cap="none" dirty="0">
                <a:solidFill>
                  <a:srgbClr val="379CC3"/>
                </a:solidFill>
                <a:latin typeface="Century Gothic"/>
                <a:ea typeface="Century Gothic"/>
                <a:cs typeface="Century Gothic"/>
                <a:sym typeface="Century Gothic"/>
              </a:rPr>
              <a:t>Great Lakes</a:t>
            </a:r>
            <a:r>
              <a:rPr lang="en-US" sz="14000" b="0" i="0" u="none" strike="noStrike" cap="none" dirty="0">
                <a:solidFill>
                  <a:srgbClr val="379CC3"/>
                </a:solidFill>
                <a:latin typeface="Century Gothic"/>
                <a:ea typeface="Century Gothic"/>
                <a:cs typeface="Century Gothic"/>
                <a:sym typeface="Century Gothic"/>
              </a:rPr>
              <a:t> Water Resources</a:t>
            </a:r>
            <a:endParaRPr sz="14000" b="0" i="0" u="none" strike="noStrike" cap="none" dirty="0">
              <a:solidFill>
                <a:srgbClr val="379CC3"/>
              </a:solidFill>
              <a:sym typeface="Arial"/>
            </a:endParaRPr>
          </a:p>
        </p:txBody>
      </p:sp>
      <p:sp>
        <p:nvSpPr>
          <p:cNvPr id="24" name="Google Shape;24;p3"/>
          <p:cNvSpPr txBox="1"/>
          <p:nvPr/>
        </p:nvSpPr>
        <p:spPr>
          <a:xfrm>
            <a:off x="12743140" y="4489317"/>
            <a:ext cx="3127779"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Objectives</a:t>
            </a:r>
            <a:endParaRPr sz="1400" b="0" i="0" u="none" strike="noStrike" cap="none" dirty="0">
              <a:solidFill>
                <a:srgbClr val="379CC3"/>
              </a:solidFill>
              <a:sym typeface="Arial"/>
            </a:endParaRPr>
          </a:p>
        </p:txBody>
      </p:sp>
      <p:sp>
        <p:nvSpPr>
          <p:cNvPr id="25" name="Google Shape;25;p3"/>
          <p:cNvSpPr txBox="1"/>
          <p:nvPr/>
        </p:nvSpPr>
        <p:spPr>
          <a:xfrm>
            <a:off x="917616" y="22369975"/>
            <a:ext cx="3172800" cy="76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Study Area</a:t>
            </a:r>
            <a:endParaRPr sz="1400" b="0" i="0" u="none" strike="noStrike" cap="none" dirty="0">
              <a:solidFill>
                <a:srgbClr val="379CC3"/>
              </a:solidFill>
              <a:sym typeface="Arial"/>
            </a:endParaRPr>
          </a:p>
        </p:txBody>
      </p:sp>
      <p:sp>
        <p:nvSpPr>
          <p:cNvPr id="26" name="Google Shape;26;p3"/>
          <p:cNvSpPr txBox="1"/>
          <p:nvPr/>
        </p:nvSpPr>
        <p:spPr>
          <a:xfrm>
            <a:off x="12743140" y="9185255"/>
            <a:ext cx="52725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Earth Observations</a:t>
            </a:r>
            <a:endParaRPr sz="1400" b="0" i="0" u="none" strike="noStrike" cap="none" dirty="0">
              <a:solidFill>
                <a:srgbClr val="379CC3"/>
              </a:solidFill>
              <a:sym typeface="Arial"/>
            </a:endParaRPr>
          </a:p>
        </p:txBody>
      </p:sp>
      <p:sp>
        <p:nvSpPr>
          <p:cNvPr id="27" name="Google Shape;27;p3"/>
          <p:cNvSpPr txBox="1"/>
          <p:nvPr/>
        </p:nvSpPr>
        <p:spPr>
          <a:xfrm>
            <a:off x="12801600" y="13202781"/>
            <a:ext cx="11430000" cy="11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3F3F3F"/>
              </a:buClr>
              <a:buSzPts val="2700"/>
              <a:buFont typeface="Arial"/>
              <a:buNone/>
            </a:pPr>
            <a:endParaRPr sz="2800" i="0" u="none" strike="noStrike" cap="none">
              <a:solidFill>
                <a:srgbClr val="000000"/>
              </a:solidFill>
              <a:latin typeface="Century Gothic"/>
              <a:ea typeface="Century Gothic"/>
              <a:cs typeface="Century Gothic"/>
              <a:sym typeface="Century Gothic"/>
            </a:endParaRPr>
          </a:p>
        </p:txBody>
      </p:sp>
      <p:sp>
        <p:nvSpPr>
          <p:cNvPr id="28" name="Google Shape;28;p3"/>
          <p:cNvSpPr txBox="1"/>
          <p:nvPr/>
        </p:nvSpPr>
        <p:spPr>
          <a:xfrm>
            <a:off x="12801602" y="12964884"/>
            <a:ext cx="20121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Results</a:t>
            </a:r>
            <a:endParaRPr sz="1400" b="0" i="0" u="none" strike="noStrike" cap="none" dirty="0">
              <a:solidFill>
                <a:srgbClr val="379CC3"/>
              </a:solidFill>
              <a:sym typeface="Arial"/>
            </a:endParaRPr>
          </a:p>
        </p:txBody>
      </p:sp>
      <p:sp>
        <p:nvSpPr>
          <p:cNvPr id="29" name="Google Shape;29;p3"/>
          <p:cNvSpPr txBox="1"/>
          <p:nvPr/>
        </p:nvSpPr>
        <p:spPr>
          <a:xfrm>
            <a:off x="12875308" y="21659313"/>
            <a:ext cx="34869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Conclusions</a:t>
            </a:r>
            <a:endParaRPr sz="1400" b="0" i="0" u="none" strike="noStrike" cap="none" dirty="0">
              <a:solidFill>
                <a:srgbClr val="000000"/>
              </a:solidFill>
              <a:latin typeface="Arial"/>
              <a:ea typeface="Arial"/>
              <a:cs typeface="Arial"/>
              <a:sym typeface="Arial"/>
            </a:endParaRPr>
          </a:p>
        </p:txBody>
      </p:sp>
      <p:sp>
        <p:nvSpPr>
          <p:cNvPr id="30" name="Google Shape;30;p3"/>
          <p:cNvSpPr txBox="1"/>
          <p:nvPr/>
        </p:nvSpPr>
        <p:spPr>
          <a:xfrm>
            <a:off x="12709508" y="29704655"/>
            <a:ext cx="56877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Acknowledgements</a:t>
            </a:r>
            <a:endParaRPr sz="1400" b="0" i="0" u="none" strike="noStrike" cap="none" dirty="0">
              <a:solidFill>
                <a:srgbClr val="379CC3"/>
              </a:solidFill>
              <a:sym typeface="Arial"/>
            </a:endParaRPr>
          </a:p>
        </p:txBody>
      </p:sp>
      <p:sp>
        <p:nvSpPr>
          <p:cNvPr id="31" name="Google Shape;31;p3"/>
          <p:cNvSpPr txBox="1"/>
          <p:nvPr/>
        </p:nvSpPr>
        <p:spPr>
          <a:xfrm>
            <a:off x="12772415" y="25765151"/>
            <a:ext cx="44037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Project Partners</a:t>
            </a:r>
            <a:endParaRPr sz="1400" b="0" i="0" u="none" strike="noStrike" cap="none" dirty="0">
              <a:solidFill>
                <a:srgbClr val="379CC3"/>
              </a:solidFill>
              <a:sym typeface="Arial"/>
            </a:endParaRPr>
          </a:p>
        </p:txBody>
      </p:sp>
      <p:sp>
        <p:nvSpPr>
          <p:cNvPr id="32" name="Google Shape;32;p3"/>
          <p:cNvSpPr txBox="1"/>
          <p:nvPr/>
        </p:nvSpPr>
        <p:spPr>
          <a:xfrm>
            <a:off x="868453" y="29869891"/>
            <a:ext cx="4542503" cy="7694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379CC3"/>
                </a:solidFill>
                <a:latin typeface="Century Gothic"/>
                <a:ea typeface="Century Gothic"/>
                <a:cs typeface="Century Gothic"/>
                <a:sym typeface="Century Gothic"/>
              </a:rPr>
              <a:t>Team Members</a:t>
            </a:r>
            <a:endParaRPr sz="1400" b="0" i="0" u="none" strike="noStrike" cap="none">
              <a:solidFill>
                <a:srgbClr val="379CC3"/>
              </a:solidFill>
              <a:latin typeface="Arial"/>
              <a:ea typeface="Arial"/>
              <a:cs typeface="Arial"/>
              <a:sym typeface="Arial"/>
            </a:endParaRPr>
          </a:p>
        </p:txBody>
      </p:sp>
      <p:sp>
        <p:nvSpPr>
          <p:cNvPr id="33" name="Google Shape;33;p3"/>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5500" dirty="0"/>
              <a:t>Improving Wetland Change Mapping using Optical and Radar Satellite Sensors to Assess Wetland Gain and Loss Metrics in Minnesota</a:t>
            </a:r>
            <a:endParaRPr sz="5500" dirty="0"/>
          </a:p>
        </p:txBody>
      </p:sp>
      <p:sp>
        <p:nvSpPr>
          <p:cNvPr id="34" name="Google Shape;34;p3"/>
          <p:cNvSpPr txBox="1"/>
          <p:nvPr/>
        </p:nvSpPr>
        <p:spPr>
          <a:xfrm>
            <a:off x="14592300" y="34594800"/>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5200" b="0" i="0" u="none" strike="noStrike" cap="none" dirty="0">
                <a:solidFill>
                  <a:srgbClr val="379CC3"/>
                </a:solidFill>
                <a:latin typeface="Century Gothic"/>
                <a:ea typeface="Century Gothic"/>
                <a:cs typeface="Century Gothic"/>
                <a:sym typeface="Century Gothic"/>
              </a:rPr>
              <a:t> California – JPL | Spring 2019</a:t>
            </a:r>
            <a:endParaRPr sz="1400" b="0" i="0" u="none" strike="noStrike" cap="none" dirty="0">
              <a:solidFill>
                <a:srgbClr val="379CC3"/>
              </a:solidFill>
              <a:sym typeface="Arial"/>
            </a:endParaRPr>
          </a:p>
        </p:txBody>
      </p:sp>
      <p:sp>
        <p:nvSpPr>
          <p:cNvPr id="47" name="Google Shape;47;p3"/>
          <p:cNvSpPr txBox="1"/>
          <p:nvPr/>
        </p:nvSpPr>
        <p:spPr>
          <a:xfrm>
            <a:off x="885538" y="5201949"/>
            <a:ext cx="11105400" cy="10075761"/>
          </a:xfrm>
          <a:prstGeom prst="rect">
            <a:avLst/>
          </a:prstGeom>
          <a:noFill/>
          <a:ln>
            <a:noFill/>
          </a:ln>
        </p:spPr>
        <p:txBody>
          <a:bodyPr spcFirstLastPara="1" wrap="square" lIns="91425" tIns="45700" rIns="91425" bIns="45700" anchor="t" anchorCtr="0">
            <a:noAutofit/>
          </a:bodyPr>
          <a:lstStyle/>
          <a:p>
            <a:pPr algn="just"/>
            <a:r>
              <a:rPr lang="en-US" sz="2600" dirty="0">
                <a:solidFill>
                  <a:schemeClr val="tx1">
                    <a:lumMod val="75000"/>
                    <a:lumOff val="25000"/>
                  </a:schemeClr>
                </a:solidFill>
                <a:latin typeface="Garamond" panose="02020404030301010803" pitchFamily="18" charset="0"/>
              </a:rPr>
              <a:t>Wetlands are a critical feature of our landscape for the ecological services they provide, including protecting water quality, providing habitat to rare species, mitigating erosion, and providing opportunities for recreation. Despite this, wetlands are facing increasing threats from a variety of anthropogenic sources, including pollution, change in climate, and commercial development. Although an accurate baseline inventory of wetland extent is essential for addressing these threats and quantifying future wetland change, traditional wetland mapping methods are time intensive, costly, and difficult to implement on a large scale. Here we show that statewide, fully-automated wetland mapping is possible to a high degree of accuracy by combining recent advances in remote sensing and cloud computing. Using a multi-source, multi-temporal, object-based random forest classification approach in Google Earth Engine, we generated 30 m resolution maps of wetland extent and change for the growing seasons (May through September) of 2017 and 2018 in Minnesota. In particular, inclusion of Sentinel-1 C-Band Synthetic Aperture Radar (C-SAR) composites, Landsat 8 Operational Land Imager (OLI) composites, and a topographically derived wetness index allowed us to achieve and overall accuracy of 87%</a:t>
            </a:r>
            <a:r>
              <a:rPr lang="en-US" sz="2600" b="1" dirty="0">
                <a:solidFill>
                  <a:schemeClr val="tx1">
                    <a:lumMod val="75000"/>
                    <a:lumOff val="25000"/>
                  </a:schemeClr>
                </a:solidFill>
                <a:latin typeface="Garamond" panose="02020404030301010803" pitchFamily="18" charset="0"/>
              </a:rPr>
              <a:t> </a:t>
            </a:r>
            <a:r>
              <a:rPr lang="en-US" sz="2600" dirty="0">
                <a:solidFill>
                  <a:schemeClr val="tx1">
                    <a:lumMod val="75000"/>
                    <a:lumOff val="25000"/>
                  </a:schemeClr>
                </a:solidFill>
                <a:latin typeface="Garamond" panose="02020404030301010803" pitchFamily="18" charset="0"/>
              </a:rPr>
              <a:t>when compared to the National Wetland Inventory. Our partners included US Fish and Wildlife Service (USFWS) National Wetlands Inventory (NWI), Minnesota Department of Natural Resources (MN DNR), Environmental Protection Agency (EPA), Ducks Unlimited (DU), National Oceanic and Atmospheric Administration (NOAA) Office for Coastal Management, and the University of Minnesota (UMN). We anticipate that our tool can be of immediate use to these end users in Minnesota who rely on accurate wetland data to inform their research, policy, and development decisions. Furthermore, these methods can quickly be applied to any region of the United States for which adequate training data exists.</a:t>
            </a:r>
          </a:p>
        </p:txBody>
      </p:sp>
      <p:sp>
        <p:nvSpPr>
          <p:cNvPr id="48" name="Google Shape;48;p3"/>
          <p:cNvSpPr txBox="1"/>
          <p:nvPr/>
        </p:nvSpPr>
        <p:spPr>
          <a:xfrm>
            <a:off x="878674" y="4484915"/>
            <a:ext cx="2475358"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379CC3"/>
                </a:solidFill>
                <a:latin typeface="Century Gothic"/>
                <a:ea typeface="Century Gothic"/>
                <a:cs typeface="Century Gothic"/>
                <a:sym typeface="Century Gothic"/>
              </a:rPr>
              <a:t>Abstract</a:t>
            </a:r>
            <a:endParaRPr sz="1400" i="0" u="none" strike="noStrike" cap="none" dirty="0">
              <a:solidFill>
                <a:srgbClr val="379CC3"/>
              </a:solidFill>
              <a:latin typeface="Century Gothic"/>
              <a:ea typeface="Century Gothic"/>
              <a:cs typeface="Century Gothic"/>
              <a:sym typeface="Century Gothic"/>
            </a:endParaRPr>
          </a:p>
        </p:txBody>
      </p:sp>
      <p:sp>
        <p:nvSpPr>
          <p:cNvPr id="51" name="Google Shape;51;p3"/>
          <p:cNvSpPr txBox="1"/>
          <p:nvPr/>
        </p:nvSpPr>
        <p:spPr>
          <a:xfrm>
            <a:off x="12411538" y="22283539"/>
            <a:ext cx="11971340" cy="3564592"/>
          </a:xfrm>
          <a:prstGeom prst="rect">
            <a:avLst/>
          </a:prstGeom>
          <a:noFill/>
          <a:ln>
            <a:noFill/>
          </a:ln>
        </p:spPr>
        <p:txBody>
          <a:bodyPr spcFirstLastPara="1" wrap="square" lIns="91425" tIns="91425" rIns="91425" bIns="91425" anchor="t" anchorCtr="0">
            <a:noAutofit/>
          </a:bodyPr>
          <a:lstStyle/>
          <a:p>
            <a:pPr marL="914400" lvl="0" indent="-457200">
              <a:buClr>
                <a:srgbClr val="379CC3"/>
              </a:buClr>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An overall classification accuracy of 87% was achieved, when comparing the Random Forest classification to the field data points.</a:t>
            </a:r>
          </a:p>
          <a:p>
            <a:pPr marL="914400" lvl="0" indent="-457200">
              <a:buClr>
                <a:srgbClr val="379CC3"/>
              </a:buClr>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The Random Forest classification map validated against the field points was the most accurate </a:t>
            </a:r>
            <a:r>
              <a:rPr lang="en-US" sz="2700" dirty="0" smtClean="0">
                <a:solidFill>
                  <a:schemeClr val="tx1">
                    <a:lumMod val="75000"/>
                    <a:lumOff val="25000"/>
                  </a:schemeClr>
                </a:solidFill>
                <a:latin typeface="Garamond" panose="02020404030301010803" pitchFamily="18" charset="0"/>
                <a:ea typeface="Century Gothic"/>
                <a:cs typeface="Century Gothic"/>
                <a:sym typeface="Century Gothic"/>
              </a:rPr>
              <a:t>result.</a:t>
            </a:r>
            <a:endParaRPr lang="en-US" sz="2700" dirty="0">
              <a:solidFill>
                <a:schemeClr val="tx1">
                  <a:lumMod val="75000"/>
                  <a:lumOff val="25000"/>
                </a:schemeClr>
              </a:solidFill>
              <a:latin typeface="Garamond" panose="02020404030301010803" pitchFamily="18" charset="0"/>
              <a:ea typeface="Century Gothic"/>
              <a:cs typeface="Century Gothic"/>
              <a:sym typeface="Century Gothic"/>
            </a:endParaRPr>
          </a:p>
          <a:p>
            <a:pPr marL="914400" lvl="0" indent="-457200">
              <a:buClr>
                <a:srgbClr val="379CC3"/>
              </a:buClr>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Additional field validation points, particularly in the open water class, are </a:t>
            </a:r>
            <a:r>
              <a:rPr lang="en-US" sz="2700" dirty="0" smtClean="0">
                <a:solidFill>
                  <a:schemeClr val="tx1">
                    <a:lumMod val="75000"/>
                    <a:lumOff val="25000"/>
                  </a:schemeClr>
                </a:solidFill>
                <a:latin typeface="Garamond" panose="02020404030301010803" pitchFamily="18" charset="0"/>
                <a:ea typeface="Century Gothic"/>
                <a:cs typeface="Century Gothic"/>
                <a:sym typeface="Century Gothic"/>
              </a:rPr>
              <a:t>needed.</a:t>
            </a:r>
            <a:endParaRPr lang="en-US" sz="2700" dirty="0">
              <a:solidFill>
                <a:schemeClr val="tx1">
                  <a:lumMod val="75000"/>
                  <a:lumOff val="25000"/>
                </a:schemeClr>
              </a:solidFill>
              <a:latin typeface="Garamond" panose="02020404030301010803" pitchFamily="18" charset="0"/>
              <a:ea typeface="Century Gothic"/>
              <a:cs typeface="Century Gothic"/>
              <a:sym typeface="Century Gothic"/>
            </a:endParaRPr>
          </a:p>
          <a:p>
            <a:pPr marL="914400" lvl="0" indent="-457200">
              <a:buClr>
                <a:srgbClr val="379CC3"/>
              </a:buClr>
              <a:buFont typeface="Webdings" panose="05030102010509060703" pitchFamily="18" charset="2"/>
              <a:buChar char="4"/>
            </a:pPr>
            <a:r>
              <a:rPr lang="en-US" sz="2700" dirty="0">
                <a:solidFill>
                  <a:schemeClr val="tx1">
                    <a:lumMod val="75000"/>
                    <a:lumOff val="25000"/>
                  </a:schemeClr>
                </a:solidFill>
                <a:latin typeface="Garamond" panose="02020404030301010803" pitchFamily="18" charset="0"/>
                <a:ea typeface="Century Gothic"/>
                <a:cs typeface="Century Gothic"/>
                <a:sym typeface="Century Gothic"/>
              </a:rPr>
              <a:t>Further work can be done to investigate how accuracy changes with the inclusion of additional datasets (soil, Sentinel-2) and classification methods (pixel vs. object</a:t>
            </a:r>
            <a:r>
              <a:rPr lang="en-US" sz="2700" dirty="0" smtClean="0">
                <a:solidFill>
                  <a:schemeClr val="tx1">
                    <a:lumMod val="75000"/>
                    <a:lumOff val="25000"/>
                  </a:schemeClr>
                </a:solidFill>
                <a:latin typeface="Garamond" panose="02020404030301010803" pitchFamily="18" charset="0"/>
                <a:ea typeface="Century Gothic"/>
                <a:cs typeface="Century Gothic"/>
                <a:sym typeface="Century Gothic"/>
              </a:rPr>
              <a:t>).</a:t>
            </a:r>
            <a:endParaRPr sz="2500" b="0" i="0" u="none" strike="noStrike" cap="none" dirty="0">
              <a:solidFill>
                <a:srgbClr val="000000"/>
              </a:solidFill>
              <a:latin typeface="Century Gothic"/>
              <a:ea typeface="Century Gothic"/>
              <a:cs typeface="Century Gothic"/>
              <a:sym typeface="Century Gothic"/>
            </a:endParaRPr>
          </a:p>
        </p:txBody>
      </p:sp>
      <p:sp>
        <p:nvSpPr>
          <p:cNvPr id="53" name="Google Shape;53;p3"/>
          <p:cNvSpPr txBox="1"/>
          <p:nvPr/>
        </p:nvSpPr>
        <p:spPr>
          <a:xfrm>
            <a:off x="12817971" y="30423510"/>
            <a:ext cx="11413629" cy="3438168"/>
          </a:xfrm>
          <a:prstGeom prst="rect">
            <a:avLst/>
          </a:prstGeom>
          <a:noFill/>
          <a:ln>
            <a:noFill/>
          </a:ln>
        </p:spPr>
        <p:txBody>
          <a:bodyPr spcFirstLastPara="1" wrap="square" lIns="91425" tIns="91425" rIns="91425" bIns="91425" anchor="t" anchorCtr="0">
            <a:noAutofit/>
          </a:bodyPr>
          <a:lstStyle/>
          <a:p>
            <a:pPr marL="565150" marR="0" lvl="0" indent="-463550" algn="l" rtl="0">
              <a:lnSpc>
                <a:spcPct val="100000"/>
              </a:lnSpc>
              <a:spcBef>
                <a:spcPts val="0"/>
              </a:spcBef>
              <a:spcAft>
                <a:spcPts val="0"/>
              </a:spcAft>
              <a:buClr>
                <a:srgbClr val="379CC3"/>
              </a:buClr>
              <a:buSzPct val="100000"/>
              <a:buFont typeface="Webdings" panose="05030102010509060703" pitchFamily="18" charset="2"/>
              <a:buChar char="4"/>
            </a:pPr>
            <a:r>
              <a:rPr lang="en-US" sz="23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Erika Higa, DEVELOP California – JPL Node (Center Lead)</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3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Neda Kasraee, DEVELOP California – JPL Node (Impact Analysis Fellow &amp; Assistant Center Lead)</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3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Bruce Chapman, NASA Jet Propulsion</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3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Laboratory, California Institute of Technology (Science Advisor)</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3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Benjamin Holt, NASA Jet Propulsion Laboratory, California Institute of Technology (Science Advisor)</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Brian </a:t>
            </a:r>
            <a:r>
              <a:rPr lang="en-US" sz="2300" dirty="0" err="1">
                <a:solidFill>
                  <a:schemeClr val="tx1">
                    <a:lumMod val="75000"/>
                    <a:lumOff val="25000"/>
                  </a:schemeClr>
                </a:solidFill>
                <a:latin typeface="Garamond" panose="02020404030301010803" pitchFamily="18" charset="0"/>
                <a:ea typeface="Century Gothic"/>
                <a:cs typeface="Century Gothic"/>
                <a:sym typeface="Century Gothic"/>
              </a:rPr>
              <a:t>Huberty</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300" dirty="0" smtClean="0">
                <a:solidFill>
                  <a:schemeClr val="tx1">
                    <a:lumMod val="75000"/>
                    <a:lumOff val="25000"/>
                  </a:schemeClr>
                </a:solidFill>
                <a:latin typeface="Garamond" panose="02020404030301010803" pitchFamily="18" charset="0"/>
                <a:ea typeface="Century Gothic"/>
                <a:cs typeface="Century Gothic"/>
                <a:sym typeface="Century Gothic"/>
              </a:rPr>
              <a:t>US </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Fish and Wildlife Service National Wetland Inventory (US FWS NWI), Steve Kloiber, Minnesota Department of Natural Resources (MN DNR), Tom </a:t>
            </a:r>
            <a:r>
              <a:rPr lang="en-US" sz="2300" dirty="0" err="1">
                <a:solidFill>
                  <a:schemeClr val="tx1">
                    <a:lumMod val="75000"/>
                    <a:lumOff val="25000"/>
                  </a:schemeClr>
                </a:solidFill>
                <a:latin typeface="Garamond" panose="02020404030301010803" pitchFamily="18" charset="0"/>
                <a:ea typeface="Century Gothic"/>
                <a:cs typeface="Century Gothic"/>
                <a:sym typeface="Century Gothic"/>
              </a:rPr>
              <a:t>Hollenhorst</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Environmental Protection Agency (EPA), Robb Macleod, Ducks Unlimited (DU), Joe Knight, University of Minnesota (UMN), Brandon Krumwiede, </a:t>
            </a:r>
            <a:r>
              <a:rPr lang="en-US" sz="2300" dirty="0" smtClean="0">
                <a:solidFill>
                  <a:schemeClr val="tx1">
                    <a:lumMod val="75000"/>
                    <a:lumOff val="25000"/>
                  </a:schemeClr>
                </a:solidFill>
                <a:latin typeface="Garamond" panose="02020404030301010803" pitchFamily="18" charset="0"/>
                <a:ea typeface="Century Gothic"/>
                <a:cs typeface="Century Gothic"/>
                <a:sym typeface="Century Gothic"/>
              </a:rPr>
              <a:t>NOAA</a:t>
            </a:r>
            <a:endParaRPr sz="2300" dirty="0">
              <a:solidFill>
                <a:schemeClr val="tx1">
                  <a:lumMod val="75000"/>
                  <a:lumOff val="25000"/>
                </a:schemeClr>
              </a:solidFill>
              <a:latin typeface="Garamond" panose="02020404030301010803" pitchFamily="18" charset="0"/>
              <a:ea typeface="Century Gothic"/>
              <a:cs typeface="Century Gothic"/>
              <a:sym typeface="Century Gothic"/>
            </a:endParaRPr>
          </a:p>
          <a:p>
            <a:pPr marL="565150" marR="0" lvl="0" indent="-463550" algn="l" rtl="0">
              <a:lnSpc>
                <a:spcPct val="100000"/>
              </a:lnSpc>
              <a:spcBef>
                <a:spcPts val="0"/>
              </a:spcBef>
              <a:spcAft>
                <a:spcPts val="0"/>
              </a:spcAft>
              <a:buClr>
                <a:srgbClr val="379CC3"/>
              </a:buClr>
              <a:buSzPct val="100000"/>
              <a:buFont typeface="Webdings" panose="05030102010509060703" pitchFamily="18" charset="2"/>
              <a:buChar char="4"/>
            </a:pP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This material contains modified Copernicus Sentinel data (</a:t>
            </a:r>
            <a:r>
              <a:rPr lang="en-US" sz="2300" dirty="0" smtClean="0">
                <a:solidFill>
                  <a:schemeClr val="tx1">
                    <a:lumMod val="75000"/>
                    <a:lumOff val="25000"/>
                  </a:schemeClr>
                </a:solidFill>
                <a:latin typeface="Garamond" panose="02020404030301010803" pitchFamily="18" charset="0"/>
                <a:ea typeface="Century Gothic"/>
                <a:cs typeface="Century Gothic"/>
                <a:sym typeface="Century Gothic"/>
              </a:rPr>
              <a:t>2017-2018</a:t>
            </a:r>
            <a:r>
              <a:rPr lang="en-US" sz="2300" dirty="0">
                <a:solidFill>
                  <a:schemeClr val="tx1">
                    <a:lumMod val="75000"/>
                    <a:lumOff val="25000"/>
                  </a:schemeClr>
                </a:solidFill>
                <a:latin typeface="Garamond" panose="02020404030301010803" pitchFamily="18" charset="0"/>
                <a:ea typeface="Century Gothic"/>
                <a:cs typeface="Century Gothic"/>
                <a:sym typeface="Century Gothic"/>
              </a:rPr>
              <a:t>), processed by ESA</a:t>
            </a:r>
            <a:r>
              <a:rPr lang="en-US" sz="2300" dirty="0" smtClean="0">
                <a:solidFill>
                  <a:schemeClr val="tx1">
                    <a:lumMod val="75000"/>
                    <a:lumOff val="25000"/>
                  </a:schemeClr>
                </a:solidFill>
                <a:latin typeface="Garamond" panose="02020404030301010803" pitchFamily="18" charset="0"/>
                <a:ea typeface="Century Gothic"/>
                <a:cs typeface="Century Gothic"/>
                <a:sym typeface="Century Gothic"/>
              </a:rPr>
              <a:t>.</a:t>
            </a:r>
            <a:endParaRPr sz="2300"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54" name="Google Shape;54;p3"/>
          <p:cNvSpPr txBox="1"/>
          <p:nvPr/>
        </p:nvSpPr>
        <p:spPr>
          <a:xfrm>
            <a:off x="12801600" y="5144424"/>
            <a:ext cx="10976700" cy="4023289"/>
          </a:xfrm>
          <a:prstGeom prst="rect">
            <a:avLst/>
          </a:prstGeom>
          <a:noFill/>
          <a:ln>
            <a:noFill/>
          </a:ln>
        </p:spPr>
        <p:txBody>
          <a:bodyPr spcFirstLastPara="1" wrap="square" lIns="91425" tIns="91425" rIns="91425" bIns="91425" anchor="t" anchorCtr="0">
            <a:noAutofit/>
          </a:bodyPr>
          <a:lstStyle/>
          <a:p>
            <a:pPr marL="520700" marR="0" lvl="0" indent="-457200" algn="l" rtl="0">
              <a:lnSpc>
                <a:spcPct val="100000"/>
              </a:lnSpc>
              <a:spcBef>
                <a:spcPts val="600"/>
              </a:spcBef>
              <a:spcAft>
                <a:spcPts val="0"/>
              </a:spcAft>
              <a:buClr>
                <a:srgbClr val="379CC3"/>
              </a:buClr>
              <a:buSzPct val="100000"/>
              <a:buFont typeface="Webdings" panose="05030102010509060703" pitchFamily="18" charset="2"/>
              <a:buChar char="4"/>
            </a:pPr>
            <a:r>
              <a:rPr lang="en-US" sz="3000" b="1" i="0" u="none" strike="noStrike" cap="none" dirty="0">
                <a:solidFill>
                  <a:srgbClr val="379CC3"/>
                </a:solidFill>
                <a:latin typeface="Garamond" panose="02020404030301010803" pitchFamily="18" charset="0"/>
                <a:ea typeface="Century Gothic"/>
                <a:cs typeface="Century Gothic"/>
                <a:sym typeface="Century Gothic"/>
              </a:rPr>
              <a:t>Improve</a:t>
            </a:r>
            <a:r>
              <a:rPr lang="en-US" sz="3000" i="0" u="none" strike="noStrike" cap="none" dirty="0">
                <a:solidFill>
                  <a:srgbClr val="3F3F3F"/>
                </a:solidFill>
                <a:latin typeface="Garamond" panose="02020404030301010803" pitchFamily="18" charset="0"/>
                <a:ea typeface="Century Gothic"/>
                <a:cs typeface="Century Gothic"/>
                <a:sym typeface="Century Gothic"/>
              </a:rPr>
              <a:t> </a:t>
            </a:r>
            <a:r>
              <a:rPr lang="en-US"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wetland change mapping using radar and optical datasets, including NASA Earth observations, to aid end users in assessing wetland gain and loss in Minnesota </a:t>
            </a:r>
            <a:endParaRPr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ct val="100000"/>
              <a:buFont typeface="Webdings" panose="05030102010509060703" pitchFamily="18" charset="2"/>
              <a:buChar char="4"/>
            </a:pPr>
            <a:r>
              <a:rPr lang="en-US" sz="3000" b="1" i="0" u="none" strike="noStrike" cap="none" dirty="0">
                <a:solidFill>
                  <a:srgbClr val="379CC3"/>
                </a:solidFill>
                <a:latin typeface="Garamond" panose="02020404030301010803" pitchFamily="18" charset="0"/>
                <a:ea typeface="Century Gothic"/>
                <a:cs typeface="Century Gothic"/>
                <a:sym typeface="Century Gothic"/>
              </a:rPr>
              <a:t>Create</a:t>
            </a:r>
            <a:r>
              <a:rPr lang="en-US" sz="3000" i="0" u="none" strike="noStrike" cap="none" dirty="0">
                <a:solidFill>
                  <a:srgbClr val="3F3F3F"/>
                </a:solidFill>
                <a:latin typeface="Garamond" panose="02020404030301010803" pitchFamily="18" charset="0"/>
                <a:ea typeface="Century Gothic"/>
                <a:cs typeface="Century Gothic"/>
                <a:sym typeface="Century Gothic"/>
              </a:rPr>
              <a:t> </a:t>
            </a:r>
            <a:r>
              <a:rPr lang="en-US"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an automated, multi-satellite, and seasonal approach for wetland mapping that can efficiently account for changes in wetland extent</a:t>
            </a:r>
            <a:endParaRPr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ct val="100000"/>
              <a:buFont typeface="Webdings" panose="05030102010509060703" pitchFamily="18" charset="2"/>
              <a:buChar char="4"/>
            </a:pPr>
            <a:r>
              <a:rPr lang="en-US" sz="3000" b="1" i="0" u="none" strike="noStrike" cap="none" dirty="0">
                <a:solidFill>
                  <a:srgbClr val="379CC3"/>
                </a:solidFill>
                <a:latin typeface="Garamond" panose="02020404030301010803" pitchFamily="18" charset="0"/>
                <a:ea typeface="Century Gothic"/>
                <a:cs typeface="Century Gothic"/>
                <a:sym typeface="Century Gothic"/>
              </a:rPr>
              <a:t>Build </a:t>
            </a:r>
            <a:r>
              <a:rPr lang="en-US"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our end users’ capacities to utilize radar data and the cloud computing abilities of Google Earth Engine for wetland mapping</a:t>
            </a:r>
            <a:endParaRPr sz="30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20" name="Group 19"/>
          <p:cNvGrpSpPr/>
          <p:nvPr/>
        </p:nvGrpSpPr>
        <p:grpSpPr>
          <a:xfrm>
            <a:off x="12801600" y="26043996"/>
            <a:ext cx="11327789" cy="3946005"/>
            <a:chOff x="12801600" y="26681959"/>
            <a:chExt cx="11327789" cy="3946005"/>
          </a:xfrm>
        </p:grpSpPr>
        <p:sp>
          <p:nvSpPr>
            <p:cNvPr id="52" name="Google Shape;52;p3"/>
            <p:cNvSpPr txBox="1"/>
            <p:nvPr/>
          </p:nvSpPr>
          <p:spPr>
            <a:xfrm>
              <a:off x="12801600" y="27149584"/>
              <a:ext cx="8745945" cy="3163155"/>
            </a:xfrm>
            <a:prstGeom prst="rect">
              <a:avLst/>
            </a:prstGeom>
            <a:noFill/>
            <a:ln>
              <a:noFill/>
            </a:ln>
          </p:spPr>
          <p:txBody>
            <a:bodyPr spcFirstLastPara="1" wrap="square" lIns="91425" tIns="91425" rIns="91425" bIns="91425" anchor="t" anchorCtr="0">
              <a:noAutofit/>
            </a:bodyPr>
            <a:lstStyle/>
            <a:p>
              <a:pPr marL="520700" marR="0" lvl="0" indent="-457200" algn="l" rtl="0">
                <a:lnSpc>
                  <a:spcPct val="100000"/>
                </a:lnSpc>
                <a:spcBef>
                  <a:spcPts val="0"/>
                </a:spcBef>
                <a:spcAft>
                  <a:spcPts val="0"/>
                </a:spcAft>
                <a:buClr>
                  <a:srgbClr val="379CC3"/>
                </a:buClr>
                <a:buSzPts val="2600"/>
                <a:buFont typeface="Webdings" panose="05030102010509060703" pitchFamily="18" charset="2"/>
                <a:buChar char="4"/>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US Fish and Wildlife </a:t>
              </a:r>
              <a:r>
                <a:rPr lang="en-US" sz="2700" i="0" u="none" strike="noStrike" cap="none" dirty="0" smtClean="0">
                  <a:solidFill>
                    <a:schemeClr val="tx1">
                      <a:lumMod val="75000"/>
                      <a:lumOff val="25000"/>
                    </a:schemeClr>
                  </a:solidFill>
                  <a:latin typeface="Garamond" panose="02020404030301010803" pitchFamily="18" charset="0"/>
                  <a:ea typeface="Century Gothic"/>
                  <a:cs typeface="Century Gothic"/>
                  <a:sym typeface="Century Gothic"/>
                </a:rPr>
                <a:t>Service, </a:t>
              </a: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National Wetland Inventory </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ts val="2600"/>
                <a:buFont typeface="Webdings" panose="05030102010509060703" pitchFamily="18" charset="2"/>
                <a:buChar char="4"/>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Minnesota Department of Natural Resources</a:t>
              </a:r>
              <a:endParaRPr sz="2700"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ts val="2600"/>
                <a:buFont typeface="Webdings" panose="05030102010509060703" pitchFamily="18" charset="2"/>
                <a:buChar char="4"/>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US Environmental Protection Agency, Office of Research and Development </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ts val="2600"/>
                <a:buFont typeface="Webdings" panose="05030102010509060703" pitchFamily="18" charset="2"/>
                <a:buChar char="4"/>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Ducks Unlimited </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20700" marR="0" lvl="0" indent="-457200" algn="l" rtl="0">
                <a:lnSpc>
                  <a:spcPct val="100000"/>
                </a:lnSpc>
                <a:spcBef>
                  <a:spcPts val="0"/>
                </a:spcBef>
                <a:spcAft>
                  <a:spcPts val="0"/>
                </a:spcAft>
                <a:buClr>
                  <a:srgbClr val="379CC3"/>
                </a:buClr>
                <a:buSzPts val="2600"/>
                <a:buFont typeface="Webdings" panose="05030102010509060703" pitchFamily="18" charset="2"/>
                <a:buChar char="4"/>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University of Minnesota </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514350" marR="0" lvl="0" indent="-457200" algn="l" rtl="0">
                <a:lnSpc>
                  <a:spcPct val="100000"/>
                </a:lnSpc>
                <a:spcBef>
                  <a:spcPts val="0"/>
                </a:spcBef>
                <a:spcAft>
                  <a:spcPts val="0"/>
                </a:spcAft>
                <a:buClr>
                  <a:srgbClr val="379CC3"/>
                </a:buClr>
                <a:buSzPts val="2700"/>
                <a:buFont typeface="Webdings" panose="05030102010509060703" pitchFamily="18" charset="2"/>
                <a:buChar char="4"/>
              </a:pPr>
              <a:r>
                <a:rPr lang="en-US" sz="2700" i="0" u="none" strike="noStrike" cap="none" dirty="0" smtClean="0">
                  <a:solidFill>
                    <a:schemeClr val="tx1">
                      <a:lumMod val="75000"/>
                      <a:lumOff val="25000"/>
                    </a:schemeClr>
                  </a:solidFill>
                  <a:latin typeface="Garamond" panose="02020404030301010803" pitchFamily="18" charset="0"/>
                  <a:ea typeface="Century Gothic"/>
                  <a:cs typeface="Century Gothic"/>
                  <a:sym typeface="Century Gothic"/>
                </a:rPr>
                <a:t>NOAA Office </a:t>
              </a: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for Coastal Management</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19" name="Group 18"/>
            <p:cNvGrpSpPr/>
            <p:nvPr/>
          </p:nvGrpSpPr>
          <p:grpSpPr>
            <a:xfrm>
              <a:off x="21593969" y="26681959"/>
              <a:ext cx="2535420" cy="3946005"/>
              <a:chOff x="21730463" y="26372092"/>
              <a:chExt cx="2535420" cy="3946005"/>
            </a:xfrm>
          </p:grpSpPr>
          <p:pic>
            <p:nvPicPr>
              <p:cNvPr id="55" name="Google Shape;5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813445" y="26372092"/>
                <a:ext cx="1226786" cy="1464819"/>
              </a:xfrm>
              <a:prstGeom prst="rect">
                <a:avLst/>
              </a:prstGeom>
              <a:noFill/>
              <a:ln>
                <a:noFill/>
              </a:ln>
            </p:spPr>
          </p:pic>
          <p:pic>
            <p:nvPicPr>
              <p:cNvPr id="56" name="Google Shape;56;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73138" y="27726960"/>
                <a:ext cx="1392745" cy="1365075"/>
              </a:xfrm>
              <a:prstGeom prst="rect">
                <a:avLst/>
              </a:prstGeom>
              <a:noFill/>
              <a:ln>
                <a:noFill/>
              </a:ln>
            </p:spPr>
          </p:pic>
          <p:pic>
            <p:nvPicPr>
              <p:cNvPr id="57" name="Google Shape;57;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730463" y="28982083"/>
                <a:ext cx="1392750" cy="1336014"/>
              </a:xfrm>
              <a:prstGeom prst="rect">
                <a:avLst/>
              </a:prstGeom>
              <a:noFill/>
              <a:ln>
                <a:noFill/>
              </a:ln>
              <a:effectLst>
                <a:outerShdw blurRad="57150" dist="19050" dir="5400000" algn="bl" rotWithShape="0">
                  <a:srgbClr val="000000">
                    <a:alpha val="49803"/>
                  </a:srgbClr>
                </a:outerShdw>
              </a:effectLst>
            </p:spPr>
          </p:pic>
        </p:grpSp>
      </p:grpSp>
      <p:grpSp>
        <p:nvGrpSpPr>
          <p:cNvPr id="21" name="Group 20"/>
          <p:cNvGrpSpPr/>
          <p:nvPr/>
        </p:nvGrpSpPr>
        <p:grpSpPr>
          <a:xfrm>
            <a:off x="13376171" y="9988290"/>
            <a:ext cx="9930255" cy="2762203"/>
            <a:chOff x="14261075" y="9752317"/>
            <a:chExt cx="9930255" cy="2762203"/>
          </a:xfrm>
        </p:grpSpPr>
        <p:pic>
          <p:nvPicPr>
            <p:cNvPr id="49" name="Google Shape;49;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087618" y="9752317"/>
              <a:ext cx="3370802" cy="2762203"/>
            </a:xfrm>
            <a:prstGeom prst="rect">
              <a:avLst/>
            </a:prstGeom>
            <a:noFill/>
            <a:ln>
              <a:noFill/>
            </a:ln>
          </p:spPr>
        </p:pic>
        <p:pic>
          <p:nvPicPr>
            <p:cNvPr id="50" name="Google Shape;50;p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4261075" y="9924200"/>
              <a:ext cx="3127774" cy="2556358"/>
            </a:xfrm>
            <a:prstGeom prst="rect">
              <a:avLst/>
            </a:prstGeom>
            <a:noFill/>
            <a:ln>
              <a:noFill/>
            </a:ln>
          </p:spPr>
        </p:pic>
        <p:sp>
          <p:nvSpPr>
            <p:cNvPr id="58" name="Google Shape;58;p3"/>
            <p:cNvSpPr txBox="1"/>
            <p:nvPr/>
          </p:nvSpPr>
          <p:spPr>
            <a:xfrm>
              <a:off x="16722049" y="11083129"/>
              <a:ext cx="2565971" cy="45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8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Landsat 8 OLI</a:t>
              </a:r>
              <a:endParaRPr sz="28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59" name="Google Shape;59;p3"/>
            <p:cNvSpPr txBox="1"/>
            <p:nvPr/>
          </p:nvSpPr>
          <p:spPr>
            <a:xfrm>
              <a:off x="21018530" y="11083129"/>
              <a:ext cx="3172800" cy="45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8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Sentinel-1 C-SAR</a:t>
              </a:r>
              <a:endParaRPr sz="28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sp>
        <p:nvSpPr>
          <p:cNvPr id="62" name="Google Shape;62;p3"/>
          <p:cNvSpPr txBox="1"/>
          <p:nvPr/>
        </p:nvSpPr>
        <p:spPr>
          <a:xfrm>
            <a:off x="1362600" y="29078200"/>
            <a:ext cx="2282700" cy="2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entury Gothic"/>
                <a:ea typeface="Century Gothic"/>
                <a:cs typeface="Century Gothic"/>
                <a:sym typeface="Century Gothic"/>
              </a:rPr>
              <a:t>0  30 60    120   180   240</a:t>
            </a:r>
            <a:endParaRPr sz="1200" b="1" i="0" u="none" strike="noStrike" cap="none">
              <a:solidFill>
                <a:schemeClr val="lt1"/>
              </a:solidFill>
              <a:latin typeface="Century Gothic"/>
              <a:ea typeface="Century Gothic"/>
              <a:cs typeface="Century Gothic"/>
              <a:sym typeface="Century Gothic"/>
            </a:endParaRPr>
          </a:p>
        </p:txBody>
      </p:sp>
      <p:sp>
        <p:nvSpPr>
          <p:cNvPr id="63" name="Google Shape;63;p3"/>
          <p:cNvSpPr txBox="1"/>
          <p:nvPr/>
        </p:nvSpPr>
        <p:spPr>
          <a:xfrm>
            <a:off x="3169950" y="29277225"/>
            <a:ext cx="460200" cy="2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entury Gothic"/>
                <a:ea typeface="Century Gothic"/>
                <a:cs typeface="Century Gothic"/>
                <a:sym typeface="Century Gothic"/>
              </a:rPr>
              <a:t>km</a:t>
            </a:r>
            <a:endParaRPr sz="1400" b="1" i="0" u="none" strike="noStrike" cap="none">
              <a:solidFill>
                <a:schemeClr val="lt1"/>
              </a:solidFill>
              <a:latin typeface="Century Gothic"/>
              <a:ea typeface="Century Gothic"/>
              <a:cs typeface="Century Gothic"/>
              <a:sym typeface="Century Gothic"/>
            </a:endParaRPr>
          </a:p>
        </p:txBody>
      </p:sp>
      <p:grpSp>
        <p:nvGrpSpPr>
          <p:cNvPr id="11" name="Group 10"/>
          <p:cNvGrpSpPr/>
          <p:nvPr/>
        </p:nvGrpSpPr>
        <p:grpSpPr>
          <a:xfrm>
            <a:off x="9420726" y="30803119"/>
            <a:ext cx="3016761" cy="2672859"/>
            <a:chOff x="9420726" y="30803119"/>
            <a:chExt cx="3016761" cy="2672859"/>
          </a:xfrm>
        </p:grpSpPr>
        <p:sp>
          <p:nvSpPr>
            <p:cNvPr id="43" name="Google Shape;43;p3"/>
            <p:cNvSpPr txBox="1"/>
            <p:nvPr/>
          </p:nvSpPr>
          <p:spPr>
            <a:xfrm>
              <a:off x="9420726" y="32968147"/>
              <a:ext cx="3016761"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Christopher </a:t>
              </a:r>
              <a:r>
                <a:rPr lang="en-US" sz="2700" b="1" i="0" u="none" strike="noStrike" cap="none" dirty="0" err="1">
                  <a:solidFill>
                    <a:schemeClr val="tx1">
                      <a:lumMod val="75000"/>
                      <a:lumOff val="25000"/>
                    </a:schemeClr>
                  </a:solidFill>
                  <a:latin typeface="Garamond" panose="02020404030301010803" pitchFamily="18" charset="0"/>
                  <a:ea typeface="Century Gothic"/>
                  <a:cs typeface="Century Gothic"/>
                  <a:sym typeface="Century Gothic"/>
                </a:rPr>
                <a:t>Notto</a:t>
              </a:r>
              <a:endParaRPr sz="27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4" name="Group 3"/>
            <p:cNvGrpSpPr/>
            <p:nvPr/>
          </p:nvGrpSpPr>
          <p:grpSpPr>
            <a:xfrm>
              <a:off x="9876817" y="30803119"/>
              <a:ext cx="2104579" cy="2103120"/>
              <a:chOff x="9967878" y="30803119"/>
              <a:chExt cx="2104579" cy="2103120"/>
            </a:xfrm>
          </p:grpSpPr>
          <p:pic>
            <p:nvPicPr>
              <p:cNvPr id="42" name="Google Shape;42;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967878" y="30803119"/>
                <a:ext cx="2104579" cy="2103120"/>
              </a:xfrm>
              <a:prstGeom prst="rect">
                <a:avLst/>
              </a:prstGeom>
              <a:noFill/>
              <a:ln>
                <a:noFill/>
              </a:ln>
            </p:spPr>
          </p:pic>
          <p:pic>
            <p:nvPicPr>
              <p:cNvPr id="64" name="Google Shape;64;p3"/>
              <p:cNvPicPr preferRelativeResize="0"/>
              <p:nvPr/>
            </p:nvPicPr>
            <p:blipFill rotWithShape="1">
              <a:blip r:embed="rId9" cstate="email">
                <a:alphaModFix/>
                <a:extLst>
                  <a:ext uri="{28A0092B-C50C-407E-A947-70E740481C1C}">
                    <a14:useLocalDpi xmlns:a14="http://schemas.microsoft.com/office/drawing/2010/main"/>
                  </a:ext>
                </a:extLst>
              </a:blip>
              <a:srcRect l="9365" t="13444" r="15342"/>
              <a:stretch/>
            </p:blipFill>
            <p:spPr>
              <a:xfrm>
                <a:off x="10197207" y="31031719"/>
                <a:ext cx="1645920" cy="1645920"/>
              </a:xfrm>
              <a:prstGeom prst="ellipse">
                <a:avLst/>
              </a:prstGeom>
              <a:noFill/>
              <a:ln>
                <a:noFill/>
              </a:ln>
            </p:spPr>
          </p:pic>
        </p:grpSp>
      </p:grpSp>
      <p:grpSp>
        <p:nvGrpSpPr>
          <p:cNvPr id="10" name="Group 9"/>
          <p:cNvGrpSpPr/>
          <p:nvPr/>
        </p:nvGrpSpPr>
        <p:grpSpPr>
          <a:xfrm>
            <a:off x="6561825" y="30803119"/>
            <a:ext cx="2834640" cy="2672859"/>
            <a:chOff x="6683239" y="30803119"/>
            <a:chExt cx="2834640" cy="2672859"/>
          </a:xfrm>
        </p:grpSpPr>
        <p:sp>
          <p:nvSpPr>
            <p:cNvPr id="40" name="Google Shape;40;p3"/>
            <p:cNvSpPr txBox="1"/>
            <p:nvPr/>
          </p:nvSpPr>
          <p:spPr>
            <a:xfrm>
              <a:off x="6683239"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Alice Lin</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5" name="Group 4"/>
            <p:cNvGrpSpPr/>
            <p:nvPr/>
          </p:nvGrpSpPr>
          <p:grpSpPr>
            <a:xfrm>
              <a:off x="7048270" y="30803119"/>
              <a:ext cx="2104579" cy="2103120"/>
              <a:chOff x="7048270" y="30803119"/>
              <a:chExt cx="2104579" cy="2103120"/>
            </a:xfrm>
          </p:grpSpPr>
          <p:pic>
            <p:nvPicPr>
              <p:cNvPr id="39" name="Google Shape;39;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048270" y="30803119"/>
                <a:ext cx="2104579" cy="2103120"/>
              </a:xfrm>
              <a:prstGeom prst="rect">
                <a:avLst/>
              </a:prstGeom>
              <a:noFill/>
              <a:ln>
                <a:noFill/>
              </a:ln>
            </p:spPr>
          </p:pic>
          <p:pic>
            <p:nvPicPr>
              <p:cNvPr id="65" name="Google Shape;65;p3"/>
              <p:cNvPicPr preferRelativeResize="0"/>
              <p:nvPr/>
            </p:nvPicPr>
            <p:blipFill rotWithShape="1">
              <a:blip r:embed="rId10">
                <a:alphaModFix/>
              </a:blip>
              <a:srcRect l="8663" r="8735" b="8616"/>
              <a:stretch/>
            </p:blipFill>
            <p:spPr>
              <a:xfrm>
                <a:off x="7277599" y="31031719"/>
                <a:ext cx="1645920" cy="1645920"/>
              </a:xfrm>
              <a:prstGeom prst="ellipse">
                <a:avLst/>
              </a:prstGeom>
              <a:noFill/>
              <a:ln>
                <a:noFill/>
              </a:ln>
            </p:spPr>
          </p:pic>
        </p:grpSp>
      </p:grpSp>
      <p:grpSp>
        <p:nvGrpSpPr>
          <p:cNvPr id="8" name="Group 7"/>
          <p:cNvGrpSpPr/>
          <p:nvPr/>
        </p:nvGrpSpPr>
        <p:grpSpPr>
          <a:xfrm>
            <a:off x="844023" y="30803119"/>
            <a:ext cx="2834640" cy="3088358"/>
            <a:chOff x="844023" y="30803119"/>
            <a:chExt cx="2834640" cy="3088358"/>
          </a:xfrm>
        </p:grpSpPr>
        <p:sp>
          <p:nvSpPr>
            <p:cNvPr id="37" name="Google Shape;37;p3"/>
            <p:cNvSpPr txBox="1"/>
            <p:nvPr/>
          </p:nvSpPr>
          <p:spPr>
            <a:xfrm>
              <a:off x="844023" y="32968147"/>
              <a:ext cx="283464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Erica O’Connor</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p>
              <a:pPr marL="0" marR="0" lvl="0" indent="0" algn="ctr" rtl="0">
                <a:lnSpc>
                  <a:spcPct val="100000"/>
                </a:lnSpc>
                <a:spcBef>
                  <a:spcPts val="0"/>
                </a:spcBef>
                <a:spcAft>
                  <a:spcPts val="0"/>
                </a:spcAft>
                <a:buClr>
                  <a:srgbClr val="3F3F3F"/>
                </a:buClr>
                <a:buSzPts val="2700"/>
                <a:buFont typeface="Arial"/>
                <a:buNone/>
              </a:pPr>
              <a:r>
                <a:rPr lang="en-US"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Project Lead</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7" name="Group 6"/>
            <p:cNvGrpSpPr/>
            <p:nvPr/>
          </p:nvGrpSpPr>
          <p:grpSpPr>
            <a:xfrm>
              <a:off x="1209054" y="30803119"/>
              <a:ext cx="2104579" cy="2103120"/>
              <a:chOff x="1209054" y="30803119"/>
              <a:chExt cx="2104579" cy="2103120"/>
            </a:xfrm>
          </p:grpSpPr>
          <p:pic>
            <p:nvPicPr>
              <p:cNvPr id="36" name="Google Shape;36;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09054" y="30803119"/>
                <a:ext cx="2104579" cy="2103120"/>
              </a:xfrm>
              <a:prstGeom prst="rect">
                <a:avLst/>
              </a:prstGeom>
              <a:noFill/>
              <a:ln>
                <a:noFill/>
              </a:ln>
            </p:spPr>
          </p:pic>
          <p:pic>
            <p:nvPicPr>
              <p:cNvPr id="66" name="Google Shape;66;p3"/>
              <p:cNvPicPr preferRelativeResize="0"/>
              <p:nvPr/>
            </p:nvPicPr>
            <p:blipFill rotWithShape="1">
              <a:blip r:embed="rId11">
                <a:alphaModFix/>
              </a:blip>
              <a:srcRect l="5445" r="7566"/>
              <a:stretch/>
            </p:blipFill>
            <p:spPr>
              <a:xfrm>
                <a:off x="1438383" y="31031719"/>
                <a:ext cx="1645920" cy="1645920"/>
              </a:xfrm>
              <a:prstGeom prst="ellipse">
                <a:avLst/>
              </a:prstGeom>
              <a:noFill/>
              <a:ln>
                <a:noFill/>
              </a:ln>
            </p:spPr>
          </p:pic>
        </p:grpSp>
      </p:grpSp>
      <p:grpSp>
        <p:nvGrpSpPr>
          <p:cNvPr id="9" name="Group 8"/>
          <p:cNvGrpSpPr/>
          <p:nvPr/>
        </p:nvGrpSpPr>
        <p:grpSpPr>
          <a:xfrm>
            <a:off x="3702924" y="30803119"/>
            <a:ext cx="2834640" cy="2672859"/>
            <a:chOff x="3763631" y="30803119"/>
            <a:chExt cx="2834640" cy="2672859"/>
          </a:xfrm>
        </p:grpSpPr>
        <p:sp>
          <p:nvSpPr>
            <p:cNvPr id="46" name="Google Shape;46;p3"/>
            <p:cNvSpPr txBox="1"/>
            <p:nvPr/>
          </p:nvSpPr>
          <p:spPr>
            <a:xfrm>
              <a:off x="3763631" y="32968147"/>
              <a:ext cx="2834640" cy="507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Melissa </a:t>
              </a:r>
              <a:r>
                <a:rPr lang="en-US" sz="2700" b="1" i="0" u="none" strike="noStrike" cap="none" dirty="0" err="1">
                  <a:solidFill>
                    <a:schemeClr val="tx1">
                      <a:lumMod val="75000"/>
                      <a:lumOff val="25000"/>
                    </a:schemeClr>
                  </a:solidFill>
                  <a:latin typeface="Garamond" panose="02020404030301010803" pitchFamily="18" charset="0"/>
                  <a:ea typeface="Century Gothic"/>
                  <a:cs typeface="Century Gothic"/>
                  <a:sym typeface="Century Gothic"/>
                </a:rPr>
                <a:t>Ferriter</a:t>
              </a:r>
              <a:endParaRPr sz="2700"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p:txBody>
        </p:sp>
        <p:grpSp>
          <p:nvGrpSpPr>
            <p:cNvPr id="6" name="Group 5"/>
            <p:cNvGrpSpPr/>
            <p:nvPr/>
          </p:nvGrpSpPr>
          <p:grpSpPr>
            <a:xfrm>
              <a:off x="4128662" y="30803119"/>
              <a:ext cx="2104579" cy="2103120"/>
              <a:chOff x="4128662" y="30803119"/>
              <a:chExt cx="2104579" cy="2103120"/>
            </a:xfrm>
          </p:grpSpPr>
          <p:pic>
            <p:nvPicPr>
              <p:cNvPr id="45" name="Google Shape;45;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28662" y="30803119"/>
                <a:ext cx="2104579" cy="2103120"/>
              </a:xfrm>
              <a:prstGeom prst="rect">
                <a:avLst/>
              </a:prstGeom>
              <a:noFill/>
              <a:ln>
                <a:noFill/>
              </a:ln>
            </p:spPr>
          </p:pic>
          <p:pic>
            <p:nvPicPr>
              <p:cNvPr id="67" name="Google Shape;67;p3"/>
              <p:cNvPicPr preferRelativeResize="0"/>
              <p:nvPr/>
            </p:nvPicPr>
            <p:blipFill rotWithShape="1">
              <a:blip r:embed="rId12">
                <a:alphaModFix/>
              </a:blip>
              <a:srcRect l="3500" t="3781" r="5126"/>
              <a:stretch/>
            </p:blipFill>
            <p:spPr>
              <a:xfrm>
                <a:off x="4357991" y="31031719"/>
                <a:ext cx="1645920" cy="1645920"/>
              </a:xfrm>
              <a:prstGeom prst="ellipse">
                <a:avLst/>
              </a:prstGeom>
              <a:noFill/>
              <a:ln>
                <a:noFill/>
              </a:ln>
            </p:spPr>
          </p:pic>
        </p:grpSp>
      </p:grpSp>
      <p:sp>
        <p:nvSpPr>
          <p:cNvPr id="79" name="Google Shape;79;p3"/>
          <p:cNvSpPr txBox="1"/>
          <p:nvPr/>
        </p:nvSpPr>
        <p:spPr>
          <a:xfrm>
            <a:off x="6581775" y="22730800"/>
            <a:ext cx="5601300" cy="7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379CC3"/>
                </a:solidFill>
                <a:latin typeface="Century Gothic"/>
                <a:ea typeface="Century Gothic"/>
                <a:cs typeface="Century Gothic"/>
                <a:sym typeface="Century Gothic"/>
              </a:rPr>
              <a:t>Fond Du Lac Reservation: </a:t>
            </a:r>
            <a:endParaRPr sz="2400" b="1" dirty="0">
              <a:solidFill>
                <a:srgbClr val="379CC3"/>
              </a:solidFill>
              <a:latin typeface="Century Gothic"/>
              <a:ea typeface="Century Gothic"/>
              <a:cs typeface="Century Gothic"/>
              <a:sym typeface="Century Gothic"/>
            </a:endParaRPr>
          </a:p>
          <a:p>
            <a:pPr marL="0" lvl="0" indent="0" algn="ctr" rtl="0">
              <a:spcBef>
                <a:spcPts val="0"/>
              </a:spcBef>
              <a:spcAft>
                <a:spcPts val="0"/>
              </a:spcAft>
              <a:buNone/>
            </a:pPr>
            <a:r>
              <a:rPr lang="en-US" sz="2400" dirty="0">
                <a:solidFill>
                  <a:schemeClr val="tx1">
                    <a:lumMod val="75000"/>
                    <a:lumOff val="25000"/>
                  </a:schemeClr>
                </a:solidFill>
                <a:latin typeface="Century Gothic"/>
                <a:ea typeface="Century Gothic"/>
                <a:cs typeface="Century Gothic"/>
                <a:sym typeface="Century Gothic"/>
              </a:rPr>
              <a:t>2017 Growing Season</a:t>
            </a:r>
            <a:endParaRPr sz="2400" dirty="0">
              <a:solidFill>
                <a:schemeClr val="tx1">
                  <a:lumMod val="75000"/>
                  <a:lumOff val="25000"/>
                </a:schemeClr>
              </a:solidFill>
              <a:latin typeface="Century Gothic"/>
              <a:ea typeface="Century Gothic"/>
              <a:cs typeface="Century Gothic"/>
              <a:sym typeface="Century Gothic"/>
            </a:endParaRPr>
          </a:p>
        </p:txBody>
      </p:sp>
      <p:sp>
        <p:nvSpPr>
          <p:cNvPr id="91" name="Google Shape;91;p3"/>
          <p:cNvSpPr/>
          <p:nvPr/>
        </p:nvSpPr>
        <p:spPr>
          <a:xfrm>
            <a:off x="3943350" y="27708225"/>
            <a:ext cx="71100" cy="71100"/>
          </a:xfrm>
          <a:prstGeom prst="ellipse">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txBox="1"/>
          <p:nvPr/>
        </p:nvSpPr>
        <p:spPr>
          <a:xfrm rot="-1532">
            <a:off x="3813675" y="27708484"/>
            <a:ext cx="1346100" cy="3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666666"/>
                </a:solidFill>
                <a:latin typeface="Century Gothic"/>
                <a:ea typeface="Century Gothic"/>
                <a:cs typeface="Century Gothic"/>
                <a:sym typeface="Century Gothic"/>
              </a:rPr>
              <a:t>Minneapolis</a:t>
            </a:r>
            <a:endParaRPr b="1">
              <a:solidFill>
                <a:srgbClr val="666666"/>
              </a:solidFill>
              <a:latin typeface="Century Gothic"/>
              <a:ea typeface="Century Gothic"/>
              <a:cs typeface="Century Gothic"/>
              <a:sym typeface="Century Gothic"/>
            </a:endParaRPr>
          </a:p>
        </p:txBody>
      </p:sp>
      <p:sp>
        <p:nvSpPr>
          <p:cNvPr id="93" name="Google Shape;93;p3"/>
          <p:cNvSpPr txBox="1"/>
          <p:nvPr/>
        </p:nvSpPr>
        <p:spPr>
          <a:xfrm>
            <a:off x="19490552" y="13357676"/>
            <a:ext cx="4664100" cy="7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rgbClr val="379CC3"/>
                </a:solidFill>
                <a:latin typeface="Century Gothic"/>
                <a:ea typeface="Century Gothic"/>
                <a:cs typeface="Century Gothic"/>
                <a:sym typeface="Century Gothic"/>
              </a:rPr>
              <a:t>Fond Du Lac Reservation: </a:t>
            </a:r>
            <a:endParaRPr sz="2000" b="1" dirty="0">
              <a:solidFill>
                <a:srgbClr val="379CC3"/>
              </a:solidFill>
              <a:latin typeface="Century Gothic"/>
              <a:ea typeface="Century Gothic"/>
              <a:cs typeface="Century Gothic"/>
              <a:sym typeface="Century Gothic"/>
            </a:endParaRPr>
          </a:p>
          <a:p>
            <a:pPr marL="0" lvl="0" indent="0" algn="ctr" rtl="0">
              <a:spcBef>
                <a:spcPts val="0"/>
              </a:spcBef>
              <a:spcAft>
                <a:spcPts val="0"/>
              </a:spcAft>
              <a:buNone/>
            </a:pPr>
            <a:r>
              <a:rPr lang="en-US" sz="2000" dirty="0">
                <a:solidFill>
                  <a:schemeClr val="tx1">
                    <a:lumMod val="75000"/>
                    <a:lumOff val="25000"/>
                  </a:schemeClr>
                </a:solidFill>
                <a:latin typeface="Century Gothic"/>
                <a:ea typeface="Century Gothic"/>
                <a:cs typeface="Century Gothic"/>
                <a:sym typeface="Century Gothic"/>
              </a:rPr>
              <a:t>2017 Growing Season</a:t>
            </a:r>
            <a:endParaRPr sz="2000" dirty="0">
              <a:solidFill>
                <a:schemeClr val="tx1">
                  <a:lumMod val="75000"/>
                  <a:lumOff val="25000"/>
                </a:schemeClr>
              </a:solidFill>
            </a:endParaRPr>
          </a:p>
        </p:txBody>
      </p:sp>
      <p:sp>
        <p:nvSpPr>
          <p:cNvPr id="95" name="Google Shape;95;p3"/>
          <p:cNvSpPr txBox="1"/>
          <p:nvPr/>
        </p:nvSpPr>
        <p:spPr>
          <a:xfrm>
            <a:off x="20289900" y="17592325"/>
            <a:ext cx="33708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tx1">
                    <a:lumMod val="75000"/>
                    <a:lumOff val="25000"/>
                  </a:schemeClr>
                </a:solidFill>
                <a:latin typeface="Century Gothic"/>
                <a:ea typeface="Century Gothic"/>
                <a:cs typeface="Century Gothic"/>
                <a:sym typeface="Century Gothic"/>
              </a:rPr>
              <a:t>2018 Growing Season</a:t>
            </a:r>
            <a:endParaRPr sz="2400" dirty="0">
              <a:solidFill>
                <a:schemeClr val="tx1">
                  <a:lumMod val="75000"/>
                  <a:lumOff val="25000"/>
                </a:schemeClr>
              </a:solidFill>
              <a:latin typeface="Century Gothic"/>
              <a:ea typeface="Century Gothic"/>
              <a:cs typeface="Century Gothic"/>
              <a:sym typeface="Century Gothic"/>
            </a:endParaRPr>
          </a:p>
        </p:txBody>
      </p:sp>
      <p:pic>
        <p:nvPicPr>
          <p:cNvPr id="101" name="Google Shape;101;p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0170781" y="14142900"/>
            <a:ext cx="3366038" cy="3372573"/>
          </a:xfrm>
          <a:prstGeom prst="rect">
            <a:avLst/>
          </a:prstGeom>
          <a:noFill/>
          <a:ln>
            <a:noFill/>
          </a:ln>
        </p:spPr>
      </p:pic>
      <p:pic>
        <p:nvPicPr>
          <p:cNvPr id="102" name="Google Shape;102;p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0168438" y="18065988"/>
            <a:ext cx="3370724" cy="3372573"/>
          </a:xfrm>
          <a:prstGeom prst="rect">
            <a:avLst/>
          </a:prstGeom>
          <a:noFill/>
          <a:ln>
            <a:noFill/>
          </a:ln>
        </p:spPr>
      </p:pic>
      <p:grpSp>
        <p:nvGrpSpPr>
          <p:cNvPr id="103" name="Google Shape;103;p3"/>
          <p:cNvGrpSpPr/>
          <p:nvPr/>
        </p:nvGrpSpPr>
        <p:grpSpPr>
          <a:xfrm>
            <a:off x="22444525" y="21559674"/>
            <a:ext cx="1508028" cy="380926"/>
            <a:chOff x="9510300" y="4615499"/>
            <a:chExt cx="1508028" cy="380926"/>
          </a:xfrm>
        </p:grpSpPr>
        <p:pic>
          <p:nvPicPr>
            <p:cNvPr id="104" name="Google Shape;104;p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9598127" y="4615499"/>
              <a:ext cx="932679" cy="186548"/>
            </a:xfrm>
            <a:prstGeom prst="rect">
              <a:avLst/>
            </a:prstGeom>
            <a:noFill/>
            <a:ln>
              <a:noFill/>
            </a:ln>
          </p:spPr>
        </p:pic>
        <p:sp>
          <p:nvSpPr>
            <p:cNvPr id="105" name="Google Shape;105;p3"/>
            <p:cNvSpPr txBox="1"/>
            <p:nvPr/>
          </p:nvSpPr>
          <p:spPr>
            <a:xfrm>
              <a:off x="9510300" y="4704825"/>
              <a:ext cx="2511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0</a:t>
              </a:r>
              <a:endParaRPr sz="1600" dirty="0">
                <a:solidFill>
                  <a:schemeClr val="tx1">
                    <a:lumMod val="75000"/>
                    <a:lumOff val="25000"/>
                  </a:schemeClr>
                </a:solidFill>
                <a:latin typeface="Century Gothic"/>
                <a:ea typeface="Century Gothic"/>
                <a:cs typeface="Century Gothic"/>
                <a:sym typeface="Century Gothic"/>
              </a:endParaRPr>
            </a:p>
          </p:txBody>
        </p:sp>
        <p:sp>
          <p:nvSpPr>
            <p:cNvPr id="106" name="Google Shape;106;p3"/>
            <p:cNvSpPr txBox="1"/>
            <p:nvPr/>
          </p:nvSpPr>
          <p:spPr>
            <a:xfrm>
              <a:off x="9938913" y="4704825"/>
              <a:ext cx="2511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lumMod val="75000"/>
                      <a:lumOff val="25000"/>
                    </a:schemeClr>
                  </a:solidFill>
                  <a:latin typeface="Century Gothic"/>
                  <a:ea typeface="Century Gothic"/>
                  <a:cs typeface="Century Gothic"/>
                  <a:sym typeface="Century Gothic"/>
                </a:rPr>
                <a:t>2</a:t>
              </a:r>
              <a:endParaRPr sz="1600" dirty="0">
                <a:solidFill>
                  <a:schemeClr val="tx1">
                    <a:lumMod val="75000"/>
                    <a:lumOff val="25000"/>
                  </a:schemeClr>
                </a:solidFill>
                <a:latin typeface="Century Gothic"/>
                <a:ea typeface="Century Gothic"/>
                <a:cs typeface="Century Gothic"/>
                <a:sym typeface="Century Gothic"/>
              </a:endParaRPr>
            </a:p>
          </p:txBody>
        </p:sp>
        <p:sp>
          <p:nvSpPr>
            <p:cNvPr id="107" name="Google Shape;107;p3"/>
            <p:cNvSpPr txBox="1"/>
            <p:nvPr/>
          </p:nvSpPr>
          <p:spPr>
            <a:xfrm>
              <a:off x="10367550" y="4704825"/>
              <a:ext cx="650778"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smtClean="0">
                  <a:solidFill>
                    <a:schemeClr val="tx1">
                      <a:lumMod val="75000"/>
                      <a:lumOff val="25000"/>
                    </a:schemeClr>
                  </a:solidFill>
                  <a:latin typeface="Century Gothic"/>
                  <a:ea typeface="Century Gothic"/>
                  <a:cs typeface="Century Gothic"/>
                  <a:sym typeface="Century Gothic"/>
                </a:rPr>
                <a:t>4 km</a:t>
              </a:r>
              <a:endParaRPr sz="1600" dirty="0">
                <a:solidFill>
                  <a:schemeClr val="tx1">
                    <a:lumMod val="75000"/>
                    <a:lumOff val="25000"/>
                  </a:schemeClr>
                </a:solidFill>
                <a:latin typeface="Century Gothic"/>
                <a:ea typeface="Century Gothic"/>
                <a:cs typeface="Century Gothic"/>
                <a:sym typeface="Century Gothic"/>
              </a:endParaRPr>
            </a:p>
          </p:txBody>
        </p:sp>
      </p:grpSp>
      <p:pic>
        <p:nvPicPr>
          <p:cNvPr id="2" name="Picture 1"/>
          <p:cNvPicPr>
            <a:picLocks noChangeAspect="1"/>
          </p:cNvPicPr>
          <p:nvPr/>
        </p:nvPicPr>
        <p:blipFill rotWithShape="1">
          <a:blip r:embed="rId16">
            <a:extLst>
              <a:ext uri="{28A0092B-C50C-407E-A947-70E740481C1C}">
                <a14:useLocalDpi xmlns:a14="http://schemas.microsoft.com/office/drawing/2010/main" val="0"/>
              </a:ext>
            </a:extLst>
          </a:blip>
          <a:srcRect r="32949"/>
          <a:stretch/>
        </p:blipFill>
        <p:spPr>
          <a:xfrm>
            <a:off x="6513223" y="23654688"/>
            <a:ext cx="5691886" cy="6003009"/>
          </a:xfrm>
          <a:prstGeom prst="rect">
            <a:avLst/>
          </a:prstGeom>
        </p:spPr>
      </p:pic>
      <p:sp>
        <p:nvSpPr>
          <p:cNvPr id="3" name="TextBox 2"/>
          <p:cNvSpPr txBox="1"/>
          <p:nvPr/>
        </p:nvSpPr>
        <p:spPr>
          <a:xfrm>
            <a:off x="9638787" y="29402479"/>
            <a:ext cx="3671930"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           </a:t>
            </a:r>
            <a:r>
              <a:rPr lang="en-US" sz="1600" dirty="0" smtClean="0">
                <a:solidFill>
                  <a:schemeClr val="tx1">
                    <a:lumMod val="75000"/>
                    <a:lumOff val="25000"/>
                  </a:schemeClr>
                </a:solidFill>
                <a:latin typeface="Century Gothic" panose="020B0502020202020204" pitchFamily="34" charset="0"/>
              </a:rPr>
              <a:t> 5          10      15 km</a:t>
            </a:r>
            <a:endParaRPr lang="en-US" sz="1600" dirty="0">
              <a:solidFill>
                <a:schemeClr val="tx1">
                  <a:lumMod val="75000"/>
                  <a:lumOff val="25000"/>
                </a:schemeClr>
              </a:solidFill>
              <a:latin typeface="Century Gothic" panose="020B0502020202020204" pitchFamily="34" charset="0"/>
            </a:endParaRPr>
          </a:p>
        </p:txBody>
      </p:sp>
      <p:pic>
        <p:nvPicPr>
          <p:cNvPr id="1042" name="Picture 18" descr="https://lh4.googleusercontent.com/g8VDekvveUBtdLIl1wm2CSktHH200EBBQkmv7_yjeFEzaT06lV0ZAJfLequTgsZHUY2d3PMxQ5liYy1Px8_xUmuQ1_vQOhSYep4CDbvMtLQfN209WBhZvxG9GnSeztGllFN-qne_cp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5402" y="23371605"/>
            <a:ext cx="5081226" cy="6068800"/>
          </a:xfrm>
          <a:prstGeom prst="rect">
            <a:avLst/>
          </a:prstGeom>
          <a:noFill/>
          <a:extLst>
            <a:ext uri="{909E8E84-426E-40DD-AFC4-6F175D3DCCD1}">
              <a14:hiddenFill xmlns:a14="http://schemas.microsoft.com/office/drawing/2010/main">
                <a:solidFill>
                  <a:srgbClr val="FFFFFF"/>
                </a:solidFill>
              </a14:hiddenFill>
            </a:ext>
          </a:extLst>
        </p:spPr>
      </p:pic>
      <p:sp>
        <p:nvSpPr>
          <p:cNvPr id="81" name="Google Shape;81;p3"/>
          <p:cNvSpPr txBox="1"/>
          <p:nvPr/>
        </p:nvSpPr>
        <p:spPr>
          <a:xfrm rot="-2933190">
            <a:off x="1926592" y="26378818"/>
            <a:ext cx="2657125" cy="6905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solidFill>
                  <a:srgbClr val="379CC3"/>
                </a:solidFill>
                <a:latin typeface="Century Gothic"/>
                <a:ea typeface="Century Gothic"/>
                <a:cs typeface="Century Gothic"/>
                <a:sym typeface="Century Gothic"/>
              </a:rPr>
              <a:t>M I N </a:t>
            </a:r>
            <a:r>
              <a:rPr lang="en-US" sz="2400" b="1" dirty="0" err="1">
                <a:solidFill>
                  <a:srgbClr val="379CC3"/>
                </a:solidFill>
                <a:latin typeface="Century Gothic"/>
                <a:ea typeface="Century Gothic"/>
                <a:cs typeface="Century Gothic"/>
                <a:sym typeface="Century Gothic"/>
              </a:rPr>
              <a:t>N</a:t>
            </a:r>
            <a:r>
              <a:rPr lang="en-US" sz="2400" b="1" dirty="0">
                <a:solidFill>
                  <a:srgbClr val="379CC3"/>
                </a:solidFill>
                <a:latin typeface="Century Gothic"/>
                <a:ea typeface="Century Gothic"/>
                <a:cs typeface="Century Gothic"/>
                <a:sym typeface="Century Gothic"/>
              </a:rPr>
              <a:t> E S O T A</a:t>
            </a:r>
            <a:endParaRPr sz="2400" dirty="0">
              <a:latin typeface="Century Gothic"/>
              <a:ea typeface="Century Gothic"/>
              <a:cs typeface="Century Gothic"/>
              <a:sym typeface="Century Gothic"/>
            </a:endParaRPr>
          </a:p>
        </p:txBody>
      </p:sp>
      <p:sp>
        <p:nvSpPr>
          <p:cNvPr id="90" name="Google Shape;90;p3"/>
          <p:cNvSpPr txBox="1"/>
          <p:nvPr/>
        </p:nvSpPr>
        <p:spPr>
          <a:xfrm rot="-1532">
            <a:off x="3749642" y="23772109"/>
            <a:ext cx="1346100" cy="5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tx1">
                    <a:lumMod val="75000"/>
                    <a:lumOff val="25000"/>
                  </a:schemeClr>
                </a:solidFill>
                <a:latin typeface="Century Gothic"/>
                <a:ea typeface="Century Gothic"/>
                <a:cs typeface="Century Gothic"/>
                <a:sym typeface="Century Gothic"/>
              </a:rPr>
              <a:t>U N I T E D</a:t>
            </a:r>
            <a:endParaRPr b="1" dirty="0">
              <a:solidFill>
                <a:schemeClr val="tx1">
                  <a:lumMod val="75000"/>
                  <a:lumOff val="25000"/>
                </a:schemeClr>
              </a:solidFill>
              <a:latin typeface="Century Gothic"/>
              <a:ea typeface="Century Gothic"/>
              <a:cs typeface="Century Gothic"/>
              <a:sym typeface="Century Gothic"/>
            </a:endParaRPr>
          </a:p>
          <a:p>
            <a:pPr marL="0" lvl="0" indent="0" algn="ctr" rtl="0">
              <a:spcBef>
                <a:spcPts val="0"/>
              </a:spcBef>
              <a:spcAft>
                <a:spcPts val="0"/>
              </a:spcAft>
              <a:buNone/>
            </a:pPr>
            <a:r>
              <a:rPr lang="en-US" b="1" dirty="0">
                <a:solidFill>
                  <a:schemeClr val="tx1">
                    <a:lumMod val="75000"/>
                    <a:lumOff val="25000"/>
                  </a:schemeClr>
                </a:solidFill>
                <a:latin typeface="Century Gothic"/>
                <a:ea typeface="Century Gothic"/>
                <a:cs typeface="Century Gothic"/>
                <a:sym typeface="Century Gothic"/>
              </a:rPr>
              <a:t>S T A T E S</a:t>
            </a:r>
            <a:endParaRPr b="1" dirty="0">
              <a:solidFill>
                <a:schemeClr val="tx1">
                  <a:lumMod val="75000"/>
                  <a:lumOff val="25000"/>
                </a:schemeClr>
              </a:solidFill>
              <a:latin typeface="Century Gothic"/>
              <a:ea typeface="Century Gothic"/>
              <a:cs typeface="Century Gothic"/>
              <a:sym typeface="Century Gothic"/>
            </a:endParaRPr>
          </a:p>
        </p:txBody>
      </p:sp>
      <p:grpSp>
        <p:nvGrpSpPr>
          <p:cNvPr id="84" name="Google Shape;84;p3"/>
          <p:cNvGrpSpPr/>
          <p:nvPr/>
        </p:nvGrpSpPr>
        <p:grpSpPr>
          <a:xfrm>
            <a:off x="3872676" y="29301852"/>
            <a:ext cx="2457250" cy="673800"/>
            <a:chOff x="4014433" y="29560731"/>
            <a:chExt cx="2457250" cy="673800"/>
          </a:xfrm>
        </p:grpSpPr>
        <p:pic>
          <p:nvPicPr>
            <p:cNvPr id="85" name="Google Shape;85;p3"/>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866300" y="29579037"/>
              <a:ext cx="1532400" cy="213598"/>
            </a:xfrm>
            <a:prstGeom prst="rect">
              <a:avLst/>
            </a:prstGeom>
            <a:noFill/>
            <a:ln>
              <a:noFill/>
            </a:ln>
          </p:spPr>
        </p:pic>
        <p:sp>
          <p:nvSpPr>
            <p:cNvPr id="86" name="Google Shape;86;p3"/>
            <p:cNvSpPr txBox="1"/>
            <p:nvPr/>
          </p:nvSpPr>
          <p:spPr>
            <a:xfrm rot="-1493553">
              <a:off x="5466035" y="29760576"/>
              <a:ext cx="1002096" cy="23810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3,000 km</a:t>
              </a:r>
              <a:endParaRPr dirty="0">
                <a:solidFill>
                  <a:schemeClr val="tx1">
                    <a:lumMod val="75000"/>
                    <a:lumOff val="25000"/>
                  </a:schemeClr>
                </a:solidFill>
                <a:latin typeface="Century Gothic"/>
                <a:ea typeface="Century Gothic"/>
                <a:cs typeface="Century Gothic"/>
                <a:sym typeface="Century Gothic"/>
              </a:endParaRPr>
            </a:p>
          </p:txBody>
        </p:sp>
        <p:sp>
          <p:nvSpPr>
            <p:cNvPr id="87" name="Google Shape;87;p3"/>
            <p:cNvSpPr txBox="1"/>
            <p:nvPr/>
          </p:nvSpPr>
          <p:spPr>
            <a:xfrm rot="-1493553">
              <a:off x="4912485" y="29796576"/>
              <a:ext cx="1002096" cy="23810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2,000</a:t>
              </a:r>
              <a:endParaRPr dirty="0">
                <a:solidFill>
                  <a:schemeClr val="tx1">
                    <a:lumMod val="75000"/>
                    <a:lumOff val="25000"/>
                  </a:schemeClr>
                </a:solidFill>
                <a:latin typeface="Century Gothic"/>
                <a:ea typeface="Century Gothic"/>
                <a:cs typeface="Century Gothic"/>
                <a:sym typeface="Century Gothic"/>
              </a:endParaRPr>
            </a:p>
          </p:txBody>
        </p:sp>
        <p:sp>
          <p:nvSpPr>
            <p:cNvPr id="88" name="Google Shape;88;p3"/>
            <p:cNvSpPr txBox="1"/>
            <p:nvPr/>
          </p:nvSpPr>
          <p:spPr>
            <a:xfrm rot="-1493553">
              <a:off x="4470360" y="29796576"/>
              <a:ext cx="1002096" cy="23810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1,000</a:t>
              </a:r>
              <a:endParaRPr>
                <a:solidFill>
                  <a:schemeClr val="tx1">
                    <a:lumMod val="75000"/>
                    <a:lumOff val="25000"/>
                  </a:schemeClr>
                </a:solidFill>
                <a:latin typeface="Century Gothic"/>
                <a:ea typeface="Century Gothic"/>
                <a:cs typeface="Century Gothic"/>
                <a:sym typeface="Century Gothic"/>
              </a:endParaRPr>
            </a:p>
          </p:txBody>
        </p:sp>
        <p:sp>
          <p:nvSpPr>
            <p:cNvPr id="89" name="Google Shape;89;p3"/>
            <p:cNvSpPr txBox="1"/>
            <p:nvPr/>
          </p:nvSpPr>
          <p:spPr>
            <a:xfrm rot="-1493553">
              <a:off x="4017985" y="29796576"/>
              <a:ext cx="1002096" cy="238109"/>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0</a:t>
              </a:r>
              <a:endParaRPr dirty="0">
                <a:solidFill>
                  <a:schemeClr val="tx1">
                    <a:lumMod val="75000"/>
                    <a:lumOff val="25000"/>
                  </a:schemeClr>
                </a:solidFill>
                <a:latin typeface="Century Gothic"/>
                <a:ea typeface="Century Gothic"/>
                <a:cs typeface="Century Gothic"/>
                <a:sym typeface="Century Gothic"/>
              </a:endParaRPr>
            </a:p>
          </p:txBody>
        </p:sp>
      </p:grpSp>
      <p:cxnSp>
        <p:nvCxnSpPr>
          <p:cNvPr id="82" name="Google Shape;82;p3"/>
          <p:cNvCxnSpPr/>
          <p:nvPr/>
        </p:nvCxnSpPr>
        <p:spPr>
          <a:xfrm flipV="1">
            <a:off x="4257292" y="23732218"/>
            <a:ext cx="2303945" cy="2586732"/>
          </a:xfrm>
          <a:prstGeom prst="straightConnector1">
            <a:avLst/>
          </a:prstGeom>
          <a:noFill/>
          <a:ln w="9525" cap="flat" cmpd="sng">
            <a:solidFill>
              <a:schemeClr val="dk2"/>
            </a:solidFill>
            <a:prstDash val="solid"/>
            <a:round/>
            <a:headEnd type="none" w="med" len="med"/>
            <a:tailEnd type="none" w="med" len="med"/>
          </a:ln>
        </p:spPr>
      </p:cxnSp>
      <p:cxnSp>
        <p:nvCxnSpPr>
          <p:cNvPr id="83" name="Google Shape;83;p3"/>
          <p:cNvCxnSpPr/>
          <p:nvPr/>
        </p:nvCxnSpPr>
        <p:spPr>
          <a:xfrm>
            <a:off x="4190315" y="26367325"/>
            <a:ext cx="2458010" cy="9700"/>
          </a:xfrm>
          <a:prstGeom prst="straightConnector1">
            <a:avLst/>
          </a:prstGeom>
          <a:noFill/>
          <a:ln w="9525" cap="flat" cmpd="sng">
            <a:solidFill>
              <a:schemeClr val="dk2"/>
            </a:solidFill>
            <a:prstDash val="solid"/>
            <a:round/>
            <a:headEnd type="none" w="med" len="med"/>
            <a:tailEnd type="none" w="med" len="med"/>
          </a:ln>
        </p:spPr>
      </p:cxnSp>
      <p:pic>
        <p:nvPicPr>
          <p:cNvPr id="12" name="Picture 11"/>
          <p:cNvPicPr>
            <a:picLocks noChangeAspect="1"/>
          </p:cNvPicPr>
          <p:nvPr/>
        </p:nvPicPr>
        <p:blipFill rotWithShape="1">
          <a:blip r:embed="rId19">
            <a:extLst>
              <a:ext uri="{28A0092B-C50C-407E-A947-70E740481C1C}">
                <a14:useLocalDpi xmlns:a14="http://schemas.microsoft.com/office/drawing/2010/main" val="0"/>
              </a:ext>
            </a:extLst>
          </a:blip>
          <a:srcRect t="5142"/>
          <a:stretch/>
        </p:blipFill>
        <p:spPr>
          <a:xfrm>
            <a:off x="12801490" y="13719292"/>
            <a:ext cx="6943010" cy="7964664"/>
          </a:xfrm>
          <a:prstGeom prst="rect">
            <a:avLst/>
          </a:prstGeom>
        </p:spPr>
      </p:pic>
      <p:sp>
        <p:nvSpPr>
          <p:cNvPr id="13" name="Rectangle 12"/>
          <p:cNvSpPr/>
          <p:nvPr/>
        </p:nvSpPr>
        <p:spPr>
          <a:xfrm>
            <a:off x="15489653" y="13637438"/>
            <a:ext cx="3342935" cy="1446550"/>
          </a:xfrm>
          <a:prstGeom prst="rect">
            <a:avLst/>
          </a:prstGeom>
        </p:spPr>
        <p:txBody>
          <a:bodyPr wrap="square">
            <a:spAutoFit/>
          </a:bodyPr>
          <a:lstStyle/>
          <a:p>
            <a:pPr algn="ctr"/>
            <a:r>
              <a:rPr lang="en-US" sz="2000" b="1" dirty="0">
                <a:solidFill>
                  <a:srgbClr val="379CC3"/>
                </a:solidFill>
                <a:latin typeface="Century Gothic" panose="020B0502020202020204" pitchFamily="34" charset="0"/>
              </a:rPr>
              <a:t>Random Forest Classification: </a:t>
            </a:r>
            <a:endParaRPr lang="en-US" sz="2000" dirty="0">
              <a:solidFill>
                <a:srgbClr val="379CC3"/>
              </a:solidFill>
              <a:latin typeface="Century Gothic" panose="020B0502020202020204" pitchFamily="34" charset="0"/>
            </a:endParaRPr>
          </a:p>
          <a:p>
            <a:pPr algn="ctr"/>
            <a:r>
              <a:rPr lang="en-US" sz="2000" dirty="0">
                <a:solidFill>
                  <a:schemeClr val="tx1">
                    <a:lumMod val="75000"/>
                    <a:lumOff val="25000"/>
                  </a:schemeClr>
                </a:solidFill>
                <a:latin typeface="Century Gothic" panose="020B0502020202020204" pitchFamily="34" charset="0"/>
              </a:rPr>
              <a:t>2017 Growing Season</a:t>
            </a:r>
          </a:p>
          <a:p>
            <a:r>
              <a:rPr lang="en-US" dirty="0"/>
              <a:t/>
            </a:r>
            <a:br>
              <a:rPr lang="en-US" dirty="0"/>
            </a:br>
            <a:endParaRPr lang="en-US" dirty="0"/>
          </a:p>
        </p:txBody>
      </p:sp>
      <p:sp>
        <p:nvSpPr>
          <p:cNvPr id="14" name="TextBox 13"/>
          <p:cNvSpPr txBox="1"/>
          <p:nvPr/>
        </p:nvSpPr>
        <p:spPr>
          <a:xfrm>
            <a:off x="17772409" y="18260409"/>
            <a:ext cx="1074784"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Upland</a:t>
            </a:r>
          </a:p>
        </p:txBody>
      </p:sp>
      <p:sp>
        <p:nvSpPr>
          <p:cNvPr id="15" name="TextBox 14"/>
          <p:cNvSpPr txBox="1"/>
          <p:nvPr/>
        </p:nvSpPr>
        <p:spPr>
          <a:xfrm>
            <a:off x="17772409" y="18610150"/>
            <a:ext cx="1618889"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Open Water</a:t>
            </a:r>
          </a:p>
        </p:txBody>
      </p:sp>
      <p:sp>
        <p:nvSpPr>
          <p:cNvPr id="16" name="TextBox 15"/>
          <p:cNvSpPr txBox="1"/>
          <p:nvPr/>
        </p:nvSpPr>
        <p:spPr>
          <a:xfrm>
            <a:off x="17772409" y="18983035"/>
            <a:ext cx="1249730"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Wetland</a:t>
            </a:r>
          </a:p>
        </p:txBody>
      </p:sp>
      <p:sp>
        <p:nvSpPr>
          <p:cNvPr id="17" name="TextBox 16"/>
          <p:cNvSpPr txBox="1"/>
          <p:nvPr/>
        </p:nvSpPr>
        <p:spPr>
          <a:xfrm>
            <a:off x="17415496" y="19802888"/>
            <a:ext cx="2100688" cy="338554"/>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rPr>
              <a:t>0     500     1000 </a:t>
            </a:r>
            <a:r>
              <a:rPr lang="en-US" sz="1600" dirty="0" smtClean="0">
                <a:solidFill>
                  <a:schemeClr val="tx1">
                    <a:lumMod val="75000"/>
                    <a:lumOff val="25000"/>
                  </a:schemeClr>
                </a:solidFill>
                <a:latin typeface="Century Gothic" panose="020B0502020202020204" pitchFamily="34" charset="0"/>
              </a:rPr>
              <a:t>km</a:t>
            </a:r>
            <a:endParaRPr lang="en-US" sz="1600" dirty="0">
              <a:solidFill>
                <a:schemeClr val="tx1">
                  <a:lumMod val="75000"/>
                  <a:lumOff val="25000"/>
                </a:schemeClr>
              </a:solidFill>
              <a:latin typeface="Century Gothic" panose="020B0502020202020204" pitchFamily="34" charset="0"/>
            </a:endParaRPr>
          </a:p>
        </p:txBody>
      </p:sp>
      <p:sp>
        <p:nvSpPr>
          <p:cNvPr id="68" name="Rectangle 67"/>
          <p:cNvSpPr/>
          <p:nvPr/>
        </p:nvSpPr>
        <p:spPr>
          <a:xfrm>
            <a:off x="842153" y="15403458"/>
            <a:ext cx="11340922" cy="1215717"/>
          </a:xfrm>
          <a:prstGeom prst="rect">
            <a:avLst/>
          </a:prstGeom>
        </p:spPr>
        <p:txBody>
          <a:bodyPr wrap="square">
            <a:spAutoFit/>
          </a:bodyPr>
          <a:lstStyle/>
          <a:p>
            <a:r>
              <a:rPr lang="en-US" sz="4500" b="1" dirty="0">
                <a:solidFill>
                  <a:srgbClr val="379CC3"/>
                </a:solidFill>
                <a:latin typeface="Century Gothic" panose="020B0502020202020204" pitchFamily="34" charset="0"/>
              </a:rPr>
              <a:t>Methodology: Wetland Extent Tool (WET)</a:t>
            </a:r>
            <a:endParaRPr lang="en-US" sz="4500" dirty="0">
              <a:solidFill>
                <a:srgbClr val="379CC3"/>
              </a:solidFill>
              <a:latin typeface="Century Gothic" panose="020B0502020202020204" pitchFamily="34" charset="0"/>
            </a:endParaRPr>
          </a:p>
          <a:p>
            <a:r>
              <a:rPr lang="en-US" dirty="0"/>
              <a:t/>
            </a:r>
            <a:br>
              <a:rPr lang="en-US" dirty="0"/>
            </a:br>
            <a:endParaRPr lang="en-US" dirty="0"/>
          </a:p>
        </p:txBody>
      </p:sp>
      <p:grpSp>
        <p:nvGrpSpPr>
          <p:cNvPr id="111" name="Google Shape;88;p3">
            <a:extLst>
              <a:ext uri="{FF2B5EF4-FFF2-40B4-BE49-F238E27FC236}">
                <a16:creationId xmlns="" xmlns:a16="http://schemas.microsoft.com/office/drawing/2014/main" id="{4212D456-FDBC-D44F-AC50-3FD07611496E}"/>
              </a:ext>
            </a:extLst>
          </p:cNvPr>
          <p:cNvGrpSpPr/>
          <p:nvPr/>
        </p:nvGrpSpPr>
        <p:grpSpPr>
          <a:xfrm>
            <a:off x="917616" y="16388771"/>
            <a:ext cx="11262911" cy="5702261"/>
            <a:chOff x="62834" y="865856"/>
            <a:chExt cx="12193766" cy="6115681"/>
          </a:xfrm>
        </p:grpSpPr>
        <p:sp>
          <p:nvSpPr>
            <p:cNvPr id="112" name="Google Shape;89;p3">
              <a:extLst>
                <a:ext uri="{FF2B5EF4-FFF2-40B4-BE49-F238E27FC236}">
                  <a16:creationId xmlns="" xmlns:a16="http://schemas.microsoft.com/office/drawing/2014/main" id="{BBA5314F-5B4B-9B4E-86BE-C60D98D877E7}"/>
                </a:ext>
              </a:extLst>
            </p:cNvPr>
            <p:cNvSpPr/>
            <p:nvPr/>
          </p:nvSpPr>
          <p:spPr>
            <a:xfrm>
              <a:off x="7480372" y="1028637"/>
              <a:ext cx="2169300" cy="59529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90;p3">
              <a:extLst>
                <a:ext uri="{FF2B5EF4-FFF2-40B4-BE49-F238E27FC236}">
                  <a16:creationId xmlns="" xmlns:a16="http://schemas.microsoft.com/office/drawing/2014/main" id="{342EAA4D-02FC-1A4A-B52A-D44E5CFF72E6}"/>
                </a:ext>
              </a:extLst>
            </p:cNvPr>
            <p:cNvSpPr/>
            <p:nvPr/>
          </p:nvSpPr>
          <p:spPr>
            <a:xfrm>
              <a:off x="1966587" y="1028637"/>
              <a:ext cx="3401400" cy="59529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91;p3">
              <a:extLst>
                <a:ext uri="{FF2B5EF4-FFF2-40B4-BE49-F238E27FC236}">
                  <a16:creationId xmlns="" xmlns:a16="http://schemas.microsoft.com/office/drawing/2014/main" id="{EF433E57-CFDC-BF4F-9AE0-5FE201F16575}"/>
                </a:ext>
              </a:extLst>
            </p:cNvPr>
            <p:cNvSpPr/>
            <p:nvPr/>
          </p:nvSpPr>
          <p:spPr>
            <a:xfrm>
              <a:off x="9628000" y="1028625"/>
              <a:ext cx="2628600" cy="5952911"/>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92;p3">
              <a:extLst>
                <a:ext uri="{FF2B5EF4-FFF2-40B4-BE49-F238E27FC236}">
                  <a16:creationId xmlns="" xmlns:a16="http://schemas.microsoft.com/office/drawing/2014/main" id="{6848CFA6-FC5E-B84A-B727-48B9DDB57154}"/>
                </a:ext>
              </a:extLst>
            </p:cNvPr>
            <p:cNvSpPr/>
            <p:nvPr/>
          </p:nvSpPr>
          <p:spPr>
            <a:xfrm>
              <a:off x="5368050" y="1028624"/>
              <a:ext cx="2133900" cy="5952912"/>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93;p3">
              <a:extLst>
                <a:ext uri="{FF2B5EF4-FFF2-40B4-BE49-F238E27FC236}">
                  <a16:creationId xmlns="" xmlns:a16="http://schemas.microsoft.com/office/drawing/2014/main" id="{4FB29E8B-7FD5-EF48-B466-F4D2F20A97D8}"/>
                </a:ext>
              </a:extLst>
            </p:cNvPr>
            <p:cNvSpPr/>
            <p:nvPr/>
          </p:nvSpPr>
          <p:spPr>
            <a:xfrm>
              <a:off x="62834" y="1028637"/>
              <a:ext cx="1922575" cy="59529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94;p3">
              <a:extLst>
                <a:ext uri="{FF2B5EF4-FFF2-40B4-BE49-F238E27FC236}">
                  <a16:creationId xmlns="" xmlns:a16="http://schemas.microsoft.com/office/drawing/2014/main" id="{2C4BD382-4396-D242-91B9-7727DDD797E6}"/>
                </a:ext>
              </a:extLst>
            </p:cNvPr>
            <p:cNvSpPr/>
            <p:nvPr/>
          </p:nvSpPr>
          <p:spPr>
            <a:xfrm>
              <a:off x="62834" y="865856"/>
              <a:ext cx="12175190" cy="400800"/>
            </a:xfrm>
            <a:prstGeom prst="rect">
              <a:avLst/>
            </a:prstGeom>
            <a:solidFill>
              <a:srgbClr val="43434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 name="Google Shape;95;p3">
            <a:extLst>
              <a:ext uri="{FF2B5EF4-FFF2-40B4-BE49-F238E27FC236}">
                <a16:creationId xmlns="" xmlns:a16="http://schemas.microsoft.com/office/drawing/2014/main" id="{2BFA9E01-9261-EB49-BAD3-11D6CF7B7155}"/>
              </a:ext>
            </a:extLst>
          </p:cNvPr>
          <p:cNvSpPr txBox="1"/>
          <p:nvPr/>
        </p:nvSpPr>
        <p:spPr>
          <a:xfrm>
            <a:off x="1174579" y="16295523"/>
            <a:ext cx="14169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1800" b="1" dirty="0">
                <a:solidFill>
                  <a:schemeClr val="bg1"/>
                </a:solidFill>
                <a:latin typeface="Century Gothic"/>
                <a:ea typeface="Century Gothic"/>
                <a:cs typeface="Century Gothic"/>
                <a:sym typeface="Century Gothic"/>
              </a:rPr>
              <a:t>Filtering</a:t>
            </a:r>
            <a:endParaRPr sz="1800" b="1" dirty="0">
              <a:solidFill>
                <a:schemeClr val="bg1"/>
              </a:solidFill>
              <a:latin typeface="Century Gothic"/>
              <a:ea typeface="Century Gothic"/>
              <a:cs typeface="Century Gothic"/>
              <a:sym typeface="Century Gothic"/>
            </a:endParaRPr>
          </a:p>
        </p:txBody>
      </p:sp>
      <p:sp>
        <p:nvSpPr>
          <p:cNvPr id="119" name="Google Shape;96;p3">
            <a:extLst>
              <a:ext uri="{FF2B5EF4-FFF2-40B4-BE49-F238E27FC236}">
                <a16:creationId xmlns="" xmlns:a16="http://schemas.microsoft.com/office/drawing/2014/main" id="{A83C006A-B544-324A-9EB4-6F7FA2DE83AA}"/>
              </a:ext>
            </a:extLst>
          </p:cNvPr>
          <p:cNvSpPr txBox="1"/>
          <p:nvPr/>
        </p:nvSpPr>
        <p:spPr>
          <a:xfrm>
            <a:off x="3069900" y="16284793"/>
            <a:ext cx="18891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1800" b="1">
                <a:solidFill>
                  <a:schemeClr val="bg1"/>
                </a:solidFill>
                <a:latin typeface="Century Gothic"/>
                <a:ea typeface="Century Gothic"/>
                <a:cs typeface="Century Gothic"/>
                <a:sym typeface="Century Gothic"/>
              </a:rPr>
              <a:t>Pre-Processing</a:t>
            </a:r>
            <a:endParaRPr sz="1800" b="1">
              <a:solidFill>
                <a:schemeClr val="bg1"/>
              </a:solidFill>
              <a:latin typeface="Century Gothic"/>
              <a:ea typeface="Century Gothic"/>
              <a:cs typeface="Century Gothic"/>
              <a:sym typeface="Century Gothic"/>
            </a:endParaRPr>
          </a:p>
        </p:txBody>
      </p:sp>
      <p:sp>
        <p:nvSpPr>
          <p:cNvPr id="120" name="Google Shape;97;p3">
            <a:extLst>
              <a:ext uri="{FF2B5EF4-FFF2-40B4-BE49-F238E27FC236}">
                <a16:creationId xmlns="" xmlns:a16="http://schemas.microsoft.com/office/drawing/2014/main" id="{B4262AEC-32AD-EA45-8028-6695E5078DDF}"/>
              </a:ext>
            </a:extLst>
          </p:cNvPr>
          <p:cNvSpPr txBox="1"/>
          <p:nvPr/>
        </p:nvSpPr>
        <p:spPr>
          <a:xfrm>
            <a:off x="5807089" y="16295523"/>
            <a:ext cx="19743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1800" b="1">
                <a:solidFill>
                  <a:schemeClr val="bg1"/>
                </a:solidFill>
                <a:latin typeface="Century Gothic"/>
                <a:ea typeface="Century Gothic"/>
                <a:cs typeface="Century Gothic"/>
                <a:sym typeface="Century Gothic"/>
              </a:rPr>
              <a:t>Classification</a:t>
            </a:r>
            <a:endParaRPr sz="1800" b="1">
              <a:solidFill>
                <a:schemeClr val="bg1"/>
              </a:solidFill>
              <a:latin typeface="Century Gothic"/>
              <a:ea typeface="Century Gothic"/>
              <a:cs typeface="Century Gothic"/>
              <a:sym typeface="Century Gothic"/>
            </a:endParaRPr>
          </a:p>
        </p:txBody>
      </p:sp>
      <p:sp>
        <p:nvSpPr>
          <p:cNvPr id="121" name="Google Shape;98;p3">
            <a:extLst>
              <a:ext uri="{FF2B5EF4-FFF2-40B4-BE49-F238E27FC236}">
                <a16:creationId xmlns="" xmlns:a16="http://schemas.microsoft.com/office/drawing/2014/main" id="{219911DE-337E-DE42-A729-584336BACF87}"/>
              </a:ext>
            </a:extLst>
          </p:cNvPr>
          <p:cNvSpPr txBox="1"/>
          <p:nvPr/>
        </p:nvSpPr>
        <p:spPr>
          <a:xfrm>
            <a:off x="7970017" y="16295523"/>
            <a:ext cx="16293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1800" b="1">
                <a:solidFill>
                  <a:schemeClr val="bg1"/>
                </a:solidFill>
                <a:latin typeface="Century Gothic"/>
                <a:ea typeface="Century Gothic"/>
                <a:cs typeface="Century Gothic"/>
                <a:sym typeface="Century Gothic"/>
              </a:rPr>
              <a:t>Validation</a:t>
            </a:r>
            <a:endParaRPr sz="1800" b="1">
              <a:solidFill>
                <a:schemeClr val="bg1"/>
              </a:solidFill>
              <a:latin typeface="Century Gothic"/>
              <a:ea typeface="Century Gothic"/>
              <a:cs typeface="Century Gothic"/>
              <a:sym typeface="Century Gothic"/>
            </a:endParaRPr>
          </a:p>
        </p:txBody>
      </p:sp>
      <p:sp>
        <p:nvSpPr>
          <p:cNvPr id="122" name="Google Shape;99;p3">
            <a:extLst>
              <a:ext uri="{FF2B5EF4-FFF2-40B4-BE49-F238E27FC236}">
                <a16:creationId xmlns="" xmlns:a16="http://schemas.microsoft.com/office/drawing/2014/main" id="{126F1C0C-A0EA-314B-A21F-EF7745650EA4}"/>
              </a:ext>
            </a:extLst>
          </p:cNvPr>
          <p:cNvSpPr txBox="1"/>
          <p:nvPr/>
        </p:nvSpPr>
        <p:spPr>
          <a:xfrm>
            <a:off x="9787968" y="16295569"/>
            <a:ext cx="22413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None/>
            </a:pPr>
            <a:r>
              <a:rPr lang="en-US" sz="1800" b="1">
                <a:solidFill>
                  <a:schemeClr val="bg1"/>
                </a:solidFill>
                <a:latin typeface="Century Gothic"/>
                <a:ea typeface="Century Gothic"/>
                <a:cs typeface="Century Gothic"/>
                <a:sym typeface="Century Gothic"/>
              </a:rPr>
              <a:t>Change Detection</a:t>
            </a:r>
            <a:endParaRPr sz="1800" b="1">
              <a:solidFill>
                <a:schemeClr val="bg1"/>
              </a:solidFill>
              <a:latin typeface="Century Gothic"/>
              <a:ea typeface="Century Gothic"/>
              <a:cs typeface="Century Gothic"/>
              <a:sym typeface="Century Gothic"/>
            </a:endParaRPr>
          </a:p>
        </p:txBody>
      </p:sp>
      <p:sp>
        <p:nvSpPr>
          <p:cNvPr id="123" name="Google Shape;100;p3">
            <a:extLst>
              <a:ext uri="{FF2B5EF4-FFF2-40B4-BE49-F238E27FC236}">
                <a16:creationId xmlns="" xmlns:a16="http://schemas.microsoft.com/office/drawing/2014/main" id="{293DD055-A083-BB4C-AE0B-237520F835FA}"/>
              </a:ext>
            </a:extLst>
          </p:cNvPr>
          <p:cNvSpPr txBox="1"/>
          <p:nvPr/>
        </p:nvSpPr>
        <p:spPr>
          <a:xfrm>
            <a:off x="1029429" y="17033436"/>
            <a:ext cx="1472700" cy="945900"/>
          </a:xfrm>
          <a:prstGeom prst="rect">
            <a:avLst/>
          </a:prstGeom>
          <a:solidFill>
            <a:srgbClr val="379CC3">
              <a:alpha val="49020"/>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tx1">
                    <a:lumMod val="75000"/>
                    <a:lumOff val="25000"/>
                  </a:schemeClr>
                </a:solidFill>
                <a:latin typeface="Century Gothic"/>
                <a:ea typeface="Century Gothic"/>
                <a:cs typeface="Century Gothic"/>
                <a:sym typeface="Century Gothic"/>
              </a:rPr>
              <a:t>Landsat 8 OLI</a:t>
            </a:r>
            <a:endParaRPr sz="1400" b="1" i="0" u="sng"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MN State </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Date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Cloud Cover</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24" name="Google Shape;101;p3">
            <a:extLst>
              <a:ext uri="{FF2B5EF4-FFF2-40B4-BE49-F238E27FC236}">
                <a16:creationId xmlns="" xmlns:a16="http://schemas.microsoft.com/office/drawing/2014/main" id="{7D648404-8F13-7644-9C5F-2F3D46264CB3}"/>
              </a:ext>
            </a:extLst>
          </p:cNvPr>
          <p:cNvSpPr txBox="1"/>
          <p:nvPr/>
        </p:nvSpPr>
        <p:spPr>
          <a:xfrm>
            <a:off x="1015356" y="18283363"/>
            <a:ext cx="1518600" cy="1237800"/>
          </a:xfrm>
          <a:prstGeom prst="rect">
            <a:avLst/>
          </a:prstGeom>
          <a:solidFill>
            <a:srgbClr val="FFE599">
              <a:alpha val="65880"/>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dirty="0">
                <a:solidFill>
                  <a:schemeClr val="tx1">
                    <a:lumMod val="75000"/>
                    <a:lumOff val="25000"/>
                  </a:schemeClr>
                </a:solidFill>
                <a:latin typeface="Century Gothic"/>
                <a:ea typeface="Century Gothic"/>
                <a:cs typeface="Century Gothic"/>
                <a:sym typeface="Century Gothic"/>
              </a:rPr>
              <a:t>Sentinel-1 C-SAR</a:t>
            </a:r>
            <a:endParaRPr sz="1400" b="1" i="0" u="sng"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MN State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Date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IW Swath</a:t>
            </a:r>
            <a:endParaRPr sz="1400" b="1" i="0" u="none" strike="noStrike" cap="none" dirty="0">
              <a:solidFill>
                <a:schemeClr val="tx1">
                  <a:lumMod val="75000"/>
                  <a:lumOff val="25000"/>
                </a:schemeClr>
              </a:solidFill>
              <a:latin typeface="Century Gothic"/>
              <a:ea typeface="Century Gothic"/>
              <a:cs typeface="Century Gothic"/>
              <a:sym typeface="Century Gothic"/>
            </a:endParaRPr>
          </a:p>
        </p:txBody>
      </p:sp>
      <p:cxnSp>
        <p:nvCxnSpPr>
          <p:cNvPr id="125" name="Google Shape;109;p3">
            <a:extLst>
              <a:ext uri="{FF2B5EF4-FFF2-40B4-BE49-F238E27FC236}">
                <a16:creationId xmlns="" xmlns:a16="http://schemas.microsoft.com/office/drawing/2014/main" id="{76E51C76-8B88-864B-9ECA-00A893B87B75}"/>
              </a:ext>
            </a:extLst>
          </p:cNvPr>
          <p:cNvCxnSpPr/>
          <p:nvPr/>
        </p:nvCxnSpPr>
        <p:spPr>
          <a:xfrm rot="10800000" flipH="1">
            <a:off x="2581642" y="17200186"/>
            <a:ext cx="335400" cy="2100"/>
          </a:xfrm>
          <a:prstGeom prst="straightConnector1">
            <a:avLst/>
          </a:prstGeom>
          <a:noFill/>
          <a:ln w="19050" cap="flat" cmpd="sng">
            <a:solidFill>
              <a:srgbClr val="44546A"/>
            </a:solidFill>
            <a:prstDash val="solid"/>
            <a:round/>
            <a:headEnd type="none" w="sm" len="sm"/>
            <a:tailEnd type="triangle" w="med" len="med"/>
          </a:ln>
        </p:spPr>
      </p:cxnSp>
      <p:cxnSp>
        <p:nvCxnSpPr>
          <p:cNvPr id="126" name="Google Shape;110;p3">
            <a:extLst>
              <a:ext uri="{FF2B5EF4-FFF2-40B4-BE49-F238E27FC236}">
                <a16:creationId xmlns="" xmlns:a16="http://schemas.microsoft.com/office/drawing/2014/main" id="{A60C3290-ADC8-8F42-B424-B0AE8FB95739}"/>
              </a:ext>
            </a:extLst>
          </p:cNvPr>
          <p:cNvCxnSpPr/>
          <p:nvPr/>
        </p:nvCxnSpPr>
        <p:spPr>
          <a:xfrm>
            <a:off x="2557042" y="18408847"/>
            <a:ext cx="384600" cy="1800"/>
          </a:xfrm>
          <a:prstGeom prst="straightConnector1">
            <a:avLst/>
          </a:prstGeom>
          <a:noFill/>
          <a:ln w="19050" cap="flat" cmpd="sng">
            <a:solidFill>
              <a:srgbClr val="44546A"/>
            </a:solidFill>
            <a:prstDash val="solid"/>
            <a:round/>
            <a:headEnd type="none" w="sm" len="sm"/>
            <a:tailEnd type="triangle" w="med" len="med"/>
          </a:ln>
        </p:spPr>
      </p:cxnSp>
      <p:sp>
        <p:nvSpPr>
          <p:cNvPr id="127" name="Google Shape;102;p3">
            <a:extLst>
              <a:ext uri="{FF2B5EF4-FFF2-40B4-BE49-F238E27FC236}">
                <a16:creationId xmlns="" xmlns:a16="http://schemas.microsoft.com/office/drawing/2014/main" id="{91C6BD86-A743-CF4E-A4D4-CBD57FDFA3DC}"/>
              </a:ext>
            </a:extLst>
          </p:cNvPr>
          <p:cNvSpPr txBox="1"/>
          <p:nvPr/>
        </p:nvSpPr>
        <p:spPr>
          <a:xfrm>
            <a:off x="3156170" y="18411587"/>
            <a:ext cx="1631400" cy="3552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tx1">
                    <a:lumMod val="75000"/>
                    <a:lumOff val="25000"/>
                  </a:schemeClr>
                </a:solidFill>
                <a:latin typeface="Century Gothic"/>
                <a:ea typeface="Century Gothic"/>
                <a:cs typeface="Century Gothic"/>
                <a:sym typeface="Century Gothic"/>
              </a:rPr>
              <a:t>Border Removal</a:t>
            </a:r>
            <a:endParaRPr sz="14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128" name="Google Shape;103;p3">
            <a:extLst>
              <a:ext uri="{FF2B5EF4-FFF2-40B4-BE49-F238E27FC236}">
                <a16:creationId xmlns="" xmlns:a16="http://schemas.microsoft.com/office/drawing/2014/main" id="{7A56CFF3-C596-8F40-833D-3A3F6E4C52E3}"/>
              </a:ext>
            </a:extLst>
          </p:cNvPr>
          <p:cNvSpPr txBox="1"/>
          <p:nvPr/>
        </p:nvSpPr>
        <p:spPr>
          <a:xfrm>
            <a:off x="3251929" y="18992712"/>
            <a:ext cx="1419300" cy="510300"/>
          </a:xfrm>
          <a:prstGeom prst="rect">
            <a:avLst/>
          </a:prstGeom>
          <a:solidFill>
            <a:srgbClr val="FFE59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tx1">
                    <a:lumMod val="75000"/>
                    <a:lumOff val="25000"/>
                  </a:schemeClr>
                </a:solidFill>
                <a:latin typeface="Century Gothic"/>
                <a:ea typeface="Century Gothic"/>
                <a:cs typeface="Century Gothic"/>
                <a:sym typeface="Century Gothic"/>
              </a:rPr>
              <a:t>Convert To Natural Values</a:t>
            </a:r>
            <a:endParaRPr sz="12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129" name="Google Shape;104;p3">
            <a:extLst>
              <a:ext uri="{FF2B5EF4-FFF2-40B4-BE49-F238E27FC236}">
                <a16:creationId xmlns="" xmlns:a16="http://schemas.microsoft.com/office/drawing/2014/main" id="{417A7DAE-7237-5F4F-B737-96E6BBFD5E74}"/>
              </a:ext>
            </a:extLst>
          </p:cNvPr>
          <p:cNvSpPr txBox="1"/>
          <p:nvPr/>
        </p:nvSpPr>
        <p:spPr>
          <a:xfrm>
            <a:off x="3124168" y="20178590"/>
            <a:ext cx="1704900" cy="7950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Mean Composite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t>
            </a:r>
            <a:r>
              <a:rPr lang="en-US" sz="1400" b="0" i="0" u="none" strike="noStrike" cap="none" dirty="0" smtClean="0">
                <a:solidFill>
                  <a:schemeClr val="tx1">
                    <a:lumMod val="75000"/>
                    <a:lumOff val="25000"/>
                  </a:schemeClr>
                </a:solidFill>
                <a:latin typeface="Century Gothic"/>
                <a:ea typeface="Century Gothic"/>
                <a:cs typeface="Century Gothic"/>
                <a:sym typeface="Century Gothic"/>
              </a:rPr>
              <a:t>Resampled to </a:t>
            </a:r>
            <a:r>
              <a:rPr lang="en-US" sz="1400" b="0" i="0" u="none" strike="noStrike" cap="none" dirty="0">
                <a:solidFill>
                  <a:schemeClr val="tx1">
                    <a:lumMod val="75000"/>
                    <a:lumOff val="25000"/>
                  </a:schemeClr>
                </a:solidFill>
                <a:latin typeface="Century Gothic"/>
                <a:ea typeface="Century Gothic"/>
                <a:cs typeface="Century Gothic"/>
                <a:sym typeface="Century Gothic"/>
              </a:rPr>
              <a:t>30 m)</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0" name="Google Shape;105;p3">
            <a:extLst>
              <a:ext uri="{FF2B5EF4-FFF2-40B4-BE49-F238E27FC236}">
                <a16:creationId xmlns="" xmlns:a16="http://schemas.microsoft.com/office/drawing/2014/main" id="{B165CFC8-8403-704B-9060-17B16D9B4033}"/>
              </a:ext>
            </a:extLst>
          </p:cNvPr>
          <p:cNvSpPr txBox="1"/>
          <p:nvPr/>
        </p:nvSpPr>
        <p:spPr>
          <a:xfrm>
            <a:off x="3073668" y="21215890"/>
            <a:ext cx="1759500" cy="755100"/>
          </a:xfrm>
          <a:prstGeom prst="rect">
            <a:avLst/>
          </a:prstGeom>
          <a:solidFill>
            <a:srgbClr val="B7B7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LiDAR Derived TWI</a:t>
            </a:r>
            <a:endParaRPr sz="14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t>
            </a:r>
            <a:r>
              <a:rPr lang="en-US" sz="1400" b="0" i="0" u="none" strike="noStrike" cap="none" dirty="0" smtClean="0">
                <a:solidFill>
                  <a:schemeClr val="tx1">
                    <a:lumMod val="75000"/>
                    <a:lumOff val="25000"/>
                  </a:schemeClr>
                </a:solidFill>
                <a:latin typeface="Century Gothic"/>
                <a:ea typeface="Century Gothic"/>
                <a:cs typeface="Century Gothic"/>
                <a:sym typeface="Century Gothic"/>
              </a:rPr>
              <a:t>Resampled </a:t>
            </a:r>
            <a:r>
              <a:rPr lang="en-US" dirty="0">
                <a:solidFill>
                  <a:schemeClr val="tx1">
                    <a:lumMod val="75000"/>
                    <a:lumOff val="25000"/>
                  </a:schemeClr>
                </a:solidFill>
                <a:latin typeface="Century Gothic"/>
                <a:ea typeface="Century Gothic"/>
                <a:cs typeface="Century Gothic"/>
                <a:sym typeface="Century Gothic"/>
              </a:rPr>
              <a:t>t</a:t>
            </a:r>
            <a:r>
              <a:rPr lang="en-US" sz="1400" b="0" i="0" u="none" strike="noStrike" cap="none" dirty="0" smtClean="0">
                <a:solidFill>
                  <a:schemeClr val="tx1">
                    <a:lumMod val="75000"/>
                    <a:lumOff val="25000"/>
                  </a:schemeClr>
                </a:solidFill>
                <a:latin typeface="Century Gothic"/>
                <a:ea typeface="Century Gothic"/>
                <a:cs typeface="Century Gothic"/>
                <a:sym typeface="Century Gothic"/>
              </a:rPr>
              <a:t>o </a:t>
            </a:r>
            <a:r>
              <a:rPr lang="en-US" sz="1400" b="0" i="0" u="none" strike="noStrike" cap="none" dirty="0">
                <a:solidFill>
                  <a:schemeClr val="tx1">
                    <a:lumMod val="75000"/>
                    <a:lumOff val="25000"/>
                  </a:schemeClr>
                </a:solidFill>
                <a:latin typeface="Century Gothic"/>
                <a:ea typeface="Century Gothic"/>
                <a:cs typeface="Century Gothic"/>
                <a:sym typeface="Century Gothic"/>
              </a:rPr>
              <a:t>30 m)</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1" name="Google Shape;106;p3">
            <a:extLst>
              <a:ext uri="{FF2B5EF4-FFF2-40B4-BE49-F238E27FC236}">
                <a16:creationId xmlns="" xmlns:a16="http://schemas.microsoft.com/office/drawing/2014/main" id="{C7E9BF87-E6C3-AD41-89E7-BD653B63BBB0}"/>
              </a:ext>
            </a:extLst>
          </p:cNvPr>
          <p:cNvSpPr txBox="1"/>
          <p:nvPr/>
        </p:nvSpPr>
        <p:spPr>
          <a:xfrm>
            <a:off x="5095845" y="18907737"/>
            <a:ext cx="867000" cy="600600"/>
          </a:xfrm>
          <a:prstGeom prst="rect">
            <a:avLst/>
          </a:prstGeom>
          <a:solidFill>
            <a:schemeClr val="accent6">
              <a:lumMod val="60000"/>
              <a:lumOff val="40000"/>
              <a:alpha val="3137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Image Stack</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2" name="Google Shape;107;p3">
            <a:extLst>
              <a:ext uri="{FF2B5EF4-FFF2-40B4-BE49-F238E27FC236}">
                <a16:creationId xmlns="" xmlns:a16="http://schemas.microsoft.com/office/drawing/2014/main" id="{D04CBA94-61FE-D545-A3E4-7D254C2CE8D3}"/>
              </a:ext>
            </a:extLst>
          </p:cNvPr>
          <p:cNvSpPr/>
          <p:nvPr/>
        </p:nvSpPr>
        <p:spPr>
          <a:xfrm>
            <a:off x="3123092" y="16973377"/>
            <a:ext cx="1677000" cy="363300"/>
          </a:xfrm>
          <a:prstGeom prst="rect">
            <a:avLst/>
          </a:prstGeom>
          <a:solidFill>
            <a:srgbClr val="379CC3">
              <a:alpha val="313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3" name="Google Shape;112;p3">
            <a:extLst>
              <a:ext uri="{FF2B5EF4-FFF2-40B4-BE49-F238E27FC236}">
                <a16:creationId xmlns="" xmlns:a16="http://schemas.microsoft.com/office/drawing/2014/main" id="{086A8C91-8F6B-E749-8F04-3C514736EB44}"/>
              </a:ext>
            </a:extLst>
          </p:cNvPr>
          <p:cNvCxnSpPr>
            <a:endCxn id="131" idx="1"/>
          </p:cNvCxnSpPr>
          <p:nvPr/>
        </p:nvCxnSpPr>
        <p:spPr>
          <a:xfrm>
            <a:off x="4833170" y="18117578"/>
            <a:ext cx="262800" cy="1090500"/>
          </a:xfrm>
          <a:prstGeom prst="bentConnector3">
            <a:avLst>
              <a:gd name="adj1" fmla="val 50004"/>
            </a:avLst>
          </a:prstGeom>
          <a:noFill/>
          <a:ln w="19050" cap="flat" cmpd="sng">
            <a:solidFill>
              <a:srgbClr val="44546A"/>
            </a:solidFill>
            <a:prstDash val="solid"/>
            <a:round/>
            <a:headEnd type="none" w="sm" len="sm"/>
            <a:tailEnd type="none" w="sm" len="sm"/>
          </a:ln>
        </p:spPr>
      </p:cxnSp>
      <p:cxnSp>
        <p:nvCxnSpPr>
          <p:cNvPr id="134" name="Google Shape;113;p3">
            <a:extLst>
              <a:ext uri="{FF2B5EF4-FFF2-40B4-BE49-F238E27FC236}">
                <a16:creationId xmlns="" xmlns:a16="http://schemas.microsoft.com/office/drawing/2014/main" id="{78697180-5E50-B246-B00A-E43C448A3F37}"/>
              </a:ext>
            </a:extLst>
          </p:cNvPr>
          <p:cNvCxnSpPr>
            <a:stCxn id="130" idx="3"/>
            <a:endCxn id="131" idx="1"/>
          </p:cNvCxnSpPr>
          <p:nvPr/>
        </p:nvCxnSpPr>
        <p:spPr>
          <a:xfrm rot="10800000" flipH="1">
            <a:off x="4833168" y="19208140"/>
            <a:ext cx="262800" cy="2385300"/>
          </a:xfrm>
          <a:prstGeom prst="bentConnector3">
            <a:avLst>
              <a:gd name="adj1" fmla="val 49977"/>
            </a:avLst>
          </a:prstGeom>
          <a:noFill/>
          <a:ln w="19050" cap="flat" cmpd="sng">
            <a:solidFill>
              <a:srgbClr val="44546A"/>
            </a:solidFill>
            <a:prstDash val="solid"/>
            <a:round/>
            <a:headEnd type="none" w="sm" len="sm"/>
            <a:tailEnd type="none" w="sm" len="sm"/>
          </a:ln>
        </p:spPr>
      </p:cxnSp>
      <p:cxnSp>
        <p:nvCxnSpPr>
          <p:cNvPr id="135" name="Google Shape;114;p3">
            <a:extLst>
              <a:ext uri="{FF2B5EF4-FFF2-40B4-BE49-F238E27FC236}">
                <a16:creationId xmlns="" xmlns:a16="http://schemas.microsoft.com/office/drawing/2014/main" id="{2E622AB2-79B6-CF4A-A3DE-D54760C74E68}"/>
              </a:ext>
            </a:extLst>
          </p:cNvPr>
          <p:cNvCxnSpPr>
            <a:stCxn id="131" idx="3"/>
          </p:cNvCxnSpPr>
          <p:nvPr/>
        </p:nvCxnSpPr>
        <p:spPr>
          <a:xfrm rot="10800000" flipH="1">
            <a:off x="5962845" y="18959337"/>
            <a:ext cx="368400" cy="248700"/>
          </a:xfrm>
          <a:prstGeom prst="bentConnector3">
            <a:avLst>
              <a:gd name="adj1" fmla="val 50000"/>
            </a:avLst>
          </a:prstGeom>
          <a:noFill/>
          <a:ln w="19050" cap="flat" cmpd="sng">
            <a:solidFill>
              <a:srgbClr val="44546A"/>
            </a:solidFill>
            <a:prstDash val="solid"/>
            <a:round/>
            <a:headEnd type="none" w="sm" len="sm"/>
            <a:tailEnd type="none" w="sm" len="sm"/>
          </a:ln>
        </p:spPr>
      </p:cxnSp>
      <p:sp>
        <p:nvSpPr>
          <p:cNvPr id="136" name="Google Shape;142;p3">
            <a:extLst>
              <a:ext uri="{FF2B5EF4-FFF2-40B4-BE49-F238E27FC236}">
                <a16:creationId xmlns="" xmlns:a16="http://schemas.microsoft.com/office/drawing/2014/main" id="{A413B8DB-43BC-8742-9A99-4A44AD4BB3A5}"/>
              </a:ext>
            </a:extLst>
          </p:cNvPr>
          <p:cNvSpPr txBox="1"/>
          <p:nvPr/>
        </p:nvSpPr>
        <p:spPr>
          <a:xfrm>
            <a:off x="3169950" y="17404939"/>
            <a:ext cx="1605182" cy="406280"/>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TCWGD, MNDWI</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7" name="Google Shape;143;p3">
            <a:extLst>
              <a:ext uri="{FF2B5EF4-FFF2-40B4-BE49-F238E27FC236}">
                <a16:creationId xmlns="" xmlns:a16="http://schemas.microsoft.com/office/drawing/2014/main" id="{7D6E3FDB-BFB2-6340-9472-DA6D07E9D77C}"/>
              </a:ext>
            </a:extLst>
          </p:cNvPr>
          <p:cNvSpPr txBox="1"/>
          <p:nvPr/>
        </p:nvSpPr>
        <p:spPr>
          <a:xfrm>
            <a:off x="3179052" y="17948974"/>
            <a:ext cx="1677000" cy="378189"/>
          </a:xfrm>
          <a:prstGeom prst="rect">
            <a:avLst/>
          </a:prstGeom>
          <a:solidFill>
            <a:schemeClr val="accent5">
              <a:lumMod val="40000"/>
              <a:lumOff val="60000"/>
            </a:scheme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Mean composite</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38" name="Google Shape;145;p3">
            <a:extLst>
              <a:ext uri="{FF2B5EF4-FFF2-40B4-BE49-F238E27FC236}">
                <a16:creationId xmlns="" xmlns:a16="http://schemas.microsoft.com/office/drawing/2014/main" id="{4F4508B1-D2BC-4440-B75E-D09437328AD6}"/>
              </a:ext>
            </a:extLst>
          </p:cNvPr>
          <p:cNvSpPr txBox="1"/>
          <p:nvPr/>
        </p:nvSpPr>
        <p:spPr>
          <a:xfrm>
            <a:off x="3310094" y="19666586"/>
            <a:ext cx="1310100" cy="363300"/>
          </a:xfrm>
          <a:prstGeom prst="rect">
            <a:avLst/>
          </a:prstGeom>
          <a:solidFill>
            <a:schemeClr val="accent4">
              <a:lumMod val="60000"/>
              <a:lumOff val="4000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VV,VH </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cxnSp>
        <p:nvCxnSpPr>
          <p:cNvPr id="139" name="Google Shape;146;p3">
            <a:extLst>
              <a:ext uri="{FF2B5EF4-FFF2-40B4-BE49-F238E27FC236}">
                <a16:creationId xmlns="" xmlns:a16="http://schemas.microsoft.com/office/drawing/2014/main" id="{DA9E5DED-077A-284C-9334-3B654857BAEB}"/>
              </a:ext>
            </a:extLst>
          </p:cNvPr>
          <p:cNvCxnSpPr>
            <a:endCxn id="138" idx="0"/>
          </p:cNvCxnSpPr>
          <p:nvPr/>
        </p:nvCxnSpPr>
        <p:spPr>
          <a:xfrm>
            <a:off x="3961544" y="19503086"/>
            <a:ext cx="3600" cy="163500"/>
          </a:xfrm>
          <a:prstGeom prst="straightConnector1">
            <a:avLst/>
          </a:prstGeom>
          <a:noFill/>
          <a:ln w="9525" cap="flat" cmpd="sng">
            <a:solidFill>
              <a:srgbClr val="44546A"/>
            </a:solidFill>
            <a:prstDash val="solid"/>
            <a:round/>
            <a:headEnd type="none" w="sm" len="sm"/>
            <a:tailEnd type="triangle" w="med" len="med"/>
          </a:ln>
        </p:spPr>
      </p:cxnSp>
      <p:cxnSp>
        <p:nvCxnSpPr>
          <p:cNvPr id="140" name="Google Shape;147;p3">
            <a:extLst>
              <a:ext uri="{FF2B5EF4-FFF2-40B4-BE49-F238E27FC236}">
                <a16:creationId xmlns="" xmlns:a16="http://schemas.microsoft.com/office/drawing/2014/main" id="{B17DAB24-7B7F-5A43-AE39-2340687D9BB3}"/>
              </a:ext>
            </a:extLst>
          </p:cNvPr>
          <p:cNvCxnSpPr>
            <a:stCxn id="138" idx="2"/>
          </p:cNvCxnSpPr>
          <p:nvPr/>
        </p:nvCxnSpPr>
        <p:spPr>
          <a:xfrm flipH="1">
            <a:off x="3962744" y="20029886"/>
            <a:ext cx="2400" cy="148800"/>
          </a:xfrm>
          <a:prstGeom prst="straightConnector1">
            <a:avLst/>
          </a:prstGeom>
          <a:noFill/>
          <a:ln w="9525" cap="flat" cmpd="sng">
            <a:solidFill>
              <a:srgbClr val="44546A"/>
            </a:solidFill>
            <a:prstDash val="solid"/>
            <a:round/>
            <a:headEnd type="none" w="sm" len="sm"/>
            <a:tailEnd type="triangle" w="med" len="med"/>
          </a:ln>
        </p:spPr>
      </p:cxnSp>
      <p:cxnSp>
        <p:nvCxnSpPr>
          <p:cNvPr id="141" name="Google Shape;148;p3">
            <a:extLst>
              <a:ext uri="{FF2B5EF4-FFF2-40B4-BE49-F238E27FC236}">
                <a16:creationId xmlns="" xmlns:a16="http://schemas.microsoft.com/office/drawing/2014/main" id="{9F2D7499-7DC1-084E-B96E-127ECC8CA5C4}"/>
              </a:ext>
            </a:extLst>
          </p:cNvPr>
          <p:cNvCxnSpPr/>
          <p:nvPr/>
        </p:nvCxnSpPr>
        <p:spPr>
          <a:xfrm flipH="1">
            <a:off x="3955278" y="17336677"/>
            <a:ext cx="6300" cy="132000"/>
          </a:xfrm>
          <a:prstGeom prst="straightConnector1">
            <a:avLst/>
          </a:prstGeom>
          <a:noFill/>
          <a:ln w="9525" cap="flat" cmpd="sng">
            <a:solidFill>
              <a:srgbClr val="44546A"/>
            </a:solidFill>
            <a:prstDash val="solid"/>
            <a:round/>
            <a:headEnd type="none" w="sm" len="sm"/>
            <a:tailEnd type="triangle" w="med" len="med"/>
          </a:ln>
        </p:spPr>
      </p:cxnSp>
      <p:cxnSp>
        <p:nvCxnSpPr>
          <p:cNvPr id="142" name="Google Shape;149;p3">
            <a:extLst>
              <a:ext uri="{FF2B5EF4-FFF2-40B4-BE49-F238E27FC236}">
                <a16:creationId xmlns="" xmlns:a16="http://schemas.microsoft.com/office/drawing/2014/main" id="{5DAFF3FE-42C7-DF4F-85B1-5C8231D5A0DE}"/>
              </a:ext>
            </a:extLst>
          </p:cNvPr>
          <p:cNvCxnSpPr/>
          <p:nvPr/>
        </p:nvCxnSpPr>
        <p:spPr>
          <a:xfrm>
            <a:off x="3994656" y="17804528"/>
            <a:ext cx="0" cy="131400"/>
          </a:xfrm>
          <a:prstGeom prst="straightConnector1">
            <a:avLst/>
          </a:prstGeom>
          <a:noFill/>
          <a:ln w="9525" cap="flat" cmpd="sng">
            <a:solidFill>
              <a:srgbClr val="44546A"/>
            </a:solidFill>
            <a:prstDash val="solid"/>
            <a:round/>
            <a:headEnd type="none" w="sm" len="sm"/>
            <a:tailEnd type="triangle" w="med" len="med"/>
          </a:ln>
        </p:spPr>
      </p:cxnSp>
      <p:cxnSp>
        <p:nvCxnSpPr>
          <p:cNvPr id="143" name="Google Shape;152;p3">
            <a:extLst>
              <a:ext uri="{FF2B5EF4-FFF2-40B4-BE49-F238E27FC236}">
                <a16:creationId xmlns="" xmlns:a16="http://schemas.microsoft.com/office/drawing/2014/main" id="{6BBE5487-03B9-364B-8831-FFCB27F505DC}"/>
              </a:ext>
            </a:extLst>
          </p:cNvPr>
          <p:cNvCxnSpPr>
            <a:stCxn id="127" idx="2"/>
            <a:endCxn id="128" idx="0"/>
          </p:cNvCxnSpPr>
          <p:nvPr/>
        </p:nvCxnSpPr>
        <p:spPr>
          <a:xfrm flipH="1">
            <a:off x="3961670" y="18766787"/>
            <a:ext cx="10200" cy="225900"/>
          </a:xfrm>
          <a:prstGeom prst="straightConnector1">
            <a:avLst/>
          </a:prstGeom>
          <a:noFill/>
          <a:ln w="9525" cap="flat" cmpd="sng">
            <a:solidFill>
              <a:srgbClr val="44546A"/>
            </a:solidFill>
            <a:prstDash val="solid"/>
            <a:round/>
            <a:headEnd type="none" w="sm" len="sm"/>
            <a:tailEnd type="triangle" w="med" len="med"/>
          </a:ln>
        </p:spPr>
      </p:cxnSp>
      <p:sp>
        <p:nvSpPr>
          <p:cNvPr id="144" name="Google Shape;116;p3">
            <a:extLst>
              <a:ext uri="{FF2B5EF4-FFF2-40B4-BE49-F238E27FC236}">
                <a16:creationId xmlns="" xmlns:a16="http://schemas.microsoft.com/office/drawing/2014/main" id="{2CEF5063-4388-B14C-9D1E-66B67662FACE}"/>
              </a:ext>
            </a:extLst>
          </p:cNvPr>
          <p:cNvSpPr/>
          <p:nvPr/>
        </p:nvSpPr>
        <p:spPr>
          <a:xfrm>
            <a:off x="5991422" y="17011479"/>
            <a:ext cx="1631400" cy="582900"/>
          </a:xfrm>
          <a:prstGeom prst="rect">
            <a:avLst/>
          </a:prstGeom>
          <a:solidFill>
            <a:srgbClr val="328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17;p3">
            <a:extLst>
              <a:ext uri="{FF2B5EF4-FFF2-40B4-BE49-F238E27FC236}">
                <a16:creationId xmlns="" xmlns:a16="http://schemas.microsoft.com/office/drawing/2014/main" id="{3A6AE0AD-A69D-8948-BA97-FB499D5D5FA0}"/>
              </a:ext>
            </a:extLst>
          </p:cNvPr>
          <p:cNvSpPr txBox="1"/>
          <p:nvPr/>
        </p:nvSpPr>
        <p:spPr>
          <a:xfrm>
            <a:off x="6212885" y="18624601"/>
            <a:ext cx="1419300" cy="638700"/>
          </a:xfrm>
          <a:prstGeom prst="rect">
            <a:avLst/>
          </a:prstGeom>
          <a:solidFill>
            <a:srgbClr val="6FA8DC"/>
          </a:solidFill>
          <a:ln w="952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SNIC Image Segmentation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6" name="Google Shape;118;p3">
            <a:extLst>
              <a:ext uri="{FF2B5EF4-FFF2-40B4-BE49-F238E27FC236}">
                <a16:creationId xmlns="" xmlns:a16="http://schemas.microsoft.com/office/drawing/2014/main" id="{4F9404C5-929F-324C-BC1A-E9A5FC21E8B2}"/>
              </a:ext>
            </a:extLst>
          </p:cNvPr>
          <p:cNvSpPr txBox="1"/>
          <p:nvPr/>
        </p:nvSpPr>
        <p:spPr>
          <a:xfrm>
            <a:off x="6174184" y="17003175"/>
            <a:ext cx="12663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Century Gothic"/>
                <a:ea typeface="Century Gothic"/>
                <a:cs typeface="Century Gothic"/>
                <a:sym typeface="Century Gothic"/>
              </a:rPr>
              <a:t>Specified Thresholds</a:t>
            </a:r>
            <a:endParaRPr sz="1400" b="1" i="0" u="none" strike="noStrike" cap="none" dirty="0">
              <a:solidFill>
                <a:schemeClr val="bg1"/>
              </a:solidFill>
              <a:latin typeface="Century Gothic"/>
              <a:ea typeface="Century Gothic"/>
              <a:cs typeface="Century Gothic"/>
              <a:sym typeface="Century Gothic"/>
            </a:endParaRPr>
          </a:p>
        </p:txBody>
      </p:sp>
      <p:sp>
        <p:nvSpPr>
          <p:cNvPr id="147" name="Google Shape;119;p3">
            <a:extLst>
              <a:ext uri="{FF2B5EF4-FFF2-40B4-BE49-F238E27FC236}">
                <a16:creationId xmlns="" xmlns:a16="http://schemas.microsoft.com/office/drawing/2014/main" id="{DF8EA6AF-70E0-5747-8E83-5B458E7CBD3B}"/>
              </a:ext>
            </a:extLst>
          </p:cNvPr>
          <p:cNvSpPr txBox="1"/>
          <p:nvPr/>
        </p:nvSpPr>
        <p:spPr>
          <a:xfrm>
            <a:off x="6246885" y="20107202"/>
            <a:ext cx="1419300" cy="720300"/>
          </a:xfrm>
          <a:prstGeom prst="rect">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Random Forest Classification</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49" name="Google Shape;121;p3">
            <a:extLst>
              <a:ext uri="{FF2B5EF4-FFF2-40B4-BE49-F238E27FC236}">
                <a16:creationId xmlns="" xmlns:a16="http://schemas.microsoft.com/office/drawing/2014/main" id="{E60589C6-0367-EB4E-8CE4-ADBFE9429339}"/>
              </a:ext>
            </a:extLst>
          </p:cNvPr>
          <p:cNvSpPr txBox="1"/>
          <p:nvPr/>
        </p:nvSpPr>
        <p:spPr>
          <a:xfrm>
            <a:off x="8146429" y="18147849"/>
            <a:ext cx="1472700" cy="788100"/>
          </a:xfrm>
          <a:prstGeom prst="rect">
            <a:avLst/>
          </a:prstGeom>
          <a:solidFill>
            <a:srgbClr val="379CC3">
              <a:alpha val="74120"/>
            </a:srgbClr>
          </a:solidFill>
          <a:ln w="9525" cap="flat" cmpd="sng">
            <a:solidFill>
              <a:srgbClr val="379CC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Century Gothic"/>
                <a:ea typeface="Century Gothic"/>
                <a:cs typeface="Century Gothic"/>
                <a:sym typeface="Century Gothic"/>
              </a:rPr>
              <a:t>Preliminary Classified Wetland Map</a:t>
            </a:r>
            <a:endParaRPr sz="1400" b="1" i="0" u="none" strike="noStrike" cap="none" dirty="0">
              <a:solidFill>
                <a:schemeClr val="bg1"/>
              </a:solidFill>
              <a:latin typeface="Century Gothic"/>
              <a:ea typeface="Century Gothic"/>
              <a:cs typeface="Century Gothic"/>
              <a:sym typeface="Century Gothic"/>
            </a:endParaRPr>
          </a:p>
        </p:txBody>
      </p:sp>
      <p:sp>
        <p:nvSpPr>
          <p:cNvPr id="150" name="Google Shape;122;p3">
            <a:extLst>
              <a:ext uri="{FF2B5EF4-FFF2-40B4-BE49-F238E27FC236}">
                <a16:creationId xmlns="" xmlns:a16="http://schemas.microsoft.com/office/drawing/2014/main" id="{6AA37F2F-B178-0C42-8497-0D14A1A54BC0}"/>
              </a:ext>
            </a:extLst>
          </p:cNvPr>
          <p:cNvSpPr txBox="1"/>
          <p:nvPr/>
        </p:nvSpPr>
        <p:spPr>
          <a:xfrm>
            <a:off x="8198803" y="19805596"/>
            <a:ext cx="1367100" cy="657600"/>
          </a:xfrm>
          <a:prstGeom prst="rect">
            <a:avLst/>
          </a:prstGeom>
          <a:solidFill>
            <a:srgbClr val="379CC3">
              <a:alpha val="3137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Accuracy Assessment</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cxnSp>
        <p:nvCxnSpPr>
          <p:cNvPr id="151" name="Google Shape;123;p3">
            <a:extLst>
              <a:ext uri="{FF2B5EF4-FFF2-40B4-BE49-F238E27FC236}">
                <a16:creationId xmlns="" xmlns:a16="http://schemas.microsoft.com/office/drawing/2014/main" id="{E319C1B0-41CE-C84F-A39B-5C75F9B646C8}"/>
              </a:ext>
            </a:extLst>
          </p:cNvPr>
          <p:cNvCxnSpPr>
            <a:stCxn id="145" idx="2"/>
          </p:cNvCxnSpPr>
          <p:nvPr/>
        </p:nvCxnSpPr>
        <p:spPr>
          <a:xfrm>
            <a:off x="6922535" y="19263301"/>
            <a:ext cx="0" cy="843900"/>
          </a:xfrm>
          <a:prstGeom prst="straightConnector1">
            <a:avLst/>
          </a:prstGeom>
          <a:noFill/>
          <a:ln w="19050" cap="flat" cmpd="sng">
            <a:solidFill>
              <a:srgbClr val="44546A"/>
            </a:solidFill>
            <a:prstDash val="solid"/>
            <a:round/>
            <a:headEnd type="none" w="sm" len="sm"/>
            <a:tailEnd type="triangle" w="med" len="med"/>
          </a:ln>
        </p:spPr>
      </p:cxnSp>
      <p:cxnSp>
        <p:nvCxnSpPr>
          <p:cNvPr id="152" name="Google Shape;124;p3">
            <a:extLst>
              <a:ext uri="{FF2B5EF4-FFF2-40B4-BE49-F238E27FC236}">
                <a16:creationId xmlns="" xmlns:a16="http://schemas.microsoft.com/office/drawing/2014/main" id="{98B429E3-C8BA-594F-945B-C36AF8CFA2DC}"/>
              </a:ext>
            </a:extLst>
          </p:cNvPr>
          <p:cNvCxnSpPr>
            <a:cxnSpLocks/>
            <a:stCxn id="149" idx="2"/>
            <a:endCxn id="150" idx="0"/>
          </p:cNvCxnSpPr>
          <p:nvPr/>
        </p:nvCxnSpPr>
        <p:spPr>
          <a:xfrm flipH="1">
            <a:off x="8882479" y="18935949"/>
            <a:ext cx="300" cy="869700"/>
          </a:xfrm>
          <a:prstGeom prst="straightConnector1">
            <a:avLst/>
          </a:prstGeom>
          <a:noFill/>
          <a:ln w="19050" cap="flat" cmpd="sng">
            <a:solidFill>
              <a:srgbClr val="44546A"/>
            </a:solidFill>
            <a:prstDash val="solid"/>
            <a:round/>
            <a:headEnd type="none" w="sm" len="sm"/>
            <a:tailEnd type="triangle" w="med" len="med"/>
          </a:ln>
        </p:spPr>
      </p:cxnSp>
      <p:cxnSp>
        <p:nvCxnSpPr>
          <p:cNvPr id="153" name="Google Shape;128;p3">
            <a:extLst>
              <a:ext uri="{FF2B5EF4-FFF2-40B4-BE49-F238E27FC236}">
                <a16:creationId xmlns="" xmlns:a16="http://schemas.microsoft.com/office/drawing/2014/main" id="{A39F01E5-0A2E-C74F-B9CD-172F7AF9B687}"/>
              </a:ext>
            </a:extLst>
          </p:cNvPr>
          <p:cNvCxnSpPr>
            <a:endCxn id="144" idx="2"/>
          </p:cNvCxnSpPr>
          <p:nvPr/>
        </p:nvCxnSpPr>
        <p:spPr>
          <a:xfrm rot="10800000" flipH="1">
            <a:off x="6804122" y="17594379"/>
            <a:ext cx="3000" cy="988500"/>
          </a:xfrm>
          <a:prstGeom prst="straightConnector1">
            <a:avLst/>
          </a:prstGeom>
          <a:noFill/>
          <a:ln w="19050" cap="flat" cmpd="sng">
            <a:solidFill>
              <a:srgbClr val="44546A"/>
            </a:solidFill>
            <a:prstDash val="solid"/>
            <a:round/>
            <a:headEnd type="none" w="sm" len="sm"/>
            <a:tailEnd type="triangle" w="med" len="med"/>
          </a:ln>
        </p:spPr>
      </p:cxnSp>
      <p:cxnSp>
        <p:nvCxnSpPr>
          <p:cNvPr id="154" name="Google Shape;139;p3">
            <a:extLst>
              <a:ext uri="{FF2B5EF4-FFF2-40B4-BE49-F238E27FC236}">
                <a16:creationId xmlns="" xmlns:a16="http://schemas.microsoft.com/office/drawing/2014/main" id="{1E54844C-611D-E94F-9818-55F10BA875CD}"/>
              </a:ext>
            </a:extLst>
          </p:cNvPr>
          <p:cNvCxnSpPr>
            <a:stCxn id="148" idx="1"/>
            <a:endCxn id="147" idx="2"/>
          </p:cNvCxnSpPr>
          <p:nvPr/>
        </p:nvCxnSpPr>
        <p:spPr>
          <a:xfrm rot="10800000">
            <a:off x="6956535" y="20827502"/>
            <a:ext cx="301396" cy="889042"/>
          </a:xfrm>
          <a:prstGeom prst="bentConnector2">
            <a:avLst/>
          </a:prstGeom>
          <a:noFill/>
          <a:ln w="19050" cap="flat" cmpd="sng">
            <a:solidFill>
              <a:srgbClr val="44546A"/>
            </a:solidFill>
            <a:prstDash val="solid"/>
            <a:round/>
            <a:headEnd type="none" w="sm" len="sm"/>
            <a:tailEnd type="none" w="sm" len="sm"/>
          </a:ln>
        </p:spPr>
      </p:cxnSp>
      <p:cxnSp>
        <p:nvCxnSpPr>
          <p:cNvPr id="155" name="Google Shape;140;p3">
            <a:extLst>
              <a:ext uri="{FF2B5EF4-FFF2-40B4-BE49-F238E27FC236}">
                <a16:creationId xmlns="" xmlns:a16="http://schemas.microsoft.com/office/drawing/2014/main" id="{CEB78408-6422-0F4C-8276-ACB850DB4BEE}"/>
              </a:ext>
            </a:extLst>
          </p:cNvPr>
          <p:cNvCxnSpPr>
            <a:endCxn id="150" idx="2"/>
          </p:cNvCxnSpPr>
          <p:nvPr/>
        </p:nvCxnSpPr>
        <p:spPr>
          <a:xfrm rot="-5400000">
            <a:off x="8005003" y="20839246"/>
            <a:ext cx="1253400" cy="501300"/>
          </a:xfrm>
          <a:prstGeom prst="bentConnector3">
            <a:avLst>
              <a:gd name="adj1" fmla="val 38"/>
            </a:avLst>
          </a:prstGeom>
          <a:noFill/>
          <a:ln w="19050" cap="flat" cmpd="sng">
            <a:solidFill>
              <a:srgbClr val="44546A"/>
            </a:solidFill>
            <a:prstDash val="solid"/>
            <a:round/>
            <a:headEnd type="none" w="sm" len="sm"/>
            <a:tailEnd type="none" w="sm" len="sm"/>
          </a:ln>
        </p:spPr>
      </p:cxnSp>
      <p:cxnSp>
        <p:nvCxnSpPr>
          <p:cNvPr id="156" name="Google Shape;150;p3">
            <a:extLst>
              <a:ext uri="{FF2B5EF4-FFF2-40B4-BE49-F238E27FC236}">
                <a16:creationId xmlns="" xmlns:a16="http://schemas.microsoft.com/office/drawing/2014/main" id="{76291606-E3D7-0847-9781-868CEF1C2E51}"/>
              </a:ext>
            </a:extLst>
          </p:cNvPr>
          <p:cNvCxnSpPr/>
          <p:nvPr/>
        </p:nvCxnSpPr>
        <p:spPr>
          <a:xfrm flipH="1">
            <a:off x="8910058" y="17290475"/>
            <a:ext cx="600" cy="869700"/>
          </a:xfrm>
          <a:prstGeom prst="straightConnector1">
            <a:avLst/>
          </a:prstGeom>
          <a:noFill/>
          <a:ln w="19050" cap="flat" cmpd="sng">
            <a:solidFill>
              <a:srgbClr val="44546A"/>
            </a:solidFill>
            <a:prstDash val="solid"/>
            <a:round/>
            <a:headEnd type="none" w="sm" len="sm"/>
            <a:tailEnd type="triangle" w="med" len="med"/>
          </a:ln>
        </p:spPr>
      </p:cxnSp>
      <p:cxnSp>
        <p:nvCxnSpPr>
          <p:cNvPr id="157" name="Google Shape;129;p3">
            <a:extLst>
              <a:ext uri="{FF2B5EF4-FFF2-40B4-BE49-F238E27FC236}">
                <a16:creationId xmlns="" xmlns:a16="http://schemas.microsoft.com/office/drawing/2014/main" id="{4BB01983-6693-0147-A760-8143F336B132}"/>
              </a:ext>
            </a:extLst>
          </p:cNvPr>
          <p:cNvCxnSpPr/>
          <p:nvPr/>
        </p:nvCxnSpPr>
        <p:spPr>
          <a:xfrm>
            <a:off x="7644580" y="17225855"/>
            <a:ext cx="1260000" cy="844800"/>
          </a:xfrm>
          <a:prstGeom prst="bentConnector2">
            <a:avLst/>
          </a:prstGeom>
          <a:noFill/>
          <a:ln w="19050" cap="flat" cmpd="sng">
            <a:solidFill>
              <a:srgbClr val="44546A"/>
            </a:solidFill>
            <a:prstDash val="solid"/>
            <a:round/>
            <a:headEnd type="none" w="sm" len="sm"/>
            <a:tailEnd type="none" w="sm" len="sm"/>
          </a:ln>
        </p:spPr>
      </p:cxnSp>
      <p:sp>
        <p:nvSpPr>
          <p:cNvPr id="158" name="Google Shape;130;p3">
            <a:extLst>
              <a:ext uri="{FF2B5EF4-FFF2-40B4-BE49-F238E27FC236}">
                <a16:creationId xmlns="" xmlns:a16="http://schemas.microsoft.com/office/drawing/2014/main" id="{DE1A1D32-3494-E348-81D9-8A9741190DCC}"/>
              </a:ext>
            </a:extLst>
          </p:cNvPr>
          <p:cNvSpPr txBox="1"/>
          <p:nvPr/>
        </p:nvSpPr>
        <p:spPr>
          <a:xfrm>
            <a:off x="10291657" y="17947138"/>
            <a:ext cx="1472700" cy="600600"/>
          </a:xfrm>
          <a:prstGeom prst="rect">
            <a:avLst/>
          </a:prstGeom>
          <a:solidFill>
            <a:srgbClr val="379CC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bg1"/>
                </a:solidFill>
                <a:latin typeface="Century Gothic"/>
                <a:ea typeface="Century Gothic"/>
                <a:cs typeface="Century Gothic"/>
                <a:sym typeface="Century Gothic"/>
              </a:rPr>
              <a:t>2017 Wetland Map</a:t>
            </a:r>
            <a:endParaRPr sz="1400" b="0" i="0" u="none" strike="noStrike" cap="none" dirty="0">
              <a:solidFill>
                <a:schemeClr val="bg1"/>
              </a:solidFill>
              <a:latin typeface="Century Gothic"/>
              <a:ea typeface="Century Gothic"/>
              <a:cs typeface="Century Gothic"/>
              <a:sym typeface="Century Gothic"/>
            </a:endParaRPr>
          </a:p>
        </p:txBody>
      </p:sp>
      <p:sp>
        <p:nvSpPr>
          <p:cNvPr id="159" name="Google Shape;131;p3">
            <a:extLst>
              <a:ext uri="{FF2B5EF4-FFF2-40B4-BE49-F238E27FC236}">
                <a16:creationId xmlns="" xmlns:a16="http://schemas.microsoft.com/office/drawing/2014/main" id="{11F93589-02FD-B34B-B741-CCD607BF7E1A}"/>
              </a:ext>
            </a:extLst>
          </p:cNvPr>
          <p:cNvSpPr txBox="1"/>
          <p:nvPr/>
        </p:nvSpPr>
        <p:spPr>
          <a:xfrm>
            <a:off x="10291657" y="18704287"/>
            <a:ext cx="1472700" cy="600600"/>
          </a:xfrm>
          <a:prstGeom prst="rect">
            <a:avLst/>
          </a:prstGeom>
          <a:solidFill>
            <a:srgbClr val="379CC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bg1"/>
                </a:solidFill>
                <a:latin typeface="Century Gothic"/>
                <a:ea typeface="Century Gothic"/>
                <a:cs typeface="Century Gothic"/>
                <a:sym typeface="Century Gothic"/>
              </a:rPr>
              <a:t>2018 Wetland Map</a:t>
            </a:r>
            <a:endParaRPr sz="1400" b="0" i="0" u="none" strike="noStrike" cap="none" dirty="0">
              <a:solidFill>
                <a:schemeClr val="bg1"/>
              </a:solidFill>
              <a:latin typeface="Century Gothic"/>
              <a:ea typeface="Century Gothic"/>
              <a:cs typeface="Century Gothic"/>
              <a:sym typeface="Century Gothic"/>
            </a:endParaRPr>
          </a:p>
        </p:txBody>
      </p:sp>
      <p:sp>
        <p:nvSpPr>
          <p:cNvPr id="160" name="Google Shape;132;p3">
            <a:extLst>
              <a:ext uri="{FF2B5EF4-FFF2-40B4-BE49-F238E27FC236}">
                <a16:creationId xmlns="" xmlns:a16="http://schemas.microsoft.com/office/drawing/2014/main" id="{840BB855-FF55-894A-8324-F81A0357A21B}"/>
              </a:ext>
            </a:extLst>
          </p:cNvPr>
          <p:cNvSpPr txBox="1"/>
          <p:nvPr/>
        </p:nvSpPr>
        <p:spPr>
          <a:xfrm>
            <a:off x="10382066" y="19612036"/>
            <a:ext cx="1367100" cy="638700"/>
          </a:xfrm>
          <a:prstGeom prst="rect">
            <a:avLst/>
          </a:prstGeom>
          <a:solidFill>
            <a:srgbClr val="379CC3">
              <a:alpha val="3137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Confusion Matrix</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61" name="Google Shape;133;p3">
            <a:extLst>
              <a:ext uri="{FF2B5EF4-FFF2-40B4-BE49-F238E27FC236}">
                <a16:creationId xmlns="" xmlns:a16="http://schemas.microsoft.com/office/drawing/2014/main" id="{0C47D94C-80D8-AB4F-B014-922787979B9C}"/>
              </a:ext>
            </a:extLst>
          </p:cNvPr>
          <p:cNvSpPr txBox="1"/>
          <p:nvPr/>
        </p:nvSpPr>
        <p:spPr>
          <a:xfrm>
            <a:off x="10329692" y="20539559"/>
            <a:ext cx="1472700" cy="657600"/>
          </a:xfrm>
          <a:prstGeom prst="rect">
            <a:avLst/>
          </a:prstGeom>
          <a:solidFill>
            <a:srgbClr val="3289B4"/>
          </a:solidFill>
          <a:ln w="1905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Century Gothic"/>
                <a:ea typeface="Century Gothic"/>
                <a:cs typeface="Century Gothic"/>
                <a:sym typeface="Century Gothic"/>
              </a:rPr>
              <a:t>Change Detection Map</a:t>
            </a:r>
            <a:endParaRPr sz="1400" b="1" i="0" u="none" strike="noStrike" cap="none" dirty="0">
              <a:solidFill>
                <a:schemeClr val="bg1"/>
              </a:solidFill>
              <a:latin typeface="Century Gothic"/>
              <a:ea typeface="Century Gothic"/>
              <a:cs typeface="Century Gothic"/>
              <a:sym typeface="Century Gothic"/>
            </a:endParaRPr>
          </a:p>
        </p:txBody>
      </p:sp>
      <p:cxnSp>
        <p:nvCxnSpPr>
          <p:cNvPr id="162" name="Google Shape;134;p3">
            <a:extLst>
              <a:ext uri="{FF2B5EF4-FFF2-40B4-BE49-F238E27FC236}">
                <a16:creationId xmlns="" xmlns:a16="http://schemas.microsoft.com/office/drawing/2014/main" id="{D312DE4D-1607-E14C-BEE5-2A2868C227DF}"/>
              </a:ext>
            </a:extLst>
          </p:cNvPr>
          <p:cNvCxnSpPr>
            <a:endCxn id="159" idx="1"/>
          </p:cNvCxnSpPr>
          <p:nvPr/>
        </p:nvCxnSpPr>
        <p:spPr>
          <a:xfrm>
            <a:off x="9656557" y="18602587"/>
            <a:ext cx="635100" cy="402000"/>
          </a:xfrm>
          <a:prstGeom prst="bentConnector3">
            <a:avLst>
              <a:gd name="adj1" fmla="val 50000"/>
            </a:avLst>
          </a:prstGeom>
          <a:noFill/>
          <a:ln w="19050" cap="flat" cmpd="sng">
            <a:solidFill>
              <a:srgbClr val="44546A"/>
            </a:solidFill>
            <a:prstDash val="solid"/>
            <a:round/>
            <a:headEnd type="none" w="sm" len="sm"/>
            <a:tailEnd type="none" w="sm" len="sm"/>
          </a:ln>
        </p:spPr>
      </p:cxnSp>
      <p:cxnSp>
        <p:nvCxnSpPr>
          <p:cNvPr id="163" name="Google Shape;135;p3">
            <a:extLst>
              <a:ext uri="{FF2B5EF4-FFF2-40B4-BE49-F238E27FC236}">
                <a16:creationId xmlns="" xmlns:a16="http://schemas.microsoft.com/office/drawing/2014/main" id="{13887B0E-86E8-0C4B-86AB-EC52F5102B12}"/>
              </a:ext>
            </a:extLst>
          </p:cNvPr>
          <p:cNvCxnSpPr>
            <a:endCxn id="158" idx="1"/>
          </p:cNvCxnSpPr>
          <p:nvPr/>
        </p:nvCxnSpPr>
        <p:spPr>
          <a:xfrm rot="10800000" flipH="1">
            <a:off x="9656557" y="18247438"/>
            <a:ext cx="635100" cy="355200"/>
          </a:xfrm>
          <a:prstGeom prst="bentConnector3">
            <a:avLst>
              <a:gd name="adj1" fmla="val 50000"/>
            </a:avLst>
          </a:prstGeom>
          <a:noFill/>
          <a:ln w="19050" cap="flat" cmpd="sng">
            <a:solidFill>
              <a:srgbClr val="44546A"/>
            </a:solidFill>
            <a:prstDash val="solid"/>
            <a:round/>
            <a:headEnd type="none" w="sm" len="sm"/>
            <a:tailEnd type="none" w="sm" len="sm"/>
          </a:ln>
        </p:spPr>
      </p:cxnSp>
      <p:cxnSp>
        <p:nvCxnSpPr>
          <p:cNvPr id="164" name="Google Shape;136;p3">
            <a:extLst>
              <a:ext uri="{FF2B5EF4-FFF2-40B4-BE49-F238E27FC236}">
                <a16:creationId xmlns="" xmlns:a16="http://schemas.microsoft.com/office/drawing/2014/main" id="{0C0E0DF2-7874-B342-BB5E-F73BB421E750}"/>
              </a:ext>
            </a:extLst>
          </p:cNvPr>
          <p:cNvCxnSpPr>
            <a:stCxn id="158" idx="3"/>
            <a:endCxn id="160" idx="3"/>
          </p:cNvCxnSpPr>
          <p:nvPr/>
        </p:nvCxnSpPr>
        <p:spPr>
          <a:xfrm flipH="1">
            <a:off x="11749057" y="18247438"/>
            <a:ext cx="15300" cy="1683900"/>
          </a:xfrm>
          <a:prstGeom prst="bentConnector3">
            <a:avLst>
              <a:gd name="adj1" fmla="val -1443182"/>
            </a:avLst>
          </a:prstGeom>
          <a:noFill/>
          <a:ln w="19050" cap="flat" cmpd="sng">
            <a:solidFill>
              <a:srgbClr val="44546A"/>
            </a:solidFill>
            <a:prstDash val="solid"/>
            <a:round/>
            <a:headEnd type="none" w="sm" len="sm"/>
            <a:tailEnd type="none" w="sm" len="sm"/>
          </a:ln>
        </p:spPr>
      </p:cxnSp>
      <p:cxnSp>
        <p:nvCxnSpPr>
          <p:cNvPr id="165" name="Google Shape;138;p3">
            <a:extLst>
              <a:ext uri="{FF2B5EF4-FFF2-40B4-BE49-F238E27FC236}">
                <a16:creationId xmlns="" xmlns:a16="http://schemas.microsoft.com/office/drawing/2014/main" id="{90D6BC47-621B-C241-8745-E4D10C50C643}"/>
              </a:ext>
            </a:extLst>
          </p:cNvPr>
          <p:cNvCxnSpPr>
            <a:stCxn id="160" idx="2"/>
            <a:endCxn id="161" idx="0"/>
          </p:cNvCxnSpPr>
          <p:nvPr/>
        </p:nvCxnSpPr>
        <p:spPr>
          <a:xfrm>
            <a:off x="11065616" y="20250736"/>
            <a:ext cx="300" cy="288900"/>
          </a:xfrm>
          <a:prstGeom prst="straightConnector1">
            <a:avLst/>
          </a:prstGeom>
          <a:noFill/>
          <a:ln w="19050" cap="flat" cmpd="sng">
            <a:solidFill>
              <a:srgbClr val="44546A"/>
            </a:solidFill>
            <a:prstDash val="solid"/>
            <a:round/>
            <a:headEnd type="none" w="sm" len="sm"/>
            <a:tailEnd type="triangle" w="med" len="med"/>
          </a:ln>
        </p:spPr>
      </p:cxnSp>
      <p:sp>
        <p:nvSpPr>
          <p:cNvPr id="69" name="TextBox 68"/>
          <p:cNvSpPr txBox="1"/>
          <p:nvPr/>
        </p:nvSpPr>
        <p:spPr>
          <a:xfrm>
            <a:off x="3251929" y="16993497"/>
            <a:ext cx="1375998"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Cloud Mask</a:t>
            </a:r>
          </a:p>
        </p:txBody>
      </p:sp>
      <p:sp>
        <p:nvSpPr>
          <p:cNvPr id="148" name="Google Shape;120;p3">
            <a:extLst>
              <a:ext uri="{FF2B5EF4-FFF2-40B4-BE49-F238E27FC236}">
                <a16:creationId xmlns="" xmlns:a16="http://schemas.microsoft.com/office/drawing/2014/main" id="{EC48D9C1-ECED-BE47-A4C1-2E25BA1543CF}"/>
              </a:ext>
            </a:extLst>
          </p:cNvPr>
          <p:cNvSpPr txBox="1"/>
          <p:nvPr/>
        </p:nvSpPr>
        <p:spPr>
          <a:xfrm>
            <a:off x="7257931" y="21502344"/>
            <a:ext cx="1122900" cy="428400"/>
          </a:xfrm>
          <a:prstGeom prst="rect">
            <a:avLst/>
          </a:prstGeom>
          <a:solidFill>
            <a:srgbClr val="5B9BD5"/>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Century Gothic"/>
                <a:ea typeface="Century Gothic"/>
                <a:cs typeface="Century Gothic"/>
                <a:sym typeface="Century Gothic"/>
              </a:rPr>
              <a:t>Field data</a:t>
            </a:r>
            <a:endParaRPr sz="1400" b="0" i="0"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877</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Connor, Erica L (329B-Affiliate)</dc:creator>
  <cp:lastModifiedBy>Acdan, Juanito J. (ARC-SGE)[SSAI DEVELOP]</cp:lastModifiedBy>
  <cp:revision>32</cp:revision>
  <dcterms:modified xsi:type="dcterms:W3CDTF">2019-04-19T01:00:41Z</dcterms:modified>
</cp:coreProperties>
</file>