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6FDF"/>
    <a:srgbClr val="677FE7"/>
    <a:srgbClr val="B86B2A"/>
    <a:srgbClr val="0C9ADA"/>
    <a:srgbClr val="96CD8D"/>
    <a:srgbClr val="37FF91"/>
    <a:srgbClr val="7DFFB8"/>
    <a:srgbClr val="A3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60" d="100"/>
          <a:sy n="60" d="100"/>
        </p:scale>
        <p:origin x="-654" y="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97457-D726-4C25-88C0-5C77712C1B90}" type="datetimeFigureOut">
              <a:rPr lang="en-US" smtClean="0"/>
              <a:t>3/31/2016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6FAE2-3A16-47DA-8C0C-225FBD81C054}" type="slidenum">
              <a:rPr lang="en-US" smtClean="0"/>
              <a:t>‹#›</a:t>
            </a:fld>
            <a:endParaRPr lang="en-US"/>
          </a:p>
        </p:txBody>
      </p:sp>
    </p:spTree>
    <p:extLst>
      <p:ext uri="{BB962C8B-B14F-4D97-AF65-F5344CB8AC3E}">
        <p14:creationId xmlns:p14="http://schemas.microsoft.com/office/powerpoint/2010/main" val="156876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6FAE2-3A16-47DA-8C0C-225FBD81C054}" type="slidenum">
              <a:rPr lang="en-US" smtClean="0"/>
              <a:t>1</a:t>
            </a:fld>
            <a:endParaRPr lang="en-US"/>
          </a:p>
        </p:txBody>
      </p:sp>
    </p:spTree>
    <p:extLst>
      <p:ext uri="{BB962C8B-B14F-4D97-AF65-F5344CB8AC3E}">
        <p14:creationId xmlns:p14="http://schemas.microsoft.com/office/powerpoint/2010/main" val="197533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wdp"/><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6.JP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5" Type="http://schemas.openxmlformats.org/officeDocument/2006/relationships/image" Target="../media/image14.JPG"/><Relationship Id="rId10" Type="http://schemas.openxmlformats.org/officeDocument/2006/relationships/image" Target="../media/image10.jpeg"/><Relationship Id="rId19" Type="http://schemas.openxmlformats.org/officeDocument/2006/relationships/image" Target="../media/image18.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p:txBody>
          <a:bodyPr/>
          <a:lstStyle/>
          <a:p>
            <a:r>
              <a:rPr lang="en-US" dirty="0" smtClean="0"/>
              <a:t>Monitoring and forecasting shifting climate and land change impacts </a:t>
            </a:r>
            <a:r>
              <a:rPr lang="en-US" dirty="0"/>
              <a:t>in </a:t>
            </a:r>
            <a:r>
              <a:rPr lang="en-US" dirty="0" err="1" smtClean="0"/>
              <a:t>Perú’s</a:t>
            </a:r>
            <a:r>
              <a:rPr lang="en-US" dirty="0" smtClean="0"/>
              <a:t> Parque de la Papa for enhanced agricultural management</a:t>
            </a:r>
            <a:endParaRPr lang="en-US" dirty="0"/>
          </a:p>
        </p:txBody>
      </p:sp>
      <p:sp>
        <p:nvSpPr>
          <p:cNvPr id="5" name="Text Placeholder 4"/>
          <p:cNvSpPr>
            <a:spLocks noGrp="1"/>
          </p:cNvSpPr>
          <p:nvPr>
            <p:ph type="body" sz="quarter" idx="10"/>
          </p:nvPr>
        </p:nvSpPr>
        <p:spPr/>
        <p:txBody>
          <a:bodyPr/>
          <a:lstStyle/>
          <a:p>
            <a:r>
              <a:rPr lang="en-US" dirty="0" err="1" smtClean="0"/>
              <a:t>Perú</a:t>
            </a:r>
            <a:r>
              <a:rPr lang="en-US" dirty="0" smtClean="0"/>
              <a:t> Climate II</a:t>
            </a:r>
            <a:endParaRPr lang="en-US" dirty="0"/>
          </a:p>
        </p:txBody>
      </p:sp>
      <p:sp>
        <p:nvSpPr>
          <p:cNvPr id="9" name="Text Placeholder 16"/>
          <p:cNvSpPr txBox="1">
            <a:spLocks/>
          </p:cNvSpPr>
          <p:nvPr/>
        </p:nvSpPr>
        <p:spPr>
          <a:xfrm>
            <a:off x="914400" y="29291670"/>
            <a:ext cx="7530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Left to right: Sam Weber, Benjamin Page, Caren </a:t>
            </a:r>
            <a:r>
              <a:rPr lang="en-US" dirty="0" err="1" smtClean="0"/>
              <a:t>Remillard</a:t>
            </a:r>
            <a:r>
              <a:rPr lang="en-US" dirty="0" smtClean="0"/>
              <a:t>,  Xuan Zhang, Brandon Hays, Adam </a:t>
            </a:r>
            <a:r>
              <a:rPr lang="en-US" dirty="0" err="1" smtClean="0"/>
              <a:t>Salway</a:t>
            </a:r>
            <a:endParaRPr lang="en-US" dirty="0" smtClean="0"/>
          </a:p>
        </p:txBody>
      </p:sp>
      <p:sp>
        <p:nvSpPr>
          <p:cNvPr id="10" name="Text Placeholder 16"/>
          <p:cNvSpPr txBox="1">
            <a:spLocks/>
          </p:cNvSpPr>
          <p:nvPr/>
        </p:nvSpPr>
        <p:spPr>
          <a:xfrm>
            <a:off x="9601200" y="34108713"/>
            <a:ext cx="9023680" cy="7437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dirty="0"/>
              <a:t>International Potato Center </a:t>
            </a:r>
            <a:endParaRPr lang="en-US" dirty="0" smtClean="0"/>
          </a:p>
          <a:p>
            <a:pPr>
              <a:spcBef>
                <a:spcPts val="0"/>
              </a:spcBef>
            </a:pPr>
            <a:r>
              <a:rPr lang="en-US" dirty="0" smtClean="0"/>
              <a:t>Association </a:t>
            </a:r>
            <a:r>
              <a:rPr lang="en-US" dirty="0"/>
              <a:t>for Nature and Sustainable </a:t>
            </a:r>
            <a:r>
              <a:rPr lang="en-US" dirty="0" smtClean="0"/>
              <a:t>Development</a:t>
            </a:r>
            <a:endParaRPr lang="en-US" dirty="0"/>
          </a:p>
        </p:txBody>
      </p:sp>
      <p:sp>
        <p:nvSpPr>
          <p:cNvPr id="11" name="Text Placeholder 16"/>
          <p:cNvSpPr txBox="1">
            <a:spLocks/>
          </p:cNvSpPr>
          <p:nvPr/>
        </p:nvSpPr>
        <p:spPr>
          <a:xfrm>
            <a:off x="18288000" y="29226416"/>
            <a:ext cx="7035271" cy="378291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chemeClr val="accent1"/>
              </a:buClr>
              <a:buFont typeface="Webdings" panose="05030102010509060703" pitchFamily="18" charset="2"/>
              <a:buChar char="4"/>
            </a:pPr>
            <a:r>
              <a:rPr lang="en-US" dirty="0"/>
              <a:t>We would like to thank our science advisors: Drs. Marguerite Madden and Kenton Ross</a:t>
            </a:r>
          </a:p>
          <a:p>
            <a:pPr marL="347663" indent="-347663">
              <a:buClr>
                <a:schemeClr val="accent1"/>
              </a:buClr>
              <a:buFont typeface="Webdings" panose="05030102010509060703" pitchFamily="18" charset="2"/>
              <a:buChar char="4"/>
            </a:pPr>
            <a:r>
              <a:rPr lang="en-US" dirty="0"/>
              <a:t>Great thanks are due to the members of CIP and ANDES: Genesis Abreu, Alejandro </a:t>
            </a:r>
            <a:r>
              <a:rPr lang="en-US" dirty="0" err="1"/>
              <a:t>Argumedo</a:t>
            </a:r>
            <a:r>
              <a:rPr lang="en-US" dirty="0"/>
              <a:t>, Noelle Barkley, David Ellis, and Rene Gomez</a:t>
            </a:r>
          </a:p>
          <a:p>
            <a:pPr marL="347663" indent="-347663">
              <a:buClr>
                <a:schemeClr val="accent1"/>
              </a:buClr>
              <a:buFont typeface="Webdings" panose="05030102010509060703" pitchFamily="18" charset="2"/>
              <a:buChar char="4"/>
            </a:pPr>
            <a:r>
              <a:rPr lang="en-US" dirty="0"/>
              <a:t>We would also like to acknowledge the previous work of the </a:t>
            </a:r>
            <a:r>
              <a:rPr lang="en-US" dirty="0" err="1"/>
              <a:t>Perú</a:t>
            </a:r>
            <a:r>
              <a:rPr lang="en-US" dirty="0"/>
              <a:t> Climate I team: </a:t>
            </a:r>
            <a:r>
              <a:rPr lang="en-US" dirty="0" err="1"/>
              <a:t>Rebekke</a:t>
            </a:r>
            <a:r>
              <a:rPr lang="en-US" dirty="0"/>
              <a:t> </a:t>
            </a:r>
            <a:r>
              <a:rPr lang="en-US" dirty="0" err="1"/>
              <a:t>Muench</a:t>
            </a:r>
            <a:r>
              <a:rPr lang="en-US" dirty="0"/>
              <a:t>, Kayla McDonald, Michael </a:t>
            </a:r>
            <a:r>
              <a:rPr lang="en-US" dirty="0" err="1"/>
              <a:t>Sclater</a:t>
            </a:r>
            <a:r>
              <a:rPr lang="en-US" dirty="0"/>
              <a:t>, Richard Rose, </a:t>
            </a:r>
            <a:r>
              <a:rPr lang="en-US" dirty="0" err="1"/>
              <a:t>Dajon</a:t>
            </a:r>
            <a:r>
              <a:rPr lang="en-US" dirty="0"/>
              <a:t> Begin</a:t>
            </a:r>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3918520"/>
            <a:ext cx="7035271" cy="38778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Planting patterns within the park have greatly varied over the past few decades, and show a general increase in cultivated land elevation and extent</a:t>
            </a:r>
          </a:p>
          <a:p>
            <a:pPr marL="347663" indent="-347663"/>
            <a:r>
              <a:rPr lang="en-US" dirty="0" smtClean="0"/>
              <a:t>There has been approximately a one degree Fahrenheit increase in temperatures over the last 35 years</a:t>
            </a:r>
          </a:p>
          <a:p>
            <a:pPr marL="347663" indent="-347663"/>
            <a:r>
              <a:rPr lang="en-US" dirty="0" smtClean="0"/>
              <a:t>The model identified potentially suitable areas for potatoes in the Parque de la Papa that were distributed throughout the park</a:t>
            </a:r>
          </a:p>
        </p:txBody>
      </p:sp>
      <p:sp>
        <p:nvSpPr>
          <p:cNvPr id="14" name="Text Placeholder 16"/>
          <p:cNvSpPr txBox="1">
            <a:spLocks/>
          </p:cNvSpPr>
          <p:nvPr/>
        </p:nvSpPr>
        <p:spPr>
          <a:xfrm>
            <a:off x="18288000" y="18915123"/>
            <a:ext cx="8229600" cy="35167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smtClean="0"/>
          </a:p>
          <a:p>
            <a:r>
              <a:rPr lang="en-US" dirty="0" smtClean="0"/>
              <a:t>    Landsat 5, TM                         Landsat 7, ETM+ </a:t>
            </a:r>
          </a:p>
          <a:p>
            <a:endParaRPr lang="en-US" dirty="0"/>
          </a:p>
          <a:p>
            <a:endParaRPr lang="en-US" dirty="0" smtClean="0"/>
          </a:p>
          <a:p>
            <a:endParaRPr lang="en-US" dirty="0"/>
          </a:p>
          <a:p>
            <a:r>
              <a:rPr lang="en-US" dirty="0" smtClean="0"/>
              <a:t>    Landsat 8, OLI                          Terra, ASTER</a:t>
            </a:r>
          </a:p>
        </p:txBody>
      </p:sp>
      <p:sp>
        <p:nvSpPr>
          <p:cNvPr id="6" name="Text Placeholder 16"/>
          <p:cNvSpPr txBox="1">
            <a:spLocks/>
          </p:cNvSpPr>
          <p:nvPr/>
        </p:nvSpPr>
        <p:spPr>
          <a:xfrm>
            <a:off x="914400" y="6243411"/>
            <a:ext cx="16916400" cy="40792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Agricultural systems in tropical montane regions are particularly vulnerable in the face of global climate change. Anecdotal evidence from Parque de la Papa, located in the </a:t>
            </a:r>
            <a:r>
              <a:rPr lang="en-US" dirty="0" err="1"/>
              <a:t>Perúvian</a:t>
            </a:r>
            <a:r>
              <a:rPr lang="en-US" dirty="0"/>
              <a:t> Andes, indicates that farmers following traditional practices have moved potato crops to higher elevations seeking suitable growing conditions for the potato varieties they have cultivated for centuries. The primary threat to native potatoes is increased mortality rates stemming from pests and diseases. In particular, rising temperatures have led to increases in the population and habitat range of the Andean potato weevil, </a:t>
            </a:r>
            <a:r>
              <a:rPr lang="en-US" i="1" dirty="0" err="1"/>
              <a:t>Premnotrypes</a:t>
            </a:r>
            <a:r>
              <a:rPr lang="en-US" i="1" dirty="0"/>
              <a:t> spp</a:t>
            </a:r>
            <a:r>
              <a:rPr lang="en-US" dirty="0"/>
              <a:t>. To assess support for the anecdotal evidence, we quantified changes in potato field elevation over the past three decades using Landsat imagery. This cultivation time-series analysis, slope and elevation data from ASTER, and historical changes in precipitation and temperature will all be incorporated into a crop suitability model. This model will be used to predict optimal areas for potato cultivation and will be given to the International Center for Potatoes (CIP) for use in a management plan to inform the farming efforts of the indigenous communities within Parque de la Papa</a:t>
            </a:r>
            <a:r>
              <a:rPr lang="en-US" dirty="0" smtClean="0"/>
              <a:t>. </a:t>
            </a:r>
            <a:endParaRPr lang="en-US" dirty="0"/>
          </a:p>
          <a:p>
            <a:endParaRPr lang="en-US" dirty="0" smtClean="0"/>
          </a:p>
        </p:txBody>
      </p:sp>
      <p:sp>
        <p:nvSpPr>
          <p:cNvPr id="15" name="Text Placeholder 16"/>
          <p:cNvSpPr txBox="1">
            <a:spLocks/>
          </p:cNvSpPr>
          <p:nvPr/>
        </p:nvSpPr>
        <p:spPr>
          <a:xfrm>
            <a:off x="18288000" y="6243411"/>
            <a:ext cx="8458200" cy="391523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Identify</a:t>
            </a:r>
            <a:r>
              <a:rPr lang="en-US" dirty="0" smtClean="0">
                <a:solidFill>
                  <a:schemeClr val="accent1"/>
                </a:solidFill>
              </a:rPr>
              <a:t> </a:t>
            </a:r>
            <a:r>
              <a:rPr lang="en-US" dirty="0" smtClean="0"/>
              <a:t>changes in growing patterns in Parque de la Papa</a:t>
            </a:r>
          </a:p>
          <a:p>
            <a:pPr marL="347663" indent="-347663"/>
            <a:r>
              <a:rPr lang="en-US" b="1" dirty="0">
                <a:solidFill>
                  <a:schemeClr val="accent1"/>
                </a:solidFill>
              </a:rPr>
              <a:t>Quantify</a:t>
            </a:r>
            <a:r>
              <a:rPr lang="en-US" dirty="0">
                <a:solidFill>
                  <a:schemeClr val="accent1"/>
                </a:solidFill>
              </a:rPr>
              <a:t> </a:t>
            </a:r>
            <a:r>
              <a:rPr lang="en-US" dirty="0"/>
              <a:t>changes in </a:t>
            </a:r>
            <a:r>
              <a:rPr lang="en-US" dirty="0" smtClean="0"/>
              <a:t>climatic </a:t>
            </a:r>
            <a:r>
              <a:rPr lang="en-US" dirty="0"/>
              <a:t>patterns </a:t>
            </a:r>
            <a:r>
              <a:rPr lang="en-US" dirty="0" smtClean="0"/>
              <a:t>in </a:t>
            </a:r>
            <a:r>
              <a:rPr lang="en-US" dirty="0"/>
              <a:t>Parque de la </a:t>
            </a:r>
            <a:r>
              <a:rPr lang="en-US" dirty="0" smtClean="0"/>
              <a:t>Papa</a:t>
            </a:r>
          </a:p>
          <a:p>
            <a:pPr marL="347663" indent="-347663"/>
            <a:r>
              <a:rPr lang="en-US" b="1" dirty="0">
                <a:solidFill>
                  <a:schemeClr val="accent1"/>
                </a:solidFill>
              </a:rPr>
              <a:t>Develop</a:t>
            </a:r>
            <a:r>
              <a:rPr lang="en-US" dirty="0">
                <a:solidFill>
                  <a:schemeClr val="accent1"/>
                </a:solidFill>
              </a:rPr>
              <a:t> </a:t>
            </a:r>
            <a:r>
              <a:rPr lang="en-US" dirty="0"/>
              <a:t>a predictive model to assess areas for optimal potato </a:t>
            </a:r>
            <a:r>
              <a:rPr lang="en-US" dirty="0" smtClean="0"/>
              <a:t>cultivation</a:t>
            </a:r>
          </a:p>
          <a:p>
            <a:pPr marL="347663" indent="-347663"/>
            <a:r>
              <a:rPr lang="en-US" b="1" dirty="0" smtClean="0">
                <a:solidFill>
                  <a:schemeClr val="accent1"/>
                </a:solidFill>
              </a:rPr>
              <a:t>Provide </a:t>
            </a:r>
            <a:r>
              <a:rPr lang="en-US" dirty="0"/>
              <a:t>project partners with </a:t>
            </a:r>
            <a:r>
              <a:rPr lang="en-US" dirty="0" smtClean="0"/>
              <a:t>outreach materials</a:t>
            </a:r>
          </a:p>
          <a:p>
            <a:pPr marL="347663" indent="-347663"/>
            <a:r>
              <a:rPr lang="en-US" b="1" dirty="0" smtClean="0">
                <a:solidFill>
                  <a:schemeClr val="accent1"/>
                </a:solidFill>
              </a:rPr>
              <a:t>Aid</a:t>
            </a:r>
            <a:r>
              <a:rPr lang="en-US" dirty="0" smtClean="0"/>
              <a:t> indigenous communities in continuing to use traditional agricultural methods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28492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2792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101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772636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31960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Caren </a:t>
            </a:r>
            <a:r>
              <a:rPr lang="en-US" dirty="0" err="1" smtClean="0"/>
              <a:t>Remillard</a:t>
            </a:r>
            <a:r>
              <a:rPr lang="en-US" dirty="0" smtClean="0"/>
              <a:t> (Project Lead), Brandon Hays, Benjamin Page, Adam </a:t>
            </a:r>
            <a:r>
              <a:rPr lang="en-US" dirty="0" err="1" smtClean="0"/>
              <a:t>Salway</a:t>
            </a:r>
            <a:r>
              <a:rPr lang="en-US" dirty="0" smtClean="0"/>
              <a:t>, Sam Weber, Xuan Zhang</a:t>
            </a:r>
          </a:p>
          <a:p>
            <a:r>
              <a:rPr lang="en-US" sz="2400" dirty="0" smtClean="0"/>
              <a:t>DEVELOP National Program at The University of Georgia</a:t>
            </a:r>
            <a:endParaRPr lang="en-US" sz="2400"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880" y="18245289"/>
            <a:ext cx="1842319" cy="1779900"/>
          </a:xfrm>
          <a:prstGeom prst="rect">
            <a:avLst/>
          </a:prstGeom>
        </p:spPr>
      </p:pic>
      <p:pic>
        <p:nvPicPr>
          <p:cNvPr id="3" name="Picture 2"/>
          <p:cNvPicPr>
            <a:picLocks noChangeAspect="1"/>
          </p:cNvPicPr>
          <p:nvPr/>
        </p:nvPicPr>
        <p:blipFill>
          <a:blip r:embed="rId4"/>
          <a:stretch>
            <a:fillRect/>
          </a:stretch>
        </p:blipFill>
        <p:spPr>
          <a:xfrm>
            <a:off x="22311209" y="18805112"/>
            <a:ext cx="3012062" cy="1220076"/>
          </a:xfrm>
          <a:prstGeom prst="rect">
            <a:avLst/>
          </a:prstGeom>
        </p:spPr>
      </p:pic>
      <p:pic>
        <p:nvPicPr>
          <p:cNvPr id="17" name="Picture 16"/>
          <p:cNvPicPr>
            <a:picLocks noChangeAspect="1"/>
          </p:cNvPicPr>
          <p:nvPr/>
        </p:nvPicPr>
        <p:blipFill>
          <a:blip r:embed="rId5"/>
          <a:stretch>
            <a:fillRect/>
          </a:stretch>
        </p:blipFill>
        <p:spPr>
          <a:xfrm>
            <a:off x="18690195" y="20837841"/>
            <a:ext cx="1906968" cy="1554913"/>
          </a:xfrm>
          <a:prstGeom prst="rect">
            <a:avLst/>
          </a:prstGeom>
        </p:spPr>
      </p:pic>
      <p:pic>
        <p:nvPicPr>
          <p:cNvPr id="18" name="Picture 17"/>
          <p:cNvPicPr>
            <a:picLocks noChangeAspect="1"/>
          </p:cNvPicPr>
          <p:nvPr/>
        </p:nvPicPr>
        <p:blipFill>
          <a:blip r:embed="rId6"/>
          <a:stretch>
            <a:fillRect/>
          </a:stretch>
        </p:blipFill>
        <p:spPr>
          <a:xfrm>
            <a:off x="22932909" y="20687119"/>
            <a:ext cx="2026188" cy="1525147"/>
          </a:xfrm>
          <a:prstGeom prst="rect">
            <a:avLst/>
          </a:prstGeom>
        </p:spPr>
      </p:pic>
      <p:pic>
        <p:nvPicPr>
          <p:cNvPr id="58" name="Picture 57"/>
          <p:cNvPicPr>
            <a:picLocks noChangeAspect="1"/>
          </p:cNvPicPr>
          <p:nvPr/>
        </p:nvPicPr>
        <p:blipFill>
          <a:blip r:embed="rId7"/>
          <a:stretch>
            <a:fillRect/>
          </a:stretch>
        </p:blipFill>
        <p:spPr>
          <a:xfrm>
            <a:off x="914400" y="29253608"/>
            <a:ext cx="6896100" cy="4795814"/>
          </a:xfrm>
          <a:prstGeom prst="rect">
            <a:avLst/>
          </a:prstGeom>
          <a:ln w="6350">
            <a:solidFill>
              <a:schemeClr val="tx1"/>
            </a:solidFill>
          </a:ln>
        </p:spPr>
      </p:pic>
      <p:pic>
        <p:nvPicPr>
          <p:cNvPr id="74" name="Picture 73"/>
          <p:cNvPicPr>
            <a:picLocks noChangeAspect="1"/>
          </p:cNvPicPr>
          <p:nvPr/>
        </p:nvPicPr>
        <p:blipFill rotWithShape="1">
          <a:blip r:embed="rId8"/>
          <a:srcRect t="20432" r="11456"/>
          <a:stretch/>
        </p:blipFill>
        <p:spPr>
          <a:xfrm>
            <a:off x="9657649" y="29253608"/>
            <a:ext cx="7339039" cy="4780641"/>
          </a:xfrm>
          <a:prstGeom prst="rect">
            <a:avLst/>
          </a:prstGeom>
          <a:ln w="6350">
            <a:solidFill>
              <a:schemeClr val="tx1"/>
            </a:solidFill>
          </a:ln>
        </p:spPr>
      </p:pic>
      <p:grpSp>
        <p:nvGrpSpPr>
          <p:cNvPr id="38" name="Group 37"/>
          <p:cNvGrpSpPr>
            <a:grpSpLocks noChangeAspect="1"/>
          </p:cNvGrpSpPr>
          <p:nvPr/>
        </p:nvGrpSpPr>
        <p:grpSpPr>
          <a:xfrm>
            <a:off x="1135145" y="11272472"/>
            <a:ext cx="16723873" cy="6092492"/>
            <a:chOff x="-50320892" y="6990753"/>
            <a:chExt cx="39957692" cy="14556551"/>
          </a:xfrm>
        </p:grpSpPr>
        <p:sp>
          <p:nvSpPr>
            <p:cNvPr id="39" name="Rectangle 38"/>
            <p:cNvSpPr/>
            <p:nvPr/>
          </p:nvSpPr>
          <p:spPr>
            <a:xfrm>
              <a:off x="-23633894" y="6990753"/>
              <a:ext cx="13270694" cy="14556551"/>
            </a:xfrm>
            <a:prstGeom prst="rect">
              <a:avLst/>
            </a:prstGeom>
            <a:solidFill>
              <a:schemeClr val="bg1">
                <a:lumMod val="50000"/>
              </a:schemeClr>
            </a:solidFill>
            <a:ln>
              <a:noFill/>
            </a:ln>
            <a:effectLst>
              <a:outerShdw dist="50800" sx="1000" sy="1000" algn="ctr">
                <a:srgbClr val="000000">
                  <a:alpha val="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9606359" y="7010400"/>
              <a:ext cx="15942804" cy="14536904"/>
            </a:xfrm>
            <a:prstGeom prst="rect">
              <a:avLst/>
            </a:prstGeom>
            <a:solidFill>
              <a:schemeClr val="tx2">
                <a:lumMod val="75000"/>
              </a:schemeClr>
            </a:solidFill>
            <a:ln>
              <a:noFill/>
            </a:ln>
            <a:effectLst>
              <a:outerShdw dist="50800" algn="ctr">
                <a:srgbClr val="000000">
                  <a:alpha val="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320892" y="7010400"/>
              <a:ext cx="10697700" cy="14536904"/>
            </a:xfrm>
            <a:prstGeom prst="rect">
              <a:avLst/>
            </a:prstGeom>
            <a:solidFill>
              <a:schemeClr val="tx1">
                <a:lumMod val="50000"/>
              </a:schemeClr>
            </a:solidFill>
            <a:ln>
              <a:noFill/>
            </a:ln>
            <a:effectLst>
              <a:outerShdw dist="50800" algn="ctr">
                <a:srgbClr val="000000">
                  <a:alpha val="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863513" y="13083351"/>
              <a:ext cx="4071661" cy="2675587"/>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Validate with </a:t>
              </a:r>
              <a:r>
                <a:rPr lang="en-US" sz="1600" dirty="0" err="1" smtClean="0"/>
                <a:t>QuickBird</a:t>
              </a:r>
              <a:endParaRPr lang="en-US" sz="1600" dirty="0"/>
            </a:p>
          </p:txBody>
        </p:sp>
        <p:sp>
          <p:nvSpPr>
            <p:cNvPr id="43" name="Oval 42"/>
            <p:cNvSpPr/>
            <p:nvPr/>
          </p:nvSpPr>
          <p:spPr>
            <a:xfrm>
              <a:off x="-39039286" y="13083351"/>
              <a:ext cx="4071662" cy="2675587"/>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Perform Atmospheric Correction</a:t>
              </a:r>
              <a:endParaRPr lang="en-US" sz="1600" dirty="0"/>
            </a:p>
          </p:txBody>
        </p:sp>
        <p:sp>
          <p:nvSpPr>
            <p:cNvPr id="44" name="Oval 43"/>
            <p:cNvSpPr/>
            <p:nvPr/>
          </p:nvSpPr>
          <p:spPr>
            <a:xfrm>
              <a:off x="-33951401" y="12983465"/>
              <a:ext cx="4154169" cy="2775473"/>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Pixel-Based Classification</a:t>
              </a:r>
              <a:endParaRPr lang="en-US" sz="1600" dirty="0"/>
            </a:p>
          </p:txBody>
        </p:sp>
        <p:sp>
          <p:nvSpPr>
            <p:cNvPr id="45" name="Oval 44"/>
            <p:cNvSpPr/>
            <p:nvPr/>
          </p:nvSpPr>
          <p:spPr>
            <a:xfrm>
              <a:off x="-44127172" y="13083351"/>
              <a:ext cx="4071662" cy="2675587"/>
            </a:xfrm>
            <a:prstGeom prst="ellipse">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Collect Landsat Data</a:t>
              </a:r>
              <a:endParaRPr lang="en-US" sz="1600" dirty="0"/>
            </a:p>
          </p:txBody>
        </p:sp>
        <p:sp>
          <p:nvSpPr>
            <p:cNvPr id="46" name="Oval 45"/>
            <p:cNvSpPr/>
            <p:nvPr/>
          </p:nvSpPr>
          <p:spPr>
            <a:xfrm>
              <a:off x="-39039286" y="17677685"/>
              <a:ext cx="4071662" cy="2675587"/>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Validate with </a:t>
              </a:r>
              <a:r>
                <a:rPr lang="en-US" sz="1600" dirty="0" smtClean="0"/>
                <a:t>In-situ </a:t>
              </a:r>
              <a:r>
                <a:rPr lang="en-US" sz="1600" dirty="0" smtClean="0"/>
                <a:t>Data </a:t>
              </a:r>
              <a:r>
                <a:rPr lang="en-US" sz="1600" dirty="0" smtClean="0"/>
                <a:t> </a:t>
              </a:r>
              <a:endParaRPr lang="en-US" sz="1600" dirty="0"/>
            </a:p>
          </p:txBody>
        </p:sp>
        <p:sp>
          <p:nvSpPr>
            <p:cNvPr id="47" name="Oval 46"/>
            <p:cNvSpPr/>
            <p:nvPr/>
          </p:nvSpPr>
          <p:spPr>
            <a:xfrm>
              <a:off x="-44127172" y="17677685"/>
              <a:ext cx="4071662" cy="2675587"/>
            </a:xfrm>
            <a:prstGeom prst="ellipse">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Collect External Weather Data</a:t>
              </a:r>
              <a:endParaRPr lang="en-US" sz="1600" dirty="0"/>
            </a:p>
          </p:txBody>
        </p:sp>
        <p:sp>
          <p:nvSpPr>
            <p:cNvPr id="48" name="Oval 47"/>
            <p:cNvSpPr/>
            <p:nvPr/>
          </p:nvSpPr>
          <p:spPr>
            <a:xfrm>
              <a:off x="-33951400" y="17677685"/>
              <a:ext cx="4071662" cy="2675587"/>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Extrapolate to Park</a:t>
              </a:r>
              <a:endParaRPr lang="en-US" sz="1600" dirty="0"/>
            </a:p>
          </p:txBody>
        </p:sp>
        <p:sp>
          <p:nvSpPr>
            <p:cNvPr id="49" name="Oval 48"/>
            <p:cNvSpPr/>
            <p:nvPr/>
          </p:nvSpPr>
          <p:spPr>
            <a:xfrm>
              <a:off x="-39039286" y="8489017"/>
              <a:ext cx="4071662" cy="2675587"/>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Derive Slope </a:t>
              </a:r>
              <a:endParaRPr lang="en-US" sz="1600" dirty="0"/>
            </a:p>
          </p:txBody>
        </p:sp>
        <p:sp>
          <p:nvSpPr>
            <p:cNvPr id="50" name="Oval 49"/>
            <p:cNvSpPr/>
            <p:nvPr/>
          </p:nvSpPr>
          <p:spPr>
            <a:xfrm>
              <a:off x="-44127172" y="8484270"/>
              <a:ext cx="4071662" cy="2675587"/>
            </a:xfrm>
            <a:prstGeom prst="ellipse">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Collect DEM Data</a:t>
              </a:r>
              <a:endParaRPr lang="en-US" sz="1600" dirty="0"/>
            </a:p>
          </p:txBody>
        </p:sp>
        <p:sp>
          <p:nvSpPr>
            <p:cNvPr id="51" name="Oval 50"/>
            <p:cNvSpPr/>
            <p:nvPr/>
          </p:nvSpPr>
          <p:spPr>
            <a:xfrm>
              <a:off x="-22535163" y="13103801"/>
              <a:ext cx="4071662" cy="2675587"/>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Land Cover </a:t>
              </a:r>
              <a:endParaRPr lang="en-US" sz="1600" dirty="0"/>
            </a:p>
          </p:txBody>
        </p:sp>
        <p:sp>
          <p:nvSpPr>
            <p:cNvPr id="52" name="Oval 51"/>
            <p:cNvSpPr/>
            <p:nvPr/>
          </p:nvSpPr>
          <p:spPr>
            <a:xfrm>
              <a:off x="-22535163" y="9740569"/>
              <a:ext cx="4071662" cy="2675587"/>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Elevation &amp;</a:t>
              </a:r>
            </a:p>
            <a:p>
              <a:pPr algn="ctr"/>
              <a:r>
                <a:rPr lang="en-US" sz="1600" dirty="0" smtClean="0"/>
                <a:t>Slope</a:t>
              </a:r>
              <a:endParaRPr lang="en-US" sz="1600" dirty="0"/>
            </a:p>
          </p:txBody>
        </p:sp>
        <p:sp>
          <p:nvSpPr>
            <p:cNvPr id="53" name="Oval 52"/>
            <p:cNvSpPr/>
            <p:nvPr/>
          </p:nvSpPr>
          <p:spPr>
            <a:xfrm>
              <a:off x="-22535163" y="16446583"/>
              <a:ext cx="4071662" cy="2675587"/>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Temperature</a:t>
              </a:r>
              <a:endParaRPr lang="en-US" sz="1600" dirty="0"/>
            </a:p>
          </p:txBody>
        </p:sp>
        <p:sp>
          <p:nvSpPr>
            <p:cNvPr id="54" name="Oval 53"/>
            <p:cNvSpPr/>
            <p:nvPr/>
          </p:nvSpPr>
          <p:spPr>
            <a:xfrm>
              <a:off x="-15190588" y="13103802"/>
              <a:ext cx="4071662" cy="2675587"/>
            </a:xfrm>
            <a:prstGeom prst="ellips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Crop Suitability</a:t>
              </a:r>
            </a:p>
          </p:txBody>
        </p:sp>
        <p:cxnSp>
          <p:nvCxnSpPr>
            <p:cNvPr id="55" name="Curved Connector 54"/>
            <p:cNvCxnSpPr/>
            <p:nvPr/>
          </p:nvCxnSpPr>
          <p:spPr>
            <a:xfrm>
              <a:off x="-34967624" y="9679656"/>
              <a:ext cx="12432459" cy="1378254"/>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Curved Connector 55"/>
            <p:cNvCxnSpPr>
              <a:endCxn id="53" idx="2"/>
            </p:cNvCxnSpPr>
            <p:nvPr/>
          </p:nvCxnSpPr>
          <p:spPr>
            <a:xfrm flipV="1">
              <a:off x="-29879738" y="17784377"/>
              <a:ext cx="7344575" cy="1271910"/>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endCxn id="54" idx="2"/>
            </p:cNvCxnSpPr>
            <p:nvPr/>
          </p:nvCxnSpPr>
          <p:spPr>
            <a:xfrm>
              <a:off x="-18463501" y="14441596"/>
              <a:ext cx="3272913" cy="12700"/>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Curved Connector 58"/>
            <p:cNvCxnSpPr>
              <a:endCxn id="51" idx="2"/>
            </p:cNvCxnSpPr>
            <p:nvPr/>
          </p:nvCxnSpPr>
          <p:spPr>
            <a:xfrm>
              <a:off x="-24787846" y="14427590"/>
              <a:ext cx="2252683" cy="14005"/>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flipV="1">
              <a:off x="-18463502" y="15782694"/>
              <a:ext cx="5410678" cy="2001682"/>
            </a:xfrm>
            <a:prstGeom prst="curvedConnector3">
              <a:avLst>
                <a:gd name="adj1" fmla="val 99493"/>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a:off x="-18463502" y="11077019"/>
              <a:ext cx="5410678" cy="2003026"/>
            </a:xfrm>
            <a:prstGeom prst="curvedConnector3">
              <a:avLst>
                <a:gd name="adj1" fmla="val 100096"/>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a:off x="-40025850" y="14448041"/>
              <a:ext cx="982558" cy="6255"/>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endCxn id="44" idx="2"/>
            </p:cNvCxnSpPr>
            <p:nvPr/>
          </p:nvCxnSpPr>
          <p:spPr>
            <a:xfrm flipV="1">
              <a:off x="-34937965" y="14371203"/>
              <a:ext cx="986564" cy="42940"/>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a:off x="-29797231" y="14448042"/>
              <a:ext cx="904058" cy="18954"/>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a:off x="-40038677" y="19009223"/>
              <a:ext cx="982558" cy="6255"/>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a:off x="-34952794" y="19009223"/>
              <a:ext cx="986564" cy="7005"/>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a:off x="-40038677" y="9859962"/>
              <a:ext cx="982558" cy="6255"/>
            </a:xfrm>
            <a:prstGeom prst="curvedConnector3">
              <a:avLst>
                <a:gd name="adj1" fmla="val 50000"/>
              </a:avLst>
            </a:prstGeom>
            <a:ln w="63500">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143710" y="7356542"/>
              <a:ext cx="7131687" cy="1250109"/>
            </a:xfrm>
            <a:prstGeom prst="rect">
              <a:avLst/>
            </a:prstGeom>
            <a:noFill/>
          </p:spPr>
          <p:txBody>
            <a:bodyPr wrap="square" rtlCol="0">
              <a:spAutoFit/>
            </a:bodyPr>
            <a:lstStyle/>
            <a:p>
              <a:pPr algn="ctr"/>
              <a:r>
                <a:rPr lang="en-US" sz="2800" b="1" dirty="0" smtClean="0">
                  <a:solidFill>
                    <a:schemeClr val="bg2">
                      <a:lumMod val="95000"/>
                    </a:schemeClr>
                  </a:solidFill>
                </a:rPr>
                <a:t>Data Acquisition</a:t>
              </a:r>
              <a:endParaRPr lang="en-US" sz="2800" b="1" dirty="0">
                <a:solidFill>
                  <a:schemeClr val="bg2">
                    <a:lumMod val="95000"/>
                  </a:schemeClr>
                </a:solidFill>
              </a:endParaRPr>
            </a:p>
          </p:txBody>
        </p:sp>
        <p:sp>
          <p:nvSpPr>
            <p:cNvPr id="77" name="TextBox 76"/>
            <p:cNvSpPr txBox="1"/>
            <p:nvPr/>
          </p:nvSpPr>
          <p:spPr>
            <a:xfrm>
              <a:off x="-34898587" y="7341473"/>
              <a:ext cx="8195967" cy="1250109"/>
            </a:xfrm>
            <a:prstGeom prst="rect">
              <a:avLst/>
            </a:prstGeom>
            <a:noFill/>
          </p:spPr>
          <p:txBody>
            <a:bodyPr wrap="square" rtlCol="0">
              <a:spAutoFit/>
            </a:bodyPr>
            <a:lstStyle/>
            <a:p>
              <a:pPr algn="ctr"/>
              <a:r>
                <a:rPr lang="en-US" sz="2800" b="1" dirty="0" smtClean="0">
                  <a:solidFill>
                    <a:schemeClr val="bg1"/>
                  </a:solidFill>
                </a:rPr>
                <a:t>Data Processing</a:t>
              </a:r>
              <a:endParaRPr lang="en-US" sz="2800" b="1" dirty="0">
                <a:solidFill>
                  <a:schemeClr val="bg1"/>
                </a:solidFill>
              </a:endParaRPr>
            </a:p>
          </p:txBody>
        </p:sp>
        <p:sp>
          <p:nvSpPr>
            <p:cNvPr id="78" name="TextBox 77"/>
            <p:cNvSpPr txBox="1"/>
            <p:nvPr/>
          </p:nvSpPr>
          <p:spPr>
            <a:xfrm>
              <a:off x="-19795507" y="7301562"/>
              <a:ext cx="5936919" cy="1250109"/>
            </a:xfrm>
            <a:prstGeom prst="rect">
              <a:avLst/>
            </a:prstGeom>
            <a:noFill/>
          </p:spPr>
          <p:txBody>
            <a:bodyPr wrap="square" rtlCol="0">
              <a:spAutoFit/>
            </a:bodyPr>
            <a:lstStyle/>
            <a:p>
              <a:pPr algn="ctr"/>
              <a:r>
                <a:rPr lang="en-US" sz="2800" b="1" dirty="0" smtClean="0">
                  <a:solidFill>
                    <a:schemeClr val="bg1"/>
                  </a:solidFill>
                </a:rPr>
                <a:t>End Products</a:t>
              </a:r>
              <a:endParaRPr lang="en-US" sz="2800" b="1" dirty="0">
                <a:solidFill>
                  <a:schemeClr val="bg1"/>
                </a:solidFill>
              </a:endParaRPr>
            </a:p>
          </p:txBody>
        </p:sp>
        <p:sp>
          <p:nvSpPr>
            <p:cNvPr id="79" name="TextBox 78"/>
            <p:cNvSpPr txBox="1"/>
            <p:nvPr/>
          </p:nvSpPr>
          <p:spPr>
            <a:xfrm>
              <a:off x="-49659841" y="18099133"/>
              <a:ext cx="4673599" cy="1103038"/>
            </a:xfrm>
            <a:prstGeom prst="rect">
              <a:avLst/>
            </a:prstGeom>
            <a:noFill/>
            <a:ln>
              <a:noFill/>
            </a:ln>
          </p:spPr>
          <p:txBody>
            <a:bodyPr wrap="square" rtlCol="0">
              <a:spAutoFit/>
            </a:bodyPr>
            <a:lstStyle/>
            <a:p>
              <a:pPr algn="ctr"/>
              <a:r>
                <a:rPr lang="en-US" sz="2400" b="1" dirty="0" smtClean="0">
                  <a:solidFill>
                    <a:schemeClr val="bg1"/>
                  </a:solidFill>
                </a:rPr>
                <a:t>Climate</a:t>
              </a:r>
              <a:endParaRPr lang="en-US" sz="2400" b="1" dirty="0">
                <a:solidFill>
                  <a:schemeClr val="bg1"/>
                </a:solidFill>
              </a:endParaRPr>
            </a:p>
          </p:txBody>
        </p:sp>
        <p:sp>
          <p:nvSpPr>
            <p:cNvPr id="80" name="TextBox 79"/>
            <p:cNvSpPr txBox="1"/>
            <p:nvPr/>
          </p:nvSpPr>
          <p:spPr>
            <a:xfrm>
              <a:off x="-49659616" y="13301982"/>
              <a:ext cx="4673599" cy="1985468"/>
            </a:xfrm>
            <a:prstGeom prst="rect">
              <a:avLst/>
            </a:prstGeom>
            <a:noFill/>
            <a:ln>
              <a:noFill/>
            </a:ln>
          </p:spPr>
          <p:txBody>
            <a:bodyPr wrap="square" rtlCol="0">
              <a:spAutoFit/>
            </a:bodyPr>
            <a:lstStyle/>
            <a:p>
              <a:pPr algn="ctr"/>
              <a:r>
                <a:rPr lang="en-US" sz="2400" b="1" dirty="0" smtClean="0">
                  <a:solidFill>
                    <a:schemeClr val="bg1"/>
                  </a:solidFill>
                </a:rPr>
                <a:t>Land Cultivation</a:t>
              </a:r>
              <a:endParaRPr lang="en-US" sz="2400" b="1" dirty="0">
                <a:solidFill>
                  <a:schemeClr val="bg1"/>
                </a:solidFill>
              </a:endParaRPr>
            </a:p>
          </p:txBody>
        </p:sp>
        <p:sp>
          <p:nvSpPr>
            <p:cNvPr id="81" name="TextBox 80"/>
            <p:cNvSpPr txBox="1"/>
            <p:nvPr/>
          </p:nvSpPr>
          <p:spPr>
            <a:xfrm>
              <a:off x="-49488189" y="9353696"/>
              <a:ext cx="4673599" cy="1103038"/>
            </a:xfrm>
            <a:prstGeom prst="rect">
              <a:avLst/>
            </a:prstGeom>
            <a:noFill/>
            <a:ln>
              <a:noFill/>
            </a:ln>
          </p:spPr>
          <p:txBody>
            <a:bodyPr wrap="square" rtlCol="0">
              <a:spAutoFit/>
            </a:bodyPr>
            <a:lstStyle/>
            <a:p>
              <a:pPr algn="ctr"/>
              <a:r>
                <a:rPr lang="en-US" sz="2400" b="1" dirty="0" smtClean="0">
                  <a:solidFill>
                    <a:schemeClr val="bg1"/>
                  </a:solidFill>
                </a:rPr>
                <a:t>DEM</a:t>
              </a:r>
              <a:endParaRPr lang="en-US" sz="2400" b="1" dirty="0">
                <a:solidFill>
                  <a:schemeClr val="bg1"/>
                </a:solidFill>
              </a:endParaRPr>
            </a:p>
          </p:txBody>
        </p:sp>
      </p:grpSp>
      <p:pic>
        <p:nvPicPr>
          <p:cNvPr id="82" name="Picture 8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1067" y="18425616"/>
            <a:ext cx="7005946" cy="5606494"/>
          </a:xfrm>
          <a:prstGeom prst="rect">
            <a:avLst/>
          </a:prstGeom>
        </p:spPr>
      </p:pic>
      <p:pic>
        <p:nvPicPr>
          <p:cNvPr id="83" name="Picture 82"/>
          <p:cNvPicPr>
            <a:picLocks noChangeAspect="1"/>
          </p:cNvPicPr>
          <p:nvPr/>
        </p:nvPicPr>
        <p:blipFill rotWithShape="1">
          <a:blip r:embed="rId10" cstate="print">
            <a:extLst>
              <a:ext uri="{28A0092B-C50C-407E-A947-70E740481C1C}">
                <a14:useLocalDpi xmlns:a14="http://schemas.microsoft.com/office/drawing/2010/main" val="0"/>
              </a:ext>
            </a:extLst>
          </a:blip>
          <a:srcRect l="1248" t="8502" r="1330" b="516"/>
          <a:stretch/>
        </p:blipFill>
        <p:spPr>
          <a:xfrm>
            <a:off x="18437456" y="11176397"/>
            <a:ext cx="5249507" cy="6417776"/>
          </a:xfrm>
          <a:prstGeom prst="rect">
            <a:avLst/>
          </a:prstGeom>
          <a:ln w="6350">
            <a:solidFill>
              <a:schemeClr val="tx1"/>
            </a:solidFill>
          </a:ln>
        </p:spPr>
      </p:pic>
      <p:pic>
        <p:nvPicPr>
          <p:cNvPr id="84" name="Picture 8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2735" y="23717870"/>
            <a:ext cx="304800" cy="638175"/>
          </a:xfrm>
          <a:prstGeom prst="rect">
            <a:avLst/>
          </a:prstGeom>
        </p:spPr>
      </p:pic>
      <p:pic>
        <p:nvPicPr>
          <p:cNvPr id="85" name="Picture 84"/>
          <p:cNvPicPr>
            <a:picLocks noChangeAspect="1"/>
          </p:cNvPicPr>
          <p:nvPr/>
        </p:nvPicPr>
        <p:blipFill>
          <a:blip r:embed="rId12">
            <a:extLst>
              <a:ext uri="{BEBA8EAE-BF5A-486C-A8C5-ECC9F3942E4B}">
                <a14:imgProps xmlns:a14="http://schemas.microsoft.com/office/drawing/2010/main">
                  <a14:imgLayer r:embed="rId13">
                    <a14:imgEffect>
                      <a14:backgroundRemoval t="8955" b="89552" l="9375" r="93750"/>
                    </a14:imgEffect>
                  </a14:imgLayer>
                </a14:imgProps>
              </a:ext>
              <a:ext uri="{28A0092B-C50C-407E-A947-70E740481C1C}">
                <a14:useLocalDpi xmlns:a14="http://schemas.microsoft.com/office/drawing/2010/main" val="0"/>
              </a:ext>
            </a:extLst>
          </a:blip>
          <a:stretch>
            <a:fillRect/>
          </a:stretch>
        </p:blipFill>
        <p:spPr>
          <a:xfrm>
            <a:off x="20227048" y="16575173"/>
            <a:ext cx="304800" cy="638175"/>
          </a:xfrm>
          <a:prstGeom prst="rect">
            <a:avLst/>
          </a:prstGeom>
        </p:spPr>
      </p:pic>
      <p:pic>
        <p:nvPicPr>
          <p:cNvPr id="90" name="Picture 89"/>
          <p:cNvPicPr>
            <a:picLocks noChangeAspect="1"/>
          </p:cNvPicPr>
          <p:nvPr/>
        </p:nvPicPr>
        <p:blipFill rotWithShape="1">
          <a:blip r:embed="rId14"/>
          <a:srcRect l="1488" r="2565"/>
          <a:stretch/>
        </p:blipFill>
        <p:spPr>
          <a:xfrm>
            <a:off x="9109828" y="18697084"/>
            <a:ext cx="8905034" cy="9099305"/>
          </a:xfrm>
          <a:prstGeom prst="rect">
            <a:avLst/>
          </a:prstGeom>
        </p:spPr>
      </p:pic>
      <p:pic>
        <p:nvPicPr>
          <p:cNvPr id="91" name="Picture 9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50812" y="25233856"/>
            <a:ext cx="626188" cy="1311083"/>
          </a:xfrm>
          <a:prstGeom prst="rect">
            <a:avLst/>
          </a:prstGeom>
        </p:spPr>
      </p:pic>
      <p:pic>
        <p:nvPicPr>
          <p:cNvPr id="94" name="Picture 93"/>
          <p:cNvPicPr>
            <a:picLocks noChangeAspect="1"/>
          </p:cNvPicPr>
          <p:nvPr/>
        </p:nvPicPr>
        <p:blipFill rotWithShape="1">
          <a:blip r:embed="rId15">
            <a:extLst>
              <a:ext uri="{28A0092B-C50C-407E-A947-70E740481C1C}">
                <a14:useLocalDpi xmlns:a14="http://schemas.microsoft.com/office/drawing/2010/main" val="0"/>
              </a:ext>
            </a:extLst>
          </a:blip>
          <a:srcRect l="5822" b="15836"/>
          <a:stretch/>
        </p:blipFill>
        <p:spPr>
          <a:xfrm>
            <a:off x="14347208" y="18928226"/>
            <a:ext cx="2920343" cy="1885629"/>
          </a:xfrm>
          <a:prstGeom prst="rect">
            <a:avLst/>
          </a:prstGeom>
        </p:spPr>
      </p:pic>
      <p:grpSp>
        <p:nvGrpSpPr>
          <p:cNvPr id="20" name="Group 19"/>
          <p:cNvGrpSpPr/>
          <p:nvPr/>
        </p:nvGrpSpPr>
        <p:grpSpPr>
          <a:xfrm>
            <a:off x="615096" y="24462586"/>
            <a:ext cx="4510358" cy="3835689"/>
            <a:chOff x="615096" y="24703216"/>
            <a:chExt cx="4510358" cy="3835689"/>
          </a:xfrm>
        </p:grpSpPr>
        <p:pic>
          <p:nvPicPr>
            <p:cNvPr id="88" name="Picture 87"/>
            <p:cNvPicPr>
              <a:picLocks noChangeAspect="1"/>
            </p:cNvPicPr>
            <p:nvPr/>
          </p:nvPicPr>
          <p:blipFill rotWithShape="1">
            <a:blip r:embed="rId16"/>
            <a:srcRect b="5385"/>
            <a:stretch/>
          </p:blipFill>
          <p:spPr>
            <a:xfrm>
              <a:off x="615096" y="24703216"/>
              <a:ext cx="4029181" cy="3835689"/>
            </a:xfrm>
            <a:prstGeom prst="rect">
              <a:avLst/>
            </a:prstGeom>
          </p:spPr>
        </p:pic>
        <p:pic>
          <p:nvPicPr>
            <p:cNvPr id="92" name="Picture 9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3669" y="27586617"/>
              <a:ext cx="264751" cy="554323"/>
            </a:xfrm>
            <a:prstGeom prst="rect">
              <a:avLst/>
            </a:prstGeom>
          </p:spPr>
        </p:pic>
        <p:pic>
          <p:nvPicPr>
            <p:cNvPr id="95" name="Picture 9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32984" y="24754221"/>
              <a:ext cx="2192470" cy="1116919"/>
            </a:xfrm>
            <a:prstGeom prst="rect">
              <a:avLst/>
            </a:prstGeom>
          </p:spPr>
        </p:pic>
      </p:grpSp>
      <p:grpSp>
        <p:nvGrpSpPr>
          <p:cNvPr id="21" name="Group 20"/>
          <p:cNvGrpSpPr/>
          <p:nvPr/>
        </p:nvGrpSpPr>
        <p:grpSpPr>
          <a:xfrm>
            <a:off x="4828339" y="24354633"/>
            <a:ext cx="4027737" cy="3931611"/>
            <a:chOff x="4828339" y="24595263"/>
            <a:chExt cx="4027737" cy="3931611"/>
          </a:xfrm>
        </p:grpSpPr>
        <p:pic>
          <p:nvPicPr>
            <p:cNvPr id="89" name="Picture 88"/>
            <p:cNvPicPr>
              <a:picLocks noChangeAspect="1"/>
            </p:cNvPicPr>
            <p:nvPr/>
          </p:nvPicPr>
          <p:blipFill rotWithShape="1">
            <a:blip r:embed="rId18"/>
            <a:srcRect b="2794"/>
            <a:stretch/>
          </p:blipFill>
          <p:spPr>
            <a:xfrm>
              <a:off x="4828339" y="24595263"/>
              <a:ext cx="4027737" cy="3931611"/>
            </a:xfrm>
            <a:prstGeom prst="rect">
              <a:avLst/>
            </a:prstGeom>
          </p:spPr>
        </p:pic>
        <p:pic>
          <p:nvPicPr>
            <p:cNvPr id="93" name="Picture 9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6076" y="27561500"/>
              <a:ext cx="269639" cy="564557"/>
            </a:xfrm>
            <a:prstGeom prst="rect">
              <a:avLst/>
            </a:prstGeom>
          </p:spPr>
        </p:pic>
        <p:pic>
          <p:nvPicPr>
            <p:cNvPr id="96" name="Picture 9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71942" y="24790499"/>
              <a:ext cx="1213377" cy="985869"/>
            </a:xfrm>
            <a:prstGeom prst="rect">
              <a:avLst/>
            </a:prstGeom>
          </p:spPr>
        </p:pic>
      </p:grpSp>
      <p:pic>
        <p:nvPicPr>
          <p:cNvPr id="97" name="Picture 9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4676" y="24019112"/>
            <a:ext cx="3514725" cy="390525"/>
          </a:xfrm>
          <a:prstGeom prst="rect">
            <a:avLst/>
          </a:prstGeom>
        </p:spPr>
      </p:pic>
      <p:pic>
        <p:nvPicPr>
          <p:cNvPr id="98" name="Picture 9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68107" y="21920599"/>
            <a:ext cx="1083713" cy="1952727"/>
          </a:xfrm>
          <a:prstGeom prst="rect">
            <a:avLst/>
          </a:prstGeom>
        </p:spPr>
      </p:pic>
      <p:sp>
        <p:nvSpPr>
          <p:cNvPr id="22" name="TextBox 21"/>
          <p:cNvSpPr txBox="1"/>
          <p:nvPr/>
        </p:nvSpPr>
        <p:spPr>
          <a:xfrm>
            <a:off x="914400" y="19816549"/>
            <a:ext cx="814085" cy="338554"/>
          </a:xfrm>
          <a:prstGeom prst="rect">
            <a:avLst/>
          </a:prstGeom>
          <a:noFill/>
        </p:spPr>
        <p:txBody>
          <a:bodyPr wrap="square" rtlCol="0">
            <a:spAutoFit/>
          </a:bodyPr>
          <a:lstStyle/>
          <a:p>
            <a:r>
              <a:rPr lang="en-US" sz="1600" dirty="0" smtClean="0">
                <a:solidFill>
                  <a:schemeClr val="tx1">
                    <a:lumMod val="50000"/>
                  </a:schemeClr>
                </a:solidFill>
              </a:rPr>
              <a:t>January</a:t>
            </a:r>
            <a:endParaRPr lang="en-US" sz="1600" dirty="0">
              <a:solidFill>
                <a:schemeClr val="tx1">
                  <a:lumMod val="50000"/>
                </a:schemeClr>
              </a:solidFill>
            </a:endParaRPr>
          </a:p>
        </p:txBody>
      </p:sp>
      <p:sp>
        <p:nvSpPr>
          <p:cNvPr id="86" name="TextBox 85"/>
          <p:cNvSpPr txBox="1"/>
          <p:nvPr/>
        </p:nvSpPr>
        <p:spPr>
          <a:xfrm>
            <a:off x="2714175" y="19828963"/>
            <a:ext cx="919169" cy="338554"/>
          </a:xfrm>
          <a:prstGeom prst="rect">
            <a:avLst/>
          </a:prstGeom>
          <a:noFill/>
        </p:spPr>
        <p:txBody>
          <a:bodyPr wrap="square" rtlCol="0">
            <a:spAutoFit/>
          </a:bodyPr>
          <a:lstStyle/>
          <a:p>
            <a:r>
              <a:rPr lang="en-US" sz="1600" dirty="0" smtClean="0">
                <a:solidFill>
                  <a:schemeClr val="tx1">
                    <a:lumMod val="50000"/>
                  </a:schemeClr>
                </a:solidFill>
              </a:rPr>
              <a:t>February</a:t>
            </a:r>
            <a:endParaRPr lang="en-US" sz="1600" dirty="0">
              <a:solidFill>
                <a:schemeClr val="tx1">
                  <a:lumMod val="50000"/>
                </a:schemeClr>
              </a:solidFill>
            </a:endParaRPr>
          </a:p>
        </p:txBody>
      </p:sp>
      <p:sp>
        <p:nvSpPr>
          <p:cNvPr id="87" name="TextBox 86"/>
          <p:cNvSpPr txBox="1"/>
          <p:nvPr/>
        </p:nvSpPr>
        <p:spPr>
          <a:xfrm>
            <a:off x="4501630" y="19816549"/>
            <a:ext cx="814085" cy="338554"/>
          </a:xfrm>
          <a:prstGeom prst="rect">
            <a:avLst/>
          </a:prstGeom>
          <a:noFill/>
        </p:spPr>
        <p:txBody>
          <a:bodyPr wrap="square" rtlCol="0">
            <a:spAutoFit/>
          </a:bodyPr>
          <a:lstStyle/>
          <a:p>
            <a:r>
              <a:rPr lang="en-US" sz="1600" dirty="0" smtClean="0">
                <a:solidFill>
                  <a:schemeClr val="tx1">
                    <a:lumMod val="50000"/>
                  </a:schemeClr>
                </a:solidFill>
              </a:rPr>
              <a:t>March</a:t>
            </a:r>
            <a:endParaRPr lang="en-US" sz="1600" dirty="0">
              <a:solidFill>
                <a:schemeClr val="tx1">
                  <a:lumMod val="50000"/>
                </a:schemeClr>
              </a:solidFill>
            </a:endParaRPr>
          </a:p>
        </p:txBody>
      </p:sp>
      <p:sp>
        <p:nvSpPr>
          <p:cNvPr id="99" name="TextBox 98"/>
          <p:cNvSpPr txBox="1"/>
          <p:nvPr/>
        </p:nvSpPr>
        <p:spPr>
          <a:xfrm>
            <a:off x="6345640" y="19833739"/>
            <a:ext cx="814085" cy="338554"/>
          </a:xfrm>
          <a:prstGeom prst="rect">
            <a:avLst/>
          </a:prstGeom>
          <a:noFill/>
        </p:spPr>
        <p:txBody>
          <a:bodyPr wrap="square" rtlCol="0">
            <a:spAutoFit/>
          </a:bodyPr>
          <a:lstStyle/>
          <a:p>
            <a:r>
              <a:rPr lang="en-US" sz="1600" dirty="0" smtClean="0">
                <a:solidFill>
                  <a:schemeClr val="tx1">
                    <a:lumMod val="50000"/>
                  </a:schemeClr>
                </a:solidFill>
              </a:rPr>
              <a:t>April</a:t>
            </a:r>
            <a:endParaRPr lang="en-US" sz="1600" dirty="0">
              <a:solidFill>
                <a:schemeClr val="tx1">
                  <a:lumMod val="50000"/>
                </a:schemeClr>
              </a:solidFill>
            </a:endParaRPr>
          </a:p>
        </p:txBody>
      </p:sp>
      <p:sp>
        <p:nvSpPr>
          <p:cNvPr id="100" name="TextBox 99"/>
          <p:cNvSpPr txBox="1"/>
          <p:nvPr/>
        </p:nvSpPr>
        <p:spPr>
          <a:xfrm>
            <a:off x="904273" y="21628120"/>
            <a:ext cx="814085" cy="338554"/>
          </a:xfrm>
          <a:prstGeom prst="rect">
            <a:avLst/>
          </a:prstGeom>
          <a:noFill/>
        </p:spPr>
        <p:txBody>
          <a:bodyPr wrap="square" rtlCol="0">
            <a:spAutoFit/>
          </a:bodyPr>
          <a:lstStyle/>
          <a:p>
            <a:r>
              <a:rPr lang="en-US" sz="1600" dirty="0" smtClean="0">
                <a:solidFill>
                  <a:schemeClr val="tx1">
                    <a:lumMod val="50000"/>
                  </a:schemeClr>
                </a:solidFill>
              </a:rPr>
              <a:t>May</a:t>
            </a:r>
            <a:endParaRPr lang="en-US" sz="1600" dirty="0">
              <a:solidFill>
                <a:schemeClr val="tx1">
                  <a:lumMod val="50000"/>
                </a:schemeClr>
              </a:solidFill>
            </a:endParaRPr>
          </a:p>
        </p:txBody>
      </p:sp>
      <p:sp>
        <p:nvSpPr>
          <p:cNvPr id="101" name="TextBox 100"/>
          <p:cNvSpPr txBox="1"/>
          <p:nvPr/>
        </p:nvSpPr>
        <p:spPr>
          <a:xfrm>
            <a:off x="2714175" y="21624229"/>
            <a:ext cx="814085" cy="338554"/>
          </a:xfrm>
          <a:prstGeom prst="rect">
            <a:avLst/>
          </a:prstGeom>
          <a:noFill/>
        </p:spPr>
        <p:txBody>
          <a:bodyPr wrap="square" rtlCol="0">
            <a:spAutoFit/>
          </a:bodyPr>
          <a:lstStyle/>
          <a:p>
            <a:r>
              <a:rPr lang="en-US" sz="1600" dirty="0" smtClean="0">
                <a:solidFill>
                  <a:schemeClr val="tx1">
                    <a:lumMod val="50000"/>
                  </a:schemeClr>
                </a:solidFill>
              </a:rPr>
              <a:t>June</a:t>
            </a:r>
            <a:endParaRPr lang="en-US" sz="1600" dirty="0">
              <a:solidFill>
                <a:schemeClr val="tx1">
                  <a:lumMod val="50000"/>
                </a:schemeClr>
              </a:solidFill>
            </a:endParaRPr>
          </a:p>
        </p:txBody>
      </p:sp>
      <p:sp>
        <p:nvSpPr>
          <p:cNvPr id="102" name="TextBox 101"/>
          <p:cNvSpPr txBox="1"/>
          <p:nvPr/>
        </p:nvSpPr>
        <p:spPr>
          <a:xfrm>
            <a:off x="4546509" y="21624229"/>
            <a:ext cx="814085" cy="338554"/>
          </a:xfrm>
          <a:prstGeom prst="rect">
            <a:avLst/>
          </a:prstGeom>
          <a:noFill/>
        </p:spPr>
        <p:txBody>
          <a:bodyPr wrap="square" rtlCol="0">
            <a:spAutoFit/>
          </a:bodyPr>
          <a:lstStyle/>
          <a:p>
            <a:r>
              <a:rPr lang="en-US" sz="1600" dirty="0" smtClean="0">
                <a:solidFill>
                  <a:schemeClr val="tx1">
                    <a:lumMod val="50000"/>
                  </a:schemeClr>
                </a:solidFill>
              </a:rPr>
              <a:t>July</a:t>
            </a:r>
            <a:endParaRPr lang="en-US" sz="1600" dirty="0">
              <a:solidFill>
                <a:schemeClr val="tx1">
                  <a:lumMod val="50000"/>
                </a:schemeClr>
              </a:solidFill>
            </a:endParaRPr>
          </a:p>
        </p:txBody>
      </p:sp>
      <p:sp>
        <p:nvSpPr>
          <p:cNvPr id="103" name="TextBox 102"/>
          <p:cNvSpPr txBox="1"/>
          <p:nvPr/>
        </p:nvSpPr>
        <p:spPr>
          <a:xfrm>
            <a:off x="6345639" y="21613921"/>
            <a:ext cx="814085" cy="338554"/>
          </a:xfrm>
          <a:prstGeom prst="rect">
            <a:avLst/>
          </a:prstGeom>
          <a:noFill/>
        </p:spPr>
        <p:txBody>
          <a:bodyPr wrap="square" rtlCol="0">
            <a:spAutoFit/>
          </a:bodyPr>
          <a:lstStyle/>
          <a:p>
            <a:r>
              <a:rPr lang="en-US" sz="1600" dirty="0" smtClean="0">
                <a:solidFill>
                  <a:schemeClr val="tx1">
                    <a:lumMod val="50000"/>
                  </a:schemeClr>
                </a:solidFill>
              </a:rPr>
              <a:t>August</a:t>
            </a:r>
            <a:endParaRPr lang="en-US" sz="1600" dirty="0">
              <a:solidFill>
                <a:schemeClr val="tx1">
                  <a:lumMod val="50000"/>
                </a:schemeClr>
              </a:solidFill>
            </a:endParaRPr>
          </a:p>
        </p:txBody>
      </p:sp>
      <p:sp>
        <p:nvSpPr>
          <p:cNvPr id="104" name="TextBox 103"/>
          <p:cNvSpPr txBox="1"/>
          <p:nvPr/>
        </p:nvSpPr>
        <p:spPr>
          <a:xfrm>
            <a:off x="850086" y="23433222"/>
            <a:ext cx="1097246" cy="338554"/>
          </a:xfrm>
          <a:prstGeom prst="rect">
            <a:avLst/>
          </a:prstGeom>
          <a:noFill/>
        </p:spPr>
        <p:txBody>
          <a:bodyPr wrap="square" rtlCol="0">
            <a:spAutoFit/>
          </a:bodyPr>
          <a:lstStyle/>
          <a:p>
            <a:r>
              <a:rPr lang="en-US" sz="1600" dirty="0" smtClean="0">
                <a:solidFill>
                  <a:schemeClr val="tx1">
                    <a:lumMod val="50000"/>
                  </a:schemeClr>
                </a:solidFill>
              </a:rPr>
              <a:t>September</a:t>
            </a:r>
            <a:endParaRPr lang="en-US" sz="1600" dirty="0">
              <a:solidFill>
                <a:schemeClr val="tx1">
                  <a:lumMod val="50000"/>
                </a:schemeClr>
              </a:solidFill>
            </a:endParaRPr>
          </a:p>
        </p:txBody>
      </p:sp>
      <p:sp>
        <p:nvSpPr>
          <p:cNvPr id="105" name="TextBox 104"/>
          <p:cNvSpPr txBox="1"/>
          <p:nvPr/>
        </p:nvSpPr>
        <p:spPr>
          <a:xfrm>
            <a:off x="2717349" y="23430413"/>
            <a:ext cx="889899" cy="338554"/>
          </a:xfrm>
          <a:prstGeom prst="rect">
            <a:avLst/>
          </a:prstGeom>
          <a:noFill/>
        </p:spPr>
        <p:txBody>
          <a:bodyPr wrap="square" rtlCol="0">
            <a:spAutoFit/>
          </a:bodyPr>
          <a:lstStyle/>
          <a:p>
            <a:r>
              <a:rPr lang="en-US" sz="1600" dirty="0" smtClean="0">
                <a:solidFill>
                  <a:schemeClr val="tx1">
                    <a:lumMod val="50000"/>
                  </a:schemeClr>
                </a:solidFill>
              </a:rPr>
              <a:t>October</a:t>
            </a:r>
            <a:endParaRPr lang="en-US" sz="1600" dirty="0">
              <a:solidFill>
                <a:schemeClr val="tx1">
                  <a:lumMod val="50000"/>
                </a:schemeClr>
              </a:solidFill>
            </a:endParaRPr>
          </a:p>
        </p:txBody>
      </p:sp>
      <p:sp>
        <p:nvSpPr>
          <p:cNvPr id="106" name="TextBox 105"/>
          <p:cNvSpPr txBox="1"/>
          <p:nvPr/>
        </p:nvSpPr>
        <p:spPr>
          <a:xfrm>
            <a:off x="4569401" y="23430413"/>
            <a:ext cx="1067855" cy="338554"/>
          </a:xfrm>
          <a:prstGeom prst="rect">
            <a:avLst/>
          </a:prstGeom>
          <a:noFill/>
        </p:spPr>
        <p:txBody>
          <a:bodyPr wrap="square" rtlCol="0">
            <a:spAutoFit/>
          </a:bodyPr>
          <a:lstStyle/>
          <a:p>
            <a:r>
              <a:rPr lang="en-US" sz="1600" dirty="0" smtClean="0">
                <a:solidFill>
                  <a:schemeClr val="tx1">
                    <a:lumMod val="50000"/>
                  </a:schemeClr>
                </a:solidFill>
              </a:rPr>
              <a:t>November</a:t>
            </a:r>
            <a:endParaRPr lang="en-US" sz="1600" dirty="0">
              <a:solidFill>
                <a:schemeClr val="tx1">
                  <a:lumMod val="50000"/>
                </a:schemeClr>
              </a:solidFill>
            </a:endParaRPr>
          </a:p>
        </p:txBody>
      </p:sp>
      <p:sp>
        <p:nvSpPr>
          <p:cNvPr id="107" name="TextBox 106"/>
          <p:cNvSpPr txBox="1"/>
          <p:nvPr/>
        </p:nvSpPr>
        <p:spPr>
          <a:xfrm>
            <a:off x="6345639" y="23430413"/>
            <a:ext cx="1089331" cy="338554"/>
          </a:xfrm>
          <a:prstGeom prst="rect">
            <a:avLst/>
          </a:prstGeom>
          <a:noFill/>
        </p:spPr>
        <p:txBody>
          <a:bodyPr wrap="square" rtlCol="0">
            <a:spAutoFit/>
          </a:bodyPr>
          <a:lstStyle/>
          <a:p>
            <a:r>
              <a:rPr lang="en-US" sz="1600" dirty="0" smtClean="0">
                <a:solidFill>
                  <a:schemeClr val="tx1">
                    <a:lumMod val="50000"/>
                  </a:schemeClr>
                </a:solidFill>
              </a:rPr>
              <a:t>December</a:t>
            </a:r>
            <a:endParaRPr lang="en-US" sz="1600" dirty="0">
              <a:solidFill>
                <a:schemeClr val="tx1">
                  <a:lumMod val="50000"/>
                </a:schemeClr>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2058</TotalTime>
  <Words>552</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crms</cp:lastModifiedBy>
  <cp:revision>132</cp:revision>
  <dcterms:created xsi:type="dcterms:W3CDTF">2015-06-02T14:58:58Z</dcterms:created>
  <dcterms:modified xsi:type="dcterms:W3CDTF">2016-03-31T23:48:15Z</dcterms:modified>
</cp:coreProperties>
</file>