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4" r:id="rId2"/>
    <p:sldId id="286" r:id="rId3"/>
    <p:sldId id="284" r:id="rId4"/>
    <p:sldId id="285" r:id="rId5"/>
    <p:sldId id="257" r:id="rId6"/>
    <p:sldId id="288" r:id="rId7"/>
    <p:sldId id="289" r:id="rId8"/>
    <p:sldId id="292" r:id="rId9"/>
    <p:sldId id="290" r:id="rId10"/>
    <p:sldId id="29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
          <p15:clr>
            <a:srgbClr val="A4A3A4"/>
          </p15:clr>
        </p15:guide>
        <p15:guide id="2" pos="2704">
          <p15:clr>
            <a:srgbClr val="A4A3A4"/>
          </p15:clr>
        </p15:guide>
        <p15:guide id="3" pos="2872">
          <p15:clr>
            <a:srgbClr val="A4A3A4"/>
          </p15:clr>
        </p15:guide>
        <p15:guide id="4" orient="horz" pos="440">
          <p15:clr>
            <a:srgbClr val="A4A3A4"/>
          </p15:clr>
        </p15:guide>
        <p15:guide id="5"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B482A"/>
    <a:srgbClr val="EE9A1E"/>
    <a:srgbClr val="F5C47B"/>
    <a:srgbClr val="F1AB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57" autoAdjust="0"/>
  </p:normalViewPr>
  <p:slideViewPr>
    <p:cSldViewPr snapToGrid="0" snapToObjects="1">
      <p:cViewPr varScale="1">
        <p:scale>
          <a:sx n="89" d="100"/>
          <a:sy n="89" d="100"/>
        </p:scale>
        <p:origin x="2244" y="78"/>
      </p:cViewPr>
      <p:guideLst>
        <p:guide orient="horz" pos="67"/>
        <p:guide pos="2704"/>
        <p:guide pos="2872"/>
        <p:guide orient="horz" pos="440"/>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818BF-AAD0-4855-B6DA-7C3C509FAD6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55691D29-AB07-411C-84F0-FCEBE8647802}">
      <dgm:prSet phldrT="[Text]"/>
      <dgm:spPr>
        <a:noFill/>
      </dgm:spPr>
      <dgm:t>
        <a:bodyPr/>
        <a:lstStyle/>
        <a:p>
          <a:pPr rtl="0"/>
          <a:r>
            <a:rPr lang="en-US" dirty="0" smtClean="0">
              <a:solidFill>
                <a:schemeClr val="bg1"/>
              </a:solidFill>
            </a:rPr>
            <a:t>Create a SWAT (Soil and Water Assessment Tool) model to simulate and assess the local hydrological processes of the </a:t>
          </a:r>
          <a:r>
            <a:rPr lang="en-US" dirty="0" err="1" smtClean="0">
              <a:solidFill>
                <a:schemeClr val="bg1"/>
              </a:solidFill>
            </a:rPr>
            <a:t>Arenal-Tempisque</a:t>
          </a:r>
          <a:r>
            <a:rPr lang="en-US" dirty="0" smtClean="0">
              <a:solidFill>
                <a:schemeClr val="bg1"/>
              </a:solidFill>
            </a:rPr>
            <a:t> Watershed</a:t>
          </a:r>
          <a:endParaRPr lang="en-US" dirty="0"/>
        </a:p>
      </dgm:t>
    </dgm:pt>
    <dgm:pt modelId="{BC97416D-E12E-4889-B22B-BC3012685202}" type="parTrans" cxnId="{E0DE17A6-7691-4769-BD64-D5D42871C8D4}">
      <dgm:prSet/>
      <dgm:spPr/>
      <dgm:t>
        <a:bodyPr/>
        <a:lstStyle/>
        <a:p>
          <a:endParaRPr lang="en-US"/>
        </a:p>
      </dgm:t>
    </dgm:pt>
    <dgm:pt modelId="{30C5F613-D304-4E9E-9C09-6A31B38FD548}" type="sibTrans" cxnId="{E0DE17A6-7691-4769-BD64-D5D42871C8D4}">
      <dgm:prSet/>
      <dgm:spPr/>
      <dgm:t>
        <a:bodyPr/>
        <a:lstStyle/>
        <a:p>
          <a:endParaRPr lang="en-US"/>
        </a:p>
      </dgm:t>
    </dgm:pt>
    <dgm:pt modelId="{679E7D37-99CD-45FE-BFEF-B82E6688B7D7}">
      <dgm:prSet phldrT="[Text]"/>
      <dgm:spPr>
        <a:noFill/>
      </dgm:spPr>
      <dgm:t>
        <a:bodyPr/>
        <a:lstStyle/>
        <a:p>
          <a:pPr rtl="0"/>
          <a:r>
            <a:rPr lang="en-US" dirty="0" smtClean="0"/>
            <a:t>Utilize Mod 16 data from Terra's MODIS sensor to supplement SWAT's evapotranspiration values</a:t>
          </a:r>
          <a:endParaRPr lang="en-US" dirty="0"/>
        </a:p>
      </dgm:t>
    </dgm:pt>
    <dgm:pt modelId="{59B815BC-60FE-49DF-AFD2-95EDC2F4B083}" type="parTrans" cxnId="{3946635D-48A5-4449-A520-C1703BB3A075}">
      <dgm:prSet/>
      <dgm:spPr/>
      <dgm:t>
        <a:bodyPr/>
        <a:lstStyle/>
        <a:p>
          <a:endParaRPr lang="en-US"/>
        </a:p>
      </dgm:t>
    </dgm:pt>
    <dgm:pt modelId="{4D9235BE-2369-473E-883F-05C84BA042AC}" type="sibTrans" cxnId="{3946635D-48A5-4449-A520-C1703BB3A075}">
      <dgm:prSet/>
      <dgm:spPr/>
      <dgm:t>
        <a:bodyPr/>
        <a:lstStyle/>
        <a:p>
          <a:endParaRPr lang="en-US"/>
        </a:p>
      </dgm:t>
    </dgm:pt>
    <dgm:pt modelId="{38BC4544-159E-47F2-8AA5-CAE97E53644E}">
      <dgm:prSet phldrT="[Text]"/>
      <dgm:spPr>
        <a:noFill/>
      </dgm:spPr>
      <dgm:t>
        <a:bodyPr/>
        <a:lstStyle/>
        <a:p>
          <a:pPr rtl="0"/>
          <a:r>
            <a:rPr lang="en-US" b="0" dirty="0" smtClean="0">
              <a:solidFill>
                <a:schemeClr val="bg1"/>
              </a:solidFill>
            </a:rPr>
            <a:t>Develop  tutorials for SWAT</a:t>
          </a:r>
          <a:r>
            <a:rPr lang="en-US" b="0" baseline="0" dirty="0" smtClean="0">
              <a:solidFill>
                <a:schemeClr val="bg1"/>
              </a:solidFill>
            </a:rPr>
            <a:t> and SWAT-CUP modeling software so </a:t>
          </a:r>
          <a:r>
            <a:rPr lang="en-US" b="0" dirty="0" smtClean="0">
              <a:solidFill>
                <a:schemeClr val="bg1"/>
              </a:solidFill>
            </a:rPr>
            <a:t>project partners will be able to replicate our methodology, </a:t>
          </a:r>
          <a:r>
            <a:rPr lang="en-US" b="0" baseline="0" dirty="0" smtClean="0">
              <a:solidFill>
                <a:schemeClr val="bg1"/>
              </a:solidFill>
            </a:rPr>
            <a:t> and calibrate and validate their model’s results. </a:t>
          </a:r>
          <a:endParaRPr lang="en-US" dirty="0"/>
        </a:p>
      </dgm:t>
    </dgm:pt>
    <dgm:pt modelId="{554BB0F0-2F37-4F36-992D-5E7452E7D296}" type="parTrans" cxnId="{69EA2AB0-D9F6-4137-AC62-58DDF87ABB0B}">
      <dgm:prSet/>
      <dgm:spPr/>
      <dgm:t>
        <a:bodyPr/>
        <a:lstStyle/>
        <a:p>
          <a:endParaRPr lang="en-US"/>
        </a:p>
      </dgm:t>
    </dgm:pt>
    <dgm:pt modelId="{02684652-C30E-4D47-8494-5BE728746444}" type="sibTrans" cxnId="{69EA2AB0-D9F6-4137-AC62-58DDF87ABB0B}">
      <dgm:prSet/>
      <dgm:spPr/>
      <dgm:t>
        <a:bodyPr/>
        <a:lstStyle/>
        <a:p>
          <a:endParaRPr lang="en-US"/>
        </a:p>
      </dgm:t>
    </dgm:pt>
    <dgm:pt modelId="{966E288F-C4A8-4A3A-93FB-1E7BF3ACD4E6}" type="pres">
      <dgm:prSet presAssocID="{7B9818BF-AAD0-4855-B6DA-7C3C509FAD69}" presName="linearFlow" presStyleCnt="0">
        <dgm:presLayoutVars>
          <dgm:dir/>
          <dgm:resizeHandles val="exact"/>
        </dgm:presLayoutVars>
      </dgm:prSet>
      <dgm:spPr/>
      <dgm:t>
        <a:bodyPr/>
        <a:lstStyle/>
        <a:p>
          <a:endParaRPr lang="en-US"/>
        </a:p>
      </dgm:t>
    </dgm:pt>
    <dgm:pt modelId="{B89A0B36-AE35-4A38-A3A3-863D22C74384}" type="pres">
      <dgm:prSet presAssocID="{55691D29-AB07-411C-84F0-FCEBE8647802}" presName="composite" presStyleCnt="0"/>
      <dgm:spPr/>
    </dgm:pt>
    <dgm:pt modelId="{23CC6155-E014-4B43-B5C4-13BE8C9654E4}" type="pres">
      <dgm:prSet presAssocID="{55691D29-AB07-411C-84F0-FCEBE8647802}" presName="imgShp" presStyleLbl="fgImgPlace1" presStyleIdx="0" presStyleCnt="3"/>
      <dgm:spPr>
        <a:blipFill>
          <a:blip xmlns:r="http://schemas.openxmlformats.org/officeDocument/2006/relationships" r:embed="rId1"/>
          <a:tile tx="0" ty="0" sx="100000" sy="100000" flip="none" algn="tl"/>
        </a:blipFill>
      </dgm:spPr>
    </dgm:pt>
    <dgm:pt modelId="{B3B2564B-0545-4A13-AD1B-DE8FDA653025}" type="pres">
      <dgm:prSet presAssocID="{55691D29-AB07-411C-84F0-FCEBE8647802}" presName="txShp" presStyleLbl="node1" presStyleIdx="0" presStyleCnt="3">
        <dgm:presLayoutVars>
          <dgm:bulletEnabled val="1"/>
        </dgm:presLayoutVars>
      </dgm:prSet>
      <dgm:spPr/>
      <dgm:t>
        <a:bodyPr/>
        <a:lstStyle/>
        <a:p>
          <a:endParaRPr lang="en-US"/>
        </a:p>
      </dgm:t>
    </dgm:pt>
    <dgm:pt modelId="{138863A1-3821-4737-93DB-9E58A35A4B58}" type="pres">
      <dgm:prSet presAssocID="{30C5F613-D304-4E9E-9C09-6A31B38FD548}" presName="spacing" presStyleCnt="0"/>
      <dgm:spPr/>
    </dgm:pt>
    <dgm:pt modelId="{B09A7CF7-B32A-49AC-A9A9-5D91AC54D77D}" type="pres">
      <dgm:prSet presAssocID="{679E7D37-99CD-45FE-BFEF-B82E6688B7D7}" presName="composite" presStyleCnt="0"/>
      <dgm:spPr/>
    </dgm:pt>
    <dgm:pt modelId="{29D40E95-50E0-4682-B1F7-1A32B9D9A0BC}" type="pres">
      <dgm:prSet presAssocID="{679E7D37-99CD-45FE-BFEF-B82E6688B7D7}" presName="imgShp" presStyleLbl="fgImgPlace1" presStyleIdx="1" presStyleCnt="3"/>
      <dgm:spPr>
        <a:blipFill>
          <a:blip xmlns:r="http://schemas.openxmlformats.org/officeDocument/2006/relationships" r:embed="rId1"/>
          <a:tile tx="0" ty="0" sx="100000" sy="100000" flip="none" algn="tl"/>
        </a:blipFill>
      </dgm:spPr>
    </dgm:pt>
    <dgm:pt modelId="{81726ED6-92C4-4E5F-AB92-4F60AAFEBC18}" type="pres">
      <dgm:prSet presAssocID="{679E7D37-99CD-45FE-BFEF-B82E6688B7D7}" presName="txShp" presStyleLbl="node1" presStyleIdx="1" presStyleCnt="3">
        <dgm:presLayoutVars>
          <dgm:bulletEnabled val="1"/>
        </dgm:presLayoutVars>
      </dgm:prSet>
      <dgm:spPr/>
      <dgm:t>
        <a:bodyPr/>
        <a:lstStyle/>
        <a:p>
          <a:endParaRPr lang="en-US"/>
        </a:p>
      </dgm:t>
    </dgm:pt>
    <dgm:pt modelId="{FFD8DF7E-4A69-4E03-915B-59E9DC8728EA}" type="pres">
      <dgm:prSet presAssocID="{4D9235BE-2369-473E-883F-05C84BA042AC}" presName="spacing" presStyleCnt="0"/>
      <dgm:spPr/>
    </dgm:pt>
    <dgm:pt modelId="{641739B3-BDA4-434F-997A-CB76CF9316D5}" type="pres">
      <dgm:prSet presAssocID="{38BC4544-159E-47F2-8AA5-CAE97E53644E}" presName="composite" presStyleCnt="0"/>
      <dgm:spPr/>
    </dgm:pt>
    <dgm:pt modelId="{1F7864DC-E7C4-44F2-9EF1-380AA44AC156}" type="pres">
      <dgm:prSet presAssocID="{38BC4544-159E-47F2-8AA5-CAE97E53644E}" presName="imgShp" presStyleLbl="fgImgPlace1" presStyleIdx="2" presStyleCnt="3"/>
      <dgm:spPr>
        <a:blipFill>
          <a:blip xmlns:r="http://schemas.openxmlformats.org/officeDocument/2006/relationships" r:embed="rId1"/>
          <a:tile tx="0" ty="0" sx="100000" sy="100000" flip="none" algn="tl"/>
        </a:blipFill>
      </dgm:spPr>
    </dgm:pt>
    <dgm:pt modelId="{93BBFB7E-C3A6-479E-9804-EE27D182C5EA}" type="pres">
      <dgm:prSet presAssocID="{38BC4544-159E-47F2-8AA5-CAE97E53644E}" presName="txShp" presStyleLbl="node1" presStyleIdx="2" presStyleCnt="3">
        <dgm:presLayoutVars>
          <dgm:bulletEnabled val="1"/>
        </dgm:presLayoutVars>
      </dgm:prSet>
      <dgm:spPr/>
      <dgm:t>
        <a:bodyPr/>
        <a:lstStyle/>
        <a:p>
          <a:endParaRPr lang="en-US"/>
        </a:p>
      </dgm:t>
    </dgm:pt>
  </dgm:ptLst>
  <dgm:cxnLst>
    <dgm:cxn modelId="{D4F06B86-6813-42B5-A984-B523A6115A97}" type="presOf" srcId="{679E7D37-99CD-45FE-BFEF-B82E6688B7D7}" destId="{81726ED6-92C4-4E5F-AB92-4F60AAFEBC18}" srcOrd="0" destOrd="0" presId="urn:microsoft.com/office/officeart/2005/8/layout/vList3"/>
    <dgm:cxn modelId="{8470583C-EB3F-4374-A919-922146B6F894}" type="presOf" srcId="{7B9818BF-AAD0-4855-B6DA-7C3C509FAD69}" destId="{966E288F-C4A8-4A3A-93FB-1E7BF3ACD4E6}" srcOrd="0" destOrd="0" presId="urn:microsoft.com/office/officeart/2005/8/layout/vList3"/>
    <dgm:cxn modelId="{69EA2AB0-D9F6-4137-AC62-58DDF87ABB0B}" srcId="{7B9818BF-AAD0-4855-B6DA-7C3C509FAD69}" destId="{38BC4544-159E-47F2-8AA5-CAE97E53644E}" srcOrd="2" destOrd="0" parTransId="{554BB0F0-2F37-4F36-992D-5E7452E7D296}" sibTransId="{02684652-C30E-4D47-8494-5BE728746444}"/>
    <dgm:cxn modelId="{3946635D-48A5-4449-A520-C1703BB3A075}" srcId="{7B9818BF-AAD0-4855-B6DA-7C3C509FAD69}" destId="{679E7D37-99CD-45FE-BFEF-B82E6688B7D7}" srcOrd="1" destOrd="0" parTransId="{59B815BC-60FE-49DF-AFD2-95EDC2F4B083}" sibTransId="{4D9235BE-2369-473E-883F-05C84BA042AC}"/>
    <dgm:cxn modelId="{24509D5A-70FE-4B5A-B02C-BCEB717D522B}" type="presOf" srcId="{38BC4544-159E-47F2-8AA5-CAE97E53644E}" destId="{93BBFB7E-C3A6-479E-9804-EE27D182C5EA}" srcOrd="0" destOrd="0" presId="urn:microsoft.com/office/officeart/2005/8/layout/vList3"/>
    <dgm:cxn modelId="{EC00821D-03B3-4724-978D-553E3192E96B}" type="presOf" srcId="{55691D29-AB07-411C-84F0-FCEBE8647802}" destId="{B3B2564B-0545-4A13-AD1B-DE8FDA653025}" srcOrd="0" destOrd="0" presId="urn:microsoft.com/office/officeart/2005/8/layout/vList3"/>
    <dgm:cxn modelId="{E0DE17A6-7691-4769-BD64-D5D42871C8D4}" srcId="{7B9818BF-AAD0-4855-B6DA-7C3C509FAD69}" destId="{55691D29-AB07-411C-84F0-FCEBE8647802}" srcOrd="0" destOrd="0" parTransId="{BC97416D-E12E-4889-B22B-BC3012685202}" sibTransId="{30C5F613-D304-4E9E-9C09-6A31B38FD548}"/>
    <dgm:cxn modelId="{10EC116E-D3D9-49D0-A019-70E63D293FFB}" type="presParOf" srcId="{966E288F-C4A8-4A3A-93FB-1E7BF3ACD4E6}" destId="{B89A0B36-AE35-4A38-A3A3-863D22C74384}" srcOrd="0" destOrd="0" presId="urn:microsoft.com/office/officeart/2005/8/layout/vList3"/>
    <dgm:cxn modelId="{F8309371-22E6-4817-8C7C-BCFB583770C2}" type="presParOf" srcId="{B89A0B36-AE35-4A38-A3A3-863D22C74384}" destId="{23CC6155-E014-4B43-B5C4-13BE8C9654E4}" srcOrd="0" destOrd="0" presId="urn:microsoft.com/office/officeart/2005/8/layout/vList3"/>
    <dgm:cxn modelId="{E421A13E-F374-4DDC-9B6D-32F8859965AA}" type="presParOf" srcId="{B89A0B36-AE35-4A38-A3A3-863D22C74384}" destId="{B3B2564B-0545-4A13-AD1B-DE8FDA653025}" srcOrd="1" destOrd="0" presId="urn:microsoft.com/office/officeart/2005/8/layout/vList3"/>
    <dgm:cxn modelId="{8763D88C-9444-4A22-BF12-7E296D0BC905}" type="presParOf" srcId="{966E288F-C4A8-4A3A-93FB-1E7BF3ACD4E6}" destId="{138863A1-3821-4737-93DB-9E58A35A4B58}" srcOrd="1" destOrd="0" presId="urn:microsoft.com/office/officeart/2005/8/layout/vList3"/>
    <dgm:cxn modelId="{09F7E0F6-F30C-4018-9C07-CA5CCE88B7CE}" type="presParOf" srcId="{966E288F-C4A8-4A3A-93FB-1E7BF3ACD4E6}" destId="{B09A7CF7-B32A-49AC-A9A9-5D91AC54D77D}" srcOrd="2" destOrd="0" presId="urn:microsoft.com/office/officeart/2005/8/layout/vList3"/>
    <dgm:cxn modelId="{0C62E723-E594-460F-86E7-61A164F26701}" type="presParOf" srcId="{B09A7CF7-B32A-49AC-A9A9-5D91AC54D77D}" destId="{29D40E95-50E0-4682-B1F7-1A32B9D9A0BC}" srcOrd="0" destOrd="0" presId="urn:microsoft.com/office/officeart/2005/8/layout/vList3"/>
    <dgm:cxn modelId="{B0B5153B-AFBF-45F1-B189-C6B8C153715F}" type="presParOf" srcId="{B09A7CF7-B32A-49AC-A9A9-5D91AC54D77D}" destId="{81726ED6-92C4-4E5F-AB92-4F60AAFEBC18}" srcOrd="1" destOrd="0" presId="urn:microsoft.com/office/officeart/2005/8/layout/vList3"/>
    <dgm:cxn modelId="{F5EE69F5-9BCF-4639-A2C7-AD5AEADDA3DF}" type="presParOf" srcId="{966E288F-C4A8-4A3A-93FB-1E7BF3ACD4E6}" destId="{FFD8DF7E-4A69-4E03-915B-59E9DC8728EA}" srcOrd="3" destOrd="0" presId="urn:microsoft.com/office/officeart/2005/8/layout/vList3"/>
    <dgm:cxn modelId="{96A3F6DF-1DB4-4D57-BEF0-FC8A343AB31C}" type="presParOf" srcId="{966E288F-C4A8-4A3A-93FB-1E7BF3ACD4E6}" destId="{641739B3-BDA4-434F-997A-CB76CF9316D5}" srcOrd="4" destOrd="0" presId="urn:microsoft.com/office/officeart/2005/8/layout/vList3"/>
    <dgm:cxn modelId="{A4577A06-EA65-484C-99D8-A83160B45513}" type="presParOf" srcId="{641739B3-BDA4-434F-997A-CB76CF9316D5}" destId="{1F7864DC-E7C4-44F2-9EF1-380AA44AC156}" srcOrd="0" destOrd="0" presId="urn:microsoft.com/office/officeart/2005/8/layout/vList3"/>
    <dgm:cxn modelId="{B8A97DD4-DAF9-4B07-BC27-429C4F12071D}" type="presParOf" srcId="{641739B3-BDA4-434F-997A-CB76CF9316D5}" destId="{93BBFB7E-C3A6-479E-9804-EE27D182C5E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DCA8B-1678-AD4F-8A69-137846F95F11}" type="datetimeFigureOut">
              <a:rPr lang="en-US" smtClean="0"/>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6DAF1-6739-FC4E-90E6-9A77698F0B92}" type="slidenum">
              <a:rPr lang="en-US" smtClean="0"/>
              <a:t>‹#›</a:t>
            </a:fld>
            <a:endParaRPr lang="en-US"/>
          </a:p>
        </p:txBody>
      </p:sp>
    </p:spTree>
    <p:extLst>
      <p:ext uri="{BB962C8B-B14F-4D97-AF65-F5344CB8AC3E}">
        <p14:creationId xmlns:p14="http://schemas.microsoft.com/office/powerpoint/2010/main" val="321592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bg1"/>
              </a:solidFill>
              <a:latin typeface="Century Gothic"/>
              <a:cs typeface="Century Gothic"/>
            </a:endParaRPr>
          </a:p>
          <a:p>
            <a:endParaRPr lang="en-US" dirty="0" smtClean="0"/>
          </a:p>
        </p:txBody>
      </p:sp>
      <p:sp>
        <p:nvSpPr>
          <p:cNvPr id="4" name="Slide Number Placeholder 3"/>
          <p:cNvSpPr>
            <a:spLocks noGrp="1"/>
          </p:cNvSpPr>
          <p:nvPr>
            <p:ph type="sldNum" sz="quarter" idx="10"/>
          </p:nvPr>
        </p:nvSpPr>
        <p:spPr/>
        <p:txBody>
          <a:bodyPr/>
          <a:lstStyle/>
          <a:p>
            <a:fld id="{F916DAF1-6739-FC4E-90E6-9A77698F0B92}" type="slidenum">
              <a:rPr lang="en-US" smtClean="0"/>
              <a:t>1</a:t>
            </a:fld>
            <a:endParaRPr lang="en-US"/>
          </a:p>
        </p:txBody>
      </p:sp>
    </p:spTree>
    <p:extLst>
      <p:ext uri="{BB962C8B-B14F-4D97-AF65-F5344CB8AC3E}">
        <p14:creationId xmlns:p14="http://schemas.microsoft.com/office/powerpoint/2010/main" val="424743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6DAF1-6739-FC4E-90E6-9A77698F0B92}" type="slidenum">
              <a:rPr lang="en-US" smtClean="0"/>
              <a:t>10</a:t>
            </a:fld>
            <a:endParaRPr lang="en-US"/>
          </a:p>
        </p:txBody>
      </p:sp>
    </p:spTree>
    <p:extLst>
      <p:ext uri="{BB962C8B-B14F-4D97-AF65-F5344CB8AC3E}">
        <p14:creationId xmlns:p14="http://schemas.microsoft.com/office/powerpoint/2010/main" val="85522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0"/>
              </a:spcBef>
              <a:buSzPct val="100000"/>
              <a:buNone/>
            </a:pPr>
            <a:r>
              <a:rPr lang="en-US" sz="1200" dirty="0" smtClean="0">
                <a:latin typeface="Century Gothic"/>
                <a:ea typeface="Century Gothic"/>
                <a:cs typeface="Century Gothic"/>
                <a:sym typeface="Century Gothic"/>
              </a:rPr>
              <a:t>The </a:t>
            </a:r>
            <a:r>
              <a:rPr lang="en-US" sz="1200" dirty="0" err="1" smtClean="0">
                <a:latin typeface="Century Gothic"/>
                <a:ea typeface="Century Gothic"/>
                <a:cs typeface="Century Gothic"/>
                <a:sym typeface="Century Gothic"/>
              </a:rPr>
              <a:t>Arenal-Tempisque</a:t>
            </a:r>
            <a:r>
              <a:rPr lang="en-US" sz="1200" dirty="0" smtClean="0">
                <a:latin typeface="Century Gothic"/>
                <a:ea typeface="Century Gothic"/>
                <a:cs typeface="Century Gothic"/>
                <a:sym typeface="Century Gothic"/>
              </a:rPr>
              <a:t> Watershed</a:t>
            </a:r>
            <a:r>
              <a:rPr lang="en-US" sz="1200" baseline="0" dirty="0" smtClean="0">
                <a:latin typeface="Century Gothic"/>
                <a:ea typeface="Century Gothic"/>
                <a:cs typeface="Century Gothic"/>
                <a:sym typeface="Century Gothic"/>
              </a:rPr>
              <a:t> is located </a:t>
            </a:r>
            <a:r>
              <a:rPr lang="en-US" sz="1200" dirty="0" smtClean="0">
                <a:latin typeface="Century Gothic"/>
                <a:ea typeface="Century Gothic"/>
                <a:cs typeface="Century Gothic"/>
                <a:sym typeface="Century Gothic"/>
              </a:rPr>
              <a:t>in the Guanacaste province</a:t>
            </a:r>
            <a:r>
              <a:rPr lang="en-US" sz="1200" baseline="0" dirty="0" smtClean="0">
                <a:latin typeface="Century Gothic"/>
                <a:ea typeface="Century Gothic"/>
                <a:cs typeface="Century Gothic"/>
                <a:sym typeface="Century Gothic"/>
              </a:rPr>
              <a:t> of </a:t>
            </a:r>
            <a:r>
              <a:rPr lang="en-US" sz="1200" dirty="0" smtClean="0">
                <a:latin typeface="Century Gothic"/>
                <a:ea typeface="Century Gothic"/>
                <a:cs typeface="Century Gothic"/>
                <a:sym typeface="Century Gothic"/>
              </a:rPr>
              <a:t>Costa Rica</a:t>
            </a:r>
            <a:r>
              <a:rPr lang="en-US" sz="1200" baseline="0" dirty="0" smtClean="0">
                <a:latin typeface="Century Gothic"/>
                <a:ea typeface="Century Gothic"/>
                <a:cs typeface="Century Gothic"/>
                <a:sym typeface="Century Gothic"/>
              </a:rPr>
              <a:t> and is</a:t>
            </a:r>
            <a:r>
              <a:rPr lang="en-US" sz="1200" dirty="0" smtClean="0">
                <a:latin typeface="Century Gothic"/>
                <a:ea typeface="Century Gothic"/>
                <a:cs typeface="Century Gothic"/>
                <a:sym typeface="Century Gothic"/>
              </a:rPr>
              <a:t> geographically located in the northwest region of the</a:t>
            </a:r>
            <a:r>
              <a:rPr lang="en-US" sz="1200" baseline="0" dirty="0" smtClean="0">
                <a:latin typeface="Century Gothic"/>
                <a:ea typeface="Century Gothic"/>
                <a:cs typeface="Century Gothic"/>
                <a:sym typeface="Century Gothic"/>
              </a:rPr>
              <a:t> country</a:t>
            </a:r>
            <a:r>
              <a:rPr lang="en-US" sz="1200" dirty="0" smtClean="0">
                <a:latin typeface="Century Gothic"/>
                <a:ea typeface="Century Gothic"/>
                <a:cs typeface="Century Gothic"/>
                <a:sym typeface="Century Gothic"/>
              </a:rPr>
              <a:t>, situated between the Pacific Coast, the Gulf of Nicoya, and Lake </a:t>
            </a:r>
            <a:r>
              <a:rPr lang="en-US" sz="1200" dirty="0" err="1" smtClean="0">
                <a:latin typeface="Century Gothic"/>
                <a:ea typeface="Century Gothic"/>
                <a:cs typeface="Century Gothic"/>
                <a:sym typeface="Century Gothic"/>
              </a:rPr>
              <a:t>Arenal</a:t>
            </a:r>
            <a:r>
              <a:rPr lang="en-US" sz="1200" dirty="0" smtClean="0">
                <a:latin typeface="Century Gothic"/>
                <a:ea typeface="Century Gothic"/>
                <a:cs typeface="Century Gothic"/>
                <a:sym typeface="Century Gothic"/>
              </a:rPr>
              <a:t>.</a:t>
            </a:r>
          </a:p>
          <a:p>
            <a:pPr lvl="0" rtl="0">
              <a:lnSpc>
                <a:spcPct val="115000"/>
              </a:lnSpc>
              <a:spcBef>
                <a:spcPts val="0"/>
              </a:spcBef>
              <a:buNone/>
            </a:pPr>
            <a:endParaRPr lang="en-US" sz="1200" dirty="0" smtClean="0">
              <a:latin typeface="Century Gothic"/>
              <a:ea typeface="Century Gothic"/>
              <a:cs typeface="Century Gothic"/>
              <a:sym typeface="Century Gothic"/>
            </a:endParaRPr>
          </a:p>
          <a:p>
            <a:pPr lvl="0" rtl="0">
              <a:lnSpc>
                <a:spcPct val="115000"/>
              </a:lnSpc>
              <a:spcBef>
                <a:spcPts val="0"/>
              </a:spcBef>
              <a:buSzPct val="100000"/>
              <a:buNone/>
            </a:pPr>
            <a:r>
              <a:rPr lang="en-US" sz="1200" dirty="0" smtClean="0">
                <a:latin typeface="Century Gothic"/>
                <a:ea typeface="Century Gothic"/>
                <a:cs typeface="Century Gothic"/>
                <a:sym typeface="Century Gothic"/>
              </a:rPr>
              <a:t>This watershed contains</a:t>
            </a:r>
            <a:r>
              <a:rPr lang="en-US" sz="1200" baseline="0" dirty="0" smtClean="0">
                <a:latin typeface="Century Gothic"/>
                <a:ea typeface="Century Gothic"/>
                <a:cs typeface="Century Gothic"/>
                <a:sym typeface="Century Gothic"/>
              </a:rPr>
              <a:t> the largest irrigation district in the country. Its irrigation infrastructure, extending over 2800 Ha, has enabled this otherwise dry province to sustain its production of rice, sugarcane, and farm-raised Tilapia -making this region one of Costa Rica’s most economically productive.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16DAF1-6739-FC4E-90E6-9A77698F0B92}" type="slidenum">
              <a:rPr lang="en-US" smtClean="0"/>
              <a:t>2</a:t>
            </a:fld>
            <a:endParaRPr lang="en-US"/>
          </a:p>
        </p:txBody>
      </p:sp>
    </p:spTree>
    <p:extLst>
      <p:ext uri="{BB962C8B-B14F-4D97-AF65-F5344CB8AC3E}">
        <p14:creationId xmlns:p14="http://schemas.microsoft.com/office/powerpoint/2010/main" val="134653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15000"/>
              </a:lnSpc>
              <a:spcBef>
                <a:spcPts val="0"/>
              </a:spcBef>
              <a:buNone/>
            </a:pPr>
            <a:r>
              <a:rPr lang="en-US" sz="1200" dirty="0" smtClean="0">
                <a:latin typeface="Century Gothic"/>
                <a:ea typeface="Century Gothic"/>
                <a:cs typeface="Century Gothic"/>
                <a:sym typeface="Century Gothic"/>
              </a:rPr>
              <a:t>If there is time : </a:t>
            </a:r>
            <a:r>
              <a:rPr lang="en-US" dirty="0" smtClean="0">
                <a:solidFill>
                  <a:schemeClr val="bg1"/>
                </a:solidFill>
              </a:rPr>
              <a:t>A need for a more efficient water management plan is becoming apparent.</a:t>
            </a:r>
            <a:endParaRPr lang="en-US" sz="1200" dirty="0" smtClean="0">
              <a:latin typeface="Century Gothic"/>
              <a:ea typeface="Century Gothic"/>
              <a:cs typeface="Century Gothic"/>
              <a:sym typeface="Century Gothic"/>
            </a:endParaRPr>
          </a:p>
        </p:txBody>
      </p:sp>
      <p:sp>
        <p:nvSpPr>
          <p:cNvPr id="4" name="Slide Number Placeholder 3"/>
          <p:cNvSpPr>
            <a:spLocks noGrp="1"/>
          </p:cNvSpPr>
          <p:nvPr>
            <p:ph type="sldNum" sz="quarter" idx="10"/>
          </p:nvPr>
        </p:nvSpPr>
        <p:spPr/>
        <p:txBody>
          <a:bodyPr/>
          <a:lstStyle/>
          <a:p>
            <a:fld id="{F916DAF1-6739-FC4E-90E6-9A77698F0B92}" type="slidenum">
              <a:rPr lang="en-US" smtClean="0"/>
              <a:t>3</a:t>
            </a:fld>
            <a:endParaRPr lang="en-US"/>
          </a:p>
        </p:txBody>
      </p:sp>
    </p:spTree>
    <p:extLst>
      <p:ext uri="{BB962C8B-B14F-4D97-AF65-F5344CB8AC3E}">
        <p14:creationId xmlns:p14="http://schemas.microsoft.com/office/powerpoint/2010/main" val="291522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Thus</a:t>
            </a:r>
            <a:r>
              <a:rPr lang="en-US" baseline="0" dirty="0" smtClean="0"/>
              <a:t> to</a:t>
            </a:r>
            <a:r>
              <a:rPr lang="en-US" dirty="0" smtClean="0"/>
              <a:t> address the issue of</a:t>
            </a:r>
            <a:r>
              <a:rPr lang="en-US" baseline="0" dirty="0" smtClean="0"/>
              <a:t> drought and the growing demand for water, the Costa Rica team established the following objectives. To…</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These tutorials will allow project partners to continuously update their water budget, allowing them to make</a:t>
            </a:r>
            <a:r>
              <a:rPr lang="en-US" baseline="0" dirty="0" smtClean="0"/>
              <a:t> a more efficient water management plan.</a:t>
            </a:r>
            <a:endParaRPr lang="en-US" dirty="0"/>
          </a:p>
        </p:txBody>
      </p:sp>
      <p:sp>
        <p:nvSpPr>
          <p:cNvPr id="4" name="Slide Number Placeholder 3"/>
          <p:cNvSpPr>
            <a:spLocks noGrp="1"/>
          </p:cNvSpPr>
          <p:nvPr>
            <p:ph type="sldNum" sz="quarter" idx="10"/>
          </p:nvPr>
        </p:nvSpPr>
        <p:spPr/>
        <p:txBody>
          <a:bodyPr/>
          <a:lstStyle/>
          <a:p>
            <a:fld id="{F916DAF1-6739-FC4E-90E6-9A77698F0B92}" type="slidenum">
              <a:rPr lang="en-US" smtClean="0"/>
              <a:t>4</a:t>
            </a:fld>
            <a:endParaRPr lang="en-US"/>
          </a:p>
        </p:txBody>
      </p:sp>
    </p:spTree>
    <p:extLst>
      <p:ext uri="{BB962C8B-B14F-4D97-AF65-F5344CB8AC3E}">
        <p14:creationId xmlns:p14="http://schemas.microsoft.com/office/powerpoint/2010/main" val="128300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were able to achieve these</a:t>
            </a:r>
            <a:r>
              <a:rPr lang="en-US" baseline="0" dirty="0" smtClean="0"/>
              <a:t> objectives through collaboration efforts with NASA DEVELOP’s project partners (SENARA, UGA Costa Rica, and the Costa Rican Embassy to the United States) and from datasets derived from NASA Earth observations. Terra’s ASTER sensor provided the Digital Elevations Models for SWAT, while Terra’s MODIS sensor supplied MOD 16 supplementary evapotranspiration datasets. Landsat OLI images were also used to help digitalize land cover datasets for our SWAT model. </a:t>
            </a:r>
            <a:endParaRPr lang="en-US" dirty="0" smtClean="0"/>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F916DAF1-6739-FC4E-90E6-9A77698F0B92}" type="slidenum">
              <a:rPr lang="en-US" smtClean="0"/>
              <a:t>5</a:t>
            </a:fld>
            <a:endParaRPr lang="en-US"/>
          </a:p>
        </p:txBody>
      </p:sp>
    </p:spTree>
    <p:extLst>
      <p:ext uri="{BB962C8B-B14F-4D97-AF65-F5344CB8AC3E}">
        <p14:creationId xmlns:p14="http://schemas.microsoft.com/office/powerpoint/2010/main" val="26332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 was chosen because it is</a:t>
            </a:r>
            <a:r>
              <a:rPr lang="en-US" baseline="0" dirty="0" smtClean="0"/>
              <a:t> public domain,</a:t>
            </a:r>
            <a:r>
              <a:rPr lang="en-US" dirty="0" smtClean="0"/>
              <a:t> and it only required these four</a:t>
            </a:r>
            <a:r>
              <a:rPr lang="en-US" baseline="0" dirty="0" smtClean="0"/>
              <a:t> datasets (point to them) to simulate the watershed’s hydrological processes. </a:t>
            </a:r>
          </a:p>
          <a:p>
            <a:endParaRPr lang="en-US" baseline="0" dirty="0" smtClean="0"/>
          </a:p>
          <a:p>
            <a:r>
              <a:rPr lang="en-US" baseline="0" dirty="0" smtClean="0"/>
              <a:t>SWAT-CUP was used to calibrate and validate the model. It required SWAT’s hydrological outputs and </a:t>
            </a:r>
            <a:r>
              <a:rPr lang="en-US" i="1" baseline="0" dirty="0" smtClean="0"/>
              <a:t>in situ</a:t>
            </a:r>
            <a:r>
              <a:rPr lang="en-US" baseline="0" dirty="0" smtClean="0"/>
              <a:t> stream discharge data for the watershed. Calibration requires adjustment of the model’s parameters to ensure that your generated SWAT outputs are feasible for your area.    </a:t>
            </a:r>
          </a:p>
          <a:p>
            <a:endParaRPr lang="en-US" baseline="0" dirty="0" smtClean="0"/>
          </a:p>
          <a:p>
            <a:r>
              <a:rPr lang="en-US" baseline="0" dirty="0" smtClean="0"/>
              <a:t>Mod 16 data was processed in Model Builder to achieve monthly evapotranspiration readings, offering a more current measurements for the study area.</a:t>
            </a:r>
          </a:p>
        </p:txBody>
      </p:sp>
      <p:sp>
        <p:nvSpPr>
          <p:cNvPr id="4" name="Slide Number Placeholder 3"/>
          <p:cNvSpPr>
            <a:spLocks noGrp="1"/>
          </p:cNvSpPr>
          <p:nvPr>
            <p:ph type="sldNum" sz="quarter" idx="10"/>
          </p:nvPr>
        </p:nvSpPr>
        <p:spPr/>
        <p:txBody>
          <a:bodyPr/>
          <a:lstStyle/>
          <a:p>
            <a:fld id="{F916DAF1-6739-FC4E-90E6-9A77698F0B92}" type="slidenum">
              <a:rPr lang="en-US" smtClean="0"/>
              <a:t>6</a:t>
            </a:fld>
            <a:endParaRPr lang="en-US"/>
          </a:p>
        </p:txBody>
      </p:sp>
    </p:spTree>
    <p:extLst>
      <p:ext uri="{BB962C8B-B14F-4D97-AF65-F5344CB8AC3E}">
        <p14:creationId xmlns:p14="http://schemas.microsoft.com/office/powerpoint/2010/main" val="168443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screen shot of swat check/ 95ppu graph ? </a:t>
            </a:r>
          </a:p>
          <a:p>
            <a:endParaRPr lang="en-US" baseline="0" dirty="0" smtClean="0"/>
          </a:p>
          <a:p>
            <a:r>
              <a:rPr lang="en-US" baseline="0" dirty="0" smtClean="0"/>
              <a:t>The first image shows the final product of the SWAT-Model.  It shows the water balance ratios of the watershed’s simulated hydrologic processes. Once calibrated and validated this information can be used to update a region’s water budget.  </a:t>
            </a:r>
          </a:p>
          <a:p>
            <a:endParaRPr lang="en-US" baseline="0" dirty="0" smtClean="0"/>
          </a:p>
          <a:p>
            <a:r>
              <a:rPr lang="en-US" baseline="0" dirty="0" smtClean="0"/>
              <a:t>The second image shows the result of 500 calibration simulations in SWAT-CUP.  SWAT-CUP picks the simulation that best correlates the observed and simulated stream discharge data and displays the result as a 95 PPU graph. Ideally both trend lines should fall within the green swath, indicating that the observed and simulated values fall within a 95% accuracy.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16DAF1-6739-FC4E-90E6-9A77698F0B92}" type="slidenum">
              <a:rPr lang="en-US" smtClean="0"/>
              <a:t>7</a:t>
            </a:fld>
            <a:endParaRPr lang="en-US"/>
          </a:p>
        </p:txBody>
      </p:sp>
    </p:spTree>
    <p:extLst>
      <p:ext uri="{BB962C8B-B14F-4D97-AF65-F5344CB8AC3E}">
        <p14:creationId xmlns:p14="http://schemas.microsoft.com/office/powerpoint/2010/main" val="33918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However do to limited </a:t>
            </a:r>
            <a:r>
              <a:rPr lang="en-US" i="1" baseline="0" dirty="0" smtClean="0"/>
              <a:t>in situ</a:t>
            </a:r>
            <a:r>
              <a:rPr lang="en-US" baseline="0" dirty="0" smtClean="0"/>
              <a:t> stream data, we were unable to get the observed trend line to fall within the 95ppu swath or to better correlate with the simulated trend line.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Possible factors that hindered the calibration process included the location of our stream gauge and the </a:t>
            </a:r>
            <a:r>
              <a:rPr lang="en-US" i="0" baseline="0" dirty="0" smtClean="0"/>
              <a:t>limited years of recorded </a:t>
            </a:r>
            <a:r>
              <a:rPr lang="en-US" i="1" baseline="0" dirty="0" smtClean="0"/>
              <a:t>in situ</a:t>
            </a:r>
            <a:r>
              <a:rPr lang="en-US" baseline="0" dirty="0" smtClean="0"/>
              <a:t> data.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a:t>
            </a:r>
          </a:p>
          <a:p>
            <a:r>
              <a:rPr lang="en-US" baseline="0" dirty="0" smtClean="0"/>
              <a:t>For the final image, we compared evapotranspiration data compiled from MOD 16 and simulated from SWAT.  A general trend can be observed, but the magnitudes of the peaks and dips between SWAT and MOD16 differ. We attribute this discrepancy to the lack of calibration data for SWAT-CUP  and the low resolution of MODIS.  </a:t>
            </a:r>
          </a:p>
          <a:p>
            <a:r>
              <a:rPr lang="en-US" baseline="0" dirty="0" smtClean="0"/>
              <a:t> </a:t>
            </a:r>
          </a:p>
        </p:txBody>
      </p:sp>
      <p:sp>
        <p:nvSpPr>
          <p:cNvPr id="4" name="Slide Number Placeholder 3"/>
          <p:cNvSpPr>
            <a:spLocks noGrp="1"/>
          </p:cNvSpPr>
          <p:nvPr>
            <p:ph type="sldNum" sz="quarter" idx="10"/>
          </p:nvPr>
        </p:nvSpPr>
        <p:spPr/>
        <p:txBody>
          <a:bodyPr/>
          <a:lstStyle/>
          <a:p>
            <a:fld id="{F916DAF1-6739-FC4E-90E6-9A77698F0B92}" type="slidenum">
              <a:rPr lang="en-US" smtClean="0"/>
              <a:t>8</a:t>
            </a:fld>
            <a:endParaRPr lang="en-US"/>
          </a:p>
        </p:txBody>
      </p:sp>
    </p:spTree>
    <p:extLst>
      <p:ext uri="{BB962C8B-B14F-4D97-AF65-F5344CB8AC3E}">
        <p14:creationId xmlns:p14="http://schemas.microsoft.com/office/powerpoint/2010/main" val="221208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16DAF1-6739-FC4E-90E6-9A77698F0B92}" type="slidenum">
              <a:rPr lang="en-US" smtClean="0"/>
              <a:t>9</a:t>
            </a:fld>
            <a:endParaRPr lang="en-US"/>
          </a:p>
        </p:txBody>
      </p:sp>
    </p:spTree>
    <p:extLst>
      <p:ext uri="{BB962C8B-B14F-4D97-AF65-F5344CB8AC3E}">
        <p14:creationId xmlns:p14="http://schemas.microsoft.com/office/powerpoint/2010/main" val="156321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39878C-532E-874E-A04B-A88CB62E5505}"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417336977"/>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9878C-532E-874E-A04B-A88CB62E5505}"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19067757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9878C-532E-874E-A04B-A88CB62E5505}"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60455092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9878C-532E-874E-A04B-A88CB62E5505}"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320741495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9878C-532E-874E-A04B-A88CB62E5505}"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1855976315"/>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39878C-532E-874E-A04B-A88CB62E5505}"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808177187"/>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39878C-532E-874E-A04B-A88CB62E5505}" type="datetimeFigureOut">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1716721855"/>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9878C-532E-874E-A04B-A88CB62E5505}" type="datetimeFigureOut">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525439780"/>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9878C-532E-874E-A04B-A88CB62E5505}"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264846853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9878C-532E-874E-A04B-A88CB62E5505}"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1317414906"/>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9878C-532E-874E-A04B-A88CB62E5505}"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8C10A-05E9-154F-878D-0F547ED3C38E}" type="slidenum">
              <a:rPr lang="en-US" smtClean="0"/>
              <a:t>‹#›</a:t>
            </a:fld>
            <a:endParaRPr lang="en-US"/>
          </a:p>
        </p:txBody>
      </p:sp>
    </p:spTree>
    <p:extLst>
      <p:ext uri="{BB962C8B-B14F-4D97-AF65-F5344CB8AC3E}">
        <p14:creationId xmlns:p14="http://schemas.microsoft.com/office/powerpoint/2010/main" val="3949657336"/>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9878C-532E-874E-A04B-A88CB62E5505}" type="datetimeFigureOut">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8C10A-05E9-154F-878D-0F547ED3C38E}" type="slidenum">
              <a:rPr lang="en-US" smtClean="0"/>
              <a:t>‹#›</a:t>
            </a:fld>
            <a:endParaRPr lang="en-US"/>
          </a:p>
        </p:txBody>
      </p:sp>
    </p:spTree>
    <p:extLst>
      <p:ext uri="{BB962C8B-B14F-4D97-AF65-F5344CB8AC3E}">
        <p14:creationId xmlns:p14="http://schemas.microsoft.com/office/powerpoint/2010/main" val="228221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74872"/>
          </a:xfrm>
          <a:prstGeom prst="rect">
            <a:avLst/>
          </a:prstGeom>
        </p:spPr>
      </p:pic>
      <p:sp>
        <p:nvSpPr>
          <p:cNvPr id="8" name="Subtitle 1"/>
          <p:cNvSpPr>
            <a:spLocks noGrp="1"/>
          </p:cNvSpPr>
          <p:nvPr>
            <p:ph type="subTitle" idx="1"/>
          </p:nvPr>
        </p:nvSpPr>
        <p:spPr>
          <a:xfrm>
            <a:off x="323849" y="2984763"/>
            <a:ext cx="8734425" cy="2170112"/>
          </a:xfrm>
        </p:spPr>
        <p:txBody>
          <a:bodyPr>
            <a:normAutofit fontScale="47500" lnSpcReduction="20000"/>
          </a:bodyPr>
          <a:lstStyle/>
          <a:p>
            <a:pPr lvl="0"/>
            <a:r>
              <a:rPr lang="en-US" sz="7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Utilizing NASA Earth Observations to </a:t>
            </a:r>
            <a:endPar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endParaRPr>
          </a:p>
          <a:p>
            <a:pPr lvl="0"/>
            <a:r>
              <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Develop </a:t>
            </a:r>
            <a:r>
              <a:rPr lang="en-US" sz="7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a Comprehensive Water </a:t>
            </a:r>
            <a:endPar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endParaRPr>
          </a:p>
          <a:p>
            <a:pPr lvl="0"/>
            <a:r>
              <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Budget </a:t>
            </a:r>
            <a:r>
              <a:rPr lang="en-US" sz="7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for the </a:t>
            </a:r>
            <a:r>
              <a:rPr lang="en-US" sz="7400" b="1" dirty="0" err="1"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Arenal-Tempisque</a:t>
            </a:r>
            <a:r>
              <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 </a:t>
            </a:r>
          </a:p>
          <a:p>
            <a:pPr lvl="0"/>
            <a:r>
              <a:rPr lang="en-US" sz="7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Watershed of </a:t>
            </a:r>
            <a:r>
              <a:rPr lang="en-US" sz="7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Century Gothic" panose="020B0502020202020204" pitchFamily="34" charset="0"/>
                <a:ea typeface="Questrial"/>
                <a:cs typeface="Questrial"/>
                <a:sym typeface="Questrial"/>
              </a:rPr>
              <a:t>Costa Rica</a:t>
            </a:r>
          </a:p>
          <a:p>
            <a:endParaRPr lang="en-US" b="1" i="1" dirty="0">
              <a:solidFill>
                <a:srgbClr val="006600"/>
              </a:solidFill>
              <a:latin typeface="Century Gothic" panose="020B0502020202020204" pitchFamily="34" charset="0"/>
            </a:endParaRPr>
          </a:p>
        </p:txBody>
      </p:sp>
      <p:sp>
        <p:nvSpPr>
          <p:cNvPr id="9" name="Title 2"/>
          <p:cNvSpPr>
            <a:spLocks noGrp="1"/>
          </p:cNvSpPr>
          <p:nvPr>
            <p:ph type="ctrTitle"/>
          </p:nvPr>
        </p:nvSpPr>
        <p:spPr>
          <a:xfrm>
            <a:off x="323849" y="933789"/>
            <a:ext cx="8469773" cy="1630763"/>
          </a:xfrm>
          <a:ln>
            <a:noFill/>
          </a:ln>
        </p:spPr>
        <p:txBody>
          <a:bodyPr>
            <a:noAutofit/>
          </a:bodyPr>
          <a:lstStyle/>
          <a:p>
            <a:r>
              <a:rPr lang="en-US" sz="5000" dirty="0" smtClean="0">
                <a:ln w="12700">
                  <a:solidFill>
                    <a:schemeClr val="tx2">
                      <a:tint val="1000"/>
                    </a:schemeClr>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Costa Rica Water Resources II</a:t>
            </a:r>
            <a:endParaRPr lang="en-US" sz="5000" dirty="0">
              <a:ln w="12700">
                <a:solidFill>
                  <a:schemeClr val="tx2">
                    <a:tint val="1000"/>
                  </a:schemeClr>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5" name="NASA logo"/>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43386" y="5222724"/>
            <a:ext cx="1350236" cy="1559412"/>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779" y="5595325"/>
            <a:ext cx="844619" cy="854688"/>
          </a:xfrm>
          <a:prstGeom prst="rect">
            <a:avLst/>
          </a:prstGeom>
        </p:spPr>
      </p:pic>
    </p:spTree>
    <p:extLst>
      <p:ext uri="{BB962C8B-B14F-4D97-AF65-F5344CB8AC3E}">
        <p14:creationId xmlns:p14="http://schemas.microsoft.com/office/powerpoint/2010/main" val="268888850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68037"/>
            <a:ext cx="71709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Acknowledgments</a:t>
            </a:r>
          </a:p>
        </p:txBody>
      </p:sp>
      <p:sp>
        <p:nvSpPr>
          <p:cNvPr id="3" name="TextBox 2"/>
          <p:cNvSpPr txBox="1"/>
          <p:nvPr/>
        </p:nvSpPr>
        <p:spPr>
          <a:xfrm>
            <a:off x="1141478" y="1001656"/>
            <a:ext cx="3674692" cy="3416320"/>
          </a:xfrm>
          <a:prstGeom prst="rect">
            <a:avLst/>
          </a:prstGeom>
          <a:noFill/>
        </p:spPr>
        <p:txBody>
          <a:bodyPr wrap="square" rtlCol="0">
            <a:spAutoFit/>
          </a:bodyPr>
          <a:lstStyle/>
          <a:p>
            <a:r>
              <a:rPr lang="en-US" u="sng" dirty="0" smtClean="0">
                <a:solidFill>
                  <a:schemeClr val="bg1"/>
                </a:solidFill>
              </a:rPr>
              <a:t>Costa Rica Water Resources Team</a:t>
            </a:r>
          </a:p>
          <a:p>
            <a:r>
              <a:rPr lang="en-US" dirty="0" smtClean="0">
                <a:solidFill>
                  <a:schemeClr val="bg1"/>
                </a:solidFill>
              </a:rPr>
              <a:t>Steve Padgett-Vasquez</a:t>
            </a:r>
          </a:p>
          <a:p>
            <a:r>
              <a:rPr lang="en-US" dirty="0">
                <a:solidFill>
                  <a:schemeClr val="bg1"/>
                </a:solidFill>
              </a:rPr>
              <a:t>Caren </a:t>
            </a:r>
            <a:r>
              <a:rPr lang="en-US" dirty="0" err="1">
                <a:solidFill>
                  <a:schemeClr val="bg1"/>
                </a:solidFill>
              </a:rPr>
              <a:t>Remillard</a:t>
            </a:r>
            <a:endParaRPr lang="en-US" dirty="0">
              <a:solidFill>
                <a:schemeClr val="bg1"/>
              </a:solidFill>
            </a:endParaRPr>
          </a:p>
          <a:p>
            <a:r>
              <a:rPr lang="en-US" dirty="0">
                <a:solidFill>
                  <a:schemeClr val="bg1"/>
                </a:solidFill>
              </a:rPr>
              <a:t>Eduardo Rendon</a:t>
            </a:r>
          </a:p>
          <a:p>
            <a:r>
              <a:rPr lang="en-US" dirty="0">
                <a:solidFill>
                  <a:schemeClr val="bg1"/>
                </a:solidFill>
              </a:rPr>
              <a:t>Kamala </a:t>
            </a:r>
            <a:r>
              <a:rPr lang="en-US" dirty="0" err="1">
                <a:solidFill>
                  <a:schemeClr val="bg1"/>
                </a:solidFill>
              </a:rPr>
              <a:t>Kanta</a:t>
            </a:r>
            <a:r>
              <a:rPr lang="en-US" dirty="0">
                <a:solidFill>
                  <a:schemeClr val="bg1"/>
                </a:solidFill>
              </a:rPr>
              <a:t> </a:t>
            </a:r>
            <a:r>
              <a:rPr lang="en-US" dirty="0" err="1">
                <a:solidFill>
                  <a:schemeClr val="bg1"/>
                </a:solidFill>
              </a:rPr>
              <a:t>Sahoo</a:t>
            </a:r>
            <a:endParaRPr lang="en-US" dirty="0">
              <a:solidFill>
                <a:schemeClr val="bg1"/>
              </a:solidFill>
            </a:endParaRPr>
          </a:p>
          <a:p>
            <a:r>
              <a:rPr lang="en-US" dirty="0">
                <a:solidFill>
                  <a:schemeClr val="bg1"/>
                </a:solidFill>
              </a:rPr>
              <a:t>Xuan </a:t>
            </a:r>
            <a:r>
              <a:rPr lang="en-US" dirty="0" smtClean="0">
                <a:solidFill>
                  <a:schemeClr val="bg1"/>
                </a:solidFill>
              </a:rPr>
              <a:t>Zhang</a:t>
            </a:r>
          </a:p>
          <a:p>
            <a:endParaRPr lang="en-US" u="sng" dirty="0" smtClean="0">
              <a:solidFill>
                <a:schemeClr val="bg1"/>
              </a:solidFill>
            </a:endParaRPr>
          </a:p>
          <a:p>
            <a:r>
              <a:rPr lang="en-US" u="sng" dirty="0" smtClean="0">
                <a:solidFill>
                  <a:schemeClr val="bg1"/>
                </a:solidFill>
              </a:rPr>
              <a:t>Science Advisor</a:t>
            </a:r>
          </a:p>
          <a:p>
            <a:r>
              <a:rPr lang="en-US" dirty="0" smtClean="0">
                <a:solidFill>
                  <a:schemeClr val="bg1"/>
                </a:solidFill>
              </a:rPr>
              <a:t>Dr. Adam </a:t>
            </a:r>
            <a:r>
              <a:rPr lang="en-US" dirty="0" err="1" smtClean="0">
                <a:solidFill>
                  <a:schemeClr val="bg1"/>
                </a:solidFill>
              </a:rPr>
              <a:t>Milewski</a:t>
            </a:r>
            <a:endParaRPr lang="en-US" dirty="0" smtClean="0">
              <a:solidFill>
                <a:schemeClr val="bg1"/>
              </a:solidFill>
            </a:endParaRPr>
          </a:p>
          <a:p>
            <a:r>
              <a:rPr lang="en-US" dirty="0" smtClean="0">
                <a:solidFill>
                  <a:schemeClr val="bg1"/>
                </a:solidFill>
              </a:rPr>
              <a:t>Dr. Kenton Ross</a:t>
            </a:r>
          </a:p>
          <a:p>
            <a:r>
              <a:rPr lang="en-US" dirty="0">
                <a:solidFill>
                  <a:schemeClr val="bg1"/>
                </a:solidFill>
              </a:rPr>
              <a:t>Dr. Marguerite Madden</a:t>
            </a:r>
          </a:p>
          <a:p>
            <a:endParaRPr lang="en-US" dirty="0">
              <a:solidFill>
                <a:schemeClr val="bg1"/>
              </a:solidFill>
            </a:endParaRPr>
          </a:p>
        </p:txBody>
      </p:sp>
      <p:sp>
        <p:nvSpPr>
          <p:cNvPr id="4" name="TextBox 3"/>
          <p:cNvSpPr txBox="1"/>
          <p:nvPr/>
        </p:nvSpPr>
        <p:spPr>
          <a:xfrm>
            <a:off x="5084751" y="1002653"/>
            <a:ext cx="3332860" cy="3970318"/>
          </a:xfrm>
          <a:prstGeom prst="rect">
            <a:avLst/>
          </a:prstGeom>
          <a:noFill/>
        </p:spPr>
        <p:txBody>
          <a:bodyPr wrap="square" rtlCol="0">
            <a:spAutoFit/>
          </a:bodyPr>
          <a:lstStyle/>
          <a:p>
            <a:r>
              <a:rPr lang="en-US" u="sng" dirty="0" smtClean="0">
                <a:solidFill>
                  <a:schemeClr val="bg1"/>
                </a:solidFill>
              </a:rPr>
              <a:t>Other Contributors</a:t>
            </a:r>
            <a:endParaRPr lang="en-US" u="sng" dirty="0">
              <a:solidFill>
                <a:schemeClr val="bg1"/>
              </a:solidFill>
            </a:endParaRPr>
          </a:p>
          <a:p>
            <a:r>
              <a:rPr lang="en-US" dirty="0">
                <a:solidFill>
                  <a:schemeClr val="bg1"/>
                </a:solidFill>
              </a:rPr>
              <a:t>Rachel Will</a:t>
            </a:r>
          </a:p>
          <a:p>
            <a:r>
              <a:rPr lang="en-US" dirty="0">
                <a:solidFill>
                  <a:schemeClr val="bg1"/>
                </a:solidFill>
              </a:rPr>
              <a:t>Benjamin Page</a:t>
            </a:r>
          </a:p>
          <a:p>
            <a:r>
              <a:rPr lang="en-US" dirty="0">
                <a:solidFill>
                  <a:schemeClr val="bg1"/>
                </a:solidFill>
              </a:rPr>
              <a:t>Grant Bloomer</a:t>
            </a:r>
          </a:p>
          <a:p>
            <a:r>
              <a:rPr lang="en-US" dirty="0">
                <a:solidFill>
                  <a:schemeClr val="bg1"/>
                </a:solidFill>
              </a:rPr>
              <a:t>Sarah </a:t>
            </a:r>
            <a:r>
              <a:rPr lang="en-US" dirty="0" smtClean="0">
                <a:solidFill>
                  <a:schemeClr val="bg1"/>
                </a:solidFill>
              </a:rPr>
              <a:t>Medley</a:t>
            </a:r>
          </a:p>
          <a:p>
            <a:r>
              <a:rPr lang="en-US" dirty="0" err="1" smtClean="0">
                <a:solidFill>
                  <a:schemeClr val="bg1"/>
                </a:solidFill>
              </a:rPr>
              <a:t>Wondwosen</a:t>
            </a:r>
            <a:r>
              <a:rPr lang="en-US" dirty="0" smtClean="0">
                <a:solidFill>
                  <a:schemeClr val="bg1"/>
                </a:solidFill>
              </a:rPr>
              <a:t> </a:t>
            </a:r>
            <a:r>
              <a:rPr lang="en-US" dirty="0" err="1" smtClean="0">
                <a:solidFill>
                  <a:schemeClr val="bg1"/>
                </a:solidFill>
              </a:rPr>
              <a:t>Seyoum</a:t>
            </a:r>
            <a:endParaRPr lang="en-US" dirty="0">
              <a:solidFill>
                <a:schemeClr val="bg1"/>
              </a:solidFill>
            </a:endParaRPr>
          </a:p>
          <a:p>
            <a:endParaRPr lang="en-US" u="sng" dirty="0" smtClean="0">
              <a:solidFill>
                <a:schemeClr val="bg1"/>
              </a:solidFill>
            </a:endParaRPr>
          </a:p>
          <a:p>
            <a:r>
              <a:rPr lang="en-US" u="sng" dirty="0" smtClean="0">
                <a:solidFill>
                  <a:schemeClr val="bg1"/>
                </a:solidFill>
              </a:rPr>
              <a:t>Project </a:t>
            </a:r>
            <a:r>
              <a:rPr lang="en-US" u="sng" dirty="0">
                <a:solidFill>
                  <a:schemeClr val="bg1"/>
                </a:solidFill>
              </a:rPr>
              <a:t>Partners</a:t>
            </a:r>
          </a:p>
          <a:p>
            <a:r>
              <a:rPr lang="en-US" dirty="0">
                <a:solidFill>
                  <a:schemeClr val="bg1"/>
                </a:solidFill>
              </a:rPr>
              <a:t>Javier </a:t>
            </a:r>
            <a:r>
              <a:rPr lang="en-US" dirty="0" err="1">
                <a:solidFill>
                  <a:schemeClr val="bg1"/>
                </a:solidFill>
              </a:rPr>
              <a:t>Artiñano</a:t>
            </a:r>
            <a:r>
              <a:rPr lang="en-US" dirty="0">
                <a:solidFill>
                  <a:schemeClr val="bg1"/>
                </a:solidFill>
              </a:rPr>
              <a:t> </a:t>
            </a:r>
            <a:r>
              <a:rPr lang="en-US" dirty="0" err="1">
                <a:solidFill>
                  <a:schemeClr val="bg1"/>
                </a:solidFill>
              </a:rPr>
              <a:t>Guzmán</a:t>
            </a:r>
            <a:endParaRPr lang="en-US" dirty="0">
              <a:solidFill>
                <a:schemeClr val="bg1"/>
              </a:solidFill>
            </a:endParaRPr>
          </a:p>
          <a:p>
            <a:r>
              <a:rPr lang="en-US" dirty="0">
                <a:solidFill>
                  <a:schemeClr val="bg1"/>
                </a:solidFill>
              </a:rPr>
              <a:t>Dr. Quint Newcomer</a:t>
            </a:r>
          </a:p>
          <a:p>
            <a:r>
              <a:rPr lang="en-US" dirty="0">
                <a:solidFill>
                  <a:schemeClr val="bg1"/>
                </a:solidFill>
              </a:rPr>
              <a:t>HE Ambassador Roman </a:t>
            </a:r>
            <a:r>
              <a:rPr lang="en-US" dirty="0" err="1">
                <a:solidFill>
                  <a:schemeClr val="bg1"/>
                </a:solidFill>
              </a:rPr>
              <a:t>Macaya</a:t>
            </a:r>
            <a:endParaRPr lang="en-US" dirty="0">
              <a:solidFill>
                <a:schemeClr val="bg1"/>
              </a:solidFill>
            </a:endParaRPr>
          </a:p>
          <a:p>
            <a:r>
              <a:rPr lang="en-US" dirty="0">
                <a:solidFill>
                  <a:schemeClr val="bg1"/>
                </a:solidFill>
              </a:rPr>
              <a:t>Alejandra Solano</a:t>
            </a:r>
          </a:p>
          <a:p>
            <a:endParaRPr lang="en-US" dirty="0">
              <a:solidFill>
                <a:schemeClr val="bg1"/>
              </a:solidFill>
            </a:endParaRPr>
          </a:p>
          <a:p>
            <a:endParaRPr lang="en-US"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89397" y="4405023"/>
            <a:ext cx="4639883" cy="2085699"/>
          </a:xfrm>
          <a:prstGeom prst="rect">
            <a:avLst/>
          </a:prstGeom>
        </p:spPr>
      </p:pic>
    </p:spTree>
    <p:extLst>
      <p:ext uri="{BB962C8B-B14F-4D97-AF65-F5344CB8AC3E}">
        <p14:creationId xmlns:p14="http://schemas.microsoft.com/office/powerpoint/2010/main" val="264077201"/>
      </p:ext>
    </p:extLst>
  </p:cSld>
  <p:clrMapOvr>
    <a:masterClrMapping/>
  </p:clrMapOvr>
  <mc:AlternateContent xmlns:mc="http://schemas.openxmlformats.org/markup-compatibility/2006" xmlns:p14="http://schemas.microsoft.com/office/powerpoint/2010/main">
    <mc:Choice Requires="p14">
      <p:transition spd="slow" p14:dur="1400" advClick="0" advTm="30000">
        <p14:ripple/>
      </p:transition>
    </mc:Choice>
    <mc:Fallback xmlns="">
      <p:transition spd="slow" advClick="0"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26" name="Picture 2" descr="C:\Users\vfay3\Downloads\StudyAre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39633" y="1127143"/>
            <a:ext cx="7054344" cy="52727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49360" y="68037"/>
            <a:ext cx="879464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Study Area &amp; Background</a:t>
            </a:r>
            <a:endPar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948525113"/>
      </p:ext>
    </p:extLst>
  </p:cSld>
  <p:clrMapOvr>
    <a:masterClrMapping/>
  </p:clrMapOvr>
  <mc:AlternateContent xmlns:mc="http://schemas.openxmlformats.org/markup-compatibility/2006" xmlns:p14="http://schemas.microsoft.com/office/powerpoint/2010/main">
    <mc:Choice Requires="p14">
      <p:transition spd="slow" p14:dur="1500" advClick="0" advTm="30000">
        <p:split orient="vert"/>
      </p:transition>
    </mc:Choice>
    <mc:Fallback xmlns="">
      <p:transition spd="slow" advClick="0" advTm="30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68037"/>
            <a:ext cx="618206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Community Concerns</a:t>
            </a:r>
          </a:p>
        </p:txBody>
      </p:sp>
      <p:sp>
        <p:nvSpPr>
          <p:cNvPr id="6" name="Rectangle 5"/>
          <p:cNvSpPr/>
          <p:nvPr/>
        </p:nvSpPr>
        <p:spPr>
          <a:xfrm>
            <a:off x="331434" y="1104468"/>
            <a:ext cx="8481131" cy="2862322"/>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1"/>
                </a:solidFill>
                <a:sym typeface="Century Gothic"/>
              </a:rPr>
              <a:t>The </a:t>
            </a:r>
            <a:r>
              <a:rPr lang="en-US" dirty="0" err="1" smtClean="0">
                <a:solidFill>
                  <a:schemeClr val="bg1"/>
                </a:solidFill>
                <a:sym typeface="Century Gothic"/>
              </a:rPr>
              <a:t>Arenal-Tempisque</a:t>
            </a:r>
            <a:r>
              <a:rPr lang="en-US" dirty="0" smtClean="0">
                <a:solidFill>
                  <a:schemeClr val="bg1"/>
                </a:solidFill>
                <a:sym typeface="Century Gothic"/>
              </a:rPr>
              <a:t> </a:t>
            </a:r>
            <a:r>
              <a:rPr lang="en-US" dirty="0">
                <a:solidFill>
                  <a:schemeClr val="bg1"/>
                </a:solidFill>
                <a:sym typeface="Century Gothic"/>
              </a:rPr>
              <a:t>Watershed has experienced continual drought </a:t>
            </a:r>
            <a:r>
              <a:rPr lang="en-US" dirty="0" smtClean="0">
                <a:solidFill>
                  <a:schemeClr val="bg1"/>
                </a:solidFill>
                <a:sym typeface="Century Gothic"/>
              </a:rPr>
              <a:t>for </a:t>
            </a:r>
            <a:r>
              <a:rPr lang="en-US" dirty="0">
                <a:solidFill>
                  <a:schemeClr val="bg1"/>
                </a:solidFill>
                <a:sym typeface="Century Gothic"/>
              </a:rPr>
              <a:t>the last three years, complicating the water management </a:t>
            </a:r>
            <a:r>
              <a:rPr lang="en-US" dirty="0" smtClean="0">
                <a:solidFill>
                  <a:schemeClr val="bg1"/>
                </a:solidFill>
                <a:sym typeface="Century Gothic"/>
              </a:rPr>
              <a:t>of </a:t>
            </a:r>
            <a:r>
              <a:rPr lang="en-US" dirty="0">
                <a:solidFill>
                  <a:schemeClr val="bg1"/>
                </a:solidFill>
                <a:sym typeface="Century Gothic"/>
              </a:rPr>
              <a:t>agricultural practices, as well as negatively affecting the public’s consumption rate of water.  </a:t>
            </a:r>
            <a:endParaRPr lang="en-US" dirty="0" smtClean="0">
              <a:solidFill>
                <a:schemeClr val="bg1"/>
              </a:solidFill>
              <a:sym typeface="Century Gothic"/>
            </a:endParaRPr>
          </a:p>
          <a:p>
            <a:pPr marL="285750" indent="-285750">
              <a:buFont typeface="Arial" panose="020B0604020202020204" pitchFamily="34" charset="0"/>
              <a:buChar char="•"/>
            </a:pPr>
            <a:endParaRPr lang="en-US" dirty="0">
              <a:solidFill>
                <a:schemeClr val="bg1"/>
              </a:solidFill>
              <a:sym typeface="Century Gothic"/>
            </a:endParaRPr>
          </a:p>
          <a:p>
            <a:pPr marL="285750" lvl="0" indent="-285750">
              <a:buFont typeface="Arial" panose="020B0604020202020204" pitchFamily="34" charset="0"/>
              <a:buChar char="•"/>
            </a:pPr>
            <a:r>
              <a:rPr lang="en-US" dirty="0" smtClean="0">
                <a:solidFill>
                  <a:schemeClr val="bg1"/>
                </a:solidFill>
              </a:rPr>
              <a:t>This region’s </a:t>
            </a:r>
            <a:r>
              <a:rPr lang="en-US" dirty="0">
                <a:solidFill>
                  <a:schemeClr val="bg1"/>
                </a:solidFill>
              </a:rPr>
              <a:t>water policies impact the 1,125 agricultural families that rely on  </a:t>
            </a:r>
            <a:r>
              <a:rPr lang="en-US" dirty="0" smtClean="0">
                <a:solidFill>
                  <a:schemeClr val="bg1"/>
                </a:solidFill>
              </a:rPr>
              <a:t>irrigation, </a:t>
            </a:r>
            <a:r>
              <a:rPr lang="en-US" dirty="0">
                <a:solidFill>
                  <a:schemeClr val="bg1"/>
                </a:solidFill>
              </a:rPr>
              <a:t>as well as </a:t>
            </a:r>
            <a:r>
              <a:rPr lang="en-US" dirty="0" smtClean="0">
                <a:solidFill>
                  <a:schemeClr val="bg1"/>
                </a:solidFill>
              </a:rPr>
              <a:t>the production of a quarter of Costa Rica’s total hydroelectricity.</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smtClean="0">
                <a:solidFill>
                  <a:schemeClr val="bg1"/>
                </a:solidFill>
              </a:rPr>
              <a:t>As rapid urbanization continues, </a:t>
            </a:r>
            <a:r>
              <a:rPr lang="en-US" dirty="0">
                <a:solidFill>
                  <a:schemeClr val="bg1"/>
                </a:solidFill>
              </a:rPr>
              <a:t>t</a:t>
            </a:r>
            <a:r>
              <a:rPr lang="en-US" dirty="0" smtClean="0">
                <a:solidFill>
                  <a:schemeClr val="bg1"/>
                </a:solidFill>
              </a:rPr>
              <a:t>he </a:t>
            </a:r>
            <a:r>
              <a:rPr lang="en-US" dirty="0">
                <a:solidFill>
                  <a:schemeClr val="bg1"/>
                </a:solidFill>
              </a:rPr>
              <a:t>demand of available water resources </a:t>
            </a:r>
            <a:r>
              <a:rPr lang="en-US" dirty="0" smtClean="0">
                <a:solidFill>
                  <a:schemeClr val="bg1"/>
                </a:solidFill>
              </a:rPr>
              <a:t> for </a:t>
            </a:r>
            <a:r>
              <a:rPr lang="en-US" dirty="0">
                <a:solidFill>
                  <a:schemeClr val="bg1"/>
                </a:solidFill>
              </a:rPr>
              <a:t>all uses </a:t>
            </a:r>
            <a:r>
              <a:rPr lang="en-US" dirty="0" smtClean="0">
                <a:solidFill>
                  <a:schemeClr val="bg1"/>
                </a:solidFill>
              </a:rPr>
              <a:t>is expected to increase by 20% by 2020. </a:t>
            </a:r>
          </a:p>
          <a:p>
            <a:pPr marL="285750" lvl="0" indent="-285750">
              <a:buFont typeface="Arial" panose="020B0604020202020204" pitchFamily="34" charset="0"/>
              <a:buChar char="•"/>
            </a:pPr>
            <a:endParaRPr lang="en-US" dirty="0">
              <a:solidFill>
                <a:schemeClr val="bg1"/>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5381" y="4119581"/>
            <a:ext cx="1644219" cy="2192291"/>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4473" y="4358288"/>
            <a:ext cx="2709413" cy="1953585"/>
          </a:xfrm>
          <a:prstGeom prst="rect">
            <a:avLst/>
          </a:prstGeom>
        </p:spPr>
      </p:pic>
      <p:sp>
        <p:nvSpPr>
          <p:cNvPr id="10" name="TextBox 9"/>
          <p:cNvSpPr txBox="1"/>
          <p:nvPr/>
        </p:nvSpPr>
        <p:spPr>
          <a:xfrm>
            <a:off x="4165431" y="6333775"/>
            <a:ext cx="1707994" cy="246221"/>
          </a:xfrm>
          <a:prstGeom prst="rect">
            <a:avLst/>
          </a:prstGeom>
          <a:noFill/>
        </p:spPr>
        <p:txBody>
          <a:bodyPr wrap="square" rtlCol="0">
            <a:spAutoFit/>
          </a:bodyPr>
          <a:lstStyle/>
          <a:p>
            <a:r>
              <a:rPr lang="en-US" sz="1000" dirty="0" smtClean="0">
                <a:solidFill>
                  <a:schemeClr val="bg1"/>
                </a:solidFill>
              </a:rPr>
              <a:t>Photos by: Caren </a:t>
            </a:r>
            <a:r>
              <a:rPr lang="en-US" sz="1000" dirty="0" err="1" smtClean="0">
                <a:solidFill>
                  <a:schemeClr val="bg1"/>
                </a:solidFill>
              </a:rPr>
              <a:t>Remillard</a:t>
            </a:r>
            <a:endParaRPr lang="en-US" sz="1000" dirty="0">
              <a:solidFill>
                <a:schemeClr val="bg1"/>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855" y="4358290"/>
            <a:ext cx="2604779" cy="1953584"/>
          </a:xfrm>
          <a:prstGeom prst="rect">
            <a:avLst/>
          </a:prstGeom>
        </p:spPr>
      </p:pic>
    </p:spTree>
    <p:extLst>
      <p:ext uri="{BB962C8B-B14F-4D97-AF65-F5344CB8AC3E}">
        <p14:creationId xmlns:p14="http://schemas.microsoft.com/office/powerpoint/2010/main" val="111616496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68037"/>
            <a:ext cx="618206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Objectives</a:t>
            </a:r>
          </a:p>
        </p:txBody>
      </p:sp>
      <p:graphicFrame>
        <p:nvGraphicFramePr>
          <p:cNvPr id="3" name="Diagram 2"/>
          <p:cNvGraphicFramePr/>
          <p:nvPr>
            <p:extLst>
              <p:ext uri="{D42A27DB-BD31-4B8C-83A1-F6EECF244321}">
                <p14:modId xmlns:p14="http://schemas.microsoft.com/office/powerpoint/2010/main" val="26305159"/>
              </p:ext>
            </p:extLst>
          </p:nvPr>
        </p:nvGraphicFramePr>
        <p:xfrm>
          <a:off x="-526991" y="1397000"/>
          <a:ext cx="979063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2089751"/>
      </p:ext>
    </p:extLst>
  </p:cSld>
  <p:clrMapOvr>
    <a:masterClrMapping/>
  </p:clrMapOvr>
  <mc:AlternateContent xmlns:mc="http://schemas.openxmlformats.org/markup-compatibility/2006" xmlns:p14="http://schemas.microsoft.com/office/powerpoint/2010/main">
    <mc:Choice Requires="p14">
      <p:transition spd="slow" p14:dur="1400" advClick="0" advTm="30000">
        <p14:ripple/>
      </p:transition>
    </mc:Choice>
    <mc:Fallback xmlns="">
      <p:transition spd="slow" advClick="0" advTm="3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8100"/>
            <a:ext cx="9144000" cy="6858000"/>
          </a:xfrm>
          <a:prstGeom prst="rect">
            <a:avLst/>
          </a:prstGeom>
        </p:spPr>
      </p:pic>
      <p:sp>
        <p:nvSpPr>
          <p:cNvPr id="8" name="Title 1"/>
          <p:cNvSpPr txBox="1">
            <a:spLocks/>
          </p:cNvSpPr>
          <p:nvPr/>
        </p:nvSpPr>
        <p:spPr>
          <a:xfrm>
            <a:off x="349360" y="353787"/>
            <a:ext cx="808979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Project Partners &amp; NASA Earth Observations </a:t>
            </a:r>
            <a:endPar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endParaRPr>
          </a:p>
        </p:txBody>
      </p:sp>
      <p:sp>
        <p:nvSpPr>
          <p:cNvPr id="6" name="TextBox 5"/>
          <p:cNvSpPr txBox="1"/>
          <p:nvPr/>
        </p:nvSpPr>
        <p:spPr>
          <a:xfrm>
            <a:off x="572568" y="1682609"/>
            <a:ext cx="6281159"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Costa Rica’s National Service of Underground Water, Irrigation, and Drainage (</a:t>
            </a:r>
            <a:r>
              <a:rPr lang="en-US" dirty="0" smtClean="0">
                <a:solidFill>
                  <a:schemeClr val="bg1"/>
                </a:solidFill>
              </a:rPr>
              <a:t>SENARA)</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University of Georgia Costa </a:t>
            </a:r>
            <a:r>
              <a:rPr lang="en-US" dirty="0" smtClean="0">
                <a:solidFill>
                  <a:schemeClr val="bg1"/>
                </a:solidFill>
              </a:rPr>
              <a:t>Rica</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Costa </a:t>
            </a:r>
            <a:r>
              <a:rPr lang="en-US" dirty="0">
                <a:solidFill>
                  <a:schemeClr val="bg1"/>
                </a:solidFill>
              </a:rPr>
              <a:t>Rican Embassy to the United </a:t>
            </a:r>
            <a:r>
              <a:rPr lang="en-US" dirty="0" smtClean="0">
                <a:solidFill>
                  <a:schemeClr val="bg1"/>
                </a:solidFill>
              </a:rPr>
              <a:t>States</a:t>
            </a:r>
            <a:endParaRPr lang="en-US" dirty="0">
              <a:solidFill>
                <a:schemeClr val="bg1"/>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1768" y="4052104"/>
            <a:ext cx="2261812" cy="246299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4428" y="3970257"/>
            <a:ext cx="2206943" cy="2554445"/>
          </a:xfrm>
          <a:prstGeom prst="rect">
            <a:avLst/>
          </a:prstGeom>
        </p:spPr>
      </p:pic>
    </p:spTree>
    <p:extLst>
      <p:ext uri="{BB962C8B-B14F-4D97-AF65-F5344CB8AC3E}">
        <p14:creationId xmlns:p14="http://schemas.microsoft.com/office/powerpoint/2010/main" val="1414348487"/>
      </p:ext>
    </p:extLst>
  </p:cSld>
  <p:clrMapOvr>
    <a:masterClrMapping/>
  </p:clrMapOvr>
  <p:transition spd="slow" advClick="0" advTm="3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68037"/>
            <a:ext cx="71709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Methodology</a:t>
            </a:r>
          </a:p>
        </p:txBody>
      </p:sp>
      <p:sp>
        <p:nvSpPr>
          <p:cNvPr id="4" name="Rectangle 3"/>
          <p:cNvSpPr/>
          <p:nvPr/>
        </p:nvSpPr>
        <p:spPr>
          <a:xfrm>
            <a:off x="487318" y="1427018"/>
            <a:ext cx="8170951" cy="442751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318" y="1660358"/>
            <a:ext cx="8170951" cy="410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565131"/>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14872"/>
            <a:ext cx="71709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Results</a:t>
            </a:r>
            <a:endPar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endParaRPr>
          </a:p>
        </p:txBody>
      </p:sp>
      <p:pic>
        <p:nvPicPr>
          <p:cNvPr id="2051" name="Picture 3" descr="C:\Users\vfay3\Downloads\swat_chec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3892" y="930189"/>
            <a:ext cx="3485959" cy="316016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7322" y="4250817"/>
            <a:ext cx="7450314" cy="2299447"/>
            <a:chOff x="-325619" y="47633"/>
            <a:chExt cx="8184974" cy="2808277"/>
          </a:xfrm>
        </p:grpSpPr>
        <p:grpSp>
          <p:nvGrpSpPr>
            <p:cNvPr id="10" name="Group 9"/>
            <p:cNvGrpSpPr/>
            <p:nvPr/>
          </p:nvGrpSpPr>
          <p:grpSpPr>
            <a:xfrm>
              <a:off x="-500" y="47633"/>
              <a:ext cx="7859855" cy="2583180"/>
              <a:chOff x="-5208" y="48409"/>
              <a:chExt cx="7987907" cy="2625264"/>
            </a:xfrm>
          </p:grpSpPr>
          <p:pic>
            <p:nvPicPr>
              <p:cNvPr id="13" name="Picture 1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08" y="48409"/>
                <a:ext cx="7987906" cy="26252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5899" y="48409"/>
                <a:ext cx="1066800" cy="609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1" name="TextBox 226"/>
            <p:cNvSpPr txBox="1"/>
            <p:nvPr/>
          </p:nvSpPr>
          <p:spPr>
            <a:xfrm>
              <a:off x="2732434" y="2530791"/>
              <a:ext cx="3141595" cy="325119"/>
            </a:xfrm>
            <a:prstGeom prst="rect">
              <a:avLst/>
            </a:prstGeom>
            <a:noFill/>
          </p:spPr>
          <p:txBody>
            <a:bodyPr wrap="square" rtlCol="0">
              <a:noAutofit/>
            </a:bodyPr>
            <a:lstStyle/>
            <a:p>
              <a:pPr marL="0" marR="0" algn="r">
                <a:spcBef>
                  <a:spcPts val="0"/>
                </a:spcBef>
                <a:spcAft>
                  <a:spcPts val="0"/>
                </a:spcAft>
              </a:pPr>
              <a:r>
                <a:rPr lang="en-US" sz="1600" kern="1200" dirty="0">
                  <a:solidFill>
                    <a:schemeClr val="bg1"/>
                  </a:solidFill>
                  <a:effectLst/>
                  <a:latin typeface="Century Gothic (Headings)"/>
                  <a:ea typeface="Times New Roman"/>
                  <a:cs typeface="Times New Roman"/>
                </a:rPr>
                <a:t>Number of Observed Months</a:t>
              </a:r>
              <a:endParaRPr lang="en-US" sz="1200" dirty="0">
                <a:solidFill>
                  <a:schemeClr val="bg1"/>
                </a:solidFill>
                <a:effectLst/>
                <a:latin typeface="Times New Roman"/>
                <a:ea typeface="Times New Roman"/>
              </a:endParaRPr>
            </a:p>
          </p:txBody>
        </p:sp>
        <p:sp>
          <p:nvSpPr>
            <p:cNvPr id="12" name="TextBox 229"/>
            <p:cNvSpPr txBox="1"/>
            <p:nvPr/>
          </p:nvSpPr>
          <p:spPr>
            <a:xfrm rot="16200000">
              <a:off x="-528847" y="1132609"/>
              <a:ext cx="731575" cy="325120"/>
            </a:xfrm>
            <a:prstGeom prst="rect">
              <a:avLst/>
            </a:prstGeom>
            <a:noFill/>
          </p:spPr>
          <p:txBody>
            <a:bodyPr wrap="square" rtlCol="0">
              <a:noAutofit/>
            </a:bodyPr>
            <a:lstStyle/>
            <a:p>
              <a:pPr marL="0" marR="0">
                <a:spcBef>
                  <a:spcPts val="0"/>
                </a:spcBef>
                <a:spcAft>
                  <a:spcPts val="0"/>
                </a:spcAft>
              </a:pPr>
              <a:r>
                <a:rPr lang="en-US" sz="1600" kern="1200" dirty="0" err="1">
                  <a:solidFill>
                    <a:schemeClr val="bg1"/>
                  </a:solidFill>
                  <a:effectLst/>
                  <a:latin typeface="Century Gothic (Headings)"/>
                  <a:ea typeface="Times New Roman"/>
                  <a:cs typeface="Times New Roman"/>
                </a:rPr>
                <a:t>cms</a:t>
              </a:r>
              <a:endParaRPr lang="en-US" sz="1200" dirty="0">
                <a:solidFill>
                  <a:schemeClr val="bg1"/>
                </a:solidFill>
                <a:effectLst/>
                <a:latin typeface="Times New Roman"/>
                <a:ea typeface="Times New Roman"/>
              </a:endParaRPr>
            </a:p>
          </p:txBody>
        </p:sp>
      </p:grpSp>
      <p:graphicFrame>
        <p:nvGraphicFramePr>
          <p:cNvPr id="4" name="Table 3"/>
          <p:cNvGraphicFramePr>
            <a:graphicFrameLocks noGrp="1"/>
          </p:cNvGraphicFramePr>
          <p:nvPr>
            <p:extLst>
              <p:ext uri="{D42A27DB-BD31-4B8C-83A1-F6EECF244321}">
                <p14:modId xmlns:p14="http://schemas.microsoft.com/office/powerpoint/2010/main" val="2790121536"/>
              </p:ext>
            </p:extLst>
          </p:nvPr>
        </p:nvGraphicFramePr>
        <p:xfrm>
          <a:off x="4513681" y="1071732"/>
          <a:ext cx="3588328" cy="2928240"/>
        </p:xfrm>
        <a:graphic>
          <a:graphicData uri="http://schemas.openxmlformats.org/drawingml/2006/table">
            <a:tbl>
              <a:tblPr firstRow="1" firstCol="1" bandRow="1">
                <a:tableStyleId>{5C22544A-7EE6-4342-B048-85BDC9FD1C3A}</a:tableStyleId>
              </a:tblPr>
              <a:tblGrid>
                <a:gridCol w="3085727"/>
                <a:gridCol w="502601"/>
              </a:tblGrid>
              <a:tr h="409858">
                <a:tc>
                  <a:txBody>
                    <a:bodyPr/>
                    <a:lstStyle/>
                    <a:p>
                      <a:pPr marL="0" marR="0" algn="ctr">
                        <a:lnSpc>
                          <a:spcPct val="115000"/>
                        </a:lnSpc>
                        <a:spcBef>
                          <a:spcPts val="0"/>
                        </a:spcBef>
                        <a:spcAft>
                          <a:spcPts val="1000"/>
                        </a:spcAft>
                        <a:tabLst>
                          <a:tab pos="4276725" algn="l"/>
                        </a:tabLst>
                      </a:pPr>
                      <a:r>
                        <a:rPr lang="en-US" sz="1100" dirty="0" smtClean="0">
                          <a:effectLst/>
                        </a:rPr>
                        <a:t>SWAT Water </a:t>
                      </a:r>
                      <a:r>
                        <a:rPr lang="en-US" sz="1100" dirty="0">
                          <a:effectLst/>
                        </a:rPr>
                        <a:t>Balance Ratios</a:t>
                      </a:r>
                      <a:endParaRPr lang="en-US" sz="1100"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tabLst>
                          <a:tab pos="4276725" algn="l"/>
                        </a:tabLst>
                      </a:pPr>
                      <a:r>
                        <a:rPr lang="en-US" sz="1100" dirty="0">
                          <a:effectLst/>
                        </a:rPr>
                        <a:t>%</a:t>
                      </a:r>
                      <a:endParaRPr lang="en-US" sz="1100" dirty="0">
                        <a:effectLst/>
                        <a:latin typeface="Calibri"/>
                        <a:ea typeface="Calibri"/>
                        <a:cs typeface="Times New Roman"/>
                      </a:endParaRPr>
                    </a:p>
                  </a:txBody>
                  <a:tcPr marL="68580" marR="68580" marT="9525" marB="0"/>
                </a:tc>
              </a:tr>
              <a:tr h="400975">
                <a:tc>
                  <a:txBody>
                    <a:bodyPr/>
                    <a:lstStyle/>
                    <a:p>
                      <a:pPr marL="0" marR="0">
                        <a:lnSpc>
                          <a:spcPct val="115000"/>
                        </a:lnSpc>
                        <a:spcBef>
                          <a:spcPts val="0"/>
                        </a:spcBef>
                        <a:spcAft>
                          <a:spcPts val="1000"/>
                        </a:spcAft>
                        <a:tabLst>
                          <a:tab pos="4276725" algn="l"/>
                        </a:tabLst>
                      </a:pPr>
                      <a:r>
                        <a:rPr lang="en-US" sz="1100">
                          <a:effectLst/>
                        </a:rPr>
                        <a:t>Streamflow/ Precipitation</a:t>
                      </a:r>
                      <a:endParaRPr lang="en-US" sz="110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dirty="0">
                          <a:effectLst/>
                        </a:rPr>
                        <a:t>91</a:t>
                      </a:r>
                      <a:endParaRPr lang="en-US" sz="1100" dirty="0">
                        <a:effectLst/>
                        <a:latin typeface="Calibri"/>
                        <a:ea typeface="Calibri"/>
                        <a:cs typeface="Times New Roman"/>
                      </a:endParaRPr>
                    </a:p>
                  </a:txBody>
                  <a:tcPr marL="68580" marR="68580" marT="9525" marB="0"/>
                </a:tc>
              </a:tr>
              <a:tr h="400975">
                <a:tc>
                  <a:txBody>
                    <a:bodyPr/>
                    <a:lstStyle/>
                    <a:p>
                      <a:pPr marL="0" marR="0">
                        <a:lnSpc>
                          <a:spcPct val="115000"/>
                        </a:lnSpc>
                        <a:spcBef>
                          <a:spcPts val="0"/>
                        </a:spcBef>
                        <a:spcAft>
                          <a:spcPts val="1000"/>
                        </a:spcAft>
                        <a:tabLst>
                          <a:tab pos="4276725" algn="l"/>
                        </a:tabLst>
                      </a:pPr>
                      <a:r>
                        <a:rPr lang="en-US" sz="1100" dirty="0">
                          <a:effectLst/>
                        </a:rPr>
                        <a:t>Base Flow/ Total Flow</a:t>
                      </a:r>
                      <a:endParaRPr lang="en-US" sz="1100" dirty="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a:effectLst/>
                        </a:rPr>
                        <a:t>55</a:t>
                      </a:r>
                      <a:endParaRPr lang="en-US" sz="1100">
                        <a:effectLst/>
                        <a:latin typeface="Calibri"/>
                        <a:ea typeface="Calibri"/>
                        <a:cs typeface="Times New Roman"/>
                      </a:endParaRPr>
                    </a:p>
                  </a:txBody>
                  <a:tcPr marL="68580" marR="68580" marT="9525" marB="0"/>
                </a:tc>
              </a:tr>
              <a:tr h="400975">
                <a:tc>
                  <a:txBody>
                    <a:bodyPr/>
                    <a:lstStyle/>
                    <a:p>
                      <a:pPr marL="0" marR="0">
                        <a:lnSpc>
                          <a:spcPct val="115000"/>
                        </a:lnSpc>
                        <a:spcBef>
                          <a:spcPts val="0"/>
                        </a:spcBef>
                        <a:spcAft>
                          <a:spcPts val="1000"/>
                        </a:spcAft>
                        <a:tabLst>
                          <a:tab pos="4276725" algn="l"/>
                        </a:tabLst>
                      </a:pPr>
                      <a:r>
                        <a:rPr lang="en-US" sz="1100">
                          <a:effectLst/>
                        </a:rPr>
                        <a:t>Surface Runoff/ Total Flow</a:t>
                      </a:r>
                      <a:endParaRPr lang="en-US" sz="110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a:effectLst/>
                        </a:rPr>
                        <a:t>45</a:t>
                      </a:r>
                      <a:endParaRPr lang="en-US" sz="1100">
                        <a:effectLst/>
                        <a:latin typeface="Calibri"/>
                        <a:ea typeface="Calibri"/>
                        <a:cs typeface="Times New Roman"/>
                      </a:endParaRPr>
                    </a:p>
                  </a:txBody>
                  <a:tcPr marL="68580" marR="68580" marT="9525" marB="0"/>
                </a:tc>
              </a:tr>
              <a:tr h="440065">
                <a:tc>
                  <a:txBody>
                    <a:bodyPr/>
                    <a:lstStyle/>
                    <a:p>
                      <a:pPr marL="0" marR="0">
                        <a:lnSpc>
                          <a:spcPct val="115000"/>
                        </a:lnSpc>
                        <a:spcBef>
                          <a:spcPts val="0"/>
                        </a:spcBef>
                        <a:spcAft>
                          <a:spcPts val="1000"/>
                        </a:spcAft>
                        <a:tabLst>
                          <a:tab pos="4276725" algn="l"/>
                        </a:tabLst>
                      </a:pPr>
                      <a:r>
                        <a:rPr lang="en-US" sz="1100">
                          <a:effectLst/>
                        </a:rPr>
                        <a:t>Percolation /Precipitation</a:t>
                      </a:r>
                      <a:endParaRPr lang="en-US" sz="110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a:effectLst/>
                        </a:rPr>
                        <a:t>42</a:t>
                      </a:r>
                      <a:endParaRPr lang="en-US" sz="1100">
                        <a:effectLst/>
                        <a:latin typeface="Calibri"/>
                        <a:ea typeface="Calibri"/>
                        <a:cs typeface="Times New Roman"/>
                      </a:endParaRPr>
                    </a:p>
                  </a:txBody>
                  <a:tcPr marL="68580" marR="68580" marT="9525" marB="0"/>
                </a:tc>
              </a:tr>
              <a:tr h="437696">
                <a:tc>
                  <a:txBody>
                    <a:bodyPr/>
                    <a:lstStyle/>
                    <a:p>
                      <a:pPr marL="0" marR="0">
                        <a:lnSpc>
                          <a:spcPct val="115000"/>
                        </a:lnSpc>
                        <a:spcBef>
                          <a:spcPts val="0"/>
                        </a:spcBef>
                        <a:spcAft>
                          <a:spcPts val="1000"/>
                        </a:spcAft>
                        <a:tabLst>
                          <a:tab pos="4276725" algn="l"/>
                        </a:tabLst>
                      </a:pPr>
                      <a:r>
                        <a:rPr lang="en-US" sz="1100" dirty="0">
                          <a:effectLst/>
                        </a:rPr>
                        <a:t>Deep Recharge/ Precipitation</a:t>
                      </a:r>
                      <a:endParaRPr lang="en-US" sz="1100" dirty="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a:effectLst/>
                        </a:rPr>
                        <a:t>2</a:t>
                      </a:r>
                      <a:endParaRPr lang="en-US" sz="1100">
                        <a:effectLst/>
                        <a:latin typeface="Calibri"/>
                        <a:ea typeface="Calibri"/>
                        <a:cs typeface="Times New Roman"/>
                      </a:endParaRPr>
                    </a:p>
                  </a:txBody>
                  <a:tcPr marL="68580" marR="68580" marT="9525" marB="0"/>
                </a:tc>
              </a:tr>
              <a:tr h="437696">
                <a:tc>
                  <a:txBody>
                    <a:bodyPr/>
                    <a:lstStyle/>
                    <a:p>
                      <a:pPr marL="0" marR="0">
                        <a:lnSpc>
                          <a:spcPct val="115000"/>
                        </a:lnSpc>
                        <a:spcBef>
                          <a:spcPts val="0"/>
                        </a:spcBef>
                        <a:spcAft>
                          <a:spcPts val="1000"/>
                        </a:spcAft>
                        <a:tabLst>
                          <a:tab pos="4276725" algn="l"/>
                        </a:tabLst>
                      </a:pPr>
                      <a:r>
                        <a:rPr lang="en-US" sz="1100" dirty="0">
                          <a:effectLst/>
                        </a:rPr>
                        <a:t>ET/ Precipitation</a:t>
                      </a:r>
                      <a:endParaRPr lang="en-US" sz="1100" dirty="0">
                        <a:effectLst/>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tabLst>
                          <a:tab pos="4276725" algn="l"/>
                        </a:tabLst>
                      </a:pPr>
                      <a:r>
                        <a:rPr lang="en-US" sz="1100" dirty="0">
                          <a:effectLst/>
                        </a:rPr>
                        <a:t>6</a:t>
                      </a:r>
                      <a:endParaRPr lang="en-US" sz="1100" dirty="0">
                        <a:effectLst/>
                        <a:latin typeface="Calibri"/>
                        <a:ea typeface="Calibri"/>
                        <a:cs typeface="Times New Roman"/>
                      </a:endParaRPr>
                    </a:p>
                  </a:txBody>
                  <a:tcPr marL="68580" marR="68580" marT="9525" marB="0"/>
                </a:tc>
              </a:tr>
            </a:tbl>
          </a:graphicData>
        </a:graphic>
      </p:graphicFrame>
    </p:spTree>
    <p:extLst>
      <p:ext uri="{BB962C8B-B14F-4D97-AF65-F5344CB8AC3E}">
        <p14:creationId xmlns:p14="http://schemas.microsoft.com/office/powerpoint/2010/main" val="197388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 y="-297"/>
            <a:ext cx="9144793" cy="6858594"/>
          </a:xfrm>
          <a:prstGeom prst="rect">
            <a:avLst/>
          </a:prstGeom>
        </p:spPr>
      </p:pic>
      <p:sp>
        <p:nvSpPr>
          <p:cNvPr id="6" name="Title 1"/>
          <p:cNvSpPr txBox="1">
            <a:spLocks/>
          </p:cNvSpPr>
          <p:nvPr/>
        </p:nvSpPr>
        <p:spPr>
          <a:xfrm>
            <a:off x="349360" y="68037"/>
            <a:ext cx="71709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Results Continued</a:t>
            </a:r>
            <a:endPar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endParaRPr>
          </a:p>
        </p:txBody>
      </p:sp>
      <p:pic>
        <p:nvPicPr>
          <p:cNvPr id="3074" name="Picture 2" descr="C:\Users\vfay3\Downloads\Sub-basin map final.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2119" y="1094079"/>
            <a:ext cx="3518912" cy="28952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vfay3\Downloads\Map_ET.png"/>
          <p:cNvPicPr/>
          <p:nvPr/>
        </p:nvPicPr>
        <p:blipFill rotWithShape="1">
          <a:blip r:embed="rId5" cstate="email">
            <a:extLst>
              <a:ext uri="{28A0092B-C50C-407E-A947-70E740481C1C}">
                <a14:useLocalDpi xmlns:a14="http://schemas.microsoft.com/office/drawing/2010/main"/>
              </a:ext>
            </a:extLst>
          </a:blip>
          <a:srcRect/>
          <a:stretch/>
        </p:blipFill>
        <p:spPr bwMode="auto">
          <a:xfrm>
            <a:off x="1467292" y="4221127"/>
            <a:ext cx="7336464" cy="2243470"/>
          </a:xfrm>
          <a:prstGeom prst="rect">
            <a:avLst/>
          </a:prstGeom>
          <a:noFill/>
          <a:extLst/>
        </p:spPr>
      </p:pic>
      <p:pic>
        <p:nvPicPr>
          <p:cNvPr id="8" name="Picture 7" descr="C:\Users\vfay3\Downloads\Export Graphic.png"/>
          <p:cNvPicPr/>
          <p:nvPr/>
        </p:nvPicPr>
        <p:blipFill rotWithShape="1">
          <a:blip r:embed="rId6" cstate="email">
            <a:extLst>
              <a:ext uri="{28A0092B-C50C-407E-A947-70E740481C1C}">
                <a14:useLocalDpi xmlns:a14="http://schemas.microsoft.com/office/drawing/2010/main"/>
              </a:ext>
            </a:extLst>
          </a:blip>
          <a:srcRect/>
          <a:stretch/>
        </p:blipFill>
        <p:spPr bwMode="auto">
          <a:xfrm>
            <a:off x="4178598" y="2207465"/>
            <a:ext cx="4549406" cy="1317232"/>
          </a:xfrm>
          <a:prstGeom prst="rect">
            <a:avLst/>
          </a:prstGeom>
          <a:noFill/>
          <a:extLst/>
        </p:spPr>
      </p:pic>
      <p:sp>
        <p:nvSpPr>
          <p:cNvPr id="3" name="Plus 2"/>
          <p:cNvSpPr/>
          <p:nvPr/>
        </p:nvSpPr>
        <p:spPr>
          <a:xfrm flipV="1">
            <a:off x="3859618" y="2616212"/>
            <a:ext cx="297714" cy="32961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171539" y="3688422"/>
            <a:ext cx="627322" cy="4370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45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0">
        <p15:prstTrans prst="pageCurlDouble"/>
      </p:transition>
    </mc:Choice>
    <mc:Fallback xmlns="">
      <p:transition spd="slow" advClick="0" advTm="3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307845" y="6600825"/>
            <a:ext cx="2836155" cy="215444"/>
          </a:xfrm>
          <a:prstGeom prst="rect">
            <a:avLst/>
          </a:prstGeom>
          <a:noFill/>
        </p:spPr>
        <p:txBody>
          <a:bodyPr wrap="square" rtlCol="0">
            <a:spAutoFit/>
          </a:bodyPr>
          <a:lstStyle/>
          <a:p>
            <a:r>
              <a:rPr lang="en-US" sz="800" dirty="0">
                <a:solidFill>
                  <a:schemeClr val="bg1"/>
                </a:solidFill>
              </a:rPr>
              <a:t>http://www.nybg.org/images/science/Scientist_at_work_1.jpg</a:t>
            </a:r>
          </a:p>
        </p:txBody>
      </p:sp>
      <p:sp>
        <p:nvSpPr>
          <p:cNvPr id="14" name="TextBox 13"/>
          <p:cNvSpPr txBox="1"/>
          <p:nvPr/>
        </p:nvSpPr>
        <p:spPr>
          <a:xfrm>
            <a:off x="4025134" y="6188069"/>
            <a:ext cx="1582072" cy="461665"/>
          </a:xfrm>
          <a:prstGeom prst="rect">
            <a:avLst/>
          </a:prstGeom>
          <a:noFill/>
        </p:spPr>
        <p:txBody>
          <a:bodyPr wrap="square" rtlCol="0">
            <a:spAutoFit/>
          </a:bodyPr>
          <a:lstStyle/>
          <a:p>
            <a:r>
              <a:rPr lang="en-US" sz="800" dirty="0">
                <a:solidFill>
                  <a:srgbClr val="FFFFFF"/>
                </a:solidFill>
              </a:rPr>
              <a:t>http://</a:t>
            </a:r>
            <a:r>
              <a:rPr lang="en-US" sz="800" dirty="0" smtClean="0">
                <a:solidFill>
                  <a:srgbClr val="FFFFFF"/>
                </a:solidFill>
              </a:rPr>
              <a:t>drawnbydawn.com/test/wpcontent/gallery/logos/proyecto_titi_foundation.jpg</a:t>
            </a:r>
            <a:endParaRPr lang="en-US" sz="800" dirty="0">
              <a:solidFill>
                <a:srgbClr val="FFFFFF"/>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Title 1"/>
          <p:cNvSpPr txBox="1">
            <a:spLocks/>
          </p:cNvSpPr>
          <p:nvPr/>
        </p:nvSpPr>
        <p:spPr>
          <a:xfrm>
            <a:off x="349360" y="68037"/>
            <a:ext cx="71709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n w="12700">
                  <a:solidFill>
                    <a:schemeClr val="accent1"/>
                  </a:solidFill>
                  <a:prstDash val="solid"/>
                </a:ln>
                <a:solidFill>
                  <a:schemeClr val="bg1"/>
                </a:solidFill>
                <a:effectLst>
                  <a:outerShdw blurRad="50800" dist="38100" dir="2700000" algn="tl" rotWithShape="0">
                    <a:prstClr val="black">
                      <a:alpha val="40000"/>
                    </a:prstClr>
                  </a:outerShdw>
                </a:effectLst>
                <a:latin typeface="Century Gothic"/>
                <a:cs typeface="Century Gothic"/>
              </a:rPr>
              <a:t>Conclusions</a:t>
            </a:r>
          </a:p>
        </p:txBody>
      </p:sp>
      <p:sp>
        <p:nvSpPr>
          <p:cNvPr id="3" name="TextBox 2"/>
          <p:cNvSpPr txBox="1"/>
          <p:nvPr/>
        </p:nvSpPr>
        <p:spPr>
          <a:xfrm>
            <a:off x="349360" y="1304036"/>
            <a:ext cx="8384737" cy="4247317"/>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schemeClr val="bg1"/>
                </a:solidFill>
              </a:rPr>
              <a:t>Although there were factors that prevented </a:t>
            </a:r>
            <a:r>
              <a:rPr lang="en-US" dirty="0" smtClean="0">
                <a:solidFill>
                  <a:schemeClr val="bg1"/>
                </a:solidFill>
              </a:rPr>
              <a:t>us </a:t>
            </a:r>
            <a:r>
              <a:rPr lang="en-US" dirty="0">
                <a:solidFill>
                  <a:schemeClr val="bg1"/>
                </a:solidFill>
              </a:rPr>
              <a:t>from calibrating </a:t>
            </a:r>
            <a:r>
              <a:rPr lang="en-US" dirty="0" smtClean="0">
                <a:solidFill>
                  <a:schemeClr val="bg1"/>
                </a:solidFill>
              </a:rPr>
              <a:t>the </a:t>
            </a:r>
            <a:r>
              <a:rPr lang="en-US" dirty="0">
                <a:solidFill>
                  <a:schemeClr val="bg1"/>
                </a:solidFill>
              </a:rPr>
              <a:t>entire watershed in </a:t>
            </a:r>
            <a:r>
              <a:rPr lang="en-US" dirty="0" smtClean="0">
                <a:solidFill>
                  <a:schemeClr val="bg1"/>
                </a:solidFill>
              </a:rPr>
              <a:t>SWAT-CUP, </a:t>
            </a:r>
            <a:r>
              <a:rPr lang="en-US" dirty="0">
                <a:solidFill>
                  <a:schemeClr val="bg1"/>
                </a:solidFill>
              </a:rPr>
              <a:t>the team was able to simulate </a:t>
            </a:r>
            <a:r>
              <a:rPr lang="en-US" dirty="0" smtClean="0">
                <a:solidFill>
                  <a:schemeClr val="bg1"/>
                </a:solidFill>
              </a:rPr>
              <a:t>the hydrological </a:t>
            </a:r>
            <a:r>
              <a:rPr lang="en-US" dirty="0">
                <a:solidFill>
                  <a:schemeClr val="bg1"/>
                </a:solidFill>
              </a:rPr>
              <a:t>processes of the </a:t>
            </a:r>
            <a:r>
              <a:rPr lang="en-US" dirty="0" err="1" smtClean="0">
                <a:solidFill>
                  <a:schemeClr val="bg1"/>
                </a:solidFill>
              </a:rPr>
              <a:t>Arenal-Tempisque</a:t>
            </a:r>
            <a:r>
              <a:rPr lang="en-US" dirty="0" smtClean="0">
                <a:solidFill>
                  <a:schemeClr val="bg1"/>
                </a:solidFill>
              </a:rPr>
              <a:t> </a:t>
            </a:r>
            <a:r>
              <a:rPr lang="en-US" dirty="0">
                <a:solidFill>
                  <a:schemeClr val="bg1"/>
                </a:solidFill>
              </a:rPr>
              <a:t>w</a:t>
            </a:r>
            <a:r>
              <a:rPr lang="en-US" dirty="0" smtClean="0">
                <a:solidFill>
                  <a:schemeClr val="bg1"/>
                </a:solidFill>
              </a:rPr>
              <a:t>atershed in SWAT. </a:t>
            </a:r>
          </a:p>
          <a:p>
            <a:pPr marL="285750" indent="-285750">
              <a:buFont typeface="Arial" panose="020B0604020202020204" pitchFamily="34" charset="0"/>
              <a:buChar char="•"/>
              <a:defRPr/>
            </a:pPr>
            <a:endParaRPr lang="en-US" dirty="0" smtClean="0">
              <a:solidFill>
                <a:schemeClr val="bg1"/>
              </a:solidFill>
            </a:endParaRPr>
          </a:p>
          <a:p>
            <a:pPr marL="285750" indent="-285750">
              <a:buFont typeface="Arial" panose="020B0604020202020204" pitchFamily="34" charset="0"/>
              <a:buChar char="•"/>
              <a:defRPr/>
            </a:pPr>
            <a:r>
              <a:rPr lang="en-US" dirty="0" smtClean="0">
                <a:solidFill>
                  <a:schemeClr val="bg1"/>
                </a:solidFill>
              </a:rPr>
              <a:t>However, the tutorials created </a:t>
            </a:r>
            <a:r>
              <a:rPr lang="en-US" dirty="0">
                <a:solidFill>
                  <a:schemeClr val="bg1"/>
                </a:solidFill>
              </a:rPr>
              <a:t>for SWAT and SWAT-CUP will allow project partners, who have </a:t>
            </a:r>
            <a:r>
              <a:rPr lang="en-US" dirty="0" smtClean="0">
                <a:solidFill>
                  <a:schemeClr val="bg1"/>
                </a:solidFill>
              </a:rPr>
              <a:t> </a:t>
            </a:r>
            <a:r>
              <a:rPr lang="en-US" dirty="0">
                <a:solidFill>
                  <a:schemeClr val="bg1"/>
                </a:solidFill>
              </a:rPr>
              <a:t>access to more current datasets, to replicate our </a:t>
            </a:r>
            <a:r>
              <a:rPr lang="en-US" dirty="0" smtClean="0">
                <a:solidFill>
                  <a:schemeClr val="bg1"/>
                </a:solidFill>
              </a:rPr>
              <a:t>methodology</a:t>
            </a:r>
            <a:r>
              <a:rPr lang="en-US" dirty="0">
                <a:solidFill>
                  <a:schemeClr val="bg1"/>
                </a:solidFill>
              </a:rPr>
              <a:t> </a:t>
            </a:r>
            <a:r>
              <a:rPr lang="en-US" dirty="0" smtClean="0">
                <a:solidFill>
                  <a:schemeClr val="bg1"/>
                </a:solidFill>
              </a:rPr>
              <a:t>and </a:t>
            </a:r>
            <a:r>
              <a:rPr lang="en-US" dirty="0">
                <a:solidFill>
                  <a:schemeClr val="bg1"/>
                </a:solidFill>
              </a:rPr>
              <a:t>to </a:t>
            </a:r>
            <a:r>
              <a:rPr lang="en-US" dirty="0" smtClean="0">
                <a:solidFill>
                  <a:schemeClr val="bg1"/>
                </a:solidFill>
              </a:rPr>
              <a:t>calibrate </a:t>
            </a:r>
            <a:r>
              <a:rPr lang="en-US" dirty="0">
                <a:solidFill>
                  <a:schemeClr val="bg1"/>
                </a:solidFill>
              </a:rPr>
              <a:t>and validate their model’s </a:t>
            </a:r>
            <a:r>
              <a:rPr lang="en-US" dirty="0" smtClean="0">
                <a:solidFill>
                  <a:schemeClr val="bg1"/>
                </a:solidFill>
              </a:rPr>
              <a:t>findings for the entire watershed. With the addition of Mod 16 evapotranspiration data, partners will be able to  </a:t>
            </a:r>
            <a:r>
              <a:rPr lang="en-US" dirty="0">
                <a:solidFill>
                  <a:schemeClr val="bg1"/>
                </a:solidFill>
              </a:rPr>
              <a:t>update the region’s water budget for future water management policies. </a:t>
            </a:r>
            <a:endParaRPr lang="en-US" dirty="0" smtClean="0">
              <a:solidFill>
                <a:schemeClr val="bg1"/>
              </a:solidFill>
            </a:endParaRPr>
          </a:p>
          <a:p>
            <a:pPr marL="285750" indent="-285750">
              <a:buFont typeface="Arial" panose="020B0604020202020204" pitchFamily="34" charset="0"/>
              <a:buChar char="•"/>
              <a:defRPr/>
            </a:pPr>
            <a:endParaRPr lang="en-US" dirty="0">
              <a:solidFill>
                <a:schemeClr val="bg1"/>
              </a:solidFill>
            </a:endParaRPr>
          </a:p>
          <a:p>
            <a:pPr>
              <a:defRPr/>
            </a:pPr>
            <a:r>
              <a:rPr lang="en-US" dirty="0" smtClean="0">
                <a:solidFill>
                  <a:schemeClr val="bg1"/>
                </a:solidFill>
              </a:rPr>
              <a:t> </a:t>
            </a:r>
            <a:endParaRPr lang="en-US" dirty="0">
              <a:solidFill>
                <a:schemeClr val="bg1"/>
              </a:solidFill>
            </a:endParaRPr>
          </a:p>
          <a:p>
            <a:pPr marL="285750" indent="-285750">
              <a:buFont typeface="Arial" panose="020B0604020202020204" pitchFamily="34" charset="0"/>
              <a:buChar char="•"/>
              <a:defRPr/>
            </a:pPr>
            <a:endParaRPr lang="en-US" dirty="0" smtClean="0">
              <a:solidFill>
                <a:schemeClr val="bg1"/>
              </a:solidFill>
            </a:endParaRP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64731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30000">
        <p15:prstTrans prst="peelOff"/>
      </p:transition>
    </mc:Choice>
    <mc:Fallback xmlns="">
      <p:transition spd="slow" advClick="0" advTm="3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3921</TotalTime>
  <Words>1035</Words>
  <Application>Microsoft Office PowerPoint</Application>
  <PresentationFormat>On-screen Show (4:3)</PresentationFormat>
  <Paragraphs>128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Century Gothic (Headings)</vt:lpstr>
      <vt:lpstr>Questrial</vt:lpstr>
      <vt:lpstr>Times New Roman</vt:lpstr>
      <vt:lpstr>Office Theme</vt:lpstr>
      <vt:lpstr>Costa Rica Water Resources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Colombia Ecological Forecasting</dc:title>
  <dc:creator>Peter Hawman</dc:creator>
  <cp:lastModifiedBy>crms</cp:lastModifiedBy>
  <cp:revision>249</cp:revision>
  <dcterms:created xsi:type="dcterms:W3CDTF">2014-07-22T00:55:12Z</dcterms:created>
  <dcterms:modified xsi:type="dcterms:W3CDTF">2015-07-23T00:45:21Z</dcterms:modified>
</cp:coreProperties>
</file>