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22" r:id="rId2"/>
    <p:sldId id="323" r:id="rId3"/>
    <p:sldId id="324" r:id="rId4"/>
    <p:sldId id="325" r:id="rId5"/>
    <p:sldId id="326" r:id="rId6"/>
    <p:sldId id="327" r:id="rId7"/>
    <p:sldId id="328" r:id="rId8"/>
    <p:sldId id="329" r:id="rId9"/>
    <p:sldId id="330" r:id="rId10"/>
    <p:sldId id="331" r:id="rId11"/>
    <p:sldId id="340" r:id="rId12"/>
    <p:sldId id="333" r:id="rId13"/>
    <p:sldId id="334" r:id="rId14"/>
    <p:sldId id="335" r:id="rId15"/>
    <p:sldId id="341" r:id="rId16"/>
    <p:sldId id="337" r:id="rId17"/>
    <p:sldId id="338" r:id="rId18"/>
    <p:sldId id="33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cil Byles" initials="CB"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75239"/>
  </p:normalViewPr>
  <p:slideViewPr>
    <p:cSldViewPr snapToGrid="0">
      <p:cViewPr>
        <p:scale>
          <a:sx n="50" d="100"/>
          <a:sy n="50" d="100"/>
        </p:scale>
        <p:origin x="1862" y="3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EDF63-0356-47A5-914A-5CE7FB748F36}" type="datetimeFigureOut">
              <a:rPr lang="en-US" smtClean="0"/>
              <a:t>3/25/2020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A59498-EB5A-4100-A51C-E320DB84C348}" type="slidenum">
              <a:rPr lang="en-US" smtClean="0"/>
              <a:t>‹#›</a:t>
            </a:fld>
            <a:endParaRPr lang="en-US"/>
          </a:p>
        </p:txBody>
      </p:sp>
    </p:spTree>
    <p:extLst>
      <p:ext uri="{BB962C8B-B14F-4D97-AF65-F5344CB8AC3E}">
        <p14:creationId xmlns:p14="http://schemas.microsoft.com/office/powerpoint/2010/main" val="4254166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xhere.com/en/photo/50067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photos/lake-marsh-water-landscape-nature-828939/"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panorama-moor-swamp-2802329/"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nasa_develop/16257742578/in/album-72157648318032603/"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Great Lakes Water Resources II presentation, thank you everyone for being here. Today we’re going to summarize our project’s methodology, results, analysis, and conclusions.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606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 the next stage, the tool processes the radar, optical, and elevation data to create the 7 parameters, 4 of which are based mostly on optical </a:t>
            </a:r>
            <a:r>
              <a:rPr lang="en-US" sz="1200" b="0" i="0" u="none" strike="noStrike" dirty="0" smtClean="0">
                <a:solidFill>
                  <a:schemeClr val="dk1"/>
                </a:solidFill>
                <a:latin typeface="Calibri"/>
                <a:ea typeface="Calibri"/>
                <a:cs typeface="Calibri"/>
                <a:sym typeface="Calibri"/>
              </a:rPr>
              <a:t>data,</a:t>
            </a:r>
            <a:r>
              <a:rPr lang="en-US" sz="1200" b="0" i="0" u="none" strike="noStrike" baseline="0" dirty="0" smtClean="0">
                <a:solidFill>
                  <a:schemeClr val="dk1"/>
                </a:solidFill>
                <a:latin typeface="Calibri"/>
                <a:ea typeface="Calibri"/>
                <a:cs typeface="Calibri"/>
                <a:sym typeface="Calibri"/>
              </a:rPr>
              <a:t> show in blue,</a:t>
            </a:r>
            <a:r>
              <a:rPr lang="en-US" sz="1200" b="0" i="0" u="none" strike="noStrike" dirty="0" smtClean="0">
                <a:solidFill>
                  <a:schemeClr val="dk1"/>
                </a:solidFill>
                <a:latin typeface="Calibri"/>
                <a:ea typeface="Calibri"/>
                <a:cs typeface="Calibri"/>
                <a:sym typeface="Calibri"/>
              </a:rPr>
              <a:t> </a:t>
            </a:r>
            <a:r>
              <a:rPr lang="en-US" sz="1200" b="0" i="0" u="none" strike="noStrike" dirty="0">
                <a:solidFill>
                  <a:schemeClr val="dk1"/>
                </a:solidFill>
                <a:latin typeface="Calibri"/>
                <a:ea typeface="Calibri"/>
                <a:cs typeface="Calibri"/>
                <a:sym typeface="Calibri"/>
              </a:rPr>
              <a:t>and 3 based on radar </a:t>
            </a:r>
            <a:r>
              <a:rPr lang="en-US" sz="1200" b="0" i="0" u="none" strike="noStrike" dirty="0" smtClean="0">
                <a:solidFill>
                  <a:schemeClr val="dk1"/>
                </a:solidFill>
                <a:latin typeface="Calibri"/>
                <a:ea typeface="Calibri"/>
                <a:cs typeface="Calibri"/>
                <a:sym typeface="Calibri"/>
              </a:rPr>
              <a:t>data, shown in yellow.</a:t>
            </a:r>
            <a:endParaRPr b="0" dirty="0"/>
          </a:p>
          <a:p>
            <a:pPr marL="0" lvl="0" indent="0" algn="l" rtl="0">
              <a:spcBef>
                <a:spcPts val="0"/>
              </a:spcBef>
              <a:spcAft>
                <a:spcPts val="0"/>
              </a:spcAft>
              <a:buNone/>
            </a:pPr>
            <a:r>
              <a:rPr lang="en-US" b="0" dirty="0"/>
              <a:t/>
            </a:r>
            <a:br>
              <a:rPr lang="en-US" b="0" dirty="0"/>
            </a:br>
            <a:r>
              <a:rPr lang="en-US" sz="1200" b="0" i="0" u="none" strike="noStrike" dirty="0">
                <a:solidFill>
                  <a:schemeClr val="dk1"/>
                </a:solidFill>
                <a:latin typeface="Calibri"/>
                <a:ea typeface="Calibri"/>
                <a:cs typeface="Calibri"/>
                <a:sym typeface="Calibri"/>
              </a:rPr>
              <a:t>Here we have the equations for NDVI and MNDWI, which highlight vegetation and water features respectively with high values. </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TCWGD also helps to identify wetlands by taking the difference of wetness and greenness. Wetness and Greenness are calculated by applying the TC transformations developed by </a:t>
            </a:r>
            <a:r>
              <a:rPr lang="en-US" sz="1200" b="0" i="0" u="none" strike="noStrike" dirty="0" err="1">
                <a:solidFill>
                  <a:schemeClr val="dk1"/>
                </a:solidFill>
                <a:latin typeface="Calibri"/>
                <a:ea typeface="Calibri"/>
                <a:cs typeface="Calibri"/>
                <a:sym typeface="Calibri"/>
              </a:rPr>
              <a:t>Kauth</a:t>
            </a:r>
            <a:r>
              <a:rPr lang="en-US" sz="1200" b="0" i="0" u="none" strike="noStrike" dirty="0">
                <a:solidFill>
                  <a:schemeClr val="dk1"/>
                </a:solidFill>
                <a:latin typeface="Calibri"/>
                <a:ea typeface="Calibri"/>
                <a:cs typeface="Calibri"/>
                <a:sym typeface="Calibri"/>
              </a:rPr>
              <a:t> and Thomas to the R,G,B, NIR, SWIR1, and SWIR2 bands. These 3 indices were calculated using S2, which has better temporal coverage and resolution.</a:t>
            </a:r>
          </a:p>
          <a:p>
            <a:pPr marL="0" lvl="0" indent="0" algn="l" rtl="0">
              <a:spcBef>
                <a:spcPts val="0"/>
              </a:spcBef>
              <a:spcAft>
                <a:spcPts val="0"/>
              </a:spcAft>
              <a:buNone/>
            </a:pPr>
            <a:r>
              <a:rPr lang="en-US" b="0" dirty="0"/>
              <a:t/>
            </a:r>
            <a:br>
              <a:rPr lang="en-US" b="0" dirty="0"/>
            </a:br>
            <a:r>
              <a:rPr lang="en-US" sz="1200" b="0" i="0" u="none" strike="noStrike" dirty="0">
                <a:solidFill>
                  <a:schemeClr val="dk1"/>
                </a:solidFill>
                <a:latin typeface="Calibri"/>
                <a:ea typeface="Calibri"/>
                <a:cs typeface="Calibri"/>
                <a:sym typeface="Calibri"/>
              </a:rPr>
              <a:t>DSWE is the only parameter that the previous term of this project did not explore. DSWE is meant to capture the dynamic nature of water features, even at the sub-pixel level, by incorporating hydrological and terrestrial information that can be calculated frequently with topographic information that tends to be more static. In the algorithm, 5 optical indices, </a:t>
            </a:r>
            <a:r>
              <a:rPr lang="en-US" sz="1200" b="0" i="0" u="none" strike="noStrike" dirty="0" err="1">
                <a:solidFill>
                  <a:schemeClr val="dk1"/>
                </a:solidFill>
                <a:latin typeface="Calibri"/>
                <a:ea typeface="Calibri"/>
                <a:cs typeface="Calibri"/>
                <a:sym typeface="Calibri"/>
              </a:rPr>
              <a:t>hillshade</a:t>
            </a:r>
            <a:r>
              <a:rPr lang="en-US" sz="1200" b="0" i="0" u="none" strike="noStrike" dirty="0">
                <a:solidFill>
                  <a:schemeClr val="dk1"/>
                </a:solidFill>
                <a:latin typeface="Calibri"/>
                <a:ea typeface="Calibri"/>
                <a:cs typeface="Calibri"/>
                <a:sym typeface="Calibri"/>
              </a:rPr>
              <a:t>, and slope are first calculated and then used within 5 decision rule-based diagnostic tests to classify the pixel as 1 of 5 classes. DSWE was developed for Landsat 8, so only the L8 data was used to calculate DSWE.</a:t>
            </a:r>
            <a:endParaRPr b="0" dirty="0"/>
          </a:p>
          <a:p>
            <a:pPr marL="0" lvl="0" indent="0" algn="l" rtl="0">
              <a:spcBef>
                <a:spcPts val="0"/>
              </a:spcBef>
              <a:spcAft>
                <a:spcPts val="0"/>
              </a:spcAft>
              <a:buNone/>
            </a:pPr>
            <a:r>
              <a:rPr lang="en-US" b="0" dirty="0"/>
              <a:t/>
            </a:r>
            <a:br>
              <a:rPr lang="en-US" b="0" dirty="0"/>
            </a:br>
            <a:r>
              <a:rPr lang="en-US" sz="1200" b="0" i="0" u="none" strike="noStrike" dirty="0">
                <a:solidFill>
                  <a:schemeClr val="dk1"/>
                </a:solidFill>
                <a:latin typeface="Calibri"/>
                <a:ea typeface="Calibri"/>
                <a:cs typeface="Calibri"/>
                <a:sym typeface="Calibri"/>
              </a:rPr>
              <a:t>We used 3 radar parameters with the S1 data: VV band alone, VH band alone, and the VV/VH ratio.  </a:t>
            </a:r>
            <a:endParaRPr b="0" dirty="0"/>
          </a:p>
          <a:p>
            <a:pPr marL="0" lvl="0" indent="0" algn="l" rtl="0">
              <a:spcBef>
                <a:spcPts val="0"/>
              </a:spcBef>
              <a:spcAft>
                <a:spcPts val="0"/>
              </a:spcAft>
              <a:buNone/>
            </a:pPr>
            <a:r>
              <a:rPr lang="en-US" b="0" dirty="0"/>
              <a:t/>
            </a:r>
            <a:br>
              <a:rPr lang="en-US" b="0" dirty="0"/>
            </a:br>
            <a:r>
              <a:rPr lang="en-US" sz="1200" b="0" i="0" u="none" strike="noStrike" dirty="0">
                <a:solidFill>
                  <a:schemeClr val="dk1"/>
                </a:solidFill>
                <a:latin typeface="Calibri"/>
                <a:ea typeface="Calibri"/>
                <a:cs typeface="Calibri"/>
                <a:sym typeface="Calibri"/>
              </a:rPr>
              <a:t> </a:t>
            </a:r>
            <a:endParaRPr b="0" dirty="0"/>
          </a:p>
          <a:p>
            <a:pPr marL="0" lvl="0" indent="0" algn="l" rtl="0">
              <a:spcBef>
                <a:spcPts val="0"/>
              </a:spcBef>
              <a:spcAft>
                <a:spcPts val="0"/>
              </a:spcAft>
              <a:buNone/>
            </a:pPr>
            <a:r>
              <a:rPr lang="en-US" dirty="0"/>
              <a:t/>
            </a:r>
            <a:br>
              <a:rPr lang="en-US" dirty="0"/>
            </a:br>
            <a:endParaRPr dirty="0"/>
          </a:p>
        </p:txBody>
      </p:sp>
      <p:sp>
        <p:nvSpPr>
          <p:cNvPr id="251" name="Google Shape;25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797318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final stage is to run the object-based classification.</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First, the parameters are composited to create 1 image for each parameter with the average value over the date range. These images are then stacked to undergo classification.</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next step in the classification was training. We wanted to create an image stack for the entire great lakes basin, in order to allow for classification of areas with and without field data. Half of the field data were used for training, while the other half was reserved for validation. After training, a random forest classifier was employed to create a preliminary wetland map. The preliminary map is then masked to remove urban landcover and reduce class confusion. The resulting wetland classification was validated with the reserved 50% field data and variable importance for the classification model was </a:t>
            </a:r>
            <a:r>
              <a:rPr lang="en-US" sz="1200" b="0" i="0" u="none" strike="noStrike" dirty="0" err="1">
                <a:solidFill>
                  <a:schemeClr val="dk1"/>
                </a:solidFill>
                <a:latin typeface="Calibri"/>
                <a:ea typeface="Calibri"/>
                <a:cs typeface="Calibri"/>
                <a:sym typeface="Calibri"/>
              </a:rPr>
              <a:t>extracted.The</a:t>
            </a:r>
            <a:r>
              <a:rPr lang="en-US" sz="1200" b="0" i="0" u="none" strike="noStrike" dirty="0">
                <a:solidFill>
                  <a:schemeClr val="dk1"/>
                </a:solidFill>
                <a:latin typeface="Calibri"/>
                <a:ea typeface="Calibri"/>
                <a:cs typeface="Calibri"/>
                <a:sym typeface="Calibri"/>
              </a:rPr>
              <a:t> final output is a wetland extent map with 3 classes: wetland, open water, and upland, which can be used to identify wetland locations, compare with field data, and monitor changes over time.</a:t>
            </a:r>
            <a:endParaRPr b="0" dirty="0"/>
          </a:p>
          <a:p>
            <a:pPr marL="0" lvl="0" indent="0" algn="l" rtl="0">
              <a:spcBef>
                <a:spcPts val="0"/>
              </a:spcBef>
              <a:spcAft>
                <a:spcPts val="0"/>
              </a:spcAft>
              <a:buNone/>
            </a:pPr>
            <a:r>
              <a:rPr lang="en-US" dirty="0"/>
              <a:t/>
            </a:r>
            <a:br>
              <a:rPr lang="en-US" dirty="0"/>
            </a:br>
            <a:endParaRPr dirty="0"/>
          </a:p>
        </p:txBody>
      </p:sp>
      <p:sp>
        <p:nvSpPr>
          <p:cNvPr id="289" name="Google Shape;28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118054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Our tool is able to classify anywhere in the GL basin</a:t>
            </a:r>
          </a:p>
          <a:p>
            <a:pPr marL="0" lvl="0" indent="0" algn="l" rtl="0">
              <a:spcBef>
                <a:spcPts val="0"/>
              </a:spcBef>
              <a:spcAft>
                <a:spcPts val="0"/>
              </a:spcAft>
              <a:buNone/>
            </a:pPr>
            <a:r>
              <a:rPr lang="en-US" dirty="0" smtClean="0"/>
              <a:t>To test our tool, we focused on a location in northern MI which had a concentration of field data points.</a:t>
            </a:r>
          </a:p>
          <a:p>
            <a:pPr marL="0" lvl="0" indent="0" algn="l" rtl="0">
              <a:spcBef>
                <a:spcPts val="0"/>
              </a:spcBef>
              <a:spcAft>
                <a:spcPts val="0"/>
              </a:spcAft>
              <a:buNone/>
            </a:pPr>
            <a:r>
              <a:rPr lang="en-US" dirty="0" smtClean="0"/>
              <a:t>This classification represents the 2019 summer months, which had a high overall accuracy of 78%.</a:t>
            </a:r>
          </a:p>
          <a:p>
            <a:pPr marL="0" lvl="0" indent="0" algn="l" rtl="0">
              <a:spcBef>
                <a:spcPts val="0"/>
              </a:spcBef>
              <a:spcAft>
                <a:spcPts val="0"/>
              </a:spcAft>
              <a:buNone/>
            </a:pPr>
            <a:r>
              <a:rPr lang="en-US" dirty="0" smtClean="0"/>
              <a:t>The table shows the confusion matrix for this result. The rows indicates the class output by the random forest classifier and the columns indicate the class of the validation field data. The green boxes indicate correctly classified polygons. Upland has 0 correctly classified polygons, which is likely due to the limited number of upland field polygons. Wetlands has the higher number of polygons classified by the output, indicating the wetland class was overestimated.</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
        <p:nvSpPr>
          <p:cNvPr id="306" name="Google Shape;30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1461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Same location, fall/winter months(</a:t>
            </a:r>
            <a:r>
              <a:rPr lang="en-US" dirty="0" err="1" smtClean="0"/>
              <a:t>sep-dec</a:t>
            </a:r>
            <a:r>
              <a:rPr lang="en-US" dirty="0" smtClean="0"/>
              <a:t>)</a:t>
            </a:r>
          </a:p>
          <a:p>
            <a:pPr marL="0" lvl="0" indent="0" algn="l" rtl="0">
              <a:spcBef>
                <a:spcPts val="0"/>
              </a:spcBef>
              <a:spcAft>
                <a:spcPts val="0"/>
              </a:spcAft>
              <a:buNone/>
            </a:pPr>
            <a:r>
              <a:rPr lang="en-US" dirty="0" smtClean="0"/>
              <a:t>This classification had overall accuracy of 88%</a:t>
            </a:r>
          </a:p>
          <a:p>
            <a:pPr marL="0" lvl="0" indent="0" algn="l" rtl="0">
              <a:spcBef>
                <a:spcPts val="0"/>
              </a:spcBef>
              <a:spcAft>
                <a:spcPts val="0"/>
              </a:spcAft>
              <a:buNone/>
            </a:pPr>
            <a:r>
              <a:rPr lang="en-US" dirty="0" smtClean="0"/>
              <a:t>Higher accuracy could be due to greater overestimation of wetlands. Soils also likely more wet during these months</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
        <p:nvSpPr>
          <p:cNvPr id="306" name="Google Shape;30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106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Variable importance graph for the classifications we showed. </a:t>
            </a:r>
          </a:p>
          <a:p>
            <a:r>
              <a:rPr lang="en-US" dirty="0" smtClean="0"/>
              <a:t>Output from the RF classifier that evaluates each input variable by calculating the decrease in accuracy when each variable is removed. </a:t>
            </a:r>
          </a:p>
          <a:p>
            <a:r>
              <a:rPr lang="en-US" dirty="0" smtClean="0"/>
              <a:t>Y-axis shows importance and x-axis has each input used in our RF classification model</a:t>
            </a:r>
          </a:p>
          <a:p>
            <a:r>
              <a:rPr lang="en-US" dirty="0" smtClean="0"/>
              <a:t>The most important variables were MNDWI and NDVI. VV and VH were similarly important. The VV/VH ratio is often used to identify wetlands, but surprisingly it had a lower importance than the VV. VH bands alone.</a:t>
            </a:r>
          </a:p>
          <a:p>
            <a:r>
              <a:rPr lang="en-US" dirty="0" smtClean="0"/>
              <a:t>DSWE, which was a new topographic input this term was testing, was least important</a:t>
            </a:r>
          </a:p>
          <a:p>
            <a:r>
              <a:rPr lang="en-US" dirty="0" smtClean="0"/>
              <a:t>Could be because it is a categorical variable, which may be more useful for post-processing rather than an input in RF</a:t>
            </a:r>
          </a:p>
          <a:p>
            <a:endParaRPr lang="en-US" dirty="0"/>
          </a:p>
        </p:txBody>
      </p:sp>
      <p:sp>
        <p:nvSpPr>
          <p:cNvPr id="4" name="Slide Number Placeholder 3"/>
          <p:cNvSpPr>
            <a:spLocks noGrp="1"/>
          </p:cNvSpPr>
          <p:nvPr>
            <p:ph type="sldNum" sz="quarter" idx="10"/>
          </p:nvPr>
        </p:nvSpPr>
        <p:spPr/>
        <p:txBody>
          <a:bodyPr/>
          <a:lstStyle/>
          <a:p>
            <a:fld id="{E4A59498-EB5A-4100-A51C-E320DB84C348}" type="slidenum">
              <a:rPr lang="en-US" smtClean="0"/>
              <a:t>14</a:t>
            </a:fld>
            <a:endParaRPr lang="en-US"/>
          </a:p>
        </p:txBody>
      </p:sp>
    </p:spTree>
    <p:extLst>
      <p:ext uri="{BB962C8B-B14F-4D97-AF65-F5344CB8AC3E}">
        <p14:creationId xmlns:p14="http://schemas.microsoft.com/office/powerpoint/2010/main" val="2056584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Image Credit: Steve </a:t>
            </a:r>
            <a:r>
              <a:rPr lang="en-US" dirty="0" err="1"/>
              <a:t>Kloiber</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Successfully trained WET 2.0 to classify anywhere in GL, regardless of whether there is training polygons in that </a:t>
            </a:r>
            <a:r>
              <a:rPr lang="en-US" dirty="0" err="1"/>
              <a:t>aoi</a:t>
            </a:r>
            <a:endParaRPr lang="en-US" dirty="0"/>
          </a:p>
          <a:p>
            <a:pPr marL="0" lvl="0" indent="0" algn="l" rtl="0">
              <a:spcBef>
                <a:spcPts val="0"/>
              </a:spcBef>
              <a:spcAft>
                <a:spcPts val="0"/>
              </a:spcAft>
              <a:buNone/>
            </a:pPr>
            <a:r>
              <a:rPr lang="en-US" dirty="0"/>
              <a:t>Test site in MI produced promising results, with a high overall accuracy of 83%</a:t>
            </a:r>
          </a:p>
          <a:p>
            <a:pPr marL="0" lvl="0" indent="0" algn="l" rtl="0">
              <a:spcBef>
                <a:spcPts val="0"/>
              </a:spcBef>
              <a:spcAft>
                <a:spcPts val="0"/>
              </a:spcAft>
              <a:buNone/>
            </a:pPr>
            <a:r>
              <a:rPr lang="en-US" dirty="0"/>
              <a:t>While able to achieve high accuracy, wetland class is overestimated. Could be due to class confusion with classes that have similar signatures (agriculture) or due to an unequal distribution of field data among the 3 classes. This overestimation was more evident during the fall/winter of 2019, which could be due to wetter soils. The variable importance graphs indicated MNDWI and NDVI were most important for classifying wetlands, while DSWE least important. This is important information to refine classification methods and produce highly accurate wetland maps for our partners.</a:t>
            </a:r>
          </a:p>
        </p:txBody>
      </p:sp>
      <p:sp>
        <p:nvSpPr>
          <p:cNvPr id="321" name="Google Shape;32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7563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Our tool composites</a:t>
            </a:r>
            <a:r>
              <a:rPr lang="en-US" baseline="0" dirty="0" smtClean="0"/>
              <a:t> the input datasets, taking an average which can lead to loss of information. The wetland class was also significantly over-represented in our field data, which may have led to over estimations of wetland extent in the tool. In addition, due to the processing capacities of Google Earth Engine, we were unable to carry out an object based image classification as was originally intended, which may have helped reduce pixel noise in the results. When using the tool, very large user-drawn geometries or long time periods may cause GEE to time out.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Image source: </a:t>
            </a:r>
            <a:r>
              <a:rPr lang="en-US" dirty="0" smtClean="0">
                <a:hlinkClick r:id="rId3"/>
              </a:rPr>
              <a:t>https://pxhere.com/en/photo/500671</a:t>
            </a:r>
            <a:endParaRPr dirty="0"/>
          </a:p>
        </p:txBody>
      </p:sp>
      <p:sp>
        <p:nvSpPr>
          <p:cNvPr id="328" name="Google Shape;32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8182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Great Lakes Water Resources II team accomplished a great deal in the 10 week term. However, the project could be improved with continued research. The first way we feel we could improve the tool is to further identify specific wetland classes, such as bog, fen, swamp, etc. In order to do this for the entire Great Lakes Basin, additional </a:t>
            </a:r>
            <a:r>
              <a:rPr lang="en-US" i="1" dirty="0"/>
              <a:t>in situ</a:t>
            </a:r>
            <a:r>
              <a:rPr lang="en-US" dirty="0"/>
              <a:t> validation points would be needed to train and test the tool. In addition, we feel the tool’s capability to identify inundated areas and forested wetlands would be greatly improved with the utilization of  L-Band SAR data. Lastly, future studies should expand the study period to include past dates would improve wetland change detection and analysis.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Steve </a:t>
            </a:r>
            <a:r>
              <a:rPr lang="en-US" dirty="0" err="1"/>
              <a:t>Kloiber</a:t>
            </a:r>
            <a:r>
              <a:rPr lang="en-US" dirty="0"/>
              <a:t>, Minnesota Department of </a:t>
            </a:r>
            <a:r>
              <a:rPr lang="en-US" dirty="0" smtClean="0"/>
              <a:t>Resources(top); </a:t>
            </a:r>
            <a:r>
              <a:rPr lang="en-US" dirty="0"/>
              <a:t>Pixabay </a:t>
            </a:r>
            <a:r>
              <a:rPr lang="en-US" dirty="0">
                <a:hlinkClick r:id="rId3"/>
              </a:rPr>
              <a:t>https://pixabay.com/photos/lake-marsh-water-landscape-nature-828939/</a:t>
            </a:r>
            <a:r>
              <a:rPr lang="en-US" dirty="0"/>
              <a:t>  </a:t>
            </a:r>
            <a:endParaRPr dirty="0"/>
          </a:p>
        </p:txBody>
      </p:sp>
      <p:sp>
        <p:nvSpPr>
          <p:cNvPr id="328" name="Google Shape;32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8947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19633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Great Lakes Basin is one of the world’s largest surface freshwater ecosystems (EPA). Spanning 8 US states and one Canadian province, the region holds 84% of North America’s surface freshwater and provides over 30 million people with water for consumption, transportation, power, and recreation. (EPA). A defining characteristic of the basin is the wetlands. The Great Lakes Basin harbors more than 200,000 acres of wetlands (EPA). These wetlands offer a variety of environmental and ecological functions..</a:t>
            </a:r>
            <a:endParaRPr b="0" dirty="0"/>
          </a:p>
          <a:p>
            <a:pPr marL="0" lvl="0" indent="0" algn="l" rtl="0">
              <a:spcBef>
                <a:spcPts val="0"/>
              </a:spcBef>
              <a:spcAft>
                <a:spcPts val="0"/>
              </a:spcAft>
              <a:buNone/>
            </a:pPr>
            <a:r>
              <a:rPr lang="en-US" b="0" dirty="0"/>
              <a:t/>
            </a:r>
            <a:br>
              <a:rPr lang="en-US" b="0" dirty="0"/>
            </a:br>
            <a:r>
              <a:rPr lang="en-US" sz="1200" b="0" i="0" u="none" strike="noStrike" dirty="0">
                <a:solidFill>
                  <a:schemeClr val="dk1"/>
                </a:solidFill>
                <a:latin typeface="Calibri"/>
                <a:ea typeface="Calibri"/>
                <a:cs typeface="Calibri"/>
                <a:sym typeface="Calibri"/>
              </a:rPr>
              <a:t>Map Source: NASA DEVELOP JPL Great Lakes Water Resources II Team</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Base Layer Source: ESRI Terrain Layer Package, ArcMap</a:t>
            </a:r>
            <a:endParaRPr b="0" dirty="0"/>
          </a:p>
          <a:p>
            <a:pPr marL="0" lvl="0" indent="0" algn="l" rtl="0">
              <a:spcBef>
                <a:spcPts val="0"/>
              </a:spcBef>
              <a:spcAft>
                <a:spcPts val="0"/>
              </a:spcAft>
              <a:buNone/>
            </a:pPr>
            <a:r>
              <a:rPr lang="en-US" dirty="0"/>
              <a:t/>
            </a:r>
            <a:br>
              <a:rPr lang="en-US" dirty="0"/>
            </a:br>
            <a:endParaRPr dirty="0"/>
          </a:p>
        </p:txBody>
      </p:sp>
      <p:sp>
        <p:nvSpPr>
          <p:cNvPr id="78" name="Google Shape;7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373289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Wetlands represent one of the most productive ecosystems in the world, in the same realm as famously productive rain forests and coral reefs. As transition zones between land and water, the flow of water, cycling of nutrients and sunlight produce an ecosystem that is highly productive and supports many species of wildlife and fish. Wetlands can be wet year-round, or seasonally wet, and some ecosystem functions of wetlands include filtration of water, mitigating floods, and maintain surface water during a dry season. </a:t>
            </a:r>
          </a:p>
          <a:p>
            <a:pPr rtl="0"/>
            <a:endParaRPr lang="en-US" dirty="0"/>
          </a:p>
          <a:p>
            <a:pPr rtl="0"/>
            <a:r>
              <a:rPr lang="en-US" dirty="0"/>
              <a:t>Image source: </a:t>
            </a:r>
            <a:r>
              <a:rPr lang="en-US" sz="1200" b="0" i="0" u="sng" strike="noStrike" kern="1200" dirty="0">
                <a:solidFill>
                  <a:schemeClr val="tx1"/>
                </a:solidFill>
                <a:effectLst/>
                <a:latin typeface="+mn-lt"/>
                <a:ea typeface="+mn-ea"/>
                <a:cs typeface="+mn-cs"/>
                <a:hlinkClick r:id="rId3"/>
              </a:rPr>
              <a:t>https://pixabay.com/photos/panorama-moor-swamp-2802329/</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854799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Worldwide wetlands support and protect communities as they alleviate flood impacts, provide critical habitat for endangered wildlife, and support community recreation and industries like fishing. The degradation and disappearance of wetlands therefore harms both communities and wildlife and necessitates the need to effectively manage and conserve these ecosystems. Unfortunately, current methods of monitoring wetlands are so costly and labor-intensive that comprehensive wetland monitoring and management is impossible with current methods.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Image source: DEVELOP Creative Commons </a:t>
            </a:r>
            <a:r>
              <a:rPr lang="en-US" sz="1200" b="0" i="0" u="sng" strike="noStrike">
                <a:solidFill>
                  <a:schemeClr val="dk1"/>
                </a:solidFill>
                <a:latin typeface="Calibri"/>
                <a:ea typeface="Calibri"/>
                <a:cs typeface="Calibri"/>
                <a:sym typeface="Calibri"/>
                <a:hlinkClick r:id="rId3"/>
              </a:rPr>
              <a:t>https://www.flickr.com/photos/nasa_develop/16257742578/in/album-72157648318032603/</a:t>
            </a:r>
            <a:endParaRPr b="0"/>
          </a:p>
          <a:p>
            <a:pPr marL="0" lvl="0" indent="0" algn="l" rtl="0">
              <a:spcBef>
                <a:spcPts val="0"/>
              </a:spcBef>
              <a:spcAft>
                <a:spcPts val="0"/>
              </a:spcAft>
              <a:buNone/>
            </a:pPr>
            <a:r>
              <a:rPr lang="en-US"/>
              <a:t/>
            </a:r>
            <a:br>
              <a:rPr lang="en-US"/>
            </a:br>
            <a:endParaRPr/>
          </a:p>
        </p:txBody>
      </p:sp>
      <p:sp>
        <p:nvSpPr>
          <p:cNvPr id="127" name="Google Shape;12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004778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order to monitor wetlands extent and function, our project has set out to classify and map wetland extent in the entire Great Lakes Basin through the Google Earth Engine Wetland Extent Tool (WET) 2.0. We aim to develop a user interface that allows for user-specified analysis to, and improve the accuracy of wetland classification outputs compared to field validation data. </a:t>
            </a:r>
            <a:endParaRPr/>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608219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this, we partnered with the US Fish and Wildlife Service, the US Environmental Protection Agency, the Minnesota Department of Natural Resources, and Ducks Unlimited; we further collaborated with the University of Minnesota, Michigan Technological University, the National Oceanic and Atmospheric Administration, and Natural Resources Canada. </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4052434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focused our study between 2016 and 2019. Current and future data will be incorporated into WET 2.0 automatically as it becomes available in GEE. We conducted our study analysis at the Great Lakes Basin sub basins level, with 188 separate sub basins units of analysis.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Map Source: NASA DEVELOP JPL Great Lakes Water Resources II Team</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533683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Our methodology was entirely implemented within our tool in GEE.</a:t>
            </a:r>
            <a:endParaRPr b="0"/>
          </a:p>
          <a:p>
            <a:pPr marL="0" lvl="0" indent="0" algn="l" rtl="0">
              <a:spcBef>
                <a:spcPts val="0"/>
              </a:spcBef>
              <a:spcAft>
                <a:spcPts val="0"/>
              </a:spcAft>
              <a:buNone/>
            </a:pPr>
            <a:r>
              <a:rPr lang="en-US" b="0"/>
              <a:t/>
            </a:r>
            <a:br>
              <a:rPr lang="en-US" b="0"/>
            </a:br>
            <a:r>
              <a:rPr lang="en-US" sz="1200" b="0" i="0" u="none" strike="noStrike">
                <a:solidFill>
                  <a:schemeClr val="dk1"/>
                </a:solidFill>
                <a:latin typeface="Calibri"/>
                <a:ea typeface="Calibri"/>
                <a:cs typeface="Calibri"/>
                <a:sym typeface="Calibri"/>
              </a:rPr>
              <a:t>We broke up our workflow into 3 main stages, which we will go into further detail in the following slides:</a:t>
            </a:r>
            <a:endParaRPr b="0"/>
          </a:p>
          <a:p>
            <a:pPr marL="0" lvl="0" indent="0" algn="l" rtl="0">
              <a:spcBef>
                <a:spcPts val="0"/>
              </a:spcBef>
              <a:spcAft>
                <a:spcPts val="0"/>
              </a:spcAft>
              <a:buNone/>
            </a:pPr>
            <a:r>
              <a:rPr lang="en-US" b="0"/>
              <a:t/>
            </a:r>
            <a:br>
              <a:rPr lang="en-US" b="0"/>
            </a:br>
            <a:r>
              <a:rPr lang="en-US" sz="1200" b="0" i="0" u="none" strike="noStrike">
                <a:solidFill>
                  <a:schemeClr val="dk1"/>
                </a:solidFill>
                <a:latin typeface="Calibri"/>
                <a:ea typeface="Calibri"/>
                <a:cs typeface="Calibri"/>
                <a:sym typeface="Calibri"/>
              </a:rPr>
              <a:t>Overall the tool functions by first acquiring and pre-processing data, based on the user inputs, that is either preloaded in the tool or accessed from the GEE data collection. Next, it processes the data to create the 7 input parameters for our classification algorithm, and lastly runs an object-based classification. The tool outputs a classified map identifying inundated wetland, open water, and upland that represents the AOI and date range input by the user.</a:t>
            </a:r>
            <a:endParaRPr b="0"/>
          </a:p>
          <a:p>
            <a:pPr marL="0" lvl="0" indent="0" algn="l" rtl="0">
              <a:spcBef>
                <a:spcPts val="0"/>
              </a:spcBef>
              <a:spcAft>
                <a:spcPts val="0"/>
              </a:spcAft>
              <a:buNone/>
            </a:pPr>
            <a:r>
              <a:rPr lang="en-US" b="0"/>
              <a:t/>
            </a:r>
            <a:br>
              <a:rPr lang="en-US" b="0"/>
            </a:br>
            <a:r>
              <a:rPr lang="en-US" sz="1200" b="0" i="0" u="none" strike="noStrike">
                <a:solidFill>
                  <a:schemeClr val="dk1"/>
                </a:solidFill>
                <a:latin typeface="Calibri"/>
                <a:ea typeface="Calibri"/>
                <a:cs typeface="Calibri"/>
                <a:sym typeface="Calibri"/>
              </a:rPr>
              <a:t>The tool stops running after this point, but because the tool is hosted in GEE the user can change the inputs to re-run the analysis and get maps representing another time period or in other locations.</a:t>
            </a:r>
            <a:endParaRPr b="0"/>
          </a:p>
          <a:p>
            <a:pPr marL="0" lvl="0" indent="0" algn="l" rtl="0">
              <a:spcBef>
                <a:spcPts val="0"/>
              </a:spcBef>
              <a:spcAft>
                <a:spcPts val="0"/>
              </a:spcAft>
              <a:buNone/>
            </a:pPr>
            <a:r>
              <a:rPr lang="en-US"/>
              <a:t/>
            </a:r>
            <a:br>
              <a:rPr lang="en-US"/>
            </a:br>
            <a:endParaRPr/>
          </a:p>
        </p:txBody>
      </p:sp>
      <p:sp>
        <p:nvSpPr>
          <p:cNvPr id="182" name="Google Shape;18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551329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first stage of our workflow was data acquisition and correction.</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We used 2 optical datasets in blue (Sentinel-2 MSI Level 1 TOA and Landsat 8 OLI Level 2 SR), 1 radar dataset in yellow (Sentinel-1 CSAR Level 2 GRD), and a void-filled SRTM dem in orange.  </a:t>
            </a:r>
            <a:endParaRPr b="0" dirty="0"/>
          </a:p>
          <a:p>
            <a:pPr marL="0" lvl="0" indent="0" algn="l" rtl="0">
              <a:spcBef>
                <a:spcPts val="0"/>
              </a:spcBef>
              <a:spcAft>
                <a:spcPts val="0"/>
              </a:spcAft>
              <a:buNone/>
            </a:pPr>
            <a:r>
              <a:rPr lang="en-US" b="0" dirty="0"/>
              <a:t/>
            </a:r>
            <a:br>
              <a:rPr lang="en-US" b="0" dirty="0"/>
            </a:br>
            <a:r>
              <a:rPr lang="en-US" sz="1200" b="0" i="0" u="none" strike="noStrike" dirty="0">
                <a:solidFill>
                  <a:schemeClr val="dk1"/>
                </a:solidFill>
                <a:latin typeface="Calibri"/>
                <a:ea typeface="Calibri"/>
                <a:cs typeface="Calibri"/>
                <a:sym typeface="Calibri"/>
              </a:rPr>
              <a:t>All datasets were first filtered/clipped by the user input </a:t>
            </a:r>
            <a:r>
              <a:rPr lang="en-US" sz="1200" b="0" i="0" u="none" strike="noStrike" dirty="0" err="1">
                <a:solidFill>
                  <a:schemeClr val="dk1"/>
                </a:solidFill>
                <a:latin typeface="Calibri"/>
                <a:ea typeface="Calibri"/>
                <a:cs typeface="Calibri"/>
                <a:sym typeface="Calibri"/>
              </a:rPr>
              <a:t>aoi</a:t>
            </a:r>
            <a:r>
              <a:rPr lang="en-US" sz="1200" b="0" i="0" u="none" strike="noStrike" dirty="0">
                <a:solidFill>
                  <a:schemeClr val="dk1"/>
                </a:solidFill>
                <a:latin typeface="Calibri"/>
                <a:ea typeface="Calibri"/>
                <a:cs typeface="Calibri"/>
                <a:sym typeface="Calibri"/>
              </a:rPr>
              <a:t> and dates and then </a:t>
            </a:r>
            <a:r>
              <a:rPr lang="en-US" sz="1200" b="0" i="0" u="none" strike="noStrike" dirty="0" err="1">
                <a:solidFill>
                  <a:schemeClr val="dk1"/>
                </a:solidFill>
                <a:latin typeface="Calibri"/>
                <a:ea typeface="Calibri"/>
                <a:cs typeface="Calibri"/>
                <a:sym typeface="Calibri"/>
              </a:rPr>
              <a:t>reprojected</a:t>
            </a:r>
            <a:r>
              <a:rPr lang="en-US" sz="1200" b="0" i="0" u="none" strike="noStrike" dirty="0">
                <a:solidFill>
                  <a:schemeClr val="dk1"/>
                </a:solidFill>
                <a:latin typeface="Calibri"/>
                <a:ea typeface="Calibri"/>
                <a:cs typeface="Calibri"/>
                <a:sym typeface="Calibri"/>
              </a:rPr>
              <a:t> to ensure they aligned. </a:t>
            </a:r>
            <a:endParaRPr b="0" dirty="0"/>
          </a:p>
          <a:p>
            <a:pPr marL="0" lvl="0" indent="0" algn="l" rtl="0">
              <a:spcBef>
                <a:spcPts val="0"/>
              </a:spcBef>
              <a:spcAft>
                <a:spcPts val="0"/>
              </a:spcAft>
              <a:buNone/>
            </a:pPr>
            <a:r>
              <a:rPr lang="en-US" b="0" dirty="0"/>
              <a:t/>
            </a:r>
            <a:br>
              <a:rPr lang="en-US" b="0" dirty="0"/>
            </a:br>
            <a:r>
              <a:rPr lang="en-US" sz="1200" b="0" i="0" u="none" strike="noStrike" dirty="0">
                <a:solidFill>
                  <a:schemeClr val="dk1"/>
                </a:solidFill>
                <a:latin typeface="Calibri"/>
                <a:ea typeface="Calibri"/>
                <a:cs typeface="Calibri"/>
                <a:sym typeface="Calibri"/>
              </a:rPr>
              <a:t>We chose to use the Level 1 Sentinel-2 product due to backlogs in the GEE data catalog, so we had to apply an atmospheric correction (thinking DOS right now...still </a:t>
            </a:r>
            <a:r>
              <a:rPr lang="en-US" sz="1200" b="0" i="0" u="none" strike="noStrike" dirty="0" err="1">
                <a:solidFill>
                  <a:schemeClr val="dk1"/>
                </a:solidFill>
                <a:latin typeface="Calibri"/>
                <a:ea typeface="Calibri"/>
                <a:cs typeface="Calibri"/>
                <a:sym typeface="Calibri"/>
              </a:rPr>
              <a:t>tbd</a:t>
            </a:r>
            <a:r>
              <a:rPr lang="en-US" sz="1200" b="0" i="0" u="none" strike="noStrike" dirty="0">
                <a:solidFill>
                  <a:schemeClr val="dk1"/>
                </a:solidFill>
                <a:latin typeface="Calibri"/>
                <a:ea typeface="Calibri"/>
                <a:cs typeface="Calibri"/>
                <a:sym typeface="Calibri"/>
              </a:rPr>
              <a:t>) for the Sentinel-2 data only. Optical data can be impacted by cloud cover, so we used the L8 and S2 respective QA bands to mask out clouds, and obtain SR values for the R,G,B,NIR, SWIR1, and SWIR2 bands.</a:t>
            </a:r>
            <a:endParaRPr b="0" dirty="0"/>
          </a:p>
          <a:p>
            <a:pPr marL="0" lvl="0" indent="0" algn="l" rtl="0">
              <a:spcBef>
                <a:spcPts val="0"/>
              </a:spcBef>
              <a:spcAft>
                <a:spcPts val="0"/>
              </a:spcAft>
              <a:buNone/>
            </a:pPr>
            <a:r>
              <a:rPr lang="en-US" b="0" dirty="0"/>
              <a:t/>
            </a:r>
            <a:br>
              <a:rPr lang="en-US" b="0" dirty="0"/>
            </a:br>
            <a:r>
              <a:rPr lang="en-US" sz="1200" b="0" i="0" u="none" strike="noStrike" dirty="0">
                <a:solidFill>
                  <a:schemeClr val="dk1"/>
                </a:solidFill>
                <a:latin typeface="Calibri"/>
                <a:ea typeface="Calibri"/>
                <a:cs typeface="Calibri"/>
                <a:sym typeface="Calibri"/>
              </a:rPr>
              <a:t>The radar data is a level 2 product, which has already been corrected and converted to dB in GEE. The only additional processing we did was convert values from dB back to natural values to obtain backscatter values for the VV and VH bands.</a:t>
            </a:r>
            <a:endParaRPr b="0" dirty="0"/>
          </a:p>
          <a:p>
            <a:pPr marL="0" lvl="0" indent="0" algn="l" rtl="0">
              <a:spcBef>
                <a:spcPts val="0"/>
              </a:spcBef>
              <a:spcAft>
                <a:spcPts val="0"/>
              </a:spcAft>
              <a:buNone/>
            </a:pPr>
            <a:r>
              <a:rPr lang="en-US" b="0" dirty="0"/>
              <a:t/>
            </a:r>
            <a:br>
              <a:rPr lang="en-US" b="0" dirty="0"/>
            </a:br>
            <a:r>
              <a:rPr lang="en-US" sz="1200" b="0" i="0" u="none" strike="noStrike" dirty="0">
                <a:solidFill>
                  <a:schemeClr val="dk1"/>
                </a:solidFill>
                <a:latin typeface="Calibri"/>
                <a:ea typeface="Calibri"/>
                <a:cs typeface="Calibri"/>
                <a:sym typeface="Calibri"/>
              </a:rPr>
              <a:t>The SRTM is a pre-processed, void filled product and no additional processing was completed.</a:t>
            </a:r>
            <a:endParaRPr b="0" dirty="0"/>
          </a:p>
          <a:p>
            <a:pPr marL="0" lvl="0" indent="0" algn="l" rtl="0">
              <a:spcBef>
                <a:spcPts val="0"/>
              </a:spcBef>
              <a:spcAft>
                <a:spcPts val="0"/>
              </a:spcAft>
              <a:buNone/>
            </a:pPr>
            <a:r>
              <a:rPr lang="en-US" b="0" dirty="0"/>
              <a:t/>
            </a:r>
            <a:br>
              <a:rPr lang="en-US" b="0" dirty="0"/>
            </a:br>
            <a:r>
              <a:rPr lang="en-US" b="0" dirty="0"/>
              <a:t/>
            </a:r>
            <a:br>
              <a:rPr lang="en-US" b="0" dirty="0"/>
            </a:br>
            <a:r>
              <a:rPr lang="en-US" b="0" dirty="0"/>
              <a:t/>
            </a:r>
            <a:br>
              <a:rPr lang="en-US" b="0" dirty="0"/>
            </a:br>
            <a:endParaRPr dirty="0"/>
          </a:p>
        </p:txBody>
      </p:sp>
      <p:sp>
        <p:nvSpPr>
          <p:cNvPr id="213" name="Google Shape;21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048642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grpSp>
            <p:nvGrpSpPr>
              <p:cNvPr id="5" name="Group 4"/>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3"/>
                  <a:srcRect/>
                  <a:stretch>
                    <a:fillRect l="-75000" r="-50000"/>
                  </a:stretch>
                </a:blipFill>
                <a:ln w="127000">
                  <a:solidFill>
                    <a:srgbClr val="37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a:grpFill/>
                  </p:spPr>
                </p:pic>
              </p:grpSp>
            </p:grpSp>
          </p:gr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14641" y="6341087"/>
                <a:ext cx="393192" cy="393192"/>
              </a:xfrm>
              <a:prstGeom prst="rect">
                <a:avLst/>
              </a:prstGeom>
            </p:spPr>
          </p:pic>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379CC4"/>
                  </a:solidFill>
                  <a:latin typeface="Century Gothic" panose="020B0502020202020204" pitchFamily="34" charset="0"/>
                </a:rPr>
                <a:t>| </a:t>
              </a:r>
              <a:r>
                <a:rPr lang="en-US" sz="1600" spc="100" baseline="0" dirty="0">
                  <a:solidFill>
                    <a:srgbClr val="379CC4"/>
                  </a:solidFill>
                  <a:latin typeface="Century Gothic" panose="020B0502020202020204" pitchFamily="34" charset="0"/>
                </a:rPr>
                <a:t>Spring 2020</a:t>
              </a:r>
            </a:p>
          </p:txBody>
        </p:sp>
      </p:grpSp>
    </p:spTree>
    <p:extLst>
      <p:ext uri="{BB962C8B-B14F-4D97-AF65-F5344CB8AC3E}">
        <p14:creationId xmlns:p14="http://schemas.microsoft.com/office/powerpoint/2010/main" val="3580590248"/>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guide id="5" pos="3840">
          <p15:clr>
            <a:srgbClr val="FBAE40"/>
          </p15:clr>
        </p15:guide>
        <p15:guide id="6" pos="42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ottom Arc">
  <p:cSld name="1_Bottom Arc">
    <p:spTree>
      <p:nvGrpSpPr>
        <p:cNvPr id="1" name="Shape 30"/>
        <p:cNvGrpSpPr/>
        <p:nvPr/>
      </p:nvGrpSpPr>
      <p:grpSpPr>
        <a:xfrm>
          <a:off x="0" y="0"/>
          <a:ext cx="0" cy="0"/>
          <a:chOff x="0" y="0"/>
          <a:chExt cx="0" cy="0"/>
        </a:xfrm>
      </p:grpSpPr>
      <p:grpSp>
        <p:nvGrpSpPr>
          <p:cNvPr id="31" name="Google Shape;31;p20"/>
          <p:cNvGrpSpPr/>
          <p:nvPr/>
        </p:nvGrpSpPr>
        <p:grpSpPr>
          <a:xfrm>
            <a:off x="-330280" y="-263304"/>
            <a:ext cx="12522280" cy="7121304"/>
            <a:chOff x="-330280" y="-263304"/>
            <a:chExt cx="12522280" cy="7121304"/>
          </a:xfrm>
        </p:grpSpPr>
        <p:sp>
          <p:nvSpPr>
            <p:cNvPr id="32" name="Google Shape;32;p20"/>
            <p:cNvSpPr/>
            <p:nvPr/>
          </p:nvSpPr>
          <p:spPr>
            <a:xfrm>
              <a:off x="0" y="0"/>
              <a:ext cx="12192000" cy="6858000"/>
            </a:xfrm>
            <a:prstGeom prst="rect">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 name="Google Shape;33;p20"/>
            <p:cNvSpPr/>
            <p:nvPr/>
          </p:nvSpPr>
          <p:spPr>
            <a:xfrm>
              <a:off x="-330280" y="-263304"/>
              <a:ext cx="12339756" cy="6940552"/>
            </a:xfrm>
            <a:custGeom>
              <a:avLst/>
              <a:gdLst/>
              <a:ahLst/>
              <a:cxnLst/>
              <a:rect l="l" t="t" r="r" b="b"/>
              <a:pathLst>
                <a:path w="12339756" h="6940552" extrusionOk="0">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 name="Google Shape;34;p20"/>
            <p:cNvPicPr preferRelativeResize="0"/>
            <p:nvPr/>
          </p:nvPicPr>
          <p:blipFill rotWithShape="1">
            <a:blip r:embed="rId2">
              <a:alphaModFix/>
            </a:blip>
            <a:srcRect/>
            <a:stretch/>
          </p:blipFill>
          <p:spPr>
            <a:xfrm>
              <a:off x="11634624" y="6306334"/>
              <a:ext cx="438912" cy="438912"/>
            </a:xfrm>
            <a:prstGeom prst="rect">
              <a:avLst/>
            </a:prstGeom>
            <a:noFill/>
            <a:ln>
              <a:noFill/>
            </a:ln>
          </p:spPr>
        </p:pic>
      </p:grpSp>
    </p:spTree>
    <p:extLst>
      <p:ext uri="{BB962C8B-B14F-4D97-AF65-F5344CB8AC3E}">
        <p14:creationId xmlns:p14="http://schemas.microsoft.com/office/powerpoint/2010/main" val="2202704828"/>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 Thin Bars">
  <p:cSld name="1_2 Thin Bars">
    <p:spTree>
      <p:nvGrpSpPr>
        <p:cNvPr id="1" name="Shape 35"/>
        <p:cNvGrpSpPr/>
        <p:nvPr/>
      </p:nvGrpSpPr>
      <p:grpSpPr>
        <a:xfrm>
          <a:off x="0" y="0"/>
          <a:ext cx="0" cy="0"/>
          <a:chOff x="0" y="0"/>
          <a:chExt cx="0" cy="0"/>
        </a:xfrm>
      </p:grpSpPr>
      <p:grpSp>
        <p:nvGrpSpPr>
          <p:cNvPr id="36" name="Google Shape;36;p21"/>
          <p:cNvGrpSpPr/>
          <p:nvPr/>
        </p:nvGrpSpPr>
        <p:grpSpPr>
          <a:xfrm>
            <a:off x="0" y="-245046"/>
            <a:ext cx="12192000" cy="7316860"/>
            <a:chOff x="0" y="-245046"/>
            <a:chExt cx="12192000" cy="7316860"/>
          </a:xfrm>
        </p:grpSpPr>
        <p:sp>
          <p:nvSpPr>
            <p:cNvPr id="37" name="Google Shape;37;p21"/>
            <p:cNvSpPr/>
            <p:nvPr/>
          </p:nvSpPr>
          <p:spPr>
            <a:xfrm>
              <a:off x="0" y="6708859"/>
              <a:ext cx="12192000" cy="362955"/>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p21"/>
            <p:cNvSpPr/>
            <p:nvPr/>
          </p:nvSpPr>
          <p:spPr>
            <a:xfrm>
              <a:off x="0" y="-245046"/>
              <a:ext cx="12192000" cy="362955"/>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4280096482"/>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p Arc">
  <p:cSld name="1_Top Arc">
    <p:spTree>
      <p:nvGrpSpPr>
        <p:cNvPr id="1" name="Shape 43"/>
        <p:cNvGrpSpPr/>
        <p:nvPr/>
      </p:nvGrpSpPr>
      <p:grpSpPr>
        <a:xfrm>
          <a:off x="0" y="0"/>
          <a:ext cx="0" cy="0"/>
          <a:chOff x="0" y="0"/>
          <a:chExt cx="0" cy="0"/>
        </a:xfrm>
      </p:grpSpPr>
      <p:grpSp>
        <p:nvGrpSpPr>
          <p:cNvPr id="44" name="Google Shape;44;p23"/>
          <p:cNvGrpSpPr/>
          <p:nvPr/>
        </p:nvGrpSpPr>
        <p:grpSpPr>
          <a:xfrm>
            <a:off x="-419991" y="0"/>
            <a:ext cx="12611991" cy="7171680"/>
            <a:chOff x="-419991" y="0"/>
            <a:chExt cx="12611991" cy="7171680"/>
          </a:xfrm>
        </p:grpSpPr>
        <p:sp>
          <p:nvSpPr>
            <p:cNvPr id="45" name="Google Shape;45;p23"/>
            <p:cNvSpPr/>
            <p:nvPr/>
          </p:nvSpPr>
          <p:spPr>
            <a:xfrm>
              <a:off x="0" y="0"/>
              <a:ext cx="12192000" cy="6858000"/>
            </a:xfrm>
            <a:prstGeom prst="rect">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23"/>
            <p:cNvSpPr/>
            <p:nvPr/>
          </p:nvSpPr>
          <p:spPr>
            <a:xfrm rot="10800000">
              <a:off x="-419991" y="207335"/>
              <a:ext cx="12440095" cy="6964345"/>
            </a:xfrm>
            <a:custGeom>
              <a:avLst/>
              <a:gdLst/>
              <a:ahLst/>
              <a:cxnLst/>
              <a:rect l="l" t="t" r="r" b="b"/>
              <a:pathLst>
                <a:path w="12265181" h="6714476" extrusionOk="0">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 name="Google Shape;47;p23"/>
            <p:cNvPicPr preferRelativeResize="0"/>
            <p:nvPr/>
          </p:nvPicPr>
          <p:blipFill rotWithShape="1">
            <a:blip r:embed="rId2">
              <a:alphaModFix/>
            </a:blip>
            <a:srcRect/>
            <a:stretch/>
          </p:blipFill>
          <p:spPr>
            <a:xfrm>
              <a:off x="11637058" y="131836"/>
              <a:ext cx="438912" cy="438912"/>
            </a:xfrm>
            <a:prstGeom prst="rect">
              <a:avLst/>
            </a:prstGeom>
            <a:noFill/>
            <a:ln>
              <a:noFill/>
            </a:ln>
          </p:spPr>
        </p:pic>
      </p:grpSp>
    </p:spTree>
    <p:extLst>
      <p:ext uri="{BB962C8B-B14F-4D97-AF65-F5344CB8AC3E}">
        <p14:creationId xmlns:p14="http://schemas.microsoft.com/office/powerpoint/2010/main" val="372076348"/>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hite Bar">
  <p:cSld name="1_White Bar">
    <p:spTree>
      <p:nvGrpSpPr>
        <p:cNvPr id="1" name="Shape 48"/>
        <p:cNvGrpSpPr/>
        <p:nvPr/>
      </p:nvGrpSpPr>
      <p:grpSpPr>
        <a:xfrm>
          <a:off x="0" y="0"/>
          <a:ext cx="0" cy="0"/>
          <a:chOff x="0" y="0"/>
          <a:chExt cx="0" cy="0"/>
        </a:xfrm>
      </p:grpSpPr>
      <p:grpSp>
        <p:nvGrpSpPr>
          <p:cNvPr id="49" name="Google Shape;49;p24"/>
          <p:cNvGrpSpPr/>
          <p:nvPr/>
        </p:nvGrpSpPr>
        <p:grpSpPr>
          <a:xfrm>
            <a:off x="-166047" y="-260498"/>
            <a:ext cx="12524095" cy="1451342"/>
            <a:chOff x="-166047" y="-260498"/>
            <a:chExt cx="12524095" cy="1451342"/>
          </a:xfrm>
        </p:grpSpPr>
        <p:sp>
          <p:nvSpPr>
            <p:cNvPr id="50" name="Google Shape;50;p24"/>
            <p:cNvSpPr/>
            <p:nvPr/>
          </p:nvSpPr>
          <p:spPr>
            <a:xfrm>
              <a:off x="9706282" y="-74427"/>
              <a:ext cx="2538483" cy="1026042"/>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24"/>
            <p:cNvSpPr/>
            <p:nvPr/>
          </p:nvSpPr>
          <p:spPr>
            <a:xfrm>
              <a:off x="-166047" y="802756"/>
              <a:ext cx="12524095" cy="388088"/>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 name="Google Shape;52;p24"/>
            <p:cNvSpPr/>
            <p:nvPr/>
          </p:nvSpPr>
          <p:spPr>
            <a:xfrm>
              <a:off x="-166047" y="-260498"/>
              <a:ext cx="10001163" cy="121211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4146977123"/>
      </p:ext>
    </p:extLst>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7357591"/>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0681" y="296682"/>
              <a:ext cx="530352" cy="530352"/>
            </a:xfrm>
            <a:prstGeom prst="rect">
              <a:avLst/>
            </a:prstGeom>
          </p:spPr>
        </p:pic>
      </p:grpSp>
    </p:spTree>
    <p:extLst>
      <p:ext uri="{BB962C8B-B14F-4D97-AF65-F5344CB8AC3E}">
        <p14:creationId xmlns:p14="http://schemas.microsoft.com/office/powerpoint/2010/main" val="2786425691"/>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9021932"/>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7058" y="131836"/>
              <a:ext cx="438912" cy="438912"/>
            </a:xfrm>
            <a:prstGeom prst="rect">
              <a:avLst/>
            </a:prstGeom>
          </p:spPr>
        </p:pic>
      </p:grpSp>
    </p:spTree>
    <p:extLst>
      <p:ext uri="{BB962C8B-B14F-4D97-AF65-F5344CB8AC3E}">
        <p14:creationId xmlns:p14="http://schemas.microsoft.com/office/powerpoint/2010/main" val="3435247350"/>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4624" y="6306334"/>
              <a:ext cx="438912" cy="438912"/>
            </a:xfrm>
            <a:prstGeom prst="rect">
              <a:avLst/>
            </a:prstGeom>
          </p:spPr>
        </p:pic>
      </p:grpSp>
    </p:spTree>
    <p:extLst>
      <p:ext uri="{BB962C8B-B14F-4D97-AF65-F5344CB8AC3E}">
        <p14:creationId xmlns:p14="http://schemas.microsoft.com/office/powerpoint/2010/main" val="4053314693"/>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2061643"/>
      </p:ext>
    </p:extLst>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79CC4"/>
                  </a:solidFill>
                  <a:latin typeface="Century Gothic" panose="020B0502020202020204" pitchFamily="34" charset="0"/>
                </a:rPr>
                <a:t>ACKNOWLEDGEMENTS</a:t>
              </a:r>
            </a:p>
          </p:txBody>
        </p:sp>
      </p:grpSp>
    </p:spTree>
    <p:extLst>
      <p:ext uri="{BB962C8B-B14F-4D97-AF65-F5344CB8AC3E}">
        <p14:creationId xmlns:p14="http://schemas.microsoft.com/office/powerpoint/2010/main" val="2737561334"/>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ick Bar">
  <p:cSld name="1_Thick Bar">
    <p:spTree>
      <p:nvGrpSpPr>
        <p:cNvPr id="1" name="Shape 39"/>
        <p:cNvGrpSpPr/>
        <p:nvPr/>
      </p:nvGrpSpPr>
      <p:grpSpPr>
        <a:xfrm>
          <a:off x="0" y="0"/>
          <a:ext cx="0" cy="0"/>
          <a:chOff x="0" y="0"/>
          <a:chExt cx="0" cy="0"/>
        </a:xfrm>
      </p:grpSpPr>
      <p:grpSp>
        <p:nvGrpSpPr>
          <p:cNvPr id="40" name="Google Shape;40;p22"/>
          <p:cNvGrpSpPr/>
          <p:nvPr/>
        </p:nvGrpSpPr>
        <p:grpSpPr>
          <a:xfrm>
            <a:off x="-45493" y="-131929"/>
            <a:ext cx="12310281" cy="1210101"/>
            <a:chOff x="-45493" y="-131929"/>
            <a:chExt cx="12310281" cy="1210101"/>
          </a:xfrm>
        </p:grpSpPr>
        <p:sp>
          <p:nvSpPr>
            <p:cNvPr id="41" name="Google Shape;41;p22"/>
            <p:cNvSpPr/>
            <p:nvPr/>
          </p:nvSpPr>
          <p:spPr>
            <a:xfrm>
              <a:off x="-45493" y="-131929"/>
              <a:ext cx="12310281" cy="1210101"/>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 name="Google Shape;42;p22"/>
            <p:cNvPicPr preferRelativeResize="0"/>
            <p:nvPr/>
          </p:nvPicPr>
          <p:blipFill rotWithShape="1">
            <a:blip r:embed="rId2">
              <a:alphaModFix/>
            </a:blip>
            <a:srcRect/>
            <a:stretch/>
          </p:blipFill>
          <p:spPr>
            <a:xfrm>
              <a:off x="11510681" y="296682"/>
              <a:ext cx="530352" cy="530352"/>
            </a:xfrm>
            <a:prstGeom prst="rect">
              <a:avLst/>
            </a:prstGeom>
            <a:noFill/>
            <a:ln>
              <a:noFill/>
            </a:ln>
          </p:spPr>
        </p:pic>
      </p:grpSp>
    </p:spTree>
    <p:extLst>
      <p:ext uri="{BB962C8B-B14F-4D97-AF65-F5344CB8AC3E}">
        <p14:creationId xmlns:p14="http://schemas.microsoft.com/office/powerpoint/2010/main" val="3773401557"/>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737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orient="horz" pos="480">
          <p15:clr>
            <a:srgbClr val="F26B43"/>
          </p15:clr>
        </p15:guide>
        <p15:guide id="3" orient="horz" pos="216">
          <p15:clr>
            <a:srgbClr val="F26B43"/>
          </p15:clr>
        </p15:guide>
        <p15:guide id="4" pos="7320">
          <p15:clr>
            <a:srgbClr val="F26B43"/>
          </p15:clr>
        </p15:guide>
        <p15:guide id="5" pos="75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37435" y="6254891"/>
            <a:ext cx="172835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9CC4"/>
                </a:solidFill>
                <a:effectLst/>
                <a:uLnTx/>
                <a:uFillTx/>
                <a:latin typeface="Century Gothic" panose="020B0502020202020204" pitchFamily="34" charset="0"/>
                <a:ea typeface="+mn-ea"/>
                <a:cs typeface="+mn-cs"/>
              </a:rPr>
              <a:t>California – JPL </a:t>
            </a:r>
            <a:endParaRPr kumimoji="0" lang="en-US" sz="1800" b="0" i="0" u="none" strike="noStrike" kern="1200" cap="none" spc="0" normalizeH="0" baseline="0" noProof="0" dirty="0">
              <a:ln>
                <a:noFill/>
              </a:ln>
              <a:solidFill>
                <a:srgbClr val="379CC4"/>
              </a:solidFill>
              <a:effectLst/>
              <a:uLnTx/>
              <a:uFillTx/>
              <a:latin typeface="Calibri" panose="020F0502020204030204"/>
              <a:ea typeface="+mn-ea"/>
              <a:cs typeface="+mn-cs"/>
            </a:endParaRPr>
          </a:p>
        </p:txBody>
      </p:sp>
      <p:sp>
        <p:nvSpPr>
          <p:cNvPr id="3" name="Title 1"/>
          <p:cNvSpPr txBox="1">
            <a:spLocks/>
          </p:cNvSpPr>
          <p:nvPr/>
        </p:nvSpPr>
        <p:spPr>
          <a:xfrm>
            <a:off x="6071635"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700" b="1" i="0" u="none" strike="noStrike" kern="1200" cap="none" spc="0" normalizeH="0" baseline="0" noProof="0" dirty="0">
                <a:ln>
                  <a:noFill/>
                </a:ln>
                <a:solidFill>
                  <a:srgbClr val="379CC4"/>
                </a:solidFill>
                <a:effectLst/>
                <a:uLnTx/>
                <a:uFillTx/>
                <a:latin typeface="Century Gothic" panose="020B0502020202020204" pitchFamily="34" charset="0"/>
                <a:ea typeface="+mj-ea"/>
                <a:cs typeface="+mj-cs"/>
              </a:rPr>
              <a:t>Great Lakes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79CC4"/>
                </a:solidFill>
                <a:effectLst/>
                <a:uLnTx/>
                <a:uFillTx/>
                <a:latin typeface="Century Gothic" panose="020B0502020202020204" pitchFamily="34" charset="0"/>
                <a:ea typeface="+mj-ea"/>
                <a:cs typeface="+mj-cs"/>
              </a:rPr>
              <a:t>Water Resources II</a:t>
            </a:r>
          </a:p>
        </p:txBody>
      </p:sp>
      <p:sp>
        <p:nvSpPr>
          <p:cNvPr id="4" name="Subtitle 2"/>
          <p:cNvSpPr txBox="1">
            <a:spLocks/>
          </p:cNvSpPr>
          <p:nvPr/>
        </p:nvSpPr>
        <p:spPr>
          <a:xfrm>
            <a:off x="6071635" y="2993322"/>
            <a:ext cx="5394960" cy="154160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 Google Earth Engine Tool to Automate Wetland Mapping Using Optical and Radar Satellite Sensors in the Great Lakes Basin for Wetland Management and Monitoring </a:t>
            </a:r>
          </a:p>
        </p:txBody>
      </p:sp>
      <p:sp>
        <p:nvSpPr>
          <p:cNvPr id="5" name="TextBox 4"/>
          <p:cNvSpPr txBox="1"/>
          <p:nvPr/>
        </p:nvSpPr>
        <p:spPr>
          <a:xfrm>
            <a:off x="6071635" y="4960968"/>
            <a:ext cx="53949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Vanessa Valenti, Katie Lange, Erica </a:t>
            </a:r>
            <a:r>
              <a:rPr kumimoji="0" lang="en-US" sz="16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mn-cs"/>
              </a:rPr>
              <a:t>Carcelen</a:t>
            </a:r>
            <a:r>
              <a:rPr kumimoji="0" lang="en-US" sz="16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 &amp; </a:t>
            </a: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Nicholas Russo</a:t>
            </a:r>
          </a:p>
        </p:txBody>
      </p:sp>
    </p:spTree>
    <p:extLst>
      <p:ext uri="{BB962C8B-B14F-4D97-AF65-F5344CB8AC3E}">
        <p14:creationId xmlns:p14="http://schemas.microsoft.com/office/powerpoint/2010/main" val="7682979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0"/>
          <p:cNvSpPr/>
          <p:nvPr/>
        </p:nvSpPr>
        <p:spPr>
          <a:xfrm>
            <a:off x="6090530" y="815104"/>
            <a:ext cx="5559696" cy="4178001"/>
          </a:xfrm>
          <a:prstGeom prst="roundRect">
            <a:avLst>
              <a:gd name="adj" fmla="val 16667"/>
            </a:avLst>
          </a:prstGeom>
          <a:solidFill>
            <a:srgbClr val="BDDF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10"/>
          <p:cNvSpPr/>
          <p:nvPr/>
        </p:nvSpPr>
        <p:spPr>
          <a:xfrm>
            <a:off x="535489" y="2894729"/>
            <a:ext cx="5137856" cy="3722639"/>
          </a:xfrm>
          <a:prstGeom prst="roundRect">
            <a:avLst>
              <a:gd name="adj" fmla="val 16667"/>
            </a:avLst>
          </a:prstGeom>
          <a:solidFill>
            <a:srgbClr val="BDDF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0"/>
          <p:cNvSpPr/>
          <p:nvPr/>
        </p:nvSpPr>
        <p:spPr>
          <a:xfrm>
            <a:off x="3378547" y="885977"/>
            <a:ext cx="2294798" cy="1803469"/>
          </a:xfrm>
          <a:prstGeom prst="roundRect">
            <a:avLst>
              <a:gd name="adj" fmla="val 16667"/>
            </a:avLst>
          </a:prstGeom>
          <a:solidFill>
            <a:srgbClr val="BDDF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0"/>
          <p:cNvSpPr/>
          <p:nvPr/>
        </p:nvSpPr>
        <p:spPr>
          <a:xfrm>
            <a:off x="541774" y="877085"/>
            <a:ext cx="2294798" cy="1803469"/>
          </a:xfrm>
          <a:prstGeom prst="roundRect">
            <a:avLst>
              <a:gd name="adj" fmla="val 16667"/>
            </a:avLst>
          </a:prstGeom>
          <a:solidFill>
            <a:srgbClr val="BDDF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10"/>
          <p:cNvSpPr txBox="1"/>
          <p:nvPr/>
        </p:nvSpPr>
        <p:spPr>
          <a:xfrm>
            <a:off x="495299" y="342900"/>
            <a:ext cx="1145569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4"/>
              </a:buClr>
              <a:buSzPts val="4000"/>
              <a:buFont typeface="Century Gothic"/>
              <a:buNone/>
            </a:pPr>
            <a:r>
              <a:rPr lang="en-US" sz="4000" b="1">
                <a:solidFill>
                  <a:srgbClr val="379CC4"/>
                </a:solidFill>
                <a:latin typeface="Century Gothic"/>
                <a:ea typeface="Century Gothic"/>
                <a:cs typeface="Century Gothic"/>
                <a:sym typeface="Century Gothic"/>
              </a:rPr>
              <a:t>Classification Parameters</a:t>
            </a:r>
            <a:endParaRPr/>
          </a:p>
        </p:txBody>
      </p:sp>
      <p:sp>
        <p:nvSpPr>
          <p:cNvPr id="258" name="Google Shape;258;p10"/>
          <p:cNvSpPr txBox="1"/>
          <p:nvPr/>
        </p:nvSpPr>
        <p:spPr>
          <a:xfrm>
            <a:off x="1201204" y="1026851"/>
            <a:ext cx="97593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3F3F3F"/>
                </a:solidFill>
                <a:latin typeface="Century Gothic"/>
                <a:ea typeface="Century Gothic"/>
                <a:cs typeface="Century Gothic"/>
                <a:sym typeface="Century Gothic"/>
              </a:rPr>
              <a:t>NDVI </a:t>
            </a:r>
            <a:endParaRPr dirty="0"/>
          </a:p>
        </p:txBody>
      </p:sp>
      <p:sp>
        <p:nvSpPr>
          <p:cNvPr id="259" name="Google Shape;259;p10"/>
          <p:cNvSpPr txBox="1"/>
          <p:nvPr/>
        </p:nvSpPr>
        <p:spPr>
          <a:xfrm>
            <a:off x="3459146" y="1022710"/>
            <a:ext cx="2133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3F3F3F"/>
                </a:solidFill>
                <a:latin typeface="Century Gothic"/>
                <a:ea typeface="Century Gothic"/>
                <a:cs typeface="Century Gothic"/>
                <a:sym typeface="Century Gothic"/>
              </a:rPr>
              <a:t>MNDWI</a:t>
            </a:r>
            <a:endParaRPr/>
          </a:p>
        </p:txBody>
      </p:sp>
      <p:sp>
        <p:nvSpPr>
          <p:cNvPr id="260" name="Google Shape;260;p10"/>
          <p:cNvSpPr txBox="1"/>
          <p:nvPr/>
        </p:nvSpPr>
        <p:spPr>
          <a:xfrm>
            <a:off x="1993461" y="2951565"/>
            <a:ext cx="222191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3F3F3F"/>
                </a:solidFill>
                <a:latin typeface="Century Gothic"/>
                <a:ea typeface="Century Gothic"/>
                <a:cs typeface="Century Gothic"/>
                <a:sym typeface="Century Gothic"/>
              </a:rPr>
              <a:t>TCWGD</a:t>
            </a:r>
            <a:endParaRPr/>
          </a:p>
        </p:txBody>
      </p:sp>
      <p:sp>
        <p:nvSpPr>
          <p:cNvPr id="261" name="Google Shape;261;p10"/>
          <p:cNvSpPr txBox="1"/>
          <p:nvPr/>
        </p:nvSpPr>
        <p:spPr>
          <a:xfrm>
            <a:off x="8384030" y="1027864"/>
            <a:ext cx="23664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3F3F3F"/>
                </a:solidFill>
                <a:latin typeface="Century Gothic"/>
                <a:ea typeface="Century Gothic"/>
                <a:cs typeface="Century Gothic"/>
                <a:sym typeface="Century Gothic"/>
              </a:rPr>
              <a:t>DSWE</a:t>
            </a:r>
            <a:endParaRPr/>
          </a:p>
        </p:txBody>
      </p:sp>
      <p:grpSp>
        <p:nvGrpSpPr>
          <p:cNvPr id="262" name="Google Shape;262;p10"/>
          <p:cNvGrpSpPr/>
          <p:nvPr/>
        </p:nvGrpSpPr>
        <p:grpSpPr>
          <a:xfrm>
            <a:off x="6096000" y="5211297"/>
            <a:ext cx="1607309" cy="1406071"/>
            <a:chOff x="6157833" y="5109029"/>
            <a:chExt cx="1607309" cy="1406071"/>
          </a:xfrm>
        </p:grpSpPr>
        <p:sp>
          <p:nvSpPr>
            <p:cNvPr id="263" name="Google Shape;263;p10"/>
            <p:cNvSpPr/>
            <p:nvPr/>
          </p:nvSpPr>
          <p:spPr>
            <a:xfrm>
              <a:off x="6157833" y="5109029"/>
              <a:ext cx="1607309" cy="1406071"/>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10"/>
            <p:cNvSpPr txBox="1"/>
            <p:nvPr/>
          </p:nvSpPr>
          <p:spPr>
            <a:xfrm>
              <a:off x="6553032" y="5581231"/>
              <a:ext cx="816909"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3F3F3F"/>
                  </a:solidFill>
                  <a:latin typeface="Century Gothic"/>
                  <a:ea typeface="Century Gothic"/>
                  <a:cs typeface="Century Gothic"/>
                  <a:sym typeface="Century Gothic"/>
                </a:rPr>
                <a:t>VV</a:t>
              </a:r>
              <a:endParaRPr/>
            </a:p>
          </p:txBody>
        </p:sp>
      </p:grpSp>
      <p:grpSp>
        <p:nvGrpSpPr>
          <p:cNvPr id="265" name="Google Shape;265;p10"/>
          <p:cNvGrpSpPr/>
          <p:nvPr/>
        </p:nvGrpSpPr>
        <p:grpSpPr>
          <a:xfrm>
            <a:off x="8012754" y="5211297"/>
            <a:ext cx="1607309" cy="1406071"/>
            <a:chOff x="7988519" y="5109029"/>
            <a:chExt cx="1607309" cy="1406071"/>
          </a:xfrm>
        </p:grpSpPr>
        <p:sp>
          <p:nvSpPr>
            <p:cNvPr id="266" name="Google Shape;266;p10"/>
            <p:cNvSpPr/>
            <p:nvPr/>
          </p:nvSpPr>
          <p:spPr>
            <a:xfrm>
              <a:off x="7988519" y="5109029"/>
              <a:ext cx="1607309" cy="1406071"/>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10"/>
            <p:cNvSpPr txBox="1"/>
            <p:nvPr/>
          </p:nvSpPr>
          <p:spPr>
            <a:xfrm>
              <a:off x="8384030" y="5581231"/>
              <a:ext cx="816283"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3F3F3F"/>
                  </a:solidFill>
                  <a:latin typeface="Century Gothic"/>
                  <a:ea typeface="Century Gothic"/>
                  <a:cs typeface="Century Gothic"/>
                  <a:sym typeface="Century Gothic"/>
                </a:rPr>
                <a:t>VH</a:t>
              </a:r>
              <a:endParaRPr/>
            </a:p>
          </p:txBody>
        </p:sp>
      </p:grpSp>
      <p:sp>
        <p:nvSpPr>
          <p:cNvPr id="268" name="Google Shape;268;p10"/>
          <p:cNvSpPr txBox="1"/>
          <p:nvPr/>
        </p:nvSpPr>
        <p:spPr>
          <a:xfrm>
            <a:off x="3544491" y="1496487"/>
            <a:ext cx="20329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3F3F3F"/>
                </a:solidFill>
                <a:latin typeface="Century Gothic"/>
                <a:ea typeface="Century Gothic"/>
                <a:cs typeface="Century Gothic"/>
                <a:sym typeface="Century Gothic"/>
              </a:rPr>
              <a:t>Green – SWIR 1</a:t>
            </a:r>
            <a:endParaRPr dirty="0"/>
          </a:p>
        </p:txBody>
      </p:sp>
      <p:sp>
        <p:nvSpPr>
          <p:cNvPr id="269" name="Google Shape;269;p10"/>
          <p:cNvSpPr txBox="1"/>
          <p:nvPr/>
        </p:nvSpPr>
        <p:spPr>
          <a:xfrm>
            <a:off x="3529206" y="1952652"/>
            <a:ext cx="20635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Green + SWIR 1</a:t>
            </a:r>
            <a:endParaRPr/>
          </a:p>
        </p:txBody>
      </p:sp>
      <p:sp>
        <p:nvSpPr>
          <p:cNvPr id="270" name="Google Shape;270;p10"/>
          <p:cNvSpPr txBox="1"/>
          <p:nvPr/>
        </p:nvSpPr>
        <p:spPr>
          <a:xfrm>
            <a:off x="535489" y="3518831"/>
            <a:ext cx="5140146" cy="461624"/>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rgbClr val="3F3F3F"/>
              </a:buClr>
              <a:buSzPts val="2000"/>
            </a:pPr>
            <a:r>
              <a:rPr lang="en-US" sz="2200" dirty="0">
                <a:solidFill>
                  <a:srgbClr val="3F3F3F"/>
                </a:solidFill>
                <a:latin typeface="Century Gothic"/>
                <a:ea typeface="Century Gothic"/>
                <a:cs typeface="Century Gothic"/>
                <a:sym typeface="Century Gothic"/>
              </a:rPr>
              <a:t>Tasseled cap transformations to</a:t>
            </a:r>
            <a:r>
              <a:rPr lang="en-US" sz="2400" dirty="0">
                <a:solidFill>
                  <a:srgbClr val="3F3F3F"/>
                </a:solidFill>
                <a:latin typeface="Century Gothic"/>
                <a:ea typeface="Century Gothic"/>
                <a:cs typeface="Century Gothic"/>
                <a:sym typeface="Century Gothic"/>
              </a:rPr>
              <a:t>:</a:t>
            </a:r>
            <a:endParaRPr lang="en-US" sz="1600" dirty="0"/>
          </a:p>
        </p:txBody>
      </p:sp>
      <p:grpSp>
        <p:nvGrpSpPr>
          <p:cNvPr id="271" name="Google Shape;271;p10"/>
          <p:cNvGrpSpPr/>
          <p:nvPr/>
        </p:nvGrpSpPr>
        <p:grpSpPr>
          <a:xfrm>
            <a:off x="878260" y="1488516"/>
            <a:ext cx="1621826" cy="852463"/>
            <a:chOff x="878260" y="1501554"/>
            <a:chExt cx="1621826" cy="852463"/>
          </a:xfrm>
        </p:grpSpPr>
        <p:sp>
          <p:nvSpPr>
            <p:cNvPr id="272" name="Google Shape;272;p10"/>
            <p:cNvSpPr txBox="1"/>
            <p:nvPr/>
          </p:nvSpPr>
          <p:spPr>
            <a:xfrm>
              <a:off x="878260" y="1501554"/>
              <a:ext cx="162182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3F3F3F"/>
                  </a:solidFill>
                  <a:latin typeface="Century Gothic"/>
                  <a:ea typeface="Century Gothic"/>
                  <a:cs typeface="Century Gothic"/>
                  <a:sym typeface="Century Gothic"/>
                </a:rPr>
                <a:t>NIR – Red</a:t>
              </a:r>
              <a:endParaRPr dirty="0"/>
            </a:p>
          </p:txBody>
        </p:sp>
        <p:sp>
          <p:nvSpPr>
            <p:cNvPr id="273" name="Google Shape;273;p10"/>
            <p:cNvSpPr txBox="1"/>
            <p:nvPr/>
          </p:nvSpPr>
          <p:spPr>
            <a:xfrm>
              <a:off x="878260" y="1953907"/>
              <a:ext cx="162182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3F3F3F"/>
                  </a:solidFill>
                  <a:latin typeface="Century Gothic"/>
                  <a:ea typeface="Century Gothic"/>
                  <a:cs typeface="Century Gothic"/>
                  <a:sym typeface="Century Gothic"/>
                </a:rPr>
                <a:t>NIR + Red</a:t>
              </a:r>
              <a:endParaRPr/>
            </a:p>
          </p:txBody>
        </p:sp>
        <p:cxnSp>
          <p:nvCxnSpPr>
            <p:cNvPr id="274" name="Google Shape;274;p10"/>
            <p:cNvCxnSpPr/>
            <p:nvPr/>
          </p:nvCxnSpPr>
          <p:spPr>
            <a:xfrm>
              <a:off x="930646" y="1927474"/>
              <a:ext cx="1517055" cy="624"/>
            </a:xfrm>
            <a:prstGeom prst="straightConnector1">
              <a:avLst/>
            </a:prstGeom>
            <a:noFill/>
            <a:ln w="9525" cap="flat" cmpd="sng">
              <a:solidFill>
                <a:schemeClr val="dk1"/>
              </a:solidFill>
              <a:prstDash val="solid"/>
              <a:miter lim="800000"/>
              <a:headEnd type="none" w="sm" len="sm"/>
              <a:tailEnd type="none" w="sm" len="sm"/>
            </a:ln>
          </p:spPr>
        </p:cxnSp>
      </p:grpSp>
      <p:cxnSp>
        <p:nvCxnSpPr>
          <p:cNvPr id="275" name="Google Shape;275;p10"/>
          <p:cNvCxnSpPr/>
          <p:nvPr/>
        </p:nvCxnSpPr>
        <p:spPr>
          <a:xfrm>
            <a:off x="3544491" y="1924625"/>
            <a:ext cx="2032970" cy="0"/>
          </a:xfrm>
          <a:prstGeom prst="straightConnector1">
            <a:avLst/>
          </a:prstGeom>
          <a:noFill/>
          <a:ln w="9525" cap="flat" cmpd="sng">
            <a:solidFill>
              <a:schemeClr val="dk1"/>
            </a:solidFill>
            <a:prstDash val="solid"/>
            <a:miter lim="800000"/>
            <a:headEnd type="none" w="sm" len="sm"/>
            <a:tailEnd type="none" w="sm" len="sm"/>
          </a:ln>
        </p:spPr>
      </p:cxnSp>
      <p:sp>
        <p:nvSpPr>
          <p:cNvPr id="276" name="Google Shape;276;p10"/>
          <p:cNvSpPr txBox="1"/>
          <p:nvPr/>
        </p:nvSpPr>
        <p:spPr>
          <a:xfrm>
            <a:off x="1396138" y="5633822"/>
            <a:ext cx="357427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3F3F3F"/>
                </a:solidFill>
                <a:latin typeface="Century Gothic"/>
                <a:ea typeface="Century Gothic"/>
                <a:cs typeface="Century Gothic"/>
                <a:sym typeface="Century Gothic"/>
              </a:rPr>
              <a:t>Wetness – Greenness</a:t>
            </a:r>
            <a:endParaRPr sz="1600" dirty="0"/>
          </a:p>
        </p:txBody>
      </p:sp>
      <p:grpSp>
        <p:nvGrpSpPr>
          <p:cNvPr id="277" name="Google Shape;277;p10"/>
          <p:cNvGrpSpPr/>
          <p:nvPr/>
        </p:nvGrpSpPr>
        <p:grpSpPr>
          <a:xfrm>
            <a:off x="9929507" y="5211297"/>
            <a:ext cx="1607309" cy="1406071"/>
            <a:chOff x="9991340" y="5109029"/>
            <a:chExt cx="1607309" cy="1406071"/>
          </a:xfrm>
        </p:grpSpPr>
        <p:sp>
          <p:nvSpPr>
            <p:cNvPr id="278" name="Google Shape;278;p10"/>
            <p:cNvSpPr/>
            <p:nvPr/>
          </p:nvSpPr>
          <p:spPr>
            <a:xfrm>
              <a:off x="9991340" y="5109029"/>
              <a:ext cx="1607309" cy="1406071"/>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9" name="Google Shape;279;p10"/>
            <p:cNvSpPr txBox="1"/>
            <p:nvPr/>
          </p:nvSpPr>
          <p:spPr>
            <a:xfrm>
              <a:off x="10299764" y="5137852"/>
              <a:ext cx="990455"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3F3F3F"/>
                  </a:solidFill>
                  <a:latin typeface="Century Gothic"/>
                  <a:ea typeface="Century Gothic"/>
                  <a:cs typeface="Century Gothic"/>
                  <a:sym typeface="Century Gothic"/>
                </a:rPr>
                <a:t>Ratio</a:t>
              </a:r>
              <a:endParaRPr/>
            </a:p>
          </p:txBody>
        </p:sp>
        <p:grpSp>
          <p:nvGrpSpPr>
            <p:cNvPr id="280" name="Google Shape;280;p10"/>
            <p:cNvGrpSpPr/>
            <p:nvPr/>
          </p:nvGrpSpPr>
          <p:grpSpPr>
            <a:xfrm>
              <a:off x="10362456" y="5528070"/>
              <a:ext cx="776056" cy="883968"/>
              <a:chOff x="10051601" y="5164515"/>
              <a:chExt cx="776056" cy="883968"/>
            </a:xfrm>
          </p:grpSpPr>
          <p:sp>
            <p:nvSpPr>
              <p:cNvPr id="281" name="Google Shape;281;p10"/>
              <p:cNvSpPr txBox="1"/>
              <p:nvPr/>
            </p:nvSpPr>
            <p:spPr>
              <a:xfrm>
                <a:off x="10051601" y="5164515"/>
                <a:ext cx="776056"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3F3F3F"/>
                    </a:solidFill>
                    <a:latin typeface="Century Gothic"/>
                    <a:ea typeface="Century Gothic"/>
                    <a:cs typeface="Century Gothic"/>
                    <a:sym typeface="Century Gothic"/>
                  </a:rPr>
                  <a:t>VV</a:t>
                </a:r>
                <a:endParaRPr dirty="0"/>
              </a:p>
            </p:txBody>
          </p:sp>
          <p:sp>
            <p:nvSpPr>
              <p:cNvPr id="282" name="Google Shape;282;p10"/>
              <p:cNvSpPr txBox="1"/>
              <p:nvPr/>
            </p:nvSpPr>
            <p:spPr>
              <a:xfrm>
                <a:off x="10051601" y="5586818"/>
                <a:ext cx="776056"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3F3F3F"/>
                    </a:solidFill>
                    <a:latin typeface="Century Gothic"/>
                    <a:ea typeface="Century Gothic"/>
                    <a:cs typeface="Century Gothic"/>
                    <a:sym typeface="Century Gothic"/>
                  </a:rPr>
                  <a:t>VH</a:t>
                </a:r>
                <a:endParaRPr/>
              </a:p>
            </p:txBody>
          </p:sp>
          <p:cxnSp>
            <p:nvCxnSpPr>
              <p:cNvPr id="283" name="Google Shape;283;p10"/>
              <p:cNvCxnSpPr/>
              <p:nvPr/>
            </p:nvCxnSpPr>
            <p:spPr>
              <a:xfrm>
                <a:off x="10051601" y="5606499"/>
                <a:ext cx="776056" cy="0"/>
              </a:xfrm>
              <a:prstGeom prst="straightConnector1">
                <a:avLst/>
              </a:prstGeom>
              <a:noFill/>
              <a:ln w="9525" cap="flat" cmpd="sng">
                <a:solidFill>
                  <a:schemeClr val="dk1"/>
                </a:solidFill>
                <a:prstDash val="solid"/>
                <a:miter lim="800000"/>
                <a:headEnd type="none" w="sm" len="sm"/>
                <a:tailEnd type="none" w="sm" len="sm"/>
              </a:ln>
            </p:spPr>
          </p:cxnSp>
        </p:grpSp>
      </p:grpSp>
      <p:sp>
        <p:nvSpPr>
          <p:cNvPr id="284" name="Google Shape;284;p10"/>
          <p:cNvSpPr txBox="1"/>
          <p:nvPr/>
        </p:nvSpPr>
        <p:spPr>
          <a:xfrm>
            <a:off x="5809930" y="1422526"/>
            <a:ext cx="5793061" cy="3385502"/>
          </a:xfrm>
          <a:prstGeom prst="rect">
            <a:avLst/>
          </a:prstGeom>
          <a:noFill/>
          <a:ln>
            <a:noFill/>
          </a:ln>
        </p:spPr>
        <p:txBody>
          <a:bodyPr spcFirstLastPara="1" wrap="square" lIns="91425" tIns="45700" rIns="91425" bIns="45700" anchor="t" anchorCtr="0">
            <a:spAutoFit/>
          </a:bodyPr>
          <a:lstStyle/>
          <a:p>
            <a:pPr marR="0" lvl="0" algn="ctr" rtl="0">
              <a:spcBef>
                <a:spcPts val="600"/>
              </a:spcBef>
              <a:spcAft>
                <a:spcPts val="0"/>
              </a:spcAft>
              <a:buClr>
                <a:srgbClr val="3F3F3F"/>
              </a:buClr>
              <a:buSzPts val="2000"/>
            </a:pPr>
            <a:r>
              <a:rPr lang="en-US" sz="2400" dirty="0">
                <a:solidFill>
                  <a:srgbClr val="3F3F3F"/>
                </a:solidFill>
                <a:latin typeface="Century Gothic"/>
                <a:ea typeface="Century Gothic"/>
                <a:cs typeface="Century Gothic"/>
                <a:sym typeface="Century Gothic"/>
              </a:rPr>
              <a:t>Assigns pixel as:</a:t>
            </a:r>
            <a:endParaRPr sz="1600" dirty="0"/>
          </a:p>
          <a:p>
            <a:pPr marR="0" lvl="1" algn="l" rtl="0">
              <a:lnSpc>
                <a:spcPct val="150000"/>
              </a:lnSpc>
              <a:spcBef>
                <a:spcPts val="0"/>
              </a:spcBef>
              <a:spcAft>
                <a:spcPts val="0"/>
              </a:spcAft>
              <a:buClr>
                <a:srgbClr val="3F3F3F"/>
              </a:buClr>
              <a:buSzPts val="2000"/>
            </a:pPr>
            <a:r>
              <a:rPr lang="en-US" sz="2200" b="0" i="0" u="none" strike="noStrike" cap="none" dirty="0">
                <a:solidFill>
                  <a:srgbClr val="3F3F3F"/>
                </a:solidFill>
                <a:latin typeface="Century Gothic"/>
                <a:ea typeface="Century Gothic"/>
                <a:cs typeface="Century Gothic"/>
                <a:sym typeface="Century Gothic"/>
              </a:rPr>
              <a:t>1. Not water</a:t>
            </a:r>
            <a:endParaRPr sz="2200" dirty="0"/>
          </a:p>
          <a:p>
            <a:pPr marR="0" lvl="1" algn="l" rtl="0">
              <a:lnSpc>
                <a:spcPct val="150000"/>
              </a:lnSpc>
              <a:spcBef>
                <a:spcPts val="0"/>
              </a:spcBef>
              <a:spcAft>
                <a:spcPts val="0"/>
              </a:spcAft>
              <a:buClr>
                <a:srgbClr val="3F3F3F"/>
              </a:buClr>
              <a:buSzPts val="2000"/>
            </a:pPr>
            <a:r>
              <a:rPr lang="en-US" sz="2200" b="0" i="0" u="none" strike="noStrike" cap="none" dirty="0">
                <a:solidFill>
                  <a:srgbClr val="3F3F3F"/>
                </a:solidFill>
                <a:latin typeface="Century Gothic"/>
                <a:ea typeface="Century Gothic"/>
                <a:cs typeface="Century Gothic"/>
                <a:sym typeface="Century Gothic"/>
              </a:rPr>
              <a:t>2. Water (high confidence)</a:t>
            </a:r>
            <a:endParaRPr sz="2200" dirty="0"/>
          </a:p>
          <a:p>
            <a:pPr marR="0" lvl="1" algn="l" rtl="0">
              <a:lnSpc>
                <a:spcPct val="150000"/>
              </a:lnSpc>
              <a:spcBef>
                <a:spcPts val="0"/>
              </a:spcBef>
              <a:spcAft>
                <a:spcPts val="0"/>
              </a:spcAft>
              <a:buClr>
                <a:srgbClr val="3F3F3F"/>
              </a:buClr>
              <a:buSzPts val="2000"/>
            </a:pPr>
            <a:r>
              <a:rPr lang="en-US" sz="2200" b="0" i="0" u="none" strike="noStrike" cap="none" dirty="0">
                <a:solidFill>
                  <a:srgbClr val="3F3F3F"/>
                </a:solidFill>
                <a:latin typeface="Century Gothic"/>
                <a:ea typeface="Century Gothic"/>
                <a:cs typeface="Century Gothic"/>
                <a:sym typeface="Century Gothic"/>
              </a:rPr>
              <a:t>3. Water (moderate confidence)</a:t>
            </a:r>
            <a:endParaRPr sz="2200" dirty="0"/>
          </a:p>
          <a:p>
            <a:pPr marR="0" lvl="1" algn="l" rtl="0">
              <a:lnSpc>
                <a:spcPct val="150000"/>
              </a:lnSpc>
              <a:spcBef>
                <a:spcPts val="0"/>
              </a:spcBef>
              <a:spcAft>
                <a:spcPts val="0"/>
              </a:spcAft>
              <a:buClr>
                <a:srgbClr val="3F3F3F"/>
              </a:buClr>
              <a:buSzPts val="2000"/>
            </a:pPr>
            <a:r>
              <a:rPr lang="en-US" sz="2200" b="0" i="0" u="none" strike="noStrike" cap="none" dirty="0">
                <a:solidFill>
                  <a:srgbClr val="3F3F3F"/>
                </a:solidFill>
                <a:latin typeface="Century Gothic"/>
                <a:ea typeface="Century Gothic"/>
                <a:cs typeface="Century Gothic"/>
                <a:sym typeface="Century Gothic"/>
              </a:rPr>
              <a:t>4. Potential wetland</a:t>
            </a:r>
            <a:endParaRPr sz="2200" dirty="0"/>
          </a:p>
          <a:p>
            <a:pPr marR="0" lvl="1" algn="l" rtl="0">
              <a:lnSpc>
                <a:spcPct val="150000"/>
              </a:lnSpc>
              <a:spcBef>
                <a:spcPts val="0"/>
              </a:spcBef>
              <a:spcAft>
                <a:spcPts val="0"/>
              </a:spcAft>
              <a:buClr>
                <a:srgbClr val="3F3F3F"/>
              </a:buClr>
              <a:buSzPts val="2000"/>
            </a:pPr>
            <a:r>
              <a:rPr lang="en-US" sz="2200" b="0" i="0" u="none" strike="noStrike" cap="none" dirty="0">
                <a:solidFill>
                  <a:srgbClr val="3F3F3F"/>
                </a:solidFill>
                <a:latin typeface="Century Gothic"/>
                <a:ea typeface="Century Gothic"/>
                <a:cs typeface="Century Gothic"/>
                <a:sym typeface="Century Gothic"/>
              </a:rPr>
              <a:t>5. Water or wetland (low confidence)</a:t>
            </a:r>
            <a:endParaRPr sz="2200" dirty="0"/>
          </a:p>
          <a:p>
            <a:pPr marL="800100" marR="0" lvl="1" indent="-215900" algn="l" rtl="0">
              <a:spcBef>
                <a:spcPts val="0"/>
              </a:spcBef>
              <a:spcAft>
                <a:spcPts val="0"/>
              </a:spcAft>
              <a:buClr>
                <a:schemeClr val="dk1"/>
              </a:buClr>
              <a:buSzPts val="2000"/>
              <a:buFont typeface="Arial"/>
              <a:buNone/>
            </a:pPr>
            <a:endParaRPr sz="2000" b="0" i="0" u="none" strike="noStrike" cap="none" dirty="0">
              <a:solidFill>
                <a:srgbClr val="3F3F3F"/>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1FAE9BC5-D80A-4CE4-94AC-856698C79F5D}"/>
              </a:ext>
            </a:extLst>
          </p:cNvPr>
          <p:cNvSpPr/>
          <p:nvPr/>
        </p:nvSpPr>
        <p:spPr>
          <a:xfrm>
            <a:off x="1608017" y="3977593"/>
            <a:ext cx="3150521" cy="1200329"/>
          </a:xfrm>
          <a:prstGeom prst="rect">
            <a:avLst/>
          </a:prstGeom>
        </p:spPr>
        <p:txBody>
          <a:bodyPr wrap="square" numCol="2">
            <a:spAutoFit/>
          </a:bodyPr>
          <a:lstStyle/>
          <a:p>
            <a:pPr lvl="0">
              <a:buClr>
                <a:srgbClr val="3F3F3F"/>
              </a:buClr>
              <a:buSzPts val="2000"/>
            </a:pPr>
            <a:r>
              <a:rPr lang="en-US" sz="2400" dirty="0">
                <a:solidFill>
                  <a:srgbClr val="3F3F3F"/>
                </a:solidFill>
                <a:latin typeface="Century Gothic"/>
                <a:ea typeface="Century Gothic"/>
                <a:cs typeface="Century Gothic"/>
                <a:sym typeface="Century Gothic"/>
              </a:rPr>
              <a:t>Red</a:t>
            </a:r>
          </a:p>
          <a:p>
            <a:pPr lvl="0">
              <a:buClr>
                <a:srgbClr val="3F3F3F"/>
              </a:buClr>
              <a:buSzPts val="2000"/>
            </a:pPr>
            <a:r>
              <a:rPr lang="en-US" sz="2400" dirty="0">
                <a:solidFill>
                  <a:srgbClr val="3F3F3F"/>
                </a:solidFill>
                <a:latin typeface="Century Gothic"/>
                <a:ea typeface="Century Gothic"/>
                <a:cs typeface="Century Gothic"/>
                <a:sym typeface="Century Gothic"/>
              </a:rPr>
              <a:t>Green</a:t>
            </a:r>
          </a:p>
          <a:p>
            <a:pPr lvl="0">
              <a:buClr>
                <a:srgbClr val="3F3F3F"/>
              </a:buClr>
              <a:buSzPts val="2000"/>
            </a:pPr>
            <a:r>
              <a:rPr lang="en-US" sz="2400" dirty="0">
                <a:solidFill>
                  <a:srgbClr val="3F3F3F"/>
                </a:solidFill>
                <a:latin typeface="Century Gothic"/>
                <a:ea typeface="Century Gothic"/>
                <a:cs typeface="Century Gothic"/>
                <a:sym typeface="Century Gothic"/>
              </a:rPr>
              <a:t>Blue</a:t>
            </a:r>
          </a:p>
          <a:p>
            <a:pPr lvl="0">
              <a:buClr>
                <a:srgbClr val="3F3F3F"/>
              </a:buClr>
              <a:buSzPts val="2000"/>
            </a:pPr>
            <a:r>
              <a:rPr lang="en-US" sz="2400" dirty="0">
                <a:solidFill>
                  <a:srgbClr val="3F3F3F"/>
                </a:solidFill>
                <a:latin typeface="Century Gothic"/>
                <a:ea typeface="Century Gothic"/>
                <a:cs typeface="Century Gothic"/>
                <a:sym typeface="Century Gothic"/>
              </a:rPr>
              <a:t>NIR</a:t>
            </a:r>
          </a:p>
          <a:p>
            <a:pPr lvl="0">
              <a:buClr>
                <a:srgbClr val="3F3F3F"/>
              </a:buClr>
              <a:buSzPts val="2000"/>
            </a:pPr>
            <a:r>
              <a:rPr lang="en-US" sz="2400" dirty="0">
                <a:solidFill>
                  <a:srgbClr val="3F3F3F"/>
                </a:solidFill>
                <a:latin typeface="Century Gothic"/>
                <a:ea typeface="Century Gothic"/>
                <a:cs typeface="Century Gothic"/>
                <a:sym typeface="Century Gothic"/>
              </a:rPr>
              <a:t>SWIR 1</a:t>
            </a:r>
          </a:p>
          <a:p>
            <a:pPr lvl="0">
              <a:buClr>
                <a:srgbClr val="3F3F3F"/>
              </a:buClr>
              <a:buSzPts val="2000"/>
            </a:pPr>
            <a:r>
              <a:rPr lang="en-US" sz="2400" dirty="0">
                <a:solidFill>
                  <a:srgbClr val="3F3F3F"/>
                </a:solidFill>
                <a:latin typeface="Century Gothic"/>
                <a:ea typeface="Century Gothic"/>
                <a:cs typeface="Century Gothic"/>
                <a:sym typeface="Century Gothic"/>
              </a:rPr>
              <a:t>SWIR 2</a:t>
            </a:r>
            <a:endParaRPr lang="en-US" sz="2400" dirty="0"/>
          </a:p>
        </p:txBody>
      </p:sp>
    </p:spTree>
    <p:extLst>
      <p:ext uri="{BB962C8B-B14F-4D97-AF65-F5344CB8AC3E}">
        <p14:creationId xmlns:p14="http://schemas.microsoft.com/office/powerpoint/2010/main" val="933941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1"/>
          <p:cNvSpPr txBox="1"/>
          <p:nvPr/>
        </p:nvSpPr>
        <p:spPr>
          <a:xfrm>
            <a:off x="495299" y="342900"/>
            <a:ext cx="1145569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4"/>
              </a:buClr>
              <a:buSzPts val="4000"/>
              <a:buFont typeface="Century Gothic"/>
              <a:buNone/>
            </a:pPr>
            <a:r>
              <a:rPr lang="en-US" sz="4000" b="1" dirty="0">
                <a:solidFill>
                  <a:srgbClr val="379CC4"/>
                </a:solidFill>
                <a:latin typeface="Century Gothic"/>
                <a:ea typeface="Century Gothic"/>
                <a:cs typeface="Century Gothic"/>
                <a:sym typeface="Century Gothic"/>
              </a:rPr>
              <a:t>Random Forest Classification</a:t>
            </a:r>
            <a:endParaRPr dirty="0"/>
          </a:p>
        </p:txBody>
      </p:sp>
      <p:grpSp>
        <p:nvGrpSpPr>
          <p:cNvPr id="292" name="Google Shape;292;p11"/>
          <p:cNvGrpSpPr/>
          <p:nvPr/>
        </p:nvGrpSpPr>
        <p:grpSpPr>
          <a:xfrm>
            <a:off x="9791275" y="631431"/>
            <a:ext cx="2085427" cy="1968991"/>
            <a:chOff x="14643563" y="-3082371"/>
            <a:chExt cx="2085427" cy="1968991"/>
          </a:xfrm>
        </p:grpSpPr>
        <p:sp>
          <p:nvSpPr>
            <p:cNvPr id="293" name="Google Shape;293;p11"/>
            <p:cNvSpPr/>
            <p:nvPr/>
          </p:nvSpPr>
          <p:spPr>
            <a:xfrm>
              <a:off x="14643563" y="-3082371"/>
              <a:ext cx="2085427" cy="1968991"/>
            </a:xfrm>
            <a:prstGeom prst="hexagon">
              <a:avLst>
                <a:gd name="adj" fmla="val 0"/>
                <a:gd name="vf" fmla="val 115470"/>
              </a:avLst>
            </a:prstGeom>
            <a:blipFill rotWithShape="1">
              <a:blip r:embed="rId3">
                <a:alphaModFix amt="40000"/>
              </a:blip>
              <a:stretch>
                <a:fillRect/>
              </a:stretch>
            </a:blipFill>
            <a:ln w="28575" cap="flat" cmpd="sng">
              <a:solidFill>
                <a:srgbClr val="547D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000" b="0" i="0" u="none" strike="noStrike" cap="none">
                <a:solidFill>
                  <a:srgbClr val="FFFFFF"/>
                </a:solidFill>
                <a:latin typeface="Arial"/>
                <a:ea typeface="Arial"/>
                <a:cs typeface="Arial"/>
                <a:sym typeface="Arial"/>
              </a:endParaRPr>
            </a:p>
          </p:txBody>
        </p:sp>
        <p:sp>
          <p:nvSpPr>
            <p:cNvPr id="294" name="Google Shape;294;p11"/>
            <p:cNvSpPr txBox="1"/>
            <p:nvPr/>
          </p:nvSpPr>
          <p:spPr>
            <a:xfrm>
              <a:off x="14738248" y="-2451819"/>
              <a:ext cx="189605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3F3F3F"/>
                  </a:solidFill>
                  <a:latin typeface="Century Gothic"/>
                  <a:ea typeface="Century Gothic"/>
                  <a:cs typeface="Century Gothic"/>
                  <a:sym typeface="Century Gothic"/>
                </a:rPr>
                <a:t>Wetland Extent Map</a:t>
              </a:r>
              <a:endParaRPr/>
            </a:p>
          </p:txBody>
        </p:sp>
      </p:grpSp>
      <p:sp>
        <p:nvSpPr>
          <p:cNvPr id="295" name="Google Shape;295;p11"/>
          <p:cNvSpPr/>
          <p:nvPr/>
        </p:nvSpPr>
        <p:spPr>
          <a:xfrm>
            <a:off x="177134" y="3429000"/>
            <a:ext cx="2453638" cy="1464204"/>
          </a:xfrm>
          <a:prstGeom prst="flowChartAlternateProcess">
            <a:avLst/>
          </a:prstGeom>
          <a:solidFill>
            <a:srgbClr val="CBE2C0"/>
          </a:solidFill>
          <a:ln w="12700" cap="flat" cmpd="sng">
            <a:solidFill>
              <a:srgbClr val="7EB76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a:solidFill>
                  <a:srgbClr val="3F3F3F"/>
                </a:solidFill>
                <a:latin typeface="Century Gothic"/>
                <a:ea typeface="Century Gothic"/>
                <a:cs typeface="Century Gothic"/>
                <a:sym typeface="Century Gothic"/>
              </a:rPr>
              <a:t>Temporal Composition</a:t>
            </a:r>
            <a:endParaRPr/>
          </a:p>
        </p:txBody>
      </p:sp>
      <p:sp>
        <p:nvSpPr>
          <p:cNvPr id="296" name="Google Shape;296;p11"/>
          <p:cNvSpPr/>
          <p:nvPr/>
        </p:nvSpPr>
        <p:spPr>
          <a:xfrm>
            <a:off x="3559095" y="2774787"/>
            <a:ext cx="2247383" cy="1464204"/>
          </a:xfrm>
          <a:prstGeom prst="flowChartAlternateProcess">
            <a:avLst/>
          </a:prstGeom>
          <a:solidFill>
            <a:srgbClr val="CBE2C0"/>
          </a:solidFill>
          <a:ln w="12700" cap="flat" cmpd="sng">
            <a:solidFill>
              <a:srgbClr val="7EB76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200" b="1" dirty="0">
              <a:solidFill>
                <a:srgbClr val="3F3F3F"/>
              </a:solidFill>
              <a:latin typeface="Century Gothic"/>
              <a:ea typeface="Century Gothic"/>
              <a:cs typeface="Century Gothic"/>
              <a:sym typeface="Century Gothic"/>
            </a:endParaRPr>
          </a:p>
          <a:p>
            <a:pPr marL="0" marR="0" lvl="0" indent="0" algn="ctr" rtl="0">
              <a:spcBef>
                <a:spcPts val="0"/>
              </a:spcBef>
              <a:spcAft>
                <a:spcPts val="0"/>
              </a:spcAft>
              <a:buNone/>
            </a:pPr>
            <a:r>
              <a:rPr lang="en-US" sz="2200" b="1" dirty="0">
                <a:solidFill>
                  <a:srgbClr val="3F3F3F"/>
                </a:solidFill>
                <a:latin typeface="Century Gothic"/>
                <a:ea typeface="Century Gothic"/>
                <a:cs typeface="Century Gothic"/>
                <a:sym typeface="Century Gothic"/>
              </a:rPr>
              <a:t>Training</a:t>
            </a:r>
            <a:endParaRPr dirty="0"/>
          </a:p>
        </p:txBody>
      </p:sp>
      <p:sp>
        <p:nvSpPr>
          <p:cNvPr id="297" name="Google Shape;297;p11"/>
          <p:cNvSpPr/>
          <p:nvPr/>
        </p:nvSpPr>
        <p:spPr>
          <a:xfrm>
            <a:off x="6734801" y="2042685"/>
            <a:ext cx="2247383" cy="1464204"/>
          </a:xfrm>
          <a:prstGeom prst="flowChartAlternateProcess">
            <a:avLst/>
          </a:prstGeom>
          <a:solidFill>
            <a:srgbClr val="CBE2C0"/>
          </a:solidFill>
          <a:ln w="12700" cap="flat" cmpd="sng">
            <a:solidFill>
              <a:srgbClr val="7EB76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200" b="1">
              <a:solidFill>
                <a:srgbClr val="3F3F3F"/>
              </a:solidFill>
              <a:latin typeface="Century Gothic"/>
              <a:ea typeface="Century Gothic"/>
              <a:cs typeface="Century Gothic"/>
              <a:sym typeface="Century Gothic"/>
            </a:endParaRPr>
          </a:p>
          <a:p>
            <a:pPr marL="0" marR="0" lvl="0" indent="0" algn="ctr" rtl="0">
              <a:spcBef>
                <a:spcPts val="0"/>
              </a:spcBef>
              <a:spcAft>
                <a:spcPts val="0"/>
              </a:spcAft>
              <a:buNone/>
            </a:pPr>
            <a:r>
              <a:rPr lang="en-US" sz="2200" b="1">
                <a:solidFill>
                  <a:srgbClr val="3F3F3F"/>
                </a:solidFill>
                <a:latin typeface="Century Gothic"/>
                <a:ea typeface="Century Gothic"/>
                <a:cs typeface="Century Gothic"/>
                <a:sym typeface="Century Gothic"/>
              </a:rPr>
              <a:t>Classification</a:t>
            </a:r>
            <a:endParaRPr/>
          </a:p>
        </p:txBody>
      </p:sp>
      <p:sp>
        <p:nvSpPr>
          <p:cNvPr id="298" name="Google Shape;298;p11"/>
          <p:cNvSpPr/>
          <p:nvPr/>
        </p:nvSpPr>
        <p:spPr>
          <a:xfrm>
            <a:off x="634955" y="4357254"/>
            <a:ext cx="2625603" cy="2197264"/>
          </a:xfrm>
          <a:prstGeom prst="flowChartAlternateProcess">
            <a:avLst/>
          </a:prstGeom>
          <a:solidFill>
            <a:schemeClr val="lt1"/>
          </a:solidFill>
          <a:ln w="12700" cap="flat" cmpd="sng">
            <a:solidFill>
              <a:srgbClr val="7EB761"/>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79CC4"/>
              </a:buClr>
              <a:buSzPts val="2000"/>
              <a:buFont typeface="Webdings" panose="05030102010509060703" pitchFamily="18" charset="2"/>
              <a:buChar char=""/>
            </a:pPr>
            <a:r>
              <a:rPr lang="en-US" sz="2000" dirty="0">
                <a:solidFill>
                  <a:srgbClr val="3F3F3F"/>
                </a:solidFill>
                <a:latin typeface="Century Gothic"/>
                <a:ea typeface="Century Gothic"/>
                <a:cs typeface="Century Gothic"/>
                <a:sym typeface="Century Gothic"/>
              </a:rPr>
              <a:t>Average values over date range</a:t>
            </a:r>
            <a:endParaRPr dirty="0"/>
          </a:p>
          <a:p>
            <a:pPr marL="342900" marR="0" lvl="0" indent="-342900" algn="l" rtl="0">
              <a:lnSpc>
                <a:spcPct val="100000"/>
              </a:lnSpc>
              <a:spcBef>
                <a:spcPts val="600"/>
              </a:spcBef>
              <a:spcAft>
                <a:spcPts val="0"/>
              </a:spcAft>
              <a:buClr>
                <a:srgbClr val="379CC4"/>
              </a:buClr>
              <a:buSzPts val="2000"/>
              <a:buFont typeface="Webdings" panose="05030102010509060703" pitchFamily="18" charset="2"/>
              <a:buChar char=""/>
            </a:pPr>
            <a:r>
              <a:rPr lang="en-US" sz="2000" dirty="0">
                <a:solidFill>
                  <a:srgbClr val="3F3F3F"/>
                </a:solidFill>
                <a:latin typeface="Century Gothic"/>
                <a:ea typeface="Century Gothic"/>
                <a:cs typeface="Century Gothic"/>
                <a:sym typeface="Century Gothic"/>
              </a:rPr>
              <a:t>Stack composited parameters</a:t>
            </a:r>
            <a:endParaRPr dirty="0"/>
          </a:p>
        </p:txBody>
      </p:sp>
      <p:sp>
        <p:nvSpPr>
          <p:cNvPr id="299" name="Google Shape;299;p11"/>
          <p:cNvSpPr/>
          <p:nvPr/>
        </p:nvSpPr>
        <p:spPr>
          <a:xfrm>
            <a:off x="3949909" y="3699031"/>
            <a:ext cx="2871996" cy="2197264"/>
          </a:xfrm>
          <a:prstGeom prst="flowChartAlternateProcess">
            <a:avLst/>
          </a:prstGeom>
          <a:solidFill>
            <a:schemeClr val="lt1"/>
          </a:solidFill>
          <a:ln w="12700" cap="flat" cmpd="sng">
            <a:solidFill>
              <a:srgbClr val="7EB761"/>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lnSpc>
                <a:spcPct val="100000"/>
              </a:lnSpc>
              <a:spcBef>
                <a:spcPts val="0"/>
              </a:spcBef>
              <a:spcAft>
                <a:spcPts val="600"/>
              </a:spcAft>
              <a:buClr>
                <a:srgbClr val="379CC4"/>
              </a:buClr>
              <a:buSzPts val="2000"/>
              <a:buFont typeface="Webdings" panose="05030102010509060703" pitchFamily="18" charset="2"/>
              <a:buChar char=""/>
            </a:pPr>
            <a:r>
              <a:rPr lang="en-US" sz="2000" dirty="0">
                <a:solidFill>
                  <a:srgbClr val="3F3F3F"/>
                </a:solidFill>
                <a:latin typeface="Century Gothic"/>
                <a:sym typeface="Century Gothic"/>
              </a:rPr>
              <a:t>Create training image stack for entire basin</a:t>
            </a:r>
          </a:p>
          <a:p>
            <a:pPr marL="342900" marR="0" lvl="0" indent="-342900" algn="l" rtl="0">
              <a:lnSpc>
                <a:spcPct val="100000"/>
              </a:lnSpc>
              <a:spcBef>
                <a:spcPts val="0"/>
              </a:spcBef>
              <a:spcAft>
                <a:spcPts val="0"/>
              </a:spcAft>
              <a:buClr>
                <a:srgbClr val="379CC4"/>
              </a:buClr>
              <a:buSzPts val="2000"/>
              <a:buFont typeface="Webdings" panose="05030102010509060703" pitchFamily="18" charset="2"/>
              <a:buChar char=""/>
            </a:pPr>
            <a:r>
              <a:rPr lang="en-US" sz="2000" dirty="0">
                <a:solidFill>
                  <a:srgbClr val="3F3F3F"/>
                </a:solidFill>
                <a:latin typeface="Century Gothic"/>
                <a:sym typeface="Century Gothic"/>
              </a:rPr>
              <a:t>Train with 50% field data</a:t>
            </a:r>
            <a:endParaRPr dirty="0"/>
          </a:p>
        </p:txBody>
      </p:sp>
      <p:sp>
        <p:nvSpPr>
          <p:cNvPr id="300" name="Google Shape;300;p11"/>
          <p:cNvSpPr/>
          <p:nvPr/>
        </p:nvSpPr>
        <p:spPr>
          <a:xfrm>
            <a:off x="7264861" y="3044809"/>
            <a:ext cx="2957142" cy="2197264"/>
          </a:xfrm>
          <a:prstGeom prst="flowChartAlternateProcess">
            <a:avLst/>
          </a:prstGeom>
          <a:solidFill>
            <a:schemeClr val="lt1"/>
          </a:solidFill>
          <a:ln w="12700" cap="flat" cmpd="sng">
            <a:solidFill>
              <a:srgbClr val="7EB761"/>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lnSpc>
                <a:spcPct val="100000"/>
              </a:lnSpc>
              <a:spcBef>
                <a:spcPts val="0"/>
              </a:spcBef>
              <a:spcAft>
                <a:spcPts val="600"/>
              </a:spcAft>
              <a:buClr>
                <a:srgbClr val="379CC4"/>
              </a:buClr>
              <a:buSzPts val="2000"/>
              <a:buFont typeface="Webdings" panose="05030102010509060703" pitchFamily="18" charset="2"/>
              <a:buChar char=""/>
            </a:pPr>
            <a:r>
              <a:rPr lang="en-US" sz="2000" dirty="0">
                <a:solidFill>
                  <a:srgbClr val="3F3F3F"/>
                </a:solidFill>
                <a:latin typeface="Century Gothic"/>
                <a:ea typeface="Century Gothic"/>
                <a:cs typeface="Century Gothic"/>
                <a:sym typeface="Century Gothic"/>
              </a:rPr>
              <a:t>Random Forest Algorithm</a:t>
            </a:r>
          </a:p>
          <a:p>
            <a:pPr marL="342900" marR="0" lvl="0" indent="-342900" algn="l" rtl="0">
              <a:lnSpc>
                <a:spcPct val="100000"/>
              </a:lnSpc>
              <a:spcBef>
                <a:spcPts val="0"/>
              </a:spcBef>
              <a:spcAft>
                <a:spcPts val="600"/>
              </a:spcAft>
              <a:buClr>
                <a:srgbClr val="379CC4"/>
              </a:buClr>
              <a:buSzPts val="2000"/>
              <a:buFont typeface="Webdings" panose="05030102010509060703" pitchFamily="18" charset="2"/>
              <a:buChar char=""/>
            </a:pPr>
            <a:r>
              <a:rPr lang="en-US" sz="2000" dirty="0">
                <a:solidFill>
                  <a:srgbClr val="3F3F3F"/>
                </a:solidFill>
                <a:latin typeface="Century Gothic"/>
                <a:ea typeface="Century Gothic"/>
                <a:cs typeface="Century Gothic"/>
                <a:sym typeface="Century Gothic"/>
              </a:rPr>
              <a:t>Extract variable importance</a:t>
            </a:r>
          </a:p>
          <a:p>
            <a:pPr marL="342900" marR="0" lvl="0" indent="-342900" algn="l" rtl="0">
              <a:lnSpc>
                <a:spcPct val="100000"/>
              </a:lnSpc>
              <a:spcBef>
                <a:spcPts val="0"/>
              </a:spcBef>
              <a:spcAft>
                <a:spcPts val="0"/>
              </a:spcAft>
              <a:buClr>
                <a:srgbClr val="379CC4"/>
              </a:buClr>
              <a:buSzPts val="2000"/>
              <a:buFont typeface="Webdings" panose="05030102010509060703" pitchFamily="18" charset="2"/>
              <a:buChar char=""/>
            </a:pPr>
            <a:r>
              <a:rPr lang="en-US" sz="2000" dirty="0">
                <a:solidFill>
                  <a:srgbClr val="3F3F3F"/>
                </a:solidFill>
                <a:latin typeface="Century Gothic"/>
                <a:ea typeface="Century Gothic"/>
                <a:cs typeface="Century Gothic"/>
                <a:sym typeface="Century Gothic"/>
              </a:rPr>
              <a:t>Validate with 50% field data</a:t>
            </a:r>
          </a:p>
          <a:p>
            <a:pPr marL="342900" marR="0" lvl="0" indent="-342900" algn="l" rtl="0">
              <a:lnSpc>
                <a:spcPct val="100000"/>
              </a:lnSpc>
              <a:spcBef>
                <a:spcPts val="0"/>
              </a:spcBef>
              <a:spcAft>
                <a:spcPts val="0"/>
              </a:spcAft>
              <a:buClr>
                <a:srgbClr val="7EB761"/>
              </a:buClr>
              <a:buSzPts val="2000"/>
              <a:buFont typeface="Webdings" panose="05030102010509060703" pitchFamily="18" charset="2"/>
              <a:buChar char=""/>
            </a:pPr>
            <a:endParaRPr dirty="0"/>
          </a:p>
        </p:txBody>
      </p:sp>
      <p:sp>
        <p:nvSpPr>
          <p:cNvPr id="301" name="Google Shape;301;p11"/>
          <p:cNvSpPr/>
          <p:nvPr/>
        </p:nvSpPr>
        <p:spPr>
          <a:xfrm rot="-1686940">
            <a:off x="2850820" y="3806023"/>
            <a:ext cx="529389" cy="300789"/>
          </a:xfrm>
          <a:prstGeom prst="rightArrow">
            <a:avLst>
              <a:gd name="adj1" fmla="val 50000"/>
              <a:gd name="adj2" fmla="val 50000"/>
            </a:avLst>
          </a:prstGeom>
          <a:solidFill>
            <a:srgbClr val="7EB76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2" name="Google Shape;302;p11"/>
          <p:cNvSpPr/>
          <p:nvPr/>
        </p:nvSpPr>
        <p:spPr>
          <a:xfrm rot="-1840481">
            <a:off x="6049497" y="2923790"/>
            <a:ext cx="529389" cy="300789"/>
          </a:xfrm>
          <a:prstGeom prst="rightArrow">
            <a:avLst>
              <a:gd name="adj1" fmla="val 50000"/>
              <a:gd name="adj2" fmla="val 50000"/>
            </a:avLst>
          </a:prstGeom>
          <a:solidFill>
            <a:srgbClr val="7EB76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3" name="Google Shape;303;p11"/>
          <p:cNvSpPr/>
          <p:nvPr/>
        </p:nvSpPr>
        <p:spPr>
          <a:xfrm rot="-1840481">
            <a:off x="9116558" y="1908068"/>
            <a:ext cx="529389" cy="300789"/>
          </a:xfrm>
          <a:prstGeom prst="rightArrow">
            <a:avLst>
              <a:gd name="adj1" fmla="val 50000"/>
              <a:gd name="adj2" fmla="val 50000"/>
            </a:avLst>
          </a:prstGeom>
          <a:solidFill>
            <a:srgbClr val="7EB76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142144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2"/>
          <p:cNvSpPr txBox="1"/>
          <p:nvPr/>
        </p:nvSpPr>
        <p:spPr>
          <a:xfrm>
            <a:off x="221942" y="337351"/>
            <a:ext cx="213064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379CC4"/>
                </a:solidFill>
                <a:latin typeface="Century Gothic"/>
                <a:ea typeface="Century Gothic"/>
                <a:cs typeface="Century Gothic"/>
                <a:sym typeface="Century Gothic"/>
              </a:rPr>
              <a:t>Results</a:t>
            </a:r>
            <a:endParaRPr/>
          </a:p>
        </p:txBody>
      </p:sp>
      <p:sp>
        <p:nvSpPr>
          <p:cNvPr id="309" name="Google Shape;309;p12"/>
          <p:cNvSpPr txBox="1"/>
          <p:nvPr/>
        </p:nvSpPr>
        <p:spPr>
          <a:xfrm>
            <a:off x="2512244" y="493080"/>
            <a:ext cx="587405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dirty="0">
                <a:solidFill>
                  <a:srgbClr val="379CC4"/>
                </a:solidFill>
                <a:latin typeface="Century Gothic"/>
                <a:ea typeface="Century Gothic"/>
                <a:cs typeface="Century Gothic"/>
                <a:sym typeface="Century Gothic"/>
              </a:rPr>
              <a:t>Wetland </a:t>
            </a:r>
            <a:r>
              <a:rPr lang="en-US" sz="2400" i="1" dirty="0" smtClean="0">
                <a:solidFill>
                  <a:srgbClr val="379CC4"/>
                </a:solidFill>
                <a:latin typeface="Century Gothic"/>
                <a:ea typeface="Century Gothic"/>
                <a:cs typeface="Century Gothic"/>
                <a:sym typeface="Century Gothic"/>
              </a:rPr>
              <a:t>Classification</a:t>
            </a:r>
          </a:p>
        </p:txBody>
      </p:sp>
      <p:pic>
        <p:nvPicPr>
          <p:cNvPr id="7" name="Google Shape;87;p2" descr="https://lh6.googleusercontent.com/HYWvdgk8g-FquR4oUOutgRR3SSKaimt2ucZGuPSNBt-bz8MDpnRjk0tPZvfDbIaVvYp5x0qRhsfqLwoMPewlzhxIwfGrkCm7Q3DtEjDb9DKydMC5_Hsec90jHJdYTBWd">
            <a:extLst>
              <a:ext uri="{FF2B5EF4-FFF2-40B4-BE49-F238E27FC236}">
                <a16:creationId xmlns:a16="http://schemas.microsoft.com/office/drawing/2014/main" id="{129B8A0C-4A66-4741-89BA-2AF77D1FE035}"/>
              </a:ext>
            </a:extLst>
          </p:cNvPr>
          <p:cNvPicPr preferRelativeResize="0"/>
          <p:nvPr/>
        </p:nvPicPr>
        <p:blipFill rotWithShape="1">
          <a:blip r:embed="rId3">
            <a:alphaModFix/>
          </a:blip>
          <a:srcRect/>
          <a:stretch/>
        </p:blipFill>
        <p:spPr>
          <a:xfrm>
            <a:off x="3628833" y="6557285"/>
            <a:ext cx="385270" cy="601429"/>
          </a:xfrm>
          <a:prstGeom prst="rect">
            <a:avLst/>
          </a:prstGeom>
          <a:noFill/>
          <a:ln>
            <a:noFill/>
          </a:ln>
        </p:spPr>
      </p:pic>
      <p:sp>
        <p:nvSpPr>
          <p:cNvPr id="8" name="Text Placeholder 3">
            <a:extLst>
              <a:ext uri="{FF2B5EF4-FFF2-40B4-BE49-F238E27FC236}">
                <a16:creationId xmlns:a16="http://schemas.microsoft.com/office/drawing/2014/main" id="{9A775F2C-33BA-44E1-9F4F-9FF2E0969BF3}"/>
              </a:ext>
            </a:extLst>
          </p:cNvPr>
          <p:cNvSpPr txBox="1">
            <a:spLocks/>
          </p:cNvSpPr>
          <p:nvPr/>
        </p:nvSpPr>
        <p:spPr>
          <a:xfrm>
            <a:off x="7203723" y="2019005"/>
            <a:ext cx="4798162" cy="109260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May </a:t>
            </a:r>
            <a:r>
              <a:rPr lang="mr-IN" sz="2000" dirty="0">
                <a:solidFill>
                  <a:schemeClr val="tx1">
                    <a:lumMod val="75000"/>
                    <a:lumOff val="25000"/>
                  </a:schemeClr>
                </a:solidFill>
                <a:latin typeface="Century Gothic" panose="020F0302020204030204"/>
              </a:rPr>
              <a:t>–</a:t>
            </a:r>
            <a:r>
              <a:rPr lang="en-US" sz="2000" dirty="0">
                <a:solidFill>
                  <a:schemeClr val="tx1">
                    <a:lumMod val="75000"/>
                    <a:lumOff val="25000"/>
                  </a:schemeClr>
                </a:solidFill>
                <a:latin typeface="Century Gothic" panose="020F0302020204030204"/>
              </a:rPr>
              <a:t> August 2019</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Overall </a:t>
            </a:r>
            <a:r>
              <a:rPr lang="en-US" sz="2000" dirty="0">
                <a:solidFill>
                  <a:schemeClr val="tx1">
                    <a:lumMod val="75000"/>
                    <a:lumOff val="25000"/>
                  </a:schemeClr>
                </a:solidFill>
                <a:latin typeface="Century Gothic" panose="020F0302020204030204"/>
              </a:rPr>
              <a:t>classification accuracy of </a:t>
            </a:r>
            <a:r>
              <a:rPr lang="en-US" sz="2000" dirty="0" smtClean="0">
                <a:solidFill>
                  <a:srgbClr val="009CC9"/>
                </a:solidFill>
                <a:latin typeface="Century Gothic" panose="020F0302020204030204"/>
              </a:rPr>
              <a:t>78.4% </a:t>
            </a:r>
            <a:r>
              <a:rPr lang="en-US" sz="2000" dirty="0" smtClean="0">
                <a:solidFill>
                  <a:schemeClr val="tx1">
                    <a:lumMod val="75000"/>
                    <a:lumOff val="25000"/>
                  </a:schemeClr>
                </a:solidFill>
                <a:latin typeface="Century Gothic" panose="020F0302020204030204"/>
              </a:rPr>
              <a:t>achieved</a:t>
            </a:r>
          </a:p>
        </p:txBody>
      </p:sp>
      <p:grpSp>
        <p:nvGrpSpPr>
          <p:cNvPr id="13" name="Group 12">
            <a:extLst>
              <a:ext uri="{FF2B5EF4-FFF2-40B4-BE49-F238E27FC236}">
                <a16:creationId xmlns:a16="http://schemas.microsoft.com/office/drawing/2014/main" id="{91CE97FB-ECA7-4AFD-8981-D98415206DA1}"/>
              </a:ext>
            </a:extLst>
          </p:cNvPr>
          <p:cNvGrpSpPr/>
          <p:nvPr/>
        </p:nvGrpSpPr>
        <p:grpSpPr>
          <a:xfrm>
            <a:off x="5164756" y="3289778"/>
            <a:ext cx="1825833" cy="338514"/>
            <a:chOff x="4817784" y="2214763"/>
            <a:chExt cx="1825833" cy="338514"/>
          </a:xfrm>
        </p:grpSpPr>
        <p:sp>
          <p:nvSpPr>
            <p:cNvPr id="16" name="Rectangle 15">
              <a:extLst>
                <a:ext uri="{FF2B5EF4-FFF2-40B4-BE49-F238E27FC236}">
                  <a16:creationId xmlns:a16="http://schemas.microsoft.com/office/drawing/2014/main" id="{4700B0F7-6F56-483D-8527-74F7A17F9ABE}"/>
                </a:ext>
              </a:extLst>
            </p:cNvPr>
            <p:cNvSpPr/>
            <p:nvPr/>
          </p:nvSpPr>
          <p:spPr>
            <a:xfrm>
              <a:off x="4817784" y="2288187"/>
              <a:ext cx="261257" cy="191666"/>
            </a:xfrm>
            <a:prstGeom prst="rect">
              <a:avLst/>
            </a:prstGeom>
            <a:solidFill>
              <a:srgbClr val="54B600"/>
            </a:solidFill>
            <a:ln>
              <a:solidFill>
                <a:srgbClr val="54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86;p2">
              <a:extLst>
                <a:ext uri="{FF2B5EF4-FFF2-40B4-BE49-F238E27FC236}">
                  <a16:creationId xmlns:a16="http://schemas.microsoft.com/office/drawing/2014/main" id="{1D539A77-A69A-4686-875D-4724F2C04358}"/>
                </a:ext>
              </a:extLst>
            </p:cNvPr>
            <p:cNvSpPr/>
            <p:nvPr/>
          </p:nvSpPr>
          <p:spPr>
            <a:xfrm>
              <a:off x="5143423" y="2214763"/>
              <a:ext cx="150019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smtClean="0">
                  <a:solidFill>
                    <a:schemeClr val="tx1">
                      <a:lumMod val="75000"/>
                      <a:lumOff val="25000"/>
                    </a:schemeClr>
                  </a:solidFill>
                  <a:latin typeface="Century Gothic" panose="020B0502020202020204" pitchFamily="34" charset="0"/>
                  <a:ea typeface="Calibri"/>
                  <a:cs typeface="Calibri"/>
                  <a:sym typeface="Calibri"/>
                </a:rPr>
                <a:t>Wetland</a:t>
              </a:r>
              <a:endParaRPr sz="1600" dirty="0">
                <a:solidFill>
                  <a:schemeClr val="tx1">
                    <a:lumMod val="75000"/>
                    <a:lumOff val="25000"/>
                  </a:schemeClr>
                </a:solidFill>
                <a:latin typeface="Century Gothic" panose="020B0502020202020204" pitchFamily="34" charset="0"/>
                <a:ea typeface="Calibri"/>
                <a:cs typeface="Calibri"/>
                <a:sym typeface="Calibri"/>
              </a:endParaRPr>
            </a:p>
          </p:txBody>
        </p:sp>
      </p:grpSp>
      <p:grpSp>
        <p:nvGrpSpPr>
          <p:cNvPr id="12" name="Group 11">
            <a:extLst>
              <a:ext uri="{FF2B5EF4-FFF2-40B4-BE49-F238E27FC236}">
                <a16:creationId xmlns:a16="http://schemas.microsoft.com/office/drawing/2014/main" id="{35BEFAD3-83CA-4421-AE83-8AB76DC5FD1B}"/>
              </a:ext>
            </a:extLst>
          </p:cNvPr>
          <p:cNvGrpSpPr/>
          <p:nvPr/>
        </p:nvGrpSpPr>
        <p:grpSpPr>
          <a:xfrm>
            <a:off x="5181015" y="2773098"/>
            <a:ext cx="1761451" cy="338514"/>
            <a:chOff x="5016931" y="5415895"/>
            <a:chExt cx="1761451" cy="338514"/>
          </a:xfrm>
        </p:grpSpPr>
        <p:sp>
          <p:nvSpPr>
            <p:cNvPr id="15" name="Rectangle 14">
              <a:extLst>
                <a:ext uri="{FF2B5EF4-FFF2-40B4-BE49-F238E27FC236}">
                  <a16:creationId xmlns:a16="http://schemas.microsoft.com/office/drawing/2014/main" id="{6A06A8EE-24B8-4B7B-9EE3-898477A158D2}"/>
                </a:ext>
              </a:extLst>
            </p:cNvPr>
            <p:cNvSpPr/>
            <p:nvPr/>
          </p:nvSpPr>
          <p:spPr>
            <a:xfrm>
              <a:off x="5016931" y="5473930"/>
              <a:ext cx="261257" cy="191666"/>
            </a:xfrm>
            <a:prstGeom prst="rect">
              <a:avLst/>
            </a:prstGeom>
            <a:solidFill>
              <a:srgbClr val="2968D1"/>
            </a:solidFill>
            <a:ln>
              <a:solidFill>
                <a:srgbClr val="296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86;p2">
              <a:extLst>
                <a:ext uri="{FF2B5EF4-FFF2-40B4-BE49-F238E27FC236}">
                  <a16:creationId xmlns:a16="http://schemas.microsoft.com/office/drawing/2014/main" id="{B717618A-8EC7-4493-A7A3-6BC3F15E0776}"/>
                </a:ext>
              </a:extLst>
            </p:cNvPr>
            <p:cNvSpPr/>
            <p:nvPr/>
          </p:nvSpPr>
          <p:spPr>
            <a:xfrm>
              <a:off x="5278188" y="5415895"/>
              <a:ext cx="150019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tx1">
                      <a:lumMod val="75000"/>
                      <a:lumOff val="25000"/>
                    </a:schemeClr>
                  </a:solidFill>
                  <a:latin typeface="Century Gothic" panose="020B0502020202020204" pitchFamily="34" charset="0"/>
                  <a:ea typeface="Calibri"/>
                  <a:cs typeface="Calibri"/>
                  <a:sym typeface="Calibri"/>
                </a:rPr>
                <a:t>Open Water</a:t>
              </a:r>
              <a:endParaRPr sz="1600" dirty="0">
                <a:solidFill>
                  <a:schemeClr val="tx1">
                    <a:lumMod val="75000"/>
                    <a:lumOff val="25000"/>
                  </a:schemeClr>
                </a:solidFill>
                <a:latin typeface="Century Gothic" panose="020B0502020202020204" pitchFamily="34" charset="0"/>
                <a:ea typeface="Calibri"/>
                <a:cs typeface="Calibri"/>
                <a:sym typeface="Calibri"/>
              </a:endParaRPr>
            </a:p>
          </p:txBody>
        </p:sp>
      </p:grpSp>
      <p:grpSp>
        <p:nvGrpSpPr>
          <p:cNvPr id="11" name="Group 10">
            <a:extLst>
              <a:ext uri="{FF2B5EF4-FFF2-40B4-BE49-F238E27FC236}">
                <a16:creationId xmlns:a16="http://schemas.microsoft.com/office/drawing/2014/main" id="{2A3D2393-BA36-4DF5-A209-6C9154E29D3F}"/>
              </a:ext>
            </a:extLst>
          </p:cNvPr>
          <p:cNvGrpSpPr/>
          <p:nvPr/>
        </p:nvGrpSpPr>
        <p:grpSpPr>
          <a:xfrm>
            <a:off x="5173919" y="2207326"/>
            <a:ext cx="1768547" cy="338514"/>
            <a:chOff x="5173919" y="2207326"/>
            <a:chExt cx="1768547" cy="338514"/>
          </a:xfrm>
        </p:grpSpPr>
        <p:sp>
          <p:nvSpPr>
            <p:cNvPr id="4" name="Rectangle 3">
              <a:extLst>
                <a:ext uri="{FF2B5EF4-FFF2-40B4-BE49-F238E27FC236}">
                  <a16:creationId xmlns:a16="http://schemas.microsoft.com/office/drawing/2014/main" id="{DF57A42A-AA66-4D91-BF07-8C0B95FFC1EA}"/>
                </a:ext>
              </a:extLst>
            </p:cNvPr>
            <p:cNvSpPr/>
            <p:nvPr/>
          </p:nvSpPr>
          <p:spPr>
            <a:xfrm>
              <a:off x="5173919" y="2265361"/>
              <a:ext cx="261257" cy="191666"/>
            </a:xfrm>
            <a:prstGeom prst="rect">
              <a:avLst/>
            </a:prstGeom>
            <a:solidFill>
              <a:srgbClr val="FFD37F"/>
            </a:solidFill>
            <a:ln>
              <a:solidFill>
                <a:srgbClr val="FFD3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86;p2">
              <a:extLst>
                <a:ext uri="{FF2B5EF4-FFF2-40B4-BE49-F238E27FC236}">
                  <a16:creationId xmlns:a16="http://schemas.microsoft.com/office/drawing/2014/main" id="{7A86775E-95A8-4299-89B8-DE012A81751C}"/>
                </a:ext>
              </a:extLst>
            </p:cNvPr>
            <p:cNvSpPr/>
            <p:nvPr/>
          </p:nvSpPr>
          <p:spPr>
            <a:xfrm>
              <a:off x="5442272" y="2207326"/>
              <a:ext cx="150019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tx1">
                      <a:lumMod val="75000"/>
                      <a:lumOff val="25000"/>
                    </a:schemeClr>
                  </a:solidFill>
                  <a:latin typeface="Century Gothic" panose="020B0502020202020204" pitchFamily="34" charset="0"/>
                  <a:ea typeface="Calibri"/>
                  <a:cs typeface="Calibri"/>
                  <a:sym typeface="Calibri"/>
                </a:rPr>
                <a:t>Upland</a:t>
              </a:r>
              <a:endParaRPr sz="1600" dirty="0">
                <a:solidFill>
                  <a:schemeClr val="tx1">
                    <a:lumMod val="75000"/>
                    <a:lumOff val="25000"/>
                  </a:schemeClr>
                </a:solidFill>
                <a:latin typeface="Century Gothic" panose="020B0502020202020204" pitchFamily="34" charset="0"/>
                <a:ea typeface="Calibri"/>
                <a:cs typeface="Calibri"/>
                <a:sym typeface="Calibri"/>
              </a:endParaRPr>
            </a:p>
          </p:txBody>
        </p:sp>
      </p:grpSp>
      <p:pic>
        <p:nvPicPr>
          <p:cNvPr id="2" name="Picture 1"/>
          <p:cNvPicPr>
            <a:picLocks noChangeAspect="1"/>
          </p:cNvPicPr>
          <p:nvPr/>
        </p:nvPicPr>
        <p:blipFill rotWithShape="1">
          <a:blip r:embed="rId4"/>
          <a:srcRect l="8198" r="13304" b="10015"/>
          <a:stretch/>
        </p:blipFill>
        <p:spPr>
          <a:xfrm>
            <a:off x="114207" y="972512"/>
            <a:ext cx="4834200" cy="5613091"/>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93552758"/>
              </p:ext>
            </p:extLst>
          </p:nvPr>
        </p:nvGraphicFramePr>
        <p:xfrm>
          <a:off x="5311643" y="3733965"/>
          <a:ext cx="6364520" cy="2490036"/>
        </p:xfrm>
        <a:graphic>
          <a:graphicData uri="http://schemas.openxmlformats.org/drawingml/2006/table">
            <a:tbl>
              <a:tblPr firstRow="1" bandRow="1">
                <a:tableStyleId>{5C22544A-7EE6-4342-B048-85BDC9FD1C3A}</a:tableStyleId>
              </a:tblPr>
              <a:tblGrid>
                <a:gridCol w="1591130">
                  <a:extLst>
                    <a:ext uri="{9D8B030D-6E8A-4147-A177-3AD203B41FA5}">
                      <a16:colId xmlns:a16="http://schemas.microsoft.com/office/drawing/2014/main" val="20000"/>
                    </a:ext>
                  </a:extLst>
                </a:gridCol>
                <a:gridCol w="1591130">
                  <a:extLst>
                    <a:ext uri="{9D8B030D-6E8A-4147-A177-3AD203B41FA5}">
                      <a16:colId xmlns:a16="http://schemas.microsoft.com/office/drawing/2014/main" val="20001"/>
                    </a:ext>
                  </a:extLst>
                </a:gridCol>
                <a:gridCol w="1591130">
                  <a:extLst>
                    <a:ext uri="{9D8B030D-6E8A-4147-A177-3AD203B41FA5}">
                      <a16:colId xmlns:a16="http://schemas.microsoft.com/office/drawing/2014/main" val="20002"/>
                    </a:ext>
                  </a:extLst>
                </a:gridCol>
                <a:gridCol w="1591130">
                  <a:extLst>
                    <a:ext uri="{9D8B030D-6E8A-4147-A177-3AD203B41FA5}">
                      <a16:colId xmlns:a16="http://schemas.microsoft.com/office/drawing/2014/main" val="20003"/>
                    </a:ext>
                  </a:extLst>
                </a:gridCol>
              </a:tblGrid>
              <a:tr h="670142">
                <a:tc>
                  <a:txBody>
                    <a:bodyPr/>
                    <a:lstStyle/>
                    <a:p>
                      <a:endParaRPr lang="en-US" sz="1400" dirty="0">
                        <a:solidFill>
                          <a:schemeClr val="tx1">
                            <a:lumMod val="75000"/>
                            <a:lumOff val="25000"/>
                          </a:schemeClr>
                        </a:solidFill>
                        <a:latin typeface="Century Gothic" panose="020B0502020202020204" pitchFamily="34" charset="0"/>
                      </a:endParaRPr>
                    </a:p>
                  </a:txBody>
                  <a:tcPr>
                    <a:noFill/>
                  </a:tcPr>
                </a:tc>
                <a:tc>
                  <a:txBody>
                    <a:bodyPr/>
                    <a:lstStyle/>
                    <a:p>
                      <a:r>
                        <a:rPr lang="en-US" sz="1400" dirty="0">
                          <a:solidFill>
                            <a:schemeClr val="tx1">
                              <a:lumMod val="75000"/>
                              <a:lumOff val="25000"/>
                            </a:schemeClr>
                          </a:solidFill>
                          <a:latin typeface="Century Gothic" panose="020B0502020202020204" pitchFamily="34" charset="0"/>
                        </a:rPr>
                        <a:t>Upland</a:t>
                      </a:r>
                    </a:p>
                  </a:txBody>
                  <a:tcPr>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lumMod val="75000"/>
                              <a:lumOff val="25000"/>
                            </a:schemeClr>
                          </a:solidFill>
                          <a:latin typeface="Century Gothic" panose="020B0502020202020204" pitchFamily="34" charset="0"/>
                        </a:rPr>
                        <a:t>Open Water</a:t>
                      </a:r>
                    </a:p>
                  </a:txBody>
                  <a:tcPr>
                    <a:lnB w="12700" cap="flat" cmpd="sng" algn="ctr">
                      <a:solidFill>
                        <a:schemeClr val="tx1"/>
                      </a:solidFill>
                      <a:prstDash val="solid"/>
                      <a:round/>
                      <a:headEnd type="none" w="med" len="med"/>
                      <a:tailEnd type="none" w="med" len="med"/>
                    </a:lnB>
                    <a:noFill/>
                  </a:tcPr>
                </a:tc>
                <a:tc>
                  <a:txBody>
                    <a:bodyPr/>
                    <a:lstStyle/>
                    <a:p>
                      <a:r>
                        <a:rPr lang="en-US" sz="1400" dirty="0" smtClean="0">
                          <a:solidFill>
                            <a:schemeClr val="tx1">
                              <a:lumMod val="75000"/>
                              <a:lumOff val="25000"/>
                            </a:schemeClr>
                          </a:solidFill>
                          <a:latin typeface="Century Gothic" panose="020B0502020202020204" pitchFamily="34" charset="0"/>
                        </a:rPr>
                        <a:t>Wetland</a:t>
                      </a:r>
                      <a:endParaRPr lang="en-US" sz="1400" dirty="0">
                        <a:solidFill>
                          <a:schemeClr val="tx1">
                            <a:lumMod val="75000"/>
                            <a:lumOff val="25000"/>
                          </a:schemeClr>
                        </a:solidFill>
                        <a:latin typeface="Century Gothic" panose="020B0502020202020204" pitchFamily="34" charset="0"/>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79610">
                <a:tc>
                  <a:txBody>
                    <a:bodyPr/>
                    <a:lstStyle/>
                    <a:p>
                      <a:r>
                        <a:rPr lang="en-US" sz="1400" b="1" dirty="0">
                          <a:solidFill>
                            <a:schemeClr val="tx1">
                              <a:lumMod val="75000"/>
                              <a:lumOff val="25000"/>
                            </a:schemeClr>
                          </a:solidFill>
                          <a:latin typeface="Century Gothic" panose="020B0502020202020204" pitchFamily="34" charset="0"/>
                        </a:rPr>
                        <a:t>Upland</a:t>
                      </a:r>
                    </a:p>
                  </a:txBody>
                  <a:tcPr>
                    <a:lnR w="12700" cap="flat" cmpd="sng" algn="ctr">
                      <a:solidFill>
                        <a:schemeClr val="tx1"/>
                      </a:solidFill>
                      <a:prstDash val="solid"/>
                      <a:round/>
                      <a:headEnd type="none" w="med" len="med"/>
                      <a:tailEnd type="none" w="med" len="med"/>
                    </a:lnR>
                    <a:no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0142">
                <a:tc>
                  <a:txBody>
                    <a:bodyPr/>
                    <a:lstStyle/>
                    <a:p>
                      <a:r>
                        <a:rPr lang="en-US" sz="1400" b="1" dirty="0">
                          <a:solidFill>
                            <a:schemeClr val="tx1">
                              <a:lumMod val="75000"/>
                              <a:lumOff val="25000"/>
                            </a:schemeClr>
                          </a:solidFill>
                          <a:latin typeface="Century Gothic" panose="020B0502020202020204" pitchFamily="34" charset="0"/>
                        </a:rPr>
                        <a:t>Open Water</a:t>
                      </a:r>
                    </a:p>
                  </a:txBody>
                  <a:tcPr>
                    <a:lnR w="12700" cap="flat" cmpd="sng" algn="ctr">
                      <a:solidFill>
                        <a:schemeClr val="tx1"/>
                      </a:solidFill>
                      <a:prstDash val="solid"/>
                      <a:round/>
                      <a:headEnd type="none" w="med" len="med"/>
                      <a:tailEnd type="none" w="med" len="med"/>
                    </a:lnR>
                    <a:no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311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70142">
                <a:tc>
                  <a:txBody>
                    <a:bodyPr/>
                    <a:lstStyle/>
                    <a:p>
                      <a:r>
                        <a:rPr lang="en-US" sz="1400" b="1" dirty="0" smtClean="0">
                          <a:solidFill>
                            <a:schemeClr val="tx1">
                              <a:lumMod val="75000"/>
                              <a:lumOff val="25000"/>
                            </a:schemeClr>
                          </a:solidFill>
                          <a:latin typeface="Century Gothic" panose="020B0502020202020204" pitchFamily="34" charset="0"/>
                        </a:rPr>
                        <a:t>Wetland</a:t>
                      </a:r>
                      <a:endParaRPr lang="en-US" sz="1400" b="1" dirty="0">
                        <a:solidFill>
                          <a:schemeClr val="tx1">
                            <a:lumMod val="75000"/>
                            <a:lumOff val="25000"/>
                          </a:schemeClr>
                        </a:solidFill>
                        <a:latin typeface="Century Gothic" panose="020B0502020202020204" pitchFamily="34" charset="0"/>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151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bl>
          </a:graphicData>
        </a:graphic>
      </p:graphicFrame>
      <p:pic>
        <p:nvPicPr>
          <p:cNvPr id="27" name="Picture 26">
            <a:extLst>
              <a:ext uri="{FF2B5EF4-FFF2-40B4-BE49-F238E27FC236}">
                <a16:creationId xmlns:a16="http://schemas.microsoft.com/office/drawing/2014/main" id="{E1BCE771-D543-4A3B-8DE4-77A1380786D3}"/>
              </a:ext>
            </a:extLst>
          </p:cNvPr>
          <p:cNvPicPr>
            <a:picLocks noChangeAspect="1"/>
          </p:cNvPicPr>
          <p:nvPr/>
        </p:nvPicPr>
        <p:blipFill>
          <a:blip r:embed="rId5"/>
          <a:stretch>
            <a:fillRect/>
          </a:stretch>
        </p:blipFill>
        <p:spPr>
          <a:xfrm>
            <a:off x="2095370" y="25126285"/>
            <a:ext cx="2280102" cy="218621"/>
          </a:xfrm>
          <a:prstGeom prst="rect">
            <a:avLst/>
          </a:prstGeom>
        </p:spPr>
      </p:pic>
      <p:sp>
        <p:nvSpPr>
          <p:cNvPr id="28" name="Google Shape;84;p2">
            <a:extLst>
              <a:ext uri="{FF2B5EF4-FFF2-40B4-BE49-F238E27FC236}">
                <a16:creationId xmlns:a16="http://schemas.microsoft.com/office/drawing/2014/main" id="{55868E93-0F68-440C-875E-FA7E6A2EA85A}"/>
              </a:ext>
            </a:extLst>
          </p:cNvPr>
          <p:cNvSpPr/>
          <p:nvPr/>
        </p:nvSpPr>
        <p:spPr>
          <a:xfrm>
            <a:off x="1830040" y="25260877"/>
            <a:ext cx="324126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 0    100  150       250       400  mi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sz="1600" dirty="0">
              <a:solidFill>
                <a:schemeClr val="dk1"/>
              </a:solidFill>
              <a:latin typeface="Calibri"/>
              <a:ea typeface="Calibri"/>
              <a:cs typeface="Calibri"/>
              <a:sym typeface="Calibri"/>
            </a:endParaRPr>
          </a:p>
        </p:txBody>
      </p:sp>
      <p:pic>
        <p:nvPicPr>
          <p:cNvPr id="29" name="Picture 28">
            <a:extLst>
              <a:ext uri="{FF2B5EF4-FFF2-40B4-BE49-F238E27FC236}">
                <a16:creationId xmlns:a16="http://schemas.microsoft.com/office/drawing/2014/main" id="{E1BCE771-D543-4A3B-8DE4-77A1380786D3}"/>
              </a:ext>
            </a:extLst>
          </p:cNvPr>
          <p:cNvPicPr>
            <a:picLocks noChangeAspect="1"/>
          </p:cNvPicPr>
          <p:nvPr/>
        </p:nvPicPr>
        <p:blipFill>
          <a:blip r:embed="rId5"/>
          <a:stretch>
            <a:fillRect/>
          </a:stretch>
        </p:blipFill>
        <p:spPr>
          <a:xfrm>
            <a:off x="2247770" y="25278685"/>
            <a:ext cx="2280102" cy="218621"/>
          </a:xfrm>
          <a:prstGeom prst="rect">
            <a:avLst/>
          </a:prstGeom>
        </p:spPr>
      </p:pic>
      <p:sp>
        <p:nvSpPr>
          <p:cNvPr id="30" name="Google Shape;84;p2">
            <a:extLst>
              <a:ext uri="{FF2B5EF4-FFF2-40B4-BE49-F238E27FC236}">
                <a16:creationId xmlns:a16="http://schemas.microsoft.com/office/drawing/2014/main" id="{55868E93-0F68-440C-875E-FA7E6A2EA85A}"/>
              </a:ext>
            </a:extLst>
          </p:cNvPr>
          <p:cNvSpPr/>
          <p:nvPr/>
        </p:nvSpPr>
        <p:spPr>
          <a:xfrm>
            <a:off x="1982440" y="25413277"/>
            <a:ext cx="324126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 0    100  150       250       400  mi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sz="1600" dirty="0">
              <a:solidFill>
                <a:schemeClr val="dk1"/>
              </a:solidFill>
              <a:latin typeface="Calibri"/>
              <a:ea typeface="Calibri"/>
              <a:cs typeface="Calibri"/>
              <a:sym typeface="Calibri"/>
            </a:endParaRPr>
          </a:p>
        </p:txBody>
      </p:sp>
      <p:pic>
        <p:nvPicPr>
          <p:cNvPr id="31" name="Picture 30">
            <a:extLst>
              <a:ext uri="{FF2B5EF4-FFF2-40B4-BE49-F238E27FC236}">
                <a16:creationId xmlns:a16="http://schemas.microsoft.com/office/drawing/2014/main" id="{E1BCE771-D543-4A3B-8DE4-77A1380786D3}"/>
              </a:ext>
            </a:extLst>
          </p:cNvPr>
          <p:cNvPicPr>
            <a:picLocks noChangeAspect="1"/>
          </p:cNvPicPr>
          <p:nvPr/>
        </p:nvPicPr>
        <p:blipFill>
          <a:blip r:embed="rId5"/>
          <a:stretch>
            <a:fillRect/>
          </a:stretch>
        </p:blipFill>
        <p:spPr>
          <a:xfrm>
            <a:off x="2400170" y="25431085"/>
            <a:ext cx="2280102" cy="218621"/>
          </a:xfrm>
          <a:prstGeom prst="rect">
            <a:avLst/>
          </a:prstGeom>
        </p:spPr>
      </p:pic>
      <p:sp>
        <p:nvSpPr>
          <p:cNvPr id="32" name="Google Shape;84;p2">
            <a:extLst>
              <a:ext uri="{FF2B5EF4-FFF2-40B4-BE49-F238E27FC236}">
                <a16:creationId xmlns:a16="http://schemas.microsoft.com/office/drawing/2014/main" id="{55868E93-0F68-440C-875E-FA7E6A2EA85A}"/>
              </a:ext>
            </a:extLst>
          </p:cNvPr>
          <p:cNvSpPr/>
          <p:nvPr/>
        </p:nvSpPr>
        <p:spPr>
          <a:xfrm>
            <a:off x="2134840" y="25565677"/>
            <a:ext cx="324126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 0    100  150       250       400  mi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sz="1600" dirty="0">
              <a:solidFill>
                <a:schemeClr val="dk1"/>
              </a:solidFill>
              <a:latin typeface="Calibri"/>
              <a:ea typeface="Calibri"/>
              <a:cs typeface="Calibri"/>
              <a:sym typeface="Calibri"/>
            </a:endParaRPr>
          </a:p>
        </p:txBody>
      </p:sp>
      <p:pic>
        <p:nvPicPr>
          <p:cNvPr id="33" name="Picture 32">
            <a:extLst>
              <a:ext uri="{FF2B5EF4-FFF2-40B4-BE49-F238E27FC236}">
                <a16:creationId xmlns:a16="http://schemas.microsoft.com/office/drawing/2014/main" id="{E1BCE771-D543-4A3B-8DE4-77A1380786D3}"/>
              </a:ext>
            </a:extLst>
          </p:cNvPr>
          <p:cNvPicPr>
            <a:picLocks noChangeAspect="1"/>
          </p:cNvPicPr>
          <p:nvPr/>
        </p:nvPicPr>
        <p:blipFill>
          <a:blip r:embed="rId5"/>
          <a:stretch>
            <a:fillRect/>
          </a:stretch>
        </p:blipFill>
        <p:spPr>
          <a:xfrm>
            <a:off x="2552570" y="25583485"/>
            <a:ext cx="2280102" cy="218621"/>
          </a:xfrm>
          <a:prstGeom prst="rect">
            <a:avLst/>
          </a:prstGeom>
        </p:spPr>
      </p:pic>
      <p:sp>
        <p:nvSpPr>
          <p:cNvPr id="34" name="Google Shape;84;p2">
            <a:extLst>
              <a:ext uri="{FF2B5EF4-FFF2-40B4-BE49-F238E27FC236}">
                <a16:creationId xmlns:a16="http://schemas.microsoft.com/office/drawing/2014/main" id="{55868E93-0F68-440C-875E-FA7E6A2EA85A}"/>
              </a:ext>
            </a:extLst>
          </p:cNvPr>
          <p:cNvSpPr/>
          <p:nvPr/>
        </p:nvSpPr>
        <p:spPr>
          <a:xfrm>
            <a:off x="2287240" y="25718077"/>
            <a:ext cx="324126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 0    100  150       250       400  mi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sz="1600" dirty="0">
              <a:solidFill>
                <a:schemeClr val="dk1"/>
              </a:solidFill>
              <a:latin typeface="Calibri"/>
              <a:ea typeface="Calibri"/>
              <a:cs typeface="Calibri"/>
              <a:sym typeface="Calibri"/>
            </a:endParaRPr>
          </a:p>
        </p:txBody>
      </p:sp>
      <p:pic>
        <p:nvPicPr>
          <p:cNvPr id="35" name="Picture 34">
            <a:extLst>
              <a:ext uri="{FF2B5EF4-FFF2-40B4-BE49-F238E27FC236}">
                <a16:creationId xmlns:a16="http://schemas.microsoft.com/office/drawing/2014/main" id="{E1BCE771-D543-4A3B-8DE4-77A1380786D3}"/>
              </a:ext>
            </a:extLst>
          </p:cNvPr>
          <p:cNvPicPr>
            <a:picLocks noChangeAspect="1"/>
          </p:cNvPicPr>
          <p:nvPr/>
        </p:nvPicPr>
        <p:blipFill>
          <a:blip r:embed="rId5"/>
          <a:stretch>
            <a:fillRect/>
          </a:stretch>
        </p:blipFill>
        <p:spPr>
          <a:xfrm>
            <a:off x="2704970" y="25735885"/>
            <a:ext cx="2280102" cy="218621"/>
          </a:xfrm>
          <a:prstGeom prst="rect">
            <a:avLst/>
          </a:prstGeom>
        </p:spPr>
      </p:pic>
      <p:sp>
        <p:nvSpPr>
          <p:cNvPr id="36" name="Google Shape;84;p2">
            <a:extLst>
              <a:ext uri="{FF2B5EF4-FFF2-40B4-BE49-F238E27FC236}">
                <a16:creationId xmlns:a16="http://schemas.microsoft.com/office/drawing/2014/main" id="{55868E93-0F68-440C-875E-FA7E6A2EA85A}"/>
              </a:ext>
            </a:extLst>
          </p:cNvPr>
          <p:cNvSpPr/>
          <p:nvPr/>
        </p:nvSpPr>
        <p:spPr>
          <a:xfrm>
            <a:off x="2439640" y="25870477"/>
            <a:ext cx="324126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 0    100  150       250       400  mi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sz="1600" dirty="0">
              <a:solidFill>
                <a:schemeClr val="dk1"/>
              </a:solidFill>
              <a:latin typeface="Calibri"/>
              <a:ea typeface="Calibri"/>
              <a:cs typeface="Calibri"/>
              <a:sym typeface="Calibri"/>
            </a:endParaRPr>
          </a:p>
        </p:txBody>
      </p:sp>
      <p:pic>
        <p:nvPicPr>
          <p:cNvPr id="37" name="Picture 36">
            <a:extLst>
              <a:ext uri="{FF2B5EF4-FFF2-40B4-BE49-F238E27FC236}">
                <a16:creationId xmlns:a16="http://schemas.microsoft.com/office/drawing/2014/main" id="{E1BCE771-D543-4A3B-8DE4-77A1380786D3}"/>
              </a:ext>
            </a:extLst>
          </p:cNvPr>
          <p:cNvPicPr>
            <a:picLocks noChangeAspect="1"/>
          </p:cNvPicPr>
          <p:nvPr/>
        </p:nvPicPr>
        <p:blipFill>
          <a:blip r:embed="rId5"/>
          <a:stretch>
            <a:fillRect/>
          </a:stretch>
        </p:blipFill>
        <p:spPr>
          <a:xfrm>
            <a:off x="2857370" y="25888285"/>
            <a:ext cx="2280102" cy="218621"/>
          </a:xfrm>
          <a:prstGeom prst="rect">
            <a:avLst/>
          </a:prstGeom>
        </p:spPr>
      </p:pic>
      <p:sp>
        <p:nvSpPr>
          <p:cNvPr id="38" name="Google Shape;84;p2">
            <a:extLst>
              <a:ext uri="{FF2B5EF4-FFF2-40B4-BE49-F238E27FC236}">
                <a16:creationId xmlns:a16="http://schemas.microsoft.com/office/drawing/2014/main" id="{55868E93-0F68-440C-875E-FA7E6A2EA85A}"/>
              </a:ext>
            </a:extLst>
          </p:cNvPr>
          <p:cNvSpPr/>
          <p:nvPr/>
        </p:nvSpPr>
        <p:spPr>
          <a:xfrm>
            <a:off x="2592040" y="26022877"/>
            <a:ext cx="324126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 0    100  150       250       400  mi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sz="1600" dirty="0">
              <a:solidFill>
                <a:schemeClr val="dk1"/>
              </a:solidFill>
              <a:latin typeface="Calibri"/>
              <a:ea typeface="Calibri"/>
              <a:cs typeface="Calibri"/>
              <a:sym typeface="Calibri"/>
            </a:endParaRPr>
          </a:p>
        </p:txBody>
      </p:sp>
      <p:pic>
        <p:nvPicPr>
          <p:cNvPr id="39" name="Picture 38">
            <a:extLst>
              <a:ext uri="{FF2B5EF4-FFF2-40B4-BE49-F238E27FC236}">
                <a16:creationId xmlns:a16="http://schemas.microsoft.com/office/drawing/2014/main" id="{E1BCE771-D543-4A3B-8DE4-77A1380786D3}"/>
              </a:ext>
            </a:extLst>
          </p:cNvPr>
          <p:cNvPicPr>
            <a:picLocks noChangeAspect="1"/>
          </p:cNvPicPr>
          <p:nvPr/>
        </p:nvPicPr>
        <p:blipFill>
          <a:blip r:embed="rId5"/>
          <a:stretch>
            <a:fillRect/>
          </a:stretch>
        </p:blipFill>
        <p:spPr>
          <a:xfrm>
            <a:off x="3009770" y="26040685"/>
            <a:ext cx="2280102" cy="218621"/>
          </a:xfrm>
          <a:prstGeom prst="rect">
            <a:avLst/>
          </a:prstGeom>
        </p:spPr>
      </p:pic>
      <p:sp>
        <p:nvSpPr>
          <p:cNvPr id="40" name="Google Shape;84;p2">
            <a:extLst>
              <a:ext uri="{FF2B5EF4-FFF2-40B4-BE49-F238E27FC236}">
                <a16:creationId xmlns:a16="http://schemas.microsoft.com/office/drawing/2014/main" id="{55868E93-0F68-440C-875E-FA7E6A2EA85A}"/>
              </a:ext>
            </a:extLst>
          </p:cNvPr>
          <p:cNvSpPr/>
          <p:nvPr/>
        </p:nvSpPr>
        <p:spPr>
          <a:xfrm>
            <a:off x="2744440" y="26175277"/>
            <a:ext cx="324126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 0    100  150       250       400  mi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sz="1600" dirty="0">
              <a:solidFill>
                <a:schemeClr val="dk1"/>
              </a:solidFill>
              <a:latin typeface="Calibri"/>
              <a:ea typeface="Calibri"/>
              <a:cs typeface="Calibri"/>
              <a:sym typeface="Calibri"/>
            </a:endParaRPr>
          </a:p>
        </p:txBody>
      </p:sp>
      <p:pic>
        <p:nvPicPr>
          <p:cNvPr id="41" name="Picture 40">
            <a:extLst>
              <a:ext uri="{FF2B5EF4-FFF2-40B4-BE49-F238E27FC236}">
                <a16:creationId xmlns:a16="http://schemas.microsoft.com/office/drawing/2014/main" id="{E1BCE771-D543-4A3B-8DE4-77A1380786D3}"/>
              </a:ext>
            </a:extLst>
          </p:cNvPr>
          <p:cNvPicPr>
            <a:picLocks noChangeAspect="1"/>
          </p:cNvPicPr>
          <p:nvPr/>
        </p:nvPicPr>
        <p:blipFill>
          <a:blip r:embed="rId5"/>
          <a:stretch>
            <a:fillRect/>
          </a:stretch>
        </p:blipFill>
        <p:spPr>
          <a:xfrm>
            <a:off x="3162170" y="26193085"/>
            <a:ext cx="2280102" cy="218621"/>
          </a:xfrm>
          <a:prstGeom prst="rect">
            <a:avLst/>
          </a:prstGeom>
        </p:spPr>
      </p:pic>
      <p:sp>
        <p:nvSpPr>
          <p:cNvPr id="42" name="Google Shape;84;p2">
            <a:extLst>
              <a:ext uri="{FF2B5EF4-FFF2-40B4-BE49-F238E27FC236}">
                <a16:creationId xmlns:a16="http://schemas.microsoft.com/office/drawing/2014/main" id="{55868E93-0F68-440C-875E-FA7E6A2EA85A}"/>
              </a:ext>
            </a:extLst>
          </p:cNvPr>
          <p:cNvSpPr/>
          <p:nvPr/>
        </p:nvSpPr>
        <p:spPr>
          <a:xfrm>
            <a:off x="2896840" y="26327677"/>
            <a:ext cx="324126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 0    100  150       250       400  mi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sz="1600" dirty="0">
              <a:solidFill>
                <a:schemeClr val="dk1"/>
              </a:solidFill>
              <a:latin typeface="Calibri"/>
              <a:ea typeface="Calibri"/>
              <a:cs typeface="Calibri"/>
              <a:sym typeface="Calibri"/>
            </a:endParaRPr>
          </a:p>
        </p:txBody>
      </p:sp>
      <p:pic>
        <p:nvPicPr>
          <p:cNvPr id="43" name="Picture 42">
            <a:extLst>
              <a:ext uri="{FF2B5EF4-FFF2-40B4-BE49-F238E27FC236}">
                <a16:creationId xmlns:a16="http://schemas.microsoft.com/office/drawing/2014/main" id="{E1BCE771-D543-4A3B-8DE4-77A1380786D3}"/>
              </a:ext>
            </a:extLst>
          </p:cNvPr>
          <p:cNvPicPr>
            <a:picLocks noChangeAspect="1"/>
          </p:cNvPicPr>
          <p:nvPr/>
        </p:nvPicPr>
        <p:blipFill>
          <a:blip r:embed="rId5"/>
          <a:stretch>
            <a:fillRect/>
          </a:stretch>
        </p:blipFill>
        <p:spPr>
          <a:xfrm>
            <a:off x="3314570" y="26345485"/>
            <a:ext cx="2280102" cy="218621"/>
          </a:xfrm>
          <a:prstGeom prst="rect">
            <a:avLst/>
          </a:prstGeom>
        </p:spPr>
      </p:pic>
      <p:sp>
        <p:nvSpPr>
          <p:cNvPr id="44" name="Google Shape;84;p2">
            <a:extLst>
              <a:ext uri="{FF2B5EF4-FFF2-40B4-BE49-F238E27FC236}">
                <a16:creationId xmlns:a16="http://schemas.microsoft.com/office/drawing/2014/main" id="{55868E93-0F68-440C-875E-FA7E6A2EA85A}"/>
              </a:ext>
            </a:extLst>
          </p:cNvPr>
          <p:cNvSpPr/>
          <p:nvPr/>
        </p:nvSpPr>
        <p:spPr>
          <a:xfrm>
            <a:off x="3049240" y="26480077"/>
            <a:ext cx="324126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 0    100  150       250       400  mi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sz="1600" dirty="0">
              <a:solidFill>
                <a:schemeClr val="dk1"/>
              </a:solidFill>
              <a:latin typeface="Calibri"/>
              <a:ea typeface="Calibri"/>
              <a:cs typeface="Calibri"/>
              <a:sym typeface="Calibri"/>
            </a:endParaRPr>
          </a:p>
        </p:txBody>
      </p:sp>
      <p:pic>
        <p:nvPicPr>
          <p:cNvPr id="45" name="Picture 44">
            <a:extLst>
              <a:ext uri="{FF2B5EF4-FFF2-40B4-BE49-F238E27FC236}">
                <a16:creationId xmlns:a16="http://schemas.microsoft.com/office/drawing/2014/main" id="{E1BCE771-D543-4A3B-8DE4-77A1380786D3}"/>
              </a:ext>
            </a:extLst>
          </p:cNvPr>
          <p:cNvPicPr>
            <a:picLocks noChangeAspect="1"/>
          </p:cNvPicPr>
          <p:nvPr/>
        </p:nvPicPr>
        <p:blipFill>
          <a:blip r:embed="rId5"/>
          <a:stretch>
            <a:fillRect/>
          </a:stretch>
        </p:blipFill>
        <p:spPr>
          <a:xfrm>
            <a:off x="487272" y="6653974"/>
            <a:ext cx="2280102" cy="218621"/>
          </a:xfrm>
          <a:prstGeom prst="rect">
            <a:avLst/>
          </a:prstGeom>
        </p:spPr>
      </p:pic>
      <p:sp>
        <p:nvSpPr>
          <p:cNvPr id="46" name="Google Shape;84;p2">
            <a:extLst>
              <a:ext uri="{FF2B5EF4-FFF2-40B4-BE49-F238E27FC236}">
                <a16:creationId xmlns:a16="http://schemas.microsoft.com/office/drawing/2014/main" id="{55868E93-0F68-440C-875E-FA7E6A2EA85A}"/>
              </a:ext>
            </a:extLst>
          </p:cNvPr>
          <p:cNvSpPr/>
          <p:nvPr/>
        </p:nvSpPr>
        <p:spPr>
          <a:xfrm>
            <a:off x="221942" y="6826489"/>
            <a:ext cx="3241267" cy="830956"/>
          </a:xfrm>
          <a:prstGeom prst="rect">
            <a:avLst/>
          </a:prstGeom>
          <a:no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 0    100  150       250       400  mi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sz="1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2610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2"/>
          <p:cNvSpPr txBox="1"/>
          <p:nvPr/>
        </p:nvSpPr>
        <p:spPr>
          <a:xfrm>
            <a:off x="221942" y="337351"/>
            <a:ext cx="213064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379CC4"/>
                </a:solidFill>
                <a:latin typeface="Century Gothic"/>
                <a:ea typeface="Century Gothic"/>
                <a:cs typeface="Century Gothic"/>
                <a:sym typeface="Century Gothic"/>
              </a:rPr>
              <a:t>Results</a:t>
            </a:r>
            <a:endParaRPr/>
          </a:p>
        </p:txBody>
      </p:sp>
      <p:sp>
        <p:nvSpPr>
          <p:cNvPr id="309" name="Google Shape;309;p12"/>
          <p:cNvSpPr txBox="1"/>
          <p:nvPr/>
        </p:nvSpPr>
        <p:spPr>
          <a:xfrm>
            <a:off x="2352583" y="474800"/>
            <a:ext cx="587405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rgbClr val="379CC4"/>
                </a:solidFill>
                <a:latin typeface="Century Gothic"/>
                <a:ea typeface="Century Gothic"/>
                <a:cs typeface="Century Gothic"/>
                <a:sym typeface="Century Gothic"/>
              </a:rPr>
              <a:t>Wetland </a:t>
            </a:r>
            <a:r>
              <a:rPr lang="en-US" sz="2400" i="1" smtClean="0">
                <a:solidFill>
                  <a:srgbClr val="379CC4"/>
                </a:solidFill>
                <a:latin typeface="Century Gothic"/>
                <a:ea typeface="Century Gothic"/>
                <a:cs typeface="Century Gothic"/>
                <a:sym typeface="Century Gothic"/>
              </a:rPr>
              <a:t>Classification</a:t>
            </a:r>
            <a:endParaRPr lang="en-US" sz="2400" i="1" dirty="0" smtClean="0">
              <a:solidFill>
                <a:srgbClr val="379CC4"/>
              </a:solidFill>
              <a:latin typeface="Century Gothic"/>
              <a:ea typeface="Century Gothic"/>
              <a:cs typeface="Century Gothic"/>
              <a:sym typeface="Century Gothic"/>
            </a:endParaRPr>
          </a:p>
        </p:txBody>
      </p:sp>
      <p:pic>
        <p:nvPicPr>
          <p:cNvPr id="7" name="Google Shape;87;p2" descr="https://lh6.googleusercontent.com/HYWvdgk8g-FquR4oUOutgRR3SSKaimt2ucZGuPSNBt-bz8MDpnRjk0tPZvfDbIaVvYp5x0qRhsfqLwoMPewlzhxIwfGrkCm7Q3DtEjDb9DKydMC5_Hsec90jHJdYTBWd">
            <a:extLst>
              <a:ext uri="{FF2B5EF4-FFF2-40B4-BE49-F238E27FC236}">
                <a16:creationId xmlns:a16="http://schemas.microsoft.com/office/drawing/2014/main" id="{129B8A0C-4A66-4741-89BA-2AF77D1FE035}"/>
              </a:ext>
            </a:extLst>
          </p:cNvPr>
          <p:cNvPicPr preferRelativeResize="0"/>
          <p:nvPr/>
        </p:nvPicPr>
        <p:blipFill rotWithShape="1">
          <a:blip r:embed="rId3">
            <a:alphaModFix/>
          </a:blip>
          <a:srcRect/>
          <a:stretch/>
        </p:blipFill>
        <p:spPr>
          <a:xfrm>
            <a:off x="493711" y="6404895"/>
            <a:ext cx="385270" cy="601429"/>
          </a:xfrm>
          <a:prstGeom prst="rect">
            <a:avLst/>
          </a:prstGeom>
          <a:noFill/>
          <a:ln>
            <a:noFill/>
          </a:ln>
        </p:spPr>
      </p:pic>
      <p:sp>
        <p:nvSpPr>
          <p:cNvPr id="8" name="Text Placeholder 3">
            <a:extLst>
              <a:ext uri="{FF2B5EF4-FFF2-40B4-BE49-F238E27FC236}">
                <a16:creationId xmlns:a16="http://schemas.microsoft.com/office/drawing/2014/main" id="{9A775F2C-33BA-44E1-9F4F-9FF2E0969BF3}"/>
              </a:ext>
            </a:extLst>
          </p:cNvPr>
          <p:cNvSpPr txBox="1">
            <a:spLocks/>
          </p:cNvSpPr>
          <p:nvPr/>
        </p:nvSpPr>
        <p:spPr>
          <a:xfrm>
            <a:off x="6804183" y="1763195"/>
            <a:ext cx="4718777" cy="109260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September </a:t>
            </a:r>
            <a:r>
              <a:rPr lang="mr-IN" sz="2000" dirty="0">
                <a:solidFill>
                  <a:schemeClr val="tx1">
                    <a:lumMod val="75000"/>
                    <a:lumOff val="25000"/>
                  </a:schemeClr>
                </a:solidFill>
                <a:latin typeface="Century Gothic" panose="020F0302020204030204"/>
              </a:rPr>
              <a:t>–</a:t>
            </a:r>
            <a:r>
              <a:rPr lang="en-US" sz="2000" dirty="0">
                <a:solidFill>
                  <a:schemeClr val="tx1">
                    <a:lumMod val="75000"/>
                    <a:lumOff val="25000"/>
                  </a:schemeClr>
                </a:solidFill>
                <a:latin typeface="Century Gothic" panose="020F0302020204030204"/>
              </a:rPr>
              <a:t> December 2019</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Overall </a:t>
            </a:r>
            <a:r>
              <a:rPr lang="en-US" sz="2000" dirty="0">
                <a:solidFill>
                  <a:schemeClr val="tx1">
                    <a:lumMod val="75000"/>
                    <a:lumOff val="25000"/>
                  </a:schemeClr>
                </a:solidFill>
                <a:latin typeface="Century Gothic" panose="020F0302020204030204"/>
              </a:rPr>
              <a:t>classification accuracy of </a:t>
            </a:r>
            <a:r>
              <a:rPr lang="en-US" sz="2000" dirty="0" smtClean="0">
                <a:solidFill>
                  <a:srgbClr val="009CC9"/>
                </a:solidFill>
                <a:latin typeface="Century Gothic" panose="020F0302020204030204"/>
              </a:rPr>
              <a:t>88.3% </a:t>
            </a:r>
            <a:r>
              <a:rPr lang="en-US" sz="2000" dirty="0" smtClean="0">
                <a:solidFill>
                  <a:schemeClr val="tx1">
                    <a:lumMod val="75000"/>
                    <a:lumOff val="25000"/>
                  </a:schemeClr>
                </a:solidFill>
                <a:latin typeface="Century Gothic" panose="020F0302020204030204"/>
              </a:rPr>
              <a:t>achieved</a:t>
            </a:r>
          </a:p>
        </p:txBody>
      </p:sp>
      <p:grpSp>
        <p:nvGrpSpPr>
          <p:cNvPr id="13" name="Group 12">
            <a:extLst>
              <a:ext uri="{FF2B5EF4-FFF2-40B4-BE49-F238E27FC236}">
                <a16:creationId xmlns:a16="http://schemas.microsoft.com/office/drawing/2014/main" id="{91CE97FB-ECA7-4AFD-8981-D98415206DA1}"/>
              </a:ext>
            </a:extLst>
          </p:cNvPr>
          <p:cNvGrpSpPr/>
          <p:nvPr/>
        </p:nvGrpSpPr>
        <p:grpSpPr>
          <a:xfrm>
            <a:off x="4745668" y="2798219"/>
            <a:ext cx="1825833" cy="338514"/>
            <a:chOff x="4745667" y="2702006"/>
            <a:chExt cx="1825833" cy="338514"/>
          </a:xfrm>
        </p:grpSpPr>
        <p:sp>
          <p:nvSpPr>
            <p:cNvPr id="16" name="Rectangle 15">
              <a:extLst>
                <a:ext uri="{FF2B5EF4-FFF2-40B4-BE49-F238E27FC236}">
                  <a16:creationId xmlns:a16="http://schemas.microsoft.com/office/drawing/2014/main" id="{4700B0F7-6F56-483D-8527-74F7A17F9ABE}"/>
                </a:ext>
              </a:extLst>
            </p:cNvPr>
            <p:cNvSpPr/>
            <p:nvPr/>
          </p:nvSpPr>
          <p:spPr>
            <a:xfrm>
              <a:off x="4745667" y="2775430"/>
              <a:ext cx="261257" cy="191666"/>
            </a:xfrm>
            <a:prstGeom prst="rect">
              <a:avLst/>
            </a:prstGeom>
            <a:solidFill>
              <a:srgbClr val="54B600"/>
            </a:solidFill>
            <a:ln>
              <a:solidFill>
                <a:srgbClr val="54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86;p2">
              <a:extLst>
                <a:ext uri="{FF2B5EF4-FFF2-40B4-BE49-F238E27FC236}">
                  <a16:creationId xmlns:a16="http://schemas.microsoft.com/office/drawing/2014/main" id="{1D539A77-A69A-4686-875D-4724F2C04358}"/>
                </a:ext>
              </a:extLst>
            </p:cNvPr>
            <p:cNvSpPr/>
            <p:nvPr/>
          </p:nvSpPr>
          <p:spPr>
            <a:xfrm>
              <a:off x="5071306" y="2702006"/>
              <a:ext cx="150019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smtClean="0">
                  <a:solidFill>
                    <a:schemeClr val="tx1">
                      <a:lumMod val="75000"/>
                      <a:lumOff val="25000"/>
                    </a:schemeClr>
                  </a:solidFill>
                  <a:latin typeface="Century Gothic" panose="020B0502020202020204" pitchFamily="34" charset="0"/>
                  <a:ea typeface="Calibri"/>
                  <a:cs typeface="Calibri"/>
                  <a:sym typeface="Calibri"/>
                </a:rPr>
                <a:t>Wetland</a:t>
              </a:r>
              <a:endParaRPr sz="1600" dirty="0">
                <a:solidFill>
                  <a:schemeClr val="tx1">
                    <a:lumMod val="75000"/>
                    <a:lumOff val="25000"/>
                  </a:schemeClr>
                </a:solidFill>
                <a:latin typeface="Century Gothic" panose="020B0502020202020204" pitchFamily="34" charset="0"/>
                <a:ea typeface="Calibri"/>
                <a:cs typeface="Calibri"/>
                <a:sym typeface="Calibri"/>
              </a:endParaRPr>
            </a:p>
          </p:txBody>
        </p:sp>
      </p:grpSp>
      <p:grpSp>
        <p:nvGrpSpPr>
          <p:cNvPr id="12" name="Group 11">
            <a:extLst>
              <a:ext uri="{FF2B5EF4-FFF2-40B4-BE49-F238E27FC236}">
                <a16:creationId xmlns:a16="http://schemas.microsoft.com/office/drawing/2014/main" id="{35BEFAD3-83CA-4421-AE83-8AB76DC5FD1B}"/>
              </a:ext>
            </a:extLst>
          </p:cNvPr>
          <p:cNvGrpSpPr/>
          <p:nvPr/>
        </p:nvGrpSpPr>
        <p:grpSpPr>
          <a:xfrm>
            <a:off x="4752874" y="2355278"/>
            <a:ext cx="1761451" cy="338514"/>
            <a:chOff x="4752874" y="2355278"/>
            <a:chExt cx="1761451" cy="338514"/>
          </a:xfrm>
        </p:grpSpPr>
        <p:sp>
          <p:nvSpPr>
            <p:cNvPr id="15" name="Rectangle 14">
              <a:extLst>
                <a:ext uri="{FF2B5EF4-FFF2-40B4-BE49-F238E27FC236}">
                  <a16:creationId xmlns:a16="http://schemas.microsoft.com/office/drawing/2014/main" id="{6A06A8EE-24B8-4B7B-9EE3-898477A158D2}"/>
                </a:ext>
              </a:extLst>
            </p:cNvPr>
            <p:cNvSpPr/>
            <p:nvPr/>
          </p:nvSpPr>
          <p:spPr>
            <a:xfrm>
              <a:off x="4752874" y="2413313"/>
              <a:ext cx="261257" cy="191666"/>
            </a:xfrm>
            <a:prstGeom prst="rect">
              <a:avLst/>
            </a:prstGeom>
            <a:solidFill>
              <a:srgbClr val="2968D1"/>
            </a:solidFill>
            <a:ln>
              <a:solidFill>
                <a:srgbClr val="296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86;p2">
              <a:extLst>
                <a:ext uri="{FF2B5EF4-FFF2-40B4-BE49-F238E27FC236}">
                  <a16:creationId xmlns:a16="http://schemas.microsoft.com/office/drawing/2014/main" id="{B717618A-8EC7-4493-A7A3-6BC3F15E0776}"/>
                </a:ext>
              </a:extLst>
            </p:cNvPr>
            <p:cNvSpPr/>
            <p:nvPr/>
          </p:nvSpPr>
          <p:spPr>
            <a:xfrm>
              <a:off x="5014131" y="2355278"/>
              <a:ext cx="150019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tx1">
                      <a:lumMod val="75000"/>
                      <a:lumOff val="25000"/>
                    </a:schemeClr>
                  </a:solidFill>
                  <a:latin typeface="Century Gothic" panose="020B0502020202020204" pitchFamily="34" charset="0"/>
                  <a:ea typeface="Calibri"/>
                  <a:cs typeface="Calibri"/>
                  <a:sym typeface="Calibri"/>
                </a:rPr>
                <a:t>Open Water</a:t>
              </a:r>
              <a:endParaRPr sz="1600" dirty="0">
                <a:solidFill>
                  <a:schemeClr val="tx1">
                    <a:lumMod val="75000"/>
                    <a:lumOff val="25000"/>
                  </a:schemeClr>
                </a:solidFill>
                <a:latin typeface="Century Gothic" panose="020B0502020202020204" pitchFamily="34" charset="0"/>
                <a:ea typeface="Calibri"/>
                <a:cs typeface="Calibri"/>
                <a:sym typeface="Calibri"/>
              </a:endParaRPr>
            </a:p>
          </p:txBody>
        </p:sp>
      </p:grpSp>
      <p:grpSp>
        <p:nvGrpSpPr>
          <p:cNvPr id="11" name="Group 10">
            <a:extLst>
              <a:ext uri="{FF2B5EF4-FFF2-40B4-BE49-F238E27FC236}">
                <a16:creationId xmlns:a16="http://schemas.microsoft.com/office/drawing/2014/main" id="{2A3D2393-BA36-4DF5-A209-6C9154E29D3F}"/>
              </a:ext>
            </a:extLst>
          </p:cNvPr>
          <p:cNvGrpSpPr/>
          <p:nvPr/>
        </p:nvGrpSpPr>
        <p:grpSpPr>
          <a:xfrm>
            <a:off x="4756531" y="1890276"/>
            <a:ext cx="1768547" cy="338514"/>
            <a:chOff x="4756531" y="1890276"/>
            <a:chExt cx="1768547" cy="338514"/>
          </a:xfrm>
        </p:grpSpPr>
        <p:sp>
          <p:nvSpPr>
            <p:cNvPr id="4" name="Rectangle 3">
              <a:extLst>
                <a:ext uri="{FF2B5EF4-FFF2-40B4-BE49-F238E27FC236}">
                  <a16:creationId xmlns:a16="http://schemas.microsoft.com/office/drawing/2014/main" id="{DF57A42A-AA66-4D91-BF07-8C0B95FFC1EA}"/>
                </a:ext>
              </a:extLst>
            </p:cNvPr>
            <p:cNvSpPr/>
            <p:nvPr/>
          </p:nvSpPr>
          <p:spPr>
            <a:xfrm>
              <a:off x="4756531" y="1948311"/>
              <a:ext cx="261257" cy="191666"/>
            </a:xfrm>
            <a:prstGeom prst="rect">
              <a:avLst/>
            </a:prstGeom>
            <a:solidFill>
              <a:srgbClr val="FFD37F"/>
            </a:solidFill>
            <a:ln>
              <a:solidFill>
                <a:srgbClr val="FFD3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86;p2">
              <a:extLst>
                <a:ext uri="{FF2B5EF4-FFF2-40B4-BE49-F238E27FC236}">
                  <a16:creationId xmlns:a16="http://schemas.microsoft.com/office/drawing/2014/main" id="{7A86775E-95A8-4299-89B8-DE012A81751C}"/>
                </a:ext>
              </a:extLst>
            </p:cNvPr>
            <p:cNvSpPr/>
            <p:nvPr/>
          </p:nvSpPr>
          <p:spPr>
            <a:xfrm>
              <a:off x="5024884" y="1890276"/>
              <a:ext cx="150019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tx1">
                      <a:lumMod val="75000"/>
                      <a:lumOff val="25000"/>
                    </a:schemeClr>
                  </a:solidFill>
                  <a:latin typeface="Century Gothic" panose="020B0502020202020204" pitchFamily="34" charset="0"/>
                  <a:ea typeface="Calibri"/>
                  <a:cs typeface="Calibri"/>
                  <a:sym typeface="Calibri"/>
                </a:rPr>
                <a:t>Upland</a:t>
              </a:r>
              <a:endParaRPr sz="1600" dirty="0">
                <a:solidFill>
                  <a:schemeClr val="tx1">
                    <a:lumMod val="75000"/>
                    <a:lumOff val="25000"/>
                  </a:schemeClr>
                </a:solidFill>
                <a:latin typeface="Century Gothic" panose="020B0502020202020204" pitchFamily="34" charset="0"/>
                <a:ea typeface="Calibri"/>
                <a:cs typeface="Calibri"/>
                <a:sym typeface="Calibri"/>
              </a:endParaRPr>
            </a:p>
          </p:txBody>
        </p:sp>
      </p:grpSp>
      <p:graphicFrame>
        <p:nvGraphicFramePr>
          <p:cNvPr id="3" name="Table 2"/>
          <p:cNvGraphicFramePr>
            <a:graphicFrameLocks noGrp="1"/>
          </p:cNvGraphicFramePr>
          <p:nvPr>
            <p:extLst>
              <p:ext uri="{D42A27DB-BD31-4B8C-83A1-F6EECF244321}">
                <p14:modId xmlns:p14="http://schemas.microsoft.com/office/powerpoint/2010/main" val="794637399"/>
              </p:ext>
            </p:extLst>
          </p:nvPr>
        </p:nvGraphicFramePr>
        <p:xfrm>
          <a:off x="5071308" y="3823112"/>
          <a:ext cx="6055664" cy="2407785"/>
        </p:xfrm>
        <a:graphic>
          <a:graphicData uri="http://schemas.openxmlformats.org/drawingml/2006/table">
            <a:tbl>
              <a:tblPr firstRow="1" bandRow="1">
                <a:tableStyleId>{5C22544A-7EE6-4342-B048-85BDC9FD1C3A}</a:tableStyleId>
              </a:tblPr>
              <a:tblGrid>
                <a:gridCol w="1513916">
                  <a:extLst>
                    <a:ext uri="{9D8B030D-6E8A-4147-A177-3AD203B41FA5}">
                      <a16:colId xmlns:a16="http://schemas.microsoft.com/office/drawing/2014/main" val="20000"/>
                    </a:ext>
                  </a:extLst>
                </a:gridCol>
                <a:gridCol w="1513916">
                  <a:extLst>
                    <a:ext uri="{9D8B030D-6E8A-4147-A177-3AD203B41FA5}">
                      <a16:colId xmlns:a16="http://schemas.microsoft.com/office/drawing/2014/main" val="20001"/>
                    </a:ext>
                  </a:extLst>
                </a:gridCol>
                <a:gridCol w="1513916">
                  <a:extLst>
                    <a:ext uri="{9D8B030D-6E8A-4147-A177-3AD203B41FA5}">
                      <a16:colId xmlns:a16="http://schemas.microsoft.com/office/drawing/2014/main" val="20002"/>
                    </a:ext>
                  </a:extLst>
                </a:gridCol>
                <a:gridCol w="1513916">
                  <a:extLst>
                    <a:ext uri="{9D8B030D-6E8A-4147-A177-3AD203B41FA5}">
                      <a16:colId xmlns:a16="http://schemas.microsoft.com/office/drawing/2014/main" val="20003"/>
                    </a:ext>
                  </a:extLst>
                </a:gridCol>
              </a:tblGrid>
              <a:tr h="573790">
                <a:tc>
                  <a:txBody>
                    <a:bodyPr/>
                    <a:lstStyle/>
                    <a:p>
                      <a:endParaRPr lang="en-US" sz="1400" dirty="0">
                        <a:solidFill>
                          <a:schemeClr val="tx1">
                            <a:lumMod val="75000"/>
                            <a:lumOff val="25000"/>
                          </a:schemeClr>
                        </a:solidFill>
                        <a:latin typeface="Century Gothic" panose="020B0502020202020204" pitchFamily="34" charset="0"/>
                      </a:endParaRPr>
                    </a:p>
                  </a:txBody>
                  <a:tcPr>
                    <a:noFill/>
                  </a:tcPr>
                </a:tc>
                <a:tc>
                  <a:txBody>
                    <a:bodyPr/>
                    <a:lstStyle/>
                    <a:p>
                      <a:r>
                        <a:rPr lang="en-US" sz="1400" dirty="0">
                          <a:solidFill>
                            <a:schemeClr val="tx1">
                              <a:lumMod val="75000"/>
                              <a:lumOff val="25000"/>
                            </a:schemeClr>
                          </a:solidFill>
                          <a:latin typeface="Century Gothic" panose="020B0502020202020204" pitchFamily="34" charset="0"/>
                        </a:rPr>
                        <a:t>Upland</a:t>
                      </a:r>
                    </a:p>
                  </a:txBody>
                  <a:tcPr>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lumMod val="75000"/>
                              <a:lumOff val="25000"/>
                            </a:schemeClr>
                          </a:solidFill>
                          <a:latin typeface="Century Gothic" panose="020B0502020202020204" pitchFamily="34" charset="0"/>
                        </a:rPr>
                        <a:t>Open Water</a:t>
                      </a:r>
                    </a:p>
                  </a:txBody>
                  <a:tcPr>
                    <a:lnB w="12700" cap="flat" cmpd="sng" algn="ctr">
                      <a:solidFill>
                        <a:schemeClr val="tx1"/>
                      </a:solidFill>
                      <a:prstDash val="solid"/>
                      <a:round/>
                      <a:headEnd type="none" w="med" len="med"/>
                      <a:tailEnd type="none" w="med" len="med"/>
                    </a:lnB>
                    <a:noFill/>
                  </a:tcPr>
                </a:tc>
                <a:tc>
                  <a:txBody>
                    <a:bodyPr/>
                    <a:lstStyle/>
                    <a:p>
                      <a:r>
                        <a:rPr lang="en-US" sz="1400" dirty="0" smtClean="0">
                          <a:solidFill>
                            <a:schemeClr val="tx1">
                              <a:lumMod val="75000"/>
                              <a:lumOff val="25000"/>
                            </a:schemeClr>
                          </a:solidFill>
                          <a:latin typeface="Century Gothic" panose="020B0502020202020204" pitchFamily="34" charset="0"/>
                        </a:rPr>
                        <a:t>Wetland</a:t>
                      </a:r>
                      <a:endParaRPr lang="en-US" sz="1400" dirty="0">
                        <a:solidFill>
                          <a:schemeClr val="tx1">
                            <a:lumMod val="75000"/>
                            <a:lumOff val="25000"/>
                          </a:schemeClr>
                        </a:solidFill>
                        <a:latin typeface="Century Gothic" panose="020B0502020202020204" pitchFamily="34" charset="0"/>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83327">
                <a:tc>
                  <a:txBody>
                    <a:bodyPr/>
                    <a:lstStyle/>
                    <a:p>
                      <a:r>
                        <a:rPr lang="en-US" sz="1400" b="1" dirty="0">
                          <a:solidFill>
                            <a:schemeClr val="tx1">
                              <a:lumMod val="75000"/>
                              <a:lumOff val="25000"/>
                            </a:schemeClr>
                          </a:solidFill>
                          <a:latin typeface="Century Gothic" panose="020B0502020202020204" pitchFamily="34" charset="0"/>
                        </a:rPr>
                        <a:t>Upland</a:t>
                      </a:r>
                    </a:p>
                  </a:txBody>
                  <a:tcPr>
                    <a:lnR w="12700" cap="flat" cmpd="sng" algn="ctr">
                      <a:solidFill>
                        <a:schemeClr val="tx1"/>
                      </a:solidFill>
                      <a:prstDash val="solid"/>
                      <a:round/>
                      <a:headEnd type="none" w="med" len="med"/>
                      <a:tailEnd type="none" w="med" len="med"/>
                    </a:lnR>
                    <a:no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5334">
                <a:tc>
                  <a:txBody>
                    <a:bodyPr/>
                    <a:lstStyle/>
                    <a:p>
                      <a:r>
                        <a:rPr lang="en-US" sz="1400" b="1" dirty="0">
                          <a:solidFill>
                            <a:schemeClr val="tx1">
                              <a:lumMod val="75000"/>
                              <a:lumOff val="25000"/>
                            </a:schemeClr>
                          </a:solidFill>
                          <a:latin typeface="Century Gothic" panose="020B0502020202020204" pitchFamily="34" charset="0"/>
                        </a:rPr>
                        <a:t>Open Water</a:t>
                      </a:r>
                    </a:p>
                  </a:txBody>
                  <a:tcPr>
                    <a:lnR w="12700" cap="flat" cmpd="sng" algn="ctr">
                      <a:solidFill>
                        <a:schemeClr val="tx1"/>
                      </a:solidFill>
                      <a:prstDash val="solid"/>
                      <a:round/>
                      <a:headEnd type="none" w="med" len="med"/>
                      <a:tailEnd type="none" w="med" len="med"/>
                    </a:lnR>
                    <a:no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318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75334">
                <a:tc>
                  <a:txBody>
                    <a:bodyPr/>
                    <a:lstStyle/>
                    <a:p>
                      <a:r>
                        <a:rPr lang="en-US" sz="1400" b="1" dirty="0" smtClean="0">
                          <a:solidFill>
                            <a:schemeClr val="tx1">
                              <a:lumMod val="75000"/>
                              <a:lumOff val="25000"/>
                            </a:schemeClr>
                          </a:solidFill>
                          <a:latin typeface="Century Gothic" panose="020B0502020202020204" pitchFamily="34" charset="0"/>
                        </a:rPr>
                        <a:t>Wetland</a:t>
                      </a:r>
                      <a:endParaRPr lang="en-US" sz="1400" b="1" dirty="0">
                        <a:solidFill>
                          <a:schemeClr val="tx1">
                            <a:lumMod val="75000"/>
                            <a:lumOff val="25000"/>
                          </a:schemeClr>
                        </a:solidFill>
                        <a:latin typeface="Century Gothic" panose="020B0502020202020204" pitchFamily="34" charset="0"/>
                      </a:endParaRPr>
                    </a:p>
                  </a:txBody>
                  <a:tcPr>
                    <a:lnR w="12700" cap="flat" cmpd="sng" algn="ctr">
                      <a:solidFill>
                        <a:schemeClr val="tx1"/>
                      </a:solidFill>
                      <a:prstDash val="solid"/>
                      <a:round/>
                      <a:headEnd type="none" w="med" len="med"/>
                      <a:tailEnd type="none" w="med" len="med"/>
                    </a:lnR>
                    <a:no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733" t="4919" r="10998" b="3389"/>
          <a:stretch/>
        </p:blipFill>
        <p:spPr>
          <a:xfrm>
            <a:off x="38829" y="1106792"/>
            <a:ext cx="4618432" cy="5346431"/>
          </a:xfrm>
          <a:prstGeom prst="rect">
            <a:avLst/>
          </a:prstGeom>
        </p:spPr>
      </p:pic>
      <p:sp>
        <p:nvSpPr>
          <p:cNvPr id="20" name="Text Placeholder 3">
            <a:extLst>
              <a:ext uri="{FF2B5EF4-FFF2-40B4-BE49-F238E27FC236}">
                <a16:creationId xmlns:a16="http://schemas.microsoft.com/office/drawing/2014/main" id="{BD5C3F7C-7672-46E6-BBB0-12FCEC671335}"/>
              </a:ext>
            </a:extLst>
          </p:cNvPr>
          <p:cNvSpPr txBox="1">
            <a:spLocks/>
          </p:cNvSpPr>
          <p:nvPr/>
        </p:nvSpPr>
        <p:spPr>
          <a:xfrm>
            <a:off x="17480569" y="20590461"/>
            <a:ext cx="47727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0 -</a:t>
            </a:r>
          </a:p>
        </p:txBody>
      </p:sp>
      <p:sp>
        <p:nvSpPr>
          <p:cNvPr id="21" name="Text Placeholder 3">
            <a:extLst>
              <a:ext uri="{FF2B5EF4-FFF2-40B4-BE49-F238E27FC236}">
                <a16:creationId xmlns:a16="http://schemas.microsoft.com/office/drawing/2014/main" id="{565FEF61-08C1-4455-998C-9D9BDDA3AB26}"/>
              </a:ext>
            </a:extLst>
          </p:cNvPr>
          <p:cNvSpPr txBox="1">
            <a:spLocks/>
          </p:cNvSpPr>
          <p:nvPr/>
        </p:nvSpPr>
        <p:spPr>
          <a:xfrm>
            <a:off x="17244269" y="20145848"/>
            <a:ext cx="71357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20 -</a:t>
            </a:r>
          </a:p>
        </p:txBody>
      </p:sp>
      <p:sp>
        <p:nvSpPr>
          <p:cNvPr id="24" name="Text Placeholder 16">
            <a:extLst>
              <a:ext uri="{FF2B5EF4-FFF2-40B4-BE49-F238E27FC236}">
                <a16:creationId xmlns:a16="http://schemas.microsoft.com/office/drawing/2014/main" id="{19298BAE-7FE1-4FC8-B520-0220E4C77BCE}"/>
              </a:ext>
            </a:extLst>
          </p:cNvPr>
          <p:cNvSpPr txBox="1">
            <a:spLocks/>
          </p:cNvSpPr>
          <p:nvPr/>
        </p:nvSpPr>
        <p:spPr>
          <a:xfrm rot="16200000">
            <a:off x="15519182" y="19030000"/>
            <a:ext cx="2878069" cy="592898"/>
          </a:xfrm>
          <a:prstGeom prst="rect">
            <a:avLst/>
          </a:prstGeom>
        </p:spPr>
        <p:txBody>
          <a:bodyPr numCol="1" spcCol="640080" anchor="b"/>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b="1" dirty="0">
                <a:solidFill>
                  <a:schemeClr val="tx1">
                    <a:lumMod val="75000"/>
                    <a:lumOff val="25000"/>
                  </a:schemeClr>
                </a:solidFill>
                <a:latin typeface="Garamond" panose="02020404030301010803" pitchFamily="18" charset="0"/>
              </a:rPr>
              <a:t>Importance</a:t>
            </a:r>
            <a:endParaRPr lang="en-US" sz="2000" dirty="0">
              <a:solidFill>
                <a:schemeClr val="tx1">
                  <a:lumMod val="75000"/>
                  <a:lumOff val="25000"/>
                </a:schemeClr>
              </a:solidFill>
              <a:latin typeface="Garamond" panose="02020404030301010803" pitchFamily="18" charset="0"/>
            </a:endParaRPr>
          </a:p>
        </p:txBody>
      </p:sp>
      <p:sp>
        <p:nvSpPr>
          <p:cNvPr id="25" name="Text Placeholder 3">
            <a:extLst>
              <a:ext uri="{FF2B5EF4-FFF2-40B4-BE49-F238E27FC236}">
                <a16:creationId xmlns:a16="http://schemas.microsoft.com/office/drawing/2014/main" id="{31B89417-210F-4E06-BC0C-2647E6F08185}"/>
              </a:ext>
            </a:extLst>
          </p:cNvPr>
          <p:cNvSpPr txBox="1">
            <a:spLocks/>
          </p:cNvSpPr>
          <p:nvPr/>
        </p:nvSpPr>
        <p:spPr>
          <a:xfrm rot="19320000">
            <a:off x="19133418" y="21069826"/>
            <a:ext cx="136947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NDVI </a:t>
            </a:r>
          </a:p>
        </p:txBody>
      </p:sp>
      <p:sp>
        <p:nvSpPr>
          <p:cNvPr id="26" name="Text Placeholder 3">
            <a:extLst>
              <a:ext uri="{FF2B5EF4-FFF2-40B4-BE49-F238E27FC236}">
                <a16:creationId xmlns:a16="http://schemas.microsoft.com/office/drawing/2014/main" id="{476EB68B-90A4-4879-9E53-1D10B2AFC423}"/>
              </a:ext>
            </a:extLst>
          </p:cNvPr>
          <p:cNvSpPr txBox="1">
            <a:spLocks/>
          </p:cNvSpPr>
          <p:nvPr/>
        </p:nvSpPr>
        <p:spPr>
          <a:xfrm rot="19320000">
            <a:off x="20102961" y="21069826"/>
            <a:ext cx="136947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TCWGD </a:t>
            </a:r>
          </a:p>
        </p:txBody>
      </p:sp>
      <p:sp>
        <p:nvSpPr>
          <p:cNvPr id="27" name="Text Placeholder 3">
            <a:extLst>
              <a:ext uri="{FF2B5EF4-FFF2-40B4-BE49-F238E27FC236}">
                <a16:creationId xmlns:a16="http://schemas.microsoft.com/office/drawing/2014/main" id="{E0AC6EAC-E32A-44D1-9B74-0DB6F9BA6595}"/>
              </a:ext>
            </a:extLst>
          </p:cNvPr>
          <p:cNvSpPr txBox="1">
            <a:spLocks/>
          </p:cNvSpPr>
          <p:nvPr/>
        </p:nvSpPr>
        <p:spPr>
          <a:xfrm rot="19320000">
            <a:off x="23011591" y="21069826"/>
            <a:ext cx="136947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VV/VH</a:t>
            </a:r>
          </a:p>
        </p:txBody>
      </p:sp>
      <p:sp>
        <p:nvSpPr>
          <p:cNvPr id="28" name="Text Placeholder 3">
            <a:extLst>
              <a:ext uri="{FF2B5EF4-FFF2-40B4-BE49-F238E27FC236}">
                <a16:creationId xmlns:a16="http://schemas.microsoft.com/office/drawing/2014/main" id="{1363A00D-3BEC-4E75-851F-17D4BDEF0788}"/>
              </a:ext>
            </a:extLst>
          </p:cNvPr>
          <p:cNvSpPr txBox="1">
            <a:spLocks/>
          </p:cNvSpPr>
          <p:nvPr/>
        </p:nvSpPr>
        <p:spPr>
          <a:xfrm rot="19320000">
            <a:off x="21072504" y="21069826"/>
            <a:ext cx="136947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VH </a:t>
            </a:r>
          </a:p>
        </p:txBody>
      </p:sp>
      <p:sp>
        <p:nvSpPr>
          <p:cNvPr id="29" name="Text Placeholder 3">
            <a:extLst>
              <a:ext uri="{FF2B5EF4-FFF2-40B4-BE49-F238E27FC236}">
                <a16:creationId xmlns:a16="http://schemas.microsoft.com/office/drawing/2014/main" id="{E860ABD7-4475-4382-BA47-C041EE855595}"/>
              </a:ext>
            </a:extLst>
          </p:cNvPr>
          <p:cNvSpPr txBox="1">
            <a:spLocks/>
          </p:cNvSpPr>
          <p:nvPr/>
        </p:nvSpPr>
        <p:spPr>
          <a:xfrm rot="19320000">
            <a:off x="22042047" y="21069826"/>
            <a:ext cx="136947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VV </a:t>
            </a:r>
          </a:p>
        </p:txBody>
      </p:sp>
      <p:sp>
        <p:nvSpPr>
          <p:cNvPr id="30" name="Text Placeholder 3">
            <a:extLst>
              <a:ext uri="{FF2B5EF4-FFF2-40B4-BE49-F238E27FC236}">
                <a16:creationId xmlns:a16="http://schemas.microsoft.com/office/drawing/2014/main" id="{6BE00474-908B-4FAC-AD95-120E435CDA5F}"/>
              </a:ext>
            </a:extLst>
          </p:cNvPr>
          <p:cNvSpPr txBox="1">
            <a:spLocks/>
          </p:cNvSpPr>
          <p:nvPr/>
        </p:nvSpPr>
        <p:spPr>
          <a:xfrm rot="19320000">
            <a:off x="18163875" y="21069826"/>
            <a:ext cx="136947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MNDWI </a:t>
            </a:r>
          </a:p>
        </p:txBody>
      </p:sp>
      <p:sp>
        <p:nvSpPr>
          <p:cNvPr id="31" name="Text Placeholder 3">
            <a:extLst>
              <a:ext uri="{FF2B5EF4-FFF2-40B4-BE49-F238E27FC236}">
                <a16:creationId xmlns:a16="http://schemas.microsoft.com/office/drawing/2014/main" id="{6AA41DD6-52B1-42E2-88A9-E554CC4417F6}"/>
              </a:ext>
            </a:extLst>
          </p:cNvPr>
          <p:cNvSpPr txBox="1">
            <a:spLocks/>
          </p:cNvSpPr>
          <p:nvPr/>
        </p:nvSpPr>
        <p:spPr>
          <a:xfrm rot="19313110">
            <a:off x="17194332" y="21070659"/>
            <a:ext cx="136947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DSWE </a:t>
            </a:r>
          </a:p>
        </p:txBody>
      </p:sp>
      <p:sp>
        <p:nvSpPr>
          <p:cNvPr id="32" name="Text Placeholder 16">
            <a:extLst>
              <a:ext uri="{FF2B5EF4-FFF2-40B4-BE49-F238E27FC236}">
                <a16:creationId xmlns:a16="http://schemas.microsoft.com/office/drawing/2014/main" id="{978E7163-2FEF-4FEE-8AD8-CBBF50ACBC0A}"/>
              </a:ext>
            </a:extLst>
          </p:cNvPr>
          <p:cNvSpPr txBox="1">
            <a:spLocks/>
          </p:cNvSpPr>
          <p:nvPr/>
        </p:nvSpPr>
        <p:spPr>
          <a:xfrm>
            <a:off x="17561620" y="16992373"/>
            <a:ext cx="7234517" cy="592898"/>
          </a:xfrm>
          <a:prstGeom prst="rect">
            <a:avLst/>
          </a:prstGeom>
        </p:spPr>
        <p:txBody>
          <a:bodyPr numCol="1" spcCol="640080" anchor="b"/>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400" b="1" dirty="0">
                <a:solidFill>
                  <a:srgbClr val="42ACCE"/>
                </a:solidFill>
                <a:latin typeface="Century Gothic" panose="020B0502020202020204" pitchFamily="34" charset="0"/>
              </a:rPr>
              <a:t>Variable Importance in Random Forest Model</a:t>
            </a:r>
            <a:endParaRPr lang="en-US" sz="2400" dirty="0">
              <a:solidFill>
                <a:srgbClr val="42ACCE"/>
              </a:solidFill>
              <a:latin typeface="Century Gothic" panose="020B0502020202020204" pitchFamily="34" charset="0"/>
            </a:endParaRPr>
          </a:p>
        </p:txBody>
      </p:sp>
      <p:sp>
        <p:nvSpPr>
          <p:cNvPr id="33" name="Text Placeholder 3">
            <a:extLst>
              <a:ext uri="{FF2B5EF4-FFF2-40B4-BE49-F238E27FC236}">
                <a16:creationId xmlns:a16="http://schemas.microsoft.com/office/drawing/2014/main" id="{70302749-D607-4D26-B561-7A8CC1C61D90}"/>
              </a:ext>
            </a:extLst>
          </p:cNvPr>
          <p:cNvSpPr txBox="1">
            <a:spLocks/>
          </p:cNvSpPr>
          <p:nvPr/>
        </p:nvSpPr>
        <p:spPr>
          <a:xfrm>
            <a:off x="17244269" y="19679585"/>
            <a:ext cx="71357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40 -</a:t>
            </a:r>
          </a:p>
        </p:txBody>
      </p:sp>
      <p:sp>
        <p:nvSpPr>
          <p:cNvPr id="34" name="Text Placeholder 3">
            <a:extLst>
              <a:ext uri="{FF2B5EF4-FFF2-40B4-BE49-F238E27FC236}">
                <a16:creationId xmlns:a16="http://schemas.microsoft.com/office/drawing/2014/main" id="{1263918B-1FA4-48F6-A0D6-4FF5B7802001}"/>
              </a:ext>
            </a:extLst>
          </p:cNvPr>
          <p:cNvSpPr txBox="1">
            <a:spLocks/>
          </p:cNvSpPr>
          <p:nvPr/>
        </p:nvSpPr>
        <p:spPr>
          <a:xfrm>
            <a:off x="17244269" y="19215574"/>
            <a:ext cx="71357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60 -</a:t>
            </a:r>
          </a:p>
        </p:txBody>
      </p:sp>
      <p:pic>
        <p:nvPicPr>
          <p:cNvPr id="35" name="Picture 34">
            <a:extLst>
              <a:ext uri="{FF2B5EF4-FFF2-40B4-BE49-F238E27FC236}">
                <a16:creationId xmlns:a16="http://schemas.microsoft.com/office/drawing/2014/main" id="{351EB6C0-5F92-4EC5-9B78-B4261C5A1EA6}"/>
              </a:ext>
            </a:extLst>
          </p:cNvPr>
          <p:cNvPicPr>
            <a:picLocks noChangeAspect="1"/>
          </p:cNvPicPr>
          <p:nvPr/>
        </p:nvPicPr>
        <p:blipFill rotWithShape="1">
          <a:blip r:embed="rId5">
            <a:extLst>
              <a:ext uri="{28A0092B-C50C-407E-A947-70E740481C1C}">
                <a14:useLocalDpi xmlns:a14="http://schemas.microsoft.com/office/drawing/2010/main" val="0"/>
              </a:ext>
            </a:extLst>
          </a:blip>
          <a:srcRect l="15110" t="18554" r="14978" b="18740"/>
          <a:stretch/>
        </p:blipFill>
        <p:spPr>
          <a:xfrm>
            <a:off x="17896685" y="17990149"/>
            <a:ext cx="6754832" cy="2806980"/>
          </a:xfrm>
          <a:prstGeom prst="rect">
            <a:avLst/>
          </a:prstGeom>
        </p:spPr>
      </p:pic>
      <p:sp>
        <p:nvSpPr>
          <p:cNvPr id="36" name="Text Placeholder 3">
            <a:extLst>
              <a:ext uri="{FF2B5EF4-FFF2-40B4-BE49-F238E27FC236}">
                <a16:creationId xmlns:a16="http://schemas.microsoft.com/office/drawing/2014/main" id="{D024C232-B10D-463D-B69F-364968F65A37}"/>
              </a:ext>
            </a:extLst>
          </p:cNvPr>
          <p:cNvSpPr txBox="1">
            <a:spLocks/>
          </p:cNvSpPr>
          <p:nvPr/>
        </p:nvSpPr>
        <p:spPr>
          <a:xfrm>
            <a:off x="17244269" y="18752000"/>
            <a:ext cx="71357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80 -</a:t>
            </a:r>
          </a:p>
        </p:txBody>
      </p:sp>
      <p:sp>
        <p:nvSpPr>
          <p:cNvPr id="37" name="Text Placeholder 3">
            <a:extLst>
              <a:ext uri="{FF2B5EF4-FFF2-40B4-BE49-F238E27FC236}">
                <a16:creationId xmlns:a16="http://schemas.microsoft.com/office/drawing/2014/main" id="{32722E09-B53B-4875-8E10-F104A7353960}"/>
              </a:ext>
            </a:extLst>
          </p:cNvPr>
          <p:cNvSpPr txBox="1">
            <a:spLocks/>
          </p:cNvSpPr>
          <p:nvPr/>
        </p:nvSpPr>
        <p:spPr>
          <a:xfrm>
            <a:off x="17244269" y="18263717"/>
            <a:ext cx="71357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100 -</a:t>
            </a:r>
          </a:p>
        </p:txBody>
      </p:sp>
      <p:sp>
        <p:nvSpPr>
          <p:cNvPr id="38" name="Text Placeholder 3">
            <a:extLst>
              <a:ext uri="{FF2B5EF4-FFF2-40B4-BE49-F238E27FC236}">
                <a16:creationId xmlns:a16="http://schemas.microsoft.com/office/drawing/2014/main" id="{8540E492-BACF-42C8-91D8-D4AD900D0039}"/>
              </a:ext>
            </a:extLst>
          </p:cNvPr>
          <p:cNvSpPr txBox="1">
            <a:spLocks/>
          </p:cNvSpPr>
          <p:nvPr/>
        </p:nvSpPr>
        <p:spPr>
          <a:xfrm>
            <a:off x="17244269" y="17819104"/>
            <a:ext cx="71357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120 -</a:t>
            </a:r>
          </a:p>
        </p:txBody>
      </p:sp>
      <p:sp>
        <p:nvSpPr>
          <p:cNvPr id="39" name="Text Placeholder 3">
            <a:extLst>
              <a:ext uri="{FF2B5EF4-FFF2-40B4-BE49-F238E27FC236}">
                <a16:creationId xmlns:a16="http://schemas.microsoft.com/office/drawing/2014/main" id="{BD5C3F7C-7672-46E6-BBB0-12FCEC671335}"/>
              </a:ext>
            </a:extLst>
          </p:cNvPr>
          <p:cNvSpPr txBox="1">
            <a:spLocks/>
          </p:cNvSpPr>
          <p:nvPr/>
        </p:nvSpPr>
        <p:spPr>
          <a:xfrm>
            <a:off x="17632969" y="20742861"/>
            <a:ext cx="47727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0 -</a:t>
            </a:r>
          </a:p>
        </p:txBody>
      </p:sp>
      <p:sp>
        <p:nvSpPr>
          <p:cNvPr id="40" name="Text Placeholder 3">
            <a:extLst>
              <a:ext uri="{FF2B5EF4-FFF2-40B4-BE49-F238E27FC236}">
                <a16:creationId xmlns:a16="http://schemas.microsoft.com/office/drawing/2014/main" id="{565FEF61-08C1-4455-998C-9D9BDDA3AB26}"/>
              </a:ext>
            </a:extLst>
          </p:cNvPr>
          <p:cNvSpPr txBox="1">
            <a:spLocks/>
          </p:cNvSpPr>
          <p:nvPr/>
        </p:nvSpPr>
        <p:spPr>
          <a:xfrm>
            <a:off x="17396669" y="20298248"/>
            <a:ext cx="71357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20 -</a:t>
            </a:r>
          </a:p>
        </p:txBody>
      </p:sp>
      <p:sp>
        <p:nvSpPr>
          <p:cNvPr id="41" name="Text Placeholder 16">
            <a:extLst>
              <a:ext uri="{FF2B5EF4-FFF2-40B4-BE49-F238E27FC236}">
                <a16:creationId xmlns:a16="http://schemas.microsoft.com/office/drawing/2014/main" id="{19298BAE-7FE1-4FC8-B520-0220E4C77BCE}"/>
              </a:ext>
            </a:extLst>
          </p:cNvPr>
          <p:cNvSpPr txBox="1">
            <a:spLocks/>
          </p:cNvSpPr>
          <p:nvPr/>
        </p:nvSpPr>
        <p:spPr>
          <a:xfrm rot="16200000">
            <a:off x="15671582" y="19182400"/>
            <a:ext cx="2878069" cy="592898"/>
          </a:xfrm>
          <a:prstGeom prst="rect">
            <a:avLst/>
          </a:prstGeom>
        </p:spPr>
        <p:txBody>
          <a:bodyPr numCol="1" spcCol="640080" anchor="b"/>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b="1" dirty="0">
                <a:solidFill>
                  <a:schemeClr val="tx1">
                    <a:lumMod val="75000"/>
                    <a:lumOff val="25000"/>
                  </a:schemeClr>
                </a:solidFill>
                <a:latin typeface="Garamond" panose="02020404030301010803" pitchFamily="18" charset="0"/>
              </a:rPr>
              <a:t>Importance</a:t>
            </a:r>
            <a:endParaRPr lang="en-US" sz="2000" dirty="0">
              <a:solidFill>
                <a:schemeClr val="tx1">
                  <a:lumMod val="75000"/>
                  <a:lumOff val="25000"/>
                </a:schemeClr>
              </a:solidFill>
              <a:latin typeface="Garamond" panose="02020404030301010803" pitchFamily="18" charset="0"/>
            </a:endParaRPr>
          </a:p>
        </p:txBody>
      </p:sp>
      <p:sp>
        <p:nvSpPr>
          <p:cNvPr id="42" name="Text Placeholder 3">
            <a:extLst>
              <a:ext uri="{FF2B5EF4-FFF2-40B4-BE49-F238E27FC236}">
                <a16:creationId xmlns:a16="http://schemas.microsoft.com/office/drawing/2014/main" id="{31B89417-210F-4E06-BC0C-2647E6F08185}"/>
              </a:ext>
            </a:extLst>
          </p:cNvPr>
          <p:cNvSpPr txBox="1">
            <a:spLocks/>
          </p:cNvSpPr>
          <p:nvPr/>
        </p:nvSpPr>
        <p:spPr>
          <a:xfrm rot="19320000">
            <a:off x="19285818" y="21222226"/>
            <a:ext cx="136947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NDVI </a:t>
            </a:r>
          </a:p>
        </p:txBody>
      </p:sp>
      <p:sp>
        <p:nvSpPr>
          <p:cNvPr id="43" name="Text Placeholder 3">
            <a:extLst>
              <a:ext uri="{FF2B5EF4-FFF2-40B4-BE49-F238E27FC236}">
                <a16:creationId xmlns:a16="http://schemas.microsoft.com/office/drawing/2014/main" id="{476EB68B-90A4-4879-9E53-1D10B2AFC423}"/>
              </a:ext>
            </a:extLst>
          </p:cNvPr>
          <p:cNvSpPr txBox="1">
            <a:spLocks/>
          </p:cNvSpPr>
          <p:nvPr/>
        </p:nvSpPr>
        <p:spPr>
          <a:xfrm rot="19320000">
            <a:off x="20255361" y="21222226"/>
            <a:ext cx="136947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TCWGD </a:t>
            </a:r>
          </a:p>
        </p:txBody>
      </p:sp>
      <p:sp>
        <p:nvSpPr>
          <p:cNvPr id="44" name="Text Placeholder 3">
            <a:extLst>
              <a:ext uri="{FF2B5EF4-FFF2-40B4-BE49-F238E27FC236}">
                <a16:creationId xmlns:a16="http://schemas.microsoft.com/office/drawing/2014/main" id="{E0AC6EAC-E32A-44D1-9B74-0DB6F9BA6595}"/>
              </a:ext>
            </a:extLst>
          </p:cNvPr>
          <p:cNvSpPr txBox="1">
            <a:spLocks/>
          </p:cNvSpPr>
          <p:nvPr/>
        </p:nvSpPr>
        <p:spPr>
          <a:xfrm rot="19320000">
            <a:off x="23163991" y="21222226"/>
            <a:ext cx="136947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VV/VH</a:t>
            </a:r>
          </a:p>
        </p:txBody>
      </p:sp>
      <p:sp>
        <p:nvSpPr>
          <p:cNvPr id="45" name="Text Placeholder 3">
            <a:extLst>
              <a:ext uri="{FF2B5EF4-FFF2-40B4-BE49-F238E27FC236}">
                <a16:creationId xmlns:a16="http://schemas.microsoft.com/office/drawing/2014/main" id="{1363A00D-3BEC-4E75-851F-17D4BDEF0788}"/>
              </a:ext>
            </a:extLst>
          </p:cNvPr>
          <p:cNvSpPr txBox="1">
            <a:spLocks/>
          </p:cNvSpPr>
          <p:nvPr/>
        </p:nvSpPr>
        <p:spPr>
          <a:xfrm rot="19320000">
            <a:off x="21224904" y="21222226"/>
            <a:ext cx="136947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VH </a:t>
            </a:r>
          </a:p>
        </p:txBody>
      </p:sp>
      <p:sp>
        <p:nvSpPr>
          <p:cNvPr id="46" name="Text Placeholder 3">
            <a:extLst>
              <a:ext uri="{FF2B5EF4-FFF2-40B4-BE49-F238E27FC236}">
                <a16:creationId xmlns:a16="http://schemas.microsoft.com/office/drawing/2014/main" id="{E860ABD7-4475-4382-BA47-C041EE855595}"/>
              </a:ext>
            </a:extLst>
          </p:cNvPr>
          <p:cNvSpPr txBox="1">
            <a:spLocks/>
          </p:cNvSpPr>
          <p:nvPr/>
        </p:nvSpPr>
        <p:spPr>
          <a:xfrm rot="19320000">
            <a:off x="22194447" y="21222226"/>
            <a:ext cx="136947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VV </a:t>
            </a:r>
          </a:p>
        </p:txBody>
      </p:sp>
      <p:sp>
        <p:nvSpPr>
          <p:cNvPr id="47" name="Text Placeholder 3">
            <a:extLst>
              <a:ext uri="{FF2B5EF4-FFF2-40B4-BE49-F238E27FC236}">
                <a16:creationId xmlns:a16="http://schemas.microsoft.com/office/drawing/2014/main" id="{6BE00474-908B-4FAC-AD95-120E435CDA5F}"/>
              </a:ext>
            </a:extLst>
          </p:cNvPr>
          <p:cNvSpPr txBox="1">
            <a:spLocks/>
          </p:cNvSpPr>
          <p:nvPr/>
        </p:nvSpPr>
        <p:spPr>
          <a:xfrm rot="19320000">
            <a:off x="18316275" y="21222226"/>
            <a:ext cx="136947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MNDWI </a:t>
            </a:r>
          </a:p>
        </p:txBody>
      </p:sp>
      <p:sp>
        <p:nvSpPr>
          <p:cNvPr id="48" name="Text Placeholder 3">
            <a:extLst>
              <a:ext uri="{FF2B5EF4-FFF2-40B4-BE49-F238E27FC236}">
                <a16:creationId xmlns:a16="http://schemas.microsoft.com/office/drawing/2014/main" id="{6AA41DD6-52B1-42E2-88A9-E554CC4417F6}"/>
              </a:ext>
            </a:extLst>
          </p:cNvPr>
          <p:cNvSpPr txBox="1">
            <a:spLocks/>
          </p:cNvSpPr>
          <p:nvPr/>
        </p:nvSpPr>
        <p:spPr>
          <a:xfrm rot="19313110">
            <a:off x="17346732" y="21223059"/>
            <a:ext cx="136947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DSWE </a:t>
            </a:r>
          </a:p>
        </p:txBody>
      </p:sp>
      <p:sp>
        <p:nvSpPr>
          <p:cNvPr id="49" name="Text Placeholder 16">
            <a:extLst>
              <a:ext uri="{FF2B5EF4-FFF2-40B4-BE49-F238E27FC236}">
                <a16:creationId xmlns:a16="http://schemas.microsoft.com/office/drawing/2014/main" id="{978E7163-2FEF-4FEE-8AD8-CBBF50ACBC0A}"/>
              </a:ext>
            </a:extLst>
          </p:cNvPr>
          <p:cNvSpPr txBox="1">
            <a:spLocks/>
          </p:cNvSpPr>
          <p:nvPr/>
        </p:nvSpPr>
        <p:spPr>
          <a:xfrm>
            <a:off x="17714020" y="17144773"/>
            <a:ext cx="7234517" cy="592898"/>
          </a:xfrm>
          <a:prstGeom prst="rect">
            <a:avLst/>
          </a:prstGeom>
        </p:spPr>
        <p:txBody>
          <a:bodyPr numCol="1" spcCol="640080" anchor="b"/>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400" b="1" dirty="0">
                <a:solidFill>
                  <a:srgbClr val="42ACCE"/>
                </a:solidFill>
                <a:latin typeface="Century Gothic" panose="020B0502020202020204" pitchFamily="34" charset="0"/>
              </a:rPr>
              <a:t>Variable Importance in Random Forest Model</a:t>
            </a:r>
            <a:endParaRPr lang="en-US" sz="2400" dirty="0">
              <a:solidFill>
                <a:srgbClr val="42ACCE"/>
              </a:solidFill>
              <a:latin typeface="Century Gothic" panose="020B0502020202020204" pitchFamily="34" charset="0"/>
            </a:endParaRPr>
          </a:p>
        </p:txBody>
      </p:sp>
      <p:sp>
        <p:nvSpPr>
          <p:cNvPr id="50" name="Text Placeholder 3">
            <a:extLst>
              <a:ext uri="{FF2B5EF4-FFF2-40B4-BE49-F238E27FC236}">
                <a16:creationId xmlns:a16="http://schemas.microsoft.com/office/drawing/2014/main" id="{70302749-D607-4D26-B561-7A8CC1C61D90}"/>
              </a:ext>
            </a:extLst>
          </p:cNvPr>
          <p:cNvSpPr txBox="1">
            <a:spLocks/>
          </p:cNvSpPr>
          <p:nvPr/>
        </p:nvSpPr>
        <p:spPr>
          <a:xfrm>
            <a:off x="17396669" y="19831985"/>
            <a:ext cx="71357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40 -</a:t>
            </a:r>
          </a:p>
        </p:txBody>
      </p:sp>
      <p:sp>
        <p:nvSpPr>
          <p:cNvPr id="51" name="Text Placeholder 3">
            <a:extLst>
              <a:ext uri="{FF2B5EF4-FFF2-40B4-BE49-F238E27FC236}">
                <a16:creationId xmlns:a16="http://schemas.microsoft.com/office/drawing/2014/main" id="{1263918B-1FA4-48F6-A0D6-4FF5B7802001}"/>
              </a:ext>
            </a:extLst>
          </p:cNvPr>
          <p:cNvSpPr txBox="1">
            <a:spLocks/>
          </p:cNvSpPr>
          <p:nvPr/>
        </p:nvSpPr>
        <p:spPr>
          <a:xfrm>
            <a:off x="17396669" y="19367974"/>
            <a:ext cx="71357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60 -</a:t>
            </a:r>
          </a:p>
        </p:txBody>
      </p:sp>
      <p:pic>
        <p:nvPicPr>
          <p:cNvPr id="52" name="Picture 51">
            <a:extLst>
              <a:ext uri="{FF2B5EF4-FFF2-40B4-BE49-F238E27FC236}">
                <a16:creationId xmlns:a16="http://schemas.microsoft.com/office/drawing/2014/main" id="{351EB6C0-5F92-4EC5-9B78-B4261C5A1EA6}"/>
              </a:ext>
            </a:extLst>
          </p:cNvPr>
          <p:cNvPicPr>
            <a:picLocks noChangeAspect="1"/>
          </p:cNvPicPr>
          <p:nvPr/>
        </p:nvPicPr>
        <p:blipFill rotWithShape="1">
          <a:blip r:embed="rId5">
            <a:extLst>
              <a:ext uri="{28A0092B-C50C-407E-A947-70E740481C1C}">
                <a14:useLocalDpi xmlns:a14="http://schemas.microsoft.com/office/drawing/2010/main" val="0"/>
              </a:ext>
            </a:extLst>
          </a:blip>
          <a:srcRect l="15110" t="18554" r="14978" b="18740"/>
          <a:stretch/>
        </p:blipFill>
        <p:spPr>
          <a:xfrm>
            <a:off x="18049085" y="18142549"/>
            <a:ext cx="6754832" cy="2806980"/>
          </a:xfrm>
          <a:prstGeom prst="rect">
            <a:avLst/>
          </a:prstGeom>
        </p:spPr>
      </p:pic>
      <p:sp>
        <p:nvSpPr>
          <p:cNvPr id="53" name="Text Placeholder 3">
            <a:extLst>
              <a:ext uri="{FF2B5EF4-FFF2-40B4-BE49-F238E27FC236}">
                <a16:creationId xmlns:a16="http://schemas.microsoft.com/office/drawing/2014/main" id="{D024C232-B10D-463D-B69F-364968F65A37}"/>
              </a:ext>
            </a:extLst>
          </p:cNvPr>
          <p:cNvSpPr txBox="1">
            <a:spLocks/>
          </p:cNvSpPr>
          <p:nvPr/>
        </p:nvSpPr>
        <p:spPr>
          <a:xfrm>
            <a:off x="17396669" y="18904400"/>
            <a:ext cx="71357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80 -</a:t>
            </a:r>
          </a:p>
        </p:txBody>
      </p:sp>
      <p:sp>
        <p:nvSpPr>
          <p:cNvPr id="54" name="Text Placeholder 3">
            <a:extLst>
              <a:ext uri="{FF2B5EF4-FFF2-40B4-BE49-F238E27FC236}">
                <a16:creationId xmlns:a16="http://schemas.microsoft.com/office/drawing/2014/main" id="{32722E09-B53B-4875-8E10-F104A7353960}"/>
              </a:ext>
            </a:extLst>
          </p:cNvPr>
          <p:cNvSpPr txBox="1">
            <a:spLocks/>
          </p:cNvSpPr>
          <p:nvPr/>
        </p:nvSpPr>
        <p:spPr>
          <a:xfrm>
            <a:off x="17396669" y="18416117"/>
            <a:ext cx="71357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100 -</a:t>
            </a:r>
          </a:p>
        </p:txBody>
      </p:sp>
      <p:sp>
        <p:nvSpPr>
          <p:cNvPr id="55" name="Text Placeholder 3">
            <a:extLst>
              <a:ext uri="{FF2B5EF4-FFF2-40B4-BE49-F238E27FC236}">
                <a16:creationId xmlns:a16="http://schemas.microsoft.com/office/drawing/2014/main" id="{8540E492-BACF-42C8-91D8-D4AD900D0039}"/>
              </a:ext>
            </a:extLst>
          </p:cNvPr>
          <p:cNvSpPr txBox="1">
            <a:spLocks/>
          </p:cNvSpPr>
          <p:nvPr/>
        </p:nvSpPr>
        <p:spPr>
          <a:xfrm>
            <a:off x="17396669" y="17971504"/>
            <a:ext cx="71357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120 -</a:t>
            </a:r>
          </a:p>
        </p:txBody>
      </p:sp>
      <p:pic>
        <p:nvPicPr>
          <p:cNvPr id="124" name="Picture 123">
            <a:extLst>
              <a:ext uri="{FF2B5EF4-FFF2-40B4-BE49-F238E27FC236}">
                <a16:creationId xmlns:a16="http://schemas.microsoft.com/office/drawing/2014/main" id="{E1BCE771-D543-4A3B-8DE4-77A1380786D3}"/>
              </a:ext>
            </a:extLst>
          </p:cNvPr>
          <p:cNvPicPr>
            <a:picLocks noChangeAspect="1"/>
          </p:cNvPicPr>
          <p:nvPr/>
        </p:nvPicPr>
        <p:blipFill>
          <a:blip r:embed="rId6"/>
          <a:stretch>
            <a:fillRect/>
          </a:stretch>
        </p:blipFill>
        <p:spPr>
          <a:xfrm>
            <a:off x="2095370" y="25126285"/>
            <a:ext cx="2280102" cy="218621"/>
          </a:xfrm>
          <a:prstGeom prst="rect">
            <a:avLst/>
          </a:prstGeom>
        </p:spPr>
      </p:pic>
      <p:sp>
        <p:nvSpPr>
          <p:cNvPr id="125" name="Google Shape;84;p2">
            <a:extLst>
              <a:ext uri="{FF2B5EF4-FFF2-40B4-BE49-F238E27FC236}">
                <a16:creationId xmlns:a16="http://schemas.microsoft.com/office/drawing/2014/main" id="{55868E93-0F68-440C-875E-FA7E6A2EA85A}"/>
              </a:ext>
            </a:extLst>
          </p:cNvPr>
          <p:cNvSpPr/>
          <p:nvPr/>
        </p:nvSpPr>
        <p:spPr>
          <a:xfrm>
            <a:off x="1830040" y="25260877"/>
            <a:ext cx="324126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 0    100  150       250       400  mi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sz="1600" dirty="0">
              <a:solidFill>
                <a:schemeClr val="dk1"/>
              </a:solidFill>
              <a:latin typeface="Calibri"/>
              <a:ea typeface="Calibri"/>
              <a:cs typeface="Calibri"/>
              <a:sym typeface="Calibri"/>
            </a:endParaRPr>
          </a:p>
        </p:txBody>
      </p:sp>
      <p:pic>
        <p:nvPicPr>
          <p:cNvPr id="126" name="Picture 125">
            <a:extLst>
              <a:ext uri="{FF2B5EF4-FFF2-40B4-BE49-F238E27FC236}">
                <a16:creationId xmlns:a16="http://schemas.microsoft.com/office/drawing/2014/main" id="{E1BCE771-D543-4A3B-8DE4-77A1380786D3}"/>
              </a:ext>
            </a:extLst>
          </p:cNvPr>
          <p:cNvPicPr>
            <a:picLocks noChangeAspect="1"/>
          </p:cNvPicPr>
          <p:nvPr/>
        </p:nvPicPr>
        <p:blipFill>
          <a:blip r:embed="rId6"/>
          <a:stretch>
            <a:fillRect/>
          </a:stretch>
        </p:blipFill>
        <p:spPr>
          <a:xfrm>
            <a:off x="1526827" y="6566618"/>
            <a:ext cx="2280102" cy="218621"/>
          </a:xfrm>
          <a:prstGeom prst="rect">
            <a:avLst/>
          </a:prstGeom>
        </p:spPr>
      </p:pic>
      <p:sp>
        <p:nvSpPr>
          <p:cNvPr id="127" name="Google Shape;84;p2">
            <a:extLst>
              <a:ext uri="{FF2B5EF4-FFF2-40B4-BE49-F238E27FC236}">
                <a16:creationId xmlns:a16="http://schemas.microsoft.com/office/drawing/2014/main" id="{55868E93-0F68-440C-875E-FA7E6A2EA85A}"/>
              </a:ext>
            </a:extLst>
          </p:cNvPr>
          <p:cNvSpPr/>
          <p:nvPr/>
        </p:nvSpPr>
        <p:spPr>
          <a:xfrm>
            <a:off x="1261497" y="6701210"/>
            <a:ext cx="3241267" cy="830956"/>
          </a:xfrm>
          <a:prstGeom prst="rect">
            <a:avLst/>
          </a:prstGeom>
          <a:no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 0    100  150       250       400  mi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sz="1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7828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BD5C3F7C-7672-46E6-BBB0-12FCEC671335}"/>
              </a:ext>
            </a:extLst>
          </p:cNvPr>
          <p:cNvSpPr txBox="1">
            <a:spLocks/>
          </p:cNvSpPr>
          <p:nvPr/>
        </p:nvSpPr>
        <p:spPr>
          <a:xfrm>
            <a:off x="16217951" y="20943949"/>
            <a:ext cx="65039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0 -</a:t>
            </a:r>
          </a:p>
        </p:txBody>
      </p:sp>
      <p:sp>
        <p:nvSpPr>
          <p:cNvPr id="3" name="Text Placeholder 3">
            <a:extLst>
              <a:ext uri="{FF2B5EF4-FFF2-40B4-BE49-F238E27FC236}">
                <a16:creationId xmlns:a16="http://schemas.microsoft.com/office/drawing/2014/main" id="{565FEF61-08C1-4455-998C-9D9BDDA3AB26}"/>
              </a:ext>
            </a:extLst>
          </p:cNvPr>
          <p:cNvSpPr txBox="1">
            <a:spLocks/>
          </p:cNvSpPr>
          <p:nvPr/>
        </p:nvSpPr>
        <p:spPr>
          <a:xfrm>
            <a:off x="15895941" y="20499336"/>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20 -</a:t>
            </a:r>
          </a:p>
        </p:txBody>
      </p:sp>
      <p:sp>
        <p:nvSpPr>
          <p:cNvPr id="4" name="Text Placeholder 16">
            <a:extLst>
              <a:ext uri="{FF2B5EF4-FFF2-40B4-BE49-F238E27FC236}">
                <a16:creationId xmlns:a16="http://schemas.microsoft.com/office/drawing/2014/main" id="{19298BAE-7FE1-4FC8-B520-0220E4C77BCE}"/>
              </a:ext>
            </a:extLst>
          </p:cNvPr>
          <p:cNvSpPr txBox="1">
            <a:spLocks/>
          </p:cNvSpPr>
          <p:nvPr/>
        </p:nvSpPr>
        <p:spPr>
          <a:xfrm rot="16200000">
            <a:off x="14418845" y="19349901"/>
            <a:ext cx="2684691" cy="807954"/>
          </a:xfrm>
          <a:prstGeom prst="rect">
            <a:avLst/>
          </a:prstGeom>
        </p:spPr>
        <p:txBody>
          <a:bodyPr numCol="1" spcCol="640080" anchor="b"/>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b="1" dirty="0">
                <a:solidFill>
                  <a:schemeClr val="tx1">
                    <a:lumMod val="75000"/>
                    <a:lumOff val="25000"/>
                  </a:schemeClr>
                </a:solidFill>
                <a:latin typeface="Garamond" panose="02020404030301010803" pitchFamily="18" charset="0"/>
              </a:rPr>
              <a:t>Importance</a:t>
            </a:r>
            <a:endParaRPr lang="en-US" sz="2000" dirty="0">
              <a:solidFill>
                <a:schemeClr val="tx1">
                  <a:lumMod val="75000"/>
                  <a:lumOff val="25000"/>
                </a:schemeClr>
              </a:solidFill>
              <a:latin typeface="Garamond" panose="02020404030301010803" pitchFamily="18" charset="0"/>
            </a:endParaRPr>
          </a:p>
        </p:txBody>
      </p:sp>
      <p:sp>
        <p:nvSpPr>
          <p:cNvPr id="5" name="Text Placeholder 3">
            <a:extLst>
              <a:ext uri="{FF2B5EF4-FFF2-40B4-BE49-F238E27FC236}">
                <a16:creationId xmlns:a16="http://schemas.microsoft.com/office/drawing/2014/main" id="{31B89417-210F-4E06-BC0C-2647E6F08185}"/>
              </a:ext>
            </a:extLst>
          </p:cNvPr>
          <p:cNvSpPr txBox="1">
            <a:spLocks/>
          </p:cNvSpPr>
          <p:nvPr/>
        </p:nvSpPr>
        <p:spPr>
          <a:xfrm rot="19320000">
            <a:off x="17608107" y="215640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NDVI </a:t>
            </a:r>
          </a:p>
        </p:txBody>
      </p:sp>
      <p:sp>
        <p:nvSpPr>
          <p:cNvPr id="6" name="Text Placeholder 3">
            <a:extLst>
              <a:ext uri="{FF2B5EF4-FFF2-40B4-BE49-F238E27FC236}">
                <a16:creationId xmlns:a16="http://schemas.microsoft.com/office/drawing/2014/main" id="{476EB68B-90A4-4879-9E53-1D10B2AFC423}"/>
              </a:ext>
            </a:extLst>
          </p:cNvPr>
          <p:cNvSpPr txBox="1">
            <a:spLocks/>
          </p:cNvSpPr>
          <p:nvPr/>
        </p:nvSpPr>
        <p:spPr>
          <a:xfrm rot="19320000">
            <a:off x="18577650" y="215640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TCWGD </a:t>
            </a:r>
          </a:p>
        </p:txBody>
      </p:sp>
      <p:sp>
        <p:nvSpPr>
          <p:cNvPr id="7" name="Text Placeholder 3">
            <a:extLst>
              <a:ext uri="{FF2B5EF4-FFF2-40B4-BE49-F238E27FC236}">
                <a16:creationId xmlns:a16="http://schemas.microsoft.com/office/drawing/2014/main" id="{E0AC6EAC-E32A-44D1-9B74-0DB6F9BA6595}"/>
              </a:ext>
            </a:extLst>
          </p:cNvPr>
          <p:cNvSpPr txBox="1">
            <a:spLocks/>
          </p:cNvSpPr>
          <p:nvPr/>
        </p:nvSpPr>
        <p:spPr>
          <a:xfrm rot="19320000">
            <a:off x="21486280" y="215640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VV/VH</a:t>
            </a:r>
          </a:p>
        </p:txBody>
      </p:sp>
      <p:sp>
        <p:nvSpPr>
          <p:cNvPr id="8" name="Text Placeholder 3">
            <a:extLst>
              <a:ext uri="{FF2B5EF4-FFF2-40B4-BE49-F238E27FC236}">
                <a16:creationId xmlns:a16="http://schemas.microsoft.com/office/drawing/2014/main" id="{1363A00D-3BEC-4E75-851F-17D4BDEF0788}"/>
              </a:ext>
            </a:extLst>
          </p:cNvPr>
          <p:cNvSpPr txBox="1">
            <a:spLocks/>
          </p:cNvSpPr>
          <p:nvPr/>
        </p:nvSpPr>
        <p:spPr>
          <a:xfrm rot="19320000">
            <a:off x="19547193" y="215640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VH </a:t>
            </a:r>
          </a:p>
        </p:txBody>
      </p:sp>
      <p:sp>
        <p:nvSpPr>
          <p:cNvPr id="9" name="Text Placeholder 3">
            <a:extLst>
              <a:ext uri="{FF2B5EF4-FFF2-40B4-BE49-F238E27FC236}">
                <a16:creationId xmlns:a16="http://schemas.microsoft.com/office/drawing/2014/main" id="{E860ABD7-4475-4382-BA47-C041EE855595}"/>
              </a:ext>
            </a:extLst>
          </p:cNvPr>
          <p:cNvSpPr txBox="1">
            <a:spLocks/>
          </p:cNvSpPr>
          <p:nvPr/>
        </p:nvSpPr>
        <p:spPr>
          <a:xfrm rot="19320000">
            <a:off x="20516736" y="215640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VV </a:t>
            </a:r>
          </a:p>
        </p:txBody>
      </p:sp>
      <p:sp>
        <p:nvSpPr>
          <p:cNvPr id="10" name="Text Placeholder 3">
            <a:extLst>
              <a:ext uri="{FF2B5EF4-FFF2-40B4-BE49-F238E27FC236}">
                <a16:creationId xmlns:a16="http://schemas.microsoft.com/office/drawing/2014/main" id="{6BE00474-908B-4FAC-AD95-120E435CDA5F}"/>
              </a:ext>
            </a:extLst>
          </p:cNvPr>
          <p:cNvSpPr txBox="1">
            <a:spLocks/>
          </p:cNvSpPr>
          <p:nvPr/>
        </p:nvSpPr>
        <p:spPr>
          <a:xfrm rot="19320000">
            <a:off x="16638564" y="215640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MNDWI </a:t>
            </a:r>
          </a:p>
        </p:txBody>
      </p:sp>
      <p:sp>
        <p:nvSpPr>
          <p:cNvPr id="11" name="Text Placeholder 3">
            <a:extLst>
              <a:ext uri="{FF2B5EF4-FFF2-40B4-BE49-F238E27FC236}">
                <a16:creationId xmlns:a16="http://schemas.microsoft.com/office/drawing/2014/main" id="{6AA41DD6-52B1-42E2-88A9-E554CC4417F6}"/>
              </a:ext>
            </a:extLst>
          </p:cNvPr>
          <p:cNvSpPr txBox="1">
            <a:spLocks/>
          </p:cNvSpPr>
          <p:nvPr/>
        </p:nvSpPr>
        <p:spPr>
          <a:xfrm rot="19313110">
            <a:off x="15669349" y="21565278"/>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DSWE </a:t>
            </a:r>
          </a:p>
        </p:txBody>
      </p:sp>
      <p:sp>
        <p:nvSpPr>
          <p:cNvPr id="12" name="Text Placeholder 16">
            <a:extLst>
              <a:ext uri="{FF2B5EF4-FFF2-40B4-BE49-F238E27FC236}">
                <a16:creationId xmlns:a16="http://schemas.microsoft.com/office/drawing/2014/main" id="{978E7163-2FEF-4FEE-8AD8-CBBF50ACBC0A}"/>
              </a:ext>
            </a:extLst>
          </p:cNvPr>
          <p:cNvSpPr txBox="1">
            <a:spLocks/>
          </p:cNvSpPr>
          <p:nvPr/>
        </p:nvSpPr>
        <p:spPr>
          <a:xfrm>
            <a:off x="13847994" y="17362949"/>
            <a:ext cx="9858646" cy="553061"/>
          </a:xfrm>
          <a:prstGeom prst="rect">
            <a:avLst/>
          </a:prstGeom>
        </p:spPr>
        <p:txBody>
          <a:bodyPr numCol="1" spcCol="640080" anchor="b"/>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400" b="1" dirty="0">
                <a:solidFill>
                  <a:srgbClr val="42ACCE"/>
                </a:solidFill>
                <a:latin typeface="Century Gothic" panose="020B0502020202020204" pitchFamily="34" charset="0"/>
              </a:rPr>
              <a:t>Variable Importance in Random Forest Model</a:t>
            </a:r>
            <a:endParaRPr lang="en-US" sz="2400" dirty="0">
              <a:solidFill>
                <a:srgbClr val="42ACCE"/>
              </a:solidFill>
              <a:latin typeface="Century Gothic" panose="020B0502020202020204" pitchFamily="34" charset="0"/>
            </a:endParaRPr>
          </a:p>
        </p:txBody>
      </p:sp>
      <p:sp>
        <p:nvSpPr>
          <p:cNvPr id="13" name="Text Placeholder 3">
            <a:extLst>
              <a:ext uri="{FF2B5EF4-FFF2-40B4-BE49-F238E27FC236}">
                <a16:creationId xmlns:a16="http://schemas.microsoft.com/office/drawing/2014/main" id="{70302749-D607-4D26-B561-7A8CC1C61D90}"/>
              </a:ext>
            </a:extLst>
          </p:cNvPr>
          <p:cNvSpPr txBox="1">
            <a:spLocks/>
          </p:cNvSpPr>
          <p:nvPr/>
        </p:nvSpPr>
        <p:spPr>
          <a:xfrm>
            <a:off x="15895941" y="20033073"/>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40 -</a:t>
            </a:r>
          </a:p>
        </p:txBody>
      </p:sp>
      <p:sp>
        <p:nvSpPr>
          <p:cNvPr id="14" name="Text Placeholder 3">
            <a:extLst>
              <a:ext uri="{FF2B5EF4-FFF2-40B4-BE49-F238E27FC236}">
                <a16:creationId xmlns:a16="http://schemas.microsoft.com/office/drawing/2014/main" id="{1263918B-1FA4-48F6-A0D6-4FF5B7802001}"/>
              </a:ext>
            </a:extLst>
          </p:cNvPr>
          <p:cNvSpPr txBox="1">
            <a:spLocks/>
          </p:cNvSpPr>
          <p:nvPr/>
        </p:nvSpPr>
        <p:spPr>
          <a:xfrm>
            <a:off x="15895941" y="19569062"/>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60 -</a:t>
            </a:r>
          </a:p>
        </p:txBody>
      </p:sp>
      <p:pic>
        <p:nvPicPr>
          <p:cNvPr id="15" name="Picture 14">
            <a:extLst>
              <a:ext uri="{FF2B5EF4-FFF2-40B4-BE49-F238E27FC236}">
                <a16:creationId xmlns:a16="http://schemas.microsoft.com/office/drawing/2014/main" id="{351EB6C0-5F92-4EC5-9B78-B4261C5A1EA6}"/>
              </a:ext>
            </a:extLst>
          </p:cNvPr>
          <p:cNvPicPr>
            <a:picLocks noChangeAspect="1"/>
          </p:cNvPicPr>
          <p:nvPr/>
        </p:nvPicPr>
        <p:blipFill rotWithShape="1">
          <a:blip r:embed="rId3">
            <a:extLst>
              <a:ext uri="{28A0092B-C50C-407E-A947-70E740481C1C}">
                <a14:useLocalDpi xmlns:a14="http://schemas.microsoft.com/office/drawing/2010/main" val="0"/>
              </a:ext>
            </a:extLst>
          </a:blip>
          <a:srcRect l="15110" t="18554" r="14978" b="18740"/>
          <a:stretch/>
        </p:blipFill>
        <p:spPr>
          <a:xfrm>
            <a:off x="14357051" y="17302732"/>
            <a:ext cx="9204968" cy="3825137"/>
          </a:xfrm>
          <a:prstGeom prst="rect">
            <a:avLst/>
          </a:prstGeom>
        </p:spPr>
      </p:pic>
      <p:sp>
        <p:nvSpPr>
          <p:cNvPr id="16" name="Text Placeholder 3">
            <a:extLst>
              <a:ext uri="{FF2B5EF4-FFF2-40B4-BE49-F238E27FC236}">
                <a16:creationId xmlns:a16="http://schemas.microsoft.com/office/drawing/2014/main" id="{D024C232-B10D-463D-B69F-364968F65A37}"/>
              </a:ext>
            </a:extLst>
          </p:cNvPr>
          <p:cNvSpPr txBox="1">
            <a:spLocks/>
          </p:cNvSpPr>
          <p:nvPr/>
        </p:nvSpPr>
        <p:spPr>
          <a:xfrm>
            <a:off x="15895941" y="19105488"/>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80 -</a:t>
            </a:r>
          </a:p>
        </p:txBody>
      </p:sp>
      <p:sp>
        <p:nvSpPr>
          <p:cNvPr id="17" name="Text Placeholder 3">
            <a:extLst>
              <a:ext uri="{FF2B5EF4-FFF2-40B4-BE49-F238E27FC236}">
                <a16:creationId xmlns:a16="http://schemas.microsoft.com/office/drawing/2014/main" id="{32722E09-B53B-4875-8E10-F104A7353960}"/>
              </a:ext>
            </a:extLst>
          </p:cNvPr>
          <p:cNvSpPr txBox="1">
            <a:spLocks/>
          </p:cNvSpPr>
          <p:nvPr/>
        </p:nvSpPr>
        <p:spPr>
          <a:xfrm>
            <a:off x="15895941" y="18617205"/>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100 -</a:t>
            </a:r>
          </a:p>
        </p:txBody>
      </p:sp>
      <p:sp>
        <p:nvSpPr>
          <p:cNvPr id="18" name="Text Placeholder 3">
            <a:extLst>
              <a:ext uri="{FF2B5EF4-FFF2-40B4-BE49-F238E27FC236}">
                <a16:creationId xmlns:a16="http://schemas.microsoft.com/office/drawing/2014/main" id="{8540E492-BACF-42C8-91D8-D4AD900D0039}"/>
              </a:ext>
            </a:extLst>
          </p:cNvPr>
          <p:cNvSpPr txBox="1">
            <a:spLocks/>
          </p:cNvSpPr>
          <p:nvPr/>
        </p:nvSpPr>
        <p:spPr>
          <a:xfrm>
            <a:off x="15895941" y="18172592"/>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120 -</a:t>
            </a:r>
          </a:p>
        </p:txBody>
      </p:sp>
      <p:sp>
        <p:nvSpPr>
          <p:cNvPr id="19" name="Text Placeholder 3">
            <a:extLst>
              <a:ext uri="{FF2B5EF4-FFF2-40B4-BE49-F238E27FC236}">
                <a16:creationId xmlns:a16="http://schemas.microsoft.com/office/drawing/2014/main" id="{BD5C3F7C-7672-46E6-BBB0-12FCEC671335}"/>
              </a:ext>
            </a:extLst>
          </p:cNvPr>
          <p:cNvSpPr txBox="1">
            <a:spLocks/>
          </p:cNvSpPr>
          <p:nvPr/>
        </p:nvSpPr>
        <p:spPr>
          <a:xfrm>
            <a:off x="16370351" y="21096349"/>
            <a:ext cx="65039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0 -</a:t>
            </a:r>
          </a:p>
        </p:txBody>
      </p:sp>
      <p:sp>
        <p:nvSpPr>
          <p:cNvPr id="20" name="Text Placeholder 3">
            <a:extLst>
              <a:ext uri="{FF2B5EF4-FFF2-40B4-BE49-F238E27FC236}">
                <a16:creationId xmlns:a16="http://schemas.microsoft.com/office/drawing/2014/main" id="{565FEF61-08C1-4455-998C-9D9BDDA3AB26}"/>
              </a:ext>
            </a:extLst>
          </p:cNvPr>
          <p:cNvSpPr txBox="1">
            <a:spLocks/>
          </p:cNvSpPr>
          <p:nvPr/>
        </p:nvSpPr>
        <p:spPr>
          <a:xfrm>
            <a:off x="16048341" y="20651736"/>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20 -</a:t>
            </a:r>
          </a:p>
        </p:txBody>
      </p:sp>
      <p:sp>
        <p:nvSpPr>
          <p:cNvPr id="21" name="Text Placeholder 16">
            <a:extLst>
              <a:ext uri="{FF2B5EF4-FFF2-40B4-BE49-F238E27FC236}">
                <a16:creationId xmlns:a16="http://schemas.microsoft.com/office/drawing/2014/main" id="{19298BAE-7FE1-4FC8-B520-0220E4C77BCE}"/>
              </a:ext>
            </a:extLst>
          </p:cNvPr>
          <p:cNvSpPr txBox="1">
            <a:spLocks/>
          </p:cNvSpPr>
          <p:nvPr/>
        </p:nvSpPr>
        <p:spPr>
          <a:xfrm rot="16200000">
            <a:off x="14571245" y="19502301"/>
            <a:ext cx="2684691" cy="807954"/>
          </a:xfrm>
          <a:prstGeom prst="rect">
            <a:avLst/>
          </a:prstGeom>
        </p:spPr>
        <p:txBody>
          <a:bodyPr numCol="1" spcCol="640080" anchor="b"/>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b="1" dirty="0">
                <a:solidFill>
                  <a:schemeClr val="tx1">
                    <a:lumMod val="75000"/>
                    <a:lumOff val="25000"/>
                  </a:schemeClr>
                </a:solidFill>
                <a:latin typeface="Garamond" panose="02020404030301010803" pitchFamily="18" charset="0"/>
              </a:rPr>
              <a:t>Importance</a:t>
            </a:r>
            <a:endParaRPr lang="en-US" sz="2000" dirty="0">
              <a:solidFill>
                <a:schemeClr val="tx1">
                  <a:lumMod val="75000"/>
                  <a:lumOff val="25000"/>
                </a:schemeClr>
              </a:solidFill>
              <a:latin typeface="Garamond" panose="02020404030301010803" pitchFamily="18" charset="0"/>
            </a:endParaRPr>
          </a:p>
        </p:txBody>
      </p:sp>
      <p:sp>
        <p:nvSpPr>
          <p:cNvPr id="22" name="Text Placeholder 3">
            <a:extLst>
              <a:ext uri="{FF2B5EF4-FFF2-40B4-BE49-F238E27FC236}">
                <a16:creationId xmlns:a16="http://schemas.microsoft.com/office/drawing/2014/main" id="{31B89417-210F-4E06-BC0C-2647E6F08185}"/>
              </a:ext>
            </a:extLst>
          </p:cNvPr>
          <p:cNvSpPr txBox="1">
            <a:spLocks/>
          </p:cNvSpPr>
          <p:nvPr/>
        </p:nvSpPr>
        <p:spPr>
          <a:xfrm rot="19320000">
            <a:off x="17760507" y="217164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NDVI </a:t>
            </a:r>
          </a:p>
        </p:txBody>
      </p:sp>
      <p:sp>
        <p:nvSpPr>
          <p:cNvPr id="23" name="Text Placeholder 3">
            <a:extLst>
              <a:ext uri="{FF2B5EF4-FFF2-40B4-BE49-F238E27FC236}">
                <a16:creationId xmlns:a16="http://schemas.microsoft.com/office/drawing/2014/main" id="{476EB68B-90A4-4879-9E53-1D10B2AFC423}"/>
              </a:ext>
            </a:extLst>
          </p:cNvPr>
          <p:cNvSpPr txBox="1">
            <a:spLocks/>
          </p:cNvSpPr>
          <p:nvPr/>
        </p:nvSpPr>
        <p:spPr>
          <a:xfrm rot="19320000">
            <a:off x="18730050" y="217164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TCWGD </a:t>
            </a:r>
          </a:p>
        </p:txBody>
      </p:sp>
      <p:sp>
        <p:nvSpPr>
          <p:cNvPr id="24" name="Text Placeholder 3">
            <a:extLst>
              <a:ext uri="{FF2B5EF4-FFF2-40B4-BE49-F238E27FC236}">
                <a16:creationId xmlns:a16="http://schemas.microsoft.com/office/drawing/2014/main" id="{E0AC6EAC-E32A-44D1-9B74-0DB6F9BA6595}"/>
              </a:ext>
            </a:extLst>
          </p:cNvPr>
          <p:cNvSpPr txBox="1">
            <a:spLocks/>
          </p:cNvSpPr>
          <p:nvPr/>
        </p:nvSpPr>
        <p:spPr>
          <a:xfrm rot="19320000">
            <a:off x="21638680" y="217164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VV/VH</a:t>
            </a:r>
          </a:p>
        </p:txBody>
      </p:sp>
      <p:sp>
        <p:nvSpPr>
          <p:cNvPr id="25" name="Text Placeholder 3">
            <a:extLst>
              <a:ext uri="{FF2B5EF4-FFF2-40B4-BE49-F238E27FC236}">
                <a16:creationId xmlns:a16="http://schemas.microsoft.com/office/drawing/2014/main" id="{1363A00D-3BEC-4E75-851F-17D4BDEF0788}"/>
              </a:ext>
            </a:extLst>
          </p:cNvPr>
          <p:cNvSpPr txBox="1">
            <a:spLocks/>
          </p:cNvSpPr>
          <p:nvPr/>
        </p:nvSpPr>
        <p:spPr>
          <a:xfrm rot="19320000">
            <a:off x="19699593" y="217164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VH </a:t>
            </a:r>
          </a:p>
        </p:txBody>
      </p:sp>
      <p:sp>
        <p:nvSpPr>
          <p:cNvPr id="26" name="Text Placeholder 3">
            <a:extLst>
              <a:ext uri="{FF2B5EF4-FFF2-40B4-BE49-F238E27FC236}">
                <a16:creationId xmlns:a16="http://schemas.microsoft.com/office/drawing/2014/main" id="{E860ABD7-4475-4382-BA47-C041EE855595}"/>
              </a:ext>
            </a:extLst>
          </p:cNvPr>
          <p:cNvSpPr txBox="1">
            <a:spLocks/>
          </p:cNvSpPr>
          <p:nvPr/>
        </p:nvSpPr>
        <p:spPr>
          <a:xfrm rot="19320000">
            <a:off x="20669136" y="217164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VV </a:t>
            </a:r>
          </a:p>
        </p:txBody>
      </p:sp>
      <p:sp>
        <p:nvSpPr>
          <p:cNvPr id="27" name="Text Placeholder 3">
            <a:extLst>
              <a:ext uri="{FF2B5EF4-FFF2-40B4-BE49-F238E27FC236}">
                <a16:creationId xmlns:a16="http://schemas.microsoft.com/office/drawing/2014/main" id="{6BE00474-908B-4FAC-AD95-120E435CDA5F}"/>
              </a:ext>
            </a:extLst>
          </p:cNvPr>
          <p:cNvSpPr txBox="1">
            <a:spLocks/>
          </p:cNvSpPr>
          <p:nvPr/>
        </p:nvSpPr>
        <p:spPr>
          <a:xfrm rot="19320000">
            <a:off x="16790964" y="217164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MNDWI </a:t>
            </a:r>
          </a:p>
        </p:txBody>
      </p:sp>
      <p:sp>
        <p:nvSpPr>
          <p:cNvPr id="28" name="Text Placeholder 3">
            <a:extLst>
              <a:ext uri="{FF2B5EF4-FFF2-40B4-BE49-F238E27FC236}">
                <a16:creationId xmlns:a16="http://schemas.microsoft.com/office/drawing/2014/main" id="{6AA41DD6-52B1-42E2-88A9-E554CC4417F6}"/>
              </a:ext>
            </a:extLst>
          </p:cNvPr>
          <p:cNvSpPr txBox="1">
            <a:spLocks/>
          </p:cNvSpPr>
          <p:nvPr/>
        </p:nvSpPr>
        <p:spPr>
          <a:xfrm rot="19313110">
            <a:off x="15821749" y="21717678"/>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DSWE </a:t>
            </a:r>
          </a:p>
        </p:txBody>
      </p:sp>
      <p:sp>
        <p:nvSpPr>
          <p:cNvPr id="29" name="Text Placeholder 16">
            <a:extLst>
              <a:ext uri="{FF2B5EF4-FFF2-40B4-BE49-F238E27FC236}">
                <a16:creationId xmlns:a16="http://schemas.microsoft.com/office/drawing/2014/main" id="{978E7163-2FEF-4FEE-8AD8-CBBF50ACBC0A}"/>
              </a:ext>
            </a:extLst>
          </p:cNvPr>
          <p:cNvSpPr txBox="1">
            <a:spLocks/>
          </p:cNvSpPr>
          <p:nvPr/>
        </p:nvSpPr>
        <p:spPr>
          <a:xfrm>
            <a:off x="14000394" y="17515349"/>
            <a:ext cx="9858646" cy="553061"/>
          </a:xfrm>
          <a:prstGeom prst="rect">
            <a:avLst/>
          </a:prstGeom>
        </p:spPr>
        <p:txBody>
          <a:bodyPr numCol="1" spcCol="640080" anchor="b"/>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400" b="1" dirty="0">
                <a:solidFill>
                  <a:srgbClr val="42ACCE"/>
                </a:solidFill>
                <a:latin typeface="Century Gothic" panose="020B0502020202020204" pitchFamily="34" charset="0"/>
              </a:rPr>
              <a:t>Variable Importance in Random Forest Model</a:t>
            </a:r>
            <a:endParaRPr lang="en-US" sz="2400" dirty="0">
              <a:solidFill>
                <a:srgbClr val="42ACCE"/>
              </a:solidFill>
              <a:latin typeface="Century Gothic" panose="020B0502020202020204" pitchFamily="34" charset="0"/>
            </a:endParaRPr>
          </a:p>
        </p:txBody>
      </p:sp>
      <p:sp>
        <p:nvSpPr>
          <p:cNvPr id="30" name="Text Placeholder 3">
            <a:extLst>
              <a:ext uri="{FF2B5EF4-FFF2-40B4-BE49-F238E27FC236}">
                <a16:creationId xmlns:a16="http://schemas.microsoft.com/office/drawing/2014/main" id="{70302749-D607-4D26-B561-7A8CC1C61D90}"/>
              </a:ext>
            </a:extLst>
          </p:cNvPr>
          <p:cNvSpPr txBox="1">
            <a:spLocks/>
          </p:cNvSpPr>
          <p:nvPr/>
        </p:nvSpPr>
        <p:spPr>
          <a:xfrm>
            <a:off x="16048341" y="20185473"/>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40 -</a:t>
            </a:r>
          </a:p>
        </p:txBody>
      </p:sp>
      <p:sp>
        <p:nvSpPr>
          <p:cNvPr id="31" name="Text Placeholder 3">
            <a:extLst>
              <a:ext uri="{FF2B5EF4-FFF2-40B4-BE49-F238E27FC236}">
                <a16:creationId xmlns:a16="http://schemas.microsoft.com/office/drawing/2014/main" id="{1263918B-1FA4-48F6-A0D6-4FF5B7802001}"/>
              </a:ext>
            </a:extLst>
          </p:cNvPr>
          <p:cNvSpPr txBox="1">
            <a:spLocks/>
          </p:cNvSpPr>
          <p:nvPr/>
        </p:nvSpPr>
        <p:spPr>
          <a:xfrm>
            <a:off x="16048341" y="19721462"/>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60 -</a:t>
            </a:r>
          </a:p>
        </p:txBody>
      </p:sp>
      <p:pic>
        <p:nvPicPr>
          <p:cNvPr id="32" name="Picture 31">
            <a:extLst>
              <a:ext uri="{FF2B5EF4-FFF2-40B4-BE49-F238E27FC236}">
                <a16:creationId xmlns:a16="http://schemas.microsoft.com/office/drawing/2014/main" id="{351EB6C0-5F92-4EC5-9B78-B4261C5A1EA6}"/>
              </a:ext>
            </a:extLst>
          </p:cNvPr>
          <p:cNvPicPr>
            <a:picLocks noChangeAspect="1"/>
          </p:cNvPicPr>
          <p:nvPr/>
        </p:nvPicPr>
        <p:blipFill rotWithShape="1">
          <a:blip r:embed="rId3">
            <a:extLst>
              <a:ext uri="{28A0092B-C50C-407E-A947-70E740481C1C}">
                <a14:useLocalDpi xmlns:a14="http://schemas.microsoft.com/office/drawing/2010/main" val="0"/>
              </a:ext>
            </a:extLst>
          </a:blip>
          <a:srcRect l="15110" t="18554" r="14978" b="18740"/>
          <a:stretch/>
        </p:blipFill>
        <p:spPr>
          <a:xfrm>
            <a:off x="14509451" y="17455132"/>
            <a:ext cx="9204968" cy="3825137"/>
          </a:xfrm>
          <a:prstGeom prst="rect">
            <a:avLst/>
          </a:prstGeom>
        </p:spPr>
      </p:pic>
      <p:sp>
        <p:nvSpPr>
          <p:cNvPr id="33" name="Text Placeholder 3">
            <a:extLst>
              <a:ext uri="{FF2B5EF4-FFF2-40B4-BE49-F238E27FC236}">
                <a16:creationId xmlns:a16="http://schemas.microsoft.com/office/drawing/2014/main" id="{D024C232-B10D-463D-B69F-364968F65A37}"/>
              </a:ext>
            </a:extLst>
          </p:cNvPr>
          <p:cNvSpPr txBox="1">
            <a:spLocks/>
          </p:cNvSpPr>
          <p:nvPr/>
        </p:nvSpPr>
        <p:spPr>
          <a:xfrm>
            <a:off x="16048341" y="19257888"/>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80 -</a:t>
            </a:r>
          </a:p>
        </p:txBody>
      </p:sp>
      <p:sp>
        <p:nvSpPr>
          <p:cNvPr id="34" name="Text Placeholder 3">
            <a:extLst>
              <a:ext uri="{FF2B5EF4-FFF2-40B4-BE49-F238E27FC236}">
                <a16:creationId xmlns:a16="http://schemas.microsoft.com/office/drawing/2014/main" id="{32722E09-B53B-4875-8E10-F104A7353960}"/>
              </a:ext>
            </a:extLst>
          </p:cNvPr>
          <p:cNvSpPr txBox="1">
            <a:spLocks/>
          </p:cNvSpPr>
          <p:nvPr/>
        </p:nvSpPr>
        <p:spPr>
          <a:xfrm>
            <a:off x="16048341" y="18769605"/>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100 -</a:t>
            </a:r>
          </a:p>
        </p:txBody>
      </p:sp>
      <p:sp>
        <p:nvSpPr>
          <p:cNvPr id="35" name="Text Placeholder 3">
            <a:extLst>
              <a:ext uri="{FF2B5EF4-FFF2-40B4-BE49-F238E27FC236}">
                <a16:creationId xmlns:a16="http://schemas.microsoft.com/office/drawing/2014/main" id="{8540E492-BACF-42C8-91D8-D4AD900D0039}"/>
              </a:ext>
            </a:extLst>
          </p:cNvPr>
          <p:cNvSpPr txBox="1">
            <a:spLocks/>
          </p:cNvSpPr>
          <p:nvPr/>
        </p:nvSpPr>
        <p:spPr>
          <a:xfrm>
            <a:off x="16048341" y="18324992"/>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120 -</a:t>
            </a:r>
          </a:p>
        </p:txBody>
      </p:sp>
      <p:sp>
        <p:nvSpPr>
          <p:cNvPr id="36" name="Text Placeholder 3">
            <a:extLst>
              <a:ext uri="{FF2B5EF4-FFF2-40B4-BE49-F238E27FC236}">
                <a16:creationId xmlns:a16="http://schemas.microsoft.com/office/drawing/2014/main" id="{BD5C3F7C-7672-46E6-BBB0-12FCEC671335}"/>
              </a:ext>
            </a:extLst>
          </p:cNvPr>
          <p:cNvSpPr txBox="1">
            <a:spLocks/>
          </p:cNvSpPr>
          <p:nvPr/>
        </p:nvSpPr>
        <p:spPr>
          <a:xfrm>
            <a:off x="16522751" y="21248749"/>
            <a:ext cx="650397"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0 -</a:t>
            </a:r>
          </a:p>
        </p:txBody>
      </p:sp>
      <p:sp>
        <p:nvSpPr>
          <p:cNvPr id="37" name="Text Placeholder 3">
            <a:extLst>
              <a:ext uri="{FF2B5EF4-FFF2-40B4-BE49-F238E27FC236}">
                <a16:creationId xmlns:a16="http://schemas.microsoft.com/office/drawing/2014/main" id="{565FEF61-08C1-4455-998C-9D9BDDA3AB26}"/>
              </a:ext>
            </a:extLst>
          </p:cNvPr>
          <p:cNvSpPr txBox="1">
            <a:spLocks/>
          </p:cNvSpPr>
          <p:nvPr/>
        </p:nvSpPr>
        <p:spPr>
          <a:xfrm>
            <a:off x="16200741" y="20804136"/>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20 -</a:t>
            </a:r>
          </a:p>
        </p:txBody>
      </p:sp>
      <p:sp>
        <p:nvSpPr>
          <p:cNvPr id="38" name="Text Placeholder 16">
            <a:extLst>
              <a:ext uri="{FF2B5EF4-FFF2-40B4-BE49-F238E27FC236}">
                <a16:creationId xmlns:a16="http://schemas.microsoft.com/office/drawing/2014/main" id="{19298BAE-7FE1-4FC8-B520-0220E4C77BCE}"/>
              </a:ext>
            </a:extLst>
          </p:cNvPr>
          <p:cNvSpPr txBox="1">
            <a:spLocks/>
          </p:cNvSpPr>
          <p:nvPr/>
        </p:nvSpPr>
        <p:spPr>
          <a:xfrm rot="16200000">
            <a:off x="14723645" y="19654701"/>
            <a:ext cx="2684691" cy="807954"/>
          </a:xfrm>
          <a:prstGeom prst="rect">
            <a:avLst/>
          </a:prstGeom>
        </p:spPr>
        <p:txBody>
          <a:bodyPr numCol="1" spcCol="640080" anchor="b"/>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b="1" dirty="0">
                <a:solidFill>
                  <a:schemeClr val="tx1">
                    <a:lumMod val="75000"/>
                    <a:lumOff val="25000"/>
                  </a:schemeClr>
                </a:solidFill>
                <a:latin typeface="Garamond" panose="02020404030301010803" pitchFamily="18" charset="0"/>
              </a:rPr>
              <a:t>Importance</a:t>
            </a:r>
            <a:endParaRPr lang="en-US" sz="2000" dirty="0">
              <a:solidFill>
                <a:schemeClr val="tx1">
                  <a:lumMod val="75000"/>
                  <a:lumOff val="25000"/>
                </a:schemeClr>
              </a:solidFill>
              <a:latin typeface="Garamond" panose="02020404030301010803" pitchFamily="18" charset="0"/>
            </a:endParaRPr>
          </a:p>
        </p:txBody>
      </p:sp>
      <p:sp>
        <p:nvSpPr>
          <p:cNvPr id="39" name="Text Placeholder 3">
            <a:extLst>
              <a:ext uri="{FF2B5EF4-FFF2-40B4-BE49-F238E27FC236}">
                <a16:creationId xmlns:a16="http://schemas.microsoft.com/office/drawing/2014/main" id="{31B89417-210F-4E06-BC0C-2647E6F08185}"/>
              </a:ext>
            </a:extLst>
          </p:cNvPr>
          <p:cNvSpPr txBox="1">
            <a:spLocks/>
          </p:cNvSpPr>
          <p:nvPr/>
        </p:nvSpPr>
        <p:spPr>
          <a:xfrm rot="19320000">
            <a:off x="17912907" y="218688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NDVI </a:t>
            </a:r>
          </a:p>
        </p:txBody>
      </p:sp>
      <p:sp>
        <p:nvSpPr>
          <p:cNvPr id="40" name="Text Placeholder 3">
            <a:extLst>
              <a:ext uri="{FF2B5EF4-FFF2-40B4-BE49-F238E27FC236}">
                <a16:creationId xmlns:a16="http://schemas.microsoft.com/office/drawing/2014/main" id="{476EB68B-90A4-4879-9E53-1D10B2AFC423}"/>
              </a:ext>
            </a:extLst>
          </p:cNvPr>
          <p:cNvSpPr txBox="1">
            <a:spLocks/>
          </p:cNvSpPr>
          <p:nvPr/>
        </p:nvSpPr>
        <p:spPr>
          <a:xfrm rot="19320000">
            <a:off x="18882450" y="218688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TCWGD </a:t>
            </a:r>
          </a:p>
        </p:txBody>
      </p:sp>
      <p:sp>
        <p:nvSpPr>
          <p:cNvPr id="41" name="Text Placeholder 3">
            <a:extLst>
              <a:ext uri="{FF2B5EF4-FFF2-40B4-BE49-F238E27FC236}">
                <a16:creationId xmlns:a16="http://schemas.microsoft.com/office/drawing/2014/main" id="{E0AC6EAC-E32A-44D1-9B74-0DB6F9BA6595}"/>
              </a:ext>
            </a:extLst>
          </p:cNvPr>
          <p:cNvSpPr txBox="1">
            <a:spLocks/>
          </p:cNvSpPr>
          <p:nvPr/>
        </p:nvSpPr>
        <p:spPr>
          <a:xfrm rot="19320000">
            <a:off x="21791080" y="218688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VV/VH</a:t>
            </a:r>
          </a:p>
        </p:txBody>
      </p:sp>
      <p:sp>
        <p:nvSpPr>
          <p:cNvPr id="42" name="Text Placeholder 3">
            <a:extLst>
              <a:ext uri="{FF2B5EF4-FFF2-40B4-BE49-F238E27FC236}">
                <a16:creationId xmlns:a16="http://schemas.microsoft.com/office/drawing/2014/main" id="{1363A00D-3BEC-4E75-851F-17D4BDEF0788}"/>
              </a:ext>
            </a:extLst>
          </p:cNvPr>
          <p:cNvSpPr txBox="1">
            <a:spLocks/>
          </p:cNvSpPr>
          <p:nvPr/>
        </p:nvSpPr>
        <p:spPr>
          <a:xfrm rot="19320000">
            <a:off x="19851993" y="218688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VH </a:t>
            </a:r>
          </a:p>
        </p:txBody>
      </p:sp>
      <p:sp>
        <p:nvSpPr>
          <p:cNvPr id="43" name="Text Placeholder 3">
            <a:extLst>
              <a:ext uri="{FF2B5EF4-FFF2-40B4-BE49-F238E27FC236}">
                <a16:creationId xmlns:a16="http://schemas.microsoft.com/office/drawing/2014/main" id="{E860ABD7-4475-4382-BA47-C041EE855595}"/>
              </a:ext>
            </a:extLst>
          </p:cNvPr>
          <p:cNvSpPr txBox="1">
            <a:spLocks/>
          </p:cNvSpPr>
          <p:nvPr/>
        </p:nvSpPr>
        <p:spPr>
          <a:xfrm rot="19320000">
            <a:off x="20821536" y="218688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VV </a:t>
            </a:r>
          </a:p>
        </p:txBody>
      </p:sp>
      <p:sp>
        <p:nvSpPr>
          <p:cNvPr id="44" name="Text Placeholder 3">
            <a:extLst>
              <a:ext uri="{FF2B5EF4-FFF2-40B4-BE49-F238E27FC236}">
                <a16:creationId xmlns:a16="http://schemas.microsoft.com/office/drawing/2014/main" id="{6BE00474-908B-4FAC-AD95-120E435CDA5F}"/>
              </a:ext>
            </a:extLst>
          </p:cNvPr>
          <p:cNvSpPr txBox="1">
            <a:spLocks/>
          </p:cNvSpPr>
          <p:nvPr/>
        </p:nvSpPr>
        <p:spPr>
          <a:xfrm rot="19320000">
            <a:off x="16943364" y="21868870"/>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MNDWI </a:t>
            </a:r>
          </a:p>
        </p:txBody>
      </p:sp>
      <p:sp>
        <p:nvSpPr>
          <p:cNvPr id="45" name="Text Placeholder 3">
            <a:extLst>
              <a:ext uri="{FF2B5EF4-FFF2-40B4-BE49-F238E27FC236}">
                <a16:creationId xmlns:a16="http://schemas.microsoft.com/office/drawing/2014/main" id="{6AA41DD6-52B1-42E2-88A9-E554CC4417F6}"/>
              </a:ext>
            </a:extLst>
          </p:cNvPr>
          <p:cNvSpPr txBox="1">
            <a:spLocks/>
          </p:cNvSpPr>
          <p:nvPr/>
        </p:nvSpPr>
        <p:spPr>
          <a:xfrm rot="19313110">
            <a:off x="15974149" y="21870078"/>
            <a:ext cx="1866212"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b="1" dirty="0">
                <a:solidFill>
                  <a:prstClr val="black">
                    <a:lumMod val="75000"/>
                    <a:lumOff val="25000"/>
                  </a:prstClr>
                </a:solidFill>
                <a:latin typeface="Garamond" panose="02020404030301010803" pitchFamily="18" charset="0"/>
              </a:rPr>
              <a:t>DSWE </a:t>
            </a:r>
          </a:p>
        </p:txBody>
      </p:sp>
      <p:sp>
        <p:nvSpPr>
          <p:cNvPr id="46" name="Text Placeholder 16">
            <a:extLst>
              <a:ext uri="{FF2B5EF4-FFF2-40B4-BE49-F238E27FC236}">
                <a16:creationId xmlns:a16="http://schemas.microsoft.com/office/drawing/2014/main" id="{978E7163-2FEF-4FEE-8AD8-CBBF50ACBC0A}"/>
              </a:ext>
            </a:extLst>
          </p:cNvPr>
          <p:cNvSpPr txBox="1">
            <a:spLocks/>
          </p:cNvSpPr>
          <p:nvPr/>
        </p:nvSpPr>
        <p:spPr>
          <a:xfrm>
            <a:off x="14152794" y="17667749"/>
            <a:ext cx="9858646" cy="553061"/>
          </a:xfrm>
          <a:prstGeom prst="rect">
            <a:avLst/>
          </a:prstGeom>
        </p:spPr>
        <p:txBody>
          <a:bodyPr numCol="1" spcCol="640080" anchor="b"/>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400" b="1" dirty="0">
                <a:solidFill>
                  <a:srgbClr val="42ACCE"/>
                </a:solidFill>
                <a:latin typeface="Century Gothic" panose="020B0502020202020204" pitchFamily="34" charset="0"/>
              </a:rPr>
              <a:t>Variable Importance in Random Forest Model</a:t>
            </a:r>
            <a:endParaRPr lang="en-US" sz="2400" dirty="0">
              <a:solidFill>
                <a:srgbClr val="42ACCE"/>
              </a:solidFill>
              <a:latin typeface="Century Gothic" panose="020B0502020202020204" pitchFamily="34" charset="0"/>
            </a:endParaRPr>
          </a:p>
        </p:txBody>
      </p:sp>
      <p:sp>
        <p:nvSpPr>
          <p:cNvPr id="47" name="Text Placeholder 3">
            <a:extLst>
              <a:ext uri="{FF2B5EF4-FFF2-40B4-BE49-F238E27FC236}">
                <a16:creationId xmlns:a16="http://schemas.microsoft.com/office/drawing/2014/main" id="{70302749-D607-4D26-B561-7A8CC1C61D90}"/>
              </a:ext>
            </a:extLst>
          </p:cNvPr>
          <p:cNvSpPr txBox="1">
            <a:spLocks/>
          </p:cNvSpPr>
          <p:nvPr/>
        </p:nvSpPr>
        <p:spPr>
          <a:xfrm>
            <a:off x="16200741" y="20337873"/>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40 -</a:t>
            </a:r>
          </a:p>
        </p:txBody>
      </p:sp>
      <p:sp>
        <p:nvSpPr>
          <p:cNvPr id="48" name="Text Placeholder 3">
            <a:extLst>
              <a:ext uri="{FF2B5EF4-FFF2-40B4-BE49-F238E27FC236}">
                <a16:creationId xmlns:a16="http://schemas.microsoft.com/office/drawing/2014/main" id="{1263918B-1FA4-48F6-A0D6-4FF5B7802001}"/>
              </a:ext>
            </a:extLst>
          </p:cNvPr>
          <p:cNvSpPr txBox="1">
            <a:spLocks/>
          </p:cNvSpPr>
          <p:nvPr/>
        </p:nvSpPr>
        <p:spPr>
          <a:xfrm>
            <a:off x="16200741" y="19873862"/>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60 -</a:t>
            </a:r>
          </a:p>
        </p:txBody>
      </p:sp>
      <p:pic>
        <p:nvPicPr>
          <p:cNvPr id="49" name="Picture 48">
            <a:extLst>
              <a:ext uri="{FF2B5EF4-FFF2-40B4-BE49-F238E27FC236}">
                <a16:creationId xmlns:a16="http://schemas.microsoft.com/office/drawing/2014/main" id="{351EB6C0-5F92-4EC5-9B78-B4261C5A1EA6}"/>
              </a:ext>
            </a:extLst>
          </p:cNvPr>
          <p:cNvPicPr>
            <a:picLocks noChangeAspect="1"/>
          </p:cNvPicPr>
          <p:nvPr/>
        </p:nvPicPr>
        <p:blipFill rotWithShape="1">
          <a:blip r:embed="rId3">
            <a:extLst>
              <a:ext uri="{28A0092B-C50C-407E-A947-70E740481C1C}">
                <a14:useLocalDpi xmlns:a14="http://schemas.microsoft.com/office/drawing/2010/main" val="0"/>
              </a:ext>
            </a:extLst>
          </a:blip>
          <a:srcRect l="15110" t="18554" r="14978" b="18740"/>
          <a:stretch/>
        </p:blipFill>
        <p:spPr>
          <a:xfrm>
            <a:off x="14661851" y="17607532"/>
            <a:ext cx="9204968" cy="3825137"/>
          </a:xfrm>
          <a:prstGeom prst="rect">
            <a:avLst/>
          </a:prstGeom>
        </p:spPr>
      </p:pic>
      <p:sp>
        <p:nvSpPr>
          <p:cNvPr id="50" name="Text Placeholder 3">
            <a:extLst>
              <a:ext uri="{FF2B5EF4-FFF2-40B4-BE49-F238E27FC236}">
                <a16:creationId xmlns:a16="http://schemas.microsoft.com/office/drawing/2014/main" id="{D024C232-B10D-463D-B69F-364968F65A37}"/>
              </a:ext>
            </a:extLst>
          </p:cNvPr>
          <p:cNvSpPr txBox="1">
            <a:spLocks/>
          </p:cNvSpPr>
          <p:nvPr/>
        </p:nvSpPr>
        <p:spPr>
          <a:xfrm>
            <a:off x="16200741" y="19410288"/>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80 -</a:t>
            </a:r>
          </a:p>
        </p:txBody>
      </p:sp>
      <p:sp>
        <p:nvSpPr>
          <p:cNvPr id="51" name="Text Placeholder 3">
            <a:extLst>
              <a:ext uri="{FF2B5EF4-FFF2-40B4-BE49-F238E27FC236}">
                <a16:creationId xmlns:a16="http://schemas.microsoft.com/office/drawing/2014/main" id="{32722E09-B53B-4875-8E10-F104A7353960}"/>
              </a:ext>
            </a:extLst>
          </p:cNvPr>
          <p:cNvSpPr txBox="1">
            <a:spLocks/>
          </p:cNvSpPr>
          <p:nvPr/>
        </p:nvSpPr>
        <p:spPr>
          <a:xfrm>
            <a:off x="16200741" y="18922005"/>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100 -</a:t>
            </a:r>
          </a:p>
        </p:txBody>
      </p:sp>
      <p:sp>
        <p:nvSpPr>
          <p:cNvPr id="52" name="Text Placeholder 3">
            <a:extLst>
              <a:ext uri="{FF2B5EF4-FFF2-40B4-BE49-F238E27FC236}">
                <a16:creationId xmlns:a16="http://schemas.microsoft.com/office/drawing/2014/main" id="{8540E492-BACF-42C8-91D8-D4AD900D0039}"/>
              </a:ext>
            </a:extLst>
          </p:cNvPr>
          <p:cNvSpPr txBox="1">
            <a:spLocks/>
          </p:cNvSpPr>
          <p:nvPr/>
        </p:nvSpPr>
        <p:spPr>
          <a:xfrm>
            <a:off x="16200741" y="18477392"/>
            <a:ext cx="972408" cy="33855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120 -</a:t>
            </a:r>
          </a:p>
        </p:txBody>
      </p:sp>
      <p:sp>
        <p:nvSpPr>
          <p:cNvPr id="53" name="Text Placeholder 3">
            <a:extLst>
              <a:ext uri="{FF2B5EF4-FFF2-40B4-BE49-F238E27FC236}">
                <a16:creationId xmlns:a16="http://schemas.microsoft.com/office/drawing/2014/main" id="{BD5C3F7C-7672-46E6-BBB0-12FCEC671335}"/>
              </a:ext>
            </a:extLst>
          </p:cNvPr>
          <p:cNvSpPr txBox="1">
            <a:spLocks/>
          </p:cNvSpPr>
          <p:nvPr/>
        </p:nvSpPr>
        <p:spPr>
          <a:xfrm>
            <a:off x="1035838" y="5431258"/>
            <a:ext cx="650397" cy="33855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0 -</a:t>
            </a:r>
          </a:p>
        </p:txBody>
      </p:sp>
      <p:sp>
        <p:nvSpPr>
          <p:cNvPr id="54" name="Text Placeholder 3">
            <a:extLst>
              <a:ext uri="{FF2B5EF4-FFF2-40B4-BE49-F238E27FC236}">
                <a16:creationId xmlns:a16="http://schemas.microsoft.com/office/drawing/2014/main" id="{565FEF61-08C1-4455-998C-9D9BDDA3AB26}"/>
              </a:ext>
            </a:extLst>
          </p:cNvPr>
          <p:cNvSpPr txBox="1">
            <a:spLocks/>
          </p:cNvSpPr>
          <p:nvPr/>
        </p:nvSpPr>
        <p:spPr>
          <a:xfrm>
            <a:off x="621295" y="4808711"/>
            <a:ext cx="972408" cy="33855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20 -</a:t>
            </a:r>
          </a:p>
        </p:txBody>
      </p:sp>
      <p:sp>
        <p:nvSpPr>
          <p:cNvPr id="55" name="Text Placeholder 16">
            <a:extLst>
              <a:ext uri="{FF2B5EF4-FFF2-40B4-BE49-F238E27FC236}">
                <a16:creationId xmlns:a16="http://schemas.microsoft.com/office/drawing/2014/main" id="{19298BAE-7FE1-4FC8-B520-0220E4C77BCE}"/>
              </a:ext>
            </a:extLst>
          </p:cNvPr>
          <p:cNvSpPr txBox="1">
            <a:spLocks/>
          </p:cNvSpPr>
          <p:nvPr/>
        </p:nvSpPr>
        <p:spPr>
          <a:xfrm rot="16200000">
            <a:off x="-856752" y="3678367"/>
            <a:ext cx="2684691" cy="807956"/>
          </a:xfrm>
          <a:prstGeom prst="rect">
            <a:avLst/>
          </a:prstGeom>
        </p:spPr>
        <p:txBody>
          <a:bodyPr numCol="1" spcCol="64008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spcBef>
                <a:spcPts val="0"/>
              </a:spcBef>
              <a:spcAft>
                <a:spcPts val="600"/>
              </a:spcAft>
            </a:pPr>
            <a:r>
              <a:rPr lang="en-US" sz="2400" dirty="0">
                <a:solidFill>
                  <a:schemeClr val="tx1">
                    <a:lumMod val="75000"/>
                    <a:lumOff val="25000"/>
                  </a:schemeClr>
                </a:solidFill>
                <a:latin typeface="Century Gothic" charset="0"/>
                <a:ea typeface="Century Gothic" charset="0"/>
                <a:cs typeface="Century Gothic" charset="0"/>
              </a:rPr>
              <a:t>Importance</a:t>
            </a:r>
          </a:p>
        </p:txBody>
      </p:sp>
      <p:sp>
        <p:nvSpPr>
          <p:cNvPr id="56" name="Text Placeholder 3">
            <a:extLst>
              <a:ext uri="{FF2B5EF4-FFF2-40B4-BE49-F238E27FC236}">
                <a16:creationId xmlns:a16="http://schemas.microsoft.com/office/drawing/2014/main" id="{31B89417-210F-4E06-BC0C-2647E6F08185}"/>
              </a:ext>
            </a:extLst>
          </p:cNvPr>
          <p:cNvSpPr txBox="1">
            <a:spLocks/>
          </p:cNvSpPr>
          <p:nvPr/>
        </p:nvSpPr>
        <p:spPr>
          <a:xfrm rot="19320000">
            <a:off x="3451288" y="6065819"/>
            <a:ext cx="1866212"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dirty="0">
                <a:solidFill>
                  <a:schemeClr val="tx1">
                    <a:lumMod val="75000"/>
                    <a:lumOff val="25000"/>
                  </a:schemeClr>
                </a:solidFill>
                <a:latin typeface="Century Gothic" charset="0"/>
                <a:ea typeface="Century Gothic" charset="0"/>
                <a:cs typeface="Century Gothic" charset="0"/>
              </a:rPr>
              <a:t>NDVI </a:t>
            </a:r>
          </a:p>
        </p:txBody>
      </p:sp>
      <p:sp>
        <p:nvSpPr>
          <p:cNvPr id="57" name="Text Placeholder 3">
            <a:extLst>
              <a:ext uri="{FF2B5EF4-FFF2-40B4-BE49-F238E27FC236}">
                <a16:creationId xmlns:a16="http://schemas.microsoft.com/office/drawing/2014/main" id="{476EB68B-90A4-4879-9E53-1D10B2AFC423}"/>
              </a:ext>
            </a:extLst>
          </p:cNvPr>
          <p:cNvSpPr txBox="1">
            <a:spLocks/>
          </p:cNvSpPr>
          <p:nvPr/>
        </p:nvSpPr>
        <p:spPr>
          <a:xfrm rot="19320000">
            <a:off x="4895040" y="6034545"/>
            <a:ext cx="1866212"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dirty="0">
                <a:solidFill>
                  <a:schemeClr val="tx1">
                    <a:lumMod val="75000"/>
                    <a:lumOff val="25000"/>
                  </a:schemeClr>
                </a:solidFill>
                <a:latin typeface="Century Gothic" charset="0"/>
                <a:ea typeface="Century Gothic" charset="0"/>
                <a:cs typeface="Century Gothic" charset="0"/>
              </a:rPr>
              <a:t>TCWGD </a:t>
            </a:r>
          </a:p>
        </p:txBody>
      </p:sp>
      <p:sp>
        <p:nvSpPr>
          <p:cNvPr id="58" name="Text Placeholder 3">
            <a:extLst>
              <a:ext uri="{FF2B5EF4-FFF2-40B4-BE49-F238E27FC236}">
                <a16:creationId xmlns:a16="http://schemas.microsoft.com/office/drawing/2014/main" id="{E0AC6EAC-E32A-44D1-9B74-0DB6F9BA6595}"/>
              </a:ext>
            </a:extLst>
          </p:cNvPr>
          <p:cNvSpPr txBox="1">
            <a:spLocks/>
          </p:cNvSpPr>
          <p:nvPr/>
        </p:nvSpPr>
        <p:spPr>
          <a:xfrm rot="19320000">
            <a:off x="8794448" y="6062418"/>
            <a:ext cx="1866212"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dirty="0">
                <a:solidFill>
                  <a:schemeClr val="tx1">
                    <a:lumMod val="75000"/>
                    <a:lumOff val="25000"/>
                  </a:schemeClr>
                </a:solidFill>
                <a:latin typeface="Century Gothic" charset="0"/>
                <a:ea typeface="Century Gothic" charset="0"/>
                <a:cs typeface="Century Gothic" charset="0"/>
              </a:rPr>
              <a:t>VV/VH</a:t>
            </a:r>
          </a:p>
        </p:txBody>
      </p:sp>
      <p:sp>
        <p:nvSpPr>
          <p:cNvPr id="59" name="Text Placeholder 3">
            <a:extLst>
              <a:ext uri="{FF2B5EF4-FFF2-40B4-BE49-F238E27FC236}">
                <a16:creationId xmlns:a16="http://schemas.microsoft.com/office/drawing/2014/main" id="{1363A00D-3BEC-4E75-851F-17D4BDEF0788}"/>
              </a:ext>
            </a:extLst>
          </p:cNvPr>
          <p:cNvSpPr txBox="1">
            <a:spLocks/>
          </p:cNvSpPr>
          <p:nvPr/>
        </p:nvSpPr>
        <p:spPr>
          <a:xfrm rot="19320000">
            <a:off x="6173673" y="6163096"/>
            <a:ext cx="1866212"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dirty="0">
                <a:solidFill>
                  <a:schemeClr val="tx1">
                    <a:lumMod val="75000"/>
                    <a:lumOff val="25000"/>
                  </a:schemeClr>
                </a:solidFill>
                <a:latin typeface="Century Gothic" charset="0"/>
                <a:ea typeface="Century Gothic" charset="0"/>
                <a:cs typeface="Century Gothic" charset="0"/>
              </a:rPr>
              <a:t>VH </a:t>
            </a:r>
          </a:p>
        </p:txBody>
      </p:sp>
      <p:sp>
        <p:nvSpPr>
          <p:cNvPr id="60" name="Text Placeholder 3">
            <a:extLst>
              <a:ext uri="{FF2B5EF4-FFF2-40B4-BE49-F238E27FC236}">
                <a16:creationId xmlns:a16="http://schemas.microsoft.com/office/drawing/2014/main" id="{E860ABD7-4475-4382-BA47-C041EE855595}"/>
              </a:ext>
            </a:extLst>
          </p:cNvPr>
          <p:cNvSpPr txBox="1">
            <a:spLocks/>
          </p:cNvSpPr>
          <p:nvPr/>
        </p:nvSpPr>
        <p:spPr>
          <a:xfrm rot="19320000">
            <a:off x="7344250" y="6181141"/>
            <a:ext cx="1866212"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dirty="0">
                <a:solidFill>
                  <a:schemeClr val="tx1">
                    <a:lumMod val="75000"/>
                    <a:lumOff val="25000"/>
                  </a:schemeClr>
                </a:solidFill>
                <a:latin typeface="Century Gothic" charset="0"/>
                <a:ea typeface="Century Gothic" charset="0"/>
                <a:cs typeface="Century Gothic" charset="0"/>
              </a:rPr>
              <a:t>VV </a:t>
            </a:r>
          </a:p>
        </p:txBody>
      </p:sp>
      <p:sp>
        <p:nvSpPr>
          <p:cNvPr id="61" name="Text Placeholder 3">
            <a:extLst>
              <a:ext uri="{FF2B5EF4-FFF2-40B4-BE49-F238E27FC236}">
                <a16:creationId xmlns:a16="http://schemas.microsoft.com/office/drawing/2014/main" id="{6BE00474-908B-4FAC-AD95-120E435CDA5F}"/>
              </a:ext>
            </a:extLst>
          </p:cNvPr>
          <p:cNvSpPr txBox="1">
            <a:spLocks/>
          </p:cNvSpPr>
          <p:nvPr/>
        </p:nvSpPr>
        <p:spPr>
          <a:xfrm rot="19320000">
            <a:off x="2307269" y="6064214"/>
            <a:ext cx="1866212"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dirty="0">
                <a:solidFill>
                  <a:schemeClr val="tx1">
                    <a:lumMod val="75000"/>
                    <a:lumOff val="25000"/>
                  </a:schemeClr>
                </a:solidFill>
                <a:latin typeface="Century Gothic" charset="0"/>
                <a:ea typeface="Century Gothic" charset="0"/>
                <a:cs typeface="Century Gothic" charset="0"/>
              </a:rPr>
              <a:t>MNDWI </a:t>
            </a:r>
          </a:p>
        </p:txBody>
      </p:sp>
      <p:sp>
        <p:nvSpPr>
          <p:cNvPr id="62" name="Text Placeholder 3">
            <a:extLst>
              <a:ext uri="{FF2B5EF4-FFF2-40B4-BE49-F238E27FC236}">
                <a16:creationId xmlns:a16="http://schemas.microsoft.com/office/drawing/2014/main" id="{6AA41DD6-52B1-42E2-88A9-E554CC4417F6}"/>
              </a:ext>
            </a:extLst>
          </p:cNvPr>
          <p:cNvSpPr txBox="1">
            <a:spLocks/>
          </p:cNvSpPr>
          <p:nvPr/>
        </p:nvSpPr>
        <p:spPr>
          <a:xfrm rot="19313110">
            <a:off x="1031069" y="6104201"/>
            <a:ext cx="1866212" cy="40011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2000" dirty="0">
                <a:solidFill>
                  <a:schemeClr val="tx1">
                    <a:lumMod val="75000"/>
                    <a:lumOff val="25000"/>
                  </a:schemeClr>
                </a:solidFill>
                <a:latin typeface="Century Gothic" charset="0"/>
                <a:ea typeface="Century Gothic" charset="0"/>
                <a:cs typeface="Century Gothic" charset="0"/>
              </a:rPr>
              <a:t>DSWE </a:t>
            </a:r>
          </a:p>
        </p:txBody>
      </p:sp>
      <p:sp>
        <p:nvSpPr>
          <p:cNvPr id="63" name="Text Placeholder 16">
            <a:extLst>
              <a:ext uri="{FF2B5EF4-FFF2-40B4-BE49-F238E27FC236}">
                <a16:creationId xmlns:a16="http://schemas.microsoft.com/office/drawing/2014/main" id="{978E7163-2FEF-4FEE-8AD8-CBBF50ACBC0A}"/>
              </a:ext>
            </a:extLst>
          </p:cNvPr>
          <p:cNvSpPr txBox="1">
            <a:spLocks/>
          </p:cNvSpPr>
          <p:nvPr/>
        </p:nvSpPr>
        <p:spPr>
          <a:xfrm>
            <a:off x="889572" y="750226"/>
            <a:ext cx="10159650" cy="907593"/>
          </a:xfrm>
          <a:prstGeom prst="rect">
            <a:avLst/>
          </a:prstGeom>
        </p:spPr>
        <p:txBody>
          <a:bodyPr numCol="1" spcCol="64008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spcBef>
                <a:spcPts val="0"/>
              </a:spcBef>
              <a:spcAft>
                <a:spcPts val="600"/>
              </a:spcAft>
            </a:pPr>
            <a:r>
              <a:rPr lang="en-US" sz="2800" dirty="0">
                <a:solidFill>
                  <a:srgbClr val="42ACCE"/>
                </a:solidFill>
                <a:latin typeface="Century Gothic" panose="020B0502020202020204" pitchFamily="34" charset="0"/>
              </a:rPr>
              <a:t>Variable Importance in Random Forest Model</a:t>
            </a:r>
          </a:p>
        </p:txBody>
      </p:sp>
      <p:sp>
        <p:nvSpPr>
          <p:cNvPr id="64" name="Text Placeholder 3">
            <a:extLst>
              <a:ext uri="{FF2B5EF4-FFF2-40B4-BE49-F238E27FC236}">
                <a16:creationId xmlns:a16="http://schemas.microsoft.com/office/drawing/2014/main" id="{70302749-D607-4D26-B561-7A8CC1C61D90}"/>
              </a:ext>
            </a:extLst>
          </p:cNvPr>
          <p:cNvSpPr txBox="1">
            <a:spLocks/>
          </p:cNvSpPr>
          <p:nvPr/>
        </p:nvSpPr>
        <p:spPr>
          <a:xfrm>
            <a:off x="605960" y="4150755"/>
            <a:ext cx="972408" cy="33855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40 -</a:t>
            </a:r>
          </a:p>
        </p:txBody>
      </p:sp>
      <p:sp>
        <p:nvSpPr>
          <p:cNvPr id="65" name="Text Placeholder 3">
            <a:extLst>
              <a:ext uri="{FF2B5EF4-FFF2-40B4-BE49-F238E27FC236}">
                <a16:creationId xmlns:a16="http://schemas.microsoft.com/office/drawing/2014/main" id="{1263918B-1FA4-48F6-A0D6-4FF5B7802001}"/>
              </a:ext>
            </a:extLst>
          </p:cNvPr>
          <p:cNvSpPr txBox="1">
            <a:spLocks/>
          </p:cNvSpPr>
          <p:nvPr/>
        </p:nvSpPr>
        <p:spPr>
          <a:xfrm>
            <a:off x="620344" y="3528208"/>
            <a:ext cx="972408" cy="33855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60 -</a:t>
            </a:r>
          </a:p>
        </p:txBody>
      </p:sp>
      <p:pic>
        <p:nvPicPr>
          <p:cNvPr id="66" name="Picture 65">
            <a:extLst>
              <a:ext uri="{FF2B5EF4-FFF2-40B4-BE49-F238E27FC236}">
                <a16:creationId xmlns:a16="http://schemas.microsoft.com/office/drawing/2014/main" id="{351EB6C0-5F92-4EC5-9B78-B4261C5A1EA6}"/>
              </a:ext>
            </a:extLst>
          </p:cNvPr>
          <p:cNvPicPr>
            <a:picLocks noChangeAspect="1"/>
          </p:cNvPicPr>
          <p:nvPr/>
        </p:nvPicPr>
        <p:blipFill rotWithShape="1">
          <a:blip r:embed="rId3">
            <a:extLst>
              <a:ext uri="{28A0092B-C50C-407E-A947-70E740481C1C}">
                <a14:useLocalDpi xmlns:a14="http://schemas.microsoft.com/office/drawing/2010/main" val="0"/>
              </a:ext>
            </a:extLst>
          </a:blip>
          <a:srcRect l="15110" t="18554" r="14978" b="18740"/>
          <a:stretch/>
        </p:blipFill>
        <p:spPr>
          <a:xfrm>
            <a:off x="1686235" y="1836721"/>
            <a:ext cx="9251133" cy="3844321"/>
          </a:xfrm>
          <a:prstGeom prst="rect">
            <a:avLst/>
          </a:prstGeom>
        </p:spPr>
      </p:pic>
      <p:sp>
        <p:nvSpPr>
          <p:cNvPr id="67" name="Text Placeholder 3">
            <a:extLst>
              <a:ext uri="{FF2B5EF4-FFF2-40B4-BE49-F238E27FC236}">
                <a16:creationId xmlns:a16="http://schemas.microsoft.com/office/drawing/2014/main" id="{D024C232-B10D-463D-B69F-364968F65A37}"/>
              </a:ext>
            </a:extLst>
          </p:cNvPr>
          <p:cNvSpPr txBox="1">
            <a:spLocks/>
          </p:cNvSpPr>
          <p:nvPr/>
        </p:nvSpPr>
        <p:spPr>
          <a:xfrm>
            <a:off x="579076" y="2925612"/>
            <a:ext cx="972408" cy="33855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80 -</a:t>
            </a:r>
          </a:p>
        </p:txBody>
      </p:sp>
      <p:sp>
        <p:nvSpPr>
          <p:cNvPr id="68" name="Text Placeholder 3">
            <a:extLst>
              <a:ext uri="{FF2B5EF4-FFF2-40B4-BE49-F238E27FC236}">
                <a16:creationId xmlns:a16="http://schemas.microsoft.com/office/drawing/2014/main" id="{32722E09-B53B-4875-8E10-F104A7353960}"/>
              </a:ext>
            </a:extLst>
          </p:cNvPr>
          <p:cNvSpPr txBox="1">
            <a:spLocks/>
          </p:cNvSpPr>
          <p:nvPr/>
        </p:nvSpPr>
        <p:spPr>
          <a:xfrm>
            <a:off x="601051" y="2291716"/>
            <a:ext cx="972408" cy="33855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100 -</a:t>
            </a:r>
          </a:p>
        </p:txBody>
      </p:sp>
      <p:sp>
        <p:nvSpPr>
          <p:cNvPr id="69" name="Text Placeholder 3">
            <a:extLst>
              <a:ext uri="{FF2B5EF4-FFF2-40B4-BE49-F238E27FC236}">
                <a16:creationId xmlns:a16="http://schemas.microsoft.com/office/drawing/2014/main" id="{8540E492-BACF-42C8-91D8-D4AD900D0039}"/>
              </a:ext>
            </a:extLst>
          </p:cNvPr>
          <p:cNvSpPr txBox="1">
            <a:spLocks/>
          </p:cNvSpPr>
          <p:nvPr/>
        </p:nvSpPr>
        <p:spPr>
          <a:xfrm>
            <a:off x="620344" y="1667444"/>
            <a:ext cx="972408" cy="33855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379CC4"/>
              </a:buClr>
              <a:buNone/>
            </a:pPr>
            <a:r>
              <a:rPr lang="en-US" sz="1600" dirty="0">
                <a:solidFill>
                  <a:prstClr val="black">
                    <a:lumMod val="75000"/>
                    <a:lumOff val="25000"/>
                  </a:prstClr>
                </a:solidFill>
                <a:latin typeface="Century Gothic" panose="020F0302020204030204"/>
              </a:rPr>
              <a:t>120 -</a:t>
            </a:r>
          </a:p>
        </p:txBody>
      </p:sp>
      <p:pic>
        <p:nvPicPr>
          <p:cNvPr id="70" name="Picture 69">
            <a:extLst>
              <a:ext uri="{FF2B5EF4-FFF2-40B4-BE49-F238E27FC236}">
                <a16:creationId xmlns:a16="http://schemas.microsoft.com/office/drawing/2014/main" id="{E1BCE771-D543-4A3B-8DE4-77A1380786D3}"/>
              </a:ext>
            </a:extLst>
          </p:cNvPr>
          <p:cNvPicPr>
            <a:picLocks noChangeAspect="1"/>
          </p:cNvPicPr>
          <p:nvPr/>
        </p:nvPicPr>
        <p:blipFill>
          <a:blip r:embed="rId4"/>
          <a:stretch>
            <a:fillRect/>
          </a:stretch>
        </p:blipFill>
        <p:spPr>
          <a:xfrm>
            <a:off x="178826" y="25377727"/>
            <a:ext cx="3107148" cy="297920"/>
          </a:xfrm>
          <a:prstGeom prst="rect">
            <a:avLst/>
          </a:prstGeom>
        </p:spPr>
      </p:pic>
      <p:sp>
        <p:nvSpPr>
          <p:cNvPr id="71" name="Google Shape;84;p2">
            <a:extLst>
              <a:ext uri="{FF2B5EF4-FFF2-40B4-BE49-F238E27FC236}">
                <a16:creationId xmlns:a16="http://schemas.microsoft.com/office/drawing/2014/main" id="{55868E93-0F68-440C-875E-FA7E6A2EA85A}"/>
              </a:ext>
            </a:extLst>
          </p:cNvPr>
          <p:cNvSpPr/>
          <p:nvPr/>
        </p:nvSpPr>
        <p:spPr>
          <a:xfrm>
            <a:off x="-435142" y="25647449"/>
            <a:ext cx="4416951"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 0    100  150       250       400  mi</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sz="1600" dirty="0">
              <a:solidFill>
                <a:schemeClr val="dk1"/>
              </a:solidFill>
              <a:latin typeface="Calibri"/>
              <a:ea typeface="Calibri"/>
              <a:cs typeface="Calibri"/>
              <a:sym typeface="Calibri"/>
            </a:endParaRPr>
          </a:p>
        </p:txBody>
      </p:sp>
      <p:sp>
        <p:nvSpPr>
          <p:cNvPr id="72" name="TextBox 71"/>
          <p:cNvSpPr txBox="1"/>
          <p:nvPr/>
        </p:nvSpPr>
        <p:spPr>
          <a:xfrm>
            <a:off x="211342" y="285879"/>
            <a:ext cx="4353286" cy="830997"/>
          </a:xfrm>
          <a:prstGeom prst="rect">
            <a:avLst/>
          </a:prstGeom>
          <a:noFill/>
        </p:spPr>
        <p:txBody>
          <a:bodyPr wrap="square" rtlCol="0">
            <a:spAutoFit/>
          </a:bodyPr>
          <a:lstStyle/>
          <a:p>
            <a:r>
              <a:rPr lang="en-US" sz="4800" b="1" dirty="0" smtClean="0">
                <a:solidFill>
                  <a:srgbClr val="009CC9"/>
                </a:solidFill>
                <a:latin typeface="Century Gothic" charset="0"/>
                <a:ea typeface="Century Gothic" charset="0"/>
                <a:cs typeface="Century Gothic" charset="0"/>
              </a:rPr>
              <a:t>Results</a:t>
            </a:r>
            <a:endParaRPr lang="en-US" sz="4800" b="1" dirty="0">
              <a:solidFill>
                <a:srgbClr val="009CC9"/>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132525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4"/>
          <p:cNvSpPr txBox="1"/>
          <p:nvPr/>
        </p:nvSpPr>
        <p:spPr>
          <a:xfrm>
            <a:off x="239697" y="92600"/>
            <a:ext cx="715540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379CC4"/>
                </a:solidFill>
                <a:latin typeface="Century Gothic"/>
                <a:ea typeface="Century Gothic"/>
                <a:cs typeface="Century Gothic"/>
                <a:sym typeface="Century Gothic"/>
              </a:rPr>
              <a:t>Conclusions</a:t>
            </a:r>
            <a:endParaRPr dirty="0"/>
          </a:p>
        </p:txBody>
      </p:sp>
      <p:sp>
        <p:nvSpPr>
          <p:cNvPr id="5" name="Text Placeholder 3">
            <a:extLst>
              <a:ext uri="{FF2B5EF4-FFF2-40B4-BE49-F238E27FC236}">
                <a16:creationId xmlns:a16="http://schemas.microsoft.com/office/drawing/2014/main" id="{951F7DC4-B739-4054-9C72-66590BB45B82}"/>
              </a:ext>
            </a:extLst>
          </p:cNvPr>
          <p:cNvSpPr txBox="1">
            <a:spLocks/>
          </p:cNvSpPr>
          <p:nvPr/>
        </p:nvSpPr>
        <p:spPr>
          <a:xfrm>
            <a:off x="488762" y="1975565"/>
            <a:ext cx="7500205" cy="397031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2400"/>
              </a:spcAft>
              <a:buClr>
                <a:srgbClr val="379CC4"/>
              </a:buClr>
              <a:buFont typeface="Webdings" panose="05030102010509060703" pitchFamily="18" charset="2"/>
              <a:buChar char="4"/>
            </a:pPr>
            <a:r>
              <a:rPr lang="en-US" sz="2400" dirty="0">
                <a:solidFill>
                  <a:prstClr val="black">
                    <a:lumMod val="75000"/>
                    <a:lumOff val="25000"/>
                  </a:prstClr>
                </a:solidFill>
                <a:latin typeface="Century Gothic" panose="020F0302020204030204"/>
              </a:rPr>
              <a:t>WET 2.0 can classify throughout the entire Great Lakes Basin</a:t>
            </a:r>
          </a:p>
          <a:p>
            <a:pPr marL="342900" indent="-342900">
              <a:lnSpc>
                <a:spcPct val="100000"/>
              </a:lnSpc>
              <a:spcBef>
                <a:spcPts val="0"/>
              </a:spcBef>
              <a:spcAft>
                <a:spcPts val="2400"/>
              </a:spcAft>
              <a:buClr>
                <a:srgbClr val="379CC4"/>
              </a:buClr>
              <a:buFont typeface="Webdings" panose="05030102010509060703" pitchFamily="18" charset="2"/>
              <a:buChar char="4"/>
            </a:pPr>
            <a:r>
              <a:rPr lang="en-US" sz="2400" dirty="0">
                <a:solidFill>
                  <a:prstClr val="black">
                    <a:lumMod val="75000"/>
                    <a:lumOff val="25000"/>
                  </a:prstClr>
                </a:solidFill>
                <a:latin typeface="Century Gothic" panose="020F0302020204030204"/>
              </a:rPr>
              <a:t>A test site in Northern Michigan was classified with an average overall accuracy of 83.37%</a:t>
            </a:r>
          </a:p>
          <a:p>
            <a:pPr marL="342900" indent="-342900">
              <a:lnSpc>
                <a:spcPct val="100000"/>
              </a:lnSpc>
              <a:spcBef>
                <a:spcPts val="0"/>
              </a:spcBef>
              <a:spcAft>
                <a:spcPts val="2400"/>
              </a:spcAft>
              <a:buClr>
                <a:srgbClr val="379CC4"/>
              </a:buClr>
              <a:buFont typeface="Webdings" panose="05030102010509060703" pitchFamily="18" charset="2"/>
              <a:buChar char="4"/>
            </a:pPr>
            <a:r>
              <a:rPr lang="en-US" sz="2400" dirty="0">
                <a:solidFill>
                  <a:prstClr val="black">
                    <a:lumMod val="75000"/>
                    <a:lumOff val="25000"/>
                  </a:prstClr>
                </a:solidFill>
                <a:latin typeface="Century Gothic" panose="020F0302020204030204"/>
              </a:rPr>
              <a:t>Wetland class overestimated, particularly during Fall/Winter of 2019</a:t>
            </a:r>
          </a:p>
          <a:p>
            <a:pPr marL="342900" indent="-342900">
              <a:lnSpc>
                <a:spcPct val="100000"/>
              </a:lnSpc>
              <a:spcBef>
                <a:spcPts val="0"/>
              </a:spcBef>
              <a:spcAft>
                <a:spcPts val="2400"/>
              </a:spcAft>
              <a:buClr>
                <a:srgbClr val="379CC4"/>
              </a:buClr>
              <a:buFont typeface="Webdings" panose="05030102010509060703" pitchFamily="18" charset="2"/>
              <a:buChar char="4"/>
            </a:pPr>
            <a:r>
              <a:rPr lang="en-US" sz="2400" dirty="0">
                <a:solidFill>
                  <a:prstClr val="black">
                    <a:lumMod val="75000"/>
                    <a:lumOff val="25000"/>
                  </a:prstClr>
                </a:solidFill>
                <a:latin typeface="Century Gothic" panose="020F0302020204030204"/>
              </a:rPr>
              <a:t>Most important variables were MNDWI and NDVI, while the least important was DSWE</a:t>
            </a:r>
          </a:p>
        </p:txBody>
      </p:sp>
      <p:pic>
        <p:nvPicPr>
          <p:cNvPr id="6" name="Picture 5">
            <a:extLst>
              <a:ext uri="{FF2B5EF4-FFF2-40B4-BE49-F238E27FC236}">
                <a16:creationId xmlns:a16="http://schemas.microsoft.com/office/drawing/2014/main" id="{F6580C91-6E88-4557-B2D0-D9F08AD8C686}"/>
              </a:ext>
            </a:extLst>
          </p:cNvPr>
          <p:cNvPicPr>
            <a:picLocks noChangeAspect="1"/>
          </p:cNvPicPr>
          <p:nvPr/>
        </p:nvPicPr>
        <p:blipFill>
          <a:blip r:embed="rId3"/>
          <a:stretch>
            <a:fillRect/>
          </a:stretch>
        </p:blipFill>
        <p:spPr>
          <a:xfrm>
            <a:off x="8249744" y="1779814"/>
            <a:ext cx="3453493" cy="4604657"/>
          </a:xfrm>
          <a:prstGeom prst="rect">
            <a:avLst/>
          </a:prstGeom>
        </p:spPr>
      </p:pic>
      <p:sp>
        <p:nvSpPr>
          <p:cNvPr id="7" name="Google Shape;132;p4">
            <a:extLst>
              <a:ext uri="{FF2B5EF4-FFF2-40B4-BE49-F238E27FC236}">
                <a16:creationId xmlns:a16="http://schemas.microsoft.com/office/drawing/2014/main" id="{051FDA78-CC3A-4755-853D-0D94B0DBFDE9}"/>
              </a:ext>
            </a:extLst>
          </p:cNvPr>
          <p:cNvSpPr txBox="1"/>
          <p:nvPr/>
        </p:nvSpPr>
        <p:spPr>
          <a:xfrm>
            <a:off x="8161270" y="6479072"/>
            <a:ext cx="36304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F3F3F"/>
                </a:solidFill>
                <a:latin typeface="Century Gothic"/>
                <a:ea typeface="Century Gothic"/>
                <a:cs typeface="Century Gothic"/>
                <a:sym typeface="Century Gothic"/>
              </a:rPr>
              <a:t>Image source: Steve </a:t>
            </a:r>
            <a:r>
              <a:rPr lang="en-US" sz="1200" dirty="0" err="1">
                <a:solidFill>
                  <a:srgbClr val="3F3F3F"/>
                </a:solidFill>
                <a:latin typeface="Century Gothic"/>
                <a:ea typeface="Century Gothic"/>
                <a:cs typeface="Century Gothic"/>
                <a:sym typeface="Century Gothic"/>
              </a:rPr>
              <a:t>Kloiber</a:t>
            </a:r>
            <a:r>
              <a:rPr lang="en-US" sz="1200" dirty="0">
                <a:solidFill>
                  <a:srgbClr val="3F3F3F"/>
                </a:solidFill>
                <a:latin typeface="Century Gothic"/>
                <a:ea typeface="Century Gothic"/>
                <a:cs typeface="Century Gothic"/>
                <a:sym typeface="Century Gothic"/>
              </a:rPr>
              <a:t>, </a:t>
            </a:r>
            <a:r>
              <a:rPr lang="en-US" sz="1200">
                <a:solidFill>
                  <a:srgbClr val="3F3F3F"/>
                </a:solidFill>
                <a:latin typeface="Century Gothic"/>
                <a:ea typeface="Century Gothic"/>
                <a:cs typeface="Century Gothic"/>
                <a:sym typeface="Century Gothic"/>
              </a:rPr>
              <a:t>MN DNR</a:t>
            </a:r>
            <a:endParaRPr dirty="0"/>
          </a:p>
        </p:txBody>
      </p:sp>
    </p:spTree>
    <p:extLst>
      <p:ext uri="{BB962C8B-B14F-4D97-AF65-F5344CB8AC3E}">
        <p14:creationId xmlns:p14="http://schemas.microsoft.com/office/powerpoint/2010/main" val="726055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5"/>
          <p:cNvSpPr txBox="1"/>
          <p:nvPr/>
        </p:nvSpPr>
        <p:spPr>
          <a:xfrm>
            <a:off x="0" y="0"/>
            <a:ext cx="918713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379CC4"/>
                </a:solidFill>
                <a:latin typeface="Century Gothic"/>
                <a:ea typeface="Century Gothic"/>
                <a:cs typeface="Century Gothic"/>
                <a:sym typeface="Century Gothic"/>
              </a:rPr>
              <a:t>Errors and Uncertainties</a:t>
            </a:r>
            <a:endParaRPr dirty="0"/>
          </a:p>
        </p:txBody>
      </p:sp>
      <p:sp>
        <p:nvSpPr>
          <p:cNvPr id="3" name="Text Placeholder 3">
            <a:extLst>
              <a:ext uri="{FF2B5EF4-FFF2-40B4-BE49-F238E27FC236}">
                <a16:creationId xmlns:a16="http://schemas.microsoft.com/office/drawing/2014/main" id="{26FB685B-5A9B-4F83-BB42-8AD038AC5D76}"/>
              </a:ext>
            </a:extLst>
          </p:cNvPr>
          <p:cNvSpPr txBox="1">
            <a:spLocks/>
          </p:cNvSpPr>
          <p:nvPr/>
        </p:nvSpPr>
        <p:spPr>
          <a:xfrm>
            <a:off x="5836595" y="1117066"/>
            <a:ext cx="5642044" cy="580158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4"/>
              </a:buClr>
              <a:buFont typeface="Webdings" panose="05030102010509060703" pitchFamily="18" charset="2"/>
              <a:buChar char="4"/>
            </a:pPr>
            <a:r>
              <a:rPr lang="en-US" sz="2400" dirty="0" smtClean="0">
                <a:solidFill>
                  <a:schemeClr val="tx1">
                    <a:lumMod val="75000"/>
                    <a:lumOff val="25000"/>
                  </a:schemeClr>
                </a:solidFill>
                <a:latin typeface="Century Gothic" panose="020F0302020204030204"/>
              </a:rPr>
              <a:t>Image composites lead to loss of information</a:t>
            </a:r>
          </a:p>
          <a:p>
            <a:pPr marL="342900" indent="-342900">
              <a:lnSpc>
                <a:spcPct val="100000"/>
              </a:lnSpc>
              <a:spcBef>
                <a:spcPts val="0"/>
              </a:spcBef>
              <a:spcAft>
                <a:spcPts val="600"/>
              </a:spcAft>
              <a:buClr>
                <a:srgbClr val="379CC4"/>
              </a:buClr>
              <a:buFont typeface="Webdings" panose="05030102010509060703" pitchFamily="18" charset="2"/>
              <a:buChar char="4"/>
            </a:pPr>
            <a:endParaRPr lang="en-US" sz="24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379CC4"/>
              </a:buClr>
              <a:buFont typeface="Webdings" panose="05030102010509060703" pitchFamily="18" charset="2"/>
              <a:buChar char="4"/>
            </a:pPr>
            <a:r>
              <a:rPr lang="en-US" sz="2400" dirty="0" smtClean="0">
                <a:solidFill>
                  <a:schemeClr val="tx1">
                    <a:lumMod val="75000"/>
                    <a:lumOff val="25000"/>
                  </a:schemeClr>
                </a:solidFill>
                <a:latin typeface="Century Gothic" panose="020F0302020204030204"/>
              </a:rPr>
              <a:t>Wetland class over-represented in field data</a:t>
            </a:r>
          </a:p>
          <a:p>
            <a:pPr marL="342900" indent="-342900">
              <a:lnSpc>
                <a:spcPct val="100000"/>
              </a:lnSpc>
              <a:spcBef>
                <a:spcPts val="0"/>
              </a:spcBef>
              <a:spcAft>
                <a:spcPts val="600"/>
              </a:spcAft>
              <a:buClr>
                <a:srgbClr val="379CC4"/>
              </a:buClr>
              <a:buFont typeface="Webdings" panose="05030102010509060703" pitchFamily="18" charset="2"/>
              <a:buChar char="4"/>
            </a:pPr>
            <a:endParaRPr lang="en-US" sz="2400" dirty="0" smtClean="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379CC4"/>
              </a:buClr>
              <a:buFont typeface="Webdings" panose="05030102010509060703" pitchFamily="18" charset="2"/>
              <a:buChar char="4"/>
            </a:pPr>
            <a:r>
              <a:rPr lang="en-US" sz="2400" dirty="0" smtClean="0">
                <a:solidFill>
                  <a:schemeClr val="tx1">
                    <a:lumMod val="75000"/>
                    <a:lumOff val="25000"/>
                  </a:schemeClr>
                </a:solidFill>
                <a:latin typeface="Century Gothic" panose="020F0302020204030204"/>
              </a:rPr>
              <a:t>Unable to carry out image segmentation due to GEE processing limitations </a:t>
            </a:r>
          </a:p>
          <a:p>
            <a:pPr marL="342900" indent="-342900">
              <a:lnSpc>
                <a:spcPct val="100000"/>
              </a:lnSpc>
              <a:spcBef>
                <a:spcPts val="0"/>
              </a:spcBef>
              <a:spcAft>
                <a:spcPts val="600"/>
              </a:spcAft>
              <a:buClr>
                <a:srgbClr val="379CC4"/>
              </a:buClr>
              <a:buFont typeface="Webdings" panose="05030102010509060703" pitchFamily="18" charset="2"/>
              <a:buChar char="4"/>
            </a:pPr>
            <a:endParaRPr lang="en-US" sz="2400" dirty="0" smtClean="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379CC4"/>
              </a:buClr>
              <a:buFont typeface="Webdings" panose="05030102010509060703" pitchFamily="18" charset="2"/>
              <a:buChar char="4"/>
            </a:pPr>
            <a:r>
              <a:rPr lang="en-US" sz="2400" dirty="0" smtClean="0">
                <a:solidFill>
                  <a:schemeClr val="tx1">
                    <a:lumMod val="75000"/>
                    <a:lumOff val="25000"/>
                  </a:schemeClr>
                </a:solidFill>
                <a:latin typeface="Century Gothic" panose="020F0302020204030204"/>
              </a:rPr>
              <a:t>Large area and date selections can lead to computation time-out in GEE</a:t>
            </a:r>
            <a:endParaRPr lang="en-US" sz="24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379CC4"/>
              </a:buClr>
              <a:buFont typeface="Webdings" panose="05030102010509060703" pitchFamily="18" charset="2"/>
              <a:buChar char="4"/>
            </a:pPr>
            <a:endParaRPr lang="en-US" sz="2400" dirty="0">
              <a:solidFill>
                <a:prstClr val="black">
                  <a:lumMod val="75000"/>
                  <a:lumOff val="25000"/>
                </a:prstClr>
              </a:solidFill>
              <a:latin typeface="Century Gothic" panose="020F0302020204030204"/>
            </a:endParaRPr>
          </a:p>
        </p:txBody>
      </p:sp>
      <p:pic>
        <p:nvPicPr>
          <p:cNvPr id="1026" name="Picture 2" descr="andscape tree nature grass marsh swamp wilderness sky hiking field meadow prairie lake summer pond reflect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64" y="1867566"/>
            <a:ext cx="5272390" cy="3514927"/>
          </a:xfrm>
          <a:prstGeom prst="rect">
            <a:avLst/>
          </a:prstGeom>
          <a:noFill/>
          <a:effectLst>
            <a:outerShdw blurRad="50800" dist="76200" dir="8100000" algn="tr" rotWithShape="0">
              <a:prstClr val="black">
                <a:alpha val="40000"/>
              </a:prstClr>
            </a:outerShdw>
            <a:softEdge rad="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864" y="6326729"/>
            <a:ext cx="4805464" cy="307777"/>
          </a:xfrm>
          <a:prstGeom prst="rect">
            <a:avLst/>
          </a:prstGeom>
          <a:noFill/>
        </p:spPr>
        <p:txBody>
          <a:bodyPr wrap="square" rtlCol="0">
            <a:spAutoFit/>
          </a:bodyPr>
          <a:lstStyle/>
          <a:p>
            <a:r>
              <a:rPr lang="en-US" sz="1400" dirty="0" smtClean="0">
                <a:solidFill>
                  <a:schemeClr val="tx1">
                    <a:lumMod val="75000"/>
                    <a:lumOff val="25000"/>
                  </a:schemeClr>
                </a:solidFill>
                <a:latin typeface="Century Gothic" charset="0"/>
                <a:ea typeface="Century Gothic" charset="0"/>
                <a:cs typeface="Century Gothic" charset="0"/>
              </a:rPr>
              <a:t>Image source: </a:t>
            </a:r>
            <a:r>
              <a:rPr lang="en-US" sz="1400" dirty="0" err="1" smtClean="0">
                <a:solidFill>
                  <a:schemeClr val="tx1">
                    <a:lumMod val="75000"/>
                    <a:lumOff val="25000"/>
                  </a:schemeClr>
                </a:solidFill>
                <a:latin typeface="Century Gothic" charset="0"/>
                <a:ea typeface="Century Gothic" charset="0"/>
                <a:cs typeface="Century Gothic" charset="0"/>
              </a:rPr>
              <a:t>pxhere</a:t>
            </a:r>
            <a:endParaRPr lang="en-US" sz="1400" dirty="0">
              <a:solidFill>
                <a:schemeClr val="tx1">
                  <a:lumMod val="75000"/>
                  <a:lumOff val="25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5862712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5"/>
          <p:cNvSpPr txBox="1"/>
          <p:nvPr/>
        </p:nvSpPr>
        <p:spPr>
          <a:xfrm>
            <a:off x="283090" y="340089"/>
            <a:ext cx="918713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379CC4"/>
                </a:solidFill>
                <a:latin typeface="Century Gothic"/>
                <a:ea typeface="Century Gothic"/>
                <a:cs typeface="Century Gothic"/>
                <a:sym typeface="Century Gothic"/>
              </a:rPr>
              <a:t>Future Work</a:t>
            </a:r>
            <a:endParaRPr dirty="0"/>
          </a:p>
        </p:txBody>
      </p:sp>
      <p:sp>
        <p:nvSpPr>
          <p:cNvPr id="5" name="Rectangle 4">
            <a:extLst>
              <a:ext uri="{FF2B5EF4-FFF2-40B4-BE49-F238E27FC236}">
                <a16:creationId xmlns:a16="http://schemas.microsoft.com/office/drawing/2014/main" id="{E4D40B1C-778D-094A-9966-16F8A1252D32}"/>
              </a:ext>
            </a:extLst>
          </p:cNvPr>
          <p:cNvSpPr/>
          <p:nvPr/>
        </p:nvSpPr>
        <p:spPr>
          <a:xfrm>
            <a:off x="0" y="6324615"/>
            <a:ext cx="4876656" cy="307777"/>
          </a:xfrm>
          <a:prstGeom prst="rect">
            <a:avLst/>
          </a:prstGeom>
        </p:spPr>
        <p:txBody>
          <a:bodyPr wrap="none">
            <a:spAutoFit/>
          </a:bodyPr>
          <a:lstStyle/>
          <a:p>
            <a:pPr lvl="0"/>
            <a:r>
              <a:rPr lang="en-US" sz="1400" dirty="0">
                <a:solidFill>
                  <a:schemeClr val="tx1">
                    <a:lumMod val="75000"/>
                    <a:lumOff val="25000"/>
                  </a:schemeClr>
                </a:solidFill>
                <a:latin typeface="Century Gothic"/>
                <a:ea typeface="Century Gothic"/>
                <a:cs typeface="Century Gothic"/>
                <a:sym typeface="Century Gothic"/>
              </a:rPr>
              <a:t>Image source: Steve </a:t>
            </a:r>
            <a:r>
              <a:rPr lang="en-US" sz="1400" dirty="0" err="1">
                <a:solidFill>
                  <a:schemeClr val="tx1">
                    <a:lumMod val="75000"/>
                    <a:lumOff val="25000"/>
                  </a:schemeClr>
                </a:solidFill>
                <a:latin typeface="Century Gothic"/>
                <a:ea typeface="Century Gothic"/>
                <a:cs typeface="Century Gothic"/>
                <a:sym typeface="Century Gothic"/>
              </a:rPr>
              <a:t>Kloiber</a:t>
            </a:r>
            <a:r>
              <a:rPr lang="en-US" sz="1400" dirty="0">
                <a:solidFill>
                  <a:schemeClr val="tx1">
                    <a:lumMod val="75000"/>
                    <a:lumOff val="25000"/>
                  </a:schemeClr>
                </a:solidFill>
                <a:latin typeface="Century Gothic"/>
                <a:ea typeface="Century Gothic"/>
                <a:cs typeface="Century Gothic"/>
                <a:sym typeface="Century Gothic"/>
              </a:rPr>
              <a:t>, Minnesota DNR; Pixabay </a:t>
            </a:r>
            <a:endParaRPr lang="en-US" sz="1400" dirty="0">
              <a:solidFill>
                <a:schemeClr val="tx1">
                  <a:lumMod val="75000"/>
                  <a:lumOff val="25000"/>
                </a:schemeClr>
              </a:solidFill>
            </a:endParaRPr>
          </a:p>
        </p:txBody>
      </p:sp>
      <p:sp>
        <p:nvSpPr>
          <p:cNvPr id="6" name="TextBox 5">
            <a:extLst>
              <a:ext uri="{FF2B5EF4-FFF2-40B4-BE49-F238E27FC236}">
                <a16:creationId xmlns:a16="http://schemas.microsoft.com/office/drawing/2014/main" id="{BEEDFD0D-C271-524F-A737-421E267879AB}"/>
              </a:ext>
            </a:extLst>
          </p:cNvPr>
          <p:cNvSpPr txBox="1"/>
          <p:nvPr/>
        </p:nvSpPr>
        <p:spPr>
          <a:xfrm>
            <a:off x="173625" y="1454183"/>
            <a:ext cx="5367951" cy="4585871"/>
          </a:xfrm>
          <a:prstGeom prst="rect">
            <a:avLst/>
          </a:prstGeom>
          <a:noFill/>
        </p:spPr>
        <p:txBody>
          <a:bodyPr wrap="square" rtlCol="0">
            <a:spAutoFit/>
          </a:bodyPr>
          <a:lstStyle/>
          <a:p>
            <a:pPr marL="285750" indent="-285750">
              <a:buFont typeface="Wingdings" pitchFamily="2" charset="2"/>
              <a:buChar char="q"/>
            </a:pPr>
            <a:endParaRPr lang="en-US" dirty="0">
              <a:solidFill>
                <a:schemeClr val="tx1">
                  <a:lumMod val="75000"/>
                  <a:lumOff val="25000"/>
                </a:schemeClr>
              </a:solidFill>
              <a:latin typeface="Century Gothic"/>
              <a:sym typeface="Century Gothic"/>
            </a:endParaRPr>
          </a:p>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Further </a:t>
            </a:r>
            <a:r>
              <a:rPr lang="en-US" sz="2000" dirty="0">
                <a:solidFill>
                  <a:schemeClr val="tx1">
                    <a:lumMod val="75000"/>
                    <a:lumOff val="25000"/>
                  </a:schemeClr>
                </a:solidFill>
                <a:latin typeface="Century Gothic" panose="020B0502020202020204" pitchFamily="34" charset="0"/>
              </a:rPr>
              <a:t>delineate </a:t>
            </a:r>
            <a:r>
              <a:rPr lang="en-US" sz="2000" b="1" dirty="0">
                <a:solidFill>
                  <a:schemeClr val="tx1">
                    <a:lumMod val="75000"/>
                    <a:lumOff val="25000"/>
                  </a:schemeClr>
                </a:solidFill>
                <a:latin typeface="Century Gothic" panose="020B0502020202020204" pitchFamily="34" charset="0"/>
              </a:rPr>
              <a:t>wetland classes </a:t>
            </a:r>
            <a:r>
              <a:rPr lang="en-US" sz="2000" dirty="0">
                <a:solidFill>
                  <a:schemeClr val="tx1">
                    <a:lumMod val="75000"/>
                    <a:lumOff val="25000"/>
                  </a:schemeClr>
                </a:solidFill>
                <a:latin typeface="Century Gothic" panose="020B0502020202020204" pitchFamily="34" charset="0"/>
              </a:rPr>
              <a:t>with higher resolution optical data </a:t>
            </a:r>
            <a:r>
              <a:rPr lang="en-US" sz="2000" dirty="0" smtClean="0">
                <a:solidFill>
                  <a:schemeClr val="tx1">
                    <a:lumMod val="75000"/>
                    <a:lumOff val="25000"/>
                  </a:schemeClr>
                </a:solidFill>
                <a:latin typeface="Century Gothic" panose="020B0502020202020204" pitchFamily="34" charset="0"/>
              </a:rPr>
              <a:t>sets</a:t>
            </a:r>
          </a:p>
          <a:p>
            <a:pPr marL="342900" indent="-342900">
              <a:buClr>
                <a:srgbClr val="379CC4"/>
              </a:buClr>
              <a:buFont typeface="Webdings" panose="05030102010509060703" pitchFamily="18" charset="2"/>
              <a:buChar char="4"/>
            </a:pPr>
            <a:endParaRPr lang="en-US" sz="2000" dirty="0" smtClean="0">
              <a:solidFill>
                <a:schemeClr val="tx1">
                  <a:lumMod val="75000"/>
                  <a:lumOff val="25000"/>
                </a:schemeClr>
              </a:solidFill>
              <a:latin typeface="Century Gothic" panose="020B0502020202020204" pitchFamily="34" charset="0"/>
            </a:endParaRPr>
          </a:p>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Improve </a:t>
            </a:r>
            <a:r>
              <a:rPr lang="en-US" sz="2000" b="1" dirty="0">
                <a:solidFill>
                  <a:schemeClr val="tx1">
                    <a:lumMod val="75000"/>
                    <a:lumOff val="25000"/>
                  </a:schemeClr>
                </a:solidFill>
                <a:latin typeface="Century Gothic" panose="020B0502020202020204" pitchFamily="34" charset="0"/>
              </a:rPr>
              <a:t>validation</a:t>
            </a:r>
            <a:r>
              <a:rPr lang="en-US" sz="2000" dirty="0">
                <a:solidFill>
                  <a:schemeClr val="tx1">
                    <a:lumMod val="75000"/>
                    <a:lumOff val="25000"/>
                  </a:schemeClr>
                </a:solidFill>
                <a:latin typeface="Century Gothic" panose="020B0502020202020204" pitchFamily="34" charset="0"/>
              </a:rPr>
              <a:t> of wetland areas with greater </a:t>
            </a:r>
            <a:r>
              <a:rPr lang="en-US" sz="2000" i="1" dirty="0">
                <a:solidFill>
                  <a:schemeClr val="tx1">
                    <a:lumMod val="75000"/>
                    <a:lumOff val="25000"/>
                  </a:schemeClr>
                </a:solidFill>
                <a:latin typeface="Century Gothic" panose="020B0502020202020204" pitchFamily="34" charset="0"/>
              </a:rPr>
              <a:t>in</a:t>
            </a:r>
            <a:r>
              <a:rPr lang="en-US" sz="2000" dirty="0">
                <a:solidFill>
                  <a:schemeClr val="tx1">
                    <a:lumMod val="75000"/>
                    <a:lumOff val="25000"/>
                  </a:schemeClr>
                </a:solidFill>
                <a:latin typeface="Century Gothic" panose="020B0502020202020204" pitchFamily="34" charset="0"/>
              </a:rPr>
              <a:t> </a:t>
            </a:r>
            <a:r>
              <a:rPr lang="en-US" sz="2000" i="1" dirty="0">
                <a:solidFill>
                  <a:schemeClr val="tx1">
                    <a:lumMod val="75000"/>
                    <a:lumOff val="25000"/>
                  </a:schemeClr>
                </a:solidFill>
                <a:latin typeface="Century Gothic" panose="020B0502020202020204" pitchFamily="34" charset="0"/>
              </a:rPr>
              <a:t>situ </a:t>
            </a:r>
            <a:r>
              <a:rPr lang="en-US" sz="2000" dirty="0">
                <a:solidFill>
                  <a:schemeClr val="tx1">
                    <a:lumMod val="75000"/>
                    <a:lumOff val="25000"/>
                  </a:schemeClr>
                </a:solidFill>
                <a:latin typeface="Century Gothic" panose="020B0502020202020204" pitchFamily="34" charset="0"/>
              </a:rPr>
              <a:t>data</a:t>
            </a:r>
            <a:r>
              <a:rPr lang="en-US" sz="2000" i="1" dirty="0">
                <a:solidFill>
                  <a:schemeClr val="tx1">
                    <a:lumMod val="75000"/>
                    <a:lumOff val="25000"/>
                  </a:schemeClr>
                </a:solidFill>
                <a:latin typeface="Century Gothic" panose="020B0502020202020204" pitchFamily="34" charset="0"/>
              </a:rPr>
              <a:t> </a:t>
            </a:r>
            <a:r>
              <a:rPr lang="en-US" sz="2000" dirty="0" smtClean="0">
                <a:solidFill>
                  <a:schemeClr val="tx1">
                    <a:lumMod val="75000"/>
                    <a:lumOff val="25000"/>
                  </a:schemeClr>
                </a:solidFill>
                <a:latin typeface="Century Gothic" panose="020B0502020202020204" pitchFamily="34" charset="0"/>
              </a:rPr>
              <a:t>coverage</a:t>
            </a:r>
          </a:p>
          <a:p>
            <a:pPr marL="342900" indent="-342900">
              <a:buClr>
                <a:srgbClr val="379CC4"/>
              </a:buClr>
              <a:buFont typeface="Webdings" panose="05030102010509060703" pitchFamily="18" charset="2"/>
              <a:buChar char="4"/>
            </a:pPr>
            <a:endParaRPr lang="en-US" sz="2000" dirty="0" smtClean="0">
              <a:solidFill>
                <a:schemeClr val="tx1">
                  <a:lumMod val="75000"/>
                  <a:lumOff val="25000"/>
                </a:schemeClr>
              </a:solidFill>
              <a:latin typeface="Century Gothic" panose="020B0502020202020204" pitchFamily="34" charset="0"/>
            </a:endParaRPr>
          </a:p>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Incorporate </a:t>
            </a:r>
            <a:r>
              <a:rPr lang="en-US" sz="2000" b="1" dirty="0">
                <a:solidFill>
                  <a:schemeClr val="tx1">
                    <a:lumMod val="75000"/>
                    <a:lumOff val="25000"/>
                  </a:schemeClr>
                </a:solidFill>
                <a:latin typeface="Century Gothic" panose="020B0502020202020204" pitchFamily="34" charset="0"/>
              </a:rPr>
              <a:t>L-Band SAR </a:t>
            </a:r>
            <a:r>
              <a:rPr lang="en-US" sz="2000" dirty="0">
                <a:solidFill>
                  <a:schemeClr val="tx1">
                    <a:lumMod val="75000"/>
                    <a:lumOff val="25000"/>
                  </a:schemeClr>
                </a:solidFill>
                <a:latin typeface="Century Gothic" panose="020B0502020202020204" pitchFamily="34" charset="0"/>
              </a:rPr>
              <a:t>to improve delineation of forested wetlands </a:t>
            </a:r>
            <a:endParaRPr lang="en-US" sz="2000" dirty="0" smtClean="0">
              <a:solidFill>
                <a:schemeClr val="tx1">
                  <a:lumMod val="75000"/>
                  <a:lumOff val="25000"/>
                </a:schemeClr>
              </a:solidFill>
              <a:latin typeface="Century Gothic" panose="020B0502020202020204" pitchFamily="34" charset="0"/>
            </a:endParaRPr>
          </a:p>
          <a:p>
            <a:pPr marL="342900" indent="-342900">
              <a:buClr>
                <a:srgbClr val="379CC4"/>
              </a:buClr>
              <a:buFont typeface="Webdings" panose="05030102010509060703" pitchFamily="18" charset="2"/>
              <a:buChar char="4"/>
            </a:pPr>
            <a:endParaRPr lang="en-US" sz="2000" dirty="0" smtClean="0">
              <a:solidFill>
                <a:schemeClr val="tx1">
                  <a:lumMod val="75000"/>
                  <a:lumOff val="25000"/>
                </a:schemeClr>
              </a:solidFill>
              <a:latin typeface="Century Gothic" panose="020B0502020202020204" pitchFamily="34" charset="0"/>
            </a:endParaRPr>
          </a:p>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Expand </a:t>
            </a:r>
            <a:r>
              <a:rPr lang="en-US" sz="2000" b="1" dirty="0">
                <a:solidFill>
                  <a:schemeClr val="tx1">
                    <a:lumMod val="75000"/>
                    <a:lumOff val="25000"/>
                  </a:schemeClr>
                </a:solidFill>
                <a:latin typeface="Century Gothic"/>
                <a:ea typeface="Century Gothic"/>
                <a:cs typeface="Century Gothic"/>
                <a:sym typeface="Century Gothic"/>
              </a:rPr>
              <a:t>study period </a:t>
            </a:r>
            <a:r>
              <a:rPr lang="en-US" sz="2000" dirty="0">
                <a:solidFill>
                  <a:schemeClr val="tx1">
                    <a:lumMod val="75000"/>
                    <a:lumOff val="25000"/>
                  </a:schemeClr>
                </a:solidFill>
                <a:latin typeface="Century Gothic"/>
                <a:ea typeface="Century Gothic"/>
                <a:cs typeface="Century Gothic"/>
                <a:sym typeface="Century Gothic"/>
              </a:rPr>
              <a:t>to improve wetland change</a:t>
            </a:r>
            <a:r>
              <a:rPr lang="en-US" sz="2000" dirty="0">
                <a:solidFill>
                  <a:schemeClr val="tx1">
                    <a:lumMod val="75000"/>
                    <a:lumOff val="25000"/>
                  </a:schemeClr>
                </a:solidFill>
                <a:latin typeface="Century Gothic" panose="020B0502020202020204" pitchFamily="34" charset="0"/>
                <a:ea typeface="Century Gothic"/>
              </a:rPr>
              <a:t> </a:t>
            </a:r>
            <a:r>
              <a:rPr lang="en-US" sz="2000" dirty="0">
                <a:solidFill>
                  <a:schemeClr val="tx1">
                    <a:lumMod val="75000"/>
                    <a:lumOff val="25000"/>
                  </a:schemeClr>
                </a:solidFill>
                <a:latin typeface="Century Gothic"/>
                <a:ea typeface="Century Gothic"/>
                <a:cs typeface="Century Gothic"/>
                <a:sym typeface="Century Gothic"/>
              </a:rPr>
              <a:t>detection</a:t>
            </a:r>
            <a:endParaRPr lang="en-US" sz="2000" dirty="0">
              <a:solidFill>
                <a:schemeClr val="tx1">
                  <a:lumMod val="75000"/>
                  <a:lumOff val="25000"/>
                </a:schemeClr>
              </a:solidFill>
              <a:latin typeface="Century Gothic" panose="020B0502020202020204" pitchFamily="34" charset="0"/>
            </a:endParaRPr>
          </a:p>
          <a:p>
            <a:endParaRPr lang="en-US" sz="1800" dirty="0">
              <a:solidFill>
                <a:schemeClr val="tx1">
                  <a:lumMod val="75000"/>
                  <a:lumOff val="25000"/>
                </a:schemeClr>
              </a:solidFill>
              <a:latin typeface="Century Gothic" panose="020B0502020202020204" pitchFamily="34" charset="0"/>
            </a:endParaRPr>
          </a:p>
          <a:p>
            <a:pPr marL="285750" indent="-285750">
              <a:buFont typeface="Wingdings" pitchFamily="2" charset="2"/>
              <a:buChar char="q"/>
            </a:pPr>
            <a:endParaRPr lang="en-US" dirty="0">
              <a:solidFill>
                <a:schemeClr val="tx1">
                  <a:lumMod val="75000"/>
                  <a:lumOff val="25000"/>
                </a:schemeClr>
              </a:solidFill>
              <a:latin typeface="Century Gothic"/>
              <a:ea typeface="Century Gothic"/>
              <a:cs typeface="Century Gothic"/>
              <a:sym typeface="Century Gothic"/>
            </a:endParaRPr>
          </a:p>
          <a:p>
            <a:endParaRPr lang="en-US" dirty="0">
              <a:solidFill>
                <a:schemeClr val="tx1">
                  <a:lumMod val="75000"/>
                  <a:lumOff val="25000"/>
                </a:schemeClr>
              </a:solidFill>
            </a:endParaRPr>
          </a:p>
        </p:txBody>
      </p:sp>
      <p:pic>
        <p:nvPicPr>
          <p:cNvPr id="3" name="Picture 2">
            <a:extLst>
              <a:ext uri="{FF2B5EF4-FFF2-40B4-BE49-F238E27FC236}">
                <a16:creationId xmlns:a16="http://schemas.microsoft.com/office/drawing/2014/main" id="{DA4650C0-1CEB-2F40-A342-0646D5055047}"/>
              </a:ext>
            </a:extLst>
          </p:cNvPr>
          <p:cNvPicPr>
            <a:picLocks noChangeAspect="1"/>
          </p:cNvPicPr>
          <p:nvPr/>
        </p:nvPicPr>
        <p:blipFill rotWithShape="1">
          <a:blip r:embed="rId3"/>
          <a:srcRect l="10349" t="6760" r="6793" b="8669"/>
          <a:stretch/>
        </p:blipFill>
        <p:spPr>
          <a:xfrm>
            <a:off x="7521716" y="337003"/>
            <a:ext cx="3897011" cy="2651760"/>
          </a:xfrm>
          <a:prstGeom prst="rect">
            <a:avLst/>
          </a:prstGeom>
          <a:effectLst>
            <a:softEdge rad="0"/>
          </a:effectLst>
        </p:spPr>
      </p:pic>
      <p:pic>
        <p:nvPicPr>
          <p:cNvPr id="11" name="Picture 10">
            <a:extLst>
              <a:ext uri="{FF2B5EF4-FFF2-40B4-BE49-F238E27FC236}">
                <a16:creationId xmlns:a16="http://schemas.microsoft.com/office/drawing/2014/main" id="{07F6CC66-24E9-514F-8C4B-102371B3474C}"/>
              </a:ext>
            </a:extLst>
          </p:cNvPr>
          <p:cNvPicPr>
            <a:picLocks noChangeAspect="1"/>
          </p:cNvPicPr>
          <p:nvPr/>
        </p:nvPicPr>
        <p:blipFill rotWithShape="1">
          <a:blip r:embed="rId4"/>
          <a:srcRect t="25185"/>
          <a:stretch/>
        </p:blipFill>
        <p:spPr>
          <a:xfrm>
            <a:off x="5417380" y="3196874"/>
            <a:ext cx="6049976" cy="3017520"/>
          </a:xfrm>
          <a:prstGeom prst="rect">
            <a:avLst/>
          </a:prstGeom>
        </p:spPr>
      </p:pic>
    </p:spTree>
    <p:extLst>
      <p:ext uri="{BB962C8B-B14F-4D97-AF65-F5344CB8AC3E}">
        <p14:creationId xmlns:p14="http://schemas.microsoft.com/office/powerpoint/2010/main" val="1118340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4EB1FA-9E86-472C-B0DC-1B4F4A45C992}"/>
              </a:ext>
            </a:extLst>
          </p:cNvPr>
          <p:cNvSpPr txBox="1"/>
          <p:nvPr/>
        </p:nvSpPr>
        <p:spPr>
          <a:xfrm>
            <a:off x="345056" y="1337095"/>
            <a:ext cx="1932317" cy="523220"/>
          </a:xfrm>
          <a:prstGeom prst="rect">
            <a:avLst/>
          </a:prstGeom>
          <a:noFill/>
        </p:spPr>
        <p:txBody>
          <a:bodyPr wrap="square" rtlCol="0">
            <a:spAutoFit/>
          </a:bodyPr>
          <a:lstStyle/>
          <a:p>
            <a:r>
              <a:rPr lang="en-US" sz="2800" b="1" dirty="0">
                <a:solidFill>
                  <a:srgbClr val="379CC4"/>
                </a:solidFill>
                <a:latin typeface="Century Gothic" panose="020B0502020202020204" pitchFamily="34" charset="0"/>
              </a:rPr>
              <a:t>Partners</a:t>
            </a:r>
          </a:p>
        </p:txBody>
      </p:sp>
      <p:sp>
        <p:nvSpPr>
          <p:cNvPr id="3" name="TextBox 2">
            <a:extLst>
              <a:ext uri="{FF2B5EF4-FFF2-40B4-BE49-F238E27FC236}">
                <a16:creationId xmlns:a16="http://schemas.microsoft.com/office/drawing/2014/main" id="{6CE382F4-3EA8-4389-A7A0-5DBC2DC3BA3F}"/>
              </a:ext>
            </a:extLst>
          </p:cNvPr>
          <p:cNvSpPr txBox="1"/>
          <p:nvPr/>
        </p:nvSpPr>
        <p:spPr>
          <a:xfrm>
            <a:off x="612474" y="1771930"/>
            <a:ext cx="5516477" cy="2862322"/>
          </a:xfrm>
          <a:prstGeom prst="rect">
            <a:avLst/>
          </a:prstGeom>
          <a:noFill/>
        </p:spPr>
        <p:txBody>
          <a:bodyPr wrap="square" rtlCol="0">
            <a:spAutoFit/>
          </a:bodyPr>
          <a:lstStyle/>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Megan </a:t>
            </a:r>
            <a:r>
              <a:rPr lang="en-US" sz="2000" dirty="0">
                <a:solidFill>
                  <a:schemeClr val="tx1">
                    <a:lumMod val="75000"/>
                    <a:lumOff val="25000"/>
                  </a:schemeClr>
                </a:solidFill>
                <a:latin typeface="Century Gothic" panose="020B0502020202020204" pitchFamily="34" charset="0"/>
                <a:sym typeface="Webdings" panose="05030102010509060703" pitchFamily="18" charset="2"/>
              </a:rPr>
              <a:t>Lang (US Fish &amp; Wildlife Service)</a:t>
            </a:r>
          </a:p>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Jennifer </a:t>
            </a:r>
            <a:r>
              <a:rPr lang="en-US" sz="2000" dirty="0">
                <a:solidFill>
                  <a:schemeClr val="tx1">
                    <a:lumMod val="75000"/>
                    <a:lumOff val="25000"/>
                  </a:schemeClr>
                </a:solidFill>
                <a:latin typeface="Century Gothic" panose="020B0502020202020204" pitchFamily="34" charset="0"/>
                <a:sym typeface="Webdings" panose="05030102010509060703" pitchFamily="18" charset="2"/>
              </a:rPr>
              <a:t>Corcoran (Minnesota Department of Natural Resources)</a:t>
            </a:r>
          </a:p>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Tom </a:t>
            </a:r>
            <a:r>
              <a:rPr lang="en-US" sz="2000" dirty="0">
                <a:solidFill>
                  <a:schemeClr val="tx1">
                    <a:lumMod val="75000"/>
                    <a:lumOff val="25000"/>
                  </a:schemeClr>
                </a:solidFill>
                <a:latin typeface="Century Gothic" panose="020B0502020202020204" pitchFamily="34" charset="0"/>
                <a:sym typeface="Webdings" panose="05030102010509060703" pitchFamily="18" charset="2"/>
              </a:rPr>
              <a:t>Hollenhorst (</a:t>
            </a: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US EPA)</a:t>
            </a:r>
            <a:endParaRPr lang="en-US" sz="2000" dirty="0">
              <a:solidFill>
                <a:schemeClr val="tx1">
                  <a:lumMod val="75000"/>
                  <a:lumOff val="25000"/>
                </a:schemeClr>
              </a:solidFill>
              <a:latin typeface="Century Gothic" panose="020B0502020202020204" pitchFamily="34" charset="0"/>
              <a:sym typeface="Webdings" panose="05030102010509060703" pitchFamily="18" charset="2"/>
            </a:endParaRPr>
          </a:p>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Robb </a:t>
            </a:r>
            <a:r>
              <a:rPr lang="en-US" sz="2000" dirty="0">
                <a:solidFill>
                  <a:schemeClr val="tx1">
                    <a:lumMod val="75000"/>
                    <a:lumOff val="25000"/>
                  </a:schemeClr>
                </a:solidFill>
                <a:latin typeface="Century Gothic" panose="020B0502020202020204" pitchFamily="34" charset="0"/>
                <a:sym typeface="Webdings" panose="05030102010509060703" pitchFamily="18" charset="2"/>
              </a:rPr>
              <a:t>Macleod (Ducks Unlimited)</a:t>
            </a:r>
          </a:p>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Brandon </a:t>
            </a:r>
            <a:r>
              <a:rPr lang="en-US" sz="2000" dirty="0" err="1">
                <a:solidFill>
                  <a:schemeClr val="tx1">
                    <a:lumMod val="75000"/>
                    <a:lumOff val="25000"/>
                  </a:schemeClr>
                </a:solidFill>
                <a:latin typeface="Century Gothic" panose="020B0502020202020204" pitchFamily="34" charset="0"/>
                <a:sym typeface="Webdings" panose="05030102010509060703" pitchFamily="18" charset="2"/>
              </a:rPr>
              <a:t>Krumwiede</a:t>
            </a:r>
            <a:r>
              <a:rPr lang="en-US" sz="2000" dirty="0">
                <a:solidFill>
                  <a:schemeClr val="tx1">
                    <a:lumMod val="75000"/>
                    <a:lumOff val="25000"/>
                  </a:schemeClr>
                </a:solidFill>
                <a:latin typeface="Century Gothic" panose="020B0502020202020204" pitchFamily="34" charset="0"/>
                <a:sym typeface="Webdings" panose="05030102010509060703" pitchFamily="18" charset="2"/>
              </a:rPr>
              <a:t> </a:t>
            </a: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(NOAA)</a:t>
            </a:r>
            <a:endParaRPr lang="en-US" sz="2000" dirty="0">
              <a:solidFill>
                <a:schemeClr val="tx1">
                  <a:lumMod val="75000"/>
                  <a:lumOff val="25000"/>
                </a:schemeClr>
              </a:solidFill>
              <a:latin typeface="Century Gothic" panose="020B0502020202020204" pitchFamily="34" charset="0"/>
              <a:sym typeface="Webdings" panose="05030102010509060703" pitchFamily="18" charset="2"/>
            </a:endParaRPr>
          </a:p>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Laura </a:t>
            </a:r>
            <a:r>
              <a:rPr lang="en-US" sz="2000" dirty="0" err="1">
                <a:solidFill>
                  <a:schemeClr val="tx1">
                    <a:lumMod val="75000"/>
                    <a:lumOff val="25000"/>
                  </a:schemeClr>
                </a:solidFill>
                <a:latin typeface="Century Gothic" panose="020B0502020202020204" pitchFamily="34" charset="0"/>
                <a:sym typeface="Webdings" panose="05030102010509060703" pitchFamily="18" charset="2"/>
              </a:rPr>
              <a:t>Borgeau</a:t>
            </a:r>
            <a:r>
              <a:rPr lang="en-US" sz="2000" dirty="0">
                <a:solidFill>
                  <a:schemeClr val="tx1">
                    <a:lumMod val="75000"/>
                    <a:lumOff val="25000"/>
                  </a:schemeClr>
                </a:solidFill>
                <a:latin typeface="Century Gothic" panose="020B0502020202020204" pitchFamily="34" charset="0"/>
                <a:sym typeface="Webdings" panose="05030102010509060703" pitchFamily="18" charset="2"/>
              </a:rPr>
              <a:t>-Chavez (Michigan Technological University)</a:t>
            </a:r>
          </a:p>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Brian </a:t>
            </a:r>
            <a:r>
              <a:rPr lang="en-US" sz="2000" dirty="0">
                <a:solidFill>
                  <a:schemeClr val="tx1">
                    <a:lumMod val="75000"/>
                    <a:lumOff val="25000"/>
                  </a:schemeClr>
                </a:solidFill>
                <a:latin typeface="Century Gothic" panose="020B0502020202020204" pitchFamily="34" charset="0"/>
                <a:sym typeface="Webdings" panose="05030102010509060703" pitchFamily="18" charset="2"/>
              </a:rPr>
              <a:t>Brisco (Natural Resources Canada)</a:t>
            </a:r>
            <a:endParaRPr lang="en-US" sz="2000" dirty="0">
              <a:solidFill>
                <a:schemeClr val="tx1">
                  <a:lumMod val="75000"/>
                  <a:lumOff val="2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4B268CD4-EC93-402D-860C-7B7038DA5F59}"/>
              </a:ext>
            </a:extLst>
          </p:cNvPr>
          <p:cNvSpPr txBox="1"/>
          <p:nvPr/>
        </p:nvSpPr>
        <p:spPr>
          <a:xfrm>
            <a:off x="6676413" y="1342259"/>
            <a:ext cx="3165978" cy="523220"/>
          </a:xfrm>
          <a:prstGeom prst="rect">
            <a:avLst/>
          </a:prstGeom>
          <a:noFill/>
        </p:spPr>
        <p:txBody>
          <a:bodyPr wrap="square" rtlCol="0">
            <a:spAutoFit/>
          </a:bodyPr>
          <a:lstStyle/>
          <a:p>
            <a:r>
              <a:rPr lang="en-US" sz="2800" b="1" dirty="0">
                <a:solidFill>
                  <a:srgbClr val="379CC4"/>
                </a:solidFill>
                <a:latin typeface="Century Gothic" panose="020B0502020202020204" pitchFamily="34" charset="0"/>
              </a:rPr>
              <a:t>Science Advisor</a:t>
            </a:r>
          </a:p>
        </p:txBody>
      </p:sp>
      <p:sp>
        <p:nvSpPr>
          <p:cNvPr id="6" name="TextBox 5">
            <a:extLst>
              <a:ext uri="{FF2B5EF4-FFF2-40B4-BE49-F238E27FC236}">
                <a16:creationId xmlns:a16="http://schemas.microsoft.com/office/drawing/2014/main" id="{DDD9BC1E-9FEE-424D-B335-1D03283B9814}"/>
              </a:ext>
            </a:extLst>
          </p:cNvPr>
          <p:cNvSpPr txBox="1"/>
          <p:nvPr/>
        </p:nvSpPr>
        <p:spPr>
          <a:xfrm>
            <a:off x="6943831" y="1795080"/>
            <a:ext cx="5088313" cy="707886"/>
          </a:xfrm>
          <a:prstGeom prst="rect">
            <a:avLst/>
          </a:prstGeom>
          <a:noFill/>
        </p:spPr>
        <p:txBody>
          <a:bodyPr wrap="square" rtlCol="0">
            <a:spAutoFit/>
          </a:bodyPr>
          <a:lstStyle/>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Dr</a:t>
            </a:r>
            <a:r>
              <a:rPr lang="en-US" sz="2000" dirty="0">
                <a:solidFill>
                  <a:schemeClr val="tx1">
                    <a:lumMod val="75000"/>
                    <a:lumOff val="25000"/>
                  </a:schemeClr>
                </a:solidFill>
                <a:latin typeface="Century Gothic" panose="020B0502020202020204" pitchFamily="34" charset="0"/>
                <a:sym typeface="Webdings" panose="05030102010509060703" pitchFamily="18" charset="2"/>
              </a:rPr>
              <a:t>. Bruce Chapman (NASA Jet Propulsion Laboratory)</a:t>
            </a:r>
            <a:endParaRPr lang="en-US" sz="2000" dirty="0">
              <a:solidFill>
                <a:schemeClr val="tx1">
                  <a:lumMod val="75000"/>
                  <a:lumOff val="25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AA07A565-E75D-4A14-AD58-CAE70E1D4D04}"/>
              </a:ext>
            </a:extLst>
          </p:cNvPr>
          <p:cNvSpPr txBox="1"/>
          <p:nvPr/>
        </p:nvSpPr>
        <p:spPr>
          <a:xfrm>
            <a:off x="6676413" y="2766739"/>
            <a:ext cx="3949152" cy="523220"/>
          </a:xfrm>
          <a:prstGeom prst="rect">
            <a:avLst/>
          </a:prstGeom>
          <a:noFill/>
        </p:spPr>
        <p:txBody>
          <a:bodyPr wrap="square" rtlCol="0">
            <a:spAutoFit/>
          </a:bodyPr>
          <a:lstStyle/>
          <a:p>
            <a:r>
              <a:rPr lang="en-US" sz="2800" b="1" dirty="0">
                <a:solidFill>
                  <a:srgbClr val="379CC4"/>
                </a:solidFill>
                <a:latin typeface="Century Gothic" panose="020B0502020202020204" pitchFamily="34" charset="0"/>
              </a:rPr>
              <a:t>Past Contributors</a:t>
            </a:r>
          </a:p>
        </p:txBody>
      </p:sp>
      <p:sp>
        <p:nvSpPr>
          <p:cNvPr id="8" name="TextBox 7">
            <a:extLst>
              <a:ext uri="{FF2B5EF4-FFF2-40B4-BE49-F238E27FC236}">
                <a16:creationId xmlns:a16="http://schemas.microsoft.com/office/drawing/2014/main" id="{F62CC182-FB02-4644-96BA-0213CEC65AB5}"/>
              </a:ext>
            </a:extLst>
          </p:cNvPr>
          <p:cNvSpPr txBox="1"/>
          <p:nvPr/>
        </p:nvSpPr>
        <p:spPr>
          <a:xfrm>
            <a:off x="6943831" y="3241028"/>
            <a:ext cx="5592932" cy="2246769"/>
          </a:xfrm>
          <a:prstGeom prst="rect">
            <a:avLst/>
          </a:prstGeom>
          <a:noFill/>
        </p:spPr>
        <p:txBody>
          <a:bodyPr wrap="square" rtlCol="0">
            <a:spAutoFit/>
          </a:bodyPr>
          <a:lstStyle/>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Erica O’Connor</a:t>
            </a:r>
          </a:p>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Melissa Ferriter</a:t>
            </a:r>
          </a:p>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Alice Lin</a:t>
            </a:r>
          </a:p>
          <a:p>
            <a:pPr marL="342900" indent="-342900">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Christopher </a:t>
            </a:r>
            <a:r>
              <a:rPr lang="en-US" sz="2000" dirty="0">
                <a:solidFill>
                  <a:schemeClr val="tx1">
                    <a:lumMod val="75000"/>
                    <a:lumOff val="25000"/>
                  </a:schemeClr>
                </a:solidFill>
                <a:latin typeface="Century Gothic" panose="020B0502020202020204" pitchFamily="34" charset="0"/>
                <a:sym typeface="Webdings" panose="05030102010509060703" pitchFamily="18" charset="2"/>
              </a:rPr>
              <a:t>Notto</a:t>
            </a:r>
            <a:endParaRPr lang="en-US" sz="2000" dirty="0">
              <a:solidFill>
                <a:schemeClr val="tx1">
                  <a:lumMod val="75000"/>
                  <a:lumOff val="25000"/>
                </a:schemeClr>
              </a:solidFill>
              <a:latin typeface="Century Gothic" panose="020B0502020202020204" pitchFamily="34" charset="0"/>
            </a:endParaRPr>
          </a:p>
          <a:p>
            <a:endParaRPr lang="en-US" sz="2000" dirty="0">
              <a:latin typeface="Century Gothic" panose="020B0502020202020204" pitchFamily="34" charset="0"/>
            </a:endParaRPr>
          </a:p>
          <a:p>
            <a:endParaRPr lang="en-US" sz="2000" dirty="0">
              <a:latin typeface="Century Gothic" panose="020B0502020202020204" pitchFamily="34" charset="0"/>
            </a:endParaRPr>
          </a:p>
          <a:p>
            <a:endParaRPr lang="en-US" sz="2000" dirty="0">
              <a:latin typeface="Century Gothic" panose="020B0502020202020204" pitchFamily="34" charset="0"/>
            </a:endParaRPr>
          </a:p>
        </p:txBody>
      </p:sp>
      <p:sp>
        <p:nvSpPr>
          <p:cNvPr id="9" name="TextBox 8">
            <a:extLst>
              <a:ext uri="{FF2B5EF4-FFF2-40B4-BE49-F238E27FC236}">
                <a16:creationId xmlns:a16="http://schemas.microsoft.com/office/drawing/2014/main" id="{1378C149-F55C-46E1-8728-F65CBB1BA7CC}"/>
              </a:ext>
            </a:extLst>
          </p:cNvPr>
          <p:cNvSpPr txBox="1"/>
          <p:nvPr/>
        </p:nvSpPr>
        <p:spPr>
          <a:xfrm>
            <a:off x="0" y="5663953"/>
            <a:ext cx="12191999" cy="338554"/>
          </a:xfrm>
          <a:prstGeom prst="rect">
            <a:avLst/>
          </a:prstGeom>
          <a:noFill/>
        </p:spPr>
        <p:txBody>
          <a:bodyPr wrap="square" rtlCol="0">
            <a:spAutoFit/>
          </a:bodyPr>
          <a:lstStyle/>
          <a:p>
            <a:pPr algn="ctr"/>
            <a:r>
              <a:rPr lang="en-US" sz="1600" dirty="0">
                <a:solidFill>
                  <a:srgbClr val="379CC4"/>
                </a:solidFill>
                <a:latin typeface="Century Gothic" panose="020B0502020202020204" pitchFamily="34" charset="0"/>
              </a:rPr>
              <a:t>Additional thanks </a:t>
            </a:r>
            <a:r>
              <a:rPr lang="en-US" sz="1600" dirty="0">
                <a:solidFill>
                  <a:schemeClr val="tx1">
                    <a:lumMod val="75000"/>
                    <a:lumOff val="25000"/>
                  </a:schemeClr>
                </a:solidFill>
                <a:latin typeface="Century Gothic" panose="020B0502020202020204" pitchFamily="34" charset="0"/>
              </a:rPr>
              <a:t>to </a:t>
            </a:r>
            <a:r>
              <a:rPr lang="en-US" sz="1600" b="1" dirty="0">
                <a:solidFill>
                  <a:schemeClr val="tx1">
                    <a:lumMod val="75000"/>
                    <a:lumOff val="25000"/>
                  </a:schemeClr>
                </a:solidFill>
                <a:latin typeface="Century Gothic" panose="020B0502020202020204" pitchFamily="34" charset="0"/>
              </a:rPr>
              <a:t>Cecil Byles</a:t>
            </a:r>
            <a:r>
              <a:rPr lang="en-US" sz="1600" dirty="0">
                <a:solidFill>
                  <a:schemeClr val="tx1">
                    <a:lumMod val="75000"/>
                    <a:lumOff val="25000"/>
                  </a:schemeClr>
                </a:solidFill>
                <a:latin typeface="Century Gothic" panose="020B0502020202020204" pitchFamily="34" charset="0"/>
              </a:rPr>
              <a:t>, NASA DEVELOP Fellow, and </a:t>
            </a:r>
            <a:r>
              <a:rPr lang="en-US" sz="1600" b="1" dirty="0">
                <a:solidFill>
                  <a:schemeClr val="tx1">
                    <a:lumMod val="75000"/>
                    <a:lumOff val="25000"/>
                  </a:schemeClr>
                </a:solidFill>
                <a:latin typeface="Century Gothic" panose="020B0502020202020204" pitchFamily="34" charset="0"/>
              </a:rPr>
              <a:t>Benjamin Holt </a:t>
            </a:r>
            <a:r>
              <a:rPr lang="en-US" sz="1600" dirty="0">
                <a:solidFill>
                  <a:schemeClr val="tx1">
                    <a:lumMod val="75000"/>
                    <a:lumOff val="25000"/>
                  </a:schemeClr>
                </a:solidFill>
                <a:latin typeface="Century Gothic" panose="020B0502020202020204" pitchFamily="34" charset="0"/>
              </a:rPr>
              <a:t>(NASA Jet Propulsion Laboratory)</a:t>
            </a:r>
          </a:p>
        </p:txBody>
      </p:sp>
      <p:sp>
        <p:nvSpPr>
          <p:cNvPr id="10" name="TextBox 9">
            <a:extLst>
              <a:ext uri="{FF2B5EF4-FFF2-40B4-BE49-F238E27FC236}">
                <a16:creationId xmlns:a16="http://schemas.microsoft.com/office/drawing/2014/main" id="{5C3915D2-709C-4552-812F-0A25635B8C75}"/>
              </a:ext>
            </a:extLst>
          </p:cNvPr>
          <p:cNvSpPr txBox="1"/>
          <p:nvPr/>
        </p:nvSpPr>
        <p:spPr>
          <a:xfrm>
            <a:off x="0" y="6029471"/>
            <a:ext cx="12191999" cy="1077218"/>
          </a:xfrm>
          <a:prstGeom prst="rect">
            <a:avLst/>
          </a:prstGeom>
          <a:noFill/>
        </p:spPr>
        <p:txBody>
          <a:bodyPr wrap="square" rtlCol="0">
            <a:spAutoFit/>
          </a:bodyPr>
          <a:lstStyle/>
          <a:p>
            <a:pPr marL="114300" lvl="0" algn="ctr">
              <a:spcAft>
                <a:spcPts val="600"/>
              </a:spcAft>
              <a:defRPr/>
            </a:pPr>
            <a:r>
              <a:rPr lang="en-US" sz="1400" dirty="0">
                <a:solidFill>
                  <a:schemeClr val="tx1">
                    <a:lumMod val="75000"/>
                    <a:lumOff val="25000"/>
                  </a:schemeClr>
                </a:solidFill>
                <a:latin typeface="Century Gothic" panose="020B0502020202020204" pitchFamily="34" charset="0"/>
              </a:rPr>
              <a:t>This material contains modified Copernicus Sentinel data (2016-2019), processed by ESA. </a:t>
            </a:r>
          </a:p>
          <a:p>
            <a:pPr lvl="0">
              <a:spcAft>
                <a:spcPts val="600"/>
              </a:spcAft>
              <a:defRPr/>
            </a:pPr>
            <a:endParaRPr lang="en-US" sz="2200" dirty="0">
              <a:solidFill>
                <a:prstClr val="black">
                  <a:lumMod val="75000"/>
                  <a:lumOff val="25000"/>
                </a:prstClr>
              </a:solidFill>
              <a:latin typeface="Century Gothic" panose="020B0502020202020204" pitchFamily="34" charset="0"/>
            </a:endParaRPr>
          </a:p>
          <a:p>
            <a:endParaRPr lang="en-US" dirty="0"/>
          </a:p>
        </p:txBody>
      </p:sp>
    </p:spTree>
    <p:extLst>
      <p:ext uri="{BB962C8B-B14F-4D97-AF65-F5344CB8AC3E}">
        <p14:creationId xmlns:p14="http://schemas.microsoft.com/office/powerpoint/2010/main" val="1009137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2" descr="https://lh6.googleusercontent.com/nGm-9dOBkv3AAB_VleuqoGNWgsbAwVuaoG3cDQlhkN6vescHqr4GQRHdAyexIBr6PFX-JWO7-8psqqRDO-9NOTea3aXrJ4zUU0yA7yX3OC_CpbZJwzcF_87dJVR2NwIG"/>
          <p:cNvPicPr preferRelativeResize="0"/>
          <p:nvPr/>
        </p:nvPicPr>
        <p:blipFill rotWithShape="1">
          <a:blip r:embed="rId3">
            <a:alphaModFix/>
          </a:blip>
          <a:srcRect t="22086" r="2754" b="38015"/>
          <a:stretch/>
        </p:blipFill>
        <p:spPr>
          <a:xfrm>
            <a:off x="504475" y="1155351"/>
            <a:ext cx="9623267" cy="4643269"/>
          </a:xfrm>
          <a:prstGeom prst="rect">
            <a:avLst/>
          </a:prstGeom>
          <a:noFill/>
          <a:ln>
            <a:noFill/>
          </a:ln>
        </p:spPr>
      </p:pic>
      <p:sp>
        <p:nvSpPr>
          <p:cNvPr id="81" name="Google Shape;81;p2"/>
          <p:cNvSpPr txBox="1"/>
          <p:nvPr/>
        </p:nvSpPr>
        <p:spPr>
          <a:xfrm>
            <a:off x="7886355" y="1552936"/>
            <a:ext cx="2163395" cy="647066"/>
          </a:xfrm>
          <a:prstGeom prst="rect">
            <a:avLst/>
          </a:prstGeom>
          <a:solidFill>
            <a:schemeClr val="lt1"/>
          </a:solidFill>
          <a:ln w="9525" cap="flat" cmpd="sng">
            <a:solidFill>
              <a:srgbClr val="3F3F3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82;p2"/>
          <p:cNvSpPr txBox="1"/>
          <p:nvPr/>
        </p:nvSpPr>
        <p:spPr>
          <a:xfrm>
            <a:off x="171450" y="114300"/>
            <a:ext cx="525838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379CC4"/>
                </a:solidFill>
                <a:latin typeface="Century Gothic"/>
                <a:ea typeface="Century Gothic"/>
                <a:cs typeface="Century Gothic"/>
                <a:sym typeface="Century Gothic"/>
              </a:rPr>
              <a:t>Great Lakes Basin</a:t>
            </a:r>
            <a:endParaRPr/>
          </a:p>
        </p:txBody>
      </p:sp>
      <p:sp>
        <p:nvSpPr>
          <p:cNvPr id="83" name="Google Shape;83;p2"/>
          <p:cNvSpPr txBox="1"/>
          <p:nvPr/>
        </p:nvSpPr>
        <p:spPr>
          <a:xfrm>
            <a:off x="0" y="6351149"/>
            <a:ext cx="38481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Image Credit: </a:t>
            </a:r>
            <a:r>
              <a:rPr lang="en-US" sz="1400" dirty="0" err="1">
                <a:solidFill>
                  <a:srgbClr val="3F3F3F"/>
                </a:solidFill>
                <a:latin typeface="Century Gothic"/>
                <a:ea typeface="Century Gothic"/>
                <a:cs typeface="Century Gothic"/>
                <a:sym typeface="Century Gothic"/>
              </a:rPr>
              <a:t>Esri</a:t>
            </a:r>
            <a:r>
              <a:rPr lang="en-US" sz="1400" dirty="0">
                <a:solidFill>
                  <a:srgbClr val="3F3F3F"/>
                </a:solidFill>
                <a:latin typeface="Century Gothic"/>
                <a:ea typeface="Century Gothic"/>
                <a:cs typeface="Century Gothic"/>
                <a:sym typeface="Century Gothic"/>
              </a:rPr>
              <a:t> “Terrain” Layer Package</a:t>
            </a:r>
            <a:endParaRPr dirty="0"/>
          </a:p>
        </p:txBody>
      </p:sp>
      <p:sp>
        <p:nvSpPr>
          <p:cNvPr id="84" name="Google Shape;84;p2"/>
          <p:cNvSpPr/>
          <p:nvPr/>
        </p:nvSpPr>
        <p:spPr>
          <a:xfrm>
            <a:off x="4410817" y="6050142"/>
            <a:ext cx="2914650"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 0    150  300       600        800  mi</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pic>
        <p:nvPicPr>
          <p:cNvPr id="85" name="Google Shape;85;p2" descr="https://lh6.googleusercontent.com/HYWvdgk8g-FquR4oUOutgRR3SSKaimt2ucZGuPSNBt-bz8MDpnRjk0tPZvfDbIaVvYp5x0qRhsfqLwoMPewlzhxIwfGrkCm7Q3DtEjDb9DKydMC5_Hsec90jHJdYTBWd"/>
          <p:cNvPicPr preferRelativeResize="0"/>
          <p:nvPr/>
        </p:nvPicPr>
        <p:blipFill rotWithShape="1">
          <a:blip r:embed="rId4">
            <a:alphaModFix/>
          </a:blip>
          <a:srcRect/>
          <a:stretch/>
        </p:blipFill>
        <p:spPr>
          <a:xfrm>
            <a:off x="7304460" y="5750622"/>
            <a:ext cx="507502" cy="636705"/>
          </a:xfrm>
          <a:prstGeom prst="rect">
            <a:avLst/>
          </a:prstGeom>
          <a:noFill/>
          <a:ln>
            <a:noFill/>
          </a:ln>
        </p:spPr>
      </p:pic>
      <p:sp>
        <p:nvSpPr>
          <p:cNvPr id="86" name="Google Shape;86;p2"/>
          <p:cNvSpPr/>
          <p:nvPr/>
        </p:nvSpPr>
        <p:spPr>
          <a:xfrm>
            <a:off x="750908" y="5487654"/>
            <a:ext cx="2773362"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0     400   800  1,200   mi</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pic>
        <p:nvPicPr>
          <p:cNvPr id="87" name="Google Shape;87;p2" descr="https://lh6.googleusercontent.com/HYWvdgk8g-FquR4oUOutgRR3SSKaimt2ucZGuPSNBt-bz8MDpnRjk0tPZvfDbIaVvYp5x0qRhsfqLwoMPewlzhxIwfGrkCm7Q3DtEjDb9DKydMC5_Hsec90jHJdYTBWd"/>
          <p:cNvPicPr preferRelativeResize="0"/>
          <p:nvPr/>
        </p:nvPicPr>
        <p:blipFill rotWithShape="1">
          <a:blip r:embed="rId4">
            <a:alphaModFix/>
          </a:blip>
          <a:srcRect/>
          <a:stretch/>
        </p:blipFill>
        <p:spPr>
          <a:xfrm>
            <a:off x="2930049" y="5346735"/>
            <a:ext cx="504841" cy="584973"/>
          </a:xfrm>
          <a:prstGeom prst="rect">
            <a:avLst/>
          </a:prstGeom>
          <a:noFill/>
          <a:ln>
            <a:noFill/>
          </a:ln>
        </p:spPr>
      </p:pic>
      <p:sp>
        <p:nvSpPr>
          <p:cNvPr id="88" name="Google Shape;88;p2"/>
          <p:cNvSpPr/>
          <p:nvPr/>
        </p:nvSpPr>
        <p:spPr>
          <a:xfrm>
            <a:off x="4386110" y="1117600"/>
            <a:ext cx="134519" cy="46994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9" name="Google Shape;89;p2" descr="https://lh6.googleusercontent.com/QmhB6LtqnFPZWetmZgNpkX1ZJjcKPLplby046SpSgjnnMGz0PnUmqlX2XdQK4C1oJ5UMqYBooyH5u4jp__COcjaUiIQGJxo7KbELBpT4hu9mm8sDgFrd2tPpsfr5_lrm"/>
          <p:cNvPicPr preferRelativeResize="0"/>
          <p:nvPr/>
        </p:nvPicPr>
        <p:blipFill rotWithShape="1">
          <a:blip r:embed="rId5">
            <a:alphaModFix/>
          </a:blip>
          <a:srcRect/>
          <a:stretch/>
        </p:blipFill>
        <p:spPr>
          <a:xfrm>
            <a:off x="881136" y="5338846"/>
            <a:ext cx="1286286" cy="160254"/>
          </a:xfrm>
          <a:prstGeom prst="rect">
            <a:avLst/>
          </a:prstGeom>
          <a:noFill/>
          <a:ln>
            <a:noFill/>
          </a:ln>
        </p:spPr>
      </p:pic>
      <p:pic>
        <p:nvPicPr>
          <p:cNvPr id="90" name="Google Shape;90;p2" descr="https://lh5.googleusercontent.com/gOv8UAz2I5ej6HJAUeZM8XvXNY2cqYB4EHgNbooBmUOe-oGmy7NV8xiK3zUd2pjj9ugShzL1tQ8CsJzP6epksG4F0te12HrflqdBTLueZl4wU7ypSn4oHXhE9efW-ghH"/>
          <p:cNvPicPr preferRelativeResize="0"/>
          <p:nvPr/>
        </p:nvPicPr>
        <p:blipFill rotWithShape="1">
          <a:blip r:embed="rId6">
            <a:alphaModFix/>
          </a:blip>
          <a:srcRect/>
          <a:stretch/>
        </p:blipFill>
        <p:spPr>
          <a:xfrm>
            <a:off x="4554116" y="5908305"/>
            <a:ext cx="2276475" cy="161925"/>
          </a:xfrm>
          <a:prstGeom prst="rect">
            <a:avLst/>
          </a:prstGeom>
          <a:noFill/>
          <a:ln>
            <a:noFill/>
          </a:ln>
        </p:spPr>
      </p:pic>
      <p:cxnSp>
        <p:nvCxnSpPr>
          <p:cNvPr id="91" name="Google Shape;91;p2"/>
          <p:cNvCxnSpPr/>
          <p:nvPr/>
        </p:nvCxnSpPr>
        <p:spPr>
          <a:xfrm rot="10800000" flipH="1">
            <a:off x="4152533" y="2013697"/>
            <a:ext cx="300836" cy="851004"/>
          </a:xfrm>
          <a:prstGeom prst="straightConnector1">
            <a:avLst/>
          </a:prstGeom>
          <a:noFill/>
          <a:ln w="9525" cap="flat" cmpd="sng">
            <a:solidFill>
              <a:schemeClr val="dk1"/>
            </a:solidFill>
            <a:prstDash val="solid"/>
            <a:miter lim="800000"/>
            <a:headEnd type="none" w="sm" len="sm"/>
            <a:tailEnd type="none" w="sm" len="sm"/>
          </a:ln>
        </p:spPr>
      </p:cxnSp>
      <p:cxnSp>
        <p:nvCxnSpPr>
          <p:cNvPr id="92" name="Google Shape;92;p2"/>
          <p:cNvCxnSpPr/>
          <p:nvPr/>
        </p:nvCxnSpPr>
        <p:spPr>
          <a:xfrm>
            <a:off x="4152533" y="4144161"/>
            <a:ext cx="300836" cy="780177"/>
          </a:xfrm>
          <a:prstGeom prst="straightConnector1">
            <a:avLst/>
          </a:prstGeom>
          <a:noFill/>
          <a:ln w="9525" cap="flat" cmpd="sng">
            <a:solidFill>
              <a:schemeClr val="dk1"/>
            </a:solidFill>
            <a:prstDash val="solid"/>
            <a:miter lim="800000"/>
            <a:headEnd type="none" w="sm" len="sm"/>
            <a:tailEnd type="none" w="sm" len="sm"/>
          </a:ln>
        </p:spPr>
      </p:cxnSp>
      <p:sp>
        <p:nvSpPr>
          <p:cNvPr id="93" name="Google Shape;93;p2"/>
          <p:cNvSpPr/>
          <p:nvPr/>
        </p:nvSpPr>
        <p:spPr>
          <a:xfrm>
            <a:off x="8463206" y="1591762"/>
            <a:ext cx="66717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Lakes</a:t>
            </a:r>
            <a:endParaRPr sz="1400">
              <a:solidFill>
                <a:srgbClr val="3F3F3F"/>
              </a:solidFill>
              <a:latin typeface="Calibri"/>
              <a:ea typeface="Calibri"/>
              <a:cs typeface="Calibri"/>
              <a:sym typeface="Calibri"/>
            </a:endParaRPr>
          </a:p>
        </p:txBody>
      </p:sp>
      <p:sp>
        <p:nvSpPr>
          <p:cNvPr id="94" name="Google Shape;94;p2"/>
          <p:cNvSpPr/>
          <p:nvPr/>
        </p:nvSpPr>
        <p:spPr>
          <a:xfrm>
            <a:off x="8402765" y="1863751"/>
            <a:ext cx="171874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Great Lakes Basin</a:t>
            </a:r>
            <a:endParaRPr sz="1400">
              <a:solidFill>
                <a:schemeClr val="dk1"/>
              </a:solidFill>
              <a:latin typeface="Calibri"/>
              <a:ea typeface="Calibri"/>
              <a:cs typeface="Calibri"/>
              <a:sym typeface="Calibri"/>
            </a:endParaRPr>
          </a:p>
        </p:txBody>
      </p:sp>
      <p:sp>
        <p:nvSpPr>
          <p:cNvPr id="95" name="Google Shape;95;p2"/>
          <p:cNvSpPr/>
          <p:nvPr/>
        </p:nvSpPr>
        <p:spPr>
          <a:xfrm>
            <a:off x="4453369" y="1155351"/>
            <a:ext cx="5674373" cy="4623995"/>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 name="Google Shape;96;p2"/>
          <p:cNvSpPr txBox="1"/>
          <p:nvPr/>
        </p:nvSpPr>
        <p:spPr>
          <a:xfrm>
            <a:off x="6769148" y="4226472"/>
            <a:ext cx="104281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Michigan</a:t>
            </a:r>
            <a:endParaRPr dirty="0"/>
          </a:p>
        </p:txBody>
      </p:sp>
      <p:sp>
        <p:nvSpPr>
          <p:cNvPr id="97" name="Google Shape;97;p2"/>
          <p:cNvSpPr txBox="1"/>
          <p:nvPr/>
        </p:nvSpPr>
        <p:spPr>
          <a:xfrm>
            <a:off x="5240704" y="3657600"/>
            <a:ext cx="103426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Wisconsin</a:t>
            </a:r>
            <a:endParaRPr/>
          </a:p>
        </p:txBody>
      </p:sp>
      <p:sp>
        <p:nvSpPr>
          <p:cNvPr id="98" name="Google Shape;98;p2"/>
          <p:cNvSpPr txBox="1"/>
          <p:nvPr/>
        </p:nvSpPr>
        <p:spPr>
          <a:xfrm>
            <a:off x="4410819" y="2703814"/>
            <a:ext cx="114208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Minnesota</a:t>
            </a:r>
            <a:endParaRPr/>
          </a:p>
        </p:txBody>
      </p:sp>
      <p:sp>
        <p:nvSpPr>
          <p:cNvPr id="99" name="Google Shape;99;p2"/>
          <p:cNvSpPr txBox="1"/>
          <p:nvPr/>
        </p:nvSpPr>
        <p:spPr>
          <a:xfrm>
            <a:off x="7491992" y="2929016"/>
            <a:ext cx="91141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Ontario</a:t>
            </a:r>
            <a:endParaRPr/>
          </a:p>
        </p:txBody>
      </p:sp>
      <p:sp>
        <p:nvSpPr>
          <p:cNvPr id="100" name="Google Shape;100;p2"/>
          <p:cNvSpPr txBox="1"/>
          <p:nvPr/>
        </p:nvSpPr>
        <p:spPr>
          <a:xfrm>
            <a:off x="9175448" y="2634734"/>
            <a:ext cx="9522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Quebec</a:t>
            </a:r>
            <a:endParaRPr/>
          </a:p>
        </p:txBody>
      </p:sp>
      <p:sp>
        <p:nvSpPr>
          <p:cNvPr id="101" name="Google Shape;101;p2"/>
          <p:cNvSpPr txBox="1"/>
          <p:nvPr/>
        </p:nvSpPr>
        <p:spPr>
          <a:xfrm>
            <a:off x="7430997" y="5191323"/>
            <a:ext cx="63052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Ohio</a:t>
            </a:r>
            <a:endParaRPr/>
          </a:p>
        </p:txBody>
      </p:sp>
      <p:sp>
        <p:nvSpPr>
          <p:cNvPr id="102" name="Google Shape;102;p2"/>
          <p:cNvSpPr txBox="1"/>
          <p:nvPr/>
        </p:nvSpPr>
        <p:spPr>
          <a:xfrm>
            <a:off x="6555516" y="1407798"/>
            <a:ext cx="13243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3F3F3F"/>
                </a:solidFill>
                <a:latin typeface="Century Gothic"/>
                <a:ea typeface="Century Gothic"/>
                <a:cs typeface="Century Gothic"/>
                <a:sym typeface="Century Gothic"/>
              </a:rPr>
              <a:t>Canada</a:t>
            </a:r>
            <a:endParaRPr dirty="0"/>
          </a:p>
        </p:txBody>
      </p:sp>
      <p:sp>
        <p:nvSpPr>
          <p:cNvPr id="103" name="Google Shape;103;p2"/>
          <p:cNvSpPr txBox="1"/>
          <p:nvPr/>
        </p:nvSpPr>
        <p:spPr>
          <a:xfrm>
            <a:off x="9070576" y="4380360"/>
            <a:ext cx="105716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New York</a:t>
            </a:r>
            <a:endParaRPr/>
          </a:p>
        </p:txBody>
      </p:sp>
      <p:sp>
        <p:nvSpPr>
          <p:cNvPr id="104" name="Google Shape;104;p2"/>
          <p:cNvSpPr txBox="1"/>
          <p:nvPr/>
        </p:nvSpPr>
        <p:spPr>
          <a:xfrm>
            <a:off x="8382679" y="4924338"/>
            <a:ext cx="137579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Pennsylvania</a:t>
            </a:r>
            <a:endParaRPr/>
          </a:p>
        </p:txBody>
      </p:sp>
      <p:sp>
        <p:nvSpPr>
          <p:cNvPr id="105" name="Google Shape;105;p2"/>
          <p:cNvSpPr/>
          <p:nvPr/>
        </p:nvSpPr>
        <p:spPr>
          <a:xfrm>
            <a:off x="7958110" y="1907477"/>
            <a:ext cx="433341" cy="215384"/>
          </a:xfrm>
          <a:prstGeom prst="rect">
            <a:avLst/>
          </a:prstGeom>
          <a:solidFill>
            <a:srgbClr val="E0C284"/>
          </a:solidFill>
          <a:ln w="9525"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
          <p:cNvSpPr/>
          <p:nvPr/>
        </p:nvSpPr>
        <p:spPr>
          <a:xfrm>
            <a:off x="7958110" y="1614117"/>
            <a:ext cx="433341" cy="215384"/>
          </a:xfrm>
          <a:prstGeom prst="rect">
            <a:avLst/>
          </a:prstGeom>
          <a:solidFill>
            <a:srgbClr val="B5E7E4"/>
          </a:solidFill>
          <a:ln w="9525"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extBox 1"/>
          <p:cNvSpPr txBox="1"/>
          <p:nvPr/>
        </p:nvSpPr>
        <p:spPr>
          <a:xfrm>
            <a:off x="5661885" y="4957198"/>
            <a:ext cx="1071817" cy="307777"/>
          </a:xfrm>
          <a:prstGeom prst="rect">
            <a:avLst/>
          </a:prstGeom>
          <a:noFill/>
        </p:spPr>
        <p:txBody>
          <a:bodyPr wrap="square" rtlCol="0">
            <a:spAutoFit/>
          </a:bodyPr>
          <a:lstStyle/>
          <a:p>
            <a:r>
              <a:rPr lang="en-US" sz="1400" dirty="0" smtClean="0">
                <a:solidFill>
                  <a:schemeClr val="tx1">
                    <a:lumMod val="75000"/>
                    <a:lumOff val="25000"/>
                  </a:schemeClr>
                </a:solidFill>
                <a:latin typeface="Century Gothic" charset="0"/>
                <a:ea typeface="Century Gothic" charset="0"/>
                <a:cs typeface="Century Gothic" charset="0"/>
              </a:rPr>
              <a:t>Illinois</a:t>
            </a:r>
            <a:endParaRPr lang="en-US" sz="1400" dirty="0">
              <a:solidFill>
                <a:schemeClr val="tx1">
                  <a:lumMod val="75000"/>
                  <a:lumOff val="25000"/>
                </a:schemeClr>
              </a:solidFill>
              <a:latin typeface="Century Gothic" charset="0"/>
              <a:ea typeface="Century Gothic" charset="0"/>
              <a:cs typeface="Century Gothic" charset="0"/>
            </a:endParaRPr>
          </a:p>
        </p:txBody>
      </p:sp>
      <p:sp>
        <p:nvSpPr>
          <p:cNvPr id="3" name="TextBox 2"/>
          <p:cNvSpPr txBox="1"/>
          <p:nvPr/>
        </p:nvSpPr>
        <p:spPr>
          <a:xfrm>
            <a:off x="6345258" y="5215389"/>
            <a:ext cx="1190745" cy="338554"/>
          </a:xfrm>
          <a:prstGeom prst="rect">
            <a:avLst/>
          </a:prstGeom>
          <a:noFill/>
        </p:spPr>
        <p:txBody>
          <a:bodyPr wrap="square" rtlCol="0">
            <a:spAutoFit/>
          </a:bodyPr>
          <a:lstStyle/>
          <a:p>
            <a:r>
              <a:rPr lang="en-US" sz="1600" dirty="0" smtClean="0">
                <a:solidFill>
                  <a:schemeClr val="tx1">
                    <a:lumMod val="75000"/>
                    <a:lumOff val="25000"/>
                  </a:schemeClr>
                </a:solidFill>
                <a:latin typeface="Century Gothic" charset="0"/>
                <a:ea typeface="Century Gothic" charset="0"/>
                <a:cs typeface="Century Gothic" charset="0"/>
              </a:rPr>
              <a:t>Indiana</a:t>
            </a:r>
            <a:endParaRPr lang="en-US" sz="1600" dirty="0">
              <a:solidFill>
                <a:schemeClr val="tx1">
                  <a:lumMod val="75000"/>
                  <a:lumOff val="25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838784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ZV5un7anQ11aLj9w5323QFkKV421G3Io1jvAXzEOOJF7PAXhD28SN1QvgYv1qUvStlNGSupqs64iJYfPaqC1DkMv7Zf_QHC_hIUn9ALSrfrIOuKP1yex17eANkRP7QWX">
            <a:extLst>
              <a:ext uri="{FF2B5EF4-FFF2-40B4-BE49-F238E27FC236}">
                <a16:creationId xmlns:a16="http://schemas.microsoft.com/office/drawing/2014/main" id="{79EA3795-57AE-4CBF-BFF7-42533451C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733"/>
            <a:ext cx="12191999" cy="14859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63A078D0-DA5D-475F-BAC2-950FF4E38CAC}"/>
              </a:ext>
            </a:extLst>
          </p:cNvPr>
          <p:cNvSpPr/>
          <p:nvPr/>
        </p:nvSpPr>
        <p:spPr>
          <a:xfrm>
            <a:off x="528850" y="371654"/>
            <a:ext cx="5227057" cy="698182"/>
          </a:xfrm>
          <a:prstGeom prst="roundRect">
            <a:avLst/>
          </a:prstGeom>
          <a:solidFill>
            <a:srgbClr val="81C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CE09D9E-2137-4D77-A253-19E98CFFB28A}"/>
              </a:ext>
            </a:extLst>
          </p:cNvPr>
          <p:cNvSpPr txBox="1"/>
          <p:nvPr/>
        </p:nvSpPr>
        <p:spPr>
          <a:xfrm>
            <a:off x="528850" y="366802"/>
            <a:ext cx="8543925" cy="707886"/>
          </a:xfrm>
          <a:prstGeom prst="rect">
            <a:avLst/>
          </a:prstGeom>
          <a:noFill/>
        </p:spPr>
        <p:txBody>
          <a:bodyPr wrap="square" rtlCol="0">
            <a:spAutoFit/>
          </a:bodyPr>
          <a:lstStyle/>
          <a:p>
            <a:r>
              <a:rPr lang="en-US" sz="4000" b="1" dirty="0">
                <a:solidFill>
                  <a:schemeClr val="bg1"/>
                </a:solidFill>
                <a:latin typeface="Century Gothic" panose="020B0502020202020204" pitchFamily="34" charset="0"/>
              </a:rPr>
              <a:t>Wetlands Ecosystem</a:t>
            </a:r>
          </a:p>
        </p:txBody>
      </p:sp>
      <p:sp>
        <p:nvSpPr>
          <p:cNvPr id="4" name="Rectangle: Rounded Corners 3">
            <a:extLst>
              <a:ext uri="{FF2B5EF4-FFF2-40B4-BE49-F238E27FC236}">
                <a16:creationId xmlns:a16="http://schemas.microsoft.com/office/drawing/2014/main" id="{234AD954-3A1D-4F4F-92A6-18C2013BF191}"/>
              </a:ext>
            </a:extLst>
          </p:cNvPr>
          <p:cNvSpPr/>
          <p:nvPr/>
        </p:nvSpPr>
        <p:spPr>
          <a:xfrm>
            <a:off x="676275" y="1763412"/>
            <a:ext cx="11106150" cy="998838"/>
          </a:xfrm>
          <a:prstGeom prst="roundRect">
            <a:avLst/>
          </a:prstGeom>
          <a:solidFill>
            <a:srgbClr val="81C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0F23426-9E1D-4B22-95BC-1572B498B9EC}"/>
              </a:ext>
            </a:extLst>
          </p:cNvPr>
          <p:cNvSpPr/>
          <p:nvPr/>
        </p:nvSpPr>
        <p:spPr>
          <a:xfrm>
            <a:off x="1057275" y="1930140"/>
            <a:ext cx="10458450" cy="646331"/>
          </a:xfrm>
          <a:prstGeom prst="rect">
            <a:avLst/>
          </a:prstGeom>
          <a:noFill/>
          <a:ln>
            <a:noFill/>
          </a:ln>
        </p:spPr>
        <p:txBody>
          <a:bodyPr wrap="square">
            <a:spAutoFit/>
          </a:bodyPr>
          <a:lstStyle/>
          <a:p>
            <a:pPr algn="ctr"/>
            <a:r>
              <a:rPr lang="en-US" b="1" dirty="0">
                <a:solidFill>
                  <a:schemeClr val="tx1">
                    <a:lumMod val="75000"/>
                    <a:lumOff val="25000"/>
                  </a:schemeClr>
                </a:solidFill>
                <a:latin typeface="Century Gothic" panose="020B0502020202020204" pitchFamily="34" charset="0"/>
              </a:rPr>
              <a:t>“Wetlands are among the most productive ecosystems in the world, comparable to rain forests and coral reefs.” </a:t>
            </a:r>
            <a:r>
              <a:rPr lang="en-US" sz="1200" b="1" dirty="0">
                <a:solidFill>
                  <a:schemeClr val="tx1">
                    <a:lumMod val="75000"/>
                    <a:lumOff val="25000"/>
                  </a:schemeClr>
                </a:solidFill>
                <a:latin typeface="Century Gothic" panose="020B0502020202020204" pitchFamily="34" charset="0"/>
              </a:rPr>
              <a:t>US EPA</a:t>
            </a:r>
            <a:endParaRPr lang="en-US" dirty="0">
              <a:solidFill>
                <a:schemeClr val="tx1">
                  <a:lumMod val="75000"/>
                  <a:lumOff val="25000"/>
                </a:schemeClr>
              </a:solidFill>
            </a:endParaRPr>
          </a:p>
        </p:txBody>
      </p:sp>
      <p:sp>
        <p:nvSpPr>
          <p:cNvPr id="5" name="Rectangle: Rounded Corners 4">
            <a:extLst>
              <a:ext uri="{FF2B5EF4-FFF2-40B4-BE49-F238E27FC236}">
                <a16:creationId xmlns:a16="http://schemas.microsoft.com/office/drawing/2014/main" id="{5AE2A82F-94E3-4D80-9461-507A37B33581}"/>
              </a:ext>
            </a:extLst>
          </p:cNvPr>
          <p:cNvSpPr/>
          <p:nvPr/>
        </p:nvSpPr>
        <p:spPr>
          <a:xfrm>
            <a:off x="1057275" y="3083934"/>
            <a:ext cx="4621036" cy="3265788"/>
          </a:xfrm>
          <a:prstGeom prst="roundRect">
            <a:avLst/>
          </a:prstGeom>
          <a:solidFill>
            <a:srgbClr val="81C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5F7EA4-D96A-4C9C-950F-EBB374E70BA4}"/>
              </a:ext>
            </a:extLst>
          </p:cNvPr>
          <p:cNvSpPr txBox="1"/>
          <p:nvPr/>
        </p:nvSpPr>
        <p:spPr>
          <a:xfrm>
            <a:off x="1519943" y="3211878"/>
            <a:ext cx="3695700" cy="430887"/>
          </a:xfrm>
          <a:prstGeom prst="rect">
            <a:avLst/>
          </a:prstGeom>
          <a:noFill/>
        </p:spPr>
        <p:txBody>
          <a:bodyPr wrap="square" rtlCol="0">
            <a:spAutoFit/>
          </a:bodyPr>
          <a:lstStyle/>
          <a:p>
            <a:pPr algn="ctr"/>
            <a:r>
              <a:rPr lang="en-US" sz="2200" b="1" dirty="0">
                <a:solidFill>
                  <a:schemeClr val="bg1"/>
                </a:solidFill>
                <a:latin typeface="Century Gothic" panose="020B0502020202020204" pitchFamily="34" charset="0"/>
              </a:rPr>
              <a:t>What is a wetland?</a:t>
            </a:r>
          </a:p>
        </p:txBody>
      </p:sp>
      <p:sp>
        <p:nvSpPr>
          <p:cNvPr id="7" name="TextBox 6">
            <a:extLst>
              <a:ext uri="{FF2B5EF4-FFF2-40B4-BE49-F238E27FC236}">
                <a16:creationId xmlns:a16="http://schemas.microsoft.com/office/drawing/2014/main" id="{7336F5F5-D949-4997-B20E-5377BBB8B823}"/>
              </a:ext>
            </a:extLst>
          </p:cNvPr>
          <p:cNvSpPr txBox="1"/>
          <p:nvPr/>
        </p:nvSpPr>
        <p:spPr>
          <a:xfrm>
            <a:off x="1057274" y="3642765"/>
            <a:ext cx="4446937" cy="2904000"/>
          </a:xfrm>
          <a:prstGeom prst="rect">
            <a:avLst/>
          </a:prstGeom>
          <a:noFill/>
        </p:spPr>
        <p:txBody>
          <a:bodyPr wrap="square" rtlCol="0">
            <a:spAutoFit/>
          </a:bodyPr>
          <a:lstStyle/>
          <a:p>
            <a:pPr algn="ctr">
              <a:lnSpc>
                <a:spcPts val="2200"/>
              </a:lnSpc>
            </a:pPr>
            <a:r>
              <a:rPr lang="en-US" dirty="0">
                <a:solidFill>
                  <a:schemeClr val="bg1"/>
                </a:solidFill>
                <a:latin typeface="Century Gothic" panose="020B0502020202020204" pitchFamily="34" charset="0"/>
                <a:sym typeface="Webdings" panose="05030102010509060703" pitchFamily="18" charset="2"/>
              </a:rPr>
              <a:t> </a:t>
            </a:r>
            <a:r>
              <a:rPr lang="en-US" dirty="0">
                <a:solidFill>
                  <a:schemeClr val="bg1"/>
                </a:solidFill>
                <a:latin typeface="Century Gothic" panose="020B0502020202020204" pitchFamily="34" charset="0"/>
              </a:rPr>
              <a:t>Year-round or seasonally wet transition zones between land and water</a:t>
            </a:r>
          </a:p>
          <a:p>
            <a:pPr algn="ctr">
              <a:lnSpc>
                <a:spcPts val="2200"/>
              </a:lnSpc>
            </a:pPr>
            <a:endParaRPr lang="en-US" dirty="0">
              <a:solidFill>
                <a:schemeClr val="bg1"/>
              </a:solidFill>
              <a:latin typeface="Century Gothic" panose="020B0502020202020204" pitchFamily="34" charset="0"/>
            </a:endParaRPr>
          </a:p>
          <a:p>
            <a:pPr algn="ctr">
              <a:lnSpc>
                <a:spcPts val="2200"/>
              </a:lnSpc>
            </a:pPr>
            <a:r>
              <a:rPr lang="en-US" dirty="0">
                <a:solidFill>
                  <a:schemeClr val="bg1"/>
                </a:solidFill>
                <a:latin typeface="Century Gothic" panose="020B0502020202020204" pitchFamily="34" charset="0"/>
                <a:sym typeface="Webdings" panose="05030102010509060703" pitchFamily="18" charset="2"/>
              </a:rPr>
              <a:t> </a:t>
            </a:r>
            <a:r>
              <a:rPr lang="en-US" dirty="0">
                <a:solidFill>
                  <a:schemeClr val="bg1"/>
                </a:solidFill>
                <a:latin typeface="Century Gothic" panose="020B0502020202020204" pitchFamily="34" charset="0"/>
              </a:rPr>
              <a:t>The flow of water, cycling of nutrients, and solar energy produce an ecosystem characterized by unique hydrology, soils and vegetation</a:t>
            </a:r>
            <a:r>
              <a:rPr lang="en-US" dirty="0"/>
              <a:t/>
            </a:r>
            <a:br>
              <a:rPr lang="en-US" dirty="0"/>
            </a:br>
            <a:endParaRPr lang="en-US" dirty="0"/>
          </a:p>
        </p:txBody>
      </p:sp>
      <p:sp>
        <p:nvSpPr>
          <p:cNvPr id="9" name="Rectangle: Rounded Corners 8">
            <a:extLst>
              <a:ext uri="{FF2B5EF4-FFF2-40B4-BE49-F238E27FC236}">
                <a16:creationId xmlns:a16="http://schemas.microsoft.com/office/drawing/2014/main" id="{DE880412-80A0-4F74-9297-9503A3CDFBC4}"/>
              </a:ext>
            </a:extLst>
          </p:cNvPr>
          <p:cNvSpPr/>
          <p:nvPr/>
        </p:nvSpPr>
        <p:spPr>
          <a:xfrm>
            <a:off x="6687607" y="3145203"/>
            <a:ext cx="4333875" cy="3143250"/>
          </a:xfrm>
          <a:prstGeom prst="roundRect">
            <a:avLst/>
          </a:prstGeom>
          <a:solidFill>
            <a:srgbClr val="81C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93B3438-A249-4D0E-AAE9-128DE7EAF6AF}"/>
              </a:ext>
            </a:extLst>
          </p:cNvPr>
          <p:cNvSpPr txBox="1"/>
          <p:nvPr/>
        </p:nvSpPr>
        <p:spPr>
          <a:xfrm>
            <a:off x="6987468" y="3211878"/>
            <a:ext cx="3623733" cy="430887"/>
          </a:xfrm>
          <a:prstGeom prst="rect">
            <a:avLst/>
          </a:prstGeom>
          <a:noFill/>
        </p:spPr>
        <p:txBody>
          <a:bodyPr wrap="square" rtlCol="0">
            <a:spAutoFit/>
          </a:bodyPr>
          <a:lstStyle/>
          <a:p>
            <a:pPr algn="ctr"/>
            <a:r>
              <a:rPr lang="en-US" sz="2200" b="1" dirty="0">
                <a:solidFill>
                  <a:schemeClr val="bg1"/>
                </a:solidFill>
                <a:latin typeface="Century Gothic" panose="020B0502020202020204" pitchFamily="34" charset="0"/>
              </a:rPr>
              <a:t>Ecosystem Functions</a:t>
            </a:r>
          </a:p>
        </p:txBody>
      </p:sp>
      <p:sp>
        <p:nvSpPr>
          <p:cNvPr id="12" name="TextBox 11">
            <a:extLst>
              <a:ext uri="{FF2B5EF4-FFF2-40B4-BE49-F238E27FC236}">
                <a16:creationId xmlns:a16="http://schemas.microsoft.com/office/drawing/2014/main" id="{60DCFC62-C6F4-46D2-9E8B-B88E8203DE3E}"/>
              </a:ext>
            </a:extLst>
          </p:cNvPr>
          <p:cNvSpPr txBox="1"/>
          <p:nvPr/>
        </p:nvSpPr>
        <p:spPr>
          <a:xfrm>
            <a:off x="6987469" y="3642765"/>
            <a:ext cx="3684588" cy="2446824"/>
          </a:xfrm>
          <a:prstGeom prst="rect">
            <a:avLst/>
          </a:prstGeom>
          <a:noFill/>
        </p:spPr>
        <p:txBody>
          <a:bodyPr wrap="square" rtlCol="0">
            <a:spAutoFit/>
          </a:bodyPr>
          <a:lstStyle/>
          <a:p>
            <a:pPr marL="285750" indent="-285750">
              <a:spcAft>
                <a:spcPts val="1800"/>
              </a:spcAft>
              <a:buFont typeface="Webdings" panose="05030102010509060703" pitchFamily="18" charset="2"/>
              <a:buChar char="4"/>
            </a:pPr>
            <a:r>
              <a:rPr lang="en-US" dirty="0">
                <a:solidFill>
                  <a:schemeClr val="bg1"/>
                </a:solidFill>
                <a:latin typeface="Century Gothic" panose="020B0502020202020204" pitchFamily="34" charset="0"/>
                <a:sym typeface="Webdings" panose="05030102010509060703" pitchFamily="18" charset="2"/>
              </a:rPr>
              <a:t>Water filtration</a:t>
            </a:r>
          </a:p>
          <a:p>
            <a:pPr marL="285750" indent="-285750">
              <a:spcAft>
                <a:spcPts val="1800"/>
              </a:spcAft>
              <a:buFont typeface="Webdings" panose="05030102010509060703" pitchFamily="18" charset="2"/>
              <a:buChar char="4"/>
            </a:pPr>
            <a:r>
              <a:rPr lang="en-US" dirty="0">
                <a:solidFill>
                  <a:schemeClr val="bg1"/>
                </a:solidFill>
                <a:latin typeface="Century Gothic" panose="020B0502020202020204" pitchFamily="34" charset="0"/>
              </a:rPr>
              <a:t>Floodwater storage</a:t>
            </a:r>
          </a:p>
          <a:p>
            <a:pPr marL="285750" indent="-285750">
              <a:spcAft>
                <a:spcPts val="1800"/>
              </a:spcAft>
              <a:buFont typeface="Webdings" panose="05030102010509060703" pitchFamily="18" charset="2"/>
              <a:buChar char="4"/>
            </a:pPr>
            <a:r>
              <a:rPr lang="en-US" dirty="0">
                <a:solidFill>
                  <a:schemeClr val="bg1"/>
                </a:solidFill>
                <a:latin typeface="Century Gothic" panose="020B0502020202020204" pitchFamily="34" charset="0"/>
              </a:rPr>
              <a:t>Provide fish and wildlife habitats</a:t>
            </a:r>
          </a:p>
          <a:p>
            <a:pPr marL="285750" indent="-285750">
              <a:spcAft>
                <a:spcPts val="1800"/>
              </a:spcAft>
              <a:buFont typeface="Webdings" panose="05030102010509060703" pitchFamily="18" charset="2"/>
              <a:buChar char="4"/>
            </a:pPr>
            <a:r>
              <a:rPr lang="en-US" dirty="0">
                <a:solidFill>
                  <a:schemeClr val="bg1"/>
                </a:solidFill>
                <a:latin typeface="Century Gothic" panose="020B0502020202020204" pitchFamily="34" charset="0"/>
              </a:rPr>
              <a:t>Maintain surface water flow during dry season</a:t>
            </a:r>
          </a:p>
        </p:txBody>
      </p:sp>
      <p:sp>
        <p:nvSpPr>
          <p:cNvPr id="11" name="TextBox 10">
            <a:extLst>
              <a:ext uri="{FF2B5EF4-FFF2-40B4-BE49-F238E27FC236}">
                <a16:creationId xmlns:a16="http://schemas.microsoft.com/office/drawing/2014/main" id="{4043F9A4-087B-4E60-9E34-5E2C7B7FCD25}"/>
              </a:ext>
            </a:extLst>
          </p:cNvPr>
          <p:cNvSpPr txBox="1"/>
          <p:nvPr/>
        </p:nvSpPr>
        <p:spPr>
          <a:xfrm>
            <a:off x="0" y="6454816"/>
            <a:ext cx="2542117"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Image credit: herbert2512</a:t>
            </a:r>
          </a:p>
        </p:txBody>
      </p:sp>
    </p:spTree>
    <p:extLst>
      <p:ext uri="{BB962C8B-B14F-4D97-AF65-F5344CB8AC3E}">
        <p14:creationId xmlns:p14="http://schemas.microsoft.com/office/powerpoint/2010/main" val="5051865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
          <p:cNvSpPr txBox="1"/>
          <p:nvPr/>
        </p:nvSpPr>
        <p:spPr>
          <a:xfrm>
            <a:off x="309966" y="123986"/>
            <a:ext cx="595134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Century Gothic"/>
                <a:ea typeface="Century Gothic"/>
                <a:cs typeface="Century Gothic"/>
                <a:sym typeface="Century Gothic"/>
              </a:rPr>
              <a:t>Community Concerns</a:t>
            </a:r>
            <a:endParaRPr/>
          </a:p>
        </p:txBody>
      </p:sp>
      <p:pic>
        <p:nvPicPr>
          <p:cNvPr id="131" name="Google Shape;131;p4"/>
          <p:cNvPicPr preferRelativeResize="0"/>
          <p:nvPr/>
        </p:nvPicPr>
        <p:blipFill rotWithShape="1">
          <a:blip r:embed="rId3">
            <a:alphaModFix/>
          </a:blip>
          <a:srcRect/>
          <a:stretch/>
        </p:blipFill>
        <p:spPr>
          <a:xfrm>
            <a:off x="7745804" y="1260149"/>
            <a:ext cx="3764323" cy="5369949"/>
          </a:xfrm>
          <a:prstGeom prst="rect">
            <a:avLst/>
          </a:prstGeom>
          <a:noFill/>
          <a:ln>
            <a:noFill/>
          </a:ln>
          <a:effectLst>
            <a:outerShdw blurRad="292100" dist="139700" dir="2700000" algn="tl" rotWithShape="0">
              <a:srgbClr val="333333">
                <a:alpha val="64705"/>
              </a:srgbClr>
            </a:outerShdw>
          </a:effectLst>
        </p:spPr>
      </p:pic>
      <p:sp>
        <p:nvSpPr>
          <p:cNvPr id="132" name="Google Shape;132;p4"/>
          <p:cNvSpPr txBox="1"/>
          <p:nvPr/>
        </p:nvSpPr>
        <p:spPr>
          <a:xfrm>
            <a:off x="149709" y="6491598"/>
            <a:ext cx="446859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3F3F3F"/>
                </a:solidFill>
                <a:latin typeface="Century Gothic"/>
                <a:ea typeface="Century Gothic"/>
                <a:cs typeface="Century Gothic"/>
                <a:sym typeface="Century Gothic"/>
              </a:rPr>
              <a:t>Image source: Peter </a:t>
            </a:r>
            <a:r>
              <a:rPr lang="en-US" sz="1400" dirty="0" err="1">
                <a:solidFill>
                  <a:srgbClr val="3F3F3F"/>
                </a:solidFill>
                <a:latin typeface="Century Gothic"/>
                <a:ea typeface="Century Gothic"/>
                <a:cs typeface="Century Gothic"/>
                <a:sym typeface="Century Gothic"/>
              </a:rPr>
              <a:t>Hawman</a:t>
            </a:r>
            <a:r>
              <a:rPr lang="en-US" sz="1400" dirty="0">
                <a:solidFill>
                  <a:srgbClr val="3F3F3F"/>
                </a:solidFill>
                <a:latin typeface="Century Gothic"/>
                <a:ea typeface="Century Gothic"/>
                <a:cs typeface="Century Gothic"/>
                <a:sym typeface="Century Gothic"/>
              </a:rPr>
              <a:t>, NASA DEVELOP</a:t>
            </a:r>
            <a:endParaRPr sz="1400" dirty="0"/>
          </a:p>
        </p:txBody>
      </p:sp>
      <p:sp>
        <p:nvSpPr>
          <p:cNvPr id="6" name="Text Placeholder 3">
            <a:extLst>
              <a:ext uri="{FF2B5EF4-FFF2-40B4-BE49-F238E27FC236}">
                <a16:creationId xmlns:a16="http://schemas.microsoft.com/office/drawing/2014/main" id="{951F7DC4-B739-4054-9C72-66590BB45B82}"/>
              </a:ext>
            </a:extLst>
          </p:cNvPr>
          <p:cNvSpPr txBox="1">
            <a:spLocks/>
          </p:cNvSpPr>
          <p:nvPr/>
        </p:nvSpPr>
        <p:spPr>
          <a:xfrm>
            <a:off x="495300" y="1744520"/>
            <a:ext cx="6492240" cy="44012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2400"/>
              </a:spcAft>
              <a:buClr>
                <a:srgbClr val="379CC4"/>
              </a:buClr>
              <a:buFont typeface="Webdings" panose="05030102010509060703" pitchFamily="18" charset="2"/>
              <a:buChar char="4"/>
            </a:pPr>
            <a:r>
              <a:rPr lang="en-US" sz="2400" dirty="0" smtClean="0">
                <a:solidFill>
                  <a:srgbClr val="3F3F3F"/>
                </a:solidFill>
                <a:latin typeface="Century Gothic"/>
                <a:ea typeface="Century Gothic"/>
                <a:cs typeface="Century Gothic"/>
                <a:sym typeface="Century Gothic"/>
              </a:rPr>
              <a:t>Wetlands </a:t>
            </a:r>
            <a:r>
              <a:rPr lang="en-US" sz="2400" dirty="0">
                <a:solidFill>
                  <a:srgbClr val="379CC4"/>
                </a:solidFill>
                <a:latin typeface="Century Gothic"/>
                <a:ea typeface="Century Gothic"/>
                <a:cs typeface="Century Gothic"/>
                <a:sym typeface="Century Gothic"/>
              </a:rPr>
              <a:t>mitigate floods</a:t>
            </a:r>
            <a:r>
              <a:rPr lang="en-US" sz="2400" dirty="0">
                <a:solidFill>
                  <a:srgbClr val="3F3F3F"/>
                </a:solidFill>
                <a:latin typeface="Century Gothic"/>
                <a:ea typeface="Century Gothic"/>
                <a:cs typeface="Century Gothic"/>
                <a:sym typeface="Century Gothic"/>
              </a:rPr>
              <a:t>, provide critical </a:t>
            </a:r>
            <a:r>
              <a:rPr lang="en-US" sz="2400" dirty="0">
                <a:solidFill>
                  <a:srgbClr val="379CC4"/>
                </a:solidFill>
                <a:latin typeface="Century Gothic"/>
                <a:ea typeface="Century Gothic"/>
                <a:cs typeface="Century Gothic"/>
                <a:sym typeface="Century Gothic"/>
              </a:rPr>
              <a:t>habitat for wildlife</a:t>
            </a:r>
            <a:r>
              <a:rPr lang="en-US" sz="2400" dirty="0">
                <a:solidFill>
                  <a:srgbClr val="3F3F3F"/>
                </a:solidFill>
                <a:latin typeface="Century Gothic"/>
                <a:ea typeface="Century Gothic"/>
                <a:cs typeface="Century Gothic"/>
                <a:sym typeface="Century Gothic"/>
              </a:rPr>
              <a:t>, and support </a:t>
            </a:r>
            <a:r>
              <a:rPr lang="en-US" sz="2400" dirty="0">
                <a:solidFill>
                  <a:srgbClr val="379CC4"/>
                </a:solidFill>
                <a:latin typeface="Century Gothic"/>
                <a:ea typeface="Century Gothic"/>
                <a:cs typeface="Century Gothic"/>
                <a:sym typeface="Century Gothic"/>
              </a:rPr>
              <a:t>recreation</a:t>
            </a:r>
            <a:r>
              <a:rPr lang="en-US" sz="2400" dirty="0">
                <a:solidFill>
                  <a:srgbClr val="3F3F3F"/>
                </a:solidFill>
                <a:latin typeface="Century Gothic"/>
                <a:ea typeface="Century Gothic"/>
                <a:cs typeface="Century Gothic"/>
                <a:sym typeface="Century Gothic"/>
              </a:rPr>
              <a:t> and </a:t>
            </a:r>
            <a:r>
              <a:rPr lang="en-US" sz="2400" dirty="0">
                <a:solidFill>
                  <a:srgbClr val="379CC4"/>
                </a:solidFill>
                <a:latin typeface="Century Gothic"/>
                <a:ea typeface="Century Gothic"/>
                <a:cs typeface="Century Gothic"/>
                <a:sym typeface="Century Gothic"/>
              </a:rPr>
              <a:t>industry</a:t>
            </a:r>
            <a:endParaRPr lang="en-US" sz="2400" dirty="0"/>
          </a:p>
          <a:p>
            <a:pPr marL="342900" indent="-342900">
              <a:lnSpc>
                <a:spcPct val="100000"/>
              </a:lnSpc>
              <a:spcBef>
                <a:spcPts val="0"/>
              </a:spcBef>
              <a:spcAft>
                <a:spcPts val="2400"/>
              </a:spcAft>
              <a:buClr>
                <a:srgbClr val="379CC4"/>
              </a:buClr>
              <a:buFont typeface="Webdings" panose="05030102010509060703" pitchFamily="18" charset="2"/>
              <a:buChar char="4"/>
            </a:pPr>
            <a:r>
              <a:rPr lang="en-US" sz="2400" dirty="0">
                <a:solidFill>
                  <a:srgbClr val="379CC4"/>
                </a:solidFill>
                <a:latin typeface="Century Gothic"/>
                <a:ea typeface="Century Gothic"/>
                <a:cs typeface="Century Gothic"/>
                <a:sym typeface="Century Gothic"/>
              </a:rPr>
              <a:t>Degradation </a:t>
            </a:r>
            <a:r>
              <a:rPr lang="en-US" sz="2400" dirty="0">
                <a:solidFill>
                  <a:srgbClr val="3F3F3F"/>
                </a:solidFill>
                <a:latin typeface="Century Gothic"/>
                <a:ea typeface="Century Gothic"/>
                <a:cs typeface="Century Gothic"/>
                <a:sym typeface="Century Gothic"/>
              </a:rPr>
              <a:t>of wetland ecosystems and disappearance due to </a:t>
            </a:r>
            <a:r>
              <a:rPr lang="en-US" sz="2400" dirty="0">
                <a:solidFill>
                  <a:srgbClr val="379CC4"/>
                </a:solidFill>
                <a:latin typeface="Century Gothic"/>
                <a:ea typeface="Century Gothic"/>
                <a:cs typeface="Century Gothic"/>
                <a:sym typeface="Century Gothic"/>
              </a:rPr>
              <a:t>habitat conversion </a:t>
            </a:r>
            <a:r>
              <a:rPr lang="en-US" sz="2400" dirty="0">
                <a:solidFill>
                  <a:srgbClr val="3F3F3F"/>
                </a:solidFill>
                <a:latin typeface="Century Gothic"/>
                <a:ea typeface="Century Gothic"/>
                <a:cs typeface="Century Gothic"/>
                <a:sym typeface="Century Gothic"/>
              </a:rPr>
              <a:t>harms wildlife and communities </a:t>
            </a:r>
          </a:p>
          <a:p>
            <a:pPr marL="342900" indent="-342900">
              <a:lnSpc>
                <a:spcPct val="100000"/>
              </a:lnSpc>
              <a:spcBef>
                <a:spcPts val="0"/>
              </a:spcBef>
              <a:spcAft>
                <a:spcPts val="2400"/>
              </a:spcAft>
              <a:buClr>
                <a:srgbClr val="379CC4"/>
              </a:buClr>
              <a:buFont typeface="Webdings" panose="05030102010509060703" pitchFamily="18" charset="2"/>
              <a:buChar char="4"/>
            </a:pPr>
            <a:r>
              <a:rPr lang="en-US" sz="2400" dirty="0" smtClean="0">
                <a:solidFill>
                  <a:srgbClr val="3F3F3F"/>
                </a:solidFill>
                <a:latin typeface="Century Gothic"/>
                <a:ea typeface="Century Gothic"/>
                <a:cs typeface="Century Gothic"/>
                <a:sym typeface="Century Gothic"/>
              </a:rPr>
              <a:t>Current </a:t>
            </a:r>
            <a:r>
              <a:rPr lang="en-US" sz="2400" dirty="0">
                <a:solidFill>
                  <a:srgbClr val="3F3F3F"/>
                </a:solidFill>
                <a:latin typeface="Century Gothic"/>
                <a:ea typeface="Century Gothic"/>
                <a:cs typeface="Century Gothic"/>
                <a:sym typeface="Century Gothic"/>
              </a:rPr>
              <a:t>methods of </a:t>
            </a:r>
            <a:r>
              <a:rPr lang="en-US" sz="2400" dirty="0">
                <a:solidFill>
                  <a:srgbClr val="379CC4"/>
                </a:solidFill>
                <a:latin typeface="Century Gothic"/>
                <a:ea typeface="Century Gothic"/>
                <a:cs typeface="Century Gothic"/>
                <a:sym typeface="Century Gothic"/>
              </a:rPr>
              <a:t>monitoring wetlands </a:t>
            </a:r>
            <a:r>
              <a:rPr lang="en-US" sz="2400" dirty="0">
                <a:solidFill>
                  <a:srgbClr val="3F3F3F"/>
                </a:solidFill>
                <a:latin typeface="Century Gothic"/>
                <a:ea typeface="Century Gothic"/>
                <a:cs typeface="Century Gothic"/>
                <a:sym typeface="Century Gothic"/>
              </a:rPr>
              <a:t>are costly and </a:t>
            </a:r>
            <a:r>
              <a:rPr lang="en-US" sz="2400" dirty="0" smtClean="0">
                <a:solidFill>
                  <a:srgbClr val="379CC4"/>
                </a:solidFill>
                <a:latin typeface="Century Gothic"/>
                <a:ea typeface="Century Gothic"/>
                <a:cs typeface="Century Gothic"/>
                <a:sym typeface="Century Gothic"/>
              </a:rPr>
              <a:t>labor-intensive</a:t>
            </a:r>
            <a:endParaRPr lang="en-US" sz="2400" dirty="0"/>
          </a:p>
        </p:txBody>
      </p:sp>
    </p:spTree>
    <p:extLst>
      <p:ext uri="{BB962C8B-B14F-4D97-AF65-F5344CB8AC3E}">
        <p14:creationId xmlns:p14="http://schemas.microsoft.com/office/powerpoint/2010/main" val="1757324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5"/>
          <p:cNvSpPr txBox="1"/>
          <p:nvPr/>
        </p:nvSpPr>
        <p:spPr>
          <a:xfrm>
            <a:off x="365760" y="97536"/>
            <a:ext cx="501091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Century Gothic"/>
                <a:ea typeface="Century Gothic"/>
                <a:cs typeface="Century Gothic"/>
                <a:sym typeface="Century Gothic"/>
              </a:rPr>
              <a:t>Project Objectives</a:t>
            </a:r>
            <a:endParaRPr/>
          </a:p>
        </p:txBody>
      </p:sp>
      <p:sp>
        <p:nvSpPr>
          <p:cNvPr id="139" name="Google Shape;139;p5"/>
          <p:cNvSpPr/>
          <p:nvPr/>
        </p:nvSpPr>
        <p:spPr>
          <a:xfrm>
            <a:off x="741732" y="2048256"/>
            <a:ext cx="3291840" cy="3389376"/>
          </a:xfrm>
          <a:prstGeom prst="rect">
            <a:avLst/>
          </a:prstGeom>
          <a:solidFill>
            <a:srgbClr val="81CCE3"/>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140;p5"/>
          <p:cNvSpPr txBox="1"/>
          <p:nvPr/>
        </p:nvSpPr>
        <p:spPr>
          <a:xfrm>
            <a:off x="741732" y="2737104"/>
            <a:ext cx="3291840" cy="201168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dirty="0">
                <a:solidFill>
                  <a:schemeClr val="tx1"/>
                </a:solidFill>
                <a:latin typeface="Century Gothic"/>
                <a:ea typeface="Century Gothic"/>
                <a:cs typeface="Century Gothic"/>
                <a:sym typeface="Century Gothic"/>
              </a:rPr>
              <a:t>Classify and map </a:t>
            </a:r>
            <a:r>
              <a:rPr lang="en-US" sz="2000" b="1" dirty="0">
                <a:solidFill>
                  <a:schemeClr val="bg1"/>
                </a:solidFill>
                <a:latin typeface="Century Gothic"/>
                <a:ea typeface="Century Gothic"/>
                <a:cs typeface="Century Gothic"/>
                <a:sym typeface="Century Gothic"/>
              </a:rPr>
              <a:t>wetlands extent and type in the entire Great Lakes Basin in WET 2.0</a:t>
            </a:r>
            <a:endParaRPr dirty="0">
              <a:solidFill>
                <a:schemeClr val="bg1"/>
              </a:solidFill>
            </a:endParaRPr>
          </a:p>
        </p:txBody>
      </p:sp>
      <p:sp>
        <p:nvSpPr>
          <p:cNvPr id="141" name="Google Shape;141;p5"/>
          <p:cNvSpPr/>
          <p:nvPr/>
        </p:nvSpPr>
        <p:spPr>
          <a:xfrm>
            <a:off x="4455846" y="2048256"/>
            <a:ext cx="3291840" cy="3389376"/>
          </a:xfrm>
          <a:prstGeom prst="rect">
            <a:avLst/>
          </a:prstGeom>
          <a:solidFill>
            <a:srgbClr val="81CCE3"/>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5"/>
          <p:cNvSpPr/>
          <p:nvPr/>
        </p:nvSpPr>
        <p:spPr>
          <a:xfrm>
            <a:off x="8186928" y="2051304"/>
            <a:ext cx="3291840" cy="3383280"/>
          </a:xfrm>
          <a:prstGeom prst="rect">
            <a:avLst/>
          </a:prstGeom>
          <a:solidFill>
            <a:srgbClr val="81CCE3"/>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5"/>
          <p:cNvSpPr txBox="1"/>
          <p:nvPr/>
        </p:nvSpPr>
        <p:spPr>
          <a:xfrm>
            <a:off x="4455846" y="2554224"/>
            <a:ext cx="3291840" cy="237744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dirty="0">
                <a:solidFill>
                  <a:schemeClr val="tx1"/>
                </a:solidFill>
                <a:latin typeface="Century Gothic"/>
                <a:ea typeface="Century Gothic"/>
                <a:cs typeface="Century Gothic"/>
                <a:sym typeface="Century Gothic"/>
              </a:rPr>
              <a:t>Develop a user interface </a:t>
            </a:r>
            <a:r>
              <a:rPr lang="en-US" sz="2000" b="1" dirty="0">
                <a:solidFill>
                  <a:schemeClr val="bg1"/>
                </a:solidFill>
                <a:latin typeface="Century Gothic"/>
                <a:ea typeface="Century Gothic"/>
                <a:cs typeface="Century Gothic"/>
                <a:sym typeface="Century Gothic"/>
              </a:rPr>
              <a:t>for WET 2.0 that enables user-specified and user-drawn geometries for analysis</a:t>
            </a:r>
            <a:endParaRPr dirty="0">
              <a:solidFill>
                <a:schemeClr val="bg1"/>
              </a:solidFill>
            </a:endParaRPr>
          </a:p>
        </p:txBody>
      </p:sp>
      <p:sp>
        <p:nvSpPr>
          <p:cNvPr id="144" name="Google Shape;144;p5"/>
          <p:cNvSpPr txBox="1"/>
          <p:nvPr/>
        </p:nvSpPr>
        <p:spPr>
          <a:xfrm>
            <a:off x="8552688" y="2782824"/>
            <a:ext cx="2560320" cy="192024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dirty="0">
                <a:solidFill>
                  <a:schemeClr val="tx1"/>
                </a:solidFill>
                <a:latin typeface="Century Gothic"/>
                <a:ea typeface="Century Gothic"/>
                <a:cs typeface="Century Gothic"/>
                <a:sym typeface="Century Gothic"/>
              </a:rPr>
              <a:t>Improve accuracy </a:t>
            </a:r>
            <a:r>
              <a:rPr lang="en-US" sz="2000" b="1" dirty="0">
                <a:solidFill>
                  <a:schemeClr val="bg1"/>
                </a:solidFill>
                <a:latin typeface="Century Gothic"/>
                <a:ea typeface="Century Gothic"/>
                <a:cs typeface="Century Gothic"/>
                <a:sym typeface="Century Gothic"/>
              </a:rPr>
              <a:t>and validation of wetland classification </a:t>
            </a:r>
            <a:endParaRPr dirty="0">
              <a:solidFill>
                <a:schemeClr val="bg1"/>
              </a:solidFill>
            </a:endParaRPr>
          </a:p>
        </p:txBody>
      </p:sp>
    </p:spTree>
    <p:extLst>
      <p:ext uri="{BB962C8B-B14F-4D97-AF65-F5344CB8AC3E}">
        <p14:creationId xmlns:p14="http://schemas.microsoft.com/office/powerpoint/2010/main" val="74655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A0E386-3F2D-4DAE-B19F-5E47A58CDDD8}"/>
              </a:ext>
            </a:extLst>
          </p:cNvPr>
          <p:cNvSpPr txBox="1"/>
          <p:nvPr/>
        </p:nvSpPr>
        <p:spPr>
          <a:xfrm>
            <a:off x="353568" y="109728"/>
            <a:ext cx="4498848" cy="707886"/>
          </a:xfrm>
          <a:prstGeom prst="rect">
            <a:avLst/>
          </a:prstGeom>
          <a:noFill/>
        </p:spPr>
        <p:txBody>
          <a:bodyPr wrap="square" rtlCol="0">
            <a:spAutoFit/>
          </a:bodyPr>
          <a:lstStyle/>
          <a:p>
            <a:r>
              <a:rPr lang="en-US" sz="4000" b="1" dirty="0">
                <a:solidFill>
                  <a:schemeClr val="bg1"/>
                </a:solidFill>
                <a:latin typeface="Century Gothic" panose="020B0502020202020204" pitchFamily="34" charset="0"/>
              </a:rPr>
              <a:t>Project Partners</a:t>
            </a:r>
          </a:p>
        </p:txBody>
      </p:sp>
      <p:pic>
        <p:nvPicPr>
          <p:cNvPr id="4098" name="Picture 2" descr="https://lh3.googleusercontent.com/KkSlnkZZ9gwWcW_xefWM14FD6DnnR32o2ND_i-SDz6eSTCNNHIIcXfp9LWqcZas-M13RcAFD9_phR57ajMGmv2RmmWffk0LZ0sZ75vL4ZSVjgVvPMmeM8yQ8ru8ZW3X9">
            <a:extLst>
              <a:ext uri="{FF2B5EF4-FFF2-40B4-BE49-F238E27FC236}">
                <a16:creationId xmlns:a16="http://schemas.microsoft.com/office/drawing/2014/main" id="{81C2A971-A856-4DD2-B62E-45BB2A598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8502" y="1154865"/>
            <a:ext cx="2336115" cy="27810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lh3.googleusercontent.com/Nf3r0ayMLMeNi-bWhCSnhuBa_5tCt2AHaCN77gP-4W9QZGsoICw4A6U9KP8O0jByhS-u7CBIJh8DDdRJS2dhDv8iKZH9cBVOrfTKbaPqraKJOaU5aKQkTjIHMds0UnBA">
            <a:extLst>
              <a:ext uri="{FF2B5EF4-FFF2-40B4-BE49-F238E27FC236}">
                <a16:creationId xmlns:a16="http://schemas.microsoft.com/office/drawing/2014/main" id="{D6C0AA1E-6077-4F6A-88AE-D8F484EEA3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9797" y="1214785"/>
            <a:ext cx="2382176" cy="25961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9AF86E-6E76-4078-9359-77A3E46313DF}"/>
              </a:ext>
            </a:extLst>
          </p:cNvPr>
          <p:cNvSpPr txBox="1"/>
          <p:nvPr/>
        </p:nvSpPr>
        <p:spPr>
          <a:xfrm>
            <a:off x="597408" y="1435060"/>
            <a:ext cx="2231136" cy="584775"/>
          </a:xfrm>
          <a:prstGeom prst="rect">
            <a:avLst/>
          </a:prstGeom>
          <a:noFill/>
        </p:spPr>
        <p:txBody>
          <a:bodyPr wrap="square" rtlCol="0">
            <a:spAutoFit/>
          </a:bodyPr>
          <a:lstStyle/>
          <a:p>
            <a:r>
              <a:rPr lang="en-US" sz="3200" b="1" dirty="0">
                <a:solidFill>
                  <a:srgbClr val="379CC4"/>
                </a:solidFill>
                <a:latin typeface="Century Gothic" panose="020B0502020202020204" pitchFamily="34" charset="0"/>
                <a:sym typeface="Webdings" panose="05030102010509060703" pitchFamily="18" charset="2"/>
              </a:rPr>
              <a:t>End Users</a:t>
            </a:r>
            <a:endParaRPr lang="en-US" sz="3200" b="1" dirty="0">
              <a:solidFill>
                <a:srgbClr val="379CC4"/>
              </a:solidFill>
              <a:latin typeface="Century Gothic" panose="020B0502020202020204" pitchFamily="34" charset="0"/>
            </a:endParaRPr>
          </a:p>
        </p:txBody>
      </p:sp>
      <p:sp>
        <p:nvSpPr>
          <p:cNvPr id="5" name="TextBox 4">
            <a:extLst>
              <a:ext uri="{FF2B5EF4-FFF2-40B4-BE49-F238E27FC236}">
                <a16:creationId xmlns:a16="http://schemas.microsoft.com/office/drawing/2014/main" id="{8A9F9FF5-B5C3-4827-9A1D-A0E0EEC890C0}"/>
              </a:ext>
            </a:extLst>
          </p:cNvPr>
          <p:cNvSpPr txBox="1"/>
          <p:nvPr/>
        </p:nvSpPr>
        <p:spPr>
          <a:xfrm>
            <a:off x="865632" y="2109216"/>
            <a:ext cx="6059424" cy="1754326"/>
          </a:xfrm>
          <a:prstGeom prst="rect">
            <a:avLst/>
          </a:prstGeom>
          <a:noFill/>
        </p:spPr>
        <p:txBody>
          <a:bodyPr wrap="square" rtlCol="0">
            <a:spAutoFit/>
          </a:bodyPr>
          <a:lstStyle/>
          <a:p>
            <a:pPr marL="285750" indent="-285750">
              <a:lnSpc>
                <a:spcPct val="150000"/>
              </a:lnSpc>
              <a:buClr>
                <a:srgbClr val="379CC4"/>
              </a:buClr>
              <a:buFont typeface="Webdings" panose="05030102010509060703" pitchFamily="18" charset="2"/>
              <a:buChar char="4"/>
            </a:pPr>
            <a:r>
              <a:rPr lang="en-US" dirty="0">
                <a:latin typeface="Century Gothic" panose="020B0502020202020204" pitchFamily="34" charset="0"/>
                <a:sym typeface="Webdings" panose="05030102010509060703" pitchFamily="18" charset="2"/>
              </a:rPr>
              <a:t>US Fish &amp; Wildlife </a:t>
            </a:r>
            <a:r>
              <a:rPr lang="en-US" dirty="0" smtClean="0">
                <a:latin typeface="Century Gothic" panose="020B0502020202020204" pitchFamily="34" charset="0"/>
                <a:sym typeface="Webdings" panose="05030102010509060703" pitchFamily="18" charset="2"/>
              </a:rPr>
              <a:t>Service</a:t>
            </a:r>
          </a:p>
          <a:p>
            <a:pPr marL="285750" indent="-285750">
              <a:lnSpc>
                <a:spcPct val="150000"/>
              </a:lnSpc>
              <a:buClr>
                <a:srgbClr val="379CC4"/>
              </a:buClr>
              <a:buFont typeface="Webdings" panose="05030102010509060703" pitchFamily="18" charset="2"/>
              <a:buChar char="4"/>
            </a:pPr>
            <a:r>
              <a:rPr lang="en-US" dirty="0" smtClean="0">
                <a:latin typeface="Century Gothic" panose="020B0502020202020204" pitchFamily="34" charset="0"/>
                <a:sym typeface="Webdings" panose="05030102010509060703" pitchFamily="18" charset="2"/>
              </a:rPr>
              <a:t>US </a:t>
            </a:r>
            <a:r>
              <a:rPr lang="en-US" dirty="0">
                <a:latin typeface="Century Gothic" panose="020B0502020202020204" pitchFamily="34" charset="0"/>
                <a:sym typeface="Webdings" panose="05030102010509060703" pitchFamily="18" charset="2"/>
              </a:rPr>
              <a:t>Environmental Protection </a:t>
            </a:r>
            <a:r>
              <a:rPr lang="en-US" dirty="0" smtClean="0">
                <a:latin typeface="Century Gothic" panose="020B0502020202020204" pitchFamily="34" charset="0"/>
                <a:sym typeface="Webdings" panose="05030102010509060703" pitchFamily="18" charset="2"/>
              </a:rPr>
              <a:t>Agency</a:t>
            </a:r>
          </a:p>
          <a:p>
            <a:pPr marL="285750" indent="-285750">
              <a:lnSpc>
                <a:spcPct val="150000"/>
              </a:lnSpc>
              <a:buClr>
                <a:srgbClr val="379CC4"/>
              </a:buClr>
              <a:buFont typeface="Webdings" panose="05030102010509060703" pitchFamily="18" charset="2"/>
              <a:buChar char="4"/>
            </a:pPr>
            <a:r>
              <a:rPr lang="en-US" dirty="0" smtClean="0">
                <a:latin typeface="Century Gothic" panose="020B0502020202020204" pitchFamily="34" charset="0"/>
                <a:sym typeface="Webdings" panose="05030102010509060703" pitchFamily="18" charset="2"/>
              </a:rPr>
              <a:t>Minnesota </a:t>
            </a:r>
            <a:r>
              <a:rPr lang="en-US" dirty="0">
                <a:latin typeface="Century Gothic" panose="020B0502020202020204" pitchFamily="34" charset="0"/>
                <a:sym typeface="Webdings" panose="05030102010509060703" pitchFamily="18" charset="2"/>
              </a:rPr>
              <a:t>Department of Natural </a:t>
            </a:r>
            <a:r>
              <a:rPr lang="en-US" dirty="0" smtClean="0">
                <a:latin typeface="Century Gothic" panose="020B0502020202020204" pitchFamily="34" charset="0"/>
                <a:sym typeface="Webdings" panose="05030102010509060703" pitchFamily="18" charset="2"/>
              </a:rPr>
              <a:t>Resources</a:t>
            </a:r>
          </a:p>
          <a:p>
            <a:pPr marL="285750" indent="-285750">
              <a:lnSpc>
                <a:spcPct val="150000"/>
              </a:lnSpc>
              <a:buClr>
                <a:srgbClr val="379CC4"/>
              </a:buClr>
              <a:buFont typeface="Webdings" panose="05030102010509060703" pitchFamily="18" charset="2"/>
              <a:buChar char="4"/>
            </a:pPr>
            <a:r>
              <a:rPr lang="en-US" dirty="0" smtClean="0">
                <a:latin typeface="Century Gothic" panose="020B0502020202020204" pitchFamily="34" charset="0"/>
                <a:sym typeface="Webdings" panose="05030102010509060703" pitchFamily="18" charset="2"/>
              </a:rPr>
              <a:t>Ducks </a:t>
            </a:r>
            <a:r>
              <a:rPr lang="en-US" dirty="0">
                <a:latin typeface="Century Gothic" panose="020B0502020202020204" pitchFamily="34" charset="0"/>
                <a:sym typeface="Webdings" panose="05030102010509060703" pitchFamily="18" charset="2"/>
              </a:rPr>
              <a:t>Unlimited</a:t>
            </a:r>
            <a:endParaRPr lang="en-US" dirty="0">
              <a:latin typeface="Century Gothic" panose="020B0502020202020204" pitchFamily="34" charset="0"/>
            </a:endParaRPr>
          </a:p>
        </p:txBody>
      </p:sp>
      <p:sp>
        <p:nvSpPr>
          <p:cNvPr id="6" name="TextBox 5">
            <a:extLst>
              <a:ext uri="{FF2B5EF4-FFF2-40B4-BE49-F238E27FC236}">
                <a16:creationId xmlns:a16="http://schemas.microsoft.com/office/drawing/2014/main" id="{AA12D52A-2E4E-43A6-AEDB-6FB4C4B9F9CD}"/>
              </a:ext>
            </a:extLst>
          </p:cNvPr>
          <p:cNvSpPr txBox="1"/>
          <p:nvPr/>
        </p:nvSpPr>
        <p:spPr>
          <a:xfrm>
            <a:off x="597408" y="3932438"/>
            <a:ext cx="3974592" cy="584775"/>
          </a:xfrm>
          <a:prstGeom prst="rect">
            <a:avLst/>
          </a:prstGeom>
          <a:noFill/>
        </p:spPr>
        <p:txBody>
          <a:bodyPr wrap="square" rtlCol="0">
            <a:spAutoFit/>
          </a:bodyPr>
          <a:lstStyle/>
          <a:p>
            <a:r>
              <a:rPr lang="en-US" sz="3200" b="1" dirty="0">
                <a:solidFill>
                  <a:srgbClr val="379CC4"/>
                </a:solidFill>
                <a:latin typeface="Century Gothic" panose="020B0502020202020204" pitchFamily="34" charset="0"/>
              </a:rPr>
              <a:t>Collaborators</a:t>
            </a:r>
          </a:p>
        </p:txBody>
      </p:sp>
      <p:sp>
        <p:nvSpPr>
          <p:cNvPr id="7" name="TextBox 6">
            <a:extLst>
              <a:ext uri="{FF2B5EF4-FFF2-40B4-BE49-F238E27FC236}">
                <a16:creationId xmlns:a16="http://schemas.microsoft.com/office/drawing/2014/main" id="{4B06CF8A-7493-4213-9728-507DAB08BDE4}"/>
              </a:ext>
            </a:extLst>
          </p:cNvPr>
          <p:cNvSpPr txBox="1"/>
          <p:nvPr/>
        </p:nvSpPr>
        <p:spPr>
          <a:xfrm>
            <a:off x="865632" y="4638751"/>
            <a:ext cx="7229856" cy="1701684"/>
          </a:xfrm>
          <a:prstGeom prst="rect">
            <a:avLst/>
          </a:prstGeom>
          <a:noFill/>
        </p:spPr>
        <p:txBody>
          <a:bodyPr wrap="square" rtlCol="0">
            <a:spAutoFit/>
          </a:bodyPr>
          <a:lstStyle/>
          <a:p>
            <a:pPr marL="285750" indent="-285750">
              <a:lnSpc>
                <a:spcPct val="150000"/>
              </a:lnSpc>
              <a:buClr>
                <a:srgbClr val="379CC4"/>
              </a:buClr>
              <a:buFont typeface="Webdings" panose="05030102010509060703" pitchFamily="18" charset="2"/>
              <a:buChar char="4"/>
            </a:pPr>
            <a:r>
              <a:rPr lang="en-US" dirty="0">
                <a:latin typeface="Century Gothic" panose="020B0502020202020204" pitchFamily="34" charset="0"/>
                <a:sym typeface="Webdings" panose="05030102010509060703" pitchFamily="18" charset="2"/>
              </a:rPr>
              <a:t>University of Minnesota</a:t>
            </a:r>
          </a:p>
          <a:p>
            <a:pPr marL="285750" indent="-285750">
              <a:lnSpc>
                <a:spcPct val="150000"/>
              </a:lnSpc>
              <a:buClr>
                <a:srgbClr val="379CC4"/>
              </a:buClr>
              <a:buFont typeface="Webdings" panose="05030102010509060703" pitchFamily="18" charset="2"/>
              <a:buChar char="4"/>
            </a:pPr>
            <a:r>
              <a:rPr lang="en-US" dirty="0">
                <a:latin typeface="Century Gothic" panose="020B0502020202020204" pitchFamily="34" charset="0"/>
                <a:sym typeface="Webdings" panose="05030102010509060703" pitchFamily="18" charset="2"/>
              </a:rPr>
              <a:t>Michigan Technological University</a:t>
            </a:r>
          </a:p>
          <a:p>
            <a:pPr marL="285750" indent="-285750">
              <a:lnSpc>
                <a:spcPct val="150000"/>
              </a:lnSpc>
              <a:buClr>
                <a:srgbClr val="379CC4"/>
              </a:buClr>
              <a:buFont typeface="Webdings" panose="05030102010509060703" pitchFamily="18" charset="2"/>
              <a:buChar char="4"/>
            </a:pPr>
            <a:r>
              <a:rPr lang="en-US" dirty="0">
                <a:latin typeface="Century Gothic" panose="020B0502020202020204" pitchFamily="34" charset="0"/>
                <a:sym typeface="Webdings" panose="05030102010509060703" pitchFamily="18" charset="2"/>
              </a:rPr>
              <a:t>National Oceanic and Atmospheric Administration</a:t>
            </a:r>
          </a:p>
          <a:p>
            <a:pPr marL="285750" indent="-285750">
              <a:lnSpc>
                <a:spcPct val="150000"/>
              </a:lnSpc>
              <a:buClr>
                <a:srgbClr val="379CC4"/>
              </a:buClr>
              <a:buFont typeface="Webdings" panose="05030102010509060703" pitchFamily="18" charset="2"/>
              <a:buChar char="4"/>
            </a:pPr>
            <a:r>
              <a:rPr lang="en-US" dirty="0">
                <a:latin typeface="Century Gothic" panose="020B0502020202020204" pitchFamily="34" charset="0"/>
                <a:sym typeface="Webdings" panose="05030102010509060703" pitchFamily="18" charset="2"/>
              </a:rPr>
              <a:t>Natural Resources Canada</a:t>
            </a:r>
            <a:endParaRPr lang="en-US" dirty="0">
              <a:latin typeface="Century Gothic" panose="020B0502020202020204" pitchFamily="34" charset="0"/>
            </a:endParaRPr>
          </a:p>
        </p:txBody>
      </p:sp>
      <p:pic>
        <p:nvPicPr>
          <p:cNvPr id="1026" name="Picture 2" descr="https://lh6.googleusercontent.com/v0M_LJiXPpBV03BBXE2mz5CyOcB5IqE2ACuUfad_XxJKlhV0K92IxivuZaHVTL5PIhpST9OrPgEZ4UHsRVrEc9y4WqJMxS_ldcalK43_US6NQjrO4E87I8qECUjbyPV_">
            <a:extLst>
              <a:ext uri="{FF2B5EF4-FFF2-40B4-BE49-F238E27FC236}">
                <a16:creationId xmlns:a16="http://schemas.microsoft.com/office/drawing/2014/main" id="{CA9C55E4-FB91-4746-A342-216168C67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8320" y="4103168"/>
            <a:ext cx="2596115" cy="2596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376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30E533-B9A7-4E87-B95B-16905AE08E5C}"/>
              </a:ext>
            </a:extLst>
          </p:cNvPr>
          <p:cNvPicPr>
            <a:picLocks noChangeAspect="1"/>
          </p:cNvPicPr>
          <p:nvPr/>
        </p:nvPicPr>
        <p:blipFill rotWithShape="1">
          <a:blip r:embed="rId3">
            <a:extLst>
              <a:ext uri="{28A0092B-C50C-407E-A947-70E740481C1C}">
                <a14:useLocalDpi xmlns:a14="http://schemas.microsoft.com/office/drawing/2010/main" val="0"/>
              </a:ext>
            </a:extLst>
          </a:blip>
          <a:srcRect l="8254" t="19068" r="10667" b="23298"/>
          <a:stretch/>
        </p:blipFill>
        <p:spPr>
          <a:xfrm>
            <a:off x="159169" y="1027470"/>
            <a:ext cx="6338163" cy="5830530"/>
          </a:xfrm>
          <a:prstGeom prst="rect">
            <a:avLst/>
          </a:prstGeom>
        </p:spPr>
      </p:pic>
      <p:sp>
        <p:nvSpPr>
          <p:cNvPr id="2" name="TextBox 1">
            <a:extLst>
              <a:ext uri="{FF2B5EF4-FFF2-40B4-BE49-F238E27FC236}">
                <a16:creationId xmlns:a16="http://schemas.microsoft.com/office/drawing/2014/main" id="{1B3016AD-5A2F-438C-A433-B42D39DEC3E3}"/>
              </a:ext>
            </a:extLst>
          </p:cNvPr>
          <p:cNvSpPr txBox="1"/>
          <p:nvPr/>
        </p:nvSpPr>
        <p:spPr>
          <a:xfrm>
            <a:off x="481100" y="294495"/>
            <a:ext cx="6815328" cy="830997"/>
          </a:xfrm>
          <a:prstGeom prst="rect">
            <a:avLst/>
          </a:prstGeom>
          <a:noFill/>
        </p:spPr>
        <p:txBody>
          <a:bodyPr wrap="square" rtlCol="0">
            <a:spAutoFit/>
          </a:bodyPr>
          <a:lstStyle/>
          <a:p>
            <a:r>
              <a:rPr lang="en-US" sz="4800" b="1" dirty="0">
                <a:solidFill>
                  <a:srgbClr val="379CC4"/>
                </a:solidFill>
                <a:latin typeface="Century Gothic" panose="020B0502020202020204" pitchFamily="34" charset="0"/>
              </a:rPr>
              <a:t>Study Design</a:t>
            </a:r>
          </a:p>
        </p:txBody>
      </p:sp>
      <p:sp>
        <p:nvSpPr>
          <p:cNvPr id="5" name="TextBox 4">
            <a:extLst>
              <a:ext uri="{FF2B5EF4-FFF2-40B4-BE49-F238E27FC236}">
                <a16:creationId xmlns:a16="http://schemas.microsoft.com/office/drawing/2014/main" id="{950A96AF-40E0-4550-89FA-6BE30B12C0C7}"/>
              </a:ext>
            </a:extLst>
          </p:cNvPr>
          <p:cNvSpPr txBox="1"/>
          <p:nvPr/>
        </p:nvSpPr>
        <p:spPr>
          <a:xfrm>
            <a:off x="7019925" y="1543050"/>
            <a:ext cx="3543300" cy="523220"/>
          </a:xfrm>
          <a:prstGeom prst="rect">
            <a:avLst/>
          </a:prstGeom>
          <a:noFill/>
        </p:spPr>
        <p:txBody>
          <a:bodyPr wrap="square" rtlCol="0">
            <a:spAutoFit/>
          </a:bodyPr>
          <a:lstStyle/>
          <a:p>
            <a:r>
              <a:rPr lang="en-US" sz="2800" b="1" dirty="0">
                <a:solidFill>
                  <a:srgbClr val="379CC4"/>
                </a:solidFill>
                <a:latin typeface="Century Gothic" panose="020B0502020202020204" pitchFamily="34" charset="0"/>
              </a:rPr>
              <a:t>Study Period</a:t>
            </a:r>
          </a:p>
        </p:txBody>
      </p:sp>
      <p:sp>
        <p:nvSpPr>
          <p:cNvPr id="6" name="TextBox 5">
            <a:extLst>
              <a:ext uri="{FF2B5EF4-FFF2-40B4-BE49-F238E27FC236}">
                <a16:creationId xmlns:a16="http://schemas.microsoft.com/office/drawing/2014/main" id="{F61B1233-2254-4062-94AB-994071E6EDAF}"/>
              </a:ext>
            </a:extLst>
          </p:cNvPr>
          <p:cNvSpPr txBox="1"/>
          <p:nvPr/>
        </p:nvSpPr>
        <p:spPr>
          <a:xfrm>
            <a:off x="7534275" y="2143125"/>
            <a:ext cx="4171950" cy="1477328"/>
          </a:xfrm>
          <a:prstGeom prst="rect">
            <a:avLst/>
          </a:prstGeom>
          <a:noFill/>
        </p:spPr>
        <p:txBody>
          <a:bodyPr wrap="square" rtlCol="0">
            <a:spAutoFit/>
          </a:bodyPr>
          <a:lstStyle/>
          <a:p>
            <a:pPr marL="285750" indent="-285750">
              <a:buClr>
                <a:srgbClr val="379CC4"/>
              </a:buClr>
              <a:buFont typeface="Webdings" panose="05030102010509060703" pitchFamily="18" charset="2"/>
              <a:buChar char="4"/>
            </a:pPr>
            <a:r>
              <a:rPr lang="en-US" dirty="0" smtClean="0">
                <a:solidFill>
                  <a:schemeClr val="tx1">
                    <a:lumMod val="75000"/>
                    <a:lumOff val="25000"/>
                  </a:schemeClr>
                </a:solidFill>
                <a:latin typeface="Century Gothic" panose="020B0502020202020204" pitchFamily="34" charset="0"/>
              </a:rPr>
              <a:t>January </a:t>
            </a:r>
            <a:r>
              <a:rPr lang="en-US" dirty="0">
                <a:solidFill>
                  <a:schemeClr val="tx1">
                    <a:lumMod val="75000"/>
                    <a:lumOff val="25000"/>
                  </a:schemeClr>
                </a:solidFill>
                <a:latin typeface="Century Gothic" panose="020B0502020202020204" pitchFamily="34" charset="0"/>
              </a:rPr>
              <a:t>2016 – December </a:t>
            </a:r>
            <a:r>
              <a:rPr lang="en-US" dirty="0" smtClean="0">
                <a:solidFill>
                  <a:schemeClr val="tx1">
                    <a:lumMod val="75000"/>
                    <a:lumOff val="25000"/>
                  </a:schemeClr>
                </a:solidFill>
                <a:latin typeface="Century Gothic" panose="020B0502020202020204" pitchFamily="34" charset="0"/>
              </a:rPr>
              <a:t>2019</a:t>
            </a:r>
          </a:p>
          <a:p>
            <a:pPr marL="285750" indent="-285750">
              <a:buClr>
                <a:srgbClr val="379CC4"/>
              </a:buClr>
              <a:buFont typeface="Webdings" panose="05030102010509060703" pitchFamily="18" charset="2"/>
              <a:buChar char="4"/>
            </a:pPr>
            <a:endParaRPr lang="en-US" dirty="0" smtClean="0">
              <a:solidFill>
                <a:schemeClr val="tx1">
                  <a:lumMod val="75000"/>
                  <a:lumOff val="25000"/>
                </a:schemeClr>
              </a:solidFill>
              <a:latin typeface="Century Gothic" panose="020B0502020202020204" pitchFamily="34" charset="0"/>
            </a:endParaRPr>
          </a:p>
          <a:p>
            <a:pPr marL="285750" indent="-285750">
              <a:buClr>
                <a:srgbClr val="379CC4"/>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Additional years incorporated as they become available in GEE</a:t>
            </a:r>
          </a:p>
          <a:p>
            <a:pPr marL="285750" indent="-285750">
              <a:buClr>
                <a:srgbClr val="379CC4"/>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859F46D0-1EB1-4123-A3AD-9B1C4CB9677D}"/>
              </a:ext>
            </a:extLst>
          </p:cNvPr>
          <p:cNvSpPr txBox="1"/>
          <p:nvPr/>
        </p:nvSpPr>
        <p:spPr>
          <a:xfrm>
            <a:off x="7019925" y="3869950"/>
            <a:ext cx="5000626" cy="523220"/>
          </a:xfrm>
          <a:prstGeom prst="rect">
            <a:avLst/>
          </a:prstGeom>
          <a:noFill/>
        </p:spPr>
        <p:txBody>
          <a:bodyPr wrap="square" rtlCol="0">
            <a:spAutoFit/>
          </a:bodyPr>
          <a:lstStyle/>
          <a:p>
            <a:r>
              <a:rPr lang="en-US" sz="2800" b="1" dirty="0">
                <a:solidFill>
                  <a:srgbClr val="379CC4"/>
                </a:solidFill>
                <a:latin typeface="Century Gothic" panose="020B0502020202020204" pitchFamily="34" charset="0"/>
              </a:rPr>
              <a:t>Study Location</a:t>
            </a:r>
          </a:p>
        </p:txBody>
      </p:sp>
      <p:sp>
        <p:nvSpPr>
          <p:cNvPr id="12" name="Rectangle 11">
            <a:extLst>
              <a:ext uri="{FF2B5EF4-FFF2-40B4-BE49-F238E27FC236}">
                <a16:creationId xmlns:a16="http://schemas.microsoft.com/office/drawing/2014/main" id="{9D90FEAB-EBC8-492D-906F-7A18D2F454C5}"/>
              </a:ext>
            </a:extLst>
          </p:cNvPr>
          <p:cNvSpPr/>
          <p:nvPr/>
        </p:nvSpPr>
        <p:spPr>
          <a:xfrm>
            <a:off x="4269764" y="1824764"/>
            <a:ext cx="502261" cy="295275"/>
          </a:xfrm>
          <a:prstGeom prst="rect">
            <a:avLst/>
          </a:prstGeom>
          <a:solidFill>
            <a:srgbClr val="72AE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AC7BC8-2ACE-4839-AC3C-86D99B621C54}"/>
              </a:ext>
            </a:extLst>
          </p:cNvPr>
          <p:cNvSpPr/>
          <p:nvPr/>
        </p:nvSpPr>
        <p:spPr>
          <a:xfrm>
            <a:off x="4269764" y="2210842"/>
            <a:ext cx="502260" cy="308705"/>
          </a:xfrm>
          <a:prstGeom prst="rect">
            <a:avLst/>
          </a:prstGeom>
          <a:solidFill>
            <a:srgbClr val="F4A5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99ADAF3-45C5-4027-BDAD-1BA6B0E91924}"/>
              </a:ext>
            </a:extLst>
          </p:cNvPr>
          <p:cNvSpPr/>
          <p:nvPr/>
        </p:nvSpPr>
        <p:spPr>
          <a:xfrm>
            <a:off x="4143375" y="1750421"/>
            <a:ext cx="1704975" cy="849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16FC516-7222-4BA3-9D59-EB115BE55CC9}"/>
              </a:ext>
            </a:extLst>
          </p:cNvPr>
          <p:cNvSpPr txBox="1"/>
          <p:nvPr/>
        </p:nvSpPr>
        <p:spPr>
          <a:xfrm>
            <a:off x="4841264" y="1817799"/>
            <a:ext cx="113347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Lake</a:t>
            </a:r>
          </a:p>
        </p:txBody>
      </p:sp>
      <p:sp>
        <p:nvSpPr>
          <p:cNvPr id="16" name="TextBox 15">
            <a:extLst>
              <a:ext uri="{FF2B5EF4-FFF2-40B4-BE49-F238E27FC236}">
                <a16:creationId xmlns:a16="http://schemas.microsoft.com/office/drawing/2014/main" id="{96770F09-535F-44A0-9C01-AF4FCB05956F}"/>
              </a:ext>
            </a:extLst>
          </p:cNvPr>
          <p:cNvSpPr txBox="1"/>
          <p:nvPr/>
        </p:nvSpPr>
        <p:spPr>
          <a:xfrm>
            <a:off x="4847397" y="2204680"/>
            <a:ext cx="1066801" cy="307777"/>
          </a:xfrm>
          <a:prstGeom prst="rect">
            <a:avLst/>
          </a:prstGeom>
          <a:noFill/>
        </p:spPr>
        <p:txBody>
          <a:bodyPr wrap="square" rtlCol="0">
            <a:spAutoFit/>
          </a:bodyPr>
          <a:lstStyle/>
          <a:p>
            <a:r>
              <a:rPr lang="en-US" sz="1400" dirty="0" err="1">
                <a:solidFill>
                  <a:schemeClr val="tx1">
                    <a:lumMod val="75000"/>
                    <a:lumOff val="25000"/>
                  </a:schemeClr>
                </a:solidFill>
                <a:latin typeface="Century Gothic" panose="020B0502020202020204" pitchFamily="34" charset="0"/>
              </a:rPr>
              <a:t>Subbasin</a:t>
            </a:r>
            <a:endParaRPr lang="en-US" sz="1400" dirty="0">
              <a:solidFill>
                <a:schemeClr val="tx1">
                  <a:lumMod val="75000"/>
                  <a:lumOff val="25000"/>
                </a:schemeClr>
              </a:solidFill>
              <a:latin typeface="Century Gothic" panose="020B0502020202020204" pitchFamily="34" charset="0"/>
            </a:endParaRPr>
          </a:p>
        </p:txBody>
      </p:sp>
      <p:pic>
        <p:nvPicPr>
          <p:cNvPr id="5128" name="Picture 8" descr="https://lh5.googleusercontent.com/20xgjiS4YILpH0bg7wX-yKliCjWktiL3ltJfrc_Z8Mt2uIGQiXYNBCfIRNnHGK_-S_wT41jFOyjWDfeSJyyQOhPpPT3fZpmx-9f1xlYLl_fGNINnp7Qpt9vjqccvDk1v">
            <a:extLst>
              <a:ext uri="{FF2B5EF4-FFF2-40B4-BE49-F238E27FC236}">
                <a16:creationId xmlns:a16="http://schemas.microsoft.com/office/drawing/2014/main" id="{3CB4413C-242B-465F-8924-E1C378202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815" y="6266152"/>
            <a:ext cx="1495425" cy="2000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362AAFB-B56E-453E-9F92-331A40B2C047}"/>
              </a:ext>
            </a:extLst>
          </p:cNvPr>
          <p:cNvSpPr/>
          <p:nvPr/>
        </p:nvSpPr>
        <p:spPr>
          <a:xfrm>
            <a:off x="92362" y="6080355"/>
            <a:ext cx="6179127" cy="861774"/>
          </a:xfrm>
          <a:prstGeom prst="rect">
            <a:avLst/>
          </a:prstGeom>
        </p:spPr>
        <p:txBody>
          <a:bodyPr wrap="square">
            <a:spAutoFit/>
          </a:bodyPr>
          <a:lstStyle/>
          <a:p>
            <a:r>
              <a:rPr lang="en-US" sz="1400" dirty="0">
                <a:solidFill>
                  <a:srgbClr val="3F3F3F"/>
                </a:solidFill>
                <a:latin typeface="Century Gothic" panose="020B0502020202020204" pitchFamily="34" charset="0"/>
              </a:rPr>
              <a:t>  0         150       300 mi</a:t>
            </a:r>
            <a:endParaRPr lang="en-US" sz="1400" dirty="0">
              <a:latin typeface="Century Gothic" panose="020B0502020202020204" pitchFamily="34" charset="0"/>
            </a:endParaRPr>
          </a:p>
          <a:p>
            <a:r>
              <a:rPr lang="en-US" dirty="0"/>
              <a:t/>
            </a:r>
            <a:br>
              <a:rPr lang="en-US" dirty="0"/>
            </a:br>
            <a:endParaRPr lang="en-US" dirty="0"/>
          </a:p>
        </p:txBody>
      </p:sp>
      <p:pic>
        <p:nvPicPr>
          <p:cNvPr id="5132" name="Picture 12" descr="https://lh4.googleusercontent.com/x30QyxiQkFMWl2iMPiN7raI4J-p_MXWtSLWzi1Pcau5_QWSy64lFenPbXpQ7AuEmbEhBXBepg0knucna5OtGe9EI8RfdZeefmnufJPPx8toTmm_YSyefDjh_IsaToauC">
            <a:extLst>
              <a:ext uri="{FF2B5EF4-FFF2-40B4-BE49-F238E27FC236}">
                <a16:creationId xmlns:a16="http://schemas.microsoft.com/office/drawing/2014/main" id="{7A77C6BF-5444-4A52-B207-DD877912A9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1515" y="6131966"/>
            <a:ext cx="397596" cy="66842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61B1233-2254-4062-94AB-994071E6EDAF}"/>
              </a:ext>
            </a:extLst>
          </p:cNvPr>
          <p:cNvSpPr txBox="1"/>
          <p:nvPr/>
        </p:nvSpPr>
        <p:spPr>
          <a:xfrm>
            <a:off x="7534275" y="4719522"/>
            <a:ext cx="4171950" cy="1477328"/>
          </a:xfrm>
          <a:prstGeom prst="rect">
            <a:avLst/>
          </a:prstGeom>
          <a:noFill/>
        </p:spPr>
        <p:txBody>
          <a:bodyPr wrap="square" rtlCol="0">
            <a:spAutoFit/>
          </a:bodyPr>
          <a:lstStyle/>
          <a:p>
            <a:pPr marL="285750" indent="-285750">
              <a:buClr>
                <a:srgbClr val="379CC4"/>
              </a:buClr>
              <a:buFont typeface="Webdings" panose="05030102010509060703" pitchFamily="18" charset="2"/>
              <a:buChar char="4"/>
            </a:pPr>
            <a:r>
              <a:rPr lang="en-US" dirty="0" smtClean="0">
                <a:solidFill>
                  <a:schemeClr val="tx1">
                    <a:lumMod val="75000"/>
                    <a:lumOff val="25000"/>
                  </a:schemeClr>
                </a:solidFill>
                <a:latin typeface="Century Gothic" panose="020B0502020202020204" pitchFamily="34" charset="0"/>
              </a:rPr>
              <a:t>Great </a:t>
            </a:r>
            <a:r>
              <a:rPr lang="en-US" dirty="0">
                <a:solidFill>
                  <a:schemeClr val="tx1">
                    <a:lumMod val="75000"/>
                    <a:lumOff val="25000"/>
                  </a:schemeClr>
                </a:solidFill>
                <a:latin typeface="Century Gothic" panose="020B0502020202020204" pitchFamily="34" charset="0"/>
              </a:rPr>
              <a:t>Lakes Basin </a:t>
            </a:r>
            <a:r>
              <a:rPr lang="en-US" dirty="0" err="1" smtClean="0">
                <a:solidFill>
                  <a:schemeClr val="tx1">
                    <a:lumMod val="75000"/>
                    <a:lumOff val="25000"/>
                  </a:schemeClr>
                </a:solidFill>
                <a:latin typeface="Century Gothic" panose="020B0502020202020204" pitchFamily="34" charset="0"/>
              </a:rPr>
              <a:t>subbasins</a:t>
            </a:r>
            <a:endParaRPr lang="en-US" dirty="0" smtClean="0">
              <a:solidFill>
                <a:schemeClr val="tx1">
                  <a:lumMod val="75000"/>
                  <a:lumOff val="25000"/>
                </a:schemeClr>
              </a:solidFill>
              <a:latin typeface="Century Gothic" panose="020B0502020202020204" pitchFamily="34" charset="0"/>
            </a:endParaRPr>
          </a:p>
          <a:p>
            <a:pPr marL="285750" indent="-285750">
              <a:buClr>
                <a:srgbClr val="379CC4"/>
              </a:buClr>
              <a:buFont typeface="Webdings" panose="05030102010509060703" pitchFamily="18" charset="2"/>
              <a:buChar char="4"/>
            </a:pPr>
            <a:endParaRPr lang="en-US" dirty="0" smtClean="0">
              <a:solidFill>
                <a:schemeClr val="tx1">
                  <a:lumMod val="75000"/>
                  <a:lumOff val="25000"/>
                </a:schemeClr>
              </a:solidFill>
              <a:latin typeface="Century Gothic" panose="020B0502020202020204" pitchFamily="34" charset="0"/>
            </a:endParaRPr>
          </a:p>
          <a:p>
            <a:pPr marL="285750" indent="-285750">
              <a:buClr>
                <a:srgbClr val="379CC4"/>
              </a:buClr>
              <a:buFont typeface="Webdings" panose="05030102010509060703" pitchFamily="18" charset="2"/>
              <a:buChar char="4"/>
            </a:pPr>
            <a:r>
              <a:rPr lang="en-US" dirty="0" smtClean="0">
                <a:solidFill>
                  <a:schemeClr val="tx1">
                    <a:lumMod val="75000"/>
                    <a:lumOff val="25000"/>
                  </a:schemeClr>
                </a:solidFill>
                <a:latin typeface="Century Gothic" panose="020B0502020202020204" pitchFamily="34" charset="0"/>
              </a:rPr>
              <a:t>188 </a:t>
            </a:r>
            <a:r>
              <a:rPr lang="en-US" dirty="0">
                <a:solidFill>
                  <a:schemeClr val="tx1">
                    <a:lumMod val="75000"/>
                    <a:lumOff val="25000"/>
                  </a:schemeClr>
                </a:solidFill>
                <a:latin typeface="Century Gothic" panose="020B0502020202020204" pitchFamily="34" charset="0"/>
              </a:rPr>
              <a:t>separate </a:t>
            </a:r>
            <a:r>
              <a:rPr lang="en-US" dirty="0" err="1">
                <a:solidFill>
                  <a:schemeClr val="tx1">
                    <a:lumMod val="75000"/>
                    <a:lumOff val="25000"/>
                  </a:schemeClr>
                </a:solidFill>
                <a:latin typeface="Century Gothic" panose="020B0502020202020204" pitchFamily="34" charset="0"/>
              </a:rPr>
              <a:t>subbasins</a:t>
            </a:r>
            <a:r>
              <a:rPr lang="en-US" dirty="0">
                <a:solidFill>
                  <a:schemeClr val="tx1">
                    <a:lumMod val="75000"/>
                    <a:lumOff val="25000"/>
                  </a:schemeClr>
                </a:solidFill>
                <a:latin typeface="Century Gothic" panose="020B0502020202020204" pitchFamily="34" charset="0"/>
              </a:rPr>
              <a:t> as units of analysis</a:t>
            </a:r>
          </a:p>
          <a:p>
            <a:pPr marL="285750" indent="-285750">
              <a:buClr>
                <a:srgbClr val="379CC4"/>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2263615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8"/>
          <p:cNvSpPr txBox="1"/>
          <p:nvPr/>
        </p:nvSpPr>
        <p:spPr>
          <a:xfrm>
            <a:off x="495299" y="342900"/>
            <a:ext cx="1145569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4"/>
              </a:buClr>
              <a:buSzPts val="4000"/>
              <a:buFont typeface="Century Gothic"/>
              <a:buNone/>
            </a:pPr>
            <a:r>
              <a:rPr lang="en-US" sz="4000" b="1">
                <a:solidFill>
                  <a:srgbClr val="379CC4"/>
                </a:solidFill>
                <a:latin typeface="Century Gothic"/>
                <a:ea typeface="Century Gothic"/>
                <a:cs typeface="Century Gothic"/>
                <a:sym typeface="Century Gothic"/>
              </a:rPr>
              <a:t>Methodology: Wetland Extent Tool (WET) 2.0</a:t>
            </a:r>
            <a:endParaRPr/>
          </a:p>
        </p:txBody>
      </p:sp>
      <p:pic>
        <p:nvPicPr>
          <p:cNvPr id="185" name="Google Shape;185;p8"/>
          <p:cNvPicPr preferRelativeResize="0"/>
          <p:nvPr/>
        </p:nvPicPr>
        <p:blipFill rotWithShape="1">
          <a:blip r:embed="rId3">
            <a:alphaModFix/>
          </a:blip>
          <a:srcRect/>
          <a:stretch/>
        </p:blipFill>
        <p:spPr>
          <a:xfrm>
            <a:off x="4732822" y="2298954"/>
            <a:ext cx="2726355" cy="2795938"/>
          </a:xfrm>
          <a:prstGeom prst="rect">
            <a:avLst/>
          </a:prstGeom>
          <a:noFill/>
          <a:ln>
            <a:noFill/>
          </a:ln>
        </p:spPr>
      </p:pic>
      <p:sp>
        <p:nvSpPr>
          <p:cNvPr id="186" name="Google Shape;186;p8"/>
          <p:cNvSpPr txBox="1"/>
          <p:nvPr/>
        </p:nvSpPr>
        <p:spPr>
          <a:xfrm>
            <a:off x="5108396" y="3147527"/>
            <a:ext cx="1975200" cy="171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Google Earth Engine</a:t>
            </a:r>
            <a:endParaRPr sz="1400" b="1" i="0" u="none" strike="noStrike" cap="none">
              <a:solidFill>
                <a:srgbClr val="FFFFFF"/>
              </a:solidFill>
              <a:latin typeface="Arial"/>
              <a:ea typeface="Arial"/>
              <a:cs typeface="Arial"/>
              <a:sym typeface="Arial"/>
            </a:endParaRPr>
          </a:p>
        </p:txBody>
      </p:sp>
      <p:grpSp>
        <p:nvGrpSpPr>
          <p:cNvPr id="187" name="Google Shape;187;p8"/>
          <p:cNvGrpSpPr/>
          <p:nvPr/>
        </p:nvGrpSpPr>
        <p:grpSpPr>
          <a:xfrm rot="1024310">
            <a:off x="2651783" y="559042"/>
            <a:ext cx="6436592" cy="6311965"/>
            <a:chOff x="2822529" y="328498"/>
            <a:chExt cx="6436592" cy="6311965"/>
          </a:xfrm>
        </p:grpSpPr>
        <p:sp>
          <p:nvSpPr>
            <p:cNvPr id="188" name="Google Shape;188;p8"/>
            <p:cNvSpPr/>
            <p:nvPr/>
          </p:nvSpPr>
          <p:spPr>
            <a:xfrm rot="-9441160">
              <a:off x="3546152" y="1105667"/>
              <a:ext cx="4989346" cy="4757627"/>
            </a:xfrm>
            <a:prstGeom prst="blockArc">
              <a:avLst>
                <a:gd name="adj1" fmla="val 17569699"/>
                <a:gd name="adj2" fmla="val 32393"/>
                <a:gd name="adj3" fmla="val 20859"/>
              </a:avLst>
            </a:prstGeom>
            <a:solidFill>
              <a:srgbClr val="547DB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8"/>
            <p:cNvSpPr/>
            <p:nvPr/>
          </p:nvSpPr>
          <p:spPr>
            <a:xfrm rot="1458387">
              <a:off x="3604794" y="2396341"/>
              <a:ext cx="1375786" cy="361663"/>
            </a:xfrm>
            <a:prstGeom prst="triangle">
              <a:avLst>
                <a:gd name="adj" fmla="val 50000"/>
              </a:avLst>
            </a:prstGeom>
            <a:solidFill>
              <a:srgbClr val="547D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90" name="Google Shape;190;p8"/>
          <p:cNvSpPr txBox="1"/>
          <p:nvPr/>
        </p:nvSpPr>
        <p:spPr>
          <a:xfrm>
            <a:off x="291029" y="987279"/>
            <a:ext cx="2710917" cy="359585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rgbClr val="3F3F3F"/>
                </a:solidFill>
                <a:latin typeface="Century Gothic"/>
                <a:ea typeface="Century Gothic"/>
                <a:cs typeface="Century Gothic"/>
                <a:sym typeface="Century Gothic"/>
              </a:rPr>
              <a:t>Optical</a:t>
            </a:r>
            <a:endParaRPr/>
          </a:p>
          <a:p>
            <a:pPr marL="0" marR="0" lvl="0" indent="0" algn="r" rtl="0">
              <a:spcBef>
                <a:spcPts val="0"/>
              </a:spcBef>
              <a:spcAft>
                <a:spcPts val="0"/>
              </a:spcAft>
              <a:buNone/>
            </a:pPr>
            <a:r>
              <a:rPr lang="en-US" sz="2400">
                <a:solidFill>
                  <a:srgbClr val="3F3F3F"/>
                </a:solidFill>
                <a:latin typeface="Century Gothic"/>
                <a:ea typeface="Century Gothic"/>
                <a:cs typeface="Century Gothic"/>
                <a:sym typeface="Century Gothic"/>
              </a:rPr>
              <a:t>Sentinel-2 MSI</a:t>
            </a:r>
            <a:endParaRPr/>
          </a:p>
          <a:p>
            <a:pPr marL="0" marR="0" lvl="0" indent="0" algn="r" rtl="0">
              <a:spcBef>
                <a:spcPts val="0"/>
              </a:spcBef>
              <a:spcAft>
                <a:spcPts val="0"/>
              </a:spcAft>
              <a:buNone/>
            </a:pPr>
            <a:r>
              <a:rPr lang="en-US" sz="2400">
                <a:solidFill>
                  <a:srgbClr val="3F3F3F"/>
                </a:solidFill>
                <a:latin typeface="Century Gothic"/>
                <a:ea typeface="Century Gothic"/>
                <a:cs typeface="Century Gothic"/>
                <a:sym typeface="Century Gothic"/>
              </a:rPr>
              <a:t>Landsat 8 OLI</a:t>
            </a:r>
            <a:endParaRPr/>
          </a:p>
          <a:p>
            <a:pPr marL="0" marR="0" lvl="0" indent="0" algn="r" rtl="0">
              <a:spcBef>
                <a:spcPts val="600"/>
              </a:spcBef>
              <a:spcAft>
                <a:spcPts val="0"/>
              </a:spcAft>
              <a:buNone/>
            </a:pPr>
            <a:r>
              <a:rPr lang="en-US" sz="2400" b="1">
                <a:solidFill>
                  <a:srgbClr val="3F3F3F"/>
                </a:solidFill>
                <a:latin typeface="Century Gothic"/>
                <a:ea typeface="Century Gothic"/>
                <a:cs typeface="Century Gothic"/>
                <a:sym typeface="Century Gothic"/>
              </a:rPr>
              <a:t>Radar</a:t>
            </a:r>
            <a:endParaRPr/>
          </a:p>
          <a:p>
            <a:pPr marL="0" marR="0" lvl="0" indent="0" algn="r" rtl="0">
              <a:spcBef>
                <a:spcPts val="0"/>
              </a:spcBef>
              <a:spcAft>
                <a:spcPts val="0"/>
              </a:spcAft>
              <a:buNone/>
            </a:pPr>
            <a:r>
              <a:rPr lang="en-US" sz="2400">
                <a:solidFill>
                  <a:srgbClr val="3F3F3F"/>
                </a:solidFill>
                <a:latin typeface="Century Gothic"/>
                <a:ea typeface="Century Gothic"/>
                <a:cs typeface="Century Gothic"/>
                <a:sym typeface="Century Gothic"/>
              </a:rPr>
              <a:t>SRTM DEM</a:t>
            </a:r>
            <a:endParaRPr/>
          </a:p>
          <a:p>
            <a:pPr marL="0" marR="0" lvl="0" indent="0" algn="r" rtl="0">
              <a:spcBef>
                <a:spcPts val="0"/>
              </a:spcBef>
              <a:spcAft>
                <a:spcPts val="0"/>
              </a:spcAft>
              <a:buNone/>
            </a:pPr>
            <a:r>
              <a:rPr lang="en-US" sz="2400">
                <a:solidFill>
                  <a:srgbClr val="3F3F3F"/>
                </a:solidFill>
                <a:latin typeface="Century Gothic"/>
                <a:ea typeface="Century Gothic"/>
                <a:cs typeface="Century Gothic"/>
                <a:sym typeface="Century Gothic"/>
              </a:rPr>
              <a:t>Sentinel-1 C-SAR</a:t>
            </a:r>
            <a:endParaRPr/>
          </a:p>
          <a:p>
            <a:pPr marL="0" marR="0" lvl="0" indent="0" algn="r" rtl="0">
              <a:spcBef>
                <a:spcPts val="800"/>
              </a:spcBef>
              <a:spcAft>
                <a:spcPts val="0"/>
              </a:spcAft>
              <a:buNone/>
            </a:pPr>
            <a:r>
              <a:rPr lang="en-US" sz="2400" b="1">
                <a:solidFill>
                  <a:srgbClr val="3F3F3F"/>
                </a:solidFill>
                <a:latin typeface="Century Gothic"/>
                <a:ea typeface="Century Gothic"/>
                <a:cs typeface="Century Gothic"/>
                <a:sym typeface="Century Gothic"/>
              </a:rPr>
              <a:t>Ancillary</a:t>
            </a:r>
            <a:endParaRPr/>
          </a:p>
          <a:p>
            <a:pPr marL="0" marR="0" lvl="0" indent="0" algn="r" rtl="0">
              <a:spcBef>
                <a:spcPts val="0"/>
              </a:spcBef>
              <a:spcAft>
                <a:spcPts val="0"/>
              </a:spcAft>
              <a:buNone/>
            </a:pPr>
            <a:r>
              <a:rPr lang="en-US" sz="2400">
                <a:solidFill>
                  <a:srgbClr val="3F3F3F"/>
                </a:solidFill>
                <a:latin typeface="Century Gothic"/>
                <a:ea typeface="Century Gothic"/>
                <a:cs typeface="Century Gothic"/>
                <a:sym typeface="Century Gothic"/>
              </a:rPr>
              <a:t>Field Data</a:t>
            </a:r>
            <a:endParaRPr/>
          </a:p>
          <a:p>
            <a:pPr marL="0" marR="0" lvl="0" indent="0" algn="r" rtl="0">
              <a:spcBef>
                <a:spcPts val="0"/>
              </a:spcBef>
              <a:spcAft>
                <a:spcPts val="0"/>
              </a:spcAft>
              <a:buNone/>
            </a:pPr>
            <a:r>
              <a:rPr lang="en-US" sz="2400">
                <a:solidFill>
                  <a:srgbClr val="3F3F3F"/>
                </a:solidFill>
                <a:latin typeface="Century Gothic"/>
                <a:ea typeface="Century Gothic"/>
                <a:cs typeface="Century Gothic"/>
                <a:sym typeface="Century Gothic"/>
              </a:rPr>
              <a:t>Landcover</a:t>
            </a:r>
            <a:endParaRPr/>
          </a:p>
        </p:txBody>
      </p:sp>
      <p:sp>
        <p:nvSpPr>
          <p:cNvPr id="191" name="Google Shape;191;p8"/>
          <p:cNvSpPr txBox="1"/>
          <p:nvPr/>
        </p:nvSpPr>
        <p:spPr>
          <a:xfrm>
            <a:off x="6753647" y="5231972"/>
            <a:ext cx="16135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3F3F3F"/>
                </a:solidFill>
                <a:latin typeface="Century Gothic"/>
                <a:ea typeface="Century Gothic"/>
                <a:cs typeface="Century Gothic"/>
                <a:sym typeface="Century Gothic"/>
              </a:rPr>
              <a:t>Output</a:t>
            </a:r>
            <a:endParaRPr sz="4000" b="1">
              <a:solidFill>
                <a:srgbClr val="3F3F3F"/>
              </a:solidFill>
              <a:latin typeface="Century Gothic"/>
              <a:ea typeface="Century Gothic"/>
              <a:cs typeface="Century Gothic"/>
              <a:sym typeface="Century Gothic"/>
            </a:endParaRPr>
          </a:p>
        </p:txBody>
      </p:sp>
      <p:sp>
        <p:nvSpPr>
          <p:cNvPr id="192" name="Google Shape;192;p8"/>
          <p:cNvSpPr txBox="1"/>
          <p:nvPr/>
        </p:nvSpPr>
        <p:spPr>
          <a:xfrm>
            <a:off x="8833878" y="987279"/>
            <a:ext cx="2372085"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3F3F3F"/>
                </a:solidFill>
                <a:latin typeface="Century Gothic"/>
                <a:ea typeface="Century Gothic"/>
                <a:cs typeface="Century Gothic"/>
                <a:sym typeface="Century Gothic"/>
              </a:rPr>
              <a:t>Parameters</a:t>
            </a:r>
            <a:endParaRPr/>
          </a:p>
          <a:p>
            <a:pPr marL="0" marR="0" lvl="0" indent="0" algn="l" rtl="0">
              <a:spcBef>
                <a:spcPts val="0"/>
              </a:spcBef>
              <a:spcAft>
                <a:spcPts val="0"/>
              </a:spcAft>
              <a:buNone/>
            </a:pPr>
            <a:r>
              <a:rPr lang="en-US" sz="2400">
                <a:solidFill>
                  <a:srgbClr val="3F3F3F"/>
                </a:solidFill>
                <a:latin typeface="Century Gothic"/>
                <a:ea typeface="Century Gothic"/>
                <a:cs typeface="Century Gothic"/>
                <a:sym typeface="Century Gothic"/>
              </a:rPr>
              <a:t>NDVI</a:t>
            </a:r>
            <a:endParaRPr/>
          </a:p>
          <a:p>
            <a:pPr marL="0" marR="0" lvl="0" indent="0" algn="l" rtl="0">
              <a:spcBef>
                <a:spcPts val="0"/>
              </a:spcBef>
              <a:spcAft>
                <a:spcPts val="0"/>
              </a:spcAft>
              <a:buNone/>
            </a:pPr>
            <a:r>
              <a:rPr lang="en-US" sz="2400">
                <a:solidFill>
                  <a:srgbClr val="3F3F3F"/>
                </a:solidFill>
                <a:latin typeface="Century Gothic"/>
                <a:ea typeface="Century Gothic"/>
                <a:cs typeface="Century Gothic"/>
                <a:sym typeface="Century Gothic"/>
              </a:rPr>
              <a:t>MNDWI</a:t>
            </a:r>
            <a:endParaRPr/>
          </a:p>
          <a:p>
            <a:pPr marL="0" marR="0" lvl="0" indent="0" algn="l" rtl="0">
              <a:spcBef>
                <a:spcPts val="0"/>
              </a:spcBef>
              <a:spcAft>
                <a:spcPts val="0"/>
              </a:spcAft>
              <a:buNone/>
            </a:pPr>
            <a:r>
              <a:rPr lang="en-US" sz="2400">
                <a:solidFill>
                  <a:srgbClr val="3F3F3F"/>
                </a:solidFill>
                <a:latin typeface="Century Gothic"/>
                <a:ea typeface="Century Gothic"/>
                <a:cs typeface="Century Gothic"/>
                <a:sym typeface="Century Gothic"/>
              </a:rPr>
              <a:t>TCGWD</a:t>
            </a:r>
            <a:endParaRPr/>
          </a:p>
          <a:p>
            <a:pPr marL="0" marR="0" lvl="0" indent="0" algn="l" rtl="0">
              <a:spcBef>
                <a:spcPts val="0"/>
              </a:spcBef>
              <a:spcAft>
                <a:spcPts val="0"/>
              </a:spcAft>
              <a:buNone/>
            </a:pPr>
            <a:r>
              <a:rPr lang="en-US" sz="2400">
                <a:solidFill>
                  <a:srgbClr val="3F3F3F"/>
                </a:solidFill>
                <a:latin typeface="Century Gothic"/>
                <a:ea typeface="Century Gothic"/>
                <a:cs typeface="Century Gothic"/>
                <a:sym typeface="Century Gothic"/>
              </a:rPr>
              <a:t>DSWE</a:t>
            </a:r>
            <a:endParaRPr/>
          </a:p>
          <a:p>
            <a:pPr marL="0" marR="0" lvl="0" indent="0" algn="l" rtl="0">
              <a:spcBef>
                <a:spcPts val="0"/>
              </a:spcBef>
              <a:spcAft>
                <a:spcPts val="0"/>
              </a:spcAft>
              <a:buNone/>
            </a:pPr>
            <a:r>
              <a:rPr lang="en-US" sz="2400">
                <a:solidFill>
                  <a:srgbClr val="3F3F3F"/>
                </a:solidFill>
                <a:latin typeface="Century Gothic"/>
                <a:ea typeface="Century Gothic"/>
                <a:cs typeface="Century Gothic"/>
                <a:sym typeface="Century Gothic"/>
              </a:rPr>
              <a:t>VV</a:t>
            </a:r>
            <a:endParaRPr/>
          </a:p>
          <a:p>
            <a:pPr marL="0" marR="0" lvl="0" indent="0" algn="l" rtl="0">
              <a:spcBef>
                <a:spcPts val="0"/>
              </a:spcBef>
              <a:spcAft>
                <a:spcPts val="0"/>
              </a:spcAft>
              <a:buNone/>
            </a:pPr>
            <a:r>
              <a:rPr lang="en-US" sz="2400">
                <a:solidFill>
                  <a:srgbClr val="3F3F3F"/>
                </a:solidFill>
                <a:latin typeface="Century Gothic"/>
                <a:ea typeface="Century Gothic"/>
                <a:cs typeface="Century Gothic"/>
                <a:sym typeface="Century Gothic"/>
              </a:rPr>
              <a:t>VH</a:t>
            </a:r>
            <a:endParaRPr/>
          </a:p>
          <a:p>
            <a:pPr marL="0" marR="0" lvl="0" indent="0" algn="l" rtl="0">
              <a:spcBef>
                <a:spcPts val="0"/>
              </a:spcBef>
              <a:spcAft>
                <a:spcPts val="0"/>
              </a:spcAft>
              <a:buNone/>
            </a:pPr>
            <a:r>
              <a:rPr lang="en-US" sz="2400">
                <a:solidFill>
                  <a:srgbClr val="3F3F3F"/>
                </a:solidFill>
                <a:latin typeface="Century Gothic"/>
                <a:ea typeface="Century Gothic"/>
                <a:cs typeface="Century Gothic"/>
                <a:sym typeface="Century Gothic"/>
              </a:rPr>
              <a:t>VV/VH</a:t>
            </a:r>
            <a:endParaRPr/>
          </a:p>
        </p:txBody>
      </p:sp>
      <p:sp>
        <p:nvSpPr>
          <p:cNvPr id="193" name="Google Shape;193;p8"/>
          <p:cNvSpPr txBox="1"/>
          <p:nvPr/>
        </p:nvSpPr>
        <p:spPr>
          <a:xfrm>
            <a:off x="3677978" y="5009810"/>
            <a:ext cx="244249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3F3F3F"/>
                </a:solidFill>
                <a:latin typeface="Century Gothic"/>
                <a:ea typeface="Century Gothic"/>
                <a:cs typeface="Century Gothic"/>
                <a:sym typeface="Century Gothic"/>
              </a:rPr>
              <a:t>User Inputs</a:t>
            </a:r>
            <a:endParaRPr/>
          </a:p>
          <a:p>
            <a:pPr marL="0" marR="0" lvl="0" indent="0" algn="l" rtl="0">
              <a:spcBef>
                <a:spcPts val="0"/>
              </a:spcBef>
              <a:spcAft>
                <a:spcPts val="0"/>
              </a:spcAft>
              <a:buNone/>
            </a:pPr>
            <a:r>
              <a:rPr lang="en-US" sz="2400">
                <a:solidFill>
                  <a:srgbClr val="3F3F3F"/>
                </a:solidFill>
                <a:latin typeface="Century Gothic"/>
                <a:ea typeface="Century Gothic"/>
                <a:cs typeface="Century Gothic"/>
                <a:sym typeface="Century Gothic"/>
              </a:rPr>
              <a:t>Area of Interest</a:t>
            </a:r>
            <a:endParaRPr/>
          </a:p>
          <a:p>
            <a:pPr marL="0" marR="0" lvl="0" indent="0" algn="l" rtl="0">
              <a:spcBef>
                <a:spcPts val="0"/>
              </a:spcBef>
              <a:spcAft>
                <a:spcPts val="0"/>
              </a:spcAft>
              <a:buNone/>
            </a:pPr>
            <a:r>
              <a:rPr lang="en-US" sz="2400">
                <a:solidFill>
                  <a:srgbClr val="3F3F3F"/>
                </a:solidFill>
                <a:latin typeface="Century Gothic"/>
                <a:ea typeface="Century Gothic"/>
                <a:cs typeface="Century Gothic"/>
                <a:sym typeface="Century Gothic"/>
              </a:rPr>
              <a:t>Date Range</a:t>
            </a:r>
            <a:endParaRPr/>
          </a:p>
        </p:txBody>
      </p:sp>
      <p:cxnSp>
        <p:nvCxnSpPr>
          <p:cNvPr id="194" name="Google Shape;194;p8"/>
          <p:cNvCxnSpPr/>
          <p:nvPr/>
        </p:nvCxnSpPr>
        <p:spPr>
          <a:xfrm rot="10800000" flipH="1">
            <a:off x="7370619" y="1328967"/>
            <a:ext cx="1349931" cy="771748"/>
          </a:xfrm>
          <a:prstGeom prst="straightConnector1">
            <a:avLst/>
          </a:prstGeom>
          <a:noFill/>
          <a:ln w="9525" cap="flat" cmpd="sng">
            <a:solidFill>
              <a:schemeClr val="dk1"/>
            </a:solidFill>
            <a:prstDash val="solid"/>
            <a:round/>
            <a:headEnd type="oval" w="med" len="med"/>
            <a:tailEnd type="none" w="sm" len="sm"/>
          </a:ln>
        </p:spPr>
      </p:cxnSp>
      <p:cxnSp>
        <p:nvCxnSpPr>
          <p:cNvPr id="195" name="Google Shape;195;p8"/>
          <p:cNvCxnSpPr/>
          <p:nvPr/>
        </p:nvCxnSpPr>
        <p:spPr>
          <a:xfrm rot="10800000">
            <a:off x="3253541" y="1328967"/>
            <a:ext cx="1383531" cy="771747"/>
          </a:xfrm>
          <a:prstGeom prst="straightConnector1">
            <a:avLst/>
          </a:prstGeom>
          <a:noFill/>
          <a:ln w="9525" cap="flat" cmpd="sng">
            <a:solidFill>
              <a:schemeClr val="dk1"/>
            </a:solidFill>
            <a:prstDash val="solid"/>
            <a:round/>
            <a:headEnd type="oval" w="med" len="med"/>
            <a:tailEnd type="none" w="sm" len="sm"/>
          </a:ln>
        </p:spPr>
      </p:cxnSp>
      <p:sp>
        <p:nvSpPr>
          <p:cNvPr id="196" name="Google Shape;196;p8"/>
          <p:cNvSpPr txBox="1"/>
          <p:nvPr/>
        </p:nvSpPr>
        <p:spPr>
          <a:xfrm rot="-4646976">
            <a:off x="2952324" y="3047155"/>
            <a:ext cx="213228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lt1"/>
                </a:solidFill>
                <a:latin typeface="Century Gothic"/>
                <a:ea typeface="Century Gothic"/>
                <a:cs typeface="Century Gothic"/>
                <a:sym typeface="Century Gothic"/>
              </a:rPr>
              <a:t>Acquisition &amp; Correction</a:t>
            </a:r>
            <a:endParaRPr dirty="0"/>
          </a:p>
        </p:txBody>
      </p:sp>
      <p:grpSp>
        <p:nvGrpSpPr>
          <p:cNvPr id="197" name="Google Shape;197;p8"/>
          <p:cNvGrpSpPr/>
          <p:nvPr/>
        </p:nvGrpSpPr>
        <p:grpSpPr>
          <a:xfrm rot="5977043">
            <a:off x="2651783" y="381284"/>
            <a:ext cx="6436592" cy="6311965"/>
            <a:chOff x="2822529" y="328498"/>
            <a:chExt cx="6436592" cy="6311965"/>
          </a:xfrm>
        </p:grpSpPr>
        <p:sp>
          <p:nvSpPr>
            <p:cNvPr id="198" name="Google Shape;198;p8"/>
            <p:cNvSpPr/>
            <p:nvPr/>
          </p:nvSpPr>
          <p:spPr>
            <a:xfrm rot="-9441160">
              <a:off x="3546152" y="1105667"/>
              <a:ext cx="4989346" cy="4757627"/>
            </a:xfrm>
            <a:prstGeom prst="blockArc">
              <a:avLst>
                <a:gd name="adj1" fmla="val 17569699"/>
                <a:gd name="adj2" fmla="val 32393"/>
                <a:gd name="adj3" fmla="val 20859"/>
              </a:avLst>
            </a:prstGeom>
            <a:solidFill>
              <a:srgbClr val="547DB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8"/>
            <p:cNvSpPr/>
            <p:nvPr/>
          </p:nvSpPr>
          <p:spPr>
            <a:xfrm rot="1458387">
              <a:off x="3604794" y="2396341"/>
              <a:ext cx="1375786" cy="361663"/>
            </a:xfrm>
            <a:prstGeom prst="triangle">
              <a:avLst>
                <a:gd name="adj" fmla="val 50000"/>
              </a:avLst>
            </a:prstGeom>
            <a:solidFill>
              <a:srgbClr val="547D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00" name="Google Shape;200;p8"/>
          <p:cNvSpPr txBox="1"/>
          <p:nvPr/>
        </p:nvSpPr>
        <p:spPr>
          <a:xfrm>
            <a:off x="4709219" y="1449384"/>
            <a:ext cx="247408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entury Gothic"/>
                <a:ea typeface="Century Gothic"/>
                <a:cs typeface="Century Gothic"/>
                <a:sym typeface="Century Gothic"/>
              </a:rPr>
              <a:t>Pre-processing</a:t>
            </a:r>
            <a:endParaRPr/>
          </a:p>
        </p:txBody>
      </p:sp>
      <p:grpSp>
        <p:nvGrpSpPr>
          <p:cNvPr id="201" name="Google Shape;201;p8"/>
          <p:cNvGrpSpPr/>
          <p:nvPr/>
        </p:nvGrpSpPr>
        <p:grpSpPr>
          <a:xfrm rot="10800000">
            <a:off x="3784607" y="1208588"/>
            <a:ext cx="4989346" cy="4757627"/>
            <a:chOff x="3546152" y="1014227"/>
            <a:chExt cx="4989346" cy="4757627"/>
          </a:xfrm>
        </p:grpSpPr>
        <p:sp>
          <p:nvSpPr>
            <p:cNvPr id="202" name="Google Shape;202;p8"/>
            <p:cNvSpPr/>
            <p:nvPr/>
          </p:nvSpPr>
          <p:spPr>
            <a:xfrm rot="12158840">
              <a:off x="3546152" y="1014227"/>
              <a:ext cx="4989346" cy="4757627"/>
            </a:xfrm>
            <a:prstGeom prst="blockArc">
              <a:avLst>
                <a:gd name="adj1" fmla="val 17569699"/>
                <a:gd name="adj2" fmla="val 32393"/>
                <a:gd name="adj3" fmla="val 20859"/>
              </a:avLst>
            </a:prstGeom>
            <a:solidFill>
              <a:srgbClr val="547DB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8"/>
            <p:cNvSpPr/>
            <p:nvPr/>
          </p:nvSpPr>
          <p:spPr>
            <a:xfrm rot="1458387">
              <a:off x="3604794" y="2396341"/>
              <a:ext cx="1375786" cy="361663"/>
            </a:xfrm>
            <a:prstGeom prst="triangle">
              <a:avLst>
                <a:gd name="adj" fmla="val 50000"/>
              </a:avLst>
            </a:prstGeom>
            <a:solidFill>
              <a:srgbClr val="547D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04" name="Google Shape;204;p8"/>
          <p:cNvSpPr txBox="1"/>
          <p:nvPr/>
        </p:nvSpPr>
        <p:spPr>
          <a:xfrm rot="4693730">
            <a:off x="6954976" y="3310601"/>
            <a:ext cx="247408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entury Gothic"/>
                <a:ea typeface="Century Gothic"/>
                <a:cs typeface="Century Gothic"/>
                <a:sym typeface="Century Gothic"/>
              </a:rPr>
              <a:t>Classification</a:t>
            </a:r>
            <a:endParaRPr/>
          </a:p>
        </p:txBody>
      </p:sp>
      <p:sp>
        <p:nvSpPr>
          <p:cNvPr id="205" name="Google Shape;205;p8"/>
          <p:cNvSpPr/>
          <p:nvPr/>
        </p:nvSpPr>
        <p:spPr>
          <a:xfrm>
            <a:off x="9036132" y="4637549"/>
            <a:ext cx="2085427" cy="1968991"/>
          </a:xfrm>
          <a:prstGeom prst="hexagon">
            <a:avLst>
              <a:gd name="adj" fmla="val 23489"/>
              <a:gd name="vf" fmla="val 115470"/>
            </a:avLst>
          </a:prstGeom>
          <a:blipFill rotWithShape="1">
            <a:blip r:embed="rId4">
              <a:alphaModFix/>
            </a:blip>
            <a:stretch>
              <a:fillRect/>
            </a:stretch>
          </a:blipFill>
          <a:ln w="28575" cap="flat" cmpd="sng">
            <a:solidFill>
              <a:srgbClr val="547D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06" name="Google Shape;206;p8"/>
          <p:cNvSpPr txBox="1"/>
          <p:nvPr/>
        </p:nvSpPr>
        <p:spPr>
          <a:xfrm>
            <a:off x="9068303" y="5189411"/>
            <a:ext cx="20449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entury Gothic"/>
                <a:ea typeface="Century Gothic"/>
                <a:cs typeface="Century Gothic"/>
                <a:sym typeface="Century Gothic"/>
              </a:rPr>
              <a:t>Wetland </a:t>
            </a:r>
            <a:endParaRPr/>
          </a:p>
          <a:p>
            <a:pPr marL="0" marR="0" lvl="0" indent="0" algn="ctr" rtl="0">
              <a:spcBef>
                <a:spcPts val="0"/>
              </a:spcBef>
              <a:spcAft>
                <a:spcPts val="0"/>
              </a:spcAft>
              <a:buNone/>
            </a:pPr>
            <a:r>
              <a:rPr lang="en-US" sz="2400" b="1">
                <a:solidFill>
                  <a:schemeClr val="lt1"/>
                </a:solidFill>
                <a:latin typeface="Century Gothic"/>
                <a:ea typeface="Century Gothic"/>
                <a:cs typeface="Century Gothic"/>
                <a:sym typeface="Century Gothic"/>
              </a:rPr>
              <a:t>Extent Map</a:t>
            </a:r>
            <a:endParaRPr/>
          </a:p>
        </p:txBody>
      </p:sp>
      <p:cxnSp>
        <p:nvCxnSpPr>
          <p:cNvPr id="207" name="Google Shape;207;p8"/>
          <p:cNvCxnSpPr>
            <a:cxnSpLocks/>
            <a:endCxn id="205" idx="3"/>
          </p:cNvCxnSpPr>
          <p:nvPr/>
        </p:nvCxnSpPr>
        <p:spPr>
          <a:xfrm>
            <a:off x="7326068" y="5622045"/>
            <a:ext cx="1710064" cy="12700"/>
          </a:xfrm>
          <a:prstGeom prst="bentConnector3">
            <a:avLst>
              <a:gd name="adj1" fmla="val 27677"/>
            </a:avLst>
          </a:prstGeom>
          <a:noFill/>
          <a:ln w="38100" cap="flat" cmpd="sng">
            <a:solidFill>
              <a:srgbClr val="3F3F3F"/>
            </a:solidFill>
            <a:prstDash val="solid"/>
            <a:miter lim="800000"/>
            <a:headEnd type="none" w="sm" len="sm"/>
            <a:tailEnd type="triangle" w="med" len="med"/>
          </a:ln>
        </p:spPr>
      </p:cxnSp>
      <p:sp>
        <p:nvSpPr>
          <p:cNvPr id="208" name="Google Shape;208;p8"/>
          <p:cNvSpPr/>
          <p:nvPr/>
        </p:nvSpPr>
        <p:spPr>
          <a:xfrm>
            <a:off x="6742993" y="4946899"/>
            <a:ext cx="1337293" cy="1343442"/>
          </a:xfrm>
          <a:prstGeom prst="octagon">
            <a:avLst>
              <a:gd name="adj" fmla="val 29289"/>
            </a:avLst>
          </a:prstGeom>
          <a:solidFill>
            <a:srgbClr val="C00000"/>
          </a:solidFill>
          <a:ln w="76200" cap="flat" cmpd="sng">
            <a:solidFill>
              <a:schemeClr val="lt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8"/>
          <p:cNvSpPr txBox="1"/>
          <p:nvPr/>
        </p:nvSpPr>
        <p:spPr>
          <a:xfrm>
            <a:off x="6737116" y="5391211"/>
            <a:ext cx="133729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lt1"/>
                </a:solidFill>
                <a:latin typeface="Century Gothic"/>
                <a:ea typeface="Century Gothic"/>
                <a:cs typeface="Century Gothic"/>
                <a:sym typeface="Century Gothic"/>
              </a:rPr>
              <a:t>OUTPUT</a:t>
            </a:r>
            <a:endParaRPr dirty="0"/>
          </a:p>
        </p:txBody>
      </p:sp>
    </p:spTree>
    <p:extLst>
      <p:ext uri="{BB962C8B-B14F-4D97-AF65-F5344CB8AC3E}">
        <p14:creationId xmlns:p14="http://schemas.microsoft.com/office/powerpoint/2010/main" val="1187684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9"/>
          <p:cNvSpPr txBox="1"/>
          <p:nvPr/>
        </p:nvSpPr>
        <p:spPr>
          <a:xfrm>
            <a:off x="495299" y="342900"/>
            <a:ext cx="11455695"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4"/>
              </a:buClr>
              <a:buSzPts val="4000"/>
              <a:buFont typeface="Century Gothic"/>
              <a:buNone/>
            </a:pPr>
            <a:r>
              <a:rPr lang="en-US" sz="4000" b="1">
                <a:solidFill>
                  <a:srgbClr val="379CC4"/>
                </a:solidFill>
                <a:latin typeface="Century Gothic"/>
                <a:ea typeface="Century Gothic"/>
                <a:cs typeface="Century Gothic"/>
                <a:sym typeface="Century Gothic"/>
              </a:rPr>
              <a:t>Data Acquisition &amp; Correction</a:t>
            </a:r>
            <a:endParaRPr/>
          </a:p>
        </p:txBody>
      </p:sp>
      <p:sp>
        <p:nvSpPr>
          <p:cNvPr id="216" name="Google Shape;216;p9"/>
          <p:cNvSpPr txBox="1"/>
          <p:nvPr/>
        </p:nvSpPr>
        <p:spPr>
          <a:xfrm>
            <a:off x="205071" y="3123672"/>
            <a:ext cx="1783080" cy="707886"/>
          </a:xfrm>
          <a:prstGeom prst="rect">
            <a:avLst/>
          </a:prstGeom>
          <a:solidFill>
            <a:srgbClr val="BDDFE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3F3F3F"/>
                </a:solidFill>
                <a:latin typeface="Century Gothic"/>
                <a:ea typeface="Century Gothic"/>
                <a:cs typeface="Century Gothic"/>
                <a:sym typeface="Century Gothic"/>
              </a:rPr>
              <a:t>Landsat 8 </a:t>
            </a:r>
            <a:endParaRPr dirty="0"/>
          </a:p>
          <a:p>
            <a:pPr marL="0" marR="0" lvl="0" indent="0" algn="l" rtl="0">
              <a:spcBef>
                <a:spcPts val="0"/>
              </a:spcBef>
              <a:spcAft>
                <a:spcPts val="0"/>
              </a:spcAft>
              <a:buNone/>
            </a:pPr>
            <a:r>
              <a:rPr lang="en-US" sz="2000" dirty="0">
                <a:solidFill>
                  <a:srgbClr val="3F3F3F"/>
                </a:solidFill>
                <a:latin typeface="Century Gothic"/>
                <a:ea typeface="Century Gothic"/>
                <a:cs typeface="Century Gothic"/>
                <a:sym typeface="Century Gothic"/>
              </a:rPr>
              <a:t>OLI SR</a:t>
            </a:r>
            <a:endParaRPr dirty="0"/>
          </a:p>
        </p:txBody>
      </p:sp>
      <p:sp>
        <p:nvSpPr>
          <p:cNvPr id="217" name="Google Shape;217;p9"/>
          <p:cNvSpPr txBox="1"/>
          <p:nvPr/>
        </p:nvSpPr>
        <p:spPr>
          <a:xfrm>
            <a:off x="146588" y="4619331"/>
            <a:ext cx="1783080" cy="707886"/>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Sentinel-1</a:t>
            </a:r>
            <a:endParaRPr/>
          </a:p>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C-SAR GRD</a:t>
            </a:r>
            <a:endParaRPr/>
          </a:p>
        </p:txBody>
      </p:sp>
      <p:sp>
        <p:nvSpPr>
          <p:cNvPr id="218" name="Google Shape;218;p9"/>
          <p:cNvSpPr txBox="1"/>
          <p:nvPr/>
        </p:nvSpPr>
        <p:spPr>
          <a:xfrm>
            <a:off x="205071" y="6114990"/>
            <a:ext cx="1783080" cy="400110"/>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SRTM DEM</a:t>
            </a:r>
            <a:endParaRPr/>
          </a:p>
        </p:txBody>
      </p:sp>
      <p:sp>
        <p:nvSpPr>
          <p:cNvPr id="219" name="Google Shape;219;p9"/>
          <p:cNvSpPr txBox="1"/>
          <p:nvPr/>
        </p:nvSpPr>
        <p:spPr>
          <a:xfrm>
            <a:off x="6332114" y="1628013"/>
            <a:ext cx="1821856" cy="707886"/>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3F3F3F"/>
                </a:solidFill>
                <a:latin typeface="Century Gothic"/>
                <a:ea typeface="Century Gothic"/>
                <a:cs typeface="Century Gothic"/>
                <a:sym typeface="Century Gothic"/>
              </a:rPr>
              <a:t>Atmospheric Correction</a:t>
            </a:r>
            <a:endParaRPr dirty="0"/>
          </a:p>
        </p:txBody>
      </p:sp>
      <p:sp>
        <p:nvSpPr>
          <p:cNvPr id="220" name="Google Shape;220;p9"/>
          <p:cNvSpPr txBox="1"/>
          <p:nvPr/>
        </p:nvSpPr>
        <p:spPr>
          <a:xfrm>
            <a:off x="4379128" y="3515230"/>
            <a:ext cx="1607243" cy="1323439"/>
          </a:xfrm>
          <a:prstGeom prst="rect">
            <a:avLst/>
          </a:prstGeom>
          <a:solidFill>
            <a:srgbClr val="E6E6E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3F3F3F"/>
                </a:solidFill>
                <a:latin typeface="Century Gothic"/>
                <a:ea typeface="Century Gothic"/>
                <a:cs typeface="Century Gothic"/>
                <a:sym typeface="Century Gothic"/>
              </a:rPr>
              <a:t>Filter by User Inputs</a:t>
            </a:r>
            <a:endParaRPr dirty="0"/>
          </a:p>
          <a:p>
            <a:pPr marL="0" marR="0" lvl="0" indent="0" algn="ctr" rtl="0">
              <a:spcBef>
                <a:spcPts val="0"/>
              </a:spcBef>
              <a:spcAft>
                <a:spcPts val="0"/>
              </a:spcAft>
              <a:buNone/>
            </a:pPr>
            <a:r>
              <a:rPr lang="en-US" sz="2000" dirty="0">
                <a:solidFill>
                  <a:srgbClr val="3F3F3F"/>
                </a:solidFill>
                <a:latin typeface="Century Gothic"/>
                <a:ea typeface="Century Gothic"/>
                <a:cs typeface="Century Gothic"/>
                <a:sym typeface="Century Gothic"/>
              </a:rPr>
              <a:t>&amp;</a:t>
            </a:r>
            <a:endParaRPr dirty="0"/>
          </a:p>
          <a:p>
            <a:pPr marL="0" marR="0" lvl="0" indent="0" algn="ctr" rtl="0">
              <a:spcBef>
                <a:spcPts val="0"/>
              </a:spcBef>
              <a:spcAft>
                <a:spcPts val="0"/>
              </a:spcAft>
              <a:buNone/>
            </a:pPr>
            <a:r>
              <a:rPr lang="en-US" sz="2000" dirty="0">
                <a:solidFill>
                  <a:srgbClr val="3F3F3F"/>
                </a:solidFill>
                <a:latin typeface="Century Gothic"/>
                <a:ea typeface="Century Gothic"/>
                <a:cs typeface="Century Gothic"/>
                <a:sym typeface="Century Gothic"/>
              </a:rPr>
              <a:t>Align</a:t>
            </a:r>
            <a:endParaRPr dirty="0"/>
          </a:p>
        </p:txBody>
      </p:sp>
      <p:sp>
        <p:nvSpPr>
          <p:cNvPr id="221" name="Google Shape;221;p9"/>
          <p:cNvSpPr txBox="1"/>
          <p:nvPr/>
        </p:nvSpPr>
        <p:spPr>
          <a:xfrm>
            <a:off x="8618598" y="2209413"/>
            <a:ext cx="1295254" cy="707886"/>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3F3F3F"/>
                </a:solidFill>
                <a:latin typeface="Century Gothic"/>
                <a:ea typeface="Century Gothic"/>
                <a:cs typeface="Century Gothic"/>
                <a:sym typeface="Century Gothic"/>
              </a:rPr>
              <a:t>Cloud Masking</a:t>
            </a:r>
            <a:endParaRPr dirty="0"/>
          </a:p>
        </p:txBody>
      </p:sp>
      <p:sp>
        <p:nvSpPr>
          <p:cNvPr id="222" name="Google Shape;222;p9"/>
          <p:cNvSpPr txBox="1"/>
          <p:nvPr/>
        </p:nvSpPr>
        <p:spPr>
          <a:xfrm>
            <a:off x="10208868" y="1745505"/>
            <a:ext cx="1742125" cy="1631216"/>
          </a:xfrm>
          <a:prstGeom prst="rect">
            <a:avLst/>
          </a:prstGeom>
          <a:solidFill>
            <a:srgbClr val="BDDFE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3F3F3F"/>
                </a:solidFill>
                <a:latin typeface="Century Gothic"/>
                <a:ea typeface="Century Gothic"/>
                <a:cs typeface="Century Gothic"/>
                <a:sym typeface="Century Gothic"/>
              </a:rPr>
              <a:t>Surface Reflectance </a:t>
            </a:r>
            <a:endParaRPr dirty="0"/>
          </a:p>
          <a:p>
            <a:pPr marL="0" marR="0" lvl="0" indent="0" algn="l" rtl="0">
              <a:spcBef>
                <a:spcPts val="0"/>
              </a:spcBef>
              <a:spcAft>
                <a:spcPts val="0"/>
              </a:spcAft>
              <a:buNone/>
            </a:pPr>
            <a:r>
              <a:rPr lang="en-US" sz="2000" dirty="0">
                <a:solidFill>
                  <a:srgbClr val="3F3F3F"/>
                </a:solidFill>
                <a:latin typeface="Century Gothic"/>
                <a:ea typeface="Century Gothic"/>
                <a:cs typeface="Century Gothic"/>
                <a:sym typeface="Century Gothic"/>
              </a:rPr>
              <a:t>(R, G, B, </a:t>
            </a:r>
            <a:endParaRPr dirty="0"/>
          </a:p>
          <a:p>
            <a:pPr marL="0" marR="0" lvl="0" indent="0" algn="l" rtl="0">
              <a:spcBef>
                <a:spcPts val="0"/>
              </a:spcBef>
              <a:spcAft>
                <a:spcPts val="0"/>
              </a:spcAft>
              <a:buNone/>
            </a:pPr>
            <a:r>
              <a:rPr lang="en-US" sz="2000" dirty="0">
                <a:solidFill>
                  <a:srgbClr val="3F3F3F"/>
                </a:solidFill>
                <a:latin typeface="Century Gothic"/>
                <a:ea typeface="Century Gothic"/>
                <a:cs typeface="Century Gothic"/>
                <a:sym typeface="Century Gothic"/>
              </a:rPr>
              <a:t>NIR, SWIR1, SWIR2)</a:t>
            </a:r>
            <a:endParaRPr dirty="0"/>
          </a:p>
        </p:txBody>
      </p:sp>
      <p:sp>
        <p:nvSpPr>
          <p:cNvPr id="223" name="Google Shape;223;p9"/>
          <p:cNvSpPr txBox="1"/>
          <p:nvPr/>
        </p:nvSpPr>
        <p:spPr>
          <a:xfrm>
            <a:off x="10208868" y="4376629"/>
            <a:ext cx="1742126" cy="1015663"/>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3F3F3F"/>
                </a:solidFill>
                <a:latin typeface="Century Gothic"/>
                <a:ea typeface="Century Gothic"/>
                <a:cs typeface="Century Gothic"/>
                <a:sym typeface="Century Gothic"/>
              </a:rPr>
              <a:t>Backscatter Intensity </a:t>
            </a:r>
            <a:endParaRPr dirty="0"/>
          </a:p>
          <a:p>
            <a:pPr marL="0" marR="0" lvl="0" indent="0" algn="l" rtl="0">
              <a:spcBef>
                <a:spcPts val="0"/>
              </a:spcBef>
              <a:spcAft>
                <a:spcPts val="0"/>
              </a:spcAft>
              <a:buNone/>
            </a:pPr>
            <a:r>
              <a:rPr lang="en-US" sz="2000" dirty="0">
                <a:solidFill>
                  <a:srgbClr val="3F3F3F"/>
                </a:solidFill>
                <a:latin typeface="Century Gothic"/>
                <a:ea typeface="Century Gothic"/>
                <a:cs typeface="Century Gothic"/>
                <a:sym typeface="Century Gothic"/>
              </a:rPr>
              <a:t>(VV, VH)</a:t>
            </a:r>
            <a:endParaRPr dirty="0"/>
          </a:p>
        </p:txBody>
      </p:sp>
      <p:sp>
        <p:nvSpPr>
          <p:cNvPr id="224" name="Google Shape;224;p9"/>
          <p:cNvSpPr txBox="1"/>
          <p:nvPr/>
        </p:nvSpPr>
        <p:spPr>
          <a:xfrm>
            <a:off x="10208868" y="6114990"/>
            <a:ext cx="1742126" cy="400110"/>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3F3F3F"/>
                </a:solidFill>
                <a:latin typeface="Century Gothic"/>
                <a:ea typeface="Century Gothic"/>
                <a:cs typeface="Century Gothic"/>
                <a:sym typeface="Century Gothic"/>
              </a:rPr>
              <a:t>Elevation</a:t>
            </a:r>
            <a:endParaRPr dirty="0"/>
          </a:p>
        </p:txBody>
      </p:sp>
      <p:sp>
        <p:nvSpPr>
          <p:cNvPr id="225" name="Google Shape;225;p9"/>
          <p:cNvSpPr txBox="1"/>
          <p:nvPr/>
        </p:nvSpPr>
        <p:spPr>
          <a:xfrm>
            <a:off x="162239" y="1628013"/>
            <a:ext cx="1783080" cy="707886"/>
          </a:xfrm>
          <a:prstGeom prst="rect">
            <a:avLst/>
          </a:prstGeom>
          <a:solidFill>
            <a:srgbClr val="BDDFE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Sentinel-2</a:t>
            </a:r>
            <a:endParaRPr/>
          </a:p>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MSI TOA</a:t>
            </a:r>
            <a:endParaRPr/>
          </a:p>
        </p:txBody>
      </p:sp>
      <p:sp>
        <p:nvSpPr>
          <p:cNvPr id="226" name="Google Shape;226;p9"/>
          <p:cNvSpPr txBox="1"/>
          <p:nvPr/>
        </p:nvSpPr>
        <p:spPr>
          <a:xfrm>
            <a:off x="8170607" y="4376669"/>
            <a:ext cx="1821856" cy="1015663"/>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3F3F3F"/>
                </a:solidFill>
                <a:latin typeface="Century Gothic"/>
                <a:ea typeface="Century Gothic"/>
                <a:cs typeface="Century Gothic"/>
                <a:sym typeface="Century Gothic"/>
              </a:rPr>
              <a:t>Convert to Natural Values</a:t>
            </a:r>
            <a:endParaRPr dirty="0"/>
          </a:p>
        </p:txBody>
      </p:sp>
      <p:cxnSp>
        <p:nvCxnSpPr>
          <p:cNvPr id="227" name="Google Shape;227;p9"/>
          <p:cNvCxnSpPr>
            <a:endCxn id="220" idx="1"/>
          </p:cNvCxnSpPr>
          <p:nvPr/>
        </p:nvCxnSpPr>
        <p:spPr>
          <a:xfrm>
            <a:off x="4182028" y="4176950"/>
            <a:ext cx="197100" cy="0"/>
          </a:xfrm>
          <a:prstGeom prst="straightConnector1">
            <a:avLst/>
          </a:prstGeom>
          <a:noFill/>
          <a:ln w="9525" cap="flat" cmpd="sng">
            <a:solidFill>
              <a:schemeClr val="dk1"/>
            </a:solidFill>
            <a:prstDash val="solid"/>
            <a:miter lim="800000"/>
            <a:headEnd type="none" w="sm" len="sm"/>
            <a:tailEnd type="triangle" w="med" len="med"/>
          </a:ln>
        </p:spPr>
      </p:cxnSp>
      <p:grpSp>
        <p:nvGrpSpPr>
          <p:cNvPr id="228" name="Google Shape;228;p9"/>
          <p:cNvGrpSpPr/>
          <p:nvPr/>
        </p:nvGrpSpPr>
        <p:grpSpPr>
          <a:xfrm>
            <a:off x="1929667" y="1981956"/>
            <a:ext cx="2252360" cy="4333200"/>
            <a:chOff x="1938618" y="1981956"/>
            <a:chExt cx="375960" cy="4333200"/>
          </a:xfrm>
        </p:grpSpPr>
        <p:cxnSp>
          <p:nvCxnSpPr>
            <p:cNvPr id="229" name="Google Shape;229;p9"/>
            <p:cNvCxnSpPr>
              <a:stCxn id="225" idx="3"/>
              <a:endCxn id="218" idx="3"/>
            </p:cNvCxnSpPr>
            <p:nvPr/>
          </p:nvCxnSpPr>
          <p:spPr>
            <a:xfrm>
              <a:off x="1941231" y="1981956"/>
              <a:ext cx="7200" cy="4333200"/>
            </a:xfrm>
            <a:prstGeom prst="bentConnector3">
              <a:avLst>
                <a:gd name="adj1" fmla="val 5165434"/>
              </a:avLst>
            </a:prstGeom>
            <a:noFill/>
            <a:ln w="9525" cap="flat" cmpd="sng">
              <a:solidFill>
                <a:schemeClr val="dk1"/>
              </a:solidFill>
              <a:prstDash val="solid"/>
              <a:miter lim="800000"/>
              <a:headEnd type="none" w="sm" len="sm"/>
              <a:tailEnd type="none" w="sm" len="sm"/>
            </a:ln>
          </p:spPr>
        </p:cxnSp>
        <p:cxnSp>
          <p:nvCxnSpPr>
            <p:cNvPr id="230" name="Google Shape;230;p9"/>
            <p:cNvCxnSpPr>
              <a:cxnSpLocks/>
              <a:stCxn id="216" idx="3"/>
            </p:cNvCxnSpPr>
            <p:nvPr/>
          </p:nvCxnSpPr>
          <p:spPr>
            <a:xfrm flipV="1">
              <a:off x="1948380" y="3474615"/>
              <a:ext cx="366198" cy="3000"/>
            </a:xfrm>
            <a:prstGeom prst="straightConnector1">
              <a:avLst/>
            </a:prstGeom>
            <a:noFill/>
            <a:ln w="9525" cap="flat" cmpd="sng">
              <a:solidFill>
                <a:schemeClr val="dk1"/>
              </a:solidFill>
              <a:prstDash val="solid"/>
              <a:miter lim="800000"/>
              <a:headEnd type="none" w="sm" len="sm"/>
              <a:tailEnd type="none" w="sm" len="sm"/>
            </a:ln>
          </p:spPr>
        </p:cxnSp>
        <p:cxnSp>
          <p:nvCxnSpPr>
            <p:cNvPr id="231" name="Google Shape;231;p9"/>
            <p:cNvCxnSpPr>
              <a:cxnSpLocks/>
              <a:stCxn id="217" idx="3"/>
            </p:cNvCxnSpPr>
            <p:nvPr/>
          </p:nvCxnSpPr>
          <p:spPr>
            <a:xfrm>
              <a:off x="1938618" y="4973274"/>
              <a:ext cx="375960" cy="0"/>
            </a:xfrm>
            <a:prstGeom prst="straightConnector1">
              <a:avLst/>
            </a:prstGeom>
            <a:noFill/>
            <a:ln w="9525" cap="flat" cmpd="sng">
              <a:solidFill>
                <a:schemeClr val="dk1"/>
              </a:solidFill>
              <a:prstDash val="solid"/>
              <a:miter lim="800000"/>
              <a:headEnd type="none" w="sm" len="sm"/>
              <a:tailEnd type="none" w="sm" len="sm"/>
            </a:ln>
          </p:spPr>
        </p:cxnSp>
      </p:grpSp>
      <p:cxnSp>
        <p:nvCxnSpPr>
          <p:cNvPr id="232" name="Google Shape;232;p9"/>
          <p:cNvCxnSpPr>
            <a:cxnSpLocks/>
            <a:endCxn id="226" idx="1"/>
          </p:cNvCxnSpPr>
          <p:nvPr/>
        </p:nvCxnSpPr>
        <p:spPr>
          <a:xfrm>
            <a:off x="6096000" y="4884500"/>
            <a:ext cx="2074607" cy="1"/>
          </a:xfrm>
          <a:prstGeom prst="straightConnector1">
            <a:avLst/>
          </a:prstGeom>
          <a:noFill/>
          <a:ln w="9525" cap="flat" cmpd="sng">
            <a:solidFill>
              <a:schemeClr val="dk1"/>
            </a:solidFill>
            <a:prstDash val="solid"/>
            <a:miter lim="800000"/>
            <a:headEnd type="none" w="sm" len="sm"/>
            <a:tailEnd type="triangle" w="med" len="med"/>
          </a:ln>
        </p:spPr>
      </p:cxnSp>
      <p:cxnSp>
        <p:nvCxnSpPr>
          <p:cNvPr id="233" name="Google Shape;233;p9"/>
          <p:cNvCxnSpPr>
            <a:cxnSpLocks/>
            <a:endCxn id="224" idx="1"/>
          </p:cNvCxnSpPr>
          <p:nvPr/>
        </p:nvCxnSpPr>
        <p:spPr>
          <a:xfrm>
            <a:off x="6111913" y="6315044"/>
            <a:ext cx="4096955" cy="1"/>
          </a:xfrm>
          <a:prstGeom prst="straightConnector1">
            <a:avLst/>
          </a:prstGeom>
          <a:noFill/>
          <a:ln w="9525" cap="flat" cmpd="sng">
            <a:solidFill>
              <a:schemeClr val="dk1"/>
            </a:solidFill>
            <a:prstDash val="solid"/>
            <a:miter lim="800000"/>
            <a:headEnd type="none" w="sm" len="sm"/>
            <a:tailEnd type="triangle" w="med" len="med"/>
          </a:ln>
        </p:spPr>
      </p:cxnSp>
      <p:cxnSp>
        <p:nvCxnSpPr>
          <p:cNvPr id="234" name="Google Shape;234;p9"/>
          <p:cNvCxnSpPr>
            <a:stCxn id="226" idx="3"/>
            <a:endCxn id="223" idx="1"/>
          </p:cNvCxnSpPr>
          <p:nvPr/>
        </p:nvCxnSpPr>
        <p:spPr>
          <a:xfrm flipV="1">
            <a:off x="9992463" y="4884461"/>
            <a:ext cx="216405" cy="40"/>
          </a:xfrm>
          <a:prstGeom prst="straightConnector1">
            <a:avLst/>
          </a:prstGeom>
          <a:noFill/>
          <a:ln w="9525" cap="flat" cmpd="sng">
            <a:solidFill>
              <a:schemeClr val="dk1"/>
            </a:solidFill>
            <a:prstDash val="solid"/>
            <a:miter lim="800000"/>
            <a:headEnd type="none" w="sm" len="sm"/>
            <a:tailEnd type="triangle" w="med" len="med"/>
          </a:ln>
        </p:spPr>
      </p:cxnSp>
      <p:grpSp>
        <p:nvGrpSpPr>
          <p:cNvPr id="235" name="Google Shape;235;p9"/>
          <p:cNvGrpSpPr/>
          <p:nvPr/>
        </p:nvGrpSpPr>
        <p:grpSpPr>
          <a:xfrm flipH="1">
            <a:off x="6111913" y="1981955"/>
            <a:ext cx="4096954" cy="4333089"/>
            <a:chOff x="-108073" y="1856360"/>
            <a:chExt cx="2032106" cy="4333089"/>
          </a:xfrm>
        </p:grpSpPr>
        <p:cxnSp>
          <p:nvCxnSpPr>
            <p:cNvPr id="236" name="Google Shape;236;p9"/>
            <p:cNvCxnSpPr>
              <a:cxnSpLocks/>
              <a:stCxn id="219" idx="1"/>
              <a:endCxn id="224" idx="1"/>
            </p:cNvCxnSpPr>
            <p:nvPr/>
          </p:nvCxnSpPr>
          <p:spPr>
            <a:xfrm rot="10800000" flipV="1">
              <a:off x="-108073" y="1856360"/>
              <a:ext cx="1922886" cy="4333089"/>
            </a:xfrm>
            <a:prstGeom prst="bentConnector3">
              <a:avLst>
                <a:gd name="adj1" fmla="val -5897"/>
              </a:avLst>
            </a:prstGeom>
            <a:noFill/>
            <a:ln w="9525" cap="flat" cmpd="sng">
              <a:solidFill>
                <a:schemeClr val="dk1"/>
              </a:solidFill>
              <a:prstDash val="solid"/>
              <a:miter lim="800000"/>
              <a:headEnd type="none" w="sm" len="sm"/>
              <a:tailEnd type="none" w="sm" len="sm"/>
            </a:ln>
          </p:spPr>
        </p:cxnSp>
        <p:cxnSp>
          <p:nvCxnSpPr>
            <p:cNvPr id="237" name="Google Shape;237;p9"/>
            <p:cNvCxnSpPr>
              <a:cxnSpLocks/>
            </p:cNvCxnSpPr>
            <p:nvPr/>
          </p:nvCxnSpPr>
          <p:spPr>
            <a:xfrm>
              <a:off x="1064035" y="3349563"/>
              <a:ext cx="859998" cy="1"/>
            </a:xfrm>
            <a:prstGeom prst="straightConnector1">
              <a:avLst/>
            </a:prstGeom>
            <a:noFill/>
            <a:ln w="9525" cap="flat" cmpd="sng">
              <a:solidFill>
                <a:schemeClr val="dk1"/>
              </a:solidFill>
              <a:prstDash val="solid"/>
              <a:miter lim="800000"/>
              <a:headEnd type="none" w="sm" len="sm"/>
              <a:tailEnd type="none" w="sm" len="sm"/>
            </a:ln>
          </p:spPr>
        </p:cxnSp>
      </p:grpSp>
      <p:cxnSp>
        <p:nvCxnSpPr>
          <p:cNvPr id="239" name="Google Shape;239;p9"/>
          <p:cNvCxnSpPr>
            <a:stCxn id="220" idx="3"/>
          </p:cNvCxnSpPr>
          <p:nvPr/>
        </p:nvCxnSpPr>
        <p:spPr>
          <a:xfrm>
            <a:off x="5986371" y="4176950"/>
            <a:ext cx="105600" cy="0"/>
          </a:xfrm>
          <a:prstGeom prst="straightConnector1">
            <a:avLst/>
          </a:prstGeom>
          <a:noFill/>
          <a:ln w="9525" cap="flat" cmpd="sng">
            <a:solidFill>
              <a:schemeClr val="dk1"/>
            </a:solidFill>
            <a:prstDash val="solid"/>
            <a:miter lim="800000"/>
            <a:headEnd type="none" w="sm" len="sm"/>
            <a:tailEnd type="none" w="sm" len="sm"/>
          </a:ln>
        </p:spPr>
      </p:cxnSp>
      <p:cxnSp>
        <p:nvCxnSpPr>
          <p:cNvPr id="240" name="Google Shape;240;p9"/>
          <p:cNvCxnSpPr>
            <a:stCxn id="221" idx="3"/>
            <a:endCxn id="222" idx="1"/>
          </p:cNvCxnSpPr>
          <p:nvPr/>
        </p:nvCxnSpPr>
        <p:spPr>
          <a:xfrm flipV="1">
            <a:off x="9913852" y="2561113"/>
            <a:ext cx="295016" cy="2243"/>
          </a:xfrm>
          <a:prstGeom prst="straightConnector1">
            <a:avLst/>
          </a:prstGeom>
          <a:noFill/>
          <a:ln w="9525" cap="flat" cmpd="sng">
            <a:solidFill>
              <a:schemeClr val="dk1"/>
            </a:solidFill>
            <a:prstDash val="solid"/>
            <a:miter lim="800000"/>
            <a:headEnd type="none" w="sm" len="sm"/>
            <a:tailEnd type="triangle" w="med" len="med"/>
          </a:ln>
        </p:spPr>
      </p:cxnSp>
      <p:cxnSp>
        <p:nvCxnSpPr>
          <p:cNvPr id="241" name="Google Shape;241;p9"/>
          <p:cNvCxnSpPr>
            <a:cxnSpLocks/>
            <a:endCxn id="219" idx="1"/>
          </p:cNvCxnSpPr>
          <p:nvPr/>
        </p:nvCxnSpPr>
        <p:spPr>
          <a:xfrm>
            <a:off x="6111914" y="1981956"/>
            <a:ext cx="220200" cy="0"/>
          </a:xfrm>
          <a:prstGeom prst="straightConnector1">
            <a:avLst/>
          </a:prstGeom>
          <a:noFill/>
          <a:ln w="9525" cap="flat" cmpd="sng">
            <a:solidFill>
              <a:schemeClr val="dk1"/>
            </a:solidFill>
            <a:prstDash val="solid"/>
            <a:miter lim="800000"/>
            <a:headEnd type="none" w="sm" len="sm"/>
            <a:tailEnd type="triangle" w="med" len="med"/>
          </a:ln>
        </p:spPr>
      </p:cxnSp>
      <p:cxnSp>
        <p:nvCxnSpPr>
          <p:cNvPr id="242" name="Google Shape;242;p9"/>
          <p:cNvCxnSpPr>
            <a:cxnSpLocks/>
            <a:endCxn id="221" idx="1"/>
          </p:cNvCxnSpPr>
          <p:nvPr/>
        </p:nvCxnSpPr>
        <p:spPr>
          <a:xfrm flipV="1">
            <a:off x="7845766" y="2563356"/>
            <a:ext cx="772832" cy="911259"/>
          </a:xfrm>
          <a:prstGeom prst="straightConnector1">
            <a:avLst/>
          </a:prstGeom>
          <a:noFill/>
          <a:ln w="9525" cap="flat" cmpd="sng">
            <a:solidFill>
              <a:schemeClr val="dk1"/>
            </a:solidFill>
            <a:prstDash val="solid"/>
            <a:miter lim="800000"/>
            <a:headEnd type="none" w="sm" len="sm"/>
            <a:tailEnd type="triangle" w="med" len="med"/>
          </a:ln>
        </p:spPr>
      </p:cxnSp>
      <p:cxnSp>
        <p:nvCxnSpPr>
          <p:cNvPr id="243" name="Google Shape;243;p9"/>
          <p:cNvCxnSpPr>
            <a:stCxn id="219" idx="3"/>
            <a:endCxn id="221" idx="1"/>
          </p:cNvCxnSpPr>
          <p:nvPr/>
        </p:nvCxnSpPr>
        <p:spPr>
          <a:xfrm>
            <a:off x="8153970" y="1981956"/>
            <a:ext cx="464628" cy="581400"/>
          </a:xfrm>
          <a:prstGeom prst="straightConnector1">
            <a:avLst/>
          </a:prstGeom>
          <a:noFill/>
          <a:ln w="9525" cap="flat" cmpd="sng">
            <a:solidFill>
              <a:schemeClr val="dk1"/>
            </a:solidFill>
            <a:prstDash val="solid"/>
            <a:miter lim="800000"/>
            <a:headEnd type="none" w="sm" len="sm"/>
            <a:tailEnd type="triangle" w="med" len="med"/>
          </a:ln>
        </p:spPr>
      </p:cxnSp>
      <p:pic>
        <p:nvPicPr>
          <p:cNvPr id="244" name="Google Shape;244;p9" descr="https://lh5.googleusercontent.com/Ils8dGdbJ55-X23Tk45Trk2TT3mlSAWbgZOjLiOufkdkePgvCrMgHPv_XgG0Z6Su-L4Ma8MrhOoVGMP2yCnS7Jtr0u76Cw9uCaRzU5kDV0Jt69BqiD4mTerzTFunBk4p-2Te8WQ"/>
          <p:cNvPicPr preferRelativeResize="0"/>
          <p:nvPr/>
        </p:nvPicPr>
        <p:blipFill rotWithShape="1">
          <a:blip r:embed="rId3">
            <a:alphaModFix/>
          </a:blip>
          <a:srcRect b="39527"/>
          <a:stretch/>
        </p:blipFill>
        <p:spPr>
          <a:xfrm>
            <a:off x="2462512" y="3957366"/>
            <a:ext cx="1170585" cy="707886"/>
          </a:xfrm>
          <a:prstGeom prst="rect">
            <a:avLst/>
          </a:prstGeom>
          <a:noFill/>
          <a:ln>
            <a:noFill/>
          </a:ln>
        </p:spPr>
      </p:pic>
      <p:pic>
        <p:nvPicPr>
          <p:cNvPr id="245" name="Google Shape;245;p9"/>
          <p:cNvPicPr preferRelativeResize="0"/>
          <p:nvPr/>
        </p:nvPicPr>
        <p:blipFill rotWithShape="1">
          <a:blip r:embed="rId4">
            <a:alphaModFix/>
          </a:blip>
          <a:srcRect/>
          <a:stretch/>
        </p:blipFill>
        <p:spPr>
          <a:xfrm>
            <a:off x="2313913" y="5162947"/>
            <a:ext cx="1467782" cy="1037278"/>
          </a:xfrm>
          <a:prstGeom prst="rect">
            <a:avLst/>
          </a:prstGeom>
          <a:noFill/>
          <a:ln>
            <a:noFill/>
          </a:ln>
        </p:spPr>
      </p:pic>
      <p:pic>
        <p:nvPicPr>
          <p:cNvPr id="246" name="Google Shape;246;p9"/>
          <p:cNvPicPr preferRelativeResize="0"/>
          <p:nvPr/>
        </p:nvPicPr>
        <p:blipFill rotWithShape="1">
          <a:blip r:embed="rId5">
            <a:alphaModFix/>
          </a:blip>
          <a:srcRect/>
          <a:stretch/>
        </p:blipFill>
        <p:spPr>
          <a:xfrm>
            <a:off x="1986199" y="2257049"/>
            <a:ext cx="2123211" cy="1194306"/>
          </a:xfrm>
          <a:prstGeom prst="rect">
            <a:avLst/>
          </a:prstGeom>
          <a:noFill/>
          <a:ln>
            <a:noFill/>
          </a:ln>
        </p:spPr>
      </p:pic>
      <p:pic>
        <p:nvPicPr>
          <p:cNvPr id="247" name="Google Shape;247;p9"/>
          <p:cNvPicPr preferRelativeResize="0"/>
          <p:nvPr/>
        </p:nvPicPr>
        <p:blipFill rotWithShape="1">
          <a:blip r:embed="rId6">
            <a:alphaModFix/>
          </a:blip>
          <a:srcRect/>
          <a:stretch/>
        </p:blipFill>
        <p:spPr>
          <a:xfrm>
            <a:off x="2346796" y="980586"/>
            <a:ext cx="1402016" cy="1001369"/>
          </a:xfrm>
          <a:prstGeom prst="rect">
            <a:avLst/>
          </a:prstGeom>
          <a:noFill/>
          <a:ln>
            <a:noFill/>
          </a:ln>
        </p:spPr>
      </p:pic>
    </p:spTree>
    <p:extLst>
      <p:ext uri="{BB962C8B-B14F-4D97-AF65-F5344CB8AC3E}">
        <p14:creationId xmlns:p14="http://schemas.microsoft.com/office/powerpoint/2010/main" val="3704833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3367</Words>
  <Application>Microsoft Office PowerPoint</Application>
  <PresentationFormat>Widescreen</PresentationFormat>
  <Paragraphs>450</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Century Gothic</vt:lpstr>
      <vt:lpstr>Garamond</vt:lpstr>
      <vt:lpstr>Mangal</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Cecil Byles</dc:creator>
  <cp:lastModifiedBy>Clayton, Amanda L. (LARC-E3)[SSAI DEVELOP]</cp:lastModifiedBy>
  <cp:revision>8</cp:revision>
  <dcterms:created xsi:type="dcterms:W3CDTF">2020-03-24T02:25:58Z</dcterms:created>
  <dcterms:modified xsi:type="dcterms:W3CDTF">2020-03-25T14:51:32Z</dcterms:modified>
</cp:coreProperties>
</file>