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7" r:id="rId2"/>
    <p:sldId id="339" r:id="rId3"/>
    <p:sldId id="353" r:id="rId4"/>
    <p:sldId id="318" r:id="rId5"/>
    <p:sldId id="347" r:id="rId6"/>
    <p:sldId id="326" r:id="rId7"/>
    <p:sldId id="324" r:id="rId8"/>
    <p:sldId id="343" r:id="rId9"/>
    <p:sldId id="319" r:id="rId10"/>
    <p:sldId id="348" r:id="rId11"/>
    <p:sldId id="322" r:id="rId12"/>
    <p:sldId id="320" r:id="rId13"/>
    <p:sldId id="349" r:id="rId14"/>
    <p:sldId id="321" r:id="rId15"/>
    <p:sldId id="344" r:id="rId16"/>
    <p:sldId id="345" r:id="rId17"/>
    <p:sldId id="323" r:id="rId18"/>
    <p:sldId id="350" r:id="rId19"/>
    <p:sldId id="327" r:id="rId20"/>
    <p:sldId id="338" r:id="rId21"/>
    <p:sldId id="331" r:id="rId22"/>
    <p:sldId id="315" r:id="rId23"/>
    <p:sldId id="334" r:id="rId24"/>
    <p:sldId id="330" r:id="rId25"/>
    <p:sldId id="346" r:id="rId26"/>
    <p:sldId id="332" r:id="rId27"/>
    <p:sldId id="333" r:id="rId2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CC"/>
    <a:srgbClr val="FFFFCC"/>
    <a:srgbClr val="BB051F"/>
    <a:srgbClr val="0099FF"/>
    <a:srgbClr val="FF5050"/>
    <a:srgbClr val="F78009"/>
    <a:srgbClr val="FCD7B2"/>
    <a:srgbClr val="B3DEFF"/>
    <a:srgbClr val="CEE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4" autoAdjust="0"/>
    <p:restoredTop sz="79630" autoAdjust="0"/>
  </p:normalViewPr>
  <p:slideViewPr>
    <p:cSldViewPr>
      <p:cViewPr varScale="1">
        <p:scale>
          <a:sx n="89" d="100"/>
          <a:sy n="89" d="100"/>
        </p:scale>
        <p:origin x="21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5EAAA-6ECE-4589-9702-331181F890A4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856A9-6A40-4B70-AB5B-065DFA12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67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586F49-FE39-4696-A57E-5B5275E429C6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7ACEB9-2ADA-4B7B-B0BC-D9F4928C3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CEB9-2ADA-4B7B-B0BC-D9F4928C3B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0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CEB9-2ADA-4B7B-B0BC-D9F4928C3B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0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CEB9-2ADA-4B7B-B0BC-D9F4928C3BB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9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CEB9-2ADA-4B7B-B0BC-D9F4928C3BB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7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8496" y="6391656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89CF8-4C39-49E0-AC7D-C209D6C0BFB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107330-A4E1-497D-BB24-CE6B6F1E90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7330-A4E1-497D-BB24-CE6B6F1E9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8496" y="6391656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7330-A4E1-497D-BB24-CE6B6F1E90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tx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8496" y="6391656"/>
            <a:ext cx="8833104" cy="3108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4107330-A4E1-497D-BB24-CE6B6F1E90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400800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107330-A4E1-497D-BB24-CE6B6F1E9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152400" y="640080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52400" y="640080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6396037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E289CF8-4C39-49E0-AC7D-C209D6C0BFB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ysClr val="windowText" lastClr="000000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ysClr val="windowText" lastClr="000000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ysClr val="windowText" lastClr="000000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ysClr val="windowText" lastClr="000000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ysClr val="windowText" lastClr="000000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ysClr val="windowText" lastClr="000000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xchange.com/dropbox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DEVELOP.ProjectCoordination@gmail.com" TargetMode="External"/><Relationship Id="rId13" Type="http://schemas.openxmlformats.org/officeDocument/2006/relationships/hyperlink" Target="https://lpdaac.usgs.gov/" TargetMode="External"/><Relationship Id="rId3" Type="http://schemas.openxmlformats.org/officeDocument/2006/relationships/hyperlink" Target="http://www.devpedia.developexchange.com/" TargetMode="External"/><Relationship Id="rId7" Type="http://schemas.openxmlformats.org/officeDocument/2006/relationships/hyperlink" Target="mailto:DEVELOP.Programming14@gmail.com" TargetMode="External"/><Relationship Id="rId12" Type="http://schemas.openxmlformats.org/officeDocument/2006/relationships/hyperlink" Target="http://podaac.jpl.nasa.gov/" TargetMode="External"/><Relationship Id="rId17" Type="http://schemas.openxmlformats.org/officeDocument/2006/relationships/hyperlink" Target="http://www.nasa.gov/about/highlights/bolden_bio.html" TargetMode="External"/><Relationship Id="rId2" Type="http://schemas.openxmlformats.org/officeDocument/2006/relationships/hyperlink" Target="http://develop.larc.nasa.gov/" TargetMode="External"/><Relationship Id="rId16" Type="http://schemas.openxmlformats.org/officeDocument/2006/relationships/hyperlink" Target="http://www.nasa.gov/about/org_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nasa/dnppy" TargetMode="External"/><Relationship Id="rId11" Type="http://schemas.openxmlformats.org/officeDocument/2006/relationships/hyperlink" Target="http://reverb.echo.nasa.gov/" TargetMode="External"/><Relationship Id="rId5" Type="http://schemas.openxmlformats.org/officeDocument/2006/relationships/hyperlink" Target="http://developexchange.com/dropbox.html" TargetMode="External"/><Relationship Id="rId15" Type="http://schemas.openxmlformats.org/officeDocument/2006/relationships/hyperlink" Target="http://data.nasa.gov/" TargetMode="External"/><Relationship Id="rId10" Type="http://schemas.openxmlformats.org/officeDocument/2006/relationships/hyperlink" Target="http://glovis.usgs.gov/" TargetMode="External"/><Relationship Id="rId4" Type="http://schemas.openxmlformats.org/officeDocument/2006/relationships/hyperlink" Target="http://files.developexchange.com/" TargetMode="External"/><Relationship Id="rId9" Type="http://schemas.openxmlformats.org/officeDocument/2006/relationships/hyperlink" Target="http://appliedsciences.nasa.gov/index.html" TargetMode="External"/><Relationship Id="rId14" Type="http://schemas.openxmlformats.org/officeDocument/2006/relationships/hyperlink" Target="http://nsidc.or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vpedia.developexchange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iffani.N.Orne@nasa.gov" TargetMode="External"/><Relationship Id="rId2" Type="http://schemas.openxmlformats.org/officeDocument/2006/relationships/hyperlink" Target="mailto:Lauren.M.Childs@nas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mailto:Emily.A.Kislik@nasa.gov" TargetMode="External"/><Relationship Id="rId4" Type="http://schemas.openxmlformats.org/officeDocument/2006/relationships/hyperlink" Target="mailto:Beth.Brumbaugh@nasa.g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E.Favors@nasa.gov" TargetMode="External"/><Relationship Id="rId7" Type="http://schemas.openxmlformats.org/officeDocument/2006/relationships/hyperlink" Target="mailto:Kenton.W.Ross@nasa.gov" TargetMode="External"/><Relationship Id="rId2" Type="http://schemas.openxmlformats.org/officeDocument/2006/relationships/hyperlink" Target="mailto:Lauren.M.Childs@nas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indsay.M.Rogers@nasa.gov" TargetMode="External"/><Relationship Id="rId5" Type="http://schemas.openxmlformats.org/officeDocument/2006/relationships/hyperlink" Target="mailto:Michael.R.Bender@nasa.gov" TargetMode="External"/><Relationship Id="rId4" Type="http://schemas.openxmlformats.org/officeDocument/2006/relationships/hyperlink" Target="mailto:Karen.N.Allsbrook@nasa.go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124200"/>
            <a:ext cx="4190129" cy="314323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43200"/>
            <a:ext cx="7924800" cy="1673225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</a:rPr>
              <a:t>Orientation for Center </a:t>
            </a:r>
            <a:r>
              <a:rPr lang="en-US" sz="1800" dirty="0" err="1" smtClean="0">
                <a:solidFill>
                  <a:schemeClr val="accent2"/>
                </a:solidFill>
              </a:rPr>
              <a:t>LeadersHIP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&amp;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Participant Selection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9080" y="1503242"/>
            <a:ext cx="8503920" cy="3273552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</a:rPr>
              <a:t>Review applications of eligible applicants through the online application system.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Make a list of applicants you would like to interview and schedule </a:t>
            </a:r>
            <a:r>
              <a:rPr lang="en-US" sz="1800" dirty="0" smtClean="0">
                <a:solidFill>
                  <a:schemeClr val="accent2"/>
                </a:solidFill>
              </a:rPr>
              <a:t>interviews.</a:t>
            </a:r>
          </a:p>
          <a:p>
            <a:r>
              <a:rPr lang="en-US" sz="1800" dirty="0" smtClean="0">
                <a:solidFill>
                  <a:schemeClr val="accent2"/>
                </a:solidFill>
              </a:rPr>
              <a:t>Interview </a:t>
            </a:r>
            <a:r>
              <a:rPr lang="en-US" sz="1800" dirty="0">
                <a:solidFill>
                  <a:schemeClr val="accent2"/>
                </a:solidFill>
              </a:rPr>
              <a:t>candidates</a:t>
            </a:r>
            <a:r>
              <a:rPr lang="en-US" sz="1800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sz="1800" dirty="0" smtClean="0">
                <a:solidFill>
                  <a:schemeClr val="accent2"/>
                </a:solidFill>
              </a:rPr>
              <a:t>Make </a:t>
            </a:r>
            <a:r>
              <a:rPr lang="en-US" sz="1800" dirty="0">
                <a:solidFill>
                  <a:schemeClr val="accent2"/>
                </a:solidFill>
              </a:rPr>
              <a:t>selections, along with alternates in case people do not accept their </a:t>
            </a:r>
            <a:r>
              <a:rPr lang="en-US" sz="1800" dirty="0" smtClean="0">
                <a:solidFill>
                  <a:schemeClr val="accent2"/>
                </a:solidFill>
              </a:rPr>
              <a:t>position. Send your selections to Karen, along with </a:t>
            </a:r>
            <a:r>
              <a:rPr lang="en-US" sz="1800" dirty="0">
                <a:solidFill>
                  <a:schemeClr val="accent2"/>
                </a:solidFill>
              </a:rPr>
              <a:t>your list of those not being accepted and your justification. NPO will review and follow up with a confirmation to you </a:t>
            </a:r>
            <a:r>
              <a:rPr lang="en-US" sz="1800" dirty="0" smtClean="0">
                <a:solidFill>
                  <a:schemeClr val="accent2"/>
                </a:solidFill>
              </a:rPr>
              <a:t>before </a:t>
            </a:r>
            <a:r>
              <a:rPr lang="en-US" sz="1800" dirty="0">
                <a:solidFill>
                  <a:schemeClr val="accent2"/>
                </a:solidFill>
              </a:rPr>
              <a:t>notifications go out</a:t>
            </a:r>
            <a:r>
              <a:rPr lang="en-US" sz="1800" dirty="0" smtClean="0">
                <a:solidFill>
                  <a:schemeClr val="accent2"/>
                </a:solidFill>
              </a:rPr>
              <a:t>.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267200"/>
            <a:ext cx="2311400" cy="206870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62128" y="4186186"/>
            <a:ext cx="6096000" cy="24432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Karen sends notifications to all applicants notifying them whether they are accepted or not accepted. Prospective participants have a specific period in which to respond and accept their position.</a:t>
            </a:r>
          </a:p>
          <a:p>
            <a:r>
              <a:rPr lang="en-US" sz="1800" dirty="0" smtClean="0">
                <a:solidFill>
                  <a:schemeClr val="accent2"/>
                </a:solidFill>
              </a:rPr>
              <a:t>After a participant accepts the position, they have a deadline to submit their schedule to you.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3530600"/>
            <a:ext cx="2843212" cy="2843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Archiving &amp; Troubleshooting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461248" cy="2663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Archiving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Maintain tracking metric spreadsheets for your location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Keep track of alumni when possible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PSI scoring is based off a series of questions – make sure to track useful information for each project at your node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Exchange: make sure there is a final-final draft of each deliverable</a:t>
            </a:r>
          </a:p>
          <a:p>
            <a:endParaRPr lang="en-US" sz="1500" dirty="0">
              <a:solidFill>
                <a:schemeClr val="accent2"/>
              </a:solidFill>
            </a:endParaRPr>
          </a:p>
          <a:p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310152"/>
            <a:ext cx="58674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F3F3F"/>
              </a:buClr>
              <a:buSzPct val="85000"/>
            </a:pPr>
            <a:r>
              <a:rPr lang="en-US" sz="2700" b="1" dirty="0">
                <a:solidFill>
                  <a:schemeClr val="accent2"/>
                </a:solidFill>
              </a:rPr>
              <a:t>Troubleshooting</a:t>
            </a:r>
          </a:p>
          <a:p>
            <a:pPr marL="274320" lvl="0" indent="-274320">
              <a:spcBef>
                <a:spcPct val="20000"/>
              </a:spcBef>
              <a:buClr>
                <a:srgbClr val="3F3F3F"/>
              </a:buClr>
              <a:buSzPct val="85000"/>
              <a:buFont typeface="Wingdings 2"/>
              <a:buChar char=""/>
            </a:pPr>
            <a:r>
              <a:rPr lang="en-US" sz="2000" dirty="0">
                <a:solidFill>
                  <a:schemeClr val="accent2"/>
                </a:solidFill>
              </a:rPr>
              <a:t>Troubleshoot software and computer issues with team members as arise</a:t>
            </a:r>
          </a:p>
          <a:p>
            <a:pPr marL="274320" lvl="0" indent="-274320">
              <a:spcBef>
                <a:spcPct val="20000"/>
              </a:spcBef>
              <a:buClr>
                <a:srgbClr val="3F3F3F"/>
              </a:buClr>
              <a:buSzPct val="85000"/>
              <a:buFont typeface="Wingdings 2"/>
              <a:buChar char=""/>
            </a:pPr>
            <a:r>
              <a:rPr lang="en-US" sz="2000" dirty="0">
                <a:solidFill>
                  <a:schemeClr val="accent2"/>
                </a:solidFill>
              </a:rPr>
              <a:t>Work with participants as personnel issues may arise</a:t>
            </a:r>
          </a:p>
        </p:txBody>
      </p:sp>
    </p:spTree>
    <p:extLst>
      <p:ext uri="{BB962C8B-B14F-4D97-AF65-F5344CB8AC3E}">
        <p14:creationId xmlns:p14="http://schemas.microsoft.com/office/powerpoint/2010/main" val="1329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34" y="3933678"/>
            <a:ext cx="2983966" cy="2238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Conference and Closeout Planning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81635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Propose </a:t>
            </a:r>
            <a:r>
              <a:rPr lang="en-US" sz="2000" dirty="0">
                <a:solidFill>
                  <a:schemeClr val="accent2"/>
                </a:solidFill>
              </a:rPr>
              <a:t>potential conference submissions to </a:t>
            </a:r>
            <a:r>
              <a:rPr lang="en-US" sz="2000" dirty="0" smtClean="0">
                <a:solidFill>
                  <a:schemeClr val="accent2"/>
                </a:solidFill>
              </a:rPr>
              <a:t>NPO – email Karen &amp; Lauren with information regarding the event, justification for attending, and a preliminary cost estimate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If approved by NPO, next step is to submit official travel requests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Work within your location’s travel budget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Coordinate the creation, collection and review of all conference </a:t>
            </a:r>
            <a:r>
              <a:rPr lang="en-US" sz="2000" dirty="0" smtClean="0">
                <a:solidFill>
                  <a:schemeClr val="accent2"/>
                </a:solidFill>
              </a:rPr>
              <a:t>materials – don’t forget everything needs to go through NPO before submission!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4127500"/>
            <a:ext cx="5334000" cy="2120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Plan a closeout event for your node each term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Collect, compile, and submit material to NPO for the Annual Earth Science Applications Showcase at NASA HQ (July 30)</a:t>
            </a:r>
          </a:p>
        </p:txBody>
      </p:sp>
    </p:spTree>
    <p:extLst>
      <p:ext uri="{BB962C8B-B14F-4D97-AF65-F5344CB8AC3E}">
        <p14:creationId xmlns:p14="http://schemas.microsoft.com/office/powerpoint/2010/main" val="32434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Recruiting Guidelines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67200" y="1981200"/>
            <a:ext cx="4538472" cy="3873627"/>
          </a:xfrm>
        </p:spPr>
        <p:txBody>
          <a:bodyPr>
            <a:normAutofit/>
          </a:bodyPr>
          <a:lstStyle/>
          <a:p>
            <a:pPr lvl="0">
              <a:buClr>
                <a:srgbClr val="3F3F3F"/>
              </a:buClr>
            </a:pPr>
            <a:r>
              <a:rPr lang="en-US" sz="2000" dirty="0" smtClean="0">
                <a:solidFill>
                  <a:schemeClr val="accent2"/>
                </a:solidFill>
              </a:rPr>
              <a:t>Actively recruit new candidates</a:t>
            </a:r>
          </a:p>
          <a:p>
            <a:pPr lvl="0">
              <a:buClr>
                <a:srgbClr val="3F3F3F"/>
              </a:buClr>
            </a:pPr>
            <a:r>
              <a:rPr lang="en-US" sz="2000" dirty="0" smtClean="0">
                <a:solidFill>
                  <a:schemeClr val="accent2"/>
                </a:solidFill>
              </a:rPr>
              <a:t>Lead recruiting efforts for your location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Direct </a:t>
            </a:r>
            <a:r>
              <a:rPr lang="en-US" sz="2000" dirty="0">
                <a:solidFill>
                  <a:schemeClr val="accent2"/>
                </a:solidFill>
              </a:rPr>
              <a:t>all interested individuals to apply through the DEVELOP website. We do not accept DEVELOP applications through any other source. 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Do </a:t>
            </a:r>
            <a:r>
              <a:rPr lang="en-US" sz="2000" dirty="0">
                <a:solidFill>
                  <a:schemeClr val="accent2"/>
                </a:solidFill>
              </a:rPr>
              <a:t>not list DEVELOP on any third party website or list without prior approval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" y="2222372"/>
            <a:ext cx="3581400" cy="333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Building Teams &amp; Capacity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175248" cy="4797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Team Building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Set the team dynamic for your location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Lead team building exercises &amp; planning of activities</a:t>
            </a:r>
          </a:p>
          <a:p>
            <a:r>
              <a:rPr lang="en-US" sz="1800" dirty="0" smtClean="0">
                <a:solidFill>
                  <a:schemeClr val="accent2"/>
                </a:solidFill>
              </a:rPr>
              <a:t>Ensure </a:t>
            </a:r>
            <a:r>
              <a:rPr lang="en-US" sz="1800" dirty="0">
                <a:solidFill>
                  <a:schemeClr val="accent2"/>
                </a:solidFill>
              </a:rPr>
              <a:t>that project teams are functioning </a:t>
            </a:r>
            <a:r>
              <a:rPr lang="en-US" sz="1800" dirty="0" smtClean="0">
                <a:solidFill>
                  <a:schemeClr val="accent2"/>
                </a:solidFill>
              </a:rPr>
              <a:t>well</a:t>
            </a:r>
          </a:p>
          <a:p>
            <a:r>
              <a:rPr lang="en-US" sz="1800" dirty="0" smtClean="0">
                <a:solidFill>
                  <a:schemeClr val="accent2"/>
                </a:solidFill>
              </a:rPr>
              <a:t>Make everyone as comfortable as you can!</a:t>
            </a:r>
          </a:p>
          <a:p>
            <a:pPr marL="0" lvl="0" indent="0">
              <a:buClr>
                <a:srgbClr val="3F3F3F"/>
              </a:buClr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0" lvl="0" indent="0">
              <a:buClr>
                <a:srgbClr val="3F3F3F"/>
              </a:buCl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Capacity Building</a:t>
            </a:r>
            <a:endParaRPr lang="en-US" b="1" dirty="0">
              <a:solidFill>
                <a:schemeClr val="accent2"/>
              </a:solidFill>
            </a:endParaRPr>
          </a:p>
          <a:p>
            <a:pPr lvl="0">
              <a:buClr>
                <a:srgbClr val="3F3F3F"/>
              </a:buClr>
            </a:pPr>
            <a:r>
              <a:rPr lang="en-US" sz="1800" dirty="0">
                <a:solidFill>
                  <a:schemeClr val="accent2"/>
                </a:solidFill>
              </a:rPr>
              <a:t>Lead personal development activities (personality typing, networking opportunities, etc.)</a:t>
            </a:r>
          </a:p>
          <a:p>
            <a:pPr lvl="0">
              <a:buClr>
                <a:srgbClr val="3F3F3F"/>
              </a:buClr>
            </a:pPr>
            <a:r>
              <a:rPr lang="en-US" sz="1800" dirty="0">
                <a:solidFill>
                  <a:schemeClr val="accent2"/>
                </a:solidFill>
              </a:rPr>
              <a:t>Lead professional development activities (presentation practices, resume writing, GIS 101, etc</a:t>
            </a:r>
            <a:r>
              <a:rPr lang="en-US" sz="1800" dirty="0" smtClean="0">
                <a:solidFill>
                  <a:schemeClr val="accent2"/>
                </a:solidFill>
              </a:rPr>
              <a:t>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819400"/>
            <a:ext cx="2209800" cy="201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Dealing w/Personnel Issues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641848" cy="479755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Things will arise!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chemeClr val="accent2"/>
                </a:solidFill>
              </a:rPr>
              <a:t>#</a:t>
            </a:r>
            <a:r>
              <a:rPr lang="en-US" sz="2000" b="1" dirty="0">
                <a:solidFill>
                  <a:schemeClr val="accent2"/>
                </a:solidFill>
              </a:rPr>
              <a:t>1 – </a:t>
            </a:r>
            <a:r>
              <a:rPr lang="en-US" sz="2000" b="1" dirty="0" smtClean="0">
                <a:solidFill>
                  <a:schemeClr val="accent2"/>
                </a:solidFill>
              </a:rPr>
              <a:t>Don’t </a:t>
            </a:r>
            <a:r>
              <a:rPr lang="en-US" sz="2000" b="1" dirty="0">
                <a:solidFill>
                  <a:schemeClr val="accent2"/>
                </a:solidFill>
              </a:rPr>
              <a:t>put anything in writing. </a:t>
            </a:r>
            <a:r>
              <a:rPr lang="en-US" sz="2000" dirty="0">
                <a:solidFill>
                  <a:schemeClr val="accent2"/>
                </a:solidFill>
              </a:rPr>
              <a:t>Should a personnel issue arise, immediately and verbally communicate the situation up the chain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accent2"/>
                </a:solidFill>
              </a:rPr>
              <a:t>Do not send emails about the </a:t>
            </a:r>
            <a:r>
              <a:rPr lang="en-US" sz="2000" dirty="0" smtClean="0">
                <a:solidFill>
                  <a:schemeClr val="accent2"/>
                </a:solidFill>
              </a:rPr>
              <a:t>situation - remember that NASA emails are NOT private.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accent2"/>
                </a:solidFill>
              </a:rPr>
              <a:t>Maintain a positive work environment where </a:t>
            </a:r>
            <a:r>
              <a:rPr lang="en-US" sz="2000" dirty="0" smtClean="0">
                <a:solidFill>
                  <a:schemeClr val="accent2"/>
                </a:solidFill>
              </a:rPr>
              <a:t>participants feel </a:t>
            </a:r>
            <a:r>
              <a:rPr lang="en-US" sz="2000" dirty="0">
                <a:solidFill>
                  <a:schemeClr val="accent2"/>
                </a:solidFill>
              </a:rPr>
              <a:t>comfortable coming to you with issues they are having with other DEVELOPers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accent2"/>
                </a:solidFill>
              </a:rPr>
              <a:t>If someone up the chain is the issue, skip that link in the chain 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accent2"/>
                </a:solidFill>
              </a:rPr>
              <a:t>If you need counseling for how to respond to a specific situation </a:t>
            </a:r>
            <a:r>
              <a:rPr lang="en-US" sz="2000" dirty="0" smtClean="0">
                <a:solidFill>
                  <a:schemeClr val="accent2"/>
                </a:solidFill>
              </a:rPr>
              <a:t>talk to NPO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accent2"/>
                </a:solidFill>
              </a:rPr>
              <a:t>Y</a:t>
            </a:r>
            <a:r>
              <a:rPr lang="en-US" sz="2000" dirty="0" smtClean="0">
                <a:solidFill>
                  <a:schemeClr val="accent2"/>
                </a:solidFill>
              </a:rPr>
              <a:t>ou </a:t>
            </a:r>
            <a:r>
              <a:rPr lang="en-US" sz="2000" dirty="0">
                <a:solidFill>
                  <a:schemeClr val="accent2"/>
                </a:solidFill>
              </a:rPr>
              <a:t>or the person having the issue can also drop a note in the anonymous </a:t>
            </a:r>
            <a:r>
              <a:rPr lang="en-US" sz="2000" dirty="0" err="1">
                <a:solidFill>
                  <a:schemeClr val="accent2"/>
                </a:solidFill>
              </a:rPr>
              <a:t>dropbox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(</a:t>
            </a:r>
            <a:r>
              <a:rPr lang="en-US" sz="1600" dirty="0">
                <a:solidFill>
                  <a:schemeClr val="accent2"/>
                </a:solidFill>
                <a:hlinkClick r:id="rId2"/>
              </a:rPr>
              <a:t>http://developexchange.com/dropbox.html</a:t>
            </a:r>
            <a:r>
              <a:rPr lang="en-US" sz="1600" dirty="0">
                <a:solidFill>
                  <a:schemeClr val="accent2"/>
                </a:solidFill>
              </a:rPr>
              <a:t>)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50184" y="2294965"/>
            <a:ext cx="1884216" cy="739588"/>
          </a:xfrm>
          <a:prstGeom prst="rect">
            <a:avLst/>
          </a:prstGeom>
          <a:solidFill>
            <a:srgbClr val="7F7F7F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  <p:txBody>
          <a:bodyPr lIns="82030" tIns="41015" rIns="82030" bIns="410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NPO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50184" y="3339353"/>
            <a:ext cx="1884216" cy="470647"/>
          </a:xfrm>
          <a:prstGeom prst="rect">
            <a:avLst/>
          </a:prstGeom>
          <a:solidFill>
            <a:srgbClr val="7F7F7F"/>
          </a:solidFill>
          <a:ln w="15875" cap="flat" cmpd="sng" algn="ctr">
            <a:noFill/>
            <a:prstDash val="solid"/>
          </a:ln>
          <a:effectLst/>
        </p:spPr>
        <p:txBody>
          <a:bodyPr lIns="82030" tIns="41015" rIns="82030" bIns="410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/>
              </a:rPr>
              <a:t>Center Lead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50184" y="4101353"/>
            <a:ext cx="1884216" cy="470647"/>
          </a:xfrm>
          <a:prstGeom prst="rect">
            <a:avLst/>
          </a:prstGeom>
          <a:solidFill>
            <a:srgbClr val="7F7F7F">
              <a:lumMod val="60000"/>
              <a:lumOff val="4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lIns="82030" tIns="41015" rIns="82030" bIns="410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/>
              </a:rPr>
              <a:t>Project Lead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50184" y="4863353"/>
            <a:ext cx="1884216" cy="470647"/>
          </a:xfrm>
          <a:prstGeom prst="rect">
            <a:avLst/>
          </a:prstGeom>
          <a:solidFill>
            <a:srgbClr val="7F7F7F">
              <a:lumMod val="40000"/>
              <a:lumOff val="6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lIns="82030" tIns="41015" rIns="82030" bIns="410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/>
              </a:rPr>
              <a:t>Team Member</a:t>
            </a:r>
          </a:p>
        </p:txBody>
      </p:sp>
      <p:sp>
        <p:nvSpPr>
          <p:cNvPr id="26" name="Down Arrow 25"/>
          <p:cNvSpPr/>
          <p:nvPr/>
        </p:nvSpPr>
        <p:spPr>
          <a:xfrm rot="10800000">
            <a:off x="7220065" y="4535113"/>
            <a:ext cx="690879" cy="403412"/>
          </a:xfrm>
          <a:prstGeom prst="downArrow">
            <a:avLst/>
          </a:prstGeom>
          <a:gradFill rotWithShape="1">
            <a:gsLst>
              <a:gs pos="0">
                <a:srgbClr val="05E0DB"/>
              </a:gs>
              <a:gs pos="100000">
                <a:srgbClr val="05E0DB">
                  <a:shade val="75000"/>
                  <a:satMod val="120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rgbClr val="05E0DB">
                <a:shade val="30000"/>
              </a:srgbClr>
            </a:contourClr>
          </a:sp3d>
        </p:spPr>
        <p:txBody>
          <a:bodyPr lIns="82030" tIns="41015" rIns="82030" bIns="410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7" name="Down Arrow 26"/>
          <p:cNvSpPr/>
          <p:nvPr/>
        </p:nvSpPr>
        <p:spPr>
          <a:xfrm rot="10800000">
            <a:off x="7220066" y="3728289"/>
            <a:ext cx="690879" cy="403412"/>
          </a:xfrm>
          <a:prstGeom prst="downArrow">
            <a:avLst/>
          </a:prstGeom>
          <a:gradFill rotWithShape="1">
            <a:gsLst>
              <a:gs pos="0">
                <a:srgbClr val="05E0DB"/>
              </a:gs>
              <a:gs pos="100000">
                <a:srgbClr val="05E0DB">
                  <a:shade val="75000"/>
                  <a:satMod val="120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rgbClr val="05E0DB">
                <a:shade val="30000"/>
              </a:srgbClr>
            </a:contourClr>
          </a:sp3d>
        </p:spPr>
        <p:txBody>
          <a:bodyPr lIns="82030" tIns="41015" rIns="82030" bIns="410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8" name="Down Arrow 27"/>
          <p:cNvSpPr/>
          <p:nvPr/>
        </p:nvSpPr>
        <p:spPr>
          <a:xfrm rot="10800000">
            <a:off x="7220065" y="2988700"/>
            <a:ext cx="690879" cy="403412"/>
          </a:xfrm>
          <a:prstGeom prst="downArrow">
            <a:avLst/>
          </a:prstGeom>
          <a:gradFill rotWithShape="1">
            <a:gsLst>
              <a:gs pos="0">
                <a:srgbClr val="05E0DB"/>
              </a:gs>
              <a:gs pos="100000">
                <a:srgbClr val="05E0DB">
                  <a:shade val="75000"/>
                  <a:satMod val="120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rgbClr val="05E0DB">
                <a:shade val="30000"/>
              </a:srgbClr>
            </a:contourClr>
          </a:sp3d>
        </p:spPr>
        <p:txBody>
          <a:bodyPr lIns="82030" tIns="41015" rIns="82030" bIns="410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1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Dealing w/Personnel Issues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37448" cy="22829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1600" dirty="0">
                <a:solidFill>
                  <a:schemeClr val="accent2"/>
                </a:solidFill>
              </a:rPr>
              <a:t>If you need counseling for how to respond to a specific situation call NPO. </a:t>
            </a:r>
          </a:p>
          <a:p>
            <a:pPr>
              <a:spcBef>
                <a:spcPts val="1200"/>
              </a:spcBef>
            </a:pPr>
            <a:r>
              <a:rPr lang="en-US" sz="1600" dirty="0">
                <a:solidFill>
                  <a:schemeClr val="accent2"/>
                </a:solidFill>
              </a:rPr>
              <a:t>You can (and should) inform mentors/advisors regarding any </a:t>
            </a:r>
            <a:r>
              <a:rPr lang="en-US" sz="1600" dirty="0" smtClean="0">
                <a:solidFill>
                  <a:schemeClr val="accent2"/>
                </a:solidFill>
              </a:rPr>
              <a:t>issues; however, </a:t>
            </a:r>
            <a:r>
              <a:rPr lang="en-US" sz="1600" b="1" dirty="0">
                <a:solidFill>
                  <a:schemeClr val="accent2"/>
                </a:solidFill>
              </a:rPr>
              <a:t>they cannot make decisions regarding action</a:t>
            </a:r>
            <a:r>
              <a:rPr lang="en-US" sz="1600" dirty="0">
                <a:solidFill>
                  <a:schemeClr val="accent2"/>
                </a:solidFill>
              </a:rPr>
              <a:t>. That must come from your contracting organization’s representative.</a:t>
            </a:r>
          </a:p>
        </p:txBody>
      </p:sp>
      <p:sp>
        <p:nvSpPr>
          <p:cNvPr id="36" name="Text Placeholder 3"/>
          <p:cNvSpPr txBox="1">
            <a:spLocks/>
          </p:cNvSpPr>
          <p:nvPr/>
        </p:nvSpPr>
        <p:spPr>
          <a:xfrm>
            <a:off x="152400" y="2700338"/>
            <a:ext cx="4627418" cy="347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5959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/>
              </a:rPr>
              <a:t>SSAI-Contracted Participants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7" name="Text Placeholder 5"/>
          <p:cNvSpPr txBox="1">
            <a:spLocks/>
          </p:cNvSpPr>
          <p:nvPr/>
        </p:nvSpPr>
        <p:spPr>
          <a:xfrm>
            <a:off x="4572003" y="2700338"/>
            <a:ext cx="4041775" cy="347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5959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/>
              </a:rPr>
              <a:t>Wise-Contracted Participants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66801" y="3087972"/>
            <a:ext cx="2971799" cy="739588"/>
          </a:xfrm>
          <a:prstGeom prst="rect">
            <a:avLst/>
          </a:prstGeom>
          <a:solidFill>
            <a:srgbClr val="7F7F7F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  <p:txBody>
          <a:bodyPr lIns="82030" tIns="41015" rIns="82030" bIns="410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Karen Allsbrook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prstClr val="white"/>
                </a:solidFill>
                <a:latin typeface="Century Gothic"/>
              </a:rPr>
              <a:t>757.864.1276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81600" y="3087972"/>
            <a:ext cx="2819400" cy="739588"/>
          </a:xfrm>
          <a:prstGeom prst="rect">
            <a:avLst/>
          </a:prstGeom>
          <a:solidFill>
            <a:srgbClr val="7F7F7F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  <p:txBody>
          <a:bodyPr lIns="82030" tIns="41015" rIns="82030" bIns="410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Lauren Childs-Gleason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prstClr val="white"/>
                </a:solidFill>
                <a:latin typeface="Century Gothic"/>
              </a:rPr>
              <a:t>757.864.4204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75509" y="4105651"/>
            <a:ext cx="2078182" cy="470647"/>
          </a:xfrm>
          <a:prstGeom prst="rect">
            <a:avLst/>
          </a:prstGeom>
          <a:solidFill>
            <a:srgbClr val="7F7F7F"/>
          </a:solidFill>
          <a:ln w="15875" cap="flat" cmpd="sng" algn="ctr">
            <a:noFill/>
            <a:prstDash val="solid"/>
          </a:ln>
          <a:effectLst/>
        </p:spPr>
        <p:txBody>
          <a:bodyPr lIns="82030" tIns="41015" rIns="82030" bIns="410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/>
              </a:rPr>
              <a:t>Center Lead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475509" y="4771370"/>
            <a:ext cx="2078182" cy="470647"/>
          </a:xfrm>
          <a:prstGeom prst="rect">
            <a:avLst/>
          </a:prstGeom>
          <a:solidFill>
            <a:srgbClr val="7F7F7F">
              <a:lumMod val="60000"/>
              <a:lumOff val="4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lIns="82030" tIns="41015" rIns="82030" bIns="410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/>
              </a:rPr>
              <a:t>Project Lead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475509" y="5472953"/>
            <a:ext cx="2078182" cy="470647"/>
          </a:xfrm>
          <a:prstGeom prst="rect">
            <a:avLst/>
          </a:prstGeom>
          <a:solidFill>
            <a:srgbClr val="7F7F7F">
              <a:lumMod val="40000"/>
              <a:lumOff val="6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lIns="82030" tIns="41015" rIns="82030" bIns="410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/>
              </a:rPr>
              <a:t>Team Member</a:t>
            </a:r>
          </a:p>
        </p:txBody>
      </p:sp>
      <p:sp>
        <p:nvSpPr>
          <p:cNvPr id="44" name="Down Arrow 43"/>
          <p:cNvSpPr/>
          <p:nvPr/>
        </p:nvSpPr>
        <p:spPr>
          <a:xfrm rot="10800000">
            <a:off x="2168236" y="5174782"/>
            <a:ext cx="762000" cy="403412"/>
          </a:xfrm>
          <a:prstGeom prst="downArrow">
            <a:avLst/>
          </a:prstGeom>
          <a:gradFill rotWithShape="1">
            <a:gsLst>
              <a:gs pos="0">
                <a:srgbClr val="05E0DB"/>
              </a:gs>
              <a:gs pos="100000">
                <a:srgbClr val="05E0DB">
                  <a:shade val="75000"/>
                  <a:satMod val="120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rgbClr val="05E0DB">
                <a:shade val="30000"/>
              </a:srgbClr>
            </a:contourClr>
          </a:sp3d>
        </p:spPr>
        <p:txBody>
          <a:bodyPr lIns="82030" tIns="41015" rIns="82030" bIns="410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45" name="Down Arrow 44"/>
          <p:cNvSpPr/>
          <p:nvPr/>
        </p:nvSpPr>
        <p:spPr>
          <a:xfrm rot="10800000">
            <a:off x="2168237" y="4441824"/>
            <a:ext cx="762000" cy="403412"/>
          </a:xfrm>
          <a:prstGeom prst="downArrow">
            <a:avLst/>
          </a:prstGeom>
          <a:gradFill rotWithShape="1">
            <a:gsLst>
              <a:gs pos="0">
                <a:srgbClr val="05E0DB"/>
              </a:gs>
              <a:gs pos="100000">
                <a:srgbClr val="05E0DB">
                  <a:shade val="75000"/>
                  <a:satMod val="120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rgbClr val="05E0DB">
                <a:shade val="30000"/>
              </a:srgbClr>
            </a:contourClr>
          </a:sp3d>
        </p:spPr>
        <p:txBody>
          <a:bodyPr lIns="82030" tIns="41015" rIns="82030" bIns="410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46" name="Down Arrow 45"/>
          <p:cNvSpPr/>
          <p:nvPr/>
        </p:nvSpPr>
        <p:spPr>
          <a:xfrm rot="10800000">
            <a:off x="2168236" y="3753691"/>
            <a:ext cx="762000" cy="403412"/>
          </a:xfrm>
          <a:prstGeom prst="downArrow">
            <a:avLst/>
          </a:prstGeom>
          <a:gradFill rotWithShape="1">
            <a:gsLst>
              <a:gs pos="0">
                <a:srgbClr val="05E0DB"/>
              </a:gs>
              <a:gs pos="100000">
                <a:srgbClr val="05E0DB">
                  <a:shade val="75000"/>
                  <a:satMod val="120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rgbClr val="05E0DB">
                <a:shade val="30000"/>
              </a:srgbClr>
            </a:contourClr>
          </a:sp3d>
        </p:spPr>
        <p:txBody>
          <a:bodyPr lIns="82030" tIns="41015" rIns="82030" bIns="410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41818" y="4105651"/>
            <a:ext cx="2078182" cy="470647"/>
          </a:xfrm>
          <a:prstGeom prst="rect">
            <a:avLst/>
          </a:prstGeom>
          <a:solidFill>
            <a:srgbClr val="7F7F7F"/>
          </a:solidFill>
          <a:ln w="15875" cap="flat" cmpd="sng" algn="ctr">
            <a:noFill/>
            <a:prstDash val="solid"/>
          </a:ln>
          <a:effectLst/>
        </p:spPr>
        <p:txBody>
          <a:bodyPr lIns="82030" tIns="41015" rIns="82030" bIns="410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/>
              </a:rPr>
              <a:t>Center Lead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541818" y="4771374"/>
            <a:ext cx="2078182" cy="470647"/>
          </a:xfrm>
          <a:prstGeom prst="rect">
            <a:avLst/>
          </a:prstGeom>
          <a:solidFill>
            <a:srgbClr val="7F7F7F">
              <a:lumMod val="60000"/>
              <a:lumOff val="4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lIns="82030" tIns="41015" rIns="82030" bIns="410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/>
              </a:rPr>
              <a:t>Project Lead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541818" y="5472953"/>
            <a:ext cx="2078182" cy="470647"/>
          </a:xfrm>
          <a:prstGeom prst="rect">
            <a:avLst/>
          </a:prstGeom>
          <a:solidFill>
            <a:srgbClr val="7F7F7F">
              <a:lumMod val="40000"/>
              <a:lumOff val="6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lIns="82030" tIns="41015" rIns="82030" bIns="410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/>
              </a:rPr>
              <a:t>Team Member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6234545" y="5174783"/>
            <a:ext cx="762000" cy="403412"/>
          </a:xfrm>
          <a:prstGeom prst="downArrow">
            <a:avLst/>
          </a:prstGeom>
          <a:gradFill rotWithShape="1">
            <a:gsLst>
              <a:gs pos="0">
                <a:srgbClr val="05E0DB"/>
              </a:gs>
              <a:gs pos="100000">
                <a:srgbClr val="05E0DB">
                  <a:shade val="75000"/>
                  <a:satMod val="120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rgbClr val="05E0DB">
                <a:shade val="30000"/>
              </a:srgbClr>
            </a:contourClr>
          </a:sp3d>
        </p:spPr>
        <p:txBody>
          <a:bodyPr lIns="82030" tIns="41015" rIns="82030" bIns="410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51" name="Down Arrow 50"/>
          <p:cNvSpPr/>
          <p:nvPr/>
        </p:nvSpPr>
        <p:spPr>
          <a:xfrm rot="10800000">
            <a:off x="6234546" y="4441825"/>
            <a:ext cx="762000" cy="403412"/>
          </a:xfrm>
          <a:prstGeom prst="downArrow">
            <a:avLst/>
          </a:prstGeom>
          <a:gradFill rotWithShape="1">
            <a:gsLst>
              <a:gs pos="0">
                <a:srgbClr val="05E0DB"/>
              </a:gs>
              <a:gs pos="100000">
                <a:srgbClr val="05E0DB">
                  <a:shade val="75000"/>
                  <a:satMod val="120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rgbClr val="05E0DB">
                <a:shade val="30000"/>
              </a:srgbClr>
            </a:contourClr>
          </a:sp3d>
        </p:spPr>
        <p:txBody>
          <a:bodyPr lIns="82030" tIns="41015" rIns="82030" bIns="410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52" name="Down Arrow 51"/>
          <p:cNvSpPr/>
          <p:nvPr/>
        </p:nvSpPr>
        <p:spPr>
          <a:xfrm rot="10800000">
            <a:off x="6234545" y="3753692"/>
            <a:ext cx="762000" cy="403412"/>
          </a:xfrm>
          <a:prstGeom prst="downArrow">
            <a:avLst/>
          </a:prstGeom>
          <a:gradFill rotWithShape="1">
            <a:gsLst>
              <a:gs pos="0">
                <a:srgbClr val="05E0DB"/>
              </a:gs>
              <a:gs pos="100000">
                <a:srgbClr val="05E0DB">
                  <a:shade val="75000"/>
                  <a:satMod val="120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rgbClr val="05E0DB">
                <a:shade val="30000"/>
              </a:srgbClr>
            </a:contourClr>
          </a:sp3d>
        </p:spPr>
        <p:txBody>
          <a:bodyPr lIns="82030" tIns="41015" rIns="82030" bIns="410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38200" y="60198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321" marR="0" lvl="0" indent="-225321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Again - Do NOT send emails about personnel issues. Call!</a:t>
            </a:r>
          </a:p>
        </p:txBody>
      </p:sp>
    </p:spTree>
    <p:extLst>
      <p:ext uri="{BB962C8B-B14F-4D97-AF65-F5344CB8AC3E}">
        <p14:creationId xmlns:p14="http://schemas.microsoft.com/office/powerpoint/2010/main" val="12916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76400"/>
            <a:ext cx="2667000" cy="1838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Project Management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Select which participants will be on which team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Prepare materials to share with team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Meet </a:t>
            </a:r>
            <a:r>
              <a:rPr lang="en-US" sz="2000" dirty="0">
                <a:solidFill>
                  <a:schemeClr val="accent2"/>
                </a:solidFill>
              </a:rPr>
              <a:t>with project teams at least weekly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Ensure projects maintain scientific integrity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Make sure the right templates are used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Enforce proper file storage and nomenclature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Maintain awareness of deliverables deadlines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Coordinate the submission of all deliverable drafts by the </a:t>
            </a:r>
            <a:r>
              <a:rPr lang="en-US" sz="2000" dirty="0" smtClean="0">
                <a:solidFill>
                  <a:schemeClr val="accent2"/>
                </a:solidFill>
              </a:rPr>
              <a:t>deadline</a:t>
            </a:r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sz="2000" b="1" dirty="0" smtClean="0">
                <a:solidFill>
                  <a:schemeClr val="accent2"/>
                </a:solidFill>
              </a:rPr>
              <a:t>Proposal Writing </a:t>
            </a:r>
            <a:r>
              <a:rPr lang="en-US" sz="2000" dirty="0" smtClean="0">
                <a:solidFill>
                  <a:schemeClr val="accent2"/>
                </a:solidFill>
              </a:rPr>
              <a:t>(spring, summer, fall) – work with advisors/mentors and partners to get ideas. The CL/ACL should be the voice of the node in proposing projects, and as such they have a significant amount of control over what is proposed. Don’t feel that you have to put a project forward that you don’t think fits the DEVELOP model. Discuss with the NPO if you have questions.</a:t>
            </a:r>
            <a:endParaRPr lang="en-US" sz="2000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Gather Ideas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Open Communication Lines with Potential Partners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Information to NPO about Planned Proposals, International Checklists for International Projects (due 8/28 for spring proposals)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Proposal Writing and Node Review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Submission to NPO (</a:t>
            </a:r>
            <a:r>
              <a:rPr lang="en-US" sz="2000" dirty="0">
                <a:solidFill>
                  <a:schemeClr val="accent2"/>
                </a:solidFill>
              </a:rPr>
              <a:t>s</a:t>
            </a:r>
            <a:r>
              <a:rPr lang="en-US" sz="2000" dirty="0" smtClean="0">
                <a:solidFill>
                  <a:schemeClr val="accent2"/>
                </a:solidFill>
              </a:rPr>
              <a:t>pring proposals due 9/25)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NPO Review and Feedback Returned to Nodes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Nodes Review Feedback and Submit Final Version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NPO Final Edits and Compilation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NPO Submits to NASA HQ ASP Program Managers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NASA HQ ASP Program Managers Review and Give Feedback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NPO Takes Approved Projects and Assesses Funding Available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Team Portfolio Finalized</a:t>
            </a:r>
            <a:endParaRPr lang="en-US" sz="2000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Proposal Process</a:t>
            </a:r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9" t="31372" r="20588"/>
          <a:stretch/>
        </p:blipFill>
        <p:spPr>
          <a:xfrm>
            <a:off x="7010400" y="3124200"/>
            <a:ext cx="1901951" cy="170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Deliverables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b="1" dirty="0">
                <a:solidFill>
                  <a:schemeClr val="accent2"/>
                </a:solidFill>
              </a:rPr>
              <a:t>Required Deliverables</a:t>
            </a:r>
          </a:p>
          <a:p>
            <a:pPr marL="411480" indent="-342900"/>
            <a:r>
              <a:rPr lang="en-US" sz="2000" dirty="0">
                <a:solidFill>
                  <a:schemeClr val="accent2"/>
                </a:solidFill>
              </a:rPr>
              <a:t>Technical Paper</a:t>
            </a:r>
          </a:p>
          <a:p>
            <a:pPr marL="411480" indent="-342900"/>
            <a:r>
              <a:rPr lang="en-US" sz="2000" dirty="0">
                <a:solidFill>
                  <a:schemeClr val="accent2"/>
                </a:solidFill>
              </a:rPr>
              <a:t>PPT Presentation</a:t>
            </a:r>
          </a:p>
          <a:p>
            <a:pPr marL="411480" indent="-342900"/>
            <a:r>
              <a:rPr lang="en-US" sz="2000" dirty="0">
                <a:solidFill>
                  <a:schemeClr val="accent2"/>
                </a:solidFill>
              </a:rPr>
              <a:t>Poster</a:t>
            </a:r>
          </a:p>
          <a:p>
            <a:pPr marL="411480" indent="-342900"/>
            <a:r>
              <a:rPr lang="en-US" sz="2000" dirty="0">
                <a:solidFill>
                  <a:schemeClr val="accent2"/>
                </a:solidFill>
              </a:rPr>
              <a:t>Project Summary</a:t>
            </a:r>
          </a:p>
          <a:p>
            <a:pPr marL="411480" indent="-342900"/>
            <a:r>
              <a:rPr lang="en-US" sz="2000" dirty="0" smtClean="0">
                <a:solidFill>
                  <a:schemeClr val="accent2"/>
                </a:solidFill>
              </a:rPr>
              <a:t>VPS Video and Transcript</a:t>
            </a:r>
          </a:p>
          <a:p>
            <a:pPr marL="411480" indent="-342900"/>
            <a:r>
              <a:rPr lang="en-US" sz="2000" dirty="0" smtClean="0">
                <a:solidFill>
                  <a:schemeClr val="accent2"/>
                </a:solidFill>
              </a:rPr>
              <a:t>Imagery</a:t>
            </a:r>
            <a:endParaRPr lang="en-US" sz="2000" dirty="0">
              <a:solidFill>
                <a:schemeClr val="accent2"/>
              </a:solidFill>
            </a:endParaRPr>
          </a:p>
          <a:p>
            <a:pPr marL="68580" indent="0">
              <a:buNone/>
            </a:pPr>
            <a:endParaRPr lang="en-US" sz="2000" b="1" dirty="0">
              <a:solidFill>
                <a:schemeClr val="accent2"/>
              </a:solidFill>
            </a:endParaRPr>
          </a:p>
          <a:p>
            <a:pPr marL="68580" indent="0">
              <a:buNone/>
            </a:pPr>
            <a:r>
              <a:rPr lang="en-US" sz="2000" b="1" dirty="0">
                <a:solidFill>
                  <a:schemeClr val="accent2"/>
                </a:solidFill>
              </a:rPr>
              <a:t>Optional Deliverables</a:t>
            </a:r>
          </a:p>
          <a:p>
            <a:pPr marL="411480" indent="-342900"/>
            <a:r>
              <a:rPr lang="en-US" sz="2000" dirty="0">
                <a:solidFill>
                  <a:schemeClr val="accent2"/>
                </a:solidFill>
              </a:rPr>
              <a:t>Brochure </a:t>
            </a:r>
          </a:p>
          <a:p>
            <a:pPr marL="411480" indent="-342900"/>
            <a:r>
              <a:rPr lang="en-US" sz="2000" dirty="0">
                <a:solidFill>
                  <a:schemeClr val="accent2"/>
                </a:solidFill>
              </a:rPr>
              <a:t>Tutorial </a:t>
            </a:r>
            <a:r>
              <a:rPr lang="en-US" sz="2000" dirty="0" smtClean="0">
                <a:solidFill>
                  <a:schemeClr val="accent2"/>
                </a:solidFill>
              </a:rPr>
              <a:t>/ Hand-Off Materials</a:t>
            </a:r>
            <a:endParaRPr lang="en-US" sz="2000" dirty="0">
              <a:solidFill>
                <a:schemeClr val="accent2"/>
              </a:solidFill>
            </a:endParaRPr>
          </a:p>
          <a:p>
            <a:pPr marL="411480" indent="-342900"/>
            <a:r>
              <a:rPr lang="en-US" sz="2000" dirty="0" smtClean="0">
                <a:solidFill>
                  <a:schemeClr val="accent2"/>
                </a:solidFill>
              </a:rPr>
              <a:t>ArcGIS Online Input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01140"/>
            <a:ext cx="2798622" cy="1699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409326"/>
            <a:ext cx="1457498" cy="187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43" y="2971800"/>
            <a:ext cx="1683557" cy="2696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9858">
            <a:off x="7452124" y="3082532"/>
            <a:ext cx="1235343" cy="159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1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DEVELOP Locations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1" y="1883926"/>
            <a:ext cx="2971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Newest Node Opening: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</a:rPr>
              <a:t>Pocatello, Idaho</a:t>
            </a:r>
          </a:p>
          <a:p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b="1" dirty="0" smtClean="0">
                <a:solidFill>
                  <a:schemeClr val="accent2"/>
                </a:solidFill>
              </a:rPr>
              <a:t>NASA Center Locations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</a:rPr>
              <a:t>Can only accept US citizens (exception: MSFC)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</a:rPr>
              <a:t>Contracted through SSAI, Inc.</a:t>
            </a:r>
          </a:p>
          <a:p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b="1" dirty="0" smtClean="0">
                <a:solidFill>
                  <a:schemeClr val="accent2"/>
                </a:solidFill>
              </a:rPr>
              <a:t>Regional Locations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</a:rPr>
              <a:t>Can accept foreign nationals (exception: NCEI)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</a:rPr>
              <a:t>Contracted through Wise County, VA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600" b="1" i="1" dirty="0" smtClean="0">
                <a:solidFill>
                  <a:schemeClr val="accent2"/>
                </a:solidFill>
              </a:rPr>
              <a:t>Please Note:</a:t>
            </a:r>
          </a:p>
          <a:p>
            <a:r>
              <a:rPr lang="en-US" sz="1400" dirty="0" smtClean="0">
                <a:solidFill>
                  <a:schemeClr val="accent2"/>
                </a:solidFill>
              </a:rPr>
              <a:t>Locations evolve</a:t>
            </a:r>
            <a:endParaRPr lang="en-US" sz="14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5" y="1333500"/>
            <a:ext cx="531253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DEVELOP Project Strength Index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544317"/>
            <a:ext cx="5505450" cy="2037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DEVELOP </a:t>
            </a:r>
            <a:r>
              <a:rPr lang="en-US" sz="1800" dirty="0">
                <a:solidFill>
                  <a:schemeClr val="accent2"/>
                </a:solidFill>
              </a:rPr>
              <a:t>projects have consistently improved and matured over the Program’s last 15+ years. A means of assessing project progression and comparing project success has, to date, been subjective. This project strength index provides DEVELOP a means of objectively evaluating projects and tracking progress. </a:t>
            </a:r>
            <a:endParaRPr lang="en-US" sz="1800" dirty="0" smtClean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556" y="3733800"/>
            <a:ext cx="49506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400" b="1" i="1" dirty="0" smtClean="0">
                <a:solidFill>
                  <a:schemeClr val="accent2"/>
                </a:solidFill>
              </a:rPr>
              <a:t>A series of questions are answered earning a total of 21 points in two sections: 1. Policy &amp; Partner and 2. Platform &amp; Science. The score for each category is then </a:t>
            </a:r>
            <a:r>
              <a:rPr lang="en-US" sz="1400" b="1" i="1" dirty="0">
                <a:solidFill>
                  <a:schemeClr val="accent2"/>
                </a:solidFill>
              </a:rPr>
              <a:t>placed on the index to receive the project’s current stage </a:t>
            </a:r>
            <a:r>
              <a:rPr lang="en-US" sz="1400" b="1" i="1" dirty="0" smtClean="0">
                <a:solidFill>
                  <a:schemeClr val="accent2"/>
                </a:solidFill>
              </a:rPr>
              <a:t>(1 to 5).</a:t>
            </a:r>
            <a:endParaRPr lang="en-US" sz="1400" b="1" i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001161"/>
            <a:ext cx="5353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600" b="1" dirty="0">
                <a:solidFill>
                  <a:schemeClr val="accent2"/>
                </a:solidFill>
              </a:rPr>
              <a:t>Stage 1: </a:t>
            </a:r>
            <a:r>
              <a:rPr lang="en-US" sz="1600" dirty="0">
                <a:solidFill>
                  <a:schemeClr val="accent2"/>
                </a:solidFill>
              </a:rPr>
              <a:t>Basic Research</a:t>
            </a:r>
          </a:p>
          <a:p>
            <a:pPr marL="457200" indent="-457200"/>
            <a:r>
              <a:rPr lang="en-US" sz="1600" b="1" dirty="0">
                <a:solidFill>
                  <a:schemeClr val="accent2"/>
                </a:solidFill>
              </a:rPr>
              <a:t>Stage 2: </a:t>
            </a:r>
            <a:r>
              <a:rPr lang="en-US" sz="1600" dirty="0">
                <a:solidFill>
                  <a:schemeClr val="accent2"/>
                </a:solidFill>
              </a:rPr>
              <a:t>Application Concept Complete</a:t>
            </a:r>
          </a:p>
          <a:p>
            <a:pPr marL="457200" indent="-457200"/>
            <a:r>
              <a:rPr lang="en-US" sz="1600" b="1" dirty="0">
                <a:solidFill>
                  <a:schemeClr val="accent2"/>
                </a:solidFill>
              </a:rPr>
              <a:t>Stage 3: </a:t>
            </a:r>
            <a:r>
              <a:rPr lang="en-US" sz="1600" dirty="0">
                <a:solidFill>
                  <a:schemeClr val="accent2"/>
                </a:solidFill>
              </a:rPr>
              <a:t>Application Demonstration Successful</a:t>
            </a:r>
          </a:p>
          <a:p>
            <a:pPr marL="457200" indent="-457200"/>
            <a:r>
              <a:rPr lang="en-US" sz="1600" b="1" dirty="0">
                <a:solidFill>
                  <a:schemeClr val="accent2"/>
                </a:solidFill>
              </a:rPr>
              <a:t>Stage 4: </a:t>
            </a:r>
            <a:r>
              <a:rPr lang="en-US" sz="1600" dirty="0">
                <a:solidFill>
                  <a:schemeClr val="accent2"/>
                </a:solidFill>
              </a:rPr>
              <a:t>Application Verified / End-User Engaged</a:t>
            </a:r>
          </a:p>
          <a:p>
            <a:pPr marL="457200" indent="-457200"/>
            <a:r>
              <a:rPr lang="en-US" sz="1600" b="1" dirty="0">
                <a:solidFill>
                  <a:schemeClr val="accent2"/>
                </a:solidFill>
              </a:rPr>
              <a:t>Stage 5: </a:t>
            </a:r>
            <a:r>
              <a:rPr lang="en-US" sz="1600" dirty="0">
                <a:solidFill>
                  <a:schemeClr val="accent2"/>
                </a:solidFill>
              </a:rPr>
              <a:t>Transition to End-User / Decision Enhanced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519" y="3683266"/>
            <a:ext cx="2656681" cy="264133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1493" y="1403287"/>
            <a:ext cx="3189141" cy="2254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72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Fellows &amp; Senior Fellows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37448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550" dirty="0" smtClean="0">
                <a:solidFill>
                  <a:schemeClr val="accent2"/>
                </a:solidFill>
              </a:rPr>
              <a:t>The YP and Associate classes have evolved over the past few years, and have been renamed “Fellows” and  “Senior Fellows” for FY 16. It is CL/ACLs duty to communicate the opportunity to participants, as well as potentially seek it out for themselves.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1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550" b="1" dirty="0" smtClean="0">
                <a:solidFill>
                  <a:schemeClr val="accent2"/>
                </a:solidFill>
              </a:rPr>
              <a:t>What </a:t>
            </a:r>
            <a:r>
              <a:rPr lang="en-US" sz="1550" b="1" dirty="0">
                <a:solidFill>
                  <a:schemeClr val="accent2"/>
                </a:solidFill>
              </a:rPr>
              <a:t>is a </a:t>
            </a:r>
            <a:r>
              <a:rPr lang="en-US" sz="1550" b="1" dirty="0" smtClean="0">
                <a:solidFill>
                  <a:schemeClr val="accent2"/>
                </a:solidFill>
              </a:rPr>
              <a:t>Fellow (YP)?</a:t>
            </a:r>
            <a:endParaRPr lang="en-US" sz="1550" b="1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350" dirty="0">
                <a:solidFill>
                  <a:schemeClr val="accent2"/>
                </a:solidFill>
              </a:rPr>
              <a:t>A recent </a:t>
            </a:r>
            <a:r>
              <a:rPr lang="en-US" sz="1350" dirty="0" smtClean="0">
                <a:solidFill>
                  <a:schemeClr val="accent2"/>
                </a:solidFill>
              </a:rPr>
              <a:t>college/university </a:t>
            </a:r>
            <a:r>
              <a:rPr lang="en-US" sz="1350" dirty="0">
                <a:solidFill>
                  <a:schemeClr val="accent2"/>
                </a:solidFill>
              </a:rPr>
              <a:t>graduate who spends one year with DEVELOP growing both personally and professionally, and contributing to the program as a whole. Each </a:t>
            </a:r>
            <a:r>
              <a:rPr lang="en-US" sz="1350" dirty="0" smtClean="0">
                <a:solidFill>
                  <a:schemeClr val="accent2"/>
                </a:solidFill>
              </a:rPr>
              <a:t>Fellow </a:t>
            </a:r>
            <a:r>
              <a:rPr lang="en-US" sz="1350" dirty="0">
                <a:solidFill>
                  <a:schemeClr val="accent2"/>
                </a:solidFill>
              </a:rPr>
              <a:t>serves in a dual-role, splitting their time between their node and NPO-related tasks</a:t>
            </a:r>
            <a:r>
              <a:rPr lang="en-US" sz="1350" dirty="0" smtClean="0">
                <a:solidFill>
                  <a:schemeClr val="accent2"/>
                </a:solidFill>
              </a:rPr>
              <a:t>.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350" dirty="0" smtClean="0">
                <a:solidFill>
                  <a:schemeClr val="accent2"/>
                </a:solidFill>
              </a:rPr>
              <a:t>Positions vary year to year based on needs defined by NPO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350" dirty="0" smtClean="0">
                <a:solidFill>
                  <a:schemeClr val="accent2"/>
                </a:solidFill>
              </a:rPr>
              <a:t>After a Fellow year, an individual is only eligible to remain with DEVELOP in two cases – 1) they compete for and are awarded a Senior Fellow position, or 2) they enroll in a new degree program and apply as a currently enrolled student.</a:t>
            </a:r>
          </a:p>
          <a:p>
            <a:pPr marL="274320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1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550" b="1" dirty="0" smtClean="0">
                <a:solidFill>
                  <a:schemeClr val="accent2"/>
                </a:solidFill>
              </a:rPr>
              <a:t>What is a Senior Fellow (Associate)?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350" dirty="0" smtClean="0">
                <a:solidFill>
                  <a:schemeClr val="accent2"/>
                </a:solidFill>
              </a:rPr>
              <a:t>A Fellow that is competitively selected to spend one year up to three years with DEVELOP supporting the NPO and contributing to the program as a whole. All Senior Fellow positions are located at Langley.</a:t>
            </a:r>
            <a:endParaRPr lang="en-US" sz="1350" dirty="0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1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550" b="1" dirty="0" smtClean="0">
                <a:solidFill>
                  <a:schemeClr val="accent2"/>
                </a:solidFill>
              </a:rPr>
              <a:t>Eligibility </a:t>
            </a:r>
            <a:r>
              <a:rPr lang="en-US" sz="1550" b="1" dirty="0">
                <a:solidFill>
                  <a:schemeClr val="accent2"/>
                </a:solidFill>
              </a:rPr>
              <a:t>Requirements: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350" dirty="0" smtClean="0">
                <a:solidFill>
                  <a:schemeClr val="accent2"/>
                </a:solidFill>
              </a:rPr>
              <a:t>Graduated </a:t>
            </a:r>
            <a:r>
              <a:rPr lang="en-US" sz="1350" dirty="0">
                <a:solidFill>
                  <a:schemeClr val="accent2"/>
                </a:solidFill>
              </a:rPr>
              <a:t>w/minimum 3.0 cumulative </a:t>
            </a:r>
            <a:r>
              <a:rPr lang="en-US" sz="1350" dirty="0" smtClean="0">
                <a:solidFill>
                  <a:schemeClr val="accent2"/>
                </a:solidFill>
              </a:rPr>
              <a:t>GPA (Degrees acceptable - AA, Undergrad, Graduate, PhD)</a:t>
            </a:r>
            <a:endParaRPr lang="en-US" sz="135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350" dirty="0">
                <a:solidFill>
                  <a:schemeClr val="accent2"/>
                </a:solidFill>
              </a:rPr>
              <a:t>Participation in at least one summer term with DEVELOP (two or more preferable, one of which must be a summer)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350" dirty="0">
                <a:solidFill>
                  <a:schemeClr val="accent2"/>
                </a:solidFill>
              </a:rPr>
              <a:t>Ability to begin in September with the class of </a:t>
            </a:r>
            <a:r>
              <a:rPr lang="en-US" sz="1350" dirty="0" smtClean="0">
                <a:solidFill>
                  <a:schemeClr val="accent2"/>
                </a:solidFill>
              </a:rPr>
              <a:t>Fellows</a:t>
            </a:r>
          </a:p>
        </p:txBody>
      </p:sp>
    </p:spTree>
    <p:extLst>
      <p:ext uri="{BB962C8B-B14F-4D97-AF65-F5344CB8AC3E}">
        <p14:creationId xmlns:p14="http://schemas.microsoft.com/office/powerpoint/2010/main" val="14316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First Week of the Term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First Week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Give orientation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Ensure handbooks are read, forms signed, and returned to NPO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Teach and be the beacon of knowledge regarding NASA organization &amp; personnel, DEVELOP elevator speech, DEVELOP history, DEVELOP organization &amp; personnel, project characteristics &amp; execution timeline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Lead ice breaker activities for your teams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Have teams take the personality type tests, discuss the importance and usefulness of these tests (great ice breaker!)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Be familiar with the national project portfolio, tell teams about similar projects and make connections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Serve as the liaison to NPO, advisors, partners, other nodes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Be calm and organized (at least seem like you are)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Make others feel welcome and comfortable!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Year Overview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chemeClr val="accent2"/>
                </a:solidFill>
              </a:rPr>
              <a:t>January: </a:t>
            </a:r>
            <a:r>
              <a:rPr lang="en-US" sz="1800" dirty="0" smtClean="0">
                <a:solidFill>
                  <a:schemeClr val="accent2"/>
                </a:solidFill>
              </a:rPr>
              <a:t>Annual Retreat, Spring Preview, Spring Term Begins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chemeClr val="accent2"/>
                </a:solidFill>
              </a:rPr>
              <a:t>February: </a:t>
            </a:r>
            <a:r>
              <a:rPr lang="en-US" sz="1800" dirty="0" smtClean="0">
                <a:solidFill>
                  <a:schemeClr val="accent2"/>
                </a:solidFill>
              </a:rPr>
              <a:t>Spring Term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chemeClr val="accent2"/>
                </a:solidFill>
              </a:rPr>
              <a:t>March: </a:t>
            </a:r>
            <a:r>
              <a:rPr lang="en-US" sz="1800" dirty="0" smtClean="0">
                <a:solidFill>
                  <a:schemeClr val="accent2"/>
                </a:solidFill>
              </a:rPr>
              <a:t>Spring Term, Summer Applicant Review &amp; Selections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chemeClr val="accent2"/>
                </a:solidFill>
              </a:rPr>
              <a:t>April: </a:t>
            </a:r>
            <a:r>
              <a:rPr lang="en-US" sz="1800" dirty="0" smtClean="0">
                <a:solidFill>
                  <a:schemeClr val="accent2"/>
                </a:solidFill>
              </a:rPr>
              <a:t>Spring Term, Spring Close Outs, Fall Proposals, FY Proposals, Spring PSI Scores, Senior Fellow Applications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chemeClr val="accent2"/>
                </a:solidFill>
              </a:rPr>
              <a:t>May: </a:t>
            </a:r>
            <a:r>
              <a:rPr lang="en-US" sz="1800" dirty="0">
                <a:solidFill>
                  <a:schemeClr val="accent2"/>
                </a:solidFill>
              </a:rPr>
              <a:t>Tracking Metrics, Fall Proposal </a:t>
            </a:r>
            <a:r>
              <a:rPr lang="en-US" sz="1800" dirty="0" smtClean="0">
                <a:solidFill>
                  <a:schemeClr val="accent2"/>
                </a:solidFill>
              </a:rPr>
              <a:t>Edits, Summer Preview, Summer Prep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chemeClr val="accent2"/>
                </a:solidFill>
              </a:rPr>
              <a:t>June: </a:t>
            </a:r>
            <a:r>
              <a:rPr lang="en-US" sz="1800" dirty="0" smtClean="0">
                <a:solidFill>
                  <a:schemeClr val="accent2"/>
                </a:solidFill>
              </a:rPr>
              <a:t>Summer Term, Fellow Applications, FY Proposal Feedback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chemeClr val="accent2"/>
                </a:solidFill>
              </a:rPr>
              <a:t>July: </a:t>
            </a:r>
            <a:r>
              <a:rPr lang="en-US" sz="1800" dirty="0" smtClean="0">
                <a:solidFill>
                  <a:schemeClr val="accent2"/>
                </a:solidFill>
              </a:rPr>
              <a:t>Summer Term, Fellow Selections, Summer Close Out Prep, Fall Applicant Review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chemeClr val="accent2"/>
                </a:solidFill>
              </a:rPr>
              <a:t>August: </a:t>
            </a:r>
            <a:r>
              <a:rPr lang="en-US" sz="1800" dirty="0" smtClean="0">
                <a:solidFill>
                  <a:schemeClr val="accent2"/>
                </a:solidFill>
              </a:rPr>
              <a:t>Summer Term, Summer Close Outs, Tracking Metrics, Summer PSI Scores, Fall Applicant Selection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chemeClr val="accent2"/>
                </a:solidFill>
              </a:rPr>
              <a:t>September: </a:t>
            </a:r>
            <a:r>
              <a:rPr lang="en-US" sz="1800" dirty="0">
                <a:solidFill>
                  <a:schemeClr val="accent2"/>
                </a:solidFill>
              </a:rPr>
              <a:t>Fall </a:t>
            </a:r>
            <a:r>
              <a:rPr lang="en-US" sz="1800" dirty="0" smtClean="0">
                <a:solidFill>
                  <a:schemeClr val="accent2"/>
                </a:solidFill>
              </a:rPr>
              <a:t>Preview, Fall Term, Spring Project Proposals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chemeClr val="accent2"/>
                </a:solidFill>
              </a:rPr>
              <a:t>October: </a:t>
            </a:r>
            <a:r>
              <a:rPr lang="en-US" sz="1800" dirty="0" smtClean="0">
                <a:solidFill>
                  <a:schemeClr val="accent2"/>
                </a:solidFill>
              </a:rPr>
              <a:t>New FY Begins, Fall Term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chemeClr val="accent2"/>
                </a:solidFill>
              </a:rPr>
              <a:t>November: </a:t>
            </a:r>
            <a:r>
              <a:rPr lang="en-US" sz="1800" dirty="0" smtClean="0">
                <a:solidFill>
                  <a:schemeClr val="accent2"/>
                </a:solidFill>
              </a:rPr>
              <a:t>Fall Term, Fall Close Outs, Fall PSI Scores, Spring Applicant Review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chemeClr val="accent2"/>
                </a:solidFill>
              </a:rPr>
              <a:t>December: </a:t>
            </a:r>
            <a:r>
              <a:rPr lang="en-US" sz="1800" dirty="0">
                <a:solidFill>
                  <a:schemeClr val="accent2"/>
                </a:solidFill>
              </a:rPr>
              <a:t>Tracking </a:t>
            </a:r>
            <a:r>
              <a:rPr lang="en-US" sz="1800" dirty="0" smtClean="0">
                <a:solidFill>
                  <a:schemeClr val="accent2"/>
                </a:solidFill>
              </a:rPr>
              <a:t>Metrics, Retreat Prep, Spring Applicant Selection, Summer Project Proposals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Web Resources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37448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1900" b="1" dirty="0">
                <a:solidFill>
                  <a:schemeClr val="accent2"/>
                </a:solidFill>
              </a:rPr>
              <a:t>DEVELOP Website </a:t>
            </a:r>
            <a:r>
              <a:rPr lang="en-US" sz="1900" dirty="0">
                <a:solidFill>
                  <a:schemeClr val="accent2"/>
                </a:solidFill>
              </a:rPr>
              <a:t>- </a:t>
            </a:r>
            <a:r>
              <a:rPr lang="en-US" sz="1900" dirty="0">
                <a:solidFill>
                  <a:schemeClr val="accent2"/>
                </a:solidFill>
                <a:hlinkClick r:id="rId2"/>
              </a:rPr>
              <a:t>http://develop.larc.nasa.gov</a:t>
            </a:r>
            <a:r>
              <a:rPr lang="en-US" sz="1900" dirty="0" smtClean="0">
                <a:solidFill>
                  <a:schemeClr val="accent2"/>
                </a:solidFill>
                <a:hlinkClick r:id="rId2"/>
              </a:rPr>
              <a:t>/</a:t>
            </a:r>
            <a:endParaRPr lang="en-US" sz="1900" dirty="0">
              <a:solidFill>
                <a:schemeClr val="accent2"/>
              </a:solidFill>
            </a:endParaRPr>
          </a:p>
          <a:p>
            <a:r>
              <a:rPr lang="en-US" sz="1900" b="1" dirty="0" smtClean="0">
                <a:solidFill>
                  <a:schemeClr val="accent2"/>
                </a:solidFill>
              </a:rPr>
              <a:t>DEVELOPedia</a:t>
            </a:r>
            <a:r>
              <a:rPr lang="en-US" sz="1900" dirty="0" smtClean="0">
                <a:solidFill>
                  <a:schemeClr val="accent2"/>
                </a:solidFill>
              </a:rPr>
              <a:t> – </a:t>
            </a:r>
            <a:r>
              <a:rPr lang="en-US" sz="1900" dirty="0" smtClean="0">
                <a:solidFill>
                  <a:schemeClr val="accent2"/>
                </a:solidFill>
                <a:hlinkClick r:id="rId3"/>
              </a:rPr>
              <a:t>http://www.devpedia.developexchange.com/</a:t>
            </a:r>
            <a:endParaRPr lang="en-US" sz="1900" b="1" dirty="0" smtClean="0">
              <a:solidFill>
                <a:schemeClr val="accent2"/>
              </a:solidFill>
            </a:endParaRPr>
          </a:p>
          <a:p>
            <a:r>
              <a:rPr lang="en-US" sz="1900" b="1" dirty="0" smtClean="0">
                <a:solidFill>
                  <a:schemeClr val="accent2"/>
                </a:solidFill>
              </a:rPr>
              <a:t>DEVELOP </a:t>
            </a:r>
            <a:r>
              <a:rPr lang="en-US" sz="1900" b="1" dirty="0">
                <a:solidFill>
                  <a:schemeClr val="accent2"/>
                </a:solidFill>
              </a:rPr>
              <a:t>Exchange </a:t>
            </a:r>
            <a:r>
              <a:rPr lang="en-US" sz="1900" dirty="0">
                <a:solidFill>
                  <a:schemeClr val="accent2"/>
                </a:solidFill>
              </a:rPr>
              <a:t>- </a:t>
            </a:r>
            <a:r>
              <a:rPr lang="en-US" sz="1900" dirty="0">
                <a:solidFill>
                  <a:schemeClr val="accent2"/>
                </a:solidFill>
                <a:hlinkClick r:id="rId4"/>
              </a:rPr>
              <a:t>http://files.developexchange.com/</a:t>
            </a:r>
            <a:endParaRPr lang="en-US" sz="1900" dirty="0">
              <a:solidFill>
                <a:schemeClr val="accent2"/>
              </a:solidFill>
            </a:endParaRPr>
          </a:p>
          <a:p>
            <a:r>
              <a:rPr lang="en-US" sz="1900" b="1" dirty="0">
                <a:solidFill>
                  <a:schemeClr val="accent2"/>
                </a:solidFill>
              </a:rPr>
              <a:t>DEVELOP Anon. Dropbox </a:t>
            </a:r>
            <a:r>
              <a:rPr lang="en-US" sz="1900" dirty="0">
                <a:solidFill>
                  <a:schemeClr val="accent2"/>
                </a:solidFill>
              </a:rPr>
              <a:t>- </a:t>
            </a:r>
            <a:r>
              <a:rPr lang="en-US" sz="1900" dirty="0">
                <a:solidFill>
                  <a:schemeClr val="accent2"/>
                </a:solidFill>
                <a:hlinkClick r:id="rId5"/>
              </a:rPr>
              <a:t>http://</a:t>
            </a:r>
            <a:r>
              <a:rPr lang="en-US" sz="1900" dirty="0" smtClean="0">
                <a:solidFill>
                  <a:schemeClr val="accent2"/>
                </a:solidFill>
                <a:hlinkClick r:id="rId5"/>
              </a:rPr>
              <a:t>developexchange.com/dropbox.html</a:t>
            </a:r>
            <a:endParaRPr lang="en-US" sz="1900" dirty="0">
              <a:solidFill>
                <a:schemeClr val="accent2"/>
              </a:solidFill>
            </a:endParaRPr>
          </a:p>
          <a:p>
            <a:r>
              <a:rPr lang="en-US" sz="1900" b="1" dirty="0" err="1" smtClean="0">
                <a:solidFill>
                  <a:schemeClr val="accent2"/>
                </a:solidFill>
              </a:rPr>
              <a:t>GitHub</a:t>
            </a:r>
            <a:r>
              <a:rPr lang="en-US" sz="1900" dirty="0" smtClean="0">
                <a:solidFill>
                  <a:schemeClr val="accent2"/>
                </a:solidFill>
              </a:rPr>
              <a:t> - </a:t>
            </a:r>
            <a:r>
              <a:rPr lang="en-US" sz="1900" dirty="0">
                <a:solidFill>
                  <a:schemeClr val="accent2"/>
                </a:solidFill>
                <a:hlinkClick r:id="rId6"/>
              </a:rPr>
              <a:t>https://</a:t>
            </a:r>
            <a:r>
              <a:rPr lang="en-US" sz="1900" dirty="0" smtClean="0">
                <a:solidFill>
                  <a:schemeClr val="accent2"/>
                </a:solidFill>
                <a:hlinkClick r:id="rId6"/>
              </a:rPr>
              <a:t>github.com/nasa/dnppy</a:t>
            </a:r>
            <a:endParaRPr lang="en-US" sz="1900" dirty="0">
              <a:solidFill>
                <a:schemeClr val="accent2"/>
              </a:solidFill>
            </a:endParaRP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r>
              <a:rPr lang="en-US" sz="1900" b="1" dirty="0" err="1" smtClean="0">
                <a:solidFill>
                  <a:schemeClr val="accent2"/>
                </a:solidFill>
              </a:rPr>
              <a:t>Geoinformatics</a:t>
            </a:r>
            <a:r>
              <a:rPr lang="en-US" sz="1900" b="1" dirty="0" smtClean="0">
                <a:solidFill>
                  <a:schemeClr val="accent2"/>
                </a:solidFill>
              </a:rPr>
              <a:t> Team</a:t>
            </a:r>
            <a:r>
              <a:rPr lang="en-US" sz="1900" dirty="0">
                <a:solidFill>
                  <a:schemeClr val="accent2"/>
                </a:solidFill>
              </a:rPr>
              <a:t> – </a:t>
            </a:r>
            <a:r>
              <a:rPr lang="en-US" sz="1900" dirty="0" smtClean="0">
                <a:solidFill>
                  <a:schemeClr val="accent2"/>
                </a:solidFill>
                <a:hlinkClick r:id="rId7"/>
              </a:rPr>
              <a:t>DEVELOP.Programming14@gmail.com</a:t>
            </a:r>
            <a:endParaRPr lang="en-US" sz="1900" dirty="0" smtClean="0">
              <a:solidFill>
                <a:schemeClr val="accent2"/>
              </a:solidFill>
            </a:endParaRPr>
          </a:p>
          <a:p>
            <a:r>
              <a:rPr lang="en-US" sz="1900" b="1" dirty="0" smtClean="0">
                <a:solidFill>
                  <a:schemeClr val="accent2"/>
                </a:solidFill>
              </a:rPr>
              <a:t>Project Coordination Team</a:t>
            </a:r>
            <a:r>
              <a:rPr lang="en-US" sz="1900" dirty="0" smtClean="0">
                <a:solidFill>
                  <a:schemeClr val="accent2"/>
                </a:solidFill>
              </a:rPr>
              <a:t> – </a:t>
            </a:r>
            <a:r>
              <a:rPr lang="en-US" sz="1900" dirty="0" smtClean="0">
                <a:solidFill>
                  <a:schemeClr val="accent2"/>
                </a:solidFill>
                <a:hlinkClick r:id="rId8"/>
              </a:rPr>
              <a:t>DEVELOP.ProjectCoordination@gmail.com</a:t>
            </a:r>
            <a:endParaRPr lang="en-US" sz="1900" dirty="0" smtClean="0">
              <a:solidFill>
                <a:schemeClr val="accent2"/>
              </a:solidFill>
            </a:endParaRP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r>
              <a:rPr lang="en-US" sz="1900" b="1" dirty="0" smtClean="0">
                <a:solidFill>
                  <a:schemeClr val="accent2"/>
                </a:solidFill>
              </a:rPr>
              <a:t>NASA </a:t>
            </a:r>
            <a:r>
              <a:rPr lang="en-US" sz="1900" b="1" dirty="0">
                <a:solidFill>
                  <a:schemeClr val="accent2"/>
                </a:solidFill>
              </a:rPr>
              <a:t>Applied Sciences </a:t>
            </a:r>
            <a:r>
              <a:rPr lang="en-US" sz="1900" dirty="0">
                <a:solidFill>
                  <a:schemeClr val="accent2"/>
                </a:solidFill>
              </a:rPr>
              <a:t>- </a:t>
            </a:r>
            <a:r>
              <a:rPr lang="en-US" sz="1900" dirty="0">
                <a:solidFill>
                  <a:schemeClr val="accent2"/>
                </a:solidFill>
                <a:hlinkClick r:id="rId9"/>
              </a:rPr>
              <a:t>http://appliedsciences.nasa.gov/index.html</a:t>
            </a:r>
            <a:endParaRPr lang="en-US" sz="1900" dirty="0">
              <a:solidFill>
                <a:schemeClr val="accent2"/>
              </a:solidFill>
            </a:endParaRPr>
          </a:p>
          <a:p>
            <a:r>
              <a:rPr lang="en-US" sz="1900" b="1" dirty="0">
                <a:solidFill>
                  <a:schemeClr val="accent2"/>
                </a:solidFill>
              </a:rPr>
              <a:t>Data Sources</a:t>
            </a:r>
            <a:r>
              <a:rPr lang="en-US" sz="1900" dirty="0">
                <a:solidFill>
                  <a:schemeClr val="accent2"/>
                </a:solidFill>
              </a:rPr>
              <a:t>:</a:t>
            </a:r>
          </a:p>
          <a:p>
            <a:pPr lvl="1"/>
            <a:r>
              <a:rPr lang="en-US" sz="1700" dirty="0" err="1">
                <a:solidFill>
                  <a:schemeClr val="accent2"/>
                </a:solidFill>
              </a:rPr>
              <a:t>GloVis</a:t>
            </a:r>
            <a:r>
              <a:rPr lang="en-US" sz="1700" dirty="0">
                <a:solidFill>
                  <a:schemeClr val="accent2"/>
                </a:solidFill>
              </a:rPr>
              <a:t> - </a:t>
            </a:r>
            <a:r>
              <a:rPr lang="en-US" sz="1700" dirty="0">
                <a:solidFill>
                  <a:schemeClr val="accent2"/>
                </a:solidFill>
                <a:hlinkClick r:id="rId10"/>
              </a:rPr>
              <a:t>http://glovis.usgs.gov/</a:t>
            </a:r>
            <a:endParaRPr lang="en-US" sz="1700" dirty="0">
              <a:solidFill>
                <a:schemeClr val="accent2"/>
              </a:solidFill>
            </a:endParaRPr>
          </a:p>
          <a:p>
            <a:pPr lvl="1"/>
            <a:r>
              <a:rPr lang="en-US" sz="1700" dirty="0">
                <a:solidFill>
                  <a:schemeClr val="accent2"/>
                </a:solidFill>
              </a:rPr>
              <a:t>WIST/ECHO - </a:t>
            </a:r>
            <a:r>
              <a:rPr lang="en-US" sz="1700" dirty="0">
                <a:solidFill>
                  <a:schemeClr val="accent2"/>
                </a:solidFill>
                <a:hlinkClick r:id="rId11"/>
              </a:rPr>
              <a:t>http://reverb.echo.nasa.gov/</a:t>
            </a:r>
            <a:endParaRPr lang="en-US" sz="1700" dirty="0">
              <a:solidFill>
                <a:schemeClr val="accent2"/>
              </a:solidFill>
            </a:endParaRPr>
          </a:p>
          <a:p>
            <a:pPr lvl="1"/>
            <a:r>
              <a:rPr lang="en-US" sz="1700" dirty="0">
                <a:solidFill>
                  <a:schemeClr val="accent2"/>
                </a:solidFill>
              </a:rPr>
              <a:t>PO.DAAC - </a:t>
            </a:r>
            <a:r>
              <a:rPr lang="en-US" sz="1700" dirty="0">
                <a:solidFill>
                  <a:schemeClr val="accent2"/>
                </a:solidFill>
                <a:hlinkClick r:id="rId12"/>
              </a:rPr>
              <a:t>http://podaac.jpl.nasa.gov/</a:t>
            </a:r>
            <a:endParaRPr lang="en-US" sz="1700" dirty="0">
              <a:solidFill>
                <a:schemeClr val="accent2"/>
              </a:solidFill>
            </a:endParaRPr>
          </a:p>
          <a:p>
            <a:pPr lvl="1"/>
            <a:r>
              <a:rPr lang="en-US" sz="1700" dirty="0">
                <a:solidFill>
                  <a:schemeClr val="accent2"/>
                </a:solidFill>
              </a:rPr>
              <a:t>LPDAAC - </a:t>
            </a:r>
            <a:r>
              <a:rPr lang="en-US" sz="1700" dirty="0">
                <a:solidFill>
                  <a:schemeClr val="accent2"/>
                </a:solidFill>
                <a:hlinkClick r:id="rId13"/>
              </a:rPr>
              <a:t>https://lpdaac.usgs.gov/</a:t>
            </a:r>
            <a:endParaRPr lang="en-US" sz="1700" dirty="0">
              <a:solidFill>
                <a:schemeClr val="accent2"/>
              </a:solidFill>
            </a:endParaRPr>
          </a:p>
          <a:p>
            <a:pPr lvl="1"/>
            <a:r>
              <a:rPr lang="en-US" sz="1700" dirty="0">
                <a:solidFill>
                  <a:schemeClr val="accent2"/>
                </a:solidFill>
              </a:rPr>
              <a:t>NSIDC - </a:t>
            </a:r>
            <a:r>
              <a:rPr lang="en-US" sz="1700" dirty="0">
                <a:solidFill>
                  <a:schemeClr val="accent2"/>
                </a:solidFill>
                <a:hlinkClick r:id="rId14"/>
              </a:rPr>
              <a:t>http://nsidc.org/</a:t>
            </a:r>
            <a:endParaRPr lang="en-US" sz="1700" dirty="0">
              <a:solidFill>
                <a:schemeClr val="accent2"/>
              </a:solidFill>
            </a:endParaRPr>
          </a:p>
          <a:p>
            <a:pPr lvl="1"/>
            <a:r>
              <a:rPr lang="en-US" sz="1700" dirty="0">
                <a:solidFill>
                  <a:schemeClr val="accent2"/>
                </a:solidFill>
              </a:rPr>
              <a:t>NASA DATA - </a:t>
            </a:r>
            <a:r>
              <a:rPr lang="en-US" sz="1700" dirty="0">
                <a:solidFill>
                  <a:schemeClr val="accent2"/>
                </a:solidFill>
                <a:hlinkClick r:id="rId15"/>
              </a:rPr>
              <a:t>http://data.nasa.gov/</a:t>
            </a:r>
            <a:endParaRPr lang="en-US" sz="1700" dirty="0">
              <a:solidFill>
                <a:schemeClr val="accent2"/>
              </a:solidFill>
            </a:endParaRP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900" b="1" dirty="0">
                <a:solidFill>
                  <a:schemeClr val="accent2"/>
                </a:solidFill>
              </a:rPr>
              <a:t>NASA Organization </a:t>
            </a:r>
            <a:r>
              <a:rPr lang="en-US" sz="1900" dirty="0">
                <a:solidFill>
                  <a:schemeClr val="accent2"/>
                </a:solidFill>
              </a:rPr>
              <a:t>- </a:t>
            </a:r>
            <a:r>
              <a:rPr lang="en-US" sz="1900" dirty="0">
                <a:solidFill>
                  <a:schemeClr val="accent2"/>
                </a:solidFill>
                <a:hlinkClick r:id="rId16"/>
              </a:rPr>
              <a:t>www.nasa.gov/about/org_index.html</a:t>
            </a:r>
            <a:endParaRPr lang="en-US" sz="1900" dirty="0">
              <a:solidFill>
                <a:schemeClr val="accent2"/>
              </a:solidFill>
            </a:endParaRPr>
          </a:p>
          <a:p>
            <a:r>
              <a:rPr lang="en-US" sz="1900" b="1" dirty="0">
                <a:solidFill>
                  <a:schemeClr val="accent2"/>
                </a:solidFill>
              </a:rPr>
              <a:t>NASA Administrator </a:t>
            </a:r>
            <a:r>
              <a:rPr lang="en-US" sz="1900" dirty="0">
                <a:solidFill>
                  <a:schemeClr val="accent2"/>
                </a:solidFill>
              </a:rPr>
              <a:t>- </a:t>
            </a:r>
            <a:r>
              <a:rPr lang="en-US" sz="1900" dirty="0">
                <a:solidFill>
                  <a:schemeClr val="accent2"/>
                </a:solidFill>
                <a:hlinkClick r:id="rId17"/>
              </a:rPr>
              <a:t>www.nasa.gov/about/highlights/bolden_bio.html</a:t>
            </a:r>
            <a:endParaRPr lang="en-US" sz="1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DEVELOPedia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DEVELOPedia is an internal wiki intended to serve three purposes: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Enhance project workflow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Capture lessons learned and make them available to future project teams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Record data required for operational metrics</a:t>
            </a:r>
          </a:p>
          <a:p>
            <a:r>
              <a:rPr lang="en-US" dirty="0">
                <a:solidFill>
                  <a:schemeClr val="accent2"/>
                </a:solidFill>
              </a:rPr>
              <a:t>DEVELOPedia is a collaborative effort whose utility is directly related to the efforts of previous DEVELOP participants.</a:t>
            </a:r>
          </a:p>
          <a:p>
            <a:r>
              <a:rPr lang="en-US" dirty="0">
                <a:solidFill>
                  <a:schemeClr val="accent2"/>
                </a:solidFill>
              </a:rPr>
              <a:t>DEVELOPedia is a living document, constantly adapting to meet the needs of the NASA DEVELOP National Program and the people that make the program great. (That’s you!)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chemeClr val="accent2"/>
                </a:solidFill>
                <a:hlinkClick r:id="rId2"/>
              </a:rPr>
              <a:t>http://www.devpedia.developexchange.com</a:t>
            </a:r>
            <a:endParaRPr lang="en-US" sz="2200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Notes: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Initial program release for Summer Term 2015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Historical content still being added</a:t>
            </a:r>
          </a:p>
        </p:txBody>
      </p:sp>
    </p:spTree>
    <p:extLst>
      <p:ext uri="{BB962C8B-B14F-4D97-AF65-F5344CB8AC3E}">
        <p14:creationId xmlns:p14="http://schemas.microsoft.com/office/powerpoint/2010/main" val="18750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Final Notes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3248"/>
            <a:ext cx="8503920" cy="4797552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Reapplication: </a:t>
            </a:r>
            <a:r>
              <a:rPr lang="en-US" sz="1600" dirty="0">
                <a:solidFill>
                  <a:schemeClr val="accent2"/>
                </a:solidFill>
              </a:rPr>
              <a:t>CLs/ACLs must reapply each term, so be aware of deadlines</a:t>
            </a:r>
          </a:p>
          <a:p>
            <a:pPr lvl="1"/>
            <a:r>
              <a:rPr lang="en-US" sz="1600" i="1" dirty="0">
                <a:solidFill>
                  <a:schemeClr val="accent2"/>
                </a:solidFill>
              </a:rPr>
              <a:t>Exception: If the individual is part of the </a:t>
            </a:r>
            <a:r>
              <a:rPr lang="en-US" sz="1600" i="1" dirty="0" smtClean="0">
                <a:solidFill>
                  <a:schemeClr val="accent2"/>
                </a:solidFill>
              </a:rPr>
              <a:t>Fellows/YP </a:t>
            </a:r>
            <a:r>
              <a:rPr lang="en-US" sz="1600" i="1" dirty="0">
                <a:solidFill>
                  <a:schemeClr val="accent2"/>
                </a:solidFill>
              </a:rPr>
              <a:t>class</a:t>
            </a:r>
          </a:p>
          <a:p>
            <a:pPr>
              <a:spcBef>
                <a:spcPts val="1200"/>
              </a:spcBef>
            </a:pPr>
            <a:r>
              <a:rPr lang="en-US" sz="1600" b="1" dirty="0" smtClean="0">
                <a:solidFill>
                  <a:schemeClr val="accent2"/>
                </a:solidFill>
              </a:rPr>
              <a:t>Handbooks</a:t>
            </a:r>
            <a:r>
              <a:rPr lang="en-US" sz="1600" b="1" dirty="0">
                <a:solidFill>
                  <a:schemeClr val="accent2"/>
                </a:solidFill>
              </a:rPr>
              <a:t>:</a:t>
            </a:r>
            <a:r>
              <a:rPr lang="en-US" sz="1600" dirty="0">
                <a:solidFill>
                  <a:schemeClr val="accent2"/>
                </a:solidFill>
              </a:rPr>
              <a:t> Make sure participants read thoroughly, sign, and submit to NPO by the appropriate deadlines. Many questions/concerns that arise in the exit survey would have been answered if the participant read the handbook.</a:t>
            </a:r>
            <a:endParaRPr lang="en-US" sz="1600" b="1" dirty="0">
              <a:solidFill>
                <a:schemeClr val="accent2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600" b="1" dirty="0" smtClean="0">
                <a:solidFill>
                  <a:schemeClr val="accent2"/>
                </a:solidFill>
              </a:rPr>
              <a:t>Transition Planning: </a:t>
            </a:r>
            <a:r>
              <a:rPr lang="en-US" sz="1600" dirty="0" smtClean="0">
                <a:solidFill>
                  <a:schemeClr val="accent2"/>
                </a:solidFill>
              </a:rPr>
              <a:t>CLs/ACLs should have a plan for their replacement if for some reason they were to be gone tomorrow (got a new job, sudden personal issue, etc.). Discuss your transition plan with the NPO to make sure everyone is aware of it.</a:t>
            </a:r>
          </a:p>
          <a:p>
            <a:pPr>
              <a:spcBef>
                <a:spcPts val="1200"/>
              </a:spcBef>
            </a:pPr>
            <a:r>
              <a:rPr lang="en-US" sz="1600" b="1" dirty="0" smtClean="0">
                <a:solidFill>
                  <a:schemeClr val="accent2"/>
                </a:solidFill>
              </a:rPr>
              <a:t>Support: </a:t>
            </a:r>
            <a:r>
              <a:rPr lang="en-US" sz="1600" dirty="0" smtClean="0">
                <a:solidFill>
                  <a:schemeClr val="accent2"/>
                </a:solidFill>
              </a:rPr>
              <a:t>The NPO is here to help you, your mentors/advisors are here to help you, and don’t be afraid to delegate within your node. There’s a lot to do, divided it’s a lot less!</a:t>
            </a:r>
          </a:p>
          <a:p>
            <a:pPr>
              <a:spcBef>
                <a:spcPts val="1200"/>
              </a:spcBef>
            </a:pPr>
            <a:r>
              <a:rPr lang="en-US" sz="1600" b="1" dirty="0" smtClean="0">
                <a:solidFill>
                  <a:schemeClr val="accent2"/>
                </a:solidFill>
              </a:rPr>
              <a:t>Appreciation: </a:t>
            </a:r>
            <a:r>
              <a:rPr lang="en-US" sz="1600" dirty="0" smtClean="0">
                <a:solidFill>
                  <a:schemeClr val="accent2"/>
                </a:solidFill>
              </a:rPr>
              <a:t>Know that the NPO is thankful for all your hard work, and don’t forget to let your team know how appreciative of them you are!</a:t>
            </a:r>
          </a:p>
        </p:txBody>
      </p:sp>
    </p:spTree>
    <p:extLst>
      <p:ext uri="{BB962C8B-B14F-4D97-AF65-F5344CB8AC3E}">
        <p14:creationId xmlns:p14="http://schemas.microsoft.com/office/powerpoint/2010/main" val="2693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993545"/>
            <a:ext cx="33528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3200"/>
            <a:ext cx="2743200" cy="360314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Have a Great Term!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National POCs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0825" y="3703320"/>
            <a:ext cx="8636000" cy="2655938"/>
          </a:xfrm>
          <a:prstGeom prst="roundRect">
            <a:avLst>
              <a:gd name="adj" fmla="val 5916"/>
            </a:avLst>
          </a:prstGeom>
          <a:solidFill>
            <a:srgbClr val="619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1626" y="3703320"/>
            <a:ext cx="2091830" cy="2677602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/>
          <a:p>
            <a:pPr defTabSz="1018229"/>
            <a:r>
              <a:rPr lang="en-US" sz="1200" b="1" u="sng" dirty="0">
                <a:solidFill>
                  <a:schemeClr val="bg1"/>
                </a:solidFill>
                <a:latin typeface="Century Gothic"/>
              </a:rPr>
              <a:t>Ames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  <a:latin typeface="Century Gothic"/>
              </a:rPr>
              <a:t>Andrew Nguyen (CL</a:t>
            </a:r>
            <a:r>
              <a:rPr lang="en-US" sz="1200" dirty="0">
                <a:solidFill>
                  <a:schemeClr val="bg1"/>
                </a:solidFill>
                <a:latin typeface="Century Gothic"/>
              </a:rPr>
              <a:t>)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  <a:latin typeface="Century Gothic"/>
              </a:rPr>
              <a:t>Chippie Kislik (ACL</a:t>
            </a:r>
            <a:r>
              <a:rPr lang="en-US" sz="1200" dirty="0">
                <a:solidFill>
                  <a:schemeClr val="bg1"/>
                </a:solidFill>
                <a:latin typeface="Century Gothic"/>
              </a:rPr>
              <a:t>)</a:t>
            </a:r>
          </a:p>
          <a:p>
            <a:pPr defTabSz="1018229"/>
            <a:endParaRPr lang="en-US" sz="1200" dirty="0" smtClean="0">
              <a:solidFill>
                <a:schemeClr val="bg1"/>
              </a:solidFill>
              <a:latin typeface="Century Gothic"/>
            </a:endParaRPr>
          </a:p>
          <a:p>
            <a:pPr defTabSz="1018229"/>
            <a:r>
              <a:rPr lang="en-US" sz="1200" b="1" u="sng" dirty="0">
                <a:solidFill>
                  <a:schemeClr val="bg1"/>
                </a:solidFill>
              </a:rPr>
              <a:t>IRI</a:t>
            </a:r>
          </a:p>
          <a:p>
            <a:pPr defTabSz="1018229"/>
            <a:r>
              <a:rPr lang="en-US" sz="1200" dirty="0">
                <a:solidFill>
                  <a:schemeClr val="bg1"/>
                </a:solidFill>
              </a:rPr>
              <a:t>Jerrod Lessel (CL)</a:t>
            </a:r>
          </a:p>
          <a:p>
            <a:pPr defTabSz="1018229"/>
            <a:r>
              <a:rPr lang="en-US" sz="1200" dirty="0">
                <a:solidFill>
                  <a:schemeClr val="bg1"/>
                </a:solidFill>
              </a:rPr>
              <a:t>Alex Sweeney (ACL)</a:t>
            </a:r>
          </a:p>
          <a:p>
            <a:pPr defTabSz="1018229"/>
            <a:endParaRPr lang="en-US" sz="1200" dirty="0">
              <a:solidFill>
                <a:schemeClr val="bg1"/>
              </a:solidFill>
              <a:latin typeface="Century Gothic"/>
            </a:endParaRPr>
          </a:p>
          <a:p>
            <a:pPr defTabSz="1018229"/>
            <a:r>
              <a:rPr lang="en-US" sz="1200" b="1" u="sng" dirty="0">
                <a:solidFill>
                  <a:schemeClr val="bg1"/>
                </a:solidFill>
              </a:rPr>
              <a:t>Mobile</a:t>
            </a:r>
          </a:p>
          <a:p>
            <a:pPr defTabSz="1018229"/>
            <a:r>
              <a:rPr lang="en-US" sz="1200" dirty="0">
                <a:solidFill>
                  <a:schemeClr val="bg1"/>
                </a:solidFill>
              </a:rPr>
              <a:t>Georgina Crepps (CL)</a:t>
            </a:r>
          </a:p>
          <a:p>
            <a:pPr defTabSz="1018229"/>
            <a:endParaRPr lang="en-US" sz="1200" dirty="0" smtClean="0">
              <a:solidFill>
                <a:schemeClr val="bg1"/>
              </a:solidFill>
              <a:latin typeface="Century Gothic"/>
            </a:endParaRPr>
          </a:p>
          <a:p>
            <a:pPr defTabSz="1018229"/>
            <a:r>
              <a:rPr lang="en-US" sz="1200" b="1" u="sng" dirty="0">
                <a:solidFill>
                  <a:schemeClr val="bg1"/>
                </a:solidFill>
              </a:rPr>
              <a:t>UGA</a:t>
            </a:r>
          </a:p>
          <a:p>
            <a:pPr defTabSz="1018229"/>
            <a:r>
              <a:rPr lang="en-US" sz="1200" dirty="0">
                <a:solidFill>
                  <a:schemeClr val="bg1"/>
                </a:solidFill>
              </a:rPr>
              <a:t>Caren Remillard (CL)</a:t>
            </a:r>
          </a:p>
          <a:p>
            <a:pPr defTabSz="1018229"/>
            <a:r>
              <a:rPr lang="en-US" sz="1200" dirty="0">
                <a:solidFill>
                  <a:schemeClr val="bg1"/>
                </a:solidFill>
              </a:rPr>
              <a:t>Peter Hawman (ACL</a:t>
            </a:r>
            <a:r>
              <a:rPr lang="en-US" sz="1200" dirty="0" smtClean="0">
                <a:solidFill>
                  <a:schemeClr val="bg1"/>
                </a:solidFill>
              </a:rPr>
              <a:t>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5923" y="4126582"/>
            <a:ext cx="2274499" cy="1938938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/>
          <a:p>
            <a:pPr defTabSz="1018229"/>
            <a:r>
              <a:rPr lang="en-US" sz="1200" b="1" u="sng" dirty="0">
                <a:solidFill>
                  <a:schemeClr val="bg1"/>
                </a:solidFill>
              </a:rPr>
              <a:t>BLM-ISU</a:t>
            </a:r>
            <a:endParaRPr lang="en-US" sz="1200" dirty="0">
              <a:solidFill>
                <a:schemeClr val="bg1"/>
              </a:solidFill>
            </a:endParaRPr>
          </a:p>
          <a:p>
            <a:pPr defTabSz="1018229"/>
            <a:r>
              <a:rPr lang="en-US" sz="1200" dirty="0">
                <a:solidFill>
                  <a:schemeClr val="bg1"/>
                </a:solidFill>
              </a:rPr>
              <a:t>Jeff May (CL)</a:t>
            </a:r>
          </a:p>
          <a:p>
            <a:pPr defTabSz="1018229"/>
            <a:endParaRPr lang="en-US" sz="1200" b="1" u="sng" dirty="0" smtClean="0">
              <a:solidFill>
                <a:schemeClr val="bg1"/>
              </a:solidFill>
            </a:endParaRPr>
          </a:p>
          <a:p>
            <a:pPr defTabSz="1018229"/>
            <a:r>
              <a:rPr lang="en-US" sz="1200" b="1" u="sng" dirty="0" smtClean="0">
                <a:solidFill>
                  <a:schemeClr val="bg1"/>
                </a:solidFill>
              </a:rPr>
              <a:t>JPL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</a:rPr>
              <a:t>Gwen Miller (CL)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</a:rPr>
              <a:t>Christine Rains (Co-ACL)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</a:rPr>
              <a:t>Daniel Jensen (Co-ACL)</a:t>
            </a:r>
          </a:p>
          <a:p>
            <a:pPr defTabSz="1018229"/>
            <a:endParaRPr lang="en-US" sz="1200" b="1" u="sng" dirty="0" smtClean="0">
              <a:solidFill>
                <a:schemeClr val="bg1"/>
              </a:solidFill>
            </a:endParaRPr>
          </a:p>
          <a:p>
            <a:pPr defTabSz="1018229"/>
            <a:r>
              <a:rPr lang="en-US" sz="1200" b="1" u="sng" dirty="0">
                <a:solidFill>
                  <a:schemeClr val="bg1"/>
                </a:solidFill>
              </a:rPr>
              <a:t>NOAA </a:t>
            </a:r>
            <a:r>
              <a:rPr lang="en-US" sz="1200" b="1" u="sng" dirty="0" smtClean="0">
                <a:solidFill>
                  <a:schemeClr val="bg1"/>
                </a:solidFill>
              </a:rPr>
              <a:t>NCEI</a:t>
            </a:r>
            <a:endParaRPr lang="en-US" sz="1200" b="1" u="sng" dirty="0">
              <a:solidFill>
                <a:schemeClr val="bg1"/>
              </a:solidFill>
            </a:endParaRPr>
          </a:p>
          <a:p>
            <a:pPr defTabSz="1018229"/>
            <a:r>
              <a:rPr lang="en-US" sz="1200" dirty="0">
                <a:solidFill>
                  <a:schemeClr val="bg1"/>
                </a:solidFill>
              </a:rPr>
              <a:t>Lance Watkins (CL</a:t>
            </a:r>
            <a:r>
              <a:rPr lang="en-US" sz="1200" dirty="0" smtClean="0">
                <a:solidFill>
                  <a:schemeClr val="bg1"/>
                </a:solidFill>
              </a:rPr>
              <a:t>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7425" y="4126582"/>
            <a:ext cx="1981198" cy="1938938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/>
          <a:p>
            <a:pPr defTabSz="1018229"/>
            <a:r>
              <a:rPr lang="en-US" sz="1200" b="1" u="sng" dirty="0">
                <a:solidFill>
                  <a:schemeClr val="bg1"/>
                </a:solidFill>
              </a:rPr>
              <a:t>Fort Collins</a:t>
            </a:r>
          </a:p>
          <a:p>
            <a:pPr defTabSz="1018229"/>
            <a:r>
              <a:rPr lang="en-US" sz="1200" dirty="0">
                <a:solidFill>
                  <a:schemeClr val="bg1"/>
                </a:solidFill>
              </a:rPr>
              <a:t>Brian Woodward (CL)</a:t>
            </a:r>
          </a:p>
          <a:p>
            <a:pPr defTabSz="1018229"/>
            <a:r>
              <a:rPr lang="en-US" sz="1200" dirty="0">
                <a:solidFill>
                  <a:schemeClr val="bg1"/>
                </a:solidFill>
              </a:rPr>
              <a:t>Steve </a:t>
            </a:r>
            <a:r>
              <a:rPr lang="en-US" sz="1200" dirty="0" err="1">
                <a:solidFill>
                  <a:schemeClr val="bg1"/>
                </a:solidFill>
              </a:rPr>
              <a:t>Chignell</a:t>
            </a:r>
            <a:r>
              <a:rPr lang="en-US" sz="1200" dirty="0">
                <a:solidFill>
                  <a:schemeClr val="bg1"/>
                </a:solidFill>
              </a:rPr>
              <a:t> (ACL)</a:t>
            </a:r>
          </a:p>
          <a:p>
            <a:pPr defTabSz="1018229"/>
            <a:endParaRPr lang="en-US" sz="1200" dirty="0" smtClean="0">
              <a:solidFill>
                <a:schemeClr val="bg1"/>
              </a:solidFill>
            </a:endParaRPr>
          </a:p>
          <a:p>
            <a:pPr defTabSz="1018229"/>
            <a:r>
              <a:rPr lang="en-US" sz="1200" b="1" u="sng" dirty="0">
                <a:solidFill>
                  <a:schemeClr val="bg1"/>
                </a:solidFill>
              </a:rPr>
              <a:t>Langley</a:t>
            </a:r>
          </a:p>
          <a:p>
            <a:pPr defTabSz="1018229"/>
            <a:r>
              <a:rPr lang="en-US" sz="1200" dirty="0">
                <a:solidFill>
                  <a:schemeClr val="bg1"/>
                </a:solidFill>
              </a:rPr>
              <a:t>Emily Adams (CL)</a:t>
            </a:r>
          </a:p>
          <a:p>
            <a:pPr defTabSz="1018229"/>
            <a:r>
              <a:rPr lang="en-US" sz="1200" dirty="0">
                <a:solidFill>
                  <a:schemeClr val="bg1"/>
                </a:solidFill>
              </a:rPr>
              <a:t>Daniel Wozniak (ACL)</a:t>
            </a:r>
          </a:p>
          <a:p>
            <a:pPr defTabSz="1018229"/>
            <a:endParaRPr lang="en-US" sz="1200" b="1" u="sng" dirty="0" smtClean="0">
              <a:solidFill>
                <a:schemeClr val="bg1"/>
              </a:solidFill>
            </a:endParaRPr>
          </a:p>
          <a:p>
            <a:pPr defTabSz="1018229"/>
            <a:r>
              <a:rPr lang="en-US" sz="1200" b="1" u="sng" dirty="0" smtClean="0">
                <a:solidFill>
                  <a:schemeClr val="bg1"/>
                </a:solidFill>
              </a:rPr>
              <a:t>Richmond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</a:rPr>
              <a:t>Cassandra Morgan (CL)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14088" y="3779520"/>
            <a:ext cx="1921938" cy="2492936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/>
          <a:p>
            <a:pPr defTabSz="1018229"/>
            <a:r>
              <a:rPr lang="en-US" sz="1200" b="1" u="sng" dirty="0">
                <a:solidFill>
                  <a:schemeClr val="bg1"/>
                </a:solidFill>
              </a:rPr>
              <a:t>Goddard</a:t>
            </a:r>
          </a:p>
          <a:p>
            <a:pPr defTabSz="1018229"/>
            <a:r>
              <a:rPr lang="en-US" sz="1200" dirty="0">
                <a:solidFill>
                  <a:schemeClr val="bg1"/>
                </a:solidFill>
              </a:rPr>
              <a:t>Kiersten Newtoff (CL)</a:t>
            </a:r>
          </a:p>
          <a:p>
            <a:pPr defTabSz="1018229"/>
            <a:r>
              <a:rPr lang="en-US" sz="1200" dirty="0">
                <a:solidFill>
                  <a:schemeClr val="bg1"/>
                </a:solidFill>
              </a:rPr>
              <a:t>Amanda Rumsey (ACL)</a:t>
            </a:r>
          </a:p>
          <a:p>
            <a:pPr defTabSz="1018229"/>
            <a:endParaRPr lang="en-US" sz="1200" dirty="0" smtClean="0">
              <a:solidFill>
                <a:schemeClr val="bg1"/>
              </a:solidFill>
            </a:endParaRPr>
          </a:p>
          <a:p>
            <a:pPr defTabSz="1018229"/>
            <a:r>
              <a:rPr lang="en-US" sz="1200" b="1" u="sng" dirty="0">
                <a:solidFill>
                  <a:schemeClr val="bg1"/>
                </a:solidFill>
              </a:rPr>
              <a:t>Marshall </a:t>
            </a:r>
          </a:p>
          <a:p>
            <a:pPr defTabSz="1018229"/>
            <a:r>
              <a:rPr lang="en-US" sz="1200" dirty="0">
                <a:solidFill>
                  <a:schemeClr val="bg1"/>
                </a:solidFill>
              </a:rPr>
              <a:t>Leigh Sinclair (CL)</a:t>
            </a:r>
          </a:p>
          <a:p>
            <a:pPr defTabSz="1018229"/>
            <a:r>
              <a:rPr lang="en-US" sz="1200" dirty="0">
                <a:solidFill>
                  <a:schemeClr val="bg1"/>
                </a:solidFill>
              </a:rPr>
              <a:t>Amberle Keith (ACL)</a:t>
            </a:r>
          </a:p>
          <a:p>
            <a:pPr defTabSz="1018229"/>
            <a:endParaRPr lang="en-US" sz="1200" dirty="0" smtClean="0">
              <a:solidFill>
                <a:schemeClr val="bg1"/>
              </a:solidFill>
            </a:endParaRPr>
          </a:p>
          <a:p>
            <a:pPr defTabSz="1018229"/>
            <a:r>
              <a:rPr lang="en-US" sz="1200" b="1" u="sng" dirty="0" err="1" smtClean="0">
                <a:solidFill>
                  <a:schemeClr val="bg1"/>
                </a:solidFill>
              </a:rPr>
              <a:t>Stennis</a:t>
            </a:r>
            <a:endParaRPr lang="en-US" sz="1200" b="1" u="sng" dirty="0" smtClean="0">
              <a:solidFill>
                <a:schemeClr val="bg1"/>
              </a:solidFill>
            </a:endParaRP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</a:rPr>
              <a:t>Ross </a:t>
            </a:r>
            <a:r>
              <a:rPr lang="en-US" sz="1200" dirty="0" err="1" smtClean="0">
                <a:solidFill>
                  <a:schemeClr val="bg1"/>
                </a:solidFill>
              </a:rPr>
              <a:t>Reahard</a:t>
            </a:r>
            <a:r>
              <a:rPr lang="en-US" sz="1200" dirty="0" smtClean="0">
                <a:solidFill>
                  <a:schemeClr val="bg1"/>
                </a:solidFill>
              </a:rPr>
              <a:t> (CL)</a:t>
            </a:r>
          </a:p>
          <a:p>
            <a:pPr defTabSz="1018229"/>
            <a:endParaRPr lang="en-US" sz="1200" dirty="0">
              <a:solidFill>
                <a:schemeClr val="bg1"/>
              </a:solidFill>
              <a:latin typeface="Century Gothic"/>
            </a:endParaRPr>
          </a:p>
          <a:p>
            <a:pPr defTabSz="1018229"/>
            <a:r>
              <a:rPr lang="en-US" sz="1200" b="1" u="sng" dirty="0">
                <a:solidFill>
                  <a:schemeClr val="bg1"/>
                </a:solidFill>
                <a:latin typeface="Century Gothic"/>
              </a:rPr>
              <a:t>Wise County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  <a:latin typeface="Century Gothic"/>
              </a:rPr>
              <a:t>Jordan Bates (CL)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68625" y="3703320"/>
            <a:ext cx="317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DEVELOP Node Leadership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2765102"/>
            <a:ext cx="8686800" cy="838200"/>
          </a:xfrm>
          <a:prstGeom prst="wedgeRoundRectCallout">
            <a:avLst>
              <a:gd name="adj1" fmla="val -20210"/>
              <a:gd name="adj2" fmla="val 76469"/>
              <a:gd name="adj3" fmla="val 16667"/>
            </a:avLst>
          </a:prstGeom>
          <a:solidFill>
            <a:srgbClr val="386DA2"/>
          </a:solidFill>
          <a:ln w="254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62200" y="2834659"/>
            <a:ext cx="2514600" cy="892498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/>
          <a:p>
            <a:pPr marL="119063" indent="-119063" defTabSz="1018229">
              <a:buFont typeface="Arial" pitchFamily="34" charset="0"/>
              <a:buChar char="•"/>
            </a:pPr>
            <a:r>
              <a:rPr lang="en-US" sz="1300" b="1" dirty="0" smtClean="0">
                <a:solidFill>
                  <a:schemeClr val="bg1"/>
                </a:solidFill>
                <a:latin typeface="Century Gothic"/>
              </a:rPr>
              <a:t>Amber Brooks (ARC)</a:t>
            </a:r>
          </a:p>
          <a:p>
            <a:pPr marL="119063" indent="-119063" defTabSz="1018229">
              <a:buFont typeface="Arial" pitchFamily="34" charset="0"/>
              <a:buChar char="•"/>
            </a:pPr>
            <a:r>
              <a:rPr lang="en-US" sz="1300" b="1" dirty="0" smtClean="0">
                <a:solidFill>
                  <a:schemeClr val="bg1"/>
                </a:solidFill>
                <a:latin typeface="Century Gothic"/>
              </a:rPr>
              <a:t>Georgina </a:t>
            </a:r>
            <a:r>
              <a:rPr lang="en-US" sz="1300" b="1" dirty="0" err="1" smtClean="0">
                <a:solidFill>
                  <a:schemeClr val="bg1"/>
                </a:solidFill>
                <a:latin typeface="Century Gothic"/>
              </a:rPr>
              <a:t>Crepps</a:t>
            </a:r>
            <a:r>
              <a:rPr lang="en-US" sz="1300" b="1" dirty="0" smtClean="0">
                <a:solidFill>
                  <a:schemeClr val="bg1"/>
                </a:solidFill>
                <a:latin typeface="Century Gothic"/>
              </a:rPr>
              <a:t> (MCHD)</a:t>
            </a:r>
          </a:p>
          <a:p>
            <a:pPr marL="119063" indent="-119063" defTabSz="1018229">
              <a:buFont typeface="Arial" pitchFamily="34" charset="0"/>
              <a:buChar char="•"/>
            </a:pPr>
            <a:r>
              <a:rPr lang="en-US" sz="1300" b="1" dirty="0" err="1" smtClean="0">
                <a:solidFill>
                  <a:schemeClr val="bg1"/>
                </a:solidFill>
                <a:latin typeface="Century Gothic"/>
              </a:rPr>
              <a:t>Amberle</a:t>
            </a:r>
            <a:r>
              <a:rPr lang="en-US" sz="1300" b="1" dirty="0" smtClean="0">
                <a:solidFill>
                  <a:schemeClr val="bg1"/>
                </a:solidFill>
                <a:latin typeface="Century Gothic"/>
              </a:rPr>
              <a:t> Keith (MSFC)</a:t>
            </a:r>
          </a:p>
          <a:p>
            <a:pPr marL="119063" indent="-119063" defTabSz="1018229">
              <a:buFont typeface="Arial" pitchFamily="34" charset="0"/>
              <a:buChar char="•"/>
            </a:pPr>
            <a:endParaRPr lang="en-US" sz="1300" b="1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48200" y="2841302"/>
            <a:ext cx="2286000" cy="892498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/>
          <a:p>
            <a:pPr marL="119063" indent="-119063" defTabSz="1018229">
              <a:buFont typeface="Arial" pitchFamily="34" charset="0"/>
              <a:buChar char="•"/>
            </a:pPr>
            <a:r>
              <a:rPr lang="en-US" sz="1300" b="1" dirty="0" smtClean="0">
                <a:solidFill>
                  <a:schemeClr val="bg1"/>
                </a:solidFill>
                <a:latin typeface="Century Gothic"/>
              </a:rPr>
              <a:t>Peter </a:t>
            </a:r>
            <a:r>
              <a:rPr lang="en-US" sz="1300" b="1" dirty="0" err="1" smtClean="0">
                <a:solidFill>
                  <a:schemeClr val="bg1"/>
                </a:solidFill>
                <a:latin typeface="Century Gothic"/>
              </a:rPr>
              <a:t>Hawman</a:t>
            </a:r>
            <a:r>
              <a:rPr lang="en-US" sz="1300" b="1" dirty="0" smtClean="0">
                <a:solidFill>
                  <a:schemeClr val="bg1"/>
                </a:solidFill>
                <a:latin typeface="Century Gothic"/>
              </a:rPr>
              <a:t> (UGA)</a:t>
            </a:r>
          </a:p>
          <a:p>
            <a:pPr marL="119063" indent="-119063" defTabSz="1018229">
              <a:buFont typeface="Arial" pitchFamily="34" charset="0"/>
              <a:buChar char="•"/>
            </a:pPr>
            <a:r>
              <a:rPr lang="en-US" sz="1300" b="1" dirty="0" smtClean="0">
                <a:solidFill>
                  <a:schemeClr val="bg1"/>
                </a:solidFill>
              </a:rPr>
              <a:t>Daniel Jensen (JPL)</a:t>
            </a:r>
          </a:p>
          <a:p>
            <a:pPr marL="119063" indent="-119063" defTabSz="1018229">
              <a:buFont typeface="Arial" pitchFamily="34" charset="0"/>
              <a:buChar char="•"/>
            </a:pPr>
            <a:r>
              <a:rPr lang="en-US" sz="1300" b="1" dirty="0" smtClean="0">
                <a:solidFill>
                  <a:schemeClr val="bg1"/>
                </a:solidFill>
              </a:rPr>
              <a:t>Chippie </a:t>
            </a:r>
            <a:r>
              <a:rPr lang="en-US" sz="1300" b="1" dirty="0" err="1" smtClean="0">
                <a:solidFill>
                  <a:schemeClr val="bg1"/>
                </a:solidFill>
              </a:rPr>
              <a:t>Kislik</a:t>
            </a:r>
            <a:r>
              <a:rPr lang="en-US" sz="1300" b="1" dirty="0" smtClean="0">
                <a:solidFill>
                  <a:schemeClr val="bg1"/>
                </a:solidFill>
              </a:rPr>
              <a:t> (ARC)</a:t>
            </a:r>
          </a:p>
          <a:p>
            <a:pPr marL="119063" indent="-119063" defTabSz="1018229">
              <a:buFont typeface="Arial" pitchFamily="34" charset="0"/>
              <a:buChar char="•"/>
            </a:pPr>
            <a:endParaRPr lang="en-US" sz="1300" b="1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05600" y="2841302"/>
            <a:ext cx="2133600" cy="892498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/>
          <a:p>
            <a:pPr marL="119063" indent="-119063" defTabSz="1018229">
              <a:buFont typeface="Arial" pitchFamily="34" charset="0"/>
              <a:buChar char="•"/>
            </a:pPr>
            <a:r>
              <a:rPr lang="en-US" sz="1300" b="1" dirty="0" smtClean="0">
                <a:solidFill>
                  <a:schemeClr val="bg1"/>
                </a:solidFill>
              </a:rPr>
              <a:t>Jerrod </a:t>
            </a:r>
            <a:r>
              <a:rPr lang="en-US" sz="1300" b="1" dirty="0" err="1" smtClean="0">
                <a:solidFill>
                  <a:schemeClr val="bg1"/>
                </a:solidFill>
              </a:rPr>
              <a:t>Lessel</a:t>
            </a:r>
            <a:r>
              <a:rPr lang="en-US" sz="1300" b="1" dirty="0" smtClean="0">
                <a:solidFill>
                  <a:schemeClr val="bg1"/>
                </a:solidFill>
              </a:rPr>
              <a:t> (IRI)</a:t>
            </a:r>
          </a:p>
          <a:p>
            <a:pPr marL="119063" indent="-119063" defTabSz="1018229">
              <a:buFont typeface="Arial" pitchFamily="34" charset="0"/>
              <a:buChar char="•"/>
            </a:pPr>
            <a:r>
              <a:rPr lang="en-US" sz="1300" b="1" dirty="0" smtClean="0">
                <a:solidFill>
                  <a:schemeClr val="bg1"/>
                </a:solidFill>
                <a:latin typeface="Century Gothic"/>
              </a:rPr>
              <a:t>Christine Rains (JPL)</a:t>
            </a:r>
          </a:p>
          <a:p>
            <a:pPr marL="119063" indent="-119063" defTabSz="1018229">
              <a:buFont typeface="Arial" pitchFamily="34" charset="0"/>
              <a:buChar char="•"/>
            </a:pPr>
            <a:r>
              <a:rPr lang="en-US" sz="1300" b="1" dirty="0" smtClean="0">
                <a:solidFill>
                  <a:schemeClr val="bg1"/>
                </a:solidFill>
                <a:latin typeface="Century Gothic"/>
              </a:rPr>
              <a:t>Lance Watkins (NCEI)</a:t>
            </a:r>
          </a:p>
          <a:p>
            <a:pPr marL="119063" indent="-119063" defTabSz="1018229">
              <a:buFont typeface="Arial" pitchFamily="34" charset="0"/>
              <a:buChar char="•"/>
            </a:pPr>
            <a:endParaRPr lang="en-US" sz="1300" b="1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2891814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DEVELOP</a:t>
            </a:r>
          </a:p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Fellows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1498248"/>
            <a:ext cx="8763000" cy="1092552"/>
            <a:chOff x="228600" y="1569394"/>
            <a:chExt cx="8763000" cy="1092552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228600" y="1578632"/>
              <a:ext cx="8686800" cy="1074076"/>
            </a:xfrm>
            <a:prstGeom prst="wedgeRoundRectCallout">
              <a:avLst>
                <a:gd name="adj1" fmla="val -20210"/>
                <a:gd name="adj2" fmla="val 76469"/>
                <a:gd name="adj3" fmla="val 16667"/>
              </a:avLst>
            </a:prstGeom>
            <a:solidFill>
              <a:srgbClr val="234567"/>
            </a:solidFill>
            <a:ln w="2540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2743" y="1823283"/>
              <a:ext cx="12474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solidFill>
                    <a:schemeClr val="bg1"/>
                  </a:solidFill>
                </a:rPr>
                <a:t>DEVELOP</a:t>
              </a:r>
            </a:p>
            <a:p>
              <a:pPr algn="r"/>
              <a:r>
                <a:rPr lang="en-US" sz="1600" b="1" dirty="0" smtClean="0">
                  <a:solidFill>
                    <a:schemeClr val="bg1"/>
                  </a:solidFill>
                </a:rPr>
                <a:t>NPO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52600" y="1669421"/>
              <a:ext cx="2286000" cy="892498"/>
            </a:xfrm>
            <a:prstGeom prst="rect">
              <a:avLst/>
            </a:prstGeom>
          </p:spPr>
          <p:txBody>
            <a:bodyPr wrap="square" lIns="91387" tIns="45693" rIns="91387" bIns="45693">
              <a:spAutoFit/>
            </a:bodyPr>
            <a:lstStyle/>
            <a:p>
              <a:pPr marL="119063" indent="-119063" defTabSz="1018229">
                <a:buFont typeface="Arial" pitchFamily="34" charset="0"/>
                <a:buChar char="•"/>
              </a:pPr>
              <a:r>
                <a:rPr lang="en-US" sz="1300" b="1" dirty="0" smtClean="0">
                  <a:solidFill>
                    <a:schemeClr val="bg1"/>
                  </a:solidFill>
                  <a:latin typeface="Century Gothic"/>
                </a:rPr>
                <a:t>Karen Allsbrook</a:t>
              </a:r>
            </a:p>
            <a:p>
              <a:pPr marL="119063" indent="-119063" defTabSz="1018229">
                <a:buFont typeface="Arial" pitchFamily="34" charset="0"/>
                <a:buChar char="•"/>
              </a:pPr>
              <a:r>
                <a:rPr lang="en-US" sz="1300" b="1" dirty="0" smtClean="0">
                  <a:solidFill>
                    <a:schemeClr val="bg1"/>
                  </a:solidFill>
                  <a:latin typeface="Century Gothic"/>
                </a:rPr>
                <a:t>Mike Bender</a:t>
              </a:r>
            </a:p>
            <a:p>
              <a:pPr marL="119063" indent="-119063" defTabSz="1018229">
                <a:buFont typeface="Arial" pitchFamily="34" charset="0"/>
                <a:buChar char="•"/>
              </a:pPr>
              <a:r>
                <a:rPr lang="en-US" sz="1300" b="1" dirty="0" smtClean="0">
                  <a:solidFill>
                    <a:schemeClr val="bg1"/>
                  </a:solidFill>
                  <a:latin typeface="Century Gothic"/>
                </a:rPr>
                <a:t>Lauren Childs-Gleason</a:t>
              </a:r>
            </a:p>
            <a:p>
              <a:pPr marL="119063" indent="-119063" defTabSz="1018229">
                <a:buFont typeface="Arial" pitchFamily="34" charset="0"/>
                <a:buChar char="•"/>
              </a:pPr>
              <a:r>
                <a:rPr lang="en-US" sz="1300" b="1" dirty="0" smtClean="0">
                  <a:solidFill>
                    <a:schemeClr val="bg1"/>
                  </a:solidFill>
                  <a:latin typeface="Century Gothic"/>
                </a:rPr>
                <a:t>Jamie Favors</a:t>
              </a:r>
              <a:endParaRPr lang="en-US" sz="1300" dirty="0">
                <a:solidFill>
                  <a:schemeClr val="bg1"/>
                </a:solidFill>
                <a:latin typeface="Century Gothic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27970" y="1669421"/>
              <a:ext cx="1558430" cy="892498"/>
            </a:xfrm>
            <a:prstGeom prst="rect">
              <a:avLst/>
            </a:prstGeom>
          </p:spPr>
          <p:txBody>
            <a:bodyPr wrap="square" lIns="91387" tIns="45693" rIns="91387" bIns="45693">
              <a:spAutoFit/>
            </a:bodyPr>
            <a:lstStyle/>
            <a:p>
              <a:pPr marL="119063" indent="-119063" defTabSz="1018229">
                <a:buFont typeface="Arial" pitchFamily="34" charset="0"/>
                <a:buChar char="•"/>
              </a:pPr>
              <a:r>
                <a:rPr lang="en-US" sz="1300" b="1" dirty="0" smtClean="0">
                  <a:solidFill>
                    <a:schemeClr val="bg1"/>
                  </a:solidFill>
                  <a:latin typeface="Century Gothic"/>
                </a:rPr>
                <a:t>Lindsay Rogers</a:t>
              </a:r>
            </a:p>
            <a:p>
              <a:pPr marL="119063" indent="-119063" defTabSz="1018229">
                <a:buFont typeface="Arial" pitchFamily="34" charset="0"/>
                <a:buChar char="•"/>
              </a:pPr>
              <a:r>
                <a:rPr lang="en-US" sz="1300" b="1" dirty="0" smtClean="0">
                  <a:solidFill>
                    <a:schemeClr val="bg1"/>
                  </a:solidFill>
                  <a:latin typeface="Century Gothic"/>
                </a:rPr>
                <a:t>Dr. Kenton Ross</a:t>
              </a:r>
            </a:p>
            <a:p>
              <a:pPr marL="119063" indent="-119063" defTabSz="1018229">
                <a:buFont typeface="Arial" pitchFamily="34" charset="0"/>
                <a:buChar char="•"/>
              </a:pPr>
              <a:r>
                <a:rPr lang="en-US" sz="1300" b="1" dirty="0" smtClean="0">
                  <a:solidFill>
                    <a:schemeClr val="bg1"/>
                  </a:solidFill>
                  <a:latin typeface="Century Gothic"/>
                </a:rPr>
                <a:t>Mike Ruiz</a:t>
              </a:r>
            </a:p>
            <a:p>
              <a:pPr marL="119063" indent="-119063" defTabSz="1018229">
                <a:buFont typeface="Arial" pitchFamily="34" charset="0"/>
                <a:buChar char="•"/>
              </a:pPr>
              <a:r>
                <a:rPr lang="en-US" sz="1300" b="1" dirty="0" smtClean="0">
                  <a:solidFill>
                    <a:schemeClr val="bg1"/>
                  </a:solidFill>
                  <a:latin typeface="Century Gothic"/>
                </a:rPr>
                <a:t>Jennifer </a:t>
              </a:r>
              <a:r>
                <a:rPr lang="en-US" sz="1300" b="1" dirty="0" err="1" smtClean="0">
                  <a:solidFill>
                    <a:schemeClr val="bg1"/>
                  </a:solidFill>
                  <a:latin typeface="Century Gothic"/>
                </a:rPr>
                <a:t>Tindell</a:t>
              </a:r>
              <a:endParaRPr lang="en-US" sz="1300" dirty="0">
                <a:solidFill>
                  <a:schemeClr val="bg1"/>
                </a:solidFill>
                <a:latin typeface="Century Gothic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62800" y="1569394"/>
              <a:ext cx="1828800" cy="1092552"/>
            </a:xfrm>
            <a:prstGeom prst="rect">
              <a:avLst/>
            </a:prstGeom>
          </p:spPr>
          <p:txBody>
            <a:bodyPr wrap="square" lIns="91387" tIns="45693" rIns="91387" bIns="45693">
              <a:spAutoFit/>
            </a:bodyPr>
            <a:lstStyle/>
            <a:p>
              <a:pPr marL="119063" indent="-119063" defTabSz="1018229">
                <a:buFont typeface="Arial" pitchFamily="34" charset="0"/>
                <a:buChar char="•"/>
              </a:pPr>
              <a:r>
                <a:rPr lang="en-US" sz="1300" b="1" dirty="0" smtClean="0">
                  <a:solidFill>
                    <a:schemeClr val="bg1"/>
                  </a:solidFill>
                  <a:latin typeface="Century Gothic"/>
                </a:rPr>
                <a:t>Beth </a:t>
              </a:r>
              <a:r>
                <a:rPr lang="en-US" sz="1300" b="1" dirty="0" err="1" smtClean="0">
                  <a:solidFill>
                    <a:schemeClr val="bg1"/>
                  </a:solidFill>
                  <a:latin typeface="Century Gothic"/>
                </a:rPr>
                <a:t>Brumbaugh</a:t>
              </a:r>
              <a:endParaRPr lang="en-US" sz="1300" b="1" dirty="0" smtClean="0">
                <a:solidFill>
                  <a:schemeClr val="bg1"/>
                </a:solidFill>
                <a:latin typeface="Century Gothic"/>
              </a:endParaRPr>
            </a:p>
            <a:p>
              <a:pPr marL="119063" indent="-119063" defTabSz="1018229">
                <a:buFont typeface="Arial" pitchFamily="34" charset="0"/>
                <a:buChar char="•"/>
              </a:pPr>
              <a:r>
                <a:rPr lang="en-US" sz="1300" b="1" dirty="0" smtClean="0">
                  <a:solidFill>
                    <a:schemeClr val="bg1"/>
                  </a:solidFill>
                  <a:latin typeface="Century Gothic"/>
                </a:rPr>
                <a:t>Jeff Ely</a:t>
              </a:r>
            </a:p>
            <a:p>
              <a:pPr marL="119063" indent="-119063" defTabSz="1018229">
                <a:buFont typeface="Arial" pitchFamily="34" charset="0"/>
                <a:buChar char="•"/>
              </a:pPr>
              <a:r>
                <a:rPr lang="en-US" sz="1300" b="1" dirty="0" smtClean="0">
                  <a:solidFill>
                    <a:schemeClr val="bg1"/>
                  </a:solidFill>
                  <a:latin typeface="Century Gothic"/>
                </a:rPr>
                <a:t>Chris </a:t>
              </a:r>
              <a:r>
                <a:rPr lang="en-US" sz="1300" b="1" dirty="0" err="1" smtClean="0">
                  <a:solidFill>
                    <a:schemeClr val="bg1"/>
                  </a:solidFill>
                  <a:latin typeface="Century Gothic"/>
                </a:rPr>
                <a:t>McKeel</a:t>
              </a:r>
              <a:endParaRPr lang="en-US" sz="1300" b="1" dirty="0" smtClean="0">
                <a:solidFill>
                  <a:schemeClr val="bg1"/>
                </a:solidFill>
                <a:latin typeface="Century Gothic"/>
              </a:endParaRPr>
            </a:p>
            <a:p>
              <a:pPr marL="119063" indent="-119063" defTabSz="1018229">
                <a:buFont typeface="Arial" pitchFamily="34" charset="0"/>
                <a:buChar char="•"/>
              </a:pPr>
              <a:r>
                <a:rPr lang="en-US" sz="1300" b="1" dirty="0" smtClean="0">
                  <a:solidFill>
                    <a:schemeClr val="bg1"/>
                  </a:solidFill>
                  <a:latin typeface="Century Gothic"/>
                </a:rPr>
                <a:t>Tiffani Miller</a:t>
              </a:r>
            </a:p>
            <a:p>
              <a:pPr marL="119063" indent="-119063" defTabSz="1018229">
                <a:buFont typeface="Arial" pitchFamily="34" charset="0"/>
                <a:buChar char="•"/>
              </a:pPr>
              <a:r>
                <a:rPr lang="en-US" sz="1300" b="1" dirty="0" smtClean="0">
                  <a:solidFill>
                    <a:schemeClr val="bg1"/>
                  </a:solidFill>
                  <a:latin typeface="Century Gothic"/>
                </a:rPr>
                <a:t>Merna </a:t>
              </a:r>
              <a:r>
                <a:rPr lang="en-US" sz="1300" b="1" dirty="0" err="1" smtClean="0">
                  <a:solidFill>
                    <a:schemeClr val="bg1"/>
                  </a:solidFill>
                  <a:latin typeface="Century Gothic"/>
                </a:rPr>
                <a:t>Saad</a:t>
              </a:r>
              <a:endParaRPr lang="en-US" sz="1300" dirty="0">
                <a:solidFill>
                  <a:schemeClr val="bg1"/>
                </a:solidFill>
                <a:latin typeface="Century Gothic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64543" y="1700172"/>
              <a:ext cx="12474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solidFill>
                    <a:schemeClr val="bg1"/>
                  </a:solidFill>
                </a:rPr>
                <a:t>DEVELOP</a:t>
              </a:r>
            </a:p>
            <a:p>
              <a:pPr algn="r"/>
              <a:r>
                <a:rPr lang="en-US" sz="1600" b="1" dirty="0" smtClean="0">
                  <a:solidFill>
                    <a:schemeClr val="bg1"/>
                  </a:solidFill>
                </a:rPr>
                <a:t>Senior Fellows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6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Communication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51742"/>
            <a:ext cx="8503920" cy="372985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Weekly reporting through </a:t>
            </a:r>
            <a:r>
              <a:rPr lang="en-US" sz="2000" dirty="0">
                <a:solidFill>
                  <a:schemeClr val="accent2"/>
                </a:solidFill>
              </a:rPr>
              <a:t>National </a:t>
            </a:r>
            <a:r>
              <a:rPr lang="en-US" sz="2000" dirty="0" err="1" smtClean="0">
                <a:solidFill>
                  <a:schemeClr val="accent2"/>
                </a:solidFill>
              </a:rPr>
              <a:t>Telecons</a:t>
            </a:r>
            <a:r>
              <a:rPr lang="en-US" sz="2000" dirty="0" smtClean="0">
                <a:solidFill>
                  <a:schemeClr val="accent2"/>
                </a:solidFill>
              </a:rPr>
              <a:t> and </a:t>
            </a:r>
            <a:r>
              <a:rPr lang="en-US" sz="2000" dirty="0" err="1" smtClean="0">
                <a:solidFill>
                  <a:schemeClr val="accent2"/>
                </a:solidFill>
              </a:rPr>
              <a:t>Quadcharts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Serve </a:t>
            </a:r>
            <a:r>
              <a:rPr lang="en-US" sz="2000" dirty="0">
                <a:solidFill>
                  <a:schemeClr val="accent2"/>
                </a:solidFill>
              </a:rPr>
              <a:t>as the liaison to NPO, </a:t>
            </a:r>
            <a:r>
              <a:rPr lang="en-US" sz="2000" dirty="0" smtClean="0">
                <a:solidFill>
                  <a:schemeClr val="accent2"/>
                </a:solidFill>
              </a:rPr>
              <a:t>Advisors/Mentors, partner organizations, other nodes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Oversee publication writing and </a:t>
            </a:r>
            <a:r>
              <a:rPr lang="en-US" sz="2000" dirty="0" smtClean="0">
                <a:solidFill>
                  <a:schemeClr val="accent2"/>
                </a:solidFill>
              </a:rPr>
              <a:t>submission</a:t>
            </a:r>
          </a:p>
          <a:p>
            <a:pPr lvl="1"/>
            <a:r>
              <a:rPr lang="en-US" sz="1500" dirty="0">
                <a:solidFill>
                  <a:schemeClr val="accent2"/>
                </a:solidFill>
              </a:rPr>
              <a:t>Please be sure that if your node is publishing an article, that it has been reviewed by NPO ahead of time. Send a copy of the final </a:t>
            </a:r>
            <a:r>
              <a:rPr lang="en-US" sz="1500" dirty="0" smtClean="0">
                <a:solidFill>
                  <a:schemeClr val="accent2"/>
                </a:solidFill>
              </a:rPr>
              <a:t>draft </a:t>
            </a:r>
            <a:r>
              <a:rPr lang="en-US" sz="1500" dirty="0">
                <a:solidFill>
                  <a:schemeClr val="accent2"/>
                </a:solidFill>
              </a:rPr>
              <a:t>to Tiffani Miller and Lauren Childs-Gleason </a:t>
            </a:r>
            <a:r>
              <a:rPr lang="en-US" sz="1500" b="1" dirty="0">
                <a:solidFill>
                  <a:schemeClr val="accent2"/>
                </a:solidFill>
              </a:rPr>
              <a:t>before submitting</a:t>
            </a:r>
            <a:r>
              <a:rPr lang="en-US" sz="1500" dirty="0">
                <a:solidFill>
                  <a:schemeClr val="accent2"/>
                </a:solidFill>
              </a:rPr>
              <a:t>. Listing a publication in your </a:t>
            </a:r>
            <a:r>
              <a:rPr lang="en-US" sz="1500" dirty="0" err="1">
                <a:solidFill>
                  <a:schemeClr val="accent2"/>
                </a:solidFill>
              </a:rPr>
              <a:t>quadchart</a:t>
            </a:r>
            <a:r>
              <a:rPr lang="en-US" sz="1500" dirty="0">
                <a:solidFill>
                  <a:schemeClr val="accent2"/>
                </a:solidFill>
              </a:rPr>
              <a:t> or mentioning it on the national telecon does not count as NPO review.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Consider </a:t>
            </a:r>
            <a:r>
              <a:rPr lang="en-US" sz="2000" dirty="0">
                <a:solidFill>
                  <a:schemeClr val="accent2"/>
                </a:solidFill>
              </a:rPr>
              <a:t>ways to involve location alumni and keep them informed of current </a:t>
            </a:r>
            <a:r>
              <a:rPr lang="en-US" sz="2000" dirty="0" smtClean="0">
                <a:solidFill>
                  <a:schemeClr val="accent2"/>
                </a:solidFill>
              </a:rPr>
              <a:t>activities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9" b="6346"/>
          <a:stretch/>
        </p:blipFill>
        <p:spPr>
          <a:xfrm>
            <a:off x="5943600" y="4343400"/>
            <a:ext cx="2808321" cy="1860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4474284"/>
            <a:ext cx="5562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F3F3F"/>
              </a:buClr>
              <a:buSzPct val="85000"/>
              <a:buFont typeface="Wingdings 2"/>
              <a:buChar char=""/>
            </a:pPr>
            <a:r>
              <a:rPr lang="en-US" sz="2000" dirty="0">
                <a:solidFill>
                  <a:schemeClr val="accent2"/>
                </a:solidFill>
              </a:rPr>
              <a:t>Provide material to NPO for social media/website</a:t>
            </a:r>
          </a:p>
          <a:p>
            <a:pPr marL="274320" lvl="0" indent="-274320">
              <a:spcBef>
                <a:spcPct val="20000"/>
              </a:spcBef>
              <a:buClr>
                <a:srgbClr val="3F3F3F"/>
              </a:buClr>
              <a:buSzPct val="85000"/>
              <a:buFont typeface="Wingdings 2"/>
              <a:buChar char=""/>
            </a:pPr>
            <a:r>
              <a:rPr lang="en-US" sz="2000" dirty="0" smtClean="0">
                <a:solidFill>
                  <a:schemeClr val="accent2"/>
                </a:solidFill>
              </a:rPr>
              <a:t>Respond </a:t>
            </a:r>
            <a:r>
              <a:rPr lang="en-US" sz="2000" dirty="0">
                <a:solidFill>
                  <a:schemeClr val="accent2"/>
                </a:solidFill>
              </a:rPr>
              <a:t>to information requests from NPO/NASA HQ/Advisors/Mentors</a:t>
            </a:r>
          </a:p>
          <a:p>
            <a:pPr marL="548640" lvl="1" indent="-274320">
              <a:spcBef>
                <a:spcPct val="20000"/>
              </a:spcBef>
              <a:buClr>
                <a:srgbClr val="595959"/>
              </a:buClr>
              <a:buSzPct val="70000"/>
              <a:buFont typeface="Wingdings"/>
              <a:buChar char=""/>
            </a:pPr>
            <a:r>
              <a:rPr lang="en-US" sz="1500" dirty="0">
                <a:solidFill>
                  <a:schemeClr val="accent2"/>
                </a:solidFill>
              </a:rPr>
              <a:t>Newsletter </a:t>
            </a:r>
            <a:r>
              <a:rPr lang="en-US" sz="1500" dirty="0" smtClean="0">
                <a:solidFill>
                  <a:schemeClr val="accent2"/>
                </a:solidFill>
              </a:rPr>
              <a:t>info</a:t>
            </a:r>
          </a:p>
          <a:p>
            <a:pPr marL="548640" lvl="1" indent="-274320">
              <a:spcBef>
                <a:spcPct val="20000"/>
              </a:spcBef>
              <a:buClr>
                <a:srgbClr val="595959"/>
              </a:buClr>
              <a:buSzPct val="70000"/>
              <a:buFont typeface="Wingdings"/>
              <a:buChar char=""/>
            </a:pPr>
            <a:r>
              <a:rPr lang="en-US" sz="1500" dirty="0" smtClean="0">
                <a:solidFill>
                  <a:schemeClr val="accent2"/>
                </a:solidFill>
              </a:rPr>
              <a:t>Proposal writing</a:t>
            </a:r>
            <a:endParaRPr lang="en-US" sz="15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DEVELOP Email Signature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Please use the standard DEVELOP Email Signature:</a:t>
            </a:r>
          </a:p>
          <a:p>
            <a:pPr marL="274320" lvl="1" indent="0">
              <a:buNone/>
            </a:pPr>
            <a:r>
              <a:rPr lang="en-US" sz="1500" dirty="0">
                <a:solidFill>
                  <a:schemeClr val="accent2"/>
                </a:solidFill>
              </a:rPr>
              <a:t>Name</a:t>
            </a:r>
          </a:p>
          <a:p>
            <a:pPr marL="274320" lvl="1" indent="0">
              <a:buNone/>
            </a:pPr>
            <a:r>
              <a:rPr lang="en-US" sz="1500" dirty="0">
                <a:solidFill>
                  <a:schemeClr val="accent2"/>
                </a:solidFill>
              </a:rPr>
              <a:t>YP Position | Center Position</a:t>
            </a:r>
          </a:p>
          <a:p>
            <a:pPr marL="274320" lvl="1" indent="0">
              <a:buNone/>
            </a:pPr>
            <a:r>
              <a:rPr lang="en-US" sz="1500" dirty="0">
                <a:solidFill>
                  <a:schemeClr val="accent2"/>
                </a:solidFill>
              </a:rPr>
              <a:t>NASA DEVELOP National Program – funding mechanism (SSAI or Wise County)</a:t>
            </a:r>
          </a:p>
          <a:p>
            <a:pPr marL="274320" lvl="1" indent="0">
              <a:buNone/>
            </a:pPr>
            <a:r>
              <a:rPr lang="en-US" sz="1500" dirty="0">
                <a:solidFill>
                  <a:schemeClr val="accent2"/>
                </a:solidFill>
              </a:rPr>
              <a:t>Node Name</a:t>
            </a:r>
          </a:p>
          <a:p>
            <a:pPr marL="274320" lvl="1" indent="0">
              <a:buNone/>
            </a:pPr>
            <a:r>
              <a:rPr lang="en-US" sz="1500" dirty="0" smtClean="0">
                <a:solidFill>
                  <a:schemeClr val="accent2"/>
                </a:solidFill>
              </a:rPr>
              <a:t>Office</a:t>
            </a:r>
            <a:r>
              <a:rPr lang="en-US" sz="1500" dirty="0">
                <a:solidFill>
                  <a:schemeClr val="accent2"/>
                </a:solidFill>
              </a:rPr>
              <a:t>: XXX-XXX-XXXX</a:t>
            </a:r>
          </a:p>
          <a:p>
            <a:pPr marL="274320" lvl="1" indent="0">
              <a:buNone/>
            </a:pPr>
            <a:endParaRPr lang="en-US" sz="15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Colors, fonts, etc. are up to you, but the above information and basic format should be used.</a:t>
            </a:r>
          </a:p>
          <a:p>
            <a:pPr marL="274320" lvl="1" indent="0">
              <a:buNone/>
            </a:pPr>
            <a:endParaRPr lang="en-US" sz="15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Ex.</a:t>
            </a:r>
            <a:endParaRPr lang="en-US" sz="1500" dirty="0" smtClean="0">
              <a:solidFill>
                <a:schemeClr val="accent2"/>
              </a:solidFill>
            </a:endParaRPr>
          </a:p>
          <a:p>
            <a:pPr marL="274320" lvl="1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Tiffani Miller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274320" lvl="1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2"/>
                </a:solidFill>
              </a:rPr>
              <a:t>Project Coordination Senior Fellow</a:t>
            </a:r>
            <a:endParaRPr lang="en-US" sz="1400" dirty="0">
              <a:solidFill>
                <a:schemeClr val="accent2"/>
              </a:solidFill>
            </a:endParaRPr>
          </a:p>
          <a:p>
            <a:pPr marL="274320" lvl="1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2"/>
                </a:solidFill>
              </a:rPr>
              <a:t>NASA DEVELOP National Program – </a:t>
            </a:r>
            <a:r>
              <a:rPr lang="en-US" sz="1400" dirty="0" smtClean="0">
                <a:solidFill>
                  <a:schemeClr val="accent2"/>
                </a:solidFill>
              </a:rPr>
              <a:t>SSAI</a:t>
            </a:r>
            <a:endParaRPr lang="en-US" sz="1400" dirty="0">
              <a:solidFill>
                <a:schemeClr val="accent2"/>
              </a:solidFill>
            </a:endParaRPr>
          </a:p>
          <a:p>
            <a:pPr marL="274320" lvl="1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2"/>
                </a:solidFill>
              </a:rPr>
              <a:t>Langley Research Center</a:t>
            </a:r>
            <a:endParaRPr lang="en-US" sz="1400" dirty="0">
              <a:solidFill>
                <a:schemeClr val="accent2"/>
              </a:solidFill>
            </a:endParaRPr>
          </a:p>
          <a:p>
            <a:pPr marL="274320" lvl="1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2"/>
                </a:solidFill>
              </a:rPr>
              <a:t>757.864.3762 Office</a:t>
            </a:r>
            <a:endParaRPr lang="en-US" sz="1400" dirty="0">
              <a:solidFill>
                <a:schemeClr val="accent2"/>
              </a:solidFill>
            </a:endParaRPr>
          </a:p>
          <a:p>
            <a:pPr marL="274320" lvl="1" indent="0">
              <a:buNone/>
            </a:pPr>
            <a:endParaRPr lang="en-US" sz="1300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289044"/>
            <a:ext cx="3048000" cy="20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Reporting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873752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2000" b="1" dirty="0">
                <a:solidFill>
                  <a:schemeClr val="accent2"/>
                </a:solidFill>
              </a:rPr>
              <a:t>National </a:t>
            </a:r>
            <a:r>
              <a:rPr lang="en-US" sz="2000" b="1" dirty="0" err="1">
                <a:solidFill>
                  <a:schemeClr val="accent2"/>
                </a:solidFill>
              </a:rPr>
              <a:t>Telecons</a:t>
            </a:r>
            <a:endParaRPr lang="en-US" sz="20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Weekly phone call with all the domestic locations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Report high level activities, important project breakthroughs, exciting opportunities, partner interactions of importance, any issues or questions, and anything else you deem worthy/important for the national audience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Questions and concerns (issues with data/analyses, etc.)</a:t>
            </a:r>
          </a:p>
          <a:p>
            <a:r>
              <a:rPr lang="en-US" sz="1800" dirty="0" smtClean="0">
                <a:solidFill>
                  <a:schemeClr val="accent2"/>
                </a:solidFill>
              </a:rPr>
              <a:t>Thursdays at </a:t>
            </a:r>
            <a:r>
              <a:rPr lang="en-US" sz="1800" dirty="0">
                <a:solidFill>
                  <a:schemeClr val="accent2"/>
                </a:solidFill>
              </a:rPr>
              <a:t>2</a:t>
            </a:r>
            <a:r>
              <a:rPr lang="en-US" sz="1800" dirty="0" smtClean="0">
                <a:solidFill>
                  <a:schemeClr val="accent2"/>
                </a:solidFill>
              </a:rPr>
              <a:t>pm </a:t>
            </a:r>
            <a:r>
              <a:rPr lang="en-US" sz="1800" dirty="0">
                <a:solidFill>
                  <a:schemeClr val="accent2"/>
                </a:solidFill>
              </a:rPr>
              <a:t>Eastern – </a:t>
            </a:r>
            <a:r>
              <a:rPr lang="en-US" sz="1800" b="1" dirty="0">
                <a:solidFill>
                  <a:schemeClr val="accent2"/>
                </a:solidFill>
              </a:rPr>
              <a:t>1 (</a:t>
            </a:r>
            <a:r>
              <a:rPr lang="en-US" sz="1800" b="1" dirty="0" smtClean="0">
                <a:solidFill>
                  <a:schemeClr val="accent2"/>
                </a:solidFill>
              </a:rPr>
              <a:t>844) 467-6272 </a:t>
            </a:r>
            <a:r>
              <a:rPr lang="en-US" sz="1800" dirty="0">
                <a:solidFill>
                  <a:schemeClr val="accent2"/>
                </a:solidFill>
              </a:rPr>
              <a:t>/ pc: </a:t>
            </a:r>
            <a:r>
              <a:rPr lang="en-US" sz="1800" b="1" dirty="0" smtClean="0">
                <a:solidFill>
                  <a:schemeClr val="accent2"/>
                </a:solidFill>
              </a:rPr>
              <a:t>220588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68580" indent="0">
              <a:buNone/>
            </a:pPr>
            <a:endParaRPr lang="en-US" sz="2000" b="1" dirty="0">
              <a:solidFill>
                <a:schemeClr val="accent2"/>
              </a:solidFill>
            </a:endParaRPr>
          </a:p>
          <a:p>
            <a:pPr marL="68580" indent="0">
              <a:buNone/>
            </a:pPr>
            <a:r>
              <a:rPr lang="en-US" sz="2000" b="1" dirty="0">
                <a:solidFill>
                  <a:schemeClr val="accent2"/>
                </a:solidFill>
              </a:rPr>
              <a:t>Quadcharts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Weekly reports with in depth details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Supplements telecon reporting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Due </a:t>
            </a:r>
            <a:r>
              <a:rPr lang="en-US" sz="1800" dirty="0" smtClean="0">
                <a:solidFill>
                  <a:schemeClr val="accent2"/>
                </a:solidFill>
              </a:rPr>
              <a:t>every Friday by COB</a:t>
            </a:r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Email to:</a:t>
            </a:r>
          </a:p>
          <a:p>
            <a:pPr marL="639763" lvl="1" indent="-182563">
              <a:buFont typeface="Wingdings" pitchFamily="2" charset="2"/>
              <a:buChar char="§"/>
            </a:pPr>
            <a:r>
              <a:rPr lang="en-US" sz="1600" dirty="0">
                <a:solidFill>
                  <a:schemeClr val="accent2"/>
                </a:solidFill>
                <a:hlinkClick r:id="rId2"/>
              </a:rPr>
              <a:t>Lauren.M.Childs@nasa.gov</a:t>
            </a:r>
            <a:endParaRPr lang="en-US" sz="1600" dirty="0">
              <a:solidFill>
                <a:schemeClr val="accent2"/>
              </a:solidFill>
            </a:endParaRPr>
          </a:p>
          <a:p>
            <a:pPr marL="639763" lvl="1" indent="-182563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/>
                </a:solidFill>
                <a:hlinkClick r:id="rId3"/>
              </a:rPr>
              <a:t>Tiffani.N.Miller@nasa.gov</a:t>
            </a:r>
            <a:endParaRPr lang="en-US" sz="1600" dirty="0">
              <a:solidFill>
                <a:schemeClr val="accent2"/>
              </a:solidFill>
            </a:endParaRPr>
          </a:p>
          <a:p>
            <a:pPr marL="639763" lvl="1" indent="-182563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/>
                </a:solidFill>
                <a:hlinkClick r:id="rId4"/>
              </a:rPr>
              <a:t>Beth.Brumbaugh@nasa.gov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marL="639763" lvl="1" indent="-182563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/>
                </a:solidFill>
                <a:hlinkClick r:id="rId5"/>
              </a:rPr>
              <a:t>Emily.A.Kislik@nasa.gov</a:t>
            </a:r>
            <a:endParaRPr lang="en-US" sz="1600" dirty="0" smtClean="0">
              <a:solidFill>
                <a:schemeClr val="accent2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987">
            <a:off x="5725014" y="4163361"/>
            <a:ext cx="2605897" cy="1954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6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Communication w</a:t>
            </a:r>
            <a:r>
              <a:rPr lang="en-US" b="1" dirty="0" smtClean="0">
                <a:solidFill>
                  <a:schemeClr val="accent3"/>
                </a:solidFill>
              </a:rPr>
              <a:t>/ NPO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2"/>
                </a:solidFill>
              </a:rPr>
              <a:t>Always feel free to email or call NPO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accent2"/>
                </a:solidFill>
              </a:rPr>
              <a:t>Lauren: (757)864-4204, </a:t>
            </a:r>
            <a:r>
              <a:rPr lang="en-US" sz="1600" dirty="0" smtClean="0">
                <a:solidFill>
                  <a:srgbClr val="00B0F0"/>
                </a:solidFill>
                <a:hlinkClick r:id="rId2"/>
              </a:rPr>
              <a:t>Lauren.M.Childs@nasa.gov</a:t>
            </a:r>
            <a:endParaRPr lang="en-US" sz="1600" dirty="0">
              <a:solidFill>
                <a:schemeClr val="accent2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accent2"/>
                </a:solidFill>
              </a:rPr>
              <a:t>Jamie: </a:t>
            </a:r>
            <a:r>
              <a:rPr lang="en-US" sz="1600" dirty="0" smtClean="0">
                <a:solidFill>
                  <a:schemeClr val="accent2"/>
                </a:solidFill>
              </a:rPr>
              <a:t>(804)692-0136, </a:t>
            </a:r>
            <a:r>
              <a:rPr lang="en-US" sz="1600" dirty="0" smtClean="0">
                <a:solidFill>
                  <a:schemeClr val="accent2"/>
                </a:solidFill>
                <a:hlinkClick r:id="rId3"/>
              </a:rPr>
              <a:t>James.E.Favors@nasa.gov</a:t>
            </a:r>
            <a:endParaRPr lang="en-US" sz="1600" dirty="0">
              <a:solidFill>
                <a:schemeClr val="accent2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accent2"/>
                </a:solidFill>
              </a:rPr>
              <a:t>Karen: (757)864-1276, </a:t>
            </a:r>
            <a:r>
              <a:rPr lang="en-US" sz="1600" dirty="0" smtClean="0">
                <a:solidFill>
                  <a:schemeClr val="accent2"/>
                </a:solidFill>
                <a:hlinkClick r:id="rId4"/>
              </a:rPr>
              <a:t>Karen.N.Allsbrook@nasa.gov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Mike:  (757)864-5552, </a:t>
            </a:r>
            <a:r>
              <a:rPr lang="en-US" sz="1600" dirty="0" smtClean="0">
                <a:solidFill>
                  <a:schemeClr val="accent2"/>
                </a:solidFill>
                <a:hlinkClick r:id="rId5"/>
              </a:rPr>
              <a:t>Michael.R.Bender@nasa.gov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Lindsay: (757)864-7283, </a:t>
            </a:r>
            <a:r>
              <a:rPr lang="en-US" sz="1600" dirty="0" smtClean="0">
                <a:solidFill>
                  <a:schemeClr val="accent2"/>
                </a:solidFill>
                <a:hlinkClick r:id="rId6"/>
              </a:rPr>
              <a:t>Lindsay.M.Rogers@nasa.gov</a:t>
            </a:r>
            <a:endParaRPr lang="en-US" sz="1600" dirty="0">
              <a:solidFill>
                <a:schemeClr val="accent2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accent2"/>
                </a:solidFill>
              </a:rPr>
              <a:t>Dr. Ross: (757)864-3595, </a:t>
            </a:r>
            <a:r>
              <a:rPr lang="en-US" sz="1600" dirty="0" smtClean="0">
                <a:solidFill>
                  <a:schemeClr val="accent2"/>
                </a:solidFill>
                <a:hlinkClick r:id="rId7"/>
              </a:rPr>
              <a:t>Kenton.W.Ross@nasa.gov</a:t>
            </a:r>
            <a:endParaRPr lang="en-US" sz="1600" dirty="0">
              <a:solidFill>
                <a:schemeClr val="accent2"/>
              </a:solidFill>
            </a:endParaRP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639763" lvl="1" indent="-182563">
              <a:buFont typeface="Wingdings" pitchFamily="2" charset="2"/>
              <a:buChar char="§"/>
            </a:pPr>
            <a:r>
              <a:rPr lang="en-US" sz="1600" dirty="0">
                <a:solidFill>
                  <a:schemeClr val="accent2"/>
                </a:solidFill>
              </a:rPr>
              <a:t>For important or time sensitive items don’t wait until the national telecon</a:t>
            </a:r>
          </a:p>
          <a:p>
            <a:pPr marL="639763" lvl="1" indent="-182563">
              <a:buFont typeface="Wingdings" pitchFamily="2" charset="2"/>
              <a:buChar char="§"/>
            </a:pPr>
            <a:r>
              <a:rPr lang="en-US" sz="1600" dirty="0">
                <a:solidFill>
                  <a:schemeClr val="accent2"/>
                </a:solidFill>
              </a:rPr>
              <a:t>Don’t worry about asking a lot of questions!</a:t>
            </a:r>
          </a:p>
          <a:p>
            <a:pPr marL="639763" lvl="1" indent="-182563">
              <a:buFont typeface="Wingdings" pitchFamily="2" charset="2"/>
              <a:buChar char="§"/>
            </a:pPr>
            <a:r>
              <a:rPr lang="en-US" sz="1600" dirty="0">
                <a:solidFill>
                  <a:schemeClr val="accent2"/>
                </a:solidFill>
              </a:rPr>
              <a:t>If new opportunities arise regarding DEVELOP, get the NPO involved </a:t>
            </a:r>
            <a:r>
              <a:rPr lang="en-US" sz="1600" u="sng" dirty="0" smtClean="0">
                <a:solidFill>
                  <a:schemeClr val="accent2"/>
                </a:solidFill>
              </a:rPr>
              <a:t>early on</a:t>
            </a:r>
            <a:endParaRPr lang="en-US" sz="1600" u="sng" dirty="0">
              <a:solidFill>
                <a:schemeClr val="accent2"/>
              </a:solidFill>
            </a:endParaRPr>
          </a:p>
          <a:p>
            <a:pPr marL="639763" lvl="1" indent="-182563">
              <a:buFont typeface="Wingdings" pitchFamily="2" charset="2"/>
              <a:buChar char="§"/>
            </a:pPr>
            <a:r>
              <a:rPr lang="en-US" sz="1600" dirty="0">
                <a:solidFill>
                  <a:schemeClr val="accent2"/>
                </a:solidFill>
              </a:rPr>
              <a:t>Personnel issues – don’t email, </a:t>
            </a:r>
            <a:r>
              <a:rPr lang="en-US" sz="1600" dirty="0" smtClean="0">
                <a:solidFill>
                  <a:schemeClr val="accent2"/>
                </a:solidFill>
              </a:rPr>
              <a:t>call!</a:t>
            </a:r>
            <a:endParaRPr lang="en-US" sz="1600" dirty="0">
              <a:solidFill>
                <a:schemeClr val="accent2"/>
              </a:solidFill>
            </a:endParaRP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r>
              <a:rPr lang="en-US" sz="2000" b="1" dirty="0" smtClean="0">
                <a:solidFill>
                  <a:schemeClr val="accent2"/>
                </a:solidFill>
              </a:rPr>
              <a:t>Contact Sheet</a:t>
            </a:r>
            <a:r>
              <a:rPr lang="en-US" sz="2000" b="1" dirty="0">
                <a:solidFill>
                  <a:schemeClr val="accent2"/>
                </a:solidFill>
              </a:rPr>
              <a:t>: </a:t>
            </a:r>
            <a:r>
              <a:rPr lang="en-US" sz="2000" dirty="0">
                <a:solidFill>
                  <a:schemeClr val="accent2"/>
                </a:solidFill>
              </a:rPr>
              <a:t>updated draft </a:t>
            </a:r>
            <a:r>
              <a:rPr lang="en-US" sz="2000" dirty="0" smtClean="0">
                <a:solidFill>
                  <a:schemeClr val="accent2"/>
                </a:solidFill>
              </a:rPr>
              <a:t>on Exchange &amp; emailed out each term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Question? Contact…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0615" y="3136833"/>
            <a:ext cx="1750799" cy="58477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accent2"/>
                </a:solidFill>
                <a:latin typeface="Century Gothic"/>
              </a:rPr>
              <a:t>Contact</a:t>
            </a:r>
          </a:p>
          <a:p>
            <a:pPr algn="ctr"/>
            <a:r>
              <a:rPr lang="en-US" sz="1600" b="1" dirty="0" smtClean="0">
                <a:solidFill>
                  <a:srgbClr val="6194C8"/>
                </a:solidFill>
                <a:latin typeface="Century Gothic"/>
              </a:rPr>
              <a:t>Karen </a:t>
            </a:r>
            <a:r>
              <a:rPr lang="en-US" sz="1600" b="1" dirty="0">
                <a:solidFill>
                  <a:srgbClr val="6194C8"/>
                </a:solidFill>
                <a:latin typeface="Century Gothic"/>
              </a:rPr>
              <a:t>Allsbrook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9408" y="3136833"/>
            <a:ext cx="2443297" cy="58477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i="1" dirty="0">
                <a:solidFill>
                  <a:schemeClr val="accent2"/>
                </a:solidFill>
                <a:latin typeface="Century Gothic"/>
              </a:rPr>
              <a:t>Contact</a:t>
            </a:r>
            <a:endParaRPr lang="en-US" sz="1600" b="1" dirty="0" smtClean="0">
              <a:solidFill>
                <a:schemeClr val="accent2"/>
              </a:solidFill>
              <a:latin typeface="Century Gothic"/>
            </a:endParaRPr>
          </a:p>
          <a:p>
            <a:pPr algn="ctr"/>
            <a:r>
              <a:rPr lang="en-US" sz="1600" b="1" dirty="0" smtClean="0">
                <a:solidFill>
                  <a:srgbClr val="6194C8"/>
                </a:solidFill>
                <a:latin typeface="Century Gothic"/>
              </a:rPr>
              <a:t>Lauren Childs-Gleason</a:t>
            </a:r>
            <a:endParaRPr lang="en-US" sz="1600" b="1" dirty="0">
              <a:solidFill>
                <a:srgbClr val="6194C8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93890" y="3136833"/>
            <a:ext cx="1486304" cy="58477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i="1" dirty="0">
                <a:solidFill>
                  <a:schemeClr val="accent2"/>
                </a:solidFill>
                <a:latin typeface="Century Gothic"/>
              </a:rPr>
              <a:t>Contact </a:t>
            </a:r>
            <a:endParaRPr lang="en-US" sz="1600" b="1" i="1" dirty="0" smtClean="0">
              <a:solidFill>
                <a:schemeClr val="accent2"/>
              </a:solidFill>
              <a:latin typeface="Century Gothic"/>
            </a:endParaRPr>
          </a:p>
          <a:p>
            <a:pPr algn="ctr"/>
            <a:r>
              <a:rPr lang="en-US" sz="1600" b="1" dirty="0" smtClean="0">
                <a:solidFill>
                  <a:srgbClr val="6194C8"/>
                </a:solidFill>
                <a:latin typeface="Century Gothic"/>
              </a:rPr>
              <a:t>Jamie Favors</a:t>
            </a:r>
            <a:endParaRPr lang="en-US" sz="1600" b="1" dirty="0">
              <a:solidFill>
                <a:srgbClr val="6194C8"/>
              </a:solidFill>
              <a:latin typeface="Century Gothic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81000" y="1721354"/>
            <a:ext cx="2530028" cy="1416197"/>
            <a:chOff x="381001" y="1705856"/>
            <a:chExt cx="2530028" cy="1416197"/>
          </a:xfrm>
        </p:grpSpPr>
        <p:sp>
          <p:nvSpPr>
            <p:cNvPr id="3" name="Isosceles Triangle 2"/>
            <p:cNvSpPr/>
            <p:nvPr/>
          </p:nvSpPr>
          <p:spPr>
            <a:xfrm rot="10800000">
              <a:off x="1003165" y="3000571"/>
              <a:ext cx="1285700" cy="121482"/>
            </a:xfrm>
            <a:prstGeom prst="triangle">
              <a:avLst/>
            </a:prstGeom>
            <a:solidFill>
              <a:srgbClr val="D8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1001" y="1705856"/>
              <a:ext cx="2530028" cy="1294715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D8E5F2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Contracts </a:t>
              </a:r>
              <a:r>
                <a:rPr lang="en-US" sz="1500" dirty="0">
                  <a:solidFill>
                    <a:schemeClr val="accent2"/>
                  </a:solidFill>
                  <a:latin typeface="Century Gothic"/>
                </a:rPr>
                <a:t>&amp; Payroll</a:t>
              </a:r>
            </a:p>
            <a:p>
              <a:pPr lvl="0" algn="ctr"/>
              <a:r>
                <a:rPr lang="en-US" sz="1500" dirty="0">
                  <a:solidFill>
                    <a:schemeClr val="accent2"/>
                  </a:solidFill>
                  <a:latin typeface="Century Gothic"/>
                </a:rPr>
                <a:t>Status Reports / Invoices</a:t>
              </a:r>
            </a:p>
            <a:p>
              <a:pPr lvl="0" algn="ctr"/>
              <a:r>
                <a:rPr lang="en-US" sz="1500" dirty="0">
                  <a:solidFill>
                    <a:schemeClr val="accent2"/>
                  </a:solidFill>
                  <a:latin typeface="Century Gothic"/>
                </a:rPr>
                <a:t>Applications</a:t>
              </a:r>
            </a:p>
            <a:p>
              <a:pPr lvl="0" algn="ctr"/>
              <a:r>
                <a:rPr lang="en-US" sz="1500" dirty="0">
                  <a:solidFill>
                    <a:schemeClr val="accent2"/>
                  </a:solidFill>
                  <a:latin typeface="Century Gothic"/>
                </a:rPr>
                <a:t>SSAI Personnel Issues</a:t>
              </a:r>
            </a:p>
            <a:p>
              <a:pPr lvl="0" algn="ctr"/>
              <a:r>
                <a:rPr lang="en-US" sz="1500" dirty="0">
                  <a:solidFill>
                    <a:schemeClr val="accent2"/>
                  </a:solidFill>
                  <a:latin typeface="Century Gothic"/>
                </a:rPr>
                <a:t>Travel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200399" y="1725948"/>
            <a:ext cx="2821314" cy="1411603"/>
            <a:chOff x="3200400" y="1710450"/>
            <a:chExt cx="2821314" cy="1411603"/>
          </a:xfrm>
        </p:grpSpPr>
        <p:sp>
          <p:nvSpPr>
            <p:cNvPr id="21" name="Isosceles Triangle 20"/>
            <p:cNvSpPr/>
            <p:nvPr/>
          </p:nvSpPr>
          <p:spPr>
            <a:xfrm rot="10800000">
              <a:off x="3968207" y="3000571"/>
              <a:ext cx="1285700" cy="121482"/>
            </a:xfrm>
            <a:prstGeom prst="triangle">
              <a:avLst/>
            </a:prstGeom>
            <a:solidFill>
              <a:srgbClr val="D8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200400" y="1710450"/>
              <a:ext cx="2821314" cy="1294715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D8E5F2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Deliverables &amp; Deadlines</a:t>
              </a:r>
            </a:p>
            <a:p>
              <a:pPr lvl="0" algn="ctr"/>
              <a:r>
                <a:rPr lang="en-US" sz="1500" dirty="0" err="1" smtClean="0">
                  <a:solidFill>
                    <a:schemeClr val="accent2"/>
                  </a:solidFill>
                  <a:latin typeface="Century Gothic"/>
                </a:rPr>
                <a:t>Quadcharts</a:t>
              </a:r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 &amp; </a:t>
              </a:r>
              <a:r>
                <a:rPr lang="en-US" sz="1500" dirty="0" err="1" smtClean="0">
                  <a:solidFill>
                    <a:schemeClr val="accent2"/>
                  </a:solidFill>
                  <a:latin typeface="Century Gothic"/>
                </a:rPr>
                <a:t>Telecons</a:t>
              </a:r>
              <a:endParaRPr lang="en-US" sz="1500" dirty="0" smtClean="0">
                <a:solidFill>
                  <a:schemeClr val="accent2"/>
                </a:solidFill>
                <a:latin typeface="Century Gothic"/>
              </a:endParaRPr>
            </a:p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Conferences &amp; Close Outs</a:t>
              </a:r>
            </a:p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Software &amp; Website</a:t>
              </a:r>
            </a:p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Wise Personnel Issues</a:t>
              </a:r>
              <a:endParaRPr lang="en-US" sz="1500" dirty="0">
                <a:solidFill>
                  <a:schemeClr val="accent2"/>
                </a:solidFill>
                <a:latin typeface="Century Gothic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11084" y="1721507"/>
            <a:ext cx="2451916" cy="1416044"/>
            <a:chOff x="6311085" y="1706009"/>
            <a:chExt cx="2451916" cy="1416044"/>
          </a:xfrm>
        </p:grpSpPr>
        <p:sp>
          <p:nvSpPr>
            <p:cNvPr id="25" name="Isosceles Triangle 24"/>
            <p:cNvSpPr/>
            <p:nvPr/>
          </p:nvSpPr>
          <p:spPr>
            <a:xfrm rot="10800000">
              <a:off x="6894193" y="3000571"/>
              <a:ext cx="1285700" cy="121482"/>
            </a:xfrm>
            <a:prstGeom prst="triangle">
              <a:avLst/>
            </a:prstGeom>
            <a:solidFill>
              <a:srgbClr val="D8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311085" y="1706009"/>
              <a:ext cx="2451916" cy="1294715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D8E5F2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International Activities</a:t>
              </a:r>
            </a:p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Govt./Legislative Affairs</a:t>
              </a:r>
            </a:p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Project Hand-Offs</a:t>
              </a:r>
            </a:p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Project Ideas/Requests</a:t>
              </a:r>
            </a:p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Project Proposals</a:t>
              </a:r>
              <a:endParaRPr lang="en-US" sz="1500" dirty="0">
                <a:solidFill>
                  <a:schemeClr val="accent2"/>
                </a:solidFill>
                <a:latin typeface="Century Gothic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901698" y="5466844"/>
            <a:ext cx="1486305" cy="58477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i="1" dirty="0">
                <a:solidFill>
                  <a:schemeClr val="accent2"/>
                </a:solidFill>
                <a:latin typeface="Century Gothic"/>
              </a:rPr>
              <a:t>Contact </a:t>
            </a:r>
            <a:endParaRPr lang="en-US" sz="1600" b="1" i="1" dirty="0" smtClean="0">
              <a:solidFill>
                <a:schemeClr val="accent2"/>
              </a:solidFill>
              <a:latin typeface="Century Gothic"/>
            </a:endParaRPr>
          </a:p>
          <a:p>
            <a:pPr algn="ctr"/>
            <a:r>
              <a:rPr lang="en-US" sz="1600" b="1" dirty="0" smtClean="0">
                <a:solidFill>
                  <a:srgbClr val="6194C8"/>
                </a:solidFill>
                <a:latin typeface="Century Gothic"/>
              </a:rPr>
              <a:t>Chris McKeel</a:t>
            </a:r>
            <a:endParaRPr lang="en-US" sz="1600" b="1" dirty="0">
              <a:solidFill>
                <a:srgbClr val="6194C8"/>
              </a:solidFill>
              <a:latin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3234" y="5466844"/>
            <a:ext cx="1832553" cy="58477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i="1" dirty="0">
                <a:solidFill>
                  <a:schemeClr val="accent2"/>
                </a:solidFill>
                <a:latin typeface="Century Gothic"/>
              </a:rPr>
              <a:t>Contact </a:t>
            </a:r>
            <a:endParaRPr lang="en-US" sz="1600" b="1" i="1" dirty="0" smtClean="0">
              <a:solidFill>
                <a:schemeClr val="accent2"/>
              </a:solidFill>
              <a:latin typeface="Century Gothic"/>
            </a:endParaRPr>
          </a:p>
          <a:p>
            <a:pPr algn="ctr"/>
            <a:r>
              <a:rPr lang="en-US" sz="1600" b="1" dirty="0" smtClean="0">
                <a:solidFill>
                  <a:srgbClr val="6194C8"/>
                </a:solidFill>
                <a:latin typeface="Century Gothic"/>
              </a:rPr>
              <a:t>Beth Brumbaugh</a:t>
            </a:r>
            <a:endParaRPr lang="en-US" sz="1600" b="1" dirty="0">
              <a:solidFill>
                <a:srgbClr val="6194C8"/>
              </a:solidFill>
              <a:latin typeface="Century Gothic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99426" y="4038600"/>
            <a:ext cx="2690848" cy="1420103"/>
            <a:chOff x="301752" y="4172381"/>
            <a:chExt cx="2690848" cy="1420103"/>
          </a:xfrm>
        </p:grpSpPr>
        <p:sp>
          <p:nvSpPr>
            <p:cNvPr id="31" name="Isosceles Triangle 30"/>
            <p:cNvSpPr/>
            <p:nvPr/>
          </p:nvSpPr>
          <p:spPr>
            <a:xfrm rot="10800000">
              <a:off x="1004326" y="5471002"/>
              <a:ext cx="1285700" cy="121482"/>
            </a:xfrm>
            <a:prstGeom prst="triangle">
              <a:avLst/>
            </a:prstGeom>
            <a:solidFill>
              <a:srgbClr val="D8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01752" y="4172381"/>
              <a:ext cx="2690848" cy="1294715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D8E5F2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Poster and PPT Templates</a:t>
              </a:r>
              <a:endParaRPr lang="en-US" sz="1500" dirty="0">
                <a:solidFill>
                  <a:schemeClr val="accent2"/>
                </a:solidFill>
                <a:latin typeface="Century Gothic"/>
              </a:endParaRPr>
            </a:p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DEVELOP Logos</a:t>
              </a:r>
              <a:endParaRPr lang="en-US" sz="1500" dirty="0">
                <a:solidFill>
                  <a:schemeClr val="accent2"/>
                </a:solidFill>
                <a:latin typeface="Century Gothic"/>
              </a:endParaRPr>
            </a:p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Recruiting Materials</a:t>
              </a:r>
              <a:endParaRPr lang="en-US" sz="1500" dirty="0">
                <a:solidFill>
                  <a:schemeClr val="accent2"/>
                </a:solidFill>
                <a:latin typeface="Century Gothic"/>
              </a:endParaRPr>
            </a:p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Designing Anything</a:t>
              </a:r>
              <a:endParaRPr lang="en-US" sz="1500" dirty="0">
                <a:solidFill>
                  <a:schemeClr val="accent2"/>
                </a:solidFill>
                <a:latin typeface="Century Gothic"/>
              </a:endParaRPr>
            </a:p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Imagery</a:t>
              </a:r>
              <a:endParaRPr lang="en-US" sz="1500" dirty="0">
                <a:solidFill>
                  <a:schemeClr val="accent2"/>
                </a:solidFill>
                <a:latin typeface="Century Gothic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198074" y="4038600"/>
            <a:ext cx="2662872" cy="1420103"/>
            <a:chOff x="3200400" y="4172381"/>
            <a:chExt cx="2662872" cy="1420103"/>
          </a:xfrm>
        </p:grpSpPr>
        <p:sp>
          <p:nvSpPr>
            <p:cNvPr id="35" name="Isosceles Triangle 34"/>
            <p:cNvSpPr/>
            <p:nvPr/>
          </p:nvSpPr>
          <p:spPr>
            <a:xfrm rot="10800000">
              <a:off x="3888986" y="5471002"/>
              <a:ext cx="1285700" cy="121482"/>
            </a:xfrm>
            <a:prstGeom prst="triangle">
              <a:avLst/>
            </a:prstGeom>
            <a:solidFill>
              <a:srgbClr val="D8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200400" y="4172381"/>
              <a:ext cx="2662872" cy="1294715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D8E5F2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Partner History/Analyses</a:t>
              </a:r>
              <a:endParaRPr lang="en-US" sz="1500" dirty="0">
                <a:solidFill>
                  <a:schemeClr val="accent2"/>
                </a:solidFill>
                <a:latin typeface="Century Gothic"/>
              </a:endParaRPr>
            </a:p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Node Tracking/Reporting</a:t>
              </a:r>
              <a:endParaRPr lang="en-US" sz="1500" dirty="0">
                <a:solidFill>
                  <a:schemeClr val="accent2"/>
                </a:solidFill>
                <a:latin typeface="Century Gothic"/>
              </a:endParaRPr>
            </a:p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Social Media &amp; Podcasts</a:t>
              </a:r>
              <a:endParaRPr lang="en-US" sz="1500" dirty="0">
                <a:solidFill>
                  <a:schemeClr val="accent2"/>
                </a:solidFill>
                <a:latin typeface="Century Gothic"/>
              </a:endParaRPr>
            </a:p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VPS/Videos &amp; Transcripts</a:t>
              </a:r>
              <a:endParaRPr lang="en-US" sz="1500" dirty="0">
                <a:solidFill>
                  <a:schemeClr val="accent2"/>
                </a:solidFill>
                <a:latin typeface="Century Gothic"/>
              </a:endParaRPr>
            </a:p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Ambassador Corps</a:t>
              </a:r>
              <a:endParaRPr lang="en-US" sz="1500" dirty="0">
                <a:solidFill>
                  <a:schemeClr val="accent2"/>
                </a:solidFill>
                <a:latin typeface="Century Gothic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789650" y="5466844"/>
            <a:ext cx="1334020" cy="58477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i="1" dirty="0">
                <a:solidFill>
                  <a:schemeClr val="accent2"/>
                </a:solidFill>
                <a:latin typeface="Century Gothic"/>
              </a:rPr>
              <a:t>Contact </a:t>
            </a:r>
            <a:endParaRPr lang="en-US" sz="1600" b="1" i="1" dirty="0" smtClean="0">
              <a:solidFill>
                <a:schemeClr val="accent2"/>
              </a:solidFill>
              <a:latin typeface="Century Gothic"/>
            </a:endParaRPr>
          </a:p>
          <a:p>
            <a:pPr algn="ctr"/>
            <a:r>
              <a:rPr lang="en-US" sz="1600" b="1" dirty="0" smtClean="0">
                <a:solidFill>
                  <a:srgbClr val="6194C8"/>
                </a:solidFill>
                <a:latin typeface="Century Gothic"/>
              </a:rPr>
              <a:t>Tiffani Miller</a:t>
            </a:r>
            <a:endParaRPr lang="en-US" sz="1600" b="1" dirty="0">
              <a:solidFill>
                <a:srgbClr val="6194C8"/>
              </a:solidFill>
              <a:latin typeface="Century Gothic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068746" y="4038600"/>
            <a:ext cx="2775828" cy="1420103"/>
            <a:chOff x="6071072" y="4172381"/>
            <a:chExt cx="2775828" cy="1420103"/>
          </a:xfrm>
        </p:grpSpPr>
        <p:sp>
          <p:nvSpPr>
            <p:cNvPr id="38" name="Isosceles Triangle 37"/>
            <p:cNvSpPr/>
            <p:nvPr/>
          </p:nvSpPr>
          <p:spPr>
            <a:xfrm rot="10800000">
              <a:off x="6816137" y="5471002"/>
              <a:ext cx="1285700" cy="121482"/>
            </a:xfrm>
            <a:prstGeom prst="triangle">
              <a:avLst/>
            </a:prstGeom>
            <a:solidFill>
              <a:srgbClr val="D8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071072" y="4172381"/>
              <a:ext cx="2775828" cy="1294715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D8E5F2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Publications</a:t>
              </a:r>
              <a:endParaRPr lang="en-US" sz="1500" dirty="0">
                <a:solidFill>
                  <a:schemeClr val="accent2"/>
                </a:solidFill>
                <a:latin typeface="Century Gothic"/>
              </a:endParaRPr>
            </a:p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Newsletter</a:t>
              </a:r>
              <a:endParaRPr lang="en-US" sz="1500" dirty="0">
                <a:solidFill>
                  <a:schemeClr val="accent2"/>
                </a:solidFill>
                <a:latin typeface="Century Gothic"/>
              </a:endParaRPr>
            </a:p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Recruiting/Outreach</a:t>
              </a:r>
              <a:endParaRPr lang="en-US" sz="1500" dirty="0">
                <a:solidFill>
                  <a:schemeClr val="accent2"/>
                </a:solidFill>
                <a:latin typeface="Century Gothic"/>
              </a:endParaRPr>
            </a:p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Project Tracking/Archiving</a:t>
              </a:r>
              <a:endParaRPr lang="en-US" sz="1500" dirty="0">
                <a:solidFill>
                  <a:schemeClr val="accent2"/>
                </a:solidFill>
                <a:latin typeface="Century Gothic"/>
              </a:endParaRPr>
            </a:p>
            <a:p>
              <a:pPr lvl="0" algn="ctr"/>
              <a:r>
                <a:rPr lang="en-US" sz="1500" dirty="0" smtClean="0">
                  <a:solidFill>
                    <a:schemeClr val="accent2"/>
                  </a:solidFill>
                  <a:latin typeface="Century Gothic"/>
                </a:rPr>
                <a:t>Alumni Survey</a:t>
              </a:r>
              <a:endParaRPr lang="en-US" sz="1500" dirty="0">
                <a:solidFill>
                  <a:schemeClr val="accent2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1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61" y="4343400"/>
            <a:ext cx="2903293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Office Management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41655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Review </a:t>
            </a:r>
            <a:r>
              <a:rPr lang="en-US" sz="2000" dirty="0">
                <a:solidFill>
                  <a:schemeClr val="accent2"/>
                </a:solidFill>
              </a:rPr>
              <a:t>applicants, conduct interviews, make selections, and submit to NPO for review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Give </a:t>
            </a:r>
            <a:r>
              <a:rPr lang="en-US" sz="2000" dirty="0">
                <a:solidFill>
                  <a:schemeClr val="accent2"/>
                </a:solidFill>
              </a:rPr>
              <a:t>orientation to incoming participants each term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Ensure that all participants read their handbook, sign forms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Collect and submit contracts, invoices and status reports to NPO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Enforce office rules and regulations (dress code, computer policies, etc.)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Conduct performance reviews with all participants at your node (mid-term and exit)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Lead </a:t>
            </a:r>
            <a:r>
              <a:rPr lang="en-US" sz="2000" dirty="0">
                <a:solidFill>
                  <a:schemeClr val="accent2"/>
                </a:solidFill>
              </a:rPr>
              <a:t>the planning of close out events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Serve as calendar keeper and </a:t>
            </a:r>
            <a:r>
              <a:rPr lang="en-US" sz="2000" dirty="0" smtClean="0">
                <a:solidFill>
                  <a:schemeClr val="accent2"/>
                </a:solidFill>
              </a:rPr>
              <a:t>updater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Compile the FY Proposal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Complete tracking metrics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F3F3F"/>
      </a:accent1>
      <a:accent2>
        <a:srgbClr val="595959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6194C8"/>
      </a:hlink>
      <a:folHlink>
        <a:srgbClr val="6194C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2238</TotalTime>
  <Words>2793</Words>
  <Application>Microsoft Office PowerPoint</Application>
  <PresentationFormat>On-screen Show (4:3)</PresentationFormat>
  <Paragraphs>400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Wingdings</vt:lpstr>
      <vt:lpstr>Wingdings 2</vt:lpstr>
      <vt:lpstr>Civic</vt:lpstr>
      <vt:lpstr>Leadership &amp; Management</vt:lpstr>
      <vt:lpstr>DEVELOP Locations</vt:lpstr>
      <vt:lpstr>National POCs</vt:lpstr>
      <vt:lpstr>Communication</vt:lpstr>
      <vt:lpstr>DEVELOP Email Signature</vt:lpstr>
      <vt:lpstr>Reporting</vt:lpstr>
      <vt:lpstr>Communication w/ NPO</vt:lpstr>
      <vt:lpstr>Question? Contact…</vt:lpstr>
      <vt:lpstr>Office Management</vt:lpstr>
      <vt:lpstr>Participant Selection</vt:lpstr>
      <vt:lpstr>Archiving &amp; Troubleshooting</vt:lpstr>
      <vt:lpstr>Conference and Closeout Planning</vt:lpstr>
      <vt:lpstr>Recruiting Guidelines</vt:lpstr>
      <vt:lpstr>Building Teams &amp; Capacity</vt:lpstr>
      <vt:lpstr>Dealing w/Personnel Issues</vt:lpstr>
      <vt:lpstr>Dealing w/Personnel Issues</vt:lpstr>
      <vt:lpstr>Project Management</vt:lpstr>
      <vt:lpstr>Proposal Process</vt:lpstr>
      <vt:lpstr>Deliverables</vt:lpstr>
      <vt:lpstr>DEVELOP Project Strength Index</vt:lpstr>
      <vt:lpstr>Fellows &amp; Senior Fellows</vt:lpstr>
      <vt:lpstr>First Week of the Term</vt:lpstr>
      <vt:lpstr>Year Overview</vt:lpstr>
      <vt:lpstr>Web Resources</vt:lpstr>
      <vt:lpstr>DEVELOPedia</vt:lpstr>
      <vt:lpstr>Final Notes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DEVELOP Builds Teams</dc:title>
  <dc:creator>Lauren</dc:creator>
  <cp:lastModifiedBy>Orne, Tiffani N. (LARC-E3)[SSAI DEVELOP]</cp:lastModifiedBy>
  <cp:revision>124</cp:revision>
  <cp:lastPrinted>2014-01-06T23:08:00Z</cp:lastPrinted>
  <dcterms:created xsi:type="dcterms:W3CDTF">2013-12-31T00:35:50Z</dcterms:created>
  <dcterms:modified xsi:type="dcterms:W3CDTF">2015-05-26T14:50:34Z</dcterms:modified>
</cp:coreProperties>
</file>