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7" r:id="rId4"/>
    <p:sldId id="259" r:id="rId5"/>
    <p:sldId id="25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8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solidFill>
                  <a:prstClr val="white"/>
                </a:solidFill>
              </a:rPr>
              <a:pPr/>
              <a:t>8/5/2015</a:t>
            </a:fld>
            <a:endParaRPr lang="en-US">
              <a:solidFill>
                <a:prstClr val="white"/>
              </a:solidFill>
            </a:endParaRPr>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solidFill>
                <a:prstClr val="white"/>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black"/>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black"/>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solidFill>
                  <a:prstClr val="black"/>
                </a:solidFill>
              </a:rPr>
              <a:pPr/>
              <a:t>‹#›</a:t>
            </a:fld>
            <a:endParaRPr lang="en-US" dirty="0">
              <a:solidFill>
                <a:prstClr val="black"/>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8/5/2015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8/5/2015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EE289CF8-4C39-49E0-AC7D-C209D6C0BFB9}" type="datetimeFigureOut">
              <a:rPr lang="en-US" smtClean="0"/>
              <a:pPr/>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EE289CF8-4C39-49E0-AC7D-C209D6C0BFB9}" type="datetimeFigureOut">
              <a:rPr lang="en-US" smtClean="0"/>
              <a:pPr/>
              <a:t>8/5/2015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45BE4-B950-4ECD-B103-EFA6EDCAF8CC}"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8/5/2015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E45BE4-B950-4ECD-B103-EFA6EDCAF8CC}"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E45BE4-B950-4ECD-B103-EFA6EDCAF8CC}"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E45BE4-B950-4ECD-B103-EFA6EDCAF8CC}" type="datetimeFigureOut">
              <a:rPr lang="en-US" smtClean="0"/>
              <a:pPr/>
              <a:t>8/5/2015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45BE4-B950-4ECD-B103-EFA6EDCAF8CC}" type="datetimeFigureOut">
              <a:rPr lang="en-US" smtClean="0"/>
              <a:pPr/>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45BE4-B950-4ECD-B103-EFA6EDCAF8CC}" type="datetimeFigureOut">
              <a:rPr lang="en-US" smtClean="0"/>
              <a:pPr/>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5BE4-B950-4ECD-B103-EFA6EDCAF8CC}"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E45BE4-B950-4ECD-B103-EFA6EDCAF8CC}"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4DBD0-F050-430F-958A-321171649C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45BE4-B950-4ECD-B103-EFA6EDCAF8CC}" type="datetimeFigureOut">
              <a:rPr lang="en-US" smtClean="0"/>
              <a:pPr/>
              <a:t>8/5/2015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4DBD0-F050-430F-958A-321171649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8/5/2015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0.emf"/><Relationship Id="rId7"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dx.doi.org/10.1016/S0065-308X(05)62004-0" TargetMode="External"/><Relationship Id="rId3" Type="http://schemas.openxmlformats.org/officeDocument/2006/relationships/image" Target="../media/image13.emf"/><Relationship Id="rId7" Type="http://schemas.openxmlformats.org/officeDocument/2006/relationships/hyperlink" Target="http://dx.doi.org/10.7927/H4R20Z93" TargetMode="External"/><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17.emf"/><Relationship Id="rId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14.emf"/><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0"/>
            <a:ext cx="7924800" cy="3276600"/>
          </a:xfrm>
        </p:spPr>
        <p:txBody>
          <a:bodyPr>
            <a:normAutofit/>
          </a:bodyPr>
          <a:lstStyle/>
          <a:p>
            <a:r>
              <a:rPr lang="en-US" sz="2000" dirty="0" smtClean="0"/>
              <a:t>East Africa disasters</a:t>
            </a:r>
          </a:p>
          <a:p>
            <a:r>
              <a:rPr lang="en-US" sz="2000" dirty="0" smtClean="0"/>
              <a:t>NASA Marshall space flight center</a:t>
            </a:r>
          </a:p>
          <a:p>
            <a:endParaRPr lang="en-US" sz="1800" dirty="0" smtClean="0"/>
          </a:p>
          <a:p>
            <a:r>
              <a:rPr lang="en-US" sz="2400" dirty="0" smtClean="0"/>
              <a:t>Summer 2015 </a:t>
            </a:r>
          </a:p>
          <a:p>
            <a:r>
              <a:rPr lang="en-US" sz="2800" dirty="0" smtClean="0"/>
              <a:t>Final Imagery</a:t>
            </a:r>
            <a:endParaRPr lang="en-US" sz="2800" dirty="0"/>
          </a:p>
        </p:txBody>
      </p:sp>
      <p:sp>
        <p:nvSpPr>
          <p:cNvPr id="2" name="Title 1"/>
          <p:cNvSpPr>
            <a:spLocks noGrp="1"/>
          </p:cNvSpPr>
          <p:nvPr>
            <p:ph type="title"/>
          </p:nvPr>
        </p:nvSpPr>
        <p:spPr/>
        <p:txBody>
          <a:bodyPr/>
          <a:lstStyle/>
          <a:p>
            <a:r>
              <a:rPr lang="en-US" dirty="0" smtClean="0"/>
              <a:t>DEVELOP National Program</a:t>
            </a:r>
            <a:endParaRPr lang="en-US" dirty="0"/>
          </a:p>
        </p:txBody>
      </p:sp>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90998" y="273050"/>
            <a:ext cx="5148202" cy="6174982"/>
          </a:xfrm>
        </p:spPr>
      </p:pic>
      <p:sp>
        <p:nvSpPr>
          <p:cNvPr id="2" name="Title 1"/>
          <p:cNvSpPr>
            <a:spLocks noGrp="1"/>
          </p:cNvSpPr>
          <p:nvPr>
            <p:ph type="title"/>
          </p:nvPr>
        </p:nvSpPr>
        <p:spPr>
          <a:xfrm>
            <a:off x="457200" y="273050"/>
            <a:ext cx="3008313" cy="565150"/>
          </a:xfrm>
        </p:spPr>
        <p:txBody>
          <a:bodyPr>
            <a:normAutofit fontScale="90000"/>
          </a:bodyPr>
          <a:lstStyle/>
          <a:p>
            <a:r>
              <a:rPr lang="en-US" dirty="0" smtClean="0"/>
              <a:t>NASA Marshall Space Flight Center</a:t>
            </a:r>
            <a:endParaRPr lang="en-US" dirty="0"/>
          </a:p>
        </p:txBody>
      </p:sp>
      <p:sp>
        <p:nvSpPr>
          <p:cNvPr id="6" name="Text Placeholder 5"/>
          <p:cNvSpPr>
            <a:spLocks noGrp="1"/>
          </p:cNvSpPr>
          <p:nvPr>
            <p:ph type="body" sz="half" idx="2"/>
          </p:nvPr>
        </p:nvSpPr>
        <p:spPr>
          <a:xfrm>
            <a:off x="457200" y="1606550"/>
            <a:ext cx="3008313" cy="4794250"/>
          </a:xfrm>
        </p:spPr>
        <p:txBody>
          <a:bodyPr>
            <a:normAutofit fontScale="92500"/>
          </a:bodyPr>
          <a:lstStyle/>
          <a:p>
            <a:r>
              <a:rPr lang="en-US" dirty="0" smtClean="0"/>
              <a:t>This is a Landslide </a:t>
            </a:r>
            <a:r>
              <a:rPr lang="en-US" dirty="0"/>
              <a:t>S</a:t>
            </a:r>
            <a:r>
              <a:rPr lang="en-US" dirty="0" smtClean="0"/>
              <a:t>usceptibility </a:t>
            </a:r>
            <a:r>
              <a:rPr lang="en-US" dirty="0"/>
              <a:t>M</a:t>
            </a:r>
            <a:r>
              <a:rPr lang="en-US" dirty="0" smtClean="0"/>
              <a:t>ap for the countries of Uganda and Rwanda. Nine of the ten variables that went into the making of this map were derived solely or in part from NASA’s Shuttle Radar Topography Mission Version 2 (SRTM-V2) C-band digital elevation data.  SRTM-V2 data was collected over an 11 day period in February of 2000. The variables derived from SRTM-V2 include elevation, slope, plan curvature, profile curvature, distance from streams, distance from ridge, Topographic Wetness Index, and terrain roughness. Known landslide locations are displayed for validation. This map can be used by decision makers in Uganda and Rwanda to implement more effective hazard risk management. </a:t>
            </a:r>
          </a:p>
        </p:txBody>
      </p:sp>
      <p:sp>
        <p:nvSpPr>
          <p:cNvPr id="7" name="Title 1"/>
          <p:cNvSpPr txBox="1">
            <a:spLocks/>
          </p:cNvSpPr>
          <p:nvPr/>
        </p:nvSpPr>
        <p:spPr>
          <a:xfrm>
            <a:off x="457200" y="685800"/>
            <a:ext cx="3008313" cy="56515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j-lt"/>
                <a:ea typeface="+mj-ea"/>
                <a:cs typeface="+mj-cs"/>
              </a:rPr>
              <a:t>East Africa Disasters</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96862"/>
            <a:ext cx="2884433"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351" y="2286000"/>
            <a:ext cx="1171604"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5257800"/>
            <a:ext cx="1180080"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866775"/>
            <a:ext cx="2468574"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3499" y="5631352"/>
            <a:ext cx="1823614" cy="56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90998" y="273050"/>
            <a:ext cx="4879853" cy="5853113"/>
          </a:xfrm>
        </p:spPr>
      </p:pic>
      <p:sp>
        <p:nvSpPr>
          <p:cNvPr id="2" name="Title 1"/>
          <p:cNvSpPr>
            <a:spLocks noGrp="1"/>
          </p:cNvSpPr>
          <p:nvPr>
            <p:ph type="title"/>
          </p:nvPr>
        </p:nvSpPr>
        <p:spPr>
          <a:xfrm>
            <a:off x="457200" y="273050"/>
            <a:ext cx="3008313" cy="565150"/>
          </a:xfrm>
        </p:spPr>
        <p:txBody>
          <a:bodyPr>
            <a:normAutofit fontScale="90000"/>
          </a:bodyPr>
          <a:lstStyle/>
          <a:p>
            <a:r>
              <a:rPr lang="en-US" dirty="0" smtClean="0"/>
              <a:t>NASA Marshall Space Flight Center</a:t>
            </a:r>
            <a:endParaRPr lang="en-US" dirty="0"/>
          </a:p>
        </p:txBody>
      </p:sp>
      <p:sp>
        <p:nvSpPr>
          <p:cNvPr id="7" name="Title 1"/>
          <p:cNvSpPr txBox="1">
            <a:spLocks/>
          </p:cNvSpPr>
          <p:nvPr/>
        </p:nvSpPr>
        <p:spPr>
          <a:xfrm>
            <a:off x="457200" y="685800"/>
            <a:ext cx="3008313" cy="56515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j-lt"/>
                <a:ea typeface="+mj-ea"/>
                <a:cs typeface="+mj-cs"/>
              </a:rPr>
              <a:t>East Africa Disasters</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759" y="817514"/>
            <a:ext cx="2286000" cy="43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784" y="242581"/>
            <a:ext cx="2945502" cy="79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half" idx="2"/>
          </p:nvPr>
        </p:nvSpPr>
        <p:spPr/>
        <p:txBody>
          <a:bodyPr>
            <a:noAutofit/>
          </a:bodyPr>
          <a:lstStyle/>
          <a:p>
            <a:r>
              <a:rPr lang="en-US" dirty="0"/>
              <a:t>This is a </a:t>
            </a:r>
            <a:r>
              <a:rPr lang="en-US" dirty="0" smtClean="0"/>
              <a:t>Landslide </a:t>
            </a:r>
            <a:r>
              <a:rPr lang="en-US" dirty="0"/>
              <a:t>S</a:t>
            </a:r>
            <a:r>
              <a:rPr lang="en-US" dirty="0" smtClean="0"/>
              <a:t>usceptibility </a:t>
            </a:r>
            <a:r>
              <a:rPr lang="en-US" dirty="0"/>
              <a:t>M</a:t>
            </a:r>
            <a:r>
              <a:rPr lang="en-US" dirty="0" smtClean="0"/>
              <a:t>ap </a:t>
            </a:r>
            <a:r>
              <a:rPr lang="en-US" dirty="0"/>
              <a:t>for the countries of Uganda and Rwanda. Nine of the ten variables that went into the making of this map were derived solely or in part from NASA’s Shuttle Radar Topography Mission </a:t>
            </a:r>
            <a:r>
              <a:rPr lang="en-US" dirty="0" smtClean="0"/>
              <a:t>Version 2 </a:t>
            </a:r>
            <a:r>
              <a:rPr lang="en-US" dirty="0"/>
              <a:t>(SRTM-V2) C-band digital elevation data.  SRTM-V2 data was collected over an 11 day period in February of 2000. The variables derived from SRTM-V2 include elevation, slope, plan curvature, profile curvature, distance from streams, distance from ridge, Topographic Wetness Index, and terrain roughness. </a:t>
            </a:r>
            <a:r>
              <a:rPr lang="en-US" dirty="0" smtClean="0"/>
              <a:t>This </a:t>
            </a:r>
            <a:r>
              <a:rPr lang="en-US" dirty="0"/>
              <a:t>map can be used by decision makers in Uganda and Rwanda to implement more effective hazard risk management. </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759" y="5915275"/>
            <a:ext cx="2428960" cy="28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290720"/>
            <a:ext cx="109654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5333999"/>
            <a:ext cx="1128712" cy="54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0572" y="5347430"/>
            <a:ext cx="1823614" cy="56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49504" y="273050"/>
            <a:ext cx="4562842" cy="5853113"/>
          </a:xfrm>
        </p:spPr>
      </p:pic>
      <p:sp>
        <p:nvSpPr>
          <p:cNvPr id="2" name="Title 1"/>
          <p:cNvSpPr>
            <a:spLocks noGrp="1"/>
          </p:cNvSpPr>
          <p:nvPr>
            <p:ph type="title"/>
          </p:nvPr>
        </p:nvSpPr>
        <p:spPr>
          <a:xfrm>
            <a:off x="457200" y="273050"/>
            <a:ext cx="3008313" cy="565150"/>
          </a:xfrm>
        </p:spPr>
        <p:txBody>
          <a:bodyPr>
            <a:normAutofit fontScale="90000"/>
          </a:bodyPr>
          <a:lstStyle/>
          <a:p>
            <a:r>
              <a:rPr lang="en-US" dirty="0" smtClean="0"/>
              <a:t>NASA Marshall Space Flight Center</a:t>
            </a:r>
            <a:endParaRPr lang="en-US" dirty="0"/>
          </a:p>
        </p:txBody>
      </p:sp>
      <p:sp>
        <p:nvSpPr>
          <p:cNvPr id="6" name="Text Placeholder 5"/>
          <p:cNvSpPr>
            <a:spLocks noGrp="1"/>
          </p:cNvSpPr>
          <p:nvPr>
            <p:ph type="body" sz="half" idx="2"/>
          </p:nvPr>
        </p:nvSpPr>
        <p:spPr>
          <a:xfrm>
            <a:off x="457200" y="1524000"/>
            <a:ext cx="3008313" cy="5402997"/>
          </a:xfrm>
        </p:spPr>
        <p:txBody>
          <a:bodyPr>
            <a:normAutofit fontScale="92500"/>
          </a:bodyPr>
          <a:lstStyle/>
          <a:p>
            <a:r>
              <a:rPr lang="en-US" sz="1500" dirty="0"/>
              <a:t>This is a </a:t>
            </a:r>
            <a:r>
              <a:rPr lang="en-US" sz="1500" dirty="0" smtClean="0"/>
              <a:t>Landslide </a:t>
            </a:r>
            <a:r>
              <a:rPr lang="en-US" sz="1500" dirty="0"/>
              <a:t>H</a:t>
            </a:r>
            <a:r>
              <a:rPr lang="en-US" sz="1500" dirty="0" smtClean="0"/>
              <a:t>azard </a:t>
            </a:r>
            <a:r>
              <a:rPr lang="en-US" sz="1500" dirty="0"/>
              <a:t>M</a:t>
            </a:r>
            <a:r>
              <a:rPr lang="en-US" sz="1500" dirty="0" smtClean="0"/>
              <a:t>ap </a:t>
            </a:r>
            <a:r>
              <a:rPr lang="en-US" sz="1500" dirty="0"/>
              <a:t>for the countries of Uganda and Rwanda. V</a:t>
            </a:r>
            <a:r>
              <a:rPr lang="en-US" sz="1500" dirty="0" smtClean="0"/>
              <a:t>ariables </a:t>
            </a:r>
            <a:r>
              <a:rPr lang="en-US" sz="1500" dirty="0"/>
              <a:t>that went into the making of this map were derived solely or in part from NASA’s Shuttle Radar Topography Mission </a:t>
            </a:r>
            <a:r>
              <a:rPr lang="en-US" sz="1500" dirty="0" smtClean="0"/>
              <a:t>Version 2 </a:t>
            </a:r>
            <a:r>
              <a:rPr lang="en-US" sz="1500" dirty="0"/>
              <a:t>(SRTM-V2) C-band digital elevation data.  SRTM-V2 data was collected over an 11 day period in February of 2000. </a:t>
            </a:r>
            <a:r>
              <a:rPr lang="en-US" sz="1500" dirty="0" smtClean="0"/>
              <a:t>Areas highly susceptible to landslides were intersected with SEDAC’s </a:t>
            </a:r>
            <a:r>
              <a:rPr lang="en-US" sz="1500" dirty="0"/>
              <a:t> Global Rural-Urban Mapping Project, Version 1 (GRUMPv1) </a:t>
            </a:r>
            <a:r>
              <a:rPr lang="en-US" sz="1500" dirty="0" smtClean="0"/>
              <a:t>population density grid data. This analysis revealed that approximately 16 million people live in landslide prone regions. This </a:t>
            </a:r>
            <a:r>
              <a:rPr lang="en-US" sz="1500" dirty="0"/>
              <a:t>map can be used by decision makers in Uganda and Rwanda to implement more effective hazard risk </a:t>
            </a:r>
            <a:r>
              <a:rPr lang="en-US" sz="1500" dirty="0" smtClean="0"/>
              <a:t>management. </a:t>
            </a:r>
            <a:endParaRPr lang="en-US" sz="1500" dirty="0"/>
          </a:p>
          <a:p>
            <a:endParaRPr lang="en-US" dirty="0"/>
          </a:p>
        </p:txBody>
      </p:sp>
      <p:sp>
        <p:nvSpPr>
          <p:cNvPr id="7" name="Title 1"/>
          <p:cNvSpPr txBox="1">
            <a:spLocks/>
          </p:cNvSpPr>
          <p:nvPr/>
        </p:nvSpPr>
        <p:spPr>
          <a:xfrm>
            <a:off x="457200" y="685800"/>
            <a:ext cx="3008313" cy="56515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j-lt"/>
                <a:ea typeface="+mj-ea"/>
                <a:cs typeface="+mj-cs"/>
              </a:rPr>
              <a:t>East Africa Disasters</a:t>
            </a:r>
            <a:endParaRPr kumimoji="0" lang="en-US"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080" y="228600"/>
            <a:ext cx="343926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6645" y="920525"/>
            <a:ext cx="2815356" cy="54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9518" y="2129599"/>
            <a:ext cx="10969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9519" y="5070220"/>
            <a:ext cx="11271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733800" y="6096000"/>
            <a:ext cx="2743200" cy="738664"/>
          </a:xfrm>
          <a:prstGeom prst="rect">
            <a:avLst/>
          </a:prstGeom>
          <a:noFill/>
        </p:spPr>
        <p:txBody>
          <a:bodyPr wrap="square" rtlCol="0">
            <a:spAutoFit/>
          </a:bodyPr>
          <a:lstStyle/>
          <a:p>
            <a:r>
              <a:rPr lang="en-US" sz="600" dirty="0"/>
              <a:t>Center for International Earth Science Information Network - CIESIN - Columbia University, International Food Policy Research Institute - IFPRI, The World Bank, and Centro </a:t>
            </a:r>
            <a:r>
              <a:rPr lang="en-US" sz="600" dirty="0" err="1"/>
              <a:t>Internacional</a:t>
            </a:r>
            <a:r>
              <a:rPr lang="en-US" sz="600" dirty="0"/>
              <a:t> de </a:t>
            </a:r>
            <a:r>
              <a:rPr lang="en-US" sz="600" dirty="0" err="1"/>
              <a:t>Agricultura</a:t>
            </a:r>
            <a:r>
              <a:rPr lang="en-US" sz="600" dirty="0"/>
              <a:t> Tropical - CIAT. 2011. Global Rural-Urban Mapping Project, Version 1 (GRUMPv1): Population Density Grid. Palisades, NY: NASA Socioeconomic Data and Applications Center (SEDAC). </a:t>
            </a:r>
            <a:r>
              <a:rPr lang="en-US" sz="600" dirty="0">
                <a:hlinkClick r:id="rId7"/>
              </a:rPr>
              <a:t>http://dx.doi.org/10.7927/H4R20Z93</a:t>
            </a:r>
            <a:r>
              <a:rPr lang="en-US" sz="600" dirty="0"/>
              <a:t>. Accessed </a:t>
            </a:r>
            <a:r>
              <a:rPr lang="en-US" sz="600" dirty="0" smtClean="0"/>
              <a:t>29 July 2015.</a:t>
            </a:r>
            <a:endParaRPr lang="en-US" sz="600" dirty="0"/>
          </a:p>
        </p:txBody>
      </p:sp>
      <p:sp>
        <p:nvSpPr>
          <p:cNvPr id="11" name="TextBox 10"/>
          <p:cNvSpPr txBox="1"/>
          <p:nvPr/>
        </p:nvSpPr>
        <p:spPr>
          <a:xfrm>
            <a:off x="6377781" y="6096000"/>
            <a:ext cx="2057400" cy="646331"/>
          </a:xfrm>
          <a:prstGeom prst="rect">
            <a:avLst/>
          </a:prstGeom>
          <a:noFill/>
        </p:spPr>
        <p:txBody>
          <a:bodyPr wrap="square" rtlCol="0">
            <a:spAutoFit/>
          </a:bodyPr>
          <a:lstStyle/>
          <a:p>
            <a:r>
              <a:rPr lang="en-US" sz="600" dirty="0"/>
              <a:t>Balk, D.L., U. </a:t>
            </a:r>
            <a:r>
              <a:rPr lang="en-US" sz="600" dirty="0" err="1"/>
              <a:t>Deichmann</a:t>
            </a:r>
            <a:r>
              <a:rPr lang="en-US" sz="600" dirty="0"/>
              <a:t>, G. </a:t>
            </a:r>
            <a:r>
              <a:rPr lang="en-US" sz="600" dirty="0" err="1"/>
              <a:t>Yetman</a:t>
            </a:r>
            <a:r>
              <a:rPr lang="en-US" sz="600" dirty="0"/>
              <a:t>, F. </a:t>
            </a:r>
            <a:r>
              <a:rPr lang="en-US" sz="600" dirty="0" err="1"/>
              <a:t>Pozzi</a:t>
            </a:r>
            <a:r>
              <a:rPr lang="en-US" sz="600" dirty="0"/>
              <a:t>, S. I. Hay, and A. Nelson. 2006. Determining Global Population Distribution: Methods, Applications and Data. Advances in Parasitology 62:119-156. </a:t>
            </a:r>
            <a:r>
              <a:rPr lang="en-US" sz="600" dirty="0">
                <a:hlinkClick r:id="rId8"/>
              </a:rPr>
              <a:t>http://dx.doi.org/10.1016/S0065-308X(05)62004-0</a:t>
            </a:r>
            <a:r>
              <a:rPr lang="en-US" sz="600" dirty="0"/>
              <a:t>.</a:t>
            </a:r>
          </a:p>
        </p:txBody>
      </p:sp>
      <p:pic>
        <p:nvPicPr>
          <p:cNvPr id="1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1353" y="5063507"/>
            <a:ext cx="1823614" cy="56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5659114"/>
            <a:ext cx="2428960" cy="28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0554" y="1469634"/>
            <a:ext cx="1384348" cy="119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ustom 7">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000000"/>
      </a:hlink>
      <a:folHlink>
        <a:srgbClr val="00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453</Words>
  <Application>Microsoft Office PowerPoint</Application>
  <PresentationFormat>On-screen Show (4:3)</PresentationFormat>
  <Paragraphs>17</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Civic</vt:lpstr>
      <vt:lpstr>DEVELOP National Program</vt:lpstr>
      <vt:lpstr>NASA Marshall Space Flight Center</vt:lpstr>
      <vt:lpstr>NASA Marshall Space Flight Center</vt:lpstr>
      <vt:lpstr>NASA Marshall Space Flight Center</vt:lpstr>
    </vt:vector>
  </TitlesOfParts>
  <Company>ODIN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Location Here</dc:title>
  <dc:creator>lmchilds</dc:creator>
  <cp:lastModifiedBy>Sherry baggett</cp:lastModifiedBy>
  <cp:revision>45</cp:revision>
  <dcterms:created xsi:type="dcterms:W3CDTF">2012-09-06T20:21:36Z</dcterms:created>
  <dcterms:modified xsi:type="dcterms:W3CDTF">2015-08-05T18:34:27Z</dcterms:modified>
</cp:coreProperties>
</file>