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98" r:id="rId2"/>
    <p:sldId id="288" r:id="rId3"/>
    <p:sldId id="304" r:id="rId4"/>
    <p:sldId id="281" r:id="rId5"/>
    <p:sldId id="289" r:id="rId6"/>
    <p:sldId id="291" r:id="rId7"/>
    <p:sldId id="293" r:id="rId8"/>
    <p:sldId id="303" r:id="rId9"/>
    <p:sldId id="305" r:id="rId10"/>
    <p:sldId id="282" r:id="rId11"/>
    <p:sldId id="297" r:id="rId12"/>
    <p:sldId id="278" r:id="rId13"/>
    <p:sldId id="280" r:id="rId14"/>
    <p:sldId id="2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manda Clayton" initials="AC [6]" lastIdx="1" clrIdx="6">
    <p:extLst/>
  </p:cmAuthor>
  <p:cmAuthor id="1" name="McCartney, Sean (GSFC-6104)[DEVELOP]" initials="MS(" lastIdx="1" clrIdx="0">
    <p:extLst/>
  </p:cmAuthor>
  <p:cmAuthor id="8" name="Miller, Tiffani N. (LARC-E3)[SSAI DEVELOP]" initials="MTN(D" lastIdx="1" clrIdx="7">
    <p:extLst>
      <p:ext uri="{19B8F6BF-5375-455C-9EA6-DF929625EA0E}">
        <p15:presenceInfo xmlns:p15="http://schemas.microsoft.com/office/powerpoint/2012/main" userId="S-1-5-21-330711430-3775241029-4075259233-555608" providerId="AD"/>
      </p:ext>
    </p:extLst>
  </p:cmAuthor>
  <p:cmAuthor id="2" name="Amanda Clayton" initials="AC" lastIdx="1" clrIdx="1">
    <p:extLst/>
  </p:cmAuthor>
  <p:cmAuthor id="3" name="Amanda Clayton" initials="AC [2]" lastIdx="1" clrIdx="2">
    <p:extLst/>
  </p:cmAuthor>
  <p:cmAuthor id="4" name="Amanda Clayton" initials="AC [3]" lastIdx="1" clrIdx="3">
    <p:extLst/>
  </p:cmAuthor>
  <p:cmAuthor id="5" name="Amanda Clayton" initials="AC [4]" lastIdx="1" clrIdx="4">
    <p:extLst/>
  </p:cmAuthor>
  <p:cmAuthor id="6" name="Amanda Clayton" initials="AC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7D7"/>
    <a:srgbClr val="FB3CFB"/>
    <a:srgbClr val="AA33F8"/>
    <a:srgbClr val="3333F7"/>
    <a:srgbClr val="6199F9"/>
    <a:srgbClr val="33F7F7"/>
    <a:srgbClr val="7DB862"/>
    <a:srgbClr val="41729D"/>
    <a:srgbClr val="1884C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17" autoAdjust="0"/>
    <p:restoredTop sz="70541" autoAdjust="0"/>
  </p:normalViewPr>
  <p:slideViewPr>
    <p:cSldViewPr snapToGrid="0">
      <p:cViewPr varScale="1">
        <p:scale>
          <a:sx n="78" d="100"/>
          <a:sy n="78" d="100"/>
        </p:scale>
        <p:origin x="2034" y="96"/>
      </p:cViewPr>
      <p:guideLst>
        <p:guide orient="horz"/>
        <p:guide pos="4968"/>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oddo\Desktop\CC_FieldSampling_MASTERDATA_257DEVELOP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latin typeface="Arial" panose="020B0604020202020204" pitchFamily="34" charset="0"/>
                <a:cs typeface="Arial" panose="020B0604020202020204" pitchFamily="34" charset="0"/>
              </a:rPr>
              <a:t>Biomass Calibration</a:t>
            </a:r>
            <a:endParaRPr lang="en-US" dirty="0">
              <a:latin typeface="Arial" panose="020B0604020202020204" pitchFamily="34" charset="0"/>
              <a:cs typeface="Arial" panose="020B0604020202020204" pitchFamily="34" charset="0"/>
            </a:endParaRPr>
          </a:p>
        </c:rich>
      </c:tx>
      <c:layout/>
      <c:overlay val="0"/>
    </c:title>
    <c:autoTitleDeleted val="0"/>
    <c:plotArea>
      <c:layout/>
      <c:scatterChart>
        <c:scatterStyle val="lineMarker"/>
        <c:varyColors val="0"/>
        <c:ser>
          <c:idx val="0"/>
          <c:order val="0"/>
          <c:tx>
            <c:v>Sampling 1</c:v>
          </c:tx>
          <c:spPr>
            <a:ln w="28575">
              <a:noFill/>
            </a:ln>
          </c:spPr>
          <c:trendline>
            <c:trendlineType val="log"/>
            <c:dispRSqr val="0"/>
            <c:dispEq val="0"/>
          </c:trendline>
          <c:trendline>
            <c:trendlineType val="log"/>
            <c:dispRSqr val="1"/>
            <c:dispEq val="1"/>
            <c:trendlineLbl>
              <c:layout>
                <c:manualLayout>
                  <c:x val="6.6459698772576306E-2"/>
                  <c:y val="0.211294472032657"/>
                </c:manualLayout>
              </c:layout>
              <c:tx>
                <c:rich>
                  <a:bodyPr/>
                  <a:lstStyle/>
                  <a:p>
                    <a:pPr>
                      <a:defRPr/>
                    </a:pPr>
                    <a:r>
                      <a:rPr lang="en-US" baseline="0" dirty="0">
                        <a:latin typeface="Arial" panose="020B0604020202020204" pitchFamily="34" charset="0"/>
                        <a:cs typeface="Arial" panose="020B0604020202020204" pitchFamily="34" charset="0"/>
                      </a:rPr>
                      <a:t>y = 0.1255ln(x) - 0.313</a:t>
                    </a:r>
                    <a:br>
                      <a:rPr lang="en-US" baseline="0" dirty="0">
                        <a:latin typeface="Arial" panose="020B0604020202020204" pitchFamily="34" charset="0"/>
                        <a:cs typeface="Arial" panose="020B0604020202020204" pitchFamily="34" charset="0"/>
                      </a:rPr>
                    </a:br>
                    <a:r>
                      <a:rPr lang="en-US" baseline="0" dirty="0">
                        <a:latin typeface="Arial" panose="020B0604020202020204" pitchFamily="34" charset="0"/>
                        <a:cs typeface="Arial" panose="020B0604020202020204" pitchFamily="34" charset="0"/>
                      </a:rPr>
                      <a:t>R² = 0.7504</a:t>
                    </a:r>
                    <a:endParaRPr lang="en-US" dirty="0">
                      <a:latin typeface="Arial" panose="020B0604020202020204" pitchFamily="34" charset="0"/>
                      <a:cs typeface="Arial" panose="020B0604020202020204" pitchFamily="34" charset="0"/>
                    </a:endParaRPr>
                  </a:p>
                </c:rich>
              </c:tx>
              <c:numFmt formatCode="General" sourceLinked="0"/>
            </c:trendlineLbl>
          </c:trendline>
          <c:xVal>
            <c:numRef>
              <c:f>'simple data'!$AN$2:$AN$28</c:f>
              <c:numCache>
                <c:formatCode>0</c:formatCode>
                <c:ptCount val="27"/>
                <c:pt idx="0">
                  <c:v>196</c:v>
                </c:pt>
                <c:pt idx="1">
                  <c:v>280</c:v>
                </c:pt>
                <c:pt idx="2">
                  <c:v>148</c:v>
                </c:pt>
                <c:pt idx="3">
                  <c:v>236</c:v>
                </c:pt>
                <c:pt idx="4">
                  <c:v>424</c:v>
                </c:pt>
                <c:pt idx="5">
                  <c:v>404</c:v>
                </c:pt>
                <c:pt idx="6">
                  <c:v>268</c:v>
                </c:pt>
                <c:pt idx="7">
                  <c:v>264</c:v>
                </c:pt>
                <c:pt idx="8">
                  <c:v>252</c:v>
                </c:pt>
                <c:pt idx="9">
                  <c:v>912</c:v>
                </c:pt>
                <c:pt idx="10">
                  <c:v>1756</c:v>
                </c:pt>
                <c:pt idx="11">
                  <c:v>1048</c:v>
                </c:pt>
                <c:pt idx="12">
                  <c:v>604</c:v>
                </c:pt>
                <c:pt idx="13">
                  <c:v>560</c:v>
                </c:pt>
                <c:pt idx="14">
                  <c:v>868</c:v>
                </c:pt>
                <c:pt idx="15">
                  <c:v>148</c:v>
                </c:pt>
                <c:pt idx="16">
                  <c:v>76</c:v>
                </c:pt>
                <c:pt idx="17">
                  <c:v>36</c:v>
                </c:pt>
                <c:pt idx="18">
                  <c:v>2152</c:v>
                </c:pt>
                <c:pt idx="19">
                  <c:v>3236</c:v>
                </c:pt>
                <c:pt idx="20">
                  <c:v>2632</c:v>
                </c:pt>
                <c:pt idx="21">
                  <c:v>2788</c:v>
                </c:pt>
                <c:pt idx="22">
                  <c:v>652</c:v>
                </c:pt>
                <c:pt idx="23">
                  <c:v>2600</c:v>
                </c:pt>
                <c:pt idx="24">
                  <c:v>176</c:v>
                </c:pt>
                <c:pt idx="25">
                  <c:v>196</c:v>
                </c:pt>
                <c:pt idx="26">
                  <c:v>31.99999999999989</c:v>
                </c:pt>
              </c:numCache>
            </c:numRef>
          </c:xVal>
          <c:yVal>
            <c:numRef>
              <c:f>'simple data'!$DH$2:$DH$28</c:f>
              <c:numCache>
                <c:formatCode>0.0000</c:formatCode>
                <c:ptCount val="27"/>
                <c:pt idx="0">
                  <c:v>0.28008008744455898</c:v>
                </c:pt>
                <c:pt idx="1">
                  <c:v>0.27274424006138398</c:v>
                </c:pt>
                <c:pt idx="2">
                  <c:v>0.27298722720810897</c:v>
                </c:pt>
                <c:pt idx="3">
                  <c:v>0.32910727395290101</c:v>
                </c:pt>
                <c:pt idx="4">
                  <c:v>0.33223666188185502</c:v>
                </c:pt>
                <c:pt idx="5">
                  <c:v>0.30996072330332303</c:v>
                </c:pt>
                <c:pt idx="6">
                  <c:v>0.29729472371139898</c:v>
                </c:pt>
                <c:pt idx="7">
                  <c:v>0.28387972669203898</c:v>
                </c:pt>
                <c:pt idx="8">
                  <c:v>0.281999812824129</c:v>
                </c:pt>
                <c:pt idx="9">
                  <c:v>0.550609851904449</c:v>
                </c:pt>
                <c:pt idx="10">
                  <c:v>0.537779880456008</c:v>
                </c:pt>
                <c:pt idx="11">
                  <c:v>0.48028769305573199</c:v>
                </c:pt>
                <c:pt idx="12">
                  <c:v>0.51215103355371905</c:v>
                </c:pt>
                <c:pt idx="13">
                  <c:v>0.49296544988401902</c:v>
                </c:pt>
                <c:pt idx="14">
                  <c:v>0.50300140595390896</c:v>
                </c:pt>
                <c:pt idx="15">
                  <c:v>0.29851044211446898</c:v>
                </c:pt>
                <c:pt idx="16">
                  <c:v>0.302532412220614</c:v>
                </c:pt>
                <c:pt idx="17">
                  <c:v>0.30084718933225302</c:v>
                </c:pt>
                <c:pt idx="18">
                  <c:v>0.76297193689614495</c:v>
                </c:pt>
                <c:pt idx="19">
                  <c:v>0.78129685392750503</c:v>
                </c:pt>
                <c:pt idx="20">
                  <c:v>0.79830605881981598</c:v>
                </c:pt>
                <c:pt idx="21">
                  <c:v>0.71560483340023795</c:v>
                </c:pt>
                <c:pt idx="22">
                  <c:v>0.64234741996644296</c:v>
                </c:pt>
                <c:pt idx="23">
                  <c:v>0.75508725153943301</c:v>
                </c:pt>
                <c:pt idx="24">
                  <c:v>0.34832105948586201</c:v>
                </c:pt>
                <c:pt idx="25">
                  <c:v>0.33942989878489099</c:v>
                </c:pt>
                <c:pt idx="26">
                  <c:v>0.29443810329875297</c:v>
                </c:pt>
              </c:numCache>
            </c:numRef>
          </c:yVal>
          <c:smooth val="0"/>
        </c:ser>
        <c:dLbls>
          <c:showLegendKey val="0"/>
          <c:showVal val="0"/>
          <c:showCatName val="0"/>
          <c:showSerName val="0"/>
          <c:showPercent val="0"/>
          <c:showBubbleSize val="0"/>
        </c:dLbls>
        <c:axId val="203622600"/>
        <c:axId val="166791984"/>
      </c:scatterChart>
      <c:valAx>
        <c:axId val="203622600"/>
        <c:scaling>
          <c:orientation val="minMax"/>
        </c:scaling>
        <c:delete val="0"/>
        <c:axPos val="b"/>
        <c:title>
          <c:tx>
            <c:rich>
              <a:bodyPr/>
              <a:lstStyle/>
              <a:p>
                <a:pPr>
                  <a:defRPr sz="1400"/>
                </a:pPr>
                <a:r>
                  <a:rPr lang="en-US" sz="1400" dirty="0" smtClean="0">
                    <a:latin typeface="Arial" panose="020B0604020202020204" pitchFamily="34" charset="0"/>
                    <a:cs typeface="Arial" panose="020B0604020202020204" pitchFamily="34" charset="0"/>
                  </a:rPr>
                  <a:t>Biomass (kg</a:t>
                </a:r>
                <a:r>
                  <a:rPr lang="en-US" sz="1400" baseline="0" dirty="0" smtClean="0">
                    <a:latin typeface="Arial" panose="020B0604020202020204" pitchFamily="34" charset="0"/>
                    <a:cs typeface="Arial" panose="020B0604020202020204" pitchFamily="34" charset="0"/>
                  </a:rPr>
                  <a:t> · Ha)</a:t>
                </a:r>
                <a:endParaRPr lang="en-US" sz="1400" dirty="0">
                  <a:latin typeface="Arial" panose="020B0604020202020204" pitchFamily="34" charset="0"/>
                  <a:cs typeface="Arial" panose="020B0604020202020204" pitchFamily="34" charset="0"/>
                </a:endParaRPr>
              </a:p>
            </c:rich>
          </c:tx>
          <c:layout/>
          <c:overlay val="0"/>
        </c:title>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66791984"/>
        <c:crosses val="autoZero"/>
        <c:crossBetween val="midCat"/>
      </c:valAx>
      <c:valAx>
        <c:axId val="166791984"/>
        <c:scaling>
          <c:orientation val="minMax"/>
          <c:max val="1"/>
        </c:scaling>
        <c:delete val="0"/>
        <c:axPos val="l"/>
        <c:title>
          <c:tx>
            <c:rich>
              <a:bodyPr/>
              <a:lstStyle/>
              <a:p>
                <a:pPr>
                  <a:defRPr/>
                </a:pPr>
                <a:r>
                  <a:rPr lang="en-US" sz="1400" dirty="0" smtClean="0">
                    <a:latin typeface="Arial" panose="020B0604020202020204" pitchFamily="34" charset="0"/>
                    <a:cs typeface="Arial" panose="020B0604020202020204" pitchFamily="34" charset="0"/>
                  </a:rPr>
                  <a:t>NDVI</a:t>
                </a:r>
                <a:endParaRPr lang="en-US" sz="1400" dirty="0">
                  <a:latin typeface="Arial" panose="020B0604020202020204" pitchFamily="34" charset="0"/>
                  <a:cs typeface="Arial" panose="020B0604020202020204" pitchFamily="34" charset="0"/>
                </a:endParaRPr>
              </a:p>
            </c:rich>
          </c:tx>
          <c:layout/>
          <c:overlay val="0"/>
        </c:title>
        <c:numFmt formatCode="0.0000" sourceLinked="1"/>
        <c:majorTickMark val="out"/>
        <c:minorTickMark val="none"/>
        <c:tickLblPos val="nextTo"/>
        <c:crossAx val="203622600"/>
        <c:crosses val="autoZero"/>
        <c:crossBetween val="midCat"/>
      </c:valAx>
    </c:plotArea>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4/5/2017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ublicdomainpictures.net/view-image.php?image=306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en/wheat-field-rye-grain-agriculture-40414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dx.doi.org/10.1016/j.jag.2015.03.00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baseline="0" dirty="0" smtClean="0">
                <a:solidFill>
                  <a:schemeClr val="dk1"/>
                </a:solidFill>
                <a:latin typeface="+mn-lt"/>
                <a:ea typeface="Calibri"/>
                <a:cs typeface="Calibri"/>
                <a:sym typeface="Calibri"/>
              </a:rPr>
              <a:t>We are the Chesapeake Bay Agriculture Team at Goddard Space Flight Center.</a:t>
            </a:r>
          </a:p>
          <a:p>
            <a:r>
              <a:rPr lang="en-US" sz="1000" b="0" i="0" u="none" strike="noStrike" cap="none" baseline="0" dirty="0" smtClean="0">
                <a:solidFill>
                  <a:schemeClr val="dk1"/>
                </a:solidFill>
                <a:latin typeface="+mn-lt"/>
                <a:ea typeface="Calibri"/>
                <a:cs typeface="Calibri"/>
                <a:sym typeface="Calibri"/>
              </a:rPr>
              <a:t>*Each Team Member introduces himself/herself*</a:t>
            </a:r>
          </a:p>
          <a:p>
            <a:pPr marL="0" marR="0" lvl="0" indent="0" algn="l" rtl="0">
              <a:spcBef>
                <a:spcPts val="0"/>
              </a:spcBef>
              <a:buSzPct val="25000"/>
              <a:buNone/>
            </a:pPr>
            <a:r>
              <a:rPr lang="en-US" sz="1000" b="0" i="0" u="none" strike="noStrike" cap="none" baseline="0" dirty="0" smtClean="0">
                <a:solidFill>
                  <a:schemeClr val="dk1"/>
                </a:solidFill>
                <a:latin typeface="+mn-lt"/>
                <a:ea typeface="Calibri"/>
                <a:cs typeface="Calibri"/>
                <a:sym typeface="Calibri"/>
              </a:rPr>
              <a:t>Our project is focused on quantifying winter cover crop performance in the Chesapeake Bay.</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smtClean="0">
                <a:solidFill>
                  <a:schemeClr val="tx1"/>
                </a:solidFill>
                <a:effectLst/>
                <a:latin typeface="+mn-lt"/>
                <a:ea typeface="+mn-ea"/>
                <a:cs typeface="+mn-cs"/>
              </a:rPr>
              <a:t>This project came about when one of our partners at the USDA-ARS reached out to DEVELOP to collaborate on research they have been doing with the Maryland Department of Agriculture.</a:t>
            </a:r>
          </a:p>
          <a:p>
            <a:endParaRPr lang="en-US" sz="1000" dirty="0" smtClean="0"/>
          </a:p>
          <a:p>
            <a:r>
              <a:rPr lang="en-US" sz="1000" dirty="0" smtClean="0"/>
              <a:t>Image credit:</a:t>
            </a:r>
          </a:p>
          <a:p>
            <a:r>
              <a:rPr lang="en-US" sz="1000" dirty="0" smtClean="0"/>
              <a:t>European</a:t>
            </a:r>
            <a:r>
              <a:rPr lang="en-US" sz="1000" baseline="0" dirty="0" smtClean="0"/>
              <a:t> Space Agency, Sentinel-2 Image via USGS Earth Explorer</a:t>
            </a:r>
          </a:p>
          <a:p>
            <a:r>
              <a:rPr lang="en-US" sz="1000" b="0" i="0" u="none" strike="noStrike" cap="none" baseline="0" dirty="0" smtClean="0">
                <a:solidFill>
                  <a:schemeClr val="dk1"/>
                </a:solidFill>
                <a:latin typeface="+mn-lt"/>
                <a:ea typeface="Calibri"/>
                <a:cs typeface="Calibri"/>
                <a:sym typeface="Calibri"/>
              </a:rPr>
              <a:t>(http://earthexplorer.usgs.gov/)</a:t>
            </a:r>
            <a:endParaRPr lang="en-US" sz="1000"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3731934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smtClean="0">
                <a:solidFill>
                  <a:schemeClr val="tx1"/>
                </a:solidFill>
                <a:effectLst/>
                <a:latin typeface="+mn-lt"/>
                <a:ea typeface="+mn-ea"/>
                <a:cs typeface="+mn-cs"/>
              </a:rPr>
              <a:t>The first script selects all the imagery within a time period, then NDVI is calculated, from which the maximum NDVI is selected by field ID. Another script then runs the calibration model on each dataset to calculate biomass, N%, and N content. Finally, crop performance metrics are then associated with the field ID’s provided by the MDA for a particular year to produce winter cover crop maps by season.</a:t>
            </a:r>
          </a:p>
          <a:p>
            <a:pPr rtl="0" latinLnBrk="0"/>
            <a:endParaRPr lang="en-US" sz="1200" b="0" i="0" kern="1200" dirty="0" smtClean="0">
              <a:solidFill>
                <a:schemeClr val="tx1"/>
              </a:solidFill>
              <a:effectLst/>
              <a:latin typeface="+mn-lt"/>
              <a:ea typeface="+mn-ea"/>
              <a:cs typeface="+mn-cs"/>
            </a:endParaRPr>
          </a:p>
          <a:p>
            <a:pPr rtl="0" latinLnBrk="0"/>
            <a:r>
              <a:rPr lang="en-US" sz="1200" b="0" i="0" kern="1200" dirty="0" smtClean="0">
                <a:solidFill>
                  <a:schemeClr val="tx1"/>
                </a:solidFill>
                <a:effectLst/>
                <a:latin typeface="+mn-lt"/>
                <a:ea typeface="+mn-ea"/>
                <a:cs typeface="+mn-cs"/>
              </a:rPr>
              <a:t>The R2 for the model predicting biomass is reasonable, but not so for Nitrogen. Our partners plan to use our scripts to extract additional indices for estimating Nitrogen such as red-edge for Sentinel-2.</a:t>
            </a:r>
          </a:p>
          <a:p>
            <a:r>
              <a:rPr lang="en-US" sz="1200" kern="1200" dirty="0" smtClean="0">
                <a:solidFill>
                  <a:schemeClr val="tx1"/>
                </a:solidFill>
                <a:effectLst/>
                <a:latin typeface="+mn-lt"/>
                <a:ea typeface="+mn-ea"/>
                <a:cs typeface="+mn-cs"/>
              </a:rPr>
              <a:t>These maps will be useful to assess varying rates of biomass accumulation by crop species and other metrics.</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3793815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a number of errors and uncertainties associated with this project. The models developed here are a proof of concept but could benefit from additional data collection and model development. As the cover crop program continues to collect field data, and as new remote observations are built in, the calibration between biomass and NDVI should become more established. In addition there were a number of programmatic errors, including overlapping field boundaries that resulted from duplicate records in the MDA agronomic database. We have communicated these discrepancies to our project partners and as their digital management of field data improves we can be sure we are looking at the most accurate and up-to-date information possible.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901338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the first in a potentially multi-term project, many of the insights from this work are methodological. We found that utilizing the processing power of platforms like Google Earth Engine gives our project partners an efficient way to automate many of the processes that previously took a great deal of resources. This will allow the MDA to rapidly find clear imagery and extract NDVI information according to individual field boundaries, and to use that information to assess cover crop performance. Moving forward, this project will allow for even more efficient monitoring by allowing MDA staff to assess program compliance remotely instead of spending time physically traveling to individual farms.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“Green Wheat Field” by Petr Kratochvil available under a Public Domain license at </a:t>
            </a:r>
            <a:endParaRPr lang="en-US" b="0" dirty="0" smtClean="0">
              <a:effectLst/>
            </a:endParaRPr>
          </a:p>
          <a:p>
            <a:r>
              <a:rPr lang="en-US" sz="1200" b="0" i="0" u="sng" strike="noStrike" kern="1200" dirty="0" smtClean="0">
                <a:solidFill>
                  <a:schemeClr val="tx1"/>
                </a:solidFill>
                <a:effectLst/>
                <a:latin typeface="+mn-lt"/>
                <a:ea typeface="+mn-ea"/>
                <a:cs typeface="+mn-cs"/>
                <a:hlinkClick r:id="rId3"/>
              </a:rPr>
              <a:t>http://www.publicdomainpictures.net/view-image.php?image=3066</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3925316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terms of future work, there are plans to collect additional calibration data for use with Sentinel-2 imagery. The addition of red edge bands will allow for a more precise understanding of the relationship between remote observations and nitrogen content. Finally, this project was a feasibility study that used four test counties in Maryland however the methodology established here will allow the MDA to scale up the analysis to the entire state. Similar assessments could be established throughout the Chesapeake Bay Watershed in neighboring states like Pennsylvania and Virginia, which would require increased communication and interstate cooperation. </a:t>
            </a:r>
          </a:p>
          <a:p>
            <a:endParaRPr lang="en-US" dirty="0" smtClean="0"/>
          </a:p>
          <a:p>
            <a:r>
              <a:rPr lang="en-US" dirty="0" smtClean="0"/>
              <a:t>Image Credit:</a:t>
            </a:r>
          </a:p>
          <a:p>
            <a:r>
              <a:rPr lang="en-US" dirty="0" smtClean="0"/>
              <a:t>“Hutchinson Brothers</a:t>
            </a:r>
            <a:r>
              <a:rPr lang="en-US" baseline="0" dirty="0" smtClean="0"/>
              <a:t> Farm,” by Sunita Yadav. Used with permission of owner.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4043897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174533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Chesapeake Bay is the largest estuary in North America, encompassing</a:t>
            </a:r>
            <a:r>
              <a:rPr lang="en-US" sz="1200" b="0" i="0" u="none" strike="noStrike" kern="1200" baseline="0" dirty="0" smtClean="0">
                <a:solidFill>
                  <a:schemeClr val="tx1"/>
                </a:solidFill>
                <a:effectLst/>
                <a:latin typeface="+mn-lt"/>
                <a:ea typeface="+mn-ea"/>
                <a:cs typeface="+mn-cs"/>
              </a:rPr>
              <a:t> an area the size of California.  The bay provides water, food sources, and recreation for over 17 million people.  The bay suffers from nutrient and sediment runoff, largely from agricultural production.  </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Increased concentrations of nutrients like nitrogen has led to harmful algal blooms, which deplete the waters of oxygen and threaten much of the Bay’s marine life through eutrophication that will further degrade marine biomass and biological diversity.</a:t>
            </a:r>
          </a:p>
          <a:p>
            <a:pPr rtl="0"/>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000" b="0" i="0" u="none" strike="noStrike" kern="1200" dirty="0" smtClean="0">
                <a:solidFill>
                  <a:schemeClr val="tx1"/>
                </a:solidFill>
                <a:effectLst/>
                <a:latin typeface="+mn-lt"/>
                <a:ea typeface="+mn-ea"/>
                <a:cs typeface="+mn-cs"/>
              </a:rPr>
              <a:t>Image Credit:</a:t>
            </a:r>
          </a:p>
          <a:p>
            <a:pPr rtl="0"/>
            <a:r>
              <a:rPr lang="en-US" sz="1000" b="0" i="0" u="none" strike="noStrike" kern="1200" dirty="0" smtClean="0">
                <a:solidFill>
                  <a:schemeClr val="tx1"/>
                </a:solidFill>
                <a:effectLst/>
                <a:latin typeface="+mn-lt"/>
                <a:ea typeface="+mn-ea"/>
                <a:cs typeface="+mn-cs"/>
              </a:rPr>
              <a:t>“</a:t>
            </a:r>
            <a:r>
              <a:rPr lang="en-US" sz="1000" b="0" i="0" kern="1200" dirty="0" smtClean="0">
                <a:solidFill>
                  <a:schemeClr val="tx1"/>
                </a:solidFill>
                <a:effectLst/>
                <a:latin typeface="+mn-lt"/>
                <a:ea typeface="+mn-ea"/>
                <a:cs typeface="+mn-cs"/>
              </a:rPr>
              <a:t>Wetland area in the Chesapeake Bay</a:t>
            </a:r>
            <a:r>
              <a:rPr lang="en-US" sz="1000" b="0" i="0" u="none" strike="noStrike" kern="1200" dirty="0" smtClean="0">
                <a:solidFill>
                  <a:schemeClr val="tx1"/>
                </a:solidFill>
                <a:effectLst/>
                <a:latin typeface="+mn-lt"/>
                <a:ea typeface="+mn-ea"/>
                <a:cs typeface="+mn-cs"/>
              </a:rPr>
              <a:t>” by USEPA Environmental-Protection Agency available under a Public Domain license at </a:t>
            </a:r>
            <a:endParaRPr lang="en-US" sz="1000" b="0" dirty="0" smtClean="0">
              <a:effectLst/>
            </a:endParaRPr>
          </a:p>
          <a:p>
            <a:r>
              <a:rPr lang="en-US" sz="1000" b="0" i="0" u="sng" strike="noStrike" kern="1200" dirty="0" smtClean="0">
                <a:solidFill>
                  <a:schemeClr val="tx1"/>
                </a:solidFill>
                <a:effectLst/>
                <a:latin typeface="+mn-lt"/>
                <a:ea typeface="+mn-ea"/>
                <a:cs typeface="+mn-cs"/>
              </a:rPr>
              <a:t>https://www.flickr.com/photos/usepagov/15011160418/</a:t>
            </a:r>
            <a:endParaRPr lang="en-US" sz="1000"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136327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Cover crops have proven to be an effective way to absorb excess nitrogen and reduce erosion.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response to the water quality concerns in the Chesapeake</a:t>
            </a:r>
            <a:r>
              <a:rPr lang="en-US" baseline="0" dirty="0" smtClean="0"/>
              <a:t> Bay, the Maryland Department of Agriculture created a program to limit the effects of agricultural pollution.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Maryland Agricultural Water Quality Cost-Share (MACS) Program provides cash incentives for farmers to grow winter cover crops between primary planting seasons.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still unclear, however, just how effective the winter cover crops have been at accomplishing their goal.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rtl="0"/>
            <a:r>
              <a:rPr lang="en-US" sz="1000" b="0" i="0" u="none" strike="noStrike" kern="1200" dirty="0" smtClean="0">
                <a:solidFill>
                  <a:schemeClr val="tx1"/>
                </a:solidFill>
                <a:effectLst/>
                <a:latin typeface="+mn-lt"/>
                <a:ea typeface="+mn-ea"/>
                <a:cs typeface="+mn-cs"/>
              </a:rPr>
              <a:t>Image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Italian ryegrass cover crop</a:t>
            </a:r>
            <a:r>
              <a:rPr lang="en-US" sz="1000" b="0" i="0" u="none" strike="noStrike" kern="1200" dirty="0" smtClean="0">
                <a:solidFill>
                  <a:schemeClr val="tx1"/>
                </a:solidFill>
                <a:effectLst/>
                <a:latin typeface="+mn-lt"/>
                <a:ea typeface="+mn-ea"/>
                <a:cs typeface="+mn-cs"/>
              </a:rPr>
              <a:t>” by</a:t>
            </a:r>
            <a:r>
              <a:rPr lang="en-US" sz="1000" b="0" i="0" u="none" strike="noStrike" kern="1200" baseline="0" dirty="0" smtClean="0">
                <a:solidFill>
                  <a:schemeClr val="tx1"/>
                </a:solidFill>
                <a:effectLst/>
                <a:latin typeface="+mn-lt"/>
                <a:ea typeface="+mn-ea"/>
                <a:cs typeface="+mn-cs"/>
              </a:rPr>
              <a:t> </a:t>
            </a:r>
            <a:r>
              <a:rPr lang="en-US" sz="1000" b="0" i="0" u="none" strike="noStrike" kern="1200" dirty="0" smtClean="0">
                <a:solidFill>
                  <a:schemeClr val="tx1"/>
                </a:solidFill>
                <a:effectLst/>
                <a:latin typeface="+mn-lt"/>
                <a:ea typeface="+mn-ea"/>
                <a:cs typeface="+mn-cs"/>
              </a:rPr>
              <a:t>Alan Manson available under Creative Commons Attribution-Share Alike 3.0 </a:t>
            </a:r>
            <a:r>
              <a:rPr lang="en-US" sz="1000" b="0" i="0" u="none" strike="noStrike" kern="1200" dirty="0" err="1" smtClean="0">
                <a:solidFill>
                  <a:schemeClr val="tx1"/>
                </a:solidFill>
                <a:effectLst/>
                <a:latin typeface="+mn-lt"/>
                <a:ea typeface="+mn-ea"/>
                <a:cs typeface="+mn-cs"/>
              </a:rPr>
              <a:t>Unported</a:t>
            </a:r>
            <a:r>
              <a:rPr lang="en-US" sz="1000" b="0" i="0" u="none" strike="noStrike" kern="1200" dirty="0" smtClean="0">
                <a:solidFill>
                  <a:schemeClr val="tx1"/>
                </a:solidFill>
                <a:effectLst/>
                <a:latin typeface="+mn-lt"/>
                <a:ea typeface="+mn-ea"/>
                <a:cs typeface="+mn-cs"/>
              </a:rPr>
              <a:t> license at </a:t>
            </a:r>
            <a:endParaRPr lang="en-US" sz="1000" b="0" dirty="0" smtClean="0">
              <a:effectLst/>
            </a:endParaRPr>
          </a:p>
          <a:p>
            <a:r>
              <a:rPr lang="en-US" sz="1000" b="0" i="0" u="sng" strike="noStrike" kern="1200" dirty="0" smtClean="0">
                <a:solidFill>
                  <a:schemeClr val="tx1"/>
                </a:solidFill>
                <a:effectLst/>
                <a:latin typeface="+mn-lt"/>
                <a:ea typeface="+mn-ea"/>
                <a:cs typeface="+mn-cs"/>
              </a:rPr>
              <a:t>https://commons.wikimedia.org/wiki/File:2004_0609_Italian_ryegrass_cover_crop.jpg</a:t>
            </a:r>
            <a:endParaRPr lang="en-US" sz="1000"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125783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team is working with researchers from these organizations to assess the performance of winter cover crops using NASA Earth observations.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From 2006-2012 the USDA-ARS collected calibration data from participating winter cover crop fields.  This data includes biomass, nitrogen content, and percent groundcover.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University of Missouri College of Agriculture, Food and Natural Resources (CAFNR), available under</a:t>
            </a:r>
            <a:r>
              <a:rPr lang="en-US" sz="1200" b="0" i="0" kern="1200" baseline="0" dirty="0" smtClean="0">
                <a:solidFill>
                  <a:schemeClr val="tx1"/>
                </a:solidFill>
                <a:effectLst/>
                <a:latin typeface="+mn-lt"/>
                <a:ea typeface="+mn-ea"/>
                <a:cs typeface="+mn-cs"/>
              </a:rPr>
              <a:t> a Creative Commons noncommercial license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https://www.flickr.com/photos/cafnr/14277609456/</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94971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Our</a:t>
            </a:r>
            <a:r>
              <a:rPr lang="en-US" sz="1200" b="0" i="0" u="none" strike="noStrike" kern="1200" baseline="0" dirty="0" smtClean="0">
                <a:solidFill>
                  <a:schemeClr val="tx1"/>
                </a:solidFill>
                <a:effectLst/>
                <a:latin typeface="+mn-lt"/>
                <a:ea typeface="+mn-ea"/>
                <a:cs typeface="+mn-cs"/>
              </a:rPr>
              <a:t> goals were to help our project partners assess the effectiveness of the Maryland Winter Cover Crop Program. To do this, we developed three objectives:</a:t>
            </a:r>
          </a:p>
          <a:p>
            <a:endParaRPr lang="en-US" sz="1200" b="0" i="0" u="none" strike="noStrike" kern="1200" baseline="0" dirty="0" smtClean="0">
              <a:solidFill>
                <a:schemeClr val="tx1"/>
              </a:solidFill>
              <a:effectLst/>
              <a:latin typeface="+mn-lt"/>
              <a:ea typeface="+mn-ea"/>
              <a:cs typeface="+mn-cs"/>
            </a:endParaRPr>
          </a:p>
          <a:p>
            <a:pPr marL="0" lvl="0" indent="0">
              <a:lnSpc>
                <a:spcPct val="170000"/>
              </a:lnSpc>
              <a:spcBef>
                <a:spcPts val="0"/>
              </a:spcBef>
              <a:buClr>
                <a:srgbClr val="757070"/>
              </a:buClr>
              <a:buSzPct val="90000"/>
              <a:buFont typeface="+mj-lt"/>
              <a:buNone/>
            </a:pPr>
            <a:r>
              <a:rPr lang="en-US" sz="1200" b="0" i="0" u="none" strike="noStrike" kern="1200" dirty="0" smtClean="0">
                <a:solidFill>
                  <a:schemeClr val="tx1"/>
                </a:solidFill>
                <a:effectLst/>
                <a:latin typeface="+mn-lt"/>
                <a:ea typeface="+mn-ea"/>
                <a:cs typeface="+mn-cs"/>
              </a:rPr>
              <a:t>1. </a:t>
            </a:r>
            <a:r>
              <a:rPr lang="en-US" b="1" dirty="0" smtClean="0">
                <a:solidFill>
                  <a:srgbClr val="7DB862"/>
                </a:solidFill>
              </a:rPr>
              <a:t>Measure</a:t>
            </a:r>
            <a:r>
              <a:rPr lang="en-US" dirty="0" smtClean="0">
                <a:solidFill>
                  <a:srgbClr val="7DB862"/>
                </a:solidFill>
              </a:rPr>
              <a:t> </a:t>
            </a:r>
            <a:r>
              <a:rPr lang="en-US" dirty="0" smtClean="0">
                <a:solidFill>
                  <a:srgbClr val="757070"/>
                </a:solidFill>
              </a:rPr>
              <a:t>winter cover crop performance within four Maryland counties</a:t>
            </a:r>
          </a:p>
          <a:p>
            <a:pPr marL="0" lvl="0" indent="0">
              <a:lnSpc>
                <a:spcPct val="170000"/>
              </a:lnSpc>
              <a:spcBef>
                <a:spcPts val="0"/>
              </a:spcBef>
              <a:buClr>
                <a:srgbClr val="757070"/>
              </a:buClr>
              <a:buSzPct val="90000"/>
              <a:buFont typeface="+mj-lt"/>
              <a:buNone/>
            </a:pPr>
            <a:r>
              <a:rPr lang="en-US" b="1" dirty="0" smtClean="0">
                <a:solidFill>
                  <a:srgbClr val="7DB862"/>
                </a:solidFill>
              </a:rPr>
              <a:t>2. Evaluate</a:t>
            </a:r>
            <a:r>
              <a:rPr lang="en-US" dirty="0" smtClean="0">
                <a:solidFill>
                  <a:srgbClr val="7DB862"/>
                </a:solidFill>
              </a:rPr>
              <a:t> </a:t>
            </a:r>
            <a:r>
              <a:rPr lang="en-US" dirty="0" smtClean="0">
                <a:solidFill>
                  <a:srgbClr val="757070"/>
                </a:solidFill>
              </a:rPr>
              <a:t>estimated nitrogen uptake by </a:t>
            </a:r>
            <a:r>
              <a:rPr lang="en-US" b="1" dirty="0" smtClean="0">
                <a:solidFill>
                  <a:srgbClr val="7DB862"/>
                </a:solidFill>
              </a:rPr>
              <a:t>quantifying</a:t>
            </a:r>
            <a:r>
              <a:rPr lang="en-US" dirty="0" smtClean="0">
                <a:solidFill>
                  <a:srgbClr val="757070"/>
                </a:solidFill>
              </a:rPr>
              <a:t> above-ground biomass, N content, and percent nitrogen</a:t>
            </a:r>
          </a:p>
          <a:p>
            <a:pPr marL="0" lvl="0" indent="0">
              <a:lnSpc>
                <a:spcPct val="170000"/>
              </a:lnSpc>
              <a:spcBef>
                <a:spcPts val="0"/>
              </a:spcBef>
              <a:buClr>
                <a:srgbClr val="757070"/>
              </a:buClr>
              <a:buSzPct val="90000"/>
              <a:buFont typeface="+mj-lt"/>
              <a:buNone/>
            </a:pPr>
            <a:r>
              <a:rPr lang="en-US" dirty="0" smtClean="0">
                <a:solidFill>
                  <a:srgbClr val="757070"/>
                </a:solidFill>
              </a:rPr>
              <a:t>3.</a:t>
            </a:r>
            <a:r>
              <a:rPr lang="en-US" baseline="0" dirty="0" smtClean="0">
                <a:solidFill>
                  <a:srgbClr val="757070"/>
                </a:solidFill>
              </a:rPr>
              <a:t> </a:t>
            </a:r>
            <a:r>
              <a:rPr lang="en-US" dirty="0" smtClean="0">
                <a:solidFill>
                  <a:srgbClr val="757070"/>
                </a:solidFill>
              </a:rPr>
              <a:t>Provide vegetation metrics to the MDA to </a:t>
            </a:r>
            <a:r>
              <a:rPr lang="en-US" b="1" dirty="0" smtClean="0">
                <a:solidFill>
                  <a:srgbClr val="7DB862"/>
                </a:solidFill>
              </a:rPr>
              <a:t>improve</a:t>
            </a:r>
            <a:r>
              <a:rPr lang="en-US" dirty="0" smtClean="0">
                <a:solidFill>
                  <a:srgbClr val="757070"/>
                </a:solidFill>
              </a:rPr>
              <a:t> crop adaptive management practices</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Credit:</a:t>
            </a:r>
          </a:p>
          <a:p>
            <a:r>
              <a:rPr lang="en-US" sz="1200" b="0" i="0" u="none" strike="noStrike" kern="1200" dirty="0" smtClean="0">
                <a:solidFill>
                  <a:schemeClr val="tx1"/>
                </a:solidFill>
                <a:effectLst/>
                <a:latin typeface="+mn-lt"/>
                <a:ea typeface="+mn-ea"/>
                <a:cs typeface="+mn-cs"/>
              </a:rPr>
              <a:t>“Wheat Field” by Colliefreund available under a CCO Public Domain License at: </a:t>
            </a:r>
            <a:r>
              <a:rPr lang="en-US" sz="1200" b="0" i="0" u="sng" strike="noStrike" kern="1200" dirty="0" smtClean="0">
                <a:solidFill>
                  <a:schemeClr val="tx1"/>
                </a:solidFill>
                <a:effectLst/>
                <a:latin typeface="+mn-lt"/>
                <a:ea typeface="+mn-ea"/>
                <a:cs typeface="+mn-cs"/>
                <a:hlinkClick r:id="rId3"/>
              </a:rPr>
              <a:t>https://pixabay.com/en/wheat-field-rye-grain-agriculture-404142/</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3528520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align</a:t>
            </a:r>
            <a:r>
              <a:rPr lang="en-US" baseline="0" dirty="0" smtClean="0"/>
              <a:t> with current work of the Maryland Department of Agriculture we are focusing on the Maryland portion of the watershed, and specifically within four test counties. </a:t>
            </a:r>
          </a:p>
          <a:p>
            <a:endParaRPr lang="en-US" baseline="0" dirty="0" smtClean="0"/>
          </a:p>
          <a:p>
            <a:r>
              <a:rPr lang="en-US" baseline="0" dirty="0" smtClean="0"/>
              <a:t>The Study Period included the years from 2006-2016 for two seasons per year: winter (December 15 – January 31), and spring (March 1 – April 15).</a:t>
            </a:r>
          </a:p>
          <a:p>
            <a:endParaRPr lang="en-US" baseline="0" dirty="0" smtClean="0"/>
          </a:p>
          <a:p>
            <a:r>
              <a:rPr lang="en-US" baseline="0" dirty="0" smtClean="0"/>
              <a:t>This aligns with the 2006 to 2012 calibration data from the USDA-ARS as well as the MDA field enrollment data from 2014 to 2016.</a:t>
            </a:r>
          </a:p>
          <a:p>
            <a:endParaRPr lang="en-US" baseline="0" dirty="0" smtClean="0"/>
          </a:p>
          <a:p>
            <a:endParaRPr lang="en-US" baseline="0" dirty="0" smtClean="0"/>
          </a:p>
          <a:p>
            <a:r>
              <a:rPr lang="en-US" dirty="0" smtClean="0"/>
              <a:t>Image Credit: </a:t>
            </a:r>
          </a:p>
          <a:p>
            <a:r>
              <a:rPr lang="en-US" dirty="0" smtClean="0"/>
              <a:t>Adapted</a:t>
            </a:r>
            <a:r>
              <a:rPr lang="en-US" baseline="0" dirty="0" smtClean="0"/>
              <a:t> from “The Chesapeake Bay in 661 Million Pixels”, Taylor &amp; Estrada, 2015 https://svs.gsfc.nasa.gov/4366</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268859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USDA-ARS</a:t>
            </a:r>
            <a:r>
              <a:rPr lang="en-US" baseline="0" dirty="0" smtClean="0"/>
              <a:t> has previously analyzed the relationships between SPOT data and the calibration data.  Since Landsat has a long historical dataset and is publicly available, we are comparing Landsat 5 data to the calibration dataset to see if a similar relationship can be established.   </a:t>
            </a:r>
          </a:p>
          <a:p>
            <a:endParaRPr lang="en-US" baseline="0" dirty="0" smtClean="0"/>
          </a:p>
          <a:p>
            <a:r>
              <a:rPr lang="en-US" baseline="0" dirty="0" smtClean="0"/>
              <a:t>Landsat 8 and 5 are collected with the same spatial resolution, we are applying models from the Landsat 5 and calibration data to Landsat 8 data.   </a:t>
            </a:r>
            <a:endParaRPr lang="en-US" dirty="0" smtClean="0"/>
          </a:p>
          <a:p>
            <a:endParaRPr lang="en-US" dirty="0" smtClean="0"/>
          </a:p>
          <a:p>
            <a:r>
              <a:rPr lang="en-US" dirty="0" smtClean="0"/>
              <a:t>We utilized</a:t>
            </a:r>
            <a:r>
              <a:rPr lang="en-US" baseline="0" dirty="0" smtClean="0"/>
              <a:t> ESA’s Sentinel-2 satellite for potential future studies of nitrogen content.  </a:t>
            </a:r>
          </a:p>
          <a:p>
            <a:endParaRPr lang="en-US" baseline="0" dirty="0" smtClean="0"/>
          </a:p>
          <a:p>
            <a:pPr marL="0" marR="0" lvl="0" indent="0" algn="l" rtl="0">
              <a:spcBef>
                <a:spcPts val="0"/>
              </a:spcBef>
              <a:buSzPct val="25000"/>
              <a:buNone/>
            </a:pPr>
            <a:r>
              <a:rPr lang="en-US" sz="1200" b="0" i="0" u="none" strike="noStrike" cap="none" baseline="0" dirty="0" smtClean="0">
                <a:solidFill>
                  <a:schemeClr val="dk1"/>
                </a:solidFill>
                <a:latin typeface="+mn-lt"/>
                <a:ea typeface="Calibri"/>
                <a:cs typeface="Calibri"/>
                <a:sym typeface="Calibri"/>
              </a:rPr>
              <a:t>Landsat 5: http://www.devpedia.developexchange.com/dp/images/6/69/01_Landsat5.png</a:t>
            </a:r>
          </a:p>
          <a:p>
            <a:pPr marL="0" marR="0" lvl="0" indent="0" algn="l" rtl="0">
              <a:spcBef>
                <a:spcPts val="0"/>
              </a:spcBef>
              <a:buSzPct val="25000"/>
              <a:buNone/>
            </a:pPr>
            <a:r>
              <a:rPr lang="en-US" sz="1200" b="0" i="0" u="none" strike="noStrike" cap="none" baseline="0" dirty="0" smtClean="0">
                <a:solidFill>
                  <a:schemeClr val="dk1"/>
                </a:solidFill>
                <a:latin typeface="+mn-lt"/>
                <a:ea typeface="Calibri"/>
                <a:cs typeface="Calibri"/>
                <a:sym typeface="Calibri"/>
              </a:rPr>
              <a:t>Landsat 8: http://www.devpedia.developexchange.com/dp/images/c/c2/03_Landsat8.png</a:t>
            </a:r>
            <a:endParaRPr lang="en-US" sz="1200" b="0" i="0" u="none" strike="noStrike" cap="none" dirty="0" smtClean="0">
              <a:solidFill>
                <a:schemeClr val="dk1"/>
              </a:solidFill>
              <a:latin typeface="+mn-lt"/>
              <a:ea typeface="Calibri"/>
              <a:cs typeface="Calibri"/>
              <a:sym typeface="Calibri"/>
            </a:endParaRPr>
          </a:p>
          <a:p>
            <a:r>
              <a:rPr lang="en-US" baseline="0" dirty="0" smtClean="0"/>
              <a:t>Sentinel-2:</a:t>
            </a:r>
          </a:p>
          <a:p>
            <a:r>
              <a:rPr lang="en-US" baseline="0" dirty="0" smtClean="0"/>
              <a:t>http://www.devpedia.developexchange.com/dp/images/d/dd/24_Sentinel2.png</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1492685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smtClean="0"/>
              <a:t>The MDA winter cover crop enrollment data was processed to buffer field boundaries by 15 m to remove edge effects</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smtClean="0"/>
              <a:t>Field boundaries were imported into GEE as fusion tables</a:t>
            </a:r>
            <a:endParaRPr lang="en-US" dirty="0" smtClean="0"/>
          </a:p>
          <a:p>
            <a:pPr marL="171450" indent="-171450">
              <a:buFont typeface="Wingdings" panose="05000000000000000000" pitchFamily="2" charset="2"/>
              <a:buChar char="Ø"/>
            </a:pPr>
            <a:r>
              <a:rPr lang="en-US" dirty="0" smtClean="0"/>
              <a:t>Using</a:t>
            </a:r>
            <a:r>
              <a:rPr lang="en-US" baseline="0" dirty="0" smtClean="0"/>
              <a:t> s</a:t>
            </a:r>
            <a:r>
              <a:rPr lang="en-US" dirty="0" smtClean="0"/>
              <a:t>urface reflectance data for Landsat 5,</a:t>
            </a:r>
            <a:r>
              <a:rPr lang="en-US" baseline="0" dirty="0" smtClean="0"/>
              <a:t> Landsat 8, and Sentinel-2 we applied cloud, cloud shadow, water and snow masking and extracted NDVI values. </a:t>
            </a:r>
          </a:p>
          <a:p>
            <a:pPr marL="171450" indent="-171450">
              <a:buFont typeface="Wingdings" panose="05000000000000000000" pitchFamily="2" charset="2"/>
              <a:buChar char="Ø"/>
            </a:pPr>
            <a:r>
              <a:rPr lang="en-US" baseline="0" dirty="0" smtClean="0"/>
              <a:t>For each season, all available imagery was used and the NDVI was averaged within the field boundaries.  The maximum of these values in the date range was used.  </a:t>
            </a:r>
          </a:p>
          <a:p>
            <a:pPr marL="171450" indent="-171450">
              <a:buFont typeface="Wingdings" panose="05000000000000000000" pitchFamily="2" charset="2"/>
              <a:buChar char="Ø"/>
            </a:pPr>
            <a:endParaRPr lang="en-US" baseline="0" dirty="0" smtClean="0"/>
          </a:p>
          <a:p>
            <a:pPr marL="171450" indent="-171450">
              <a:buFont typeface="Wingdings" panose="05000000000000000000" pitchFamily="2" charset="2"/>
              <a:buChar char="Ø"/>
            </a:pPr>
            <a:r>
              <a:rPr lang="en-US" baseline="0" dirty="0" smtClean="0"/>
              <a:t>Images were calibrated by year and season for years where field data were available (2006-2012), and model applied to entire image. </a:t>
            </a:r>
          </a:p>
          <a:p>
            <a:pPr marL="171450" indent="-171450">
              <a:buFont typeface="Wingdings" panose="05000000000000000000" pitchFamily="2" charset="2"/>
              <a:buChar char="Ø"/>
            </a:pPr>
            <a:r>
              <a:rPr lang="en-US" baseline="0" dirty="0" smtClean="0"/>
              <a:t>The average model by season (winter or spring) was applied for years from 2013-2016</a:t>
            </a:r>
          </a:p>
          <a:p>
            <a:pPr marL="171450" indent="-171450">
              <a:buFont typeface="Wingdings" panose="05000000000000000000" pitchFamily="2" charset="2"/>
              <a:buChar char="Ø"/>
            </a:pPr>
            <a:r>
              <a:rPr lang="en-US" baseline="0" dirty="0" smtClean="0"/>
              <a:t>Vegetation metrics for each field were extracted and exported to a table that will be incorporated into the MDA database for future analysis</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2144315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smtClean="0">
                <a:solidFill>
                  <a:schemeClr val="tx1"/>
                </a:solidFill>
                <a:effectLst/>
                <a:latin typeface="+mn-lt"/>
                <a:ea typeface="+mn-ea"/>
                <a:cs typeface="+mn-cs"/>
              </a:rPr>
              <a:t>Our partners at the USGS and USDA tested different indices and found that NDVI has a strong relationship with biomass following a log transformation. Therefore, we used NDVI to estimate vegetation metrics.</a:t>
            </a:r>
          </a:p>
          <a:p>
            <a:r>
              <a:rPr lang="en-US" dirty="0" smtClean="0"/>
              <a:t/>
            </a:r>
            <a:br>
              <a:rPr lang="en-US" dirty="0" smtClean="0"/>
            </a:br>
            <a:r>
              <a:rPr lang="en-US" dirty="0" smtClean="0"/>
              <a:t>Source: </a:t>
            </a:r>
            <a:r>
              <a:rPr lang="en-US" sz="1200" b="0" i="1" kern="1200" dirty="0" smtClean="0">
                <a:solidFill>
                  <a:schemeClr val="tx1"/>
                </a:solidFill>
                <a:effectLst/>
                <a:latin typeface="+mn-lt"/>
                <a:ea typeface="+mn-ea"/>
                <a:cs typeface="+mn-cs"/>
              </a:rPr>
              <a:t>Evaluating the relationship between biomass, percent groundcover and remote sensing indices across six winter cover crop fields in Maryland, United States </a:t>
            </a:r>
            <a:r>
              <a:rPr lang="en-US" sz="1200" b="0" i="0" kern="1200" dirty="0" smtClean="0">
                <a:solidFill>
                  <a:schemeClr val="tx1"/>
                </a:solidFill>
                <a:effectLst/>
                <a:latin typeface="+mn-lt"/>
                <a:ea typeface="+mn-ea"/>
                <a:cs typeface="+mn-cs"/>
              </a:rPr>
              <a:t>by </a:t>
            </a:r>
            <a:r>
              <a:rPr lang="en-US" sz="1200" b="0" i="0" kern="1200" dirty="0" err="1" smtClean="0">
                <a:solidFill>
                  <a:schemeClr val="tx1"/>
                </a:solidFill>
                <a:effectLst/>
                <a:latin typeface="+mn-lt"/>
                <a:ea typeface="+mn-ea"/>
                <a:cs typeface="+mn-cs"/>
              </a:rPr>
              <a:t>Kusuma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Prabhakara</a:t>
            </a:r>
            <a:r>
              <a:rPr lang="en-US" sz="1200" b="0" i="0" kern="1200" dirty="0" smtClean="0">
                <a:solidFill>
                  <a:schemeClr val="tx1"/>
                </a:solidFill>
                <a:effectLst/>
                <a:latin typeface="+mn-lt"/>
                <a:ea typeface="+mn-ea"/>
                <a:cs typeface="+mn-cs"/>
              </a:rPr>
              <a:t>, W. Dean </a:t>
            </a:r>
            <a:r>
              <a:rPr lang="en-US" sz="1200" b="0" i="0" kern="1200" dirty="0" err="1" smtClean="0">
                <a:solidFill>
                  <a:schemeClr val="tx1"/>
                </a:solidFill>
                <a:effectLst/>
                <a:latin typeface="+mn-lt"/>
                <a:ea typeface="+mn-ea"/>
                <a:cs typeface="+mn-cs"/>
              </a:rPr>
              <a:t>Hively</a:t>
            </a:r>
            <a:r>
              <a:rPr lang="en-US" sz="1200" b="0" i="0" kern="1200" dirty="0" smtClean="0">
                <a:solidFill>
                  <a:schemeClr val="tx1"/>
                </a:solidFill>
                <a:effectLst/>
                <a:latin typeface="+mn-lt"/>
                <a:ea typeface="+mn-ea"/>
                <a:cs typeface="+mn-cs"/>
              </a:rPr>
              <a:t>, Gregory W. McCarty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dirty="0" smtClean="0"/>
              <a:t> </a:t>
            </a:r>
            <a:r>
              <a:rPr lang="en-US" sz="1200" b="0" i="0" u="none" strike="noStrike" kern="1200" dirty="0" smtClean="0">
                <a:solidFill>
                  <a:schemeClr val="tx1"/>
                </a:solidFill>
                <a:effectLst/>
                <a:latin typeface="+mn-lt"/>
                <a:ea typeface="+mn-ea"/>
                <a:cs typeface="+mn-cs"/>
                <a:hlinkClick r:id="rId3"/>
              </a:rPr>
              <a:t>http://dx.doi.org/10.1016/j.jag.2015.03.002</a:t>
            </a:r>
            <a:r>
              <a:rPr lang="en-US" sz="1200" b="0" i="0" u="none" strike="noStrike"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599884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DB86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1760"/>
          </a:xfrm>
          <a:prstGeom prst="rect">
            <a:avLst/>
          </a:prstGeom>
        </p:spPr>
      </p:pic>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3548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6" name="Rectangle 5"/>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11" name="contract info"/>
          <p:cNvSpPr/>
          <p:nvPr userDrawn="1"/>
        </p:nvSpPr>
        <p:spPr>
          <a:xfrm>
            <a:off x="0" y="6371233"/>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4278" y="201280"/>
            <a:ext cx="1214813" cy="121481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DB86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92000" cy="111760"/>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DB862"/>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DB862"/>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DB862"/>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16" name="Rectangle 15"/>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spTree>
    <p:extLst>
      <p:ext uri="{BB962C8B-B14F-4D97-AF65-F5344CB8AC3E}">
        <p14:creationId xmlns:p14="http://schemas.microsoft.com/office/powerpoint/2010/main" val="139928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1760"/>
          </a:xfrm>
          <a:prstGeom prst="rect">
            <a:avLst/>
          </a:prstGeom>
        </p:spPr>
      </p:pic>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DB86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0617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7" r:id="rId7"/>
    <p:sldLayoutId id="2147483688" r:id="rId8"/>
    <p:sldLayoutId id="2147483664" r:id="rId9"/>
    <p:sldLayoutId id="2147483665"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063" t="12227" r="29671"/>
          <a:stretch/>
        </p:blipFill>
        <p:spPr>
          <a:xfrm rot="16200000">
            <a:off x="1806271" y="131637"/>
            <a:ext cx="6173966" cy="5910692"/>
          </a:xfrm>
          <a:prstGeom prst="rect">
            <a:avLst/>
          </a:prstGeom>
        </p:spPr>
      </p:pic>
      <p:sp>
        <p:nvSpPr>
          <p:cNvPr id="14" name="Text Placeholder 17"/>
          <p:cNvSpPr txBox="1">
            <a:spLocks/>
          </p:cNvSpPr>
          <p:nvPr/>
        </p:nvSpPr>
        <p:spPr>
          <a:xfrm>
            <a:off x="8617753" y="2291710"/>
            <a:ext cx="3204840" cy="697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Sunita Yadav (Project Lead)</a:t>
            </a:r>
            <a:endParaRPr lang="en-US" sz="2400" dirty="0">
              <a:solidFill>
                <a:schemeClr val="bg2">
                  <a:lumMod val="50000"/>
                </a:schemeClr>
              </a:solidFill>
              <a:latin typeface="Century Gothic" panose="020B0502020202020204" pitchFamily="34" charset="0"/>
            </a:endParaRPr>
          </a:p>
        </p:txBody>
      </p:sp>
      <p:sp>
        <p:nvSpPr>
          <p:cNvPr id="15" name="Text Placeholder 18"/>
          <p:cNvSpPr txBox="1">
            <a:spLocks/>
          </p:cNvSpPr>
          <p:nvPr/>
        </p:nvSpPr>
        <p:spPr>
          <a:xfrm>
            <a:off x="8617753" y="3118065"/>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John Fitz</a:t>
            </a:r>
            <a:endParaRPr lang="en-US" dirty="0">
              <a:solidFill>
                <a:schemeClr val="bg2">
                  <a:lumMod val="50000"/>
                </a:schemeClr>
              </a:solidFill>
              <a:latin typeface="Century Gothic" panose="020B0502020202020204" pitchFamily="34" charset="0"/>
            </a:endParaRPr>
          </a:p>
        </p:txBody>
      </p:sp>
      <p:sp>
        <p:nvSpPr>
          <p:cNvPr id="16" name="Text Placeholder 19"/>
          <p:cNvSpPr txBox="1">
            <a:spLocks/>
          </p:cNvSpPr>
          <p:nvPr/>
        </p:nvSpPr>
        <p:spPr>
          <a:xfrm>
            <a:off x="8617753" y="352490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Sean McCartney</a:t>
            </a:r>
            <a:endParaRPr lang="en-US" dirty="0">
              <a:solidFill>
                <a:schemeClr val="bg2">
                  <a:lumMod val="50000"/>
                </a:schemeClr>
              </a:solidFill>
              <a:latin typeface="Century Gothic" panose="020B0502020202020204" pitchFamily="34" charset="0"/>
            </a:endParaRPr>
          </a:p>
        </p:txBody>
      </p:sp>
      <p:sp>
        <p:nvSpPr>
          <p:cNvPr id="24" name="Text Placeholder 20"/>
          <p:cNvSpPr txBox="1">
            <a:spLocks/>
          </p:cNvSpPr>
          <p:nvPr/>
        </p:nvSpPr>
        <p:spPr>
          <a:xfrm>
            <a:off x="8617753" y="3924191"/>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Perry Oddo</a:t>
            </a:r>
            <a:endParaRPr lang="en-US" dirty="0">
              <a:solidFill>
                <a:schemeClr val="bg2">
                  <a:lumMod val="50000"/>
                </a:schemeClr>
              </a:solidFill>
              <a:latin typeface="Century Gothic" panose="020B0502020202020204" pitchFamily="34" charset="0"/>
            </a:endParaRPr>
          </a:p>
        </p:txBody>
      </p:sp>
      <p:sp>
        <p:nvSpPr>
          <p:cNvPr id="25" name="Text Placeholder 21"/>
          <p:cNvSpPr txBox="1">
            <a:spLocks/>
          </p:cNvSpPr>
          <p:nvPr/>
        </p:nvSpPr>
        <p:spPr>
          <a:xfrm>
            <a:off x="8617753" y="432652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Alison Thieme</a:t>
            </a:r>
            <a:endParaRPr lang="en-US" dirty="0">
              <a:solidFill>
                <a:schemeClr val="bg2">
                  <a:lumMod val="50000"/>
                </a:schemeClr>
              </a:solidFill>
              <a:latin typeface="Century Gothic" panose="020B0502020202020204" pitchFamily="34" charset="0"/>
            </a:endParaRPr>
          </a:p>
        </p:txBody>
      </p:sp>
      <p:sp>
        <p:nvSpPr>
          <p:cNvPr id="17" name="TextBox 16"/>
          <p:cNvSpPr txBox="1"/>
          <p:nvPr/>
        </p:nvSpPr>
        <p:spPr>
          <a:xfrm>
            <a:off x="8159262" y="5910692"/>
            <a:ext cx="3663331" cy="738664"/>
          </a:xfrm>
          <a:prstGeom prst="rect">
            <a:avLst/>
          </a:prstGeom>
          <a:noFill/>
        </p:spPr>
        <p:txBody>
          <a:bodyPr wrap="square" rtlCol="0">
            <a:spAutoFit/>
          </a:bodyPr>
          <a:lstStyle/>
          <a:p>
            <a:pPr algn="r"/>
            <a:r>
              <a:rPr lang="en-US" sz="1400" b="1" dirty="0" smtClean="0"/>
              <a:t>NASA Goddard Space Flight Center</a:t>
            </a:r>
          </a:p>
          <a:p>
            <a:pPr algn="r"/>
            <a:endParaRPr lang="en-US" sz="1400" b="1" dirty="0" smtClean="0"/>
          </a:p>
          <a:p>
            <a:pPr algn="r"/>
            <a:r>
              <a:rPr lang="en-US" sz="1400" i="1" dirty="0" smtClean="0"/>
              <a:t>2017 Spring</a:t>
            </a:r>
            <a:endParaRPr lang="en-US" sz="1400" i="1" dirty="0"/>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74" y="-1"/>
            <a:ext cx="8134274" cy="6927575"/>
          </a:xfrm>
          <a:prstGeom prst="rect">
            <a:avLst/>
          </a:prstGeom>
        </p:spPr>
      </p:pic>
      <p:sp>
        <p:nvSpPr>
          <p:cNvPr id="12" name="Title 16"/>
          <p:cNvSpPr txBox="1">
            <a:spLocks/>
          </p:cNvSpPr>
          <p:nvPr/>
        </p:nvSpPr>
        <p:spPr>
          <a:xfrm>
            <a:off x="-95003" y="3964390"/>
            <a:ext cx="7943603" cy="13109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dirty="0">
                <a:solidFill>
                  <a:schemeClr val="bg1"/>
                </a:solidFill>
                <a:latin typeface="Century Gothic" panose="020B0502020202020204" pitchFamily="34" charset="0"/>
              </a:rPr>
              <a:t>Using NASA Earth Observations </a:t>
            </a:r>
            <a:endParaRPr lang="en-US" sz="2300" dirty="0" smtClean="0">
              <a:solidFill>
                <a:schemeClr val="bg1"/>
              </a:solidFill>
              <a:latin typeface="Century Gothic" panose="020B0502020202020204" pitchFamily="34" charset="0"/>
            </a:endParaRPr>
          </a:p>
          <a:p>
            <a:pPr algn="ctr"/>
            <a:r>
              <a:rPr lang="en-US" sz="2300" dirty="0" smtClean="0">
                <a:solidFill>
                  <a:schemeClr val="bg1"/>
                </a:solidFill>
                <a:latin typeface="Century Gothic" panose="020B0502020202020204" pitchFamily="34" charset="0"/>
              </a:rPr>
              <a:t>to </a:t>
            </a:r>
            <a:r>
              <a:rPr lang="en-US" sz="2300" dirty="0">
                <a:solidFill>
                  <a:schemeClr val="bg1"/>
                </a:solidFill>
                <a:latin typeface="Century Gothic" panose="020B0502020202020204" pitchFamily="34" charset="0"/>
              </a:rPr>
              <a:t>Map Winter Cover Crop </a:t>
            </a:r>
            <a:endParaRPr lang="en-US" sz="2300" dirty="0" smtClean="0">
              <a:solidFill>
                <a:schemeClr val="bg1"/>
              </a:solidFill>
              <a:latin typeface="Century Gothic" panose="020B0502020202020204" pitchFamily="34" charset="0"/>
            </a:endParaRPr>
          </a:p>
          <a:p>
            <a:pPr algn="ctr"/>
            <a:r>
              <a:rPr lang="en-US" sz="2300" dirty="0" smtClean="0">
                <a:solidFill>
                  <a:schemeClr val="bg1"/>
                </a:solidFill>
                <a:latin typeface="Century Gothic" panose="020B0502020202020204" pitchFamily="34" charset="0"/>
              </a:rPr>
              <a:t>Conservation </a:t>
            </a:r>
            <a:r>
              <a:rPr lang="en-US" sz="2300" dirty="0">
                <a:solidFill>
                  <a:schemeClr val="bg1"/>
                </a:solidFill>
                <a:latin typeface="Century Gothic" panose="020B0502020202020204" pitchFamily="34" charset="0"/>
              </a:rPr>
              <a:t>Performance in the </a:t>
            </a:r>
            <a:endParaRPr lang="en-US" sz="2300" dirty="0" smtClean="0">
              <a:solidFill>
                <a:schemeClr val="bg1"/>
              </a:solidFill>
              <a:latin typeface="Century Gothic" panose="020B0502020202020204" pitchFamily="34" charset="0"/>
            </a:endParaRPr>
          </a:p>
          <a:p>
            <a:pPr algn="ctr"/>
            <a:r>
              <a:rPr lang="en-US" sz="2300" dirty="0" smtClean="0">
                <a:solidFill>
                  <a:schemeClr val="bg1"/>
                </a:solidFill>
                <a:latin typeface="Century Gothic" panose="020B0502020202020204" pitchFamily="34" charset="0"/>
              </a:rPr>
              <a:t>Chesapeake </a:t>
            </a:r>
            <a:r>
              <a:rPr lang="en-US" sz="2300" dirty="0">
                <a:solidFill>
                  <a:schemeClr val="bg1"/>
                </a:solidFill>
                <a:latin typeface="Century Gothic" panose="020B0502020202020204" pitchFamily="34" charset="0"/>
              </a:rPr>
              <a:t>Bay Watershed </a:t>
            </a:r>
          </a:p>
        </p:txBody>
      </p:sp>
      <p:sp>
        <p:nvSpPr>
          <p:cNvPr id="13" name="TextBox 12"/>
          <p:cNvSpPr txBox="1"/>
          <p:nvPr/>
        </p:nvSpPr>
        <p:spPr>
          <a:xfrm>
            <a:off x="-95003" y="3441170"/>
            <a:ext cx="7943603"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CHESAPEAKE BAY AGRICULTURE</a:t>
            </a:r>
            <a:endParaRPr lang="en-US" sz="2800" dirty="0"/>
          </a:p>
        </p:txBody>
      </p:sp>
    </p:spTree>
    <p:extLst>
      <p:ext uri="{BB962C8B-B14F-4D97-AF65-F5344CB8AC3E}">
        <p14:creationId xmlns:p14="http://schemas.microsoft.com/office/powerpoint/2010/main" val="2996104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ight Arrow 45"/>
          <p:cNvSpPr/>
          <p:nvPr/>
        </p:nvSpPr>
        <p:spPr>
          <a:xfrm>
            <a:off x="2533409" y="3809237"/>
            <a:ext cx="572404" cy="343331"/>
          </a:xfrm>
          <a:prstGeom prst="rightArrow">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Left Brace 40"/>
          <p:cNvSpPr/>
          <p:nvPr/>
        </p:nvSpPr>
        <p:spPr>
          <a:xfrm>
            <a:off x="5760707" y="1447060"/>
            <a:ext cx="495834" cy="5051394"/>
          </a:xfrm>
          <a:prstGeom prst="leftBrace">
            <a:avLst>
              <a:gd name="adj1" fmla="val 36775"/>
              <a:gd name="adj2" fmla="val 50906"/>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grpSp>
        <p:nvGrpSpPr>
          <p:cNvPr id="29" name="Group 28"/>
          <p:cNvGrpSpPr/>
          <p:nvPr/>
        </p:nvGrpSpPr>
        <p:grpSpPr>
          <a:xfrm>
            <a:off x="3217446" y="1601266"/>
            <a:ext cx="2335563" cy="2158622"/>
            <a:chOff x="4365585" y="1592940"/>
            <a:chExt cx="3470455" cy="3207534"/>
          </a:xfrm>
        </p:grpSpPr>
        <p:pic>
          <p:nvPicPr>
            <p:cNvPr id="20" name="Picture Placeholder 4"/>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30671" t="24709" r="34055" b="17407"/>
            <a:stretch/>
          </p:blipFill>
          <p:spPr>
            <a:xfrm>
              <a:off x="4365585" y="1592940"/>
              <a:ext cx="3460831" cy="3194612"/>
            </a:xfrm>
            <a:prstGeom prst="rect">
              <a:avLst/>
            </a:prstGeom>
            <a:ln w="38100" cap="sq">
              <a:solidFill>
                <a:srgbClr val="000000"/>
              </a:solidFill>
              <a:prstDash val="solid"/>
              <a:miter lim="800000"/>
            </a:ln>
            <a:effectLst>
              <a:outerShdw blurRad="76200" dist="50800" dir="2700000" algn="tl" rotWithShape="0">
                <a:srgbClr val="000000">
                  <a:alpha val="42000"/>
                </a:srgbClr>
              </a:outerShdw>
            </a:effectLst>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19679" r="15079"/>
            <a:stretch/>
          </p:blipFill>
          <p:spPr>
            <a:xfrm>
              <a:off x="4384916" y="1600074"/>
              <a:ext cx="3451124" cy="3200400"/>
            </a:xfrm>
            <a:prstGeom prst="rect">
              <a:avLst/>
            </a:prstGeom>
            <a:ln>
              <a:noFill/>
            </a:ln>
            <a:effectLst/>
          </p:spPr>
        </p:pic>
      </p:grpSp>
      <p:grpSp>
        <p:nvGrpSpPr>
          <p:cNvPr id="28" name="Group 27"/>
          <p:cNvGrpSpPr/>
          <p:nvPr/>
        </p:nvGrpSpPr>
        <p:grpSpPr>
          <a:xfrm>
            <a:off x="3229169" y="4455360"/>
            <a:ext cx="2335426" cy="2156971"/>
            <a:chOff x="8308714" y="1587152"/>
            <a:chExt cx="3487452" cy="3200400"/>
          </a:xfrm>
        </p:grpSpPr>
        <p:pic>
          <p:nvPicPr>
            <p:cNvPr id="21" name="Picture Placeholder 4"/>
            <p:cNvPicPr>
              <a:picLocks noChangeAspect="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l="30671" t="24709" r="34055" b="17407"/>
            <a:stretch/>
          </p:blipFill>
          <p:spPr>
            <a:xfrm>
              <a:off x="8308714" y="1592940"/>
              <a:ext cx="3460831" cy="3194612"/>
            </a:xfrm>
            <a:prstGeom prst="rect">
              <a:avLst/>
            </a:prstGeom>
            <a:ln w="38100" cap="sq">
              <a:solidFill>
                <a:srgbClr val="000000"/>
              </a:solidFill>
              <a:prstDash val="solid"/>
              <a:miter lim="800000"/>
            </a:ln>
            <a:effectLst>
              <a:outerShdw blurRad="76200" dist="50800" dir="2700000" algn="tl" rotWithShape="0">
                <a:srgbClr val="000000">
                  <a:alpha val="42000"/>
                </a:srgbClr>
              </a:outerShdw>
            </a:effectLst>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9845" r="14774"/>
            <a:stretch/>
          </p:blipFill>
          <p:spPr>
            <a:xfrm>
              <a:off x="8337669" y="1587152"/>
              <a:ext cx="3458497" cy="3200400"/>
            </a:xfrm>
            <a:prstGeom prst="rect">
              <a:avLst/>
            </a:prstGeom>
            <a:ln>
              <a:noFill/>
            </a:ln>
            <a:effectLst/>
          </p:spPr>
        </p:pic>
      </p:grpSp>
      <p:grpSp>
        <p:nvGrpSpPr>
          <p:cNvPr id="36" name="Group 35"/>
          <p:cNvGrpSpPr/>
          <p:nvPr/>
        </p:nvGrpSpPr>
        <p:grpSpPr>
          <a:xfrm>
            <a:off x="120678" y="2887626"/>
            <a:ext cx="2499752" cy="2303927"/>
            <a:chOff x="288869" y="1580018"/>
            <a:chExt cx="3480162" cy="3207534"/>
          </a:xfrm>
        </p:grpSpPr>
        <p:pic>
          <p:nvPicPr>
            <p:cNvPr id="34" name="Picture Placeholder 4"/>
            <p:cNvPicPr>
              <a:picLocks noChangeAspect="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val="0"/>
                </a:ext>
              </a:extLst>
            </a:blip>
            <a:srcRect l="30671" t="24709" r="34055" b="17407"/>
            <a:stretch/>
          </p:blipFill>
          <p:spPr>
            <a:xfrm>
              <a:off x="288869" y="1580018"/>
              <a:ext cx="3460831" cy="3194612"/>
            </a:xfrm>
            <a:prstGeom prst="rect">
              <a:avLst/>
            </a:prstGeom>
            <a:ln w="38100" cap="sq">
              <a:solidFill>
                <a:srgbClr val="000000"/>
              </a:solidFill>
              <a:prstDash val="solid"/>
              <a:miter lim="800000"/>
            </a:ln>
            <a:effectLst>
              <a:outerShdw blurRad="76200" dist="50800" dir="2700000" algn="tl" rotWithShape="0">
                <a:srgbClr val="000000">
                  <a:alpha val="42000"/>
                </a:srgbClr>
              </a:outerShdw>
            </a:effectLst>
          </p:spPr>
        </p:pic>
        <p:pic>
          <p:nvPicPr>
            <p:cNvPr id="31" name="Picture 30"/>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19844" r="14774"/>
            <a:stretch/>
          </p:blipFill>
          <p:spPr>
            <a:xfrm>
              <a:off x="310534" y="1587152"/>
              <a:ext cx="3458497" cy="3200400"/>
            </a:xfrm>
            <a:prstGeom prst="rect">
              <a:avLst/>
            </a:prstGeom>
            <a:ln>
              <a:noFill/>
            </a:ln>
            <a:effectLst/>
          </p:spPr>
        </p:pic>
      </p:grpSp>
      <p:sp>
        <p:nvSpPr>
          <p:cNvPr id="37" name="Rectangle 36"/>
          <p:cNvSpPr/>
          <p:nvPr/>
        </p:nvSpPr>
        <p:spPr>
          <a:xfrm>
            <a:off x="120678" y="2509012"/>
            <a:ext cx="2485866" cy="369332"/>
          </a:xfrm>
          <a:prstGeom prst="rect">
            <a:avLst/>
          </a:prstGeom>
        </p:spPr>
        <p:txBody>
          <a:bodyPr wrap="square">
            <a:spAutoFit/>
          </a:bodyPr>
          <a:lstStyle/>
          <a:p>
            <a:pPr algn="ctr"/>
            <a:r>
              <a:rPr lang="en-US" dirty="0" smtClean="0">
                <a:solidFill>
                  <a:schemeClr val="bg2">
                    <a:lumMod val="50000"/>
                  </a:schemeClr>
                </a:solidFill>
              </a:rPr>
              <a:t>Satellite Imagery</a:t>
            </a:r>
            <a:endParaRPr lang="en-US" dirty="0"/>
          </a:p>
        </p:txBody>
      </p:sp>
      <p:sp>
        <p:nvSpPr>
          <p:cNvPr id="38" name="Rectangle 37"/>
          <p:cNvSpPr/>
          <p:nvPr/>
        </p:nvSpPr>
        <p:spPr>
          <a:xfrm>
            <a:off x="3212627" y="1229534"/>
            <a:ext cx="2333905" cy="369332"/>
          </a:xfrm>
          <a:prstGeom prst="rect">
            <a:avLst/>
          </a:prstGeom>
        </p:spPr>
        <p:txBody>
          <a:bodyPr wrap="square">
            <a:spAutoFit/>
          </a:bodyPr>
          <a:lstStyle/>
          <a:p>
            <a:pPr algn="ctr"/>
            <a:r>
              <a:rPr lang="en-US" dirty="0" smtClean="0">
                <a:solidFill>
                  <a:schemeClr val="bg2">
                    <a:lumMod val="50000"/>
                  </a:schemeClr>
                </a:solidFill>
              </a:rPr>
              <a:t>NDVI</a:t>
            </a:r>
            <a:endParaRPr lang="en-US" dirty="0"/>
          </a:p>
        </p:txBody>
      </p:sp>
      <p:sp>
        <p:nvSpPr>
          <p:cNvPr id="39" name="Rectangle 38"/>
          <p:cNvSpPr/>
          <p:nvPr/>
        </p:nvSpPr>
        <p:spPr>
          <a:xfrm>
            <a:off x="2858511" y="3818519"/>
            <a:ext cx="3172389" cy="646331"/>
          </a:xfrm>
          <a:prstGeom prst="rect">
            <a:avLst/>
          </a:prstGeom>
        </p:spPr>
        <p:txBody>
          <a:bodyPr wrap="square">
            <a:spAutoFit/>
          </a:bodyPr>
          <a:lstStyle/>
          <a:p>
            <a:pPr algn="ctr"/>
            <a:r>
              <a:rPr lang="en-US" dirty="0" smtClean="0">
                <a:solidFill>
                  <a:schemeClr val="bg2">
                    <a:lumMod val="50000"/>
                  </a:schemeClr>
                </a:solidFill>
              </a:rPr>
              <a:t> averaged NDVI </a:t>
            </a:r>
          </a:p>
          <a:p>
            <a:pPr algn="ctr"/>
            <a:r>
              <a:rPr lang="en-US" dirty="0" smtClean="0">
                <a:solidFill>
                  <a:schemeClr val="bg2">
                    <a:lumMod val="50000"/>
                  </a:schemeClr>
                </a:solidFill>
              </a:rPr>
              <a:t>(max value in time period)</a:t>
            </a:r>
            <a:endParaRPr lang="en-US" dirty="0"/>
          </a:p>
        </p:txBody>
      </p:sp>
      <p:sp>
        <p:nvSpPr>
          <p:cNvPr id="42" name="Right Bracket 41"/>
          <p:cNvSpPr/>
          <p:nvPr/>
        </p:nvSpPr>
        <p:spPr>
          <a:xfrm>
            <a:off x="11781486" y="1447061"/>
            <a:ext cx="274520" cy="5051394"/>
          </a:xfrm>
          <a:prstGeom prst="rightBracket">
            <a:avLst>
              <a:gd name="adj" fmla="val 67598"/>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6365665" y="1450221"/>
            <a:ext cx="2433448" cy="369332"/>
          </a:xfrm>
          <a:prstGeom prst="rect">
            <a:avLst/>
          </a:prstGeom>
        </p:spPr>
        <p:txBody>
          <a:bodyPr wrap="square">
            <a:spAutoFit/>
          </a:bodyPr>
          <a:lstStyle/>
          <a:p>
            <a:pPr algn="ctr"/>
            <a:r>
              <a:rPr lang="en-US" dirty="0" smtClean="0">
                <a:solidFill>
                  <a:schemeClr val="bg2">
                    <a:lumMod val="50000"/>
                  </a:schemeClr>
                </a:solidFill>
              </a:rPr>
              <a:t>Spring 2015  Wheat</a:t>
            </a:r>
            <a:endParaRPr lang="en-US" dirty="0"/>
          </a:p>
        </p:txBody>
      </p:sp>
      <p:sp>
        <p:nvSpPr>
          <p:cNvPr id="44" name="Rectangle 43"/>
          <p:cNvSpPr/>
          <p:nvPr/>
        </p:nvSpPr>
        <p:spPr>
          <a:xfrm>
            <a:off x="9288704" y="1458588"/>
            <a:ext cx="2433448" cy="369332"/>
          </a:xfrm>
          <a:prstGeom prst="rect">
            <a:avLst/>
          </a:prstGeom>
        </p:spPr>
        <p:txBody>
          <a:bodyPr wrap="square">
            <a:spAutoFit/>
          </a:bodyPr>
          <a:lstStyle/>
          <a:p>
            <a:pPr algn="ctr"/>
            <a:r>
              <a:rPr lang="en-US" dirty="0" smtClean="0">
                <a:solidFill>
                  <a:schemeClr val="bg2">
                    <a:lumMod val="50000"/>
                  </a:schemeClr>
                </a:solidFill>
              </a:rPr>
              <a:t>Spring 2015  Barley</a:t>
            </a:r>
            <a:endParaRPr lang="en-US" dirty="0"/>
          </a:p>
        </p:txBody>
      </p:sp>
      <p:grpSp>
        <p:nvGrpSpPr>
          <p:cNvPr id="10" name="Group 9"/>
          <p:cNvGrpSpPr/>
          <p:nvPr/>
        </p:nvGrpSpPr>
        <p:grpSpPr>
          <a:xfrm>
            <a:off x="6192147" y="1675097"/>
            <a:ext cx="2842140" cy="2039133"/>
            <a:chOff x="6192147" y="1675097"/>
            <a:chExt cx="2842140" cy="2039133"/>
          </a:xfrm>
        </p:grpSpPr>
        <p:grpSp>
          <p:nvGrpSpPr>
            <p:cNvPr id="2" name="Group 1"/>
            <p:cNvGrpSpPr/>
            <p:nvPr/>
          </p:nvGrpSpPr>
          <p:grpSpPr>
            <a:xfrm>
              <a:off x="6192147" y="1818011"/>
              <a:ext cx="2842140" cy="1896219"/>
              <a:chOff x="6192147" y="1818011"/>
              <a:chExt cx="2842140" cy="1896219"/>
            </a:xfrm>
          </p:grpSpPr>
          <p:pic>
            <p:nvPicPr>
              <p:cNvPr id="35"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2147" y="1818011"/>
                <a:ext cx="2842140" cy="1894760"/>
              </a:xfrm>
              <a:prstGeom prst="rect">
                <a:avLst/>
              </a:prstGeom>
              <a:solidFill>
                <a:schemeClr val="bg1">
                  <a:lumMod val="85000"/>
                </a:schemeClr>
              </a:solidFill>
            </p:spPr>
          </p:pic>
          <p:grpSp>
            <p:nvGrpSpPr>
              <p:cNvPr id="43" name="Group 4"/>
              <p:cNvGrpSpPr>
                <a:grpSpLocks noChangeAspect="1"/>
              </p:cNvGrpSpPr>
              <p:nvPr/>
            </p:nvGrpSpPr>
            <p:grpSpPr bwMode="auto">
              <a:xfrm>
                <a:off x="8084232" y="2528891"/>
                <a:ext cx="864950" cy="921506"/>
                <a:chOff x="2693" y="952"/>
                <a:chExt cx="2294" cy="2444"/>
              </a:xfrm>
            </p:grpSpPr>
            <p:sp>
              <p:nvSpPr>
                <p:cNvPr id="45" name="AutoShape 3"/>
                <p:cNvSpPr>
                  <a:spLocks noChangeAspect="1" noChangeArrowheads="1" noTextEdit="1"/>
                </p:cNvSpPr>
                <p:nvPr/>
              </p:nvSpPr>
              <p:spPr bwMode="auto">
                <a:xfrm>
                  <a:off x="2693" y="952"/>
                  <a:ext cx="2294"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5"/>
                <p:cNvSpPr>
                  <a:spLocks noChangeArrowheads="1"/>
                </p:cNvSpPr>
                <p:nvPr/>
              </p:nvSpPr>
              <p:spPr bwMode="auto">
                <a:xfrm>
                  <a:off x="2693" y="954"/>
                  <a:ext cx="21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Biomass (kg/ha)</a:t>
                  </a:r>
                  <a:endParaRPr kumimoji="0" lang="en-US" altLang="en-US" sz="800" b="1" i="0" u="none" strike="noStrike" cap="none" normalizeH="0" baseline="0" dirty="0" smtClean="0">
                    <a:ln>
                      <a:noFill/>
                    </a:ln>
                    <a:solidFill>
                      <a:schemeClr val="tx1"/>
                    </a:solidFill>
                    <a:effectLst/>
                    <a:latin typeface="Arial" panose="020B0604020202020204" pitchFamily="34" charset="0"/>
                  </a:endParaRPr>
                </a:p>
              </p:txBody>
            </p:sp>
            <p:sp>
              <p:nvSpPr>
                <p:cNvPr id="48" name="Rectangle 6"/>
                <p:cNvSpPr>
                  <a:spLocks noChangeArrowheads="1"/>
                </p:cNvSpPr>
                <p:nvPr/>
              </p:nvSpPr>
              <p:spPr bwMode="auto">
                <a:xfrm>
                  <a:off x="2693" y="1455"/>
                  <a:ext cx="592" cy="297"/>
                </a:xfrm>
                <a:prstGeom prst="rect">
                  <a:avLst/>
                </a:prstGeom>
                <a:solidFill>
                  <a:srgbClr val="DCF5E9"/>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7"/>
                <p:cNvSpPr>
                  <a:spLocks noChangeArrowheads="1"/>
                </p:cNvSpPr>
                <p:nvPr/>
              </p:nvSpPr>
              <p:spPr bwMode="auto">
                <a:xfrm>
                  <a:off x="3381" y="1448"/>
                  <a:ext cx="8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0 - 285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50" name="Rectangle 8"/>
                <p:cNvSpPr>
                  <a:spLocks noChangeArrowheads="1"/>
                </p:cNvSpPr>
                <p:nvPr/>
              </p:nvSpPr>
              <p:spPr bwMode="auto">
                <a:xfrm>
                  <a:off x="2693" y="1858"/>
                  <a:ext cx="592" cy="296"/>
                </a:xfrm>
                <a:prstGeom prst="rect">
                  <a:avLst/>
                </a:prstGeom>
                <a:solidFill>
                  <a:srgbClr val="A7CFB4"/>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9"/>
                <p:cNvSpPr>
                  <a:spLocks noChangeArrowheads="1"/>
                </p:cNvSpPr>
                <p:nvPr/>
              </p:nvSpPr>
              <p:spPr bwMode="auto">
                <a:xfrm>
                  <a:off x="3391" y="1869"/>
                  <a:ext cx="11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286 - 487</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52" name="Rectangle 10"/>
                <p:cNvSpPr>
                  <a:spLocks noChangeArrowheads="1"/>
                </p:cNvSpPr>
                <p:nvPr/>
              </p:nvSpPr>
              <p:spPr bwMode="auto">
                <a:xfrm>
                  <a:off x="2693" y="2261"/>
                  <a:ext cx="592" cy="296"/>
                </a:xfrm>
                <a:prstGeom prst="rect">
                  <a:avLst/>
                </a:prstGeom>
                <a:solidFill>
                  <a:srgbClr val="76A88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11"/>
                <p:cNvSpPr>
                  <a:spLocks noChangeArrowheads="1"/>
                </p:cNvSpPr>
                <p:nvPr/>
              </p:nvSpPr>
              <p:spPr bwMode="auto">
                <a:xfrm>
                  <a:off x="3360" y="2289"/>
                  <a:ext cx="11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488 - 705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54" name="Rectangle 12"/>
                <p:cNvSpPr>
                  <a:spLocks noChangeArrowheads="1"/>
                </p:cNvSpPr>
                <p:nvPr/>
              </p:nvSpPr>
              <p:spPr bwMode="auto">
                <a:xfrm>
                  <a:off x="2693" y="2663"/>
                  <a:ext cx="592" cy="297"/>
                </a:xfrm>
                <a:prstGeom prst="rect">
                  <a:avLst/>
                </a:prstGeom>
                <a:solidFill>
                  <a:srgbClr val="4A8758"/>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13"/>
                <p:cNvSpPr>
                  <a:spLocks noChangeArrowheads="1"/>
                </p:cNvSpPr>
                <p:nvPr/>
              </p:nvSpPr>
              <p:spPr bwMode="auto">
                <a:xfrm>
                  <a:off x="3381" y="2671"/>
                  <a:ext cx="13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706 - 1090</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56" name="Rectangle 14"/>
                <p:cNvSpPr>
                  <a:spLocks noChangeArrowheads="1"/>
                </p:cNvSpPr>
                <p:nvPr/>
              </p:nvSpPr>
              <p:spPr bwMode="auto">
                <a:xfrm>
                  <a:off x="2693" y="3066"/>
                  <a:ext cx="592" cy="298"/>
                </a:xfrm>
                <a:prstGeom prst="rect">
                  <a:avLst/>
                </a:prstGeom>
                <a:solidFill>
                  <a:srgbClr val="226633"/>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15"/>
                <p:cNvSpPr>
                  <a:spLocks noChangeArrowheads="1"/>
                </p:cNvSpPr>
                <p:nvPr/>
              </p:nvSpPr>
              <p:spPr bwMode="auto">
                <a:xfrm>
                  <a:off x="3360" y="3069"/>
                  <a:ext cx="146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1091 - 2541</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grpSp>
          <p:sp>
            <p:nvSpPr>
              <p:cNvPr id="58" name="TextBox 57"/>
              <p:cNvSpPr txBox="1"/>
              <p:nvPr/>
            </p:nvSpPr>
            <p:spPr>
              <a:xfrm>
                <a:off x="8267166" y="1846395"/>
                <a:ext cx="705642" cy="246221"/>
              </a:xfrm>
              <a:prstGeom prst="rect">
                <a:avLst/>
              </a:prstGeom>
              <a:noFill/>
            </p:spPr>
            <p:txBody>
              <a:bodyPr wrap="none" rtlCol="0">
                <a:spAutoFit/>
              </a:bodyPr>
              <a:lstStyle/>
              <a:p>
                <a:r>
                  <a:rPr lang="en-US" sz="1000" dirty="0" smtClean="0"/>
                  <a:t>R</a:t>
                </a:r>
                <a:r>
                  <a:rPr lang="en-US" sz="1000" baseline="30000" dirty="0" smtClean="0"/>
                  <a:t>2</a:t>
                </a:r>
                <a:r>
                  <a:rPr lang="en-US" sz="1000" dirty="0" smtClean="0"/>
                  <a:t> = 0.33</a:t>
                </a:r>
                <a:endParaRPr lang="en-US" sz="1000" dirty="0"/>
              </a:p>
            </p:txBody>
          </p:sp>
          <p:grpSp>
            <p:nvGrpSpPr>
              <p:cNvPr id="4" name="Group 3"/>
              <p:cNvGrpSpPr/>
              <p:nvPr/>
            </p:nvGrpSpPr>
            <p:grpSpPr>
              <a:xfrm>
                <a:off x="6296306" y="3442111"/>
                <a:ext cx="1101202" cy="272119"/>
                <a:chOff x="9830433" y="3966210"/>
                <a:chExt cx="1101202" cy="272119"/>
              </a:xfrm>
            </p:grpSpPr>
            <p:grpSp>
              <p:nvGrpSpPr>
                <p:cNvPr id="59" name="Group 36"/>
                <p:cNvGrpSpPr>
                  <a:grpSpLocks noChangeAspect="1"/>
                </p:cNvGrpSpPr>
                <p:nvPr/>
              </p:nvGrpSpPr>
              <p:grpSpPr bwMode="auto">
                <a:xfrm>
                  <a:off x="9830433" y="4004041"/>
                  <a:ext cx="1101202" cy="234288"/>
                  <a:chOff x="1915" y="1859"/>
                  <a:chExt cx="3879" cy="787"/>
                </a:xfrm>
              </p:grpSpPr>
              <p:sp>
                <p:nvSpPr>
                  <p:cNvPr id="60" name="AutoShape 35"/>
                  <p:cNvSpPr>
                    <a:spLocks noChangeAspect="1" noChangeArrowheads="1" noTextEdit="1"/>
                  </p:cNvSpPr>
                  <p:nvPr/>
                </p:nvSpPr>
                <p:spPr bwMode="auto">
                  <a:xfrm>
                    <a:off x="1997" y="1976"/>
                    <a:ext cx="36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37"/>
                  <p:cNvSpPr>
                    <a:spLocks noChangeArrowheads="1"/>
                  </p:cNvSpPr>
                  <p:nvPr/>
                </p:nvSpPr>
                <p:spPr bwMode="auto">
                  <a:xfrm>
                    <a:off x="204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38"/>
                  <p:cNvSpPr>
                    <a:spLocks noChangeArrowheads="1"/>
                  </p:cNvSpPr>
                  <p:nvPr/>
                </p:nvSpPr>
                <p:spPr bwMode="auto">
                  <a:xfrm>
                    <a:off x="3074" y="2217"/>
                    <a:ext cx="1030" cy="8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Rectangle 39"/>
                  <p:cNvSpPr>
                    <a:spLocks noChangeArrowheads="1"/>
                  </p:cNvSpPr>
                  <p:nvPr/>
                </p:nvSpPr>
                <p:spPr bwMode="auto">
                  <a:xfrm>
                    <a:off x="410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40"/>
                  <p:cNvSpPr>
                    <a:spLocks noChangeArrowheads="1"/>
                  </p:cNvSpPr>
                  <p:nvPr/>
                </p:nvSpPr>
                <p:spPr bwMode="auto">
                  <a:xfrm>
                    <a:off x="1915" y="1859"/>
                    <a:ext cx="1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0</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65" name="Rectangle 41"/>
                  <p:cNvSpPr>
                    <a:spLocks noChangeArrowheads="1"/>
                  </p:cNvSpPr>
                  <p:nvPr/>
                </p:nvSpPr>
                <p:spPr bwMode="auto">
                  <a:xfrm>
                    <a:off x="2997" y="1882"/>
                    <a:ext cx="4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1</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66" name="Rectangle 42"/>
                  <p:cNvSpPr>
                    <a:spLocks noChangeArrowheads="1"/>
                  </p:cNvSpPr>
                  <p:nvPr/>
                </p:nvSpPr>
                <p:spPr bwMode="auto">
                  <a:xfrm>
                    <a:off x="4015" y="1976"/>
                    <a:ext cx="0"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67" name="Rectangle 43"/>
                  <p:cNvSpPr>
                    <a:spLocks noChangeArrowheads="1"/>
                  </p:cNvSpPr>
                  <p:nvPr/>
                </p:nvSpPr>
                <p:spPr bwMode="auto">
                  <a:xfrm>
                    <a:off x="5049" y="1910"/>
                    <a:ext cx="3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3</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68" name="Rectangle 44"/>
                  <p:cNvSpPr>
                    <a:spLocks noChangeArrowheads="1"/>
                  </p:cNvSpPr>
                  <p:nvPr/>
                </p:nvSpPr>
                <p:spPr bwMode="auto">
                  <a:xfrm>
                    <a:off x="5354" y="1973"/>
                    <a:ext cx="4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Km</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grpSp>
            <p:sp>
              <p:nvSpPr>
                <p:cNvPr id="3" name="Rectangle 2"/>
                <p:cNvSpPr/>
                <p:nvPr/>
              </p:nvSpPr>
              <p:spPr>
                <a:xfrm>
                  <a:off x="10386390" y="3966210"/>
                  <a:ext cx="77526" cy="184666"/>
                </a:xfrm>
                <a:prstGeom prst="rect">
                  <a:avLst/>
                </a:prstGeom>
              </p:spPr>
              <p:txBody>
                <a:bodyPr wrap="square">
                  <a:spAutoFit/>
                </a:bodyPr>
                <a:lstStyle/>
                <a:p>
                  <a:r>
                    <a:rPr lang="en-US" altLang="en-US" sz="600" b="1" dirty="0">
                      <a:solidFill>
                        <a:srgbClr val="000000"/>
                      </a:solidFill>
                      <a:latin typeface="Arial" panose="020B0604020202020204" pitchFamily="34" charset="0"/>
                    </a:rPr>
                    <a:t>2</a:t>
                  </a:r>
                  <a:endParaRPr lang="en-US" sz="600" dirty="0"/>
                </a:p>
              </p:txBody>
            </p:sp>
          </p:grpSp>
        </p:grpSp>
        <p:grpSp>
          <p:nvGrpSpPr>
            <p:cNvPr id="7" name="Group 4"/>
            <p:cNvGrpSpPr>
              <a:grpSpLocks noChangeAspect="1"/>
            </p:cNvGrpSpPr>
            <p:nvPr/>
          </p:nvGrpSpPr>
          <p:grpSpPr bwMode="auto">
            <a:xfrm>
              <a:off x="6246778" y="1675097"/>
              <a:ext cx="279399" cy="533401"/>
              <a:chOff x="3919" y="2028"/>
              <a:chExt cx="176" cy="336"/>
            </a:xfrm>
          </p:grpSpPr>
          <p:sp>
            <p:nvSpPr>
              <p:cNvPr id="8" name="AutoShape 3"/>
              <p:cNvSpPr>
                <a:spLocks noChangeAspect="1" noChangeArrowheads="1" noTextEdit="1"/>
              </p:cNvSpPr>
              <p:nvPr/>
            </p:nvSpPr>
            <p:spPr bwMode="auto">
              <a:xfrm>
                <a:off x="3945" y="2028"/>
                <a:ext cx="73"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5"/>
              <p:cNvSpPr>
                <a:spLocks noChangeArrowheads="1"/>
              </p:cNvSpPr>
              <p:nvPr/>
            </p:nvSpPr>
            <p:spPr bwMode="auto">
              <a:xfrm>
                <a:off x="3919" y="2089"/>
                <a:ext cx="17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0000"/>
                    </a:solidFill>
                    <a:effectLst/>
                    <a:latin typeface="ESRI North" panose="02000508000000020003" pitchFamily="2"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grpSp>
      <p:grpSp>
        <p:nvGrpSpPr>
          <p:cNvPr id="6" name="Group 5"/>
          <p:cNvGrpSpPr/>
          <p:nvPr/>
        </p:nvGrpSpPr>
        <p:grpSpPr>
          <a:xfrm>
            <a:off x="9163992" y="1763854"/>
            <a:ext cx="2731939" cy="1960829"/>
            <a:chOff x="9163992" y="1763854"/>
            <a:chExt cx="2731939" cy="1960829"/>
          </a:xfrm>
        </p:grpSpPr>
        <p:pic>
          <p:nvPicPr>
            <p:cNvPr id="72" name="Content Placeholder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63992" y="1824484"/>
              <a:ext cx="2731939" cy="1900199"/>
            </a:xfrm>
            <a:prstGeom prst="rect">
              <a:avLst/>
            </a:prstGeom>
            <a:solidFill>
              <a:schemeClr val="bg1">
                <a:lumMod val="85000"/>
              </a:schemeClr>
            </a:solidFill>
          </p:spPr>
        </p:pic>
        <p:grpSp>
          <p:nvGrpSpPr>
            <p:cNvPr id="73" name="Group 4"/>
            <p:cNvGrpSpPr>
              <a:grpSpLocks noChangeAspect="1"/>
            </p:cNvGrpSpPr>
            <p:nvPr/>
          </p:nvGrpSpPr>
          <p:grpSpPr bwMode="auto">
            <a:xfrm>
              <a:off x="11017308" y="2568664"/>
              <a:ext cx="864950" cy="921506"/>
              <a:chOff x="2693" y="952"/>
              <a:chExt cx="2294" cy="2444"/>
            </a:xfrm>
          </p:grpSpPr>
          <p:sp>
            <p:nvSpPr>
              <p:cNvPr id="74" name="AutoShape 3"/>
              <p:cNvSpPr>
                <a:spLocks noChangeAspect="1" noChangeArrowheads="1" noTextEdit="1"/>
              </p:cNvSpPr>
              <p:nvPr/>
            </p:nvSpPr>
            <p:spPr bwMode="auto">
              <a:xfrm>
                <a:off x="2693" y="952"/>
                <a:ext cx="2294"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5"/>
              <p:cNvSpPr>
                <a:spLocks noChangeArrowheads="1"/>
              </p:cNvSpPr>
              <p:nvPr/>
            </p:nvSpPr>
            <p:spPr bwMode="auto">
              <a:xfrm>
                <a:off x="2693" y="954"/>
                <a:ext cx="210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Biomass (kg/ha)</a:t>
                </a:r>
                <a:endParaRPr kumimoji="0" lang="en-US" altLang="en-US" sz="800" b="1" i="0" u="none" strike="noStrike" cap="none" normalizeH="0" baseline="0" dirty="0" smtClean="0">
                  <a:ln>
                    <a:noFill/>
                  </a:ln>
                  <a:solidFill>
                    <a:schemeClr val="tx1"/>
                  </a:solidFill>
                  <a:effectLst/>
                  <a:latin typeface="Arial" panose="020B0604020202020204" pitchFamily="34" charset="0"/>
                </a:endParaRPr>
              </a:p>
            </p:txBody>
          </p:sp>
          <p:sp>
            <p:nvSpPr>
              <p:cNvPr id="76" name="Rectangle 6"/>
              <p:cNvSpPr>
                <a:spLocks noChangeArrowheads="1"/>
              </p:cNvSpPr>
              <p:nvPr/>
            </p:nvSpPr>
            <p:spPr bwMode="auto">
              <a:xfrm>
                <a:off x="2693" y="1455"/>
                <a:ext cx="592" cy="297"/>
              </a:xfrm>
              <a:prstGeom prst="rect">
                <a:avLst/>
              </a:prstGeom>
              <a:solidFill>
                <a:srgbClr val="DCF5E9"/>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7"/>
              <p:cNvSpPr>
                <a:spLocks noChangeArrowheads="1"/>
              </p:cNvSpPr>
              <p:nvPr/>
            </p:nvSpPr>
            <p:spPr bwMode="auto">
              <a:xfrm>
                <a:off x="3381" y="1448"/>
                <a:ext cx="85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0 - 285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78" name="Rectangle 8"/>
              <p:cNvSpPr>
                <a:spLocks noChangeArrowheads="1"/>
              </p:cNvSpPr>
              <p:nvPr/>
            </p:nvSpPr>
            <p:spPr bwMode="auto">
              <a:xfrm>
                <a:off x="2693" y="1858"/>
                <a:ext cx="592" cy="296"/>
              </a:xfrm>
              <a:prstGeom prst="rect">
                <a:avLst/>
              </a:prstGeom>
              <a:solidFill>
                <a:srgbClr val="A7CFB4"/>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9"/>
              <p:cNvSpPr>
                <a:spLocks noChangeArrowheads="1"/>
              </p:cNvSpPr>
              <p:nvPr/>
            </p:nvSpPr>
            <p:spPr bwMode="auto">
              <a:xfrm>
                <a:off x="3391" y="1869"/>
                <a:ext cx="11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286 - 487</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80" name="Rectangle 10"/>
              <p:cNvSpPr>
                <a:spLocks noChangeArrowheads="1"/>
              </p:cNvSpPr>
              <p:nvPr/>
            </p:nvSpPr>
            <p:spPr bwMode="auto">
              <a:xfrm>
                <a:off x="2693" y="2261"/>
                <a:ext cx="592" cy="296"/>
              </a:xfrm>
              <a:prstGeom prst="rect">
                <a:avLst/>
              </a:prstGeom>
              <a:solidFill>
                <a:srgbClr val="76A88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11"/>
              <p:cNvSpPr>
                <a:spLocks noChangeArrowheads="1"/>
              </p:cNvSpPr>
              <p:nvPr/>
            </p:nvSpPr>
            <p:spPr bwMode="auto">
              <a:xfrm>
                <a:off x="3360" y="2289"/>
                <a:ext cx="11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488 - 705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82" name="Rectangle 12"/>
              <p:cNvSpPr>
                <a:spLocks noChangeArrowheads="1"/>
              </p:cNvSpPr>
              <p:nvPr/>
            </p:nvSpPr>
            <p:spPr bwMode="auto">
              <a:xfrm>
                <a:off x="2693" y="2663"/>
                <a:ext cx="592" cy="297"/>
              </a:xfrm>
              <a:prstGeom prst="rect">
                <a:avLst/>
              </a:prstGeom>
              <a:solidFill>
                <a:srgbClr val="4A8758"/>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13"/>
              <p:cNvSpPr>
                <a:spLocks noChangeArrowheads="1"/>
              </p:cNvSpPr>
              <p:nvPr/>
            </p:nvSpPr>
            <p:spPr bwMode="auto">
              <a:xfrm>
                <a:off x="3381" y="2671"/>
                <a:ext cx="13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706 - 1090</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84" name="Rectangle 14"/>
              <p:cNvSpPr>
                <a:spLocks noChangeArrowheads="1"/>
              </p:cNvSpPr>
              <p:nvPr/>
            </p:nvSpPr>
            <p:spPr bwMode="auto">
              <a:xfrm>
                <a:off x="2693" y="3066"/>
                <a:ext cx="592" cy="298"/>
              </a:xfrm>
              <a:prstGeom prst="rect">
                <a:avLst/>
              </a:prstGeom>
              <a:solidFill>
                <a:srgbClr val="226633"/>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15"/>
              <p:cNvSpPr>
                <a:spLocks noChangeArrowheads="1"/>
              </p:cNvSpPr>
              <p:nvPr/>
            </p:nvSpPr>
            <p:spPr bwMode="auto">
              <a:xfrm>
                <a:off x="3360" y="3069"/>
                <a:ext cx="146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1091 - 2541</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grpSp>
        <p:grpSp>
          <p:nvGrpSpPr>
            <p:cNvPr id="86" name="Group 85"/>
            <p:cNvGrpSpPr/>
            <p:nvPr/>
          </p:nvGrpSpPr>
          <p:grpSpPr>
            <a:xfrm>
              <a:off x="9285702" y="3425530"/>
              <a:ext cx="1101202" cy="281213"/>
              <a:chOff x="9830433" y="3957116"/>
              <a:chExt cx="1101202" cy="281213"/>
            </a:xfrm>
          </p:grpSpPr>
          <p:grpSp>
            <p:nvGrpSpPr>
              <p:cNvPr id="87" name="Group 36"/>
              <p:cNvGrpSpPr>
                <a:grpSpLocks noChangeAspect="1"/>
              </p:cNvGrpSpPr>
              <p:nvPr/>
            </p:nvGrpSpPr>
            <p:grpSpPr bwMode="auto">
              <a:xfrm>
                <a:off x="9830433" y="4004041"/>
                <a:ext cx="1101202" cy="234288"/>
                <a:chOff x="1915" y="1859"/>
                <a:chExt cx="3879" cy="787"/>
              </a:xfrm>
            </p:grpSpPr>
            <p:sp>
              <p:nvSpPr>
                <p:cNvPr id="89" name="AutoShape 35"/>
                <p:cNvSpPr>
                  <a:spLocks noChangeAspect="1" noChangeArrowheads="1" noTextEdit="1"/>
                </p:cNvSpPr>
                <p:nvPr/>
              </p:nvSpPr>
              <p:spPr bwMode="auto">
                <a:xfrm>
                  <a:off x="1997" y="1976"/>
                  <a:ext cx="36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37"/>
                <p:cNvSpPr>
                  <a:spLocks noChangeArrowheads="1"/>
                </p:cNvSpPr>
                <p:nvPr/>
              </p:nvSpPr>
              <p:spPr bwMode="auto">
                <a:xfrm>
                  <a:off x="204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38"/>
                <p:cNvSpPr>
                  <a:spLocks noChangeArrowheads="1"/>
                </p:cNvSpPr>
                <p:nvPr/>
              </p:nvSpPr>
              <p:spPr bwMode="auto">
                <a:xfrm>
                  <a:off x="3074" y="2217"/>
                  <a:ext cx="1030" cy="8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Rectangle 39"/>
                <p:cNvSpPr>
                  <a:spLocks noChangeArrowheads="1"/>
                </p:cNvSpPr>
                <p:nvPr/>
              </p:nvSpPr>
              <p:spPr bwMode="auto">
                <a:xfrm>
                  <a:off x="410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40"/>
                <p:cNvSpPr>
                  <a:spLocks noChangeArrowheads="1"/>
                </p:cNvSpPr>
                <p:nvPr/>
              </p:nvSpPr>
              <p:spPr bwMode="auto">
                <a:xfrm>
                  <a:off x="1915" y="1859"/>
                  <a:ext cx="1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0</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94" name="Rectangle 41"/>
                <p:cNvSpPr>
                  <a:spLocks noChangeArrowheads="1"/>
                </p:cNvSpPr>
                <p:nvPr/>
              </p:nvSpPr>
              <p:spPr bwMode="auto">
                <a:xfrm>
                  <a:off x="2997" y="1859"/>
                  <a:ext cx="4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1</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95" name="Rectangle 42"/>
                <p:cNvSpPr>
                  <a:spLocks noChangeArrowheads="1"/>
                </p:cNvSpPr>
                <p:nvPr/>
              </p:nvSpPr>
              <p:spPr bwMode="auto">
                <a:xfrm>
                  <a:off x="4015" y="1976"/>
                  <a:ext cx="0"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96" name="Rectangle 43"/>
                <p:cNvSpPr>
                  <a:spLocks noChangeArrowheads="1"/>
                </p:cNvSpPr>
                <p:nvPr/>
              </p:nvSpPr>
              <p:spPr bwMode="auto">
                <a:xfrm>
                  <a:off x="5049" y="1887"/>
                  <a:ext cx="3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3</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97" name="Rectangle 44"/>
                <p:cNvSpPr>
                  <a:spLocks noChangeArrowheads="1"/>
                </p:cNvSpPr>
                <p:nvPr/>
              </p:nvSpPr>
              <p:spPr bwMode="auto">
                <a:xfrm>
                  <a:off x="5354" y="1973"/>
                  <a:ext cx="4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Km</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grpSp>
          <p:sp>
            <p:nvSpPr>
              <p:cNvPr id="88" name="Rectangle 87"/>
              <p:cNvSpPr/>
              <p:nvPr/>
            </p:nvSpPr>
            <p:spPr>
              <a:xfrm>
                <a:off x="10350860" y="3957116"/>
                <a:ext cx="159471" cy="184666"/>
              </a:xfrm>
              <a:prstGeom prst="rect">
                <a:avLst/>
              </a:prstGeom>
            </p:spPr>
            <p:txBody>
              <a:bodyPr wrap="square">
                <a:spAutoFit/>
              </a:bodyPr>
              <a:lstStyle/>
              <a:p>
                <a:r>
                  <a:rPr lang="en-US" altLang="en-US" sz="600" b="1" dirty="0">
                    <a:solidFill>
                      <a:srgbClr val="000000"/>
                    </a:solidFill>
                    <a:latin typeface="Arial" panose="020B0604020202020204" pitchFamily="34" charset="0"/>
                  </a:rPr>
                  <a:t>2</a:t>
                </a:r>
                <a:endParaRPr lang="en-US" sz="600" dirty="0"/>
              </a:p>
            </p:txBody>
          </p:sp>
        </p:grpSp>
        <p:sp>
          <p:nvSpPr>
            <p:cNvPr id="98" name="Rectangle 5"/>
            <p:cNvSpPr>
              <a:spLocks noChangeArrowheads="1"/>
            </p:cNvSpPr>
            <p:nvPr/>
          </p:nvSpPr>
          <p:spPr bwMode="auto">
            <a:xfrm>
              <a:off x="9229151" y="1763854"/>
              <a:ext cx="27939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0000"/>
                  </a:solidFill>
                  <a:effectLst/>
                  <a:latin typeface="ESRI North" panose="02000508000000020003" pitchFamily="2"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pic>
        <p:nvPicPr>
          <p:cNvPr id="128" name="Content Placeholder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5546" y="4311872"/>
            <a:ext cx="2737308" cy="1893050"/>
          </a:xfrm>
          <a:prstGeom prst="rect">
            <a:avLst/>
          </a:prstGeom>
          <a:solidFill>
            <a:schemeClr val="bg1">
              <a:lumMod val="85000"/>
            </a:schemeClr>
          </a:solidFill>
        </p:spPr>
      </p:pic>
      <p:grpSp>
        <p:nvGrpSpPr>
          <p:cNvPr id="129" name="Group 128"/>
          <p:cNvGrpSpPr/>
          <p:nvPr/>
        </p:nvGrpSpPr>
        <p:grpSpPr>
          <a:xfrm>
            <a:off x="9282168" y="5906819"/>
            <a:ext cx="1101202" cy="274389"/>
            <a:chOff x="9830433" y="3963940"/>
            <a:chExt cx="1101202" cy="274389"/>
          </a:xfrm>
        </p:grpSpPr>
        <p:grpSp>
          <p:nvGrpSpPr>
            <p:cNvPr id="130" name="Group 36"/>
            <p:cNvGrpSpPr>
              <a:grpSpLocks noChangeAspect="1"/>
            </p:cNvGrpSpPr>
            <p:nvPr/>
          </p:nvGrpSpPr>
          <p:grpSpPr bwMode="auto">
            <a:xfrm>
              <a:off x="9830433" y="4004041"/>
              <a:ext cx="1101202" cy="234288"/>
              <a:chOff x="1915" y="1859"/>
              <a:chExt cx="3879" cy="787"/>
            </a:xfrm>
          </p:grpSpPr>
          <p:sp>
            <p:nvSpPr>
              <p:cNvPr id="132" name="AutoShape 35"/>
              <p:cNvSpPr>
                <a:spLocks noChangeAspect="1" noChangeArrowheads="1" noTextEdit="1"/>
              </p:cNvSpPr>
              <p:nvPr/>
            </p:nvSpPr>
            <p:spPr bwMode="auto">
              <a:xfrm>
                <a:off x="1997" y="1976"/>
                <a:ext cx="36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37"/>
              <p:cNvSpPr>
                <a:spLocks noChangeArrowheads="1"/>
              </p:cNvSpPr>
              <p:nvPr/>
            </p:nvSpPr>
            <p:spPr bwMode="auto">
              <a:xfrm>
                <a:off x="204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 name="Rectangle 38"/>
              <p:cNvSpPr>
                <a:spLocks noChangeArrowheads="1"/>
              </p:cNvSpPr>
              <p:nvPr/>
            </p:nvSpPr>
            <p:spPr bwMode="auto">
              <a:xfrm>
                <a:off x="3074" y="2217"/>
                <a:ext cx="1030" cy="8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Rectangle 39"/>
              <p:cNvSpPr>
                <a:spLocks noChangeArrowheads="1"/>
              </p:cNvSpPr>
              <p:nvPr/>
            </p:nvSpPr>
            <p:spPr bwMode="auto">
              <a:xfrm>
                <a:off x="410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 name="Rectangle 40"/>
              <p:cNvSpPr>
                <a:spLocks noChangeArrowheads="1"/>
              </p:cNvSpPr>
              <p:nvPr/>
            </p:nvSpPr>
            <p:spPr bwMode="auto">
              <a:xfrm>
                <a:off x="1915" y="1859"/>
                <a:ext cx="1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0</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37" name="Rectangle 41"/>
              <p:cNvSpPr>
                <a:spLocks noChangeArrowheads="1"/>
              </p:cNvSpPr>
              <p:nvPr/>
            </p:nvSpPr>
            <p:spPr bwMode="auto">
              <a:xfrm>
                <a:off x="2997" y="1859"/>
                <a:ext cx="4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1</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38" name="Rectangle 42"/>
              <p:cNvSpPr>
                <a:spLocks noChangeArrowheads="1"/>
              </p:cNvSpPr>
              <p:nvPr/>
            </p:nvSpPr>
            <p:spPr bwMode="auto">
              <a:xfrm>
                <a:off x="4015" y="1976"/>
                <a:ext cx="0"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139" name="Rectangle 43"/>
              <p:cNvSpPr>
                <a:spLocks noChangeArrowheads="1"/>
              </p:cNvSpPr>
              <p:nvPr/>
            </p:nvSpPr>
            <p:spPr bwMode="auto">
              <a:xfrm>
                <a:off x="5049" y="1887"/>
                <a:ext cx="3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3</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40" name="Rectangle 44"/>
              <p:cNvSpPr>
                <a:spLocks noChangeArrowheads="1"/>
              </p:cNvSpPr>
              <p:nvPr/>
            </p:nvSpPr>
            <p:spPr bwMode="auto">
              <a:xfrm>
                <a:off x="5354" y="1973"/>
                <a:ext cx="4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Km</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grpSp>
        <p:sp>
          <p:nvSpPr>
            <p:cNvPr id="131" name="Rectangle 130"/>
            <p:cNvSpPr/>
            <p:nvPr/>
          </p:nvSpPr>
          <p:spPr>
            <a:xfrm>
              <a:off x="10337212" y="3963940"/>
              <a:ext cx="159471" cy="184666"/>
            </a:xfrm>
            <a:prstGeom prst="rect">
              <a:avLst/>
            </a:prstGeom>
          </p:spPr>
          <p:txBody>
            <a:bodyPr wrap="square">
              <a:spAutoFit/>
            </a:bodyPr>
            <a:lstStyle/>
            <a:p>
              <a:r>
                <a:rPr lang="en-US" altLang="en-US" sz="600" b="1" dirty="0">
                  <a:solidFill>
                    <a:srgbClr val="000000"/>
                  </a:solidFill>
                  <a:latin typeface="Arial" panose="020B0604020202020204" pitchFamily="34" charset="0"/>
                </a:rPr>
                <a:t>2</a:t>
              </a:r>
              <a:endParaRPr lang="en-US" sz="600" dirty="0"/>
            </a:p>
          </p:txBody>
        </p:sp>
      </p:grpSp>
      <p:sp>
        <p:nvSpPr>
          <p:cNvPr id="141" name="Rectangle 5"/>
          <p:cNvSpPr>
            <a:spLocks noChangeArrowheads="1"/>
          </p:cNvSpPr>
          <p:nvPr/>
        </p:nvSpPr>
        <p:spPr bwMode="auto">
          <a:xfrm>
            <a:off x="9245155" y="4279444"/>
            <a:ext cx="27939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0000"/>
                </a:solidFill>
                <a:effectLst/>
                <a:latin typeface="ESRI North" panose="02000508000000020003" pitchFamily="2"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11" name="Group 10"/>
          <p:cNvGrpSpPr/>
          <p:nvPr/>
        </p:nvGrpSpPr>
        <p:grpSpPr>
          <a:xfrm>
            <a:off x="6192587" y="4268782"/>
            <a:ext cx="2855478" cy="1941556"/>
            <a:chOff x="6192587" y="4268782"/>
            <a:chExt cx="2855478" cy="1941556"/>
          </a:xfrm>
        </p:grpSpPr>
        <p:pic>
          <p:nvPicPr>
            <p:cNvPr id="99" name="Content Placeholder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2587" y="4317557"/>
              <a:ext cx="2855478" cy="1886877"/>
            </a:xfrm>
            <a:prstGeom prst="rect">
              <a:avLst/>
            </a:prstGeom>
            <a:solidFill>
              <a:schemeClr val="bg1">
                <a:lumMod val="85000"/>
              </a:schemeClr>
            </a:solidFill>
          </p:spPr>
        </p:pic>
        <p:sp>
          <p:nvSpPr>
            <p:cNvPr id="100" name="TextBox 99"/>
            <p:cNvSpPr txBox="1"/>
            <p:nvPr/>
          </p:nvSpPr>
          <p:spPr>
            <a:xfrm>
              <a:off x="8237098" y="4363954"/>
              <a:ext cx="776175" cy="246221"/>
            </a:xfrm>
            <a:prstGeom prst="rect">
              <a:avLst/>
            </a:prstGeom>
            <a:noFill/>
          </p:spPr>
          <p:txBody>
            <a:bodyPr wrap="none" rtlCol="0">
              <a:spAutoFit/>
            </a:bodyPr>
            <a:lstStyle/>
            <a:p>
              <a:r>
                <a:rPr lang="en-US" sz="1000" dirty="0" smtClean="0"/>
                <a:t>R</a:t>
              </a:r>
              <a:r>
                <a:rPr lang="en-US" sz="1000" baseline="30000" dirty="0" smtClean="0"/>
                <a:t>2</a:t>
              </a:r>
              <a:r>
                <a:rPr lang="en-US" sz="1000" dirty="0" smtClean="0"/>
                <a:t> = 0.002</a:t>
              </a:r>
              <a:endParaRPr lang="en-US" sz="1000" dirty="0"/>
            </a:p>
          </p:txBody>
        </p:sp>
        <p:grpSp>
          <p:nvGrpSpPr>
            <p:cNvPr id="102" name="Group 4"/>
            <p:cNvGrpSpPr>
              <a:grpSpLocks noChangeAspect="1"/>
            </p:cNvGrpSpPr>
            <p:nvPr/>
          </p:nvGrpSpPr>
          <p:grpSpPr bwMode="auto">
            <a:xfrm>
              <a:off x="8047675" y="4986224"/>
              <a:ext cx="965598" cy="1095242"/>
              <a:chOff x="2693" y="766"/>
              <a:chExt cx="2294" cy="2602"/>
            </a:xfrm>
          </p:grpSpPr>
          <p:sp>
            <p:nvSpPr>
              <p:cNvPr id="103" name="AutoShape 3"/>
              <p:cNvSpPr>
                <a:spLocks noChangeAspect="1" noChangeArrowheads="1" noTextEdit="1"/>
              </p:cNvSpPr>
              <p:nvPr/>
            </p:nvSpPr>
            <p:spPr bwMode="auto">
              <a:xfrm>
                <a:off x="2693" y="952"/>
                <a:ext cx="2294"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5"/>
              <p:cNvSpPr>
                <a:spLocks noChangeArrowheads="1"/>
              </p:cNvSpPr>
              <p:nvPr/>
            </p:nvSpPr>
            <p:spPr bwMode="auto">
              <a:xfrm>
                <a:off x="2798" y="766"/>
                <a:ext cx="2056"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Nitrogen Content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(kg/ha)</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05" name="Rectangle 6"/>
              <p:cNvSpPr>
                <a:spLocks noChangeArrowheads="1"/>
              </p:cNvSpPr>
              <p:nvPr/>
            </p:nvSpPr>
            <p:spPr bwMode="auto">
              <a:xfrm>
                <a:off x="2693" y="1455"/>
                <a:ext cx="592" cy="297"/>
              </a:xfrm>
              <a:prstGeom prst="rect">
                <a:avLst/>
              </a:prstGeom>
              <a:solidFill>
                <a:srgbClr val="DFB8E6"/>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Rectangle 7"/>
              <p:cNvSpPr>
                <a:spLocks noChangeArrowheads="1"/>
              </p:cNvSpPr>
              <p:nvPr/>
            </p:nvSpPr>
            <p:spPr bwMode="auto">
              <a:xfrm>
                <a:off x="3426" y="1474"/>
                <a:ext cx="46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0 - 9.42</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07" name="Rectangle 8"/>
              <p:cNvSpPr>
                <a:spLocks noChangeArrowheads="1"/>
              </p:cNvSpPr>
              <p:nvPr/>
            </p:nvSpPr>
            <p:spPr bwMode="auto">
              <a:xfrm>
                <a:off x="2693" y="1858"/>
                <a:ext cx="592" cy="296"/>
              </a:xfrm>
              <a:prstGeom prst="rect">
                <a:avLst/>
              </a:prstGeom>
              <a:solidFill>
                <a:srgbClr val="C78DEB"/>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9"/>
              <p:cNvSpPr>
                <a:spLocks noChangeArrowheads="1"/>
              </p:cNvSpPr>
              <p:nvPr/>
            </p:nvSpPr>
            <p:spPr bwMode="auto">
              <a:xfrm>
                <a:off x="3391" y="1843"/>
                <a:ext cx="73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9.43 - 14.73</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09" name="Rectangle 10"/>
              <p:cNvSpPr>
                <a:spLocks noChangeArrowheads="1"/>
              </p:cNvSpPr>
              <p:nvPr/>
            </p:nvSpPr>
            <p:spPr bwMode="auto">
              <a:xfrm>
                <a:off x="2693" y="2261"/>
                <a:ext cx="592" cy="296"/>
              </a:xfrm>
              <a:prstGeom prst="rect">
                <a:avLst/>
              </a:prstGeom>
              <a:solidFill>
                <a:srgbClr val="AC66ED"/>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 name="Rectangle 11"/>
              <p:cNvSpPr>
                <a:spLocks noChangeArrowheads="1"/>
              </p:cNvSpPr>
              <p:nvPr/>
            </p:nvSpPr>
            <p:spPr bwMode="auto">
              <a:xfrm>
                <a:off x="3391" y="2246"/>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14.74 - 21.16</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11" name="Rectangle 12"/>
              <p:cNvSpPr>
                <a:spLocks noChangeArrowheads="1"/>
              </p:cNvSpPr>
              <p:nvPr/>
            </p:nvSpPr>
            <p:spPr bwMode="auto">
              <a:xfrm>
                <a:off x="2693" y="2663"/>
                <a:ext cx="592" cy="297"/>
              </a:xfrm>
              <a:prstGeom prst="rect">
                <a:avLst/>
              </a:prstGeom>
              <a:solidFill>
                <a:srgbClr val="913EF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13"/>
              <p:cNvSpPr>
                <a:spLocks noChangeArrowheads="1"/>
              </p:cNvSpPr>
              <p:nvPr/>
            </p:nvSpPr>
            <p:spPr bwMode="auto">
              <a:xfrm>
                <a:off x="3391" y="2694"/>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21.17 - 32.00</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13" name="Rectangle 14"/>
              <p:cNvSpPr>
                <a:spLocks noChangeArrowheads="1"/>
              </p:cNvSpPr>
              <p:nvPr/>
            </p:nvSpPr>
            <p:spPr bwMode="auto">
              <a:xfrm>
                <a:off x="2693" y="3066"/>
                <a:ext cx="592" cy="298"/>
              </a:xfrm>
              <a:prstGeom prst="rect">
                <a:avLst/>
              </a:prstGeom>
              <a:solidFill>
                <a:srgbClr val="700CF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15"/>
              <p:cNvSpPr>
                <a:spLocks noChangeArrowheads="1"/>
              </p:cNvSpPr>
              <p:nvPr/>
            </p:nvSpPr>
            <p:spPr bwMode="auto">
              <a:xfrm>
                <a:off x="3391" y="3090"/>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32.01 - 74.45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grpSp>
        <p:sp>
          <p:nvSpPr>
            <p:cNvPr id="127" name="Rectangle 5"/>
            <p:cNvSpPr>
              <a:spLocks noChangeArrowheads="1"/>
            </p:cNvSpPr>
            <p:nvPr/>
          </p:nvSpPr>
          <p:spPr bwMode="auto">
            <a:xfrm>
              <a:off x="6246777" y="4268782"/>
              <a:ext cx="27939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rgbClr val="000000"/>
                  </a:solidFill>
                  <a:effectLst/>
                  <a:latin typeface="ESRI North" panose="02000508000000020003" pitchFamily="2"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142" name="Group 141"/>
            <p:cNvGrpSpPr/>
            <p:nvPr/>
          </p:nvGrpSpPr>
          <p:grpSpPr>
            <a:xfrm>
              <a:off x="6314721" y="5929125"/>
              <a:ext cx="1101202" cy="281213"/>
              <a:chOff x="9830433" y="3957116"/>
              <a:chExt cx="1101202" cy="281213"/>
            </a:xfrm>
          </p:grpSpPr>
          <p:grpSp>
            <p:nvGrpSpPr>
              <p:cNvPr id="143" name="Group 36"/>
              <p:cNvGrpSpPr>
                <a:grpSpLocks noChangeAspect="1"/>
              </p:cNvGrpSpPr>
              <p:nvPr/>
            </p:nvGrpSpPr>
            <p:grpSpPr bwMode="auto">
              <a:xfrm>
                <a:off x="9830433" y="4004041"/>
                <a:ext cx="1101202" cy="234288"/>
                <a:chOff x="1915" y="1859"/>
                <a:chExt cx="3879" cy="787"/>
              </a:xfrm>
            </p:grpSpPr>
            <p:sp>
              <p:nvSpPr>
                <p:cNvPr id="145" name="AutoShape 35"/>
                <p:cNvSpPr>
                  <a:spLocks noChangeAspect="1" noChangeArrowheads="1" noTextEdit="1"/>
                </p:cNvSpPr>
                <p:nvPr/>
              </p:nvSpPr>
              <p:spPr bwMode="auto">
                <a:xfrm>
                  <a:off x="1997" y="1976"/>
                  <a:ext cx="368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37"/>
                <p:cNvSpPr>
                  <a:spLocks noChangeArrowheads="1"/>
                </p:cNvSpPr>
                <p:nvPr/>
              </p:nvSpPr>
              <p:spPr bwMode="auto">
                <a:xfrm>
                  <a:off x="204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 name="Rectangle 38"/>
                <p:cNvSpPr>
                  <a:spLocks noChangeArrowheads="1"/>
                </p:cNvSpPr>
                <p:nvPr/>
              </p:nvSpPr>
              <p:spPr bwMode="auto">
                <a:xfrm>
                  <a:off x="3074" y="2217"/>
                  <a:ext cx="1030" cy="87"/>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Rectangle 39"/>
                <p:cNvSpPr>
                  <a:spLocks noChangeArrowheads="1"/>
                </p:cNvSpPr>
                <p:nvPr/>
              </p:nvSpPr>
              <p:spPr bwMode="auto">
                <a:xfrm>
                  <a:off x="4104" y="2217"/>
                  <a:ext cx="1030" cy="87"/>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 name="Rectangle 40"/>
                <p:cNvSpPr>
                  <a:spLocks noChangeArrowheads="1"/>
                </p:cNvSpPr>
                <p:nvPr/>
              </p:nvSpPr>
              <p:spPr bwMode="auto">
                <a:xfrm>
                  <a:off x="1915" y="1859"/>
                  <a:ext cx="1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0</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50" name="Rectangle 41"/>
                <p:cNvSpPr>
                  <a:spLocks noChangeArrowheads="1"/>
                </p:cNvSpPr>
                <p:nvPr/>
              </p:nvSpPr>
              <p:spPr bwMode="auto">
                <a:xfrm>
                  <a:off x="2997" y="1859"/>
                  <a:ext cx="45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1</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51" name="Rectangle 42"/>
                <p:cNvSpPr>
                  <a:spLocks noChangeArrowheads="1"/>
                </p:cNvSpPr>
                <p:nvPr/>
              </p:nvSpPr>
              <p:spPr bwMode="auto">
                <a:xfrm>
                  <a:off x="4015" y="1976"/>
                  <a:ext cx="0"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
              <p:nvSpPr>
                <p:cNvPr id="152" name="Rectangle 43"/>
                <p:cNvSpPr>
                  <a:spLocks noChangeArrowheads="1"/>
                </p:cNvSpPr>
                <p:nvPr/>
              </p:nvSpPr>
              <p:spPr bwMode="auto">
                <a:xfrm>
                  <a:off x="5049" y="1887"/>
                  <a:ext cx="3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3</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sp>
              <p:nvSpPr>
                <p:cNvPr id="153" name="Rectangle 44"/>
                <p:cNvSpPr>
                  <a:spLocks noChangeArrowheads="1"/>
                </p:cNvSpPr>
                <p:nvPr/>
              </p:nvSpPr>
              <p:spPr bwMode="auto">
                <a:xfrm>
                  <a:off x="5354" y="1973"/>
                  <a:ext cx="44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Arial" panose="020B0604020202020204" pitchFamily="34" charset="0"/>
                    </a:rPr>
                    <a:t>Km</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p:txBody>
            </p:sp>
          </p:grpSp>
          <p:sp>
            <p:nvSpPr>
              <p:cNvPr id="144" name="Rectangle 143"/>
              <p:cNvSpPr/>
              <p:nvPr/>
            </p:nvSpPr>
            <p:spPr>
              <a:xfrm>
                <a:off x="10337212" y="3957116"/>
                <a:ext cx="159471" cy="184666"/>
              </a:xfrm>
              <a:prstGeom prst="rect">
                <a:avLst/>
              </a:prstGeom>
            </p:spPr>
            <p:txBody>
              <a:bodyPr wrap="square">
                <a:spAutoFit/>
              </a:bodyPr>
              <a:lstStyle/>
              <a:p>
                <a:r>
                  <a:rPr lang="en-US" altLang="en-US" sz="600" b="1" dirty="0">
                    <a:solidFill>
                      <a:srgbClr val="000000"/>
                    </a:solidFill>
                    <a:latin typeface="Arial" panose="020B0604020202020204" pitchFamily="34" charset="0"/>
                  </a:rPr>
                  <a:t>2</a:t>
                </a:r>
                <a:endParaRPr lang="en-US" sz="600" dirty="0"/>
              </a:p>
            </p:txBody>
          </p:sp>
        </p:grpSp>
      </p:grpSp>
      <p:grpSp>
        <p:nvGrpSpPr>
          <p:cNvPr id="154" name="Group 4"/>
          <p:cNvGrpSpPr>
            <a:grpSpLocks noChangeAspect="1"/>
          </p:cNvGrpSpPr>
          <p:nvPr/>
        </p:nvGrpSpPr>
        <p:grpSpPr bwMode="auto">
          <a:xfrm>
            <a:off x="10919979" y="5025192"/>
            <a:ext cx="965598" cy="1095242"/>
            <a:chOff x="2693" y="766"/>
            <a:chExt cx="2294" cy="2602"/>
          </a:xfrm>
        </p:grpSpPr>
        <p:sp>
          <p:nvSpPr>
            <p:cNvPr id="155" name="AutoShape 3"/>
            <p:cNvSpPr>
              <a:spLocks noChangeAspect="1" noChangeArrowheads="1" noTextEdit="1"/>
            </p:cNvSpPr>
            <p:nvPr/>
          </p:nvSpPr>
          <p:spPr bwMode="auto">
            <a:xfrm>
              <a:off x="2693" y="952"/>
              <a:ext cx="2294" cy="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5"/>
            <p:cNvSpPr>
              <a:spLocks noChangeArrowheads="1"/>
            </p:cNvSpPr>
            <p:nvPr/>
          </p:nvSpPr>
          <p:spPr bwMode="auto">
            <a:xfrm>
              <a:off x="2798" y="766"/>
              <a:ext cx="2056"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Nitrogen Content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(kg/ha)</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57" name="Rectangle 6"/>
            <p:cNvSpPr>
              <a:spLocks noChangeArrowheads="1"/>
            </p:cNvSpPr>
            <p:nvPr/>
          </p:nvSpPr>
          <p:spPr bwMode="auto">
            <a:xfrm>
              <a:off x="2693" y="1455"/>
              <a:ext cx="592" cy="297"/>
            </a:xfrm>
            <a:prstGeom prst="rect">
              <a:avLst/>
            </a:prstGeom>
            <a:solidFill>
              <a:srgbClr val="DFB8E6"/>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Rectangle 7"/>
            <p:cNvSpPr>
              <a:spLocks noChangeArrowheads="1"/>
            </p:cNvSpPr>
            <p:nvPr/>
          </p:nvSpPr>
          <p:spPr bwMode="auto">
            <a:xfrm>
              <a:off x="3426" y="1474"/>
              <a:ext cx="46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0 - 9.42</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59" name="Rectangle 8"/>
            <p:cNvSpPr>
              <a:spLocks noChangeArrowheads="1"/>
            </p:cNvSpPr>
            <p:nvPr/>
          </p:nvSpPr>
          <p:spPr bwMode="auto">
            <a:xfrm>
              <a:off x="2693" y="1858"/>
              <a:ext cx="592" cy="296"/>
            </a:xfrm>
            <a:prstGeom prst="rect">
              <a:avLst/>
            </a:prstGeom>
            <a:solidFill>
              <a:srgbClr val="C78DEB"/>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Rectangle 9"/>
            <p:cNvSpPr>
              <a:spLocks noChangeArrowheads="1"/>
            </p:cNvSpPr>
            <p:nvPr/>
          </p:nvSpPr>
          <p:spPr bwMode="auto">
            <a:xfrm>
              <a:off x="3391" y="1843"/>
              <a:ext cx="73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9.43 - 14.73</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61" name="Rectangle 10"/>
            <p:cNvSpPr>
              <a:spLocks noChangeArrowheads="1"/>
            </p:cNvSpPr>
            <p:nvPr/>
          </p:nvSpPr>
          <p:spPr bwMode="auto">
            <a:xfrm>
              <a:off x="2693" y="2261"/>
              <a:ext cx="592" cy="296"/>
            </a:xfrm>
            <a:prstGeom prst="rect">
              <a:avLst/>
            </a:prstGeom>
            <a:solidFill>
              <a:srgbClr val="AC66ED"/>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Rectangle 11"/>
            <p:cNvSpPr>
              <a:spLocks noChangeArrowheads="1"/>
            </p:cNvSpPr>
            <p:nvPr/>
          </p:nvSpPr>
          <p:spPr bwMode="auto">
            <a:xfrm>
              <a:off x="3391" y="2246"/>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14.74 - 21.16</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63" name="Rectangle 12"/>
            <p:cNvSpPr>
              <a:spLocks noChangeArrowheads="1"/>
            </p:cNvSpPr>
            <p:nvPr/>
          </p:nvSpPr>
          <p:spPr bwMode="auto">
            <a:xfrm>
              <a:off x="2693" y="2663"/>
              <a:ext cx="592" cy="297"/>
            </a:xfrm>
            <a:prstGeom prst="rect">
              <a:avLst/>
            </a:prstGeom>
            <a:solidFill>
              <a:srgbClr val="913EF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3"/>
            <p:cNvSpPr>
              <a:spLocks noChangeArrowheads="1"/>
            </p:cNvSpPr>
            <p:nvPr/>
          </p:nvSpPr>
          <p:spPr bwMode="auto">
            <a:xfrm>
              <a:off x="3391" y="2694"/>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21.17 - 32.00</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sp>
          <p:nvSpPr>
            <p:cNvPr id="165" name="Rectangle 14"/>
            <p:cNvSpPr>
              <a:spLocks noChangeArrowheads="1"/>
            </p:cNvSpPr>
            <p:nvPr/>
          </p:nvSpPr>
          <p:spPr bwMode="auto">
            <a:xfrm>
              <a:off x="2693" y="3066"/>
              <a:ext cx="592" cy="298"/>
            </a:xfrm>
            <a:prstGeom prst="rect">
              <a:avLst/>
            </a:prstGeom>
            <a:solidFill>
              <a:srgbClr val="700CF2"/>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 name="Rectangle 15"/>
            <p:cNvSpPr>
              <a:spLocks noChangeArrowheads="1"/>
            </p:cNvSpPr>
            <p:nvPr/>
          </p:nvSpPr>
          <p:spPr bwMode="auto">
            <a:xfrm>
              <a:off x="3391" y="3090"/>
              <a:ext cx="8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Arial" panose="020B0604020202020204" pitchFamily="34" charset="0"/>
                </a:rPr>
                <a:t>32.01 - 74.45</a:t>
              </a:r>
              <a:endParaRPr kumimoji="0" lang="en-US" altLang="en-US" sz="8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593827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96000" y="683387"/>
            <a:ext cx="5303520" cy="2404662"/>
          </a:xfrm>
        </p:spPr>
        <p:txBody>
          <a:bodyPr>
            <a:normAutofit/>
          </a:bodyPr>
          <a:lstStyle/>
          <a:p>
            <a:pPr marL="342900" indent="-342900">
              <a:spcBef>
                <a:spcPts val="200"/>
              </a:spcBef>
              <a:buClr>
                <a:srgbClr val="7DB862"/>
              </a:buClr>
              <a:buFont typeface="Webdings" panose="05030102010509060703" pitchFamily="18" charset="2"/>
              <a:buChar char="4"/>
            </a:pPr>
            <a:r>
              <a:rPr lang="en-US" dirty="0" smtClean="0">
                <a:solidFill>
                  <a:schemeClr val="bg2">
                    <a:lumMod val="50000"/>
                  </a:schemeClr>
                </a:solidFill>
              </a:rPr>
              <a:t>Models developed here are proof of concept; they need much more time to be fully analyzed</a:t>
            </a:r>
          </a:p>
          <a:p>
            <a:pPr marL="342900" indent="-342900">
              <a:spcBef>
                <a:spcPts val="200"/>
              </a:spcBef>
              <a:buClr>
                <a:srgbClr val="7DB862"/>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DB862"/>
              </a:buClr>
              <a:buFont typeface="Webdings" panose="05030102010509060703" pitchFamily="18" charset="2"/>
              <a:buChar char="4"/>
            </a:pPr>
            <a:r>
              <a:rPr lang="en-US" dirty="0" smtClean="0">
                <a:solidFill>
                  <a:schemeClr val="bg2">
                    <a:lumMod val="50000"/>
                  </a:schemeClr>
                </a:solidFill>
              </a:rPr>
              <a:t>Duplication of records in agronomic database</a:t>
            </a:r>
          </a:p>
          <a:p>
            <a:endParaRPr lang="en-US" dirty="0" smtClean="0">
              <a:solidFill>
                <a:schemeClr val="bg2">
                  <a:lumMod val="50000"/>
                </a:schemeClr>
              </a:solidFill>
            </a:endParaRPr>
          </a:p>
        </p:txBody>
      </p:sp>
      <p:sp>
        <p:nvSpPr>
          <p:cNvPr id="3" name="Text Placeholder 2"/>
          <p:cNvSpPr>
            <a:spLocks noGrp="1"/>
          </p:cNvSpPr>
          <p:nvPr>
            <p:ph type="body" sz="quarter" idx="14"/>
          </p:nvPr>
        </p:nvSpPr>
        <p:spPr/>
        <p:txBody>
          <a:bodyPr/>
          <a:lstStyle/>
          <a:p>
            <a:r>
              <a:rPr lang="en-US" dirty="0" smtClean="0"/>
              <a:t>Errors and Uncertainties</a:t>
            </a:r>
            <a:endParaRPr lang="en-US" dirty="0"/>
          </a:p>
        </p:txBody>
      </p:sp>
      <p:sp>
        <p:nvSpPr>
          <p:cNvPr id="5" name="Text Placeholder 4"/>
          <p:cNvSpPr>
            <a:spLocks noGrp="1"/>
          </p:cNvSpPr>
          <p:nvPr>
            <p:ph type="body" sz="quarter" idx="13"/>
          </p:nvPr>
        </p:nvSpPr>
        <p:spPr>
          <a:xfrm>
            <a:off x="8951120" y="6560233"/>
            <a:ext cx="3060192" cy="274320"/>
          </a:xfrm>
        </p:spPr>
        <p:txBody>
          <a:bodyPr>
            <a:normAutofit/>
          </a:bodyPr>
          <a:lstStyle/>
          <a:p>
            <a:r>
              <a:rPr lang="en-US" dirty="0"/>
              <a:t>Perry Oddo</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923" t="4391" r="7012" b="8982"/>
          <a:stretch/>
        </p:blipFill>
        <p:spPr>
          <a:xfrm>
            <a:off x="9491299" y="3628386"/>
            <a:ext cx="2520013" cy="2408999"/>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3105" r="2763" b="4273"/>
          <a:stretch/>
        </p:blipFill>
        <p:spPr>
          <a:xfrm>
            <a:off x="46892" y="3399692"/>
            <a:ext cx="9335983" cy="3399693"/>
          </a:xfrm>
          <a:prstGeom prst="rect">
            <a:avLst/>
          </a:prstGeom>
        </p:spPr>
      </p:pic>
      <p:sp>
        <p:nvSpPr>
          <p:cNvPr id="4" name="TextBox 3"/>
          <p:cNvSpPr txBox="1"/>
          <p:nvPr/>
        </p:nvSpPr>
        <p:spPr>
          <a:xfrm>
            <a:off x="720760" y="3294223"/>
            <a:ext cx="2169184" cy="338554"/>
          </a:xfrm>
          <a:prstGeom prst="rect">
            <a:avLst/>
          </a:prstGeom>
          <a:noFill/>
        </p:spPr>
        <p:txBody>
          <a:bodyPr wrap="none" rtlCol="0">
            <a:spAutoFit/>
          </a:bodyPr>
          <a:lstStyle/>
          <a:p>
            <a:r>
              <a:rPr lang="en-US" sz="1600" dirty="0" smtClean="0">
                <a:solidFill>
                  <a:schemeClr val="bg2">
                    <a:lumMod val="50000"/>
                  </a:schemeClr>
                </a:solidFill>
              </a:rPr>
              <a:t>log(Biomass) ~ NDVI</a:t>
            </a:r>
            <a:endParaRPr lang="en-US" sz="1600" dirty="0"/>
          </a:p>
        </p:txBody>
      </p:sp>
      <p:sp>
        <p:nvSpPr>
          <p:cNvPr id="8" name="TextBox 7"/>
          <p:cNvSpPr txBox="1"/>
          <p:nvPr/>
        </p:nvSpPr>
        <p:spPr>
          <a:xfrm>
            <a:off x="9382875" y="3317669"/>
            <a:ext cx="1994457" cy="338554"/>
          </a:xfrm>
          <a:prstGeom prst="rect">
            <a:avLst/>
          </a:prstGeom>
          <a:noFill/>
        </p:spPr>
        <p:txBody>
          <a:bodyPr wrap="none" rtlCol="0">
            <a:spAutoFit/>
          </a:bodyPr>
          <a:lstStyle/>
          <a:p>
            <a:r>
              <a:rPr lang="en-US" sz="1600" dirty="0" smtClean="0">
                <a:solidFill>
                  <a:schemeClr val="bg2">
                    <a:lumMod val="50000"/>
                  </a:schemeClr>
                </a:solidFill>
              </a:rPr>
              <a:t>Overlapping fields</a:t>
            </a:r>
            <a:endParaRPr lang="en-US" sz="1600" dirty="0"/>
          </a:p>
        </p:txBody>
      </p:sp>
    </p:spTree>
    <p:extLst>
      <p:ext uri="{BB962C8B-B14F-4D97-AF65-F5344CB8AC3E}">
        <p14:creationId xmlns:p14="http://schemas.microsoft.com/office/powerpoint/2010/main" val="333009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09880" y="1855970"/>
            <a:ext cx="4756150" cy="4879863"/>
          </a:xfrm>
          <a:prstGeom prst="rect">
            <a:avLst/>
          </a:prstGeom>
        </p:spPr>
        <p:txBody>
          <a:bodyPr>
            <a:noAutofit/>
          </a:bodyPr>
          <a:lstStyle/>
          <a:p>
            <a:pPr marL="342900" indent="-342900">
              <a:spcBef>
                <a:spcPts val="200"/>
              </a:spcBef>
              <a:buClr>
                <a:srgbClr val="7DB862"/>
              </a:buClr>
              <a:buFont typeface="Webdings" panose="05030102010509060703" pitchFamily="18" charset="2"/>
              <a:buChar char="4"/>
            </a:pPr>
            <a:r>
              <a:rPr lang="en-US" sz="2000" dirty="0" smtClean="0">
                <a:solidFill>
                  <a:schemeClr val="bg2">
                    <a:lumMod val="50000"/>
                  </a:schemeClr>
                </a:solidFill>
              </a:rPr>
              <a:t>Automated the </a:t>
            </a:r>
            <a:r>
              <a:rPr lang="en-US" sz="2000" dirty="0">
                <a:solidFill>
                  <a:schemeClr val="bg2">
                    <a:lumMod val="50000"/>
                  </a:schemeClr>
                </a:solidFill>
              </a:rPr>
              <a:t>image search in Google Earth Engine to find the image with maximum NDVI within a time </a:t>
            </a:r>
            <a:r>
              <a:rPr lang="en-US" sz="2000" dirty="0" smtClean="0">
                <a:solidFill>
                  <a:schemeClr val="bg2">
                    <a:lumMod val="50000"/>
                  </a:schemeClr>
                </a:solidFill>
              </a:rPr>
              <a:t>period</a:t>
            </a:r>
          </a:p>
          <a:p>
            <a:pPr marL="342900" indent="-342900">
              <a:spcBef>
                <a:spcPts val="200"/>
              </a:spcBef>
              <a:buClr>
                <a:srgbClr val="7DB862"/>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7DB862"/>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7DB862"/>
              </a:buClr>
              <a:buFont typeface="Webdings" panose="05030102010509060703" pitchFamily="18" charset="2"/>
              <a:buChar char="4"/>
            </a:pPr>
            <a:r>
              <a:rPr lang="en-US" sz="2000" dirty="0" smtClean="0">
                <a:solidFill>
                  <a:schemeClr val="bg2">
                    <a:lumMod val="50000"/>
                  </a:schemeClr>
                </a:solidFill>
              </a:rPr>
              <a:t>Predict biomass from NDVI to assess cover crop performance by individual field boundaries</a:t>
            </a:r>
          </a:p>
          <a:p>
            <a:pPr marL="342900" indent="-342900">
              <a:spcBef>
                <a:spcPts val="200"/>
              </a:spcBef>
              <a:buClr>
                <a:srgbClr val="7DB862"/>
              </a:buClr>
              <a:buFont typeface="Webdings" panose="05030102010509060703" pitchFamily="18" charset="2"/>
              <a:buChar char="4"/>
            </a:pPr>
            <a:endParaRPr lang="en-US" sz="2000" dirty="0" smtClean="0">
              <a:solidFill>
                <a:schemeClr val="bg2">
                  <a:lumMod val="50000"/>
                </a:schemeClr>
              </a:solidFill>
            </a:endParaRPr>
          </a:p>
          <a:p>
            <a:pPr marL="0" indent="0">
              <a:spcBef>
                <a:spcPts val="200"/>
              </a:spcBef>
              <a:buClr>
                <a:srgbClr val="7DB862"/>
              </a:buClr>
              <a:buNone/>
            </a:pPr>
            <a:endParaRPr lang="en-US" sz="2000" dirty="0">
              <a:solidFill>
                <a:schemeClr val="bg2">
                  <a:lumMod val="50000"/>
                </a:schemeClr>
              </a:solidFill>
            </a:endParaRPr>
          </a:p>
          <a:p>
            <a:pPr marL="342900" indent="-342900">
              <a:spcBef>
                <a:spcPts val="200"/>
              </a:spcBef>
              <a:buClr>
                <a:srgbClr val="7DB862"/>
              </a:buClr>
              <a:buFont typeface="Webdings" panose="05030102010509060703" pitchFamily="18" charset="2"/>
              <a:buChar char="4"/>
            </a:pPr>
            <a:r>
              <a:rPr lang="en-US" sz="2000" dirty="0" smtClean="0">
                <a:solidFill>
                  <a:schemeClr val="bg2">
                    <a:lumMod val="50000"/>
                  </a:schemeClr>
                </a:solidFill>
              </a:rPr>
              <a:t>Allow for more efficient monitoring and assessment of winter cover crops</a:t>
            </a:r>
          </a:p>
          <a:p>
            <a:pPr marL="0" indent="0">
              <a:spcBef>
                <a:spcPts val="200"/>
              </a:spcBef>
              <a:buClr>
                <a:srgbClr val="7DB862"/>
              </a:buClr>
              <a:buNone/>
            </a:pPr>
            <a:endParaRPr lang="en-US" sz="2000" dirty="0" smtClean="0">
              <a:solidFill>
                <a:schemeClr val="bg2">
                  <a:lumMod val="50000"/>
                </a:schemeClr>
              </a:solidFill>
            </a:endParaRPr>
          </a:p>
          <a:p>
            <a:pPr marL="342900" indent="-342900">
              <a:spcBef>
                <a:spcPts val="200"/>
              </a:spcBef>
              <a:buClr>
                <a:srgbClr val="7DB862"/>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Monet</a:t>
            </a:r>
            <a:endParaRPr lang="en-US" dirty="0"/>
          </a:p>
        </p:txBody>
      </p:sp>
      <p:pic>
        <p:nvPicPr>
          <p:cNvPr id="4" name="Picture 3"/>
          <p:cNvPicPr>
            <a:picLocks noChangeAspect="1"/>
          </p:cNvPicPr>
          <p:nvPr/>
        </p:nvPicPr>
        <p:blipFill>
          <a:blip r:embed="rId3"/>
          <a:stretch>
            <a:fillRect/>
          </a:stretch>
        </p:blipFill>
        <p:spPr>
          <a:xfrm>
            <a:off x="6071086" y="1221859"/>
            <a:ext cx="6120914" cy="5529551"/>
          </a:xfrm>
          <a:prstGeom prst="rect">
            <a:avLst/>
          </a:prstGeom>
        </p:spPr>
      </p:pic>
      <p:sp>
        <p:nvSpPr>
          <p:cNvPr id="5" name="Rectangle 4"/>
          <p:cNvSpPr/>
          <p:nvPr/>
        </p:nvSpPr>
        <p:spPr>
          <a:xfrm>
            <a:off x="9857707" y="1221859"/>
            <a:ext cx="2334293" cy="276999"/>
          </a:xfrm>
          <a:prstGeom prst="rect">
            <a:avLst/>
          </a:prstGeom>
        </p:spPr>
        <p:txBody>
          <a:bodyPr wrap="none">
            <a:spAutoFit/>
          </a:bodyPr>
          <a:lstStyle/>
          <a:p>
            <a:r>
              <a:rPr lang="en-US" sz="1200" dirty="0">
                <a:ln w="3175">
                  <a:noFill/>
                </a:ln>
                <a:solidFill>
                  <a:schemeClr val="bg1"/>
                </a:solidFill>
                <a:effectLst>
                  <a:glow rad="63500">
                    <a:schemeClr val="accent3">
                      <a:satMod val="175000"/>
                      <a:alpha val="40000"/>
                    </a:schemeClr>
                  </a:glow>
                </a:effectLst>
              </a:rPr>
              <a:t>Image Credit: Petr Kratochvil</a:t>
            </a: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68095" y="3594626"/>
            <a:ext cx="10643616" cy="704088"/>
          </a:xfrm>
        </p:spPr>
        <p:txBody>
          <a:bodyPr/>
          <a:lstStyle/>
          <a:p>
            <a:r>
              <a:rPr lang="en-US" dirty="0" smtClean="0"/>
              <a:t>Future Work</a:t>
            </a:r>
            <a:endParaRPr lang="en-US" dirty="0"/>
          </a:p>
        </p:txBody>
      </p:sp>
      <p:sp>
        <p:nvSpPr>
          <p:cNvPr id="4" name="Picture Placeholder 3"/>
          <p:cNvSpPr>
            <a:spLocks noGrp="1"/>
          </p:cNvSpPr>
          <p:nvPr>
            <p:ph type="pic" sz="quarter" idx="12"/>
          </p:nvPr>
        </p:nvSpPr>
        <p:spPr/>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7403" t="9152"/>
          <a:stretch/>
        </p:blipFill>
        <p:spPr>
          <a:xfrm>
            <a:off x="-17254" y="128954"/>
            <a:ext cx="12203157" cy="3258598"/>
          </a:xfrm>
          <a:prstGeom prst="rect">
            <a:avLst/>
          </a:prstGeom>
        </p:spPr>
      </p:pic>
      <p:sp>
        <p:nvSpPr>
          <p:cNvPr id="12" name="Text Placeholder 1"/>
          <p:cNvSpPr>
            <a:spLocks noGrp="1"/>
          </p:cNvSpPr>
          <p:nvPr>
            <p:ph type="body" sz="quarter" idx="4294967295"/>
          </p:nvPr>
        </p:nvSpPr>
        <p:spPr>
          <a:xfrm>
            <a:off x="768095" y="4298714"/>
            <a:ext cx="11417808" cy="1750958"/>
          </a:xfrm>
          <a:prstGeom prst="rect">
            <a:avLst/>
          </a:prstGeom>
        </p:spPr>
        <p:txBody>
          <a:bodyPr>
            <a:noAutofit/>
          </a:bodyPr>
          <a:lstStyle/>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Collect more calibration data to relate Sentinel-2 red edge to nitrogen content</a:t>
            </a:r>
          </a:p>
          <a:p>
            <a:pPr marL="0" indent="0">
              <a:spcBef>
                <a:spcPts val="200"/>
              </a:spcBef>
              <a:buClr>
                <a:srgbClr val="7DB862"/>
              </a:buClr>
              <a:buNone/>
            </a:pPr>
            <a:endParaRPr lang="en-US" sz="2200" dirty="0" smtClean="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Extend methodology to entire state of Maryland</a:t>
            </a:r>
          </a:p>
          <a:p>
            <a:pPr marL="342900" indent="-342900">
              <a:spcBef>
                <a:spcPts val="200"/>
              </a:spcBef>
              <a:buClr>
                <a:srgbClr val="7DB862"/>
              </a:buClr>
              <a:buFont typeface="Webdings" panose="05030102010509060703" pitchFamily="18" charset="2"/>
              <a:buChar char="4"/>
            </a:pPr>
            <a:endParaRPr lang="en-US" sz="2200" dirty="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Work with state agencies in nearby states (VA, PA, NY, DC, WV) to implement winter cover crops on a regional scale</a:t>
            </a:r>
          </a:p>
        </p:txBody>
      </p:sp>
      <p:sp>
        <p:nvSpPr>
          <p:cNvPr id="5" name="Text Placeholder 4"/>
          <p:cNvSpPr>
            <a:spLocks noGrp="1"/>
          </p:cNvSpPr>
          <p:nvPr>
            <p:ph type="body" sz="quarter" idx="13"/>
          </p:nvPr>
        </p:nvSpPr>
        <p:spPr>
          <a:xfrm>
            <a:off x="9434286" y="3074962"/>
            <a:ext cx="2638986" cy="236050"/>
          </a:xfrm>
        </p:spPr>
        <p:txBody>
          <a:bodyPr>
            <a:noAutofit/>
          </a:bodyPr>
          <a:lstStyle/>
          <a:p>
            <a:r>
              <a:rPr lang="en-US" dirty="0" smtClean="0">
                <a:solidFill>
                  <a:schemeClr val="bg1"/>
                </a:solidFill>
              </a:rPr>
              <a:t>Image Credit: Sunita Yadav</a:t>
            </a:r>
            <a:endParaRPr lang="en-US" dirty="0">
              <a:solidFill>
                <a:schemeClr val="bg1"/>
              </a:solidFill>
            </a:endParaRPr>
          </a:p>
        </p:txBody>
      </p:sp>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864" y="1278399"/>
            <a:ext cx="11736618" cy="6531019"/>
          </a:xfrm>
          <a:prstGeom prst="rect">
            <a:avLst/>
          </a:prstGeom>
        </p:spPr>
        <p:txBody>
          <a:bodyPr wrap="square" numCol="2">
            <a:spAutoFit/>
          </a:bodyPr>
          <a:lstStyle/>
          <a:p>
            <a:pPr lvl="0">
              <a:lnSpc>
                <a:spcPct val="90000"/>
              </a:lnSpc>
              <a:buClr>
                <a:srgbClr val="757070"/>
              </a:buClr>
              <a:buSzPct val="25000"/>
            </a:pPr>
            <a:r>
              <a:rPr lang="en-US" sz="2400" b="1" dirty="0" smtClean="0">
                <a:solidFill>
                  <a:srgbClr val="7DB862"/>
                </a:solidFill>
                <a:latin typeface="Century Gothic" panose="020B0502020202020204" pitchFamily="34" charset="0"/>
                <a:sym typeface="Questrial"/>
              </a:rPr>
              <a:t>Advisors</a:t>
            </a:r>
            <a:endParaRPr lang="en-US" sz="2400" b="1" dirty="0">
              <a:solidFill>
                <a:srgbClr val="7DB862"/>
              </a:solidFill>
              <a:latin typeface="Century Gothic" panose="020B0502020202020204" pitchFamily="34" charset="0"/>
              <a:sym typeface="Questrial"/>
            </a:endParaRPr>
          </a:p>
          <a:p>
            <a:pPr lvl="0">
              <a:lnSpc>
                <a:spcPct val="90000"/>
              </a:lnSpc>
              <a:buClr>
                <a:srgbClr val="757070"/>
              </a:buClr>
              <a:buSzPct val="25000"/>
            </a:pPr>
            <a:r>
              <a:rPr lang="en-US" sz="2200" b="1" dirty="0">
                <a:solidFill>
                  <a:srgbClr val="757070"/>
                </a:solidFill>
                <a:latin typeface="Century Gothic" panose="020B0502020202020204" pitchFamily="34" charset="0"/>
              </a:rPr>
              <a:t>USGS Eastern Geographic Science Center:</a:t>
            </a:r>
          </a:p>
          <a:p>
            <a:pPr lvl="0">
              <a:lnSpc>
                <a:spcPct val="90000"/>
              </a:lnSpc>
              <a:spcAft>
                <a:spcPts val="600"/>
              </a:spcAft>
              <a:buClr>
                <a:srgbClr val="757070"/>
              </a:buClr>
              <a:buSzPct val="25000"/>
            </a:pPr>
            <a:r>
              <a:rPr lang="en-US" sz="2200" dirty="0">
                <a:solidFill>
                  <a:srgbClr val="757070"/>
                </a:solidFill>
                <a:latin typeface="Century Gothic" panose="020B0502020202020204" pitchFamily="34" charset="0"/>
              </a:rPr>
              <a:t>Dr. W. Dean </a:t>
            </a:r>
            <a:r>
              <a:rPr lang="en-US" sz="2200" dirty="0" err="1" smtClean="0">
                <a:solidFill>
                  <a:srgbClr val="757070"/>
                </a:solidFill>
                <a:latin typeface="Century Gothic" panose="020B0502020202020204" pitchFamily="34" charset="0"/>
              </a:rPr>
              <a:t>Hively</a:t>
            </a:r>
            <a:endParaRPr lang="en-US" sz="2200" dirty="0" smtClean="0">
              <a:solidFill>
                <a:srgbClr val="757070"/>
              </a:solidFill>
              <a:latin typeface="Century Gothic" panose="020B0502020202020204" pitchFamily="34" charset="0"/>
            </a:endParaRPr>
          </a:p>
          <a:p>
            <a:pPr lvl="0">
              <a:lnSpc>
                <a:spcPct val="90000"/>
              </a:lnSpc>
              <a:buClr>
                <a:srgbClr val="757070"/>
              </a:buClr>
              <a:buSzPct val="25000"/>
            </a:pPr>
            <a:r>
              <a:rPr lang="en-US" sz="2200" b="1" dirty="0">
                <a:solidFill>
                  <a:srgbClr val="757070"/>
                </a:solidFill>
                <a:latin typeface="Century Gothic" panose="020B0502020202020204" pitchFamily="34" charset="0"/>
              </a:rPr>
              <a:t>USDA-ARS:</a:t>
            </a:r>
          </a:p>
          <a:p>
            <a:pPr lvl="0">
              <a:lnSpc>
                <a:spcPct val="90000"/>
              </a:lnSpc>
              <a:spcAft>
                <a:spcPts val="600"/>
              </a:spcAft>
              <a:buClr>
                <a:srgbClr val="757070"/>
              </a:buClr>
              <a:buSzPct val="25000"/>
            </a:pPr>
            <a:r>
              <a:rPr lang="en-US" sz="2200" dirty="0">
                <a:solidFill>
                  <a:srgbClr val="757070"/>
                </a:solidFill>
                <a:latin typeface="Century Gothic" panose="020B0502020202020204" pitchFamily="34" charset="0"/>
              </a:rPr>
              <a:t>Dr. Greg McCarty</a:t>
            </a:r>
          </a:p>
          <a:p>
            <a:pPr lvl="0">
              <a:lnSpc>
                <a:spcPct val="90000"/>
              </a:lnSpc>
              <a:buClr>
                <a:srgbClr val="757070"/>
              </a:buClr>
              <a:buSzPct val="25000"/>
            </a:pPr>
            <a:endParaRPr lang="en-US" dirty="0" smtClean="0">
              <a:solidFill>
                <a:srgbClr val="757070"/>
              </a:solidFill>
              <a:latin typeface="Century Gothic" panose="020B0502020202020204" pitchFamily="34" charset="0"/>
            </a:endParaRPr>
          </a:p>
          <a:p>
            <a:pPr lvl="0">
              <a:spcBef>
                <a:spcPts val="0"/>
              </a:spcBef>
              <a:buClr>
                <a:srgbClr val="757070"/>
              </a:buClr>
              <a:buSzPct val="25000"/>
            </a:pPr>
            <a:r>
              <a:rPr lang="en-US" sz="2400" b="1" dirty="0" smtClean="0">
                <a:solidFill>
                  <a:srgbClr val="7DB862"/>
                </a:solidFill>
                <a:latin typeface="Century Gothic" panose="020B0502020202020204" pitchFamily="34" charset="0"/>
              </a:rPr>
              <a:t>Center </a:t>
            </a:r>
            <a:r>
              <a:rPr lang="en-US" sz="2400" b="1" dirty="0">
                <a:solidFill>
                  <a:srgbClr val="7DB862"/>
                </a:solidFill>
                <a:latin typeface="Century Gothic" panose="020B0502020202020204" pitchFamily="34" charset="0"/>
              </a:rPr>
              <a:t>Lead</a:t>
            </a:r>
          </a:p>
          <a:p>
            <a:pPr lvl="0">
              <a:spcBef>
                <a:spcPts val="0"/>
              </a:spcBef>
              <a:buClr>
                <a:srgbClr val="757070"/>
              </a:buClr>
              <a:buSzPct val="25000"/>
            </a:pPr>
            <a:r>
              <a:rPr lang="en-US" sz="2200" dirty="0">
                <a:solidFill>
                  <a:srgbClr val="757070"/>
                </a:solidFill>
                <a:latin typeface="Century Gothic" panose="020B0502020202020204" pitchFamily="34" charset="0"/>
              </a:rPr>
              <a:t>Sean McCartney</a:t>
            </a:r>
          </a:p>
          <a:p>
            <a:pPr lvl="0">
              <a:spcBef>
                <a:spcPts val="0"/>
              </a:spcBef>
              <a:buClr>
                <a:srgbClr val="757070"/>
              </a:buClr>
              <a:buSzPct val="25000"/>
            </a:pPr>
            <a:endParaRPr lang="en-US" dirty="0">
              <a:solidFill>
                <a:srgbClr val="757070"/>
              </a:solidFill>
              <a:latin typeface="Century Gothic" panose="020B0502020202020204" pitchFamily="34" charset="0"/>
            </a:endParaRPr>
          </a:p>
          <a:p>
            <a:pPr lvl="0">
              <a:spcBef>
                <a:spcPts val="0"/>
              </a:spcBef>
              <a:buClr>
                <a:srgbClr val="757070"/>
              </a:buClr>
              <a:buSzPct val="25000"/>
            </a:pPr>
            <a:r>
              <a:rPr lang="en-US" sz="2400" b="1" dirty="0" smtClean="0">
                <a:solidFill>
                  <a:srgbClr val="7DB862"/>
                </a:solidFill>
                <a:latin typeface="Century Gothic" panose="020B0502020202020204" pitchFamily="34" charset="0"/>
              </a:rPr>
              <a:t>Partners</a:t>
            </a:r>
            <a:endParaRPr lang="en-US" sz="2400" b="1" dirty="0">
              <a:solidFill>
                <a:srgbClr val="7DB862"/>
              </a:solidFill>
              <a:latin typeface="Century Gothic" panose="020B0502020202020204" pitchFamily="34" charset="0"/>
            </a:endParaRPr>
          </a:p>
          <a:p>
            <a:pPr lvl="0">
              <a:lnSpc>
                <a:spcPct val="90000"/>
              </a:lnSpc>
              <a:buClr>
                <a:srgbClr val="757070"/>
              </a:buClr>
              <a:buSzPct val="25000"/>
            </a:pPr>
            <a:r>
              <a:rPr lang="en-US" sz="2200" b="1" dirty="0" smtClean="0">
                <a:solidFill>
                  <a:srgbClr val="757070"/>
                </a:solidFill>
                <a:latin typeface="Century Gothic" panose="020B0502020202020204" pitchFamily="34" charset="0"/>
              </a:rPr>
              <a:t>Maryland Department of Agriculture:</a:t>
            </a:r>
          </a:p>
          <a:p>
            <a:pPr lvl="0">
              <a:lnSpc>
                <a:spcPct val="90000"/>
              </a:lnSpc>
              <a:spcAft>
                <a:spcPts val="600"/>
              </a:spcAft>
              <a:buClr>
                <a:srgbClr val="757070"/>
              </a:buClr>
              <a:buSzPct val="25000"/>
            </a:pPr>
            <a:r>
              <a:rPr lang="en-US" sz="2200" dirty="0" smtClean="0">
                <a:solidFill>
                  <a:srgbClr val="757070"/>
                </a:solidFill>
                <a:latin typeface="Century Gothic" panose="020B0502020202020204" pitchFamily="34" charset="0"/>
              </a:rPr>
              <a:t>Jason </a:t>
            </a:r>
            <a:r>
              <a:rPr lang="en-US" sz="2200" dirty="0" err="1" smtClean="0">
                <a:solidFill>
                  <a:srgbClr val="757070"/>
                </a:solidFill>
                <a:latin typeface="Century Gothic" panose="020B0502020202020204" pitchFamily="34" charset="0"/>
              </a:rPr>
              <a:t>Keppler</a:t>
            </a:r>
            <a:endParaRPr lang="en-US" sz="2200" dirty="0" smtClean="0">
              <a:solidFill>
                <a:srgbClr val="757070"/>
              </a:solidFill>
              <a:latin typeface="Century Gothic" panose="020B0502020202020204" pitchFamily="34" charset="0"/>
            </a:endParaRPr>
          </a:p>
          <a:p>
            <a:pPr lvl="0">
              <a:lnSpc>
                <a:spcPct val="90000"/>
              </a:lnSpc>
              <a:spcAft>
                <a:spcPts val="600"/>
              </a:spcAft>
              <a:buClr>
                <a:srgbClr val="757070"/>
              </a:buClr>
              <a:buSzPct val="25000"/>
            </a:pPr>
            <a:r>
              <a:rPr lang="en-US" sz="2200" dirty="0" smtClean="0">
                <a:solidFill>
                  <a:srgbClr val="757070"/>
                </a:solidFill>
                <a:latin typeface="Century Gothic" panose="020B0502020202020204" pitchFamily="34" charset="0"/>
              </a:rPr>
              <a:t>Alisha </a:t>
            </a:r>
            <a:r>
              <a:rPr lang="en-US" sz="2200" dirty="0" err="1" smtClean="0">
                <a:solidFill>
                  <a:srgbClr val="757070"/>
                </a:solidFill>
                <a:latin typeface="Century Gothic" panose="020B0502020202020204" pitchFamily="34" charset="0"/>
              </a:rPr>
              <a:t>Mulkey</a:t>
            </a:r>
            <a:endParaRPr lang="en-US" sz="2200" dirty="0" smtClean="0">
              <a:solidFill>
                <a:srgbClr val="757070"/>
              </a:solidFill>
              <a:latin typeface="Century Gothic" panose="020B0502020202020204" pitchFamily="34" charset="0"/>
            </a:endParaRPr>
          </a:p>
          <a:p>
            <a:pPr lvl="0">
              <a:lnSpc>
                <a:spcPct val="90000"/>
              </a:lnSpc>
              <a:buClr>
                <a:srgbClr val="757070"/>
              </a:buClr>
              <a:buSzPct val="25000"/>
            </a:pPr>
            <a:r>
              <a:rPr lang="en-US" sz="2200" b="1" dirty="0" smtClean="0">
                <a:solidFill>
                  <a:srgbClr val="757070"/>
                </a:solidFill>
                <a:latin typeface="Century Gothic" panose="020B0502020202020204" pitchFamily="34" charset="0"/>
              </a:rPr>
              <a:t>EPA Chesapeake Bay Program:</a:t>
            </a:r>
          </a:p>
          <a:p>
            <a:pPr lvl="0">
              <a:lnSpc>
                <a:spcPct val="90000"/>
              </a:lnSpc>
              <a:buClr>
                <a:srgbClr val="757070"/>
              </a:buClr>
              <a:buSzPct val="25000"/>
            </a:pPr>
            <a:r>
              <a:rPr lang="en-US" sz="2200" dirty="0" smtClean="0">
                <a:solidFill>
                  <a:srgbClr val="757070"/>
                </a:solidFill>
                <a:latin typeface="Century Gothic" panose="020B0502020202020204" pitchFamily="34" charset="0"/>
              </a:rPr>
              <a:t>Richard </a:t>
            </a:r>
            <a:r>
              <a:rPr lang="en-US" sz="2200" dirty="0" err="1" smtClean="0">
                <a:solidFill>
                  <a:srgbClr val="757070"/>
                </a:solidFill>
                <a:latin typeface="Century Gothic" panose="020B0502020202020204" pitchFamily="34" charset="0"/>
              </a:rPr>
              <a:t>Batiuk</a:t>
            </a:r>
            <a:endParaRPr lang="en-US" sz="2200"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200" b="1" dirty="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3200" b="1" dirty="0">
              <a:solidFill>
                <a:srgbClr val="757070"/>
              </a:solidFill>
              <a:latin typeface="Century Gothic" panose="020B0502020202020204" pitchFamily="34" charset="0"/>
            </a:endParaRPr>
          </a:p>
          <a:p>
            <a:pPr lvl="0">
              <a:buClr>
                <a:srgbClr val="757070"/>
              </a:buClr>
              <a:buSzPct val="25000"/>
            </a:pPr>
            <a:r>
              <a:rPr lang="en-US" sz="2400" b="1" dirty="0" smtClean="0">
                <a:solidFill>
                  <a:srgbClr val="7DB862"/>
                </a:solidFill>
                <a:latin typeface="Century Gothic" panose="020B0502020202020204" pitchFamily="34" charset="0"/>
              </a:rPr>
              <a:t>GSFC Science Advisor</a:t>
            </a:r>
            <a:endParaRPr lang="en-US" sz="2400" b="1" dirty="0">
              <a:solidFill>
                <a:srgbClr val="7DB862"/>
              </a:solidFill>
              <a:latin typeface="Century Gothic" panose="020B0502020202020204" pitchFamily="34" charset="0"/>
            </a:endParaRPr>
          </a:p>
          <a:p>
            <a:pPr lvl="0">
              <a:lnSpc>
                <a:spcPct val="90000"/>
              </a:lnSpc>
              <a:buClr>
                <a:srgbClr val="757070"/>
              </a:buClr>
              <a:buSzPct val="25000"/>
            </a:pPr>
            <a:r>
              <a:rPr lang="en-US" sz="2200" dirty="0" smtClean="0">
                <a:solidFill>
                  <a:srgbClr val="757070"/>
                </a:solidFill>
                <a:latin typeface="Century Gothic" panose="020B0502020202020204" pitchFamily="34" charset="0"/>
              </a:rPr>
              <a:t>Dr. John Bolten</a:t>
            </a:r>
            <a:endParaRPr lang="en-US" sz="2200" dirty="0">
              <a:solidFill>
                <a:srgbClr val="757070"/>
              </a:solidFill>
              <a:latin typeface="Century Gothic" panose="020B0502020202020204" pitchFamily="34" charset="0"/>
            </a:endParaRP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buClr>
                <a:srgbClr val="757070"/>
              </a:buClr>
              <a:buSzPct val="25000"/>
            </a:pPr>
            <a:endParaRPr lang="en-US" sz="2800" b="1" dirty="0" smtClean="0">
              <a:solidFill>
                <a:srgbClr val="757070"/>
              </a:solidFill>
              <a:latin typeface="Century Gothic" panose="020B0502020202020204" pitchFamily="34" charset="0"/>
            </a:endParaRPr>
          </a:p>
          <a:p>
            <a:pPr lvl="0">
              <a:lnSpc>
                <a:spcPct val="90000"/>
              </a:lnSpc>
              <a:buClr>
                <a:srgbClr val="757070"/>
              </a:buClr>
              <a:buSzPct val="25000"/>
            </a:pPr>
            <a:r>
              <a:rPr lang="en-US" sz="2200" b="1" dirty="0" smtClean="0">
                <a:solidFill>
                  <a:srgbClr val="757070"/>
                </a:solidFill>
                <a:latin typeface="Century Gothic" panose="020B0502020202020204" pitchFamily="34" charset="0"/>
              </a:rPr>
              <a:t>USGS </a:t>
            </a:r>
            <a:r>
              <a:rPr lang="en-US" sz="2200" b="1" dirty="0">
                <a:solidFill>
                  <a:srgbClr val="757070"/>
                </a:solidFill>
                <a:latin typeface="Century Gothic" panose="020B0502020202020204" pitchFamily="34" charset="0"/>
              </a:rPr>
              <a:t>Eastern Geographic Science Center:</a:t>
            </a:r>
          </a:p>
          <a:p>
            <a:pPr lvl="0">
              <a:lnSpc>
                <a:spcPct val="90000"/>
              </a:lnSpc>
              <a:spcAft>
                <a:spcPts val="600"/>
              </a:spcAft>
              <a:buClr>
                <a:srgbClr val="757070"/>
              </a:buClr>
              <a:buSzPct val="25000"/>
            </a:pPr>
            <a:r>
              <a:rPr lang="en-US" sz="2200" dirty="0">
                <a:solidFill>
                  <a:srgbClr val="757070"/>
                </a:solidFill>
                <a:latin typeface="Century Gothic" panose="020B0502020202020204" pitchFamily="34" charset="0"/>
              </a:rPr>
              <a:t>Dr. W. Dean </a:t>
            </a:r>
            <a:r>
              <a:rPr lang="en-US" sz="2200" dirty="0" err="1" smtClean="0">
                <a:solidFill>
                  <a:srgbClr val="757070"/>
                </a:solidFill>
                <a:latin typeface="Century Gothic" panose="020B0502020202020204" pitchFamily="34" charset="0"/>
              </a:rPr>
              <a:t>Hively</a:t>
            </a:r>
            <a:endParaRPr lang="en-US" sz="2200" dirty="0" smtClean="0">
              <a:solidFill>
                <a:srgbClr val="757070"/>
              </a:solidFill>
              <a:latin typeface="Century Gothic" panose="020B0502020202020204" pitchFamily="34" charset="0"/>
            </a:endParaRPr>
          </a:p>
          <a:p>
            <a:pPr lvl="0">
              <a:lnSpc>
                <a:spcPct val="90000"/>
              </a:lnSpc>
              <a:spcAft>
                <a:spcPts val="600"/>
              </a:spcAft>
              <a:buClr>
                <a:srgbClr val="757070"/>
              </a:buClr>
              <a:buSzPct val="25000"/>
            </a:pPr>
            <a:r>
              <a:rPr lang="en-US" sz="2200" dirty="0" err="1" smtClean="0">
                <a:solidFill>
                  <a:srgbClr val="757070"/>
                </a:solidFill>
                <a:latin typeface="Century Gothic" panose="020B0502020202020204" pitchFamily="34" charset="0"/>
              </a:rPr>
              <a:t>LeeAnn</a:t>
            </a:r>
            <a:r>
              <a:rPr lang="en-US" sz="2200" dirty="0" smtClean="0">
                <a:solidFill>
                  <a:srgbClr val="757070"/>
                </a:solidFill>
                <a:latin typeface="Century Gothic" panose="020B0502020202020204" pitchFamily="34" charset="0"/>
              </a:rPr>
              <a:t> King</a:t>
            </a:r>
            <a:endParaRPr lang="en-US" sz="2200" dirty="0">
              <a:solidFill>
                <a:srgbClr val="757070"/>
              </a:solidFill>
              <a:latin typeface="Century Gothic" panose="020B0502020202020204" pitchFamily="34" charset="0"/>
            </a:endParaRPr>
          </a:p>
          <a:p>
            <a:pPr lvl="0">
              <a:lnSpc>
                <a:spcPct val="90000"/>
              </a:lnSpc>
              <a:buClr>
                <a:srgbClr val="757070"/>
              </a:buClr>
              <a:buSzPct val="25000"/>
            </a:pPr>
            <a:r>
              <a:rPr lang="en-US" sz="2200" b="1" dirty="0" smtClean="0">
                <a:solidFill>
                  <a:srgbClr val="757070"/>
                </a:solidFill>
                <a:latin typeface="Century Gothic" panose="020B0502020202020204" pitchFamily="34" charset="0"/>
              </a:rPr>
              <a:t>USDA-ARS</a:t>
            </a:r>
            <a:r>
              <a:rPr lang="en-US" sz="2200" b="1" dirty="0">
                <a:solidFill>
                  <a:srgbClr val="757070"/>
                </a:solidFill>
                <a:latin typeface="Century Gothic" panose="020B0502020202020204" pitchFamily="34" charset="0"/>
              </a:rPr>
              <a:t>:</a:t>
            </a:r>
          </a:p>
          <a:p>
            <a:pPr lvl="0">
              <a:lnSpc>
                <a:spcPct val="90000"/>
              </a:lnSpc>
              <a:spcAft>
                <a:spcPts val="600"/>
              </a:spcAft>
              <a:buClr>
                <a:srgbClr val="757070"/>
              </a:buClr>
              <a:buSzPct val="25000"/>
            </a:pPr>
            <a:r>
              <a:rPr lang="en-US" sz="2200" dirty="0">
                <a:solidFill>
                  <a:srgbClr val="757070"/>
                </a:solidFill>
                <a:latin typeface="Century Gothic" panose="020B0502020202020204" pitchFamily="34" charset="0"/>
              </a:rPr>
              <a:t>Dr. Greg </a:t>
            </a:r>
            <a:r>
              <a:rPr lang="en-US" sz="2200" dirty="0" smtClean="0">
                <a:solidFill>
                  <a:srgbClr val="757070"/>
                </a:solidFill>
                <a:latin typeface="Century Gothic" panose="020B0502020202020204" pitchFamily="34" charset="0"/>
              </a:rPr>
              <a:t>McCarty</a:t>
            </a:r>
          </a:p>
          <a:p>
            <a:pPr lvl="0">
              <a:lnSpc>
                <a:spcPct val="90000"/>
              </a:lnSpc>
              <a:buClr>
                <a:srgbClr val="757070"/>
              </a:buClr>
              <a:buSzPct val="25000"/>
            </a:pPr>
            <a:endParaRPr lang="en-US" sz="2200" b="1" dirty="0" smtClean="0">
              <a:solidFill>
                <a:srgbClr val="757070"/>
              </a:solidFill>
              <a:latin typeface="Century Gothic" panose="020B0502020202020204" pitchFamily="34" charset="0"/>
            </a:endParaRPr>
          </a:p>
          <a:p>
            <a:pPr lvl="0">
              <a:lnSpc>
                <a:spcPct val="90000"/>
              </a:lnSpc>
              <a:spcAft>
                <a:spcPts val="600"/>
              </a:spcAft>
              <a:buClr>
                <a:srgbClr val="757070"/>
              </a:buClr>
              <a:buSzPct val="25000"/>
            </a:pPr>
            <a:endParaRPr lang="en-US" sz="2200" dirty="0">
              <a:solidFill>
                <a:srgbClr val="757070"/>
              </a:solidFill>
              <a:latin typeface="Century Gothic" panose="020B0502020202020204" pitchFamily="34" charset="0"/>
            </a:endParaRPr>
          </a:p>
          <a:p>
            <a:pPr lvl="0">
              <a:lnSpc>
                <a:spcPct val="90000"/>
              </a:lnSpc>
              <a:buClr>
                <a:srgbClr val="757070"/>
              </a:buClr>
              <a:buSzPct val="25000"/>
            </a:pPr>
            <a:endParaRPr lang="en-US" sz="2200" dirty="0">
              <a:solidFill>
                <a:srgbClr val="757070"/>
              </a:solidFill>
              <a:latin typeface="Century Gothic" panose="020B0502020202020204" pitchFamily="34" charset="0"/>
            </a:endParaRPr>
          </a:p>
        </p:txBody>
      </p:sp>
    </p:spTree>
    <p:extLst>
      <p:ext uri="{BB962C8B-B14F-4D97-AF65-F5344CB8AC3E}">
        <p14:creationId xmlns:p14="http://schemas.microsoft.com/office/powerpoint/2010/main" val="2509828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3892" r="13892"/>
          <a:stretch/>
        </p:blipFill>
        <p:spPr>
          <a:xfrm>
            <a:off x="0" y="1228722"/>
            <a:ext cx="6096000" cy="5530424"/>
          </a:xfrm>
        </p:spPr>
      </p:pic>
      <p:sp>
        <p:nvSpPr>
          <p:cNvPr id="4" name="Text Placeholder 3"/>
          <p:cNvSpPr>
            <a:spLocks noGrp="1"/>
          </p:cNvSpPr>
          <p:nvPr>
            <p:ph type="body" sz="quarter" idx="11"/>
          </p:nvPr>
        </p:nvSpPr>
        <p:spPr>
          <a:xfrm>
            <a:off x="0" y="6329680"/>
            <a:ext cx="4791456" cy="377268"/>
          </a:xfrm>
          <a:ln>
            <a:noFill/>
          </a:ln>
        </p:spPr>
        <p:txBody>
          <a:bodyPr/>
          <a:lstStyle/>
          <a:p>
            <a:r>
              <a:rPr lang="en-US" dirty="0" smtClean="0">
                <a:ln w="3175">
                  <a:noFill/>
                </a:ln>
                <a:solidFill>
                  <a:schemeClr val="bg1"/>
                </a:solidFill>
                <a:effectLst>
                  <a:glow rad="63500">
                    <a:schemeClr val="accent3">
                      <a:satMod val="175000"/>
                      <a:alpha val="40000"/>
                    </a:schemeClr>
                  </a:glow>
                </a:effectLst>
              </a:rPr>
              <a:t>Image Credit: US EPA</a:t>
            </a:r>
            <a:endParaRPr lang="en-US" dirty="0">
              <a:ln w="3175">
                <a:noFill/>
              </a:ln>
              <a:solidFill>
                <a:schemeClr val="bg1"/>
              </a:solidFill>
              <a:effectLst>
                <a:glow rad="63500">
                  <a:schemeClr val="accent3">
                    <a:satMod val="175000"/>
                    <a:alpha val="40000"/>
                  </a:schemeClr>
                </a:glow>
              </a:effectLst>
            </a:endParaRPr>
          </a:p>
        </p:txBody>
      </p:sp>
      <p:sp>
        <p:nvSpPr>
          <p:cNvPr id="9" name="Text Placeholder 2"/>
          <p:cNvSpPr txBox="1">
            <a:spLocks/>
          </p:cNvSpPr>
          <p:nvPr/>
        </p:nvSpPr>
        <p:spPr>
          <a:xfrm>
            <a:off x="912855" y="464924"/>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sp>
        <p:nvSpPr>
          <p:cNvPr id="7" name="Text Placeholder 1"/>
          <p:cNvSpPr txBox="1">
            <a:spLocks/>
          </p:cNvSpPr>
          <p:nvPr/>
        </p:nvSpPr>
        <p:spPr>
          <a:xfrm>
            <a:off x="6339381" y="2471296"/>
            <a:ext cx="5737821" cy="3045275"/>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Water quality in the Chesapeake Bay</a:t>
            </a:r>
          </a:p>
          <a:p>
            <a:pPr marL="342900" indent="-342900">
              <a:spcBef>
                <a:spcPts val="200"/>
              </a:spcBef>
              <a:buClr>
                <a:srgbClr val="7DB862"/>
              </a:buClr>
              <a:buFont typeface="Webdings" panose="05030102010509060703" pitchFamily="18" charset="2"/>
              <a:buChar char="4"/>
            </a:pPr>
            <a:endParaRPr lang="en-US" sz="2200" dirty="0" smtClean="0">
              <a:solidFill>
                <a:schemeClr val="bg2">
                  <a:lumMod val="50000"/>
                </a:schemeClr>
              </a:solidFill>
              <a:latin typeface="+mj-lt"/>
            </a:endParaRPr>
          </a:p>
          <a:p>
            <a:pPr marL="0" indent="0">
              <a:spcBef>
                <a:spcPts val="200"/>
              </a:spcBef>
              <a:buClr>
                <a:srgbClr val="7DB862"/>
              </a:buClr>
              <a:buFont typeface="Arial" panose="020B0604020202020204" pitchFamily="34" charset="0"/>
              <a:buNone/>
            </a:pPr>
            <a:endParaRPr lang="en-US" sz="1000" dirty="0" smtClean="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Long-term soil health</a:t>
            </a:r>
          </a:p>
          <a:p>
            <a:pPr marL="342900" indent="-342900">
              <a:spcBef>
                <a:spcPts val="200"/>
              </a:spcBef>
              <a:buClr>
                <a:srgbClr val="7DB862"/>
              </a:buClr>
              <a:buFont typeface="Webdings" panose="05030102010509060703" pitchFamily="18" charset="2"/>
              <a:buChar char="4"/>
            </a:pPr>
            <a:endParaRPr lang="en-US" sz="2200" dirty="0" smtClean="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endParaRPr lang="en-US" sz="1000" dirty="0" smtClean="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Threats to biodiversity</a:t>
            </a:r>
          </a:p>
        </p:txBody>
      </p:sp>
    </p:spTree>
    <p:extLst>
      <p:ext uri="{BB962C8B-B14F-4D97-AF65-F5344CB8AC3E}">
        <p14:creationId xmlns:p14="http://schemas.microsoft.com/office/powerpoint/2010/main" val="551817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r="21079"/>
          <a:stretch/>
        </p:blipFill>
        <p:spPr>
          <a:xfrm>
            <a:off x="6363730" y="1226665"/>
            <a:ext cx="5828270" cy="5538717"/>
          </a:xfrm>
        </p:spPr>
      </p:pic>
      <p:sp>
        <p:nvSpPr>
          <p:cNvPr id="4" name="Text Placeholder 3"/>
          <p:cNvSpPr>
            <a:spLocks noGrp="1"/>
          </p:cNvSpPr>
          <p:nvPr>
            <p:ph type="body" sz="quarter" idx="13"/>
          </p:nvPr>
        </p:nvSpPr>
        <p:spPr>
          <a:xfrm>
            <a:off x="9534144" y="6489705"/>
            <a:ext cx="2657856" cy="274320"/>
          </a:xfrm>
          <a:ln>
            <a:noFill/>
          </a:ln>
        </p:spPr>
        <p:txBody>
          <a:bodyPr/>
          <a:lstStyle/>
          <a:p>
            <a:r>
              <a:rPr lang="en-US" dirty="0" smtClean="0">
                <a:ln w="3175">
                  <a:noFill/>
                </a:ln>
                <a:solidFill>
                  <a:schemeClr val="bg1"/>
                </a:solidFill>
                <a:effectLst>
                  <a:glow rad="63500">
                    <a:schemeClr val="accent3">
                      <a:satMod val="175000"/>
                      <a:alpha val="40000"/>
                    </a:schemeClr>
                  </a:glow>
                </a:effectLst>
              </a:rPr>
              <a:t>Image Credit: </a:t>
            </a:r>
            <a:r>
              <a:rPr lang="en-US" dirty="0">
                <a:ln w="3175">
                  <a:noFill/>
                </a:ln>
                <a:solidFill>
                  <a:schemeClr val="bg1"/>
                </a:solidFill>
                <a:effectLst>
                  <a:glow rad="63500">
                    <a:schemeClr val="accent3">
                      <a:satMod val="175000"/>
                      <a:alpha val="40000"/>
                    </a:schemeClr>
                  </a:glow>
                </a:effectLst>
              </a:rPr>
              <a:t>Alan Manson</a:t>
            </a:r>
          </a:p>
        </p:txBody>
      </p:sp>
      <p:sp>
        <p:nvSpPr>
          <p:cNvPr id="9"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Winter Cover Crop Program</a:t>
            </a:r>
            <a:endParaRPr lang="en-US" sz="4000" dirty="0">
              <a:solidFill>
                <a:schemeClr val="bg1"/>
              </a:solidFill>
              <a:latin typeface="Century Gothic" panose="020B0502020202020204" pitchFamily="34" charset="0"/>
            </a:endParaRPr>
          </a:p>
        </p:txBody>
      </p:sp>
      <p:sp>
        <p:nvSpPr>
          <p:cNvPr id="7" name="Text Placeholder 1"/>
          <p:cNvSpPr txBox="1">
            <a:spLocks/>
          </p:cNvSpPr>
          <p:nvPr/>
        </p:nvSpPr>
        <p:spPr>
          <a:xfrm>
            <a:off x="161003" y="1989439"/>
            <a:ext cx="6202727" cy="4774586"/>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Started Maryland Department of Agriculture in 2005</a:t>
            </a:r>
          </a:p>
          <a:p>
            <a:pPr marL="342900" indent="-342900">
              <a:spcBef>
                <a:spcPts val="200"/>
              </a:spcBef>
              <a:buClr>
                <a:srgbClr val="7DB862"/>
              </a:buClr>
              <a:buFont typeface="Webdings" panose="05030102010509060703" pitchFamily="18" charset="2"/>
              <a:buChar char="4"/>
            </a:pPr>
            <a:endParaRPr lang="en-US" sz="2200" dirty="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Pays farmers to plant cover crops</a:t>
            </a:r>
          </a:p>
          <a:p>
            <a:pPr marL="342900" indent="-342900">
              <a:spcBef>
                <a:spcPts val="200"/>
              </a:spcBef>
              <a:buClr>
                <a:srgbClr val="7DB862"/>
              </a:buClr>
              <a:buFont typeface="Webdings" panose="05030102010509060703" pitchFamily="18" charset="2"/>
              <a:buChar char="4"/>
            </a:pPr>
            <a:endParaRPr lang="en-US" sz="2200" dirty="0">
              <a:solidFill>
                <a:schemeClr val="bg2">
                  <a:lumMod val="50000"/>
                </a:schemeClr>
              </a:solidFill>
              <a:latin typeface="+mj-lt"/>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latin typeface="+mj-lt"/>
              </a:rPr>
              <a:t>Pay scale based on estimates of Nitrogen uptake depending on:</a:t>
            </a:r>
          </a:p>
          <a:p>
            <a:pPr marL="800100" lvl="1" indent="-342900">
              <a:spcBef>
                <a:spcPts val="200"/>
              </a:spcBef>
              <a:buClr>
                <a:srgbClr val="7DB862"/>
              </a:buClr>
              <a:buFont typeface="Webdings" panose="05030102010509060703" pitchFamily="18" charset="2"/>
              <a:buChar char="4"/>
            </a:pPr>
            <a:r>
              <a:rPr lang="en-US" sz="1800" dirty="0" smtClean="0">
                <a:solidFill>
                  <a:schemeClr val="bg2">
                    <a:lumMod val="50000"/>
                  </a:schemeClr>
                </a:solidFill>
                <a:latin typeface="+mj-lt"/>
              </a:rPr>
              <a:t>Planting date</a:t>
            </a:r>
          </a:p>
          <a:p>
            <a:pPr marL="800100" lvl="1" indent="-342900">
              <a:spcBef>
                <a:spcPts val="200"/>
              </a:spcBef>
              <a:buClr>
                <a:srgbClr val="7DB862"/>
              </a:buClr>
              <a:buFont typeface="Webdings" panose="05030102010509060703" pitchFamily="18" charset="2"/>
              <a:buChar char="4"/>
            </a:pPr>
            <a:endParaRPr lang="en-US" sz="1800" dirty="0">
              <a:solidFill>
                <a:schemeClr val="bg2">
                  <a:lumMod val="50000"/>
                </a:schemeClr>
              </a:solidFill>
              <a:latin typeface="+mj-lt"/>
            </a:endParaRPr>
          </a:p>
          <a:p>
            <a:pPr marL="800100" lvl="1" indent="-342900">
              <a:spcBef>
                <a:spcPts val="200"/>
              </a:spcBef>
              <a:buClr>
                <a:srgbClr val="7DB862"/>
              </a:buClr>
              <a:buFont typeface="Webdings" panose="05030102010509060703" pitchFamily="18" charset="2"/>
              <a:buChar char="4"/>
            </a:pPr>
            <a:r>
              <a:rPr lang="en-US" sz="1800" dirty="0" smtClean="0">
                <a:solidFill>
                  <a:schemeClr val="bg2">
                    <a:lumMod val="50000"/>
                  </a:schemeClr>
                </a:solidFill>
                <a:latin typeface="+mj-lt"/>
              </a:rPr>
              <a:t>Planting method</a:t>
            </a:r>
          </a:p>
          <a:p>
            <a:pPr marL="800100" lvl="1" indent="-342900">
              <a:spcBef>
                <a:spcPts val="200"/>
              </a:spcBef>
              <a:buClr>
                <a:srgbClr val="7DB862"/>
              </a:buClr>
              <a:buFont typeface="Webdings" panose="05030102010509060703" pitchFamily="18" charset="2"/>
              <a:buChar char="4"/>
            </a:pPr>
            <a:endParaRPr lang="en-US" sz="1800" dirty="0">
              <a:solidFill>
                <a:schemeClr val="bg2">
                  <a:lumMod val="50000"/>
                </a:schemeClr>
              </a:solidFill>
              <a:latin typeface="+mj-lt"/>
            </a:endParaRPr>
          </a:p>
          <a:p>
            <a:pPr marL="800100" lvl="1" indent="-342900">
              <a:spcBef>
                <a:spcPts val="200"/>
              </a:spcBef>
              <a:buClr>
                <a:srgbClr val="7DB862"/>
              </a:buClr>
              <a:buFont typeface="Webdings" panose="05030102010509060703" pitchFamily="18" charset="2"/>
              <a:buChar char="4"/>
            </a:pPr>
            <a:r>
              <a:rPr lang="en-US" sz="1800" dirty="0" smtClean="0">
                <a:solidFill>
                  <a:schemeClr val="bg2">
                    <a:lumMod val="50000"/>
                  </a:schemeClr>
                </a:solidFill>
                <a:latin typeface="+mj-lt"/>
              </a:rPr>
              <a:t>Species</a:t>
            </a:r>
          </a:p>
        </p:txBody>
      </p:sp>
    </p:spTree>
    <p:extLst>
      <p:ext uri="{BB962C8B-B14F-4D97-AF65-F5344CB8AC3E}">
        <p14:creationId xmlns:p14="http://schemas.microsoft.com/office/powerpoint/2010/main" val="981341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9883" y="2096619"/>
            <a:ext cx="2240225" cy="826083"/>
          </a:xfrm>
          <a:prstGeom prst="rect">
            <a:avLst/>
          </a:prstGeom>
        </p:spPr>
      </p:pic>
      <p:sp>
        <p:nvSpPr>
          <p:cNvPr id="13" name="Text Placeholder 1"/>
          <p:cNvSpPr>
            <a:spLocks noGrp="1"/>
          </p:cNvSpPr>
          <p:nvPr>
            <p:ph type="body" sz="quarter" idx="11"/>
          </p:nvPr>
        </p:nvSpPr>
        <p:spPr>
          <a:xfrm>
            <a:off x="5319882" y="3683000"/>
            <a:ext cx="6516517" cy="2476500"/>
          </a:xfrm>
        </p:spPr>
        <p:txBody>
          <a:bodyPr/>
          <a:lstStyle/>
          <a:p>
            <a:r>
              <a:rPr lang="en-US" sz="2200" dirty="0"/>
              <a:t>USGS Eastern Geographic Science </a:t>
            </a:r>
            <a:r>
              <a:rPr lang="en-US" sz="2200" dirty="0" smtClean="0"/>
              <a:t>Center</a:t>
            </a:r>
          </a:p>
          <a:p>
            <a:r>
              <a:rPr lang="en-US" sz="2200" dirty="0" smtClean="0"/>
              <a:t>USDA </a:t>
            </a:r>
            <a:r>
              <a:rPr lang="en-US" sz="2200" dirty="0"/>
              <a:t>– Agricultural Research Service</a:t>
            </a:r>
          </a:p>
          <a:p>
            <a:r>
              <a:rPr lang="en-US" sz="2200" dirty="0"/>
              <a:t>Maryland Department of </a:t>
            </a:r>
            <a:r>
              <a:rPr lang="en-US" sz="2200" dirty="0" smtClean="0"/>
              <a:t>Agriculture, </a:t>
            </a:r>
            <a:r>
              <a:rPr lang="en-US" sz="2200" dirty="0"/>
              <a:t>Office of Resource </a:t>
            </a:r>
            <a:r>
              <a:rPr lang="en-US" sz="2200" dirty="0" smtClean="0"/>
              <a:t>Conservation</a:t>
            </a:r>
          </a:p>
          <a:p>
            <a:r>
              <a:rPr lang="en-US" sz="2200" dirty="0" smtClean="0"/>
              <a:t>EPA </a:t>
            </a:r>
            <a:r>
              <a:rPr lang="en-US" sz="2200" dirty="0"/>
              <a:t>Chesapeake Bay Program</a:t>
            </a:r>
          </a:p>
          <a:p>
            <a:endParaRPr lang="en-US" dirty="0"/>
          </a:p>
        </p:txBody>
      </p:sp>
      <p:pic>
        <p:nvPicPr>
          <p:cNvPr id="1030" name="Picture 6" descr="https://upload.wikimedia.org/wikipedia/commons/3/37/USDA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1664" y="1933944"/>
            <a:ext cx="1674917" cy="11473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c2.staticflickr.com/4/3727/14277609456_6c3161f0bd_b.jpg"/>
          <p:cNvPicPr>
            <a:picLocks noChangeAspect="1" noChangeArrowheads="1"/>
          </p:cNvPicPr>
          <p:nvPr/>
        </p:nvPicPr>
        <p:blipFill rotWithShape="1">
          <a:blip r:embed="rId5">
            <a:extLst>
              <a:ext uri="{28A0092B-C50C-407E-A947-70E740481C1C}">
                <a14:useLocalDpi xmlns:a14="http://schemas.microsoft.com/office/drawing/2010/main" val="0"/>
              </a:ext>
            </a:extLst>
          </a:blip>
          <a:srcRect l="16923" r="24467"/>
          <a:stretch/>
        </p:blipFill>
        <p:spPr bwMode="auto">
          <a:xfrm>
            <a:off x="0" y="1169778"/>
            <a:ext cx="4899804" cy="55760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388648"/>
            <a:ext cx="7625751"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Oval 3"/>
          <p:cNvSpPr/>
          <p:nvPr/>
        </p:nvSpPr>
        <p:spPr>
          <a:xfrm>
            <a:off x="601525" y="190856"/>
            <a:ext cx="1225296" cy="1216152"/>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Partner Organizations</a:t>
            </a:r>
            <a:endParaRPr lang="en-US" sz="4000" dirty="0">
              <a:solidFill>
                <a:schemeClr val="bg1"/>
              </a:solidFill>
              <a:latin typeface="Century Gothic" panose="020B0502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778" y="201280"/>
            <a:ext cx="1214813" cy="121481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8158" y="1765404"/>
            <a:ext cx="1438242" cy="1438242"/>
          </a:xfrm>
          <a:prstGeom prst="rect">
            <a:avLst/>
          </a:prstGeom>
        </p:spPr>
      </p:pic>
      <p:sp>
        <p:nvSpPr>
          <p:cNvPr id="14" name="Text Placeholder 3"/>
          <p:cNvSpPr>
            <a:spLocks noGrp="1"/>
          </p:cNvSpPr>
          <p:nvPr>
            <p:ph type="body" sz="quarter" idx="4294967295"/>
          </p:nvPr>
        </p:nvSpPr>
        <p:spPr>
          <a:xfrm>
            <a:off x="87682" y="6471537"/>
            <a:ext cx="2657856" cy="274320"/>
          </a:xfrm>
          <a:prstGeom prst="rect">
            <a:avLst/>
          </a:prstGeom>
          <a:ln>
            <a:noFill/>
          </a:ln>
        </p:spPr>
        <p:txBody>
          <a:bodyPr/>
          <a:lstStyle/>
          <a:p>
            <a:pPr marL="0" indent="0">
              <a:buNone/>
            </a:pPr>
            <a:r>
              <a:rPr lang="en-US" sz="1200" dirty="0" smtClean="0">
                <a:ln w="3175">
                  <a:solidFill>
                    <a:sysClr val="windowText" lastClr="000000"/>
                  </a:solidFill>
                </a:ln>
                <a:solidFill>
                  <a:schemeClr val="bg1"/>
                </a:solidFill>
                <a:effectLst>
                  <a:glow rad="63500">
                    <a:schemeClr val="accent3">
                      <a:satMod val="175000"/>
                      <a:alpha val="40000"/>
                    </a:schemeClr>
                  </a:glow>
                </a:effectLst>
              </a:rPr>
              <a:t>Image Credit: CAFNR</a:t>
            </a:r>
            <a:endParaRPr lang="en-US" sz="1200" dirty="0">
              <a:ln w="3175">
                <a:solidFill>
                  <a:sysClr val="windowText" lastClr="000000"/>
                </a:solidFill>
              </a:ln>
              <a:solidFill>
                <a:schemeClr val="bg1"/>
              </a:solidFill>
              <a:effectLst>
                <a:glow rad="63500">
                  <a:schemeClr val="accent3">
                    <a:satMod val="175000"/>
                    <a:alpha val="40000"/>
                  </a:schemeClr>
                </a:glow>
              </a:effectLst>
            </a:endParaRPr>
          </a:p>
        </p:txBody>
      </p:sp>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12820" y="4255621"/>
            <a:ext cx="11790493" cy="2573128"/>
          </a:xfrm>
        </p:spPr>
        <p:txBody>
          <a:bodyPr>
            <a:noAutofit/>
          </a:bodyPr>
          <a:lstStyle/>
          <a:p>
            <a:pPr marL="457200" lvl="0" indent="-457200">
              <a:lnSpc>
                <a:spcPct val="170000"/>
              </a:lnSpc>
              <a:spcBef>
                <a:spcPts val="0"/>
              </a:spcBef>
              <a:buClr>
                <a:srgbClr val="757070"/>
              </a:buClr>
              <a:buSzPct val="90000"/>
              <a:buFont typeface="+mj-lt"/>
              <a:buAutoNum type="arabicPeriod"/>
            </a:pPr>
            <a:r>
              <a:rPr lang="en-US" b="1" dirty="0" smtClean="0">
                <a:solidFill>
                  <a:srgbClr val="7DB862"/>
                </a:solidFill>
              </a:rPr>
              <a:t>Measure</a:t>
            </a:r>
            <a:r>
              <a:rPr lang="en-US" dirty="0">
                <a:solidFill>
                  <a:srgbClr val="7DB862"/>
                </a:solidFill>
              </a:rPr>
              <a:t> </a:t>
            </a:r>
            <a:r>
              <a:rPr lang="en-US" dirty="0" smtClean="0">
                <a:solidFill>
                  <a:srgbClr val="757070"/>
                </a:solidFill>
              </a:rPr>
              <a:t>winter cover crop performance within four Maryland counties</a:t>
            </a:r>
          </a:p>
          <a:p>
            <a:pPr marL="457200" lvl="0" indent="-457200">
              <a:lnSpc>
                <a:spcPct val="170000"/>
              </a:lnSpc>
              <a:spcBef>
                <a:spcPts val="0"/>
              </a:spcBef>
              <a:buClr>
                <a:srgbClr val="757070"/>
              </a:buClr>
              <a:buSzPct val="90000"/>
              <a:buFont typeface="+mj-lt"/>
              <a:buAutoNum type="arabicPeriod"/>
            </a:pPr>
            <a:r>
              <a:rPr lang="en-US" b="1" dirty="0" smtClean="0">
                <a:solidFill>
                  <a:srgbClr val="7DB862"/>
                </a:solidFill>
              </a:rPr>
              <a:t>Evaluate</a:t>
            </a:r>
            <a:r>
              <a:rPr lang="en-US" dirty="0" smtClean="0">
                <a:solidFill>
                  <a:srgbClr val="7DB862"/>
                </a:solidFill>
              </a:rPr>
              <a:t> </a:t>
            </a:r>
            <a:r>
              <a:rPr lang="en-US" dirty="0" smtClean="0">
                <a:solidFill>
                  <a:srgbClr val="757070"/>
                </a:solidFill>
              </a:rPr>
              <a:t>estimated nitrogen uptake by </a:t>
            </a:r>
            <a:r>
              <a:rPr lang="en-US" b="1" dirty="0">
                <a:solidFill>
                  <a:srgbClr val="7DB862"/>
                </a:solidFill>
              </a:rPr>
              <a:t>quantifying</a:t>
            </a:r>
            <a:r>
              <a:rPr lang="en-US" dirty="0" smtClean="0">
                <a:solidFill>
                  <a:srgbClr val="757070"/>
                </a:solidFill>
              </a:rPr>
              <a:t> above-ground biomass, nitrogen content, and percent nitrogen</a:t>
            </a:r>
          </a:p>
          <a:p>
            <a:pPr marL="457200" lvl="0" indent="-457200">
              <a:lnSpc>
                <a:spcPct val="170000"/>
              </a:lnSpc>
              <a:spcBef>
                <a:spcPts val="0"/>
              </a:spcBef>
              <a:buClr>
                <a:srgbClr val="757070"/>
              </a:buClr>
              <a:buSzPct val="90000"/>
              <a:buFont typeface="+mj-lt"/>
              <a:buAutoNum type="arabicPeriod"/>
            </a:pPr>
            <a:r>
              <a:rPr lang="en-US" b="1" dirty="0" smtClean="0">
                <a:solidFill>
                  <a:srgbClr val="7DB862"/>
                </a:solidFill>
              </a:rPr>
              <a:t>Provide</a:t>
            </a:r>
            <a:r>
              <a:rPr lang="en-US" dirty="0" smtClean="0">
                <a:solidFill>
                  <a:srgbClr val="757070"/>
                </a:solidFill>
              </a:rPr>
              <a:t> vegetation metrics to the MDA to </a:t>
            </a:r>
            <a:r>
              <a:rPr lang="en-US" b="1" dirty="0" smtClean="0">
                <a:solidFill>
                  <a:srgbClr val="7DB862"/>
                </a:solidFill>
              </a:rPr>
              <a:t>improve</a:t>
            </a:r>
            <a:r>
              <a:rPr lang="en-US" dirty="0" smtClean="0">
                <a:solidFill>
                  <a:srgbClr val="757070"/>
                </a:solidFill>
              </a:rPr>
              <a:t> crop adaptive management practices</a:t>
            </a:r>
          </a:p>
        </p:txBody>
      </p:sp>
      <p:sp>
        <p:nvSpPr>
          <p:cNvPr id="3" name="Text Placeholder 2"/>
          <p:cNvSpPr>
            <a:spLocks noGrp="1"/>
          </p:cNvSpPr>
          <p:nvPr>
            <p:ph type="body" sz="quarter" idx="14"/>
          </p:nvPr>
        </p:nvSpPr>
        <p:spPr>
          <a:xfrm>
            <a:off x="212820" y="3650007"/>
            <a:ext cx="10643616" cy="704088"/>
          </a:xfrm>
        </p:spPr>
        <p:txBody>
          <a:bodyPr/>
          <a:lstStyle/>
          <a:p>
            <a:r>
              <a:rPr lang="en-US" dirty="0" smtClean="0"/>
              <a:t>Objectives</a:t>
            </a:r>
            <a:endParaRPr lang="en-US"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89" t="24934" r="89" b="28724"/>
          <a:stretch/>
        </p:blipFill>
        <p:spPr>
          <a:xfrm>
            <a:off x="-10884" y="108615"/>
            <a:ext cx="12229104" cy="3497227"/>
          </a:xfrm>
        </p:spPr>
      </p:pic>
      <p:sp>
        <p:nvSpPr>
          <p:cNvPr id="5" name="Text Placeholder 4"/>
          <p:cNvSpPr>
            <a:spLocks noGrp="1"/>
          </p:cNvSpPr>
          <p:nvPr>
            <p:ph type="body" sz="quarter" idx="13"/>
          </p:nvPr>
        </p:nvSpPr>
        <p:spPr>
          <a:xfrm>
            <a:off x="8746998" y="3331522"/>
            <a:ext cx="3445002" cy="274320"/>
          </a:xfrm>
        </p:spPr>
        <p:txBody>
          <a:bodyPr>
            <a:normAutofit/>
          </a:bodyPr>
          <a:lstStyle/>
          <a:p>
            <a:r>
              <a:rPr lang="en-US" dirty="0" smtClean="0">
                <a:solidFill>
                  <a:schemeClr val="bg1"/>
                </a:solidFill>
              </a:rPr>
              <a:t>Image Credit: </a:t>
            </a:r>
            <a:r>
              <a:rPr lang="en-US" dirty="0">
                <a:solidFill>
                  <a:schemeClr val="bg1"/>
                </a:solidFill>
              </a:rPr>
              <a:t>Colliefreund</a:t>
            </a:r>
          </a:p>
        </p:txBody>
      </p:sp>
    </p:spTree>
    <p:extLst>
      <p:ext uri="{BB962C8B-B14F-4D97-AF65-F5344CB8AC3E}">
        <p14:creationId xmlns:p14="http://schemas.microsoft.com/office/powerpoint/2010/main" val="2487422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65100" y="1761490"/>
            <a:ext cx="7281762" cy="4757300"/>
          </a:xfrm>
          <a:prstGeom prst="rect">
            <a:avLst/>
          </a:prstGeom>
        </p:spPr>
        <p:txBody>
          <a:bodyPr>
            <a:noAutofit/>
          </a:bodyPr>
          <a:lstStyle/>
          <a:p>
            <a:pPr marL="342900" indent="-342900">
              <a:spcBef>
                <a:spcPts val="200"/>
              </a:spcBef>
              <a:spcAft>
                <a:spcPts val="600"/>
              </a:spcAft>
              <a:buClr>
                <a:srgbClr val="7DB862"/>
              </a:buClr>
              <a:buFont typeface="Webdings" panose="05030102010509060703" pitchFamily="18" charset="2"/>
              <a:buChar char="4"/>
            </a:pPr>
            <a:r>
              <a:rPr lang="en-US" sz="2200" dirty="0" smtClean="0">
                <a:solidFill>
                  <a:schemeClr val="bg2">
                    <a:lumMod val="50000"/>
                  </a:schemeClr>
                </a:solidFill>
              </a:rPr>
              <a:t>We focus on four test counties within the Maryland section:</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Washington</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Queen Anne’s</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Talbot</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Somerset</a:t>
            </a:r>
            <a:br>
              <a:rPr lang="en-US" sz="2200" dirty="0" smtClean="0">
                <a:solidFill>
                  <a:schemeClr val="bg2">
                    <a:lumMod val="50000"/>
                  </a:schemeClr>
                </a:solidFill>
              </a:rPr>
            </a:br>
            <a:endParaRPr lang="en-US" sz="2200" dirty="0">
              <a:solidFill>
                <a:schemeClr val="bg2">
                  <a:lumMod val="50000"/>
                </a:schemeClr>
              </a:solidFill>
            </a:endParaRPr>
          </a:p>
          <a:p>
            <a:pPr marL="342900"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Study Period: 2006-2016</a:t>
            </a:r>
          </a:p>
          <a:p>
            <a:pPr marL="800100" lvl="1" indent="-342900">
              <a:spcBef>
                <a:spcPts val="200"/>
              </a:spcBef>
              <a:buClr>
                <a:srgbClr val="7DB862"/>
              </a:buClr>
              <a:buFont typeface="Webdings" panose="05030102010509060703" pitchFamily="18" charset="2"/>
              <a:buChar char="4"/>
            </a:pPr>
            <a:r>
              <a:rPr lang="en-US" sz="2200" dirty="0">
                <a:solidFill>
                  <a:schemeClr val="bg2">
                    <a:lumMod val="50000"/>
                  </a:schemeClr>
                </a:solidFill>
              </a:rPr>
              <a:t>Winter (December 15 – January </a:t>
            </a:r>
            <a:r>
              <a:rPr lang="en-US" sz="2200" dirty="0" smtClean="0">
                <a:solidFill>
                  <a:schemeClr val="bg2">
                    <a:lumMod val="50000"/>
                  </a:schemeClr>
                </a:solidFill>
              </a:rPr>
              <a:t>31)</a:t>
            </a:r>
          </a:p>
          <a:p>
            <a:pPr marL="800100" lvl="1" indent="-342900">
              <a:spcBef>
                <a:spcPts val="200"/>
              </a:spcBef>
              <a:buClr>
                <a:srgbClr val="7DB862"/>
              </a:buClr>
              <a:buFont typeface="Webdings" panose="05030102010509060703" pitchFamily="18" charset="2"/>
              <a:buChar char="4"/>
            </a:pPr>
            <a:r>
              <a:rPr lang="en-US" sz="2200" dirty="0" smtClean="0">
                <a:solidFill>
                  <a:schemeClr val="bg2">
                    <a:lumMod val="50000"/>
                  </a:schemeClr>
                </a:solidFill>
              </a:rPr>
              <a:t>Spring </a:t>
            </a:r>
            <a:r>
              <a:rPr lang="en-US" sz="2200" dirty="0">
                <a:solidFill>
                  <a:schemeClr val="bg2">
                    <a:lumMod val="50000"/>
                  </a:schemeClr>
                </a:solidFill>
              </a:rPr>
              <a:t>(March 1 – April 15</a:t>
            </a:r>
            <a:r>
              <a:rPr lang="en-US" sz="2200" dirty="0" smtClean="0">
                <a:solidFill>
                  <a:schemeClr val="bg2">
                    <a:lumMod val="50000"/>
                  </a:schemeClr>
                </a:solidFill>
              </a:rPr>
              <a:t>)</a:t>
            </a:r>
            <a:endParaRPr lang="en-US" sz="2200" dirty="0">
              <a:solidFill>
                <a:schemeClr val="bg2">
                  <a:lumMod val="50000"/>
                </a:schemeClr>
              </a:solidFill>
            </a:endParaRPr>
          </a:p>
          <a:p>
            <a:pPr marL="800100" lvl="1" indent="-342900">
              <a:spcBef>
                <a:spcPts val="200"/>
              </a:spcBef>
              <a:buClr>
                <a:srgbClr val="7DB862"/>
              </a:buClr>
              <a:buFont typeface="Webdings" panose="05030102010509060703" pitchFamily="18" charset="2"/>
              <a:buChar char="4"/>
            </a:pPr>
            <a:endParaRPr lang="en-US" sz="18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&amp; Study Period</a:t>
            </a:r>
            <a:endParaRPr lang="en-US" sz="4000" dirty="0">
              <a:solidFill>
                <a:schemeClr val="bg1"/>
              </a:solidFill>
              <a:latin typeface="Century Gothic" panose="020B0502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515" t="1768" r="6569" b="1362"/>
          <a:stretch/>
        </p:blipFill>
        <p:spPr>
          <a:xfrm>
            <a:off x="8215086" y="1309727"/>
            <a:ext cx="3792180" cy="5346599"/>
          </a:xfrm>
          <a:prstGeom prst="rect">
            <a:avLst/>
          </a:prstGeom>
        </p:spPr>
      </p:pic>
      <p:sp>
        <p:nvSpPr>
          <p:cNvPr id="21" name="Rectangle 30"/>
          <p:cNvSpPr>
            <a:spLocks noChangeArrowheads="1"/>
          </p:cNvSpPr>
          <p:nvPr/>
        </p:nvSpPr>
        <p:spPr bwMode="auto">
          <a:xfrm>
            <a:off x="11221947" y="6375805"/>
            <a:ext cx="7645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kumimoji="0" lang="en-US" altLang="en-US" sz="800" u="none" strike="noStrike" cap="none" normalizeH="0" baseline="0" dirty="0" smtClean="0">
                <a:ln>
                  <a:noFill/>
                </a:ln>
                <a:solidFill>
                  <a:schemeClr val="bg1"/>
                </a:solidFill>
                <a:effectLst/>
                <a:latin typeface="+mn-lt"/>
              </a:rPr>
              <a:t>Credit: </a:t>
            </a:r>
            <a:r>
              <a:rPr lang="en-US" sz="800" dirty="0" smtClean="0">
                <a:solidFill>
                  <a:schemeClr val="bg1"/>
                </a:solidFill>
                <a:latin typeface="+mn-lt"/>
              </a:rPr>
              <a:t>Taylor &amp; Estrada, 2015</a:t>
            </a:r>
            <a:endParaRPr kumimoji="0" lang="en-US" altLang="en-US" sz="800" u="none" strike="noStrike" cap="none" normalizeH="0" baseline="0" dirty="0" smtClean="0">
              <a:ln>
                <a:noFill/>
              </a:ln>
              <a:solidFill>
                <a:schemeClr val="bg1"/>
              </a:solidFill>
              <a:effectLst/>
              <a:latin typeface="+mn-lt"/>
            </a:endParaRPr>
          </a:p>
        </p:txBody>
      </p:sp>
      <p:grpSp>
        <p:nvGrpSpPr>
          <p:cNvPr id="22" name="Group 4"/>
          <p:cNvGrpSpPr>
            <a:grpSpLocks noChangeAspect="1"/>
          </p:cNvGrpSpPr>
          <p:nvPr/>
        </p:nvGrpSpPr>
        <p:grpSpPr bwMode="auto">
          <a:xfrm>
            <a:off x="8275677" y="1474923"/>
            <a:ext cx="2738433" cy="966345"/>
            <a:chOff x="8101" y="9449"/>
            <a:chExt cx="4154" cy="813"/>
          </a:xfrm>
        </p:grpSpPr>
        <p:sp>
          <p:nvSpPr>
            <p:cNvPr id="23" name="AutoShape 3"/>
            <p:cNvSpPr>
              <a:spLocks noChangeAspect="1" noChangeArrowheads="1" noTextEdit="1"/>
            </p:cNvSpPr>
            <p:nvPr/>
          </p:nvSpPr>
          <p:spPr bwMode="auto">
            <a:xfrm>
              <a:off x="8101" y="9449"/>
              <a:ext cx="341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5"/>
            <p:cNvSpPr>
              <a:spLocks noChangeArrowheads="1"/>
            </p:cNvSpPr>
            <p:nvPr/>
          </p:nvSpPr>
          <p:spPr bwMode="auto">
            <a:xfrm>
              <a:off x="8101" y="9451"/>
              <a:ext cx="613" cy="169"/>
            </a:xfrm>
            <a:prstGeom prst="rect">
              <a:avLst/>
            </a:prstGeom>
            <a:solidFill>
              <a:srgbClr val="AA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6"/>
            <p:cNvSpPr>
              <a:spLocks noChangeArrowheads="1"/>
            </p:cNvSpPr>
            <p:nvPr/>
          </p:nvSpPr>
          <p:spPr bwMode="auto">
            <a:xfrm>
              <a:off x="8840" y="9455"/>
              <a:ext cx="341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mn-lt"/>
                </a:rPr>
                <a:t>Chesapeake Bay Watershed</a:t>
              </a:r>
              <a:endParaRPr kumimoji="0" lang="en-US" altLang="en-US" sz="1200" b="0" i="0" u="none" strike="noStrike" cap="none" normalizeH="0" baseline="0" dirty="0" smtClean="0">
                <a:ln>
                  <a:noFill/>
                </a:ln>
                <a:solidFill>
                  <a:schemeClr val="bg1"/>
                </a:solidFill>
                <a:effectLst/>
                <a:latin typeface="+mn-lt"/>
              </a:endParaRPr>
            </a:p>
          </p:txBody>
        </p:sp>
        <p:sp>
          <p:nvSpPr>
            <p:cNvPr id="26" name="Rectangle 7"/>
            <p:cNvSpPr>
              <a:spLocks noChangeArrowheads="1"/>
            </p:cNvSpPr>
            <p:nvPr/>
          </p:nvSpPr>
          <p:spPr bwMode="auto">
            <a:xfrm>
              <a:off x="8101" y="9703"/>
              <a:ext cx="613" cy="170"/>
            </a:xfrm>
            <a:prstGeom prst="rect">
              <a:avLst/>
            </a:prstGeom>
            <a:solidFill>
              <a:srgbClr val="FFD2D2"/>
            </a:solidFill>
            <a:ln w="4763">
              <a:solidFill>
                <a:srgbClr val="FF4D4D"/>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Rectangle 8"/>
            <p:cNvSpPr>
              <a:spLocks noChangeArrowheads="1"/>
            </p:cNvSpPr>
            <p:nvPr/>
          </p:nvSpPr>
          <p:spPr bwMode="auto">
            <a:xfrm>
              <a:off x="8852" y="9701"/>
              <a:ext cx="242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mn-lt"/>
                </a:rPr>
                <a:t>Study Area Counties</a:t>
              </a:r>
              <a:endParaRPr kumimoji="0" lang="en-US" altLang="en-US" sz="1200" b="0" i="0" u="none" strike="noStrike" cap="none" normalizeH="0" baseline="0" dirty="0" smtClean="0">
                <a:ln>
                  <a:noFill/>
                </a:ln>
                <a:solidFill>
                  <a:schemeClr val="bg1"/>
                </a:solidFill>
                <a:effectLst/>
                <a:latin typeface="+mn-lt"/>
              </a:endParaRPr>
            </a:p>
          </p:txBody>
        </p:sp>
      </p:grpSp>
      <p:sp>
        <p:nvSpPr>
          <p:cNvPr id="30" name="TextBox 29"/>
          <p:cNvSpPr txBox="1"/>
          <p:nvPr/>
        </p:nvSpPr>
        <p:spPr>
          <a:xfrm>
            <a:off x="9798464" y="3118481"/>
            <a:ext cx="508080" cy="276999"/>
          </a:xfrm>
          <a:prstGeom prst="rect">
            <a:avLst/>
          </a:prstGeom>
          <a:noFill/>
        </p:spPr>
        <p:txBody>
          <a:bodyPr wrap="square" rtlCol="0">
            <a:spAutoFit/>
          </a:bodyPr>
          <a:lstStyle/>
          <a:p>
            <a:r>
              <a:rPr lang="en-US" sz="1200" b="1" dirty="0" smtClean="0">
                <a:solidFill>
                  <a:schemeClr val="bg1"/>
                </a:solidFill>
              </a:rPr>
              <a:t>PA</a:t>
            </a:r>
            <a:endParaRPr lang="en-US" sz="1200" b="1" dirty="0">
              <a:solidFill>
                <a:schemeClr val="bg1"/>
              </a:solidFill>
            </a:endParaRPr>
          </a:p>
        </p:txBody>
      </p:sp>
      <p:sp>
        <p:nvSpPr>
          <p:cNvPr id="31" name="TextBox 30"/>
          <p:cNvSpPr txBox="1"/>
          <p:nvPr/>
        </p:nvSpPr>
        <p:spPr>
          <a:xfrm>
            <a:off x="10340734" y="4176485"/>
            <a:ext cx="598050" cy="276999"/>
          </a:xfrm>
          <a:prstGeom prst="rect">
            <a:avLst/>
          </a:prstGeom>
          <a:noFill/>
        </p:spPr>
        <p:txBody>
          <a:bodyPr wrap="square" rtlCol="0">
            <a:spAutoFit/>
          </a:bodyPr>
          <a:lstStyle/>
          <a:p>
            <a:r>
              <a:rPr lang="en-US" sz="1200" b="1" dirty="0" smtClean="0">
                <a:solidFill>
                  <a:schemeClr val="bg1"/>
                </a:solidFill>
              </a:rPr>
              <a:t>MD</a:t>
            </a:r>
            <a:endParaRPr lang="en-US" sz="1200" b="1" dirty="0">
              <a:solidFill>
                <a:schemeClr val="bg1"/>
              </a:solidFill>
            </a:endParaRPr>
          </a:p>
        </p:txBody>
      </p:sp>
      <p:sp>
        <p:nvSpPr>
          <p:cNvPr id="32" name="TextBox 31"/>
          <p:cNvSpPr txBox="1"/>
          <p:nvPr/>
        </p:nvSpPr>
        <p:spPr>
          <a:xfrm>
            <a:off x="10936966" y="1745623"/>
            <a:ext cx="534627" cy="276999"/>
          </a:xfrm>
          <a:prstGeom prst="rect">
            <a:avLst/>
          </a:prstGeom>
          <a:noFill/>
          <a:effectLst>
            <a:glow rad="228600">
              <a:schemeClr val="accent1">
                <a:satMod val="175000"/>
                <a:alpha val="40000"/>
              </a:schemeClr>
            </a:glow>
          </a:effectLst>
        </p:spPr>
        <p:txBody>
          <a:bodyPr wrap="square" rtlCol="0">
            <a:spAutoFit/>
          </a:bodyPr>
          <a:lstStyle/>
          <a:p>
            <a:r>
              <a:rPr lang="en-US" sz="1200" b="1" dirty="0" smtClean="0">
                <a:solidFill>
                  <a:schemeClr val="bg1"/>
                </a:solidFill>
                <a:latin typeface="Garamond" panose="02020404030301010803" pitchFamily="18" charset="0"/>
              </a:rPr>
              <a:t>NY</a:t>
            </a:r>
            <a:endParaRPr lang="en-US" sz="1200" b="1" dirty="0">
              <a:solidFill>
                <a:schemeClr val="bg1"/>
              </a:solidFill>
              <a:latin typeface="Garamond" panose="02020404030301010803" pitchFamily="18" charset="0"/>
            </a:endParaRPr>
          </a:p>
        </p:txBody>
      </p:sp>
      <p:sp>
        <p:nvSpPr>
          <p:cNvPr id="33" name="TextBox 32"/>
          <p:cNvSpPr txBox="1"/>
          <p:nvPr/>
        </p:nvSpPr>
        <p:spPr>
          <a:xfrm>
            <a:off x="10147901" y="5628133"/>
            <a:ext cx="506783" cy="276999"/>
          </a:xfrm>
          <a:prstGeom prst="rect">
            <a:avLst/>
          </a:prstGeom>
          <a:noFill/>
        </p:spPr>
        <p:txBody>
          <a:bodyPr wrap="square" rtlCol="0">
            <a:spAutoFit/>
          </a:bodyPr>
          <a:lstStyle/>
          <a:p>
            <a:r>
              <a:rPr lang="en-US" sz="1200" b="1" dirty="0" smtClean="0">
                <a:solidFill>
                  <a:schemeClr val="bg1"/>
                </a:solidFill>
              </a:rPr>
              <a:t>VA</a:t>
            </a:r>
            <a:endParaRPr lang="en-US" sz="1200" b="1" dirty="0">
              <a:solidFill>
                <a:schemeClr val="bg1"/>
              </a:solidFill>
            </a:endParaRPr>
          </a:p>
        </p:txBody>
      </p:sp>
      <p:sp>
        <p:nvSpPr>
          <p:cNvPr id="34" name="TextBox 33"/>
          <p:cNvSpPr txBox="1"/>
          <p:nvPr/>
        </p:nvSpPr>
        <p:spPr>
          <a:xfrm>
            <a:off x="11231150" y="4611240"/>
            <a:ext cx="662430" cy="276999"/>
          </a:xfrm>
          <a:prstGeom prst="rect">
            <a:avLst/>
          </a:prstGeom>
          <a:noFill/>
        </p:spPr>
        <p:txBody>
          <a:bodyPr wrap="square" rtlCol="0">
            <a:spAutoFit/>
          </a:bodyPr>
          <a:lstStyle/>
          <a:p>
            <a:r>
              <a:rPr lang="en-US" sz="1200" b="1" dirty="0" smtClean="0">
                <a:solidFill>
                  <a:schemeClr val="bg1"/>
                </a:solidFill>
              </a:rPr>
              <a:t>DE</a:t>
            </a:r>
            <a:endParaRPr lang="en-US" sz="1200" b="1" dirty="0">
              <a:solidFill>
                <a:schemeClr val="bg1"/>
              </a:solidFill>
            </a:endParaRPr>
          </a:p>
        </p:txBody>
      </p:sp>
      <p:sp>
        <p:nvSpPr>
          <p:cNvPr id="35" name="TextBox 34"/>
          <p:cNvSpPr txBox="1"/>
          <p:nvPr/>
        </p:nvSpPr>
        <p:spPr>
          <a:xfrm>
            <a:off x="11493790" y="3118481"/>
            <a:ext cx="792263" cy="276999"/>
          </a:xfrm>
          <a:prstGeom prst="rect">
            <a:avLst/>
          </a:prstGeom>
          <a:noFill/>
        </p:spPr>
        <p:txBody>
          <a:bodyPr wrap="square" rtlCol="0">
            <a:spAutoFit/>
          </a:bodyPr>
          <a:lstStyle/>
          <a:p>
            <a:r>
              <a:rPr lang="en-US" sz="1200" b="1" dirty="0" smtClean="0">
                <a:solidFill>
                  <a:schemeClr val="bg1"/>
                </a:solidFill>
              </a:rPr>
              <a:t>NJ</a:t>
            </a:r>
            <a:endParaRPr lang="en-US" sz="1200" b="1" dirty="0">
              <a:solidFill>
                <a:schemeClr val="bg1"/>
              </a:solidFill>
            </a:endParaRPr>
          </a:p>
        </p:txBody>
      </p:sp>
      <p:sp>
        <p:nvSpPr>
          <p:cNvPr id="36" name="TextBox 35"/>
          <p:cNvSpPr txBox="1"/>
          <p:nvPr/>
        </p:nvSpPr>
        <p:spPr>
          <a:xfrm>
            <a:off x="8444333" y="5041714"/>
            <a:ext cx="597587" cy="276999"/>
          </a:xfrm>
          <a:prstGeom prst="rect">
            <a:avLst/>
          </a:prstGeom>
          <a:noFill/>
        </p:spPr>
        <p:txBody>
          <a:bodyPr wrap="square" rtlCol="0">
            <a:spAutoFit/>
          </a:bodyPr>
          <a:lstStyle/>
          <a:p>
            <a:r>
              <a:rPr lang="en-US" sz="1200" b="1" dirty="0" smtClean="0">
                <a:solidFill>
                  <a:schemeClr val="bg1"/>
                </a:solidFill>
              </a:rPr>
              <a:t>WV</a:t>
            </a:r>
            <a:endParaRPr lang="en-US" sz="1200" b="1" dirty="0">
              <a:solidFill>
                <a:schemeClr val="bg1"/>
              </a:solidFill>
            </a:endParaRPr>
          </a:p>
        </p:txBody>
      </p:sp>
      <p:grpSp>
        <p:nvGrpSpPr>
          <p:cNvPr id="38" name="Group 4"/>
          <p:cNvGrpSpPr>
            <a:grpSpLocks noChangeAspect="1"/>
          </p:cNvGrpSpPr>
          <p:nvPr/>
        </p:nvGrpSpPr>
        <p:grpSpPr bwMode="auto">
          <a:xfrm>
            <a:off x="8301073" y="6338578"/>
            <a:ext cx="2922588" cy="223838"/>
            <a:chOff x="5697" y="2749"/>
            <a:chExt cx="1841" cy="141"/>
          </a:xfrm>
        </p:grpSpPr>
        <p:sp>
          <p:nvSpPr>
            <p:cNvPr id="39" name="AutoShape 3"/>
            <p:cNvSpPr>
              <a:spLocks noChangeAspect="1" noChangeArrowheads="1" noTextEdit="1"/>
            </p:cNvSpPr>
            <p:nvPr/>
          </p:nvSpPr>
          <p:spPr bwMode="auto">
            <a:xfrm>
              <a:off x="5706" y="2750"/>
              <a:ext cx="183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Rectangle 5"/>
            <p:cNvSpPr>
              <a:spLocks noChangeArrowheads="1"/>
            </p:cNvSpPr>
            <p:nvPr/>
          </p:nvSpPr>
          <p:spPr bwMode="auto">
            <a:xfrm>
              <a:off x="5739" y="2841"/>
              <a:ext cx="328" cy="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Rectangle 6"/>
            <p:cNvSpPr>
              <a:spLocks noChangeArrowheads="1"/>
            </p:cNvSpPr>
            <p:nvPr/>
          </p:nvSpPr>
          <p:spPr bwMode="auto">
            <a:xfrm>
              <a:off x="6067" y="2841"/>
              <a:ext cx="328" cy="33"/>
            </a:xfrm>
            <a:prstGeom prst="rect">
              <a:avLst/>
            </a:prstGeom>
            <a:noFill/>
            <a:ln w="9525">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7"/>
            <p:cNvSpPr>
              <a:spLocks noChangeArrowheads="1"/>
            </p:cNvSpPr>
            <p:nvPr/>
          </p:nvSpPr>
          <p:spPr bwMode="auto">
            <a:xfrm>
              <a:off x="6395" y="2841"/>
              <a:ext cx="658" cy="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8"/>
            <p:cNvSpPr>
              <a:spLocks noChangeArrowheads="1"/>
            </p:cNvSpPr>
            <p:nvPr/>
          </p:nvSpPr>
          <p:spPr bwMode="auto">
            <a:xfrm>
              <a:off x="5697" y="2749"/>
              <a:ext cx="8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4" name="Rectangle 9"/>
            <p:cNvSpPr>
              <a:spLocks noChangeArrowheads="1"/>
            </p:cNvSpPr>
            <p:nvPr/>
          </p:nvSpPr>
          <p:spPr bwMode="auto">
            <a:xfrm>
              <a:off x="6308" y="2749"/>
              <a:ext cx="17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150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5" name="Rectangle 10"/>
            <p:cNvSpPr>
              <a:spLocks noChangeArrowheads="1"/>
            </p:cNvSpPr>
            <p:nvPr/>
          </p:nvSpPr>
          <p:spPr bwMode="auto">
            <a:xfrm>
              <a:off x="6966" y="2749"/>
              <a:ext cx="17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300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6" name="Rectangle 11"/>
            <p:cNvSpPr>
              <a:spLocks noChangeArrowheads="1"/>
            </p:cNvSpPr>
            <p:nvPr/>
          </p:nvSpPr>
          <p:spPr bwMode="auto">
            <a:xfrm>
              <a:off x="6003" y="2749"/>
              <a:ext cx="12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75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7" name="Rectangle 12"/>
            <p:cNvSpPr>
              <a:spLocks noChangeArrowheads="1"/>
            </p:cNvSpPr>
            <p:nvPr/>
          </p:nvSpPr>
          <p:spPr bwMode="auto">
            <a:xfrm>
              <a:off x="7071" y="2812"/>
              <a:ext cx="33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FFFFFF"/>
                  </a:solidFill>
                  <a:effectLst/>
                  <a:latin typeface="Arial" panose="020B0604020202020204" pitchFamily="34" charset="0"/>
                </a:rPr>
                <a:t>Kilometers</a:t>
              </a:r>
              <a:endParaRPr kumimoji="0" lang="en-US" altLang="en-US" sz="1800" b="0" i="0" u="none" strike="noStrike" cap="none" normalizeH="0" baseline="0" dirty="0" smtClean="0">
                <a:ln>
                  <a:noFill/>
                </a:ln>
                <a:solidFill>
                  <a:srgbClr val="FFFFFF"/>
                </a:solidFill>
                <a:effectLst/>
                <a:latin typeface="Arial" panose="020B0604020202020204" pitchFamily="34" charset="0"/>
              </a:endParaRPr>
            </a:p>
          </p:txBody>
        </p:sp>
      </p:grpSp>
      <p:pic>
        <p:nvPicPr>
          <p:cNvPr id="37" name="Picture 36"/>
          <p:cNvPicPr>
            <a:picLocks noChangeAspect="1"/>
          </p:cNvPicPr>
          <p:nvPr/>
        </p:nvPicPr>
        <p:blipFill>
          <a:blip r:embed="rId4"/>
          <a:stretch>
            <a:fillRect/>
          </a:stretch>
        </p:blipFill>
        <p:spPr>
          <a:xfrm rot="21435145">
            <a:off x="11646658" y="1424121"/>
            <a:ext cx="185542" cy="408394"/>
          </a:xfrm>
          <a:prstGeom prst="rect">
            <a:avLst/>
          </a:prstGeom>
        </p:spPr>
      </p:pic>
    </p:spTree>
    <p:extLst>
      <p:ext uri="{BB962C8B-B14F-4D97-AF65-F5344CB8AC3E}">
        <p14:creationId xmlns:p14="http://schemas.microsoft.com/office/powerpoint/2010/main" val="2129377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NASA Satellites/Sensors Used </a:t>
            </a:r>
          </a:p>
        </p:txBody>
      </p:sp>
      <p:pic>
        <p:nvPicPr>
          <p:cNvPr id="8"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526" b="270"/>
          <a:stretch/>
        </p:blipFill>
        <p:spPr>
          <a:xfrm>
            <a:off x="4934281" y="2566456"/>
            <a:ext cx="2308969" cy="1891937"/>
          </a:xfrm>
        </p:spPr>
      </p:pic>
      <p:sp>
        <p:nvSpPr>
          <p:cNvPr id="9" name="Rectangle 8"/>
          <p:cNvSpPr/>
          <p:nvPr/>
        </p:nvSpPr>
        <p:spPr>
          <a:xfrm>
            <a:off x="4257976" y="4608112"/>
            <a:ext cx="3661580" cy="769441"/>
          </a:xfrm>
          <a:prstGeom prst="rect">
            <a:avLst/>
          </a:prstGeom>
        </p:spPr>
        <p:txBody>
          <a:bodyPr wrap="none">
            <a:spAutoFit/>
          </a:bodyPr>
          <a:lstStyle/>
          <a:p>
            <a:pPr algn="ctr"/>
            <a:r>
              <a:rPr lang="en-US" sz="2200" dirty="0" smtClean="0">
                <a:solidFill>
                  <a:schemeClr val="bg2">
                    <a:lumMod val="50000"/>
                  </a:schemeClr>
                </a:solidFill>
              </a:rPr>
              <a:t>Landsat 8 </a:t>
            </a:r>
          </a:p>
          <a:p>
            <a:pPr algn="ctr"/>
            <a:r>
              <a:rPr lang="en-US" sz="2200" dirty="0" smtClean="0">
                <a:solidFill>
                  <a:schemeClr val="bg2">
                    <a:lumMod val="50000"/>
                  </a:schemeClr>
                </a:solidFill>
              </a:rPr>
              <a:t>Operational Land Imager</a:t>
            </a:r>
            <a:endParaRPr lang="en-US" sz="2200" dirty="0">
              <a:solidFill>
                <a:schemeClr val="bg2">
                  <a:lumMod val="50000"/>
                </a:schemeClr>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503" y="2427097"/>
            <a:ext cx="2246775" cy="2170653"/>
          </a:xfrm>
          <a:prstGeom prst="rect">
            <a:avLst/>
          </a:prstGeom>
        </p:spPr>
      </p:pic>
      <p:sp>
        <p:nvSpPr>
          <p:cNvPr id="13" name="Rectangle 12"/>
          <p:cNvSpPr/>
          <p:nvPr/>
        </p:nvSpPr>
        <p:spPr>
          <a:xfrm>
            <a:off x="674330" y="4608113"/>
            <a:ext cx="2634054" cy="769441"/>
          </a:xfrm>
          <a:prstGeom prst="rect">
            <a:avLst/>
          </a:prstGeom>
        </p:spPr>
        <p:txBody>
          <a:bodyPr wrap="none">
            <a:spAutoFit/>
          </a:bodyPr>
          <a:lstStyle/>
          <a:p>
            <a:pPr algn="ctr"/>
            <a:r>
              <a:rPr lang="en-US" sz="2200" dirty="0" smtClean="0">
                <a:solidFill>
                  <a:schemeClr val="bg2">
                    <a:lumMod val="50000"/>
                  </a:schemeClr>
                </a:solidFill>
              </a:rPr>
              <a:t>Landsat 5</a:t>
            </a:r>
          </a:p>
          <a:p>
            <a:pPr algn="ctr"/>
            <a:r>
              <a:rPr lang="en-US" sz="2200" dirty="0" smtClean="0">
                <a:solidFill>
                  <a:schemeClr val="bg2">
                    <a:lumMod val="50000"/>
                  </a:schemeClr>
                </a:solidFill>
              </a:rPr>
              <a:t>Thematic Mapper</a:t>
            </a:r>
            <a:endParaRPr lang="en-US" sz="2200" dirty="0">
              <a:solidFill>
                <a:schemeClr val="bg2">
                  <a:lumMod val="50000"/>
                </a:schemeClr>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2746" y="2789608"/>
            <a:ext cx="2521601" cy="1884790"/>
          </a:xfrm>
          <a:prstGeom prst="rect">
            <a:avLst/>
          </a:prstGeom>
        </p:spPr>
      </p:pic>
      <p:sp>
        <p:nvSpPr>
          <p:cNvPr id="15" name="Rectangle 14"/>
          <p:cNvSpPr/>
          <p:nvPr/>
        </p:nvSpPr>
        <p:spPr>
          <a:xfrm>
            <a:off x="8195094" y="4674398"/>
            <a:ext cx="3996906" cy="769441"/>
          </a:xfrm>
          <a:prstGeom prst="rect">
            <a:avLst/>
          </a:prstGeom>
        </p:spPr>
        <p:txBody>
          <a:bodyPr wrap="square">
            <a:spAutoFit/>
          </a:bodyPr>
          <a:lstStyle/>
          <a:p>
            <a:pPr algn="ctr"/>
            <a:r>
              <a:rPr lang="en-US" sz="2200" dirty="0" smtClean="0">
                <a:solidFill>
                  <a:schemeClr val="bg2">
                    <a:lumMod val="50000"/>
                  </a:schemeClr>
                </a:solidFill>
              </a:rPr>
              <a:t>European Space Agency</a:t>
            </a:r>
          </a:p>
          <a:p>
            <a:pPr algn="ctr"/>
            <a:r>
              <a:rPr lang="en-US" sz="2200" dirty="0" smtClean="0">
                <a:solidFill>
                  <a:schemeClr val="bg2">
                    <a:lumMod val="50000"/>
                  </a:schemeClr>
                </a:solidFill>
              </a:rPr>
              <a:t>Sentinel - 2</a:t>
            </a:r>
            <a:endParaRPr lang="en-US" sz="2200" dirty="0">
              <a:solidFill>
                <a:schemeClr val="bg2">
                  <a:lumMod val="50000"/>
                </a:schemeClr>
              </a:solidFill>
            </a:endParaRPr>
          </a:p>
        </p:txBody>
      </p:sp>
      <p:sp>
        <p:nvSpPr>
          <p:cNvPr id="4" name="Text Placeholder 3"/>
          <p:cNvSpPr>
            <a:spLocks noGrp="1"/>
          </p:cNvSpPr>
          <p:nvPr>
            <p:ph type="body" sz="quarter" idx="13"/>
          </p:nvPr>
        </p:nvSpPr>
        <p:spPr>
          <a:xfrm>
            <a:off x="9420144" y="6461752"/>
            <a:ext cx="2657856" cy="274320"/>
          </a:xfrm>
        </p:spPr>
        <p:txBody>
          <a:bodyPr/>
          <a:lstStyle/>
          <a:p>
            <a:pPr algn="r"/>
            <a:r>
              <a:rPr lang="en-US" dirty="0" smtClean="0">
                <a:solidFill>
                  <a:schemeClr val="bg2">
                    <a:lumMod val="50000"/>
                  </a:schemeClr>
                </a:solidFill>
              </a:rPr>
              <a:t>Image Source: NASA</a:t>
            </a:r>
            <a:endParaRPr lang="en-US" dirty="0">
              <a:solidFill>
                <a:schemeClr val="bg2">
                  <a:lumMod val="50000"/>
                </a:schemeClr>
              </a:solidFill>
            </a:endParaRPr>
          </a:p>
        </p:txBody>
      </p:sp>
    </p:spTree>
    <p:extLst>
      <p:ext uri="{BB962C8B-B14F-4D97-AF65-F5344CB8AC3E}">
        <p14:creationId xmlns:p14="http://schemas.microsoft.com/office/powerpoint/2010/main" val="3044997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p:cNvGraphicFramePr>
          <p:nvPr>
            <p:extLst>
              <p:ext uri="{D42A27DB-BD31-4B8C-83A1-F6EECF244321}">
                <p14:modId xmlns:p14="http://schemas.microsoft.com/office/powerpoint/2010/main" val="2917229652"/>
              </p:ext>
            </p:extLst>
          </p:nvPr>
        </p:nvGraphicFramePr>
        <p:xfrm>
          <a:off x="7879918" y="3784305"/>
          <a:ext cx="4004052" cy="2723625"/>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p:cNvGrpSpPr/>
          <p:nvPr/>
        </p:nvGrpSpPr>
        <p:grpSpPr>
          <a:xfrm>
            <a:off x="8126072" y="3243711"/>
            <a:ext cx="3648930" cy="2479855"/>
            <a:chOff x="8251579" y="2849024"/>
            <a:chExt cx="3648930" cy="2479855"/>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579" y="2849024"/>
              <a:ext cx="3648930" cy="2479855"/>
            </a:xfrm>
            <a:prstGeom prst="rect">
              <a:avLst/>
            </a:prstGeom>
            <a:ln w="19050">
              <a:solidFill>
                <a:schemeClr val="tx1"/>
              </a:solidFill>
            </a:ln>
          </p:spPr>
        </p:pic>
        <p:sp>
          <p:nvSpPr>
            <p:cNvPr id="15" name="TextBox 14"/>
            <p:cNvSpPr txBox="1"/>
            <p:nvPr/>
          </p:nvSpPr>
          <p:spPr>
            <a:xfrm>
              <a:off x="10201551" y="4491818"/>
              <a:ext cx="1669047" cy="646331"/>
            </a:xfrm>
            <a:prstGeom prst="rect">
              <a:avLst/>
            </a:prstGeom>
            <a:noFill/>
            <a:ln w="19050">
              <a:noFill/>
            </a:ln>
          </p:spPr>
          <p:txBody>
            <a:bodyPr wrap="none" rtlCol="0">
              <a:spAutoFit/>
            </a:bodyPr>
            <a:lstStyle/>
            <a:p>
              <a:pPr algn="ctr"/>
              <a:r>
                <a:rPr lang="en-US" b="1" dirty="0" smtClean="0">
                  <a:solidFill>
                    <a:schemeClr val="bg1"/>
                  </a:solidFill>
                </a:rPr>
                <a:t>15-meter </a:t>
              </a:r>
              <a:endParaRPr lang="en-US" b="1" dirty="0">
                <a:solidFill>
                  <a:schemeClr val="bg1"/>
                </a:solidFill>
              </a:endParaRPr>
            </a:p>
            <a:p>
              <a:pPr algn="ctr"/>
              <a:r>
                <a:rPr lang="en-US" b="1" dirty="0" smtClean="0">
                  <a:solidFill>
                    <a:schemeClr val="bg1"/>
                  </a:solidFill>
                </a:rPr>
                <a:t>Interior buffer</a:t>
              </a:r>
              <a:endParaRPr lang="en-US" b="1" dirty="0">
                <a:solidFill>
                  <a:schemeClr val="bg1"/>
                </a:solidFill>
              </a:endParaRPr>
            </a:p>
          </p:txBody>
        </p:sp>
      </p:gr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1742" y="3874203"/>
            <a:ext cx="2739507" cy="2543828"/>
          </a:xfrm>
          <a:prstGeom prst="rect">
            <a:avLst/>
          </a:prstGeom>
          <a:ln w="19050">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3650" y="1343235"/>
            <a:ext cx="2696468" cy="2509045"/>
          </a:xfrm>
          <a:prstGeom prst="rect">
            <a:avLst/>
          </a:prstGeom>
          <a:ln w="19050">
            <a:noFill/>
          </a:ln>
        </p:spPr>
      </p:pic>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22" name="Rounded Rectangle 21"/>
          <p:cNvSpPr/>
          <p:nvPr/>
        </p:nvSpPr>
        <p:spPr>
          <a:xfrm>
            <a:off x="804950" y="1707057"/>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1884C6"/>
                </a:solidFill>
                <a:latin typeface="Arial" panose="020B0604020202020204" pitchFamily="34" charset="0"/>
                <a:cs typeface="Arial" panose="020B0604020202020204" pitchFamily="34" charset="0"/>
              </a:rPr>
              <a:t>Imagery Data</a:t>
            </a:r>
          </a:p>
          <a:p>
            <a:pPr algn="ctr">
              <a:spcAft>
                <a:spcPts val="600"/>
              </a:spcAft>
            </a:pPr>
            <a:r>
              <a:rPr lang="en-US" sz="1600" dirty="0" smtClean="0">
                <a:solidFill>
                  <a:srgbClr val="1884C6"/>
                </a:solidFill>
                <a:latin typeface="Arial" panose="020B0604020202020204" pitchFamily="34" charset="0"/>
                <a:cs typeface="Arial" panose="020B0604020202020204" pitchFamily="34" charset="0"/>
              </a:rPr>
              <a:t>(winter/spring 2006-2016)</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Landsat 5</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Landsat 8</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Sentinel-2</a:t>
            </a:r>
          </a:p>
          <a:p>
            <a:endParaRPr lang="en-US" sz="1600" dirty="0" smtClean="0">
              <a:solidFill>
                <a:srgbClr val="41729D"/>
              </a:solidFill>
              <a:latin typeface="Arial" panose="020B0604020202020204" pitchFamily="34" charset="0"/>
              <a:cs typeface="Arial" panose="020B0604020202020204" pitchFamily="34" charset="0"/>
            </a:endParaRPr>
          </a:p>
        </p:txBody>
      </p:sp>
      <p:sp>
        <p:nvSpPr>
          <p:cNvPr id="31" name="Rounded Rectangle 30"/>
          <p:cNvSpPr/>
          <p:nvPr/>
        </p:nvSpPr>
        <p:spPr>
          <a:xfrm>
            <a:off x="804950" y="4349874"/>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Ancillary Data</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MDA Cover Crop Enrollment</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Agronomic Data</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Field Boundaries</a:t>
            </a:r>
          </a:p>
          <a:p>
            <a:endParaRPr lang="en-US" sz="1600" dirty="0" smtClean="0">
              <a:solidFill>
                <a:srgbClr val="41729D"/>
              </a:solidFill>
              <a:latin typeface="Arial" panose="020B0604020202020204" pitchFamily="34" charset="0"/>
              <a:cs typeface="Arial" panose="020B0604020202020204" pitchFamily="34" charset="0"/>
            </a:endParaRPr>
          </a:p>
        </p:txBody>
      </p:sp>
      <p:sp>
        <p:nvSpPr>
          <p:cNvPr id="32" name="Rounded Rectangle 31"/>
          <p:cNvSpPr/>
          <p:nvPr/>
        </p:nvSpPr>
        <p:spPr>
          <a:xfrm>
            <a:off x="4649671" y="4349874"/>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GIS Processing</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Organize data into three regions</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15-meter buffer into field</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Convert to Fusion Table</a:t>
            </a:r>
          </a:p>
          <a:p>
            <a:endParaRPr lang="en-US" sz="1600" dirty="0" smtClean="0">
              <a:solidFill>
                <a:srgbClr val="41729D"/>
              </a:solidFill>
              <a:latin typeface="Arial" panose="020B0604020202020204" pitchFamily="34" charset="0"/>
              <a:cs typeface="Arial" panose="020B0604020202020204" pitchFamily="34" charset="0"/>
            </a:endParaRPr>
          </a:p>
        </p:txBody>
      </p:sp>
      <p:sp>
        <p:nvSpPr>
          <p:cNvPr id="20" name="Right Arrow 19"/>
          <p:cNvSpPr/>
          <p:nvPr/>
        </p:nvSpPr>
        <p:spPr>
          <a:xfrm>
            <a:off x="3685309" y="5079339"/>
            <a:ext cx="964361"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p:cNvSpPr/>
          <p:nvPr/>
        </p:nvSpPr>
        <p:spPr>
          <a:xfrm>
            <a:off x="3685308" y="2436522"/>
            <a:ext cx="964361"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p:cNvSpPr/>
          <p:nvPr/>
        </p:nvSpPr>
        <p:spPr>
          <a:xfrm>
            <a:off x="7530027" y="2436522"/>
            <a:ext cx="964361"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rot="16200000">
            <a:off x="5751423" y="3757930"/>
            <a:ext cx="676857"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rot="5400000">
            <a:off x="9603068" y="3771534"/>
            <a:ext cx="676857" cy="507030"/>
          </a:xfrm>
          <a:prstGeom prst="rightArrow">
            <a:avLst/>
          </a:prstGeom>
          <a:solidFill>
            <a:srgbClr val="417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3466" y="2436522"/>
            <a:ext cx="5706468" cy="3948444"/>
          </a:xfrm>
          <a:prstGeom prst="rect">
            <a:avLst/>
          </a:prstGeom>
          <a:ln w="19050">
            <a:solidFill>
              <a:schemeClr val="tx1"/>
            </a:solidFill>
          </a:ln>
        </p:spPr>
      </p:pic>
      <p:sp>
        <p:nvSpPr>
          <p:cNvPr id="25" name="Rounded Rectangle 24"/>
          <p:cNvSpPr/>
          <p:nvPr/>
        </p:nvSpPr>
        <p:spPr>
          <a:xfrm>
            <a:off x="4649671" y="1707057"/>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Google Earth Engine</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Surface Reflectance</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Masking</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NDVI</a:t>
            </a:r>
            <a:endParaRPr lang="en-US" b="1" dirty="0">
              <a:solidFill>
                <a:srgbClr val="41729D"/>
              </a:solidFill>
              <a:latin typeface="Arial" panose="020B0604020202020204" pitchFamily="34" charset="0"/>
              <a:cs typeface="Arial" panose="020B0604020202020204" pitchFamily="34" charset="0"/>
            </a:endParaRPr>
          </a:p>
        </p:txBody>
      </p:sp>
      <p:sp>
        <p:nvSpPr>
          <p:cNvPr id="28" name="Rounded Rectangle 27"/>
          <p:cNvSpPr/>
          <p:nvPr/>
        </p:nvSpPr>
        <p:spPr>
          <a:xfrm>
            <a:off x="8494392" y="1707057"/>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Calibration</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Biomass</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Percent Ground Cover</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Percent Nitrogen</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Percent Residue Cover</a:t>
            </a:r>
            <a:endParaRPr lang="en-US" b="1" dirty="0">
              <a:solidFill>
                <a:srgbClr val="1884C6"/>
              </a:solidFill>
              <a:latin typeface="Arial" panose="020B0604020202020204" pitchFamily="34" charset="0"/>
              <a:cs typeface="Arial" panose="020B0604020202020204" pitchFamily="34" charset="0"/>
            </a:endParaRPr>
          </a:p>
        </p:txBody>
      </p:sp>
      <p:sp>
        <p:nvSpPr>
          <p:cNvPr id="35" name="Rounded Rectangle 34"/>
          <p:cNvSpPr/>
          <p:nvPr/>
        </p:nvSpPr>
        <p:spPr>
          <a:xfrm>
            <a:off x="8494392" y="4349874"/>
            <a:ext cx="2880360" cy="1965960"/>
          </a:xfrm>
          <a:prstGeom prst="roundRect">
            <a:avLst/>
          </a:prstGeom>
          <a:noFill/>
          <a:ln w="28575">
            <a:solidFill>
              <a:srgbClr val="41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dirty="0" smtClean="0">
                <a:solidFill>
                  <a:srgbClr val="1884C6"/>
                </a:solidFill>
                <a:latin typeface="Arial" panose="020B0604020202020204" pitchFamily="34" charset="0"/>
                <a:cs typeface="Arial" panose="020B0604020202020204" pitchFamily="34" charset="0"/>
              </a:rPr>
              <a:t>Performance Measures</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Output tables</a:t>
            </a:r>
          </a:p>
          <a:p>
            <a:pPr marL="285750" indent="-285750">
              <a:buFont typeface="Arial" panose="020B0604020202020204" pitchFamily="34" charset="0"/>
              <a:buChar char="•"/>
            </a:pPr>
            <a:r>
              <a:rPr lang="en-US" sz="1600" dirty="0" smtClean="0">
                <a:solidFill>
                  <a:srgbClr val="1884C6"/>
                </a:solidFill>
                <a:latin typeface="Arial" panose="020B0604020202020204" pitchFamily="34" charset="0"/>
                <a:cs typeface="Arial" panose="020B0604020202020204" pitchFamily="34" charset="0"/>
              </a:rPr>
              <a:t>Field performance maps</a:t>
            </a:r>
          </a:p>
          <a:p>
            <a:pPr marL="285750" indent="-285750">
              <a:buFont typeface="Arial" panose="020B0604020202020204" pitchFamily="34" charset="0"/>
              <a:buChar char="•"/>
            </a:pPr>
            <a:endParaRPr lang="en-US" sz="1600" dirty="0" smtClean="0">
              <a:solidFill>
                <a:srgbClr val="1884C6"/>
              </a:solidFill>
              <a:latin typeface="Arial" panose="020B0604020202020204" pitchFamily="34" charset="0"/>
              <a:cs typeface="Arial" panose="020B0604020202020204" pitchFamily="34" charset="0"/>
            </a:endParaRPr>
          </a:p>
          <a:p>
            <a:endParaRPr lang="en-US" sz="1600" dirty="0" smtClean="0">
              <a:solidFill>
                <a:srgbClr val="4172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04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Graphic spid="30" grpId="1">
        <p:bldAsOne/>
      </p:bldGraphic>
      <p:bldP spid="22" grpId="0" animBg="1"/>
      <p:bldP spid="32" grpId="0" animBg="1"/>
      <p:bldP spid="38" grpId="0" animBg="1"/>
      <p:bldP spid="39" grpId="0" animBg="1"/>
      <p:bldP spid="40" grpId="0" animBg="1"/>
      <p:bldP spid="41" grpId="0" animBg="1"/>
      <p:bldP spid="25" grpId="0" animBg="1"/>
      <p:bldP spid="28"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a:spLocks noGrp="1"/>
          </p:cNvSpPr>
          <p:nvPr>
            <p:ph type="body" sz="quarter" idx="4294967295"/>
          </p:nvPr>
        </p:nvSpPr>
        <p:spPr>
          <a:xfrm>
            <a:off x="179343" y="1549400"/>
            <a:ext cx="11833311" cy="4757300"/>
          </a:xfrm>
          <a:prstGeom prst="rect">
            <a:avLst/>
          </a:prstGeom>
        </p:spPr>
        <p:txBody>
          <a:bodyPr>
            <a:noAutofit/>
          </a:bodyPr>
          <a:lstStyle/>
          <a:p>
            <a:pPr marL="0" indent="0">
              <a:spcBef>
                <a:spcPts val="200"/>
              </a:spcBef>
              <a:spcAft>
                <a:spcPts val="600"/>
              </a:spcAft>
              <a:buClr>
                <a:srgbClr val="7DB862"/>
              </a:buClr>
              <a:buNone/>
            </a:pPr>
            <a:r>
              <a:rPr lang="en-US" sz="2200" dirty="0">
                <a:solidFill>
                  <a:schemeClr val="bg2">
                    <a:lumMod val="50000"/>
                  </a:schemeClr>
                </a:solidFill>
              </a:rPr>
              <a:t>Goodness of fit (r2) values between vegetation indices and </a:t>
            </a:r>
            <a:r>
              <a:rPr lang="en-US" sz="2200" dirty="0" smtClean="0">
                <a:solidFill>
                  <a:schemeClr val="bg2">
                    <a:lumMod val="50000"/>
                  </a:schemeClr>
                </a:solidFill>
              </a:rPr>
              <a:t>biomass</a:t>
            </a:r>
            <a:endParaRPr lang="en-US" sz="1800" dirty="0" smtClean="0">
              <a:solidFill>
                <a:schemeClr val="bg2">
                  <a:lumMod val="50000"/>
                </a:schemeClr>
              </a:solidFill>
            </a:endParaRPr>
          </a:p>
        </p:txBody>
      </p:sp>
      <p:sp>
        <p:nvSpPr>
          <p:cNvPr id="4" name="Text Placeholder 3"/>
          <p:cNvSpPr>
            <a:spLocks noGrp="1"/>
          </p:cNvSpPr>
          <p:nvPr>
            <p:ph type="body" sz="quarter" idx="13"/>
          </p:nvPr>
        </p:nvSpPr>
        <p:spPr>
          <a:xfrm>
            <a:off x="7030995" y="6425514"/>
            <a:ext cx="5161005" cy="345989"/>
          </a:xfrm>
        </p:spPr>
        <p:txBody>
          <a:bodyPr>
            <a:normAutofit/>
          </a:bodyPr>
          <a:lstStyle/>
          <a:p>
            <a:r>
              <a:rPr lang="en-US" dirty="0" smtClean="0"/>
              <a:t>Source</a:t>
            </a:r>
            <a:r>
              <a:rPr lang="en-US" dirty="0"/>
              <a:t>: </a:t>
            </a:r>
            <a:r>
              <a:rPr lang="en-US" dirty="0" err="1"/>
              <a:t>Kusuma</a:t>
            </a:r>
            <a:r>
              <a:rPr lang="en-US" dirty="0"/>
              <a:t> </a:t>
            </a:r>
            <a:r>
              <a:rPr lang="en-US" dirty="0" err="1" smtClean="0"/>
              <a:t>Prabhakara</a:t>
            </a:r>
            <a:r>
              <a:rPr lang="en-US" dirty="0" smtClean="0"/>
              <a:t>, </a:t>
            </a:r>
            <a:r>
              <a:rPr lang="en-US" dirty="0"/>
              <a:t>W. Dean </a:t>
            </a:r>
            <a:r>
              <a:rPr lang="en-US" dirty="0" err="1" smtClean="0"/>
              <a:t>Hively</a:t>
            </a:r>
            <a:r>
              <a:rPr lang="en-US" dirty="0" smtClean="0"/>
              <a:t>, </a:t>
            </a:r>
            <a:r>
              <a:rPr lang="en-US" dirty="0"/>
              <a:t>Gregory W. </a:t>
            </a:r>
            <a:r>
              <a:rPr lang="en-US" dirty="0" smtClean="0"/>
              <a:t>McCarty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50410405"/>
              </p:ext>
            </p:extLst>
          </p:nvPr>
        </p:nvGraphicFramePr>
        <p:xfrm>
          <a:off x="294591" y="2421908"/>
          <a:ext cx="11602813" cy="1112520"/>
        </p:xfrm>
        <a:graphic>
          <a:graphicData uri="http://schemas.openxmlformats.org/drawingml/2006/table">
            <a:tbl>
              <a:tblPr firstRow="1" bandRow="1">
                <a:tableStyleId>{2A488322-F2BA-4B5B-9748-0D474271808F}</a:tableStyleId>
              </a:tblPr>
              <a:tblGrid>
                <a:gridCol w="2516505"/>
                <a:gridCol w="738909"/>
                <a:gridCol w="970280"/>
                <a:gridCol w="738909"/>
                <a:gridCol w="1670876"/>
                <a:gridCol w="849630"/>
                <a:gridCol w="738909"/>
                <a:gridCol w="738909"/>
                <a:gridCol w="919480"/>
                <a:gridCol w="762826"/>
                <a:gridCol w="957580"/>
              </a:tblGrid>
              <a:tr h="370840">
                <a:tc>
                  <a:txBody>
                    <a:bodyPr/>
                    <a:lstStyle/>
                    <a:p>
                      <a:pPr algn="l" fontAlgn="b"/>
                      <a:r>
                        <a:rPr lang="en-US" dirty="0">
                          <a:effectLst/>
                        </a:rPr>
                        <a:t>No transformation</a:t>
                      </a:r>
                      <a:endParaRPr lang="en-US" b="0" dirty="0">
                        <a:effectLst/>
                        <a:latin typeface="Arial" panose="020B0604020202020204" pitchFamily="34" charset="0"/>
                      </a:endParaRPr>
                    </a:p>
                  </a:txBody>
                  <a:tcPr anchor="b"/>
                </a:tc>
                <a:tc>
                  <a:txBody>
                    <a:bodyPr/>
                    <a:lstStyle/>
                    <a:p>
                      <a:pPr algn="l" fontAlgn="b"/>
                      <a:r>
                        <a:rPr lang="en-US">
                          <a:effectLst/>
                        </a:rPr>
                        <a:t>NDVI</a:t>
                      </a:r>
                      <a:endParaRPr lang="en-US" b="0">
                        <a:effectLst/>
                        <a:latin typeface="Arial" panose="020B0604020202020204" pitchFamily="34" charset="0"/>
                      </a:endParaRPr>
                    </a:p>
                  </a:txBody>
                  <a:tcPr anchor="b"/>
                </a:tc>
                <a:tc>
                  <a:txBody>
                    <a:bodyPr/>
                    <a:lstStyle/>
                    <a:p>
                      <a:pPr algn="l" fontAlgn="b"/>
                      <a:r>
                        <a:rPr lang="en-US" dirty="0">
                          <a:effectLst/>
                        </a:rPr>
                        <a:t>GNDVI</a:t>
                      </a:r>
                      <a:endParaRPr lang="en-US" b="0" dirty="0">
                        <a:effectLst/>
                        <a:latin typeface="Arial" panose="020B0604020202020204" pitchFamily="34" charset="0"/>
                      </a:endParaRPr>
                    </a:p>
                  </a:txBody>
                  <a:tcPr anchor="b"/>
                </a:tc>
                <a:tc>
                  <a:txBody>
                    <a:bodyPr/>
                    <a:lstStyle/>
                    <a:p>
                      <a:pPr algn="l" fontAlgn="b"/>
                      <a:r>
                        <a:rPr lang="en-US" dirty="0">
                          <a:effectLst/>
                        </a:rPr>
                        <a:t>SR</a:t>
                      </a:r>
                      <a:endParaRPr lang="en-US" b="0" dirty="0">
                        <a:effectLst/>
                        <a:latin typeface="Arial" panose="020B0604020202020204" pitchFamily="34" charset="0"/>
                      </a:endParaRPr>
                    </a:p>
                  </a:txBody>
                  <a:tcPr anchor="b"/>
                </a:tc>
                <a:tc>
                  <a:txBody>
                    <a:bodyPr/>
                    <a:lstStyle/>
                    <a:p>
                      <a:pPr algn="l" fontAlgn="b"/>
                      <a:r>
                        <a:rPr lang="en-US">
                          <a:effectLst/>
                        </a:rPr>
                        <a:t>SAVI (L = 0.5)</a:t>
                      </a:r>
                      <a:endParaRPr lang="en-US" b="0">
                        <a:effectLst/>
                        <a:latin typeface="Arial" panose="020B0604020202020204" pitchFamily="34" charset="0"/>
                      </a:endParaRPr>
                    </a:p>
                  </a:txBody>
                  <a:tcPr anchor="b"/>
                </a:tc>
                <a:tc>
                  <a:txBody>
                    <a:bodyPr/>
                    <a:lstStyle/>
                    <a:p>
                      <a:pPr algn="l" fontAlgn="b"/>
                      <a:r>
                        <a:rPr lang="en-US" dirty="0">
                          <a:effectLst/>
                        </a:rPr>
                        <a:t>G − R</a:t>
                      </a:r>
                      <a:endParaRPr lang="en-US" b="0" dirty="0">
                        <a:effectLst/>
                        <a:latin typeface="Arial" panose="020B0604020202020204" pitchFamily="34" charset="0"/>
                      </a:endParaRPr>
                    </a:p>
                  </a:txBody>
                  <a:tcPr anchor="b"/>
                </a:tc>
                <a:tc>
                  <a:txBody>
                    <a:bodyPr/>
                    <a:lstStyle/>
                    <a:p>
                      <a:pPr algn="l" fontAlgn="b"/>
                      <a:r>
                        <a:rPr lang="en-US">
                          <a:effectLst/>
                        </a:rPr>
                        <a:t>EVI</a:t>
                      </a:r>
                      <a:endParaRPr lang="en-US" b="0">
                        <a:effectLst/>
                        <a:latin typeface="Arial" panose="020B0604020202020204" pitchFamily="34" charset="0"/>
                      </a:endParaRPr>
                    </a:p>
                  </a:txBody>
                  <a:tcPr anchor="b"/>
                </a:tc>
                <a:tc>
                  <a:txBody>
                    <a:bodyPr/>
                    <a:lstStyle/>
                    <a:p>
                      <a:pPr algn="l" fontAlgn="b"/>
                      <a:r>
                        <a:rPr lang="en-US">
                          <a:effectLst/>
                        </a:rPr>
                        <a:t>TVI</a:t>
                      </a:r>
                      <a:endParaRPr lang="en-US" b="0">
                        <a:effectLst/>
                        <a:latin typeface="Arial" panose="020B0604020202020204" pitchFamily="34" charset="0"/>
                      </a:endParaRPr>
                    </a:p>
                  </a:txBody>
                  <a:tcPr anchor="b"/>
                </a:tc>
                <a:tc>
                  <a:txBody>
                    <a:bodyPr/>
                    <a:lstStyle/>
                    <a:p>
                      <a:pPr algn="l" fontAlgn="b"/>
                      <a:r>
                        <a:rPr lang="en-US">
                          <a:effectLst/>
                        </a:rPr>
                        <a:t>NGRD</a:t>
                      </a:r>
                      <a:endParaRPr lang="en-US" b="0">
                        <a:effectLst/>
                        <a:latin typeface="Arial" panose="020B0604020202020204" pitchFamily="34" charset="0"/>
                      </a:endParaRPr>
                    </a:p>
                  </a:txBody>
                  <a:tcPr anchor="b"/>
                </a:tc>
                <a:tc>
                  <a:txBody>
                    <a:bodyPr/>
                    <a:lstStyle/>
                    <a:p>
                      <a:pPr algn="l" fontAlgn="b"/>
                      <a:r>
                        <a:rPr lang="en-US">
                          <a:effectLst/>
                        </a:rPr>
                        <a:t>VARI</a:t>
                      </a:r>
                      <a:endParaRPr lang="en-US" b="0">
                        <a:effectLst/>
                        <a:latin typeface="Arial" panose="020B0604020202020204" pitchFamily="34" charset="0"/>
                      </a:endParaRPr>
                    </a:p>
                  </a:txBody>
                  <a:tcPr anchor="b"/>
                </a:tc>
                <a:tc>
                  <a:txBody>
                    <a:bodyPr/>
                    <a:lstStyle/>
                    <a:p>
                      <a:pPr algn="l" fontAlgn="b"/>
                      <a:r>
                        <a:rPr lang="en-US" dirty="0">
                          <a:effectLst/>
                        </a:rPr>
                        <a:t>NDREI</a:t>
                      </a:r>
                      <a:endParaRPr lang="en-US" b="0" dirty="0">
                        <a:effectLst/>
                        <a:latin typeface="Arial" panose="020B0604020202020204" pitchFamily="34" charset="0"/>
                      </a:endParaRPr>
                    </a:p>
                  </a:txBody>
                  <a:tcPr anchor="b"/>
                </a:tc>
              </a:tr>
              <a:tr h="370840">
                <a:tc>
                  <a:txBody>
                    <a:bodyPr/>
                    <a:lstStyle/>
                    <a:p>
                      <a:pPr algn="l" fontAlgn="t"/>
                      <a:r>
                        <a:rPr lang="en-US">
                          <a:effectLst/>
                        </a:rPr>
                        <a:t>All sampling dates</a:t>
                      </a:r>
                      <a:endParaRPr lang="en-US" b="0">
                        <a:effectLst/>
                        <a:latin typeface="Arial" panose="020B0604020202020204" pitchFamily="34" charset="0"/>
                      </a:endParaRPr>
                    </a:p>
                  </a:txBody>
                  <a:tcPr/>
                </a:tc>
                <a:tc>
                  <a:txBody>
                    <a:bodyPr/>
                    <a:lstStyle/>
                    <a:p>
                      <a:pPr algn="l" fontAlgn="t"/>
                      <a:r>
                        <a:rPr lang="en-US">
                          <a:effectLst/>
                        </a:rPr>
                        <a:t>0.37</a:t>
                      </a:r>
                      <a:endParaRPr lang="en-US" b="0">
                        <a:effectLst/>
                        <a:latin typeface="Arial" panose="020B0604020202020204" pitchFamily="34" charset="0"/>
                      </a:endParaRPr>
                    </a:p>
                  </a:txBody>
                  <a:tcPr/>
                </a:tc>
                <a:tc>
                  <a:txBody>
                    <a:bodyPr/>
                    <a:lstStyle/>
                    <a:p>
                      <a:pPr algn="l" fontAlgn="t"/>
                      <a:r>
                        <a:rPr lang="en-US">
                          <a:effectLst/>
                        </a:rPr>
                        <a:t>0.39</a:t>
                      </a:r>
                      <a:endParaRPr lang="en-US" b="0">
                        <a:effectLst/>
                        <a:latin typeface="Arial" panose="020B0604020202020204" pitchFamily="34" charset="0"/>
                      </a:endParaRPr>
                    </a:p>
                  </a:txBody>
                  <a:tcPr/>
                </a:tc>
                <a:tc>
                  <a:txBody>
                    <a:bodyPr/>
                    <a:lstStyle/>
                    <a:p>
                      <a:pPr algn="l" fontAlgn="t"/>
                      <a:r>
                        <a:rPr lang="en-US">
                          <a:effectLst/>
                        </a:rPr>
                        <a:t>0.32</a:t>
                      </a:r>
                      <a:endParaRPr lang="en-US" b="0">
                        <a:effectLst/>
                        <a:latin typeface="Arial" panose="020B0604020202020204" pitchFamily="34" charset="0"/>
                      </a:endParaRPr>
                    </a:p>
                  </a:txBody>
                  <a:tcPr/>
                </a:tc>
                <a:tc>
                  <a:txBody>
                    <a:bodyPr/>
                    <a:lstStyle/>
                    <a:p>
                      <a:pPr algn="l" fontAlgn="t"/>
                      <a:r>
                        <a:rPr lang="en-US">
                          <a:effectLst/>
                        </a:rPr>
                        <a:t>0.37</a:t>
                      </a:r>
                      <a:endParaRPr lang="en-US" b="0">
                        <a:effectLst/>
                        <a:latin typeface="Arial" panose="020B0604020202020204" pitchFamily="34" charset="0"/>
                      </a:endParaRPr>
                    </a:p>
                  </a:txBody>
                  <a:tcPr/>
                </a:tc>
                <a:tc>
                  <a:txBody>
                    <a:bodyPr/>
                    <a:lstStyle/>
                    <a:p>
                      <a:pPr algn="l" fontAlgn="t"/>
                      <a:r>
                        <a:rPr lang="en-US">
                          <a:effectLst/>
                        </a:rPr>
                        <a:t>0.26</a:t>
                      </a:r>
                      <a:endParaRPr lang="en-US" b="0">
                        <a:effectLst/>
                        <a:latin typeface="Arial" panose="020B0604020202020204" pitchFamily="34" charset="0"/>
                      </a:endParaRPr>
                    </a:p>
                  </a:txBody>
                  <a:tcPr/>
                </a:tc>
                <a:tc>
                  <a:txBody>
                    <a:bodyPr/>
                    <a:lstStyle/>
                    <a:p>
                      <a:pPr algn="l" fontAlgn="t"/>
                      <a:r>
                        <a:rPr lang="en-US">
                          <a:effectLst/>
                        </a:rPr>
                        <a:t>0.33</a:t>
                      </a:r>
                      <a:endParaRPr lang="en-US" b="0">
                        <a:effectLst/>
                        <a:latin typeface="Arial" panose="020B0604020202020204" pitchFamily="34" charset="0"/>
                      </a:endParaRPr>
                    </a:p>
                  </a:txBody>
                  <a:tcPr/>
                </a:tc>
                <a:tc>
                  <a:txBody>
                    <a:bodyPr/>
                    <a:lstStyle/>
                    <a:p>
                      <a:pPr algn="l" fontAlgn="t"/>
                      <a:r>
                        <a:rPr lang="en-US">
                          <a:effectLst/>
                        </a:rPr>
                        <a:t>0.37</a:t>
                      </a:r>
                      <a:endParaRPr lang="en-US" b="0">
                        <a:effectLst/>
                        <a:latin typeface="Arial" panose="020B0604020202020204" pitchFamily="34" charset="0"/>
                      </a:endParaRPr>
                    </a:p>
                  </a:txBody>
                  <a:tcPr/>
                </a:tc>
                <a:tc>
                  <a:txBody>
                    <a:bodyPr/>
                    <a:lstStyle/>
                    <a:p>
                      <a:pPr algn="l" fontAlgn="t"/>
                      <a:r>
                        <a:rPr lang="en-US">
                          <a:effectLst/>
                        </a:rPr>
                        <a:t>0.28</a:t>
                      </a:r>
                      <a:endParaRPr lang="en-US" b="0">
                        <a:effectLst/>
                        <a:latin typeface="Arial" panose="020B0604020202020204" pitchFamily="34" charset="0"/>
                      </a:endParaRPr>
                    </a:p>
                  </a:txBody>
                  <a:tcPr/>
                </a:tc>
                <a:tc>
                  <a:txBody>
                    <a:bodyPr/>
                    <a:lstStyle/>
                    <a:p>
                      <a:pPr algn="l" fontAlgn="t"/>
                      <a:r>
                        <a:rPr lang="en-US" dirty="0">
                          <a:effectLst/>
                        </a:rPr>
                        <a:t>0.28</a:t>
                      </a:r>
                      <a:endParaRPr lang="en-US" b="0" dirty="0">
                        <a:effectLst/>
                        <a:latin typeface="Arial" panose="020B0604020202020204" pitchFamily="34" charset="0"/>
                      </a:endParaRPr>
                    </a:p>
                  </a:txBody>
                  <a:tcPr/>
                </a:tc>
                <a:tc>
                  <a:txBody>
                    <a:bodyPr/>
                    <a:lstStyle/>
                    <a:p>
                      <a:pPr algn="l" fontAlgn="t"/>
                      <a:r>
                        <a:rPr lang="en-US">
                          <a:effectLst/>
                        </a:rPr>
                        <a:t>0.40</a:t>
                      </a:r>
                      <a:endParaRPr lang="en-US" b="0">
                        <a:effectLst/>
                        <a:latin typeface="Arial" panose="020B0604020202020204" pitchFamily="34" charset="0"/>
                      </a:endParaRPr>
                    </a:p>
                  </a:txBody>
                  <a:tcPr/>
                </a:tc>
              </a:tr>
              <a:tr h="370840">
                <a:tc>
                  <a:txBody>
                    <a:bodyPr/>
                    <a:lstStyle/>
                    <a:p>
                      <a:pPr algn="l" fontAlgn="t"/>
                      <a:r>
                        <a:rPr lang="en-US">
                          <a:effectLst/>
                        </a:rPr>
                        <a:t>Early sampling dates</a:t>
                      </a:r>
                      <a:endParaRPr lang="en-US" b="0">
                        <a:effectLst/>
                        <a:latin typeface="Arial" panose="020B0604020202020204" pitchFamily="34" charset="0"/>
                      </a:endParaRPr>
                    </a:p>
                  </a:txBody>
                  <a:tcPr/>
                </a:tc>
                <a:tc>
                  <a:txBody>
                    <a:bodyPr/>
                    <a:lstStyle/>
                    <a:p>
                      <a:pPr algn="l" fontAlgn="t"/>
                      <a:r>
                        <a:rPr lang="en-US" dirty="0">
                          <a:effectLst/>
                        </a:rPr>
                        <a:t>0.59</a:t>
                      </a:r>
                      <a:endParaRPr lang="en-US" b="0" dirty="0">
                        <a:effectLst/>
                        <a:latin typeface="Arial" panose="020B0604020202020204" pitchFamily="34" charset="0"/>
                      </a:endParaRPr>
                    </a:p>
                  </a:txBody>
                  <a:tcPr/>
                </a:tc>
                <a:tc>
                  <a:txBody>
                    <a:bodyPr/>
                    <a:lstStyle/>
                    <a:p>
                      <a:pPr algn="l" fontAlgn="t"/>
                      <a:r>
                        <a:rPr lang="en-US">
                          <a:effectLst/>
                        </a:rPr>
                        <a:t>0.60</a:t>
                      </a:r>
                      <a:endParaRPr lang="en-US" b="0">
                        <a:effectLst/>
                        <a:latin typeface="Arial" panose="020B0604020202020204" pitchFamily="34" charset="0"/>
                      </a:endParaRPr>
                    </a:p>
                  </a:txBody>
                  <a:tcPr/>
                </a:tc>
                <a:tc>
                  <a:txBody>
                    <a:bodyPr/>
                    <a:lstStyle/>
                    <a:p>
                      <a:pPr algn="l" fontAlgn="t"/>
                      <a:r>
                        <a:rPr lang="en-US" dirty="0">
                          <a:effectLst/>
                        </a:rPr>
                        <a:t>0.74</a:t>
                      </a:r>
                      <a:endParaRPr lang="en-US" b="0" dirty="0">
                        <a:effectLst/>
                        <a:latin typeface="Arial" panose="020B0604020202020204" pitchFamily="34" charset="0"/>
                      </a:endParaRPr>
                    </a:p>
                  </a:txBody>
                  <a:tcPr/>
                </a:tc>
                <a:tc>
                  <a:txBody>
                    <a:bodyPr/>
                    <a:lstStyle/>
                    <a:p>
                      <a:pPr algn="l" fontAlgn="t"/>
                      <a:r>
                        <a:rPr lang="en-US" dirty="0">
                          <a:effectLst/>
                        </a:rPr>
                        <a:t>0.60</a:t>
                      </a:r>
                      <a:endParaRPr lang="en-US" b="0" dirty="0">
                        <a:effectLst/>
                        <a:latin typeface="Arial" panose="020B0604020202020204" pitchFamily="34" charset="0"/>
                      </a:endParaRPr>
                    </a:p>
                  </a:txBody>
                  <a:tcPr/>
                </a:tc>
                <a:tc>
                  <a:txBody>
                    <a:bodyPr/>
                    <a:lstStyle/>
                    <a:p>
                      <a:pPr algn="l" fontAlgn="t"/>
                      <a:r>
                        <a:rPr lang="en-US">
                          <a:effectLst/>
                        </a:rPr>
                        <a:t>0.64</a:t>
                      </a:r>
                      <a:endParaRPr lang="en-US" b="0">
                        <a:effectLst/>
                        <a:latin typeface="Arial" panose="020B0604020202020204" pitchFamily="34" charset="0"/>
                      </a:endParaRPr>
                    </a:p>
                  </a:txBody>
                  <a:tcPr/>
                </a:tc>
                <a:tc>
                  <a:txBody>
                    <a:bodyPr/>
                    <a:lstStyle/>
                    <a:p>
                      <a:pPr algn="l" fontAlgn="t"/>
                      <a:r>
                        <a:rPr lang="en-US">
                          <a:effectLst/>
                        </a:rPr>
                        <a:t>0.65</a:t>
                      </a:r>
                      <a:endParaRPr lang="en-US" b="0">
                        <a:effectLst/>
                        <a:latin typeface="Arial" panose="020B0604020202020204" pitchFamily="34" charset="0"/>
                      </a:endParaRPr>
                    </a:p>
                  </a:txBody>
                  <a:tcPr/>
                </a:tc>
                <a:tc>
                  <a:txBody>
                    <a:bodyPr/>
                    <a:lstStyle/>
                    <a:p>
                      <a:pPr algn="l" fontAlgn="t"/>
                      <a:r>
                        <a:rPr lang="en-US">
                          <a:effectLst/>
                        </a:rPr>
                        <a:t>0.84</a:t>
                      </a:r>
                      <a:endParaRPr lang="en-US" b="0">
                        <a:effectLst/>
                        <a:latin typeface="Arial" panose="020B0604020202020204" pitchFamily="34" charset="0"/>
                      </a:endParaRPr>
                    </a:p>
                  </a:txBody>
                  <a:tcPr/>
                </a:tc>
                <a:tc>
                  <a:txBody>
                    <a:bodyPr/>
                    <a:lstStyle/>
                    <a:p>
                      <a:pPr algn="l" fontAlgn="t"/>
                      <a:r>
                        <a:rPr lang="en-US">
                          <a:effectLst/>
                        </a:rPr>
                        <a:t>0.70</a:t>
                      </a:r>
                      <a:endParaRPr lang="en-US" b="0">
                        <a:effectLst/>
                        <a:latin typeface="Arial" panose="020B0604020202020204" pitchFamily="34" charset="0"/>
                      </a:endParaRPr>
                    </a:p>
                  </a:txBody>
                  <a:tcPr/>
                </a:tc>
                <a:tc>
                  <a:txBody>
                    <a:bodyPr/>
                    <a:lstStyle/>
                    <a:p>
                      <a:pPr algn="l" fontAlgn="t"/>
                      <a:r>
                        <a:rPr lang="en-US">
                          <a:effectLst/>
                        </a:rPr>
                        <a:t>0.69</a:t>
                      </a:r>
                      <a:endParaRPr lang="en-US" b="0">
                        <a:effectLst/>
                        <a:latin typeface="Arial" panose="020B0604020202020204" pitchFamily="34" charset="0"/>
                      </a:endParaRPr>
                    </a:p>
                  </a:txBody>
                  <a:tcPr/>
                </a:tc>
                <a:tc>
                  <a:txBody>
                    <a:bodyPr/>
                    <a:lstStyle/>
                    <a:p>
                      <a:pPr algn="l" fontAlgn="t"/>
                      <a:r>
                        <a:rPr lang="en-US" dirty="0">
                          <a:effectLst/>
                        </a:rPr>
                        <a:t>0.65</a:t>
                      </a:r>
                      <a:endParaRPr lang="en-US" b="0" dirty="0">
                        <a:effectLst/>
                        <a:latin typeface="Arial" panose="020B0604020202020204" pitchFamily="34" charset="0"/>
                      </a:endParaRP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78623074"/>
              </p:ext>
            </p:extLst>
          </p:nvPr>
        </p:nvGraphicFramePr>
        <p:xfrm>
          <a:off x="294590" y="3938854"/>
          <a:ext cx="11602814" cy="1112520"/>
        </p:xfrm>
        <a:graphic>
          <a:graphicData uri="http://schemas.openxmlformats.org/drawingml/2006/table">
            <a:tbl>
              <a:tblPr firstRow="1" bandRow="1">
                <a:tableStyleId>{2A488322-F2BA-4B5B-9748-0D474271808F}</a:tableStyleId>
              </a:tblPr>
              <a:tblGrid>
                <a:gridCol w="2490947"/>
                <a:gridCol w="740934"/>
                <a:gridCol w="972938"/>
                <a:gridCol w="740934"/>
                <a:gridCol w="1675455"/>
                <a:gridCol w="851959"/>
                <a:gridCol w="740934"/>
                <a:gridCol w="740934"/>
                <a:gridCol w="922000"/>
                <a:gridCol w="765575"/>
                <a:gridCol w="960204"/>
              </a:tblGrid>
              <a:tr h="370840">
                <a:tc>
                  <a:txBody>
                    <a:bodyPr/>
                    <a:lstStyle/>
                    <a:p>
                      <a:pPr algn="l" fontAlgn="t"/>
                      <a:r>
                        <a:rPr lang="en-US" dirty="0">
                          <a:effectLst/>
                        </a:rPr>
                        <a:t>Log transformation</a:t>
                      </a:r>
                      <a:endParaRPr lang="en-US" b="0" dirty="0">
                        <a:effectLst/>
                        <a:latin typeface="Arial" panose="020B0604020202020204" pitchFamily="34" charset="0"/>
                      </a:endParaRPr>
                    </a:p>
                  </a:txBody>
                  <a:tcPr/>
                </a:tc>
                <a:tc>
                  <a:txBody>
                    <a:bodyPr/>
                    <a:lstStyle/>
                    <a:p>
                      <a:pPr algn="l" fontAlgn="t"/>
                      <a:r>
                        <a:rPr lang="en-US" dirty="0">
                          <a:effectLst/>
                        </a:rPr>
                        <a:t>NDVI</a:t>
                      </a:r>
                      <a:endParaRPr lang="en-US" b="0" dirty="0">
                        <a:effectLst/>
                        <a:latin typeface="Arial" panose="020B0604020202020204" pitchFamily="34" charset="0"/>
                      </a:endParaRPr>
                    </a:p>
                  </a:txBody>
                  <a:tcPr/>
                </a:tc>
                <a:tc>
                  <a:txBody>
                    <a:bodyPr/>
                    <a:lstStyle/>
                    <a:p>
                      <a:pPr algn="l" fontAlgn="t"/>
                      <a:r>
                        <a:rPr lang="en-US" dirty="0">
                          <a:effectLst/>
                        </a:rPr>
                        <a:t>GNDVI</a:t>
                      </a:r>
                      <a:endParaRPr lang="en-US" b="0" dirty="0">
                        <a:effectLst/>
                        <a:latin typeface="Arial" panose="020B0604020202020204" pitchFamily="34" charset="0"/>
                      </a:endParaRPr>
                    </a:p>
                  </a:txBody>
                  <a:tcPr/>
                </a:tc>
                <a:tc>
                  <a:txBody>
                    <a:bodyPr/>
                    <a:lstStyle/>
                    <a:p>
                      <a:pPr algn="l" fontAlgn="t"/>
                      <a:r>
                        <a:rPr lang="en-US" dirty="0">
                          <a:effectLst/>
                        </a:rPr>
                        <a:t>SR</a:t>
                      </a:r>
                      <a:endParaRPr lang="en-US" b="0" dirty="0">
                        <a:effectLst/>
                        <a:latin typeface="Arial" panose="020B0604020202020204" pitchFamily="34" charset="0"/>
                      </a:endParaRPr>
                    </a:p>
                  </a:txBody>
                  <a:tcPr/>
                </a:tc>
                <a:tc>
                  <a:txBody>
                    <a:bodyPr/>
                    <a:lstStyle/>
                    <a:p>
                      <a:pPr algn="l" fontAlgn="t"/>
                      <a:r>
                        <a:rPr lang="en-US" dirty="0">
                          <a:effectLst/>
                        </a:rPr>
                        <a:t>SAVI (L = 0.5)</a:t>
                      </a:r>
                      <a:endParaRPr lang="en-US" b="0" dirty="0">
                        <a:effectLst/>
                        <a:latin typeface="Arial" panose="020B0604020202020204" pitchFamily="34" charset="0"/>
                      </a:endParaRPr>
                    </a:p>
                  </a:txBody>
                  <a:tcPr/>
                </a:tc>
                <a:tc>
                  <a:txBody>
                    <a:bodyPr/>
                    <a:lstStyle/>
                    <a:p>
                      <a:pPr algn="l" fontAlgn="t"/>
                      <a:r>
                        <a:rPr lang="en-US" dirty="0">
                          <a:effectLst/>
                        </a:rPr>
                        <a:t>G − R</a:t>
                      </a:r>
                      <a:endParaRPr lang="en-US" b="0" dirty="0">
                        <a:effectLst/>
                        <a:latin typeface="Arial" panose="020B0604020202020204" pitchFamily="34" charset="0"/>
                      </a:endParaRPr>
                    </a:p>
                  </a:txBody>
                  <a:tcPr/>
                </a:tc>
                <a:tc>
                  <a:txBody>
                    <a:bodyPr/>
                    <a:lstStyle/>
                    <a:p>
                      <a:pPr algn="l" fontAlgn="t"/>
                      <a:r>
                        <a:rPr lang="en-US" dirty="0">
                          <a:effectLst/>
                        </a:rPr>
                        <a:t>EVI</a:t>
                      </a:r>
                      <a:endParaRPr lang="en-US" b="0" dirty="0">
                        <a:effectLst/>
                        <a:latin typeface="Arial" panose="020B0604020202020204" pitchFamily="34" charset="0"/>
                      </a:endParaRPr>
                    </a:p>
                  </a:txBody>
                  <a:tcPr/>
                </a:tc>
                <a:tc>
                  <a:txBody>
                    <a:bodyPr/>
                    <a:lstStyle/>
                    <a:p>
                      <a:pPr algn="l" fontAlgn="t"/>
                      <a:r>
                        <a:rPr lang="en-US" dirty="0">
                          <a:effectLst/>
                        </a:rPr>
                        <a:t>TVI</a:t>
                      </a:r>
                      <a:endParaRPr lang="en-US" b="0" dirty="0">
                        <a:effectLst/>
                        <a:latin typeface="Arial" panose="020B0604020202020204" pitchFamily="34" charset="0"/>
                      </a:endParaRPr>
                    </a:p>
                  </a:txBody>
                  <a:tcPr/>
                </a:tc>
                <a:tc>
                  <a:txBody>
                    <a:bodyPr/>
                    <a:lstStyle/>
                    <a:p>
                      <a:pPr algn="l" fontAlgn="t"/>
                      <a:r>
                        <a:rPr lang="en-US" dirty="0">
                          <a:effectLst/>
                        </a:rPr>
                        <a:t>NGRD</a:t>
                      </a:r>
                      <a:endParaRPr lang="en-US" b="0" dirty="0">
                        <a:effectLst/>
                        <a:latin typeface="Arial" panose="020B0604020202020204" pitchFamily="34" charset="0"/>
                      </a:endParaRPr>
                    </a:p>
                  </a:txBody>
                  <a:tcPr/>
                </a:tc>
                <a:tc>
                  <a:txBody>
                    <a:bodyPr/>
                    <a:lstStyle/>
                    <a:p>
                      <a:pPr algn="l" fontAlgn="t"/>
                      <a:r>
                        <a:rPr lang="en-US" dirty="0">
                          <a:effectLst/>
                        </a:rPr>
                        <a:t>VARI</a:t>
                      </a:r>
                      <a:endParaRPr lang="en-US" b="0" dirty="0">
                        <a:effectLst/>
                        <a:latin typeface="Arial" panose="020B0604020202020204" pitchFamily="34" charset="0"/>
                      </a:endParaRPr>
                    </a:p>
                  </a:txBody>
                  <a:tcPr/>
                </a:tc>
                <a:tc>
                  <a:txBody>
                    <a:bodyPr/>
                    <a:lstStyle/>
                    <a:p>
                      <a:pPr algn="l" fontAlgn="t"/>
                      <a:r>
                        <a:rPr lang="en-US" dirty="0">
                          <a:effectLst/>
                        </a:rPr>
                        <a:t>NDREI</a:t>
                      </a:r>
                      <a:endParaRPr lang="en-US" b="0" dirty="0">
                        <a:effectLst/>
                        <a:latin typeface="Arial" panose="020B0604020202020204" pitchFamily="34" charset="0"/>
                      </a:endParaRPr>
                    </a:p>
                  </a:txBody>
                  <a:tcPr/>
                </a:tc>
              </a:tr>
              <a:tr h="370840">
                <a:tc>
                  <a:txBody>
                    <a:bodyPr/>
                    <a:lstStyle/>
                    <a:p>
                      <a:pPr algn="l" fontAlgn="t"/>
                      <a:r>
                        <a:rPr lang="en-US" dirty="0">
                          <a:effectLst/>
                        </a:rPr>
                        <a:t>All sampling dates</a:t>
                      </a:r>
                      <a:endParaRPr lang="en-US" b="0" dirty="0">
                        <a:effectLst/>
                        <a:latin typeface="Arial" panose="020B0604020202020204" pitchFamily="34" charset="0"/>
                      </a:endParaRPr>
                    </a:p>
                  </a:txBody>
                  <a:tcPr/>
                </a:tc>
                <a:tc>
                  <a:txBody>
                    <a:bodyPr/>
                    <a:lstStyle/>
                    <a:p>
                      <a:pPr algn="l" fontAlgn="t"/>
                      <a:r>
                        <a:rPr lang="en-US">
                          <a:effectLst/>
                        </a:rPr>
                        <a:t>0.61</a:t>
                      </a:r>
                      <a:endParaRPr lang="en-US" b="0">
                        <a:effectLst/>
                        <a:latin typeface="Arial" panose="020B0604020202020204" pitchFamily="34" charset="0"/>
                      </a:endParaRPr>
                    </a:p>
                  </a:txBody>
                  <a:tcPr/>
                </a:tc>
                <a:tc>
                  <a:txBody>
                    <a:bodyPr/>
                    <a:lstStyle/>
                    <a:p>
                      <a:pPr algn="l" fontAlgn="t"/>
                      <a:r>
                        <a:rPr lang="en-US">
                          <a:effectLst/>
                        </a:rPr>
                        <a:t>0.63</a:t>
                      </a:r>
                      <a:endParaRPr lang="en-US" b="0">
                        <a:effectLst/>
                        <a:latin typeface="Arial" panose="020B0604020202020204" pitchFamily="34" charset="0"/>
                      </a:endParaRPr>
                    </a:p>
                  </a:txBody>
                  <a:tcPr/>
                </a:tc>
                <a:tc>
                  <a:txBody>
                    <a:bodyPr/>
                    <a:lstStyle/>
                    <a:p>
                      <a:pPr algn="l" fontAlgn="t"/>
                      <a:r>
                        <a:rPr lang="en-US" dirty="0">
                          <a:effectLst/>
                        </a:rPr>
                        <a:t>0.38</a:t>
                      </a:r>
                      <a:endParaRPr lang="en-US" b="0" dirty="0">
                        <a:effectLst/>
                        <a:latin typeface="Arial" panose="020B0604020202020204" pitchFamily="34" charset="0"/>
                      </a:endParaRPr>
                    </a:p>
                  </a:txBody>
                  <a:tcPr/>
                </a:tc>
                <a:tc>
                  <a:txBody>
                    <a:bodyPr/>
                    <a:lstStyle/>
                    <a:p>
                      <a:pPr algn="l" fontAlgn="t"/>
                      <a:r>
                        <a:rPr lang="en-US" dirty="0">
                          <a:effectLst/>
                        </a:rPr>
                        <a:t>0.61</a:t>
                      </a:r>
                      <a:endParaRPr lang="en-US" b="0" dirty="0">
                        <a:effectLst/>
                        <a:latin typeface="Arial" panose="020B0604020202020204" pitchFamily="34" charset="0"/>
                      </a:endParaRPr>
                    </a:p>
                  </a:txBody>
                  <a:tcPr/>
                </a:tc>
                <a:tc>
                  <a:txBody>
                    <a:bodyPr/>
                    <a:lstStyle/>
                    <a:p>
                      <a:pPr algn="l" fontAlgn="t"/>
                      <a:r>
                        <a:rPr lang="en-US">
                          <a:effectLst/>
                        </a:rPr>
                        <a:t>0.44</a:t>
                      </a:r>
                      <a:endParaRPr lang="en-US" b="0">
                        <a:effectLst/>
                        <a:latin typeface="Arial" panose="020B0604020202020204" pitchFamily="34" charset="0"/>
                      </a:endParaRPr>
                    </a:p>
                  </a:txBody>
                  <a:tcPr/>
                </a:tc>
                <a:tc>
                  <a:txBody>
                    <a:bodyPr/>
                    <a:lstStyle/>
                    <a:p>
                      <a:pPr algn="l" fontAlgn="t"/>
                      <a:r>
                        <a:rPr lang="en-US">
                          <a:effectLst/>
                        </a:rPr>
                        <a:t>0.50</a:t>
                      </a:r>
                      <a:endParaRPr lang="en-US" b="0">
                        <a:effectLst/>
                        <a:latin typeface="Arial" panose="020B0604020202020204" pitchFamily="34" charset="0"/>
                      </a:endParaRPr>
                    </a:p>
                  </a:txBody>
                  <a:tcPr/>
                </a:tc>
                <a:tc>
                  <a:txBody>
                    <a:bodyPr/>
                    <a:lstStyle/>
                    <a:p>
                      <a:pPr algn="l" fontAlgn="t"/>
                      <a:r>
                        <a:rPr lang="en-US">
                          <a:effectLst/>
                        </a:rPr>
                        <a:t>0.57</a:t>
                      </a:r>
                      <a:endParaRPr lang="en-US" b="0">
                        <a:effectLst/>
                        <a:latin typeface="Arial" panose="020B0604020202020204" pitchFamily="34" charset="0"/>
                      </a:endParaRPr>
                    </a:p>
                  </a:txBody>
                  <a:tcPr/>
                </a:tc>
                <a:tc>
                  <a:txBody>
                    <a:bodyPr/>
                    <a:lstStyle/>
                    <a:p>
                      <a:pPr algn="l" fontAlgn="t"/>
                      <a:r>
                        <a:rPr lang="en-US">
                          <a:effectLst/>
                        </a:rPr>
                        <a:t>0.40</a:t>
                      </a:r>
                      <a:endParaRPr lang="en-US" b="0">
                        <a:effectLst/>
                        <a:latin typeface="Arial" panose="020B0604020202020204" pitchFamily="34" charset="0"/>
                      </a:endParaRPr>
                    </a:p>
                  </a:txBody>
                  <a:tcPr/>
                </a:tc>
                <a:tc>
                  <a:txBody>
                    <a:bodyPr/>
                    <a:lstStyle/>
                    <a:p>
                      <a:pPr algn="l" fontAlgn="t"/>
                      <a:r>
                        <a:rPr lang="en-US">
                          <a:effectLst/>
                        </a:rPr>
                        <a:t>0.40</a:t>
                      </a:r>
                      <a:endParaRPr lang="en-US" b="0">
                        <a:effectLst/>
                        <a:latin typeface="Arial" panose="020B0604020202020204" pitchFamily="34" charset="0"/>
                      </a:endParaRPr>
                    </a:p>
                  </a:txBody>
                  <a:tcPr/>
                </a:tc>
                <a:tc>
                  <a:txBody>
                    <a:bodyPr/>
                    <a:lstStyle/>
                    <a:p>
                      <a:pPr algn="l" fontAlgn="t"/>
                      <a:r>
                        <a:rPr lang="en-US">
                          <a:effectLst/>
                        </a:rPr>
                        <a:t>0.58</a:t>
                      </a:r>
                      <a:endParaRPr lang="en-US" b="0">
                        <a:effectLst/>
                        <a:latin typeface="Arial" panose="020B0604020202020204" pitchFamily="34" charset="0"/>
                      </a:endParaRPr>
                    </a:p>
                  </a:txBody>
                  <a:tcPr/>
                </a:tc>
              </a:tr>
              <a:tr h="370840">
                <a:tc>
                  <a:txBody>
                    <a:bodyPr/>
                    <a:lstStyle/>
                    <a:p>
                      <a:pPr algn="l" fontAlgn="t"/>
                      <a:r>
                        <a:rPr lang="en-US" dirty="0">
                          <a:effectLst/>
                        </a:rPr>
                        <a:t>Early sampling dates</a:t>
                      </a:r>
                      <a:endParaRPr lang="en-US" b="0" dirty="0">
                        <a:effectLst/>
                        <a:latin typeface="Arial" panose="020B0604020202020204" pitchFamily="34" charset="0"/>
                      </a:endParaRPr>
                    </a:p>
                  </a:txBody>
                  <a:tcPr/>
                </a:tc>
                <a:tc>
                  <a:txBody>
                    <a:bodyPr/>
                    <a:lstStyle/>
                    <a:p>
                      <a:pPr algn="l" fontAlgn="t"/>
                      <a:r>
                        <a:rPr lang="en-US">
                          <a:effectLst/>
                        </a:rPr>
                        <a:t>0.86</a:t>
                      </a:r>
                      <a:endParaRPr lang="en-US" b="0">
                        <a:effectLst/>
                        <a:latin typeface="Arial" panose="020B0604020202020204" pitchFamily="34" charset="0"/>
                      </a:endParaRPr>
                    </a:p>
                  </a:txBody>
                  <a:tcPr/>
                </a:tc>
                <a:tc>
                  <a:txBody>
                    <a:bodyPr/>
                    <a:lstStyle/>
                    <a:p>
                      <a:pPr algn="l" fontAlgn="t"/>
                      <a:r>
                        <a:rPr lang="en-US">
                          <a:effectLst/>
                        </a:rPr>
                        <a:t>0.84</a:t>
                      </a:r>
                      <a:endParaRPr lang="en-US" b="0">
                        <a:effectLst/>
                        <a:latin typeface="Arial" panose="020B0604020202020204" pitchFamily="34" charset="0"/>
                      </a:endParaRPr>
                    </a:p>
                  </a:txBody>
                  <a:tcPr/>
                </a:tc>
                <a:tc>
                  <a:txBody>
                    <a:bodyPr/>
                    <a:lstStyle/>
                    <a:p>
                      <a:pPr algn="l" fontAlgn="t"/>
                      <a:r>
                        <a:rPr lang="en-US">
                          <a:effectLst/>
                        </a:rPr>
                        <a:t>0.63</a:t>
                      </a:r>
                      <a:endParaRPr lang="en-US" b="0">
                        <a:effectLst/>
                        <a:latin typeface="Arial" panose="020B0604020202020204" pitchFamily="34" charset="0"/>
                      </a:endParaRPr>
                    </a:p>
                  </a:txBody>
                  <a:tcPr/>
                </a:tc>
                <a:tc>
                  <a:txBody>
                    <a:bodyPr/>
                    <a:lstStyle/>
                    <a:p>
                      <a:pPr algn="l" fontAlgn="t"/>
                      <a:r>
                        <a:rPr lang="en-US">
                          <a:effectLst/>
                        </a:rPr>
                        <a:t>0.86</a:t>
                      </a:r>
                      <a:endParaRPr lang="en-US" b="0">
                        <a:effectLst/>
                        <a:latin typeface="Arial" panose="020B0604020202020204" pitchFamily="34" charset="0"/>
                      </a:endParaRPr>
                    </a:p>
                  </a:txBody>
                  <a:tcPr/>
                </a:tc>
                <a:tc>
                  <a:txBody>
                    <a:bodyPr/>
                    <a:lstStyle/>
                    <a:p>
                      <a:pPr algn="l" fontAlgn="t"/>
                      <a:r>
                        <a:rPr lang="en-US">
                          <a:effectLst/>
                        </a:rPr>
                        <a:t>0.84</a:t>
                      </a:r>
                      <a:endParaRPr lang="en-US" b="0">
                        <a:effectLst/>
                        <a:latin typeface="Arial" panose="020B0604020202020204" pitchFamily="34" charset="0"/>
                      </a:endParaRPr>
                    </a:p>
                  </a:txBody>
                  <a:tcPr/>
                </a:tc>
                <a:tc>
                  <a:txBody>
                    <a:bodyPr/>
                    <a:lstStyle/>
                    <a:p>
                      <a:pPr algn="l" fontAlgn="t"/>
                      <a:r>
                        <a:rPr lang="en-US">
                          <a:effectLst/>
                        </a:rPr>
                        <a:t>0.78</a:t>
                      </a:r>
                      <a:endParaRPr lang="en-US" b="0">
                        <a:effectLst/>
                        <a:latin typeface="Arial" panose="020B0604020202020204" pitchFamily="34" charset="0"/>
                      </a:endParaRPr>
                    </a:p>
                  </a:txBody>
                  <a:tcPr/>
                </a:tc>
                <a:tc>
                  <a:txBody>
                    <a:bodyPr/>
                    <a:lstStyle/>
                    <a:p>
                      <a:pPr algn="l" fontAlgn="t"/>
                      <a:r>
                        <a:rPr lang="en-US">
                          <a:effectLst/>
                        </a:rPr>
                        <a:t>0.86</a:t>
                      </a:r>
                      <a:endParaRPr lang="en-US" b="0">
                        <a:effectLst/>
                        <a:latin typeface="Arial" panose="020B0604020202020204" pitchFamily="34" charset="0"/>
                      </a:endParaRPr>
                    </a:p>
                  </a:txBody>
                  <a:tcPr/>
                </a:tc>
                <a:tc>
                  <a:txBody>
                    <a:bodyPr/>
                    <a:lstStyle/>
                    <a:p>
                      <a:pPr algn="l" fontAlgn="t"/>
                      <a:r>
                        <a:rPr lang="en-US">
                          <a:effectLst/>
                        </a:rPr>
                        <a:t>0.74</a:t>
                      </a:r>
                      <a:endParaRPr lang="en-US" b="0">
                        <a:effectLst/>
                        <a:latin typeface="Arial" panose="020B0604020202020204" pitchFamily="34" charset="0"/>
                      </a:endParaRPr>
                    </a:p>
                  </a:txBody>
                  <a:tcPr/>
                </a:tc>
                <a:tc>
                  <a:txBody>
                    <a:bodyPr/>
                    <a:lstStyle/>
                    <a:p>
                      <a:pPr algn="l" fontAlgn="t"/>
                      <a:r>
                        <a:rPr lang="en-US">
                          <a:effectLst/>
                        </a:rPr>
                        <a:t>0.74</a:t>
                      </a:r>
                      <a:endParaRPr lang="en-US" b="0">
                        <a:effectLst/>
                        <a:latin typeface="Arial" panose="020B0604020202020204" pitchFamily="34" charset="0"/>
                      </a:endParaRPr>
                    </a:p>
                  </a:txBody>
                  <a:tcPr/>
                </a:tc>
                <a:tc>
                  <a:txBody>
                    <a:bodyPr/>
                    <a:lstStyle/>
                    <a:p>
                      <a:pPr algn="l" fontAlgn="t"/>
                      <a:r>
                        <a:rPr lang="en-US" dirty="0">
                          <a:effectLst/>
                        </a:rPr>
                        <a:t>0.80</a:t>
                      </a:r>
                      <a:endParaRPr lang="en-US" b="0" dirty="0">
                        <a:effectLst/>
                        <a:latin typeface="Arial" panose="020B0604020202020204" pitchFamily="34" charset="0"/>
                      </a:endParaRPr>
                    </a:p>
                  </a:txBody>
                  <a:tcPr/>
                </a:tc>
              </a:tr>
            </a:tbl>
          </a:graphicData>
        </a:graphic>
      </p:graphicFrame>
      <p:sp>
        <p:nvSpPr>
          <p:cNvPr id="8" name="Text Placeholder 2"/>
          <p:cNvSpPr>
            <a:spLocks noGrp="1"/>
          </p:cNvSpPr>
          <p:nvPr>
            <p:ph type="body" sz="quarter" idx="4294967295"/>
          </p:nvPr>
        </p:nvSpPr>
        <p:spPr>
          <a:xfrm>
            <a:off x="1085846"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10" name="Rectangle 9"/>
          <p:cNvSpPr/>
          <p:nvPr/>
        </p:nvSpPr>
        <p:spPr>
          <a:xfrm>
            <a:off x="2743200" y="3669957"/>
            <a:ext cx="753762" cy="16805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131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7109</TotalTime>
  <Words>2006</Words>
  <Application>Microsoft Office PowerPoint</Application>
  <PresentationFormat>Widescreen</PresentationFormat>
  <Paragraphs>395</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ESRI North</vt:lpstr>
      <vt:lpstr>Garamond</vt:lpstr>
      <vt:lpstr>Questrial</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Miller, Tiffani N. (LARC-E3)[SSAI DEVELOP]</cp:lastModifiedBy>
  <cp:revision>308</cp:revision>
  <dcterms:created xsi:type="dcterms:W3CDTF">2015-05-18T13:26:09Z</dcterms:created>
  <dcterms:modified xsi:type="dcterms:W3CDTF">2017-04-05T19:28:38Z</dcterms:modified>
</cp:coreProperties>
</file>