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Garamond" panose="02020404030301010803" pitchFamily="18" charset="0"/>
      <p:regular r:id="rId5"/>
      <p:bold r:id="rId6"/>
      <p:italic r:id="rId7"/>
    </p:embeddedFont>
    <p:embeddedFont>
      <p:font typeface="Arimo" panose="020B0604020202020204" charset="0"/>
      <p:regular r:id="rId8"/>
      <p:bold r:id="rId9"/>
    </p:embeddedFont>
    <p:embeddedFont>
      <p:font typeface="Century Gothic" panose="020B0502020202020204" pitchFamily="34" charset="0"/>
      <p:regular r:id="rId10"/>
      <p:bold r:id="rId11"/>
      <p:italic r:id="rId12"/>
      <p:boldItalic r:id="rId13"/>
    </p:embeddedFont>
    <p:embeddedFont>
      <p:font typeface="Questrial" panose="020B0604020202020204"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845"/>
    <a:srgbClr val="EF5611"/>
    <a:srgbClr val="595555"/>
    <a:srgbClr val="F8B17C"/>
    <a:srgbClr val="FB923B"/>
    <a:srgbClr val="F8B684"/>
    <a:srgbClr val="F7A885"/>
    <a:srgbClr val="F48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52" autoAdjust="0"/>
    <p:restoredTop sz="94660"/>
  </p:normalViewPr>
  <p:slideViewPr>
    <p:cSldViewPr snapToGrid="0">
      <p:cViewPr>
        <p:scale>
          <a:sx n="24" d="100"/>
          <a:sy n="24" d="100"/>
        </p:scale>
        <p:origin x="2454" y="1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58762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0" name="Shape 6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2468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ross Cutting">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EA7845"/>
              </a:buClr>
              <a:buFont typeface="Arial"/>
              <a:buNone/>
              <a:defRPr sz="6000" b="1" i="0" u="none" strike="noStrike" cap="none">
                <a:solidFill>
                  <a:srgbClr val="EA7845"/>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0" name="Shape 10"/>
          <p:cNvSpPr txBox="1">
            <a:spLocks noGrp="1"/>
          </p:cNvSpPr>
          <p:nvPr>
            <p:ph type="body" idx="2"/>
          </p:nvPr>
        </p:nvSpPr>
        <p:spPr>
          <a:xfrm rot="-5400000">
            <a:off x="14903784" y="21966321"/>
            <a:ext cx="21421557"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E97845"/>
              </a:buClr>
              <a:buFont typeface="Arial"/>
              <a:buNone/>
              <a:defRPr sz="16000" b="0" i="0" u="none" strike="noStrike" cap="none">
                <a:solidFill>
                  <a:srgbClr val="E97845"/>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1" name="Shape 1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12" name="Shape 1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Weather">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94A3D3"/>
              </a:buClr>
              <a:buFont typeface="Arial"/>
              <a:buNone/>
              <a:defRPr sz="6000" b="1" i="0" u="none" strike="noStrike" cap="none">
                <a:solidFill>
                  <a:srgbClr val="94A3D3"/>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5" name="Shape 55"/>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94A3D4"/>
              </a:buClr>
              <a:buFont typeface="Arial"/>
              <a:buNone/>
              <a:defRPr sz="16000" b="0" i="0" u="none" strike="noStrike" cap="none">
                <a:solidFill>
                  <a:srgbClr val="94A3D4"/>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6" name="Shape 5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57" name="Shape 57"/>
          <p:cNvPicPr preferRelativeResize="0"/>
          <p:nvPr/>
        </p:nvPicPr>
        <p:blipFill rotWithShape="1">
          <a:blip r:embed="rId3">
            <a:alphaModFix/>
          </a:blip>
          <a:srcRect/>
          <a:stretch/>
        </p:blipFill>
        <p:spPr>
          <a:xfrm>
            <a:off x="0" y="3771900"/>
            <a:ext cx="27432000" cy="3352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Agricultur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7DB862"/>
              </a:buClr>
              <a:buFont typeface="Arial"/>
              <a:buNone/>
              <a:defRPr sz="6000" b="1" i="0" u="none" strike="noStrike" cap="none">
                <a:solidFill>
                  <a:srgbClr val="7DB862"/>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5" name="Shape 15"/>
          <p:cNvSpPr txBox="1">
            <a:spLocks noGrp="1"/>
          </p:cNvSpPr>
          <p:nvPr>
            <p:ph type="body" idx="2"/>
          </p:nvPr>
        </p:nvSpPr>
        <p:spPr>
          <a:xfrm rot="-5400000">
            <a:off x="14927847" y="21990384"/>
            <a:ext cx="21373432"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7EB761"/>
              </a:buClr>
              <a:buFont typeface="Arial"/>
              <a:buNone/>
              <a:defRPr sz="16000" b="0" i="0" u="none" strike="noStrike" cap="none">
                <a:solidFill>
                  <a:srgbClr val="7EB76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6" name="Shape 16"/>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17" name="Shape 17"/>
          <p:cNvPicPr preferRelativeResize="0"/>
          <p:nvPr/>
        </p:nvPicPr>
        <p:blipFill rotWithShape="1">
          <a:blip r:embed="rId3">
            <a:alphaModFix/>
          </a:blip>
          <a:srcRect/>
          <a:stretch/>
        </p:blipFill>
        <p:spPr>
          <a:xfrm>
            <a:off x="0" y="34228728"/>
            <a:ext cx="27432000" cy="187894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limat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E9A149"/>
              </a:buClr>
              <a:buFont typeface="Arial"/>
              <a:buNone/>
              <a:defRPr sz="6000" b="1" i="0" u="none" strike="noStrike" cap="none">
                <a:solidFill>
                  <a:srgbClr val="E9A149"/>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0" name="Shape 20"/>
          <p:cNvSpPr txBox="1">
            <a:spLocks noGrp="1"/>
          </p:cNvSpPr>
          <p:nvPr>
            <p:ph type="body" idx="2"/>
          </p:nvPr>
        </p:nvSpPr>
        <p:spPr>
          <a:xfrm rot="-5400000">
            <a:off x="15120352" y="22182889"/>
            <a:ext cx="20988421"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E9A149"/>
              </a:buClr>
              <a:buFont typeface="Arial"/>
              <a:buNone/>
              <a:defRPr sz="16000" b="0" i="0" u="none" strike="noStrike" cap="none">
                <a:solidFill>
                  <a:srgbClr val="E9A149"/>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1" name="Shape 21"/>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22" name="Shape 22"/>
          <p:cNvPicPr preferRelativeResize="0"/>
          <p:nvPr/>
        </p:nvPicPr>
        <p:blipFill rotWithShape="1">
          <a:blip r:embed="rId3">
            <a:alphaModFix/>
          </a:blip>
          <a:srcRect/>
          <a:stretch/>
        </p:blipFill>
        <p:spPr>
          <a:xfrm>
            <a:off x="0" y="3771900"/>
            <a:ext cx="27432000" cy="3352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isasters">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586991"/>
              </a:buClr>
              <a:buFont typeface="Arial"/>
              <a:buNone/>
              <a:defRPr sz="6000" b="1" i="0" u="none" strike="noStrike" cap="none">
                <a:solidFill>
                  <a:srgbClr val="58699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5" name="Shape 25"/>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57688F"/>
              </a:buClr>
              <a:buFont typeface="Arial"/>
              <a:buNone/>
              <a:defRPr sz="16000" b="0" i="0" u="none" strike="noStrike" cap="none">
                <a:solidFill>
                  <a:srgbClr val="57688F"/>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6" name="Shape 2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27" name="Shape 27"/>
          <p:cNvPicPr preferRelativeResize="0"/>
          <p:nvPr/>
        </p:nvPicPr>
        <p:blipFill rotWithShape="1">
          <a:blip r:embed="rId3">
            <a:alphaModFix/>
          </a:blip>
          <a:srcRect/>
          <a:stretch/>
        </p:blipFill>
        <p:spPr>
          <a:xfrm>
            <a:off x="0" y="3771900"/>
            <a:ext cx="27432000" cy="3352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coForecasting">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218754"/>
              </a:buClr>
              <a:buFont typeface="Arial"/>
              <a:buNone/>
              <a:defRPr sz="6000" b="1" i="0" u="none" strike="noStrike" cap="none">
                <a:solidFill>
                  <a:srgbClr val="218754"/>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0" name="Shape 30"/>
          <p:cNvSpPr txBox="1">
            <a:spLocks noGrp="1"/>
          </p:cNvSpPr>
          <p:nvPr>
            <p:ph type="body" idx="2"/>
          </p:nvPr>
        </p:nvSpPr>
        <p:spPr>
          <a:xfrm rot="-5400000">
            <a:off x="15144415" y="22206952"/>
            <a:ext cx="20940296"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2E8652"/>
              </a:buClr>
              <a:buFont typeface="Arial"/>
              <a:buNone/>
              <a:defRPr sz="16000" b="0" i="0" u="none" strike="noStrike" cap="none">
                <a:solidFill>
                  <a:srgbClr val="2E8652"/>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1" name="Shape 3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32" name="Shape 3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nergy">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52B37B"/>
              </a:buClr>
              <a:buFont typeface="Arial"/>
              <a:buNone/>
              <a:defRPr sz="6000" b="1" i="0" u="none" strike="noStrike" cap="none">
                <a:solidFill>
                  <a:srgbClr val="52B37B"/>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5" name="Shape 35"/>
          <p:cNvSpPr txBox="1">
            <a:spLocks noGrp="1"/>
          </p:cNvSpPr>
          <p:nvPr>
            <p:ph type="body" idx="2"/>
          </p:nvPr>
        </p:nvSpPr>
        <p:spPr>
          <a:xfrm rot="-5400000">
            <a:off x="15072224" y="22134763"/>
            <a:ext cx="21084674"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56B27B"/>
              </a:buClr>
              <a:buFont typeface="Arial"/>
              <a:buNone/>
              <a:defRPr sz="16000" b="0" i="0" u="none" strike="noStrike" cap="none">
                <a:solidFill>
                  <a:srgbClr val="56B27B"/>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6" name="Shape 3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37" name="Shape 37"/>
          <p:cNvPicPr preferRelativeResize="0"/>
          <p:nvPr/>
        </p:nvPicPr>
        <p:blipFill rotWithShape="1">
          <a:blip r:embed="rId3">
            <a:alphaModFix/>
          </a:blip>
          <a:srcRect/>
          <a:stretch/>
        </p:blipFill>
        <p:spPr>
          <a:xfrm>
            <a:off x="0" y="3771901"/>
            <a:ext cx="27432000" cy="3352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ealth &amp; Air Quality">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C15442"/>
              </a:buClr>
              <a:buFont typeface="Arial"/>
              <a:buNone/>
              <a:defRPr sz="6000" b="1" i="0" u="none" strike="noStrike" cap="none">
                <a:solidFill>
                  <a:srgbClr val="C15442"/>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40" name="Shape 40"/>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BE5341"/>
              </a:buClr>
              <a:buFont typeface="Arial"/>
              <a:buNone/>
              <a:defRPr sz="16000" b="0" i="0" u="none" strike="noStrike" cap="none">
                <a:solidFill>
                  <a:srgbClr val="BE534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41" name="Shape 41"/>
          <p:cNvPicPr preferRelativeResize="0"/>
          <p:nvPr/>
        </p:nvPicPr>
        <p:blipFill rotWithShape="1">
          <a:blip r:embed="rId2">
            <a:alphaModFix/>
          </a:blip>
          <a:srcRect/>
          <a:stretch/>
        </p:blipFill>
        <p:spPr>
          <a:xfrm rot="10800000">
            <a:off x="0" y="3771899"/>
            <a:ext cx="27432000" cy="335280"/>
          </a:xfrm>
          <a:prstGeom prst="rect">
            <a:avLst/>
          </a:prstGeom>
          <a:noFill/>
          <a:ln>
            <a:noFill/>
          </a:ln>
        </p:spPr>
      </p:pic>
      <p:pic>
        <p:nvPicPr>
          <p:cNvPr id="42" name="Shape 4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ceans">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2F8AB4"/>
              </a:buClr>
              <a:buFont typeface="Arial"/>
              <a:buNone/>
              <a:defRPr sz="6000" b="1" i="0" u="none" strike="noStrike" cap="none">
                <a:solidFill>
                  <a:srgbClr val="2F8AB4"/>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45" name="Shape 45"/>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3289B4"/>
              </a:buClr>
              <a:buFont typeface="Arial"/>
              <a:buNone/>
              <a:defRPr sz="16000" b="0" i="0" u="none" strike="noStrike" cap="none">
                <a:solidFill>
                  <a:srgbClr val="3289B4"/>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46" name="Shape 46"/>
          <p:cNvPicPr preferRelativeResize="0"/>
          <p:nvPr/>
        </p:nvPicPr>
        <p:blipFill rotWithShape="1">
          <a:blip r:embed="rId2">
            <a:alphaModFix/>
          </a:blip>
          <a:srcRect/>
          <a:stretch/>
        </p:blipFill>
        <p:spPr>
          <a:xfrm>
            <a:off x="0" y="34213800"/>
            <a:ext cx="27432000" cy="1880614"/>
          </a:xfrm>
          <a:prstGeom prst="rect">
            <a:avLst/>
          </a:prstGeom>
          <a:noFill/>
          <a:ln>
            <a:noFill/>
          </a:ln>
        </p:spPr>
      </p:pic>
      <p:pic>
        <p:nvPicPr>
          <p:cNvPr id="47" name="Shape 47"/>
          <p:cNvPicPr preferRelativeResize="0"/>
          <p:nvPr/>
        </p:nvPicPr>
        <p:blipFill rotWithShape="1">
          <a:blip r:embed="rId3">
            <a:alphaModFix/>
          </a:blip>
          <a:srcRect/>
          <a:stretch/>
        </p:blipFill>
        <p:spPr>
          <a:xfrm rot="10800000">
            <a:off x="0" y="3771900"/>
            <a:ext cx="27432000" cy="3352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Water Resources">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73A9DB"/>
              </a:buClr>
              <a:buFont typeface="Arial"/>
              <a:buNone/>
              <a:defRPr sz="6000" b="1" i="0" u="none" strike="noStrike" cap="none">
                <a:solidFill>
                  <a:srgbClr val="73A9DB"/>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0" name="Shape 50"/>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75AADB"/>
              </a:buClr>
              <a:buFont typeface="Arial"/>
              <a:buNone/>
              <a:defRPr sz="16000" b="0" i="0" u="none" strike="noStrike" cap="none">
                <a:solidFill>
                  <a:srgbClr val="75AADB"/>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1" name="Shape 5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52" name="Shape 5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7" name="Shape 7"/>
          <p:cNvPicPr preferRelativeResize="0"/>
          <p:nvPr/>
        </p:nvPicPr>
        <p:blipFill rotWithShape="1">
          <a:blip r:embed="rId12">
            <a:alphaModFix/>
          </a:blip>
          <a:srcRect/>
          <a:stretch/>
        </p:blipFill>
        <p:spPr>
          <a:xfrm>
            <a:off x="923028" y="698499"/>
            <a:ext cx="2482776" cy="2512396"/>
          </a:xfrm>
          <a:prstGeom prst="rect">
            <a:avLst/>
          </a:prstGeom>
          <a:noFill/>
          <a:ln>
            <a:noFill/>
          </a:ln>
        </p:spPr>
      </p:pic>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037143" y="784225"/>
            <a:ext cx="2848386" cy="235902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jpg"/><Relationship Id="rId12"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6.jpg"/><Relationship Id="rId11" Type="http://schemas.openxmlformats.org/officeDocument/2006/relationships/image" Target="../media/image31.png"/><Relationship Id="rId5" Type="http://schemas.openxmlformats.org/officeDocument/2006/relationships/image" Target="../media/image25.jpg"/><Relationship Id="rId15" Type="http://schemas.openxmlformats.org/officeDocument/2006/relationships/image" Target="../media/image35.jp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Shape 63"/>
          <p:cNvSpPr txBox="1">
            <a:spLocks noGrp="1"/>
          </p:cNvSpPr>
          <p:nvPr>
            <p:ph type="body" idx="1"/>
          </p:nvPr>
        </p:nvSpPr>
        <p:spPr>
          <a:xfrm>
            <a:off x="3737675" y="986926"/>
            <a:ext cx="19412711" cy="17597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EA7845"/>
              </a:buClr>
              <a:buSzPct val="25000"/>
              <a:buFont typeface="Arial"/>
              <a:buNone/>
            </a:pPr>
            <a:r>
              <a:rPr lang="en-US" sz="6000" b="1" i="0" u="none" strike="noStrike" cap="none" dirty="0">
                <a:solidFill>
                  <a:srgbClr val="EA7845"/>
                </a:solidFill>
                <a:latin typeface="Century Gothic" panose="020B0502020202020204" pitchFamily="34" charset="0"/>
                <a:sym typeface="Questrial"/>
              </a:rPr>
              <a:t>Enhancing the Usability of </a:t>
            </a:r>
            <a:r>
              <a:rPr lang="en-US" sz="6000" b="1" i="1" u="none" strike="noStrike" cap="none" dirty="0">
                <a:solidFill>
                  <a:srgbClr val="EA7845"/>
                </a:solidFill>
                <a:latin typeface="Century Gothic" panose="020B0502020202020204" pitchFamily="34" charset="0"/>
                <a:sym typeface="Questrial"/>
              </a:rPr>
              <a:t>Visualization of </a:t>
            </a:r>
            <a:r>
              <a:rPr lang="en-US" sz="6000" i="1" u="none" strike="noStrike" cap="none" dirty="0">
                <a:solidFill>
                  <a:srgbClr val="EA7845"/>
                </a:solidFill>
                <a:latin typeface="Century Gothic" panose="020B0502020202020204" pitchFamily="34" charset="0"/>
                <a:sym typeface="Questrial"/>
              </a:rPr>
              <a:t>CALIPSO </a:t>
            </a:r>
            <a:r>
              <a:rPr lang="en-US" sz="6000" b="1" i="0" u="none" strike="noStrike" cap="none" dirty="0">
                <a:solidFill>
                  <a:srgbClr val="EA7845"/>
                </a:solidFill>
                <a:latin typeface="Century Gothic" panose="020B0502020202020204" pitchFamily="34" charset="0"/>
                <a:sym typeface="Questrial"/>
              </a:rPr>
              <a:t>(VOCAL) Through a Test Case-Driven Approach</a:t>
            </a:r>
          </a:p>
        </p:txBody>
      </p:sp>
      <p:sp>
        <p:nvSpPr>
          <p:cNvPr id="64" name="Shape 64"/>
          <p:cNvSpPr txBox="1">
            <a:spLocks noGrp="1"/>
          </p:cNvSpPr>
          <p:nvPr>
            <p:ph type="body" idx="2"/>
          </p:nvPr>
        </p:nvSpPr>
        <p:spPr>
          <a:xfrm rot="-5400000">
            <a:off x="11440189" y="18076757"/>
            <a:ext cx="28438685" cy="23140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E97845"/>
              </a:buClr>
              <a:buSzPct val="25000"/>
              <a:buFont typeface="Arial"/>
              <a:buNone/>
            </a:pPr>
            <a:r>
              <a:rPr lang="en-US" sz="16000" b="1" i="0" u="none" strike="noStrike" cap="none" dirty="0">
                <a:solidFill>
                  <a:srgbClr val="E97845"/>
                </a:solidFill>
                <a:latin typeface="Century Gothic" panose="020B0502020202020204" pitchFamily="34" charset="0"/>
                <a:sym typeface="Questrial"/>
              </a:rPr>
              <a:t>CALIPSO</a:t>
            </a:r>
            <a:r>
              <a:rPr lang="en-US" sz="16000" b="0" i="0" u="none" strike="noStrike" cap="none" dirty="0">
                <a:solidFill>
                  <a:srgbClr val="E97845"/>
                </a:solidFill>
                <a:latin typeface="Century Gothic" panose="020B0502020202020204" pitchFamily="34" charset="0"/>
                <a:sym typeface="Questrial"/>
              </a:rPr>
              <a:t> Cross-Cutting</a:t>
            </a:r>
          </a:p>
        </p:txBody>
      </p:sp>
      <p:sp>
        <p:nvSpPr>
          <p:cNvPr id="65" name="Shape 65"/>
          <p:cNvSpPr txBox="1"/>
          <p:nvPr/>
        </p:nvSpPr>
        <p:spPr>
          <a:xfrm>
            <a:off x="991196" y="27097506"/>
            <a:ext cx="9233459" cy="620100"/>
          </a:xfrm>
          <a:prstGeom prst="rect">
            <a:avLst/>
          </a:prstGeom>
          <a:noFill/>
          <a:ln>
            <a:noFill/>
          </a:ln>
        </p:spPr>
        <p:txBody>
          <a:bodyPr lIns="91425" tIns="45700" rIns="91425" bIns="45700" anchor="t" anchorCtr="0">
            <a:noAutofit/>
          </a:bodyPr>
          <a:lstStyle/>
          <a:p>
            <a:pPr marL="57150" marR="0" lvl="0" indent="-6350" algn="l" rtl="0">
              <a:lnSpc>
                <a:spcPct val="90000"/>
              </a:lnSpc>
              <a:spcBef>
                <a:spcPts val="0"/>
              </a:spcBef>
              <a:buClr>
                <a:srgbClr val="E97845"/>
              </a:buClr>
              <a:buSzPct val="25000"/>
              <a:buFont typeface="Arial"/>
              <a:buNone/>
            </a:pPr>
            <a:r>
              <a:rPr lang="en-US" sz="2700" b="0" i="0" u="none" strike="noStrike" cap="none" dirty="0" smtClean="0">
                <a:solidFill>
                  <a:schemeClr val="tx1">
                    <a:lumMod val="75000"/>
                  </a:schemeClr>
                </a:solidFill>
                <a:latin typeface="Garamond"/>
                <a:ea typeface="Garamond"/>
                <a:cs typeface="Garamond"/>
                <a:sym typeface="Garamond"/>
              </a:rPr>
              <a:t>Dr. Charles “Chip” </a:t>
            </a:r>
            <a:r>
              <a:rPr lang="en-US" sz="2700" b="0" i="0" u="none" strike="noStrike" cap="none" dirty="0" err="1" smtClean="0">
                <a:solidFill>
                  <a:schemeClr val="tx1">
                    <a:lumMod val="75000"/>
                  </a:schemeClr>
                </a:solidFill>
                <a:latin typeface="Garamond"/>
                <a:ea typeface="Garamond"/>
                <a:cs typeface="Garamond"/>
                <a:sym typeface="Garamond"/>
              </a:rPr>
              <a:t>Trepte</a:t>
            </a:r>
            <a:r>
              <a:rPr lang="en-US" sz="2700" b="0" i="0" u="none" strike="noStrike" cap="none" dirty="0" smtClean="0">
                <a:solidFill>
                  <a:schemeClr val="tx1">
                    <a:lumMod val="75000"/>
                  </a:schemeClr>
                </a:solidFill>
                <a:latin typeface="Garamond"/>
                <a:ea typeface="Garamond"/>
                <a:cs typeface="Garamond"/>
                <a:sym typeface="Garamond"/>
              </a:rPr>
              <a:t>, NASA LaRC CALIPSO </a:t>
            </a:r>
            <a:r>
              <a:rPr lang="en-US" sz="2700" b="0" i="0" u="none" strike="noStrike" cap="none" dirty="0">
                <a:solidFill>
                  <a:schemeClr val="tx1">
                    <a:lumMod val="75000"/>
                  </a:schemeClr>
                </a:solidFill>
                <a:latin typeface="Garamond"/>
                <a:ea typeface="Garamond"/>
                <a:cs typeface="Garamond"/>
                <a:sym typeface="Garamond"/>
              </a:rPr>
              <a:t>Science Team</a:t>
            </a:r>
          </a:p>
        </p:txBody>
      </p:sp>
      <p:sp>
        <p:nvSpPr>
          <p:cNvPr id="66" name="Shape 66"/>
          <p:cNvSpPr txBox="1"/>
          <p:nvPr/>
        </p:nvSpPr>
        <p:spPr>
          <a:xfrm>
            <a:off x="13672250" y="33594137"/>
            <a:ext cx="10785274" cy="8271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r>
              <a:rPr lang="en-US" sz="1400" b="0" i="1" u="none" strike="noStrike" cap="none" dirty="0">
                <a:solidFill>
                  <a:srgbClr val="585454"/>
                </a:solidFill>
                <a:latin typeface="Garamond"/>
                <a:ea typeface="Garamond"/>
                <a:cs typeface="Garamond"/>
                <a:sym typeface="Garamond"/>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r>
              <a:rPr lang="en-US" sz="1400" b="0" i="1" u="none" strike="noStrike" cap="none" dirty="0" smtClean="0">
                <a:solidFill>
                  <a:srgbClr val="585454"/>
                </a:solidFill>
                <a:latin typeface="Garamond"/>
                <a:ea typeface="Garamond"/>
                <a:cs typeface="Garamond"/>
                <a:sym typeface="Garamond"/>
              </a:rPr>
              <a:t>.</a:t>
            </a:r>
            <a:endParaRPr sz="2700" b="0" i="1" u="none" strike="noStrike" cap="none" dirty="0">
              <a:solidFill>
                <a:srgbClr val="585454"/>
              </a:solidFill>
              <a:latin typeface="Garamond"/>
              <a:ea typeface="Garamond"/>
              <a:cs typeface="Garamond"/>
              <a:sym typeface="Garamond"/>
            </a:endParaRPr>
          </a:p>
        </p:txBody>
      </p:sp>
      <p:sp>
        <p:nvSpPr>
          <p:cNvPr id="67" name="Shape 67"/>
          <p:cNvSpPr txBox="1"/>
          <p:nvPr/>
        </p:nvSpPr>
        <p:spPr>
          <a:xfrm>
            <a:off x="13737531" y="24492546"/>
            <a:ext cx="10972800" cy="3569700"/>
          </a:xfrm>
          <a:prstGeom prst="rect">
            <a:avLst/>
          </a:prstGeom>
          <a:noFill/>
          <a:ln>
            <a:noFill/>
          </a:ln>
        </p:spPr>
        <p:txBody>
          <a:bodyPr lIns="91425" tIns="45700" rIns="91425" bIns="45700" anchor="t" anchorCtr="0">
            <a:noAutofit/>
          </a:bodyPr>
          <a:lstStyle/>
          <a:p>
            <a:pPr marL="457200" lvl="0" indent="-457200" rtl="0">
              <a:lnSpc>
                <a:spcPct val="90000"/>
              </a:lnSpc>
              <a:spcBef>
                <a:spcPts val="0"/>
              </a:spcBef>
              <a:buClr>
                <a:srgbClr val="EA7845"/>
              </a:buClr>
              <a:buSzPct val="100000"/>
              <a:buFont typeface="Webdings" panose="05030102010509060703" pitchFamily="18" charset="2"/>
              <a:buChar char="4"/>
            </a:pPr>
            <a:r>
              <a:rPr lang="en-US" sz="2700" dirty="0">
                <a:solidFill>
                  <a:schemeClr val="tx1">
                    <a:lumMod val="75000"/>
                  </a:schemeClr>
                </a:solidFill>
                <a:latin typeface="Garamond"/>
                <a:ea typeface="Garamond"/>
                <a:cs typeface="Garamond"/>
                <a:sym typeface="Garamond"/>
              </a:rPr>
              <a:t>VOCAL now allows end users to make more efficient scientific analysis of aerosol features using the different CALIPSO datasets.</a:t>
            </a:r>
          </a:p>
          <a:p>
            <a:pPr marL="457200" marR="0" lvl="0" indent="-457200" algn="l" rtl="0">
              <a:lnSpc>
                <a:spcPct val="90000"/>
              </a:lnSpc>
              <a:spcBef>
                <a:spcPts val="0"/>
              </a:spcBef>
              <a:spcAft>
                <a:spcPts val="0"/>
              </a:spcAft>
              <a:buClr>
                <a:srgbClr val="EA7845"/>
              </a:buClr>
              <a:buSzPct val="100000"/>
              <a:buFont typeface="Webdings" panose="05030102010509060703" pitchFamily="18" charset="2"/>
              <a:buChar char="4"/>
            </a:pPr>
            <a:r>
              <a:rPr lang="en-US" sz="2700" dirty="0">
                <a:solidFill>
                  <a:schemeClr val="tx1">
                    <a:lumMod val="75000"/>
                  </a:schemeClr>
                </a:solidFill>
                <a:latin typeface="Garamond"/>
                <a:ea typeface="Garamond"/>
                <a:cs typeface="Garamond"/>
                <a:sym typeface="Garamond"/>
              </a:rPr>
              <a:t>Data storage, GUI enhancements, and improved functionality </a:t>
            </a:r>
            <a:r>
              <a:rPr lang="en-US" sz="2700" dirty="0" smtClean="0">
                <a:solidFill>
                  <a:schemeClr val="tx1">
                    <a:lumMod val="75000"/>
                  </a:schemeClr>
                </a:solidFill>
                <a:latin typeface="Garamond"/>
                <a:ea typeface="Garamond"/>
                <a:cs typeface="Garamond"/>
                <a:sym typeface="Garamond"/>
              </a:rPr>
              <a:t>have been implemented </a:t>
            </a:r>
            <a:r>
              <a:rPr lang="en-US" sz="2700" dirty="0">
                <a:solidFill>
                  <a:schemeClr val="tx1">
                    <a:lumMod val="75000"/>
                  </a:schemeClr>
                </a:solidFill>
                <a:latin typeface="Garamond"/>
                <a:ea typeface="Garamond"/>
                <a:cs typeface="Garamond"/>
                <a:sym typeface="Garamond"/>
              </a:rPr>
              <a:t>in the new version of VOCAL.</a:t>
            </a:r>
          </a:p>
          <a:p>
            <a:pPr marL="457200" marR="0" lvl="0" indent="-457200" algn="l" rtl="0">
              <a:lnSpc>
                <a:spcPct val="90000"/>
              </a:lnSpc>
              <a:spcBef>
                <a:spcPts val="0"/>
              </a:spcBef>
              <a:spcAft>
                <a:spcPts val="0"/>
              </a:spcAft>
              <a:buClr>
                <a:srgbClr val="EA7845"/>
              </a:buClr>
              <a:buSzPct val="100000"/>
              <a:buFont typeface="Webdings" panose="05030102010509060703" pitchFamily="18" charset="2"/>
              <a:buChar char="4"/>
            </a:pPr>
            <a:r>
              <a:rPr lang="en-US" sz="2700" dirty="0">
                <a:solidFill>
                  <a:schemeClr val="tx1">
                    <a:lumMod val="75000"/>
                  </a:schemeClr>
                </a:solidFill>
                <a:latin typeface="Garamond"/>
                <a:ea typeface="Garamond"/>
                <a:cs typeface="Garamond"/>
                <a:sym typeface="Garamond"/>
              </a:rPr>
              <a:t>In the future we expect VOCAL to evolve from a desktop to a web application/virtual globe viewer connected to an online database </a:t>
            </a:r>
            <a:r>
              <a:rPr lang="en-US" sz="2700" dirty="0" smtClean="0">
                <a:solidFill>
                  <a:schemeClr val="tx1">
                    <a:lumMod val="75000"/>
                  </a:schemeClr>
                </a:solidFill>
                <a:latin typeface="Garamond"/>
                <a:ea typeface="Garamond"/>
                <a:cs typeface="Garamond"/>
                <a:sym typeface="Garamond"/>
              </a:rPr>
              <a:t>(e.g</a:t>
            </a:r>
            <a:r>
              <a:rPr lang="en-US" sz="2700" dirty="0">
                <a:solidFill>
                  <a:schemeClr val="tx1">
                    <a:lumMod val="75000"/>
                  </a:schemeClr>
                </a:solidFill>
                <a:latin typeface="Garamond"/>
                <a:ea typeface="Garamond"/>
                <a:cs typeface="Garamond"/>
                <a:sym typeface="Garamond"/>
              </a:rPr>
              <a:t>. </a:t>
            </a:r>
            <a:r>
              <a:rPr lang="en-US" sz="2700" dirty="0" err="1" smtClean="0">
                <a:solidFill>
                  <a:schemeClr val="tx1">
                    <a:lumMod val="75000"/>
                  </a:schemeClr>
                </a:solidFill>
                <a:latin typeface="Garamond"/>
                <a:ea typeface="Garamond"/>
                <a:cs typeface="Garamond"/>
                <a:sym typeface="Garamond"/>
              </a:rPr>
              <a:t>PostGIS</a:t>
            </a:r>
            <a:r>
              <a:rPr lang="en-US" sz="2700" dirty="0" smtClean="0">
                <a:solidFill>
                  <a:schemeClr val="tx1">
                    <a:lumMod val="75000"/>
                  </a:schemeClr>
                </a:solidFill>
                <a:latin typeface="Garamond"/>
                <a:ea typeface="Garamond"/>
                <a:cs typeface="Garamond"/>
                <a:sym typeface="Garamond"/>
              </a:rPr>
              <a:t>-PostgreSQL), </a:t>
            </a:r>
            <a:r>
              <a:rPr lang="en-US" sz="2700" dirty="0">
                <a:solidFill>
                  <a:schemeClr val="tx1">
                    <a:lumMod val="75000"/>
                  </a:schemeClr>
                </a:solidFill>
                <a:latin typeface="Garamond"/>
                <a:ea typeface="Garamond"/>
                <a:cs typeface="Garamond"/>
                <a:sym typeface="Garamond"/>
              </a:rPr>
              <a:t>where end users can share data access. </a:t>
            </a:r>
          </a:p>
          <a:p>
            <a:pPr marL="457200" marR="0" lvl="0" indent="-457200" algn="l" rtl="0">
              <a:lnSpc>
                <a:spcPct val="90000"/>
              </a:lnSpc>
              <a:spcBef>
                <a:spcPts val="0"/>
              </a:spcBef>
              <a:spcAft>
                <a:spcPts val="0"/>
              </a:spcAft>
              <a:buClr>
                <a:srgbClr val="EA7845"/>
              </a:buClr>
              <a:buSzPct val="100000"/>
              <a:buFont typeface="Webdings" panose="05030102010509060703" pitchFamily="18" charset="2"/>
              <a:buChar char="4"/>
            </a:pPr>
            <a:r>
              <a:rPr lang="en-US" sz="2700" dirty="0">
                <a:solidFill>
                  <a:schemeClr val="tx1">
                    <a:lumMod val="75000"/>
                  </a:schemeClr>
                </a:solidFill>
                <a:latin typeface="Garamond"/>
                <a:ea typeface="Garamond"/>
                <a:cs typeface="Garamond"/>
                <a:sym typeface="Garamond"/>
              </a:rPr>
              <a:t>In addition, we anticipate more output formats from VOCAL including </a:t>
            </a:r>
            <a:r>
              <a:rPr lang="en-US" sz="2700" dirty="0" err="1">
                <a:solidFill>
                  <a:schemeClr val="tx1">
                    <a:lumMod val="75000"/>
                  </a:schemeClr>
                </a:solidFill>
                <a:latin typeface="Garamond"/>
                <a:ea typeface="Garamond"/>
                <a:cs typeface="Garamond"/>
                <a:sym typeface="Garamond"/>
              </a:rPr>
              <a:t>GeoJSON</a:t>
            </a:r>
            <a:r>
              <a:rPr lang="en-US" sz="2700" dirty="0">
                <a:solidFill>
                  <a:schemeClr val="tx1">
                    <a:lumMod val="75000"/>
                  </a:schemeClr>
                </a:solidFill>
                <a:latin typeface="Garamond"/>
                <a:ea typeface="Garamond"/>
                <a:cs typeface="Garamond"/>
                <a:sym typeface="Garamond"/>
              </a:rPr>
              <a:t> and KML.</a:t>
            </a:r>
          </a:p>
        </p:txBody>
      </p:sp>
      <p:sp>
        <p:nvSpPr>
          <p:cNvPr id="68" name="Shape 68"/>
          <p:cNvSpPr txBox="1"/>
          <p:nvPr/>
        </p:nvSpPr>
        <p:spPr>
          <a:xfrm>
            <a:off x="991196" y="5031675"/>
            <a:ext cx="12398100" cy="5616900"/>
          </a:xfrm>
          <a:prstGeom prst="rect">
            <a:avLst/>
          </a:prstGeom>
          <a:noFill/>
          <a:ln>
            <a:noFill/>
          </a:ln>
        </p:spPr>
        <p:txBody>
          <a:bodyPr lIns="91425" tIns="45700" rIns="91425" bIns="45700" anchor="t" anchorCtr="0">
            <a:noAutofit/>
          </a:bodyPr>
          <a:lstStyle/>
          <a:p>
            <a:pPr lvl="0" algn="just" rtl="0">
              <a:spcBef>
                <a:spcPts val="0"/>
              </a:spcBef>
              <a:buClr>
                <a:srgbClr val="000000"/>
              </a:buClr>
              <a:buSzPct val="45833"/>
              <a:buFont typeface="Arial"/>
              <a:buNone/>
            </a:pPr>
            <a:r>
              <a:rPr lang="en-US" sz="2400" dirty="0">
                <a:solidFill>
                  <a:srgbClr val="595555"/>
                </a:solidFill>
                <a:latin typeface="Garamond"/>
                <a:ea typeface="Garamond"/>
                <a:cs typeface="Garamond"/>
                <a:sym typeface="Garamond"/>
              </a:rPr>
              <a:t>The relationship that exists between cloud nuclei and aerosols plays a vital role in </a:t>
            </a:r>
            <a:r>
              <a:rPr lang="en-US" sz="2400" dirty="0" smtClean="0">
                <a:solidFill>
                  <a:srgbClr val="595555"/>
                </a:solidFill>
                <a:latin typeface="Garamond"/>
                <a:ea typeface="Garamond"/>
                <a:cs typeface="Garamond"/>
                <a:sym typeface="Garamond"/>
              </a:rPr>
              <a:t>Earth’s </a:t>
            </a:r>
            <a:r>
              <a:rPr lang="en-US" sz="2400" dirty="0">
                <a:solidFill>
                  <a:srgbClr val="595555"/>
                </a:solidFill>
                <a:latin typeface="Garamond"/>
                <a:ea typeface="Garamond"/>
                <a:cs typeface="Garamond"/>
                <a:sym typeface="Garamond"/>
              </a:rPr>
              <a:t>climate system. For the purposes of detection, the Cloud-Aerosol Light Detection and Ranging (LiDAR) and Infrared Pathfinder Satellite Observations (CALIPSO) satellite offers scientists the ability to better understand the relationship between clouds, aerosols, and climate by measuring the backscatter created by embedded atmospheric aerosols. The standard visualizer for CALIPSO satellite data is limited in its extensibility by the proprietary programming language in which it is written.  Hence, development of a new, enhanced visualizer, Visualization of CALIPSO (VOCAL), has been in development by NASA DEVELOP teams since spring 2015. Written in Python, VOCAL displays CALIPSO curtain Hierarchical Data Format (HDF) files for both backscattered and depolarized Level 1, Version 3 data. In addition, the user can draw polygons overlaying the displayed data, to mark potential regions-of- interest. Subsequently, these regions can be tagged with attributes and notes. VOCAL can export to a database or to JavaScript Object Notation (JSON) files any shapes that the user may want to save. This term, the CALIPSO Cross-Cutting team added support for the newest CALIPSO data product (Version 4), alternative graphical user interface (GUI) viewing options for the data in VOCAL, as well as a suite of use-cases for the software.</a:t>
            </a:r>
          </a:p>
        </p:txBody>
      </p:sp>
      <p:sp>
        <p:nvSpPr>
          <p:cNvPr id="69" name="Shape 69"/>
          <p:cNvSpPr txBox="1"/>
          <p:nvPr/>
        </p:nvSpPr>
        <p:spPr>
          <a:xfrm>
            <a:off x="991196" y="11784889"/>
            <a:ext cx="12196626" cy="3054900"/>
          </a:xfrm>
          <a:prstGeom prst="rect">
            <a:avLst/>
          </a:prstGeom>
          <a:noFill/>
          <a:ln>
            <a:noFill/>
          </a:ln>
        </p:spPr>
        <p:txBody>
          <a:bodyPr lIns="91425" tIns="45700" rIns="91425" bIns="45700" anchor="t" anchorCtr="0">
            <a:noAutofit/>
          </a:bodyPr>
          <a:lstStyle/>
          <a:p>
            <a:pPr marL="457200" marR="0" lvl="0" indent="-457200" algn="l" rtl="0">
              <a:lnSpc>
                <a:spcPct val="90000"/>
              </a:lnSpc>
              <a:spcAft>
                <a:spcPts val="600"/>
              </a:spcAft>
              <a:buClr>
                <a:srgbClr val="E97845"/>
              </a:buClr>
              <a:buSzPct val="100000"/>
              <a:buFont typeface="Webdings" panose="05030102010509060703" pitchFamily="18" charset="2"/>
              <a:buChar char="4"/>
            </a:pPr>
            <a:r>
              <a:rPr lang="en-US" sz="2700" b="1" i="0" u="none" strike="noStrike" cap="none" dirty="0">
                <a:solidFill>
                  <a:srgbClr val="E97845"/>
                </a:solidFill>
                <a:latin typeface="Garamond"/>
                <a:ea typeface="Garamond"/>
                <a:cs typeface="Garamond"/>
                <a:sym typeface="Garamond"/>
              </a:rPr>
              <a:t>Evaluate</a:t>
            </a:r>
            <a:r>
              <a:rPr lang="en-US" sz="2700" b="0" i="0" u="none" strike="noStrike" cap="none" dirty="0">
                <a:solidFill>
                  <a:srgbClr val="585454"/>
                </a:solidFill>
                <a:latin typeface="Garamond"/>
                <a:ea typeface="Garamond"/>
                <a:cs typeface="Garamond"/>
                <a:sym typeface="Garamond"/>
              </a:rPr>
              <a:t> the current version of VOCAL through rigorous use-case scenarios</a:t>
            </a:r>
          </a:p>
          <a:p>
            <a:pPr marL="457200" marR="0" lvl="0" indent="-457200" algn="l" rtl="0">
              <a:lnSpc>
                <a:spcPct val="90000"/>
              </a:lnSpc>
              <a:spcAft>
                <a:spcPts val="600"/>
              </a:spcAft>
              <a:buClr>
                <a:srgbClr val="E97845"/>
              </a:buClr>
              <a:buSzPct val="100000"/>
              <a:buFont typeface="Webdings" panose="05030102010509060703" pitchFamily="18" charset="2"/>
              <a:buChar char="4"/>
            </a:pPr>
            <a:r>
              <a:rPr lang="en-US" sz="2700" b="1" i="0" u="none" strike="noStrike" cap="none" dirty="0">
                <a:solidFill>
                  <a:srgbClr val="EA7845"/>
                </a:solidFill>
                <a:latin typeface="Garamond"/>
                <a:ea typeface="Garamond"/>
                <a:cs typeface="Garamond"/>
                <a:sym typeface="Garamond"/>
              </a:rPr>
              <a:t>Enhance </a:t>
            </a:r>
            <a:r>
              <a:rPr lang="en-US" sz="2700" b="0" i="0" u="none" strike="noStrike" cap="none" dirty="0">
                <a:solidFill>
                  <a:srgbClr val="585454"/>
                </a:solidFill>
                <a:latin typeface="Garamond"/>
                <a:ea typeface="Garamond"/>
                <a:cs typeface="Garamond"/>
                <a:sym typeface="Garamond"/>
              </a:rPr>
              <a:t>data visualization and improve aerosol shape identification</a:t>
            </a:r>
          </a:p>
          <a:p>
            <a:pPr marL="457200" marR="0" lvl="0" indent="-457200" algn="l" rtl="0">
              <a:lnSpc>
                <a:spcPct val="90000"/>
              </a:lnSpc>
              <a:spcAft>
                <a:spcPts val="600"/>
              </a:spcAft>
              <a:buClr>
                <a:srgbClr val="E97845"/>
              </a:buClr>
              <a:buSzPct val="100000"/>
              <a:buFont typeface="Webdings" panose="05030102010509060703" pitchFamily="18" charset="2"/>
              <a:buChar char="4"/>
            </a:pPr>
            <a:r>
              <a:rPr lang="en-US" sz="2700" b="1" i="0" u="none" strike="noStrike" cap="none" dirty="0">
                <a:solidFill>
                  <a:srgbClr val="EA7845"/>
                </a:solidFill>
                <a:latin typeface="Garamond"/>
                <a:ea typeface="Garamond"/>
                <a:cs typeface="Garamond"/>
                <a:sym typeface="Garamond"/>
              </a:rPr>
              <a:t>Extend </a:t>
            </a:r>
            <a:r>
              <a:rPr lang="en-US" sz="2700" b="0" i="0" u="none" strike="noStrike" cap="none" dirty="0">
                <a:solidFill>
                  <a:srgbClr val="585454"/>
                </a:solidFill>
                <a:latin typeface="Garamond"/>
                <a:ea typeface="Garamond"/>
                <a:cs typeface="Garamond"/>
                <a:sym typeface="Garamond"/>
              </a:rPr>
              <a:t>VOCAL’s compatibility to multiple satellite data product levels and versions, as well as to the Mac OS X operating system</a:t>
            </a:r>
          </a:p>
          <a:p>
            <a:pPr marL="457200" marR="0" lvl="0" indent="-457200" algn="l" rtl="0">
              <a:lnSpc>
                <a:spcPct val="90000"/>
              </a:lnSpc>
              <a:spcAft>
                <a:spcPts val="600"/>
              </a:spcAft>
              <a:buClr>
                <a:srgbClr val="E97845"/>
              </a:buClr>
              <a:buSzPct val="100000"/>
              <a:buFont typeface="Webdings" panose="05030102010509060703" pitchFamily="18" charset="2"/>
              <a:buChar char="4"/>
            </a:pPr>
            <a:r>
              <a:rPr lang="en-US" sz="2700" b="1" i="0" u="none" strike="noStrike" cap="none" dirty="0">
                <a:solidFill>
                  <a:srgbClr val="EA7845"/>
                </a:solidFill>
                <a:latin typeface="Garamond"/>
                <a:ea typeface="Garamond"/>
                <a:cs typeface="Garamond"/>
                <a:sym typeface="Garamond"/>
              </a:rPr>
              <a:t>Add </a:t>
            </a:r>
            <a:r>
              <a:rPr lang="en-US" sz="2700" b="0" i="0" u="none" strike="noStrike" cap="none" dirty="0">
                <a:solidFill>
                  <a:srgbClr val="585454"/>
                </a:solidFill>
                <a:latin typeface="Garamond"/>
                <a:ea typeface="Garamond"/>
                <a:cs typeface="Garamond"/>
                <a:sym typeface="Garamond"/>
              </a:rPr>
              <a:t>the functionality to export the shapes into .</a:t>
            </a:r>
            <a:r>
              <a:rPr lang="en-US" sz="2700" b="0" i="0" u="none" strike="noStrike" cap="none" dirty="0" err="1">
                <a:solidFill>
                  <a:srgbClr val="585454"/>
                </a:solidFill>
                <a:latin typeface="Garamond"/>
                <a:ea typeface="Garamond"/>
                <a:cs typeface="Garamond"/>
                <a:sym typeface="Garamond"/>
              </a:rPr>
              <a:t>shp</a:t>
            </a:r>
            <a:r>
              <a:rPr lang="en-US" sz="2700" b="0" i="0" u="none" strike="noStrike" cap="none" dirty="0">
                <a:solidFill>
                  <a:srgbClr val="585454"/>
                </a:solidFill>
                <a:latin typeface="Garamond"/>
                <a:ea typeface="Garamond"/>
                <a:cs typeface="Garamond"/>
                <a:sym typeface="Garamond"/>
              </a:rPr>
              <a:t> files to visualize in ESRI, QGIS and other GIS software </a:t>
            </a:r>
          </a:p>
          <a:p>
            <a:pPr marL="0" marR="0" lvl="0" indent="0" algn="l" rtl="0">
              <a:lnSpc>
                <a:spcPct val="90000"/>
              </a:lnSpc>
              <a:spcBef>
                <a:spcPts val="1800"/>
              </a:spcBef>
              <a:buClr>
                <a:srgbClr val="E97845"/>
              </a:buClr>
              <a:buFont typeface="Arimo"/>
              <a:buNone/>
            </a:pPr>
            <a:endParaRPr sz="2700" b="0" i="0" u="none" strike="noStrike" cap="none" dirty="0">
              <a:solidFill>
                <a:srgbClr val="585454"/>
              </a:solidFill>
              <a:latin typeface="Garamond"/>
              <a:ea typeface="Garamond"/>
              <a:cs typeface="Garamond"/>
              <a:sym typeface="Garamond"/>
            </a:endParaRPr>
          </a:p>
        </p:txBody>
      </p:sp>
      <p:sp>
        <p:nvSpPr>
          <p:cNvPr id="70" name="Shape 70"/>
          <p:cNvSpPr txBox="1"/>
          <p:nvPr/>
        </p:nvSpPr>
        <p:spPr>
          <a:xfrm>
            <a:off x="991196" y="4260187"/>
            <a:ext cx="115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rgbClr val="E97845"/>
                </a:solidFill>
                <a:latin typeface="Century Gothic" panose="020B0502020202020204" pitchFamily="34" charset="0"/>
                <a:ea typeface="Questrial"/>
                <a:cs typeface="Questrial"/>
                <a:sym typeface="Questrial"/>
              </a:rPr>
              <a:t>Abstract</a:t>
            </a:r>
          </a:p>
        </p:txBody>
      </p:sp>
      <p:sp>
        <p:nvSpPr>
          <p:cNvPr id="71" name="Shape 71"/>
          <p:cNvSpPr txBox="1"/>
          <p:nvPr/>
        </p:nvSpPr>
        <p:spPr>
          <a:xfrm>
            <a:off x="991196" y="10981623"/>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E97845"/>
                </a:solidFill>
                <a:latin typeface="Century Gothic" panose="020B0502020202020204" pitchFamily="34" charset="0"/>
                <a:ea typeface="Questrial"/>
                <a:cs typeface="Questrial"/>
                <a:sym typeface="Questrial"/>
              </a:rPr>
              <a:t>Objectives</a:t>
            </a:r>
          </a:p>
        </p:txBody>
      </p:sp>
      <p:sp>
        <p:nvSpPr>
          <p:cNvPr id="72" name="Shape 72"/>
          <p:cNvSpPr txBox="1"/>
          <p:nvPr/>
        </p:nvSpPr>
        <p:spPr>
          <a:xfrm>
            <a:off x="991196" y="14887963"/>
            <a:ext cx="114078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E97845"/>
                </a:solidFill>
                <a:latin typeface="Century Gothic" panose="020B0502020202020204" pitchFamily="34" charset="0"/>
                <a:ea typeface="Questrial"/>
                <a:cs typeface="Questrial"/>
                <a:sym typeface="Questrial"/>
              </a:rPr>
              <a:t>Methodology</a:t>
            </a:r>
          </a:p>
        </p:txBody>
      </p:sp>
      <p:sp>
        <p:nvSpPr>
          <p:cNvPr id="73" name="Shape 73"/>
          <p:cNvSpPr txBox="1"/>
          <p:nvPr/>
        </p:nvSpPr>
        <p:spPr>
          <a:xfrm>
            <a:off x="991196" y="19949358"/>
            <a:ext cx="35235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E97845"/>
                </a:solidFill>
                <a:latin typeface="Century Gothic" panose="020B0502020202020204" pitchFamily="34" charset="0"/>
                <a:ea typeface="Questrial"/>
                <a:cs typeface="Questrial"/>
                <a:sym typeface="Questrial"/>
              </a:rPr>
              <a:t>Study Area</a:t>
            </a:r>
          </a:p>
        </p:txBody>
      </p:sp>
      <p:sp>
        <p:nvSpPr>
          <p:cNvPr id="74" name="Shape 74"/>
          <p:cNvSpPr txBox="1"/>
          <p:nvPr/>
        </p:nvSpPr>
        <p:spPr>
          <a:xfrm>
            <a:off x="13746235" y="4295158"/>
            <a:ext cx="115503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E97845"/>
                </a:solidFill>
                <a:latin typeface="Century Gothic" panose="020B0502020202020204" pitchFamily="34" charset="0"/>
                <a:ea typeface="Questrial"/>
                <a:cs typeface="Questrial"/>
                <a:sym typeface="Questrial"/>
              </a:rPr>
              <a:t>Results</a:t>
            </a:r>
          </a:p>
        </p:txBody>
      </p:sp>
      <p:sp>
        <p:nvSpPr>
          <p:cNvPr id="75" name="Shape 75"/>
          <p:cNvSpPr txBox="1"/>
          <p:nvPr/>
        </p:nvSpPr>
        <p:spPr>
          <a:xfrm>
            <a:off x="13716000" y="23691671"/>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E97845"/>
                </a:solidFill>
                <a:latin typeface="Century Gothic" panose="020B0502020202020204" pitchFamily="34" charset="0"/>
                <a:ea typeface="Questrial"/>
                <a:cs typeface="Questrial"/>
                <a:sym typeface="Questrial"/>
              </a:rPr>
              <a:t>Conclusions</a:t>
            </a:r>
          </a:p>
        </p:txBody>
      </p:sp>
      <p:sp>
        <p:nvSpPr>
          <p:cNvPr id="76" name="Shape 76"/>
          <p:cNvSpPr txBox="1"/>
          <p:nvPr/>
        </p:nvSpPr>
        <p:spPr>
          <a:xfrm>
            <a:off x="13706428" y="2821172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smtClean="0">
                <a:solidFill>
                  <a:srgbClr val="E97845"/>
                </a:solidFill>
                <a:latin typeface="Century Gothic" panose="020B0502020202020204" pitchFamily="34" charset="0"/>
                <a:ea typeface="Questrial"/>
                <a:cs typeface="Questrial"/>
                <a:sym typeface="Questrial"/>
              </a:rPr>
              <a:t>Acknowledgments</a:t>
            </a:r>
            <a:endParaRPr lang="en-US" sz="4400" b="1" dirty="0">
              <a:solidFill>
                <a:srgbClr val="E97845"/>
              </a:solidFill>
              <a:latin typeface="Century Gothic" panose="020B0502020202020204" pitchFamily="34" charset="0"/>
              <a:ea typeface="Questrial"/>
              <a:cs typeface="Questrial"/>
              <a:sym typeface="Questrial"/>
            </a:endParaRPr>
          </a:p>
        </p:txBody>
      </p:sp>
      <p:sp>
        <p:nvSpPr>
          <p:cNvPr id="77" name="Shape 77"/>
          <p:cNvSpPr txBox="1"/>
          <p:nvPr/>
        </p:nvSpPr>
        <p:spPr>
          <a:xfrm>
            <a:off x="991196" y="26183453"/>
            <a:ext cx="53565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E97845"/>
                </a:solidFill>
                <a:latin typeface="Century Gothic" panose="020B0502020202020204" pitchFamily="34" charset="0"/>
                <a:ea typeface="Questrial"/>
                <a:cs typeface="Questrial"/>
                <a:sym typeface="Questrial"/>
              </a:rPr>
              <a:t>Project Partners</a:t>
            </a:r>
          </a:p>
        </p:txBody>
      </p:sp>
      <p:sp>
        <p:nvSpPr>
          <p:cNvPr id="78" name="Shape 78"/>
          <p:cNvSpPr txBox="1"/>
          <p:nvPr/>
        </p:nvSpPr>
        <p:spPr>
          <a:xfrm>
            <a:off x="991196" y="27810330"/>
            <a:ext cx="4542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E97845"/>
                </a:solidFill>
                <a:latin typeface="Century Gothic" panose="020B0502020202020204" pitchFamily="34" charset="0"/>
                <a:ea typeface="Questrial"/>
                <a:cs typeface="Questrial"/>
                <a:sym typeface="Questrial"/>
              </a:rPr>
              <a:t>Team Members</a:t>
            </a:r>
          </a:p>
        </p:txBody>
      </p:sp>
      <p:sp>
        <p:nvSpPr>
          <p:cNvPr id="79" name="Shape 79"/>
          <p:cNvSpPr txBox="1"/>
          <p:nvPr/>
        </p:nvSpPr>
        <p:spPr>
          <a:xfrm>
            <a:off x="843099" y="34688562"/>
            <a:ext cx="18035400" cy="8772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4800" dirty="0">
                <a:solidFill>
                  <a:schemeClr val="lt1"/>
                </a:solidFill>
                <a:latin typeface="Century Gothic" panose="020B0502020202020204" pitchFamily="34" charset="0"/>
                <a:ea typeface="Questrial"/>
                <a:cs typeface="Questrial"/>
                <a:sym typeface="Questrial"/>
              </a:rPr>
              <a:t>NASA Langley Research Center – Summer 2016</a:t>
            </a:r>
          </a:p>
        </p:txBody>
      </p:sp>
      <p:sp>
        <p:nvSpPr>
          <p:cNvPr id="80" name="Shape 80"/>
          <p:cNvSpPr txBox="1"/>
          <p:nvPr/>
        </p:nvSpPr>
        <p:spPr>
          <a:xfrm>
            <a:off x="6864110" y="19938385"/>
            <a:ext cx="5565600" cy="769500"/>
          </a:xfrm>
          <a:prstGeom prst="rect">
            <a:avLst/>
          </a:prstGeom>
          <a:noFill/>
          <a:ln>
            <a:noFill/>
          </a:ln>
        </p:spPr>
        <p:txBody>
          <a:bodyPr lIns="91425" tIns="45700" rIns="91425" bIns="45700" anchor="t" anchorCtr="0">
            <a:noAutofit/>
          </a:bodyPr>
          <a:lstStyle/>
          <a:p>
            <a:pPr marL="0" marR="0" lvl="0" indent="0" algn="l" rtl="0">
              <a:spcBef>
                <a:spcPts val="0"/>
              </a:spcBef>
              <a:buClr>
                <a:srgbClr val="E97845"/>
              </a:buClr>
              <a:buSzPct val="25000"/>
              <a:buFont typeface="Questrial"/>
              <a:buNone/>
            </a:pPr>
            <a:r>
              <a:rPr lang="en-US" sz="4400" b="1" dirty="0">
                <a:solidFill>
                  <a:srgbClr val="E97845"/>
                </a:solidFill>
                <a:latin typeface="Century Gothic" panose="020B0502020202020204" pitchFamily="34" charset="0"/>
                <a:ea typeface="Questrial"/>
                <a:cs typeface="Questrial"/>
                <a:sym typeface="Questrial"/>
              </a:rPr>
              <a:t>Earth Observations</a:t>
            </a:r>
          </a:p>
        </p:txBody>
      </p:sp>
      <p:pic>
        <p:nvPicPr>
          <p:cNvPr id="81" name="Shape 81"/>
          <p:cNvPicPr preferRelativeResize="0"/>
          <p:nvPr/>
        </p:nvPicPr>
        <p:blipFill rotWithShape="1">
          <a:blip r:embed="rId3">
            <a:alphaModFix/>
          </a:blip>
          <a:srcRect/>
          <a:stretch/>
        </p:blipFill>
        <p:spPr>
          <a:xfrm rot="-4242808">
            <a:off x="7999606" y="21285669"/>
            <a:ext cx="3689457" cy="2506977"/>
          </a:xfrm>
          <a:prstGeom prst="rect">
            <a:avLst/>
          </a:prstGeom>
          <a:noFill/>
          <a:ln>
            <a:noFill/>
          </a:ln>
        </p:spPr>
      </p:pic>
      <p:sp>
        <p:nvSpPr>
          <p:cNvPr id="82" name="Shape 82"/>
          <p:cNvSpPr txBox="1"/>
          <p:nvPr/>
        </p:nvSpPr>
        <p:spPr>
          <a:xfrm>
            <a:off x="6992273" y="24550140"/>
            <a:ext cx="5246400" cy="877200"/>
          </a:xfrm>
          <a:prstGeom prst="rect">
            <a:avLst/>
          </a:prstGeom>
          <a:noFill/>
          <a:ln>
            <a:noFill/>
          </a:ln>
        </p:spPr>
        <p:txBody>
          <a:bodyPr lIns="91425" tIns="45700" rIns="91425" bIns="45700" anchor="t" anchorCtr="0">
            <a:noAutofit/>
          </a:bodyPr>
          <a:lstStyle/>
          <a:p>
            <a:pPr marL="0" marR="0" lvl="0" indent="0" algn="l" rtl="0">
              <a:spcBef>
                <a:spcPts val="0"/>
              </a:spcBef>
              <a:buClr>
                <a:srgbClr val="3B3838"/>
              </a:buClr>
              <a:buSzPct val="25000"/>
              <a:buFont typeface="Garamond"/>
              <a:buNone/>
            </a:pPr>
            <a:r>
              <a:rPr lang="en-US" sz="2700" b="0" u="none" dirty="0">
                <a:solidFill>
                  <a:schemeClr val="tx1">
                    <a:lumMod val="75000"/>
                  </a:schemeClr>
                </a:solidFill>
                <a:latin typeface="Garamond"/>
                <a:ea typeface="Garamond"/>
                <a:cs typeface="Garamond"/>
                <a:sym typeface="Garamond"/>
              </a:rPr>
              <a:t>Cloud-Aerosol Lidar and Infrared </a:t>
            </a:r>
          </a:p>
          <a:p>
            <a:pPr marL="0" marR="0" lvl="0" indent="0" algn="l" rtl="0">
              <a:spcBef>
                <a:spcPts val="0"/>
              </a:spcBef>
              <a:buClr>
                <a:srgbClr val="3B3838"/>
              </a:buClr>
              <a:buSzPct val="25000"/>
              <a:buFont typeface="Garamond"/>
              <a:buNone/>
            </a:pPr>
            <a:r>
              <a:rPr lang="en-US" sz="2700" b="0" u="none" dirty="0">
                <a:solidFill>
                  <a:schemeClr val="tx1">
                    <a:lumMod val="75000"/>
                  </a:schemeClr>
                </a:solidFill>
                <a:latin typeface="Garamond"/>
                <a:ea typeface="Garamond"/>
                <a:cs typeface="Garamond"/>
                <a:sym typeface="Garamond"/>
              </a:rPr>
              <a:t>Satellite Observation (CALIPSO)</a:t>
            </a:r>
          </a:p>
        </p:txBody>
      </p:sp>
      <p:sp>
        <p:nvSpPr>
          <p:cNvPr id="83" name="Shape 83"/>
          <p:cNvSpPr txBox="1"/>
          <p:nvPr/>
        </p:nvSpPr>
        <p:spPr>
          <a:xfrm>
            <a:off x="13719981" y="28966236"/>
            <a:ext cx="11007900" cy="4224000"/>
          </a:xfrm>
          <a:prstGeom prst="rect">
            <a:avLst/>
          </a:prstGeom>
          <a:noFill/>
          <a:ln>
            <a:noFill/>
          </a:ln>
        </p:spPr>
        <p:txBody>
          <a:bodyPr lIns="91425" tIns="45700" rIns="91425" bIns="45700" anchor="t" anchorCtr="0">
            <a:noAutofit/>
          </a:bodyPr>
          <a:lstStyle/>
          <a:p>
            <a:pPr marL="457200" marR="0" lvl="0" indent="-457200" algn="l" rtl="0">
              <a:lnSpc>
                <a:spcPct val="90000"/>
              </a:lnSpc>
              <a:spcAft>
                <a:spcPts val="1200"/>
              </a:spcAft>
              <a:buClr>
                <a:srgbClr val="E97845"/>
              </a:buClr>
              <a:buSzPct val="100000"/>
              <a:buFont typeface="Webdings" panose="05030102010509060703" pitchFamily="18" charset="2"/>
              <a:buChar char="4"/>
            </a:pPr>
            <a:r>
              <a:rPr lang="en-US" sz="2700" b="0" u="none" dirty="0" smtClean="0">
                <a:solidFill>
                  <a:srgbClr val="585454"/>
                </a:solidFill>
                <a:latin typeface="Garamond"/>
                <a:ea typeface="Garamond"/>
                <a:cs typeface="Garamond"/>
                <a:sym typeface="Garamond"/>
              </a:rPr>
              <a:t>Dr. Charles “Chip” </a:t>
            </a:r>
            <a:r>
              <a:rPr lang="en-US" sz="2700" b="0" u="none" dirty="0" err="1" smtClean="0">
                <a:solidFill>
                  <a:srgbClr val="585454"/>
                </a:solidFill>
                <a:latin typeface="Garamond"/>
                <a:ea typeface="Garamond"/>
                <a:cs typeface="Garamond"/>
                <a:sym typeface="Garamond"/>
              </a:rPr>
              <a:t>Trepte</a:t>
            </a:r>
            <a:r>
              <a:rPr lang="en-US" sz="2700" b="0" u="none" dirty="0" smtClean="0">
                <a:solidFill>
                  <a:srgbClr val="585454"/>
                </a:solidFill>
                <a:latin typeface="Garamond"/>
                <a:ea typeface="Garamond"/>
                <a:cs typeface="Garamond"/>
                <a:sym typeface="Garamond"/>
              </a:rPr>
              <a:t>, NASA Langley Research Center</a:t>
            </a:r>
          </a:p>
          <a:p>
            <a:pPr marL="457200" marR="0" lvl="0" indent="-457200" algn="l" rtl="0">
              <a:lnSpc>
                <a:spcPct val="90000"/>
              </a:lnSpc>
              <a:spcAft>
                <a:spcPts val="1200"/>
              </a:spcAft>
              <a:buClr>
                <a:srgbClr val="E97845"/>
              </a:buClr>
              <a:buSzPct val="100000"/>
              <a:buFont typeface="Webdings" panose="05030102010509060703" pitchFamily="18" charset="2"/>
              <a:buChar char="4"/>
            </a:pPr>
            <a:r>
              <a:rPr lang="en-US" sz="2700" b="0" u="none" dirty="0" smtClean="0">
                <a:solidFill>
                  <a:srgbClr val="585454"/>
                </a:solidFill>
                <a:latin typeface="Garamond"/>
                <a:ea typeface="Garamond"/>
                <a:cs typeface="Garamond"/>
                <a:sym typeface="Garamond"/>
              </a:rPr>
              <a:t>Grant </a:t>
            </a:r>
            <a:r>
              <a:rPr lang="en-US" sz="2700" b="0" u="none" dirty="0">
                <a:solidFill>
                  <a:srgbClr val="585454"/>
                </a:solidFill>
                <a:latin typeface="Garamond"/>
                <a:ea typeface="Garamond"/>
                <a:cs typeface="Garamond"/>
                <a:sym typeface="Garamond"/>
              </a:rPr>
              <a:t>Mercer, NASA DEVELOP LaRC, Summer 2015</a:t>
            </a:r>
          </a:p>
          <a:p>
            <a:pPr marL="457200" marR="0" lvl="0" indent="-457200" algn="l" rtl="0">
              <a:lnSpc>
                <a:spcPct val="90000"/>
              </a:lnSpc>
              <a:spcAft>
                <a:spcPts val="1200"/>
              </a:spcAft>
              <a:buClr>
                <a:srgbClr val="E97845"/>
              </a:buClr>
              <a:buSzPct val="100000"/>
              <a:buFont typeface="Webdings" panose="05030102010509060703" pitchFamily="18" charset="2"/>
              <a:buChar char="4"/>
            </a:pPr>
            <a:r>
              <a:rPr lang="en-US" sz="2700" b="0" u="none" dirty="0">
                <a:solidFill>
                  <a:srgbClr val="585454"/>
                </a:solidFill>
                <a:latin typeface="Garamond"/>
                <a:ea typeface="Garamond"/>
                <a:cs typeface="Garamond"/>
                <a:sym typeface="Garamond"/>
              </a:rPr>
              <a:t>Dr. Kenton Ross, NASA DEVELOP National Program</a:t>
            </a:r>
          </a:p>
          <a:p>
            <a:pPr marL="457200" marR="0" lvl="0" indent="-457200" algn="l" rtl="0">
              <a:lnSpc>
                <a:spcPct val="90000"/>
              </a:lnSpc>
              <a:spcAft>
                <a:spcPts val="1200"/>
              </a:spcAft>
              <a:buClr>
                <a:srgbClr val="E97845"/>
              </a:buClr>
              <a:buSzPct val="100000"/>
              <a:buFont typeface="Webdings" panose="05030102010509060703" pitchFamily="18" charset="2"/>
              <a:buChar char="4"/>
            </a:pPr>
            <a:r>
              <a:rPr lang="en-US" sz="2700" b="0" u="none" dirty="0">
                <a:solidFill>
                  <a:srgbClr val="585454"/>
                </a:solidFill>
                <a:latin typeface="Garamond"/>
                <a:ea typeface="Garamond"/>
                <a:cs typeface="Garamond"/>
                <a:sym typeface="Garamond"/>
              </a:rPr>
              <a:t>Michael Bender, NASA DEVELOP National Program</a:t>
            </a:r>
          </a:p>
          <a:p>
            <a:pPr marL="457200" marR="0" lvl="0" indent="-457200" algn="l" rtl="0">
              <a:lnSpc>
                <a:spcPct val="90000"/>
              </a:lnSpc>
              <a:spcAft>
                <a:spcPts val="1200"/>
              </a:spcAft>
              <a:buClr>
                <a:srgbClr val="E97845"/>
              </a:buClr>
              <a:buSzPct val="100000"/>
              <a:buFont typeface="Webdings" panose="05030102010509060703" pitchFamily="18" charset="2"/>
              <a:buChar char="4"/>
            </a:pPr>
            <a:r>
              <a:rPr lang="en-US" sz="2700" b="0" u="none" dirty="0">
                <a:solidFill>
                  <a:srgbClr val="585454"/>
                </a:solidFill>
                <a:latin typeface="Garamond"/>
                <a:ea typeface="Garamond"/>
                <a:cs typeface="Garamond"/>
                <a:sym typeface="Garamond"/>
              </a:rPr>
              <a:t>Jordan </a:t>
            </a:r>
            <a:r>
              <a:rPr lang="en-US" sz="2700" b="0" u="none" dirty="0" err="1">
                <a:solidFill>
                  <a:srgbClr val="585454"/>
                </a:solidFill>
                <a:latin typeface="Garamond"/>
                <a:ea typeface="Garamond"/>
                <a:cs typeface="Garamond"/>
                <a:sym typeface="Garamond"/>
              </a:rPr>
              <a:t>Vaa</a:t>
            </a:r>
            <a:r>
              <a:rPr lang="en-US" sz="2700" b="0" u="none" dirty="0">
                <a:solidFill>
                  <a:srgbClr val="585454"/>
                </a:solidFill>
                <a:latin typeface="Garamond"/>
                <a:ea typeface="Garamond"/>
                <a:cs typeface="Garamond"/>
                <a:sym typeface="Garamond"/>
              </a:rPr>
              <a:t>, NASA DEVELOP LaRC Fellow</a:t>
            </a:r>
          </a:p>
          <a:p>
            <a:pPr marL="457200" marR="0" lvl="0" indent="-457200" algn="l" rtl="0">
              <a:lnSpc>
                <a:spcPct val="90000"/>
              </a:lnSpc>
              <a:spcAft>
                <a:spcPts val="1200"/>
              </a:spcAft>
              <a:buClr>
                <a:srgbClr val="E97845"/>
              </a:buClr>
              <a:buSzPct val="100000"/>
              <a:buFont typeface="Webdings" panose="05030102010509060703" pitchFamily="18" charset="2"/>
              <a:buChar char="4"/>
            </a:pPr>
            <a:r>
              <a:rPr lang="en-US" sz="2700" b="0" u="none" dirty="0">
                <a:solidFill>
                  <a:srgbClr val="585454"/>
                </a:solidFill>
                <a:latin typeface="Garamond"/>
                <a:ea typeface="Garamond"/>
                <a:cs typeface="Garamond"/>
                <a:sym typeface="Garamond"/>
              </a:rPr>
              <a:t>Nathan Qian, NASA DEVELOP LaRC, Summer 2015</a:t>
            </a:r>
          </a:p>
          <a:p>
            <a:pPr marL="457200" marR="0" lvl="0" indent="-457200" algn="l" rtl="0">
              <a:lnSpc>
                <a:spcPct val="90000"/>
              </a:lnSpc>
              <a:spcAft>
                <a:spcPts val="1200"/>
              </a:spcAft>
              <a:buClr>
                <a:srgbClr val="E97845"/>
              </a:buClr>
              <a:buSzPct val="100000"/>
              <a:buFont typeface="Webdings" panose="05030102010509060703" pitchFamily="18" charset="2"/>
              <a:buChar char="4"/>
            </a:pPr>
            <a:r>
              <a:rPr lang="en-US" sz="2700" b="0" u="none" dirty="0" err="1">
                <a:solidFill>
                  <a:srgbClr val="585454"/>
                </a:solidFill>
                <a:latin typeface="Garamond"/>
                <a:ea typeface="Garamond"/>
                <a:cs typeface="Garamond"/>
                <a:sym typeface="Garamond"/>
              </a:rPr>
              <a:t>Ashna</a:t>
            </a:r>
            <a:r>
              <a:rPr lang="en-US" sz="2700" b="0" u="none" dirty="0">
                <a:solidFill>
                  <a:srgbClr val="585454"/>
                </a:solidFill>
                <a:latin typeface="Garamond"/>
                <a:ea typeface="Garamond"/>
                <a:cs typeface="Garamond"/>
                <a:sym typeface="Garamond"/>
              </a:rPr>
              <a:t> Aggarwal, NASA DEVELOP LaRC, Spring 2015</a:t>
            </a:r>
          </a:p>
          <a:p>
            <a:pPr marL="457200" marR="0" lvl="0" indent="-457200" algn="l" rtl="0">
              <a:lnSpc>
                <a:spcPct val="90000"/>
              </a:lnSpc>
              <a:spcAft>
                <a:spcPts val="1200"/>
              </a:spcAft>
              <a:buClr>
                <a:srgbClr val="E97845"/>
              </a:buClr>
              <a:buSzPct val="100000"/>
              <a:buFont typeface="Webdings" panose="05030102010509060703" pitchFamily="18" charset="2"/>
              <a:buChar char="4"/>
            </a:pPr>
            <a:r>
              <a:rPr lang="en-US" sz="2700" b="0" u="none" dirty="0">
                <a:solidFill>
                  <a:srgbClr val="585454"/>
                </a:solidFill>
                <a:latin typeface="Garamond"/>
                <a:ea typeface="Garamond"/>
                <a:cs typeface="Garamond"/>
                <a:sym typeface="Garamond"/>
              </a:rPr>
              <a:t>Courtney </a:t>
            </a:r>
            <a:r>
              <a:rPr lang="en-US" sz="2700" b="0" u="none" dirty="0" err="1">
                <a:solidFill>
                  <a:srgbClr val="585454"/>
                </a:solidFill>
                <a:latin typeface="Garamond"/>
                <a:ea typeface="Garamond"/>
                <a:cs typeface="Garamond"/>
                <a:sym typeface="Garamond"/>
              </a:rPr>
              <a:t>Duquette</a:t>
            </a:r>
            <a:r>
              <a:rPr lang="en-US" sz="2700" b="0" u="none" dirty="0">
                <a:solidFill>
                  <a:srgbClr val="585454"/>
                </a:solidFill>
                <a:latin typeface="Garamond"/>
                <a:ea typeface="Garamond"/>
                <a:cs typeface="Garamond"/>
                <a:sym typeface="Garamond"/>
              </a:rPr>
              <a:t>, NASA DEVELOP LaRC, Summer 2015</a:t>
            </a:r>
          </a:p>
        </p:txBody>
      </p:sp>
      <p:sp>
        <p:nvSpPr>
          <p:cNvPr id="84" name="Shape 84"/>
          <p:cNvSpPr txBox="1"/>
          <p:nvPr/>
        </p:nvSpPr>
        <p:spPr>
          <a:xfrm>
            <a:off x="3504650" y="30709737"/>
            <a:ext cx="2872200" cy="87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85454"/>
              </a:buClr>
              <a:buSzPct val="25000"/>
              <a:buFont typeface="Arial"/>
              <a:buNone/>
            </a:pPr>
            <a:r>
              <a:rPr lang="en-US" sz="2700" dirty="0">
                <a:solidFill>
                  <a:schemeClr val="tx1">
                    <a:lumMod val="75000"/>
                  </a:schemeClr>
                </a:solidFill>
                <a:latin typeface="Garamond"/>
                <a:ea typeface="Garamond"/>
                <a:cs typeface="Garamond"/>
                <a:sym typeface="Garamond"/>
              </a:rPr>
              <a:t>Kathleen Moore</a:t>
            </a:r>
          </a:p>
          <a:p>
            <a:pPr marL="0" marR="0" lvl="0" indent="0" algn="ctr" rtl="0">
              <a:lnSpc>
                <a:spcPct val="100000"/>
              </a:lnSpc>
              <a:spcBef>
                <a:spcPts val="0"/>
              </a:spcBef>
              <a:buClr>
                <a:srgbClr val="585454"/>
              </a:buClr>
              <a:buSzPct val="25000"/>
              <a:buFont typeface="Arial"/>
              <a:buNone/>
            </a:pPr>
            <a:r>
              <a:rPr lang="en-US" sz="2700" i="1" dirty="0">
                <a:solidFill>
                  <a:schemeClr val="tx1">
                    <a:lumMod val="75000"/>
                  </a:schemeClr>
                </a:solidFill>
                <a:latin typeface="Garamond"/>
                <a:ea typeface="Garamond"/>
                <a:cs typeface="Garamond"/>
                <a:sym typeface="Garamond"/>
              </a:rPr>
              <a:t>Co-Project</a:t>
            </a:r>
            <a:r>
              <a:rPr lang="en-US" sz="2700" b="0" i="1" u="none" strike="noStrike" cap="none" dirty="0">
                <a:solidFill>
                  <a:schemeClr val="tx1">
                    <a:lumMod val="75000"/>
                  </a:schemeClr>
                </a:solidFill>
                <a:latin typeface="Garamond"/>
                <a:ea typeface="Garamond"/>
                <a:cs typeface="Garamond"/>
                <a:sym typeface="Garamond"/>
              </a:rPr>
              <a:t> Lead</a:t>
            </a:r>
          </a:p>
        </p:txBody>
      </p:sp>
      <p:sp>
        <p:nvSpPr>
          <p:cNvPr id="85" name="Shape 85"/>
          <p:cNvSpPr txBox="1"/>
          <p:nvPr/>
        </p:nvSpPr>
        <p:spPr>
          <a:xfrm>
            <a:off x="1975201" y="33667275"/>
            <a:ext cx="2872200" cy="636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rgbClr val="585454"/>
              </a:buClr>
              <a:buSzPct val="25000"/>
              <a:buFont typeface="Arial"/>
              <a:buNone/>
            </a:pPr>
            <a:r>
              <a:rPr lang="en-US" sz="2700" dirty="0">
                <a:solidFill>
                  <a:schemeClr val="tx1">
                    <a:lumMod val="75000"/>
                  </a:schemeClr>
                </a:solidFill>
                <a:latin typeface="Garamond"/>
                <a:ea typeface="Garamond"/>
                <a:cs typeface="Garamond"/>
                <a:sym typeface="Garamond"/>
              </a:rPr>
              <a:t>Adama Ba</a:t>
            </a:r>
          </a:p>
        </p:txBody>
      </p:sp>
      <p:sp>
        <p:nvSpPr>
          <p:cNvPr id="86" name="Shape 86"/>
          <p:cNvSpPr txBox="1"/>
          <p:nvPr/>
        </p:nvSpPr>
        <p:spPr>
          <a:xfrm>
            <a:off x="5520624" y="33667275"/>
            <a:ext cx="2644200" cy="636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rgbClr val="585454"/>
              </a:buClr>
              <a:buSzPct val="25000"/>
              <a:buFont typeface="Arial"/>
              <a:buNone/>
            </a:pPr>
            <a:r>
              <a:rPr lang="en-US" sz="2700" dirty="0">
                <a:solidFill>
                  <a:schemeClr val="tx1">
                    <a:lumMod val="75000"/>
                  </a:schemeClr>
                </a:solidFill>
                <a:latin typeface="Garamond"/>
                <a:ea typeface="Garamond"/>
                <a:cs typeface="Garamond"/>
                <a:sym typeface="Garamond"/>
              </a:rPr>
              <a:t>Andrea Martinez</a:t>
            </a:r>
          </a:p>
        </p:txBody>
      </p:sp>
      <p:sp>
        <p:nvSpPr>
          <p:cNvPr id="90" name="Shape 90"/>
          <p:cNvSpPr txBox="1"/>
          <p:nvPr/>
        </p:nvSpPr>
        <p:spPr>
          <a:xfrm>
            <a:off x="7205575" y="30709737"/>
            <a:ext cx="2872200" cy="87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85454"/>
              </a:buClr>
              <a:buSzPct val="25000"/>
              <a:buFont typeface="Arial"/>
              <a:buNone/>
            </a:pPr>
            <a:r>
              <a:rPr lang="en-US" sz="2700" dirty="0">
                <a:solidFill>
                  <a:schemeClr val="tx1">
                    <a:lumMod val="75000"/>
                  </a:schemeClr>
                </a:solidFill>
                <a:latin typeface="Garamond"/>
                <a:ea typeface="Garamond"/>
                <a:cs typeface="Garamond"/>
                <a:sym typeface="Garamond"/>
              </a:rPr>
              <a:t>Ahmad </a:t>
            </a:r>
            <a:r>
              <a:rPr lang="en-US" sz="2700" dirty="0" err="1">
                <a:solidFill>
                  <a:schemeClr val="tx1">
                    <a:lumMod val="75000"/>
                  </a:schemeClr>
                </a:solidFill>
                <a:latin typeface="Garamond"/>
                <a:ea typeface="Garamond"/>
                <a:cs typeface="Garamond"/>
                <a:sym typeface="Garamond"/>
              </a:rPr>
              <a:t>Aburizaiza</a:t>
            </a:r>
            <a:endParaRPr lang="en-US" sz="2700" dirty="0">
              <a:solidFill>
                <a:schemeClr val="tx1">
                  <a:lumMod val="75000"/>
                </a:schemeClr>
              </a:solidFill>
              <a:latin typeface="Garamond"/>
              <a:ea typeface="Garamond"/>
              <a:cs typeface="Garamond"/>
              <a:sym typeface="Garamond"/>
            </a:endParaRPr>
          </a:p>
          <a:p>
            <a:pPr marL="0" marR="0" lvl="0" indent="0" algn="ctr" rtl="0">
              <a:lnSpc>
                <a:spcPct val="100000"/>
              </a:lnSpc>
              <a:spcBef>
                <a:spcPts val="0"/>
              </a:spcBef>
              <a:buClr>
                <a:srgbClr val="585454"/>
              </a:buClr>
              <a:buSzPct val="25000"/>
              <a:buFont typeface="Arial"/>
              <a:buNone/>
            </a:pPr>
            <a:r>
              <a:rPr lang="en-US" sz="2700" i="1" dirty="0">
                <a:solidFill>
                  <a:schemeClr val="tx1">
                    <a:lumMod val="75000"/>
                  </a:schemeClr>
                </a:solidFill>
                <a:latin typeface="Garamond"/>
                <a:ea typeface="Garamond"/>
                <a:cs typeface="Garamond"/>
                <a:sym typeface="Garamond"/>
              </a:rPr>
              <a:t>Co-Project</a:t>
            </a:r>
            <a:r>
              <a:rPr lang="en-US" sz="2700" b="0" i="1" u="none" strike="noStrike" cap="none" dirty="0">
                <a:solidFill>
                  <a:schemeClr val="tx1">
                    <a:lumMod val="75000"/>
                  </a:schemeClr>
                </a:solidFill>
                <a:latin typeface="Garamond"/>
                <a:ea typeface="Garamond"/>
                <a:cs typeface="Garamond"/>
                <a:sym typeface="Garamond"/>
              </a:rPr>
              <a:t> Lead</a:t>
            </a:r>
          </a:p>
        </p:txBody>
      </p:sp>
      <p:sp>
        <p:nvSpPr>
          <p:cNvPr id="92" name="Shape 92"/>
          <p:cNvSpPr txBox="1"/>
          <p:nvPr/>
        </p:nvSpPr>
        <p:spPr>
          <a:xfrm>
            <a:off x="8700687" y="33667275"/>
            <a:ext cx="3059100" cy="4748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85454"/>
              </a:buClr>
              <a:buSzPct val="25000"/>
              <a:buFont typeface="Arial"/>
              <a:buNone/>
            </a:pPr>
            <a:r>
              <a:rPr lang="en-US" sz="2700" dirty="0">
                <a:solidFill>
                  <a:schemeClr val="tx1">
                    <a:lumMod val="75000"/>
                  </a:schemeClr>
                </a:solidFill>
                <a:latin typeface="Garamond"/>
                <a:ea typeface="Garamond"/>
                <a:cs typeface="Garamond"/>
                <a:sym typeface="Garamond"/>
              </a:rPr>
              <a:t>Joseph </a:t>
            </a:r>
            <a:r>
              <a:rPr lang="en-US" sz="2700" dirty="0" smtClean="0">
                <a:solidFill>
                  <a:schemeClr val="tx1">
                    <a:lumMod val="75000"/>
                  </a:schemeClr>
                </a:solidFill>
                <a:latin typeface="Garamond"/>
                <a:ea typeface="Garamond"/>
                <a:cs typeface="Garamond"/>
                <a:sym typeface="Garamond"/>
              </a:rPr>
              <a:t>Driscoll</a:t>
            </a:r>
            <a:endParaRPr lang="en-US" sz="2700" dirty="0">
              <a:solidFill>
                <a:schemeClr val="tx1">
                  <a:lumMod val="75000"/>
                </a:schemeClr>
              </a:solidFill>
              <a:latin typeface="Garamond"/>
              <a:ea typeface="Garamond"/>
              <a:cs typeface="Garamond"/>
              <a:sym typeface="Garamond"/>
            </a:endParaRPr>
          </a:p>
        </p:txBody>
      </p:sp>
      <p:grpSp>
        <p:nvGrpSpPr>
          <p:cNvPr id="9" name="Group 8"/>
          <p:cNvGrpSpPr/>
          <p:nvPr/>
        </p:nvGrpSpPr>
        <p:grpSpPr>
          <a:xfrm>
            <a:off x="3912045" y="28696512"/>
            <a:ext cx="2057400" cy="2081700"/>
            <a:chOff x="3912045" y="28696512"/>
            <a:chExt cx="2057400" cy="2081700"/>
          </a:xfrm>
        </p:grpSpPr>
        <p:pic>
          <p:nvPicPr>
            <p:cNvPr id="87" name="Shape 87"/>
            <p:cNvPicPr preferRelativeResize="0"/>
            <p:nvPr/>
          </p:nvPicPr>
          <p:blipFill rotWithShape="1">
            <a:blip r:embed="rId4">
              <a:alphaModFix/>
            </a:blip>
            <a:srcRect/>
            <a:stretch/>
          </p:blipFill>
          <p:spPr>
            <a:xfrm>
              <a:off x="3912045" y="28696512"/>
              <a:ext cx="2057400" cy="2081700"/>
            </a:xfrm>
            <a:prstGeom prst="rect">
              <a:avLst/>
            </a:prstGeom>
            <a:noFill/>
            <a:ln>
              <a:noFill/>
            </a:ln>
          </p:spPr>
        </p:pic>
        <p:pic>
          <p:nvPicPr>
            <p:cNvPr id="93" name="Shape 93"/>
            <p:cNvPicPr preferRelativeResize="0"/>
            <p:nvPr/>
          </p:nvPicPr>
          <p:blipFill rotWithShape="1">
            <a:blip r:embed="rId5">
              <a:alphaModFix/>
            </a:blip>
            <a:srcRect l="299" t="10755" r="879" b="23230"/>
            <a:stretch/>
          </p:blipFill>
          <p:spPr>
            <a:xfrm>
              <a:off x="4117785" y="28914402"/>
              <a:ext cx="1645920" cy="1645920"/>
            </a:xfrm>
            <a:prstGeom prst="ellipse">
              <a:avLst/>
            </a:prstGeom>
            <a:noFill/>
            <a:ln>
              <a:noFill/>
            </a:ln>
          </p:spPr>
        </p:pic>
      </p:grpSp>
      <p:grpSp>
        <p:nvGrpSpPr>
          <p:cNvPr id="8" name="Group 7"/>
          <p:cNvGrpSpPr/>
          <p:nvPr/>
        </p:nvGrpSpPr>
        <p:grpSpPr>
          <a:xfrm>
            <a:off x="7689169" y="28692250"/>
            <a:ext cx="2057400" cy="2081700"/>
            <a:chOff x="7689169" y="28692250"/>
            <a:chExt cx="2057400" cy="2081700"/>
          </a:xfrm>
        </p:grpSpPr>
        <p:pic>
          <p:nvPicPr>
            <p:cNvPr id="91" name="Shape 91"/>
            <p:cNvPicPr preferRelativeResize="0"/>
            <p:nvPr/>
          </p:nvPicPr>
          <p:blipFill rotWithShape="1">
            <a:blip r:embed="rId4">
              <a:alphaModFix/>
            </a:blip>
            <a:srcRect/>
            <a:stretch/>
          </p:blipFill>
          <p:spPr>
            <a:xfrm>
              <a:off x="7689169" y="28692250"/>
              <a:ext cx="2057400" cy="2081700"/>
            </a:xfrm>
            <a:prstGeom prst="rect">
              <a:avLst/>
            </a:prstGeom>
            <a:noFill/>
            <a:ln>
              <a:noFill/>
            </a:ln>
          </p:spPr>
        </p:pic>
        <p:pic>
          <p:nvPicPr>
            <p:cNvPr id="94" name="Shape 94"/>
            <p:cNvPicPr preferRelativeResize="0"/>
            <p:nvPr/>
          </p:nvPicPr>
          <p:blipFill rotWithShape="1">
            <a:blip r:embed="rId6">
              <a:alphaModFix/>
            </a:blip>
            <a:srcRect l="1623" t="15513" r="-1622" b="18116"/>
            <a:stretch/>
          </p:blipFill>
          <p:spPr>
            <a:xfrm>
              <a:off x="7894909" y="28910140"/>
              <a:ext cx="1645920" cy="1645920"/>
            </a:xfrm>
            <a:prstGeom prst="ellipse">
              <a:avLst/>
            </a:prstGeom>
            <a:noFill/>
            <a:ln>
              <a:noFill/>
            </a:ln>
          </p:spPr>
        </p:pic>
      </p:grpSp>
      <p:grpSp>
        <p:nvGrpSpPr>
          <p:cNvPr id="5" name="Group 4"/>
          <p:cNvGrpSpPr/>
          <p:nvPr/>
        </p:nvGrpSpPr>
        <p:grpSpPr>
          <a:xfrm>
            <a:off x="2420700" y="31583587"/>
            <a:ext cx="2057400" cy="2081700"/>
            <a:chOff x="2420700" y="31583587"/>
            <a:chExt cx="2057400" cy="2081700"/>
          </a:xfrm>
        </p:grpSpPr>
        <p:pic>
          <p:nvPicPr>
            <p:cNvPr id="88" name="Shape 88"/>
            <p:cNvPicPr preferRelativeResize="0"/>
            <p:nvPr/>
          </p:nvPicPr>
          <p:blipFill rotWithShape="1">
            <a:blip r:embed="rId4">
              <a:alphaModFix/>
            </a:blip>
            <a:srcRect/>
            <a:stretch/>
          </p:blipFill>
          <p:spPr>
            <a:xfrm>
              <a:off x="2420700" y="31583587"/>
              <a:ext cx="2057400" cy="2081700"/>
            </a:xfrm>
            <a:prstGeom prst="rect">
              <a:avLst/>
            </a:prstGeom>
            <a:noFill/>
            <a:ln>
              <a:noFill/>
            </a:ln>
          </p:spPr>
        </p:pic>
        <p:pic>
          <p:nvPicPr>
            <p:cNvPr id="95" name="Shape 95"/>
            <p:cNvPicPr preferRelativeResize="0"/>
            <p:nvPr/>
          </p:nvPicPr>
          <p:blipFill rotWithShape="1">
            <a:blip r:embed="rId7">
              <a:alphaModFix/>
            </a:blip>
            <a:srcRect l="3459" t="12960" r="4393" b="25617"/>
            <a:stretch/>
          </p:blipFill>
          <p:spPr>
            <a:xfrm>
              <a:off x="2626440" y="31801477"/>
              <a:ext cx="1645920" cy="1645920"/>
            </a:xfrm>
            <a:prstGeom prst="ellipse">
              <a:avLst/>
            </a:prstGeom>
            <a:noFill/>
            <a:ln>
              <a:noFill/>
            </a:ln>
          </p:spPr>
        </p:pic>
      </p:grpSp>
      <p:grpSp>
        <p:nvGrpSpPr>
          <p:cNvPr id="6" name="Group 5"/>
          <p:cNvGrpSpPr/>
          <p:nvPr/>
        </p:nvGrpSpPr>
        <p:grpSpPr>
          <a:xfrm>
            <a:off x="5820644" y="31583600"/>
            <a:ext cx="2057400" cy="2081700"/>
            <a:chOff x="5911939" y="31583600"/>
            <a:chExt cx="2057400" cy="2081700"/>
          </a:xfrm>
        </p:grpSpPr>
        <p:pic>
          <p:nvPicPr>
            <p:cNvPr id="89" name="Shape 89"/>
            <p:cNvPicPr preferRelativeResize="0"/>
            <p:nvPr/>
          </p:nvPicPr>
          <p:blipFill rotWithShape="1">
            <a:blip r:embed="rId4">
              <a:alphaModFix/>
            </a:blip>
            <a:srcRect/>
            <a:stretch/>
          </p:blipFill>
          <p:spPr>
            <a:xfrm>
              <a:off x="5911939" y="31583600"/>
              <a:ext cx="2057400" cy="2081700"/>
            </a:xfrm>
            <a:prstGeom prst="rect">
              <a:avLst/>
            </a:prstGeom>
            <a:noFill/>
            <a:ln>
              <a:noFill/>
            </a:ln>
          </p:spPr>
        </p:pic>
        <p:pic>
          <p:nvPicPr>
            <p:cNvPr id="96" name="Shape 96"/>
            <p:cNvPicPr preferRelativeResize="0"/>
            <p:nvPr/>
          </p:nvPicPr>
          <p:blipFill rotWithShape="1">
            <a:blip r:embed="rId8">
              <a:alphaModFix/>
            </a:blip>
            <a:srcRect l="635" t="11564" r="182" b="21128"/>
            <a:stretch/>
          </p:blipFill>
          <p:spPr>
            <a:xfrm>
              <a:off x="6117679" y="31801490"/>
              <a:ext cx="1645920" cy="1645920"/>
            </a:xfrm>
            <a:prstGeom prst="ellipse">
              <a:avLst/>
            </a:prstGeom>
            <a:noFill/>
            <a:ln>
              <a:noFill/>
            </a:ln>
          </p:spPr>
        </p:pic>
      </p:grpSp>
      <p:pic>
        <p:nvPicPr>
          <p:cNvPr id="97" name="Shape 97" descr="ice_cloud_phase.png"/>
          <p:cNvPicPr preferRelativeResize="0"/>
          <p:nvPr/>
        </p:nvPicPr>
        <p:blipFill rotWithShape="1">
          <a:blip r:embed="rId9">
            <a:alphaModFix/>
          </a:blip>
          <a:srcRect l="1805" t="19058" r="33018" b="2865"/>
          <a:stretch/>
        </p:blipFill>
        <p:spPr>
          <a:xfrm>
            <a:off x="13898218" y="15045294"/>
            <a:ext cx="5429699" cy="2957900"/>
          </a:xfrm>
          <a:prstGeom prst="rect">
            <a:avLst/>
          </a:prstGeom>
          <a:noFill/>
          <a:ln>
            <a:noFill/>
          </a:ln>
        </p:spPr>
      </p:pic>
      <p:pic>
        <p:nvPicPr>
          <p:cNvPr id="98" name="Shape 98" descr="ice_cloud_phase.png"/>
          <p:cNvPicPr preferRelativeResize="0"/>
          <p:nvPr/>
        </p:nvPicPr>
        <p:blipFill rotWithShape="1">
          <a:blip r:embed="rId9">
            <a:alphaModFix/>
          </a:blip>
          <a:srcRect l="70507" t="21918" r="24516" b="6962"/>
          <a:stretch/>
        </p:blipFill>
        <p:spPr>
          <a:xfrm>
            <a:off x="18878499" y="15179545"/>
            <a:ext cx="410399" cy="2575750"/>
          </a:xfrm>
          <a:prstGeom prst="rect">
            <a:avLst/>
          </a:prstGeom>
          <a:noFill/>
          <a:ln>
            <a:noFill/>
          </a:ln>
        </p:spPr>
      </p:pic>
      <p:pic>
        <p:nvPicPr>
          <p:cNvPr id="99" name="Shape 99" descr="true_vfm_image.png"/>
          <p:cNvPicPr preferRelativeResize="0"/>
          <p:nvPr/>
        </p:nvPicPr>
        <p:blipFill rotWithShape="1">
          <a:blip r:embed="rId10">
            <a:alphaModFix/>
          </a:blip>
          <a:srcRect l="1444" t="18009" r="20025" b="4193"/>
          <a:stretch/>
        </p:blipFill>
        <p:spPr>
          <a:xfrm>
            <a:off x="13887889" y="19568216"/>
            <a:ext cx="5429701" cy="2957900"/>
          </a:xfrm>
          <a:prstGeom prst="rect">
            <a:avLst/>
          </a:prstGeom>
          <a:noFill/>
          <a:ln>
            <a:noFill/>
          </a:ln>
        </p:spPr>
      </p:pic>
      <p:pic>
        <p:nvPicPr>
          <p:cNvPr id="100" name="Shape 100" descr="true_vfm_image.png"/>
          <p:cNvPicPr preferRelativeResize="0"/>
          <p:nvPr/>
        </p:nvPicPr>
        <p:blipFill rotWithShape="1">
          <a:blip r:embed="rId10">
            <a:alphaModFix/>
          </a:blip>
          <a:srcRect l="83878" t="21029" r="10968" b="8189"/>
          <a:stretch/>
        </p:blipFill>
        <p:spPr>
          <a:xfrm>
            <a:off x="18996744" y="19738549"/>
            <a:ext cx="294200" cy="2548599"/>
          </a:xfrm>
          <a:prstGeom prst="rect">
            <a:avLst/>
          </a:prstGeom>
          <a:noFill/>
          <a:ln>
            <a:noFill/>
          </a:ln>
        </p:spPr>
      </p:pic>
      <p:sp>
        <p:nvSpPr>
          <p:cNvPr id="101" name="Shape 101"/>
          <p:cNvSpPr txBox="1"/>
          <p:nvPr/>
        </p:nvSpPr>
        <p:spPr>
          <a:xfrm>
            <a:off x="13746235" y="5185342"/>
            <a:ext cx="10981646" cy="431010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600"/>
              </a:spcAft>
              <a:buClr>
                <a:srgbClr val="EA7845"/>
              </a:buClr>
              <a:buSzPct val="100000"/>
              <a:buFont typeface="Webdings" panose="05030102010509060703" pitchFamily="18" charset="2"/>
              <a:buChar char="4"/>
            </a:pPr>
            <a:r>
              <a:rPr lang="en-US" sz="2700" b="1" dirty="0">
                <a:solidFill>
                  <a:srgbClr val="EA7845"/>
                </a:solidFill>
                <a:latin typeface="Garamond"/>
                <a:ea typeface="Garamond"/>
                <a:cs typeface="Garamond"/>
                <a:sym typeface="Garamond"/>
              </a:rPr>
              <a:t>Visualized </a:t>
            </a:r>
            <a:r>
              <a:rPr lang="en-US" sz="2700" dirty="0">
                <a:solidFill>
                  <a:schemeClr val="tx1">
                    <a:lumMod val="75000"/>
                  </a:schemeClr>
                </a:solidFill>
                <a:latin typeface="Garamond"/>
                <a:ea typeface="Garamond"/>
                <a:cs typeface="Garamond"/>
                <a:sym typeface="Garamond"/>
              </a:rPr>
              <a:t>new data levels and versions available as CALIPSO data products</a:t>
            </a:r>
          </a:p>
          <a:p>
            <a:pPr marL="457200" marR="0" lvl="0" indent="-457200" algn="l" rtl="0">
              <a:lnSpc>
                <a:spcPct val="90000"/>
              </a:lnSpc>
              <a:spcBef>
                <a:spcPts val="0"/>
              </a:spcBef>
              <a:spcAft>
                <a:spcPts val="600"/>
              </a:spcAft>
              <a:buClr>
                <a:srgbClr val="EA7845"/>
              </a:buClr>
              <a:buSzPct val="100000"/>
              <a:buFont typeface="Webdings" panose="05030102010509060703" pitchFamily="18" charset="2"/>
              <a:buChar char="4"/>
            </a:pPr>
            <a:r>
              <a:rPr lang="en-US" sz="2700" b="1" dirty="0">
                <a:solidFill>
                  <a:srgbClr val="EA7845"/>
                </a:solidFill>
                <a:latin typeface="Garamond"/>
                <a:ea typeface="Garamond"/>
                <a:cs typeface="Garamond"/>
                <a:sym typeface="Garamond"/>
              </a:rPr>
              <a:t>Paired</a:t>
            </a:r>
            <a:r>
              <a:rPr lang="en-US" sz="2700" dirty="0">
                <a:solidFill>
                  <a:srgbClr val="EA7845"/>
                </a:solidFill>
                <a:latin typeface="Garamond"/>
                <a:ea typeface="Garamond"/>
                <a:cs typeface="Garamond"/>
                <a:sym typeface="Garamond"/>
              </a:rPr>
              <a:t> </a:t>
            </a:r>
            <a:r>
              <a:rPr lang="en-US" sz="2700" dirty="0">
                <a:solidFill>
                  <a:schemeClr val="tx1">
                    <a:lumMod val="75000"/>
                  </a:schemeClr>
                </a:solidFill>
                <a:latin typeface="Garamond"/>
                <a:ea typeface="Garamond"/>
                <a:cs typeface="Garamond"/>
                <a:sym typeface="Garamond"/>
              </a:rPr>
              <a:t>longitude, along with latitude, on the x-axis of plots visualizing the different CALIPSO datasets</a:t>
            </a:r>
          </a:p>
          <a:p>
            <a:pPr marL="457200" lvl="0" indent="-457200" rtl="0">
              <a:lnSpc>
                <a:spcPct val="90000"/>
              </a:lnSpc>
              <a:spcBef>
                <a:spcPts val="0"/>
              </a:spcBef>
              <a:spcAft>
                <a:spcPts val="600"/>
              </a:spcAft>
              <a:buClr>
                <a:srgbClr val="EA7845"/>
              </a:buClr>
              <a:buSzPct val="100000"/>
              <a:buFont typeface="Webdings" panose="05030102010509060703" pitchFamily="18" charset="2"/>
              <a:buChar char="4"/>
            </a:pPr>
            <a:r>
              <a:rPr lang="en-US" sz="2700" b="1" dirty="0">
                <a:solidFill>
                  <a:srgbClr val="EA7845"/>
                </a:solidFill>
                <a:latin typeface="Garamond"/>
                <a:ea typeface="Garamond"/>
                <a:cs typeface="Garamond"/>
                <a:sym typeface="Garamond"/>
              </a:rPr>
              <a:t>Annotated </a:t>
            </a:r>
            <a:r>
              <a:rPr lang="en-US" sz="2700" dirty="0">
                <a:solidFill>
                  <a:schemeClr val="tx1">
                    <a:lumMod val="75000"/>
                  </a:schemeClr>
                </a:solidFill>
                <a:latin typeface="Garamond"/>
                <a:ea typeface="Garamond"/>
                <a:cs typeface="Garamond"/>
                <a:sym typeface="Garamond"/>
              </a:rPr>
              <a:t>aerosols with an easier sketching mechanism</a:t>
            </a:r>
          </a:p>
          <a:p>
            <a:pPr marL="457200" lvl="0" indent="-457200" rtl="0">
              <a:lnSpc>
                <a:spcPct val="90000"/>
              </a:lnSpc>
              <a:spcBef>
                <a:spcPts val="0"/>
              </a:spcBef>
              <a:spcAft>
                <a:spcPts val="600"/>
              </a:spcAft>
              <a:buClr>
                <a:srgbClr val="EA7845"/>
              </a:buClr>
              <a:buSzPct val="100000"/>
              <a:buFont typeface="Webdings" panose="05030102010509060703" pitchFamily="18" charset="2"/>
              <a:buChar char="4"/>
            </a:pPr>
            <a:r>
              <a:rPr lang="en-US" sz="2700" b="1" dirty="0">
                <a:solidFill>
                  <a:srgbClr val="EA7845"/>
                </a:solidFill>
                <a:latin typeface="Garamond"/>
                <a:ea typeface="Garamond"/>
                <a:cs typeface="Garamond"/>
                <a:sym typeface="Garamond"/>
              </a:rPr>
              <a:t>Displayed</a:t>
            </a:r>
            <a:r>
              <a:rPr lang="en-US" sz="2700" dirty="0">
                <a:solidFill>
                  <a:srgbClr val="EA7845"/>
                </a:solidFill>
                <a:latin typeface="Garamond"/>
                <a:ea typeface="Garamond"/>
                <a:cs typeface="Garamond"/>
                <a:sym typeface="Garamond"/>
              </a:rPr>
              <a:t> </a:t>
            </a:r>
            <a:r>
              <a:rPr lang="en-US" sz="2700" dirty="0">
                <a:solidFill>
                  <a:schemeClr val="tx1">
                    <a:lumMod val="75000"/>
                  </a:schemeClr>
                </a:solidFill>
                <a:latin typeface="Garamond"/>
                <a:ea typeface="Garamond"/>
                <a:cs typeface="Garamond"/>
                <a:sym typeface="Garamond"/>
              </a:rPr>
              <a:t>various CALIPSO datasets in a </a:t>
            </a:r>
            <a:r>
              <a:rPr lang="en-US" sz="2700" dirty="0" err="1" smtClean="0">
                <a:solidFill>
                  <a:schemeClr val="tx1">
                    <a:lumMod val="75000"/>
                  </a:schemeClr>
                </a:solidFill>
                <a:latin typeface="Garamond"/>
                <a:ea typeface="Garamond"/>
                <a:cs typeface="Garamond"/>
                <a:sym typeface="Garamond"/>
              </a:rPr>
              <a:t>tabbable</a:t>
            </a:r>
            <a:r>
              <a:rPr lang="en-US" sz="2700" dirty="0" smtClean="0">
                <a:solidFill>
                  <a:schemeClr val="tx1">
                    <a:lumMod val="75000"/>
                  </a:schemeClr>
                </a:solidFill>
                <a:latin typeface="Garamond"/>
                <a:ea typeface="Garamond"/>
                <a:cs typeface="Garamond"/>
                <a:sym typeface="Garamond"/>
              </a:rPr>
              <a:t> </a:t>
            </a:r>
            <a:r>
              <a:rPr lang="en-US" sz="2700" dirty="0">
                <a:solidFill>
                  <a:schemeClr val="tx1">
                    <a:lumMod val="75000"/>
                  </a:schemeClr>
                </a:solidFill>
                <a:latin typeface="Garamond"/>
                <a:ea typeface="Garamond"/>
                <a:cs typeface="Garamond"/>
                <a:sym typeface="Garamond"/>
              </a:rPr>
              <a:t>format where each tab visualizes one specific CALIPSO dataset </a:t>
            </a:r>
          </a:p>
          <a:p>
            <a:pPr marL="457200" lvl="0" indent="-457200" rtl="0">
              <a:lnSpc>
                <a:spcPct val="90000"/>
              </a:lnSpc>
              <a:spcBef>
                <a:spcPts val="0"/>
              </a:spcBef>
              <a:spcAft>
                <a:spcPts val="600"/>
              </a:spcAft>
              <a:buClr>
                <a:srgbClr val="EA7845"/>
              </a:buClr>
              <a:buSzPct val="100000"/>
              <a:buFont typeface="Webdings" panose="05030102010509060703" pitchFamily="18" charset="2"/>
              <a:buChar char="4"/>
            </a:pPr>
            <a:r>
              <a:rPr lang="en-US" sz="2700" b="1" dirty="0" smtClean="0">
                <a:solidFill>
                  <a:srgbClr val="EA7845"/>
                </a:solidFill>
                <a:latin typeface="Garamond"/>
                <a:ea typeface="Garamond"/>
                <a:cs typeface="Garamond"/>
                <a:sym typeface="Garamond"/>
              </a:rPr>
              <a:t>Integrated </a:t>
            </a:r>
            <a:r>
              <a:rPr lang="en-US" sz="2700" dirty="0" smtClean="0">
                <a:solidFill>
                  <a:schemeClr val="tx1">
                    <a:lumMod val="75000"/>
                  </a:schemeClr>
                </a:solidFill>
                <a:latin typeface="Garamond"/>
                <a:ea typeface="Garamond"/>
                <a:cs typeface="Garamond"/>
                <a:sym typeface="Garamond"/>
              </a:rPr>
              <a:t>a drop down menu to show/hide the newly implemented tabs</a:t>
            </a:r>
          </a:p>
          <a:p>
            <a:pPr marL="457200" lvl="0" indent="-457200" rtl="0">
              <a:lnSpc>
                <a:spcPct val="90000"/>
              </a:lnSpc>
              <a:spcBef>
                <a:spcPts val="0"/>
              </a:spcBef>
              <a:spcAft>
                <a:spcPts val="600"/>
              </a:spcAft>
              <a:buClr>
                <a:srgbClr val="EA7845"/>
              </a:buClr>
              <a:buSzPct val="100000"/>
              <a:buFont typeface="Webdings" panose="05030102010509060703" pitchFamily="18" charset="2"/>
              <a:buChar char="4"/>
            </a:pPr>
            <a:r>
              <a:rPr lang="en-US" sz="2700" b="1" dirty="0" smtClean="0">
                <a:solidFill>
                  <a:srgbClr val="EA7845"/>
                </a:solidFill>
                <a:latin typeface="Garamond"/>
                <a:ea typeface="Garamond"/>
                <a:cs typeface="Garamond"/>
                <a:sym typeface="Garamond"/>
              </a:rPr>
              <a:t>Converted </a:t>
            </a:r>
            <a:r>
              <a:rPr lang="en-US" sz="2700" dirty="0">
                <a:solidFill>
                  <a:schemeClr val="tx1">
                    <a:lumMod val="75000"/>
                  </a:schemeClr>
                </a:solidFill>
                <a:latin typeface="Garamond"/>
                <a:ea typeface="Garamond"/>
                <a:cs typeface="Garamond"/>
                <a:sym typeface="Garamond"/>
              </a:rPr>
              <a:t>annotated shapes into </a:t>
            </a:r>
            <a:r>
              <a:rPr lang="en-US" sz="2700" dirty="0" smtClean="0">
                <a:solidFill>
                  <a:schemeClr val="tx1">
                    <a:lumMod val="75000"/>
                  </a:schemeClr>
                </a:solidFill>
                <a:latin typeface="Garamond"/>
                <a:ea typeface="Garamond"/>
                <a:cs typeface="Garamond"/>
                <a:sym typeface="Garamond"/>
              </a:rPr>
              <a:t>ESRI’s </a:t>
            </a:r>
            <a:r>
              <a:rPr lang="en-US" sz="2700" dirty="0" err="1" smtClean="0">
                <a:solidFill>
                  <a:schemeClr val="tx1">
                    <a:lumMod val="75000"/>
                  </a:schemeClr>
                </a:solidFill>
                <a:latin typeface="Garamond"/>
                <a:ea typeface="Garamond"/>
                <a:cs typeface="Garamond"/>
                <a:sym typeface="Garamond"/>
              </a:rPr>
              <a:t>shapefiles</a:t>
            </a:r>
            <a:endParaRPr lang="en-US" sz="2700" dirty="0">
              <a:solidFill>
                <a:schemeClr val="tx1">
                  <a:lumMod val="75000"/>
                </a:schemeClr>
              </a:solidFill>
              <a:latin typeface="Garamond"/>
              <a:ea typeface="Garamond"/>
              <a:cs typeface="Garamond"/>
              <a:sym typeface="Garamond"/>
            </a:endParaRPr>
          </a:p>
          <a:p>
            <a:pPr marL="457200" lvl="0" indent="-457200" rtl="0">
              <a:lnSpc>
                <a:spcPct val="90000"/>
              </a:lnSpc>
              <a:spcBef>
                <a:spcPts val="0"/>
              </a:spcBef>
              <a:spcAft>
                <a:spcPts val="600"/>
              </a:spcAft>
              <a:buClr>
                <a:srgbClr val="EA7845"/>
              </a:buClr>
              <a:buSzPct val="100000"/>
              <a:buFont typeface="Webdings" panose="05030102010509060703" pitchFamily="18" charset="2"/>
              <a:buChar char="4"/>
            </a:pPr>
            <a:r>
              <a:rPr lang="en-US" sz="2700" b="1" dirty="0">
                <a:solidFill>
                  <a:srgbClr val="EA7845"/>
                </a:solidFill>
                <a:latin typeface="Garamond"/>
                <a:ea typeface="Garamond"/>
                <a:cs typeface="Garamond"/>
                <a:sym typeface="Garamond"/>
              </a:rPr>
              <a:t>Added </a:t>
            </a:r>
            <a:r>
              <a:rPr lang="en-US" sz="2700" dirty="0">
                <a:solidFill>
                  <a:schemeClr val="tx1">
                    <a:lumMod val="75000"/>
                  </a:schemeClr>
                </a:solidFill>
                <a:latin typeface="Garamond"/>
                <a:ea typeface="Garamond"/>
                <a:cs typeface="Garamond"/>
                <a:sym typeface="Garamond"/>
              </a:rPr>
              <a:t>polygon coordinates in the database as </a:t>
            </a:r>
            <a:r>
              <a:rPr lang="en-US" sz="2700" dirty="0" err="1">
                <a:solidFill>
                  <a:schemeClr val="tx1">
                    <a:lumMod val="75000"/>
                  </a:schemeClr>
                </a:solidFill>
                <a:latin typeface="Garamond"/>
                <a:ea typeface="Garamond"/>
                <a:cs typeface="Garamond"/>
                <a:sym typeface="Garamond"/>
              </a:rPr>
              <a:t>exportables</a:t>
            </a:r>
            <a:r>
              <a:rPr lang="en-US" sz="2700" dirty="0">
                <a:solidFill>
                  <a:schemeClr val="tx1">
                    <a:lumMod val="75000"/>
                  </a:schemeClr>
                </a:solidFill>
                <a:latin typeface="Garamond"/>
                <a:ea typeface="Garamond"/>
                <a:cs typeface="Garamond"/>
                <a:sym typeface="Garamond"/>
              </a:rPr>
              <a:t> JSON, text, and CSV </a:t>
            </a:r>
            <a:r>
              <a:rPr lang="en-US" sz="2700" dirty="0" smtClean="0">
                <a:solidFill>
                  <a:schemeClr val="tx1">
                    <a:lumMod val="75000"/>
                  </a:schemeClr>
                </a:solidFill>
                <a:latin typeface="Garamond"/>
                <a:ea typeface="Garamond"/>
                <a:cs typeface="Garamond"/>
                <a:sym typeface="Garamond"/>
              </a:rPr>
              <a:t>files </a:t>
            </a:r>
            <a:endParaRPr lang="en-US" sz="2700" dirty="0">
              <a:solidFill>
                <a:schemeClr val="tx1">
                  <a:lumMod val="75000"/>
                </a:schemeClr>
              </a:solidFill>
              <a:latin typeface="Garamond"/>
              <a:ea typeface="Garamond"/>
              <a:cs typeface="Garamond"/>
              <a:sym typeface="Garamond"/>
            </a:endParaRPr>
          </a:p>
          <a:p>
            <a:pPr marL="0" lvl="0" indent="0" rtl="0">
              <a:lnSpc>
                <a:spcPct val="115000"/>
              </a:lnSpc>
              <a:spcBef>
                <a:spcPts val="0"/>
              </a:spcBef>
              <a:buNone/>
            </a:pPr>
            <a:endParaRPr sz="2700" b="1" dirty="0">
              <a:solidFill>
                <a:srgbClr val="EA7845"/>
              </a:solidFill>
              <a:latin typeface="Garamond"/>
              <a:ea typeface="Garamond"/>
              <a:cs typeface="Garamond"/>
              <a:sym typeface="Garamond"/>
            </a:endParaRPr>
          </a:p>
        </p:txBody>
      </p:sp>
      <p:pic>
        <p:nvPicPr>
          <p:cNvPr id="102" name="Shape 102"/>
          <p:cNvPicPr preferRelativeResize="0"/>
          <p:nvPr/>
        </p:nvPicPr>
        <p:blipFill>
          <a:blip r:embed="rId11">
            <a:alphaModFix/>
          </a:blip>
          <a:stretch>
            <a:fillRect/>
          </a:stretch>
        </p:blipFill>
        <p:spPr>
          <a:xfrm>
            <a:off x="13893674" y="12148600"/>
            <a:ext cx="10464574" cy="414750"/>
          </a:xfrm>
          <a:prstGeom prst="rect">
            <a:avLst/>
          </a:prstGeom>
          <a:noFill/>
          <a:ln>
            <a:noFill/>
          </a:ln>
        </p:spPr>
      </p:pic>
      <p:pic>
        <p:nvPicPr>
          <p:cNvPr id="103" name="Shape 103"/>
          <p:cNvPicPr preferRelativeResize="0"/>
          <p:nvPr/>
        </p:nvPicPr>
        <p:blipFill>
          <a:blip r:embed="rId12">
            <a:alphaModFix/>
          </a:blip>
          <a:stretch>
            <a:fillRect/>
          </a:stretch>
        </p:blipFill>
        <p:spPr>
          <a:xfrm>
            <a:off x="15244750" y="12148599"/>
            <a:ext cx="2057399" cy="1952325"/>
          </a:xfrm>
          <a:prstGeom prst="rect">
            <a:avLst/>
          </a:prstGeom>
          <a:noFill/>
          <a:ln>
            <a:noFill/>
          </a:ln>
        </p:spPr>
      </p:pic>
      <p:sp>
        <p:nvSpPr>
          <p:cNvPr id="104" name="Shape 104"/>
          <p:cNvSpPr txBox="1"/>
          <p:nvPr/>
        </p:nvSpPr>
        <p:spPr>
          <a:xfrm>
            <a:off x="957900" y="24550127"/>
            <a:ext cx="5356500" cy="1316700"/>
          </a:xfrm>
          <a:prstGeom prst="rect">
            <a:avLst/>
          </a:prstGeom>
          <a:noFill/>
          <a:ln>
            <a:noFill/>
          </a:ln>
        </p:spPr>
        <p:txBody>
          <a:bodyPr lIns="91425" tIns="45700" rIns="91425" bIns="45700" anchor="t" anchorCtr="0">
            <a:noAutofit/>
          </a:bodyPr>
          <a:lstStyle/>
          <a:p>
            <a:pPr marL="57150" marR="0" lvl="0" indent="-6350" algn="l" rtl="0">
              <a:lnSpc>
                <a:spcPct val="90000"/>
              </a:lnSpc>
              <a:spcBef>
                <a:spcPts val="0"/>
              </a:spcBef>
              <a:buClr>
                <a:srgbClr val="E97845"/>
              </a:buClr>
              <a:buSzPct val="25000"/>
              <a:buFont typeface="Arial"/>
              <a:buNone/>
            </a:pPr>
            <a:r>
              <a:rPr lang="en-US" sz="2700" dirty="0">
                <a:solidFill>
                  <a:schemeClr val="tx1">
                    <a:lumMod val="75000"/>
                  </a:schemeClr>
                </a:solidFill>
                <a:latin typeface="Garamond"/>
                <a:ea typeface="Garamond"/>
                <a:cs typeface="Garamond"/>
                <a:sym typeface="Garamond"/>
              </a:rPr>
              <a:t>The range of the CALIPSO satellite is virtually global; it covers paths 80° North to 80° South and all longitudes.</a:t>
            </a:r>
          </a:p>
          <a:p>
            <a:pPr marL="57150" marR="0" lvl="0" indent="-6350" algn="l" rtl="0">
              <a:lnSpc>
                <a:spcPct val="90000"/>
              </a:lnSpc>
              <a:spcBef>
                <a:spcPts val="0"/>
              </a:spcBef>
              <a:buClr>
                <a:srgbClr val="E97845"/>
              </a:buClr>
              <a:buFont typeface="Arial"/>
              <a:buNone/>
            </a:pPr>
            <a:endParaRPr dirty="0">
              <a:solidFill>
                <a:schemeClr val="tx1">
                  <a:lumMod val="75000"/>
                </a:schemeClr>
              </a:solidFill>
            </a:endParaRPr>
          </a:p>
        </p:txBody>
      </p:sp>
      <p:sp>
        <p:nvSpPr>
          <p:cNvPr id="105" name="Shape 105"/>
          <p:cNvSpPr txBox="1"/>
          <p:nvPr/>
        </p:nvSpPr>
        <p:spPr>
          <a:xfrm>
            <a:off x="14288825" y="9859500"/>
            <a:ext cx="10364100" cy="414900"/>
          </a:xfrm>
          <a:prstGeom prst="rect">
            <a:avLst/>
          </a:prstGeom>
          <a:noFill/>
          <a:ln>
            <a:noFill/>
          </a:ln>
        </p:spPr>
        <p:txBody>
          <a:bodyPr lIns="91425" tIns="91425" rIns="91425" bIns="91425" anchor="t" anchorCtr="0">
            <a:noAutofit/>
          </a:bodyPr>
          <a:lstStyle/>
          <a:p>
            <a:pPr lvl="0">
              <a:spcBef>
                <a:spcPts val="0"/>
              </a:spcBef>
              <a:buNone/>
            </a:pPr>
            <a:r>
              <a:rPr lang="en-US" sz="2200" b="1" dirty="0">
                <a:solidFill>
                  <a:schemeClr val="tx1">
                    <a:lumMod val="75000"/>
                  </a:schemeClr>
                </a:solidFill>
                <a:latin typeface="Century Gothic" panose="020B0502020202020204" pitchFamily="34" charset="0"/>
                <a:ea typeface="Arimo"/>
                <a:cs typeface="Arimo"/>
                <a:sym typeface="Arimo"/>
              </a:rPr>
              <a:t>“(03:42:28, 13.476), (03:42:35, 13.476), (03:42:35, 8.222), (03:42:28, 8.222)”</a:t>
            </a:r>
          </a:p>
        </p:txBody>
      </p:sp>
      <p:pic>
        <p:nvPicPr>
          <p:cNvPr id="106" name="Shape 106" descr="longitudeAllOver.png"/>
          <p:cNvPicPr preferRelativeResize="0"/>
          <p:nvPr/>
        </p:nvPicPr>
        <p:blipFill>
          <a:blip r:embed="rId13">
            <a:alphaModFix/>
          </a:blip>
          <a:stretch>
            <a:fillRect/>
          </a:stretch>
        </p:blipFill>
        <p:spPr>
          <a:xfrm>
            <a:off x="20318474" y="19568216"/>
            <a:ext cx="3651574" cy="3009636"/>
          </a:xfrm>
          <a:prstGeom prst="rect">
            <a:avLst/>
          </a:prstGeom>
          <a:noFill/>
          <a:ln>
            <a:noFill/>
          </a:ln>
        </p:spPr>
      </p:pic>
      <p:sp>
        <p:nvSpPr>
          <p:cNvPr id="107" name="Shape 107"/>
          <p:cNvSpPr/>
          <p:nvPr/>
        </p:nvSpPr>
        <p:spPr>
          <a:xfrm>
            <a:off x="18466250" y="10700250"/>
            <a:ext cx="5890800" cy="1142400"/>
          </a:xfrm>
          <a:prstGeom prst="wedgeEllipseCallout">
            <a:avLst>
              <a:gd name="adj1" fmla="val -28533"/>
              <a:gd name="adj2" fmla="val -6257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2700" dirty="0" smtClean="0">
                <a:solidFill>
                  <a:schemeClr val="tx1">
                    <a:lumMod val="75000"/>
                  </a:schemeClr>
                </a:solidFill>
                <a:latin typeface="Garamond"/>
                <a:ea typeface="Garamond"/>
                <a:cs typeface="Garamond"/>
                <a:sym typeface="Garamond"/>
              </a:rPr>
              <a:t> The </a:t>
            </a:r>
            <a:r>
              <a:rPr lang="en-US" sz="2700" dirty="0">
                <a:solidFill>
                  <a:schemeClr val="tx1">
                    <a:lumMod val="75000"/>
                  </a:schemeClr>
                </a:solidFill>
                <a:latin typeface="Garamond"/>
                <a:ea typeface="Garamond"/>
                <a:cs typeface="Garamond"/>
                <a:sym typeface="Garamond"/>
              </a:rPr>
              <a:t>user can now export </a:t>
            </a:r>
            <a:r>
              <a:rPr lang="en-US" sz="2700" dirty="0" smtClean="0">
                <a:solidFill>
                  <a:schemeClr val="tx1">
                    <a:lumMod val="75000"/>
                  </a:schemeClr>
                </a:solidFill>
                <a:latin typeface="Garamond"/>
                <a:ea typeface="Garamond"/>
                <a:cs typeface="Garamond"/>
                <a:sym typeface="Garamond"/>
              </a:rPr>
              <a:t> (</a:t>
            </a:r>
            <a:r>
              <a:rPr lang="en-US" sz="2700" dirty="0">
                <a:solidFill>
                  <a:schemeClr val="tx1">
                    <a:lumMod val="75000"/>
                  </a:schemeClr>
                </a:solidFill>
                <a:latin typeface="Garamond"/>
                <a:ea typeface="Garamond"/>
                <a:cs typeface="Garamond"/>
                <a:sym typeface="Garamond"/>
              </a:rPr>
              <a:t>time, altitude) coordinates. </a:t>
            </a:r>
          </a:p>
        </p:txBody>
      </p:sp>
      <p:pic>
        <p:nvPicPr>
          <p:cNvPr id="108" name="Shape 108"/>
          <p:cNvPicPr preferRelativeResize="0"/>
          <p:nvPr/>
        </p:nvPicPr>
        <p:blipFill rotWithShape="1">
          <a:blip r:embed="rId14">
            <a:alphaModFix/>
          </a:blip>
          <a:srcRect l="3109" t="2552" r="34198" b="24090"/>
          <a:stretch/>
        </p:blipFill>
        <p:spPr>
          <a:xfrm>
            <a:off x="20263575" y="15047493"/>
            <a:ext cx="3845099" cy="2957900"/>
          </a:xfrm>
          <a:prstGeom prst="rect">
            <a:avLst/>
          </a:prstGeom>
          <a:noFill/>
          <a:ln>
            <a:noFill/>
          </a:ln>
        </p:spPr>
      </p:pic>
      <p:sp>
        <p:nvSpPr>
          <p:cNvPr id="109" name="Shape 109"/>
          <p:cNvSpPr/>
          <p:nvPr/>
        </p:nvSpPr>
        <p:spPr>
          <a:xfrm>
            <a:off x="20276611" y="18193395"/>
            <a:ext cx="3735300" cy="636300"/>
          </a:xfrm>
          <a:prstGeom prst="roundRect">
            <a:avLst>
              <a:gd name="adj" fmla="val 16667"/>
            </a:avLst>
          </a:prstGeom>
          <a:solidFill>
            <a:srgbClr val="F8B17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342900" lvl="0" indent="-228600" rtl="0">
              <a:spcBef>
                <a:spcPts val="0"/>
              </a:spcBef>
              <a:buSzPct val="100000"/>
              <a:buFont typeface="Arial" panose="020B0604020202020204" pitchFamily="34" charset="0"/>
              <a:buChar char="•"/>
            </a:pPr>
            <a:r>
              <a:rPr lang="en-US" sz="1800" dirty="0"/>
              <a:t>Draw lines while sketching</a:t>
            </a:r>
          </a:p>
          <a:p>
            <a:pPr marL="342900" lvl="0" indent="-228600">
              <a:spcBef>
                <a:spcPts val="0"/>
              </a:spcBef>
              <a:buSzPct val="100000"/>
              <a:buFont typeface="Arial" panose="020B0604020202020204" pitchFamily="34" charset="0"/>
              <a:buChar char="•"/>
            </a:pPr>
            <a:r>
              <a:rPr lang="en-US" sz="1800" dirty="0"/>
              <a:t>Right-click to close polygons </a:t>
            </a:r>
          </a:p>
        </p:txBody>
      </p:sp>
      <p:sp>
        <p:nvSpPr>
          <p:cNvPr id="110" name="Shape 110"/>
          <p:cNvSpPr/>
          <p:nvPr/>
        </p:nvSpPr>
        <p:spPr>
          <a:xfrm>
            <a:off x="20318474" y="22747705"/>
            <a:ext cx="3616347" cy="635945"/>
          </a:xfrm>
          <a:prstGeom prst="roundRect">
            <a:avLst>
              <a:gd name="adj" fmla="val 16667"/>
            </a:avLst>
          </a:prstGeom>
          <a:solidFill>
            <a:srgbClr val="F8B17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342900" lvl="0" indent="-228600" rtl="0">
              <a:spcBef>
                <a:spcPts val="0"/>
              </a:spcBef>
              <a:buSzPct val="100000"/>
              <a:buFont typeface="Arial" panose="020B0604020202020204" pitchFamily="34" charset="0"/>
              <a:buChar char="•"/>
            </a:pPr>
            <a:r>
              <a:rPr lang="en-US" sz="1800" dirty="0"/>
              <a:t>Longitude properties are available in the database</a:t>
            </a:r>
          </a:p>
        </p:txBody>
      </p:sp>
      <p:sp>
        <p:nvSpPr>
          <p:cNvPr id="111" name="Shape 111"/>
          <p:cNvSpPr/>
          <p:nvPr/>
        </p:nvSpPr>
        <p:spPr>
          <a:xfrm>
            <a:off x="13887889" y="18224428"/>
            <a:ext cx="5487600" cy="636300"/>
          </a:xfrm>
          <a:prstGeom prst="roundRect">
            <a:avLst>
              <a:gd name="adj" fmla="val 16667"/>
            </a:avLst>
          </a:prstGeom>
          <a:solidFill>
            <a:srgbClr val="F8B17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342900" lvl="0" indent="-228600" rtl="0">
              <a:spcBef>
                <a:spcPts val="0"/>
              </a:spcBef>
              <a:buSzPct val="100000"/>
              <a:buFont typeface="Arial" panose="020B0604020202020204" pitchFamily="34" charset="0"/>
              <a:buChar char="•"/>
            </a:pPr>
            <a:r>
              <a:rPr lang="en-US" sz="1800" dirty="0"/>
              <a:t>Visualization of ice/water phase</a:t>
            </a:r>
          </a:p>
          <a:p>
            <a:pPr marL="342900" lvl="0" indent="-228600" rtl="0">
              <a:spcBef>
                <a:spcPts val="0"/>
              </a:spcBef>
              <a:buSzPct val="100000"/>
              <a:buFont typeface="Arial" panose="020B0604020202020204" pitchFamily="34" charset="0"/>
              <a:buChar char="•"/>
            </a:pPr>
            <a:r>
              <a:rPr lang="en-US" sz="1800" dirty="0"/>
              <a:t>Distinguishes water phase of clouds</a:t>
            </a:r>
          </a:p>
        </p:txBody>
      </p:sp>
      <p:sp>
        <p:nvSpPr>
          <p:cNvPr id="112" name="Shape 112"/>
          <p:cNvSpPr/>
          <p:nvPr/>
        </p:nvSpPr>
        <p:spPr>
          <a:xfrm>
            <a:off x="13893674" y="22747350"/>
            <a:ext cx="5429700" cy="636300"/>
          </a:xfrm>
          <a:prstGeom prst="roundRect">
            <a:avLst>
              <a:gd name="adj" fmla="val 16667"/>
            </a:avLst>
          </a:prstGeom>
          <a:solidFill>
            <a:srgbClr val="F8B17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342900" lvl="0" indent="-228600" rtl="0">
              <a:spcBef>
                <a:spcPts val="0"/>
              </a:spcBef>
              <a:buSzPct val="100000"/>
              <a:buFont typeface="Arial" panose="020B0604020202020204" pitchFamily="34" charset="0"/>
              <a:buChar char="•"/>
            </a:pPr>
            <a:r>
              <a:rPr lang="en-US" sz="1800" dirty="0"/>
              <a:t>Visualization of vertical feature mask</a:t>
            </a:r>
          </a:p>
          <a:p>
            <a:pPr marL="342900" lvl="0" indent="-228600" rtl="0">
              <a:spcBef>
                <a:spcPts val="0"/>
              </a:spcBef>
              <a:buSzPct val="100000"/>
              <a:buFont typeface="Arial" panose="020B0604020202020204" pitchFamily="34" charset="0"/>
              <a:buChar char="•"/>
            </a:pPr>
            <a:r>
              <a:rPr lang="en-US" sz="1800" dirty="0"/>
              <a:t>Subtypes atmospheric features </a:t>
            </a:r>
          </a:p>
        </p:txBody>
      </p:sp>
      <p:sp>
        <p:nvSpPr>
          <p:cNvPr id="114" name="Shape 114"/>
          <p:cNvSpPr/>
          <p:nvPr/>
        </p:nvSpPr>
        <p:spPr>
          <a:xfrm>
            <a:off x="17318175" y="13012900"/>
            <a:ext cx="5890800" cy="1142400"/>
          </a:xfrm>
          <a:prstGeom prst="wedgeEllipseCallout">
            <a:avLst>
              <a:gd name="adj1" fmla="val -28533"/>
              <a:gd name="adj2" fmla="val -6257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700" dirty="0">
                <a:solidFill>
                  <a:schemeClr val="tx1">
                    <a:lumMod val="75000"/>
                  </a:schemeClr>
                </a:solidFill>
                <a:latin typeface="Garamond"/>
                <a:ea typeface="Garamond"/>
                <a:cs typeface="Garamond"/>
                <a:sym typeface="Garamond"/>
              </a:rPr>
              <a:t>The tab feature allows for easier display of datasets</a:t>
            </a:r>
          </a:p>
        </p:txBody>
      </p:sp>
      <p:pic>
        <p:nvPicPr>
          <p:cNvPr id="115" name="Shape 115"/>
          <p:cNvPicPr preferRelativeResize="0"/>
          <p:nvPr/>
        </p:nvPicPr>
        <p:blipFill rotWithShape="1">
          <a:blip r:embed="rId4">
            <a:alphaModFix/>
          </a:blip>
          <a:srcRect/>
          <a:stretch/>
        </p:blipFill>
        <p:spPr>
          <a:xfrm>
            <a:off x="9220589" y="31583587"/>
            <a:ext cx="2057400" cy="2081700"/>
          </a:xfrm>
          <a:prstGeom prst="rect">
            <a:avLst/>
          </a:prstGeom>
          <a:noFill/>
          <a:ln>
            <a:noFill/>
          </a:ln>
        </p:spPr>
      </p:pic>
      <p:sp>
        <p:nvSpPr>
          <p:cNvPr id="2" name="Right Arrow 1"/>
          <p:cNvSpPr/>
          <p:nvPr/>
        </p:nvSpPr>
        <p:spPr>
          <a:xfrm>
            <a:off x="1893396" y="15156500"/>
            <a:ext cx="9647004" cy="4582049"/>
          </a:xfrm>
          <a:prstGeom prst="rightArrow">
            <a:avLst/>
          </a:prstGeom>
          <a:solidFill>
            <a:srgbClr val="F8B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089501" y="16456011"/>
            <a:ext cx="2378702" cy="1953890"/>
          </a:xfrm>
          <a:prstGeom prst="roundRect">
            <a:avLst/>
          </a:prstGeom>
          <a:solidFill>
            <a:srgbClr val="FB9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4576328" y="16470579"/>
            <a:ext cx="2378702" cy="1953890"/>
          </a:xfrm>
          <a:prstGeom prst="roundRect">
            <a:avLst/>
          </a:prstGeom>
          <a:solidFill>
            <a:srgbClr val="FB9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7063155" y="16481280"/>
            <a:ext cx="2378702" cy="1953890"/>
          </a:xfrm>
          <a:prstGeom prst="roundRect">
            <a:avLst/>
          </a:prstGeom>
          <a:solidFill>
            <a:srgbClr val="FB9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19752" y="17042726"/>
            <a:ext cx="1918200" cy="830997"/>
          </a:xfrm>
          <a:prstGeom prst="rect">
            <a:avLst/>
          </a:prstGeom>
          <a:noFill/>
        </p:spPr>
        <p:txBody>
          <a:bodyPr wrap="square" rtlCol="0">
            <a:spAutoFit/>
          </a:bodyPr>
          <a:lstStyle/>
          <a:p>
            <a:pPr algn="ctr"/>
            <a:r>
              <a:rPr lang="en-US" sz="2400" b="1" dirty="0" smtClean="0">
                <a:latin typeface="Garamond" panose="02020404030301010803" pitchFamily="18" charset="0"/>
              </a:rPr>
              <a:t>Preliminary Testing</a:t>
            </a:r>
            <a:endParaRPr lang="en-US" sz="2400" b="1" dirty="0">
              <a:latin typeface="Garamond" panose="02020404030301010803" pitchFamily="18" charset="0"/>
            </a:endParaRPr>
          </a:p>
        </p:txBody>
      </p:sp>
      <p:sp>
        <p:nvSpPr>
          <p:cNvPr id="120" name="TextBox 119"/>
          <p:cNvSpPr txBox="1"/>
          <p:nvPr/>
        </p:nvSpPr>
        <p:spPr>
          <a:xfrm>
            <a:off x="4806037" y="17025318"/>
            <a:ext cx="1918200" cy="830997"/>
          </a:xfrm>
          <a:prstGeom prst="rect">
            <a:avLst/>
          </a:prstGeom>
          <a:noFill/>
        </p:spPr>
        <p:txBody>
          <a:bodyPr wrap="square" rtlCol="0">
            <a:spAutoFit/>
          </a:bodyPr>
          <a:lstStyle/>
          <a:p>
            <a:pPr algn="ctr"/>
            <a:r>
              <a:rPr lang="en-US" sz="2400" b="1" dirty="0" smtClean="0">
                <a:latin typeface="Garamond" panose="02020404030301010803" pitchFamily="18" charset="0"/>
              </a:rPr>
              <a:t>Software Development</a:t>
            </a:r>
            <a:endParaRPr lang="en-US" sz="2400" b="1" dirty="0">
              <a:latin typeface="Garamond" panose="02020404030301010803" pitchFamily="18" charset="0"/>
            </a:endParaRPr>
          </a:p>
        </p:txBody>
      </p:sp>
      <p:sp>
        <p:nvSpPr>
          <p:cNvPr id="121" name="TextBox 120"/>
          <p:cNvSpPr txBox="1"/>
          <p:nvPr/>
        </p:nvSpPr>
        <p:spPr>
          <a:xfrm>
            <a:off x="7293406" y="17202123"/>
            <a:ext cx="1918200" cy="461665"/>
          </a:xfrm>
          <a:prstGeom prst="rect">
            <a:avLst/>
          </a:prstGeom>
          <a:noFill/>
        </p:spPr>
        <p:txBody>
          <a:bodyPr wrap="square" rtlCol="0">
            <a:spAutoFit/>
          </a:bodyPr>
          <a:lstStyle/>
          <a:p>
            <a:pPr algn="ctr"/>
            <a:r>
              <a:rPr lang="en-US" sz="2400" b="1" dirty="0" smtClean="0">
                <a:latin typeface="Garamond" panose="02020404030301010803" pitchFamily="18" charset="0"/>
              </a:rPr>
              <a:t>Visualization</a:t>
            </a:r>
            <a:endParaRPr lang="en-US" sz="2400" b="1" dirty="0">
              <a:latin typeface="Garamond" panose="02020404030301010803" pitchFamily="18" charset="0"/>
            </a:endParaRPr>
          </a:p>
        </p:txBody>
      </p:sp>
      <p:pic>
        <p:nvPicPr>
          <p:cNvPr id="10" name="Picture 9"/>
          <p:cNvPicPr>
            <a:picLocks noChangeAspect="1"/>
          </p:cNvPicPr>
          <p:nvPr/>
        </p:nvPicPr>
        <p:blipFill rotWithShape="1">
          <a:blip r:embed="rId15">
            <a:extLst>
              <a:ext uri="{28A0092B-C50C-407E-A947-70E740481C1C}">
                <a14:useLocalDpi xmlns:a14="http://schemas.microsoft.com/office/drawing/2010/main" val="0"/>
              </a:ext>
            </a:extLst>
          </a:blip>
          <a:srcRect l="26715" t="19132" r="19235" b="25738"/>
          <a:stretch/>
        </p:blipFill>
        <p:spPr>
          <a:xfrm>
            <a:off x="9429750" y="31785791"/>
            <a:ext cx="1641764" cy="1667741"/>
          </a:xfrm>
          <a:prstGeom prst="ellipse">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0691" y="21250638"/>
            <a:ext cx="5296133" cy="261896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731</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Webdings</vt:lpstr>
      <vt:lpstr>Garamond</vt:lpstr>
      <vt:lpstr>Arimo</vt:lpstr>
      <vt:lpstr>Century Gothic</vt:lpstr>
      <vt:lpstr>Questrial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Kelley, Carrie L. (LARC-E3)[SSAI DEVELOP]</cp:lastModifiedBy>
  <cp:revision>14</cp:revision>
  <dcterms:modified xsi:type="dcterms:W3CDTF">2016-08-03T20:02:53Z</dcterms:modified>
</cp:coreProperties>
</file>