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2" pos="6816" userDrawn="1">
          <p15:clr>
            <a:srgbClr val="A4A3A4"/>
          </p15:clr>
        </p15:guide>
        <p15:guide id="8" orient="horz" pos="6504" userDrawn="1">
          <p15:clr>
            <a:srgbClr val="A4A3A4"/>
          </p15:clr>
        </p15:guide>
        <p15:guide id="11" orient="horz" pos="13320" userDrawn="1">
          <p15:clr>
            <a:srgbClr val="A4A3A4"/>
          </p15:clr>
        </p15:guide>
        <p15:guide id="12" orient="horz" pos="10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cmAuthor>
  <p:cmAuthor id="2" name="Vishal Arya" initials="" lastIdx="12" clrIdx="1"/>
  <p:cmAuthor id="3" name="Fenn, Teresa E. (LARC-E3)[SSAI DEVELOP]" initials="FTE(D" lastIdx="7" clrIdx="2">
    <p:extLst>
      <p:ext uri="{19B8F6BF-5375-455C-9EA6-DF929625EA0E}">
        <p15:presenceInfo xmlns:p15="http://schemas.microsoft.com/office/powerpoint/2012/main" userId="S-1-5-21-330711430-3775241029-4075259233-667967" providerId="AD"/>
      </p:ext>
    </p:extLst>
  </p:cmAuthor>
  <p:cmAuthor id="4" name="Arya, Vishal (LARC)[DEVELOP]" initials="AV(" lastIdx="27" clrIdx="3">
    <p:extLst>
      <p:ext uri="{19B8F6BF-5375-455C-9EA6-DF929625EA0E}">
        <p15:presenceInfo xmlns:p15="http://schemas.microsoft.com/office/powerpoint/2012/main" userId="S-1-5-21-330711430-3775241029-4075259233-665990" providerId="AD"/>
      </p:ext>
    </p:extLst>
  </p:cmAuthor>
  <p:cmAuthor id="5" name="Jamie Favors" initials="JF" lastIdx="1" clrIdx="4">
    <p:extLst>
      <p:ext uri="{19B8F6BF-5375-455C-9EA6-DF929625EA0E}">
        <p15:presenceInfo xmlns:p15="http://schemas.microsoft.com/office/powerpoint/2012/main" userId="1684f4714c4a4b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216" y="36"/>
      </p:cViewPr>
      <p:guideLst>
        <p:guide pos="6816"/>
        <p:guide orient="horz" pos="6504"/>
        <p:guide orient="horz" pos="13320"/>
        <p:guide orient="horz" pos="10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a:t>DEVELOP Node Location</a:t>
            </a:r>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a:t>Project subtitle [use sentence case]</a:t>
            </a:r>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a:t>Project Title [Use Title Case]</a:t>
            </a: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emf"/><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emf"/><Relationship Id="rId20"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image" Target="../media/image15.emf"/><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2074" r="2233" b="3112"/>
          <a:stretch/>
        </p:blipFill>
        <p:spPr>
          <a:xfrm>
            <a:off x="8635567" y="21198246"/>
            <a:ext cx="3326864" cy="3230004"/>
          </a:xfrm>
          <a:prstGeom prst="rect">
            <a:avLst/>
          </a:prstGeom>
          <a:ln w="3175">
            <a:solidFill>
              <a:schemeClr val="tx1"/>
            </a:solidFill>
          </a:ln>
        </p:spPr>
      </p:pic>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Validating </a:t>
            </a:r>
            <a:r>
              <a:rPr lang="en-US" dirty="0" smtClean="0"/>
              <a:t>Satellite </a:t>
            </a:r>
            <a:r>
              <a:rPr lang="en-US" dirty="0"/>
              <a:t>O</a:t>
            </a:r>
            <a:r>
              <a:rPr lang="en-US" dirty="0" smtClean="0"/>
              <a:t>bservations </a:t>
            </a:r>
            <a:r>
              <a:rPr lang="en-US" dirty="0"/>
              <a:t>of </a:t>
            </a:r>
            <a:r>
              <a:rPr lang="en-US" dirty="0" smtClean="0"/>
              <a:t>Wastewater </a:t>
            </a:r>
            <a:r>
              <a:rPr lang="en-US" dirty="0"/>
              <a:t>P</a:t>
            </a:r>
            <a:r>
              <a:rPr lang="en-US" dirty="0" smtClean="0"/>
              <a:t>lume </a:t>
            </a:r>
            <a:r>
              <a:rPr lang="en-US" dirty="0"/>
              <a:t>B</a:t>
            </a:r>
            <a:r>
              <a:rPr lang="en-US" dirty="0" smtClean="0"/>
              <a:t>iological </a:t>
            </a:r>
            <a:r>
              <a:rPr lang="en-US" dirty="0"/>
              <a:t>I</a:t>
            </a:r>
            <a:r>
              <a:rPr lang="en-US" dirty="0" smtClean="0"/>
              <a:t>mpacts </a:t>
            </a:r>
            <a:r>
              <a:rPr lang="en-US" dirty="0"/>
              <a:t>in Santa Monica Bay, California</a:t>
            </a:r>
          </a:p>
        </p:txBody>
      </p:sp>
      <p:sp>
        <p:nvSpPr>
          <p:cNvPr id="5" name="Text Placeholder 4"/>
          <p:cNvSpPr>
            <a:spLocks noGrp="1"/>
          </p:cNvSpPr>
          <p:nvPr>
            <p:ph type="body" sz="quarter" idx="10"/>
          </p:nvPr>
        </p:nvSpPr>
        <p:spPr/>
        <p:txBody>
          <a:bodyPr/>
          <a:lstStyle/>
          <a:p>
            <a:r>
              <a:rPr lang="en-US" dirty="0"/>
              <a:t>Los Angeles Oceans II</a:t>
            </a:r>
          </a:p>
        </p:txBody>
      </p:sp>
      <p:sp>
        <p:nvSpPr>
          <p:cNvPr id="9" name="Text Placeholder 16"/>
          <p:cNvSpPr txBox="1">
            <a:spLocks/>
          </p:cNvSpPr>
          <p:nvPr/>
        </p:nvSpPr>
        <p:spPr>
          <a:xfrm>
            <a:off x="1280924" y="34138306"/>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Lindsay </a:t>
            </a:r>
            <a:r>
              <a:rPr lang="en-US" dirty="0" err="1"/>
              <a:t>Almaleh</a:t>
            </a:r>
            <a:r>
              <a:rPr lang="en-US" dirty="0"/>
              <a:t> and Rebecca Trinh</a:t>
            </a:r>
          </a:p>
        </p:txBody>
      </p:sp>
      <p:sp>
        <p:nvSpPr>
          <p:cNvPr id="10" name="Text Placeholder 16"/>
          <p:cNvSpPr txBox="1">
            <a:spLocks/>
          </p:cNvSpPr>
          <p:nvPr/>
        </p:nvSpPr>
        <p:spPr>
          <a:xfrm>
            <a:off x="9203834" y="33122190"/>
            <a:ext cx="8229600" cy="15887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t>Hyperion Water Reclamation Plant,</a:t>
            </a:r>
          </a:p>
          <a:p>
            <a:pPr algn="ctr">
              <a:lnSpc>
                <a:spcPct val="100000"/>
              </a:lnSpc>
              <a:spcBef>
                <a:spcPts val="0"/>
              </a:spcBef>
            </a:pPr>
            <a:r>
              <a:rPr lang="en-US" dirty="0"/>
              <a:t>City Of Los Angeles</a:t>
            </a:r>
          </a:p>
        </p:txBody>
      </p:sp>
      <p:sp>
        <p:nvSpPr>
          <p:cNvPr id="11" name="Text Placeholder 16"/>
          <p:cNvSpPr txBox="1">
            <a:spLocks/>
          </p:cNvSpPr>
          <p:nvPr/>
        </p:nvSpPr>
        <p:spPr>
          <a:xfrm>
            <a:off x="18292876" y="28890087"/>
            <a:ext cx="8640686" cy="62914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gn="just">
              <a:lnSpc>
                <a:spcPct val="110000"/>
              </a:lnSpc>
              <a:buClr>
                <a:schemeClr val="accent1"/>
              </a:buClr>
              <a:buFont typeface="Webdings" panose="05030102010509060703" pitchFamily="18" charset="2"/>
              <a:buChar char=""/>
            </a:pPr>
            <a:r>
              <a:rPr lang="en-US" dirty="0"/>
              <a:t>Science advisors: Ben Holt and Michelle </a:t>
            </a:r>
            <a:r>
              <a:rPr lang="en-US" dirty="0" err="1"/>
              <a:t>Gierach</a:t>
            </a:r>
            <a:r>
              <a:rPr lang="en-US" dirty="0"/>
              <a:t>, NASA JPL</a:t>
            </a:r>
          </a:p>
          <a:p>
            <a:pPr marL="457200" indent="-457200" algn="just">
              <a:lnSpc>
                <a:spcPct val="110000"/>
              </a:lnSpc>
              <a:buClr>
                <a:schemeClr val="accent1"/>
              </a:buClr>
              <a:buFont typeface="Webdings" panose="05030102010509060703" pitchFamily="18" charset="2"/>
              <a:buChar char=""/>
            </a:pPr>
            <a:r>
              <a:rPr lang="en-US" dirty="0"/>
              <a:t>Project partners: Curtis Cash, Ashley Booth, and Mas </a:t>
            </a:r>
            <a:r>
              <a:rPr lang="en-US" dirty="0" err="1"/>
              <a:t>Dojiri</a:t>
            </a:r>
            <a:r>
              <a:rPr lang="en-US" dirty="0"/>
              <a:t>, Hyperion Water Reclamation Plant</a:t>
            </a:r>
          </a:p>
          <a:p>
            <a:pPr marL="457200" indent="-457200" algn="just">
              <a:lnSpc>
                <a:spcPct val="110000"/>
              </a:lnSpc>
              <a:buClr>
                <a:schemeClr val="accent1"/>
              </a:buClr>
              <a:buFont typeface="Webdings" panose="05030102010509060703" pitchFamily="18" charset="2"/>
              <a:buChar char=""/>
            </a:pPr>
            <a:r>
              <a:rPr lang="en-US" dirty="0"/>
              <a:t>Cedric Fichot, NASA JPL</a:t>
            </a:r>
          </a:p>
          <a:p>
            <a:pPr marL="457200" indent="-457200" algn="just">
              <a:lnSpc>
                <a:spcPct val="110000"/>
              </a:lnSpc>
              <a:buClr>
                <a:schemeClr val="accent1"/>
              </a:buClr>
              <a:buFont typeface="Webdings" panose="05030102010509060703" pitchFamily="18" charset="2"/>
              <a:buChar char=""/>
            </a:pPr>
            <a:r>
              <a:rPr lang="en-US" dirty="0"/>
              <a:t>Jayme Smith, USC</a:t>
            </a:r>
          </a:p>
          <a:p>
            <a:pPr marL="457200" indent="-457200" algn="just">
              <a:lnSpc>
                <a:spcPct val="110000"/>
              </a:lnSpc>
              <a:buClr>
                <a:schemeClr val="accent1"/>
              </a:buClr>
              <a:buFont typeface="Webdings" panose="05030102010509060703" pitchFamily="18" charset="2"/>
              <a:buChar char=""/>
            </a:pPr>
            <a:r>
              <a:rPr lang="en-US" dirty="0"/>
              <a:t>Carter </a:t>
            </a:r>
            <a:r>
              <a:rPr lang="en-US" dirty="0" err="1"/>
              <a:t>Ohlmann</a:t>
            </a:r>
            <a:r>
              <a:rPr lang="en-US" dirty="0"/>
              <a:t>, UCSB</a:t>
            </a:r>
          </a:p>
          <a:p>
            <a:pPr marL="457200" indent="-457200" algn="just">
              <a:lnSpc>
                <a:spcPct val="110000"/>
              </a:lnSpc>
              <a:buClr>
                <a:schemeClr val="accent1"/>
              </a:buClr>
              <a:buFont typeface="Webdings" panose="05030102010509060703" pitchFamily="18" charset="2"/>
              <a:buChar char=""/>
            </a:pPr>
            <a:r>
              <a:rPr lang="en-US" dirty="0"/>
              <a:t>NASA DEVELOP National Program</a:t>
            </a:r>
          </a:p>
          <a:p>
            <a:pPr marL="457200" indent="-457200" algn="just">
              <a:lnSpc>
                <a:spcPct val="110000"/>
              </a:lnSpc>
              <a:buClr>
                <a:schemeClr val="accent1"/>
              </a:buClr>
              <a:buFont typeface="Webdings" panose="05030102010509060703" pitchFamily="18" charset="2"/>
              <a:buChar char=""/>
            </a:pPr>
            <a:r>
              <a:rPr lang="en-US" dirty="0"/>
              <a:t>Previous Contributors: Mark Barker, Christine Rains, and Jack Pan</a:t>
            </a:r>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a:latin typeface="+mj-lt"/>
            </a:endParaRPr>
          </a:p>
        </p:txBody>
      </p:sp>
      <p:sp>
        <p:nvSpPr>
          <p:cNvPr id="15" name="Text Placeholder 16"/>
          <p:cNvSpPr txBox="1">
            <a:spLocks/>
          </p:cNvSpPr>
          <p:nvPr/>
        </p:nvSpPr>
        <p:spPr>
          <a:xfrm>
            <a:off x="18109936" y="5717524"/>
            <a:ext cx="8370864" cy="60634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a:solidFill>
                  <a:schemeClr val="accent1"/>
                </a:solidFill>
              </a:rPr>
              <a:t>Coordinate</a:t>
            </a:r>
            <a:r>
              <a:rPr lang="en-US" b="1" dirty="0"/>
              <a:t> </a:t>
            </a:r>
            <a:r>
              <a:rPr lang="en-US" dirty="0"/>
              <a:t>with the Hyperion Water Reclamation Plant research team in obtaining </a:t>
            </a:r>
            <a:r>
              <a:rPr lang="en-US" i="1" dirty="0"/>
              <a:t>in situ </a:t>
            </a:r>
            <a:r>
              <a:rPr lang="en-US" dirty="0"/>
              <a:t>data taken in the </a:t>
            </a:r>
            <a:r>
              <a:rPr lang="en-US" dirty="0" smtClean="0"/>
              <a:t>Santa Monica Bay.</a:t>
            </a:r>
            <a:endParaRPr lang="en-US" b="1" dirty="0"/>
          </a:p>
          <a:p>
            <a:pPr marL="347663" indent="-347663" algn="just"/>
            <a:r>
              <a:rPr lang="en-US" b="1" dirty="0">
                <a:solidFill>
                  <a:schemeClr val="accent1"/>
                </a:solidFill>
              </a:rPr>
              <a:t>Validate </a:t>
            </a:r>
            <a:r>
              <a:rPr lang="en-US" dirty="0"/>
              <a:t>NASA Earth observations and i</a:t>
            </a:r>
            <a:r>
              <a:rPr lang="en-US" i="1" dirty="0"/>
              <a:t>n situ</a:t>
            </a:r>
            <a:r>
              <a:rPr lang="en-US" dirty="0"/>
              <a:t> data taken during the diversion event.</a:t>
            </a:r>
          </a:p>
          <a:p>
            <a:pPr marL="347663" indent="-347663" algn="just"/>
            <a:r>
              <a:rPr lang="en-US" b="1" dirty="0">
                <a:solidFill>
                  <a:schemeClr val="accent1"/>
                </a:solidFill>
              </a:rPr>
              <a:t>Determine</a:t>
            </a:r>
            <a:r>
              <a:rPr lang="en-US" dirty="0">
                <a:solidFill>
                  <a:schemeClr val="accent1"/>
                </a:solidFill>
              </a:rPr>
              <a:t> </a:t>
            </a:r>
            <a:r>
              <a:rPr lang="en-US" dirty="0"/>
              <a:t>whether the expelled effluent has negatively impacted the local ecosystem or washed ashore to potentially contaminate beaches.</a:t>
            </a:r>
          </a:p>
          <a:p>
            <a:pPr marL="347663" indent="-347663" algn="just"/>
            <a:r>
              <a:rPr lang="en-US" b="1" dirty="0">
                <a:solidFill>
                  <a:schemeClr val="accent1"/>
                </a:solidFill>
              </a:rPr>
              <a:t>Publish</a:t>
            </a:r>
            <a:r>
              <a:rPr lang="en-US" b="1" dirty="0"/>
              <a:t> </a:t>
            </a:r>
            <a:r>
              <a:rPr lang="en-US" dirty="0"/>
              <a:t>results in a journal and Hyperion’s technical report.</a:t>
            </a:r>
            <a:endParaRPr lang="en-US" b="1" dirty="0"/>
          </a:p>
          <a:p>
            <a:pPr marL="347663" indent="-347663" algn="just"/>
            <a:endParaRPr lang="en-US" dirty="0">
              <a:latin typeface="+mj-lt"/>
            </a:endParaRPr>
          </a:p>
        </p:txBody>
      </p:sp>
      <p:sp>
        <p:nvSpPr>
          <p:cNvPr id="16" name="TextBox 15"/>
          <p:cNvSpPr txBox="1"/>
          <p:nvPr/>
        </p:nvSpPr>
        <p:spPr>
          <a:xfrm>
            <a:off x="898161" y="4883440"/>
            <a:ext cx="16916399"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Abstract</a:t>
            </a:r>
          </a:p>
        </p:txBody>
      </p:sp>
      <p:sp>
        <p:nvSpPr>
          <p:cNvPr id="23" name="TextBox 22"/>
          <p:cNvSpPr txBox="1"/>
          <p:nvPr/>
        </p:nvSpPr>
        <p:spPr>
          <a:xfrm>
            <a:off x="18216471" y="4900341"/>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Objectives</a:t>
            </a:r>
          </a:p>
        </p:txBody>
      </p:sp>
      <p:sp>
        <p:nvSpPr>
          <p:cNvPr id="24" name="TextBox 23"/>
          <p:cNvSpPr txBox="1"/>
          <p:nvPr/>
        </p:nvSpPr>
        <p:spPr>
          <a:xfrm>
            <a:off x="844598" y="10527957"/>
            <a:ext cx="169164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Methodology</a:t>
            </a:r>
          </a:p>
        </p:txBody>
      </p:sp>
      <p:sp>
        <p:nvSpPr>
          <p:cNvPr id="25" name="TextBox 24"/>
          <p:cNvSpPr txBox="1"/>
          <p:nvPr/>
        </p:nvSpPr>
        <p:spPr>
          <a:xfrm>
            <a:off x="18260336" y="10462246"/>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Study Area</a:t>
            </a:r>
          </a:p>
        </p:txBody>
      </p:sp>
      <p:sp>
        <p:nvSpPr>
          <p:cNvPr id="26" name="TextBox 25"/>
          <p:cNvSpPr txBox="1"/>
          <p:nvPr/>
        </p:nvSpPr>
        <p:spPr>
          <a:xfrm>
            <a:off x="18216544" y="17004853"/>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Earth Observations</a:t>
            </a:r>
          </a:p>
        </p:txBody>
      </p:sp>
      <p:sp>
        <p:nvSpPr>
          <p:cNvPr id="27" name="TextBox 26"/>
          <p:cNvSpPr txBox="1"/>
          <p:nvPr/>
        </p:nvSpPr>
        <p:spPr>
          <a:xfrm>
            <a:off x="844598" y="20120539"/>
            <a:ext cx="16916398"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Results</a:t>
            </a:r>
          </a:p>
        </p:txBody>
      </p:sp>
      <p:sp>
        <p:nvSpPr>
          <p:cNvPr id="28" name="TextBox 27"/>
          <p:cNvSpPr txBox="1"/>
          <p:nvPr/>
        </p:nvSpPr>
        <p:spPr>
          <a:xfrm>
            <a:off x="18356781" y="21305826"/>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Conclusions</a:t>
            </a:r>
          </a:p>
        </p:txBody>
      </p:sp>
      <p:sp>
        <p:nvSpPr>
          <p:cNvPr id="29" name="TextBox 28"/>
          <p:cNvSpPr txBox="1"/>
          <p:nvPr/>
        </p:nvSpPr>
        <p:spPr>
          <a:xfrm>
            <a:off x="18334420" y="28121932"/>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Acknowledgements</a:t>
            </a:r>
          </a:p>
        </p:txBody>
      </p:sp>
      <p:sp>
        <p:nvSpPr>
          <p:cNvPr id="30" name="TextBox 29"/>
          <p:cNvSpPr txBox="1"/>
          <p:nvPr/>
        </p:nvSpPr>
        <p:spPr>
          <a:xfrm>
            <a:off x="10771721" y="32418944"/>
            <a:ext cx="462626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Project Partners</a:t>
            </a:r>
          </a:p>
        </p:txBody>
      </p:sp>
      <p:sp>
        <p:nvSpPr>
          <p:cNvPr id="31" name="TextBox 30"/>
          <p:cNvSpPr txBox="1"/>
          <p:nvPr/>
        </p:nvSpPr>
        <p:spPr>
          <a:xfrm>
            <a:off x="935437" y="28478579"/>
            <a:ext cx="8229600"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269677"/>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Rebecca Trinh (Project Lead), Lindsay </a:t>
            </a:r>
            <a:r>
              <a:rPr lang="en-US" dirty="0" err="1"/>
              <a:t>Almaleh</a:t>
            </a:r>
            <a:endParaRPr lang="en-US" dirty="0"/>
          </a:p>
          <a:p>
            <a:r>
              <a:rPr lang="en-US" sz="2400" dirty="0"/>
              <a:t>DEVELOP National Program at NASA Jet Propulsion Laboratory</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349043" y="19091871"/>
            <a:ext cx="2251939" cy="14799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5000" y="17689250"/>
            <a:ext cx="2481829" cy="1300203"/>
          </a:xfrm>
          <a:prstGeom prst="rect">
            <a:avLst/>
          </a:prstGeom>
        </p:spPr>
      </p:pic>
      <p:sp>
        <p:nvSpPr>
          <p:cNvPr id="49" name="TextBox 48"/>
          <p:cNvSpPr txBox="1"/>
          <p:nvPr/>
        </p:nvSpPr>
        <p:spPr>
          <a:xfrm>
            <a:off x="18842168" y="18631156"/>
            <a:ext cx="1758815" cy="584775"/>
          </a:xfrm>
          <a:prstGeom prst="rect">
            <a:avLst/>
          </a:prstGeom>
          <a:noFill/>
        </p:spPr>
        <p:txBody>
          <a:bodyPr wrap="none" rtlCol="0">
            <a:spAutoFit/>
          </a:bodyPr>
          <a:lstStyle/>
          <a:p>
            <a:r>
              <a:rPr lang="en-US" sz="3200" dirty="0"/>
              <a:t>Landsat-8</a:t>
            </a:r>
          </a:p>
        </p:txBody>
      </p:sp>
      <p:sp>
        <p:nvSpPr>
          <p:cNvPr id="52" name="TextBox 51"/>
          <p:cNvSpPr txBox="1"/>
          <p:nvPr/>
        </p:nvSpPr>
        <p:spPr>
          <a:xfrm>
            <a:off x="23903460" y="18641177"/>
            <a:ext cx="2542684" cy="584775"/>
          </a:xfrm>
          <a:prstGeom prst="rect">
            <a:avLst/>
          </a:prstGeom>
          <a:noFill/>
        </p:spPr>
        <p:txBody>
          <a:bodyPr wrap="none" rtlCol="0">
            <a:spAutoFit/>
          </a:bodyPr>
          <a:lstStyle/>
          <a:p>
            <a:r>
              <a:rPr lang="en-US" sz="3200" dirty="0"/>
              <a:t>Aqua, MODIS</a:t>
            </a:r>
          </a:p>
        </p:txBody>
      </p:sp>
      <p:sp>
        <p:nvSpPr>
          <p:cNvPr id="53" name="TextBox 52"/>
          <p:cNvSpPr txBox="1"/>
          <p:nvPr/>
        </p:nvSpPr>
        <p:spPr>
          <a:xfrm>
            <a:off x="18897049" y="20428114"/>
            <a:ext cx="2478564" cy="584775"/>
          </a:xfrm>
          <a:prstGeom prst="rect">
            <a:avLst/>
          </a:prstGeom>
          <a:noFill/>
        </p:spPr>
        <p:txBody>
          <a:bodyPr wrap="none" rtlCol="0">
            <a:spAutoFit/>
          </a:bodyPr>
          <a:lstStyle/>
          <a:p>
            <a:r>
              <a:rPr lang="en-US" sz="3200" dirty="0"/>
              <a:t>Terra, ASTER</a:t>
            </a:r>
          </a:p>
        </p:txBody>
      </p:sp>
      <p:sp>
        <p:nvSpPr>
          <p:cNvPr id="145" name="TextBox 144"/>
          <p:cNvSpPr txBox="1"/>
          <p:nvPr/>
        </p:nvSpPr>
        <p:spPr>
          <a:xfrm>
            <a:off x="18260336" y="16342508"/>
            <a:ext cx="7590539" cy="584775"/>
          </a:xfrm>
          <a:prstGeom prst="rect">
            <a:avLst/>
          </a:prstGeom>
          <a:noFill/>
        </p:spPr>
        <p:txBody>
          <a:bodyPr wrap="none" rtlCol="0">
            <a:spAutoFit/>
          </a:bodyPr>
          <a:lstStyle/>
          <a:p>
            <a:r>
              <a:rPr lang="en-US" sz="3200" dirty="0"/>
              <a:t>Study Period: August 31 – November 20, 2015</a:t>
            </a:r>
          </a:p>
        </p:txBody>
      </p:sp>
      <p:sp>
        <p:nvSpPr>
          <p:cNvPr id="13" name="TextBox 12"/>
          <p:cNvSpPr txBox="1"/>
          <p:nvPr/>
        </p:nvSpPr>
        <p:spPr>
          <a:xfrm>
            <a:off x="930834" y="5593124"/>
            <a:ext cx="16953528" cy="4832092"/>
          </a:xfrm>
          <a:prstGeom prst="rect">
            <a:avLst/>
          </a:prstGeom>
          <a:noFill/>
        </p:spPr>
        <p:txBody>
          <a:bodyPr wrap="square" rtlCol="0">
            <a:spAutoFit/>
          </a:bodyPr>
          <a:lstStyle/>
          <a:p>
            <a:r>
              <a:rPr lang="en-US" sz="2700" dirty="0"/>
              <a:t>The Hyperion Water Reclamation Plant is one of the largest wastewater treatment plants in the western United States. Treated sewage is generally released at depths of approximately 60 m through 8.05 km outfall pipes into a deep marine canyon in the Santa Monica Bay. In times of repair and maintenance, services on the main outfall pipe are temporarily suspended and require the plant to divert treated sewage to a shorter 1.6 km pipe that extends into shallow coastal zones. These shallow zones make it possible for the buoyant freshwater plumes to reach the surface, potentially contaminating the local environment. A six-week diversion event occurred at HWRP from September 21 to November 2, 2015. This project plans to integrate previously obtained NASA satellite images and ancillary data collected by other scientists. By combining remotely-sensed observations with GPS-equipped drogue surface drifters and </a:t>
            </a:r>
            <a:r>
              <a:rPr lang="en-US" sz="2700" i="1" dirty="0"/>
              <a:t>in situ</a:t>
            </a:r>
            <a:r>
              <a:rPr lang="en-US" sz="2700" dirty="0"/>
              <a:t> readings of temperature, salinity, atmospheric aerosols, and chlorophyll-a florescence, an accurate assessment of the full impact and extent at which these effluent plumes affected the Los Angeles Basin is possible. The outcome of this study can aid in developing proper methods to avoid harmful outcomes during similar diversion events in the future. </a:t>
            </a:r>
          </a:p>
        </p:txBody>
      </p:sp>
      <p:grpSp>
        <p:nvGrpSpPr>
          <p:cNvPr id="3" name="Group 2"/>
          <p:cNvGrpSpPr/>
          <p:nvPr/>
        </p:nvGrpSpPr>
        <p:grpSpPr>
          <a:xfrm>
            <a:off x="18311374" y="11231092"/>
            <a:ext cx="8177225" cy="5163947"/>
            <a:chOff x="18531466" y="11531789"/>
            <a:chExt cx="7769058" cy="4811490"/>
          </a:xfrm>
        </p:grpSpPr>
        <p:pic>
          <p:nvPicPr>
            <p:cNvPr id="5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rcRect l="17577" t="7201" r="50562" b="29657"/>
            <a:stretch/>
          </p:blipFill>
          <p:spPr bwMode="auto">
            <a:xfrm>
              <a:off x="18531466" y="11531789"/>
              <a:ext cx="7769058" cy="48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Straight Connector 59"/>
            <p:cNvCxnSpPr/>
            <p:nvPr/>
          </p:nvCxnSpPr>
          <p:spPr>
            <a:xfrm flipV="1">
              <a:off x="21361071" y="14239017"/>
              <a:ext cx="1599410" cy="264573"/>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1284871" y="14503589"/>
              <a:ext cx="76200" cy="2286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1208671" y="14351189"/>
              <a:ext cx="152400" cy="1524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2621425" y="14285502"/>
              <a:ext cx="339056" cy="198134"/>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2923171" y="14126399"/>
              <a:ext cx="167640" cy="232410"/>
            </a:xfrm>
            <a:custGeom>
              <a:avLst/>
              <a:gdLst>
                <a:gd name="connsiteX0" fmla="*/ 0 w 167640"/>
                <a:gd name="connsiteY0" fmla="*/ 19050 h 232410"/>
                <a:gd name="connsiteX1" fmla="*/ 95250 w 167640"/>
                <a:gd name="connsiteY1" fmla="*/ 232410 h 232410"/>
                <a:gd name="connsiteX2" fmla="*/ 167640 w 167640"/>
                <a:gd name="connsiteY2" fmla="*/ 213360 h 232410"/>
                <a:gd name="connsiteX3" fmla="*/ 106680 w 167640"/>
                <a:gd name="connsiteY3" fmla="*/ 0 h 232410"/>
                <a:gd name="connsiteX4" fmla="*/ 0 w 167640"/>
                <a:gd name="connsiteY4" fmla="*/ 19050 h 23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232410">
                  <a:moveTo>
                    <a:pt x="0" y="19050"/>
                  </a:moveTo>
                  <a:lnTo>
                    <a:pt x="95250" y="232410"/>
                  </a:lnTo>
                  <a:lnTo>
                    <a:pt x="167640" y="213360"/>
                  </a:lnTo>
                  <a:lnTo>
                    <a:pt x="106680" y="0"/>
                  </a:lnTo>
                  <a:lnTo>
                    <a:pt x="0" y="19050"/>
                  </a:lnTo>
                  <a:close/>
                </a:path>
              </a:pathLst>
            </a:cu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66" name="TextBox 65"/>
            <p:cNvSpPr txBox="1"/>
            <p:nvPr/>
          </p:nvSpPr>
          <p:spPr>
            <a:xfrm>
              <a:off x="22923171" y="14007514"/>
              <a:ext cx="1814954" cy="1200329"/>
            </a:xfrm>
            <a:prstGeom prst="rect">
              <a:avLst/>
            </a:prstGeom>
            <a:noFill/>
          </p:spPr>
          <p:txBody>
            <a:bodyPr wrap="square" rtlCol="0">
              <a:spAutoFit/>
            </a:bodyPr>
            <a:lstStyle/>
            <a:p>
              <a:pPr algn="ctr"/>
              <a:r>
                <a:rPr lang="en-US" sz="2400" b="1" dirty="0">
                  <a:ln w="3175">
                    <a:noFill/>
                  </a:ln>
                  <a:solidFill>
                    <a:srgbClr val="000000"/>
                  </a:solidFill>
                  <a:latin typeface="Garamond" panose="02020404030301010803" pitchFamily="18" charset="0"/>
                </a:rPr>
                <a:t>Hyperion </a:t>
              </a:r>
            </a:p>
            <a:p>
              <a:pPr algn="ctr"/>
              <a:r>
                <a:rPr lang="en-US" sz="2400" b="1" dirty="0">
                  <a:ln w="3175">
                    <a:noFill/>
                  </a:ln>
                  <a:solidFill>
                    <a:srgbClr val="000000"/>
                  </a:solidFill>
                  <a:latin typeface="Garamond" panose="02020404030301010803" pitchFamily="18" charset="0"/>
                </a:rPr>
                <a:t>Treatment</a:t>
              </a:r>
            </a:p>
            <a:p>
              <a:pPr algn="ctr"/>
              <a:r>
                <a:rPr lang="en-US" sz="2400" b="1" dirty="0">
                  <a:ln w="3175">
                    <a:noFill/>
                  </a:ln>
                  <a:solidFill>
                    <a:srgbClr val="000000"/>
                  </a:solidFill>
                  <a:latin typeface="Garamond" panose="02020404030301010803" pitchFamily="18" charset="0"/>
                </a:rPr>
                <a:t>Plant</a:t>
              </a:r>
            </a:p>
          </p:txBody>
        </p:sp>
        <p:sp>
          <p:nvSpPr>
            <p:cNvPr id="68" name="Freeform 67"/>
            <p:cNvSpPr/>
            <p:nvPr/>
          </p:nvSpPr>
          <p:spPr>
            <a:xfrm>
              <a:off x="22803983" y="13627909"/>
              <a:ext cx="838200" cy="444500"/>
            </a:xfrm>
            <a:custGeom>
              <a:avLst/>
              <a:gdLst>
                <a:gd name="connsiteX0" fmla="*/ 0 w 838200"/>
                <a:gd name="connsiteY0" fmla="*/ 50800 h 444500"/>
                <a:gd name="connsiteX1" fmla="*/ 165100 w 838200"/>
                <a:gd name="connsiteY1" fmla="*/ 444500 h 444500"/>
                <a:gd name="connsiteX2" fmla="*/ 838200 w 838200"/>
                <a:gd name="connsiteY2" fmla="*/ 431800 h 444500"/>
                <a:gd name="connsiteX3" fmla="*/ 749300 w 838200"/>
                <a:gd name="connsiteY3" fmla="*/ 0 h 444500"/>
                <a:gd name="connsiteX4" fmla="*/ 0 w 838200"/>
                <a:gd name="connsiteY4" fmla="*/ 5080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444500">
                  <a:moveTo>
                    <a:pt x="0" y="50800"/>
                  </a:moveTo>
                  <a:lnTo>
                    <a:pt x="165100" y="444500"/>
                  </a:lnTo>
                  <a:lnTo>
                    <a:pt x="838200" y="431800"/>
                  </a:lnTo>
                  <a:lnTo>
                    <a:pt x="749300" y="0"/>
                  </a:lnTo>
                  <a:lnTo>
                    <a:pt x="0" y="5080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2905689" y="13663070"/>
              <a:ext cx="695857" cy="369332"/>
            </a:xfrm>
            <a:prstGeom prst="rect">
              <a:avLst/>
            </a:prstGeom>
            <a:noFill/>
          </p:spPr>
          <p:txBody>
            <a:bodyPr wrap="square" rtlCol="0">
              <a:spAutoFit/>
            </a:bodyPr>
            <a:lstStyle/>
            <a:p>
              <a:r>
                <a:rPr lang="en-US" sz="1800" b="1" dirty="0">
                  <a:solidFill>
                    <a:srgbClr val="000000"/>
                  </a:solidFill>
                  <a:latin typeface="Garamond" panose="02020404030301010803" pitchFamily="18" charset="0"/>
                </a:rPr>
                <a:t>LAX</a:t>
              </a:r>
            </a:p>
          </p:txBody>
        </p:sp>
        <p:sp>
          <p:nvSpPr>
            <p:cNvPr id="71" name="TextBox 70"/>
            <p:cNvSpPr txBox="1"/>
            <p:nvPr/>
          </p:nvSpPr>
          <p:spPr>
            <a:xfrm>
              <a:off x="18675512" y="13499038"/>
              <a:ext cx="3092777" cy="954107"/>
            </a:xfrm>
            <a:prstGeom prst="rect">
              <a:avLst/>
            </a:prstGeom>
            <a:noFill/>
          </p:spPr>
          <p:txBody>
            <a:bodyPr wrap="square" rtlCol="0">
              <a:spAutoFit/>
            </a:bodyPr>
            <a:lstStyle/>
            <a:p>
              <a:pPr algn="ctr"/>
              <a:r>
                <a:rPr lang="en-US" sz="2800" b="1" i="1" dirty="0">
                  <a:solidFill>
                    <a:schemeClr val="bg1"/>
                  </a:solidFill>
                  <a:latin typeface="Garamond" panose="02020404030301010803" pitchFamily="18" charset="0"/>
                </a:rPr>
                <a:t>Santa Monica </a:t>
              </a:r>
            </a:p>
            <a:p>
              <a:pPr algn="ctr"/>
              <a:r>
                <a:rPr lang="en-US" sz="2800" b="1" i="1" dirty="0">
                  <a:solidFill>
                    <a:schemeClr val="bg1"/>
                  </a:solidFill>
                  <a:latin typeface="Garamond" panose="02020404030301010803" pitchFamily="18" charset="0"/>
                </a:rPr>
                <a:t>Bay</a:t>
              </a:r>
            </a:p>
          </p:txBody>
        </p:sp>
        <p:cxnSp>
          <p:nvCxnSpPr>
            <p:cNvPr id="38" name="Straight Connector 37"/>
            <p:cNvCxnSpPr/>
            <p:nvPr/>
          </p:nvCxnSpPr>
          <p:spPr>
            <a:xfrm>
              <a:off x="23098019" y="14230827"/>
              <a:ext cx="111980" cy="8190"/>
            </a:xfrm>
            <a:prstGeom prst="line">
              <a:avLst/>
            </a:prstGeom>
            <a:ln w="28575" cap="flat">
              <a:solidFill>
                <a:srgbClr val="000000"/>
              </a:solidFill>
              <a:headEnd type="non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7600" t="20997" r="37958" b="22942"/>
          <a:stretch/>
        </p:blipFill>
        <p:spPr>
          <a:xfrm>
            <a:off x="986972" y="29224258"/>
            <a:ext cx="6434161" cy="4887811"/>
          </a:xfrm>
          <a:prstGeom prst="rect">
            <a:avLst/>
          </a:prstGeom>
        </p:spPr>
      </p:pic>
      <p:pic>
        <p:nvPicPr>
          <p:cNvPr id="1026" name="Picture 2" descr="http://landsat.gsfc.nasa.gov/wp-content/uploads/2013/01/ldcm_2012_CO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61856" flipH="1">
            <a:off x="18198961" y="17633247"/>
            <a:ext cx="4004181" cy="2252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nesdis.noaa.gov/images/new_bottom/jpss_pop.png"/>
          <p:cNvPicPr>
            <a:picLocks noChangeAspect="1" noChangeArrowheads="1"/>
          </p:cNvPicPr>
          <p:nvPr/>
        </p:nvPicPr>
        <p:blipFill rotWithShape="1">
          <a:blip r:embed="rId9">
            <a:extLst>
              <a:ext uri="{28A0092B-C50C-407E-A947-70E740481C1C}">
                <a14:useLocalDpi xmlns:a14="http://schemas.microsoft.com/office/drawing/2010/main" val="0"/>
              </a:ext>
            </a:extLst>
          </a:blip>
          <a:srcRect b="37581"/>
          <a:stretch/>
        </p:blipFill>
        <p:spPr bwMode="auto">
          <a:xfrm>
            <a:off x="22681150" y="18700568"/>
            <a:ext cx="2531552" cy="229618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23292853" y="20510651"/>
            <a:ext cx="3246402" cy="584775"/>
          </a:xfrm>
          <a:prstGeom prst="rect">
            <a:avLst/>
          </a:prstGeom>
          <a:noFill/>
        </p:spPr>
        <p:txBody>
          <a:bodyPr wrap="none" rtlCol="0">
            <a:spAutoFit/>
          </a:bodyPr>
          <a:lstStyle/>
          <a:p>
            <a:r>
              <a:rPr lang="en-US" sz="3200" dirty="0"/>
              <a:t>Suomi NPP, VIIRS</a:t>
            </a:r>
          </a:p>
        </p:txBody>
      </p:sp>
      <p:cxnSp>
        <p:nvCxnSpPr>
          <p:cNvPr id="37" name="Straight Connector 36"/>
          <p:cNvCxnSpPr>
            <a:endCxn id="148" idx="3"/>
          </p:cNvCxnSpPr>
          <p:nvPr/>
        </p:nvCxnSpPr>
        <p:spPr>
          <a:xfrm flipH="1">
            <a:off x="9189927" y="18600861"/>
            <a:ext cx="762947" cy="940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Placeholder 16"/>
          <p:cNvSpPr txBox="1">
            <a:spLocks/>
          </p:cNvSpPr>
          <p:nvPr/>
        </p:nvSpPr>
        <p:spPr>
          <a:xfrm>
            <a:off x="18216471" y="2217948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i="1" dirty="0" smtClean="0"/>
              <a:t>In situ </a:t>
            </a:r>
            <a:r>
              <a:rPr lang="en-US" dirty="0" smtClean="0"/>
              <a:t>Atmospheric </a:t>
            </a:r>
            <a:r>
              <a:rPr lang="en-US" dirty="0"/>
              <a:t>Aerosol Thickness </a:t>
            </a:r>
            <a:r>
              <a:rPr lang="en-US" dirty="0" smtClean="0"/>
              <a:t>can be used</a:t>
            </a:r>
            <a:r>
              <a:rPr lang="en-US" i="1" dirty="0" smtClean="0"/>
              <a:t> </a:t>
            </a:r>
            <a:r>
              <a:rPr lang="en-US" dirty="0"/>
              <a:t>to atmospherically correct satellite </a:t>
            </a:r>
            <a:r>
              <a:rPr lang="en-US" dirty="0" smtClean="0"/>
              <a:t>images.</a:t>
            </a:r>
            <a:endParaRPr lang="en-US" sz="1600" dirty="0"/>
          </a:p>
          <a:p>
            <a:pPr marL="342900" indent="-342900">
              <a:lnSpc>
                <a:spcPct val="100000"/>
              </a:lnSpc>
              <a:buFont typeface="Arial" panose="020B0604020202020204" pitchFamily="34" charset="0"/>
              <a:buChar char="•"/>
            </a:pPr>
            <a:r>
              <a:rPr lang="en-US" dirty="0"/>
              <a:t>Freshwater and cold sea surface temperature signatures from the effluent </a:t>
            </a:r>
            <a:r>
              <a:rPr lang="en-US" dirty="0" smtClean="0"/>
              <a:t>are validated </a:t>
            </a:r>
            <a:r>
              <a:rPr lang="en-US" dirty="0"/>
              <a:t>via temperature and salinity from Conductivity, Temperature, Depth instrument (CTD).</a:t>
            </a:r>
            <a:endParaRPr lang="en-US" sz="1600" dirty="0"/>
          </a:p>
          <a:p>
            <a:pPr marL="342900" indent="-342900">
              <a:lnSpc>
                <a:spcPct val="100000"/>
              </a:lnSpc>
              <a:buFont typeface="Arial" panose="020B0604020202020204" pitchFamily="34" charset="0"/>
              <a:buChar char="•"/>
            </a:pPr>
            <a:r>
              <a:rPr lang="en-US" dirty="0"/>
              <a:t>Algal blooms seen on remote sensed images are validated by </a:t>
            </a:r>
            <a:r>
              <a:rPr lang="en-US" i="1" dirty="0"/>
              <a:t>in situ</a:t>
            </a:r>
            <a:r>
              <a:rPr lang="en-US" dirty="0"/>
              <a:t> chlorophyll-a data from CTD and water chemistry.</a:t>
            </a:r>
            <a:endParaRPr lang="en-US" sz="1600" dirty="0"/>
          </a:p>
          <a:p>
            <a:pPr marL="342900" indent="-342900">
              <a:lnSpc>
                <a:spcPct val="100000"/>
              </a:lnSpc>
              <a:buFont typeface="Arial" panose="020B0604020202020204" pitchFamily="34" charset="0"/>
              <a:buChar char="•"/>
            </a:pPr>
            <a:r>
              <a:rPr lang="en-US" dirty="0"/>
              <a:t>Obtaining data using multiple methods can help validate all measurements.</a:t>
            </a:r>
          </a:p>
          <a:p>
            <a:pPr marL="347663" indent="-347663"/>
            <a:endParaRPr lang="en-US" dirty="0"/>
          </a:p>
        </p:txBody>
      </p:sp>
      <p:pic>
        <p:nvPicPr>
          <p:cNvPr id="85" name="Picture 84"/>
          <p:cNvPicPr>
            <a:picLocks noChangeAspect="1"/>
          </p:cNvPicPr>
          <p:nvPr/>
        </p:nvPicPr>
        <p:blipFill rotWithShape="1">
          <a:blip r:embed="rId10" cstate="print">
            <a:extLst>
              <a:ext uri="{28A0092B-C50C-407E-A947-70E740481C1C}">
                <a14:useLocalDpi xmlns:a14="http://schemas.microsoft.com/office/drawing/2010/main" val="0"/>
              </a:ext>
            </a:extLst>
          </a:blip>
          <a:srcRect r="3063" b="5882"/>
          <a:stretch/>
        </p:blipFill>
        <p:spPr>
          <a:xfrm>
            <a:off x="854826" y="24601596"/>
            <a:ext cx="3450725" cy="3350367"/>
          </a:xfrm>
          <a:prstGeom prst="rect">
            <a:avLst/>
          </a:prstGeom>
        </p:spPr>
      </p:pic>
      <p:pic>
        <p:nvPicPr>
          <p:cNvPr id="83" name="Picture 82"/>
          <p:cNvPicPr>
            <a:picLocks noChangeAspect="1"/>
          </p:cNvPicPr>
          <p:nvPr/>
        </p:nvPicPr>
        <p:blipFill rotWithShape="1">
          <a:blip r:embed="rId11" cstate="print">
            <a:extLst>
              <a:ext uri="{28A0092B-C50C-407E-A947-70E740481C1C}">
                <a14:useLocalDpi xmlns:a14="http://schemas.microsoft.com/office/drawing/2010/main" val="0"/>
              </a:ext>
            </a:extLst>
          </a:blip>
          <a:srcRect l="2692" b="6821"/>
          <a:stretch/>
        </p:blipFill>
        <p:spPr>
          <a:xfrm>
            <a:off x="4762556" y="24611294"/>
            <a:ext cx="3463944" cy="3316907"/>
          </a:xfrm>
          <a:prstGeom prst="rect">
            <a:avLst/>
          </a:prstGeom>
        </p:spPr>
      </p:pic>
      <p:pic>
        <p:nvPicPr>
          <p:cNvPr id="88" name="Picture 87"/>
          <p:cNvPicPr>
            <a:picLocks noChangeAspect="1"/>
          </p:cNvPicPr>
          <p:nvPr/>
        </p:nvPicPr>
        <p:blipFill>
          <a:blip r:embed="rId12"/>
          <a:stretch>
            <a:fillRect/>
          </a:stretch>
        </p:blipFill>
        <p:spPr>
          <a:xfrm>
            <a:off x="3095732" y="25211948"/>
            <a:ext cx="1197543" cy="1164548"/>
          </a:xfrm>
          <a:prstGeom prst="rect">
            <a:avLst/>
          </a:prstGeom>
        </p:spPr>
      </p:pic>
      <p:sp>
        <p:nvSpPr>
          <p:cNvPr id="102" name="Rectangle 101"/>
          <p:cNvSpPr/>
          <p:nvPr/>
        </p:nvSpPr>
        <p:spPr>
          <a:xfrm>
            <a:off x="501132" y="27444132"/>
            <a:ext cx="2417100" cy="507831"/>
          </a:xfrm>
          <a:prstGeom prst="rect">
            <a:avLst/>
          </a:prstGeom>
        </p:spPr>
        <p:txBody>
          <a:bodyPr wrap="square">
            <a:spAutoFit/>
          </a:bodyPr>
          <a:lstStyle/>
          <a:p>
            <a:pPr algn="ctr"/>
            <a:r>
              <a:rPr lang="en-US" sz="2700" b="1" dirty="0">
                <a:solidFill>
                  <a:schemeClr val="tx1">
                    <a:lumMod val="50000"/>
                  </a:schemeClr>
                </a:solidFill>
              </a:rPr>
              <a:t>BEFORE</a:t>
            </a:r>
          </a:p>
        </p:txBody>
      </p:sp>
      <p:sp>
        <p:nvSpPr>
          <p:cNvPr id="103" name="Rectangle 102"/>
          <p:cNvSpPr/>
          <p:nvPr/>
        </p:nvSpPr>
        <p:spPr>
          <a:xfrm>
            <a:off x="1615234" y="24724916"/>
            <a:ext cx="3522134" cy="507831"/>
          </a:xfrm>
          <a:prstGeom prst="rect">
            <a:avLst/>
          </a:prstGeom>
        </p:spPr>
        <p:txBody>
          <a:bodyPr wrap="square">
            <a:spAutoFit/>
          </a:bodyPr>
          <a:lstStyle/>
          <a:p>
            <a:pPr algn="ctr"/>
            <a:r>
              <a:rPr lang="en-US" sz="2700" dirty="0" smtClean="0">
                <a:solidFill>
                  <a:srgbClr val="000000"/>
                </a:solidFill>
              </a:rPr>
              <a:t>ASTER</a:t>
            </a:r>
            <a:endParaRPr lang="en-US" sz="2700" dirty="0">
              <a:solidFill>
                <a:srgbClr val="000000"/>
              </a:solidFill>
            </a:endParaRPr>
          </a:p>
        </p:txBody>
      </p:sp>
      <p:sp>
        <p:nvSpPr>
          <p:cNvPr id="104" name="Rectangle 103"/>
          <p:cNvSpPr/>
          <p:nvPr/>
        </p:nvSpPr>
        <p:spPr>
          <a:xfrm>
            <a:off x="4226164" y="27459407"/>
            <a:ext cx="2417100" cy="507831"/>
          </a:xfrm>
          <a:prstGeom prst="rect">
            <a:avLst/>
          </a:prstGeom>
        </p:spPr>
        <p:txBody>
          <a:bodyPr wrap="square">
            <a:spAutoFit/>
          </a:bodyPr>
          <a:lstStyle/>
          <a:p>
            <a:pPr algn="ctr"/>
            <a:r>
              <a:rPr lang="en-US" sz="2700" b="1" dirty="0">
                <a:solidFill>
                  <a:schemeClr val="tx1">
                    <a:lumMod val="50000"/>
                  </a:schemeClr>
                </a:solidFill>
              </a:rPr>
              <a:t>AFTER</a:t>
            </a:r>
          </a:p>
        </p:txBody>
      </p:sp>
      <p:pic>
        <p:nvPicPr>
          <p:cNvPr id="110" name="Picture 109"/>
          <p:cNvPicPr>
            <a:picLocks noChangeAspect="1"/>
          </p:cNvPicPr>
          <p:nvPr/>
        </p:nvPicPr>
        <p:blipFill rotWithShape="1">
          <a:blip r:embed="rId13" cstate="print">
            <a:extLst>
              <a:ext uri="{28A0092B-C50C-407E-A947-70E740481C1C}">
                <a14:useLocalDpi xmlns:a14="http://schemas.microsoft.com/office/drawing/2010/main" val="0"/>
              </a:ext>
            </a:extLst>
          </a:blip>
          <a:srcRect l="20112"/>
          <a:stretch/>
        </p:blipFill>
        <p:spPr>
          <a:xfrm>
            <a:off x="960074" y="21204986"/>
            <a:ext cx="3345477" cy="3246499"/>
          </a:xfrm>
          <a:prstGeom prst="rect">
            <a:avLst/>
          </a:prstGeom>
        </p:spPr>
      </p:pic>
      <p:pic>
        <p:nvPicPr>
          <p:cNvPr id="111" name="Picture 110"/>
          <p:cNvPicPr>
            <a:picLocks noChangeAspect="1"/>
          </p:cNvPicPr>
          <p:nvPr/>
        </p:nvPicPr>
        <p:blipFill rotWithShape="1">
          <a:blip r:embed="rId14" cstate="print">
            <a:extLst>
              <a:ext uri="{28A0092B-C50C-407E-A947-70E740481C1C}">
                <a14:useLocalDpi xmlns:a14="http://schemas.microsoft.com/office/drawing/2010/main" val="0"/>
              </a:ext>
            </a:extLst>
          </a:blip>
          <a:srcRect l="18356"/>
          <a:stretch/>
        </p:blipFill>
        <p:spPr>
          <a:xfrm>
            <a:off x="4713478" y="21201945"/>
            <a:ext cx="3430194" cy="3246499"/>
          </a:xfrm>
          <a:prstGeom prst="rect">
            <a:avLst/>
          </a:prstGeom>
        </p:spPr>
      </p:pic>
      <p:pic>
        <p:nvPicPr>
          <p:cNvPr id="107" name="Picture 106"/>
          <p:cNvPicPr>
            <a:picLocks noChangeAspect="1"/>
          </p:cNvPicPr>
          <p:nvPr/>
        </p:nvPicPr>
        <p:blipFill>
          <a:blip r:embed="rId15"/>
          <a:stretch>
            <a:fillRect/>
          </a:stretch>
        </p:blipFill>
        <p:spPr>
          <a:xfrm>
            <a:off x="3084805" y="21780387"/>
            <a:ext cx="994588" cy="1304795"/>
          </a:xfrm>
          <a:prstGeom prst="rect">
            <a:avLst/>
          </a:prstGeom>
        </p:spPr>
      </p:pic>
      <p:sp>
        <p:nvSpPr>
          <p:cNvPr id="114" name="Rectangle 113"/>
          <p:cNvSpPr/>
          <p:nvPr/>
        </p:nvSpPr>
        <p:spPr>
          <a:xfrm>
            <a:off x="1615234" y="21216535"/>
            <a:ext cx="3522134" cy="507831"/>
          </a:xfrm>
          <a:prstGeom prst="rect">
            <a:avLst/>
          </a:prstGeom>
        </p:spPr>
        <p:txBody>
          <a:bodyPr wrap="square">
            <a:spAutoFit/>
          </a:bodyPr>
          <a:lstStyle/>
          <a:p>
            <a:pPr algn="ctr"/>
            <a:r>
              <a:rPr lang="en-US" sz="2700" dirty="0" smtClean="0">
                <a:solidFill>
                  <a:schemeClr val="tx1">
                    <a:lumMod val="50000"/>
                  </a:schemeClr>
                </a:solidFill>
              </a:rPr>
              <a:t>MODIS</a:t>
            </a:r>
            <a:endParaRPr lang="en-US" sz="2700" dirty="0">
              <a:solidFill>
                <a:schemeClr val="tx1">
                  <a:lumMod val="50000"/>
                </a:schemeClr>
              </a:solidFill>
            </a:endParaRPr>
          </a:p>
        </p:txBody>
      </p:sp>
      <p:sp>
        <p:nvSpPr>
          <p:cNvPr id="115" name="Rectangle 114"/>
          <p:cNvSpPr/>
          <p:nvPr/>
        </p:nvSpPr>
        <p:spPr>
          <a:xfrm>
            <a:off x="2517514" y="20695585"/>
            <a:ext cx="4116095" cy="507831"/>
          </a:xfrm>
          <a:prstGeom prst="rect">
            <a:avLst/>
          </a:prstGeom>
        </p:spPr>
        <p:txBody>
          <a:bodyPr wrap="square">
            <a:spAutoFit/>
          </a:bodyPr>
          <a:lstStyle/>
          <a:p>
            <a:pPr algn="ctr"/>
            <a:r>
              <a:rPr lang="en-US" sz="2700" b="1" dirty="0" smtClean="0">
                <a:solidFill>
                  <a:srgbClr val="000000"/>
                </a:solidFill>
              </a:rPr>
              <a:t>Atmospheric </a:t>
            </a:r>
            <a:r>
              <a:rPr lang="en-US" sz="2700" b="1" dirty="0">
                <a:solidFill>
                  <a:srgbClr val="000000"/>
                </a:solidFill>
              </a:rPr>
              <a:t>Correction</a:t>
            </a:r>
          </a:p>
        </p:txBody>
      </p:sp>
      <p:pic>
        <p:nvPicPr>
          <p:cNvPr id="116" name="Picture 115"/>
          <p:cNvPicPr>
            <a:picLocks noChangeAspect="1"/>
          </p:cNvPicPr>
          <p:nvPr/>
        </p:nvPicPr>
        <p:blipFill rotWithShape="1">
          <a:blip r:embed="rId10" cstate="print">
            <a:extLst>
              <a:ext uri="{28A0092B-C50C-407E-A947-70E740481C1C}">
                <a14:useLocalDpi xmlns:a14="http://schemas.microsoft.com/office/drawing/2010/main" val="0"/>
              </a:ext>
            </a:extLst>
          </a:blip>
          <a:srcRect l="67842" t="94493"/>
          <a:stretch/>
        </p:blipFill>
        <p:spPr>
          <a:xfrm>
            <a:off x="3164616" y="27688903"/>
            <a:ext cx="1144728" cy="196020"/>
          </a:xfrm>
          <a:prstGeom prst="rect">
            <a:avLst/>
          </a:prstGeom>
        </p:spPr>
      </p:pic>
      <p:sp>
        <p:nvSpPr>
          <p:cNvPr id="118" name="Rectangle 117"/>
          <p:cNvSpPr/>
          <p:nvPr/>
        </p:nvSpPr>
        <p:spPr>
          <a:xfrm>
            <a:off x="496024" y="23985926"/>
            <a:ext cx="2417100" cy="507831"/>
          </a:xfrm>
          <a:prstGeom prst="rect">
            <a:avLst/>
          </a:prstGeom>
        </p:spPr>
        <p:txBody>
          <a:bodyPr wrap="square">
            <a:spAutoFit/>
          </a:bodyPr>
          <a:lstStyle/>
          <a:p>
            <a:pPr algn="ctr"/>
            <a:r>
              <a:rPr lang="en-US" sz="2700" b="1" dirty="0">
                <a:solidFill>
                  <a:srgbClr val="000000"/>
                </a:solidFill>
              </a:rPr>
              <a:t>BEFORE</a:t>
            </a:r>
          </a:p>
        </p:txBody>
      </p:sp>
      <p:sp>
        <p:nvSpPr>
          <p:cNvPr id="119" name="Rectangle 118"/>
          <p:cNvSpPr/>
          <p:nvPr/>
        </p:nvSpPr>
        <p:spPr>
          <a:xfrm>
            <a:off x="4174701" y="23970458"/>
            <a:ext cx="2417100" cy="507831"/>
          </a:xfrm>
          <a:prstGeom prst="rect">
            <a:avLst/>
          </a:prstGeom>
        </p:spPr>
        <p:txBody>
          <a:bodyPr wrap="square">
            <a:spAutoFit/>
          </a:bodyPr>
          <a:lstStyle/>
          <a:p>
            <a:pPr algn="ctr"/>
            <a:r>
              <a:rPr lang="en-US" sz="2700" b="1" dirty="0">
                <a:solidFill>
                  <a:srgbClr val="000000"/>
                </a:solidFill>
              </a:rPr>
              <a:t>AFTER</a:t>
            </a:r>
          </a:p>
        </p:txBody>
      </p:sp>
      <p:pic>
        <p:nvPicPr>
          <p:cNvPr id="121" name="Picture 120"/>
          <p:cNvPicPr>
            <a:picLocks noChangeAspect="1"/>
          </p:cNvPicPr>
          <p:nvPr/>
        </p:nvPicPr>
        <p:blipFill>
          <a:blip r:embed="rId16"/>
          <a:stretch>
            <a:fillRect/>
          </a:stretch>
        </p:blipFill>
        <p:spPr>
          <a:xfrm>
            <a:off x="10706062" y="21581483"/>
            <a:ext cx="1256368" cy="1381168"/>
          </a:xfrm>
          <a:prstGeom prst="rect">
            <a:avLst/>
          </a:prstGeom>
        </p:spPr>
      </p:pic>
      <p:sp>
        <p:nvSpPr>
          <p:cNvPr id="122" name="Rectangle 121"/>
          <p:cNvSpPr/>
          <p:nvPr/>
        </p:nvSpPr>
        <p:spPr>
          <a:xfrm>
            <a:off x="10770925" y="21135949"/>
            <a:ext cx="885179" cy="507831"/>
          </a:xfrm>
          <a:prstGeom prst="rect">
            <a:avLst/>
          </a:prstGeom>
        </p:spPr>
        <p:txBody>
          <a:bodyPr wrap="none">
            <a:spAutoFit/>
          </a:bodyPr>
          <a:lstStyle/>
          <a:p>
            <a:r>
              <a:rPr lang="en-US" sz="2700" dirty="0" smtClean="0">
                <a:solidFill>
                  <a:schemeClr val="tx1">
                    <a:lumMod val="50000"/>
                  </a:schemeClr>
                </a:solidFill>
              </a:rPr>
              <a:t>CTD</a:t>
            </a:r>
            <a:endParaRPr lang="en-US" sz="2700" dirty="0">
              <a:solidFill>
                <a:schemeClr val="tx1">
                  <a:lumMod val="50000"/>
                </a:schemeClr>
              </a:solidFill>
            </a:endParaRPr>
          </a:p>
        </p:txBody>
      </p:sp>
      <p:sp>
        <p:nvSpPr>
          <p:cNvPr id="123" name="Rectangle 122"/>
          <p:cNvSpPr/>
          <p:nvPr/>
        </p:nvSpPr>
        <p:spPr>
          <a:xfrm>
            <a:off x="8543132" y="20675075"/>
            <a:ext cx="3450508" cy="507831"/>
          </a:xfrm>
          <a:prstGeom prst="rect">
            <a:avLst/>
          </a:prstGeom>
        </p:spPr>
        <p:txBody>
          <a:bodyPr wrap="square">
            <a:spAutoFit/>
          </a:bodyPr>
          <a:lstStyle/>
          <a:p>
            <a:pPr algn="ctr"/>
            <a:r>
              <a:rPr lang="en-US" sz="2700" b="1" i="1" dirty="0" smtClean="0">
                <a:solidFill>
                  <a:srgbClr val="000000"/>
                </a:solidFill>
              </a:rPr>
              <a:t>In Situ </a:t>
            </a:r>
            <a:r>
              <a:rPr lang="en-US" sz="2700" b="1" dirty="0" smtClean="0">
                <a:solidFill>
                  <a:srgbClr val="000000"/>
                </a:solidFill>
              </a:rPr>
              <a:t>Comparison</a:t>
            </a:r>
            <a:endParaRPr lang="en-US" sz="2700" b="1" i="1" dirty="0">
              <a:solidFill>
                <a:srgbClr val="000000"/>
              </a:solidFill>
            </a:endParaRPr>
          </a:p>
        </p:txBody>
      </p:sp>
      <p:cxnSp>
        <p:nvCxnSpPr>
          <p:cNvPr id="124" name="Straight Arrow Connector 123"/>
          <p:cNvCxnSpPr>
            <a:stCxn id="110" idx="3"/>
            <a:endCxn id="111" idx="1"/>
          </p:cNvCxnSpPr>
          <p:nvPr/>
        </p:nvCxnSpPr>
        <p:spPr>
          <a:xfrm flipV="1">
            <a:off x="4305551" y="22825195"/>
            <a:ext cx="407927" cy="3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1" idx="3"/>
            <a:endCxn id="20" idx="1"/>
          </p:cNvCxnSpPr>
          <p:nvPr/>
        </p:nvCxnSpPr>
        <p:spPr>
          <a:xfrm flipV="1">
            <a:off x="8143672" y="22813248"/>
            <a:ext cx="491895" cy="119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5" idx="3"/>
            <a:endCxn id="83" idx="1"/>
          </p:cNvCxnSpPr>
          <p:nvPr/>
        </p:nvCxnSpPr>
        <p:spPr>
          <a:xfrm flipV="1">
            <a:off x="4305551" y="26269748"/>
            <a:ext cx="457005" cy="7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8544585" y="24621495"/>
            <a:ext cx="3575605" cy="3575605"/>
            <a:chOff x="8509326" y="27972827"/>
            <a:chExt cx="3575605" cy="3575605"/>
          </a:xfrm>
        </p:grpSpPr>
        <p:pic>
          <p:nvPicPr>
            <p:cNvPr id="127" name="Picture 126"/>
            <p:cNvPicPr>
              <a:picLocks noChangeAspect="1"/>
            </p:cNvPicPr>
            <p:nvPr/>
          </p:nvPicPr>
          <p:blipFill>
            <a:blip r:embed="rId17"/>
            <a:stretch>
              <a:fillRect/>
            </a:stretch>
          </p:blipFill>
          <p:spPr>
            <a:xfrm>
              <a:off x="8509326" y="27972827"/>
              <a:ext cx="3575605" cy="3575605"/>
            </a:xfrm>
            <a:prstGeom prst="rect">
              <a:avLst/>
            </a:prstGeom>
          </p:spPr>
        </p:pic>
        <p:sp>
          <p:nvSpPr>
            <p:cNvPr id="143" name="Rectangle 142"/>
            <p:cNvSpPr/>
            <p:nvPr/>
          </p:nvSpPr>
          <p:spPr>
            <a:xfrm>
              <a:off x="10108523" y="28011663"/>
              <a:ext cx="1976407" cy="507831"/>
            </a:xfrm>
            <a:prstGeom prst="rect">
              <a:avLst/>
            </a:prstGeom>
          </p:spPr>
          <p:txBody>
            <a:bodyPr wrap="square">
              <a:spAutoFit/>
            </a:bodyPr>
            <a:lstStyle/>
            <a:p>
              <a:pPr algn="ctr"/>
              <a:r>
                <a:rPr lang="en-US" sz="2700" dirty="0" smtClean="0">
                  <a:solidFill>
                    <a:srgbClr val="000000"/>
                  </a:solidFill>
                </a:rPr>
                <a:t>Temperature</a:t>
              </a:r>
              <a:endParaRPr lang="en-US" sz="2700" i="1" dirty="0">
                <a:solidFill>
                  <a:srgbClr val="000000"/>
                </a:solidFill>
              </a:endParaRPr>
            </a:p>
          </p:txBody>
        </p:sp>
        <p:pic>
          <p:nvPicPr>
            <p:cNvPr id="146" name="Picture 145"/>
            <p:cNvPicPr>
              <a:picLocks noChangeAspect="1"/>
            </p:cNvPicPr>
            <p:nvPr/>
          </p:nvPicPr>
          <p:blipFill>
            <a:blip r:embed="rId18"/>
            <a:stretch>
              <a:fillRect/>
            </a:stretch>
          </p:blipFill>
          <p:spPr>
            <a:xfrm>
              <a:off x="10724118" y="28492044"/>
              <a:ext cx="1208244" cy="1113716"/>
            </a:xfrm>
            <a:prstGeom prst="rect">
              <a:avLst/>
            </a:prstGeom>
          </p:spPr>
        </p:pic>
      </p:grpSp>
      <p:pic>
        <p:nvPicPr>
          <p:cNvPr id="156" name="Picture 155"/>
          <p:cNvPicPr>
            <a:picLocks noChangeAspect="1"/>
          </p:cNvPicPr>
          <p:nvPr/>
        </p:nvPicPr>
        <p:blipFill rotWithShape="1">
          <a:blip r:embed="rId19"/>
          <a:srcRect l="13247" t="3986" r="-1" b="24421"/>
          <a:stretch/>
        </p:blipFill>
        <p:spPr>
          <a:xfrm>
            <a:off x="12277949" y="21166106"/>
            <a:ext cx="5659689" cy="4670481"/>
          </a:xfrm>
          <a:prstGeom prst="rect">
            <a:avLst/>
          </a:prstGeom>
        </p:spPr>
      </p:pic>
      <p:sp>
        <p:nvSpPr>
          <p:cNvPr id="157" name="Rectangle 156"/>
          <p:cNvSpPr/>
          <p:nvPr/>
        </p:nvSpPr>
        <p:spPr>
          <a:xfrm>
            <a:off x="15664477" y="21198246"/>
            <a:ext cx="2082622" cy="923330"/>
          </a:xfrm>
          <a:prstGeom prst="rect">
            <a:avLst/>
          </a:prstGeom>
        </p:spPr>
        <p:txBody>
          <a:bodyPr wrap="none">
            <a:spAutoFit/>
          </a:bodyPr>
          <a:lstStyle/>
          <a:p>
            <a:pPr algn="ctr"/>
            <a:r>
              <a:rPr lang="en-US" sz="2700" dirty="0">
                <a:solidFill>
                  <a:schemeClr val="tx1">
                    <a:lumMod val="50000"/>
                  </a:schemeClr>
                </a:solidFill>
              </a:rPr>
              <a:t>Landsat-8</a:t>
            </a:r>
          </a:p>
          <a:p>
            <a:pPr algn="ctr"/>
            <a:r>
              <a:rPr lang="en-US" sz="2700" dirty="0">
                <a:solidFill>
                  <a:schemeClr val="tx1">
                    <a:lumMod val="50000"/>
                  </a:schemeClr>
                </a:solidFill>
              </a:rPr>
              <a:t>Oct. 10, 2015 </a:t>
            </a:r>
          </a:p>
        </p:txBody>
      </p:sp>
      <p:sp>
        <p:nvSpPr>
          <p:cNvPr id="159" name="Rectangle 158"/>
          <p:cNvSpPr/>
          <p:nvPr/>
        </p:nvSpPr>
        <p:spPr>
          <a:xfrm>
            <a:off x="16166628" y="23129372"/>
            <a:ext cx="1467068" cy="923330"/>
          </a:xfrm>
          <a:prstGeom prst="rect">
            <a:avLst/>
          </a:prstGeom>
        </p:spPr>
        <p:txBody>
          <a:bodyPr wrap="none">
            <a:spAutoFit/>
          </a:bodyPr>
          <a:lstStyle/>
          <a:p>
            <a:pPr algn="r"/>
            <a:r>
              <a:rPr lang="en-US" sz="2700" dirty="0">
                <a:solidFill>
                  <a:schemeClr val="tx1">
                    <a:lumMod val="50000"/>
                  </a:schemeClr>
                </a:solidFill>
              </a:rPr>
              <a:t>Drifter </a:t>
            </a:r>
          </a:p>
          <a:p>
            <a:pPr algn="r"/>
            <a:r>
              <a:rPr lang="en-US" sz="2700" dirty="0">
                <a:solidFill>
                  <a:schemeClr val="tx1">
                    <a:lumMod val="50000"/>
                  </a:schemeClr>
                </a:solidFill>
              </a:rPr>
              <a:t>Direction</a:t>
            </a:r>
          </a:p>
        </p:txBody>
      </p:sp>
      <p:cxnSp>
        <p:nvCxnSpPr>
          <p:cNvPr id="160" name="Straight Arrow Connector 159"/>
          <p:cNvCxnSpPr/>
          <p:nvPr/>
        </p:nvCxnSpPr>
        <p:spPr>
          <a:xfrm>
            <a:off x="16533337" y="24080777"/>
            <a:ext cx="895412"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61" name="Picture 160"/>
          <p:cNvPicPr>
            <a:picLocks noChangeAspect="1"/>
          </p:cNvPicPr>
          <p:nvPr/>
        </p:nvPicPr>
        <p:blipFill>
          <a:blip r:embed="rId15"/>
          <a:stretch>
            <a:fillRect/>
          </a:stretch>
        </p:blipFill>
        <p:spPr>
          <a:xfrm>
            <a:off x="16575735" y="22011352"/>
            <a:ext cx="994588" cy="1304795"/>
          </a:xfrm>
          <a:prstGeom prst="rect">
            <a:avLst/>
          </a:prstGeom>
        </p:spPr>
      </p:pic>
      <p:grpSp>
        <p:nvGrpSpPr>
          <p:cNvPr id="260" name="Group 259"/>
          <p:cNvGrpSpPr/>
          <p:nvPr/>
        </p:nvGrpSpPr>
        <p:grpSpPr>
          <a:xfrm>
            <a:off x="12027090" y="25623897"/>
            <a:ext cx="6166057" cy="4690074"/>
            <a:chOff x="11996497" y="26207636"/>
            <a:chExt cx="6166057" cy="4690074"/>
          </a:xfrm>
        </p:grpSpPr>
        <p:pic>
          <p:nvPicPr>
            <p:cNvPr id="162" name="Picture 16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996497" y="26207636"/>
              <a:ext cx="6166057" cy="4648398"/>
            </a:xfrm>
            <a:prstGeom prst="rect">
              <a:avLst/>
            </a:prstGeom>
          </p:spPr>
        </p:pic>
        <p:sp>
          <p:nvSpPr>
            <p:cNvPr id="163" name="TextBox 162"/>
            <p:cNvSpPr txBox="1"/>
            <p:nvPr/>
          </p:nvSpPr>
          <p:spPr>
            <a:xfrm>
              <a:off x="12626661" y="26230717"/>
              <a:ext cx="5016754" cy="923330"/>
            </a:xfrm>
            <a:prstGeom prst="rect">
              <a:avLst/>
            </a:prstGeom>
            <a:solidFill>
              <a:schemeClr val="bg1"/>
            </a:solidFill>
            <a:ln>
              <a:noFill/>
            </a:ln>
          </p:spPr>
          <p:txBody>
            <a:bodyPr wrap="square" rtlCol="0">
              <a:spAutoFit/>
            </a:bodyPr>
            <a:lstStyle/>
            <a:p>
              <a:pPr algn="ctr"/>
              <a:r>
                <a:rPr lang="en-US" sz="2700" dirty="0">
                  <a:solidFill>
                    <a:srgbClr val="000000"/>
                  </a:solidFill>
                </a:rPr>
                <a:t>Extrapolated Aerosol Optical Thickness (AOT</a:t>
              </a:r>
              <a:r>
                <a:rPr lang="en-US" sz="2700" dirty="0" smtClean="0">
                  <a:solidFill>
                    <a:srgbClr val="000000"/>
                  </a:solidFill>
                </a:rPr>
                <a:t>)</a:t>
              </a:r>
              <a:endParaRPr lang="en-US" sz="2700" dirty="0">
                <a:solidFill>
                  <a:srgbClr val="000000"/>
                </a:solidFill>
              </a:endParaRPr>
            </a:p>
          </p:txBody>
        </p:sp>
        <p:sp>
          <p:nvSpPr>
            <p:cNvPr id="164" name="TextBox 163"/>
            <p:cNvSpPr txBox="1"/>
            <p:nvPr/>
          </p:nvSpPr>
          <p:spPr>
            <a:xfrm>
              <a:off x="14064182" y="30528378"/>
              <a:ext cx="2415400" cy="369332"/>
            </a:xfrm>
            <a:prstGeom prst="rect">
              <a:avLst/>
            </a:prstGeom>
            <a:solidFill>
              <a:schemeClr val="bg1"/>
            </a:solidFill>
            <a:ln>
              <a:noFill/>
            </a:ln>
          </p:spPr>
          <p:txBody>
            <a:bodyPr wrap="square" rtlCol="0">
              <a:spAutoFit/>
            </a:bodyPr>
            <a:lstStyle/>
            <a:p>
              <a:pPr algn="ctr"/>
              <a:r>
                <a:rPr lang="en-US" sz="1800" dirty="0"/>
                <a:t>Wavelength (nm)</a:t>
              </a:r>
            </a:p>
          </p:txBody>
        </p:sp>
      </p:grpSp>
      <p:sp>
        <p:nvSpPr>
          <p:cNvPr id="165" name="TextBox 164"/>
          <p:cNvSpPr txBox="1"/>
          <p:nvPr/>
        </p:nvSpPr>
        <p:spPr>
          <a:xfrm rot="16200000">
            <a:off x="11369162" y="29440274"/>
            <a:ext cx="1698392" cy="369332"/>
          </a:xfrm>
          <a:prstGeom prst="rect">
            <a:avLst/>
          </a:prstGeom>
          <a:solidFill>
            <a:schemeClr val="bg1"/>
          </a:solidFill>
          <a:ln>
            <a:noFill/>
          </a:ln>
        </p:spPr>
        <p:txBody>
          <a:bodyPr wrap="square" rtlCol="0">
            <a:spAutoFit/>
          </a:bodyPr>
          <a:lstStyle/>
          <a:p>
            <a:pPr algn="ctr"/>
            <a:r>
              <a:rPr lang="en-US" sz="1800" dirty="0"/>
              <a:t>AOT</a:t>
            </a:r>
          </a:p>
        </p:txBody>
      </p:sp>
      <p:grpSp>
        <p:nvGrpSpPr>
          <p:cNvPr id="40" name="Group 39"/>
          <p:cNvGrpSpPr/>
          <p:nvPr/>
        </p:nvGrpSpPr>
        <p:grpSpPr>
          <a:xfrm>
            <a:off x="904330" y="11311031"/>
            <a:ext cx="15582017" cy="8929926"/>
            <a:chOff x="858320" y="11160240"/>
            <a:chExt cx="16504059" cy="9446951"/>
          </a:xfrm>
        </p:grpSpPr>
        <p:sp>
          <p:nvSpPr>
            <p:cNvPr id="43" name="Rounded Rectangle 42"/>
            <p:cNvSpPr/>
            <p:nvPr/>
          </p:nvSpPr>
          <p:spPr>
            <a:xfrm>
              <a:off x="5893068" y="13551316"/>
              <a:ext cx="3761074" cy="165369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Chlorophyll-a</a:t>
              </a:r>
            </a:p>
            <a:p>
              <a:pPr algn="ctr"/>
              <a:r>
                <a:rPr lang="en-US" sz="3200" b="1" dirty="0"/>
                <a:t>surface sediment</a:t>
              </a:r>
            </a:p>
            <a:p>
              <a:pPr algn="ctr"/>
              <a:r>
                <a:rPr lang="en-US" sz="3200" b="1" dirty="0"/>
                <a:t>turbidity </a:t>
              </a:r>
            </a:p>
            <a:p>
              <a:pPr algn="ctr"/>
              <a:endParaRPr lang="en-US" sz="3200" dirty="0"/>
            </a:p>
          </p:txBody>
        </p:sp>
        <p:sp>
          <p:nvSpPr>
            <p:cNvPr id="44" name="Rounded Rectangle 43"/>
            <p:cNvSpPr/>
            <p:nvPr/>
          </p:nvSpPr>
          <p:spPr>
            <a:xfrm>
              <a:off x="5821810" y="11884250"/>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Sea surface temperature</a:t>
              </a:r>
            </a:p>
            <a:p>
              <a:pPr algn="ctr"/>
              <a:endParaRPr lang="en-US" sz="3200" dirty="0"/>
            </a:p>
          </p:txBody>
        </p:sp>
        <p:sp>
          <p:nvSpPr>
            <p:cNvPr id="45" name="Rounded Rectangle 44"/>
            <p:cNvSpPr/>
            <p:nvPr/>
          </p:nvSpPr>
          <p:spPr>
            <a:xfrm>
              <a:off x="858320" y="16368925"/>
              <a:ext cx="4895850" cy="7015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i="1" dirty="0">
                  <a:solidFill>
                    <a:schemeClr val="tx1"/>
                  </a:solidFill>
                </a:rPr>
                <a:t>In Situ </a:t>
              </a:r>
              <a:r>
                <a:rPr lang="en-US" sz="3200" b="1" dirty="0">
                  <a:solidFill>
                    <a:schemeClr val="tx1"/>
                  </a:solidFill>
                </a:rPr>
                <a:t>Measurements</a:t>
              </a:r>
            </a:p>
            <a:p>
              <a:pPr algn="ctr"/>
              <a:endParaRPr lang="en-US" sz="3200" dirty="0"/>
            </a:p>
          </p:txBody>
        </p:sp>
        <p:sp>
          <p:nvSpPr>
            <p:cNvPr id="55" name="Rounded Rectangle 54"/>
            <p:cNvSpPr/>
            <p:nvPr/>
          </p:nvSpPr>
          <p:spPr>
            <a:xfrm>
              <a:off x="881597" y="11160240"/>
              <a:ext cx="5418542" cy="1164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NASA Earth Observations:</a:t>
              </a:r>
            </a:p>
            <a:p>
              <a:pPr algn="ctr"/>
              <a:endParaRPr lang="en-US" sz="3200" dirty="0">
                <a:solidFill>
                  <a:schemeClr val="tx1"/>
                </a:solidFill>
              </a:endParaRPr>
            </a:p>
          </p:txBody>
        </p:sp>
        <p:sp>
          <p:nvSpPr>
            <p:cNvPr id="81" name="Rounded Rectangle 80"/>
            <p:cNvSpPr/>
            <p:nvPr/>
          </p:nvSpPr>
          <p:spPr>
            <a:xfrm>
              <a:off x="13750454" y="15069174"/>
              <a:ext cx="3611925" cy="2322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Spatiotemporal </a:t>
              </a:r>
            </a:p>
            <a:p>
              <a:pPr algn="ctr"/>
              <a:r>
                <a:rPr lang="en-US" sz="3200" b="1" dirty="0"/>
                <a:t>analysis of combined </a:t>
              </a:r>
            </a:p>
            <a:p>
              <a:pPr algn="ctr"/>
              <a:r>
                <a:rPr lang="en-US" sz="3200" b="1" dirty="0"/>
                <a:t>datasets</a:t>
              </a:r>
            </a:p>
            <a:p>
              <a:pPr algn="ctr"/>
              <a:endParaRPr lang="en-US" sz="3200" dirty="0"/>
            </a:p>
          </p:txBody>
        </p:sp>
        <p:sp>
          <p:nvSpPr>
            <p:cNvPr id="99" name="Rounded Rectangle 98"/>
            <p:cNvSpPr/>
            <p:nvPr/>
          </p:nvSpPr>
          <p:spPr>
            <a:xfrm>
              <a:off x="949044" y="11788397"/>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Terra, ASTER</a:t>
              </a:r>
            </a:p>
          </p:txBody>
        </p:sp>
        <p:sp>
          <p:nvSpPr>
            <p:cNvPr id="144" name="Rounded Rectangle 143"/>
            <p:cNvSpPr/>
            <p:nvPr/>
          </p:nvSpPr>
          <p:spPr>
            <a:xfrm>
              <a:off x="5390602" y="19469256"/>
              <a:ext cx="4233188" cy="113793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Salinity, temperature, chlorophyll-a</a:t>
              </a:r>
            </a:p>
          </p:txBody>
        </p:sp>
        <p:sp>
          <p:nvSpPr>
            <p:cNvPr id="147" name="Rounded Rectangle 146"/>
            <p:cNvSpPr/>
            <p:nvPr/>
          </p:nvSpPr>
          <p:spPr>
            <a:xfrm>
              <a:off x="5361992" y="17813373"/>
              <a:ext cx="4292150" cy="67128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Local current direction</a:t>
              </a:r>
            </a:p>
          </p:txBody>
        </p:sp>
        <p:sp>
          <p:nvSpPr>
            <p:cNvPr id="148" name="Rounded Rectangle 147"/>
            <p:cNvSpPr/>
            <p:nvPr/>
          </p:nvSpPr>
          <p:spPr>
            <a:xfrm>
              <a:off x="5401016" y="18628150"/>
              <a:ext cx="4233188" cy="68699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Algal blooms</a:t>
              </a:r>
            </a:p>
          </p:txBody>
        </p:sp>
        <p:cxnSp>
          <p:nvCxnSpPr>
            <p:cNvPr id="151" name="Straight Arrow Connector 150"/>
            <p:cNvCxnSpPr>
              <a:stCxn id="150" idx="3"/>
              <a:endCxn id="153" idx="1"/>
            </p:cNvCxnSpPr>
            <p:nvPr/>
          </p:nvCxnSpPr>
          <p:spPr>
            <a:xfrm flipV="1">
              <a:off x="5020876" y="17291824"/>
              <a:ext cx="359778" cy="995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p:cNvCxnSpPr>
              <a:stCxn id="191" idx="3"/>
            </p:cNvCxnSpPr>
            <p:nvPr/>
          </p:nvCxnSpPr>
          <p:spPr>
            <a:xfrm flipV="1">
              <a:off x="5043721" y="19805597"/>
              <a:ext cx="357295" cy="10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stCxn id="192" idx="3"/>
              <a:endCxn id="147" idx="1"/>
            </p:cNvCxnSpPr>
            <p:nvPr/>
          </p:nvCxnSpPr>
          <p:spPr>
            <a:xfrm>
              <a:off x="5007428" y="18142501"/>
              <a:ext cx="354564" cy="65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a:stCxn id="190" idx="3"/>
              <a:endCxn id="148" idx="1"/>
            </p:cNvCxnSpPr>
            <p:nvPr/>
          </p:nvCxnSpPr>
          <p:spPr>
            <a:xfrm>
              <a:off x="5029733" y="18967095"/>
              <a:ext cx="371283" cy="4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974062" y="14779013"/>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Suomi NPP, VIIRS</a:t>
              </a:r>
            </a:p>
          </p:txBody>
        </p:sp>
        <p:sp>
          <p:nvSpPr>
            <p:cNvPr id="97" name="Rounded Rectangle 96"/>
            <p:cNvSpPr/>
            <p:nvPr/>
          </p:nvSpPr>
          <p:spPr>
            <a:xfrm>
              <a:off x="948692" y="13911970"/>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Aqua, MODIS</a:t>
              </a:r>
            </a:p>
          </p:txBody>
        </p:sp>
        <p:sp>
          <p:nvSpPr>
            <p:cNvPr id="100" name="Rounded Rectangle 99"/>
            <p:cNvSpPr/>
            <p:nvPr/>
          </p:nvSpPr>
          <p:spPr>
            <a:xfrm>
              <a:off x="944615" y="12627308"/>
              <a:ext cx="4069659" cy="1155577"/>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Landsat-8, </a:t>
              </a:r>
              <a:r>
                <a:rPr lang="en-US" sz="3200" b="1" dirty="0" smtClean="0"/>
                <a:t>OLI/TIRS</a:t>
              </a:r>
              <a:endParaRPr lang="en-US" sz="3200" b="1" dirty="0"/>
            </a:p>
          </p:txBody>
        </p:sp>
        <p:cxnSp>
          <p:nvCxnSpPr>
            <p:cNvPr id="58" name="Straight Arrow Connector 57"/>
            <p:cNvCxnSpPr>
              <a:stCxn id="96" idx="3"/>
              <a:endCxn id="43" idx="1"/>
            </p:cNvCxnSpPr>
            <p:nvPr/>
          </p:nvCxnSpPr>
          <p:spPr>
            <a:xfrm flipV="1">
              <a:off x="5043721" y="14378163"/>
              <a:ext cx="849347" cy="73888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a:endCxn id="44" idx="1"/>
            </p:cNvCxnSpPr>
            <p:nvPr/>
          </p:nvCxnSpPr>
          <p:spPr>
            <a:xfrm flipV="1">
              <a:off x="5338255" y="12507982"/>
              <a:ext cx="483555" cy="71703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a:stCxn id="99" idx="3"/>
              <a:endCxn id="44" idx="1"/>
            </p:cNvCxnSpPr>
            <p:nvPr/>
          </p:nvCxnSpPr>
          <p:spPr>
            <a:xfrm>
              <a:off x="5018703" y="12126428"/>
              <a:ext cx="803107" cy="38155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5388691" y="13200628"/>
              <a:ext cx="496789" cy="62496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9" name="Rounded Rectangle 148"/>
            <p:cNvSpPr/>
            <p:nvPr/>
          </p:nvSpPr>
          <p:spPr>
            <a:xfrm>
              <a:off x="8546131" y="15632596"/>
              <a:ext cx="3611925" cy="1161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Atmospheric correction</a:t>
              </a:r>
            </a:p>
            <a:p>
              <a:pPr algn="ctr"/>
              <a:endParaRPr lang="en-US" sz="3200" dirty="0"/>
            </a:p>
          </p:txBody>
        </p:sp>
        <p:sp>
          <p:nvSpPr>
            <p:cNvPr id="150" name="Rounded Rectangle 149"/>
            <p:cNvSpPr/>
            <p:nvPr/>
          </p:nvSpPr>
          <p:spPr>
            <a:xfrm>
              <a:off x="951217" y="16963749"/>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err="1"/>
                <a:t>Microtops</a:t>
              </a:r>
              <a:r>
                <a:rPr lang="en-US" sz="3200" b="1" dirty="0"/>
                <a:t>, JPL</a:t>
              </a:r>
            </a:p>
          </p:txBody>
        </p:sp>
        <p:sp>
          <p:nvSpPr>
            <p:cNvPr id="153" name="Rounded Rectangle 152"/>
            <p:cNvSpPr/>
            <p:nvPr/>
          </p:nvSpPr>
          <p:spPr>
            <a:xfrm>
              <a:off x="5380654" y="16979957"/>
              <a:ext cx="4273488" cy="623733"/>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Atmospheric aerosols</a:t>
              </a:r>
            </a:p>
            <a:p>
              <a:pPr algn="ctr"/>
              <a:endParaRPr lang="en-US" sz="3200" dirty="0"/>
            </a:p>
          </p:txBody>
        </p:sp>
        <p:cxnSp>
          <p:nvCxnSpPr>
            <p:cNvPr id="1036" name="Straight Arrow Connector 1035"/>
            <p:cNvCxnSpPr>
              <a:stCxn id="153" idx="3"/>
              <a:endCxn id="149" idx="2"/>
            </p:cNvCxnSpPr>
            <p:nvPr/>
          </p:nvCxnSpPr>
          <p:spPr>
            <a:xfrm flipV="1">
              <a:off x="9654142" y="16793597"/>
              <a:ext cx="697952" cy="498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0" name="Rounded Rectangle 189"/>
            <p:cNvSpPr/>
            <p:nvPr/>
          </p:nvSpPr>
          <p:spPr>
            <a:xfrm>
              <a:off x="960074" y="18629064"/>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err="1"/>
                <a:t>Phytoplankton,USC</a:t>
              </a:r>
              <a:endParaRPr lang="en-US" sz="3200" b="1" dirty="0"/>
            </a:p>
          </p:txBody>
        </p:sp>
        <p:sp>
          <p:nvSpPr>
            <p:cNvPr id="191" name="Rounded Rectangle 190"/>
            <p:cNvSpPr/>
            <p:nvPr/>
          </p:nvSpPr>
          <p:spPr>
            <a:xfrm>
              <a:off x="974062" y="19468569"/>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CTD, HWRP/UCSB</a:t>
              </a:r>
            </a:p>
          </p:txBody>
        </p:sp>
        <p:sp>
          <p:nvSpPr>
            <p:cNvPr id="192" name="Rounded Rectangle 191"/>
            <p:cNvSpPr/>
            <p:nvPr/>
          </p:nvSpPr>
          <p:spPr>
            <a:xfrm>
              <a:off x="937769" y="17804470"/>
              <a:ext cx="4069659" cy="6760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Drifters, USCB</a:t>
              </a:r>
            </a:p>
          </p:txBody>
        </p:sp>
        <p:sp>
          <p:nvSpPr>
            <p:cNvPr id="178" name="Right Brace 177"/>
            <p:cNvSpPr/>
            <p:nvPr/>
          </p:nvSpPr>
          <p:spPr>
            <a:xfrm>
              <a:off x="9623789" y="12421522"/>
              <a:ext cx="479450" cy="195664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7" name="Straight Arrow Connector 286"/>
            <p:cNvCxnSpPr/>
            <p:nvPr/>
          </p:nvCxnSpPr>
          <p:spPr>
            <a:xfrm>
              <a:off x="10338446" y="13373049"/>
              <a:ext cx="0" cy="22595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9" idx="3"/>
              <a:endCxn id="81" idx="1"/>
            </p:cNvCxnSpPr>
            <p:nvPr/>
          </p:nvCxnSpPr>
          <p:spPr>
            <a:xfrm>
              <a:off x="12158056" y="16213097"/>
              <a:ext cx="1592398" cy="170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0338445" y="13399842"/>
              <a:ext cx="3336107" cy="26601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ight Brace 86"/>
            <p:cNvSpPr/>
            <p:nvPr/>
          </p:nvSpPr>
          <p:spPr>
            <a:xfrm>
              <a:off x="9630327" y="18064073"/>
              <a:ext cx="479450" cy="1783294"/>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Arrow Connector 92"/>
            <p:cNvCxnSpPr/>
            <p:nvPr/>
          </p:nvCxnSpPr>
          <p:spPr>
            <a:xfrm flipV="1">
              <a:off x="10310174" y="16398127"/>
              <a:ext cx="3397779" cy="2568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0" idx="3"/>
            </p:cNvCxnSpPr>
            <p:nvPr/>
          </p:nvCxnSpPr>
          <p:spPr>
            <a:xfrm flipV="1">
              <a:off x="5014274" y="13194904"/>
              <a:ext cx="441432" cy="10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97" idx="3"/>
            </p:cNvCxnSpPr>
            <p:nvPr/>
          </p:nvCxnSpPr>
          <p:spPr>
            <a:xfrm>
              <a:off x="5018351" y="14250001"/>
              <a:ext cx="909219" cy="1150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130" name="Straight Arrow Connector 129"/>
          <p:cNvCxnSpPr/>
          <p:nvPr/>
        </p:nvCxnSpPr>
        <p:spPr>
          <a:xfrm flipV="1">
            <a:off x="8117538" y="26161757"/>
            <a:ext cx="518029" cy="82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2774</TotalTime>
  <Words>584</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219</cp:revision>
  <dcterms:created xsi:type="dcterms:W3CDTF">2015-06-02T14:58:58Z</dcterms:created>
  <dcterms:modified xsi:type="dcterms:W3CDTF">2016-04-08T14:38:33Z</dcterms:modified>
</cp:coreProperties>
</file>