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342" r:id="rId3"/>
    <p:sldId id="455" r:id="rId4"/>
    <p:sldId id="343" r:id="rId5"/>
    <p:sldId id="417" r:id="rId6"/>
    <p:sldId id="452" r:id="rId7"/>
    <p:sldId id="346" r:id="rId8"/>
    <p:sldId id="458" r:id="rId9"/>
    <p:sldId id="419" r:id="rId10"/>
    <p:sldId id="456" r:id="rId11"/>
    <p:sldId id="457" r:id="rId12"/>
    <p:sldId id="459" r:id="rId13"/>
    <p:sldId id="423" r:id="rId14"/>
    <p:sldId id="442" r:id="rId15"/>
    <p:sldId id="443" r:id="rId16"/>
    <p:sldId id="450" r:id="rId17"/>
    <p:sldId id="444" r:id="rId18"/>
    <p:sldId id="454" r:id="rId19"/>
    <p:sldId id="445" r:id="rId20"/>
    <p:sldId id="446" r:id="rId21"/>
    <p:sldId id="447" r:id="rId22"/>
    <p:sldId id="429" r:id="rId23"/>
    <p:sldId id="430" r:id="rId24"/>
    <p:sldId id="431" r:id="rId25"/>
    <p:sldId id="432" r:id="rId26"/>
    <p:sldId id="448" r:id="rId27"/>
    <p:sldId id="451" r:id="rId28"/>
    <p:sldId id="433" r:id="rId29"/>
    <p:sldId id="434" r:id="rId30"/>
    <p:sldId id="436" r:id="rId31"/>
    <p:sldId id="449" r:id="rId32"/>
    <p:sldId id="439" r:id="rId33"/>
    <p:sldId id="437" r:id="rId34"/>
    <p:sldId id="438"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984"/>
    <a:srgbClr val="4481BE"/>
    <a:srgbClr val="6194C8"/>
    <a:srgbClr val="244566"/>
    <a:srgbClr val="386DA2"/>
    <a:srgbClr val="538BC3"/>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7" autoAdjust="0"/>
    <p:restoredTop sz="96420" autoAdjust="0"/>
  </p:normalViewPr>
  <p:slideViewPr>
    <p:cSldViewPr>
      <p:cViewPr>
        <p:scale>
          <a:sx n="90" d="100"/>
          <a:sy n="90" d="100"/>
        </p:scale>
        <p:origin x="1380"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Submits 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8614A74F-94E2-4AAB-8C70-5A772E1915EC}" type="presOf" srcId="{9BCDC903-B57D-4401-9992-5C95B8C90C1D}" destId="{52731B25-C605-46BA-8F5E-34EA5DC5F673}" srcOrd="0" destOrd="0" presId="urn:microsoft.com/office/officeart/2005/8/layout/chevron1"/>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FC63768B-B9EE-4768-98D2-EE6C42A6821A}" srcId="{9C70FFF9-4108-4C9A-AF1A-8D81B4C85229}" destId="{3297A2F0-3602-4DCE-B4CF-6DECDF02AE75}" srcOrd="5" destOrd="0" parTransId="{48B62C31-4E9D-473A-A780-5827A2BB6262}" sibTransId="{1CCBF559-4BE6-44EC-BB39-53AC4994A39F}"/>
    <dgm:cxn modelId="{09AB1F90-CFB7-4176-BA55-F8FFD66757C0}" srcId="{9C70FFF9-4108-4C9A-AF1A-8D81B4C85229}" destId="{901FDD75-D704-4C2F-9DDC-D392784DC21A}" srcOrd="6" destOrd="0" parTransId="{A20C9131-EB0F-4CA9-A90E-38B1405FB584}" sibTransId="{CA25C5D9-3835-42C5-9F17-32094418E095}"/>
    <dgm:cxn modelId="{5CCEADB2-75D1-4063-9999-F5431645952D}" type="presOf" srcId="{6D8FA9EB-AEF7-45CC-89FC-60BBF9F28C24}" destId="{F216DEC6-7D9B-49A1-B02A-B3AACE693A2A}" srcOrd="0" destOrd="0" presId="urn:microsoft.com/office/officeart/2005/8/layout/chevron1"/>
    <dgm:cxn modelId="{5EA0FAE8-8DDB-46B6-874E-9EDD5D1ED2A3}" type="presOf" srcId="{FAB12157-21DD-4CC0-9C13-C78EFAEB89AB}" destId="{2D08F5F3-DE44-43B8-BFFD-9C7A7D7BB7BF}"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5B8899F5-B3BA-4AA9-A5F6-3FCE53231026}" srcId="{9C70FFF9-4108-4C9A-AF1A-8D81B4C85229}" destId="{C433F70E-FFB1-404B-845F-F6FD118A0F40}" srcOrd="1" destOrd="0" parTransId="{2DA18D61-F2EB-46B5-8749-1B3DF5FC11E0}" sibTransId="{D87446F8-2CA1-4178-A1D0-EBE32D711627}"/>
    <dgm:cxn modelId="{E62772F8-5D66-4878-839D-8EC8C933B8D6}" type="presOf" srcId="{901FDD75-D704-4C2F-9DDC-D392784DC21A}" destId="{F828E1F8-6C1C-46C9-8EE2-8572C3D8AE8A}" srcOrd="0" destOrd="0" presId="urn:microsoft.com/office/officeart/2005/8/layout/chevron1"/>
    <dgm:cxn modelId="{75AF0868-74E0-4747-823F-0F51E710F968}" type="presOf" srcId="{DE71BF6C-7F22-49F1-8D66-5B8216BA3565}" destId="{6D6111EF-7550-4B90-B1F7-09D8F2F7C997}" srcOrd="0" destOrd="0" presId="urn:microsoft.com/office/officeart/2005/8/layout/chevron1"/>
    <dgm:cxn modelId="{AA2581CE-0656-433E-B835-DE8B67058B94}" type="presOf" srcId="{D6652474-3018-4BB4-9D1E-5FA4F8BDDD7A}" destId="{D49D120B-3F88-4F01-8900-C21894FD22C1}"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5CAEE25A-63C8-4C67-868A-63F3D6083592}" type="presOf" srcId="{6555DA15-A0C6-488D-8F97-3417F7FBEA68}" destId="{8FB7A050-B6EF-48EB-B95C-53F81D6E2BE7}" srcOrd="0" destOrd="0" presId="urn:microsoft.com/office/officeart/2005/8/layout/chevron1"/>
    <dgm:cxn modelId="{58EB7092-A7C7-4DA2-901F-0A0D4F587392}" type="presOf" srcId="{9C70FFF9-4108-4C9A-AF1A-8D81B4C85229}" destId="{B73862E1-D2BB-4D86-A1D7-439D0738C845}"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0DF191F2-B973-41E5-A973-9D91BEB8C151}" type="presOf" srcId="{3297A2F0-3602-4DCE-B4CF-6DECDF02AE75}" destId="{83B2C6EF-C3DD-49C2-B174-5A68B8C087FC}" srcOrd="0" destOrd="0" presId="urn:microsoft.com/office/officeart/2005/8/layout/chevron1"/>
    <dgm:cxn modelId="{151694C8-0529-4CFD-9BEE-9C5FFF083BD4}" type="presOf" srcId="{C433F70E-FFB1-404B-845F-F6FD118A0F40}" destId="{F1D20233-85CD-402D-B142-AFE75D9799E0}" srcOrd="0" destOrd="0" presId="urn:microsoft.com/office/officeart/2005/8/layout/chevron1"/>
    <dgm:cxn modelId="{9F54480D-BFA1-4430-816C-0619316A8BBC}" type="presParOf" srcId="{B73862E1-D2BB-4D86-A1D7-439D0738C845}" destId="{F216DEC6-7D9B-49A1-B02A-B3AACE693A2A}" srcOrd="0" destOrd="0" presId="urn:microsoft.com/office/officeart/2005/8/layout/chevron1"/>
    <dgm:cxn modelId="{76A8B06B-6382-4B58-8BCA-07CE104477FC}" type="presParOf" srcId="{B73862E1-D2BB-4D86-A1D7-439D0738C845}" destId="{763C32C9-039F-4584-81F2-B1174673482E}" srcOrd="1" destOrd="0" presId="urn:microsoft.com/office/officeart/2005/8/layout/chevron1"/>
    <dgm:cxn modelId="{3710A940-D0F1-47FD-8900-BF1B25B95747}" type="presParOf" srcId="{B73862E1-D2BB-4D86-A1D7-439D0738C845}" destId="{F1D20233-85CD-402D-B142-AFE75D9799E0}" srcOrd="2" destOrd="0" presId="urn:microsoft.com/office/officeart/2005/8/layout/chevron1"/>
    <dgm:cxn modelId="{093AE77B-8A62-4174-AA82-55398A5DD5F9}" type="presParOf" srcId="{B73862E1-D2BB-4D86-A1D7-439D0738C845}" destId="{4B9C2CFC-F500-4F6B-B595-A58C10503FB5}" srcOrd="3" destOrd="0" presId="urn:microsoft.com/office/officeart/2005/8/layout/chevron1"/>
    <dgm:cxn modelId="{A2D67656-14F5-4DB1-A789-F34E4B79BB40}" type="presParOf" srcId="{B73862E1-D2BB-4D86-A1D7-439D0738C845}" destId="{8FB7A050-B6EF-48EB-B95C-53F81D6E2BE7}" srcOrd="4" destOrd="0" presId="urn:microsoft.com/office/officeart/2005/8/layout/chevron1"/>
    <dgm:cxn modelId="{0A886D16-5CE5-4ACA-9E93-D0E2DFDBAF8D}" type="presParOf" srcId="{B73862E1-D2BB-4D86-A1D7-439D0738C845}" destId="{AAF1CF59-A565-410E-BB40-4417B9289828}" srcOrd="5" destOrd="0" presId="urn:microsoft.com/office/officeart/2005/8/layout/chevron1"/>
    <dgm:cxn modelId="{196A1F65-2137-42EF-A3CB-E8D8E1413865}" type="presParOf" srcId="{B73862E1-D2BB-4D86-A1D7-439D0738C845}" destId="{D49D120B-3F88-4F01-8900-C21894FD22C1}" srcOrd="6" destOrd="0" presId="urn:microsoft.com/office/officeart/2005/8/layout/chevron1"/>
    <dgm:cxn modelId="{CBDC06F3-B214-4FD7-87FB-73D1784B0A67}" type="presParOf" srcId="{B73862E1-D2BB-4D86-A1D7-439D0738C845}" destId="{565FA370-25AE-499B-B444-23C5D53A8C7B}" srcOrd="7" destOrd="0" presId="urn:microsoft.com/office/officeart/2005/8/layout/chevron1"/>
    <dgm:cxn modelId="{BAE17E06-5595-4EFD-81AC-569CFC064155}" type="presParOf" srcId="{B73862E1-D2BB-4D86-A1D7-439D0738C845}" destId="{52731B25-C605-46BA-8F5E-34EA5DC5F673}" srcOrd="8" destOrd="0" presId="urn:microsoft.com/office/officeart/2005/8/layout/chevron1"/>
    <dgm:cxn modelId="{3C35E77C-2024-4227-BB23-CDDDA94D2E3C}" type="presParOf" srcId="{B73862E1-D2BB-4D86-A1D7-439D0738C845}" destId="{C3B0523F-CE69-4BBA-9C66-5E250422B528}" srcOrd="9" destOrd="0" presId="urn:microsoft.com/office/officeart/2005/8/layout/chevron1"/>
    <dgm:cxn modelId="{4E540401-BBAE-4840-B3A1-8EB2629ADF60}" type="presParOf" srcId="{B73862E1-D2BB-4D86-A1D7-439D0738C845}" destId="{83B2C6EF-C3DD-49C2-B174-5A68B8C087FC}" srcOrd="10" destOrd="0" presId="urn:microsoft.com/office/officeart/2005/8/layout/chevron1"/>
    <dgm:cxn modelId="{DFA07BCE-E9CC-406E-A4DC-5FB846BA622D}" type="presParOf" srcId="{B73862E1-D2BB-4D86-A1D7-439D0738C845}" destId="{6F1CACC0-6F51-4871-8180-A47C60011F74}" srcOrd="11" destOrd="0" presId="urn:microsoft.com/office/officeart/2005/8/layout/chevron1"/>
    <dgm:cxn modelId="{9915040F-2E9B-4222-B05E-EA80C05C86B9}" type="presParOf" srcId="{B73862E1-D2BB-4D86-A1D7-439D0738C845}" destId="{F828E1F8-6C1C-46C9-8EE2-8572C3D8AE8A}" srcOrd="12" destOrd="0" presId="urn:microsoft.com/office/officeart/2005/8/layout/chevron1"/>
    <dgm:cxn modelId="{61FF4D65-B30D-4CB0-99EB-3A0594BE1023}" type="presParOf" srcId="{B73862E1-D2BB-4D86-A1D7-439D0738C845}" destId="{45356BBB-9297-4775-AC39-47B7933C9CCF}" srcOrd="13" destOrd="0" presId="urn:microsoft.com/office/officeart/2005/8/layout/chevron1"/>
    <dgm:cxn modelId="{80E9486A-B550-455C-BB87-A53D2571D03C}" type="presParOf" srcId="{B73862E1-D2BB-4D86-A1D7-439D0738C845}" destId="{2D08F5F3-DE44-43B8-BFFD-9C7A7D7BB7BF}" srcOrd="14" destOrd="0" presId="urn:microsoft.com/office/officeart/2005/8/layout/chevron1"/>
    <dgm:cxn modelId="{FBA967AA-9AE2-487F-868F-3CE9AD691C4F}" type="presParOf" srcId="{B73862E1-D2BB-4D86-A1D7-439D0738C845}" destId="{79881C41-21E8-4BB4-A5C9-4B5B38D89A94}" srcOrd="15" destOrd="0" presId="urn:microsoft.com/office/officeart/2005/8/layout/chevron1"/>
    <dgm:cxn modelId="{C26F90A9-6114-4F8F-AF93-80C05470C676}"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06"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Initiate Communication w/NPO</a:t>
          </a:r>
          <a:endParaRPr lang="en-US" sz="500" kern="1200" dirty="0"/>
        </a:p>
      </dsp:txBody>
      <dsp:txXfrm>
        <a:off x="211926" y="291385"/>
        <a:ext cx="635458" cy="423639"/>
      </dsp:txXfrm>
    </dsp:sp>
    <dsp:sp modelId="{F1D20233-85CD-402D-B142-AFE75D9799E0}">
      <dsp:nvSpPr>
        <dsp:cNvPr id="0" name=""/>
        <dsp:cNvSpPr/>
      </dsp:nvSpPr>
      <dsp:spPr>
        <a:xfrm>
          <a:off x="953293"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Following NPO Approval, Pursue Communication w/Publisher</a:t>
          </a:r>
          <a:endParaRPr lang="en-US" sz="500" kern="1200" dirty="0"/>
        </a:p>
      </dsp:txBody>
      <dsp:txXfrm>
        <a:off x="1165113" y="291385"/>
        <a:ext cx="635458" cy="423639"/>
      </dsp:txXfrm>
    </dsp:sp>
    <dsp:sp modelId="{8FB7A050-B6EF-48EB-B95C-53F81D6E2BE7}">
      <dsp:nvSpPr>
        <dsp:cNvPr id="0" name=""/>
        <dsp:cNvSpPr/>
      </dsp:nvSpPr>
      <dsp:spPr>
        <a:xfrm>
          <a:off x="1906481"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Write Manuscript &amp; Review at Node (Includes Advisor)</a:t>
          </a:r>
          <a:endParaRPr lang="en-US" sz="500" kern="1200" dirty="0"/>
        </a:p>
      </dsp:txBody>
      <dsp:txXfrm>
        <a:off x="2118301" y="291385"/>
        <a:ext cx="635458" cy="423639"/>
      </dsp:txXfrm>
    </dsp:sp>
    <dsp:sp modelId="{D49D120B-3F88-4F01-8900-C21894FD22C1}">
      <dsp:nvSpPr>
        <dsp:cNvPr id="0" name=""/>
        <dsp:cNvSpPr/>
      </dsp:nvSpPr>
      <dsp:spPr>
        <a:xfrm>
          <a:off x="2859669"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Send Manuscript to NPO for Review Feedback &amp; Edits</a:t>
          </a:r>
          <a:endParaRPr lang="en-US" sz="500" kern="1200" dirty="0"/>
        </a:p>
      </dsp:txBody>
      <dsp:txXfrm>
        <a:off x="3071489" y="291385"/>
        <a:ext cx="635458" cy="423639"/>
      </dsp:txXfrm>
    </dsp:sp>
    <dsp:sp modelId="{52731B25-C605-46BA-8F5E-34EA5DC5F673}">
      <dsp:nvSpPr>
        <dsp:cNvPr id="0" name=""/>
        <dsp:cNvSpPr/>
      </dsp:nvSpPr>
      <dsp:spPr>
        <a:xfrm>
          <a:off x="3812857"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Node Creates Final Version, Returns to NPO</a:t>
          </a:r>
          <a:endParaRPr lang="en-US" sz="500" kern="1200" dirty="0"/>
        </a:p>
      </dsp:txBody>
      <dsp:txXfrm>
        <a:off x="4024677" y="291385"/>
        <a:ext cx="635458" cy="423639"/>
      </dsp:txXfrm>
    </dsp:sp>
    <dsp:sp modelId="{83B2C6EF-C3DD-49C2-B174-5A68B8C087FC}">
      <dsp:nvSpPr>
        <dsp:cNvPr id="0" name=""/>
        <dsp:cNvSpPr/>
      </dsp:nvSpPr>
      <dsp:spPr>
        <a:xfrm>
          <a:off x="4766045"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NPO Submits to Export Control &amp; Gains Approval</a:t>
          </a:r>
          <a:endParaRPr lang="en-US" sz="500" kern="1200" dirty="0"/>
        </a:p>
      </dsp:txBody>
      <dsp:txXfrm>
        <a:off x="4977865" y="291385"/>
        <a:ext cx="635458" cy="423639"/>
      </dsp:txXfrm>
    </dsp:sp>
    <dsp:sp modelId="{F828E1F8-6C1C-46C9-8EE2-8572C3D8AE8A}">
      <dsp:nvSpPr>
        <dsp:cNvPr id="0" name=""/>
        <dsp:cNvSpPr/>
      </dsp:nvSpPr>
      <dsp:spPr>
        <a:xfrm>
          <a:off x="5719233"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Node Submits to Publisher </a:t>
          </a:r>
          <a:endParaRPr lang="en-US" sz="500" kern="1200" dirty="0"/>
        </a:p>
      </dsp:txBody>
      <dsp:txXfrm>
        <a:off x="5931053" y="291385"/>
        <a:ext cx="635458" cy="423639"/>
      </dsp:txXfrm>
    </dsp:sp>
    <dsp:sp modelId="{2D08F5F3-DE44-43B8-BFFD-9C7A7D7BB7BF}">
      <dsp:nvSpPr>
        <dsp:cNvPr id="0" name=""/>
        <dsp:cNvSpPr/>
      </dsp:nvSpPr>
      <dsp:spPr>
        <a:xfrm>
          <a:off x="6672421"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Back &amp; Forth Edits w/Publisher</a:t>
          </a:r>
          <a:endParaRPr lang="en-US" sz="500" kern="1200" dirty="0"/>
        </a:p>
      </dsp:txBody>
      <dsp:txXfrm>
        <a:off x="6884241" y="291385"/>
        <a:ext cx="635458" cy="423639"/>
      </dsp:txXfrm>
    </dsp:sp>
    <dsp:sp modelId="{6D6111EF-7550-4B90-B1F7-09D8F2F7C997}">
      <dsp:nvSpPr>
        <dsp:cNvPr id="0" name=""/>
        <dsp:cNvSpPr/>
      </dsp:nvSpPr>
      <dsp:spPr>
        <a:xfrm>
          <a:off x="7625609" y="291385"/>
          <a:ext cx="1059097" cy="423639"/>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6668" rIns="6668" bIns="6668" numCol="1" spcCol="1270" anchor="ctr" anchorCtr="0">
          <a:noAutofit/>
        </a:bodyPr>
        <a:lstStyle/>
        <a:p>
          <a:pPr lvl="0" algn="ctr" defTabSz="222250">
            <a:lnSpc>
              <a:spcPct val="90000"/>
            </a:lnSpc>
            <a:spcBef>
              <a:spcPct val="0"/>
            </a:spcBef>
            <a:spcAft>
              <a:spcPct val="35000"/>
            </a:spcAft>
          </a:pPr>
          <a:r>
            <a:rPr lang="en-US" sz="500" kern="1200" dirty="0" smtClean="0"/>
            <a:t>Publisher Approves &amp; Article Published</a:t>
          </a:r>
          <a:endParaRPr lang="en-US" sz="500" kern="1200" dirty="0"/>
        </a:p>
      </dsp:txBody>
      <dsp:txXfrm>
        <a:off x="7837429" y="291385"/>
        <a:ext cx="635458" cy="4236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9/9/2016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9/9/2016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176365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39901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25</a:t>
            </a:fld>
            <a:endParaRPr lang="en-US"/>
          </a:p>
        </p:txBody>
      </p:sp>
    </p:spTree>
    <p:extLst>
      <p:ext uri="{BB962C8B-B14F-4D97-AF65-F5344CB8AC3E}">
        <p14:creationId xmlns:p14="http://schemas.microsoft.com/office/powerpoint/2010/main" val="37960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a:t>
            </a:fld>
            <a:endParaRPr lang="en-US"/>
          </a:p>
        </p:txBody>
      </p:sp>
    </p:spTree>
    <p:extLst>
      <p:ext uri="{BB962C8B-B14F-4D97-AF65-F5344CB8AC3E}">
        <p14:creationId xmlns:p14="http://schemas.microsoft.com/office/powerpoint/2010/main" val="32462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3</a:t>
            </a:fld>
            <a:endParaRPr lang="en-US"/>
          </a:p>
        </p:txBody>
      </p:sp>
    </p:spTree>
    <p:extLst>
      <p:ext uri="{BB962C8B-B14F-4D97-AF65-F5344CB8AC3E}">
        <p14:creationId xmlns:p14="http://schemas.microsoft.com/office/powerpoint/2010/main" val="259968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13400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6</a:t>
            </a:fld>
            <a:endParaRPr lang="en-US"/>
          </a:p>
        </p:txBody>
      </p:sp>
    </p:spTree>
    <p:extLst>
      <p:ext uri="{BB962C8B-B14F-4D97-AF65-F5344CB8AC3E}">
        <p14:creationId xmlns:p14="http://schemas.microsoft.com/office/powerpoint/2010/main" val="409035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9</a:t>
            </a:fld>
            <a:endParaRPr lang="en-US"/>
          </a:p>
        </p:txBody>
      </p:sp>
    </p:spTree>
    <p:extLst>
      <p:ext uri="{BB962C8B-B14F-4D97-AF65-F5344CB8AC3E}">
        <p14:creationId xmlns:p14="http://schemas.microsoft.com/office/powerpoint/2010/main" val="175865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10</a:t>
            </a:fld>
            <a:endParaRPr lang="en-US"/>
          </a:p>
        </p:txBody>
      </p:sp>
    </p:spTree>
    <p:extLst>
      <p:ext uri="{BB962C8B-B14F-4D97-AF65-F5344CB8AC3E}">
        <p14:creationId xmlns:p14="http://schemas.microsoft.com/office/powerpoint/2010/main" val="278647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11</a:t>
            </a:fld>
            <a:endParaRPr lang="en-US"/>
          </a:p>
        </p:txBody>
      </p:sp>
    </p:spTree>
    <p:extLst>
      <p:ext uri="{BB962C8B-B14F-4D97-AF65-F5344CB8AC3E}">
        <p14:creationId xmlns:p14="http://schemas.microsoft.com/office/powerpoint/2010/main" val="89181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328750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9/9/2016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9/9/2016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9/9/2016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9/9/2016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mailto:Tiffani.N.Miller@nasa.gov"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Kathleen.D.Moore@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www.earthzine.org/vps-archive/" TargetMode="Externa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evelop.larc.nasa.gov/" TargetMode="External"/><Relationship Id="rId7" Type="http://schemas.openxmlformats.org/officeDocument/2006/relationships/hyperlink" Target="mailto:DEVELOP.GraphicDesign@gmail.com" TargetMode="External"/><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 Id="rId6" Type="http://schemas.openxmlformats.org/officeDocument/2006/relationships/hyperlink" Target="mailto:DEVELOP.Communications@gmail.com" TargetMode="External"/><Relationship Id="rId5" Type="http://schemas.openxmlformats.org/officeDocument/2006/relationships/hyperlink" Target="mailto:DEVELOP.ProjectCoordination@gmail.com" TargetMode="External"/><Relationship Id="rId4" Type="http://schemas.openxmlformats.org/officeDocument/2006/relationships/hyperlink" Target="mailto:DEVELOP.Geoinformatics@gmail.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lnSpcReduction="10000"/>
          </a:bodyPr>
          <a:lstStyle/>
          <a:p>
            <a:r>
              <a:rPr lang="en-US" sz="1800" dirty="0">
                <a:solidFill>
                  <a:schemeClr val="accent2"/>
                </a:solidFill>
              </a:rPr>
              <a:t>DEVELOP Projects &amp; Partners:</a:t>
            </a:r>
          </a:p>
          <a:p>
            <a:r>
              <a:rPr lang="en-US" sz="1800" dirty="0">
                <a:solidFill>
                  <a:schemeClr val="accent2"/>
                </a:solidFill>
              </a:rPr>
              <a:t>Project Execution, Partner Engagement, Performance Metrics, Communicating results </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5556" b="2778"/>
          <a:stretch>
            <a:fillRect/>
          </a:stretch>
        </p:blipFill>
        <p:spPr>
          <a:xfrm>
            <a:off x="2894895" y="3733800"/>
            <a:ext cx="34297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9" t="2778" r="6638" b="5556"/>
          <a:stretch/>
        </p:blipFill>
        <p:spPr>
          <a:xfrm>
            <a:off x="304800" y="3733800"/>
            <a:ext cx="2361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437" t="14099" r="3211" b="3091"/>
          <a:stretch/>
        </p:blipFill>
        <p:spPr>
          <a:xfrm>
            <a:off x="6553200" y="3733800"/>
            <a:ext cx="2286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a:t>
            </a:r>
            <a:endParaRPr lang="en-US" b="1" dirty="0">
              <a:solidFill>
                <a:schemeClr val="accent3"/>
              </a:solidFill>
            </a:endParaRPr>
          </a:p>
        </p:txBody>
      </p:sp>
      <p:sp>
        <p:nvSpPr>
          <p:cNvPr id="11" name="TextBox 10"/>
          <p:cNvSpPr txBox="1"/>
          <p:nvPr/>
        </p:nvSpPr>
        <p:spPr>
          <a:xfrm>
            <a:off x="2999174" y="1752600"/>
            <a:ext cx="5436104" cy="707886"/>
          </a:xfrm>
          <a:prstGeom prst="rect">
            <a:avLst/>
          </a:prstGeom>
          <a:noFill/>
        </p:spPr>
        <p:txBody>
          <a:bodyPr wrap="none" rtlCol="0">
            <a:spAutoFit/>
          </a:bodyPr>
          <a:lstStyle/>
          <a:p>
            <a:r>
              <a:rPr lang="en-US" sz="2000" b="1" dirty="0" smtClean="0">
                <a:solidFill>
                  <a:schemeClr val="accent3">
                    <a:lumMod val="50000"/>
                  </a:schemeClr>
                </a:solidFill>
                <a:hlinkClick r:id="rId3"/>
              </a:rPr>
              <a:t>Tiffani.N.Miller@nasa.gov</a:t>
            </a:r>
            <a:endParaRPr lang="en-US" sz="2000" b="1" dirty="0" smtClean="0">
              <a:solidFill>
                <a:schemeClr val="accent3">
                  <a:lumMod val="50000"/>
                </a:schemeClr>
              </a:solidFill>
            </a:endParaRPr>
          </a:p>
          <a:p>
            <a:r>
              <a:rPr lang="en-US" sz="2000" b="1" dirty="0" smtClean="0">
                <a:solidFill>
                  <a:schemeClr val="accent3">
                    <a:lumMod val="50000"/>
                  </a:schemeClr>
                </a:solidFill>
                <a:hlinkClick r:id="rId4"/>
              </a:rPr>
              <a:t>DEVELOP.ProjectCoordination@gmail.com</a:t>
            </a:r>
            <a:r>
              <a:rPr lang="en-US" sz="2000" b="1" dirty="0" smtClean="0">
                <a:solidFill>
                  <a:schemeClr val="accent3">
                    <a:lumMod val="50000"/>
                  </a:schemeClr>
                </a:solidFill>
              </a:rPr>
              <a:t> </a:t>
            </a:r>
            <a:endParaRPr lang="en-US" sz="2000" b="1" dirty="0">
              <a:solidFill>
                <a:schemeClr val="accent3">
                  <a:lumMod val="50000"/>
                </a:schemeClr>
              </a:solidFill>
            </a:endParaRPr>
          </a:p>
        </p:txBody>
      </p:sp>
      <p:sp>
        <p:nvSpPr>
          <p:cNvPr id="12" name="TextBox 11"/>
          <p:cNvSpPr txBox="1"/>
          <p:nvPr/>
        </p:nvSpPr>
        <p:spPr>
          <a:xfrm>
            <a:off x="510987" y="1695320"/>
            <a:ext cx="1986441" cy="923330"/>
          </a:xfrm>
          <a:prstGeom prst="rect">
            <a:avLst/>
          </a:prstGeom>
          <a:noFill/>
        </p:spPr>
        <p:txBody>
          <a:bodyPr wrap="none" rtlCol="0">
            <a:spAutoFit/>
          </a:bodyPr>
          <a:lstStyle/>
          <a:p>
            <a:pPr algn="ctr"/>
            <a:r>
              <a:rPr lang="en-US" sz="5400" b="1" dirty="0" smtClean="0">
                <a:solidFill>
                  <a:srgbClr val="71BF44"/>
                </a:solidFill>
              </a:rPr>
              <a:t>Email</a:t>
            </a:r>
            <a:endParaRPr lang="en-US" sz="5400" b="1" dirty="0">
              <a:solidFill>
                <a:srgbClr val="71BF44"/>
              </a:solidFill>
            </a:endParaRPr>
          </a:p>
        </p:txBody>
      </p:sp>
      <p:sp>
        <p:nvSpPr>
          <p:cNvPr id="13" name="TextBox 12"/>
          <p:cNvSpPr txBox="1"/>
          <p:nvPr/>
        </p:nvSpPr>
        <p:spPr>
          <a:xfrm>
            <a:off x="1504208" y="2888830"/>
            <a:ext cx="6880410" cy="369332"/>
          </a:xfrm>
          <a:prstGeom prst="rect">
            <a:avLst/>
          </a:prstGeom>
          <a:noFill/>
        </p:spPr>
        <p:txBody>
          <a:bodyPr wrap="none" rtlCol="0">
            <a:spAutoFit/>
          </a:bodyPr>
          <a:lstStyle/>
          <a:p>
            <a:r>
              <a:rPr lang="en-US" i="1" dirty="0" smtClean="0">
                <a:solidFill>
                  <a:srgbClr val="555659"/>
                </a:solidFill>
              </a:rPr>
              <a:t>Too large for email? Send through NASA LFT or Google Drive</a:t>
            </a:r>
            <a:endParaRPr lang="en-US" i="1" dirty="0">
              <a:solidFill>
                <a:srgbClr val="555659"/>
              </a:solidFill>
            </a:endParaRPr>
          </a:p>
        </p:txBody>
      </p:sp>
      <p:sp>
        <p:nvSpPr>
          <p:cNvPr id="14" name="Rectangle 13"/>
          <p:cNvSpPr/>
          <p:nvPr/>
        </p:nvSpPr>
        <p:spPr>
          <a:xfrm>
            <a:off x="4114800" y="4010898"/>
            <a:ext cx="6745965" cy="701731"/>
          </a:xfrm>
          <a:prstGeom prst="rect">
            <a:avLst/>
          </a:prstGeom>
        </p:spPr>
        <p:txBody>
          <a:bodyPr wrap="square">
            <a:spAutoFit/>
          </a:bodyPr>
          <a:lstStyle/>
          <a:p>
            <a:pPr>
              <a:lnSpc>
                <a:spcPct val="110000"/>
              </a:lnSpc>
              <a:buClr>
                <a:schemeClr val="accent1">
                  <a:lumMod val="50000"/>
                </a:schemeClr>
              </a:buClr>
            </a:pPr>
            <a:r>
              <a:rPr lang="en-US" dirty="0" smtClean="0">
                <a:solidFill>
                  <a:srgbClr val="555659"/>
                </a:solidFill>
              </a:rPr>
              <a:t>YearTerm_Node_Team_Deliverable_Draft </a:t>
            </a:r>
          </a:p>
          <a:p>
            <a:pPr>
              <a:lnSpc>
                <a:spcPct val="110000"/>
              </a:lnSpc>
              <a:buClr>
                <a:schemeClr val="accent1">
                  <a:lumMod val="50000"/>
                </a:schemeClr>
              </a:buClr>
            </a:pPr>
            <a:r>
              <a:rPr lang="en-US" b="1" dirty="0" smtClean="0">
                <a:solidFill>
                  <a:srgbClr val="0079C2"/>
                </a:solidFill>
              </a:rPr>
              <a:t>Ex</a:t>
            </a:r>
            <a:r>
              <a:rPr lang="en-US" b="1" dirty="0">
                <a:solidFill>
                  <a:srgbClr val="0079C2"/>
                </a:solidFill>
              </a:rPr>
              <a:t>. </a:t>
            </a:r>
            <a:r>
              <a:rPr lang="en-US" sz="1400" b="1" dirty="0">
                <a:solidFill>
                  <a:srgbClr val="0079C2"/>
                </a:solidFill>
              </a:rPr>
              <a:t>2016Fall_LaRC_NorthCarolinaWater_Poster_FD</a:t>
            </a:r>
          </a:p>
        </p:txBody>
      </p:sp>
      <p:sp>
        <p:nvSpPr>
          <p:cNvPr id="15" name="TextBox 14"/>
          <p:cNvSpPr txBox="1"/>
          <p:nvPr/>
        </p:nvSpPr>
        <p:spPr>
          <a:xfrm>
            <a:off x="510987" y="3873597"/>
            <a:ext cx="3395480" cy="646331"/>
          </a:xfrm>
          <a:prstGeom prst="rect">
            <a:avLst/>
          </a:prstGeom>
          <a:noFill/>
        </p:spPr>
        <p:txBody>
          <a:bodyPr wrap="none" rtlCol="0">
            <a:spAutoFit/>
          </a:bodyPr>
          <a:lstStyle/>
          <a:p>
            <a:pPr algn="ctr"/>
            <a:r>
              <a:rPr lang="en-US" sz="3600" b="1" dirty="0" smtClean="0">
                <a:solidFill>
                  <a:srgbClr val="71BF44"/>
                </a:solidFill>
              </a:rPr>
              <a:t>Nomenclature</a:t>
            </a:r>
            <a:endParaRPr lang="en-US" sz="3600" b="1" dirty="0">
              <a:solidFill>
                <a:srgbClr val="71BF44"/>
              </a:solidFill>
            </a:endParaRPr>
          </a:p>
        </p:txBody>
      </p:sp>
      <p:sp>
        <p:nvSpPr>
          <p:cNvPr id="16" name="TextBox 15"/>
          <p:cNvSpPr txBox="1"/>
          <p:nvPr/>
        </p:nvSpPr>
        <p:spPr>
          <a:xfrm>
            <a:off x="510987" y="5234226"/>
            <a:ext cx="4483509" cy="861774"/>
          </a:xfrm>
          <a:prstGeom prst="rect">
            <a:avLst/>
          </a:prstGeom>
          <a:noFill/>
        </p:spPr>
        <p:txBody>
          <a:bodyPr wrap="square" rtlCol="0">
            <a:spAutoFit/>
          </a:bodyPr>
          <a:lstStyle/>
          <a:p>
            <a:r>
              <a:rPr lang="en-US" b="1" i="1" dirty="0" smtClean="0">
                <a:solidFill>
                  <a:srgbClr val="555659"/>
                </a:solidFill>
              </a:rPr>
              <a:t>Node Acronyms:</a:t>
            </a:r>
          </a:p>
          <a:p>
            <a:r>
              <a:rPr lang="en-US" sz="1600" dirty="0" smtClean="0">
                <a:solidFill>
                  <a:srgbClr val="555659"/>
                </a:solidFill>
              </a:rPr>
              <a:t>ARC, AZ, FC, GSFC, ID, JPL, </a:t>
            </a:r>
            <a:r>
              <a:rPr lang="en-US" sz="1600" dirty="0" err="1" smtClean="0">
                <a:solidFill>
                  <a:srgbClr val="555659"/>
                </a:solidFill>
              </a:rPr>
              <a:t>LaRC</a:t>
            </a:r>
            <a:r>
              <a:rPr lang="en-US" sz="1600" dirty="0" smtClean="0">
                <a:solidFill>
                  <a:srgbClr val="555659"/>
                </a:solidFill>
              </a:rPr>
              <a:t>, MCHD, MSFC, NCEI, UGA, WC</a:t>
            </a:r>
            <a:endParaRPr lang="en-US" sz="1600" dirty="0">
              <a:solidFill>
                <a:srgbClr val="555659"/>
              </a:solidFill>
            </a:endParaRPr>
          </a:p>
        </p:txBody>
      </p:sp>
      <p:sp>
        <p:nvSpPr>
          <p:cNvPr id="18" name="TextBox 17"/>
          <p:cNvSpPr txBox="1"/>
          <p:nvPr/>
        </p:nvSpPr>
        <p:spPr>
          <a:xfrm>
            <a:off x="4944413" y="5234226"/>
            <a:ext cx="4266995" cy="861774"/>
          </a:xfrm>
          <a:prstGeom prst="rect">
            <a:avLst/>
          </a:prstGeom>
          <a:noFill/>
        </p:spPr>
        <p:txBody>
          <a:bodyPr wrap="square" rtlCol="0">
            <a:spAutoFit/>
          </a:bodyPr>
          <a:lstStyle/>
          <a:p>
            <a:r>
              <a:rPr lang="en-US" b="1" i="1" dirty="0" smtClean="0">
                <a:solidFill>
                  <a:srgbClr val="555659"/>
                </a:solidFill>
              </a:rPr>
              <a:t>App Area Shorthand:</a:t>
            </a:r>
          </a:p>
          <a:p>
            <a:r>
              <a:rPr lang="en-US" sz="1600" dirty="0" smtClean="0">
                <a:solidFill>
                  <a:srgbClr val="555659"/>
                </a:solidFill>
              </a:rPr>
              <a:t>Ag, Climate, Disasters, Eco, </a:t>
            </a:r>
            <a:r>
              <a:rPr lang="en-US" sz="1600" dirty="0" err="1" smtClean="0">
                <a:solidFill>
                  <a:srgbClr val="555659"/>
                </a:solidFill>
              </a:rPr>
              <a:t>HealthAQ</a:t>
            </a:r>
            <a:r>
              <a:rPr lang="en-US" sz="1600" dirty="0" smtClean="0">
                <a:solidFill>
                  <a:srgbClr val="555659"/>
                </a:solidFill>
              </a:rPr>
              <a:t>, Water</a:t>
            </a:r>
            <a:endParaRPr lang="en-US" sz="1600" dirty="0">
              <a:solidFill>
                <a:srgbClr val="555659"/>
              </a:solidFill>
            </a:endParaRPr>
          </a:p>
        </p:txBody>
      </p:sp>
      <p:cxnSp>
        <p:nvCxnSpPr>
          <p:cNvPr id="3" name="Straight Arrow Connector 2"/>
          <p:cNvCxnSpPr/>
          <p:nvPr/>
        </p:nvCxnSpPr>
        <p:spPr>
          <a:xfrm flipV="1">
            <a:off x="2752741" y="4680691"/>
            <a:ext cx="2733659" cy="668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314850" y="4680691"/>
            <a:ext cx="921400" cy="585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6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Deadlines to NPO</a:t>
            </a:r>
            <a:endParaRPr lang="en-US" b="1" dirty="0">
              <a:solidFill>
                <a:schemeClr val="accent3"/>
              </a:solidFill>
            </a:endParaRPr>
          </a:p>
        </p:txBody>
      </p:sp>
      <p:pic>
        <p:nvPicPr>
          <p:cNvPr id="4" name="Picture 3"/>
          <p:cNvPicPr>
            <a:picLocks noChangeAspect="1"/>
          </p:cNvPicPr>
          <p:nvPr/>
        </p:nvPicPr>
        <p:blipFill>
          <a:blip r:embed="rId3"/>
          <a:stretch>
            <a:fillRect/>
          </a:stretch>
        </p:blipFill>
        <p:spPr>
          <a:xfrm>
            <a:off x="793805" y="1600200"/>
            <a:ext cx="7550293" cy="4544251"/>
          </a:xfrm>
          <a:prstGeom prst="rect">
            <a:avLst/>
          </a:prstGeom>
        </p:spPr>
      </p:pic>
    </p:spTree>
    <p:extLst>
      <p:ext uri="{BB962C8B-B14F-4D97-AF65-F5344CB8AC3E}">
        <p14:creationId xmlns:p14="http://schemas.microsoft.com/office/powerpoint/2010/main" val="426815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Required Legal Statements</a:t>
            </a:r>
            <a:endParaRPr lang="en-US" b="1" dirty="0">
              <a:solidFill>
                <a:schemeClr val="accent3"/>
              </a:solidFill>
            </a:endParaRPr>
          </a:p>
        </p:txBody>
      </p:sp>
      <p:sp>
        <p:nvSpPr>
          <p:cNvPr id="5" name="Content Placeholder 2"/>
          <p:cNvSpPr txBox="1">
            <a:spLocks/>
          </p:cNvSpPr>
          <p:nvPr/>
        </p:nvSpPr>
        <p:spPr>
          <a:xfrm>
            <a:off x="401216" y="1682023"/>
            <a:ext cx="8434936"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75000"/>
                    <a:lumOff val="25000"/>
                  </a:schemeClr>
                </a:solidFill>
              </a:rPr>
              <a:t>All deliverables/products created by teams need to include this short paragraph of legal statements:</a:t>
            </a:r>
          </a:p>
          <a:p>
            <a:pPr marL="274320" lvl="1" indent="0">
              <a:buFont typeface="Wingdings"/>
              <a:buNone/>
            </a:pPr>
            <a:endParaRPr lang="en-US" sz="2000" b="1" i="1" dirty="0" smtClean="0">
              <a:solidFill>
                <a:srgbClr val="2E5984"/>
              </a:solidFill>
            </a:endParaRPr>
          </a:p>
          <a:p>
            <a:pPr marL="274320" lvl="1" indent="0">
              <a:buFont typeface="Wingdings"/>
              <a:buNone/>
            </a:pPr>
            <a:r>
              <a:rPr lang="en-US" sz="1600" b="1" i="1" dirty="0" smtClean="0">
                <a:solidFill>
                  <a:srgbClr val="2E5984"/>
                </a:solidFill>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rgbClr val="2E5984"/>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3961"/>
          <a:stretch/>
        </p:blipFill>
        <p:spPr>
          <a:xfrm>
            <a:off x="550815" y="4758947"/>
            <a:ext cx="2612633" cy="147224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8825" r="6239" b="8080"/>
          <a:stretch/>
        </p:blipFill>
        <p:spPr>
          <a:xfrm>
            <a:off x="3373433" y="4758947"/>
            <a:ext cx="2604658" cy="147492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1851" b="9286"/>
          <a:stretch/>
        </p:blipFill>
        <p:spPr>
          <a:xfrm>
            <a:off x="6188077" y="4758947"/>
            <a:ext cx="2612633" cy="1467802"/>
          </a:xfrm>
          <a:prstGeom prst="rect">
            <a:avLst/>
          </a:prstGeom>
        </p:spPr>
      </p:pic>
    </p:spTree>
    <p:extLst>
      <p:ext uri="{BB962C8B-B14F-4D97-AF65-F5344CB8AC3E}">
        <p14:creationId xmlns:p14="http://schemas.microsoft.com/office/powerpoint/2010/main" val="157063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5562600" cy="4419600"/>
          </a:xfrm>
        </p:spPr>
        <p:txBody>
          <a:bodyPr>
            <a:normAutofit/>
          </a:bodyPr>
          <a:lstStyle/>
          <a:p>
            <a:pPr marL="0" indent="0" algn="ctr">
              <a:buNone/>
            </a:pPr>
            <a:r>
              <a:rPr lang="en-US" sz="2000" i="1" dirty="0">
                <a:solidFill>
                  <a:schemeClr val="accent2"/>
                </a:solidFill>
              </a:rPr>
              <a:t>“The iconic success of NASA is planted firmly on three foundational elements: </a:t>
            </a:r>
            <a:r>
              <a:rPr lang="en-US" sz="2000" b="1" i="1" dirty="0">
                <a:solidFill>
                  <a:schemeClr val="accent2"/>
                </a:solidFill>
              </a:rPr>
              <a:t>innovation, inspiration, and integrity</a:t>
            </a:r>
            <a:r>
              <a:rPr lang="en-US" sz="2000" i="1" dirty="0">
                <a:solidFill>
                  <a:schemeClr val="accent2"/>
                </a:solidFill>
              </a:rPr>
              <a:t>. While innovation and inspiration are visible through our endeavors and successes, it is our integrity – </a:t>
            </a:r>
            <a:r>
              <a:rPr lang="en-US" sz="2000" b="1" i="1" dirty="0">
                <a:solidFill>
                  <a:schemeClr val="accent2"/>
                </a:solidFill>
              </a:rPr>
              <a:t>how we work, and our commitment to excellence and openness</a:t>
            </a:r>
            <a:r>
              <a:rPr lang="en-US" sz="2000" i="1" dirty="0">
                <a:solidFill>
                  <a:schemeClr val="accent2"/>
                </a:solidFill>
              </a:rPr>
              <a:t> – that earns us the trust of the public and ensures our continued ability to inspire and innovate. </a:t>
            </a:r>
            <a:r>
              <a:rPr lang="en-US" sz="2000" i="1" dirty="0" smtClean="0">
                <a:solidFill>
                  <a:schemeClr val="accent2"/>
                </a:solidFill>
              </a:rPr>
              <a:t>Integrity </a:t>
            </a:r>
            <a:r>
              <a:rPr lang="en-US" sz="2000" i="1" dirty="0">
                <a:solidFill>
                  <a:schemeClr val="accent2"/>
                </a:solidFill>
              </a:rPr>
              <a:t>is woven throughout the fabric of NASA. </a:t>
            </a:r>
            <a:r>
              <a:rPr lang="en-US" sz="2000" i="1" dirty="0" smtClean="0">
                <a:solidFill>
                  <a:schemeClr val="accent2"/>
                </a:solidFill>
              </a:rPr>
              <a:t>It </a:t>
            </a:r>
            <a:r>
              <a:rPr lang="en-US" sz="2000" i="1" dirty="0">
                <a:solidFill>
                  <a:schemeClr val="accent2"/>
                </a:solidFill>
              </a:rPr>
              <a:t>has always been there. </a:t>
            </a:r>
            <a:r>
              <a:rPr lang="en-US" sz="2000" b="1" i="1" dirty="0">
                <a:solidFill>
                  <a:schemeClr val="accent2"/>
                </a:solidFill>
              </a:rPr>
              <a:t>And each and every day, we recommit ourselves to keeping it there.</a:t>
            </a:r>
            <a:r>
              <a:rPr lang="en-US" sz="2000" i="1" dirty="0">
                <a:solidFill>
                  <a:schemeClr val="accent2"/>
                </a:solidFill>
              </a:rPr>
              <a:t>”</a:t>
            </a:r>
          </a:p>
          <a:p>
            <a:pPr marL="0" indent="0" algn="ctr">
              <a:buNone/>
            </a:pPr>
            <a:endParaRPr lang="en-US" sz="2000"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Scientific Integrity</a:t>
            </a:r>
            <a:endParaRPr lang="en-US" b="1" dirty="0">
              <a:solidFill>
                <a:schemeClr val="accent3"/>
              </a:solidFill>
            </a:endParaRPr>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4481BE"/>
                </a:solidFill>
                <a:latin typeface="Century Gothic"/>
              </a:rPr>
              <a:t>Dr. </a:t>
            </a:r>
            <a:r>
              <a:rPr lang="en-US" sz="2000" b="1" dirty="0" err="1" smtClean="0">
                <a:solidFill>
                  <a:srgbClr val="4481BE"/>
                </a:solidFill>
                <a:latin typeface="Century Gothic"/>
              </a:rPr>
              <a:t>Waleed</a:t>
            </a:r>
            <a:r>
              <a:rPr lang="en-US" sz="2000" b="1" dirty="0" smtClean="0">
                <a:solidFill>
                  <a:srgbClr val="4481BE"/>
                </a:solidFill>
                <a:latin typeface="Century Gothic"/>
              </a:rPr>
              <a:t> </a:t>
            </a:r>
            <a:r>
              <a:rPr lang="en-US" sz="2000" b="1" dirty="0" err="1" smtClean="0">
                <a:solidFill>
                  <a:srgbClr val="4481BE"/>
                </a:solidFill>
                <a:latin typeface="Century Gothic"/>
              </a:rPr>
              <a:t>Abdalati</a:t>
            </a:r>
            <a:r>
              <a:rPr lang="en-US" sz="2000" b="1" dirty="0" smtClean="0">
                <a:solidFill>
                  <a:srgbClr val="4481BE"/>
                </a:solidFill>
                <a:latin typeface="Century Gothic"/>
              </a:rPr>
              <a:t> </a:t>
            </a:r>
          </a:p>
          <a:p>
            <a:pPr algn="ctr" defTabSz="1018229"/>
            <a:r>
              <a:rPr lang="en-US" sz="2000" dirty="0" smtClean="0">
                <a:solidFill>
                  <a:srgbClr val="4481BE"/>
                </a:solidFill>
                <a:latin typeface="Century Gothic"/>
              </a:rPr>
              <a:t>Former NASA </a:t>
            </a:r>
          </a:p>
          <a:p>
            <a:pPr algn="ctr" defTabSz="1018229"/>
            <a:r>
              <a:rPr lang="en-US" sz="2000" dirty="0" smtClean="0">
                <a:solidFill>
                  <a:srgbClr val="4481BE"/>
                </a:solidFill>
                <a:latin typeface="Century Gothic"/>
              </a:rPr>
              <a:t>Chief Scientist</a:t>
            </a:r>
          </a:p>
        </p:txBody>
      </p:sp>
      <p:sp>
        <p:nvSpPr>
          <p:cNvPr id="8" name="TextBox 7"/>
          <p:cNvSpPr txBox="1"/>
          <p:nvPr/>
        </p:nvSpPr>
        <p:spPr>
          <a:xfrm>
            <a:off x="914400" y="6405753"/>
            <a:ext cx="7710765" cy="307777"/>
          </a:xfrm>
          <a:prstGeom prst="rect">
            <a:avLst/>
          </a:prstGeom>
          <a:noFill/>
        </p:spPr>
        <p:txBody>
          <a:bodyPr wrap="none" rtlCol="0">
            <a:spAutoFit/>
          </a:bodyPr>
          <a:lstStyle/>
          <a:p>
            <a:pPr>
              <a:defRPr/>
            </a:pPr>
            <a:r>
              <a:rPr lang="en-US" sz="1400" b="1" dirty="0" smtClean="0">
                <a:solidFill>
                  <a:schemeClr val="bg2">
                    <a:lumMod val="85000"/>
                  </a:schemeClr>
                </a:solidFill>
              </a:rPr>
              <a:t>NASA SI Policy:</a:t>
            </a:r>
            <a:r>
              <a:rPr lang="en-US" sz="1400" dirty="0" smtClean="0">
                <a:solidFill>
                  <a:schemeClr val="bg2">
                    <a:lumMod val="85000"/>
                  </a:schemeClr>
                </a:solidFill>
              </a:rPr>
              <a:t> </a:t>
            </a:r>
            <a:r>
              <a:rPr lang="en-US" sz="1400" b="1" dirty="0">
                <a:solidFill>
                  <a:schemeClr val="bg1"/>
                </a:solidFill>
                <a:hlinkClick r:id="rId4"/>
              </a:rPr>
              <a:t>http</a:t>
            </a:r>
            <a:r>
              <a:rPr lang="en-US" sz="1400" b="1" dirty="0" smtClean="0">
                <a:solidFill>
                  <a:schemeClr val="bg1"/>
                </a:solidFill>
                <a:hlinkClick r:id="rId4"/>
              </a:rPr>
              <a:t>://www.nasa.gov/pdf/611201main_NASA_SI_Policy_12_15_11.pdf</a:t>
            </a:r>
            <a:endParaRPr lang="en-US" sz="1400" b="1" dirty="0">
              <a:solidFill>
                <a:schemeClr val="bg1"/>
              </a:solidFill>
              <a:latin typeface="Tw Cen MT" pitchFamily="34" charset="0"/>
            </a:endParaRPr>
          </a:p>
        </p:txBody>
      </p:sp>
    </p:spTree>
    <p:extLst>
      <p:ext uri="{BB962C8B-B14F-4D97-AF65-F5344CB8AC3E}">
        <p14:creationId xmlns:p14="http://schemas.microsoft.com/office/powerpoint/2010/main" val="323100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1524001"/>
          </a:xfrm>
        </p:spPr>
        <p:txBody>
          <a:bodyPr>
            <a:noAutofit/>
          </a:bodyPr>
          <a:lstStyle/>
          <a:p>
            <a:pPr marL="0" indent="0">
              <a:buNone/>
            </a:pPr>
            <a:r>
              <a:rPr lang="en-US" sz="2000" dirty="0">
                <a:solidFill>
                  <a:schemeClr val="accent2"/>
                </a:solidFill>
              </a:rPr>
              <a:t>Often, DEVELOP teams use the terms ‘partner’ and ‘end-user’ interchangeably. However, there are some distinct differences relating to these terms, </a:t>
            </a:r>
            <a:r>
              <a:rPr lang="en-US" sz="2000" dirty="0" smtClean="0">
                <a:solidFill>
                  <a:schemeClr val="accent2"/>
                </a:solidFill>
              </a:rPr>
              <a:t>and </a:t>
            </a:r>
            <a:r>
              <a:rPr lang="en-US" sz="2000" dirty="0">
                <a:solidFill>
                  <a:schemeClr val="accent2"/>
                </a:solidFill>
              </a:rPr>
              <a:t>thus the standardized definitions of typical DEVELOP partners are </a:t>
            </a:r>
            <a:r>
              <a:rPr lang="en-US" sz="2000" dirty="0" smtClean="0">
                <a:solidFill>
                  <a:schemeClr val="accent2"/>
                </a:solidFill>
              </a:rPr>
              <a:t>provided.</a:t>
            </a:r>
          </a:p>
          <a:p>
            <a:pPr marL="0" indent="0">
              <a:buNone/>
            </a:pPr>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pic>
        <p:nvPicPr>
          <p:cNvPr id="1026" name="Picture 2" descr="https://scontent-lga1-1.xx.fbcdn.net/hphotos-xpa1/t31.0-8/10924220_842773212448910_5215081429846032086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 t="12147" r="4255" b="36232"/>
          <a:stretch/>
        </p:blipFill>
        <p:spPr bwMode="auto">
          <a:xfrm>
            <a:off x="1371600" y="2974731"/>
            <a:ext cx="3352800"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lga1-1.xx.fbcdn.net/hphotos-xta1/v/t1.0-9/10565100_747914698601429_5753715322047059668_n.jpg?oh=3cb824807a96e3008c1ece76e436fbdb&amp;oe=55C1357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30" y="4344996"/>
            <a:ext cx="271227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content-lga1-1.xx.fbcdn.net/hphotos-xap1/l/t31.0-8/1421263_614840858575481_919237336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6" t="17881" r="4040" b="28588"/>
          <a:stretch/>
        </p:blipFill>
        <p:spPr bwMode="auto">
          <a:xfrm>
            <a:off x="4831530" y="2974731"/>
            <a:ext cx="2711979"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lga1-1.xx.fbcdn.net/hphotos-prn2/t31.0-8/859612_495198550539713_784376390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90" t="20229" r="11588" b="19084"/>
          <a:stretch/>
        </p:blipFill>
        <p:spPr bwMode="auto">
          <a:xfrm>
            <a:off x="1371600" y="4344996"/>
            <a:ext cx="335280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4876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End-User:</a:t>
            </a:r>
            <a:r>
              <a:rPr lang="en-US" sz="1300" dirty="0" smtClean="0">
                <a:solidFill>
                  <a:schemeClr val="accent2"/>
                </a:solidFill>
              </a:rPr>
              <a:t> Organization or individual that receives results and methodologies from DEVELOP (either directly from a DEVELOP project team or through a collaborator/boundary organization) and can </a:t>
            </a:r>
            <a:r>
              <a:rPr lang="en-US" sz="1300" u="sng" dirty="0" smtClean="0">
                <a:solidFill>
                  <a:schemeClr val="accent2"/>
                </a:solidFill>
              </a:rPr>
              <a:t>use the project’s products or methodologies to make a decision or policy</a:t>
            </a:r>
            <a:r>
              <a:rPr lang="en-US" sz="1300" dirty="0" smtClean="0">
                <a:solidFill>
                  <a:schemeClr val="accent2"/>
                </a:solidFill>
              </a:rPr>
              <a:t>. They may also provide some kind of resources (advising, data, model, software, funding, etc.), but it is not required.</a:t>
            </a:r>
          </a:p>
          <a:p>
            <a:pPr marL="388620" lvl="2" indent="0">
              <a:spcAft>
                <a:spcPts val="600"/>
              </a:spcAft>
              <a:buNone/>
            </a:pPr>
            <a:r>
              <a:rPr lang="en-US" sz="1100" i="1" dirty="0" smtClean="0">
                <a:solidFill>
                  <a:schemeClr val="accent2"/>
                </a:solidFill>
              </a:rPr>
              <a:t>Ex. The Texas Forest Service’s Predictive Services that can use the products/methodologies from the DEVELOP project in their risk mapping creation.</a:t>
            </a:r>
            <a:endParaRPr lang="en-US" sz="11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Collaborator: </a:t>
            </a:r>
            <a:r>
              <a:rPr lang="en-US" sz="1300" dirty="0" smtClean="0">
                <a:solidFill>
                  <a:schemeClr val="accent2"/>
                </a:solidFill>
              </a:rPr>
              <a:t>Organization or individual that works directly with a DEVELOP project team and provides some kind of leveraged resource (advising, data, model, software, funding, etc.), but are </a:t>
            </a:r>
            <a:r>
              <a:rPr lang="en-US" sz="1300" u="sng" dirty="0" smtClean="0">
                <a:solidFill>
                  <a:schemeClr val="accent2"/>
                </a:solidFill>
              </a:rPr>
              <a:t>not actually using the project’s products or methodologies to make a decision or policy</a:t>
            </a:r>
            <a:r>
              <a:rPr lang="en-US" sz="1300" dirty="0" smtClean="0">
                <a:solidFill>
                  <a:schemeClr val="accent2"/>
                </a:solidFill>
              </a:rPr>
              <a:t>.</a:t>
            </a:r>
          </a:p>
          <a:p>
            <a:pPr marL="388620" lvl="2" indent="0">
              <a:spcAft>
                <a:spcPts val="600"/>
              </a:spcAft>
              <a:buNone/>
            </a:pPr>
            <a:r>
              <a:rPr lang="en-US" sz="1100" i="1" dirty="0" smtClean="0">
                <a:solidFill>
                  <a:schemeClr val="accent2"/>
                </a:solidFill>
              </a:rPr>
              <a:t>Ex. A researcher from a university who provides a team with an ancillary dataset to validate their results.</a:t>
            </a: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685800" y="5181600"/>
            <a:ext cx="7772400" cy="8382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partners are either end-users (using the results or products to make a decision) </a:t>
            </a:r>
            <a:r>
              <a:rPr lang="en-US" u="sng" dirty="0" smtClean="0"/>
              <a:t>or</a:t>
            </a:r>
            <a:r>
              <a:rPr lang="en-US" dirty="0" smtClean="0"/>
              <a:t> collaborators (not using the results or products to make a decision).</a:t>
            </a:r>
            <a:endParaRPr lang="en-US" dirty="0"/>
          </a:p>
        </p:txBody>
      </p:sp>
    </p:spTree>
    <p:extLst>
      <p:ext uri="{BB962C8B-B14F-4D97-AF65-F5344CB8AC3E}">
        <p14:creationId xmlns:p14="http://schemas.microsoft.com/office/powerpoint/2010/main" val="34267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2971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spcAft>
                <a:spcPts val="600"/>
              </a:spcAft>
              <a:buFont typeface="Courier New" panose="02070309020205020404" pitchFamily="49" charset="0"/>
              <a:buChar char="o"/>
            </a:pPr>
            <a:r>
              <a:rPr lang="en-US" sz="1300" dirty="0" smtClean="0">
                <a:solidFill>
                  <a:schemeClr val="accent2"/>
                </a:solidFill>
              </a:rPr>
              <a:t>Both end-users and collaborators can </a:t>
            </a:r>
            <a:r>
              <a:rPr lang="en-US" sz="1300" b="1" dirty="0" smtClean="0">
                <a:solidFill>
                  <a:schemeClr val="accent2"/>
                </a:solidFill>
              </a:rPr>
              <a:t>also</a:t>
            </a:r>
            <a:r>
              <a:rPr lang="en-US" sz="1300" dirty="0" smtClean="0">
                <a:solidFill>
                  <a:schemeClr val="accent2"/>
                </a:solidFill>
              </a:rPr>
              <a:t> be boundary organizations.</a:t>
            </a:r>
          </a:p>
          <a:p>
            <a:pPr marL="285750" lvl="1" indent="-171450">
              <a:buFont typeface="Courier New" panose="02070309020205020404" pitchFamily="49" charset="0"/>
              <a:buChar char="o"/>
            </a:pPr>
            <a:r>
              <a:rPr lang="en-US" sz="1300" b="1" dirty="0" smtClean="0">
                <a:solidFill>
                  <a:schemeClr val="accent2"/>
                </a:solidFill>
              </a:rPr>
              <a:t>Boundary Organization:</a:t>
            </a:r>
            <a:r>
              <a:rPr lang="en-US" sz="1300" dirty="0" smtClean="0">
                <a:solidFill>
                  <a:schemeClr val="accent2"/>
                </a:solidFill>
              </a:rPr>
              <a:t> Organization or individual that disseminates the project’s results to other end-users, decision-makers, policy-makers, etc. The Applied Sciences Program defines a boundary organization as “an organization outside of your own that broadens your reach across the boundary into the operational domain (i.e. policy-makers, decision-makers, and other key stakeholders).”</a:t>
            </a:r>
          </a:p>
          <a:p>
            <a:pPr marL="388620" lvl="2" indent="0">
              <a:spcAft>
                <a:spcPts val="600"/>
              </a:spcAft>
              <a:buNone/>
            </a:pPr>
            <a:r>
              <a:rPr lang="en-US" sz="900" i="1" dirty="0" smtClean="0">
                <a:solidFill>
                  <a:schemeClr val="accent2"/>
                </a:solidFill>
              </a:rPr>
              <a:t>Ex. The Smithsonian Conservation Biology Institute works with local groups in Myanmar and helped DEVELOP disseminate results from the Myanmar Ecological Forecasting project to those in-country groups.</a:t>
            </a:r>
            <a:endParaRPr lang="en-US" sz="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1600200" y="4800600"/>
            <a:ext cx="5867400" cy="14478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4533900" y="48006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09900" y="5559399"/>
            <a:ext cx="3048000" cy="4604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Boundary Organizations</a:t>
            </a:r>
            <a:endParaRPr lang="en-US" dirty="0"/>
          </a:p>
        </p:txBody>
      </p:sp>
      <p:sp>
        <p:nvSpPr>
          <p:cNvPr id="10" name="TextBox 9"/>
          <p:cNvSpPr txBox="1"/>
          <p:nvPr/>
        </p:nvSpPr>
        <p:spPr>
          <a:xfrm>
            <a:off x="3810000" y="4487336"/>
            <a:ext cx="1409700" cy="369332"/>
          </a:xfrm>
          <a:prstGeom prst="rect">
            <a:avLst/>
          </a:prstGeom>
          <a:noFill/>
        </p:spPr>
        <p:txBody>
          <a:bodyPr wrap="square" rtlCol="0">
            <a:spAutoFit/>
          </a:bodyPr>
          <a:lstStyle/>
          <a:p>
            <a:pPr algn="ctr"/>
            <a:r>
              <a:rPr lang="en-US" dirty="0" smtClean="0">
                <a:solidFill>
                  <a:schemeClr val="accent1"/>
                </a:solidFill>
              </a:rPr>
              <a:t>All Partners</a:t>
            </a:r>
            <a:endParaRPr lang="en-US" dirty="0">
              <a:solidFill>
                <a:schemeClr val="accent1"/>
              </a:solidFill>
            </a:endParaRPr>
          </a:p>
        </p:txBody>
      </p:sp>
      <p:sp>
        <p:nvSpPr>
          <p:cNvPr id="11" name="TextBox 10"/>
          <p:cNvSpPr txBox="1"/>
          <p:nvPr/>
        </p:nvSpPr>
        <p:spPr>
          <a:xfrm>
            <a:off x="1600200" y="5040868"/>
            <a:ext cx="2933700" cy="369332"/>
          </a:xfrm>
          <a:prstGeom prst="rect">
            <a:avLst/>
          </a:prstGeom>
          <a:noFill/>
        </p:spPr>
        <p:txBody>
          <a:bodyPr wrap="square" rtlCol="0">
            <a:spAutoFit/>
          </a:bodyPr>
          <a:lstStyle/>
          <a:p>
            <a:pPr algn="ctr"/>
            <a:r>
              <a:rPr lang="en-US" dirty="0" smtClean="0">
                <a:solidFill>
                  <a:schemeClr val="bg1"/>
                </a:solidFill>
              </a:rPr>
              <a:t>Collaborators</a:t>
            </a:r>
            <a:endParaRPr lang="en-US" dirty="0">
              <a:solidFill>
                <a:schemeClr val="bg1"/>
              </a:solidFill>
            </a:endParaRPr>
          </a:p>
        </p:txBody>
      </p:sp>
      <p:sp>
        <p:nvSpPr>
          <p:cNvPr id="12" name="TextBox 11"/>
          <p:cNvSpPr txBox="1"/>
          <p:nvPr/>
        </p:nvSpPr>
        <p:spPr>
          <a:xfrm>
            <a:off x="4542363" y="5040868"/>
            <a:ext cx="2925237" cy="369332"/>
          </a:xfrm>
          <a:prstGeom prst="rect">
            <a:avLst/>
          </a:prstGeom>
          <a:noFill/>
        </p:spPr>
        <p:txBody>
          <a:bodyPr wrap="square" rtlCol="0">
            <a:spAutoFit/>
          </a:bodyPr>
          <a:lstStyle/>
          <a:p>
            <a:pPr algn="ctr"/>
            <a:r>
              <a:rPr lang="en-US" dirty="0" smtClean="0">
                <a:solidFill>
                  <a:schemeClr val="bg1"/>
                </a:solidFill>
              </a:rPr>
              <a:t>End-Users</a:t>
            </a:r>
            <a:endParaRPr lang="en-US" dirty="0">
              <a:solidFill>
                <a:schemeClr val="bg1"/>
              </a:solidFill>
            </a:endParaRPr>
          </a:p>
        </p:txBody>
      </p:sp>
    </p:spTree>
    <p:extLst>
      <p:ext uri="{BB962C8B-B14F-4D97-AF65-F5344CB8AC3E}">
        <p14:creationId xmlns:p14="http://schemas.microsoft.com/office/powerpoint/2010/main" val="270937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20000"/>
          </a:bodyPr>
          <a:lstStyle/>
          <a:p>
            <a:pPr marL="0" indent="0">
              <a:lnSpc>
                <a:spcPct val="110000"/>
              </a:lnSpc>
              <a:buNone/>
            </a:pPr>
            <a:r>
              <a:rPr lang="en-US" sz="1900" dirty="0" smtClean="0">
                <a:solidFill>
                  <a:schemeClr val="accent2"/>
                </a:solidFill>
              </a:rPr>
              <a:t>A </a:t>
            </a:r>
            <a:r>
              <a:rPr lang="en-US" sz="1900" dirty="0">
                <a:solidFill>
                  <a:schemeClr val="accent2"/>
                </a:solidFill>
              </a:rPr>
              <a:t>cornerstone of DEVELOP projects is the engagement of </a:t>
            </a:r>
            <a:r>
              <a:rPr lang="en-US" sz="1900" dirty="0" smtClean="0">
                <a:solidFill>
                  <a:schemeClr val="accent2"/>
                </a:solidFill>
              </a:rPr>
              <a:t>management and </a:t>
            </a:r>
            <a:r>
              <a:rPr lang="en-US" sz="1900" dirty="0">
                <a:solidFill>
                  <a:schemeClr val="accent2"/>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accent2"/>
                </a:solidFill>
              </a:rPr>
              <a:t>.</a:t>
            </a:r>
          </a:p>
          <a:p>
            <a:pPr marL="0" indent="0">
              <a:lnSpc>
                <a:spcPct val="110000"/>
              </a:lnSpc>
              <a:buNone/>
            </a:pPr>
            <a:endParaRPr lang="en-US" sz="1900" dirty="0" smtClean="0">
              <a:solidFill>
                <a:schemeClr val="accent2"/>
              </a:solidFill>
            </a:endParaRPr>
          </a:p>
          <a:p>
            <a:pPr marL="0" indent="0">
              <a:lnSpc>
                <a:spcPct val="110000"/>
              </a:lnSpc>
              <a:buNone/>
            </a:pPr>
            <a:r>
              <a:rPr lang="en-US" sz="1900" dirty="0" smtClean="0">
                <a:solidFill>
                  <a:schemeClr val="accent2"/>
                </a:solidFill>
              </a:rPr>
              <a:t>The FY15 </a:t>
            </a:r>
            <a:r>
              <a:rPr lang="en-US" sz="1900" dirty="0">
                <a:solidFill>
                  <a:schemeClr val="accent2"/>
                </a:solidFill>
              </a:rPr>
              <a:t>Project Coordination </a:t>
            </a:r>
            <a:r>
              <a:rPr lang="en-US" sz="1900" dirty="0" smtClean="0">
                <a:solidFill>
                  <a:schemeClr val="accent2"/>
                </a:solidFill>
              </a:rPr>
              <a:t>Fellows created a </a:t>
            </a:r>
            <a:r>
              <a:rPr lang="en-US" sz="1900" dirty="0">
                <a:solidFill>
                  <a:schemeClr val="accent2"/>
                </a:solidFill>
              </a:rPr>
              <a:t>DEVELOP Partner Engagement </a:t>
            </a:r>
            <a:r>
              <a:rPr lang="en-US" sz="1900" dirty="0" smtClean="0">
                <a:solidFill>
                  <a:schemeClr val="accent2"/>
                </a:solidFill>
              </a:rPr>
              <a:t>Manual to further bolster this process.</a:t>
            </a:r>
            <a:endParaRPr lang="en-US" sz="1900" dirty="0">
              <a:solidFill>
                <a:schemeClr val="accent2"/>
              </a:solidFill>
            </a:endParaRPr>
          </a:p>
          <a:p>
            <a:pPr marL="0" indent="0">
              <a:lnSpc>
                <a:spcPct val="110000"/>
              </a:lnSpc>
              <a:buNone/>
            </a:pPr>
            <a:endParaRPr lang="en-US" sz="1700" dirty="0" smtClean="0">
              <a:solidFill>
                <a:schemeClr val="accent2"/>
              </a:solidFill>
            </a:endParaRPr>
          </a:p>
          <a:p>
            <a:pPr marL="0" indent="0">
              <a:lnSpc>
                <a:spcPct val="110000"/>
              </a:lnSpc>
              <a:spcBef>
                <a:spcPts val="0"/>
              </a:spcBef>
              <a:buNone/>
            </a:pPr>
            <a:r>
              <a:rPr lang="en-US" sz="1900" b="1" dirty="0" smtClean="0">
                <a:solidFill>
                  <a:schemeClr val="accent2"/>
                </a:solidFill>
              </a:rPr>
              <a:t>Communication  Strategies Commonly Employed:</a:t>
            </a: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marL="0" indent="0" algn="ctr">
              <a:lnSpc>
                <a:spcPct val="110000"/>
              </a:lnSpc>
              <a:buNone/>
            </a:pPr>
            <a:r>
              <a:rPr lang="en-US" sz="1900" i="1" dirty="0" smtClean="0">
                <a:solidFill>
                  <a:schemeClr val="accent2"/>
                </a:solidFill>
              </a:rPr>
              <a:t>Open communication lines with your partners, see what their needs and meeting abilities are, devise a plan, then be flexible!</a:t>
            </a:r>
          </a:p>
          <a:p>
            <a:pPr marL="0" indent="0">
              <a:lnSpc>
                <a:spcPct val="110000"/>
              </a:lnSpc>
              <a:buNone/>
            </a:pPr>
            <a:endParaRPr lang="en-US" sz="1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Engagement &amp; Communication</a:t>
            </a:r>
            <a:endParaRPr lang="en-US" b="1" dirty="0">
              <a:solidFill>
                <a:schemeClr val="accent3"/>
              </a:solidFill>
            </a:endParaRPr>
          </a:p>
        </p:txBody>
      </p:sp>
      <p:pic>
        <p:nvPicPr>
          <p:cNvPr id="4" name="Picture 3" descr="4193452818_decbf9b6da.jpg"/>
          <p:cNvPicPr>
            <a:picLocks noChangeAspect="1"/>
          </p:cNvPicPr>
          <p:nvPr/>
        </p:nvPicPr>
        <p:blipFill>
          <a:blip r:embed="rId2" cstate="print"/>
          <a:stretch>
            <a:fillRect/>
          </a:stretch>
        </p:blipFill>
        <p:spPr>
          <a:xfrm>
            <a:off x="6147148" y="3783904"/>
            <a:ext cx="2645918" cy="1762182"/>
          </a:xfrm>
          <a:prstGeom prst="rect">
            <a:avLst/>
          </a:prstGeom>
        </p:spPr>
      </p:pic>
      <p:sp>
        <p:nvSpPr>
          <p:cNvPr id="5" name="Rectangle 4"/>
          <p:cNvSpPr/>
          <p:nvPr/>
        </p:nvSpPr>
        <p:spPr>
          <a:xfrm>
            <a:off x="685800" y="414194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solidFill>
                  <a:schemeClr val="accent2"/>
                </a:solidFill>
              </a:rPr>
              <a:t>Team-Partner greeting telecon during the first or second week</a:t>
            </a:r>
          </a:p>
          <a:p>
            <a:pPr marL="228600" lvl="0" indent="-228600">
              <a:lnSpc>
                <a:spcPct val="90000"/>
              </a:lnSpc>
              <a:buFont typeface="Arial" panose="020B0604020202020204" pitchFamily="34" charset="0"/>
              <a:buChar char="•"/>
            </a:pPr>
            <a:r>
              <a:rPr lang="en-US" dirty="0" smtClean="0">
                <a:solidFill>
                  <a:schemeClr val="accent2"/>
                </a:solidFill>
              </a:rPr>
              <a:t>Weekly or bi-weekly telecons &amp; emails with status updates</a:t>
            </a:r>
          </a:p>
          <a:p>
            <a:pPr marL="228600" lvl="0" indent="-228600">
              <a:lnSpc>
                <a:spcPct val="90000"/>
              </a:lnSpc>
              <a:buFont typeface="Arial" panose="020B0604020202020204" pitchFamily="34" charset="0"/>
              <a:buChar char="•"/>
            </a:pPr>
            <a:r>
              <a:rPr lang="en-US" dirty="0" smtClean="0">
                <a:solidFill>
                  <a:schemeClr val="accent2"/>
                </a:solidFill>
              </a:rPr>
              <a:t>Hand-off event at the end of the term</a:t>
            </a:r>
            <a:endParaRPr lang="en-US" sz="1600" dirty="0" smtClean="0">
              <a:solidFill>
                <a:schemeClr val="accent2"/>
              </a:solidFill>
            </a:endParaRPr>
          </a:p>
        </p:txBody>
      </p:sp>
    </p:spTree>
    <p:extLst>
      <p:ext uri="{BB962C8B-B14F-4D97-AF65-F5344CB8AC3E}">
        <p14:creationId xmlns:p14="http://schemas.microsoft.com/office/powerpoint/2010/main" val="163728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2"/>
            <a:ext cx="8401050" cy="3149726"/>
          </a:xfrm>
        </p:spPr>
        <p:txBody>
          <a:bodyPr>
            <a:normAutofit/>
          </a:bodyPr>
          <a:lstStyle/>
          <a:p>
            <a:pPr marL="0" indent="0">
              <a:lnSpc>
                <a:spcPct val="110000"/>
              </a:lnSpc>
              <a:buNone/>
            </a:pPr>
            <a:r>
              <a:rPr lang="en-US" sz="1900" b="1" dirty="0">
                <a:solidFill>
                  <a:schemeClr val="accent2"/>
                </a:solidFill>
              </a:rPr>
              <a:t>Dependability</a:t>
            </a:r>
            <a:r>
              <a:rPr lang="en-US" sz="1900" dirty="0">
                <a:solidFill>
                  <a:schemeClr val="accent2"/>
                </a:solidFill>
              </a:rPr>
              <a:t> – If you say you are going to call them Thursday at 1 PM, then be sure to call them at 1 PM on Thursday. If you say you are going to find them a piece of information, then be sure to find it and send it to them</a:t>
            </a:r>
            <a:r>
              <a:rPr lang="en-US" sz="1900" dirty="0" smtClean="0">
                <a:solidFill>
                  <a:schemeClr val="accent2"/>
                </a:solidFill>
              </a:rPr>
              <a:t>.</a:t>
            </a:r>
            <a:endParaRPr lang="en-US" sz="1900" dirty="0">
              <a:solidFill>
                <a:schemeClr val="accent2"/>
              </a:solidFill>
            </a:endParaRPr>
          </a:p>
          <a:p>
            <a:pPr marL="0" indent="0">
              <a:lnSpc>
                <a:spcPct val="110000"/>
              </a:lnSpc>
              <a:buNone/>
            </a:pPr>
            <a:r>
              <a:rPr lang="en-US" sz="1900" b="1" dirty="0">
                <a:solidFill>
                  <a:schemeClr val="accent2"/>
                </a:solidFill>
              </a:rPr>
              <a:t>Honesty</a:t>
            </a:r>
            <a:r>
              <a:rPr lang="en-US" sz="1900" dirty="0">
                <a:solidFill>
                  <a:schemeClr val="accent2"/>
                </a:solidFill>
              </a:rPr>
              <a:t> – Being candid with your partner is critical to gaining their trust. We all like sharing good news, but bad news is important in a partnership, too. Don’t omit information just because you feel that it won’t please the partner to hear. Don’t mask the truth just to paint the picture you think they want to </a:t>
            </a:r>
            <a:r>
              <a:rPr lang="en-US" sz="1900" dirty="0" smtClean="0">
                <a:solidFill>
                  <a:schemeClr val="accent2"/>
                </a:solidFill>
              </a:rPr>
              <a:t>see.</a:t>
            </a:r>
            <a:endParaRPr lang="en-US" sz="19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Communication – Best Practices</a:t>
            </a:r>
            <a:endParaRPr lang="en-US" b="1" dirty="0">
              <a:solidFill>
                <a:schemeClr val="accent3"/>
              </a:solidFill>
            </a:endParaRPr>
          </a:p>
        </p:txBody>
      </p:sp>
      <p:pic>
        <p:nvPicPr>
          <p:cNvPr id="6" name="Picture 5" descr="IMG_0020.JPG"/>
          <p:cNvPicPr>
            <a:picLocks noChangeAspect="1"/>
          </p:cNvPicPr>
          <p:nvPr/>
        </p:nvPicPr>
        <p:blipFill rotWithShape="1">
          <a:blip r:embed="rId2"/>
          <a:srcRect t="23921"/>
          <a:stretch/>
        </p:blipFill>
        <p:spPr>
          <a:xfrm>
            <a:off x="5540482" y="4410715"/>
            <a:ext cx="3219445" cy="1803272"/>
          </a:xfrm>
          <a:prstGeom prst="rect">
            <a:avLst/>
          </a:prstGeom>
          <a:ln>
            <a:solidFill>
              <a:schemeClr val="bg1"/>
            </a:solidFill>
          </a:ln>
          <a:effectLst>
            <a:outerShdw blurRad="50800" dist="38100" dir="2700000" algn="tl" rotWithShape="0">
              <a:prstClr val="black">
                <a:alpha val="40000"/>
              </a:prstClr>
            </a:outerShdw>
          </a:effectLst>
        </p:spPr>
      </p:pic>
      <p:sp>
        <p:nvSpPr>
          <p:cNvPr id="7" name="Content Placeholder 1"/>
          <p:cNvSpPr txBox="1">
            <a:spLocks/>
          </p:cNvSpPr>
          <p:nvPr/>
        </p:nvSpPr>
        <p:spPr>
          <a:xfrm>
            <a:off x="378259" y="4513008"/>
            <a:ext cx="5031941" cy="173539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10000"/>
              </a:lnSpc>
              <a:buFont typeface="Wingdings 2"/>
              <a:buNone/>
            </a:pPr>
            <a:r>
              <a:rPr lang="en-US" sz="1900" b="1" dirty="0" smtClean="0">
                <a:solidFill>
                  <a:schemeClr val="accent2"/>
                </a:solidFill>
              </a:rPr>
              <a:t>Passion</a:t>
            </a:r>
            <a:r>
              <a:rPr lang="en-US" sz="1900" dirty="0" smtClean="0">
                <a:solidFill>
                  <a:schemeClr val="accent2"/>
                </a:solidFill>
              </a:rPr>
              <a:t> – Show your enthusiasm for your work and their partnership. If they believe you are personally invested in the project and them as a partner, then they are much more likely to put their trust in you. </a:t>
            </a:r>
            <a:endParaRPr lang="en-US" sz="1900" dirty="0">
              <a:solidFill>
                <a:schemeClr val="accent2"/>
              </a:solidFill>
            </a:endParaRPr>
          </a:p>
        </p:txBody>
      </p:sp>
    </p:spTree>
    <p:extLst>
      <p:ext uri="{BB962C8B-B14F-4D97-AF65-F5344CB8AC3E}">
        <p14:creationId xmlns:p14="http://schemas.microsoft.com/office/powerpoint/2010/main" val="265395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Ensure professionalism in all interactions - you are representing yourself, your team, your advisors, your node, DEVELOP, Applied Sciences, and NASA!</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Have a plan and schedule.</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Keep in mind the limitations of resolution (spatial and temporal) of NASA data and work within them.</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Understand the partner’s needs - what kind of data/tools are useful, what software do they have access to, what tutorials or products would be helpful?</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Keep communication lines open and ensure the team follows through. Generally speaking, the Project Lead should be the POC for communicating with a partner unless it is specifically delegated to another team member.</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All emails to partners should be approved by the Center Lead, and you should always CC the Center Lead.</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Include your project’s Science Advisor in partner communication as much as is possible per your advisor’s availability</a:t>
            </a:r>
          </a:p>
        </p:txBody>
      </p:sp>
      <p:sp>
        <p:nvSpPr>
          <p:cNvPr id="3" name="Title 2"/>
          <p:cNvSpPr>
            <a:spLocks noGrp="1"/>
          </p:cNvSpPr>
          <p:nvPr>
            <p:ph type="title"/>
          </p:nvPr>
        </p:nvSpPr>
        <p:spPr/>
        <p:txBody>
          <a:bodyPr>
            <a:normAutofit/>
          </a:bodyPr>
          <a:lstStyle/>
          <a:p>
            <a:r>
              <a:rPr lang="en-US" b="1" dirty="0" smtClean="0">
                <a:solidFill>
                  <a:schemeClr val="accent3"/>
                </a:solidFill>
              </a:rPr>
              <a:t>Checklist: Working with Partners</a:t>
            </a:r>
            <a:endParaRPr lang="en-US" b="1" dirty="0">
              <a:solidFill>
                <a:schemeClr val="accent3"/>
              </a:solidFill>
            </a:endParaRPr>
          </a:p>
        </p:txBody>
      </p:sp>
    </p:spTree>
    <p:extLst>
      <p:ext uri="{BB962C8B-B14F-4D97-AF65-F5344CB8AC3E}">
        <p14:creationId xmlns:p14="http://schemas.microsoft.com/office/powerpoint/2010/main" val="331837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FY 2016 Project Stats</a:t>
            </a:r>
            <a:endParaRPr lang="en-US" b="1" dirty="0">
              <a:solidFill>
                <a:schemeClr val="accent3"/>
              </a:solidFill>
            </a:endParaRPr>
          </a:p>
        </p:txBody>
      </p:sp>
      <p:pic>
        <p:nvPicPr>
          <p:cNvPr id="12" name="Picture 4"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323" y="37998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22041" y="13335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2"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00474" y="19952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5075" y="2847562"/>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08026" y="40796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83445" y="1371600"/>
            <a:ext cx="3355105" cy="1545633"/>
            <a:chOff x="426320" y="1600200"/>
            <a:chExt cx="3475924" cy="1545633"/>
          </a:xfrm>
        </p:grpSpPr>
        <p:sp>
          <p:nvSpPr>
            <p:cNvPr id="18" name="Rectangle 17"/>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109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27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63 Partners &amp; End-Users</a:t>
              </a:r>
              <a:endParaRPr lang="en-US" sz="1600" b="1" dirty="0">
                <a:solidFill>
                  <a:srgbClr val="000000"/>
                </a:solidFill>
                <a:latin typeface="Century Gothic" panose="020B0502020202020204" pitchFamily="34" charset="0"/>
              </a:endParaRPr>
            </a:p>
          </p:txBody>
        </p:sp>
        <p:sp>
          <p:nvSpPr>
            <p:cNvPr id="19" name="Rectangle 18"/>
            <p:cNvSpPr/>
            <p:nvPr/>
          </p:nvSpPr>
          <p:spPr>
            <a:xfrm>
              <a:off x="426320" y="1600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2015</a:t>
              </a:r>
              <a:endParaRPr lang="en-US" sz="2400" b="1" dirty="0">
                <a:latin typeface="Century Gothic" panose="020B0502020202020204" pitchFamily="34" charset="0"/>
              </a:endParaRPr>
            </a:p>
          </p:txBody>
        </p:sp>
      </p:grpSp>
      <p:grpSp>
        <p:nvGrpSpPr>
          <p:cNvPr id="20" name="Group 19"/>
          <p:cNvGrpSpPr/>
          <p:nvPr/>
        </p:nvGrpSpPr>
        <p:grpSpPr>
          <a:xfrm>
            <a:off x="264395" y="3048000"/>
            <a:ext cx="3355105" cy="1524000"/>
            <a:chOff x="3485631" y="2667000"/>
            <a:chExt cx="3475924" cy="1524000"/>
          </a:xfrm>
        </p:grpSpPr>
        <p:sp>
          <p:nvSpPr>
            <p:cNvPr id="21" name="Rectangle 20"/>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107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26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57 Partners &amp; End-Users</a:t>
              </a:r>
              <a:endParaRPr lang="en-US" sz="1600" b="1" dirty="0">
                <a:solidFill>
                  <a:srgbClr val="000000"/>
                </a:solidFill>
                <a:latin typeface="Century Gothic" panose="020B0502020202020204" pitchFamily="34" charset="0"/>
              </a:endParaRPr>
            </a:p>
          </p:txBody>
        </p:sp>
        <p:sp>
          <p:nvSpPr>
            <p:cNvPr id="22" name="Rectangle 21"/>
            <p:cNvSpPr/>
            <p:nvPr/>
          </p:nvSpPr>
          <p:spPr>
            <a:xfrm>
              <a:off x="3485631" y="26670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2016</a:t>
              </a:r>
              <a:endParaRPr lang="en-US" sz="2400" b="1" dirty="0">
                <a:latin typeface="Century Gothic" panose="020B0502020202020204" pitchFamily="34" charset="0"/>
              </a:endParaRPr>
            </a:p>
          </p:txBody>
        </p:sp>
      </p:grpSp>
      <p:grpSp>
        <p:nvGrpSpPr>
          <p:cNvPr id="23" name="Group 22"/>
          <p:cNvGrpSpPr/>
          <p:nvPr/>
        </p:nvGrpSpPr>
        <p:grpSpPr>
          <a:xfrm>
            <a:off x="283446" y="4724400"/>
            <a:ext cx="3355105" cy="1524000"/>
            <a:chOff x="5916173" y="4648200"/>
            <a:chExt cx="3475924" cy="1524000"/>
          </a:xfrm>
        </p:grpSpPr>
        <p:sp>
          <p:nvSpPr>
            <p:cNvPr id="24" name="Rectangle 23"/>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138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30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70 Partners &amp; End-Users</a:t>
              </a:r>
              <a:endParaRPr lang="en-US" sz="1600" b="1" dirty="0">
                <a:solidFill>
                  <a:srgbClr val="000000"/>
                </a:solidFill>
                <a:latin typeface="Century Gothic" panose="020B0502020202020204" pitchFamily="34" charset="0"/>
              </a:endParaRPr>
            </a:p>
          </p:txBody>
        </p:sp>
        <p:sp>
          <p:nvSpPr>
            <p:cNvPr id="25" name="Rectangle 24"/>
            <p:cNvSpPr/>
            <p:nvPr/>
          </p:nvSpPr>
          <p:spPr>
            <a:xfrm>
              <a:off x="5916173" y="4648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2016</a:t>
              </a:r>
              <a:endParaRPr lang="en-US" sz="2400" b="1" dirty="0">
                <a:latin typeface="Century Gothic" panose="020B0502020202020204" pitchFamily="34" charset="0"/>
              </a:endParaRPr>
            </a:p>
          </p:txBody>
        </p:sp>
      </p:gr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accent2"/>
                </a:solidFill>
              </a:rPr>
              <a:t>A Pre-Project Partner Form was sent out before the term to gather information about partner needs and expectations. </a:t>
            </a:r>
            <a:r>
              <a:rPr lang="en-US" sz="1700" dirty="0">
                <a:solidFill>
                  <a:schemeClr val="accent2"/>
                </a:solidFill>
              </a:rPr>
              <a:t>A </a:t>
            </a:r>
            <a:r>
              <a:rPr lang="en-US" sz="1700" dirty="0" smtClean="0">
                <a:solidFill>
                  <a:schemeClr val="accent2"/>
                </a:solidFill>
              </a:rPr>
              <a:t>Post-Project </a:t>
            </a:r>
            <a:r>
              <a:rPr lang="en-US" sz="1700" dirty="0">
                <a:solidFill>
                  <a:schemeClr val="accent2"/>
                </a:solidFill>
              </a:rPr>
              <a:t>Partner Form will </a:t>
            </a:r>
            <a:r>
              <a:rPr lang="en-US" sz="1700" dirty="0" smtClean="0">
                <a:solidFill>
                  <a:schemeClr val="accent2"/>
                </a:solidFill>
              </a:rPr>
              <a:t>follow the completion of the term to collect information regarding the perceptions of success of collaborating with DEVELOP.</a:t>
            </a:r>
          </a:p>
          <a:p>
            <a:pPr marL="0" indent="0">
              <a:buNone/>
            </a:pPr>
            <a:endParaRPr lang="en-US" sz="1300" dirty="0" smtClean="0">
              <a:solidFill>
                <a:schemeClr val="accent2"/>
              </a:solidFill>
            </a:endParaRPr>
          </a:p>
          <a:p>
            <a:pPr marL="499745" lvl="1" indent="-225425"/>
            <a:r>
              <a:rPr lang="en-US" sz="1500" dirty="0" smtClean="0">
                <a:solidFill>
                  <a:schemeClr val="accent2"/>
                </a:solidFill>
              </a:rPr>
              <a:t>Were the project results and methodologies useful? </a:t>
            </a:r>
          </a:p>
          <a:p>
            <a:pPr marL="499745" lvl="1" indent="-225425"/>
            <a:r>
              <a:rPr lang="en-US" sz="1500" dirty="0" smtClean="0">
                <a:solidFill>
                  <a:schemeClr val="accent2"/>
                </a:solidFill>
              </a:rPr>
              <a:t>Was the experience a good one? </a:t>
            </a:r>
          </a:p>
          <a:p>
            <a:pPr marL="499745" lvl="1" indent="-225425"/>
            <a:r>
              <a:rPr lang="en-US" sz="1500" dirty="0" smtClean="0">
                <a:solidFill>
                  <a:schemeClr val="accent2"/>
                </a:solidFill>
              </a:rPr>
              <a:t>Is the partner using the results or methodologies in their decision-making process?</a:t>
            </a:r>
          </a:p>
          <a:p>
            <a:pPr marL="0" indent="0">
              <a:buNone/>
            </a:pPr>
            <a:endParaRPr lang="en-US" sz="1300" dirty="0" smtClean="0">
              <a:solidFill>
                <a:schemeClr val="accent2"/>
              </a:solidFill>
            </a:endParaRPr>
          </a:p>
          <a:p>
            <a:pPr marL="0" indent="0">
              <a:buNone/>
            </a:pPr>
            <a:r>
              <a:rPr lang="en-US" sz="1700" b="1" dirty="0" smtClean="0">
                <a:solidFill>
                  <a:schemeClr val="accent2"/>
                </a:solidFill>
              </a:rPr>
              <a:t>Timeline:</a:t>
            </a:r>
            <a:r>
              <a:rPr lang="en-US" sz="1700" dirty="0" smtClean="0">
                <a:solidFill>
                  <a:schemeClr val="accent2"/>
                </a:solidFill>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accent2"/>
              </a:solidFill>
            </a:endParaRPr>
          </a:p>
          <a:p>
            <a:pPr marL="0" indent="0">
              <a:buNone/>
            </a:pPr>
            <a:r>
              <a:rPr lang="en-US" sz="1700" b="1" dirty="0" smtClean="0">
                <a:solidFill>
                  <a:schemeClr val="accent2"/>
                </a:solidFill>
              </a:rPr>
              <a:t>Please communicate to your partners that DEVELOP will stay in touch and send a brief survey at the end of the project’s final term.</a:t>
            </a:r>
            <a:endParaRPr lang="en-US" sz="17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 and Post-Project Partner Forms</a:t>
            </a:r>
            <a:endParaRPr lang="en-US" b="1" dirty="0">
              <a:solidFill>
                <a:schemeClr val="accent3"/>
              </a:solidFill>
            </a:endParaRPr>
          </a:p>
        </p:txBody>
      </p:sp>
    </p:spTree>
    <p:extLst>
      <p:ext uri="{BB962C8B-B14F-4D97-AF65-F5344CB8AC3E}">
        <p14:creationId xmlns:p14="http://schemas.microsoft.com/office/powerpoint/2010/main" val="404683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accent2"/>
                </a:solidFill>
              </a:rPr>
              <a:t>Prepare for your first team communication with your partner by compiling questions relating to the following areas. Discuss this with CLs, look at responses to the pre-project form, and build off previous conversations with the partner. The following questions can guide you in understanding your partner’s needs:</a:t>
            </a:r>
          </a:p>
          <a:p>
            <a:pPr marL="0" indent="0">
              <a:spcBef>
                <a:spcPts val="0"/>
              </a:spcBef>
              <a:buNone/>
            </a:pPr>
            <a:endParaRPr lang="en-US" sz="1200" dirty="0" smtClean="0">
              <a:solidFill>
                <a:schemeClr val="accent2"/>
              </a:solidFill>
            </a:endParaRPr>
          </a:p>
          <a:p>
            <a:pPr>
              <a:spcBef>
                <a:spcPts val="0"/>
              </a:spcBef>
              <a:buNone/>
            </a:pPr>
            <a:r>
              <a:rPr lang="en-US" sz="1800" b="1" u="sng" dirty="0" smtClean="0">
                <a:solidFill>
                  <a:schemeClr val="accent2"/>
                </a:solidFill>
              </a:rPr>
              <a:t>C</a:t>
            </a:r>
            <a:r>
              <a:rPr lang="en-US" sz="1600" b="1" u="sng" dirty="0" smtClean="0">
                <a:solidFill>
                  <a:schemeClr val="accent2"/>
                </a:solidFill>
              </a:rPr>
              <a:t>ommunity Concern or Policy</a:t>
            </a:r>
            <a:endParaRPr lang="en-US" sz="1800" b="1" dirty="0" smtClean="0">
              <a:solidFill>
                <a:schemeClr val="accent2"/>
              </a:solidFill>
            </a:endParaRPr>
          </a:p>
          <a:p>
            <a:pPr>
              <a:spcBef>
                <a:spcPts val="0"/>
              </a:spcBef>
            </a:pPr>
            <a:r>
              <a:rPr lang="en-US" sz="1400" dirty="0" smtClean="0">
                <a:solidFill>
                  <a:schemeClr val="accent2"/>
                </a:solidFill>
              </a:rPr>
              <a:t>Background, current policies, and upcoming/ongoing decisions relating to the issue at hand</a:t>
            </a:r>
          </a:p>
          <a:p>
            <a:pPr>
              <a:spcBef>
                <a:spcPts val="0"/>
              </a:spcBef>
            </a:pPr>
            <a:r>
              <a:rPr lang="en-US" sz="1400" dirty="0" smtClean="0">
                <a:solidFill>
                  <a:schemeClr val="accent2"/>
                </a:solidFill>
              </a:rPr>
              <a:t>Economic impact (ex. cost of fighting a wildfire or drought impacts to crops in a region)</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Technology</a:t>
            </a:r>
            <a:endParaRPr lang="en-US" sz="1600" b="1" dirty="0" smtClean="0">
              <a:solidFill>
                <a:schemeClr val="accent2"/>
              </a:solidFill>
            </a:endParaRPr>
          </a:p>
          <a:p>
            <a:pPr>
              <a:spcBef>
                <a:spcPts val="0"/>
              </a:spcBef>
            </a:pPr>
            <a:r>
              <a:rPr lang="en-US" sz="1400" dirty="0" smtClean="0">
                <a:solidFill>
                  <a:schemeClr val="accent2"/>
                </a:solidFill>
              </a:rPr>
              <a:t>Do they currently use GIS and/or remote sensing?</a:t>
            </a:r>
          </a:p>
          <a:p>
            <a:pPr>
              <a:spcBef>
                <a:spcPts val="0"/>
              </a:spcBef>
            </a:pPr>
            <a:r>
              <a:rPr lang="en-US" sz="1400" dirty="0" smtClean="0">
                <a:solidFill>
                  <a:schemeClr val="accent2"/>
                </a:solidFill>
              </a:rPr>
              <a:t>What data types are they familiar with? </a:t>
            </a:r>
          </a:p>
          <a:p>
            <a:pPr>
              <a:spcBef>
                <a:spcPts val="0"/>
              </a:spcBef>
            </a:pPr>
            <a:r>
              <a:rPr lang="en-US" sz="1400" dirty="0" smtClean="0">
                <a:solidFill>
                  <a:schemeClr val="accent2"/>
                </a:solidFill>
              </a:rPr>
              <a:t>Do they have access to Arc/ENVI/</a:t>
            </a:r>
            <a:r>
              <a:rPr lang="en-US" sz="1400" dirty="0" err="1" smtClean="0">
                <a:solidFill>
                  <a:schemeClr val="accent2"/>
                </a:solidFill>
              </a:rPr>
              <a:t>Matlab</a:t>
            </a:r>
            <a:r>
              <a:rPr lang="en-US" sz="1400" dirty="0" smtClean="0">
                <a:solidFill>
                  <a:schemeClr val="accent2"/>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Partnership and Transition</a:t>
            </a:r>
            <a:endParaRPr lang="en-US" sz="1600" b="1" dirty="0" smtClean="0">
              <a:solidFill>
                <a:schemeClr val="accent2"/>
              </a:solidFill>
            </a:endParaRPr>
          </a:p>
          <a:p>
            <a:pPr>
              <a:spcBef>
                <a:spcPts val="0"/>
              </a:spcBef>
            </a:pPr>
            <a:r>
              <a:rPr lang="en-US" sz="1400" dirty="0" smtClean="0">
                <a:solidFill>
                  <a:schemeClr val="accent2"/>
                </a:solidFill>
              </a:rPr>
              <a:t>Clarify expected level of involvement - how much can the partner interact with the team?</a:t>
            </a:r>
          </a:p>
          <a:p>
            <a:pPr>
              <a:spcBef>
                <a:spcPts val="0"/>
              </a:spcBef>
            </a:pPr>
            <a:r>
              <a:rPr lang="en-US" sz="1400" dirty="0" smtClean="0">
                <a:solidFill>
                  <a:schemeClr val="accent2"/>
                </a:solidFill>
              </a:rPr>
              <a:t>What organizations do they partner with?</a:t>
            </a:r>
          </a:p>
          <a:p>
            <a:pPr>
              <a:spcBef>
                <a:spcPts val="0"/>
              </a:spcBef>
            </a:pPr>
            <a:r>
              <a:rPr lang="en-US" sz="1400" dirty="0" smtClean="0">
                <a:solidFill>
                  <a:schemeClr val="accent2"/>
                </a:solidFill>
              </a:rPr>
              <a:t>What tutorials would be of use? What format should end-products be in to be useful?</a:t>
            </a:r>
          </a:p>
          <a:p>
            <a:pPr>
              <a:spcBef>
                <a:spcPts val="0"/>
              </a:spcBef>
            </a:pPr>
            <a:r>
              <a:rPr lang="en-US" sz="1400" dirty="0" smtClean="0">
                <a:solidFill>
                  <a:schemeClr val="accent2"/>
                </a:solidFill>
              </a:rPr>
              <a:t>What is the best transition approach? Email, telecon, </a:t>
            </a:r>
            <a:r>
              <a:rPr lang="en-US" sz="1400" dirty="0" err="1" smtClean="0">
                <a:solidFill>
                  <a:schemeClr val="accent2"/>
                </a:solidFill>
              </a:rPr>
              <a:t>videocon</a:t>
            </a:r>
            <a:r>
              <a:rPr lang="en-US" sz="1400" dirty="0" smtClean="0">
                <a:solidFill>
                  <a:schemeClr val="accent2"/>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b="1" dirty="0" smtClean="0">
                <a:solidFill>
                  <a:schemeClr val="accent3"/>
                </a:solidFill>
              </a:rPr>
              <a:t>Understanding Partner Needs</a:t>
            </a:r>
            <a:endParaRPr lang="en-US" b="1" dirty="0">
              <a:solidFill>
                <a:schemeClr val="accent3"/>
              </a:solidFill>
            </a:endParaRPr>
          </a:p>
        </p:txBody>
      </p:sp>
    </p:spTree>
    <p:extLst>
      <p:ext uri="{BB962C8B-B14F-4D97-AF65-F5344CB8AC3E}">
        <p14:creationId xmlns:p14="http://schemas.microsoft.com/office/powerpoint/2010/main" val="327988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Project Strength Index (PSI)</a:t>
            </a:r>
            <a:endParaRPr lang="en-US" b="1" dirty="0">
              <a:solidFill>
                <a:schemeClr val="accent3"/>
              </a:solidFill>
            </a:endParaRPr>
          </a:p>
        </p:txBody>
      </p:sp>
      <p:sp>
        <p:nvSpPr>
          <p:cNvPr id="7" name="Content Placeholder 3"/>
          <p:cNvSpPr>
            <a:spLocks noGrp="1"/>
          </p:cNvSpPr>
          <p:nvPr>
            <p:ph idx="1"/>
          </p:nvPr>
        </p:nvSpPr>
        <p:spPr>
          <a:xfrm>
            <a:off x="228600" y="1362075"/>
            <a:ext cx="5162550" cy="2371725"/>
          </a:xfrm>
        </p:spPr>
        <p:txBody>
          <a:bodyPr>
            <a:normAutofit/>
          </a:bodyPr>
          <a:lstStyle/>
          <a:p>
            <a:pPr marL="0" indent="0">
              <a:buNone/>
            </a:pPr>
            <a:r>
              <a:rPr lang="en-US" sz="1800" dirty="0" smtClean="0">
                <a:solidFill>
                  <a:schemeClr val="accent2"/>
                </a:solidFill>
              </a:rPr>
              <a:t>DEVELOP </a:t>
            </a:r>
            <a:r>
              <a:rPr lang="en-US" sz="1800" dirty="0">
                <a:solidFill>
                  <a:schemeClr val="accent2"/>
                </a:solidFill>
              </a:rPr>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solidFill>
                <a:schemeClr val="accent2"/>
              </a:solidFill>
            </a:endParaRPr>
          </a:p>
        </p:txBody>
      </p:sp>
      <p:sp>
        <p:nvSpPr>
          <p:cNvPr id="8" name="Rectangle 7"/>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solidFill>
                  <a:schemeClr val="accent2"/>
                </a:solidFill>
              </a:rPr>
              <a:t>A series of questions are answered earning a total of 21 points in two sections: 1. Policy &amp; Partner and 2. Platform &amp; Science. The score for each category is then </a:t>
            </a:r>
            <a:r>
              <a:rPr lang="en-US" sz="1400" b="1" i="1" dirty="0">
                <a:solidFill>
                  <a:schemeClr val="accent2"/>
                </a:solidFill>
              </a:rPr>
              <a:t>placed on the index to receive the project’s current stage </a:t>
            </a:r>
            <a:r>
              <a:rPr lang="en-US" sz="1400" b="1" i="1" dirty="0" smtClean="0">
                <a:solidFill>
                  <a:schemeClr val="accent2"/>
                </a:solidFill>
              </a:rPr>
              <a:t>(1 to 5).</a:t>
            </a:r>
            <a:endParaRPr lang="en-US" sz="1400" b="1" i="1" dirty="0">
              <a:solidFill>
                <a:schemeClr val="accent2"/>
              </a:solidFill>
            </a:endParaRPr>
          </a:p>
        </p:txBody>
      </p:sp>
      <p:sp>
        <p:nvSpPr>
          <p:cNvPr id="9" name="Rectangle 8"/>
          <p:cNvSpPr/>
          <p:nvPr/>
        </p:nvSpPr>
        <p:spPr>
          <a:xfrm>
            <a:off x="429418" y="4953000"/>
            <a:ext cx="5353050" cy="1323439"/>
          </a:xfrm>
          <a:prstGeom prst="rect">
            <a:avLst/>
          </a:prstGeom>
        </p:spPr>
        <p:txBody>
          <a:bodyPr wrap="square">
            <a:spAutoFit/>
          </a:bodyPr>
          <a:lstStyle/>
          <a:p>
            <a:pPr marL="457200" indent="-457200"/>
            <a:r>
              <a:rPr lang="en-US" sz="1600" b="1" dirty="0">
                <a:solidFill>
                  <a:schemeClr val="accent2"/>
                </a:solidFill>
              </a:rPr>
              <a:t>Stage 1: </a:t>
            </a:r>
            <a:r>
              <a:rPr lang="en-US" sz="1600" dirty="0">
                <a:solidFill>
                  <a:schemeClr val="accent2"/>
                </a:solidFill>
              </a:rPr>
              <a:t>Basic Research</a:t>
            </a:r>
          </a:p>
          <a:p>
            <a:pPr marL="457200" indent="-457200"/>
            <a:r>
              <a:rPr lang="en-US" sz="1600" b="1" dirty="0">
                <a:solidFill>
                  <a:schemeClr val="accent2"/>
                </a:solidFill>
              </a:rPr>
              <a:t>Stage 2: </a:t>
            </a:r>
            <a:r>
              <a:rPr lang="en-US" sz="1600" dirty="0">
                <a:solidFill>
                  <a:schemeClr val="accent2"/>
                </a:solidFill>
              </a:rPr>
              <a:t>Application Concept Complete</a:t>
            </a:r>
          </a:p>
          <a:p>
            <a:pPr marL="457200" indent="-457200"/>
            <a:r>
              <a:rPr lang="en-US" sz="1600" b="1" dirty="0">
                <a:solidFill>
                  <a:schemeClr val="accent2"/>
                </a:solidFill>
              </a:rPr>
              <a:t>Stage 3: </a:t>
            </a:r>
            <a:r>
              <a:rPr lang="en-US" sz="1600" dirty="0">
                <a:solidFill>
                  <a:schemeClr val="accent2"/>
                </a:solidFill>
              </a:rPr>
              <a:t>Application Demonstration Successful</a:t>
            </a:r>
          </a:p>
          <a:p>
            <a:pPr marL="457200" indent="-457200"/>
            <a:r>
              <a:rPr lang="en-US" sz="1600" b="1" dirty="0">
                <a:solidFill>
                  <a:schemeClr val="accent2"/>
                </a:solidFill>
              </a:rPr>
              <a:t>Stage 4: </a:t>
            </a:r>
            <a:r>
              <a:rPr lang="en-US" sz="1600" dirty="0">
                <a:solidFill>
                  <a:schemeClr val="accent2"/>
                </a:solidFill>
              </a:rPr>
              <a:t>Application Verified / End-User Engaged</a:t>
            </a:r>
          </a:p>
          <a:p>
            <a:pPr marL="457200" indent="-457200"/>
            <a:r>
              <a:rPr lang="en-US" sz="1600" b="1" dirty="0">
                <a:solidFill>
                  <a:schemeClr val="accent2"/>
                </a:solidFill>
              </a:rPr>
              <a:t>Stage 5: </a:t>
            </a:r>
            <a:r>
              <a:rPr lang="en-US" sz="1600" dirty="0">
                <a:solidFill>
                  <a:schemeClr val="accent2"/>
                </a:solidFill>
              </a:rPr>
              <a:t>Transition to End-User / Decision Enhanced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733" y="3609707"/>
            <a:ext cx="2730667" cy="2714893"/>
          </a:xfrm>
          <a:prstGeom prst="rect">
            <a:avLst/>
          </a:prstGeom>
        </p:spPr>
      </p:pic>
      <p:pic>
        <p:nvPicPr>
          <p:cNvPr id="5" name="Picture 4"/>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01493" y="1219200"/>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5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3000"/>
          </a:xfrm>
        </p:spPr>
        <p:txBody>
          <a:bodyPr>
            <a:normAutofit fontScale="70000" lnSpcReduction="20000"/>
          </a:bodyPr>
          <a:lstStyle/>
          <a:p>
            <a:pPr marL="0" indent="0">
              <a:lnSpc>
                <a:spcPct val="110000"/>
              </a:lnSpc>
              <a:buNone/>
            </a:pPr>
            <a:r>
              <a:rPr lang="en-US" sz="2400" dirty="0" smtClean="0">
                <a:solidFill>
                  <a:schemeClr val="accent2"/>
                </a:solidFill>
              </a:rPr>
              <a:t>For purposes of ensuring appropriate export control review, performance metric tracking, and reporting to NASA HQ, </a:t>
            </a:r>
            <a:r>
              <a:rPr lang="en-US" sz="2400" b="1" dirty="0" smtClean="0">
                <a:solidFill>
                  <a:schemeClr val="accent2"/>
                </a:solidFill>
              </a:rPr>
              <a:t>any and all presentations or publications related to DEVELOP (projects or the program in general) must be communicated to, and content shared with, the NPO </a:t>
            </a:r>
            <a:r>
              <a:rPr lang="en-US" sz="2400" b="1" u="sng" dirty="0" smtClean="0">
                <a:solidFill>
                  <a:schemeClr val="accent2"/>
                </a:solidFill>
              </a:rPr>
              <a:t>before submission</a:t>
            </a:r>
            <a:r>
              <a:rPr lang="en-US" sz="2400" dirty="0" smtClean="0">
                <a:solidFill>
                  <a:schemeClr val="accent2"/>
                </a:solidFill>
              </a:rPr>
              <a:t> of the presentation or publication.</a:t>
            </a:r>
            <a:endParaRPr lang="en-US" sz="1600" dirty="0" smtClean="0">
              <a:solidFill>
                <a:schemeClr val="accent2"/>
              </a:solidFill>
            </a:endParaRPr>
          </a:p>
          <a:p>
            <a:pPr marL="0" indent="0">
              <a:lnSpc>
                <a:spcPct val="110000"/>
              </a:lnSpc>
              <a:buNone/>
            </a:pPr>
            <a:r>
              <a:rPr lang="en-US" sz="2400" dirty="0" smtClean="0">
                <a:solidFill>
                  <a:schemeClr val="accent2"/>
                </a:solidFill>
              </a:rPr>
              <a:t>Submitting work for presentation or publication is encouraged; however, </a:t>
            </a:r>
            <a:r>
              <a:rPr lang="en-US" sz="2400" b="1" dirty="0" smtClean="0">
                <a:solidFill>
                  <a:schemeClr val="accent2"/>
                </a:solidFill>
              </a:rPr>
              <a:t>ALL</a:t>
            </a:r>
            <a:r>
              <a:rPr lang="en-US" sz="2400" dirty="0" smtClean="0">
                <a:solidFill>
                  <a:schemeClr val="accent2"/>
                </a:solidFill>
              </a:rPr>
              <a:t> research is the property of NASA and therefore, you must have permission prior to submitting your research anywhere. Also, to minimize duplication of effort, the NPO oversees all publications and presentations.</a:t>
            </a:r>
          </a:p>
          <a:p>
            <a:pPr marL="0" indent="0">
              <a:lnSpc>
                <a:spcPct val="110000"/>
              </a:lnSpc>
              <a:buNone/>
            </a:pPr>
            <a:endParaRPr lang="en-US" sz="1600" dirty="0" smtClean="0">
              <a:solidFill>
                <a:schemeClr val="accent2"/>
              </a:solidFill>
            </a:endParaRPr>
          </a:p>
          <a:p>
            <a:pPr marL="0" indent="0">
              <a:lnSpc>
                <a:spcPct val="110000"/>
              </a:lnSpc>
              <a:buNone/>
            </a:pPr>
            <a:r>
              <a:rPr lang="en-US" sz="2400" dirty="0" smtClean="0">
                <a:solidFill>
                  <a:schemeClr val="accent2"/>
                </a:solidFill>
              </a:rPr>
              <a:t>Coordinate with your Center Lead and, if approved at your node, send a simple email with your ideas </a:t>
            </a:r>
            <a:r>
              <a:rPr lang="en-US" sz="2400" b="1" dirty="0" smtClean="0">
                <a:solidFill>
                  <a:schemeClr val="accent2"/>
                </a:solidFill>
              </a:rPr>
              <a:t>before</a:t>
            </a:r>
            <a:r>
              <a:rPr lang="en-US" sz="2400" dirty="0" smtClean="0">
                <a:solidFill>
                  <a:schemeClr val="accent2"/>
                </a:solidFill>
              </a:rPr>
              <a:t> the presentation or publication to </a:t>
            </a:r>
            <a:r>
              <a:rPr lang="en-US" sz="2400" dirty="0" smtClean="0">
                <a:solidFill>
                  <a:schemeClr val="accent2"/>
                </a:solidFill>
                <a:hlinkClick r:id="rId2"/>
              </a:rPr>
              <a:t>Karen.N.Allsbrook@nasa.gov</a:t>
            </a:r>
            <a:r>
              <a:rPr lang="en-US" sz="2400" dirty="0" smtClean="0">
                <a:solidFill>
                  <a:schemeClr val="accent2"/>
                </a:solidFill>
              </a:rPr>
              <a:t> and </a:t>
            </a:r>
            <a:r>
              <a:rPr lang="en-US" sz="2400" dirty="0" smtClean="0">
                <a:solidFill>
                  <a:schemeClr val="accent2"/>
                </a:solidFill>
                <a:hlinkClick r:id="rId3"/>
              </a:rPr>
              <a:t>Lauren.M.Childs@nasa.gov</a:t>
            </a:r>
            <a:r>
              <a:rPr lang="en-US" sz="2400" dirty="0" smtClean="0">
                <a:solidFill>
                  <a:schemeClr val="accent2"/>
                </a:solidFill>
              </a:rPr>
              <a:t> with the following information:</a:t>
            </a:r>
          </a:p>
          <a:p>
            <a:pPr>
              <a:lnSpc>
                <a:spcPct val="110000"/>
              </a:lnSpc>
            </a:pPr>
            <a:r>
              <a:rPr lang="en-US" sz="2000" dirty="0" smtClean="0">
                <a:solidFill>
                  <a:schemeClr val="accent2"/>
                </a:solidFill>
              </a:rPr>
              <a:t>Description of the activity - conference, presentation to a class, publication, etc.</a:t>
            </a:r>
          </a:p>
          <a:p>
            <a:pPr>
              <a:lnSpc>
                <a:spcPct val="110000"/>
              </a:lnSpc>
            </a:pPr>
            <a:r>
              <a:rPr lang="en-US" sz="2000" dirty="0" smtClean="0">
                <a:solidFill>
                  <a:schemeClr val="accent2"/>
                </a:solidFill>
              </a:rPr>
              <a:t>Timeline for the activity - when the event is or deadline for publication, etc.</a:t>
            </a:r>
          </a:p>
          <a:p>
            <a:pPr>
              <a:lnSpc>
                <a:spcPct val="110000"/>
              </a:lnSpc>
            </a:pPr>
            <a:r>
              <a:rPr lang="en-US" sz="2000" dirty="0" smtClean="0">
                <a:solidFill>
                  <a:schemeClr val="accent2"/>
                </a:solidFill>
              </a:rPr>
              <a:t>A copy of the material/content (because often presentations can be large, a PDF is good enough for a quick review)</a:t>
            </a:r>
          </a:p>
          <a:p>
            <a:pPr>
              <a:lnSpc>
                <a:spcPct val="110000"/>
              </a:lnSpc>
            </a:pPr>
            <a:r>
              <a:rPr lang="en-US" sz="2000" dirty="0" smtClean="0">
                <a:solidFill>
                  <a:schemeClr val="accent2"/>
                </a:solidFill>
              </a:rPr>
              <a:t>Cost estimate</a:t>
            </a:r>
          </a:p>
          <a:p>
            <a:pPr marL="0" indent="0" algn="ctr">
              <a:lnSpc>
                <a:spcPct val="110000"/>
              </a:lnSpc>
              <a:buNone/>
            </a:pPr>
            <a:r>
              <a:rPr lang="en-US" sz="2400" b="1" dirty="0" smtClean="0">
                <a:solidFill>
                  <a:schemeClr val="accent2"/>
                </a:solidFill>
              </a:rPr>
              <a:t>Thank you for your consideration and help with this!</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Presenting &amp; Publishing DEVELOP Work</a:t>
            </a:r>
            <a:endParaRPr lang="en-US" b="1" dirty="0">
              <a:solidFill>
                <a:schemeClr val="accent3"/>
              </a:solidFill>
            </a:endParaRPr>
          </a:p>
        </p:txBody>
      </p:sp>
    </p:spTree>
    <p:extLst>
      <p:ext uri="{BB962C8B-B14F-4D97-AF65-F5344CB8AC3E}">
        <p14:creationId xmlns:p14="http://schemas.microsoft.com/office/powerpoint/2010/main" val="303313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accent2"/>
                </a:solidFill>
              </a:rPr>
              <a:t>What is a </a:t>
            </a:r>
            <a:r>
              <a:rPr lang="en-US" sz="2000" b="1" i="1" dirty="0" smtClean="0">
                <a:solidFill>
                  <a:schemeClr val="accent2"/>
                </a:solidFill>
              </a:rPr>
              <a:t>Export Control?</a:t>
            </a:r>
            <a:endParaRPr lang="en-US" sz="2000" b="1" i="1" dirty="0">
              <a:solidFill>
                <a:schemeClr val="accent2"/>
              </a:solidFill>
            </a:endParaRPr>
          </a:p>
          <a:p>
            <a:pPr marL="0" indent="0">
              <a:buNone/>
            </a:pPr>
            <a:r>
              <a:rPr lang="en-US" sz="1500" dirty="0">
                <a:solidFill>
                  <a:schemeClr val="accent2"/>
                </a:solidFill>
              </a:rPr>
              <a:t>The NASA Export Control Program is based on </a:t>
            </a:r>
            <a:r>
              <a:rPr lang="en-US" sz="1500" dirty="0" smtClean="0">
                <a:solidFill>
                  <a:schemeClr val="accent2"/>
                </a:solidFill>
              </a:rPr>
              <a:t>the philosophy: </a:t>
            </a:r>
            <a:r>
              <a:rPr lang="en-US" sz="1500" dirty="0">
                <a:solidFill>
                  <a:schemeClr val="accent2"/>
                </a:solidFill>
              </a:rPr>
              <a:t>“We want to maximize the benefits of our international efforts while ensuring that we comply with U.S. export control laws and regulations”. </a:t>
            </a:r>
            <a:r>
              <a:rPr lang="en-US" sz="1500" dirty="0" smtClean="0">
                <a:solidFill>
                  <a:schemeClr val="accent2"/>
                </a:solidFill>
              </a:rPr>
              <a:t>This </a:t>
            </a:r>
            <a:r>
              <a:rPr lang="en-US" sz="1500" dirty="0">
                <a:solidFill>
                  <a:schemeClr val="accent2"/>
                </a:solidFill>
              </a:rPr>
              <a:t>is the personal responsibility of each </a:t>
            </a:r>
            <a:r>
              <a:rPr lang="en-US" sz="1500" dirty="0" smtClean="0">
                <a:solidFill>
                  <a:schemeClr val="accent2"/>
                </a:solidFill>
              </a:rPr>
              <a:t>employee or contractor to pursue appropriate </a:t>
            </a:r>
            <a:r>
              <a:rPr lang="en-US" sz="1500" dirty="0">
                <a:solidFill>
                  <a:schemeClr val="accent2"/>
                </a:solidFill>
              </a:rPr>
              <a:t>international activities involving transfers of technologies, software, and commodities. </a:t>
            </a:r>
            <a:r>
              <a:rPr lang="en-US" sz="1500" dirty="0" smtClean="0">
                <a:solidFill>
                  <a:schemeClr val="accent2"/>
                </a:solidFill>
              </a:rPr>
              <a:t>The Agency’s Export </a:t>
            </a:r>
            <a:r>
              <a:rPr lang="en-US" sz="1500" dirty="0">
                <a:solidFill>
                  <a:schemeClr val="accent2"/>
                </a:solidFill>
              </a:rPr>
              <a:t>Control Program is the mechanism </a:t>
            </a:r>
            <a:r>
              <a:rPr lang="en-US" sz="1500" dirty="0" smtClean="0">
                <a:solidFill>
                  <a:schemeClr val="accent2"/>
                </a:solidFill>
              </a:rPr>
              <a:t>that </a:t>
            </a:r>
            <a:r>
              <a:rPr lang="en-US" sz="1500" dirty="0">
                <a:solidFill>
                  <a:schemeClr val="accent2"/>
                </a:solidFill>
              </a:rPr>
              <a:t>provides checks and safeguards at key steps </a:t>
            </a:r>
            <a:r>
              <a:rPr lang="en-US" sz="1500" dirty="0" smtClean="0">
                <a:solidFill>
                  <a:schemeClr val="accent2"/>
                </a:solidFill>
              </a:rPr>
              <a:t>to </a:t>
            </a:r>
            <a:r>
              <a:rPr lang="en-US" sz="1500" dirty="0">
                <a:solidFill>
                  <a:schemeClr val="accent2"/>
                </a:solidFill>
              </a:rPr>
              <a:t>help manage international </a:t>
            </a:r>
            <a:r>
              <a:rPr lang="en-US" sz="1500" dirty="0" smtClean="0">
                <a:solidFill>
                  <a:schemeClr val="accent2"/>
                </a:solidFill>
              </a:rPr>
              <a:t>activities and ensures that NASA works within Export </a:t>
            </a:r>
            <a:r>
              <a:rPr lang="en-US" sz="1500" dirty="0">
                <a:solidFill>
                  <a:schemeClr val="accent2"/>
                </a:solidFill>
              </a:rPr>
              <a:t>Administration Regulations (Department of Commerce) </a:t>
            </a:r>
            <a:r>
              <a:rPr lang="en-US" sz="1500" dirty="0" smtClean="0">
                <a:solidFill>
                  <a:schemeClr val="accent2"/>
                </a:solidFill>
              </a:rPr>
              <a:t>and the </a:t>
            </a:r>
            <a:r>
              <a:rPr lang="en-US" sz="1500" dirty="0">
                <a:solidFill>
                  <a:schemeClr val="accent2"/>
                </a:solidFill>
              </a:rPr>
              <a:t>International Traffic in Arms Regulations (Department of State), which </a:t>
            </a:r>
            <a:r>
              <a:rPr lang="en-US" sz="1500" dirty="0" smtClean="0">
                <a:solidFill>
                  <a:schemeClr val="accent2"/>
                </a:solidFill>
              </a:rPr>
              <a:t>could result </a:t>
            </a:r>
            <a:r>
              <a:rPr lang="en-US" sz="1500" dirty="0">
                <a:solidFill>
                  <a:schemeClr val="accent2"/>
                </a:solidFill>
              </a:rPr>
              <a:t>in criminal, civil, or administrative enforcement actions against NASA, individual employees, and/or private contractors</a:t>
            </a:r>
            <a:r>
              <a:rPr lang="en-US" sz="1500" dirty="0" smtClean="0">
                <a:solidFill>
                  <a:schemeClr val="accent2"/>
                </a:solidFill>
              </a:rPr>
              <a:t>.</a:t>
            </a:r>
          </a:p>
          <a:p>
            <a:pPr marL="0" indent="0">
              <a:buNone/>
            </a:pPr>
            <a:r>
              <a:rPr lang="en-US" sz="2000" b="1" i="1" dirty="0" smtClean="0">
                <a:solidFill>
                  <a:schemeClr val="accent2"/>
                </a:solidFill>
              </a:rPr>
              <a:t>NASA Administrator’s Export Control Policy:</a:t>
            </a:r>
            <a:endParaRPr lang="en-US" sz="2000" b="1" i="1" dirty="0">
              <a:solidFill>
                <a:schemeClr val="accent2"/>
              </a:solidFill>
            </a:endParaRPr>
          </a:p>
          <a:p>
            <a:pPr marL="0" indent="0">
              <a:buNone/>
            </a:pPr>
            <a:r>
              <a:rPr lang="en-US" sz="1500" dirty="0">
                <a:solidFill>
                  <a:schemeClr val="accent2"/>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NASA’s Export Control</a:t>
            </a:r>
            <a:endParaRPr lang="en-US" b="1" dirty="0">
              <a:solidFill>
                <a:schemeClr val="accent3"/>
              </a:solidFill>
            </a:endParaRPr>
          </a:p>
        </p:txBody>
      </p:sp>
    </p:spTree>
    <p:extLst>
      <p:ext uri="{BB962C8B-B14F-4D97-AF65-F5344CB8AC3E}">
        <p14:creationId xmlns:p14="http://schemas.microsoft.com/office/powerpoint/2010/main" val="123325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accent2"/>
                </a:solidFill>
              </a:rPr>
              <a:t>What </a:t>
            </a:r>
            <a:r>
              <a:rPr lang="en-US" sz="2000" b="1" i="1" dirty="0" smtClean="0">
                <a:solidFill>
                  <a:schemeClr val="accent2"/>
                </a:solidFill>
              </a:rPr>
              <a:t>is a Designated Country?</a:t>
            </a:r>
            <a:endParaRPr lang="en-US" sz="2000" b="1" i="1" dirty="0">
              <a:solidFill>
                <a:schemeClr val="accent2"/>
              </a:solidFill>
            </a:endParaRPr>
          </a:p>
          <a:p>
            <a:pPr marL="0" indent="0">
              <a:buNone/>
            </a:pPr>
            <a:r>
              <a:rPr lang="en-US" sz="1600" dirty="0">
                <a:solidFill>
                  <a:schemeClr val="accent2"/>
                </a:solidFill>
              </a:rPr>
              <a:t>This list of “Designated Countries” is a compilation of </a:t>
            </a:r>
            <a:r>
              <a:rPr lang="en-US" sz="1600" dirty="0" smtClean="0">
                <a:solidFill>
                  <a:schemeClr val="accent2"/>
                </a:solidFill>
              </a:rPr>
              <a:t>41 countries </a:t>
            </a:r>
            <a:r>
              <a:rPr lang="en-US" sz="1600" dirty="0">
                <a:solidFill>
                  <a:schemeClr val="accent2"/>
                </a:solidFill>
              </a:rPr>
              <a:t>with which the United States has no diplomatic relations, countries determined by Department of State to support terrorism, </a:t>
            </a:r>
            <a:r>
              <a:rPr lang="en-US" sz="1600" dirty="0" smtClean="0">
                <a:solidFill>
                  <a:schemeClr val="accent2"/>
                </a:solidFill>
              </a:rPr>
              <a:t>countries </a:t>
            </a:r>
            <a:r>
              <a:rPr lang="en-US" sz="1600" dirty="0">
                <a:solidFill>
                  <a:schemeClr val="accent2"/>
                </a:solidFill>
              </a:rPr>
              <a:t>under Sanction or Embargo by the United </a:t>
            </a:r>
            <a:r>
              <a:rPr lang="en-US" sz="1600" dirty="0" smtClean="0">
                <a:solidFill>
                  <a:schemeClr val="accent2"/>
                </a:solidFill>
              </a:rPr>
              <a:t>States, </a:t>
            </a:r>
            <a:r>
              <a:rPr lang="en-US" sz="1600" dirty="0">
                <a:solidFill>
                  <a:schemeClr val="accent2"/>
                </a:solidFill>
              </a:rPr>
              <a:t>and countries of Missile Technology Concern. </a:t>
            </a:r>
            <a:endParaRPr lang="en-US" sz="1600" dirty="0" smtClean="0">
              <a:solidFill>
                <a:schemeClr val="accent2"/>
              </a:solidFill>
            </a:endParaRPr>
          </a:p>
          <a:p>
            <a:pPr marL="0" indent="0">
              <a:buNone/>
            </a:pPr>
            <a:r>
              <a:rPr lang="en-US" sz="2000" b="1" i="1" dirty="0" smtClean="0">
                <a:solidFill>
                  <a:schemeClr val="accent2"/>
                </a:solidFill>
              </a:rPr>
              <a:t>What does this mean to me?</a:t>
            </a:r>
          </a:p>
          <a:p>
            <a:pPr marL="0" indent="0">
              <a:buNone/>
            </a:pPr>
            <a:r>
              <a:rPr lang="en-US" sz="1600" dirty="0" smtClean="0">
                <a:solidFill>
                  <a:schemeClr val="accent2"/>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accent2"/>
                </a:solidFill>
              </a:rPr>
              <a:t>before</a:t>
            </a:r>
            <a:r>
              <a:rPr lang="en-US" sz="1600" dirty="0" smtClean="0">
                <a:solidFill>
                  <a:schemeClr val="accent2"/>
                </a:solidFill>
              </a:rPr>
              <a:t> they occur. A transfer can be an email, publication, </a:t>
            </a:r>
            <a:r>
              <a:rPr lang="en-US" sz="1600" dirty="0">
                <a:solidFill>
                  <a:schemeClr val="accent2"/>
                </a:solidFill>
              </a:rPr>
              <a:t>presentation, </a:t>
            </a:r>
            <a:r>
              <a:rPr lang="en-US" sz="1600" dirty="0" smtClean="0">
                <a:solidFill>
                  <a:schemeClr val="accent2"/>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accent2"/>
                </a:solidFill>
              </a:rPr>
              <a:t>But my partner is domestic/not in a designated country?</a:t>
            </a:r>
          </a:p>
          <a:p>
            <a:pPr marL="0" indent="0">
              <a:buNone/>
            </a:pPr>
            <a:r>
              <a:rPr lang="en-US" sz="1600" dirty="0" smtClean="0">
                <a:solidFill>
                  <a:schemeClr val="accent2"/>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accent2"/>
                </a:solidFill>
              </a:rPr>
              <a:t>Questions? Contact </a:t>
            </a:r>
            <a:r>
              <a:rPr lang="en-US" sz="1600" b="1" i="1" dirty="0" smtClean="0">
                <a:solidFill>
                  <a:schemeClr val="accent2"/>
                </a:solidFill>
                <a:hlinkClick r:id="rId3"/>
              </a:rPr>
              <a:t>Lauren.M.Childs@nasa.gov</a:t>
            </a:r>
            <a:endParaRPr lang="en-US" sz="16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Export Control &amp; Designated Countries</a:t>
            </a:r>
            <a:endParaRPr lang="en-US" b="1" dirty="0">
              <a:solidFill>
                <a:schemeClr val="accent3"/>
              </a:solidFill>
            </a:endParaRPr>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25643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NASA’s Software Release Authority</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5026152"/>
          </a:xfrm>
        </p:spPr>
        <p:txBody>
          <a:bodyPr>
            <a:normAutofit fontScale="55000" lnSpcReduction="20000"/>
          </a:bodyPr>
          <a:lstStyle/>
          <a:p>
            <a:pPr>
              <a:lnSpc>
                <a:spcPct val="110000"/>
              </a:lnSpc>
            </a:pPr>
            <a:r>
              <a:rPr lang="en-US" sz="2900" b="1" dirty="0" smtClean="0">
                <a:solidFill>
                  <a:schemeClr val="accent2"/>
                </a:solidFill>
              </a:rPr>
              <a:t>What is NASA’s Software Release Authority? </a:t>
            </a:r>
            <a:r>
              <a:rPr lang="en-US" sz="2900" dirty="0" smtClean="0">
                <a:solidFill>
                  <a:schemeClr val="accent2"/>
                </a:solidFill>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a:lnSpc>
                <a:spcPct val="110000"/>
              </a:lnSpc>
            </a:pPr>
            <a:r>
              <a:rPr lang="en-US" sz="2900" b="1" dirty="0" smtClean="0">
                <a:solidFill>
                  <a:schemeClr val="accent2"/>
                </a:solidFill>
              </a:rPr>
              <a:t>Process involved:</a:t>
            </a:r>
            <a:endParaRPr lang="en-US" sz="2900" dirty="0" smtClean="0">
              <a:solidFill>
                <a:schemeClr val="accent2"/>
              </a:solidFill>
            </a:endParaRPr>
          </a:p>
          <a:p>
            <a:pPr lvl="1">
              <a:lnSpc>
                <a:spcPct val="110000"/>
              </a:lnSpc>
            </a:pPr>
            <a:r>
              <a:rPr lang="en-US" sz="2400" dirty="0" smtClean="0">
                <a:solidFill>
                  <a:schemeClr val="accent2"/>
                </a:solidFill>
              </a:rPr>
              <a:t>Identify which projects are creating the types of tools that must go through SRA by means of the proposal and project summary deliverables</a:t>
            </a:r>
          </a:p>
          <a:p>
            <a:pPr lvl="1">
              <a:lnSpc>
                <a:spcPct val="110000"/>
              </a:lnSpc>
            </a:pPr>
            <a:r>
              <a:rPr lang="en-US" sz="2400" dirty="0" smtClean="0">
                <a:solidFill>
                  <a:schemeClr val="accent2"/>
                </a:solidFill>
              </a:rPr>
              <a:t>To review the full process and steps involved - visit: </a:t>
            </a:r>
            <a:r>
              <a:rPr lang="en-US" sz="2000" dirty="0" smtClean="0">
                <a:solidFill>
                  <a:schemeClr val="accent2"/>
                </a:solidFill>
                <a:hlinkClick r:id="rId2"/>
              </a:rPr>
              <a:t>www.devpedia.developexchange.com/dv/index.php?title=Open_Source_Software_Development_and_Release</a:t>
            </a:r>
            <a:r>
              <a:rPr lang="en-US" sz="2000" dirty="0" smtClean="0">
                <a:solidFill>
                  <a:schemeClr val="accent2"/>
                </a:solidFill>
              </a:rPr>
              <a:t> </a:t>
            </a:r>
            <a:endParaRPr lang="en-US" sz="2000" dirty="0">
              <a:solidFill>
                <a:schemeClr val="accent2"/>
              </a:solidFill>
            </a:endParaRPr>
          </a:p>
          <a:p>
            <a:pPr>
              <a:lnSpc>
                <a:spcPct val="110000"/>
              </a:lnSpc>
            </a:pPr>
            <a:r>
              <a:rPr lang="en-US" sz="2900" b="1" dirty="0" smtClean="0">
                <a:solidFill>
                  <a:schemeClr val="accent2"/>
                </a:solidFill>
              </a:rPr>
              <a:t>Other considerations: </a:t>
            </a:r>
          </a:p>
          <a:p>
            <a:pPr lvl="1">
              <a:lnSpc>
                <a:spcPct val="110000"/>
              </a:lnSpc>
            </a:pPr>
            <a:r>
              <a:rPr lang="en-US" sz="2400" u="sng" dirty="0" smtClean="0">
                <a:solidFill>
                  <a:schemeClr val="accent2"/>
                </a:solidFill>
              </a:rPr>
              <a:t>All </a:t>
            </a:r>
            <a:r>
              <a:rPr lang="en-US" sz="2400" dirty="0">
                <a:solidFill>
                  <a:schemeClr val="accent2"/>
                </a:solidFill>
              </a:rPr>
              <a:t>software released through NASA DEVELOP will be released open source.</a:t>
            </a:r>
          </a:p>
          <a:p>
            <a:pPr lvl="1">
              <a:lnSpc>
                <a:spcPct val="110000"/>
              </a:lnSpc>
            </a:pPr>
            <a:r>
              <a:rPr lang="en-US" sz="2400" u="sng" dirty="0">
                <a:solidFill>
                  <a:schemeClr val="accent2"/>
                </a:solidFill>
              </a:rPr>
              <a:t>All </a:t>
            </a:r>
            <a:r>
              <a:rPr lang="en-US" sz="2400" dirty="0">
                <a:solidFill>
                  <a:schemeClr val="accent2"/>
                </a:solidFill>
              </a:rPr>
              <a:t>software released through NASA DEVELOP will be distributed through the NASA DEVELOP </a:t>
            </a:r>
            <a:r>
              <a:rPr lang="en-US" sz="2400" dirty="0" err="1">
                <a:solidFill>
                  <a:schemeClr val="accent2"/>
                </a:solidFill>
              </a:rPr>
              <a:t>GitHub</a:t>
            </a:r>
            <a:r>
              <a:rPr lang="en-US" sz="2400" dirty="0">
                <a:solidFill>
                  <a:schemeClr val="accent2"/>
                </a:solidFill>
              </a:rPr>
              <a:t> account </a:t>
            </a:r>
            <a:r>
              <a:rPr lang="en-US" sz="2400" u="sng" dirty="0">
                <a:solidFill>
                  <a:schemeClr val="accent2"/>
                </a:solidFill>
              </a:rPr>
              <a:t>after Software Release Approval</a:t>
            </a:r>
            <a:r>
              <a:rPr lang="en-US" sz="2400" dirty="0">
                <a:solidFill>
                  <a:schemeClr val="accent2"/>
                </a:solidFill>
              </a:rPr>
              <a:t>.  Caution partners that this may not occur during the term.</a:t>
            </a:r>
          </a:p>
          <a:p>
            <a:pPr lvl="1">
              <a:lnSpc>
                <a:spcPct val="110000"/>
              </a:lnSpc>
            </a:pPr>
            <a:r>
              <a:rPr lang="en-US" sz="2400" dirty="0">
                <a:solidFill>
                  <a:schemeClr val="accent2"/>
                </a:solidFill>
              </a:rPr>
              <a:t>For questions about this form, refer to </a:t>
            </a:r>
            <a:r>
              <a:rPr lang="en-US" sz="2400" i="1" dirty="0">
                <a:solidFill>
                  <a:schemeClr val="accent2"/>
                </a:solidFill>
              </a:rPr>
              <a:t>DEVELOPedia: Open Source Software Development and Release</a:t>
            </a:r>
            <a:r>
              <a:rPr lang="en-US" sz="2400" dirty="0">
                <a:solidFill>
                  <a:schemeClr val="accent2"/>
                </a:solidFill>
              </a:rPr>
              <a:t> or contact </a:t>
            </a:r>
            <a:r>
              <a:rPr lang="en-US" sz="2400" dirty="0" smtClean="0">
                <a:solidFill>
                  <a:schemeClr val="accent2"/>
                </a:solidFill>
              </a:rPr>
              <a:t>Katie Moore at </a:t>
            </a:r>
            <a:r>
              <a:rPr lang="en-US" sz="2400" u="sng" dirty="0" smtClean="0">
                <a:solidFill>
                  <a:schemeClr val="accent2"/>
                </a:solidFill>
                <a:hlinkClick r:id="rId3"/>
              </a:rPr>
              <a:t>Kathleen.D.Moore@nasa.gov</a:t>
            </a:r>
            <a:r>
              <a:rPr lang="en-US" sz="2400" u="sng" dirty="0" smtClean="0">
                <a:solidFill>
                  <a:schemeClr val="accent2"/>
                </a:solidFill>
              </a:rPr>
              <a:t> </a:t>
            </a:r>
            <a:endParaRPr lang="en-US" sz="2400" dirty="0" smtClean="0">
              <a:solidFill>
                <a:schemeClr val="accent2"/>
              </a:solidFill>
            </a:endParaRPr>
          </a:p>
          <a:p>
            <a:pPr lvl="1">
              <a:lnSpc>
                <a:spcPct val="110000"/>
              </a:lnSpc>
            </a:pPr>
            <a:r>
              <a:rPr lang="en-US" sz="2400" dirty="0" smtClean="0">
                <a:solidFill>
                  <a:schemeClr val="accent2"/>
                </a:solidFill>
              </a:rPr>
              <a:t>You cannot handoff any coding tools/short scripts the team created to a partner until the software release process has been completed</a:t>
            </a:r>
          </a:p>
          <a:p>
            <a:pPr lvl="1">
              <a:lnSpc>
                <a:spcPct val="110000"/>
              </a:lnSpc>
            </a:pPr>
            <a:r>
              <a:rPr lang="en-US" sz="2400" dirty="0" smtClean="0">
                <a:solidFill>
                  <a:schemeClr val="accent2"/>
                </a:solidFill>
              </a:rPr>
              <a:t>You </a:t>
            </a:r>
            <a:r>
              <a:rPr lang="en-US" sz="2400" dirty="0">
                <a:solidFill>
                  <a:schemeClr val="accent2"/>
                </a:solidFill>
              </a:rPr>
              <a:t>cannot include any lines of code in presentations or </a:t>
            </a:r>
            <a:r>
              <a:rPr lang="en-US" sz="2400" dirty="0" smtClean="0">
                <a:solidFill>
                  <a:schemeClr val="accent2"/>
                </a:solidFill>
              </a:rPr>
              <a:t>videos, even after completing SRA</a:t>
            </a:r>
            <a:endParaRPr lang="en-US" sz="2400" dirty="0">
              <a:solidFill>
                <a:schemeClr val="accent2"/>
              </a:solidFill>
            </a:endParaRPr>
          </a:p>
          <a:p>
            <a:pPr lvl="1">
              <a:lnSpc>
                <a:spcPct val="110000"/>
              </a:lnSpc>
            </a:pPr>
            <a:endParaRPr lang="en-US" sz="2400" dirty="0">
              <a:solidFill>
                <a:schemeClr val="accent2"/>
              </a:solidFill>
            </a:endParaRPr>
          </a:p>
        </p:txBody>
      </p:sp>
    </p:spTree>
    <p:extLst>
      <p:ext uri="{BB962C8B-B14F-4D97-AF65-F5344CB8AC3E}">
        <p14:creationId xmlns:p14="http://schemas.microsoft.com/office/powerpoint/2010/main" val="31997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Interacting w/ the Media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06418"/>
          </a:xfrm>
        </p:spPr>
        <p:txBody>
          <a:bodyPr>
            <a:normAutofit/>
          </a:bodyPr>
          <a:lstStyle/>
          <a:p>
            <a:pPr marL="0" indent="0">
              <a:buNone/>
            </a:pPr>
            <a:r>
              <a:rPr lang="en-US" sz="2900" b="1" dirty="0" smtClean="0">
                <a:solidFill>
                  <a:schemeClr val="accent2"/>
                </a:solidFill>
              </a:rPr>
              <a:t>NPO and NASA Public Affairs must be involved with all media interaction from the beginning.</a:t>
            </a:r>
          </a:p>
          <a:p>
            <a:pPr marL="0" indent="0">
              <a:buNone/>
            </a:pPr>
            <a:endParaRPr lang="en-US" sz="2000" dirty="0" smtClean="0">
              <a:solidFill>
                <a:schemeClr val="accent2"/>
              </a:solidFill>
            </a:endParaRPr>
          </a:p>
          <a:p>
            <a:r>
              <a:rPr lang="en-US" sz="2500" dirty="0" smtClean="0">
                <a:solidFill>
                  <a:schemeClr val="accent2"/>
                </a:solidFill>
              </a:rPr>
              <a:t>If you are interested in working with the media, contact NPO first.</a:t>
            </a:r>
          </a:p>
          <a:p>
            <a:r>
              <a:rPr lang="en-US" sz="2500" dirty="0" smtClean="0">
                <a:solidFill>
                  <a:schemeClr val="accent2"/>
                </a:solidFill>
              </a:rPr>
              <a:t>If someone from the media reaches out to you, contact NPO about a response or connect them with NPO directly.</a:t>
            </a:r>
          </a:p>
          <a:p>
            <a:pPr marL="0" indent="0">
              <a:buNone/>
            </a:pPr>
            <a:endParaRPr lang="en-US" sz="1500" dirty="0" smtClean="0">
              <a:solidFill>
                <a:schemeClr val="accent2"/>
              </a:solidFill>
            </a:endParaRPr>
          </a:p>
          <a:p>
            <a:pPr marL="463550" indent="0">
              <a:buNone/>
            </a:pPr>
            <a:r>
              <a:rPr lang="en-US" sz="2800" dirty="0" smtClean="0">
                <a:solidFill>
                  <a:schemeClr val="accent2"/>
                </a:solidFill>
              </a:rPr>
              <a:t>NPO POC – </a:t>
            </a:r>
            <a:r>
              <a:rPr lang="en-US" sz="2400" dirty="0" smtClean="0">
                <a:solidFill>
                  <a:schemeClr val="accent2"/>
                </a:solidFill>
              </a:rPr>
              <a:t>Lauren Childs-Gleason</a:t>
            </a:r>
          </a:p>
          <a:p>
            <a:pPr marL="463550" indent="0">
              <a:buNone/>
            </a:pPr>
            <a:r>
              <a:rPr lang="en-US" sz="2800" dirty="0" smtClean="0">
                <a:solidFill>
                  <a:schemeClr val="accent2"/>
                </a:solidFill>
                <a:hlinkClick r:id="rId2"/>
              </a:rPr>
              <a:t>Lauren.M.Childs@nasa.gov</a:t>
            </a:r>
            <a:r>
              <a:rPr lang="en-US" sz="2800" dirty="0" smtClean="0">
                <a:solidFill>
                  <a:schemeClr val="accent2"/>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1609576" cy="1456666"/>
          </a:xfrm>
          <a:prstGeom prst="rect">
            <a:avLst/>
          </a:prstGeom>
        </p:spPr>
      </p:pic>
    </p:spTree>
    <p:extLst>
      <p:ext uri="{BB962C8B-B14F-4D97-AF65-F5344CB8AC3E}">
        <p14:creationId xmlns:p14="http://schemas.microsoft.com/office/powerpoint/2010/main" val="63547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accent2"/>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Hand-Offs</a:t>
            </a:r>
            <a:endParaRPr lang="en-US" b="1" dirty="0">
              <a:solidFill>
                <a:schemeClr val="accent3"/>
              </a:solidFill>
            </a:endParaRPr>
          </a:p>
        </p:txBody>
      </p:sp>
      <p:sp>
        <p:nvSpPr>
          <p:cNvPr id="4" name="Rectangle 3"/>
          <p:cNvSpPr/>
          <p:nvPr/>
        </p:nvSpPr>
        <p:spPr>
          <a:xfrm>
            <a:off x="383303" y="2590800"/>
            <a:ext cx="5619291" cy="3586623"/>
          </a:xfrm>
          <a:prstGeom prst="rect">
            <a:avLst/>
          </a:prstGeom>
        </p:spPr>
        <p:txBody>
          <a:bodyPr wrap="square">
            <a:spAutoFit/>
          </a:bodyPr>
          <a:lstStyle/>
          <a:p>
            <a:pPr lvl="0">
              <a:lnSpc>
                <a:spcPct val="90000"/>
              </a:lnSpc>
              <a:spcBef>
                <a:spcPts val="1000"/>
              </a:spcBef>
            </a:pPr>
            <a:r>
              <a:rPr lang="en-US" b="1" dirty="0">
                <a:solidFill>
                  <a:schemeClr val="accent2"/>
                </a:solidFill>
              </a:rPr>
              <a:t>Commonly Used Hand-off Styles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Email of deliverables (tech paper, tutorials, presentation, etc.)</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In-person presentation of results and </a:t>
            </a:r>
            <a:r>
              <a:rPr lang="en-US" sz="1600" dirty="0" smtClean="0">
                <a:solidFill>
                  <a:schemeClr val="accent2"/>
                </a:solidFill>
              </a:rPr>
              <a:t>methodologies</a:t>
            </a:r>
            <a:endParaRPr lang="en-US" dirty="0">
              <a:solidFill>
                <a:schemeClr val="accent2"/>
              </a:solidFill>
            </a:endParaRPr>
          </a:p>
          <a:p>
            <a:pPr lvl="0">
              <a:lnSpc>
                <a:spcPct val="90000"/>
              </a:lnSpc>
              <a:spcBef>
                <a:spcPts val="1000"/>
              </a:spcBef>
            </a:pPr>
            <a:r>
              <a:rPr lang="en-US" b="1" dirty="0">
                <a:solidFill>
                  <a:schemeClr val="accent2"/>
                </a:solidFill>
              </a:rPr>
              <a:t>Get creative in how and what you hand-off. Interesting idea? Speak to your Center Lead about it</a:t>
            </a:r>
            <a:r>
              <a:rPr lang="en-US" b="1" dirty="0" smtClean="0">
                <a:solidFill>
                  <a:schemeClr val="accent2"/>
                </a:solidFill>
              </a:rPr>
              <a:t>!</a:t>
            </a:r>
          </a:p>
          <a:p>
            <a:pPr lvl="0">
              <a:lnSpc>
                <a:spcPct val="90000"/>
              </a:lnSpc>
              <a:spcBef>
                <a:spcPts val="1000"/>
              </a:spcBef>
            </a:pPr>
            <a:r>
              <a:rPr lang="en-US" b="1" dirty="0">
                <a:solidFill>
                  <a:schemeClr val="accent2"/>
                </a:solidFill>
              </a:rPr>
              <a:t>Depending on what you are handing off, be cognizant that you must get them approved by NASA prior to handoff</a:t>
            </a:r>
            <a:r>
              <a:rPr lang="en-US" b="1" dirty="0" smtClean="0">
                <a:solidFill>
                  <a:schemeClr val="accent2"/>
                </a:solidFill>
              </a:rPr>
              <a:t>.</a:t>
            </a:r>
            <a:endParaRPr lang="en-US" b="1" dirty="0">
              <a:solidFill>
                <a:schemeClr val="accent2"/>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90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35268"/>
            <a:ext cx="8401050" cy="4813132"/>
          </a:xfrm>
        </p:spPr>
        <p:txBody>
          <a:bodyPr>
            <a:noAutofit/>
          </a:bodyPr>
          <a:lstStyle/>
          <a:p>
            <a:pPr marL="0" indent="0">
              <a:buNone/>
            </a:pPr>
            <a:r>
              <a:rPr lang="en-US" sz="1800" b="1" i="1" dirty="0" smtClean="0">
                <a:solidFill>
                  <a:schemeClr val="accent2"/>
                </a:solidFill>
              </a:rPr>
              <a:t>What is a Virtual Poster Session?</a:t>
            </a:r>
          </a:p>
          <a:p>
            <a:pPr marL="0" indent="0">
              <a:buNone/>
            </a:pPr>
            <a:r>
              <a:rPr lang="en-US" sz="1400" dirty="0">
                <a:solidFill>
                  <a:schemeClr val="accent2"/>
                </a:solidFill>
              </a:rPr>
              <a:t>Since 2011, </a:t>
            </a:r>
            <a:r>
              <a:rPr lang="en-US" sz="1400" dirty="0" smtClean="0">
                <a:solidFill>
                  <a:schemeClr val="accent2"/>
                </a:solidFill>
              </a:rPr>
              <a:t>DEVELOP has </a:t>
            </a:r>
            <a:r>
              <a:rPr lang="en-US" sz="1400" dirty="0">
                <a:solidFill>
                  <a:schemeClr val="accent2"/>
                </a:solidFill>
              </a:rPr>
              <a:t>regularly collaborated with </a:t>
            </a:r>
            <a:r>
              <a:rPr lang="en-US" sz="1400" dirty="0" smtClean="0">
                <a:solidFill>
                  <a:schemeClr val="accent2"/>
                </a:solidFill>
              </a:rPr>
              <a:t>IEEE’s Earthzine </a:t>
            </a:r>
            <a:r>
              <a:rPr lang="en-US" sz="1400" dirty="0">
                <a:solidFill>
                  <a:schemeClr val="accent2"/>
                </a:solidFill>
              </a:rPr>
              <a:t>to showcase the work of </a:t>
            </a:r>
            <a:r>
              <a:rPr lang="en-US" sz="1400" dirty="0" smtClean="0">
                <a:solidFill>
                  <a:schemeClr val="accent2"/>
                </a:solidFill>
              </a:rPr>
              <a:t>participants through a series of ‘virtual poster sessions’ or VPS. Each VPS includes an </a:t>
            </a:r>
            <a:r>
              <a:rPr lang="en-US" sz="1400" dirty="0">
                <a:solidFill>
                  <a:schemeClr val="accent2"/>
                </a:solidFill>
              </a:rPr>
              <a:t>impressive array of abstracts, videos, and other </a:t>
            </a:r>
            <a:r>
              <a:rPr lang="en-US" sz="1400" dirty="0" smtClean="0">
                <a:solidFill>
                  <a:schemeClr val="accent2"/>
                </a:solidFill>
              </a:rPr>
              <a:t>material on each DEVELOP project. A blogging period with </a:t>
            </a:r>
            <a:r>
              <a:rPr lang="en-US" sz="1400" dirty="0">
                <a:solidFill>
                  <a:schemeClr val="accent2"/>
                </a:solidFill>
              </a:rPr>
              <a:t>question-and-answer </a:t>
            </a:r>
            <a:r>
              <a:rPr lang="en-US" sz="1400" dirty="0" smtClean="0">
                <a:solidFill>
                  <a:schemeClr val="accent2"/>
                </a:solidFill>
              </a:rPr>
              <a:t>discussion allows the teams to interact with the global community and share their work.</a:t>
            </a:r>
          </a:p>
          <a:p>
            <a:pPr marL="0" indent="0">
              <a:buNone/>
            </a:pPr>
            <a:r>
              <a:rPr lang="en-US" sz="1400" dirty="0" smtClean="0">
                <a:solidFill>
                  <a:schemeClr val="accent2"/>
                </a:solidFill>
              </a:rPr>
              <a:t>Thousands of people from around the world participate in the VPS – For example, the 2015 Spring VPS had visitors from 87 different counties with 3500 video views!</a:t>
            </a:r>
          </a:p>
          <a:p>
            <a:pPr marL="0" indent="0">
              <a:buNone/>
            </a:pPr>
            <a:endParaRPr lang="en-US" sz="1400" dirty="0" smtClean="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r>
              <a:rPr lang="en-US" sz="1400" b="1" dirty="0" smtClean="0">
                <a:solidFill>
                  <a:schemeClr val="accent2"/>
                </a:solidFill>
              </a:rPr>
              <a:t>Key Dates:</a:t>
            </a:r>
          </a:p>
          <a:p>
            <a:pPr marL="0" indent="0">
              <a:spcBef>
                <a:spcPts val="0"/>
              </a:spcBef>
              <a:buNone/>
            </a:pPr>
            <a:r>
              <a:rPr lang="en-US" sz="1400" dirty="0" smtClean="0">
                <a:solidFill>
                  <a:schemeClr val="accent2"/>
                </a:solidFill>
              </a:rPr>
              <a:t>VPS Video and Transcript – due Week 8</a:t>
            </a:r>
          </a:p>
          <a:p>
            <a:pPr marL="0" indent="0">
              <a:spcBef>
                <a:spcPts val="0"/>
              </a:spcBef>
              <a:buNone/>
            </a:pPr>
            <a:r>
              <a:rPr lang="en-US" sz="1400" dirty="0" smtClean="0">
                <a:solidFill>
                  <a:schemeClr val="accent2"/>
                </a:solidFill>
              </a:rPr>
              <a:t>VPS Launch – Week 10</a:t>
            </a:r>
          </a:p>
          <a:p>
            <a:pPr marL="0" indent="0">
              <a:spcBef>
                <a:spcPts val="0"/>
              </a:spcBef>
              <a:buNone/>
            </a:pPr>
            <a:endParaRPr lang="en-US" sz="1400" dirty="0">
              <a:solidFill>
                <a:schemeClr val="accent2"/>
              </a:solidFill>
            </a:endParaRPr>
          </a:p>
          <a:p>
            <a:pPr marL="0" indent="0">
              <a:spcBef>
                <a:spcPts val="0"/>
              </a:spcBef>
              <a:buNone/>
            </a:pPr>
            <a:r>
              <a:rPr lang="en-US" sz="1400" b="1" i="1" dirty="0" smtClean="0">
                <a:solidFill>
                  <a:schemeClr val="accent2"/>
                </a:solidFill>
              </a:rPr>
              <a:t>Bonus: </a:t>
            </a:r>
            <a:r>
              <a:rPr lang="en-US" sz="1400" i="1" dirty="0" smtClean="0">
                <a:solidFill>
                  <a:schemeClr val="accent2"/>
                </a:solidFill>
              </a:rPr>
              <a:t>The winning team receives a prize package from VPS sponsors (geospatial software)</a:t>
            </a:r>
            <a:endParaRPr lang="en-US" sz="14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Virtual Poster Sessions</a:t>
            </a:r>
            <a:endParaRPr lang="en-US" b="1" dirty="0">
              <a:solidFill>
                <a:schemeClr val="accent3"/>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3584107"/>
            <a:ext cx="1877456" cy="12801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4849" y="3584107"/>
            <a:ext cx="1567287" cy="1280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605" y="3584107"/>
            <a:ext cx="1567287" cy="12801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6350" y="3584107"/>
            <a:ext cx="1438275" cy="12801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093" y="3584107"/>
            <a:ext cx="1567288" cy="12801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36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VPS Archive: </a:t>
            </a:r>
            <a:r>
              <a:rPr lang="en-US" sz="1400" b="1" dirty="0">
                <a:solidFill>
                  <a:srgbClr val="0075A2"/>
                </a:solidFill>
                <a:hlinkClick r:id="rId7"/>
              </a:rPr>
              <a:t>www.earthzine.org/vps-archive</a:t>
            </a:r>
            <a:r>
              <a:rPr lang="en-US" sz="1400" b="1" dirty="0" smtClean="0">
                <a:solidFill>
                  <a:srgbClr val="0075A2"/>
                </a:solidFill>
                <a:hlinkClick r:id="rId7"/>
              </a:rPr>
              <a:t>/</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232647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Fall 2016 Stats</a:t>
            </a:r>
            <a:endParaRPr lang="en-US" b="1" dirty="0">
              <a:solidFill>
                <a:schemeClr val="accent3"/>
              </a:solidFill>
            </a:endParaRPr>
          </a:p>
        </p:txBody>
      </p:sp>
      <p:pic>
        <p:nvPicPr>
          <p:cNvPr id="2" name="Picture 1"/>
          <p:cNvPicPr>
            <a:picLocks noChangeAspect="1"/>
          </p:cNvPicPr>
          <p:nvPr/>
        </p:nvPicPr>
        <p:blipFill rotWithShape="1">
          <a:blip r:embed="rId3"/>
          <a:srcRect l="68500" t="45334" r="2500" b="19333"/>
          <a:stretch/>
        </p:blipFill>
        <p:spPr>
          <a:xfrm>
            <a:off x="242977" y="1905000"/>
            <a:ext cx="8672423" cy="3962400"/>
          </a:xfrm>
          <a:prstGeom prst="rect">
            <a:avLst/>
          </a:prstGeom>
        </p:spPr>
      </p:pic>
    </p:spTree>
    <p:extLst>
      <p:ext uri="{BB962C8B-B14F-4D97-AF65-F5344CB8AC3E}">
        <p14:creationId xmlns:p14="http://schemas.microsoft.com/office/powerpoint/2010/main" val="3995277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181599" cy="4724400"/>
          </a:xfrm>
        </p:spPr>
        <p:txBody>
          <a:bodyPr>
            <a:noAutofit/>
          </a:bodyPr>
          <a:lstStyle/>
          <a:p>
            <a:r>
              <a:rPr lang="en-US" sz="1850" dirty="0">
                <a:solidFill>
                  <a:schemeClr val="accent2"/>
                </a:solidFill>
              </a:rPr>
              <a:t>Publications are a huge avenue for getting the word out about the great research you are a part of with DEVELOP!</a:t>
            </a:r>
          </a:p>
          <a:p>
            <a:r>
              <a:rPr lang="en-US" sz="1850" dirty="0">
                <a:solidFill>
                  <a:schemeClr val="accent2"/>
                </a:solidFill>
              </a:rPr>
              <a:t>DEVELOP has a handful of peer-reviewed publications to </a:t>
            </a:r>
            <a:r>
              <a:rPr lang="en-US" sz="1850" dirty="0" smtClean="0">
                <a:solidFill>
                  <a:schemeClr val="accent2"/>
                </a:solidFill>
              </a:rPr>
              <a:t>date.</a:t>
            </a:r>
            <a:endParaRPr lang="en-US" sz="1850" dirty="0">
              <a:solidFill>
                <a:schemeClr val="accent2"/>
              </a:solidFill>
            </a:endParaRPr>
          </a:p>
          <a:p>
            <a:r>
              <a:rPr lang="en-US" sz="1850" dirty="0" smtClean="0">
                <a:solidFill>
                  <a:schemeClr val="accent2"/>
                </a:solidFill>
              </a:rPr>
              <a:t>Currently, DEVELOP publishes frequently in </a:t>
            </a:r>
            <a:r>
              <a:rPr lang="en-US" sz="1850" i="1" dirty="0" smtClean="0">
                <a:solidFill>
                  <a:schemeClr val="accent2"/>
                </a:solidFill>
              </a:rPr>
              <a:t>Earthzine</a:t>
            </a:r>
            <a:r>
              <a:rPr lang="en-US" sz="1850" dirty="0" smtClean="0">
                <a:solidFill>
                  <a:schemeClr val="accent2"/>
                </a:solidFill>
              </a:rPr>
              <a:t>, </a:t>
            </a:r>
            <a:r>
              <a:rPr lang="en-US" sz="1850" i="1" dirty="0" smtClean="0">
                <a:solidFill>
                  <a:schemeClr val="accent2"/>
                </a:solidFill>
              </a:rPr>
              <a:t>Directions Magazine</a:t>
            </a:r>
            <a:r>
              <a:rPr lang="en-US" sz="1850" dirty="0" smtClean="0">
                <a:solidFill>
                  <a:schemeClr val="accent2"/>
                </a:solidFill>
              </a:rPr>
              <a:t>, and </a:t>
            </a:r>
            <a:r>
              <a:rPr lang="en-US" sz="1850" i="1" dirty="0" smtClean="0">
                <a:solidFill>
                  <a:schemeClr val="accent2"/>
                </a:solidFill>
              </a:rPr>
              <a:t>The Earth Observer</a:t>
            </a:r>
            <a:endParaRPr lang="en-US" sz="1850" dirty="0">
              <a:solidFill>
                <a:schemeClr val="accent2"/>
              </a:solidFill>
            </a:endParaRPr>
          </a:p>
          <a:p>
            <a:r>
              <a:rPr lang="en-US" sz="1850" dirty="0" smtClean="0">
                <a:solidFill>
                  <a:schemeClr val="accent2"/>
                </a:solidFill>
              </a:rPr>
              <a:t>If you are interested in working your project toward a potential publication, contact your Center Lead, Lauren</a:t>
            </a:r>
            <a:r>
              <a:rPr lang="en-US" sz="1850" dirty="0">
                <a:solidFill>
                  <a:schemeClr val="accent2"/>
                </a:solidFill>
              </a:rPr>
              <a:t> </a:t>
            </a:r>
            <a:r>
              <a:rPr lang="en-US" sz="1850" dirty="0" smtClean="0">
                <a:solidFill>
                  <a:schemeClr val="accent2"/>
                </a:solidFill>
              </a:rPr>
              <a:t>&amp; Carrie.</a:t>
            </a:r>
          </a:p>
          <a:p>
            <a:r>
              <a:rPr lang="en-US" sz="1850" b="1" dirty="0" smtClean="0">
                <a:solidFill>
                  <a:schemeClr val="accent2"/>
                </a:solidFill>
              </a:rPr>
              <a:t>Reminder: All publications must be approved by NPO and NASA’s Export Control process </a:t>
            </a:r>
            <a:r>
              <a:rPr lang="en-US" sz="1850" b="1" u="sng" dirty="0" smtClean="0">
                <a:solidFill>
                  <a:schemeClr val="accent2"/>
                </a:solidFill>
              </a:rPr>
              <a:t>before</a:t>
            </a:r>
            <a:r>
              <a:rPr lang="en-US" sz="1850" b="1" dirty="0" smtClean="0">
                <a:solidFill>
                  <a:schemeClr val="accent2"/>
                </a:solidFill>
              </a:rPr>
              <a:t> submission!</a:t>
            </a:r>
          </a:p>
        </p:txBody>
      </p:sp>
      <p:sp>
        <p:nvSpPr>
          <p:cNvPr id="3" name="Title 2"/>
          <p:cNvSpPr>
            <a:spLocks noGrp="1"/>
          </p:cNvSpPr>
          <p:nvPr>
            <p:ph type="title"/>
          </p:nvPr>
        </p:nvSpPr>
        <p:spPr/>
        <p:txBody>
          <a:bodyPr>
            <a:normAutofit/>
          </a:bodyPr>
          <a:lstStyle/>
          <a:p>
            <a:r>
              <a:rPr lang="en-US" b="1" dirty="0" smtClean="0">
                <a:solidFill>
                  <a:schemeClr val="accent3"/>
                </a:solidFill>
              </a:rPr>
              <a:t>Publications</a:t>
            </a:r>
            <a:endParaRPr lang="en-US" b="1" dirty="0">
              <a:solidFill>
                <a:schemeClr val="accent3"/>
              </a:solidFill>
            </a:endParaRPr>
          </a:p>
        </p:txBody>
      </p:sp>
      <p:pic>
        <p:nvPicPr>
          <p:cNvPr id="4" name="Picture 3"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6748917" y="3701720"/>
            <a:ext cx="1758107" cy="2289271"/>
          </a:xfrm>
          <a:prstGeom prst="rect">
            <a:avLst/>
          </a:prstGeom>
          <a:ln>
            <a:noFill/>
          </a:ln>
          <a:effectLst>
            <a:outerShdw blurRad="292100" dist="139700" dir="2700000" algn="tl" rotWithShape="0">
              <a:srgbClr val="333333">
                <a:alpha val="65000"/>
              </a:srgbClr>
            </a:outerShdw>
          </a:effectLst>
        </p:spPr>
      </p:pic>
      <p:pic>
        <p:nvPicPr>
          <p:cNvPr id="5" name="Picture 4"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6178298" y="2146551"/>
            <a:ext cx="2188804" cy="2861648"/>
          </a:xfrm>
          <a:prstGeom prst="rect">
            <a:avLst/>
          </a:prstGeom>
          <a:ln>
            <a:noFill/>
          </a:ln>
          <a:effectLst>
            <a:outerShdw blurRad="292100" dist="139700" dir="2700000" algn="tl" rotWithShape="0">
              <a:srgbClr val="333333">
                <a:alpha val="65000"/>
              </a:srgbClr>
            </a:outerShdw>
          </a:effectLst>
        </p:spPr>
      </p:pic>
      <p:pic>
        <p:nvPicPr>
          <p:cNvPr id="6" name="Picture 5" descr="pers cover.jpg"/>
          <p:cNvPicPr>
            <a:picLocks noChangeAspect="1"/>
          </p:cNvPicPr>
          <p:nvPr/>
        </p:nvPicPr>
        <p:blipFill>
          <a:blip r:embed="rId4" cstate="print"/>
          <a:stretch>
            <a:fillRect/>
          </a:stretch>
        </p:blipFill>
        <p:spPr>
          <a:xfrm rot="20744331">
            <a:off x="7494102" y="136585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52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Publication Process</a:t>
            </a:r>
            <a:endParaRPr lang="en-US" b="1" dirty="0">
              <a:solidFill>
                <a:schemeClr val="accent3"/>
              </a:solidFill>
            </a:endParaRPr>
          </a:p>
        </p:txBody>
      </p:sp>
      <p:sp>
        <p:nvSpPr>
          <p:cNvPr id="3" name="Content Placeholder 2"/>
          <p:cNvSpPr>
            <a:spLocks noGrp="1"/>
          </p:cNvSpPr>
          <p:nvPr>
            <p:ph sz="quarter" idx="1"/>
          </p:nvPr>
        </p:nvSpPr>
        <p:spPr>
          <a:xfrm>
            <a:off x="301752" y="1546656"/>
            <a:ext cx="8503920" cy="3711144"/>
          </a:xfrm>
        </p:spPr>
        <p:txBody>
          <a:bodyPr>
            <a:normAutofit lnSpcReduction="10000"/>
          </a:bodyPr>
          <a:lstStyle/>
          <a:p>
            <a:r>
              <a:rPr lang="en-US" sz="1400" dirty="0" smtClean="0">
                <a:solidFill>
                  <a:schemeClr val="accent2"/>
                </a:solidFill>
              </a:rPr>
              <a:t>Coordinate with your Center Lead first</a:t>
            </a:r>
          </a:p>
          <a:p>
            <a:r>
              <a:rPr lang="en-US" sz="1400" dirty="0" smtClean="0">
                <a:solidFill>
                  <a:schemeClr val="accent2"/>
                </a:solidFill>
              </a:rPr>
              <a:t>Contact Lauren &amp; Carrie with initial interest</a:t>
            </a:r>
          </a:p>
          <a:p>
            <a:r>
              <a:rPr lang="en-US" sz="1400" dirty="0" smtClean="0">
                <a:solidFill>
                  <a:schemeClr val="accent2"/>
                </a:solidFill>
              </a:rPr>
              <a:t>Select publication venue and draft article</a:t>
            </a:r>
          </a:p>
          <a:p>
            <a:pPr lvl="1"/>
            <a:r>
              <a:rPr lang="en-US" sz="1100" dirty="0" smtClean="0">
                <a:solidFill>
                  <a:schemeClr val="accent2"/>
                </a:solidFill>
              </a:rPr>
              <a:t>If this happens during the term, the article draft can replace the tech paper. Email the Project Coordination Team if you plan to do this.</a:t>
            </a:r>
          </a:p>
          <a:p>
            <a:r>
              <a:rPr lang="en-US" sz="1400" dirty="0" smtClean="0">
                <a:solidFill>
                  <a:schemeClr val="accent2"/>
                </a:solidFill>
              </a:rPr>
              <a:t>Submit draft to NPO for review </a:t>
            </a:r>
            <a:r>
              <a:rPr lang="en-US" sz="1400" b="1" dirty="0" smtClean="0">
                <a:solidFill>
                  <a:schemeClr val="accent2"/>
                </a:solidFill>
              </a:rPr>
              <a:t>before</a:t>
            </a:r>
            <a:r>
              <a:rPr lang="en-US" sz="1400" dirty="0" smtClean="0">
                <a:solidFill>
                  <a:schemeClr val="accent2"/>
                </a:solidFill>
              </a:rPr>
              <a:t> submitting to the journal</a:t>
            </a:r>
          </a:p>
          <a:p>
            <a:r>
              <a:rPr lang="en-US" sz="1400" dirty="0" err="1" smtClean="0">
                <a:solidFill>
                  <a:schemeClr val="accent2"/>
                </a:solidFill>
              </a:rPr>
              <a:t>Comm</a:t>
            </a:r>
            <a:r>
              <a:rPr lang="en-US" sz="1400" dirty="0" smtClean="0">
                <a:solidFill>
                  <a:schemeClr val="accent2"/>
                </a:solidFill>
              </a:rPr>
              <a:t> team and project team go back and forth with edits to create a final submission</a:t>
            </a:r>
          </a:p>
          <a:p>
            <a:r>
              <a:rPr lang="en-US" sz="1400" dirty="0" smtClean="0">
                <a:solidFill>
                  <a:schemeClr val="accent2"/>
                </a:solidFill>
              </a:rPr>
              <a:t>NPO submits final version into export </a:t>
            </a:r>
            <a:r>
              <a:rPr lang="en-US" sz="1400" dirty="0" smtClean="0">
                <a:solidFill>
                  <a:schemeClr val="accent2"/>
                </a:solidFill>
              </a:rPr>
              <a:t>control - </a:t>
            </a:r>
            <a:r>
              <a:rPr lang="en-US" sz="1400" i="1" dirty="0" smtClean="0">
                <a:solidFill>
                  <a:schemeClr val="accent2"/>
                </a:solidFill>
              </a:rPr>
              <a:t>NASA </a:t>
            </a:r>
            <a:r>
              <a:rPr lang="en-US" sz="1400" i="1" dirty="0">
                <a:solidFill>
                  <a:schemeClr val="accent2"/>
                </a:solidFill>
              </a:rPr>
              <a:t>Export Control takes about 2-3 weeks.</a:t>
            </a:r>
          </a:p>
          <a:p>
            <a:r>
              <a:rPr lang="en-US" sz="1400" dirty="0" smtClean="0">
                <a:solidFill>
                  <a:schemeClr val="accent2"/>
                </a:solidFill>
              </a:rPr>
              <a:t>Once </a:t>
            </a:r>
            <a:r>
              <a:rPr lang="en-US" sz="1400" dirty="0" smtClean="0">
                <a:solidFill>
                  <a:schemeClr val="accent2"/>
                </a:solidFill>
              </a:rPr>
              <a:t>approved, the content can be submitted to publication venue</a:t>
            </a:r>
          </a:p>
          <a:p>
            <a:r>
              <a:rPr lang="en-US" sz="1400" dirty="0" smtClean="0">
                <a:solidFill>
                  <a:schemeClr val="accent2"/>
                </a:solidFill>
              </a:rPr>
              <a:t>Keep Lauren in the loop with any and all edits from venue</a:t>
            </a:r>
          </a:p>
          <a:p>
            <a:r>
              <a:rPr lang="en-US" sz="1400" dirty="0" smtClean="0">
                <a:solidFill>
                  <a:schemeClr val="accent2"/>
                </a:solidFill>
              </a:rPr>
              <a:t>The final-final version must be resubmitted to NASA Export </a:t>
            </a:r>
            <a:r>
              <a:rPr lang="en-US" sz="1400" dirty="0" smtClean="0">
                <a:solidFill>
                  <a:schemeClr val="accent2"/>
                </a:solidFill>
              </a:rPr>
              <a:t>control</a:t>
            </a:r>
          </a:p>
          <a:p>
            <a:endParaRPr lang="en-US" sz="1400" dirty="0">
              <a:solidFill>
                <a:schemeClr val="accent2"/>
              </a:solidFill>
            </a:endParaRPr>
          </a:p>
          <a:p>
            <a:pPr marL="0" indent="0">
              <a:buNone/>
            </a:pPr>
            <a:r>
              <a:rPr lang="en-US" sz="1400" dirty="0">
                <a:solidFill>
                  <a:srgbClr val="2E5984"/>
                </a:solidFill>
              </a:rPr>
              <a:t>Submitting work for presentation or publication is encouraged; however, </a:t>
            </a:r>
            <a:r>
              <a:rPr lang="en-US" sz="1400" b="1" dirty="0">
                <a:solidFill>
                  <a:srgbClr val="2E5984"/>
                </a:solidFill>
              </a:rPr>
              <a:t>ALL</a:t>
            </a:r>
            <a:r>
              <a:rPr lang="en-US" sz="14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400" dirty="0" smtClean="0">
              <a:solidFill>
                <a:schemeClr val="accent2"/>
              </a:solidFill>
            </a:endParaRPr>
          </a:p>
          <a:p>
            <a:pPr marL="0" indent="0">
              <a:buNone/>
            </a:pPr>
            <a:endParaRPr lang="en-US" sz="1050" dirty="0">
              <a:solidFill>
                <a:schemeClr val="accent2"/>
              </a:solidFill>
            </a:endParaRPr>
          </a:p>
        </p:txBody>
      </p:sp>
      <p:grpSp>
        <p:nvGrpSpPr>
          <p:cNvPr id="6" name="Group 5"/>
          <p:cNvGrpSpPr/>
          <p:nvPr/>
        </p:nvGrpSpPr>
        <p:grpSpPr>
          <a:xfrm>
            <a:off x="230587" y="5181599"/>
            <a:ext cx="8684813" cy="1219200"/>
            <a:chOff x="230587" y="5029710"/>
            <a:chExt cx="11736125" cy="2089478"/>
          </a:xfrm>
        </p:grpSpPr>
        <p:graphicFrame>
          <p:nvGraphicFramePr>
            <p:cNvPr id="7" name="Diagram 6"/>
            <p:cNvGraphicFramePr/>
            <p:nvPr>
              <p:extLst>
                <p:ext uri="{D42A27DB-BD31-4B8C-83A1-F6EECF244321}">
                  <p14:modId xmlns:p14="http://schemas.microsoft.com/office/powerpoint/2010/main" val="3610087085"/>
                </p:ext>
              </p:extLst>
            </p:nvPr>
          </p:nvGraphicFramePr>
          <p:xfrm>
            <a:off x="230587" y="5394390"/>
            <a:ext cx="11736125" cy="172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306200" y="5029710"/>
              <a:ext cx="5584898" cy="685713"/>
            </a:xfrm>
            <a:prstGeom prst="rect">
              <a:avLst/>
            </a:prstGeom>
            <a:noFill/>
          </p:spPr>
          <p:txBody>
            <a:bodyPr wrap="none" rtlCol="0">
              <a:spAutoFit/>
            </a:bodyPr>
            <a:lstStyle/>
            <a:p>
              <a:pPr algn="ctr"/>
              <a:r>
                <a:rPr lang="en-US" sz="2000" b="1" dirty="0" smtClean="0">
                  <a:solidFill>
                    <a:schemeClr val="bg2">
                      <a:lumMod val="50000"/>
                    </a:schemeClr>
                  </a:solidFill>
                </a:rPr>
                <a:t>Step by Step Publishing Process </a:t>
              </a:r>
              <a:endParaRPr lang="en-US" sz="2000" b="1" dirty="0">
                <a:solidFill>
                  <a:schemeClr val="bg2">
                    <a:lumMod val="50000"/>
                  </a:schemeClr>
                </a:solidFill>
              </a:endParaRPr>
            </a:p>
          </p:txBody>
        </p:sp>
      </p:grpSp>
    </p:spTree>
    <p:extLst>
      <p:ext uri="{BB962C8B-B14F-4D97-AF65-F5344CB8AC3E}">
        <p14:creationId xmlns:p14="http://schemas.microsoft.com/office/powerpoint/2010/main" val="272015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a:solidFill>
                  <a:schemeClr val="accent2"/>
                </a:solidFill>
              </a:rPr>
              <a:t>DEVELOPedia is an internal wiki intended to serve three purposes:</a:t>
            </a:r>
          </a:p>
          <a:p>
            <a:pPr marL="914400" lvl="1" indent="-457200">
              <a:buFont typeface="+mj-lt"/>
              <a:buAutoNum type="arabicPeriod"/>
            </a:pPr>
            <a:r>
              <a:rPr lang="en-US" dirty="0">
                <a:solidFill>
                  <a:schemeClr val="accent2"/>
                </a:solidFill>
              </a:rPr>
              <a:t>Enhance project workflow</a:t>
            </a:r>
          </a:p>
          <a:p>
            <a:pPr marL="914400" lvl="1" indent="-457200">
              <a:buFont typeface="+mj-lt"/>
              <a:buAutoNum type="arabicPeriod"/>
            </a:pPr>
            <a:r>
              <a:rPr lang="en-US" dirty="0">
                <a:solidFill>
                  <a:schemeClr val="accent2"/>
                </a:solidFill>
              </a:rPr>
              <a:t>Capture lessons learned and make them available to future project teams</a:t>
            </a:r>
          </a:p>
          <a:p>
            <a:pPr marL="914400" lvl="1" indent="-457200">
              <a:buFont typeface="+mj-lt"/>
              <a:buAutoNum type="arabicPeriod"/>
            </a:pPr>
            <a:r>
              <a:rPr lang="en-US" dirty="0">
                <a:solidFill>
                  <a:schemeClr val="accent2"/>
                </a:solidFill>
              </a:rPr>
              <a:t>Record data required for operational metrics</a:t>
            </a:r>
          </a:p>
          <a:p>
            <a:r>
              <a:rPr lang="en-US" dirty="0">
                <a:solidFill>
                  <a:schemeClr val="accent2"/>
                </a:solidFill>
              </a:rPr>
              <a:t>DEVELOPedia is a collaborative effort whose utility is directly related to the efforts of previous DEVELOP participants.</a:t>
            </a:r>
          </a:p>
          <a:p>
            <a:r>
              <a:rPr lang="en-US" dirty="0">
                <a:solidFill>
                  <a:schemeClr val="accent2"/>
                </a:solidFill>
              </a:rPr>
              <a:t>DEVELOPedia is a living document, constantly adapting to meet the needs of the NASA DEVELOP National Program and the people that make the program great. (That’s you!)</a:t>
            </a:r>
          </a:p>
          <a:p>
            <a:pPr marL="0" indent="0" algn="ctr">
              <a:buNone/>
            </a:pPr>
            <a:r>
              <a:rPr lang="en-US" sz="2200" dirty="0">
                <a:solidFill>
                  <a:schemeClr val="accent2"/>
                </a:solidFill>
                <a:hlinkClick r:id="rId2"/>
              </a:rPr>
              <a:t>http://</a:t>
            </a:r>
            <a:r>
              <a:rPr lang="en-US" sz="2200" dirty="0" smtClean="0">
                <a:solidFill>
                  <a:schemeClr val="accent2"/>
                </a:solidFill>
                <a:hlinkClick r:id="rId2"/>
              </a:rPr>
              <a:t>www.devpedia.developexchange.com</a:t>
            </a:r>
            <a:endParaRPr lang="en-US" sz="2200" dirty="0" smtClean="0">
              <a:solidFill>
                <a:schemeClr val="accent2"/>
              </a:solidFill>
            </a:endParaRPr>
          </a:p>
          <a:p>
            <a:pPr marL="0" indent="0" algn="ctr">
              <a:buNone/>
            </a:pPr>
            <a:r>
              <a:rPr lang="en-US" sz="2200" dirty="0" smtClean="0">
                <a:solidFill>
                  <a:schemeClr val="accent2"/>
                </a:solidFill>
              </a:rPr>
              <a:t>POC – Jordan </a:t>
            </a:r>
            <a:r>
              <a:rPr lang="en-US" sz="2200" dirty="0" err="1" smtClean="0">
                <a:solidFill>
                  <a:schemeClr val="accent2"/>
                </a:solidFill>
              </a:rPr>
              <a:t>Vaa</a:t>
            </a:r>
            <a:endParaRPr lang="en-US" sz="2200" dirty="0">
              <a:solidFill>
                <a:schemeClr val="accent2"/>
              </a:solidFill>
            </a:endParaRPr>
          </a:p>
        </p:txBody>
      </p:sp>
    </p:spTree>
    <p:extLst>
      <p:ext uri="{BB962C8B-B14F-4D97-AF65-F5344CB8AC3E}">
        <p14:creationId xmlns:p14="http://schemas.microsoft.com/office/powerpoint/2010/main" val="240935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3999"/>
            <a:ext cx="8610600" cy="4876801"/>
          </a:xfrm>
        </p:spPr>
        <p:txBody>
          <a:bodyPr>
            <a:noAutofit/>
          </a:bodyPr>
          <a:lstStyle/>
          <a:p>
            <a:pPr>
              <a:lnSpc>
                <a:spcPct val="100000"/>
              </a:lnSpc>
              <a:spcBef>
                <a:spcPts val="0"/>
              </a:spcBef>
              <a:buNone/>
            </a:pPr>
            <a:r>
              <a:rPr lang="en-US" sz="1700" b="1" dirty="0" smtClean="0">
                <a:solidFill>
                  <a:schemeClr val="accent2"/>
                </a:solidFill>
              </a:rPr>
              <a:t>DEVELOP Handbook</a:t>
            </a:r>
            <a:r>
              <a:rPr lang="en-US" sz="1700" dirty="0" smtClean="0">
                <a:solidFill>
                  <a:schemeClr val="accent2"/>
                </a:solidFill>
              </a:rPr>
              <a:t>: Given to each participant at start of term, also on DEVELOPedia</a:t>
            </a:r>
            <a:endParaRPr lang="en-US" sz="1700" b="1" dirty="0" smtClean="0">
              <a:solidFill>
                <a:schemeClr val="accent2"/>
              </a:solidFill>
            </a:endParaRPr>
          </a:p>
          <a:p>
            <a:pPr>
              <a:lnSpc>
                <a:spcPct val="100000"/>
              </a:lnSpc>
              <a:spcBef>
                <a:spcPts val="0"/>
              </a:spcBef>
              <a:buNone/>
            </a:pPr>
            <a:endParaRPr lang="en-US" sz="1700" b="1" dirty="0" smtClean="0">
              <a:solidFill>
                <a:schemeClr val="accent2"/>
              </a:solidFill>
            </a:endParaRPr>
          </a:p>
          <a:p>
            <a:pPr>
              <a:spcBef>
                <a:spcPts val="0"/>
              </a:spcBef>
              <a:buNone/>
            </a:pPr>
            <a:r>
              <a:rPr lang="en-US" sz="1700" b="1" dirty="0" smtClean="0">
                <a:solidFill>
                  <a:schemeClr val="accent2"/>
                </a:solidFill>
              </a:rPr>
              <a:t>DEVELOPedia:</a:t>
            </a:r>
            <a:r>
              <a:rPr lang="en-US" sz="1700" dirty="0" smtClean="0">
                <a:solidFill>
                  <a:schemeClr val="accent2"/>
                </a:solidFill>
              </a:rPr>
              <a:t> </a:t>
            </a:r>
            <a:r>
              <a:rPr lang="en-US" sz="1700" dirty="0">
                <a:solidFill>
                  <a:schemeClr val="accent2"/>
                </a:solidFill>
                <a:hlinkClick r:id="rId2"/>
              </a:rPr>
              <a:t>http://</a:t>
            </a:r>
            <a:r>
              <a:rPr lang="en-US" sz="1700" dirty="0" smtClean="0">
                <a:solidFill>
                  <a:schemeClr val="accent2"/>
                </a:solidFill>
                <a:hlinkClick r:id="rId2"/>
              </a:rPr>
              <a:t>www.devpedia.developexchange.com/</a:t>
            </a:r>
            <a:endParaRPr lang="en-US" sz="1700" b="1" dirty="0" smtClean="0">
              <a:solidFill>
                <a:schemeClr val="accent2"/>
              </a:solidFill>
            </a:endParaRPr>
          </a:p>
          <a:p>
            <a:pPr>
              <a:lnSpc>
                <a:spcPct val="100000"/>
              </a:lnSpc>
              <a:spcBef>
                <a:spcPts val="0"/>
              </a:spcBef>
              <a:buNone/>
            </a:pPr>
            <a:r>
              <a:rPr lang="en-US" sz="1700" dirty="0" smtClean="0">
                <a:solidFill>
                  <a:schemeClr val="accent2"/>
                </a:solidFill>
              </a:rPr>
              <a:t>You </a:t>
            </a:r>
            <a:r>
              <a:rPr lang="en-US" sz="1700" dirty="0">
                <a:solidFill>
                  <a:schemeClr val="accent2"/>
                </a:solidFill>
              </a:rPr>
              <a:t>should have received information about your account just before the beginning of the </a:t>
            </a:r>
            <a:r>
              <a:rPr lang="en-US" sz="1700" dirty="0" smtClean="0">
                <a:solidFill>
                  <a:schemeClr val="accent2"/>
                </a:solidFill>
              </a:rPr>
              <a:t>term.</a:t>
            </a:r>
            <a:endParaRPr lang="en-US" sz="1700" dirty="0">
              <a:solidFill>
                <a:schemeClr val="accent2"/>
              </a:solidFill>
            </a:endParaRPr>
          </a:p>
          <a:p>
            <a:pPr>
              <a:lnSpc>
                <a:spcPct val="100000"/>
              </a:lnSpc>
              <a:spcBef>
                <a:spcPts val="0"/>
              </a:spcBef>
              <a:buNone/>
            </a:pPr>
            <a:endParaRPr lang="en-US" sz="1700" b="1" dirty="0" smtClean="0">
              <a:solidFill>
                <a:schemeClr val="accent2"/>
              </a:solidFill>
            </a:endParaRPr>
          </a:p>
          <a:p>
            <a:pPr>
              <a:lnSpc>
                <a:spcPct val="100000"/>
              </a:lnSpc>
              <a:spcBef>
                <a:spcPts val="0"/>
              </a:spcBef>
              <a:buNone/>
            </a:pPr>
            <a:r>
              <a:rPr lang="en-US" sz="1700" b="1" dirty="0" smtClean="0">
                <a:solidFill>
                  <a:schemeClr val="accent2"/>
                </a:solidFill>
              </a:rPr>
              <a:t>DEVELOP Website: </a:t>
            </a:r>
            <a:r>
              <a:rPr lang="en-US" sz="1700" dirty="0" smtClean="0">
                <a:solidFill>
                  <a:schemeClr val="accent2"/>
                </a:solidFill>
                <a:hlinkClick r:id="rId3"/>
              </a:rPr>
              <a:t>http://develop.larc.nasa.gov/</a:t>
            </a:r>
            <a:r>
              <a:rPr lang="en-US" sz="1700" dirty="0" smtClean="0">
                <a:solidFill>
                  <a:schemeClr val="accent2"/>
                </a:solidFill>
              </a:rPr>
              <a:t>   </a:t>
            </a:r>
          </a:p>
          <a:p>
            <a:pPr>
              <a:lnSpc>
                <a:spcPct val="100000"/>
              </a:lnSpc>
              <a:spcBef>
                <a:spcPts val="0"/>
              </a:spcBef>
              <a:buNone/>
            </a:pPr>
            <a:endParaRPr lang="en-US" sz="1700" b="1" dirty="0" smtClean="0">
              <a:solidFill>
                <a:schemeClr val="accent2"/>
              </a:solidFill>
            </a:endParaRPr>
          </a:p>
          <a:p>
            <a:pPr>
              <a:lnSpc>
                <a:spcPct val="100000"/>
              </a:lnSpc>
              <a:spcBef>
                <a:spcPts val="0"/>
              </a:spcBef>
              <a:buNone/>
            </a:pPr>
            <a:r>
              <a:rPr lang="en-US" sz="1700" b="1" dirty="0" smtClean="0">
                <a:solidFill>
                  <a:schemeClr val="accent2"/>
                </a:solidFill>
              </a:rPr>
              <a:t>Need Help?</a:t>
            </a:r>
            <a:endParaRPr lang="en-US" sz="1700" dirty="0" smtClean="0">
              <a:solidFill>
                <a:schemeClr val="accent2"/>
              </a:solidFill>
            </a:endParaRPr>
          </a:p>
          <a:p>
            <a:pPr>
              <a:spcBef>
                <a:spcPts val="0"/>
              </a:spcBef>
            </a:pPr>
            <a:r>
              <a:rPr lang="en-US" sz="1700" dirty="0" err="1" smtClean="0">
                <a:solidFill>
                  <a:schemeClr val="accent2"/>
                </a:solidFill>
              </a:rPr>
              <a:t>Geoinformatics</a:t>
            </a:r>
            <a:r>
              <a:rPr lang="en-US" sz="1700" dirty="0" smtClean="0">
                <a:solidFill>
                  <a:schemeClr val="accent2"/>
                </a:solidFill>
              </a:rPr>
              <a:t> Team: </a:t>
            </a:r>
            <a:r>
              <a:rPr lang="en-US" sz="1700" dirty="0" smtClean="0">
                <a:solidFill>
                  <a:schemeClr val="accent2"/>
                </a:solidFill>
                <a:hlinkClick r:id="rId4"/>
              </a:rPr>
              <a:t>DEVELOP.Geoinformatics@gmail.com</a:t>
            </a:r>
            <a:endParaRPr lang="en-US" sz="1700" dirty="0" smtClean="0">
              <a:solidFill>
                <a:schemeClr val="accent2"/>
              </a:solidFill>
            </a:endParaRPr>
          </a:p>
          <a:p>
            <a:pPr>
              <a:spcBef>
                <a:spcPts val="0"/>
              </a:spcBef>
            </a:pPr>
            <a:r>
              <a:rPr lang="en-US" sz="1700" dirty="0" smtClean="0">
                <a:solidFill>
                  <a:schemeClr val="accent2"/>
                </a:solidFill>
              </a:rPr>
              <a:t>Project Coordination Team: </a:t>
            </a:r>
            <a:r>
              <a:rPr lang="en-US" sz="1700" dirty="0" smtClean="0">
                <a:solidFill>
                  <a:schemeClr val="accent2"/>
                </a:solidFill>
                <a:hlinkClick r:id="rId5"/>
              </a:rPr>
              <a:t>DEVELOP.ProjectCoordination@gmail.com</a:t>
            </a:r>
            <a:endParaRPr lang="en-US" sz="1700" dirty="0" smtClean="0">
              <a:solidFill>
                <a:schemeClr val="accent2"/>
              </a:solidFill>
            </a:endParaRPr>
          </a:p>
          <a:p>
            <a:pPr>
              <a:spcBef>
                <a:spcPts val="0"/>
              </a:spcBef>
            </a:pPr>
            <a:r>
              <a:rPr lang="en-US" sz="1700" dirty="0" smtClean="0">
                <a:solidFill>
                  <a:schemeClr val="accent2"/>
                </a:solidFill>
              </a:rPr>
              <a:t>Communications Team: </a:t>
            </a:r>
            <a:r>
              <a:rPr lang="en-US" sz="1700" dirty="0" smtClean="0">
                <a:solidFill>
                  <a:schemeClr val="accent2"/>
                </a:solidFill>
                <a:hlinkClick r:id="rId6"/>
              </a:rPr>
              <a:t>DEVELOP.Communications@gmail.com</a:t>
            </a:r>
            <a:endParaRPr lang="en-US" sz="1700" dirty="0" smtClean="0">
              <a:solidFill>
                <a:schemeClr val="accent2"/>
              </a:solidFill>
            </a:endParaRPr>
          </a:p>
          <a:p>
            <a:pPr>
              <a:spcBef>
                <a:spcPts val="0"/>
              </a:spcBef>
            </a:pPr>
            <a:r>
              <a:rPr lang="en-US" sz="1700" dirty="0" smtClean="0">
                <a:solidFill>
                  <a:schemeClr val="accent2"/>
                </a:solidFill>
              </a:rPr>
              <a:t>Graphic Design Team: </a:t>
            </a:r>
            <a:r>
              <a:rPr lang="en-US" sz="1700" dirty="0" smtClean="0">
                <a:solidFill>
                  <a:schemeClr val="accent2"/>
                </a:solidFill>
                <a:hlinkClick r:id="rId7"/>
              </a:rPr>
              <a:t>DEVELOP.GraphicDesign@gmail.com</a:t>
            </a:r>
            <a:endParaRPr lang="en-US" sz="1700" dirty="0" smtClean="0">
              <a:solidFill>
                <a:schemeClr val="accent2"/>
              </a:solidFill>
            </a:endParaRPr>
          </a:p>
          <a:p>
            <a:pPr>
              <a:spcBef>
                <a:spcPts val="0"/>
              </a:spcBef>
            </a:pPr>
            <a:r>
              <a:rPr lang="en-US" sz="1700" dirty="0" smtClean="0">
                <a:solidFill>
                  <a:schemeClr val="accent2"/>
                </a:solidFill>
              </a:rPr>
              <a:t>NPO-level questions - refer to the questions page in the About DEVELOP section and email the appropriate contact, unsure who? Ask your Center Lead.</a:t>
            </a:r>
          </a:p>
        </p:txBody>
      </p:sp>
      <p:sp>
        <p:nvSpPr>
          <p:cNvPr id="3" name="Title 2"/>
          <p:cNvSpPr>
            <a:spLocks noGrp="1"/>
          </p:cNvSpPr>
          <p:nvPr>
            <p:ph type="title"/>
          </p:nvPr>
        </p:nvSpPr>
        <p:spPr/>
        <p:txBody>
          <a:bodyPr>
            <a:normAutofit/>
          </a:bodyPr>
          <a:lstStyle/>
          <a:p>
            <a:r>
              <a:rPr lang="en-US" b="1" dirty="0" smtClean="0">
                <a:solidFill>
                  <a:schemeClr val="accent3"/>
                </a:solidFill>
              </a:rPr>
              <a:t>Resources</a:t>
            </a:r>
            <a:endParaRPr lang="en-US" b="1" dirty="0">
              <a:solidFill>
                <a:schemeClr val="accent3"/>
              </a:solidFill>
            </a:endParaRPr>
          </a:p>
        </p:txBody>
      </p:sp>
    </p:spTree>
    <p:extLst>
      <p:ext uri="{BB962C8B-B14F-4D97-AF65-F5344CB8AC3E}">
        <p14:creationId xmlns:p14="http://schemas.microsoft.com/office/powerpoint/2010/main" val="876846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A lot goes into every DEVELOP project. What will your project’s legacy be?</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a:blip r:embed="rId2" cstate="print"/>
          <a:stretch>
            <a:fillRect/>
          </a:stretch>
        </p:blipFill>
        <p:spPr>
          <a:xfrm>
            <a:off x="3213259" y="3510339"/>
            <a:ext cx="2730341" cy="2730341"/>
          </a:xfrm>
          <a:prstGeom prst="rect">
            <a:avLst/>
          </a:prstGeom>
        </p:spPr>
      </p:pic>
    </p:spTree>
    <p:extLst>
      <p:ext uri="{BB962C8B-B14F-4D97-AF65-F5344CB8AC3E}">
        <p14:creationId xmlns:p14="http://schemas.microsoft.com/office/powerpoint/2010/main" val="301792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1575826" y="4267200"/>
            <a:ext cx="5990121"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72000" y="4343400"/>
            <a:ext cx="0" cy="60960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sp>
        <p:nvSpPr>
          <p:cNvPr id="102" name="Title 2"/>
          <p:cNvSpPr>
            <a:spLocks noGrp="1"/>
          </p:cNvSpPr>
          <p:nvPr>
            <p:ph type="title"/>
          </p:nvPr>
        </p:nvSpPr>
        <p:spPr>
          <a:xfrm>
            <a:off x="301752" y="228600"/>
            <a:ext cx="8534400" cy="758952"/>
          </a:xfrm>
        </p:spPr>
        <p:txBody>
          <a:bodyPr>
            <a:normAutofit/>
          </a:bodyPr>
          <a:lstStyle/>
          <a:p>
            <a:r>
              <a:rPr lang="en-US" b="1" dirty="0" smtClean="0">
                <a:solidFill>
                  <a:schemeClr val="accent3"/>
                </a:solidFill>
              </a:rPr>
              <a:t>Project Lifecycle</a:t>
            </a:r>
            <a:endParaRPr lang="en-US" b="1" dirty="0">
              <a:solidFill>
                <a:schemeClr val="accent3"/>
              </a:solidFill>
            </a:endParaRPr>
          </a:p>
        </p:txBody>
      </p:sp>
      <p:sp>
        <p:nvSpPr>
          <p:cNvPr id="103" name="TextBox 102"/>
          <p:cNvSpPr txBox="1"/>
          <p:nvPr/>
        </p:nvSpPr>
        <p:spPr>
          <a:xfrm>
            <a:off x="3108325" y="2423216"/>
            <a:ext cx="2927350" cy="1015663"/>
          </a:xfrm>
          <a:prstGeom prst="rect">
            <a:avLst/>
          </a:prstGeom>
          <a:solidFill>
            <a:schemeClr val="bg2"/>
          </a:solidFill>
        </p:spPr>
        <p:txBody>
          <a:bodyPr wrap="square" rtlCol="0">
            <a:spAutoFit/>
          </a:bodyPr>
          <a:lstStyle/>
          <a:p>
            <a:pPr algn="ctr"/>
            <a:r>
              <a:rPr lang="en-US" sz="1600" b="1" dirty="0" smtClean="0">
                <a:solidFill>
                  <a:schemeClr val="accent2"/>
                </a:solidFill>
              </a:rPr>
              <a:t>Project Execution</a:t>
            </a:r>
          </a:p>
          <a:p>
            <a:pPr algn="ctr"/>
            <a:r>
              <a:rPr lang="en-US" sz="1100" dirty="0" smtClean="0">
                <a:solidFill>
                  <a:schemeClr val="accent2"/>
                </a:solidFill>
              </a:rPr>
              <a:t>Partner with stakeholder</a:t>
            </a:r>
          </a:p>
          <a:p>
            <a:pPr algn="ctr"/>
            <a:r>
              <a:rPr lang="en-US" sz="1100" dirty="0" smtClean="0">
                <a:solidFill>
                  <a:schemeClr val="accent2"/>
                </a:solidFill>
              </a:rPr>
              <a:t>Support from science advisors</a:t>
            </a:r>
          </a:p>
          <a:p>
            <a:pPr algn="ctr"/>
            <a:r>
              <a:rPr lang="en-US" sz="1100" dirty="0" smtClean="0">
                <a:solidFill>
                  <a:schemeClr val="accent2"/>
                </a:solidFill>
              </a:rPr>
              <a:t>Data acquisition, processing, analysis</a:t>
            </a:r>
          </a:p>
          <a:p>
            <a:pPr algn="ctr"/>
            <a:r>
              <a:rPr lang="en-US" sz="1100" dirty="0" smtClean="0">
                <a:solidFill>
                  <a:schemeClr val="accent2"/>
                </a:solidFill>
              </a:rPr>
              <a:t>Creation of deliverables</a:t>
            </a:r>
            <a:endParaRPr lang="en-US" sz="1100" dirty="0">
              <a:solidFill>
                <a:schemeClr val="accent2"/>
              </a:solidFill>
            </a:endParaRPr>
          </a:p>
        </p:txBody>
      </p:sp>
      <p:sp>
        <p:nvSpPr>
          <p:cNvPr id="104" name="TextBox 103"/>
          <p:cNvSpPr txBox="1"/>
          <p:nvPr/>
        </p:nvSpPr>
        <p:spPr>
          <a:xfrm>
            <a:off x="2955925" y="3727745"/>
            <a:ext cx="3232150" cy="1015663"/>
          </a:xfrm>
          <a:prstGeom prst="rect">
            <a:avLst/>
          </a:prstGeom>
          <a:solidFill>
            <a:schemeClr val="bg2"/>
          </a:solidFill>
        </p:spPr>
        <p:txBody>
          <a:bodyPr wrap="square" rtlCol="0">
            <a:spAutoFit/>
          </a:bodyPr>
          <a:lstStyle/>
          <a:p>
            <a:pPr algn="ctr"/>
            <a:r>
              <a:rPr lang="en-US" sz="1600" b="1" dirty="0" smtClean="0">
                <a:solidFill>
                  <a:schemeClr val="accent2"/>
                </a:solidFill>
              </a:rPr>
              <a:t>Outreach</a:t>
            </a:r>
          </a:p>
          <a:p>
            <a:pPr algn="ctr"/>
            <a:r>
              <a:rPr lang="en-US" sz="1100" dirty="0" smtClean="0">
                <a:solidFill>
                  <a:schemeClr val="accent2"/>
                </a:solidFill>
              </a:rPr>
              <a:t>Present at Science &amp; Policy conferences</a:t>
            </a:r>
          </a:p>
          <a:p>
            <a:pPr algn="ctr"/>
            <a:r>
              <a:rPr lang="en-US" sz="1100" dirty="0" smtClean="0">
                <a:solidFill>
                  <a:schemeClr val="accent2"/>
                </a:solidFill>
              </a:rPr>
              <a:t>Virtual Poster Session (VPS)</a:t>
            </a:r>
          </a:p>
          <a:p>
            <a:pPr algn="ctr"/>
            <a:r>
              <a:rPr lang="en-US" sz="1100" dirty="0" smtClean="0">
                <a:solidFill>
                  <a:schemeClr val="accent2"/>
                </a:solidFill>
              </a:rPr>
              <a:t>Recruiting events</a:t>
            </a:r>
          </a:p>
          <a:p>
            <a:pPr algn="ctr"/>
            <a:r>
              <a:rPr lang="en-US" sz="1100" dirty="0" smtClean="0">
                <a:solidFill>
                  <a:schemeClr val="accent2"/>
                </a:solidFill>
              </a:rPr>
              <a:t>Publications</a:t>
            </a:r>
            <a:endParaRPr lang="en-US" sz="1100" dirty="0">
              <a:solidFill>
                <a:schemeClr val="accent2"/>
              </a:solidFill>
            </a:endParaRPr>
          </a:p>
        </p:txBody>
      </p:sp>
      <p:sp>
        <p:nvSpPr>
          <p:cNvPr id="105" name="TextBox 104"/>
          <p:cNvSpPr txBox="1"/>
          <p:nvPr/>
        </p:nvSpPr>
        <p:spPr>
          <a:xfrm>
            <a:off x="432826" y="5169181"/>
            <a:ext cx="1847997" cy="523220"/>
          </a:xfrm>
          <a:prstGeom prst="rect">
            <a:avLst/>
          </a:prstGeom>
          <a:solidFill>
            <a:schemeClr val="bg2"/>
          </a:solidFill>
        </p:spPr>
        <p:txBody>
          <a:bodyPr wrap="square" rtlCol="0">
            <a:spAutoFit/>
          </a:bodyPr>
          <a:lstStyle/>
          <a:p>
            <a:pPr algn="ctr"/>
            <a:r>
              <a:rPr lang="en-US" sz="1400" dirty="0" smtClean="0">
                <a:solidFill>
                  <a:schemeClr val="accent2"/>
                </a:solidFill>
              </a:rPr>
              <a:t>Capacity Built:</a:t>
            </a:r>
          </a:p>
          <a:p>
            <a:pPr algn="ctr"/>
            <a:r>
              <a:rPr lang="en-US" sz="1400" b="1" dirty="0" smtClean="0">
                <a:solidFill>
                  <a:schemeClr val="accent2"/>
                </a:solidFill>
              </a:rPr>
              <a:t>Future Workforce</a:t>
            </a:r>
            <a:endParaRPr lang="en-US" sz="1400" b="1" dirty="0">
              <a:solidFill>
                <a:schemeClr val="accent2"/>
              </a:solidFill>
            </a:endParaRPr>
          </a:p>
        </p:txBody>
      </p:sp>
      <p:sp>
        <p:nvSpPr>
          <p:cNvPr id="106" name="TextBox 105"/>
          <p:cNvSpPr txBox="1"/>
          <p:nvPr/>
        </p:nvSpPr>
        <p:spPr>
          <a:xfrm>
            <a:off x="2469625" y="5169181"/>
            <a:ext cx="2105801"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Partner Organizations</a:t>
            </a:r>
            <a:endParaRPr lang="en-US" sz="1400" b="1" dirty="0">
              <a:solidFill>
                <a:schemeClr val="accent2"/>
              </a:solidFill>
            </a:endParaRPr>
          </a:p>
        </p:txBody>
      </p:sp>
      <p:sp>
        <p:nvSpPr>
          <p:cNvPr id="107" name="TextBox 106"/>
          <p:cNvSpPr txBox="1"/>
          <p:nvPr/>
        </p:nvSpPr>
        <p:spPr>
          <a:xfrm>
            <a:off x="4764228" y="5169181"/>
            <a:ext cx="2032996" cy="738664"/>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State/Local/Federal</a:t>
            </a:r>
          </a:p>
          <a:p>
            <a:pPr algn="ctr"/>
            <a:r>
              <a:rPr lang="en-US" sz="1400" b="1" dirty="0" smtClean="0">
                <a:solidFill>
                  <a:schemeClr val="accent2"/>
                </a:solidFill>
              </a:rPr>
              <a:t>Governments</a:t>
            </a:r>
            <a:endParaRPr lang="en-US" sz="1400" b="1" dirty="0">
              <a:solidFill>
                <a:schemeClr val="accent2"/>
              </a:solidFill>
            </a:endParaRPr>
          </a:p>
        </p:txBody>
      </p:sp>
      <p:sp>
        <p:nvSpPr>
          <p:cNvPr id="108" name="TextBox 107"/>
          <p:cNvSpPr txBox="1"/>
          <p:nvPr/>
        </p:nvSpPr>
        <p:spPr>
          <a:xfrm>
            <a:off x="6986026" y="5169181"/>
            <a:ext cx="1725149"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General Public</a:t>
            </a:r>
            <a:endParaRPr lang="en-US" sz="1400" b="1" dirty="0">
              <a:solidFill>
                <a:schemeClr val="accent2"/>
              </a:solidFill>
            </a:endParaRPr>
          </a:p>
        </p:txBody>
      </p:sp>
      <p:sp>
        <p:nvSpPr>
          <p:cNvPr id="109" name="TextBox 108"/>
          <p:cNvSpPr txBox="1"/>
          <p:nvPr/>
        </p:nvSpPr>
        <p:spPr>
          <a:xfrm>
            <a:off x="2992374" y="1765019"/>
            <a:ext cx="3159252" cy="369332"/>
          </a:xfrm>
          <a:prstGeom prst="rect">
            <a:avLst/>
          </a:prstGeom>
          <a:solidFill>
            <a:schemeClr val="bg2"/>
          </a:solidFill>
        </p:spPr>
        <p:txBody>
          <a:bodyPr wrap="square" rtlCol="0">
            <a:spAutoFit/>
          </a:bodyPr>
          <a:lstStyle/>
          <a:p>
            <a:pPr algn="ctr"/>
            <a:r>
              <a:rPr lang="en-US" b="1" dirty="0" smtClean="0">
                <a:solidFill>
                  <a:schemeClr val="accent2"/>
                </a:solidFill>
              </a:rPr>
              <a:t>Applied Sciences Program</a:t>
            </a:r>
            <a:endParaRPr lang="en-US" sz="1200" dirty="0">
              <a:solidFill>
                <a:schemeClr val="accent2"/>
              </a:solidFill>
            </a:endParaRPr>
          </a:p>
        </p:txBody>
      </p:sp>
      <p:grpSp>
        <p:nvGrpSpPr>
          <p:cNvPr id="110" name="Group 109"/>
          <p:cNvGrpSpPr/>
          <p:nvPr/>
        </p:nvGrpSpPr>
        <p:grpSpPr>
          <a:xfrm>
            <a:off x="412193" y="1449667"/>
            <a:ext cx="2479666" cy="1038969"/>
            <a:chOff x="415934" y="3292014"/>
            <a:chExt cx="2479666" cy="1038969"/>
          </a:xfrm>
        </p:grpSpPr>
        <p:sp>
          <p:nvSpPr>
            <p:cNvPr id="111" name="Isosceles Triangle 110"/>
            <p:cNvSpPr/>
            <p:nvPr/>
          </p:nvSpPr>
          <p:spPr>
            <a:xfrm rot="5400000">
              <a:off x="2406508" y="3697198"/>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15934" y="3292014"/>
              <a:ext cx="2327266"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Science</a:t>
              </a:r>
              <a:endParaRPr lang="en-US" sz="1500" b="1" dirty="0">
                <a:solidFill>
                  <a:schemeClr val="accent2"/>
                </a:solidFill>
                <a:latin typeface="Century Gothic"/>
              </a:endParaRPr>
            </a:p>
            <a:p>
              <a:pPr lvl="0" algn="ctr"/>
              <a:r>
                <a:rPr lang="en-US" sz="1100" dirty="0" smtClean="0">
                  <a:solidFill>
                    <a:schemeClr val="accent2"/>
                  </a:solidFill>
                  <a:latin typeface="Century Gothic"/>
                </a:rPr>
                <a:t>National Science Objectives</a:t>
              </a:r>
            </a:p>
            <a:p>
              <a:pPr lvl="0" algn="ctr"/>
              <a:r>
                <a:rPr lang="en-US" sz="1100" dirty="0" smtClean="0">
                  <a:solidFill>
                    <a:schemeClr val="accent2"/>
                  </a:solidFill>
                  <a:latin typeface="Century Gothic"/>
                </a:rPr>
                <a:t>Program Managers</a:t>
              </a:r>
            </a:p>
            <a:p>
              <a:pPr lvl="0" algn="ctr"/>
              <a:r>
                <a:rPr lang="en-US" sz="1100" dirty="0" smtClean="0">
                  <a:solidFill>
                    <a:schemeClr val="accent2"/>
                  </a:solidFill>
                  <a:latin typeface="Century Gothic"/>
                </a:rPr>
                <a:t>Science Advisors</a:t>
              </a:r>
            </a:p>
            <a:p>
              <a:pPr lvl="0" algn="ctr"/>
              <a:r>
                <a:rPr lang="en-US" sz="1100" dirty="0" smtClean="0">
                  <a:solidFill>
                    <a:schemeClr val="accent2"/>
                  </a:solidFill>
                  <a:latin typeface="Century Gothic"/>
                </a:rPr>
                <a:t>Decadal Survey</a:t>
              </a:r>
              <a:endParaRPr lang="en-US" sz="1100" dirty="0">
                <a:solidFill>
                  <a:schemeClr val="accent2"/>
                </a:solidFill>
                <a:latin typeface="Century Gothic"/>
              </a:endParaRPr>
            </a:p>
          </p:txBody>
        </p:sp>
      </p:grpSp>
      <p:grpSp>
        <p:nvGrpSpPr>
          <p:cNvPr id="113" name="Group 112"/>
          <p:cNvGrpSpPr/>
          <p:nvPr/>
        </p:nvGrpSpPr>
        <p:grpSpPr>
          <a:xfrm>
            <a:off x="6247687" y="1457287"/>
            <a:ext cx="2484120" cy="1038969"/>
            <a:chOff x="6328342" y="2954748"/>
            <a:chExt cx="2484120" cy="1038969"/>
          </a:xfrm>
        </p:grpSpPr>
        <p:sp>
          <p:nvSpPr>
            <p:cNvPr id="114" name="Isosceles Triangle 113"/>
            <p:cNvSpPr/>
            <p:nvPr/>
          </p:nvSpPr>
          <p:spPr>
            <a:xfrm rot="16200000">
              <a:off x="6067850" y="3359931"/>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80742" y="2954748"/>
              <a:ext cx="2331720"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Partners / End-Users</a:t>
              </a:r>
              <a:endParaRPr lang="en-US" sz="1500" b="1" dirty="0">
                <a:solidFill>
                  <a:schemeClr val="accent2"/>
                </a:solidFill>
                <a:latin typeface="Century Gothic"/>
              </a:endParaRPr>
            </a:p>
            <a:p>
              <a:pPr lvl="0" algn="ctr"/>
              <a:r>
                <a:rPr lang="en-US" sz="1100" dirty="0" smtClean="0">
                  <a:solidFill>
                    <a:schemeClr val="accent2"/>
                  </a:solidFill>
                  <a:latin typeface="Century Gothic"/>
                </a:rPr>
                <a:t>Community Demand</a:t>
              </a:r>
            </a:p>
            <a:p>
              <a:pPr lvl="0" algn="ctr"/>
              <a:r>
                <a:rPr lang="en-US" sz="1100" dirty="0" smtClean="0">
                  <a:solidFill>
                    <a:schemeClr val="accent2"/>
                  </a:solidFill>
                  <a:latin typeface="Century Gothic"/>
                </a:rPr>
                <a:t>Local Policy Makers</a:t>
              </a:r>
            </a:p>
            <a:p>
              <a:pPr lvl="0" algn="ctr"/>
              <a:r>
                <a:rPr lang="en-US" sz="1100" dirty="0" smtClean="0">
                  <a:solidFill>
                    <a:schemeClr val="accent2"/>
                  </a:solidFill>
                  <a:latin typeface="Century Gothic"/>
                </a:rPr>
                <a:t>State Governments</a:t>
              </a:r>
            </a:p>
            <a:p>
              <a:pPr lvl="0" algn="ctr"/>
              <a:r>
                <a:rPr lang="en-US" sz="1100" dirty="0" smtClean="0">
                  <a:solidFill>
                    <a:schemeClr val="accent2"/>
                  </a:solidFill>
                  <a:latin typeface="Century Gothic"/>
                </a:rPr>
                <a:t>Federal Agencies</a:t>
              </a:r>
              <a:endParaRPr lang="en-US" sz="1100" dirty="0">
                <a:solidFill>
                  <a:schemeClr val="accent2"/>
                </a:solidFill>
                <a:latin typeface="Century Gothic"/>
              </a:endParaRPr>
            </a:p>
          </p:txBody>
        </p:sp>
      </p:grpSp>
      <p:cxnSp>
        <p:nvCxnSpPr>
          <p:cNvPr id="116" name="Straight Connector 115"/>
          <p:cNvCxnSpPr/>
          <p:nvPr/>
        </p:nvCxnSpPr>
        <p:spPr>
          <a:xfrm>
            <a:off x="1356825" y="4953000"/>
            <a:ext cx="6491775"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8" idx="0"/>
          </p:cNvCxnSpPr>
          <p:nvPr/>
        </p:nvCxnSpPr>
        <p:spPr>
          <a:xfrm flipH="1" flipV="1">
            <a:off x="7848600" y="4953000"/>
            <a:ext cx="1"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7" idx="0"/>
          </p:cNvCxnSpPr>
          <p:nvPr/>
        </p:nvCxnSpPr>
        <p:spPr>
          <a:xfrm flipV="1">
            <a:off x="57807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0"/>
          </p:cNvCxnSpPr>
          <p:nvPr/>
        </p:nvCxnSpPr>
        <p:spPr>
          <a:xfrm flipV="1">
            <a:off x="1356825"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6" idx="0"/>
          </p:cNvCxnSpPr>
          <p:nvPr/>
        </p:nvCxnSpPr>
        <p:spPr>
          <a:xfrm flipV="1">
            <a:off x="35225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5826" y="2514600"/>
            <a:ext cx="0" cy="1752600"/>
          </a:xfrm>
          <a:prstGeom prst="line">
            <a:avLst/>
          </a:prstGeom>
          <a:ln w="31750" cap="rnd">
            <a:solidFill>
              <a:srgbClr val="BAD1E8"/>
            </a:solidFill>
            <a:headEnd type="triangle" w="lg" len="sm"/>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5947" y="2514600"/>
            <a:ext cx="0" cy="1752600"/>
          </a:xfrm>
          <a:prstGeom prst="line">
            <a:avLst/>
          </a:prstGeom>
          <a:ln w="31750" cap="rnd">
            <a:solidFill>
              <a:srgbClr val="BAD1E8"/>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9" idx="2"/>
            <a:endCxn id="103" idx="0"/>
          </p:cNvCxnSpPr>
          <p:nvPr/>
        </p:nvCxnSpPr>
        <p:spPr>
          <a:xfrm>
            <a:off x="4572000" y="2134351"/>
            <a:ext cx="0" cy="288865"/>
          </a:xfrm>
          <a:prstGeom prst="line">
            <a:avLst/>
          </a:prstGeom>
          <a:ln w="31750" cap="rnd">
            <a:solidFill>
              <a:srgbClr val="BAD1E8"/>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3" idx="2"/>
            <a:endCxn id="104" idx="0"/>
          </p:cNvCxnSpPr>
          <p:nvPr/>
        </p:nvCxnSpPr>
        <p:spPr>
          <a:xfrm>
            <a:off x="4572000" y="3438879"/>
            <a:ext cx="0" cy="288866"/>
          </a:xfrm>
          <a:prstGeom prst="line">
            <a:avLst/>
          </a:prstGeom>
          <a:ln w="31750" cap="rnd">
            <a:solidFill>
              <a:srgbClr val="BAD1E8"/>
            </a:solidFill>
            <a:headEnd type="none" w="sm" len="sm"/>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Characteristics</a:t>
            </a:r>
          </a:p>
        </p:txBody>
      </p:sp>
      <p:sp>
        <p:nvSpPr>
          <p:cNvPr id="49" name="Content Placeholder 1"/>
          <p:cNvSpPr>
            <a:spLocks noGrp="1"/>
          </p:cNvSpPr>
          <p:nvPr>
            <p:ph idx="1"/>
          </p:nvPr>
        </p:nvSpPr>
        <p:spPr>
          <a:xfrm>
            <a:off x="314323" y="1600200"/>
            <a:ext cx="6238877" cy="4724400"/>
          </a:xfrm>
        </p:spPr>
        <p:txBody>
          <a:bodyPr>
            <a:noAutofit/>
          </a:bodyPr>
          <a:lstStyle/>
          <a:p>
            <a:pPr>
              <a:spcAft>
                <a:spcPts val="600"/>
              </a:spcAft>
              <a:buNone/>
            </a:pPr>
            <a:r>
              <a:rPr lang="en-US" sz="2000" b="1" dirty="0" smtClean="0">
                <a:solidFill>
                  <a:schemeClr val="accent2"/>
                </a:solidFill>
              </a:rPr>
              <a:t>80+ projects take place each year - at their core they share these characteristics:</a:t>
            </a:r>
          </a:p>
          <a:p>
            <a:pPr marL="511175" indent="-273050">
              <a:spcBef>
                <a:spcPts val="1200"/>
              </a:spcBef>
              <a:spcAft>
                <a:spcPts val="800"/>
              </a:spcAft>
            </a:pPr>
            <a:r>
              <a:rPr lang="en-US" sz="1600" dirty="0" smtClean="0">
                <a:solidFill>
                  <a:schemeClr val="accent2"/>
                </a:solidFill>
              </a:rPr>
              <a:t>Highlight </a:t>
            </a:r>
            <a:r>
              <a:rPr lang="en-US" sz="1600" dirty="0">
                <a:solidFill>
                  <a:schemeClr val="accent2"/>
                </a:solidFill>
              </a:rPr>
              <a:t>the </a:t>
            </a:r>
            <a:r>
              <a:rPr lang="en-US" sz="1600" b="1" dirty="0" smtClean="0">
                <a:solidFill>
                  <a:schemeClr val="accent2"/>
                </a:solidFill>
              </a:rPr>
              <a:t>applications</a:t>
            </a:r>
            <a:r>
              <a:rPr lang="en-US" sz="1600" dirty="0" smtClean="0">
                <a:solidFill>
                  <a:schemeClr val="accent2"/>
                </a:solidFill>
              </a:rPr>
              <a:t> and </a:t>
            </a:r>
            <a:r>
              <a:rPr lang="en-US" sz="1600" b="1" dirty="0" smtClean="0">
                <a:solidFill>
                  <a:schemeClr val="accent2"/>
                </a:solidFill>
              </a:rPr>
              <a:t>capabilities</a:t>
            </a:r>
            <a:r>
              <a:rPr lang="en-US" sz="1600" dirty="0" smtClean="0">
                <a:solidFill>
                  <a:schemeClr val="accent2"/>
                </a:solidFill>
              </a:rPr>
              <a:t> of </a:t>
            </a:r>
            <a:r>
              <a:rPr lang="en-US" sz="1600" b="1" dirty="0" smtClean="0">
                <a:solidFill>
                  <a:schemeClr val="accent2"/>
                </a:solidFill>
              </a:rPr>
              <a:t>NASA Earth observations</a:t>
            </a:r>
            <a:endParaRPr lang="en-US" sz="1600" dirty="0" smtClean="0">
              <a:solidFill>
                <a:schemeClr val="accent2"/>
              </a:solidFill>
            </a:endParaRPr>
          </a:p>
          <a:p>
            <a:pPr marL="511175" indent="-273050">
              <a:spcBef>
                <a:spcPts val="0"/>
              </a:spcBef>
              <a:spcAft>
                <a:spcPts val="800"/>
              </a:spcAft>
            </a:pPr>
            <a:r>
              <a:rPr lang="en-US" sz="1600" dirty="0" smtClean="0">
                <a:solidFill>
                  <a:schemeClr val="accent2"/>
                </a:solidFill>
              </a:rPr>
              <a:t>Address </a:t>
            </a:r>
            <a:r>
              <a:rPr lang="en-US" sz="1600" b="1" dirty="0" smtClean="0">
                <a:solidFill>
                  <a:schemeClr val="accent2"/>
                </a:solidFill>
              </a:rPr>
              <a:t>community concerns </a:t>
            </a:r>
            <a:r>
              <a:rPr lang="en-US" sz="1600" dirty="0" smtClean="0">
                <a:solidFill>
                  <a:schemeClr val="accent2"/>
                </a:solidFill>
              </a:rPr>
              <a:t>relating to decision-making for real-world environmental issues</a:t>
            </a:r>
          </a:p>
          <a:p>
            <a:pPr marL="511175" indent="-273050">
              <a:spcBef>
                <a:spcPts val="0"/>
              </a:spcBef>
              <a:spcAft>
                <a:spcPts val="800"/>
              </a:spcAft>
            </a:pPr>
            <a:r>
              <a:rPr lang="en-US" sz="1600" dirty="0" smtClean="0">
                <a:solidFill>
                  <a:schemeClr val="accent2"/>
                </a:solidFill>
              </a:rPr>
              <a:t>Partner with organizations who can </a:t>
            </a:r>
            <a:r>
              <a:rPr lang="en-US" sz="1600" b="1" dirty="0" smtClean="0">
                <a:solidFill>
                  <a:schemeClr val="accent2"/>
                </a:solidFill>
              </a:rPr>
              <a:t>benefit</a:t>
            </a:r>
            <a:r>
              <a:rPr lang="en-US" sz="1600" dirty="0" smtClean="0">
                <a:solidFill>
                  <a:schemeClr val="accent2"/>
                </a:solidFill>
              </a:rPr>
              <a:t> from using NASA Earth observations to </a:t>
            </a:r>
            <a:r>
              <a:rPr lang="en-US" sz="1600" b="1" dirty="0" smtClean="0">
                <a:solidFill>
                  <a:schemeClr val="accent2"/>
                </a:solidFill>
              </a:rPr>
              <a:t>enhance decision making </a:t>
            </a:r>
            <a:r>
              <a:rPr lang="en-US" sz="1600" dirty="0" smtClean="0">
                <a:solidFill>
                  <a:schemeClr val="accent2"/>
                </a:solidFill>
              </a:rPr>
              <a:t>by </a:t>
            </a:r>
            <a:r>
              <a:rPr lang="en-US" sz="1600" b="1" dirty="0" smtClean="0">
                <a:solidFill>
                  <a:schemeClr val="accent2"/>
                </a:solidFill>
              </a:rPr>
              <a:t>providing decision support tools</a:t>
            </a:r>
          </a:p>
          <a:p>
            <a:pPr marL="511175" indent="-273050">
              <a:spcBef>
                <a:spcPts val="0"/>
              </a:spcBef>
              <a:spcAft>
                <a:spcPts val="800"/>
              </a:spcAft>
            </a:pPr>
            <a:r>
              <a:rPr lang="en-US" sz="1600" dirty="0" smtClean="0">
                <a:solidFill>
                  <a:schemeClr val="accent2"/>
                </a:solidFill>
              </a:rPr>
              <a:t>Align </a:t>
            </a:r>
            <a:r>
              <a:rPr lang="en-US" sz="1600" dirty="0">
                <a:solidFill>
                  <a:schemeClr val="accent2"/>
                </a:solidFill>
              </a:rPr>
              <a:t>with at least one of the nine NASA Applied Sciences Program’s </a:t>
            </a:r>
            <a:r>
              <a:rPr lang="en-US" sz="1600" b="1" dirty="0" smtClean="0">
                <a:solidFill>
                  <a:schemeClr val="accent2"/>
                </a:solidFill>
              </a:rPr>
              <a:t>National Application </a:t>
            </a:r>
            <a:r>
              <a:rPr lang="en-US" sz="1600" dirty="0">
                <a:solidFill>
                  <a:schemeClr val="accent2"/>
                </a:solidFill>
              </a:rPr>
              <a:t>Areas</a:t>
            </a:r>
          </a:p>
          <a:p>
            <a:pPr marL="511175" indent="-273050">
              <a:spcBef>
                <a:spcPts val="0"/>
              </a:spcBef>
              <a:spcAft>
                <a:spcPts val="800"/>
              </a:spcAft>
            </a:pPr>
            <a:r>
              <a:rPr lang="en-US" sz="1600" dirty="0" smtClean="0">
                <a:solidFill>
                  <a:schemeClr val="accent2"/>
                </a:solidFill>
              </a:rPr>
              <a:t>Research </a:t>
            </a:r>
            <a:r>
              <a:rPr lang="en-US" sz="1600" dirty="0">
                <a:solidFill>
                  <a:schemeClr val="accent2"/>
                </a:solidFill>
              </a:rPr>
              <a:t>is conducted by teams with </a:t>
            </a:r>
            <a:r>
              <a:rPr lang="en-US" sz="1600" b="1" dirty="0">
                <a:solidFill>
                  <a:schemeClr val="accent2"/>
                </a:solidFill>
              </a:rPr>
              <a:t>diverse backgrounds</a:t>
            </a:r>
            <a:r>
              <a:rPr lang="en-US" sz="1600" dirty="0">
                <a:solidFill>
                  <a:schemeClr val="accent2"/>
                </a:solidFill>
              </a:rPr>
              <a:t> </a:t>
            </a:r>
            <a:r>
              <a:rPr lang="en-US" sz="1600" dirty="0" smtClean="0">
                <a:solidFill>
                  <a:schemeClr val="accent2"/>
                </a:solidFill>
              </a:rPr>
              <a:t>under the scientific guidance of Science </a:t>
            </a:r>
            <a:r>
              <a:rPr lang="en-US" sz="1600" dirty="0">
                <a:solidFill>
                  <a:schemeClr val="accent2"/>
                </a:solidFill>
              </a:rPr>
              <a:t>A</a:t>
            </a:r>
            <a:r>
              <a:rPr lang="en-US" sz="1600" dirty="0" smtClean="0">
                <a:solidFill>
                  <a:schemeClr val="accent2"/>
                </a:solidFill>
              </a:rPr>
              <a:t>dvisors </a:t>
            </a:r>
            <a:r>
              <a:rPr lang="en-US" sz="1600" dirty="0">
                <a:solidFill>
                  <a:schemeClr val="accent2"/>
                </a:solidFill>
              </a:rPr>
              <a:t>and mentors from NASA and partner </a:t>
            </a:r>
            <a:r>
              <a:rPr lang="en-US" sz="1600" dirty="0" smtClean="0">
                <a:solidFill>
                  <a:schemeClr val="accent2"/>
                </a:solidFill>
              </a:rPr>
              <a:t>organizations</a:t>
            </a:r>
            <a:endParaRPr lang="en-US" sz="1600" b="1" dirty="0">
              <a:solidFill>
                <a:schemeClr val="accent2"/>
              </a:solidFill>
            </a:endParaRPr>
          </a:p>
        </p:txBody>
      </p:sp>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2696818"/>
            <a:ext cx="2405061" cy="1875182"/>
          </a:xfrm>
          <a:prstGeom prst="rect">
            <a:avLst/>
          </a:prstGeom>
          <a:ln>
            <a:noFill/>
          </a:ln>
          <a:effectLst>
            <a:outerShdw blurRad="292100" dist="139700" dir="2700000" algn="tl" rotWithShape="0">
              <a:srgbClr val="333333">
                <a:alpha val="65000"/>
              </a:srgbClr>
            </a:outerShdw>
          </a:effectLst>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4130249"/>
            <a:ext cx="1630348" cy="2097353"/>
          </a:xfrm>
          <a:prstGeom prst="rect">
            <a:avLst/>
          </a:prstGeom>
          <a:ln>
            <a:noFill/>
          </a:ln>
          <a:effectLst>
            <a:outerShdw blurRad="292100" dist="139700" dir="2700000" algn="tl" rotWithShape="0">
              <a:srgbClr val="333333">
                <a:alpha val="65000"/>
              </a:srgbClr>
            </a:outerShdw>
          </a:effectLst>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236" y="1462908"/>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2016 Fall Portfolio</a:t>
            </a:r>
            <a:endParaRPr lang="en-US" b="1" dirty="0">
              <a:solidFill>
                <a:schemeClr val="accent3"/>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51" y="2743200"/>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8952" y="2471737"/>
            <a:ext cx="542925" cy="54292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51" y="1676400"/>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1751" y="4301400"/>
            <a:ext cx="542925" cy="54292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8952" y="1676399"/>
            <a:ext cx="542925" cy="542925"/>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8952" y="4227384"/>
            <a:ext cx="542925" cy="542925"/>
          </a:xfrm>
          <a:prstGeom prst="rect">
            <a:avLst/>
          </a:prstGeom>
        </p:spPr>
      </p:pic>
      <p:sp>
        <p:nvSpPr>
          <p:cNvPr id="32" name="Content Placeholder 1"/>
          <p:cNvSpPr txBox="1">
            <a:spLocks/>
          </p:cNvSpPr>
          <p:nvPr/>
        </p:nvSpPr>
        <p:spPr>
          <a:xfrm>
            <a:off x="925823" y="1676400"/>
            <a:ext cx="3417577" cy="4330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spcBef>
                <a:spcPts val="0"/>
              </a:spcBef>
            </a:pPr>
            <a:r>
              <a:rPr lang="en-US" sz="1600" dirty="0" smtClean="0">
                <a:solidFill>
                  <a:schemeClr val="accent2"/>
                </a:solidFill>
              </a:rPr>
              <a:t>Ethiopia </a:t>
            </a:r>
            <a:r>
              <a:rPr lang="en-US" sz="1600" dirty="0">
                <a:solidFill>
                  <a:schemeClr val="accent2"/>
                </a:solidFill>
              </a:rPr>
              <a:t>Disasters (FC)</a:t>
            </a:r>
          </a:p>
          <a:p>
            <a:pPr marL="285750" lvl="0" indent="-285750">
              <a:spcBef>
                <a:spcPts val="0"/>
              </a:spcBef>
            </a:pPr>
            <a:r>
              <a:rPr lang="en-US" sz="1600" dirty="0">
                <a:solidFill>
                  <a:schemeClr val="accent2"/>
                </a:solidFill>
              </a:rPr>
              <a:t>Mississippi River Basin Disasters (MSFC)</a:t>
            </a:r>
          </a:p>
          <a:p>
            <a:pPr lvl="0">
              <a:spcBef>
                <a:spcPts val="0"/>
              </a:spcBef>
            </a:pPr>
            <a:endParaRPr lang="en-US" sz="1600" dirty="0" smtClean="0">
              <a:solidFill>
                <a:schemeClr val="accent2"/>
              </a:solidFill>
            </a:endParaRPr>
          </a:p>
          <a:p>
            <a:pPr lvl="0">
              <a:spcBef>
                <a:spcPts val="0"/>
              </a:spcBef>
            </a:pPr>
            <a:endParaRPr lang="en-US" sz="1600" dirty="0" smtClean="0">
              <a:solidFill>
                <a:schemeClr val="accent2"/>
              </a:solidFill>
            </a:endParaRPr>
          </a:p>
          <a:p>
            <a:pPr lvl="0">
              <a:spcBef>
                <a:spcPts val="0"/>
              </a:spcBef>
            </a:pPr>
            <a:r>
              <a:rPr lang="en-US" sz="1600" dirty="0" smtClean="0">
                <a:solidFill>
                  <a:schemeClr val="accent2"/>
                </a:solidFill>
              </a:rPr>
              <a:t>Navajo Nation Climate III (ARC)</a:t>
            </a:r>
          </a:p>
          <a:p>
            <a:pPr lvl="0">
              <a:spcBef>
                <a:spcPts val="0"/>
              </a:spcBef>
            </a:pPr>
            <a:r>
              <a:rPr lang="en-US" sz="1600" dirty="0" smtClean="0">
                <a:solidFill>
                  <a:schemeClr val="accent2"/>
                </a:solidFill>
              </a:rPr>
              <a:t>Rocky Mountain National Park Climate (FC)</a:t>
            </a:r>
          </a:p>
          <a:p>
            <a:pPr lvl="0">
              <a:spcBef>
                <a:spcPts val="0"/>
              </a:spcBef>
            </a:pPr>
            <a:r>
              <a:rPr lang="en-US" sz="1600" dirty="0" smtClean="0">
                <a:solidFill>
                  <a:schemeClr val="accent2"/>
                </a:solidFill>
              </a:rPr>
              <a:t>Glacier National Park Climate (LaRC)</a:t>
            </a:r>
          </a:p>
          <a:p>
            <a:pPr lvl="0">
              <a:spcBef>
                <a:spcPts val="0"/>
              </a:spcBef>
            </a:pPr>
            <a:r>
              <a:rPr lang="en-US" sz="1600" dirty="0" smtClean="0">
                <a:solidFill>
                  <a:schemeClr val="accent2"/>
                </a:solidFill>
              </a:rPr>
              <a:t>Levant-Central America Climate (NCEI)</a:t>
            </a:r>
          </a:p>
          <a:p>
            <a:pPr lvl="0">
              <a:spcBef>
                <a:spcPts val="0"/>
              </a:spcBef>
            </a:pPr>
            <a:endParaRPr lang="en-US" sz="1600" dirty="0" smtClean="0">
              <a:solidFill>
                <a:schemeClr val="accent2"/>
              </a:solidFill>
            </a:endParaRPr>
          </a:p>
          <a:p>
            <a:pPr lvl="0">
              <a:spcBef>
                <a:spcPts val="0"/>
              </a:spcBef>
            </a:pPr>
            <a:endParaRPr lang="en-US" sz="1600" dirty="0">
              <a:solidFill>
                <a:schemeClr val="accent2"/>
              </a:solidFill>
            </a:endParaRPr>
          </a:p>
          <a:p>
            <a:pPr lvl="0">
              <a:spcBef>
                <a:spcPts val="0"/>
              </a:spcBef>
            </a:pPr>
            <a:r>
              <a:rPr lang="en-US" sz="1600" dirty="0" smtClean="0">
                <a:solidFill>
                  <a:schemeClr val="accent2"/>
                </a:solidFill>
              </a:rPr>
              <a:t>Elkhorn Slough Eco II (ARC)</a:t>
            </a:r>
          </a:p>
          <a:p>
            <a:pPr lvl="0">
              <a:spcBef>
                <a:spcPts val="0"/>
              </a:spcBef>
            </a:pPr>
            <a:r>
              <a:rPr lang="en-US" sz="1600" dirty="0" smtClean="0">
                <a:solidFill>
                  <a:schemeClr val="accent2"/>
                </a:solidFill>
              </a:rPr>
              <a:t>Kenya Eco (GSFC)</a:t>
            </a:r>
          </a:p>
          <a:p>
            <a:pPr lvl="0">
              <a:spcBef>
                <a:spcPts val="0"/>
              </a:spcBef>
            </a:pPr>
            <a:r>
              <a:rPr lang="en-US" sz="1600" dirty="0" smtClean="0">
                <a:solidFill>
                  <a:schemeClr val="accent2"/>
                </a:solidFill>
              </a:rPr>
              <a:t>Southern Arizona Eco (JPL)</a:t>
            </a:r>
          </a:p>
          <a:p>
            <a:pPr lvl="0">
              <a:spcBef>
                <a:spcPts val="0"/>
              </a:spcBef>
            </a:pPr>
            <a:r>
              <a:rPr lang="en-US" sz="1600" dirty="0" smtClean="0">
                <a:solidFill>
                  <a:schemeClr val="accent2"/>
                </a:solidFill>
              </a:rPr>
              <a:t>Everglades Eco II (LaRC)</a:t>
            </a:r>
          </a:p>
          <a:p>
            <a:pPr lvl="0">
              <a:spcBef>
                <a:spcPts val="0"/>
              </a:spcBef>
            </a:pPr>
            <a:r>
              <a:rPr lang="en-US" sz="1600" dirty="0" smtClean="0">
                <a:solidFill>
                  <a:schemeClr val="accent2"/>
                </a:solidFill>
              </a:rPr>
              <a:t>Eastern India Eco (UGA)</a:t>
            </a:r>
          </a:p>
          <a:p>
            <a:pPr lvl="0">
              <a:spcBef>
                <a:spcPts val="0"/>
              </a:spcBef>
            </a:pPr>
            <a:endParaRPr lang="en-US" sz="1600" dirty="0">
              <a:solidFill>
                <a:schemeClr val="accent2"/>
              </a:solidFill>
            </a:endParaRPr>
          </a:p>
          <a:p>
            <a:pPr lvl="0">
              <a:spcBef>
                <a:spcPts val="0"/>
              </a:spcBef>
            </a:pPr>
            <a:endParaRPr lang="en-US" sz="1600" dirty="0" smtClean="0">
              <a:solidFill>
                <a:schemeClr val="accent2"/>
              </a:solidFill>
            </a:endParaRPr>
          </a:p>
        </p:txBody>
      </p:sp>
      <p:sp>
        <p:nvSpPr>
          <p:cNvPr id="5" name="Rectangle 4"/>
          <p:cNvSpPr/>
          <p:nvPr/>
        </p:nvSpPr>
        <p:spPr>
          <a:xfrm>
            <a:off x="5148601" y="1573017"/>
            <a:ext cx="3842999" cy="4524315"/>
          </a:xfrm>
          <a:prstGeom prst="rect">
            <a:avLst/>
          </a:prstGeom>
        </p:spPr>
        <p:txBody>
          <a:bodyPr wrap="square">
            <a:spAutoFit/>
          </a:bodyPr>
          <a:lstStyle/>
          <a:p>
            <a:pPr marL="285750" lvl="0" indent="-285750">
              <a:spcBef>
                <a:spcPts val="0"/>
              </a:spcBef>
              <a:buFont typeface="Arial" panose="020B0604020202020204" pitchFamily="34" charset="0"/>
              <a:buChar char="•"/>
            </a:pPr>
            <a:r>
              <a:rPr lang="en-US" sz="1600" dirty="0">
                <a:solidFill>
                  <a:schemeClr val="accent2"/>
                </a:solidFill>
              </a:rPr>
              <a:t>Maricopa County Health &amp; AQ (AZ)</a:t>
            </a:r>
          </a:p>
          <a:p>
            <a:pPr marL="285750" lvl="0" indent="-285750">
              <a:spcBef>
                <a:spcPts val="0"/>
              </a:spcBef>
              <a:buFont typeface="Arial" panose="020B0604020202020204" pitchFamily="34" charset="0"/>
              <a:buChar char="•"/>
            </a:pPr>
            <a:endParaRPr lang="en-US" sz="1600" dirty="0" smtClean="0">
              <a:solidFill>
                <a:schemeClr val="accent2"/>
              </a:solidFill>
            </a:endParaRPr>
          </a:p>
          <a:p>
            <a:pPr marL="285750" lvl="0" indent="-285750">
              <a:spcBef>
                <a:spcPts val="0"/>
              </a:spcBef>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r>
              <a:rPr lang="en-US" sz="1600" dirty="0">
                <a:solidFill>
                  <a:schemeClr val="accent2"/>
                </a:solidFill>
              </a:rPr>
              <a:t>Costa Rica Ag II (JPL)</a:t>
            </a:r>
          </a:p>
          <a:p>
            <a:pPr marL="285750" lvl="0" indent="-285750">
              <a:spcBef>
                <a:spcPts val="0"/>
              </a:spcBef>
              <a:buFont typeface="Arial" panose="020B0604020202020204" pitchFamily="34" charset="0"/>
              <a:buChar char="•"/>
            </a:pPr>
            <a:endParaRPr lang="en-US" sz="1600" dirty="0" smtClean="0">
              <a:solidFill>
                <a:schemeClr val="accent2"/>
              </a:solidFill>
            </a:endParaRPr>
          </a:p>
          <a:p>
            <a:pPr marL="285750" lvl="0" indent="-285750">
              <a:spcBef>
                <a:spcPts val="0"/>
              </a:spcBef>
              <a:buFont typeface="Arial" panose="020B0604020202020204" pitchFamily="34" charset="0"/>
              <a:buChar char="•"/>
            </a:pPr>
            <a:endParaRPr lang="en-US" sz="1600" dirty="0">
              <a:solidFill>
                <a:schemeClr val="accent2"/>
              </a:solidFill>
            </a:endParaRPr>
          </a:p>
          <a:p>
            <a:pPr marL="285750" lvl="0" indent="-285750">
              <a:spcBef>
                <a:spcPts val="0"/>
              </a:spcBef>
              <a:buFont typeface="Arial" panose="020B0604020202020204" pitchFamily="34" charset="0"/>
              <a:buChar char="•"/>
            </a:pPr>
            <a:r>
              <a:rPr lang="en-US" sz="1600" dirty="0">
                <a:solidFill>
                  <a:schemeClr val="accent2"/>
                </a:solidFill>
              </a:rPr>
              <a:t>North Carolina Water (GSFC)</a:t>
            </a:r>
          </a:p>
          <a:p>
            <a:pPr marL="285750" lvl="0" indent="-285750">
              <a:spcBef>
                <a:spcPts val="0"/>
              </a:spcBef>
              <a:buFont typeface="Arial" panose="020B0604020202020204" pitchFamily="34" charset="0"/>
              <a:buChar char="•"/>
            </a:pPr>
            <a:r>
              <a:rPr lang="en-US" sz="1600" dirty="0">
                <a:solidFill>
                  <a:schemeClr val="accent2"/>
                </a:solidFill>
              </a:rPr>
              <a:t>Southeastern Idaho Water (MCHD)</a:t>
            </a:r>
          </a:p>
          <a:p>
            <a:pPr marL="285750" lvl="0" indent="-285750">
              <a:spcBef>
                <a:spcPts val="0"/>
              </a:spcBef>
              <a:buFont typeface="Arial" panose="020B0604020202020204" pitchFamily="34" charset="0"/>
              <a:buChar char="•"/>
            </a:pPr>
            <a:r>
              <a:rPr lang="en-US" sz="1600" dirty="0">
                <a:solidFill>
                  <a:schemeClr val="accent2"/>
                </a:solidFill>
              </a:rPr>
              <a:t>Western US Water II (LaRC)</a:t>
            </a:r>
          </a:p>
          <a:p>
            <a:pPr marL="285750" lvl="0" indent="-285750">
              <a:spcBef>
                <a:spcPts val="0"/>
              </a:spcBef>
              <a:buFont typeface="Arial" panose="020B0604020202020204" pitchFamily="34" charset="0"/>
              <a:buChar char="•"/>
            </a:pPr>
            <a:r>
              <a:rPr lang="en-US" sz="1600" dirty="0">
                <a:solidFill>
                  <a:schemeClr val="accent2"/>
                </a:solidFill>
              </a:rPr>
              <a:t>Southeastern Arizona Water (MCHD)</a:t>
            </a:r>
          </a:p>
          <a:p>
            <a:pPr marL="285750" lvl="0" indent="-285750">
              <a:spcBef>
                <a:spcPts val="0"/>
              </a:spcBef>
              <a:buFont typeface="Arial" panose="020B0604020202020204" pitchFamily="34" charset="0"/>
              <a:buChar char="•"/>
            </a:pPr>
            <a:r>
              <a:rPr lang="en-US" sz="1600" dirty="0">
                <a:solidFill>
                  <a:schemeClr val="accent2"/>
                </a:solidFill>
              </a:rPr>
              <a:t>Lake Victoria Water III (MSFC)</a:t>
            </a:r>
          </a:p>
          <a:p>
            <a:pPr marL="285750" lvl="0" indent="-285750">
              <a:spcBef>
                <a:spcPts val="0"/>
              </a:spcBef>
              <a:buFont typeface="Arial" panose="020B0604020202020204" pitchFamily="34" charset="0"/>
              <a:buChar char="•"/>
            </a:pPr>
            <a:r>
              <a:rPr lang="en-US" sz="1600" dirty="0">
                <a:solidFill>
                  <a:schemeClr val="accent2"/>
                </a:solidFill>
              </a:rPr>
              <a:t>Atlanta Water III (UGA)</a:t>
            </a:r>
          </a:p>
          <a:p>
            <a:pPr marL="285750" lvl="0" indent="-285750">
              <a:spcBef>
                <a:spcPts val="0"/>
              </a:spcBef>
              <a:buFont typeface="Arial" panose="020B0604020202020204" pitchFamily="34" charset="0"/>
              <a:buChar char="•"/>
            </a:pPr>
            <a:r>
              <a:rPr lang="en-US" sz="1600" dirty="0">
                <a:solidFill>
                  <a:schemeClr val="accent2"/>
                </a:solidFill>
              </a:rPr>
              <a:t>Northern Great Plains Water II (WC)</a:t>
            </a:r>
          </a:p>
          <a:p>
            <a:pPr marL="285750" lvl="0" indent="-285750">
              <a:spcBef>
                <a:spcPts val="0"/>
              </a:spcBef>
              <a:buFont typeface="Arial" panose="020B0604020202020204" pitchFamily="34" charset="0"/>
              <a:buChar char="•"/>
            </a:pPr>
            <a:r>
              <a:rPr lang="en-US" sz="1600" dirty="0">
                <a:solidFill>
                  <a:schemeClr val="accent2"/>
                </a:solidFill>
              </a:rPr>
              <a:t>Grand Canyon Water (WC)</a:t>
            </a:r>
          </a:p>
        </p:txBody>
      </p:sp>
    </p:spTree>
    <p:extLst>
      <p:ext uri="{BB962C8B-B14F-4D97-AF65-F5344CB8AC3E}">
        <p14:creationId xmlns:p14="http://schemas.microsoft.com/office/powerpoint/2010/main" val="214416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Team Responsibilities</a:t>
            </a:r>
          </a:p>
        </p:txBody>
      </p:sp>
      <p:sp>
        <p:nvSpPr>
          <p:cNvPr id="8" name="Content Placeholder 1"/>
          <p:cNvSpPr>
            <a:spLocks noGrp="1"/>
          </p:cNvSpPr>
          <p:nvPr>
            <p:ph idx="1"/>
          </p:nvPr>
        </p:nvSpPr>
        <p:spPr>
          <a:xfrm>
            <a:off x="381000" y="1512673"/>
            <a:ext cx="8401050" cy="4762499"/>
          </a:xfrm>
        </p:spPr>
        <p:txBody>
          <a:bodyPr>
            <a:noAutofit/>
          </a:bodyPr>
          <a:lstStyle/>
          <a:p>
            <a:pPr>
              <a:spcAft>
                <a:spcPts val="600"/>
              </a:spcAft>
            </a:pPr>
            <a:r>
              <a:rPr lang="en-US" sz="1700" dirty="0" smtClean="0">
                <a:solidFill>
                  <a:schemeClr val="accent2"/>
                </a:solidFill>
              </a:rPr>
              <a:t>Set </a:t>
            </a:r>
            <a:r>
              <a:rPr lang="en-US" sz="1700" dirty="0">
                <a:solidFill>
                  <a:schemeClr val="accent2"/>
                </a:solidFill>
              </a:rPr>
              <a:t>goals and work towards them.</a:t>
            </a:r>
          </a:p>
          <a:p>
            <a:pPr>
              <a:spcAft>
                <a:spcPts val="600"/>
              </a:spcAft>
            </a:pPr>
            <a:r>
              <a:rPr lang="en-US" sz="1700" dirty="0" smtClean="0">
                <a:solidFill>
                  <a:schemeClr val="accent2"/>
                </a:solidFill>
              </a:rPr>
              <a:t>Complete all mandatory deliverables and </a:t>
            </a:r>
            <a:r>
              <a:rPr lang="en-US" sz="1700" dirty="0">
                <a:solidFill>
                  <a:schemeClr val="accent2"/>
                </a:solidFill>
              </a:rPr>
              <a:t>weekly </a:t>
            </a:r>
            <a:r>
              <a:rPr lang="en-US" sz="1700" dirty="0" smtClean="0">
                <a:solidFill>
                  <a:schemeClr val="accent2"/>
                </a:solidFill>
              </a:rPr>
              <a:t>updates, as well as any optional deliverables the team decides.</a:t>
            </a:r>
            <a:endParaRPr lang="en-US" sz="1700" dirty="0">
              <a:solidFill>
                <a:schemeClr val="accent2"/>
              </a:solidFill>
            </a:endParaRPr>
          </a:p>
          <a:p>
            <a:pPr>
              <a:spcAft>
                <a:spcPts val="600"/>
              </a:spcAft>
            </a:pPr>
            <a:r>
              <a:rPr lang="en-US" sz="1700" dirty="0">
                <a:solidFill>
                  <a:schemeClr val="accent2"/>
                </a:solidFill>
              </a:rPr>
              <a:t>Please respect the chain of </a:t>
            </a:r>
            <a:r>
              <a:rPr lang="en-US" sz="1700" dirty="0" smtClean="0">
                <a:solidFill>
                  <a:schemeClr val="accent2"/>
                </a:solidFill>
              </a:rPr>
              <a:t>command within the team - project </a:t>
            </a:r>
            <a:r>
              <a:rPr lang="en-US" sz="1700" dirty="0">
                <a:solidFill>
                  <a:schemeClr val="accent2"/>
                </a:solidFill>
              </a:rPr>
              <a:t>team members report </a:t>
            </a:r>
            <a:r>
              <a:rPr lang="en-US" sz="1700" dirty="0" smtClean="0">
                <a:solidFill>
                  <a:schemeClr val="accent2"/>
                </a:solidFill>
              </a:rPr>
              <a:t>to </a:t>
            </a:r>
            <a:r>
              <a:rPr lang="en-US" sz="1700" dirty="0">
                <a:solidFill>
                  <a:schemeClr val="accent2"/>
                </a:solidFill>
              </a:rPr>
              <a:t>Project </a:t>
            </a:r>
            <a:r>
              <a:rPr lang="en-US" sz="1700" dirty="0" smtClean="0">
                <a:solidFill>
                  <a:schemeClr val="accent2"/>
                </a:solidFill>
              </a:rPr>
              <a:t>Leads, who report </a:t>
            </a:r>
            <a:r>
              <a:rPr lang="en-US" sz="1700" dirty="0">
                <a:solidFill>
                  <a:schemeClr val="accent2"/>
                </a:solidFill>
              </a:rPr>
              <a:t>to Center </a:t>
            </a:r>
            <a:r>
              <a:rPr lang="en-US" sz="1700" dirty="0" smtClean="0">
                <a:solidFill>
                  <a:schemeClr val="accent2"/>
                </a:solidFill>
              </a:rPr>
              <a:t>Leads, who report to NPO. However, don’t feel bogged down by the chain of command - DEVELOP fosters open communication between all levels!</a:t>
            </a:r>
            <a:endParaRPr lang="en-US" sz="1700" dirty="0">
              <a:solidFill>
                <a:schemeClr val="accent2"/>
              </a:solidFill>
            </a:endParaRPr>
          </a:p>
          <a:p>
            <a:pPr>
              <a:spcAft>
                <a:spcPts val="600"/>
              </a:spcAft>
            </a:pPr>
            <a:r>
              <a:rPr lang="en-US" sz="1700" dirty="0" smtClean="0">
                <a:solidFill>
                  <a:schemeClr val="accent2"/>
                </a:solidFill>
              </a:rPr>
              <a:t>Leave </a:t>
            </a:r>
            <a:r>
              <a:rPr lang="en-US" sz="1700" dirty="0">
                <a:solidFill>
                  <a:schemeClr val="accent2"/>
                </a:solidFill>
              </a:rPr>
              <a:t>organized documentation of all research and contacts so the project </a:t>
            </a:r>
            <a:r>
              <a:rPr lang="en-US" sz="1700" dirty="0" smtClean="0">
                <a:solidFill>
                  <a:schemeClr val="accent2"/>
                </a:solidFill>
              </a:rPr>
              <a:t>and/or </a:t>
            </a:r>
            <a:r>
              <a:rPr lang="en-US" sz="1700" dirty="0">
                <a:solidFill>
                  <a:schemeClr val="accent2"/>
                </a:solidFill>
              </a:rPr>
              <a:t>communication with end-users may be continued in following terms.</a:t>
            </a:r>
          </a:p>
          <a:p>
            <a:pPr>
              <a:spcAft>
                <a:spcPts val="600"/>
              </a:spcAft>
            </a:pPr>
            <a:r>
              <a:rPr lang="en-US" sz="1700" dirty="0" smtClean="0">
                <a:solidFill>
                  <a:schemeClr val="accent2"/>
                </a:solidFill>
              </a:rPr>
              <a:t>Cleanup team </a:t>
            </a:r>
            <a:r>
              <a:rPr lang="en-US" sz="1700" dirty="0">
                <a:solidFill>
                  <a:schemeClr val="accent2"/>
                </a:solidFill>
              </a:rPr>
              <a:t>rooms </a:t>
            </a:r>
            <a:r>
              <a:rPr lang="en-US" sz="1700" dirty="0" smtClean="0">
                <a:solidFill>
                  <a:schemeClr val="accent2"/>
                </a:solidFill>
              </a:rPr>
              <a:t>and office space daily (common areas, etc.) – </a:t>
            </a:r>
            <a:r>
              <a:rPr lang="en-US" sz="1700" dirty="0">
                <a:solidFill>
                  <a:schemeClr val="accent2"/>
                </a:solidFill>
              </a:rPr>
              <a:t>respect your office mates and stay orderly.</a:t>
            </a:r>
          </a:p>
          <a:p>
            <a:pPr>
              <a:spcAft>
                <a:spcPts val="600"/>
              </a:spcAft>
            </a:pPr>
            <a:r>
              <a:rPr lang="en-US" sz="1700" dirty="0">
                <a:solidFill>
                  <a:schemeClr val="accent2"/>
                </a:solidFill>
              </a:rPr>
              <a:t>Look at what else needs to be done when you have completed the tasks your Project Lead(s) and Center Lead(s) have assigned</a:t>
            </a:r>
            <a:r>
              <a:rPr lang="en-US" sz="1700" dirty="0" smtClean="0">
                <a:solidFill>
                  <a:schemeClr val="accent2"/>
                </a:solidFill>
              </a:rPr>
              <a:t>. Take initiative!</a:t>
            </a:r>
            <a:endParaRPr lang="en-US" sz="1700" dirty="0">
              <a:solidFill>
                <a:schemeClr val="accent2"/>
              </a:solidFill>
            </a:endParaRPr>
          </a:p>
          <a:p>
            <a:pPr>
              <a:spcAft>
                <a:spcPts val="600"/>
              </a:spcAft>
            </a:pPr>
            <a:r>
              <a:rPr lang="en-US" sz="1700" dirty="0">
                <a:solidFill>
                  <a:schemeClr val="accent2"/>
                </a:solidFill>
              </a:rPr>
              <a:t>Have an open mind &amp; learn from each other</a:t>
            </a:r>
            <a:r>
              <a:rPr lang="en-US" sz="1700" dirty="0" smtClean="0">
                <a:solidFill>
                  <a:schemeClr val="accent2"/>
                </a:solidFill>
              </a:rPr>
              <a:t>!</a:t>
            </a:r>
            <a:endParaRPr lang="en-US" sz="1700" dirty="0">
              <a:solidFill>
                <a:schemeClr val="accent2"/>
              </a:solidFill>
            </a:endParaRPr>
          </a:p>
        </p:txBody>
      </p:sp>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Mandatory Deliverables</a:t>
            </a:r>
            <a:endParaRPr lang="en-US" b="1" dirty="0">
              <a:solidFill>
                <a:schemeClr val="accent3"/>
              </a:solidFill>
            </a:endParaRPr>
          </a:p>
        </p:txBody>
      </p:sp>
      <p:pic>
        <p:nvPicPr>
          <p:cNvPr id="4" name="Picture 3"/>
          <p:cNvPicPr>
            <a:picLocks noChangeAspect="1"/>
          </p:cNvPicPr>
          <p:nvPr/>
        </p:nvPicPr>
        <p:blipFill>
          <a:blip r:embed="rId2"/>
          <a:stretch>
            <a:fillRect/>
          </a:stretch>
        </p:blipFill>
        <p:spPr>
          <a:xfrm>
            <a:off x="279388" y="2240969"/>
            <a:ext cx="8556764" cy="3778831"/>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6266">
            <a:off x="1113152" y="984236"/>
            <a:ext cx="1541295" cy="935840"/>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4073" y="368459"/>
            <a:ext cx="1171094" cy="1506632"/>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28991">
            <a:off x="612283" y="508655"/>
            <a:ext cx="887199" cy="1421089"/>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00827">
            <a:off x="7011028" y="665719"/>
            <a:ext cx="1071764" cy="1383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251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477727"/>
            <a:ext cx="8686800" cy="1244252"/>
          </a:xfrm>
          <a:ln>
            <a:solidFill>
              <a:schemeClr val="tx1"/>
            </a:solidFill>
            <a:prstDash val="dash"/>
          </a:ln>
        </p:spPr>
        <p:txBody>
          <a:bodyPr>
            <a:noAutofit/>
          </a:bodyPr>
          <a:lstStyle/>
          <a:p>
            <a:pPr marL="0" indent="0">
              <a:buNone/>
            </a:pPr>
            <a:r>
              <a:rPr lang="en-US" sz="1600" b="1" dirty="0">
                <a:solidFill>
                  <a:schemeClr val="accent2"/>
                </a:solidFill>
              </a:rPr>
              <a:t>2</a:t>
            </a:r>
            <a:r>
              <a:rPr lang="en-US" sz="1600" b="1" dirty="0" smtClean="0">
                <a:solidFill>
                  <a:schemeClr val="accent2"/>
                </a:solidFill>
              </a:rPr>
              <a:t>. Nomenclature</a:t>
            </a:r>
          </a:p>
          <a:p>
            <a:pPr marL="0" indent="0">
              <a:buNone/>
            </a:pPr>
            <a:r>
              <a:rPr lang="en-US" sz="1200" b="1" dirty="0" err="1" smtClean="0">
                <a:solidFill>
                  <a:schemeClr val="accent2"/>
                </a:solidFill>
              </a:rPr>
              <a:t>YearTerm_Node_Team_Deliverable_Draft</a:t>
            </a:r>
            <a:r>
              <a:rPr lang="en-US" sz="1200" b="1" dirty="0" smtClean="0">
                <a:solidFill>
                  <a:schemeClr val="accent2"/>
                </a:solidFill>
              </a:rPr>
              <a:t> </a:t>
            </a:r>
          </a:p>
          <a:p>
            <a:pPr marL="273050" indent="-155575">
              <a:buFont typeface="Arial" panose="020B0604020202020204" pitchFamily="34" charset="0"/>
              <a:buChar char="•"/>
            </a:pPr>
            <a:r>
              <a:rPr lang="en-US" sz="1200" dirty="0" smtClean="0">
                <a:solidFill>
                  <a:schemeClr val="accent2"/>
                </a:solidFill>
              </a:rPr>
              <a:t>Use this for </a:t>
            </a:r>
            <a:r>
              <a:rPr lang="en-US" sz="1200" b="1" u="sng" dirty="0" smtClean="0">
                <a:solidFill>
                  <a:schemeClr val="accent2"/>
                </a:solidFill>
              </a:rPr>
              <a:t>EVERYTHING</a:t>
            </a:r>
            <a:r>
              <a:rPr lang="en-US" sz="1200" dirty="0" smtClean="0">
                <a:solidFill>
                  <a:schemeClr val="accent2"/>
                </a:solidFill>
              </a:rPr>
              <a:t>! (all deliverables and </a:t>
            </a:r>
            <a:r>
              <a:rPr lang="en-US" sz="1200" b="1" u="sng" dirty="0" smtClean="0">
                <a:solidFill>
                  <a:schemeClr val="accent2"/>
                </a:solidFill>
              </a:rPr>
              <a:t>any</a:t>
            </a:r>
            <a:r>
              <a:rPr lang="en-US" sz="1200" dirty="0" smtClean="0">
                <a:solidFill>
                  <a:schemeClr val="accent2"/>
                </a:solidFill>
              </a:rPr>
              <a:t> separate attachments - images, etc.)</a:t>
            </a:r>
          </a:p>
          <a:p>
            <a:pPr marL="273050" indent="-155575">
              <a:buFont typeface="Arial" panose="020B0604020202020204" pitchFamily="34" charset="0"/>
              <a:buChar char="•"/>
            </a:pPr>
            <a:r>
              <a:rPr lang="en-US" sz="1200" dirty="0" smtClean="0">
                <a:solidFill>
                  <a:schemeClr val="accent2"/>
                </a:solidFill>
              </a:rPr>
              <a:t>Examples:	2016Fall_LaRC_NorthCarolinaWater_Poster_FD</a:t>
            </a:r>
            <a:endParaRPr lang="en-US" sz="1200" dirty="0">
              <a:solidFill>
                <a:schemeClr val="accent2"/>
              </a:solidFill>
            </a:endParaRPr>
          </a:p>
          <a:p>
            <a:pPr marL="117475" indent="0">
              <a:buNone/>
            </a:pPr>
            <a:r>
              <a:rPr lang="en-US" sz="1200" dirty="0" smtClean="0">
                <a:solidFill>
                  <a:schemeClr val="accent2"/>
                </a:solidFill>
              </a:rPr>
              <a:t>		2016Fall_LaRC_NorthCarolinaWater_Imagery_legend</a:t>
            </a:r>
          </a:p>
        </p:txBody>
      </p:sp>
      <p:sp>
        <p:nvSpPr>
          <p:cNvPr id="17" name="Content Placeholder 6"/>
          <p:cNvSpPr txBox="1">
            <a:spLocks/>
          </p:cNvSpPr>
          <p:nvPr/>
        </p:nvSpPr>
        <p:spPr>
          <a:xfrm>
            <a:off x="228600" y="4588305"/>
            <a:ext cx="8686800" cy="9144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4</a:t>
            </a:r>
            <a:r>
              <a:rPr lang="en-US" sz="1600" b="1" dirty="0" smtClean="0">
                <a:solidFill>
                  <a:schemeClr val="accent2"/>
                </a:solidFill>
              </a:rPr>
              <a:t>. Submit:</a:t>
            </a:r>
            <a:endParaRPr lang="en-US" sz="1600" b="1" dirty="0">
              <a:solidFill>
                <a:schemeClr val="accent2"/>
              </a:solidFill>
            </a:endParaRPr>
          </a:p>
          <a:p>
            <a:pPr indent="-228600">
              <a:spcBef>
                <a:spcPts val="0"/>
              </a:spcBef>
            </a:pPr>
            <a:r>
              <a:rPr lang="en-US" sz="1200" dirty="0" smtClean="0">
                <a:solidFill>
                  <a:schemeClr val="accent2"/>
                </a:solidFill>
              </a:rPr>
              <a:t>Submit </a:t>
            </a:r>
            <a:r>
              <a:rPr lang="en-US" sz="1200" dirty="0">
                <a:solidFill>
                  <a:schemeClr val="accent2"/>
                </a:solidFill>
              </a:rPr>
              <a:t>deliverables by emailing them to </a:t>
            </a:r>
            <a:r>
              <a:rPr lang="en-US" sz="1200" dirty="0" smtClean="0">
                <a:solidFill>
                  <a:schemeClr val="accent2"/>
                </a:solidFill>
              </a:rPr>
              <a:t>Tiffani &amp; the DEVELOP Project Coordination </a:t>
            </a:r>
            <a:r>
              <a:rPr lang="en-US" sz="1200" dirty="0" err="1" smtClean="0">
                <a:solidFill>
                  <a:schemeClr val="accent2"/>
                </a:solidFill>
              </a:rPr>
              <a:t>gmail</a:t>
            </a:r>
            <a:r>
              <a:rPr lang="en-US" sz="1200" dirty="0" smtClean="0">
                <a:solidFill>
                  <a:schemeClr val="accent2"/>
                </a:solidFill>
              </a:rPr>
              <a:t>. </a:t>
            </a:r>
            <a:endParaRPr lang="en-US" sz="1200" dirty="0">
              <a:solidFill>
                <a:schemeClr val="accent2"/>
              </a:solidFill>
            </a:endParaRPr>
          </a:p>
          <a:p>
            <a:pPr indent="-228600">
              <a:spcBef>
                <a:spcPts val="0"/>
              </a:spcBef>
            </a:pPr>
            <a:r>
              <a:rPr lang="en-US" sz="1200" dirty="0" smtClean="0">
                <a:solidFill>
                  <a:schemeClr val="accent2"/>
                </a:solidFill>
              </a:rPr>
              <a:t>There is a 20MB limit, so use NASA’s Large File Transfer System or Google Drive to share larger files.</a:t>
            </a:r>
          </a:p>
          <a:p>
            <a:pPr indent="-228600">
              <a:spcBef>
                <a:spcPts val="0"/>
              </a:spcBef>
            </a:pPr>
            <a:r>
              <a:rPr lang="en-US" sz="1200" dirty="0" smtClean="0">
                <a:solidFill>
                  <a:schemeClr val="accent2"/>
                </a:solidFill>
              </a:rPr>
              <a:t>If there are any issues or delays, email the PC Team at </a:t>
            </a:r>
            <a:r>
              <a:rPr lang="en-US" sz="1200" dirty="0" smtClean="0">
                <a:solidFill>
                  <a:schemeClr val="accent2"/>
                </a:solidFill>
                <a:hlinkClick r:id="rId3"/>
              </a:rPr>
              <a:t>DEVELOP.ProjectCoordination@gmail.com</a:t>
            </a:r>
            <a:r>
              <a:rPr lang="en-US" sz="1200" dirty="0">
                <a:solidFill>
                  <a:schemeClr val="accent2"/>
                </a:solidFill>
              </a:rPr>
              <a:t>.</a:t>
            </a:r>
          </a:p>
        </p:txBody>
      </p:sp>
      <p:sp>
        <p:nvSpPr>
          <p:cNvPr id="19" name="Content Placeholder 6"/>
          <p:cNvSpPr txBox="1">
            <a:spLocks/>
          </p:cNvSpPr>
          <p:nvPr/>
        </p:nvSpPr>
        <p:spPr>
          <a:xfrm>
            <a:off x="228600" y="5574956"/>
            <a:ext cx="8686800" cy="597244"/>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5</a:t>
            </a:r>
            <a:r>
              <a:rPr lang="en-US" sz="1600" b="1" dirty="0" smtClean="0">
                <a:solidFill>
                  <a:schemeClr val="accent2"/>
                </a:solidFill>
              </a:rPr>
              <a:t>. Archive: </a:t>
            </a:r>
            <a:endParaRPr lang="en-US" sz="1200" dirty="0">
              <a:solidFill>
                <a:schemeClr val="accent2"/>
              </a:solidFill>
            </a:endParaRPr>
          </a:p>
          <a:p>
            <a:pPr indent="-225425">
              <a:spcBef>
                <a:spcPts val="0"/>
              </a:spcBef>
            </a:pPr>
            <a:r>
              <a:rPr lang="en-US" sz="1200" dirty="0" smtClean="0">
                <a:solidFill>
                  <a:schemeClr val="accent2"/>
                </a:solidFill>
              </a:rPr>
              <a:t>All teams should ensure </a:t>
            </a:r>
            <a:r>
              <a:rPr lang="en-US" sz="1200" dirty="0">
                <a:solidFill>
                  <a:schemeClr val="accent2"/>
                </a:solidFill>
              </a:rPr>
              <a:t>that a final, clean set of all deliverables is archived locally at their </a:t>
            </a:r>
            <a:r>
              <a:rPr lang="en-US" sz="1200" dirty="0" smtClean="0">
                <a:solidFill>
                  <a:schemeClr val="accent2"/>
                </a:solidFill>
              </a:rPr>
              <a:t>node.</a:t>
            </a:r>
            <a:endParaRPr lang="en-US" sz="1200" dirty="0">
              <a:solidFill>
                <a:schemeClr val="accent2"/>
              </a:solidFill>
            </a:endParaRPr>
          </a:p>
        </p:txBody>
      </p:sp>
      <p:sp>
        <p:nvSpPr>
          <p:cNvPr id="9" name="Content Placeholder 6"/>
          <p:cNvSpPr txBox="1">
            <a:spLocks/>
          </p:cNvSpPr>
          <p:nvPr/>
        </p:nvSpPr>
        <p:spPr>
          <a:xfrm>
            <a:off x="228600" y="3794229"/>
            <a:ext cx="8686800" cy="72182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3</a:t>
            </a:r>
            <a:r>
              <a:rPr lang="en-US" sz="1600" b="1" dirty="0" smtClean="0">
                <a:solidFill>
                  <a:schemeClr val="accent2"/>
                </a:solidFill>
              </a:rPr>
              <a:t>. Center Lead &amp; Science Advisor Review</a:t>
            </a:r>
            <a:endParaRPr lang="en-US" sz="1600" b="1" dirty="0">
              <a:solidFill>
                <a:schemeClr val="accent2"/>
              </a:solidFill>
            </a:endParaRPr>
          </a:p>
          <a:p>
            <a:pPr marL="344488" indent="-228600">
              <a:spcBef>
                <a:spcPts val="0"/>
              </a:spcBef>
            </a:pPr>
            <a:r>
              <a:rPr lang="en-US" sz="1200" dirty="0" smtClean="0">
                <a:solidFill>
                  <a:schemeClr val="accent2"/>
                </a:solidFill>
              </a:rPr>
              <a:t>Center Leads and Science Advisors should </a:t>
            </a:r>
            <a:r>
              <a:rPr lang="en-US" sz="1200" dirty="0">
                <a:solidFill>
                  <a:schemeClr val="accent2"/>
                </a:solidFill>
              </a:rPr>
              <a:t>review and approve prior to submitting to NPO</a:t>
            </a:r>
          </a:p>
          <a:p>
            <a:pPr marL="344488" indent="-228600">
              <a:spcBef>
                <a:spcPts val="0"/>
              </a:spcBef>
            </a:pPr>
            <a:r>
              <a:rPr lang="en-US" sz="1200" dirty="0">
                <a:solidFill>
                  <a:schemeClr val="accent2"/>
                </a:solidFill>
              </a:rPr>
              <a:t>Work in time for this! They are busy people!</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 Process</a:t>
            </a:r>
            <a:endParaRPr lang="en-US" b="1" dirty="0">
              <a:solidFill>
                <a:schemeClr val="accent3"/>
              </a:solidFill>
            </a:endParaRPr>
          </a:p>
        </p:txBody>
      </p:sp>
      <p:sp>
        <p:nvSpPr>
          <p:cNvPr id="10" name="Content Placeholder 6"/>
          <p:cNvSpPr txBox="1">
            <a:spLocks/>
          </p:cNvSpPr>
          <p:nvPr/>
        </p:nvSpPr>
        <p:spPr>
          <a:xfrm>
            <a:off x="228600" y="1676399"/>
            <a:ext cx="8686800" cy="71024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1. Template</a:t>
            </a:r>
            <a:endParaRPr lang="en-US" sz="1600" dirty="0">
              <a:solidFill>
                <a:schemeClr val="accent2"/>
              </a:solidFill>
            </a:endParaRPr>
          </a:p>
          <a:p>
            <a:pPr indent="-228600">
              <a:spcBef>
                <a:spcPts val="0"/>
              </a:spcBef>
            </a:pPr>
            <a:r>
              <a:rPr lang="en-US" sz="1200" dirty="0" smtClean="0">
                <a:solidFill>
                  <a:schemeClr val="accent2"/>
                </a:solidFill>
              </a:rPr>
              <a:t>Make sure you are using the right template and the template font and formatting is intact (especially if your team used Google Docs to collaborate on the text)!</a:t>
            </a:r>
          </a:p>
        </p:txBody>
      </p:sp>
    </p:spTree>
    <p:extLst>
      <p:ext uri="{BB962C8B-B14F-4D97-AF65-F5344CB8AC3E}">
        <p14:creationId xmlns:p14="http://schemas.microsoft.com/office/powerpoint/2010/main" val="3739905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3080</TotalTime>
  <Words>4128</Words>
  <Application>Microsoft Office PowerPoint</Application>
  <PresentationFormat>On-screen Show (4:3)</PresentationFormat>
  <Paragraphs>355</Paragraphs>
  <Slides>34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Courier New</vt:lpstr>
      <vt:lpstr>Tw Cen MT</vt:lpstr>
      <vt:lpstr>Wingdings</vt:lpstr>
      <vt:lpstr>Wingdings 2</vt:lpstr>
      <vt:lpstr>Civic</vt:lpstr>
      <vt:lpstr>DEVELOP National Program</vt:lpstr>
      <vt:lpstr>FY 2016 Project Stats</vt:lpstr>
      <vt:lpstr>Fall 2016 Stats</vt:lpstr>
      <vt:lpstr>Project Lifecycle</vt:lpstr>
      <vt:lpstr>Project Characteristics</vt:lpstr>
      <vt:lpstr>2016 Fall Portfolio</vt:lpstr>
      <vt:lpstr>Project Team Responsibilities</vt:lpstr>
      <vt:lpstr>Mandatory Deliverables</vt:lpstr>
      <vt:lpstr>PowerPoint Presentation</vt:lpstr>
      <vt:lpstr>PowerPoint Presentation</vt:lpstr>
      <vt:lpstr>PowerPoint Presentation</vt:lpstr>
      <vt:lpstr>PowerPoint Presentation</vt:lpstr>
      <vt:lpstr>Scientific Integrity</vt:lpstr>
      <vt:lpstr>Partner Types: Definitions</vt:lpstr>
      <vt:lpstr>Partner Types: Definitions</vt:lpstr>
      <vt:lpstr>Partner Types: Definitions</vt:lpstr>
      <vt:lpstr>Partner Engagement &amp; Communication</vt:lpstr>
      <vt:lpstr>Partner Communication – Best Practices</vt:lpstr>
      <vt:lpstr>Checklist: Working with Partners</vt:lpstr>
      <vt:lpstr>Pre- and Post-Project Partner Forms</vt:lpstr>
      <vt:lpstr>Understanding Partner Needs</vt:lpstr>
      <vt:lpstr>DEVELOP Project Strength Index (PSI)</vt:lpstr>
      <vt:lpstr>Presenting &amp; Publishing DEVELOP Work</vt:lpstr>
      <vt:lpstr>NASA’s Export Control</vt:lpstr>
      <vt:lpstr>Export Control &amp; Designated Countries</vt:lpstr>
      <vt:lpstr>NASA’s Software Release Authority</vt:lpstr>
      <vt:lpstr>Interacting w/ the Media</vt:lpstr>
      <vt:lpstr>Hand-Offs</vt:lpstr>
      <vt:lpstr>Virtual Poster Sessions</vt:lpstr>
      <vt:lpstr>Publications</vt:lpstr>
      <vt:lpstr>Publication Process</vt:lpstr>
      <vt:lpstr>DEVELOPedia</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Childs, Lauren M. (LARC-E3)[DEVELOP]</cp:lastModifiedBy>
  <cp:revision>240</cp:revision>
  <cp:lastPrinted>2014-01-06T23:08:00Z</cp:lastPrinted>
  <dcterms:created xsi:type="dcterms:W3CDTF">2013-12-31T00:35:50Z</dcterms:created>
  <dcterms:modified xsi:type="dcterms:W3CDTF">2016-09-09T13:54:22Z</dcterms:modified>
</cp:coreProperties>
</file>