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2.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3.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275" r:id="rId2"/>
    <p:sldId id="300" r:id="rId3"/>
    <p:sldId id="286" r:id="rId4"/>
    <p:sldId id="325" r:id="rId5"/>
    <p:sldId id="291" r:id="rId6"/>
    <p:sldId id="292" r:id="rId7"/>
    <p:sldId id="287" r:id="rId8"/>
    <p:sldId id="301" r:id="rId9"/>
    <p:sldId id="320" r:id="rId10"/>
    <p:sldId id="322" r:id="rId11"/>
    <p:sldId id="293" r:id="rId12"/>
    <p:sldId id="306" r:id="rId13"/>
    <p:sldId id="324" r:id="rId14"/>
    <p:sldId id="299" r:id="rId15"/>
    <p:sldId id="303" r:id="rId16"/>
    <p:sldId id="315" r:id="rId17"/>
    <p:sldId id="304" r:id="rId18"/>
    <p:sldId id="318" r:id="rId19"/>
    <p:sldId id="323" r:id="rId20"/>
    <p:sldId id="314" r:id="rId21"/>
    <p:sldId id="295" r:id="rId22"/>
    <p:sldId id="321" r:id="rId23"/>
    <p:sldId id="28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ms" initials="c" lastIdx="8" clrIdx="0">
    <p:extLst>
      <p:ext uri="{19B8F6BF-5375-455C-9EA6-DF929625EA0E}">
        <p15:presenceInfo xmlns:p15="http://schemas.microsoft.com/office/powerpoint/2012/main" userId="crms" providerId="None"/>
      </p:ext>
    </p:extLst>
  </p:cmAuthor>
  <p:cmAuthor id="2" name="Avery, Ryan B. (LARC-E3)[SSAI DEVELOP]" initials="ARB(D" lastIdx="7" clrIdx="1">
    <p:extLst>
      <p:ext uri="{19B8F6BF-5375-455C-9EA6-DF929625EA0E}">
        <p15:presenceInfo xmlns:p15="http://schemas.microsoft.com/office/powerpoint/2012/main" userId="S-1-5-21-330711430-3775241029-4075259233-721664" providerId="AD"/>
      </p:ext>
    </p:extLst>
  </p:cmAuthor>
  <p:cmAuthor id="3" name="Miller, Tiffani N. (LARC-E3)[SSAI DEVELOP]" initials="MTN(D" lastIdx="6" clrIdx="2">
    <p:extLst>
      <p:ext uri="{19B8F6BF-5375-455C-9EA6-DF929625EA0E}">
        <p15:presenceInfo xmlns:p15="http://schemas.microsoft.com/office/powerpoint/2012/main" userId="S-1-5-21-330711430-3775241029-4075259233-5556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00"/>
    <a:srgbClr val="FF3300"/>
    <a:srgbClr val="EAA24A"/>
    <a:srgbClr val="586991"/>
    <a:srgbClr val="7DB862"/>
    <a:srgbClr val="E9A149"/>
    <a:srgbClr val="333333"/>
    <a:srgbClr val="F4901A"/>
    <a:srgbClr val="FFFF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73878" autoAdjust="0"/>
  </p:normalViewPr>
  <p:slideViewPr>
    <p:cSldViewPr snapToGrid="0">
      <p:cViewPr varScale="1">
        <p:scale>
          <a:sx n="90" d="100"/>
          <a:sy n="90" d="100"/>
        </p:scale>
        <p:origin x="1158" y="66"/>
      </p:cViewPr>
      <p:guideLst>
        <p:guide orient="horz"/>
        <p:guide pos="4944"/>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6-10-19T10:56:46.366" idx="2">
    <p:pos x="10" y="10"/>
    <p:text>Looks like there's a lot of technical info on this slide right off the bat. I'd consider showing the map of the study area first before this slide to ease people in and frame why you are carrying out these methods</p:text>
    <p:extLst>
      <p:ext uri="{C676402C-5697-4E1C-873F-D02D1690AC5C}">
        <p15:threadingInfo xmlns:p15="http://schemas.microsoft.com/office/powerpoint/2012/main" timeZoneBias="240"/>
      </p:ext>
    </p:extLst>
  </p:cm>
  <p:cm authorId="2" dt="2016-10-19T10:59:14.326" idx="3">
    <p:pos x="10" y="106"/>
    <p:text>Fantastic animations!</p:text>
    <p:extLst>
      <p:ext uri="{C676402C-5697-4E1C-873F-D02D1690AC5C}">
        <p15:threadingInfo xmlns:p15="http://schemas.microsoft.com/office/powerpoint/2012/main" timeZoneBias="240">
          <p15:parentCm authorId="2" idx="2"/>
        </p15:threadingInfo>
      </p:ext>
    </p:extLst>
  </p:cm>
  <p:cm authorId="3" dt="2016-11-01T09:39:41.882" idx="2">
    <p:pos x="6920" y="1055"/>
    <p:text>Please replace black text throughout the presentation with the grey from the template.</p:text>
    <p:extLst>
      <p:ext uri="{C676402C-5697-4E1C-873F-D02D1690AC5C}">
        <p15:threadingInfo xmlns:p15="http://schemas.microsoft.com/office/powerpoint/2012/main" timeZoneBias="240"/>
      </p:ext>
    </p:extLst>
  </p:cm>
  <p:cm authorId="3" dt="2016-11-01T09:41:31.820" idx="3">
    <p:pos x="4190" y="2046"/>
    <p:text>The the font size be a little larger for this one? It looks a little off balance</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6-10-17T12:17:10.509" idx="4">
    <p:pos x="128" y="933"/>
    <p:text>Awesome study area slide!</p:text>
    <p:extLst>
      <p:ext uri="{C676402C-5697-4E1C-873F-D02D1690AC5C}">
        <p15:threadingInfo xmlns:p15="http://schemas.microsoft.com/office/powerpoint/2012/main" timeZoneBias="240"/>
      </p:ext>
    </p:extLst>
  </p:cm>
  <p:cm authorId="3" dt="2016-11-01T09:42:56.260" idx="4">
    <p:pos x="128" y="1029"/>
    <p:text>I agree!</p:text>
    <p:extLst>
      <p:ext uri="{C676402C-5697-4E1C-873F-D02D1690AC5C}">
        <p15:threadingInfo xmlns:p15="http://schemas.microsoft.com/office/powerpoint/2012/main" timeZoneBias="240">
          <p15:parentCm authorId="1" idx="4"/>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6-10-17T12:26:19.022" idx="8">
    <p:pos x="10" y="10"/>
    <p:text>Since you have such a diverse set of results/result topics, it might be good to add something to your slide headings like Results: Drought Trends or Results: Drought Statistics so that the viewer can follow more closely what you are talking about between these slides.</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11/18/2016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dirty="0"/>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This</a:t>
            </a:r>
            <a:r>
              <a:rPr lang="en-US" baseline="0" smtClean="0"/>
              <a:t> </a:t>
            </a:r>
            <a:r>
              <a:rPr lang="en-US" baseline="0" dirty="0" smtClean="0"/>
              <a:t>is the third and final term of the Navajo Nation Climate project. This term, the team members include Lauryn Gutowski, Madison Davis, and Christina Zapata. We looked at spatial and inter-annual variability of drivers of drought in the Navajo nation.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dirty="0"/>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a:t>
            </a:r>
            <a:r>
              <a:rPr lang="en-US" sz="1200" kern="1200" dirty="0" smtClean="0">
                <a:solidFill>
                  <a:schemeClr val="tx1"/>
                </a:solidFill>
                <a:effectLst/>
                <a:latin typeface="+mn-lt"/>
                <a:ea typeface="+mn-ea"/>
                <a:cs typeface="+mn-cs"/>
              </a:rPr>
              <a:t>order to validate the Navajo Nation Climate I and II’s DSAT 2.0 tool, we acquired precipitation data from 11 rain gauge analysis sites, from the remote automated weather stations (RAWS) and the national weather service cooperation observer programs network (COOP).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dirty="0"/>
          </a:p>
        </p:txBody>
      </p:sp>
    </p:spTree>
    <p:extLst>
      <p:ext uri="{BB962C8B-B14F-4D97-AF65-F5344CB8AC3E}">
        <p14:creationId xmlns:p14="http://schemas.microsoft.com/office/powerpoint/2010/main" val="3547081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rain gauge data networks were used to validate monthly total precipitation produced from CHIRPS used for DSAT2.0’s SPI calculation.</a:t>
            </a:r>
          </a:p>
          <a:p>
            <a:r>
              <a:rPr lang="en-US" sz="1200" kern="1200" dirty="0" smtClean="0">
                <a:solidFill>
                  <a:schemeClr val="tx1"/>
                </a:solidFill>
                <a:effectLst/>
                <a:latin typeface="+mn-lt"/>
                <a:ea typeface="+mn-ea"/>
                <a:cs typeface="+mn-cs"/>
              </a:rPr>
              <a:t>This plot shows the 1 to 1 ratio of the 11 Observed weather station precipitation data and the precipitation predicted from chirps. </a:t>
            </a:r>
          </a:p>
          <a:p>
            <a:r>
              <a:rPr lang="en-US" sz="1200" kern="1200" dirty="0" smtClean="0">
                <a:solidFill>
                  <a:schemeClr val="tx1"/>
                </a:solidFill>
                <a:effectLst/>
                <a:latin typeface="+mn-lt"/>
                <a:ea typeface="+mn-ea"/>
                <a:cs typeface="+mn-cs"/>
              </a:rPr>
              <a:t>CHIRPS was found to have higher mean and median precipitation than observed by 2.5 mm. Chirps was also found to have a smaller range and standard deviation than observed. As you can see there are high precipitation events that CHIRPS underestimates.</a:t>
            </a:r>
          </a:p>
          <a:p>
            <a:r>
              <a:rPr lang="en-US" sz="1200" kern="1200" dirty="0" smtClean="0">
                <a:solidFill>
                  <a:schemeClr val="tx1"/>
                </a:solidFill>
                <a:effectLst/>
                <a:latin typeface="+mn-lt"/>
                <a:ea typeface="+mn-ea"/>
                <a:cs typeface="+mn-cs"/>
              </a:rPr>
              <a:t>Overall however, the r2 was found to be fair at 0.687.</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dirty="0"/>
          </a:p>
        </p:txBody>
      </p:sp>
    </p:spTree>
    <p:extLst>
      <p:ext uri="{BB962C8B-B14F-4D97-AF65-F5344CB8AC3E}">
        <p14:creationId xmlns:p14="http://schemas.microsoft.com/office/powerpoint/2010/main" val="1091316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a:t>
            </a:r>
            <a:r>
              <a:rPr lang="en-US" sz="1200" kern="1200" dirty="0" smtClean="0">
                <a:solidFill>
                  <a:schemeClr val="tx1"/>
                </a:solidFill>
                <a:effectLst/>
                <a:latin typeface="+mn-lt"/>
                <a:ea typeface="+mn-ea"/>
                <a:cs typeface="+mn-cs"/>
              </a:rPr>
              <a:t>time series plot shows the 6-month SPI calculation from 1981 to 2016. This is specifically for our climate zone of Hopi Buttes and grasslands, which showed the steepest SPI decline amongst the climate zones. The orange line shows the trend line with a </a:t>
            </a:r>
            <a:r>
              <a:rPr lang="en-US" sz="1200" kern="1200" dirty="0" err="1" smtClean="0">
                <a:solidFill>
                  <a:schemeClr val="tx1"/>
                </a:solidFill>
                <a:effectLst/>
                <a:latin typeface="+mn-lt"/>
                <a:ea typeface="+mn-ea"/>
                <a:cs typeface="+mn-cs"/>
              </a:rPr>
              <a:t>sen’s</a:t>
            </a:r>
            <a:r>
              <a:rPr lang="en-US" sz="1200" kern="1200" dirty="0" smtClean="0">
                <a:solidFill>
                  <a:schemeClr val="tx1"/>
                </a:solidFill>
                <a:effectLst/>
                <a:latin typeface="+mn-lt"/>
                <a:ea typeface="+mn-ea"/>
                <a:cs typeface="+mn-cs"/>
              </a:rPr>
              <a:t> slope, or the median slope or -0.0349. The Hopi Buttes experienced every month with significant precipitation declines as well, but the highest decline occurring during March.</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dirty="0"/>
          </a:p>
        </p:txBody>
      </p:sp>
    </p:spTree>
    <p:extLst>
      <p:ext uri="{BB962C8B-B14F-4D97-AF65-F5344CB8AC3E}">
        <p14:creationId xmlns:p14="http://schemas.microsoft.com/office/powerpoint/2010/main" val="3717283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This </a:t>
            </a:r>
            <a:r>
              <a:rPr lang="en-US" b="0" dirty="0" err="1" smtClean="0"/>
              <a:t>heatmap</a:t>
            </a:r>
            <a:r>
              <a:rPr lang="en-US" b="0" dirty="0" smtClean="0"/>
              <a:t> shows the Standardized</a:t>
            </a:r>
            <a:r>
              <a:rPr lang="en-US" b="0" baseline="0" dirty="0" smtClean="0"/>
              <a:t> Precipitation Index is increasing or decreasing over time for the climate zones defined. Where color and bold cells indicate statistically significant with p-value &lt;0.05. 95% Confidence. These Sen’s slope indicate a median-based monotonic trend. </a:t>
            </a:r>
          </a:p>
          <a:p>
            <a:r>
              <a:rPr lang="en-US" b="0" baseline="0" dirty="0" smtClean="0"/>
              <a:t>A negative Sen’s slope indicates a declining trend in SPI over time, essentially drying, decrease of precipitation, is occurring in nearly every climate zone and almost all months.</a:t>
            </a:r>
          </a:p>
          <a:p>
            <a:r>
              <a:rPr lang="en-US" b="0" baseline="0" dirty="0" smtClean="0"/>
              <a:t>There is a significant drying trend in the last 35 years nearly everywhere and every season.</a:t>
            </a:r>
          </a:p>
          <a:p>
            <a:endParaRPr lang="en-US" b="1"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dirty="0"/>
          </a:p>
        </p:txBody>
      </p:sp>
    </p:spTree>
    <p:extLst>
      <p:ext uri="{BB962C8B-B14F-4D97-AF65-F5344CB8AC3E}">
        <p14:creationId xmlns:p14="http://schemas.microsoft.com/office/powerpoint/2010/main" val="1756058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a:t>
            </a:r>
            <a:r>
              <a:rPr lang="en-US" dirty="0" smtClean="0"/>
              <a:t>climate zone is getting dryer,</a:t>
            </a:r>
            <a:r>
              <a:rPr lang="en-US" baseline="0" dirty="0" smtClean="0"/>
              <a:t> according to </a:t>
            </a:r>
            <a:r>
              <a:rPr lang="en-US" dirty="0" smtClean="0"/>
              <a:t>significant</a:t>
            </a:r>
            <a:r>
              <a:rPr lang="en-US" baseline="0" dirty="0" smtClean="0"/>
              <a:t> declining precipitation trends from 1981-2016.</a:t>
            </a:r>
            <a:endParaRPr lang="en-US" dirty="0" smtClean="0"/>
          </a:p>
          <a:p>
            <a:r>
              <a:rPr lang="en-US" dirty="0" smtClean="0"/>
              <a:t>The top locations</a:t>
            </a:r>
            <a:r>
              <a:rPr lang="en-US" baseline="0" dirty="0" smtClean="0"/>
              <a:t> with the most rapid decline in precipitation are:</a:t>
            </a:r>
          </a:p>
          <a:p>
            <a:r>
              <a:rPr lang="en-US" baseline="0" dirty="0" smtClean="0"/>
              <a:t>Hopi Buttes/Grasslands</a:t>
            </a:r>
          </a:p>
          <a:p>
            <a:r>
              <a:rPr lang="en-US" baseline="0" dirty="0" err="1" smtClean="0"/>
              <a:t>Chuska</a:t>
            </a:r>
            <a:r>
              <a:rPr lang="en-US" baseline="0" dirty="0" smtClean="0"/>
              <a:t> Mountains</a:t>
            </a:r>
          </a:p>
          <a:p>
            <a:r>
              <a:rPr lang="en-US" baseline="0" dirty="0" smtClean="0"/>
              <a:t>Mesa Highlands</a:t>
            </a:r>
          </a:p>
          <a:p>
            <a:r>
              <a:rPr lang="en-US" baseline="0" dirty="0" smtClean="0"/>
              <a:t>Which makes sense as these are the areas that use to have the most precipitation in the nation are now having the greatest decline. </a:t>
            </a:r>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dirty="0"/>
          </a:p>
        </p:txBody>
      </p:sp>
    </p:spTree>
    <p:extLst>
      <p:ext uri="{BB962C8B-B14F-4D97-AF65-F5344CB8AC3E}">
        <p14:creationId xmlns:p14="http://schemas.microsoft.com/office/powerpoint/2010/main" val="3838744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Another </a:t>
            </a:r>
            <a:r>
              <a:rPr lang="en-US" sz="1200" kern="1200" dirty="0" smtClean="0">
                <a:solidFill>
                  <a:schemeClr val="tx1"/>
                </a:solidFill>
                <a:effectLst/>
                <a:latin typeface="+mn-lt"/>
                <a:ea typeface="+mn-ea"/>
                <a:cs typeface="+mn-cs"/>
              </a:rPr>
              <a:t>visualization we created to present our analysis is this frequency map showing the number of drought events that fall in the United States Drought Monitor Classifications of Moderate to Severe Drought, which is having an SPI value of -0.8 or less. Each pixel on the map depicts the number of months throughout the study period of 421 months that the area experienced a classification of moderate drought or worse for that month. </a:t>
            </a:r>
          </a:p>
          <a:p>
            <a:endParaRPr lang="en-US" dirty="0" smtClean="0"/>
          </a:p>
          <a:p>
            <a:r>
              <a:rPr lang="en-US" sz="1200" kern="1200" dirty="0" smtClean="0">
                <a:solidFill>
                  <a:schemeClr val="tx1"/>
                </a:solidFill>
                <a:effectLst/>
                <a:latin typeface="+mn-lt"/>
                <a:ea typeface="+mn-ea"/>
                <a:cs typeface="+mn-cs"/>
              </a:rPr>
              <a:t>You can see that</a:t>
            </a:r>
            <a:r>
              <a:rPr lang="en-US" sz="1200" kern="1200" baseline="0" dirty="0" smtClean="0">
                <a:solidFill>
                  <a:schemeClr val="tx1"/>
                </a:solidFill>
                <a:effectLst/>
                <a:latin typeface="+mn-lt"/>
                <a:ea typeface="+mn-ea"/>
                <a:cs typeface="+mn-cs"/>
              </a:rPr>
              <a:t> areas in the</a:t>
            </a:r>
            <a:r>
              <a:rPr lang="en-US" sz="1200" kern="1200" dirty="0" smtClean="0">
                <a:solidFill>
                  <a:schemeClr val="tx1"/>
                </a:solidFill>
                <a:effectLst/>
                <a:latin typeface="+mn-lt"/>
                <a:ea typeface="+mn-ea"/>
                <a:cs typeface="+mn-cs"/>
              </a:rPr>
              <a:t> south of the nation, located around the Hopi Buttes and in the Greasewood and St. Michael’s area, shows the highest frequency, with the largest spatial intensity. You can also see higher frequencies scattered throughout the </a:t>
            </a:r>
            <a:r>
              <a:rPr lang="en-US" sz="1200" kern="1200" dirty="0" err="1" smtClean="0">
                <a:solidFill>
                  <a:schemeClr val="tx1"/>
                </a:solidFill>
                <a:effectLst/>
                <a:latin typeface="+mn-lt"/>
                <a:ea typeface="+mn-ea"/>
                <a:cs typeface="+mn-cs"/>
              </a:rPr>
              <a:t>Chuskas</a:t>
            </a:r>
            <a:r>
              <a:rPr lang="en-US" sz="1200" kern="1200" dirty="0" smtClean="0">
                <a:solidFill>
                  <a:schemeClr val="tx1"/>
                </a:solidFill>
                <a:effectLst/>
                <a:latin typeface="+mn-lt"/>
                <a:ea typeface="+mn-ea"/>
                <a:cs typeface="+mn-cs"/>
              </a:rPr>
              <a:t>, and as far north and east as Monument Valley.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(To give some perspective about the magnitude of drought, in the darker areas, this shows that in the last ~35 years, these areas have been experience drought nearly a quarter of the time throughout that period.)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dirty="0"/>
          </a:p>
        </p:txBody>
      </p:sp>
    </p:spTree>
    <p:extLst>
      <p:ext uri="{BB962C8B-B14F-4D97-AF65-F5344CB8AC3E}">
        <p14:creationId xmlns:p14="http://schemas.microsoft.com/office/powerpoint/2010/main" val="3594908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Shifting </a:t>
            </a:r>
            <a:r>
              <a:rPr lang="en-US" sz="1200" kern="1200" dirty="0" smtClean="0">
                <a:solidFill>
                  <a:schemeClr val="tx1"/>
                </a:solidFill>
                <a:effectLst/>
                <a:latin typeface="+mn-lt"/>
                <a:ea typeface="+mn-ea"/>
                <a:cs typeface="+mn-cs"/>
              </a:rPr>
              <a:t>gears to another variable we looked at, Root Zone Soil Moisture, using the assimilated data from GRACE, we were able to find a historical average (2002-present), which is shown here. We found expected patterns in root zone soil moisture, for example, values are higher near bodies of water such as the San Juan river in the north, and near mountains where precipitation and snow melt runoff collect and flow, such as the </a:t>
            </a:r>
            <a:r>
              <a:rPr lang="en-US" sz="1200" kern="1200" dirty="0" err="1" smtClean="0">
                <a:solidFill>
                  <a:schemeClr val="tx1"/>
                </a:solidFill>
                <a:effectLst/>
                <a:latin typeface="+mn-lt"/>
                <a:ea typeface="+mn-ea"/>
                <a:cs typeface="+mn-cs"/>
              </a:rPr>
              <a:t>Chuskas</a:t>
            </a:r>
            <a:r>
              <a:rPr lang="en-US" sz="1200" kern="1200" dirty="0" smtClean="0">
                <a:solidFill>
                  <a:schemeClr val="tx1"/>
                </a:solidFill>
                <a:effectLst/>
                <a:latin typeface="+mn-lt"/>
                <a:ea typeface="+mn-ea"/>
                <a:cs typeface="+mn-cs"/>
              </a:rPr>
              <a:t> near the Chaco River, and in the West near the </a:t>
            </a:r>
            <a:r>
              <a:rPr lang="en-US" sz="1200" kern="1200" dirty="0" err="1" smtClean="0">
                <a:solidFill>
                  <a:schemeClr val="tx1"/>
                </a:solidFill>
                <a:effectLst/>
                <a:latin typeface="+mn-lt"/>
                <a:ea typeface="+mn-ea"/>
                <a:cs typeface="+mn-cs"/>
              </a:rPr>
              <a:t>Chinle</a:t>
            </a:r>
            <a:r>
              <a:rPr lang="en-US" sz="1200" kern="1200" dirty="0" smtClean="0">
                <a:solidFill>
                  <a:schemeClr val="tx1"/>
                </a:solidFill>
                <a:effectLst/>
                <a:latin typeface="+mn-lt"/>
                <a:ea typeface="+mn-ea"/>
                <a:cs typeface="+mn-cs"/>
              </a:rPr>
              <a:t> wash.</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Then, one analysis we performed was taking the historical mean and comparing it with the mean value for the last 7 years, which is roughly one ENSO cycle, to see how RSZM has changed in recent years. This plot on the right shows the deviation from the mean. The red are areas where it is getting drier and blue more moist.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Finally, we found zonal statistics for each climate zone and plotted time series for each. The time series plot for the Mesa Highlands zone shows the high seasonal variability of RZSM, but it can be noted that there are clear recent declines from the years of 2011-2016.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only other climate zone that was found to have a statistically significant annual trend was the Painted Desert zone, which we actually found to show increasing soil moisture, but keep in mind that these results are for a relatively short climatic time period.</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dirty="0"/>
          </a:p>
        </p:txBody>
      </p:sp>
    </p:spTree>
    <p:extLst>
      <p:ext uri="{BB962C8B-B14F-4D97-AF65-F5344CB8AC3E}">
        <p14:creationId xmlns:p14="http://schemas.microsoft.com/office/powerpoint/2010/main" val="2070160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Similar </a:t>
            </a:r>
            <a:r>
              <a:rPr lang="en-US" sz="1200" kern="1200" dirty="0" smtClean="0">
                <a:solidFill>
                  <a:schemeClr val="tx1"/>
                </a:solidFill>
                <a:effectLst/>
                <a:latin typeface="+mn-lt"/>
                <a:ea typeface="+mn-ea"/>
                <a:cs typeface="+mn-cs"/>
              </a:rPr>
              <a:t>to RZSM, we found a historical mean for land surface temperature for the time period</a:t>
            </a:r>
            <a:r>
              <a:rPr lang="en-US" sz="1200" kern="1200" baseline="0" dirty="0" smtClean="0">
                <a:solidFill>
                  <a:schemeClr val="tx1"/>
                </a:solidFill>
                <a:effectLst/>
                <a:latin typeface="+mn-lt"/>
                <a:ea typeface="+mn-ea"/>
                <a:cs typeface="+mn-cs"/>
              </a:rPr>
              <a:t> from 2002-2016</a:t>
            </a:r>
            <a:r>
              <a:rPr lang="en-US" sz="1200" kern="1200" dirty="0" smtClean="0">
                <a:solidFill>
                  <a:schemeClr val="tx1"/>
                </a:solidFill>
                <a:effectLst/>
                <a:latin typeface="+mn-lt"/>
                <a:ea typeface="+mn-ea"/>
                <a:cs typeface="+mn-cs"/>
              </a:rPr>
              <a:t>. It is pretty evident from the map of the results that LST shows patterns based on elevation. You can see the temperatures are coolest higher up in the </a:t>
            </a:r>
            <a:r>
              <a:rPr lang="en-US" sz="1200" kern="1200" dirty="0" err="1" smtClean="0">
                <a:solidFill>
                  <a:schemeClr val="tx1"/>
                </a:solidFill>
                <a:effectLst/>
                <a:latin typeface="+mn-lt"/>
                <a:ea typeface="+mn-ea"/>
                <a:cs typeface="+mn-cs"/>
              </a:rPr>
              <a:t>Chuskas</a:t>
            </a:r>
            <a:r>
              <a:rPr lang="en-US" sz="1200" kern="1200" dirty="0" smtClean="0">
                <a:solidFill>
                  <a:schemeClr val="tx1"/>
                </a:solidFill>
                <a:effectLst/>
                <a:latin typeface="+mn-lt"/>
                <a:ea typeface="+mn-ea"/>
                <a:cs typeface="+mn-cs"/>
              </a:rPr>
              <a:t> and around the Black Mesa, and the hottest temperatures in the lower valleys and deserts, such as the Painted Desert and the San Juan Basin. </a:t>
            </a:r>
          </a:p>
          <a:p>
            <a:r>
              <a:rPr lang="en-US" sz="1200" kern="1200" dirty="0" smtClean="0">
                <a:solidFill>
                  <a:schemeClr val="tx1"/>
                </a:solidFill>
                <a:effectLst/>
                <a:latin typeface="+mn-lt"/>
                <a:ea typeface="+mn-ea"/>
                <a:cs typeface="+mn-cs"/>
              </a:rPr>
              <a:t>LST was found to fluctuate seasonally, but was fairly uniform spatially.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We did not observe any significant annual trends for LST, most likely due to the short 16-year time span.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dirty="0"/>
          </a:p>
        </p:txBody>
      </p:sp>
    </p:spTree>
    <p:extLst>
      <p:ext uri="{BB962C8B-B14F-4D97-AF65-F5344CB8AC3E}">
        <p14:creationId xmlns:p14="http://schemas.microsoft.com/office/powerpoint/2010/main" val="1848280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a:t>
            </a:r>
            <a:r>
              <a:rPr lang="en-US" sz="1200" kern="1200" dirty="0" smtClean="0">
                <a:solidFill>
                  <a:schemeClr val="tx1"/>
                </a:solidFill>
                <a:effectLst/>
                <a:latin typeface="+mn-lt"/>
                <a:ea typeface="+mn-ea"/>
                <a:cs typeface="+mn-cs"/>
              </a:rPr>
              <a:t>table shows a summary of our time series analysis results.</a:t>
            </a:r>
          </a:p>
          <a:p>
            <a:r>
              <a:rPr lang="en-US" sz="1200" kern="1200" dirty="0" smtClean="0">
                <a:solidFill>
                  <a:schemeClr val="tx1"/>
                </a:solidFill>
                <a:effectLst/>
                <a:latin typeface="+mn-lt"/>
                <a:ea typeface="+mn-ea"/>
                <a:cs typeface="+mn-cs"/>
              </a:rPr>
              <a:t>SPI shows dryer trends for every single location, with largest precipitation declines in the southern region of NN and at locations that historically received more precipitation (</a:t>
            </a:r>
            <a:r>
              <a:rPr lang="en-US" sz="1200" kern="1200" dirty="0" err="1" smtClean="0">
                <a:solidFill>
                  <a:schemeClr val="tx1"/>
                </a:solidFill>
                <a:effectLst/>
                <a:latin typeface="+mn-lt"/>
                <a:ea typeface="+mn-ea"/>
                <a:cs typeface="+mn-cs"/>
              </a:rPr>
              <a:t>Chuska</a:t>
            </a:r>
            <a:r>
              <a:rPr lang="en-US" sz="1200" kern="1200" dirty="0" smtClean="0">
                <a:solidFill>
                  <a:schemeClr val="tx1"/>
                </a:solidFill>
                <a:effectLst/>
                <a:latin typeface="+mn-lt"/>
                <a:ea typeface="+mn-ea"/>
                <a:cs typeface="+mn-cs"/>
              </a:rPr>
              <a:t> Mountains and Mesa Highlands).</a:t>
            </a:r>
          </a:p>
          <a:p>
            <a:r>
              <a:rPr lang="en-US" sz="1200" kern="1200" dirty="0" smtClean="0">
                <a:solidFill>
                  <a:schemeClr val="tx1"/>
                </a:solidFill>
                <a:effectLst/>
                <a:latin typeface="+mn-lt"/>
                <a:ea typeface="+mn-ea"/>
                <a:cs typeface="+mn-cs"/>
              </a:rPr>
              <a:t>RZSM and LST may not have shown many significant trends due to the short record of last 14 or 16 years (30 years is the typical minimum record length for climate analysis).</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dirty="0"/>
          </a:p>
        </p:txBody>
      </p:sp>
    </p:spTree>
    <p:extLst>
      <p:ext uri="{BB962C8B-B14F-4D97-AF65-F5344CB8AC3E}">
        <p14:creationId xmlns:p14="http://schemas.microsoft.com/office/powerpoint/2010/main" val="1472531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Snow water equivalent was analyzed at 4 points in the NN. </a:t>
            </a:r>
          </a:p>
          <a:p>
            <a:r>
              <a:rPr lang="en-US" sz="1200" kern="1200" dirty="0" smtClean="0">
                <a:solidFill>
                  <a:schemeClr val="tx1"/>
                </a:solidFill>
                <a:effectLst/>
                <a:latin typeface="+mn-lt"/>
                <a:ea typeface="+mn-ea"/>
                <a:cs typeface="+mn-cs"/>
              </a:rPr>
              <a:t>A few of the top locations that had significant snow (besides the </a:t>
            </a:r>
            <a:r>
              <a:rPr lang="en-US" sz="1200" kern="1200" dirty="0" err="1" smtClean="0">
                <a:solidFill>
                  <a:schemeClr val="tx1"/>
                </a:solidFill>
                <a:effectLst/>
                <a:latin typeface="+mn-lt"/>
                <a:ea typeface="+mn-ea"/>
                <a:cs typeface="+mn-cs"/>
              </a:rPr>
              <a:t>Chuska</a:t>
            </a:r>
            <a:r>
              <a:rPr lang="en-US" sz="1200" kern="1200" dirty="0" smtClean="0">
                <a:solidFill>
                  <a:schemeClr val="tx1"/>
                </a:solidFill>
                <a:effectLst/>
                <a:latin typeface="+mn-lt"/>
                <a:ea typeface="+mn-ea"/>
                <a:cs typeface="+mn-cs"/>
              </a:rPr>
              <a:t> Mountains) where snow survey and </a:t>
            </a:r>
            <a:r>
              <a:rPr lang="en-US" sz="1200" kern="1200" dirty="0" err="1" smtClean="0">
                <a:solidFill>
                  <a:schemeClr val="tx1"/>
                </a:solidFill>
                <a:effectLst/>
                <a:latin typeface="+mn-lt"/>
                <a:ea typeface="+mn-ea"/>
                <a:cs typeface="+mn-cs"/>
              </a:rPr>
              <a:t>SNOtel</a:t>
            </a:r>
            <a:r>
              <a:rPr lang="en-US" sz="1200" kern="1200" dirty="0" smtClean="0">
                <a:solidFill>
                  <a:schemeClr val="tx1"/>
                </a:solidFill>
                <a:effectLst/>
                <a:latin typeface="+mn-lt"/>
                <a:ea typeface="+mn-ea"/>
                <a:cs typeface="+mn-cs"/>
              </a:rPr>
              <a:t> data is not collected are the Black Mesa (in red), Inscription house (in green), and </a:t>
            </a:r>
            <a:r>
              <a:rPr lang="en-US" sz="1200" kern="1200" dirty="0" err="1" smtClean="0">
                <a:solidFill>
                  <a:schemeClr val="tx1"/>
                </a:solidFill>
                <a:effectLst/>
                <a:latin typeface="+mn-lt"/>
                <a:ea typeface="+mn-ea"/>
                <a:cs typeface="+mn-cs"/>
              </a:rPr>
              <a:t>Vanderwagen</a:t>
            </a:r>
            <a:r>
              <a:rPr lang="en-US" sz="1200" kern="1200" dirty="0" smtClean="0">
                <a:solidFill>
                  <a:schemeClr val="tx1"/>
                </a:solidFill>
                <a:effectLst/>
                <a:latin typeface="+mn-lt"/>
                <a:ea typeface="+mn-ea"/>
                <a:cs typeface="+mn-cs"/>
              </a:rPr>
              <a:t> (in orange). And you all can see their locations on the map.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Between 2009-2016, these stations had a maximum SWE amount of 37 mm. In 2010, SWE reached as much as 153 mm.</a:t>
            </a:r>
          </a:p>
          <a:p>
            <a:r>
              <a:rPr lang="en-US" sz="1200" kern="1200" dirty="0" smtClean="0">
                <a:solidFill>
                  <a:schemeClr val="tx1"/>
                </a:solidFill>
                <a:effectLst/>
                <a:latin typeface="+mn-lt"/>
                <a:ea typeface="+mn-ea"/>
                <a:cs typeface="+mn-cs"/>
              </a:rPr>
              <a:t>In general, we found that these plateaus generally build SWE in December and January, with no SWE in February since 2010.</a:t>
            </a:r>
          </a:p>
          <a:p>
            <a:pPr algn="l"/>
            <a:endParaRPr lang="en-US" sz="170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dirty="0"/>
          </a:p>
        </p:txBody>
      </p:sp>
    </p:spTree>
    <p:extLst>
      <p:ext uri="{BB962C8B-B14F-4D97-AF65-F5344CB8AC3E}">
        <p14:creationId xmlns:p14="http://schemas.microsoft.com/office/powerpoint/2010/main" val="3137547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t>
            </a:r>
            <a:r>
              <a:rPr lang="en-US" dirty="0" smtClean="0"/>
              <a:t>study area is the Navajo Nation,</a:t>
            </a:r>
            <a:r>
              <a:rPr lang="en-US" baseline="0" dirty="0" smtClean="0"/>
              <a:t> </a:t>
            </a:r>
            <a:r>
              <a:rPr lang="en-US" sz="1200" kern="1200" dirty="0" smtClean="0">
                <a:solidFill>
                  <a:schemeClr val="tx1"/>
                </a:solidFill>
                <a:effectLst/>
                <a:latin typeface="+mn-lt"/>
                <a:ea typeface="+mn-ea"/>
                <a:cs typeface="+mn-cs"/>
              </a:rPr>
              <a:t>located at the intersection of Arizona (AZ), New Mexico (NM), and Utah (UT). Our study period</a:t>
            </a:r>
            <a:r>
              <a:rPr lang="en-US" sz="1200" kern="1200" baseline="0" dirty="0" smtClean="0">
                <a:solidFill>
                  <a:schemeClr val="tx1"/>
                </a:solidFill>
                <a:effectLst/>
                <a:latin typeface="+mn-lt"/>
                <a:ea typeface="+mn-ea"/>
                <a:cs typeface="+mn-cs"/>
              </a:rPr>
              <a:t> was chosen from the </a:t>
            </a:r>
            <a:r>
              <a:rPr lang="en-US" sz="1200" kern="1200" dirty="0" smtClean="0">
                <a:solidFill>
                  <a:schemeClr val="tx1"/>
                </a:solidFill>
                <a:effectLst/>
                <a:latin typeface="+mn-lt"/>
                <a:ea typeface="+mn-ea"/>
                <a:cs typeface="+mn-cs"/>
              </a:rPr>
              <a:t>Climate Hazards Group </a:t>
            </a:r>
            <a:r>
              <a:rPr lang="en-US" sz="1200" kern="1200" dirty="0" err="1" smtClean="0">
                <a:solidFill>
                  <a:schemeClr val="tx1"/>
                </a:solidFill>
                <a:effectLst/>
                <a:latin typeface="+mn-lt"/>
                <a:ea typeface="+mn-ea"/>
                <a:cs typeface="+mn-cs"/>
              </a:rPr>
              <a:t>InfraRed</a:t>
            </a:r>
            <a:r>
              <a:rPr lang="en-US" sz="1200" kern="1200" dirty="0" smtClean="0">
                <a:solidFill>
                  <a:schemeClr val="tx1"/>
                </a:solidFill>
                <a:effectLst/>
                <a:latin typeface="+mn-lt"/>
                <a:ea typeface="+mn-ea"/>
                <a:cs typeface="+mn-cs"/>
              </a:rPr>
              <a:t> Precipitation with Station data (CHIRPS) timeline, August 1981 to August 2016.</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dirty="0"/>
          </a:p>
        </p:txBody>
      </p:sp>
    </p:spTree>
    <p:extLst>
      <p:ext uri="{BB962C8B-B14F-4D97-AF65-F5344CB8AC3E}">
        <p14:creationId xmlns:p14="http://schemas.microsoft.com/office/powerpoint/2010/main" val="2939205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t>
            </a:r>
            <a:r>
              <a:rPr lang="en-US" dirty="0" smtClean="0"/>
              <a:t>give some context of how</a:t>
            </a:r>
            <a:r>
              <a:rPr lang="en-US" baseline="0" dirty="0" smtClean="0"/>
              <a:t> many </a:t>
            </a:r>
            <a:r>
              <a:rPr lang="en-US" baseline="0" dirty="0" err="1" smtClean="0"/>
              <a:t>communites</a:t>
            </a:r>
            <a:r>
              <a:rPr lang="en-US" baseline="0" dirty="0" smtClean="0"/>
              <a:t> may be impacted by drought</a:t>
            </a:r>
            <a:r>
              <a:rPr lang="en-US" dirty="0" smtClean="0"/>
              <a:t>, we mapped the population</a:t>
            </a:r>
            <a:r>
              <a:rPr lang="en-US" baseline="0" dirty="0" smtClean="0"/>
              <a:t>.  According to a NN 2010 census, climate zones with the </a:t>
            </a:r>
            <a:r>
              <a:rPr lang="en-US" dirty="0" smtClean="0"/>
              <a:t>highest population are near</a:t>
            </a:r>
            <a:r>
              <a:rPr lang="en-US" baseline="0" dirty="0" smtClean="0"/>
              <a:t> the center of the NN, at </a:t>
            </a:r>
            <a:r>
              <a:rPr lang="en-US" baseline="0" dirty="0" err="1" smtClean="0"/>
              <a:t>Chinle</a:t>
            </a:r>
            <a:r>
              <a:rPr lang="en-US" baseline="0" dirty="0" smtClean="0"/>
              <a:t> Valley, </a:t>
            </a:r>
            <a:r>
              <a:rPr lang="en-US" baseline="0" dirty="0" err="1" smtClean="0"/>
              <a:t>Chuska</a:t>
            </a:r>
            <a:r>
              <a:rPr lang="en-US" baseline="0" dirty="0" smtClean="0"/>
              <a:t> Mountains, and the Semiarid Tablelands.</a:t>
            </a:r>
          </a:p>
          <a:p>
            <a:pPr marL="342900" indent="-342900">
              <a:buFont typeface="Arial" panose="020B0604020202020204" pitchFamily="34" charset="0"/>
              <a:buChar char="•"/>
            </a:pPr>
            <a:r>
              <a:rPr lang="en-US" dirty="0" smtClean="0"/>
              <a:t>If we look at where</a:t>
            </a:r>
            <a:r>
              <a:rPr lang="en-US" baseline="0" dirty="0" smtClean="0"/>
              <a:t> drought frequently occurs, </a:t>
            </a:r>
            <a:r>
              <a:rPr lang="en-US" dirty="0" smtClean="0"/>
              <a:t>many</a:t>
            </a:r>
            <a:r>
              <a:rPr lang="en-US" baseline="0" dirty="0" smtClean="0"/>
              <a:t> drought prone areas are located where large fraction of the Navajo nation people live.</a:t>
            </a:r>
            <a:r>
              <a:rPr lang="en-US" dirty="0" smtClean="0"/>
              <a:t> </a:t>
            </a:r>
          </a:p>
          <a:p>
            <a:pPr marL="342900" indent="-342900">
              <a:buFont typeface="Arial" panose="020B0604020202020204" pitchFamily="34" charset="0"/>
              <a:buChar char="•"/>
            </a:pPr>
            <a:r>
              <a:rPr lang="en-US" dirty="0" smtClean="0"/>
              <a:t>Hence, we recommend resources to be distributed to both high drought frequency and population, mainly southern, central regions</a:t>
            </a:r>
            <a:r>
              <a:rPr lang="en-US" baseline="0" dirty="0" smtClean="0"/>
              <a:t> in the NN</a:t>
            </a:r>
            <a:r>
              <a:rPr lang="en-US" dirty="0" smtClean="0"/>
              <a:t>.</a:t>
            </a:r>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dirty="0"/>
          </a:p>
        </p:txBody>
      </p:sp>
    </p:spTree>
    <p:extLst>
      <p:ext uri="{BB962C8B-B14F-4D97-AF65-F5344CB8AC3E}">
        <p14:creationId xmlns:p14="http://schemas.microsoft.com/office/powerpoint/2010/main" val="3873169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With </a:t>
            </a:r>
            <a:r>
              <a:rPr lang="en-US" sz="1200" kern="1200" dirty="0" smtClean="0">
                <a:solidFill>
                  <a:schemeClr val="tx1"/>
                </a:solidFill>
                <a:effectLst/>
                <a:latin typeface="+mn-lt"/>
                <a:ea typeface="+mn-ea"/>
                <a:cs typeface="+mn-cs"/>
              </a:rPr>
              <a:t>any study, there are errors and uncertainties that should be taken into account when interpreting the results. Some that we experienced are: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Limited time scales for LST, RZSM, and SWE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We found that short periods of high-intensity precipitation, such as summer monsoons and extreme rainfall events may be under predicted by CHIRPS, as these are harder to capture because the occur in a short bursts of time.</a:t>
            </a:r>
          </a:p>
          <a:p>
            <a:r>
              <a:rPr lang="en-US" sz="1200" kern="1200" dirty="0" smtClean="0">
                <a:solidFill>
                  <a:schemeClr val="tx1"/>
                </a:solidFill>
                <a:effectLst/>
                <a:latin typeface="+mn-lt"/>
                <a:ea typeface="+mn-ea"/>
                <a:cs typeface="+mn-cs"/>
              </a:rPr>
              <a:t>Additionally, because the nature of our program is a fast-paced projects in 10-weeks, we concluded that there are plenty of topics related to our project that could be investigated further, such as comparison between the drought variables we investigated, as well as investigation of additional variables, such as vegetation, ground water, reservoir storage, and stream flow.</a:t>
            </a:r>
            <a:endParaRPr lang="en-US" b="1"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dirty="0"/>
          </a:p>
        </p:txBody>
      </p:sp>
    </p:spTree>
    <p:extLst>
      <p:ext uri="{BB962C8B-B14F-4D97-AF65-F5344CB8AC3E}">
        <p14:creationId xmlns:p14="http://schemas.microsoft.com/office/powerpoint/2010/main" val="1694662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a:t>
            </a:r>
            <a:r>
              <a:rPr lang="en-US" sz="1200" kern="1200" dirty="0" smtClean="0">
                <a:solidFill>
                  <a:schemeClr val="tx1"/>
                </a:solidFill>
                <a:effectLst/>
                <a:latin typeface="+mn-lt"/>
                <a:ea typeface="+mn-ea"/>
                <a:cs typeface="+mn-cs"/>
              </a:rPr>
              <a:t>conclude, the main takeaways from our project are that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1) The DSAT tool is validated and water managers in the Nation’s Water management branch can be confident in its outputs and begin to implement it in reporting and monitoring drought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there are many benefits to incorporating earth observations in efforts to monitor and mitigate the impacts of drought in the Nation, some of them being:</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-that using earth observations is a relatively low-cost and easy-to-implement method of collecting data</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-they can provide increased spatial coverage of precipitation and SWE where there are no ground stations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-and they can provide data for addition drought driven variables such as RZSM and LST, which are measurements that are currently not available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finally, we would like to conclude that this project, over three NASA DEVELOP terms since 2015, has contributed to the growing evidence that drought severity has been worsening in the Nation over the last 35 years. </a:t>
            </a:r>
          </a:p>
          <a:p>
            <a:endParaRPr lang="en-US" b="1"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dirty="0"/>
          </a:p>
        </p:txBody>
      </p:sp>
    </p:spTree>
    <p:extLst>
      <p:ext uri="{BB962C8B-B14F-4D97-AF65-F5344CB8AC3E}">
        <p14:creationId xmlns:p14="http://schemas.microsoft.com/office/powerpoint/2010/main" val="2035075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We</a:t>
            </a:r>
            <a:r>
              <a:rPr lang="en-US" b="0" baseline="0" dirty="0" smtClean="0"/>
              <a:t> would like to thank everyone who participated in making the this project such a success over the past three terms. </a:t>
            </a:r>
            <a:endParaRPr lang="en-US" b="1"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dirty="0"/>
          </a:p>
        </p:txBody>
      </p:sp>
    </p:spTree>
    <p:extLst>
      <p:ext uri="{BB962C8B-B14F-4D97-AF65-F5344CB8AC3E}">
        <p14:creationId xmlns:p14="http://schemas.microsoft.com/office/powerpoint/2010/main" val="831828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climate in the Navajo Nation is inherently arid and dry. On</a:t>
            </a:r>
            <a:r>
              <a:rPr lang="en-US" sz="1200" kern="1200" baseline="0" dirty="0" smtClean="0">
                <a:solidFill>
                  <a:schemeClr val="tx1"/>
                </a:solidFill>
                <a:effectLst/>
                <a:latin typeface="+mn-lt"/>
                <a:ea typeface="+mn-ea"/>
                <a:cs typeface="+mn-cs"/>
              </a:rPr>
              <a:t> top of that, c</a:t>
            </a:r>
            <a:r>
              <a:rPr lang="en-US" sz="1200" kern="1200" dirty="0" smtClean="0">
                <a:solidFill>
                  <a:schemeClr val="tx1"/>
                </a:solidFill>
                <a:effectLst/>
                <a:latin typeface="+mn-lt"/>
                <a:ea typeface="+mn-ea"/>
                <a:cs typeface="+mn-cs"/>
              </a:rPr>
              <a:t>limate change is projected to continue to decrease precipitation, increase temperatures and aridity, and exacerbate drought in the Navajo Nation.</a:t>
            </a:r>
          </a:p>
          <a:p>
            <a:r>
              <a:rPr lang="en-US" sz="1200" kern="1200" dirty="0" smtClean="0">
                <a:solidFill>
                  <a:schemeClr val="tx1"/>
                </a:solidFill>
                <a:effectLst/>
                <a:latin typeface="+mn-lt"/>
                <a:ea typeface="+mn-ea"/>
                <a:cs typeface="+mn-cs"/>
              </a:rPr>
              <a:t>The drought has lead to many impacts including rapid decline in range conditions, poorer crop yield, and shifting of plant ranges used for ceremonial and medicinal plants, seasonal dust storms creating infrastructure damage, seasonal dust storms </a:t>
            </a:r>
          </a:p>
          <a:p>
            <a:r>
              <a:rPr lang="en-US" sz="1200" kern="1200" dirty="0" smtClean="0">
                <a:solidFill>
                  <a:schemeClr val="tx1"/>
                </a:solidFill>
                <a:effectLst/>
                <a:latin typeface="+mn-lt"/>
                <a:ea typeface="+mn-ea"/>
                <a:cs typeface="+mn-cs"/>
              </a:rPr>
              <a:t>70,000 people, about 1/3 of the population are without direct access to public water systems and rely heavily on groundwater sources, which are failing to recharge due to prolonged drought.</a:t>
            </a:r>
          </a:p>
          <a:p>
            <a:r>
              <a:rPr lang="en-US" sz="1200" kern="1200" dirty="0" smtClean="0">
                <a:solidFill>
                  <a:schemeClr val="tx1"/>
                </a:solidFill>
                <a:effectLst/>
                <a:latin typeface="+mn-lt"/>
                <a:ea typeface="+mn-ea"/>
                <a:cs typeface="+mn-cs"/>
              </a:rPr>
              <a:t>Severe economic challenges will require that short-term water resource funds be allocated cautiously for anticipated and on-going long-term drought issues.</a:t>
            </a:r>
          </a:p>
          <a:p>
            <a:r>
              <a:rPr lang="en-US" sz="1200" kern="1200" dirty="0" smtClean="0">
                <a:solidFill>
                  <a:schemeClr val="tx1"/>
                </a:solidFill>
                <a:effectLst/>
                <a:latin typeface="+mn-lt"/>
                <a:ea typeface="+mn-ea"/>
                <a:cs typeface="+mn-cs"/>
              </a:rPr>
              <a:t>The Navajo Nation currently relies on an SPI calculation from the Western Regional Climate Center (WRCC) to monitor drought, however, these values are not provided at a spatial resolution fine enough to examine differences in drought severity across the entire Nation.</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dirty="0"/>
          </a:p>
        </p:txBody>
      </p:sp>
    </p:spTree>
    <p:extLst>
      <p:ext uri="{BB962C8B-B14F-4D97-AF65-F5344CB8AC3E}">
        <p14:creationId xmlns:p14="http://schemas.microsoft.com/office/powerpoint/2010/main" val="1535389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solidFill>
                  <a:schemeClr val="bg2">
                    <a:lumMod val="50000"/>
                  </a:schemeClr>
                </a:solidFill>
              </a:rPr>
              <a:t>It is calculated by comparing precipitation at a given time of interest to historical avg. precipitation</a:t>
            </a:r>
          </a:p>
          <a:p>
            <a:r>
              <a:rPr lang="en-US" altLang="en-US" dirty="0" smtClean="0">
                <a:solidFill>
                  <a:schemeClr val="bg2">
                    <a:lumMod val="50000"/>
                  </a:schemeClr>
                </a:solidFill>
              </a:rPr>
              <a:t>the Navajo Nation uses the SPI to make monthly drought reports – indicating which areas are experiencing the most severe drought. </a:t>
            </a:r>
            <a:endParaRPr lang="en-US" dirty="0" smtClean="0">
              <a:solidFill>
                <a:schemeClr val="bg2">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dirty="0"/>
          </a:p>
        </p:txBody>
      </p:sp>
    </p:spTree>
    <p:extLst>
      <p:ext uri="{BB962C8B-B14F-4D97-AF65-F5344CB8AC3E}">
        <p14:creationId xmlns:p14="http://schemas.microsoft.com/office/powerpoint/2010/main" val="3600208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DEVELOP Ames Navajo Nation Climate I and II teams created a decision support tool called the Drought Severity Assessment Tool 2.0 (DSAT 2.0) to improve visualization of user-specified zonal SPI statistics using (CHIRPS data). However, high annual and seasonal variation make it difficult to assess whether increasing drought trends are significant. </a:t>
            </a:r>
          </a:p>
          <a:p>
            <a:r>
              <a:rPr lang="en-US" sz="1200" kern="1200" dirty="0" smtClean="0">
                <a:solidFill>
                  <a:schemeClr val="tx1"/>
                </a:solidFill>
                <a:effectLst/>
                <a:latin typeface="+mn-lt"/>
                <a:ea typeface="+mn-ea"/>
                <a:cs typeface="+mn-cs"/>
              </a:rPr>
              <a:t>This term, the our team aimed to determine whether there are significant temporal and spatial trends of SPI from DSAT2.0,, and, additionally, sought to analyze other drought indicators such as root zone soil moisture,   land surface temperature, and snow water equivalent.</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hope is to enable enhanced decision-making capacity regarding imminent economic and agricultural impacts from water resources scarcity in the NN.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dirty="0"/>
          </a:p>
        </p:txBody>
      </p:sp>
    </p:spTree>
    <p:extLst>
      <p:ext uri="{BB962C8B-B14F-4D97-AF65-F5344CB8AC3E}">
        <p14:creationId xmlns:p14="http://schemas.microsoft.com/office/powerpoint/2010/main" val="3700976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prevailing objectives we had for this term were to:</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1) validate DSAT 2.0 by comparing SPI values with observed precipitation measurements and recorded drought anomalies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2) identify spatial and temporal trends in each of the drought variables we studied</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3) and from these analyses, draw conclusions about ongoing drought conditions in the Navajo Nation, in a historical context</a:t>
            </a:r>
          </a:p>
          <a:p>
            <a:r>
              <a:rPr lang="en-US" sz="1200" kern="1200" dirty="0" smtClean="0">
                <a:solidFill>
                  <a:schemeClr val="tx1"/>
                </a:solidFill>
                <a:effectLst/>
                <a:latin typeface="+mn-lt"/>
                <a:ea typeface="+mn-ea"/>
                <a:cs typeface="+mn-cs"/>
              </a:rPr>
              <a:t>And now I’ll hand off to Christina who will speak more about the observations we used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dirty="0"/>
          </a:p>
        </p:txBody>
      </p:sp>
    </p:spTree>
    <p:extLst>
      <p:ext uri="{BB962C8B-B14F-4D97-AF65-F5344CB8AC3E}">
        <p14:creationId xmlns:p14="http://schemas.microsoft.com/office/powerpoint/2010/main" val="2091136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Nation,</a:t>
            </a:r>
            <a:r>
              <a:rPr lang="en-US" sz="1200" kern="1200" baseline="0" dirty="0" smtClean="0">
                <a:solidFill>
                  <a:schemeClr val="tx1"/>
                </a:solidFill>
                <a:effectLst/>
                <a:latin typeface="+mn-lt"/>
                <a:ea typeface="+mn-ea"/>
                <a:cs typeface="+mn-cs"/>
              </a:rPr>
              <a:t> located at the 4 corners, </a:t>
            </a:r>
            <a:r>
              <a:rPr lang="en-US" sz="1200" kern="1200" dirty="0" smtClean="0">
                <a:solidFill>
                  <a:schemeClr val="tx1"/>
                </a:solidFill>
                <a:effectLst/>
                <a:latin typeface="+mn-lt"/>
                <a:ea typeface="+mn-ea"/>
                <a:cs typeface="+mn-cs"/>
              </a:rPr>
              <a:t>is divided into agencies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and chapters for administrative purposes. However, the varying climatic and eco-regions that fall within each agency make this unit of analysis too large and diverse for our study, but the sheer number of chapters (110), make this unit of analysis too small, so, for the first part of our project, our team created regions on which to base our statistical analysis.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We followed chapter boundaries, grouping chapters together by similar climates, precipitation, and elevation. We have 12 regions, which allows for a more targeted analysis of drought trends, given the similarity in weather patterns among grouped regions.</a:t>
            </a:r>
            <a:endParaRPr lang="en-US" altLang="en-US" baseline="0" dirty="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4D56E158-4F89-43EC-A9B3-3EC6945B07B5}" type="slidenum">
              <a:rPr lang="en-US" altLang="en-US" smtClean="0">
                <a:latin typeface="Calibri" panose="020F0502020204030204" pitchFamily="34" charset="0"/>
              </a:rPr>
              <a:pPr/>
              <a:t>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969105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have several datasets</a:t>
            </a:r>
            <a:r>
              <a:rPr lang="en-US" sz="1200" kern="1200" baseline="0" dirty="0" smtClean="0">
                <a:solidFill>
                  <a:schemeClr val="tx1"/>
                </a:solidFill>
                <a:effectLst/>
                <a:latin typeface="+mn-lt"/>
                <a:ea typeface="+mn-ea"/>
                <a:cs typeface="+mn-cs"/>
              </a:rPr>
              <a:t> from which we obtain our drought indicators.</a:t>
            </a:r>
            <a:endParaRPr lang="en-US" sz="1200" kern="1200" dirty="0" smtClean="0">
              <a:solidFill>
                <a:schemeClr val="tx1"/>
              </a:solidFill>
              <a:effectLst/>
              <a:latin typeface="+mn-lt"/>
              <a:ea typeface="+mn-ea"/>
              <a:cs typeface="+mn-cs"/>
            </a:endParaRPr>
          </a:p>
          <a:p>
            <a:r>
              <a:rPr lang="en-US" sz="1200" i="0" kern="1200" dirty="0" smtClean="0">
                <a:solidFill>
                  <a:schemeClr val="tx1"/>
                </a:solidFill>
                <a:effectLst/>
                <a:latin typeface="+mn-lt"/>
                <a:ea typeface="+mn-ea"/>
                <a:cs typeface="+mn-cs"/>
              </a:rPr>
              <a:t>We use</a:t>
            </a:r>
            <a:r>
              <a:rPr lang="en-US" sz="1200" i="1" kern="1200" dirty="0" smtClean="0">
                <a:solidFill>
                  <a:schemeClr val="tx1"/>
                </a:solidFill>
                <a:effectLst/>
                <a:latin typeface="+mn-lt"/>
                <a:ea typeface="+mn-ea"/>
                <a:cs typeface="+mn-cs"/>
              </a:rPr>
              <a:t> ASSIMILATED</a:t>
            </a:r>
            <a:r>
              <a:rPr lang="en-US" sz="1200" kern="1200" dirty="0" smtClean="0">
                <a:solidFill>
                  <a:schemeClr val="tx1"/>
                </a:solidFill>
                <a:effectLst/>
                <a:latin typeface="+mn-lt"/>
                <a:ea typeface="+mn-ea"/>
                <a:cs typeface="+mn-cs"/>
              </a:rPr>
              <a:t> Gravity</a:t>
            </a:r>
            <a:r>
              <a:rPr lang="en-US" sz="1200" kern="1200" baseline="0" dirty="0" smtClean="0">
                <a:solidFill>
                  <a:schemeClr val="tx1"/>
                </a:solidFill>
                <a:effectLst/>
                <a:latin typeface="+mn-lt"/>
                <a:ea typeface="+mn-ea"/>
                <a:cs typeface="+mn-cs"/>
              </a:rPr>
              <a:t> Recovery &amp; Climate experiment, or </a:t>
            </a:r>
            <a:r>
              <a:rPr lang="en-US" sz="1200" kern="1200" dirty="0" smtClean="0">
                <a:solidFill>
                  <a:schemeClr val="tx1"/>
                </a:solidFill>
                <a:effectLst/>
                <a:latin typeface="+mn-lt"/>
                <a:ea typeface="+mn-ea"/>
                <a:cs typeface="+mn-cs"/>
              </a:rPr>
              <a:t>GRACE  for root</a:t>
            </a:r>
            <a:r>
              <a:rPr lang="en-US" sz="1200" kern="1200" baseline="0" dirty="0" smtClean="0">
                <a:solidFill>
                  <a:schemeClr val="tx1"/>
                </a:solidFill>
                <a:effectLst/>
                <a:latin typeface="+mn-lt"/>
                <a:ea typeface="+mn-ea"/>
                <a:cs typeface="+mn-cs"/>
              </a:rPr>
              <a:t> zone soil moisture, RZSM, which are in units of mass of water per top m3.</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Terra</a:t>
            </a:r>
            <a:r>
              <a:rPr lang="en-US" sz="1200" kern="1200" baseline="0" dirty="0" smtClean="0">
                <a:solidFill>
                  <a:schemeClr val="tx1"/>
                </a:solidFill>
                <a:effectLst/>
                <a:latin typeface="+mn-lt"/>
                <a:ea typeface="+mn-ea"/>
                <a:cs typeface="+mn-cs"/>
              </a:rPr>
              <a:t> Moderate resolution Imaging </a:t>
            </a:r>
            <a:r>
              <a:rPr lang="en-US" sz="1200" kern="1200" baseline="0" dirty="0" err="1" smtClean="0">
                <a:solidFill>
                  <a:schemeClr val="tx1"/>
                </a:solidFill>
                <a:effectLst/>
                <a:latin typeface="+mn-lt"/>
                <a:ea typeface="+mn-ea"/>
                <a:cs typeface="+mn-cs"/>
              </a:rPr>
              <a:t>spectroradiatometer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Terra</a:t>
            </a:r>
            <a:r>
              <a:rPr lang="en-US" sz="1200" kern="1200" baseline="0" dirty="0" smtClean="0">
                <a:solidFill>
                  <a:schemeClr val="tx1"/>
                </a:solidFill>
                <a:effectLst/>
                <a:latin typeface="+mn-lt"/>
                <a:ea typeface="+mn-ea"/>
                <a:cs typeface="+mn-cs"/>
              </a:rPr>
              <a:t> MODIS, for land surface temperature, LST, roughly in Kelvin</a:t>
            </a:r>
          </a:p>
          <a:p>
            <a:r>
              <a:rPr lang="en-US" sz="1200" kern="1200" dirty="0" smtClean="0">
                <a:solidFill>
                  <a:schemeClr val="tx1"/>
                </a:solidFill>
                <a:effectLst/>
                <a:latin typeface="+mn-lt"/>
                <a:ea typeface="+mn-ea"/>
                <a:cs typeface="+mn-cs"/>
              </a:rPr>
              <a:t>Satellite</a:t>
            </a:r>
            <a:r>
              <a:rPr lang="en-US" sz="1200" kern="1200" baseline="0" dirty="0" smtClean="0">
                <a:solidFill>
                  <a:schemeClr val="tx1"/>
                </a:solidFill>
                <a:effectLst/>
                <a:latin typeface="+mn-lt"/>
                <a:ea typeface="+mn-ea"/>
                <a:cs typeface="+mn-cs"/>
              </a:rPr>
              <a:t> data, airborne, and ground data used to update snow and mass energy balance and snow forecasts in </a:t>
            </a:r>
            <a:r>
              <a:rPr lang="en-US" sz="1200" kern="1200" dirty="0" err="1" smtClean="0">
                <a:solidFill>
                  <a:schemeClr val="tx1"/>
                </a:solidFill>
                <a:effectLst/>
                <a:latin typeface="+mn-lt"/>
                <a:ea typeface="+mn-ea"/>
                <a:cs typeface="+mn-cs"/>
              </a:rPr>
              <a:t>SNOw</a:t>
            </a:r>
            <a:r>
              <a:rPr lang="en-US" sz="1200" kern="1200" dirty="0" smtClean="0">
                <a:solidFill>
                  <a:schemeClr val="tx1"/>
                </a:solidFill>
                <a:effectLst/>
                <a:latin typeface="+mn-lt"/>
                <a:ea typeface="+mn-ea"/>
                <a:cs typeface="+mn-cs"/>
              </a:rPr>
              <a:t> Data Assimilation System (SNODAS) ~1 km,</a:t>
            </a:r>
            <a:r>
              <a:rPr lang="en-US" sz="1200" kern="1200" baseline="0" dirty="0" smtClean="0">
                <a:solidFill>
                  <a:schemeClr val="tx1"/>
                </a:solidFill>
                <a:effectLst/>
                <a:latin typeface="+mn-lt"/>
                <a:ea typeface="+mn-ea"/>
                <a:cs typeface="+mn-cs"/>
              </a:rPr>
              <a:t> available at daily snapshots from</a:t>
            </a:r>
            <a:r>
              <a:rPr lang="en-US" sz="1200" kern="1200" dirty="0" smtClean="0">
                <a:solidFill>
                  <a:schemeClr val="tx1"/>
                </a:solidFill>
                <a:effectLst/>
                <a:latin typeface="+mn-lt"/>
                <a:ea typeface="+mn-ea"/>
                <a:cs typeface="+mn-cs"/>
              </a:rPr>
              <a:t> October 1, 2003 to August 31, 2016. Units are in mm of water.</a:t>
            </a:r>
          </a:p>
          <a:p>
            <a:r>
              <a:rPr lang="en-US" sz="1200" kern="1200" dirty="0" smtClean="0">
                <a:solidFill>
                  <a:schemeClr val="tx1"/>
                </a:solidFill>
                <a:effectLst/>
                <a:latin typeface="+mn-lt"/>
                <a:ea typeface="+mn-ea"/>
                <a:cs typeface="+mn-cs"/>
              </a:rPr>
              <a:t>NASA</a:t>
            </a:r>
            <a:r>
              <a:rPr lang="en-US" sz="1200" kern="1200" baseline="0" dirty="0" smtClean="0">
                <a:solidFill>
                  <a:schemeClr val="tx1"/>
                </a:solidFill>
                <a:effectLst/>
                <a:latin typeface="+mn-lt"/>
                <a:ea typeface="+mn-ea"/>
                <a:cs typeface="+mn-cs"/>
              </a:rPr>
              <a:t> and NOAA satellite, in-situ data are used to update precipitation forecasts in </a:t>
            </a:r>
            <a:r>
              <a:rPr lang="en-US" sz="1200" kern="1200" dirty="0" smtClean="0">
                <a:solidFill>
                  <a:schemeClr val="tx1"/>
                </a:solidFill>
                <a:effectLst/>
                <a:latin typeface="+mn-lt"/>
                <a:ea typeface="+mn-ea"/>
                <a:cs typeface="+mn-cs"/>
              </a:rPr>
              <a:t>Climate Hazards Group </a:t>
            </a:r>
            <a:r>
              <a:rPr lang="en-US" sz="1200" kern="1200" dirty="0" err="1" smtClean="0">
                <a:solidFill>
                  <a:schemeClr val="tx1"/>
                </a:solidFill>
                <a:effectLst/>
                <a:latin typeface="+mn-lt"/>
                <a:ea typeface="+mn-ea"/>
                <a:cs typeface="+mn-cs"/>
              </a:rPr>
              <a:t>InfraRed</a:t>
            </a:r>
            <a:r>
              <a:rPr lang="en-US" sz="1200" kern="1200" dirty="0" smtClean="0">
                <a:solidFill>
                  <a:schemeClr val="tx1"/>
                </a:solidFill>
                <a:effectLst/>
                <a:latin typeface="+mn-lt"/>
                <a:ea typeface="+mn-ea"/>
                <a:cs typeface="+mn-cs"/>
              </a:rPr>
              <a:t> Precipitation with Station data (CHIRPS)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0.05° resolution.</a:t>
            </a:r>
            <a:r>
              <a:rPr lang="en-US" sz="1200" kern="1200" baseline="0" dirty="0" smtClean="0">
                <a:solidFill>
                  <a:schemeClr val="tx1"/>
                </a:solidFill>
                <a:effectLst/>
                <a:latin typeface="+mn-lt"/>
                <a:ea typeface="+mn-ea"/>
                <a:cs typeface="+mn-cs"/>
              </a:rPr>
              <a:t> Precipitation is used to calculate a moving average or normalized standardized precipitation index (SPI). </a:t>
            </a:r>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dirty="0"/>
          </a:p>
        </p:txBody>
      </p:sp>
    </p:spTree>
    <p:extLst>
      <p:ext uri="{BB962C8B-B14F-4D97-AF65-F5344CB8AC3E}">
        <p14:creationId xmlns:p14="http://schemas.microsoft.com/office/powerpoint/2010/main" val="2745326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First </a:t>
            </a:r>
            <a:r>
              <a:rPr lang="en-US" sz="1200" b="0" kern="1200" dirty="0" smtClean="0">
                <a:solidFill>
                  <a:schemeClr val="tx1"/>
                </a:solidFill>
                <a:effectLst/>
                <a:latin typeface="+mn-lt"/>
                <a:ea typeface="+mn-ea"/>
                <a:cs typeface="+mn-cs"/>
              </a:rPr>
              <a:t>we</a:t>
            </a:r>
            <a:r>
              <a:rPr lang="en-US" sz="1200" b="0" kern="1200" baseline="0" dirty="0" smtClean="0">
                <a:solidFill>
                  <a:schemeClr val="tx1"/>
                </a:solidFill>
                <a:effectLst/>
                <a:latin typeface="+mn-lt"/>
                <a:ea typeface="+mn-ea"/>
                <a:cs typeface="+mn-cs"/>
              </a:rPr>
              <a:t> validated DSAT 2.0 using ground weather station precipitation data from </a:t>
            </a:r>
            <a:r>
              <a:rPr lang="en-US" dirty="0" smtClean="0">
                <a:solidFill>
                  <a:schemeClr val="tx1">
                    <a:lumMod val="50000"/>
                    <a:lumOff val="50000"/>
                  </a:schemeClr>
                </a:solidFill>
              </a:rPr>
              <a:t>ground weather stations.</a:t>
            </a:r>
            <a:r>
              <a:rPr lang="en-US" baseline="0" dirty="0" smtClean="0">
                <a:solidFill>
                  <a:schemeClr val="tx1">
                    <a:lumMod val="50000"/>
                    <a:lumOff val="50000"/>
                  </a:schemeClr>
                </a:solidFill>
              </a:rPr>
              <a:t> </a:t>
            </a:r>
          </a:p>
          <a:p>
            <a:r>
              <a:rPr lang="en-US" b="0" baseline="0" dirty="0" smtClean="0">
                <a:solidFill>
                  <a:schemeClr val="tx1">
                    <a:lumMod val="50000"/>
                    <a:lumOff val="50000"/>
                  </a:schemeClr>
                </a:solidFill>
              </a:rPr>
              <a:t>We then explored for significant </a:t>
            </a:r>
            <a:r>
              <a:rPr lang="en-US" b="0" baseline="0" dirty="0" err="1" smtClean="0">
                <a:solidFill>
                  <a:schemeClr val="tx1">
                    <a:lumMod val="50000"/>
                    <a:lumOff val="50000"/>
                  </a:schemeClr>
                </a:solidFill>
              </a:rPr>
              <a:t>interannual</a:t>
            </a:r>
            <a:r>
              <a:rPr lang="en-US" b="0" baseline="0" dirty="0" smtClean="0">
                <a:solidFill>
                  <a:schemeClr val="tx1">
                    <a:lumMod val="50000"/>
                    <a:lumOff val="50000"/>
                  </a:schemeClr>
                </a:solidFill>
              </a:rPr>
              <a:t> and spatial drought trends. </a:t>
            </a:r>
          </a:p>
          <a:p>
            <a:r>
              <a:rPr lang="en-US" b="0" baseline="0" dirty="0" smtClean="0">
                <a:solidFill>
                  <a:schemeClr val="tx1">
                    <a:lumMod val="50000"/>
                    <a:lumOff val="50000"/>
                  </a:schemeClr>
                </a:solidFill>
              </a:rPr>
              <a:t>Finally we examined how SWE is changing temporally for locations where ground observations are unavailable.</a:t>
            </a:r>
            <a:endParaRPr lang="en-US" b="0"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dirty="0"/>
          </a:p>
        </p:txBody>
      </p:sp>
    </p:spTree>
    <p:extLst>
      <p:ext uri="{BB962C8B-B14F-4D97-AF65-F5344CB8AC3E}">
        <p14:creationId xmlns:p14="http://schemas.microsoft.com/office/powerpoint/2010/main" val="23785255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spTree>
    <p:extLst>
      <p:ext uri="{BB962C8B-B14F-4D97-AF65-F5344CB8AC3E}">
        <p14:creationId xmlns:p14="http://schemas.microsoft.com/office/powerpoint/2010/main" val="21822795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8"/>
            <a:ext cx="1236519" cy="1236519"/>
          </a:xfrm>
          <a:prstGeom prst="rect">
            <a:avLst/>
          </a:prstGeom>
        </p:spPr>
      </p:pic>
    </p:spTree>
    <p:extLst>
      <p:ext uri="{BB962C8B-B14F-4D97-AF65-F5344CB8AC3E}">
        <p14:creationId xmlns:p14="http://schemas.microsoft.com/office/powerpoint/2010/main" val="102761838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smtClean="0">
                <a:solidFill>
                  <a:schemeClr val="bg1"/>
                </a:solidFill>
                <a:latin typeface="Century Gothic" panose="020B0502020202020204" pitchFamily="34" charset="0"/>
              </a:rPr>
              <a:t>Acknowledgements</a:t>
            </a:r>
            <a:endParaRPr lang="en-US" sz="4800" b="0" dirty="0">
              <a:solidFill>
                <a:schemeClr val="bg1"/>
              </a:solidFill>
              <a:latin typeface="Century Gothic" panose="020B0502020202020204" pitchFamily="34" charset="0"/>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lvl1pPr>
          </a:lstStyle>
          <a:p>
            <a:pPr lvl="0"/>
            <a:r>
              <a:rPr lang="en-US" dirty="0" smtClean="0"/>
              <a:t>Name, Affiliation</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sp>
        <p:nvSpPr>
          <p:cNvPr id="11" name="contract info"/>
          <p:cNvSpPr/>
          <p:nvPr userDrawn="1"/>
        </p:nvSpPr>
        <p:spPr>
          <a:xfrm>
            <a:off x="0" y="6566241"/>
            <a:ext cx="12192000" cy="184666"/>
          </a:xfrm>
          <a:prstGeom prst="rect">
            <a:avLst/>
          </a:prstGeom>
        </p:spPr>
        <p:txBody>
          <a:bodyPr wrap="square">
            <a:spAutoFit/>
          </a:bodyPr>
          <a:lstStyle/>
          <a:p>
            <a:pPr lvl="0" algn="ctr">
              <a:buClr>
                <a:schemeClr val="dk1"/>
              </a:buClr>
              <a:buSzPct val="25000"/>
            </a:pP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600" i="1" baseline="0" dirty="0" smtClean="0">
                <a:solidFill>
                  <a:schemeClr val="bg1">
                    <a:lumMod val="50000"/>
                  </a:schemeClr>
                </a:solidFill>
                <a:latin typeface="Arial" panose="020B0604020202020204" pitchFamily="34" charset="0"/>
                <a:ea typeface="Questrial"/>
                <a:cs typeface="Arial" panose="020B0604020202020204" pitchFamily="34" charset="0"/>
                <a:sym typeface="Questrial"/>
              </a:rPr>
              <a:t>through contract </a:t>
            </a: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NNL11AA00B and cooperative agreement </a:t>
            </a:r>
            <a:r>
              <a:rPr lang="en-US" sz="600" i="1" baseline="0" dirty="0" smtClean="0">
                <a:solidFill>
                  <a:schemeClr val="bg1">
                    <a:lumMod val="50000"/>
                  </a:schemeClr>
                </a:solidFill>
                <a:latin typeface="Arial" panose="020B0604020202020204" pitchFamily="34" charset="0"/>
                <a:ea typeface="Questrial"/>
                <a:cs typeface="Arial" panose="020B0604020202020204" pitchFamily="34" charset="0"/>
                <a:sym typeface="Questrial"/>
              </a:rPr>
              <a:t>NNX14AB60A. </a:t>
            </a:r>
            <a:r>
              <a:rPr lang="en-US" sz="600" i="1" dirty="0" smtClean="0">
                <a:solidFill>
                  <a:schemeClr val="bg1">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288404649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8"/>
            <a:ext cx="1236519" cy="1236519"/>
          </a:xfrm>
          <a:prstGeom prst="rect">
            <a:avLst/>
          </a:prstGeom>
        </p:spPr>
      </p:pic>
    </p:spTree>
    <p:extLst>
      <p:ext uri="{BB962C8B-B14F-4D97-AF65-F5344CB8AC3E}">
        <p14:creationId xmlns:p14="http://schemas.microsoft.com/office/powerpoint/2010/main" val="30121351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EAA24A"/>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4"/>
          </a:xfrm>
          <a:prstGeom prst="rect">
            <a:avLst/>
          </a:prstGeom>
        </p:spPr>
      </p:pic>
    </p:spTree>
    <p:extLst>
      <p:ext uri="{BB962C8B-B14F-4D97-AF65-F5344CB8AC3E}">
        <p14:creationId xmlns:p14="http://schemas.microsoft.com/office/powerpoint/2010/main" val="420617004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EAA24A"/>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4"/>
          </a:xfrm>
          <a:prstGeom prst="rect">
            <a:avLst/>
          </a:prstGeom>
        </p:spPr>
      </p:pic>
    </p:spTree>
    <p:extLst>
      <p:ext uri="{BB962C8B-B14F-4D97-AF65-F5344CB8AC3E}">
        <p14:creationId xmlns:p14="http://schemas.microsoft.com/office/powerpoint/2010/main" val="123548131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8"/>
            <a:ext cx="1236519" cy="1236519"/>
          </a:xfrm>
          <a:prstGeom prst="rect">
            <a:avLst/>
          </a:prstGeom>
        </p:spPr>
      </p:pic>
    </p:spTree>
    <p:extLst>
      <p:ext uri="{BB962C8B-B14F-4D97-AF65-F5344CB8AC3E}">
        <p14:creationId xmlns:p14="http://schemas.microsoft.com/office/powerpoint/2010/main" val="138265180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Left text, Right image">
    <p:spTree>
      <p:nvGrpSpPr>
        <p:cNvPr id="1" name=""/>
        <p:cNvGrpSpPr/>
        <p:nvPr/>
      </p:nvGrpSpPr>
      <p:grpSpPr>
        <a:xfrm>
          <a:off x="0" y="0"/>
          <a:ext cx="0" cy="0"/>
          <a:chOff x="0" y="0"/>
          <a:chExt cx="0" cy="0"/>
        </a:xfrm>
      </p:grpSpPr>
      <p:sp>
        <p:nvSpPr>
          <p:cNvPr id="6" name="top color"/>
          <p:cNvSpPr/>
          <p:nvPr userDrawn="1"/>
        </p:nvSpPr>
        <p:spPr>
          <a:xfrm>
            <a:off x="0" y="1"/>
            <a:ext cx="12192000" cy="117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srgbClr val="FFFFFF"/>
              </a:solidFill>
            </a:endParaRPr>
          </a:p>
        </p:txBody>
      </p:sp>
      <p:sp>
        <p:nvSpPr>
          <p:cNvPr id="7" name="bottom color"/>
          <p:cNvSpPr/>
          <p:nvPr userDrawn="1"/>
        </p:nvSpPr>
        <p:spPr>
          <a:xfrm>
            <a:off x="0" y="6784976"/>
            <a:ext cx="12192000" cy="73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srgbClr val="FFFFFF"/>
              </a:solidFill>
            </a:endParaRPr>
          </a:p>
        </p:txBody>
      </p:sp>
      <p:sp>
        <p:nvSpPr>
          <p:cNvPr id="12" name="Section Body Text"/>
          <p:cNvSpPr>
            <a:spLocks noGrp="1"/>
          </p:cNvSpPr>
          <p:nvPr>
            <p:ph type="body" sz="quarter" idx="11"/>
          </p:nvPr>
        </p:nvSpPr>
        <p:spPr>
          <a:xfrm>
            <a:off x="694944" y="2130552"/>
            <a:ext cx="4791456" cy="3374136"/>
          </a:xfrm>
          <a:prstGeom prst="rect">
            <a:avLst/>
          </a:prstGeom>
        </p:spPr>
        <p:txBody>
          <a:bodyPr>
            <a:normAutofit/>
          </a:bodyPr>
          <a:lstStyle>
            <a:lvl1pPr marL="0" indent="0">
              <a:buNone/>
              <a:defRPr sz="2000" baseline="0"/>
            </a:lvl1pPr>
          </a:lstStyle>
          <a:p>
            <a:pPr lvl="0"/>
            <a:r>
              <a:rPr lang="en-US" smtClean="0"/>
              <a:t>Click to edit Master text styles</a:t>
            </a:r>
          </a:p>
        </p:txBody>
      </p:sp>
      <p:sp>
        <p:nvSpPr>
          <p:cNvPr id="10" name="Section Head"/>
          <p:cNvSpPr>
            <a:spLocks noGrp="1"/>
          </p:cNvSpPr>
          <p:nvPr>
            <p:ph type="body" sz="quarter" idx="10"/>
          </p:nvPr>
        </p:nvSpPr>
        <p:spPr>
          <a:xfrm>
            <a:off x="731520" y="640080"/>
            <a:ext cx="4754880" cy="1325880"/>
          </a:xfrm>
          <a:prstGeom prst="rect">
            <a:avLst/>
          </a:prstGeom>
        </p:spPr>
        <p:txBody>
          <a:bodyPr anchor="b">
            <a:normAutofit/>
          </a:bodyPr>
          <a:lstStyle>
            <a:lvl1pPr marL="0" indent="0">
              <a:buNone/>
              <a:defRPr sz="4000" b="1" baseline="0">
                <a:solidFill>
                  <a:schemeClr val="accent1"/>
                </a:solidFill>
              </a:defRPr>
            </a:lvl1pPr>
          </a:lstStyle>
          <a:p>
            <a:pPr lvl="0"/>
            <a:r>
              <a:rPr lang="en-US" smtClean="0"/>
              <a:t>Click to edit Master text styles</a:t>
            </a:r>
          </a:p>
        </p:txBody>
      </p:sp>
      <p:sp>
        <p:nvSpPr>
          <p:cNvPr id="15" name="Imagery"/>
          <p:cNvSpPr>
            <a:spLocks noGrp="1"/>
          </p:cNvSpPr>
          <p:nvPr>
            <p:ph type="pic" sz="quarter" idx="12"/>
          </p:nvPr>
        </p:nvSpPr>
        <p:spPr>
          <a:xfrm>
            <a:off x="6096000" y="0"/>
            <a:ext cx="6096000" cy="6858000"/>
          </a:xfrm>
          <a:prstGeom prst="rect">
            <a:avLst/>
          </a:prstGeom>
        </p:spPr>
        <p:txBody>
          <a:bodyPr rtlCol="0" anchor="ctr">
            <a:normAutofit/>
          </a:bodyPr>
          <a:lstStyle>
            <a:lvl1pPr marL="0" indent="0" algn="ctr">
              <a:buNone/>
              <a:defRPr sz="6000" b="1">
                <a:solidFill>
                  <a:schemeClr val="bg2">
                    <a:lumMod val="75000"/>
                  </a:schemeClr>
                </a:solidFill>
              </a:defRPr>
            </a:lvl1pPr>
          </a:lstStyle>
          <a:p>
            <a:pPr lvl="0"/>
            <a:r>
              <a:rPr lang="en-US" noProof="0" dirty="0" smtClean="0"/>
              <a:t>Click icon to add picture</a:t>
            </a:r>
            <a:endParaRPr lang="en-US" noProof="0" dirty="0"/>
          </a:p>
        </p:txBody>
      </p:sp>
      <p:sp>
        <p:nvSpPr>
          <p:cNvPr id="17" name="Image Credit"/>
          <p:cNvSpPr>
            <a:spLocks noGrp="1"/>
          </p:cNvSpPr>
          <p:nvPr>
            <p:ph type="body" sz="quarter" idx="13"/>
          </p:nvPr>
        </p:nvSpPr>
        <p:spPr>
          <a:xfrm>
            <a:off x="6096000" y="6583680"/>
            <a:ext cx="2657856" cy="274320"/>
          </a:xfrm>
          <a:prstGeom prst="rect">
            <a:avLst/>
          </a:prstGeom>
        </p:spPr>
        <p:txBody>
          <a:bodyPr>
            <a:normAutofit/>
          </a:bodyPr>
          <a:lstStyle>
            <a:lvl1pPr marL="0" indent="0">
              <a:buNone/>
              <a:defRPr sz="1200" baseline="0"/>
            </a:lvl1pPr>
          </a:lstStyle>
          <a:p>
            <a:pPr lvl="0"/>
            <a:r>
              <a:rPr lang="en-US" smtClean="0"/>
              <a:t>Click to edit Master text styles</a:t>
            </a:r>
          </a:p>
        </p:txBody>
      </p:sp>
    </p:spTree>
    <p:extLst>
      <p:ext uri="{BB962C8B-B14F-4D97-AF65-F5344CB8AC3E}">
        <p14:creationId xmlns:p14="http://schemas.microsoft.com/office/powerpoint/2010/main" val="3448350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6" r:id="rId5"/>
    <p:sldLayoutId id="2147483664" r:id="rId6"/>
    <p:sldLayoutId id="2147483665" r:id="rId7"/>
    <p:sldLayoutId id="2147483668" r:id="rId8"/>
    <p:sldLayoutId id="214748369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comments" Target="../comments/comment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microsoft.com/office/2007/relationships/hdphoto" Target="../media/hdphoto8.wdp"/><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tif"/><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comments" Target="../comments/comment1.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3.png"/><Relationship Id="rId5" Type="http://schemas.microsoft.com/office/2007/relationships/hdphoto" Target="../media/hdphoto2.wdp"/><Relationship Id="rId10" Type="http://schemas.openxmlformats.org/officeDocument/2006/relationships/comments" Target="../comments/comment2.xml"/><Relationship Id="rId4" Type="http://schemas.openxmlformats.org/officeDocument/2006/relationships/image" Target="../media/image22.png"/><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 r="-9916"/>
          <a:stretch/>
        </p:blipFill>
        <p:spPr>
          <a:xfrm>
            <a:off x="2850082" y="0"/>
            <a:ext cx="5565949" cy="3130847"/>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658" y="0"/>
            <a:ext cx="8134274" cy="6927575"/>
          </a:xfrm>
          <a:prstGeom prst="rect">
            <a:avLst/>
          </a:prstGeom>
        </p:spPr>
      </p:pic>
      <p:sp>
        <p:nvSpPr>
          <p:cNvPr id="18" name="Text Placeholder 18"/>
          <p:cNvSpPr txBox="1">
            <a:spLocks/>
          </p:cNvSpPr>
          <p:nvPr/>
        </p:nvSpPr>
        <p:spPr>
          <a:xfrm>
            <a:off x="8416031" y="3722657"/>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Madison Davis</a:t>
            </a:r>
            <a:endParaRPr lang="en-US" dirty="0">
              <a:solidFill>
                <a:schemeClr val="bg2">
                  <a:lumMod val="50000"/>
                </a:schemeClr>
              </a:solidFill>
              <a:latin typeface="Century Gothic" panose="020B0502020202020204" pitchFamily="34" charset="0"/>
            </a:endParaRPr>
          </a:p>
        </p:txBody>
      </p:sp>
      <p:sp>
        <p:nvSpPr>
          <p:cNvPr id="19" name="Text Placeholder 19"/>
          <p:cNvSpPr txBox="1">
            <a:spLocks/>
          </p:cNvSpPr>
          <p:nvPr/>
        </p:nvSpPr>
        <p:spPr>
          <a:xfrm>
            <a:off x="8416031" y="4091989"/>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Christina Zapata</a:t>
            </a:r>
            <a:endParaRPr lang="en-US" dirty="0">
              <a:solidFill>
                <a:schemeClr val="bg2">
                  <a:lumMod val="50000"/>
                </a:schemeClr>
              </a:solidFill>
              <a:latin typeface="Century Gothic" panose="020B0502020202020204" pitchFamily="34" charset="0"/>
            </a:endParaRPr>
          </a:p>
        </p:txBody>
      </p:sp>
      <p:sp>
        <p:nvSpPr>
          <p:cNvPr id="14" name="TextBox 13"/>
          <p:cNvSpPr txBox="1"/>
          <p:nvPr/>
        </p:nvSpPr>
        <p:spPr>
          <a:xfrm>
            <a:off x="849148" y="3441170"/>
            <a:ext cx="5982662"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NAVAJO NATION CLIMATE III</a:t>
            </a:r>
            <a:endParaRPr lang="en-US" sz="2800" dirty="0"/>
          </a:p>
        </p:txBody>
      </p:sp>
      <p:sp>
        <p:nvSpPr>
          <p:cNvPr id="15" name="Title 16"/>
          <p:cNvSpPr txBox="1">
            <a:spLocks/>
          </p:cNvSpPr>
          <p:nvPr/>
        </p:nvSpPr>
        <p:spPr>
          <a:xfrm>
            <a:off x="977431" y="3964390"/>
            <a:ext cx="5726097" cy="136763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1800" dirty="0">
                <a:solidFill>
                  <a:schemeClr val="bg1"/>
                </a:solidFill>
              </a:rPr>
              <a:t>Spatial and Inter-annual Variability of Drivers of Drought in the Navajo Nation </a:t>
            </a:r>
            <a:endParaRPr lang="en-US" sz="2400" dirty="0">
              <a:solidFill>
                <a:schemeClr val="bg1"/>
              </a:solidFill>
              <a:latin typeface="Century Gothic" panose="020B0502020202020204" pitchFamily="34" charset="0"/>
            </a:endParaRPr>
          </a:p>
        </p:txBody>
      </p:sp>
      <p:sp>
        <p:nvSpPr>
          <p:cNvPr id="16" name="Text Placeholder 17"/>
          <p:cNvSpPr txBox="1">
            <a:spLocks/>
          </p:cNvSpPr>
          <p:nvPr/>
        </p:nvSpPr>
        <p:spPr>
          <a:xfrm>
            <a:off x="8416031" y="3284738"/>
            <a:ext cx="3204840" cy="4379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2">
                    <a:lumMod val="50000"/>
                  </a:schemeClr>
                </a:solidFill>
                <a:latin typeface="Century Gothic" panose="020B0502020202020204" pitchFamily="34" charset="0"/>
              </a:rPr>
              <a:t>Lauryn Gutowski</a:t>
            </a: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 – Validating DSAT 2.0</a:t>
            </a:r>
            <a:endParaRPr lang="en-US" sz="4000" dirty="0">
              <a:solidFill>
                <a:schemeClr val="bg1"/>
              </a:solidFill>
              <a:latin typeface="Century Gothic" panose="020B0502020202020204" pitchFamily="34" charset="0"/>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4262" r="89977">
                        <a14:foregroundMark x1="56206" y1="66667" x2="58501" y2="67091"/>
                        <a14:foregroundMark x1="76206" y1="60424" x2="78314" y2="62364"/>
                        <a14:foregroundMark x1="71335" y1="75030" x2="71241" y2="76970"/>
                        <a14:foregroundMark x1="30585" y1="50000" x2="31663" y2="49576"/>
                      </a14:backgroundRemoval>
                    </a14:imgEffect>
                  </a14:imgLayer>
                </a14:imgProps>
              </a:ext>
              <a:ext uri="{28A0092B-C50C-407E-A947-70E740481C1C}">
                <a14:useLocalDpi xmlns:a14="http://schemas.microsoft.com/office/drawing/2010/main" val="0"/>
              </a:ext>
            </a:extLst>
          </a:blip>
          <a:stretch>
            <a:fillRect/>
          </a:stretch>
        </p:blipFill>
        <p:spPr>
          <a:xfrm>
            <a:off x="2158533" y="514350"/>
            <a:ext cx="9661992" cy="7466085"/>
          </a:xfrm>
          <a:prstGeom prst="rect">
            <a:avLst/>
          </a:prstGeom>
        </p:spPr>
      </p:pic>
      <p:sp>
        <p:nvSpPr>
          <p:cNvPr id="7" name="TextBox 6"/>
          <p:cNvSpPr txBox="1"/>
          <p:nvPr/>
        </p:nvSpPr>
        <p:spPr>
          <a:xfrm>
            <a:off x="8705849" y="1571625"/>
            <a:ext cx="3114675" cy="1200329"/>
          </a:xfrm>
          <a:prstGeom prst="rect">
            <a:avLst/>
          </a:prstGeom>
          <a:noFill/>
        </p:spPr>
        <p:txBody>
          <a:bodyPr wrap="square" rtlCol="0">
            <a:spAutoFit/>
          </a:bodyPr>
          <a:lstStyle/>
          <a:p>
            <a:pPr marL="285750" indent="-285750">
              <a:buClr>
                <a:schemeClr val="accent2"/>
              </a:buClr>
              <a:buFont typeface="Wingdings" panose="05000000000000000000" pitchFamily="2" charset="2"/>
              <a:buChar char="Ø"/>
            </a:pPr>
            <a:r>
              <a:rPr lang="en-US" dirty="0" smtClean="0">
                <a:solidFill>
                  <a:schemeClr val="tx1">
                    <a:lumMod val="50000"/>
                    <a:lumOff val="50000"/>
                  </a:schemeClr>
                </a:solidFill>
              </a:rPr>
              <a:t>The 11 </a:t>
            </a:r>
            <a:r>
              <a:rPr lang="en-US" dirty="0">
                <a:solidFill>
                  <a:schemeClr val="tx1">
                    <a:lumMod val="50000"/>
                    <a:lumOff val="50000"/>
                  </a:schemeClr>
                </a:solidFill>
              </a:rPr>
              <a:t>Remote Automated Weather </a:t>
            </a:r>
            <a:r>
              <a:rPr lang="en-US" dirty="0" smtClean="0">
                <a:solidFill>
                  <a:schemeClr val="tx1">
                    <a:lumMod val="50000"/>
                    <a:lumOff val="50000"/>
                  </a:schemeClr>
                </a:solidFill>
              </a:rPr>
              <a:t>Stations used to verify DSAT 2.0</a:t>
            </a:r>
            <a:endParaRPr lang="en-US" dirty="0">
              <a:solidFill>
                <a:schemeClr val="tx1">
                  <a:lumMod val="50000"/>
                  <a:lumOff val="50000"/>
                </a:schemeClr>
              </a:solidFill>
            </a:endParaRPr>
          </a:p>
        </p:txBody>
      </p:sp>
      <p:sp>
        <p:nvSpPr>
          <p:cNvPr id="10" name="Rectangle 7"/>
          <p:cNvSpPr>
            <a:spLocks noChangeArrowheads="1"/>
          </p:cNvSpPr>
          <p:nvPr/>
        </p:nvSpPr>
        <p:spPr bwMode="auto">
          <a:xfrm>
            <a:off x="339725" y="5324475"/>
            <a:ext cx="2730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6BAED6"/>
                </a:solidFill>
                <a:effectLst/>
                <a:latin typeface="ESRI Climate &amp; Precipitation" panose="02000000000000000000" pitchFamily="2" charset="0"/>
              </a:rPr>
              <a:t>Õ</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8"/>
          <p:cNvSpPr>
            <a:spLocks noChangeArrowheads="1"/>
          </p:cNvSpPr>
          <p:nvPr/>
        </p:nvSpPr>
        <p:spPr bwMode="auto">
          <a:xfrm>
            <a:off x="668338" y="5362575"/>
            <a:ext cx="370614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Century Gothic" panose="020B0502020202020204" pitchFamily="34" charset="0"/>
              </a:rPr>
              <a:t>Rain Gauge Analysis Site (COOP Network)</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10"/>
          <p:cNvSpPr>
            <a:spLocks noChangeArrowheads="1"/>
          </p:cNvSpPr>
          <p:nvPr/>
        </p:nvSpPr>
        <p:spPr bwMode="auto">
          <a:xfrm>
            <a:off x="339725" y="5608638"/>
            <a:ext cx="2730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3182BD"/>
                </a:solidFill>
                <a:effectLst/>
                <a:latin typeface="ESRI Climate &amp; Precipitation" panose="02000000000000000000" pitchFamily="2" charset="0"/>
              </a:rPr>
              <a:t>Õ</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3" name="Rectangle 11"/>
          <p:cNvSpPr>
            <a:spLocks noChangeArrowheads="1"/>
          </p:cNvSpPr>
          <p:nvPr/>
        </p:nvSpPr>
        <p:spPr bwMode="auto">
          <a:xfrm>
            <a:off x="668338" y="5646738"/>
            <a:ext cx="38496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Century Gothic" panose="020B0502020202020204" pitchFamily="34" charset="0"/>
              </a:rPr>
              <a:t>Rain Gauge Analysis Site (RAWS Network)</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6590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3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48051" y="6305550"/>
            <a:ext cx="5514974" cy="338554"/>
          </a:xfrm>
          <a:prstGeom prst="rect">
            <a:avLst/>
          </a:prstGeom>
          <a:noFill/>
        </p:spPr>
        <p:txBody>
          <a:bodyPr wrap="square" rtlCol="0">
            <a:spAutoFit/>
          </a:bodyPr>
          <a:lstStyle/>
          <a:p>
            <a:pPr algn="ctr"/>
            <a:r>
              <a:rPr lang="en-US" sz="1600" dirty="0" smtClean="0">
                <a:solidFill>
                  <a:schemeClr val="bg2">
                    <a:lumMod val="50000"/>
                  </a:schemeClr>
                </a:solidFill>
              </a:rPr>
              <a:t>Observed from Weather Stations</a:t>
            </a:r>
            <a:endParaRPr lang="en-US" sz="1600" dirty="0">
              <a:solidFill>
                <a:schemeClr val="bg2">
                  <a:lumMod val="50000"/>
                </a:schemeClr>
              </a:solidFill>
            </a:endParaRPr>
          </a:p>
        </p:txBody>
      </p:sp>
      <p:sp>
        <p:nvSpPr>
          <p:cNvPr id="6" name="TextBox 5"/>
          <p:cNvSpPr txBox="1"/>
          <p:nvPr/>
        </p:nvSpPr>
        <p:spPr>
          <a:xfrm>
            <a:off x="2800350" y="1733550"/>
            <a:ext cx="430887" cy="4438650"/>
          </a:xfrm>
          <a:prstGeom prst="rect">
            <a:avLst/>
          </a:prstGeom>
          <a:noFill/>
        </p:spPr>
        <p:txBody>
          <a:bodyPr vert="vert270" wrap="square" rtlCol="0">
            <a:spAutoFit/>
          </a:bodyPr>
          <a:lstStyle/>
          <a:p>
            <a:pPr algn="ctr"/>
            <a:r>
              <a:rPr lang="en-US" sz="1600" dirty="0" smtClean="0">
                <a:solidFill>
                  <a:schemeClr val="bg2">
                    <a:lumMod val="50000"/>
                  </a:schemeClr>
                </a:solidFill>
              </a:rPr>
              <a:t>Predicted from CHIRPS</a:t>
            </a:r>
            <a:endParaRPr lang="en-US" sz="1600" dirty="0">
              <a:solidFill>
                <a:schemeClr val="bg2">
                  <a:lumMod val="50000"/>
                </a:schemeClr>
              </a:solidFill>
            </a:endParaRPr>
          </a:p>
        </p:txBody>
      </p:sp>
      <p:grpSp>
        <p:nvGrpSpPr>
          <p:cNvPr id="11" name="Group 10"/>
          <p:cNvGrpSpPr/>
          <p:nvPr/>
        </p:nvGrpSpPr>
        <p:grpSpPr>
          <a:xfrm>
            <a:off x="9229725" y="1753514"/>
            <a:ext cx="2202622" cy="762716"/>
            <a:chOff x="9229725" y="1753514"/>
            <a:chExt cx="2202622" cy="762716"/>
          </a:xfrm>
        </p:grpSpPr>
        <p:sp>
          <p:nvSpPr>
            <p:cNvPr id="30" name="Rounded Rectangle 29"/>
            <p:cNvSpPr/>
            <p:nvPr/>
          </p:nvSpPr>
          <p:spPr>
            <a:xfrm>
              <a:off x="9229725" y="1753514"/>
              <a:ext cx="2202622" cy="762716"/>
            </a:xfrm>
            <a:prstGeom prst="roundRect">
              <a:avLst/>
            </a:prstGeom>
            <a:solidFill>
              <a:schemeClr val="bg1"/>
            </a:solidFill>
            <a:ln>
              <a:solidFill>
                <a:schemeClr val="bg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9" name="Group 8"/>
            <p:cNvGrpSpPr/>
            <p:nvPr/>
          </p:nvGrpSpPr>
          <p:grpSpPr>
            <a:xfrm>
              <a:off x="9601200" y="1839597"/>
              <a:ext cx="1600200" cy="601965"/>
              <a:chOff x="8915400" y="1800225"/>
              <a:chExt cx="1600200" cy="601965"/>
            </a:xfrm>
          </p:grpSpPr>
          <p:pic>
            <p:nvPicPr>
              <p:cNvPr id="7" name="Picture 6"/>
              <p:cNvPicPr>
                <a:picLocks noChangeAspect="1"/>
              </p:cNvPicPr>
              <p:nvPr/>
            </p:nvPicPr>
            <p:blipFill>
              <a:blip r:embed="rId3"/>
              <a:stretch>
                <a:fillRect/>
              </a:stretch>
            </p:blipFill>
            <p:spPr>
              <a:xfrm>
                <a:off x="8915400" y="1800225"/>
                <a:ext cx="314325" cy="590550"/>
              </a:xfrm>
              <a:prstGeom prst="rect">
                <a:avLst/>
              </a:prstGeom>
            </p:spPr>
          </p:pic>
          <p:sp>
            <p:nvSpPr>
              <p:cNvPr id="8" name="TextBox 7"/>
              <p:cNvSpPr txBox="1"/>
              <p:nvPr/>
            </p:nvSpPr>
            <p:spPr>
              <a:xfrm>
                <a:off x="9201150" y="1800225"/>
                <a:ext cx="1314450" cy="261610"/>
              </a:xfrm>
              <a:prstGeom prst="rect">
                <a:avLst/>
              </a:prstGeom>
              <a:noFill/>
            </p:spPr>
            <p:txBody>
              <a:bodyPr wrap="square" rtlCol="0">
                <a:spAutoFit/>
              </a:bodyPr>
              <a:lstStyle/>
              <a:p>
                <a:r>
                  <a:rPr lang="en-US" sz="1100" dirty="0" smtClean="0">
                    <a:solidFill>
                      <a:schemeClr val="bg2">
                        <a:lumMod val="50000"/>
                      </a:schemeClr>
                    </a:solidFill>
                  </a:rPr>
                  <a:t>Precipitation</a:t>
                </a:r>
                <a:endParaRPr lang="en-US" sz="1100" dirty="0">
                  <a:solidFill>
                    <a:schemeClr val="bg2">
                      <a:lumMod val="50000"/>
                    </a:schemeClr>
                  </a:solidFill>
                </a:endParaRPr>
              </a:p>
            </p:txBody>
          </p:sp>
          <p:sp>
            <p:nvSpPr>
              <p:cNvPr id="23" name="TextBox 22"/>
              <p:cNvSpPr txBox="1"/>
              <p:nvPr/>
            </p:nvSpPr>
            <p:spPr>
              <a:xfrm>
                <a:off x="9201150" y="1964695"/>
                <a:ext cx="1314450" cy="261610"/>
              </a:xfrm>
              <a:prstGeom prst="rect">
                <a:avLst/>
              </a:prstGeom>
              <a:noFill/>
            </p:spPr>
            <p:txBody>
              <a:bodyPr wrap="square" rtlCol="0">
                <a:spAutoFit/>
              </a:bodyPr>
              <a:lstStyle/>
              <a:p>
                <a:r>
                  <a:rPr lang="en-US" sz="1100" dirty="0" smtClean="0">
                    <a:solidFill>
                      <a:schemeClr val="bg2">
                        <a:lumMod val="50000"/>
                      </a:schemeClr>
                    </a:solidFill>
                  </a:rPr>
                  <a:t>Loess Smoother</a:t>
                </a:r>
                <a:endParaRPr lang="en-US" sz="1100" dirty="0">
                  <a:solidFill>
                    <a:schemeClr val="bg2">
                      <a:lumMod val="50000"/>
                    </a:schemeClr>
                  </a:solidFill>
                </a:endParaRPr>
              </a:p>
            </p:txBody>
          </p:sp>
          <p:sp>
            <p:nvSpPr>
              <p:cNvPr id="28" name="TextBox 27"/>
              <p:cNvSpPr txBox="1"/>
              <p:nvPr/>
            </p:nvSpPr>
            <p:spPr>
              <a:xfrm>
                <a:off x="9201150" y="2140580"/>
                <a:ext cx="1314450" cy="261610"/>
              </a:xfrm>
              <a:prstGeom prst="rect">
                <a:avLst/>
              </a:prstGeom>
              <a:noFill/>
            </p:spPr>
            <p:txBody>
              <a:bodyPr wrap="square" rtlCol="0">
                <a:spAutoFit/>
              </a:bodyPr>
              <a:lstStyle/>
              <a:p>
                <a:r>
                  <a:rPr lang="en-US" sz="1100" dirty="0" smtClean="0">
                    <a:solidFill>
                      <a:schemeClr val="bg2">
                        <a:lumMod val="50000"/>
                      </a:schemeClr>
                    </a:solidFill>
                  </a:rPr>
                  <a:t>1-to-1 Line</a:t>
                </a:r>
                <a:endParaRPr lang="en-US" sz="1100" dirty="0">
                  <a:solidFill>
                    <a:schemeClr val="bg2">
                      <a:lumMod val="50000"/>
                    </a:schemeClr>
                  </a:solidFill>
                </a:endParaRPr>
              </a:p>
            </p:txBody>
          </p:sp>
        </p:grpSp>
      </p:grpSp>
      <p:pic>
        <p:nvPicPr>
          <p:cNvPr id="10" name="Picture 9"/>
          <p:cNvPicPr>
            <a:picLocks noChangeAspect="1"/>
          </p:cNvPicPr>
          <p:nvPr/>
        </p:nvPicPr>
        <p:blipFill>
          <a:blip r:embed="rId4"/>
          <a:stretch>
            <a:fillRect/>
          </a:stretch>
        </p:blipFill>
        <p:spPr>
          <a:xfrm>
            <a:off x="3162300" y="1609725"/>
            <a:ext cx="5924550" cy="4686300"/>
          </a:xfrm>
          <a:prstGeom prst="rect">
            <a:avLst/>
          </a:prstGeom>
        </p:spPr>
      </p:pic>
      <p:sp>
        <p:nvSpPr>
          <p:cNvPr id="35"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 – Validating DSAT 2.0</a:t>
            </a:r>
            <a:endParaRPr lang="en-US" sz="4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52135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141880" y="1978789"/>
            <a:ext cx="9839325" cy="3971925"/>
          </a:xfrm>
          <a:prstGeom prst="rect">
            <a:avLst/>
          </a:prstGeom>
        </p:spPr>
      </p:pic>
      <p:sp>
        <p:nvSpPr>
          <p:cNvPr id="6"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 - SPI</a:t>
            </a:r>
            <a:endParaRPr lang="en-US" sz="4000" dirty="0">
              <a:solidFill>
                <a:schemeClr val="bg1"/>
              </a:solidFill>
              <a:latin typeface="Century Gothic" panose="020B0502020202020204" pitchFamily="34" charset="0"/>
            </a:endParaRPr>
          </a:p>
        </p:txBody>
      </p:sp>
      <p:sp>
        <p:nvSpPr>
          <p:cNvPr id="7" name="Rectangle 6"/>
          <p:cNvSpPr/>
          <p:nvPr/>
        </p:nvSpPr>
        <p:spPr>
          <a:xfrm>
            <a:off x="7658100" y="2317234"/>
            <a:ext cx="2326278" cy="369332"/>
          </a:xfrm>
          <a:prstGeom prst="rect">
            <a:avLst/>
          </a:prstGeom>
        </p:spPr>
        <p:txBody>
          <a:bodyPr wrap="none">
            <a:spAutoFit/>
          </a:bodyPr>
          <a:lstStyle/>
          <a:p>
            <a:r>
              <a:rPr lang="en-US" dirty="0">
                <a:solidFill>
                  <a:schemeClr val="bg2">
                    <a:lumMod val="50000"/>
                  </a:schemeClr>
                </a:solidFill>
              </a:rPr>
              <a:t>Y = -</a:t>
            </a:r>
            <a:r>
              <a:rPr lang="en-US" dirty="0" smtClean="0">
                <a:solidFill>
                  <a:schemeClr val="bg2">
                    <a:lumMod val="50000"/>
                  </a:schemeClr>
                </a:solidFill>
              </a:rPr>
              <a:t>0.0349x </a:t>
            </a:r>
            <a:r>
              <a:rPr lang="en-US" dirty="0">
                <a:solidFill>
                  <a:schemeClr val="bg2">
                    <a:lumMod val="50000"/>
                  </a:schemeClr>
                </a:solidFill>
              </a:rPr>
              <a:t>+ </a:t>
            </a:r>
            <a:r>
              <a:rPr lang="en-US" dirty="0" smtClean="0">
                <a:solidFill>
                  <a:schemeClr val="bg2">
                    <a:lumMod val="50000"/>
                  </a:schemeClr>
                </a:solidFill>
              </a:rPr>
              <a:t>70.30</a:t>
            </a:r>
            <a:endParaRPr lang="en-US" dirty="0">
              <a:solidFill>
                <a:schemeClr val="bg2">
                  <a:lumMod val="50000"/>
                </a:schemeClr>
              </a:solidFill>
            </a:endParaRPr>
          </a:p>
        </p:txBody>
      </p:sp>
      <p:sp>
        <p:nvSpPr>
          <p:cNvPr id="9" name="TextBox 8"/>
          <p:cNvSpPr txBox="1"/>
          <p:nvPr/>
        </p:nvSpPr>
        <p:spPr>
          <a:xfrm>
            <a:off x="1279524" y="1344612"/>
            <a:ext cx="9350376" cy="369332"/>
          </a:xfrm>
          <a:prstGeom prst="rect">
            <a:avLst/>
          </a:prstGeom>
          <a:noFill/>
        </p:spPr>
        <p:txBody>
          <a:bodyPr wrap="square" rtlCol="0">
            <a:spAutoFit/>
          </a:bodyPr>
          <a:lstStyle/>
          <a:p>
            <a:pPr algn="ctr"/>
            <a:r>
              <a:rPr lang="en-US" dirty="0" smtClean="0">
                <a:solidFill>
                  <a:schemeClr val="bg2">
                    <a:lumMod val="50000"/>
                  </a:schemeClr>
                </a:solidFill>
              </a:rPr>
              <a:t>SPI values for Hopi Buttes/Grasslands Climate Zone</a:t>
            </a:r>
            <a:endParaRPr lang="en-US" dirty="0">
              <a:solidFill>
                <a:schemeClr val="bg2">
                  <a:lumMod val="50000"/>
                </a:schemeClr>
              </a:solidFill>
            </a:endParaRPr>
          </a:p>
        </p:txBody>
      </p:sp>
      <p:sp>
        <p:nvSpPr>
          <p:cNvPr id="10" name="TextBox 9"/>
          <p:cNvSpPr txBox="1"/>
          <p:nvPr/>
        </p:nvSpPr>
        <p:spPr>
          <a:xfrm>
            <a:off x="1279524" y="6326187"/>
            <a:ext cx="9223376" cy="369332"/>
          </a:xfrm>
          <a:prstGeom prst="rect">
            <a:avLst/>
          </a:prstGeom>
          <a:noFill/>
        </p:spPr>
        <p:txBody>
          <a:bodyPr wrap="square" rtlCol="0">
            <a:spAutoFit/>
          </a:bodyPr>
          <a:lstStyle/>
          <a:p>
            <a:pPr algn="ctr"/>
            <a:r>
              <a:rPr lang="en-US" dirty="0" smtClean="0">
                <a:solidFill>
                  <a:schemeClr val="bg2">
                    <a:lumMod val="50000"/>
                  </a:schemeClr>
                </a:solidFill>
              </a:rPr>
              <a:t>Year</a:t>
            </a:r>
            <a:endParaRPr lang="en-US" dirty="0">
              <a:solidFill>
                <a:schemeClr val="bg2">
                  <a:lumMod val="50000"/>
                </a:schemeClr>
              </a:solidFill>
            </a:endParaRPr>
          </a:p>
        </p:txBody>
      </p:sp>
      <p:sp>
        <p:nvSpPr>
          <p:cNvPr id="11" name="TextBox 10"/>
          <p:cNvSpPr txBox="1"/>
          <p:nvPr/>
        </p:nvSpPr>
        <p:spPr>
          <a:xfrm>
            <a:off x="379709" y="1670903"/>
            <a:ext cx="461665" cy="4604484"/>
          </a:xfrm>
          <a:prstGeom prst="rect">
            <a:avLst/>
          </a:prstGeom>
          <a:noFill/>
        </p:spPr>
        <p:txBody>
          <a:bodyPr vert="vert270" wrap="square" rtlCol="0">
            <a:spAutoFit/>
          </a:bodyPr>
          <a:lstStyle/>
          <a:p>
            <a:pPr algn="ctr"/>
            <a:r>
              <a:rPr lang="en-US" dirty="0" smtClean="0">
                <a:solidFill>
                  <a:schemeClr val="bg2">
                    <a:lumMod val="50000"/>
                  </a:schemeClr>
                </a:solidFill>
              </a:rPr>
              <a:t>6-month SPI</a:t>
            </a:r>
            <a:endParaRPr lang="en-US" dirty="0">
              <a:solidFill>
                <a:schemeClr val="bg2">
                  <a:lumMod val="50000"/>
                </a:schemeClr>
              </a:solidFill>
            </a:endParaRPr>
          </a:p>
        </p:txBody>
      </p:sp>
      <p:grpSp>
        <p:nvGrpSpPr>
          <p:cNvPr id="16" name="Group 15"/>
          <p:cNvGrpSpPr/>
          <p:nvPr/>
        </p:nvGrpSpPr>
        <p:grpSpPr>
          <a:xfrm>
            <a:off x="9626600" y="1344612"/>
            <a:ext cx="2247900" cy="762716"/>
            <a:chOff x="9512300" y="1344612"/>
            <a:chExt cx="2359674" cy="757793"/>
          </a:xfrm>
        </p:grpSpPr>
        <p:sp>
          <p:nvSpPr>
            <p:cNvPr id="12" name="Rounded Rectangle 11"/>
            <p:cNvSpPr/>
            <p:nvPr/>
          </p:nvSpPr>
          <p:spPr>
            <a:xfrm>
              <a:off x="9512300" y="1344612"/>
              <a:ext cx="2312145" cy="757793"/>
            </a:xfrm>
            <a:prstGeom prst="roundRect">
              <a:avLst/>
            </a:prstGeom>
            <a:solidFill>
              <a:schemeClr val="bg1"/>
            </a:solidFill>
            <a:ln>
              <a:solidFill>
                <a:schemeClr val="bg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TextBox 12"/>
            <p:cNvSpPr txBox="1"/>
            <p:nvPr/>
          </p:nvSpPr>
          <p:spPr>
            <a:xfrm>
              <a:off x="10089405" y="1422291"/>
              <a:ext cx="1609724" cy="338554"/>
            </a:xfrm>
            <a:prstGeom prst="rect">
              <a:avLst/>
            </a:prstGeom>
            <a:noFill/>
          </p:spPr>
          <p:txBody>
            <a:bodyPr wrap="square" rtlCol="0">
              <a:spAutoFit/>
            </a:bodyPr>
            <a:lstStyle/>
            <a:p>
              <a:r>
                <a:rPr lang="en-US" sz="1600" dirty="0" smtClean="0">
                  <a:solidFill>
                    <a:schemeClr val="bg2">
                      <a:lumMod val="50000"/>
                    </a:schemeClr>
                  </a:solidFill>
                </a:rPr>
                <a:t>Time Series</a:t>
              </a:r>
              <a:endParaRPr lang="en-US" sz="1600" dirty="0">
                <a:solidFill>
                  <a:schemeClr val="bg2">
                    <a:lumMod val="50000"/>
                  </a:schemeClr>
                </a:solidFill>
              </a:endParaRPr>
            </a:p>
          </p:txBody>
        </p:sp>
        <p:sp>
          <p:nvSpPr>
            <p:cNvPr id="14" name="TextBox 13"/>
            <p:cNvSpPr txBox="1"/>
            <p:nvPr/>
          </p:nvSpPr>
          <p:spPr>
            <a:xfrm>
              <a:off x="10043174" y="1713051"/>
              <a:ext cx="1828800" cy="338554"/>
            </a:xfrm>
            <a:prstGeom prst="rect">
              <a:avLst/>
            </a:prstGeom>
            <a:noFill/>
          </p:spPr>
          <p:txBody>
            <a:bodyPr wrap="square" rtlCol="0">
              <a:spAutoFit/>
            </a:bodyPr>
            <a:lstStyle/>
            <a:p>
              <a:r>
                <a:rPr lang="en-US" sz="1600" dirty="0" smtClean="0">
                  <a:solidFill>
                    <a:schemeClr val="bg2">
                      <a:lumMod val="50000"/>
                    </a:schemeClr>
                  </a:solidFill>
                </a:rPr>
                <a:t>Sen’s Slope Line</a:t>
              </a:r>
              <a:endParaRPr lang="en-US" sz="1600" dirty="0">
                <a:solidFill>
                  <a:schemeClr val="bg2">
                    <a:lumMod val="50000"/>
                  </a:schemeClr>
                </a:solidFill>
              </a:endParaRPr>
            </a:p>
          </p:txBody>
        </p:sp>
        <p:pic>
          <p:nvPicPr>
            <p:cNvPr id="15" name="Picture 14"/>
            <p:cNvPicPr>
              <a:picLocks noChangeAspect="1"/>
            </p:cNvPicPr>
            <p:nvPr/>
          </p:nvPicPr>
          <p:blipFill>
            <a:blip r:embed="rId4"/>
            <a:stretch>
              <a:fillRect/>
            </a:stretch>
          </p:blipFill>
          <p:spPr>
            <a:xfrm>
              <a:off x="9601200" y="1472922"/>
              <a:ext cx="520700" cy="520700"/>
            </a:xfrm>
            <a:prstGeom prst="rect">
              <a:avLst/>
            </a:prstGeom>
          </p:spPr>
        </p:pic>
      </p:grpSp>
      <p:sp>
        <p:nvSpPr>
          <p:cNvPr id="2" name="TextBox 1"/>
          <p:cNvSpPr txBox="1"/>
          <p:nvPr/>
        </p:nvSpPr>
        <p:spPr>
          <a:xfrm>
            <a:off x="781050" y="2097997"/>
            <a:ext cx="498474" cy="4247317"/>
          </a:xfrm>
          <a:prstGeom prst="rect">
            <a:avLst/>
          </a:prstGeom>
          <a:noFill/>
        </p:spPr>
        <p:txBody>
          <a:bodyPr wrap="square" rtlCol="0">
            <a:spAutoFit/>
          </a:bodyPr>
          <a:lstStyle/>
          <a:p>
            <a:endParaRPr lang="en-US" sz="1500" dirty="0" smtClean="0">
              <a:solidFill>
                <a:schemeClr val="tx1">
                  <a:lumMod val="65000"/>
                  <a:lumOff val="35000"/>
                </a:schemeClr>
              </a:solidFill>
            </a:endParaRPr>
          </a:p>
          <a:p>
            <a:r>
              <a:rPr lang="en-US" sz="1500" dirty="0" smtClean="0">
                <a:solidFill>
                  <a:schemeClr val="tx1">
                    <a:lumMod val="65000"/>
                    <a:lumOff val="35000"/>
                  </a:schemeClr>
                </a:solidFill>
              </a:rPr>
              <a:t>2</a:t>
            </a:r>
          </a:p>
          <a:p>
            <a:endParaRPr lang="en-US" sz="1500" dirty="0" smtClean="0">
              <a:solidFill>
                <a:schemeClr val="tx1">
                  <a:lumMod val="65000"/>
                  <a:lumOff val="35000"/>
                </a:schemeClr>
              </a:solidFill>
            </a:endParaRPr>
          </a:p>
          <a:p>
            <a:endParaRPr lang="en-US" sz="1500" dirty="0" smtClean="0">
              <a:solidFill>
                <a:schemeClr val="tx1">
                  <a:lumMod val="65000"/>
                  <a:lumOff val="35000"/>
                </a:schemeClr>
              </a:solidFill>
            </a:endParaRPr>
          </a:p>
          <a:p>
            <a:endParaRPr lang="en-US" sz="1500" dirty="0" smtClean="0">
              <a:solidFill>
                <a:schemeClr val="tx1">
                  <a:lumMod val="65000"/>
                  <a:lumOff val="35000"/>
                </a:schemeClr>
              </a:solidFill>
            </a:endParaRPr>
          </a:p>
          <a:p>
            <a:r>
              <a:rPr lang="en-US" sz="1500" dirty="0" smtClean="0">
                <a:solidFill>
                  <a:schemeClr val="tx1">
                    <a:lumMod val="65000"/>
                    <a:lumOff val="35000"/>
                  </a:schemeClr>
                </a:solidFill>
              </a:rPr>
              <a:t>1</a:t>
            </a:r>
          </a:p>
          <a:p>
            <a:endParaRPr lang="en-US" sz="1500" dirty="0">
              <a:solidFill>
                <a:schemeClr val="tx1">
                  <a:lumMod val="65000"/>
                  <a:lumOff val="35000"/>
                </a:schemeClr>
              </a:solidFill>
            </a:endParaRPr>
          </a:p>
          <a:p>
            <a:endParaRPr lang="en-US" sz="1500" dirty="0" smtClean="0">
              <a:solidFill>
                <a:schemeClr val="tx1">
                  <a:lumMod val="65000"/>
                  <a:lumOff val="35000"/>
                </a:schemeClr>
              </a:solidFill>
            </a:endParaRPr>
          </a:p>
          <a:p>
            <a:endParaRPr lang="en-US" sz="1500" dirty="0" smtClean="0">
              <a:solidFill>
                <a:schemeClr val="tx1">
                  <a:lumMod val="65000"/>
                  <a:lumOff val="35000"/>
                </a:schemeClr>
              </a:solidFill>
            </a:endParaRPr>
          </a:p>
          <a:p>
            <a:r>
              <a:rPr lang="en-US" sz="1500" dirty="0" smtClean="0">
                <a:solidFill>
                  <a:schemeClr val="tx1">
                    <a:lumMod val="65000"/>
                    <a:lumOff val="35000"/>
                  </a:schemeClr>
                </a:solidFill>
              </a:rPr>
              <a:t>0</a:t>
            </a:r>
            <a:endParaRPr lang="en-US" sz="1500" dirty="0">
              <a:solidFill>
                <a:schemeClr val="tx1">
                  <a:lumMod val="65000"/>
                  <a:lumOff val="35000"/>
                </a:schemeClr>
              </a:solidFill>
            </a:endParaRPr>
          </a:p>
          <a:p>
            <a:endParaRPr lang="en-US" sz="1500" dirty="0" smtClean="0">
              <a:solidFill>
                <a:schemeClr val="tx1">
                  <a:lumMod val="65000"/>
                  <a:lumOff val="35000"/>
                </a:schemeClr>
              </a:solidFill>
            </a:endParaRPr>
          </a:p>
          <a:p>
            <a:endParaRPr lang="en-US" sz="1500" dirty="0" smtClean="0">
              <a:solidFill>
                <a:schemeClr val="tx1">
                  <a:lumMod val="65000"/>
                  <a:lumOff val="35000"/>
                </a:schemeClr>
              </a:solidFill>
            </a:endParaRPr>
          </a:p>
          <a:p>
            <a:endParaRPr lang="en-US" sz="1500" dirty="0">
              <a:solidFill>
                <a:schemeClr val="tx1">
                  <a:lumMod val="65000"/>
                  <a:lumOff val="35000"/>
                </a:schemeClr>
              </a:solidFill>
            </a:endParaRPr>
          </a:p>
          <a:p>
            <a:r>
              <a:rPr lang="en-US" sz="1500" dirty="0" smtClean="0">
                <a:solidFill>
                  <a:schemeClr val="tx1">
                    <a:lumMod val="65000"/>
                    <a:lumOff val="35000"/>
                  </a:schemeClr>
                </a:solidFill>
              </a:rPr>
              <a:t>-1</a:t>
            </a:r>
          </a:p>
          <a:p>
            <a:endParaRPr lang="en-US" sz="1500" dirty="0">
              <a:solidFill>
                <a:schemeClr val="tx1">
                  <a:lumMod val="65000"/>
                  <a:lumOff val="35000"/>
                </a:schemeClr>
              </a:solidFill>
            </a:endParaRPr>
          </a:p>
          <a:p>
            <a:endParaRPr lang="en-US" sz="1500" dirty="0">
              <a:solidFill>
                <a:schemeClr val="tx1">
                  <a:lumMod val="65000"/>
                  <a:lumOff val="35000"/>
                </a:schemeClr>
              </a:solidFill>
            </a:endParaRPr>
          </a:p>
          <a:p>
            <a:endParaRPr lang="en-US" sz="1500" dirty="0" smtClean="0">
              <a:solidFill>
                <a:schemeClr val="tx1">
                  <a:lumMod val="65000"/>
                  <a:lumOff val="35000"/>
                </a:schemeClr>
              </a:solidFill>
            </a:endParaRPr>
          </a:p>
          <a:p>
            <a:r>
              <a:rPr lang="en-US" sz="1500" dirty="0" smtClean="0">
                <a:solidFill>
                  <a:schemeClr val="tx1">
                    <a:lumMod val="65000"/>
                    <a:lumOff val="35000"/>
                  </a:schemeClr>
                </a:solidFill>
              </a:rPr>
              <a:t>-2</a:t>
            </a:r>
            <a:endParaRPr lang="en-US" sz="1500" dirty="0">
              <a:solidFill>
                <a:schemeClr val="tx1">
                  <a:lumMod val="65000"/>
                  <a:lumOff val="35000"/>
                </a:schemeClr>
              </a:solidFill>
            </a:endParaRPr>
          </a:p>
        </p:txBody>
      </p:sp>
      <p:sp>
        <p:nvSpPr>
          <p:cNvPr id="3" name="TextBox 2"/>
          <p:cNvSpPr txBox="1"/>
          <p:nvPr/>
        </p:nvSpPr>
        <p:spPr>
          <a:xfrm>
            <a:off x="1279524" y="6057900"/>
            <a:ext cx="9723889" cy="323165"/>
          </a:xfrm>
          <a:prstGeom prst="rect">
            <a:avLst/>
          </a:prstGeom>
          <a:noFill/>
        </p:spPr>
        <p:txBody>
          <a:bodyPr wrap="square" rtlCol="0">
            <a:spAutoFit/>
          </a:bodyPr>
          <a:lstStyle/>
          <a:p>
            <a:r>
              <a:rPr lang="en-US" sz="1500" dirty="0">
                <a:solidFill>
                  <a:schemeClr val="tx1">
                    <a:lumMod val="65000"/>
                    <a:lumOff val="35000"/>
                  </a:schemeClr>
                </a:solidFill>
              </a:rPr>
              <a:t> </a:t>
            </a:r>
            <a:r>
              <a:rPr lang="en-US" sz="1500" dirty="0" smtClean="0">
                <a:solidFill>
                  <a:schemeClr val="tx1">
                    <a:lumMod val="65000"/>
                    <a:lumOff val="35000"/>
                  </a:schemeClr>
                </a:solidFill>
              </a:rPr>
              <a:t>      1985		    1990                   1995                 2000                  2005                 2010                    2015 </a:t>
            </a:r>
            <a:endParaRPr lang="en-US" sz="1500" dirty="0">
              <a:solidFill>
                <a:schemeClr val="tx1">
                  <a:lumMod val="65000"/>
                  <a:lumOff val="35000"/>
                </a:schemeClr>
              </a:solidFill>
            </a:endParaRPr>
          </a:p>
        </p:txBody>
      </p:sp>
    </p:spTree>
    <p:extLst>
      <p:ext uri="{BB962C8B-B14F-4D97-AF65-F5344CB8AC3E}">
        <p14:creationId xmlns:p14="http://schemas.microsoft.com/office/powerpoint/2010/main" val="135023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 - SPI</a:t>
            </a:r>
            <a:endParaRPr lang="en-US" sz="4000" dirty="0">
              <a:solidFill>
                <a:schemeClr val="bg1"/>
              </a:solidFill>
              <a:latin typeface="Century Gothic" panose="020B0502020202020204" pitchFamily="34" charset="0"/>
            </a:endParaRPr>
          </a:p>
        </p:txBody>
      </p:sp>
      <p:pic>
        <p:nvPicPr>
          <p:cNvPr id="345" name="Picture 344"/>
          <p:cNvPicPr>
            <a:picLocks noChangeAspect="1"/>
          </p:cNvPicPr>
          <p:nvPr/>
        </p:nvPicPr>
        <p:blipFill>
          <a:blip r:embed="rId3"/>
          <a:stretch>
            <a:fillRect/>
          </a:stretch>
        </p:blipFill>
        <p:spPr>
          <a:xfrm>
            <a:off x="140788" y="1746250"/>
            <a:ext cx="11832053" cy="3702050"/>
          </a:xfrm>
          <a:prstGeom prst="rect">
            <a:avLst/>
          </a:prstGeom>
        </p:spPr>
      </p:pic>
    </p:spTree>
    <p:extLst>
      <p:ext uri="{BB962C8B-B14F-4D97-AF65-F5344CB8AC3E}">
        <p14:creationId xmlns:p14="http://schemas.microsoft.com/office/powerpoint/2010/main" val="350738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1000"/>
                                        <p:tgtEl>
                                          <p:spTgt spid="345"/>
                                        </p:tgtEl>
                                      </p:cBhvr>
                                    </p:animEffect>
                                    <p:anim calcmode="lin" valueType="num">
                                      <p:cBhvr>
                                        <p:cTn id="8" dur="1000" fill="hold"/>
                                        <p:tgtEl>
                                          <p:spTgt spid="345"/>
                                        </p:tgtEl>
                                        <p:attrNameLst>
                                          <p:attrName>ppt_x</p:attrName>
                                        </p:attrNameLst>
                                      </p:cBhvr>
                                      <p:tavLst>
                                        <p:tav tm="0">
                                          <p:val>
                                            <p:strVal val="#ppt_x"/>
                                          </p:val>
                                        </p:tav>
                                        <p:tav tm="100000">
                                          <p:val>
                                            <p:strVal val="#ppt_x"/>
                                          </p:val>
                                        </p:tav>
                                      </p:tavLst>
                                    </p:anim>
                                    <p:anim calcmode="lin" valueType="num">
                                      <p:cBhvr>
                                        <p:cTn id="9" dur="1000" fill="hold"/>
                                        <p:tgtEl>
                                          <p:spTgt spid="3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8689" y1="45939" x2="39532" y2="45576"/>
                        <a14:foregroundMark x1="68009" y1="64242" x2="67588" y2="62788"/>
                        <a14:foregroundMark x1="65761" y1="58909" x2="64590" y2="58909"/>
                        <a14:foregroundMark x1="87073" y1="57939" x2="88759" y2="59455"/>
                        <a14:foregroundMark x1="81218" y1="72242" x2="82342" y2="75394"/>
                      </a14:backgroundRemoval>
                    </a14:imgEffect>
                  </a14:imgLayer>
                </a14:imgProps>
              </a:ext>
              <a:ext uri="{28A0092B-C50C-407E-A947-70E740481C1C}">
                <a14:useLocalDpi xmlns:a14="http://schemas.microsoft.com/office/drawing/2010/main" val="0"/>
              </a:ext>
            </a:extLst>
          </a:blip>
          <a:stretch>
            <a:fillRect/>
          </a:stretch>
        </p:blipFill>
        <p:spPr>
          <a:xfrm>
            <a:off x="2048113" y="896143"/>
            <a:ext cx="8875059" cy="6858000"/>
          </a:xfrm>
          <a:prstGeom prst="rect">
            <a:avLst/>
          </a:prstGeom>
        </p:spPr>
      </p:pic>
      <p:sp>
        <p:nvSpPr>
          <p:cNvPr id="5"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 - SPI</a:t>
            </a:r>
            <a:endParaRPr lang="en-US" sz="4000" dirty="0">
              <a:solidFill>
                <a:schemeClr val="bg1"/>
              </a:solidFill>
              <a:latin typeface="Century Gothic" panose="020B0502020202020204" pitchFamily="34" charset="0"/>
            </a:endParaRPr>
          </a:p>
        </p:txBody>
      </p:sp>
      <p:sp>
        <p:nvSpPr>
          <p:cNvPr id="7" name="AutoShape 3"/>
          <p:cNvSpPr>
            <a:spLocks noChangeAspect="1" noChangeArrowheads="1" noTextEdit="1"/>
          </p:cNvSpPr>
          <p:nvPr/>
        </p:nvSpPr>
        <p:spPr bwMode="auto">
          <a:xfrm>
            <a:off x="166636" y="4506912"/>
            <a:ext cx="2970213"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TextBox 19"/>
          <p:cNvSpPr txBox="1"/>
          <p:nvPr/>
        </p:nvSpPr>
        <p:spPr>
          <a:xfrm>
            <a:off x="4969709" y="2731056"/>
            <a:ext cx="2852190" cy="537197"/>
          </a:xfrm>
          <a:prstGeom prst="rect">
            <a:avLst/>
          </a:prstGeom>
          <a:noFill/>
        </p:spPr>
        <p:txBody>
          <a:bodyPr wrap="square" rtlCol="0">
            <a:spAutoFit/>
          </a:bodyPr>
          <a:lstStyle/>
          <a:p>
            <a:pPr algn="ctr"/>
            <a:r>
              <a:rPr lang="en-US" sz="1400" b="1" dirty="0" err="1" smtClean="0">
                <a:solidFill>
                  <a:schemeClr val="bg1"/>
                </a:solidFill>
              </a:rPr>
              <a:t>Chinle</a:t>
            </a:r>
            <a:endParaRPr lang="en-US" sz="1400" b="1" dirty="0" smtClean="0">
              <a:solidFill>
                <a:schemeClr val="bg1"/>
              </a:solidFill>
            </a:endParaRPr>
          </a:p>
          <a:p>
            <a:pPr algn="ctr"/>
            <a:r>
              <a:rPr lang="en-US" sz="1400" b="1" dirty="0" smtClean="0">
                <a:solidFill>
                  <a:schemeClr val="bg1"/>
                </a:solidFill>
              </a:rPr>
              <a:t>Valley</a:t>
            </a:r>
            <a:endParaRPr lang="en-US" sz="1400" b="1" dirty="0">
              <a:solidFill>
                <a:schemeClr val="bg1"/>
              </a:solidFill>
            </a:endParaRPr>
          </a:p>
        </p:txBody>
      </p:sp>
      <p:sp>
        <p:nvSpPr>
          <p:cNvPr id="21" name="TextBox 20"/>
          <p:cNvSpPr txBox="1"/>
          <p:nvPr/>
        </p:nvSpPr>
        <p:spPr>
          <a:xfrm>
            <a:off x="5369992" y="1803532"/>
            <a:ext cx="2852190" cy="537197"/>
          </a:xfrm>
          <a:prstGeom prst="rect">
            <a:avLst/>
          </a:prstGeom>
          <a:noFill/>
        </p:spPr>
        <p:txBody>
          <a:bodyPr wrap="square" rtlCol="0">
            <a:spAutoFit/>
          </a:bodyPr>
          <a:lstStyle/>
          <a:p>
            <a:pPr algn="ctr"/>
            <a:r>
              <a:rPr lang="en-US" sz="1400" b="1" dirty="0" smtClean="0"/>
              <a:t>Monument </a:t>
            </a:r>
            <a:br>
              <a:rPr lang="en-US" sz="1400" b="1" dirty="0" smtClean="0"/>
            </a:br>
            <a:r>
              <a:rPr lang="en-US" sz="1400" b="1" dirty="0" smtClean="0"/>
              <a:t>Valley</a:t>
            </a:r>
            <a:endParaRPr lang="en-US" sz="1400" b="1" dirty="0"/>
          </a:p>
        </p:txBody>
      </p:sp>
      <p:sp>
        <p:nvSpPr>
          <p:cNvPr id="22" name="TextBox 21"/>
          <p:cNvSpPr txBox="1"/>
          <p:nvPr/>
        </p:nvSpPr>
        <p:spPr>
          <a:xfrm>
            <a:off x="6226506" y="2580244"/>
            <a:ext cx="2852190" cy="537197"/>
          </a:xfrm>
          <a:prstGeom prst="rect">
            <a:avLst/>
          </a:prstGeom>
          <a:noFill/>
        </p:spPr>
        <p:txBody>
          <a:bodyPr wrap="square" rtlCol="0">
            <a:spAutoFit/>
          </a:bodyPr>
          <a:lstStyle/>
          <a:p>
            <a:pPr algn="ctr"/>
            <a:r>
              <a:rPr lang="en-US" sz="1400" b="1" dirty="0" smtClean="0"/>
              <a:t>San Juan </a:t>
            </a:r>
          </a:p>
          <a:p>
            <a:pPr algn="ctr"/>
            <a:r>
              <a:rPr lang="en-US" sz="1400" b="1" dirty="0" smtClean="0"/>
              <a:t>Badlands</a:t>
            </a:r>
            <a:endParaRPr lang="en-US" sz="1400" b="1" dirty="0"/>
          </a:p>
        </p:txBody>
      </p:sp>
      <p:sp>
        <p:nvSpPr>
          <p:cNvPr id="23" name="TextBox 22"/>
          <p:cNvSpPr txBox="1"/>
          <p:nvPr/>
        </p:nvSpPr>
        <p:spPr>
          <a:xfrm>
            <a:off x="7421381" y="3365489"/>
            <a:ext cx="2852190" cy="537197"/>
          </a:xfrm>
          <a:prstGeom prst="rect">
            <a:avLst/>
          </a:prstGeom>
          <a:noFill/>
        </p:spPr>
        <p:txBody>
          <a:bodyPr wrap="square" rtlCol="0">
            <a:spAutoFit/>
          </a:bodyPr>
          <a:lstStyle/>
          <a:p>
            <a:pPr algn="ctr"/>
            <a:r>
              <a:rPr lang="en-US" sz="1400" b="1" dirty="0" smtClean="0"/>
              <a:t>Chaco</a:t>
            </a:r>
            <a:br>
              <a:rPr lang="en-US" sz="1400" b="1" dirty="0" smtClean="0"/>
            </a:br>
            <a:r>
              <a:rPr lang="en-US" sz="1400" b="1" dirty="0" smtClean="0"/>
              <a:t>Tablelands</a:t>
            </a:r>
            <a:endParaRPr lang="en-US" sz="1400" b="1" dirty="0"/>
          </a:p>
        </p:txBody>
      </p:sp>
      <p:sp>
        <p:nvSpPr>
          <p:cNvPr id="24" name="TextBox 23"/>
          <p:cNvSpPr txBox="1"/>
          <p:nvPr/>
        </p:nvSpPr>
        <p:spPr>
          <a:xfrm>
            <a:off x="5921357" y="4503629"/>
            <a:ext cx="2852190" cy="537197"/>
          </a:xfrm>
          <a:prstGeom prst="rect">
            <a:avLst/>
          </a:prstGeom>
          <a:noFill/>
        </p:spPr>
        <p:txBody>
          <a:bodyPr wrap="square" rtlCol="0">
            <a:spAutoFit/>
          </a:bodyPr>
          <a:lstStyle/>
          <a:p>
            <a:pPr algn="ctr"/>
            <a:r>
              <a:rPr lang="en-US" sz="1400" b="1" dirty="0" smtClean="0"/>
              <a:t>Semiarid </a:t>
            </a:r>
          </a:p>
          <a:p>
            <a:pPr algn="ctr"/>
            <a:r>
              <a:rPr lang="en-US" sz="1400" b="1" dirty="0" smtClean="0"/>
              <a:t>Tablelands</a:t>
            </a:r>
            <a:endParaRPr lang="en-US" sz="1400" b="1" dirty="0"/>
          </a:p>
        </p:txBody>
      </p:sp>
      <p:sp>
        <p:nvSpPr>
          <p:cNvPr id="25" name="TextBox 24"/>
          <p:cNvSpPr txBox="1"/>
          <p:nvPr/>
        </p:nvSpPr>
        <p:spPr>
          <a:xfrm>
            <a:off x="5566414" y="3420681"/>
            <a:ext cx="2852190" cy="537197"/>
          </a:xfrm>
          <a:prstGeom prst="rect">
            <a:avLst/>
          </a:prstGeom>
          <a:noFill/>
        </p:spPr>
        <p:txBody>
          <a:bodyPr wrap="square" rtlCol="0">
            <a:spAutoFit/>
          </a:bodyPr>
          <a:lstStyle/>
          <a:p>
            <a:pPr algn="ctr"/>
            <a:r>
              <a:rPr lang="en-US" sz="1400" b="1" dirty="0" err="1" smtClean="0">
                <a:solidFill>
                  <a:schemeClr val="bg1"/>
                </a:solidFill>
              </a:rPr>
              <a:t>Chuska</a:t>
            </a:r>
            <a:r>
              <a:rPr lang="en-US" sz="1400" b="1" dirty="0" smtClean="0">
                <a:solidFill>
                  <a:schemeClr val="bg1"/>
                </a:solidFill>
              </a:rPr>
              <a:t> </a:t>
            </a:r>
          </a:p>
          <a:p>
            <a:pPr algn="ctr"/>
            <a:r>
              <a:rPr lang="en-US" sz="1400" b="1" dirty="0" smtClean="0">
                <a:solidFill>
                  <a:schemeClr val="bg1"/>
                </a:solidFill>
              </a:rPr>
              <a:t>Mountains</a:t>
            </a:r>
            <a:endParaRPr lang="en-US" sz="1400" b="1" dirty="0">
              <a:solidFill>
                <a:schemeClr val="bg1"/>
              </a:solidFill>
            </a:endParaRPr>
          </a:p>
        </p:txBody>
      </p:sp>
      <p:sp>
        <p:nvSpPr>
          <p:cNvPr id="26" name="TextBox 25"/>
          <p:cNvSpPr txBox="1"/>
          <p:nvPr/>
        </p:nvSpPr>
        <p:spPr>
          <a:xfrm>
            <a:off x="4768319" y="2994191"/>
            <a:ext cx="1640117" cy="537197"/>
          </a:xfrm>
          <a:prstGeom prst="rect">
            <a:avLst/>
          </a:prstGeom>
          <a:noFill/>
        </p:spPr>
        <p:txBody>
          <a:bodyPr wrap="square" rtlCol="0">
            <a:spAutoFit/>
          </a:bodyPr>
          <a:lstStyle/>
          <a:p>
            <a:pPr algn="ctr"/>
            <a:r>
              <a:rPr lang="en-US" sz="1400" b="1" dirty="0" smtClean="0">
                <a:solidFill>
                  <a:schemeClr val="bg1"/>
                </a:solidFill>
              </a:rPr>
              <a:t>Mesa</a:t>
            </a:r>
            <a:br>
              <a:rPr lang="en-US" sz="1400" b="1" dirty="0" smtClean="0">
                <a:solidFill>
                  <a:schemeClr val="bg1"/>
                </a:solidFill>
              </a:rPr>
            </a:br>
            <a:r>
              <a:rPr lang="en-US" sz="1400" b="1" dirty="0" smtClean="0">
                <a:solidFill>
                  <a:schemeClr val="bg1"/>
                </a:solidFill>
              </a:rPr>
              <a:t>Highlands</a:t>
            </a:r>
            <a:endParaRPr lang="en-US" sz="1400" b="1" dirty="0">
              <a:solidFill>
                <a:schemeClr val="bg1"/>
              </a:solidFill>
            </a:endParaRPr>
          </a:p>
        </p:txBody>
      </p:sp>
      <p:sp>
        <p:nvSpPr>
          <p:cNvPr id="27" name="TextBox 26"/>
          <p:cNvSpPr txBox="1"/>
          <p:nvPr/>
        </p:nvSpPr>
        <p:spPr>
          <a:xfrm>
            <a:off x="2714739" y="1740362"/>
            <a:ext cx="2852190" cy="537197"/>
          </a:xfrm>
          <a:prstGeom prst="rect">
            <a:avLst/>
          </a:prstGeom>
          <a:noFill/>
        </p:spPr>
        <p:txBody>
          <a:bodyPr wrap="square" rtlCol="0">
            <a:spAutoFit/>
          </a:bodyPr>
          <a:lstStyle/>
          <a:p>
            <a:pPr algn="ctr"/>
            <a:r>
              <a:rPr lang="en-US" sz="1400" b="1" dirty="0" smtClean="0"/>
              <a:t>Arid </a:t>
            </a:r>
            <a:br>
              <a:rPr lang="en-US" sz="1400" b="1" dirty="0" smtClean="0"/>
            </a:br>
            <a:r>
              <a:rPr lang="en-US" sz="1400" b="1" dirty="0" smtClean="0"/>
              <a:t>Canyonlands</a:t>
            </a:r>
            <a:endParaRPr lang="en-US" sz="1400" b="1" dirty="0"/>
          </a:p>
        </p:txBody>
      </p:sp>
      <p:sp>
        <p:nvSpPr>
          <p:cNvPr id="28" name="TextBox 27"/>
          <p:cNvSpPr txBox="1"/>
          <p:nvPr/>
        </p:nvSpPr>
        <p:spPr>
          <a:xfrm>
            <a:off x="2605090" y="2582668"/>
            <a:ext cx="2852190" cy="537197"/>
          </a:xfrm>
          <a:prstGeom prst="rect">
            <a:avLst/>
          </a:prstGeom>
          <a:noFill/>
        </p:spPr>
        <p:txBody>
          <a:bodyPr wrap="square" rtlCol="0">
            <a:spAutoFit/>
          </a:bodyPr>
          <a:lstStyle/>
          <a:p>
            <a:pPr algn="ctr"/>
            <a:r>
              <a:rPr lang="en-US" sz="1400" b="1" dirty="0" smtClean="0"/>
              <a:t>Sandy </a:t>
            </a:r>
            <a:br>
              <a:rPr lang="en-US" sz="1400" b="1" dirty="0" smtClean="0"/>
            </a:br>
            <a:r>
              <a:rPr lang="en-US" sz="1400" b="1" dirty="0" smtClean="0"/>
              <a:t>Plateaus</a:t>
            </a:r>
            <a:endParaRPr lang="en-US" sz="1400" b="1" dirty="0"/>
          </a:p>
        </p:txBody>
      </p:sp>
      <p:sp>
        <p:nvSpPr>
          <p:cNvPr id="29" name="TextBox 28"/>
          <p:cNvSpPr txBox="1"/>
          <p:nvPr/>
        </p:nvSpPr>
        <p:spPr>
          <a:xfrm>
            <a:off x="4258751" y="4262734"/>
            <a:ext cx="2852190" cy="537197"/>
          </a:xfrm>
          <a:prstGeom prst="rect">
            <a:avLst/>
          </a:prstGeom>
          <a:noFill/>
        </p:spPr>
        <p:txBody>
          <a:bodyPr wrap="square" rtlCol="0">
            <a:spAutoFit/>
          </a:bodyPr>
          <a:lstStyle/>
          <a:p>
            <a:pPr algn="ctr"/>
            <a:r>
              <a:rPr lang="en-US" sz="1400" b="1" dirty="0" smtClean="0">
                <a:solidFill>
                  <a:schemeClr val="bg1"/>
                </a:solidFill>
              </a:rPr>
              <a:t>Hopi Buttes/ </a:t>
            </a:r>
          </a:p>
          <a:p>
            <a:pPr algn="ctr"/>
            <a:r>
              <a:rPr lang="en-US" sz="1400" b="1" dirty="0" smtClean="0">
                <a:solidFill>
                  <a:schemeClr val="bg1"/>
                </a:solidFill>
              </a:rPr>
              <a:t>Grasslands</a:t>
            </a:r>
            <a:endParaRPr lang="en-US" sz="1400" b="1" dirty="0">
              <a:solidFill>
                <a:schemeClr val="bg1"/>
              </a:solidFill>
            </a:endParaRPr>
          </a:p>
        </p:txBody>
      </p:sp>
      <p:sp>
        <p:nvSpPr>
          <p:cNvPr id="30" name="TextBox 29"/>
          <p:cNvSpPr txBox="1"/>
          <p:nvPr/>
        </p:nvSpPr>
        <p:spPr>
          <a:xfrm>
            <a:off x="2187063" y="4290158"/>
            <a:ext cx="2852190" cy="537197"/>
          </a:xfrm>
          <a:prstGeom prst="rect">
            <a:avLst/>
          </a:prstGeom>
          <a:noFill/>
        </p:spPr>
        <p:txBody>
          <a:bodyPr wrap="square" rtlCol="0">
            <a:spAutoFit/>
          </a:bodyPr>
          <a:lstStyle/>
          <a:p>
            <a:pPr algn="ctr"/>
            <a:r>
              <a:rPr lang="en-US" sz="1400" b="1" dirty="0" smtClean="0"/>
              <a:t>Painted </a:t>
            </a:r>
          </a:p>
          <a:p>
            <a:pPr algn="ctr"/>
            <a:r>
              <a:rPr lang="en-US" sz="1400" b="1" dirty="0" smtClean="0"/>
              <a:t>Dessert</a:t>
            </a:r>
            <a:endParaRPr lang="en-US" sz="1400" b="1" dirty="0"/>
          </a:p>
        </p:txBody>
      </p:sp>
      <p:sp>
        <p:nvSpPr>
          <p:cNvPr id="31" name="TextBox 30"/>
          <p:cNvSpPr txBox="1"/>
          <p:nvPr/>
        </p:nvSpPr>
        <p:spPr>
          <a:xfrm>
            <a:off x="1662339" y="2800041"/>
            <a:ext cx="2852190" cy="537197"/>
          </a:xfrm>
          <a:prstGeom prst="rect">
            <a:avLst/>
          </a:prstGeom>
          <a:noFill/>
        </p:spPr>
        <p:txBody>
          <a:bodyPr wrap="square" rtlCol="0">
            <a:spAutoFit/>
          </a:bodyPr>
          <a:lstStyle/>
          <a:p>
            <a:pPr algn="ctr"/>
            <a:r>
              <a:rPr lang="en-US" sz="1400" b="1" dirty="0" smtClean="0"/>
              <a:t>Marble</a:t>
            </a:r>
            <a:br>
              <a:rPr lang="en-US" sz="1400" b="1" dirty="0" smtClean="0"/>
            </a:br>
            <a:r>
              <a:rPr lang="en-US" sz="1400" b="1" dirty="0" smtClean="0"/>
              <a:t>Platform</a:t>
            </a:r>
            <a:endParaRPr lang="en-US" sz="1400" b="1" dirty="0"/>
          </a:p>
        </p:txBody>
      </p:sp>
      <p:cxnSp>
        <p:nvCxnSpPr>
          <p:cNvPr id="4" name="Straight Connector 3"/>
          <p:cNvCxnSpPr/>
          <p:nvPr/>
        </p:nvCxnSpPr>
        <p:spPr>
          <a:xfrm>
            <a:off x="3448870" y="3999599"/>
            <a:ext cx="36307" cy="32554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881201" y="4767262"/>
            <a:ext cx="332955" cy="32669"/>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35" name="Group 4"/>
          <p:cNvGrpSpPr>
            <a:grpSpLocks noChangeAspect="1"/>
          </p:cNvGrpSpPr>
          <p:nvPr/>
        </p:nvGrpSpPr>
        <p:grpSpPr bwMode="auto">
          <a:xfrm>
            <a:off x="409575" y="4289425"/>
            <a:ext cx="2768601" cy="2260600"/>
            <a:chOff x="258" y="2702"/>
            <a:chExt cx="1744" cy="1424"/>
          </a:xfrm>
        </p:grpSpPr>
        <p:sp>
          <p:nvSpPr>
            <p:cNvPr id="36" name="AutoShape 3"/>
            <p:cNvSpPr>
              <a:spLocks noChangeAspect="1" noChangeArrowheads="1" noTextEdit="1"/>
            </p:cNvSpPr>
            <p:nvPr/>
          </p:nvSpPr>
          <p:spPr bwMode="auto">
            <a:xfrm>
              <a:off x="258" y="2702"/>
              <a:ext cx="1631" cy="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5"/>
            <p:cNvSpPr>
              <a:spLocks noChangeArrowheads="1"/>
            </p:cNvSpPr>
            <p:nvPr/>
          </p:nvSpPr>
          <p:spPr bwMode="auto">
            <a:xfrm>
              <a:off x="258" y="2705"/>
              <a:ext cx="138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Century Gothic" panose="020B0502020202020204" pitchFamily="34" charset="0"/>
                </a:rPr>
                <a:t>Sen's Slope for SPI</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8" name="Rectangle 6"/>
            <p:cNvSpPr>
              <a:spLocks noChangeArrowheads="1"/>
            </p:cNvSpPr>
            <p:nvPr/>
          </p:nvSpPr>
          <p:spPr bwMode="auto">
            <a:xfrm>
              <a:off x="258" y="2978"/>
              <a:ext cx="240" cy="121"/>
            </a:xfrm>
            <a:prstGeom prst="rect">
              <a:avLst/>
            </a:prstGeom>
            <a:solidFill>
              <a:srgbClr val="6B0000"/>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Rectangle 7"/>
            <p:cNvSpPr>
              <a:spLocks noChangeArrowheads="1"/>
            </p:cNvSpPr>
            <p:nvPr/>
          </p:nvSpPr>
          <p:spPr bwMode="auto">
            <a:xfrm>
              <a:off x="542" y="2943"/>
              <a:ext cx="146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latin typeface="Century Gothic" panose="020B0502020202020204" pitchFamily="34" charset="0"/>
                </a:rPr>
                <a:t>-0.0350 to -0.0280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0" name="Rectangle 8"/>
            <p:cNvSpPr>
              <a:spLocks noChangeArrowheads="1"/>
            </p:cNvSpPr>
            <p:nvPr/>
          </p:nvSpPr>
          <p:spPr bwMode="auto">
            <a:xfrm>
              <a:off x="258" y="3215"/>
              <a:ext cx="240" cy="121"/>
            </a:xfrm>
            <a:prstGeom prst="rect">
              <a:avLst/>
            </a:prstGeom>
            <a:solidFill>
              <a:srgbClr val="AD5313"/>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Rectangle 9"/>
            <p:cNvSpPr>
              <a:spLocks noChangeArrowheads="1"/>
            </p:cNvSpPr>
            <p:nvPr/>
          </p:nvSpPr>
          <p:spPr bwMode="auto">
            <a:xfrm>
              <a:off x="542" y="3180"/>
              <a:ext cx="146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latin typeface="Century Gothic" panose="020B0502020202020204" pitchFamily="34" charset="0"/>
                </a:rPr>
                <a:t>-0.0279 to -0.0230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2" name="Rectangle 10"/>
            <p:cNvSpPr>
              <a:spLocks noChangeArrowheads="1"/>
            </p:cNvSpPr>
            <p:nvPr/>
          </p:nvSpPr>
          <p:spPr bwMode="auto">
            <a:xfrm>
              <a:off x="258" y="3451"/>
              <a:ext cx="240" cy="122"/>
            </a:xfrm>
            <a:prstGeom prst="rect">
              <a:avLst/>
            </a:prstGeom>
            <a:solidFill>
              <a:srgbClr val="F2A72E"/>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 name="Rectangle 11"/>
            <p:cNvSpPr>
              <a:spLocks noChangeArrowheads="1"/>
            </p:cNvSpPr>
            <p:nvPr/>
          </p:nvSpPr>
          <p:spPr bwMode="auto">
            <a:xfrm>
              <a:off x="542" y="3417"/>
              <a:ext cx="146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latin typeface="Century Gothic" panose="020B0502020202020204" pitchFamily="34" charset="0"/>
                </a:rPr>
                <a:t>-0.0229 to -0.0223</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4" name="Rectangle 12"/>
            <p:cNvSpPr>
              <a:spLocks noChangeArrowheads="1"/>
            </p:cNvSpPr>
            <p:nvPr/>
          </p:nvSpPr>
          <p:spPr bwMode="auto">
            <a:xfrm>
              <a:off x="258" y="3687"/>
              <a:ext cx="240" cy="122"/>
            </a:xfrm>
            <a:prstGeom prst="rect">
              <a:avLst/>
            </a:prstGeom>
            <a:solidFill>
              <a:srgbClr val="FAD155"/>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Rectangle 13"/>
            <p:cNvSpPr>
              <a:spLocks noChangeArrowheads="1"/>
            </p:cNvSpPr>
            <p:nvPr/>
          </p:nvSpPr>
          <p:spPr bwMode="auto">
            <a:xfrm>
              <a:off x="542" y="3652"/>
              <a:ext cx="146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latin typeface="Century Gothic" panose="020B0502020202020204" pitchFamily="34" charset="0"/>
                </a:rPr>
                <a:t>-0.0222 to -0.0180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6" name="Rectangle 14"/>
            <p:cNvSpPr>
              <a:spLocks noChangeArrowheads="1"/>
            </p:cNvSpPr>
            <p:nvPr/>
          </p:nvSpPr>
          <p:spPr bwMode="auto">
            <a:xfrm>
              <a:off x="258" y="3923"/>
              <a:ext cx="240" cy="121"/>
            </a:xfrm>
            <a:prstGeom prst="rect">
              <a:avLst/>
            </a:prstGeom>
            <a:solidFill>
              <a:srgbClr val="FFFF80"/>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Rectangle 15"/>
            <p:cNvSpPr>
              <a:spLocks noChangeArrowheads="1"/>
            </p:cNvSpPr>
            <p:nvPr/>
          </p:nvSpPr>
          <p:spPr bwMode="auto">
            <a:xfrm>
              <a:off x="542" y="3888"/>
              <a:ext cx="146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latin typeface="Century Gothic" panose="020B0502020202020204" pitchFamily="34" charset="0"/>
                </a:rPr>
                <a:t>-0.0179 to -0.0093</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23276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fltVal val="0"/>
                                          </p:val>
                                        </p:tav>
                                        <p:tav tm="100000">
                                          <p:val>
                                            <p:strVal val="#ppt_w"/>
                                          </p:val>
                                        </p:tav>
                                      </p:tavLst>
                                    </p:anim>
                                    <p:anim calcmode="lin" valueType="num">
                                      <p:cBhvr>
                                        <p:cTn id="42" dur="500" fill="hold"/>
                                        <p:tgtEl>
                                          <p:spTgt spid="31"/>
                                        </p:tgtEl>
                                        <p:attrNameLst>
                                          <p:attrName>ppt_h</p:attrName>
                                        </p:attrNameLst>
                                      </p:cBhvr>
                                      <p:tavLst>
                                        <p:tav tm="0">
                                          <p:val>
                                            <p:fltVal val="0"/>
                                          </p:val>
                                        </p:tav>
                                        <p:tav tm="100000">
                                          <p:val>
                                            <p:strVal val="#ppt_h"/>
                                          </p:val>
                                        </p:tav>
                                      </p:tavLst>
                                    </p:anim>
                                    <p:animEffect transition="in" filter="fade">
                                      <p:cBhvr>
                                        <p:cTn id="43" dur="500"/>
                                        <p:tgtEl>
                                          <p:spTgt spid="31"/>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500" fill="hold"/>
                                        <p:tgtEl>
                                          <p:spTgt spid="22"/>
                                        </p:tgtEl>
                                        <p:attrNameLst>
                                          <p:attrName>ppt_w</p:attrName>
                                        </p:attrNameLst>
                                      </p:cBhvr>
                                      <p:tavLst>
                                        <p:tav tm="0">
                                          <p:val>
                                            <p:fltVal val="0"/>
                                          </p:val>
                                        </p:tav>
                                        <p:tav tm="100000">
                                          <p:val>
                                            <p:strVal val="#ppt_w"/>
                                          </p:val>
                                        </p:tav>
                                      </p:tavLst>
                                    </p:anim>
                                    <p:anim calcmode="lin" valueType="num">
                                      <p:cBhvr>
                                        <p:cTn id="47" dur="500" fill="hold"/>
                                        <p:tgtEl>
                                          <p:spTgt spid="22"/>
                                        </p:tgtEl>
                                        <p:attrNameLst>
                                          <p:attrName>ppt_h</p:attrName>
                                        </p:attrNameLst>
                                      </p:cBhvr>
                                      <p:tavLst>
                                        <p:tav tm="0">
                                          <p:val>
                                            <p:fltVal val="0"/>
                                          </p:val>
                                        </p:tav>
                                        <p:tav tm="100000">
                                          <p:val>
                                            <p:strVal val="#ppt_h"/>
                                          </p:val>
                                        </p:tav>
                                      </p:tavLst>
                                    </p:anim>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500" fill="hold"/>
                                        <p:tgtEl>
                                          <p:spTgt spid="24"/>
                                        </p:tgtEl>
                                        <p:attrNameLst>
                                          <p:attrName>ppt_w</p:attrName>
                                        </p:attrNameLst>
                                      </p:cBhvr>
                                      <p:tavLst>
                                        <p:tav tm="0">
                                          <p:val>
                                            <p:fltVal val="0"/>
                                          </p:val>
                                        </p:tav>
                                        <p:tav tm="100000">
                                          <p:val>
                                            <p:strVal val="#ppt_w"/>
                                          </p:val>
                                        </p:tav>
                                      </p:tavLst>
                                    </p:anim>
                                    <p:anim calcmode="lin" valueType="num">
                                      <p:cBhvr>
                                        <p:cTn id="54" dur="500" fill="hold"/>
                                        <p:tgtEl>
                                          <p:spTgt spid="24"/>
                                        </p:tgtEl>
                                        <p:attrNameLst>
                                          <p:attrName>ppt_h</p:attrName>
                                        </p:attrNameLst>
                                      </p:cBhvr>
                                      <p:tavLst>
                                        <p:tav tm="0">
                                          <p:val>
                                            <p:fltVal val="0"/>
                                          </p:val>
                                        </p:tav>
                                        <p:tav tm="100000">
                                          <p:val>
                                            <p:strVal val="#ppt_h"/>
                                          </p:val>
                                        </p:tav>
                                      </p:tavLst>
                                    </p:anim>
                                    <p:animEffect transition="in" filter="fade">
                                      <p:cBhvr>
                                        <p:cTn id="55" dur="500"/>
                                        <p:tgtEl>
                                          <p:spTgt spid="24"/>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p:cTn id="58" dur="500" fill="hold"/>
                                        <p:tgtEl>
                                          <p:spTgt spid="30"/>
                                        </p:tgtEl>
                                        <p:attrNameLst>
                                          <p:attrName>ppt_w</p:attrName>
                                        </p:attrNameLst>
                                      </p:cBhvr>
                                      <p:tavLst>
                                        <p:tav tm="0">
                                          <p:val>
                                            <p:fltVal val="0"/>
                                          </p:val>
                                        </p:tav>
                                        <p:tav tm="100000">
                                          <p:val>
                                            <p:strVal val="#ppt_w"/>
                                          </p:val>
                                        </p:tav>
                                      </p:tavLst>
                                    </p:anim>
                                    <p:anim calcmode="lin" valueType="num">
                                      <p:cBhvr>
                                        <p:cTn id="59" dur="500" fill="hold"/>
                                        <p:tgtEl>
                                          <p:spTgt spid="30"/>
                                        </p:tgtEl>
                                        <p:attrNameLst>
                                          <p:attrName>ppt_h</p:attrName>
                                        </p:attrNameLst>
                                      </p:cBhvr>
                                      <p:tavLst>
                                        <p:tav tm="0">
                                          <p:val>
                                            <p:fltVal val="0"/>
                                          </p:val>
                                        </p:tav>
                                        <p:tav tm="100000">
                                          <p:val>
                                            <p:strVal val="#ppt_h"/>
                                          </p:val>
                                        </p:tav>
                                      </p:tavLst>
                                    </p:anim>
                                    <p:animEffect transition="in" filter="fade">
                                      <p:cBhvr>
                                        <p:cTn id="60" dur="500"/>
                                        <p:tgtEl>
                                          <p:spTgt spid="30"/>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500" fill="hold"/>
                                        <p:tgtEl>
                                          <p:spTgt spid="20"/>
                                        </p:tgtEl>
                                        <p:attrNameLst>
                                          <p:attrName>ppt_w</p:attrName>
                                        </p:attrNameLst>
                                      </p:cBhvr>
                                      <p:tavLst>
                                        <p:tav tm="0">
                                          <p:val>
                                            <p:fltVal val="0"/>
                                          </p:val>
                                        </p:tav>
                                        <p:tav tm="100000">
                                          <p:val>
                                            <p:strVal val="#ppt_w"/>
                                          </p:val>
                                        </p:tav>
                                      </p:tavLst>
                                    </p:anim>
                                    <p:anim calcmode="lin" valueType="num">
                                      <p:cBhvr>
                                        <p:cTn id="64" dur="500" fill="hold"/>
                                        <p:tgtEl>
                                          <p:spTgt spid="20"/>
                                        </p:tgtEl>
                                        <p:attrNameLst>
                                          <p:attrName>ppt_h</p:attrName>
                                        </p:attrNameLst>
                                      </p:cBhvr>
                                      <p:tavLst>
                                        <p:tav tm="0">
                                          <p:val>
                                            <p:fltVal val="0"/>
                                          </p:val>
                                        </p:tav>
                                        <p:tav tm="100000">
                                          <p:val>
                                            <p:strVal val="#ppt_h"/>
                                          </p:val>
                                        </p:tav>
                                      </p:tavLst>
                                    </p:anim>
                                    <p:animEffect transition="in" filter="fade">
                                      <p:cBhvr>
                                        <p:cTn id="65" dur="500"/>
                                        <p:tgtEl>
                                          <p:spTgt spid="20"/>
                                        </p:tgtEl>
                                      </p:cBhvr>
                                    </p:animEffect>
                                  </p:childTnLst>
                                </p:cTn>
                              </p:par>
                              <p:par>
                                <p:cTn id="66" presetID="1" presetClass="entr" presetSubtype="0" fill="hold" nodeType="withEffect">
                                  <p:stCondLst>
                                    <p:cond delay="0"/>
                                  </p:stCondLst>
                                  <p:childTnLst>
                                    <p:set>
                                      <p:cBhvr>
                                        <p:cTn id="67" dur="1" fill="hold">
                                          <p:stCondLst>
                                            <p:cond delay="0"/>
                                          </p:stCondLst>
                                        </p:cTn>
                                        <p:tgtEl>
                                          <p:spTgt spid="32"/>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500" fill="hold"/>
                                        <p:tgtEl>
                                          <p:spTgt spid="26"/>
                                        </p:tgtEl>
                                        <p:attrNameLst>
                                          <p:attrName>ppt_w</p:attrName>
                                        </p:attrNameLst>
                                      </p:cBhvr>
                                      <p:tavLst>
                                        <p:tav tm="0">
                                          <p:val>
                                            <p:fltVal val="0"/>
                                          </p:val>
                                        </p:tav>
                                        <p:tav tm="100000">
                                          <p:val>
                                            <p:strVal val="#ppt_w"/>
                                          </p:val>
                                        </p:tav>
                                      </p:tavLst>
                                    </p:anim>
                                    <p:anim calcmode="lin" valueType="num">
                                      <p:cBhvr>
                                        <p:cTn id="75" dur="500" fill="hold"/>
                                        <p:tgtEl>
                                          <p:spTgt spid="26"/>
                                        </p:tgtEl>
                                        <p:attrNameLst>
                                          <p:attrName>ppt_h</p:attrName>
                                        </p:attrNameLst>
                                      </p:cBhvr>
                                      <p:tavLst>
                                        <p:tav tm="0">
                                          <p:val>
                                            <p:fltVal val="0"/>
                                          </p:val>
                                        </p:tav>
                                        <p:tav tm="100000">
                                          <p:val>
                                            <p:strVal val="#ppt_h"/>
                                          </p:val>
                                        </p:tav>
                                      </p:tavLst>
                                    </p:anim>
                                    <p:animEffect transition="in" filter="fade">
                                      <p:cBhvr>
                                        <p:cTn id="76" dur="500"/>
                                        <p:tgtEl>
                                          <p:spTgt spid="26"/>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500" fill="hold"/>
                                        <p:tgtEl>
                                          <p:spTgt spid="25"/>
                                        </p:tgtEl>
                                        <p:attrNameLst>
                                          <p:attrName>ppt_w</p:attrName>
                                        </p:attrNameLst>
                                      </p:cBhvr>
                                      <p:tavLst>
                                        <p:tav tm="0">
                                          <p:val>
                                            <p:fltVal val="0"/>
                                          </p:val>
                                        </p:tav>
                                        <p:tav tm="100000">
                                          <p:val>
                                            <p:strVal val="#ppt_w"/>
                                          </p:val>
                                        </p:tav>
                                      </p:tavLst>
                                    </p:anim>
                                    <p:anim calcmode="lin" valueType="num">
                                      <p:cBhvr>
                                        <p:cTn id="80" dur="500" fill="hold"/>
                                        <p:tgtEl>
                                          <p:spTgt spid="25"/>
                                        </p:tgtEl>
                                        <p:attrNameLst>
                                          <p:attrName>ppt_h</p:attrName>
                                        </p:attrNameLst>
                                      </p:cBhvr>
                                      <p:tavLst>
                                        <p:tav tm="0">
                                          <p:val>
                                            <p:fltVal val="0"/>
                                          </p:val>
                                        </p:tav>
                                        <p:tav tm="100000">
                                          <p:val>
                                            <p:strVal val="#ppt_h"/>
                                          </p:val>
                                        </p:tav>
                                      </p:tavLst>
                                    </p:anim>
                                    <p:animEffect transition="in" filter="fade">
                                      <p:cBhvr>
                                        <p:cTn id="81" dur="500"/>
                                        <p:tgtEl>
                                          <p:spTgt spid="25"/>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 calcmode="lin" valueType="num">
                                      <p:cBhvr>
                                        <p:cTn id="84" dur="500" fill="hold"/>
                                        <p:tgtEl>
                                          <p:spTgt spid="29"/>
                                        </p:tgtEl>
                                        <p:attrNameLst>
                                          <p:attrName>ppt_w</p:attrName>
                                        </p:attrNameLst>
                                      </p:cBhvr>
                                      <p:tavLst>
                                        <p:tav tm="0">
                                          <p:val>
                                            <p:fltVal val="0"/>
                                          </p:val>
                                        </p:tav>
                                        <p:tav tm="100000">
                                          <p:val>
                                            <p:strVal val="#ppt_w"/>
                                          </p:val>
                                        </p:tav>
                                      </p:tavLst>
                                    </p:anim>
                                    <p:anim calcmode="lin" valueType="num">
                                      <p:cBhvr>
                                        <p:cTn id="85" dur="500" fill="hold"/>
                                        <p:tgtEl>
                                          <p:spTgt spid="29"/>
                                        </p:tgtEl>
                                        <p:attrNameLst>
                                          <p:attrName>ppt_h</p:attrName>
                                        </p:attrNameLst>
                                      </p:cBhvr>
                                      <p:tavLst>
                                        <p:tav tm="0">
                                          <p:val>
                                            <p:fltVal val="0"/>
                                          </p:val>
                                        </p:tav>
                                        <p:tav tm="100000">
                                          <p:val>
                                            <p:strVal val="#ppt_h"/>
                                          </p:val>
                                        </p:tav>
                                      </p:tavLst>
                                    </p:anim>
                                    <p:animEffect transition="in" filter="fade">
                                      <p:cBhvr>
                                        <p:cTn id="8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 - SPI</a:t>
            </a:r>
            <a:endParaRPr lang="en-US" sz="4000" dirty="0">
              <a:solidFill>
                <a:schemeClr val="bg1"/>
              </a:solidFill>
              <a:latin typeface="Century Gothic" panose="020B0502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929" y="587510"/>
            <a:ext cx="8534716" cy="6594475"/>
          </a:xfrm>
          <a:prstGeom prst="rect">
            <a:avLst/>
          </a:prstGeom>
        </p:spPr>
      </p:pic>
      <p:grpSp>
        <p:nvGrpSpPr>
          <p:cNvPr id="26" name="Group 24"/>
          <p:cNvGrpSpPr>
            <a:grpSpLocks noChangeAspect="1"/>
          </p:cNvGrpSpPr>
          <p:nvPr/>
        </p:nvGrpSpPr>
        <p:grpSpPr bwMode="auto">
          <a:xfrm>
            <a:off x="6918325" y="1352550"/>
            <a:ext cx="4397375" cy="1966545"/>
            <a:chOff x="3283" y="218"/>
            <a:chExt cx="3296" cy="1474"/>
          </a:xfrm>
        </p:grpSpPr>
        <p:sp>
          <p:nvSpPr>
            <p:cNvPr id="27" name="AutoShape 23"/>
            <p:cNvSpPr>
              <a:spLocks noChangeAspect="1" noChangeArrowheads="1" noTextEdit="1"/>
            </p:cNvSpPr>
            <p:nvPr/>
          </p:nvSpPr>
          <p:spPr bwMode="auto">
            <a:xfrm>
              <a:off x="3283" y="218"/>
              <a:ext cx="2935" cy="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2">
                    <a:lumMod val="50000"/>
                  </a:schemeClr>
                </a:solidFill>
                <a:latin typeface="Century Gothic" panose="020B0502020202020204" pitchFamily="34" charset="0"/>
              </a:endParaRPr>
            </a:p>
          </p:txBody>
        </p:sp>
        <p:sp>
          <p:nvSpPr>
            <p:cNvPr id="28" name="Rectangle 27"/>
            <p:cNvSpPr>
              <a:spLocks noChangeArrowheads="1"/>
            </p:cNvSpPr>
            <p:nvPr/>
          </p:nvSpPr>
          <p:spPr bwMode="auto">
            <a:xfrm>
              <a:off x="3283" y="230"/>
              <a:ext cx="329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bg2">
                      <a:lumMod val="50000"/>
                    </a:schemeClr>
                  </a:solidFill>
                  <a:effectLst/>
                  <a:latin typeface="Century Gothic" panose="020B0502020202020204" pitchFamily="34" charset="0"/>
                </a:rPr>
                <a:t>Frequency of Moderate to Exceptional Drought</a:t>
              </a:r>
              <a:endParaRPr kumimoji="0" lang="en-US" altLang="en-US" sz="1800" b="0" i="0" u="none" strike="noStrike" cap="none" normalizeH="0" baseline="0" dirty="0" smtClean="0">
                <a:ln>
                  <a:noFill/>
                </a:ln>
                <a:solidFill>
                  <a:schemeClr val="bg2">
                    <a:lumMod val="50000"/>
                  </a:schemeClr>
                </a:solidFill>
                <a:effectLst/>
                <a:latin typeface="Century Gothic" panose="020B0502020202020204" pitchFamily="34" charset="0"/>
              </a:endParaRPr>
            </a:p>
          </p:txBody>
        </p:sp>
        <p:sp>
          <p:nvSpPr>
            <p:cNvPr id="29" name="Rectangle 28"/>
            <p:cNvSpPr>
              <a:spLocks noChangeArrowheads="1"/>
            </p:cNvSpPr>
            <p:nvPr/>
          </p:nvSpPr>
          <p:spPr bwMode="auto">
            <a:xfrm>
              <a:off x="3283" y="445"/>
              <a:ext cx="122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bg2">
                      <a:lumMod val="50000"/>
                    </a:schemeClr>
                  </a:solidFill>
                  <a:effectLst/>
                  <a:latin typeface="Century Gothic" panose="020B0502020202020204" pitchFamily="34" charset="0"/>
                </a:rPr>
                <a:t>Number of Events</a:t>
              </a:r>
              <a:endParaRPr kumimoji="0" lang="en-US" altLang="en-US" sz="1800" b="0" i="0" u="none" strike="noStrike" cap="none" normalizeH="0" baseline="0" dirty="0" smtClean="0">
                <a:ln>
                  <a:noFill/>
                </a:ln>
                <a:solidFill>
                  <a:schemeClr val="bg2">
                    <a:lumMod val="50000"/>
                  </a:schemeClr>
                </a:solidFill>
                <a:effectLst/>
                <a:latin typeface="Century Gothic" panose="020B0502020202020204" pitchFamily="34" charset="0"/>
              </a:endParaRPr>
            </a:p>
          </p:txBody>
        </p:sp>
        <p:sp>
          <p:nvSpPr>
            <p:cNvPr id="30" name="Rectangle 29"/>
            <p:cNvSpPr>
              <a:spLocks noChangeArrowheads="1"/>
            </p:cNvSpPr>
            <p:nvPr/>
          </p:nvSpPr>
          <p:spPr bwMode="auto">
            <a:xfrm>
              <a:off x="3283" y="658"/>
              <a:ext cx="289" cy="145"/>
            </a:xfrm>
            <a:prstGeom prst="rect">
              <a:avLst/>
            </a:prstGeom>
            <a:solidFill>
              <a:srgbClr val="FFFF8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30"/>
            <p:cNvSpPr>
              <a:spLocks noChangeArrowheads="1"/>
            </p:cNvSpPr>
            <p:nvPr/>
          </p:nvSpPr>
          <p:spPr bwMode="auto">
            <a:xfrm>
              <a:off x="3283" y="658"/>
              <a:ext cx="289" cy="145"/>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Rectangle 31"/>
            <p:cNvSpPr>
              <a:spLocks noChangeArrowheads="1"/>
            </p:cNvSpPr>
            <p:nvPr/>
          </p:nvSpPr>
          <p:spPr bwMode="auto">
            <a:xfrm>
              <a:off x="3624" y="659"/>
              <a:ext cx="45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bg2">
                      <a:lumMod val="50000"/>
                    </a:schemeClr>
                  </a:solidFill>
                  <a:effectLst/>
                  <a:latin typeface="Century Gothic" panose="020B0502020202020204" pitchFamily="34" charset="0"/>
                </a:rPr>
                <a:t>77 - 87</a:t>
              </a:r>
            </a:p>
          </p:txBody>
        </p:sp>
        <p:sp>
          <p:nvSpPr>
            <p:cNvPr id="33" name="Rectangle 32"/>
            <p:cNvSpPr>
              <a:spLocks noChangeArrowheads="1"/>
            </p:cNvSpPr>
            <p:nvPr/>
          </p:nvSpPr>
          <p:spPr bwMode="auto">
            <a:xfrm>
              <a:off x="3283" y="874"/>
              <a:ext cx="289" cy="143"/>
            </a:xfrm>
            <a:prstGeom prst="rect">
              <a:avLst/>
            </a:prstGeom>
            <a:solidFill>
              <a:srgbClr val="FAD155"/>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Rectangle 33"/>
            <p:cNvSpPr>
              <a:spLocks noChangeArrowheads="1"/>
            </p:cNvSpPr>
            <p:nvPr/>
          </p:nvSpPr>
          <p:spPr bwMode="auto">
            <a:xfrm>
              <a:off x="3283" y="874"/>
              <a:ext cx="289" cy="143"/>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Rectangle 34"/>
            <p:cNvSpPr>
              <a:spLocks noChangeArrowheads="1"/>
            </p:cNvSpPr>
            <p:nvPr/>
          </p:nvSpPr>
          <p:spPr bwMode="auto">
            <a:xfrm>
              <a:off x="3624" y="874"/>
              <a:ext cx="45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bg2">
                      <a:lumMod val="50000"/>
                    </a:schemeClr>
                  </a:solidFill>
                  <a:effectLst/>
                  <a:latin typeface="Century Gothic" panose="020B0502020202020204" pitchFamily="34" charset="0"/>
                </a:rPr>
                <a:t>88 - 93</a:t>
              </a:r>
            </a:p>
          </p:txBody>
        </p:sp>
        <p:sp>
          <p:nvSpPr>
            <p:cNvPr id="36" name="Rectangle 35"/>
            <p:cNvSpPr>
              <a:spLocks noChangeArrowheads="1"/>
            </p:cNvSpPr>
            <p:nvPr/>
          </p:nvSpPr>
          <p:spPr bwMode="auto">
            <a:xfrm>
              <a:off x="3283" y="1088"/>
              <a:ext cx="289" cy="145"/>
            </a:xfrm>
            <a:prstGeom prst="rect">
              <a:avLst/>
            </a:prstGeom>
            <a:solidFill>
              <a:srgbClr val="F2A72E"/>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Rectangle 36"/>
            <p:cNvSpPr>
              <a:spLocks noChangeArrowheads="1"/>
            </p:cNvSpPr>
            <p:nvPr/>
          </p:nvSpPr>
          <p:spPr bwMode="auto">
            <a:xfrm>
              <a:off x="3283" y="1088"/>
              <a:ext cx="289" cy="145"/>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Rectangle 37"/>
            <p:cNvSpPr>
              <a:spLocks noChangeArrowheads="1"/>
            </p:cNvSpPr>
            <p:nvPr/>
          </p:nvSpPr>
          <p:spPr bwMode="auto">
            <a:xfrm>
              <a:off x="3624" y="1088"/>
              <a:ext cx="45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bg2">
                      <a:lumMod val="50000"/>
                    </a:schemeClr>
                  </a:solidFill>
                  <a:effectLst/>
                  <a:latin typeface="Century Gothic" panose="020B0502020202020204" pitchFamily="34" charset="0"/>
                </a:rPr>
                <a:t>94 - 98</a:t>
              </a:r>
            </a:p>
          </p:txBody>
        </p:sp>
        <p:sp>
          <p:nvSpPr>
            <p:cNvPr id="39" name="Rectangle 38"/>
            <p:cNvSpPr>
              <a:spLocks noChangeArrowheads="1"/>
            </p:cNvSpPr>
            <p:nvPr/>
          </p:nvSpPr>
          <p:spPr bwMode="auto">
            <a:xfrm>
              <a:off x="3283" y="1302"/>
              <a:ext cx="289" cy="145"/>
            </a:xfrm>
            <a:prstGeom prst="rect">
              <a:avLst/>
            </a:prstGeom>
            <a:solidFill>
              <a:srgbClr val="AD5313"/>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Rectangle 39"/>
            <p:cNvSpPr>
              <a:spLocks noChangeArrowheads="1"/>
            </p:cNvSpPr>
            <p:nvPr/>
          </p:nvSpPr>
          <p:spPr bwMode="auto">
            <a:xfrm>
              <a:off x="3283" y="1302"/>
              <a:ext cx="289" cy="145"/>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Rectangle 40"/>
            <p:cNvSpPr>
              <a:spLocks noChangeArrowheads="1"/>
            </p:cNvSpPr>
            <p:nvPr/>
          </p:nvSpPr>
          <p:spPr bwMode="auto">
            <a:xfrm>
              <a:off x="3624" y="1302"/>
              <a:ext cx="53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bg2">
                      <a:lumMod val="50000"/>
                    </a:schemeClr>
                  </a:solidFill>
                  <a:effectLst/>
                  <a:latin typeface="Century Gothic" panose="020B0502020202020204" pitchFamily="34" charset="0"/>
                </a:rPr>
                <a:t>99 - 104</a:t>
              </a:r>
            </a:p>
          </p:txBody>
        </p:sp>
        <p:sp>
          <p:nvSpPr>
            <p:cNvPr id="42" name="Rectangle 41"/>
            <p:cNvSpPr>
              <a:spLocks noChangeArrowheads="1"/>
            </p:cNvSpPr>
            <p:nvPr/>
          </p:nvSpPr>
          <p:spPr bwMode="auto">
            <a:xfrm>
              <a:off x="3283" y="1517"/>
              <a:ext cx="289" cy="144"/>
            </a:xfrm>
            <a:prstGeom prst="rect">
              <a:avLst/>
            </a:prstGeom>
            <a:solidFill>
              <a:srgbClr val="6B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 name="Rectangle 42"/>
            <p:cNvSpPr>
              <a:spLocks noChangeArrowheads="1"/>
            </p:cNvSpPr>
            <p:nvPr/>
          </p:nvSpPr>
          <p:spPr bwMode="auto">
            <a:xfrm>
              <a:off x="3283" y="1517"/>
              <a:ext cx="289" cy="144"/>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Rectangle 43"/>
            <p:cNvSpPr>
              <a:spLocks noChangeArrowheads="1"/>
            </p:cNvSpPr>
            <p:nvPr/>
          </p:nvSpPr>
          <p:spPr bwMode="auto">
            <a:xfrm>
              <a:off x="3624" y="1518"/>
              <a:ext cx="61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bg2">
                      <a:lumMod val="50000"/>
                    </a:schemeClr>
                  </a:solidFill>
                  <a:effectLst/>
                  <a:latin typeface="Century Gothic" panose="020B0502020202020204" pitchFamily="34" charset="0"/>
                </a:rPr>
                <a:t>105 - 115</a:t>
              </a:r>
            </a:p>
          </p:txBody>
        </p:sp>
      </p:grpSp>
      <p:sp>
        <p:nvSpPr>
          <p:cNvPr id="45" name="TextBox 44"/>
          <p:cNvSpPr txBox="1"/>
          <p:nvPr/>
        </p:nvSpPr>
        <p:spPr>
          <a:xfrm>
            <a:off x="314325" y="4876800"/>
            <a:ext cx="2657475" cy="1477328"/>
          </a:xfrm>
          <a:prstGeom prst="rect">
            <a:avLst/>
          </a:prstGeom>
          <a:noFill/>
        </p:spPr>
        <p:txBody>
          <a:bodyPr wrap="square" rtlCol="0">
            <a:spAutoFit/>
          </a:bodyPr>
          <a:lstStyle/>
          <a:p>
            <a:pPr marL="342900" indent="-342900">
              <a:buClr>
                <a:schemeClr val="accent2"/>
              </a:buClr>
              <a:buFont typeface="Wingdings" panose="05000000000000000000" pitchFamily="2" charset="2"/>
              <a:buChar char="Ø"/>
            </a:pPr>
            <a:r>
              <a:rPr lang="en-US" dirty="0" smtClean="0">
                <a:solidFill>
                  <a:schemeClr val="tx1">
                    <a:lumMod val="50000"/>
                    <a:lumOff val="50000"/>
                  </a:schemeClr>
                </a:solidFill>
              </a:rPr>
              <a:t>Number of months from August 1981 – August 2016</a:t>
            </a:r>
            <a:br>
              <a:rPr lang="en-US" dirty="0" smtClean="0">
                <a:solidFill>
                  <a:schemeClr val="tx1">
                    <a:lumMod val="50000"/>
                    <a:lumOff val="50000"/>
                  </a:schemeClr>
                </a:solidFill>
              </a:rPr>
            </a:br>
            <a:r>
              <a:rPr lang="en-US" dirty="0" smtClean="0">
                <a:solidFill>
                  <a:schemeClr val="tx1">
                    <a:lumMod val="50000"/>
                    <a:lumOff val="50000"/>
                  </a:schemeClr>
                </a:solidFill>
              </a:rPr>
              <a:t>(421 Months)</a:t>
            </a:r>
          </a:p>
          <a:p>
            <a:pPr>
              <a:buClr>
                <a:schemeClr val="accent2"/>
              </a:buClr>
            </a:pPr>
            <a:endParaRPr lang="en-US" dirty="0">
              <a:solidFill>
                <a:schemeClr val="tx1">
                  <a:lumMod val="50000"/>
                  <a:lumOff val="50000"/>
                </a:schemeClr>
              </a:solidFill>
            </a:endParaRPr>
          </a:p>
        </p:txBody>
      </p:sp>
      <p:graphicFrame>
        <p:nvGraphicFramePr>
          <p:cNvPr id="46" name="Table 45"/>
          <p:cNvGraphicFramePr>
            <a:graphicFrameLocks noGrp="1"/>
          </p:cNvGraphicFramePr>
          <p:nvPr>
            <p:extLst>
              <p:ext uri="{D42A27DB-BD31-4B8C-83A1-F6EECF244321}">
                <p14:modId xmlns:p14="http://schemas.microsoft.com/office/powerpoint/2010/main" val="540520050"/>
              </p:ext>
            </p:extLst>
          </p:nvPr>
        </p:nvGraphicFramePr>
        <p:xfrm>
          <a:off x="6781801" y="3815434"/>
          <a:ext cx="3479800" cy="1604292"/>
        </p:xfrm>
        <a:graphic>
          <a:graphicData uri="http://schemas.openxmlformats.org/drawingml/2006/table">
            <a:tbl>
              <a:tblPr/>
              <a:tblGrid>
                <a:gridCol w="996303"/>
                <a:gridCol w="2483497"/>
              </a:tblGrid>
              <a:tr h="418779">
                <a:tc>
                  <a:txBody>
                    <a:bodyPr/>
                    <a:lstStyle/>
                    <a:p>
                      <a:pPr marL="0" marR="0" algn="ctr">
                        <a:lnSpc>
                          <a:spcPct val="115000"/>
                        </a:lnSpc>
                        <a:spcBef>
                          <a:spcPts val="0"/>
                        </a:spcBef>
                        <a:spcAft>
                          <a:spcPts val="0"/>
                        </a:spcAft>
                      </a:pPr>
                      <a:r>
                        <a:rPr lang="en-US" sz="1100" dirty="0">
                          <a:effectLst/>
                          <a:latin typeface="+mj-lt"/>
                          <a:ea typeface="MS PGothic" panose="020B0600070205080204" pitchFamily="34" charset="-128"/>
                          <a:cs typeface="Times New Roman" panose="02020603050405020304" pitchFamily="18" charset="0"/>
                        </a:rPr>
                        <a:t>SPI Value </a:t>
                      </a:r>
                    </a:p>
                  </a:txBody>
                  <a:tcPr marL="76200" marR="76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pPr marL="0" marR="0" algn="ctr">
                        <a:lnSpc>
                          <a:spcPct val="115000"/>
                        </a:lnSpc>
                        <a:spcBef>
                          <a:spcPts val="0"/>
                        </a:spcBef>
                        <a:spcAft>
                          <a:spcPts val="0"/>
                        </a:spcAft>
                      </a:pPr>
                      <a:r>
                        <a:rPr lang="en-US" sz="1100" dirty="0">
                          <a:effectLst/>
                          <a:latin typeface="+mj-lt"/>
                          <a:ea typeface="MS PGothic" panose="020B0600070205080204" pitchFamily="34" charset="-128"/>
                          <a:cs typeface="Times New Roman" panose="02020603050405020304" pitchFamily="18" charset="0"/>
                        </a:rPr>
                        <a:t>Drought Intensity Interpretation</a:t>
                      </a:r>
                    </a:p>
                  </a:txBody>
                  <a:tcPr marL="76200" marR="76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r>
              <a:tr h="202635">
                <a:tc>
                  <a:txBody>
                    <a:bodyPr/>
                    <a:lstStyle/>
                    <a:p>
                      <a:pPr marL="0" marR="0" algn="ctr">
                        <a:lnSpc>
                          <a:spcPct val="115000"/>
                        </a:lnSpc>
                        <a:spcBef>
                          <a:spcPts val="0"/>
                        </a:spcBef>
                        <a:spcAft>
                          <a:spcPts val="0"/>
                        </a:spcAft>
                      </a:pPr>
                      <a:r>
                        <a:rPr lang="en-US" sz="1100" dirty="0">
                          <a:effectLst/>
                          <a:latin typeface="+mj-lt"/>
                          <a:ea typeface="MS PGothic" panose="020B0600070205080204" pitchFamily="34" charset="-128"/>
                          <a:cs typeface="Times New Roman" panose="02020603050405020304" pitchFamily="18" charset="0"/>
                        </a:rPr>
                        <a:t>-0.4 to 0.5</a:t>
                      </a:r>
                    </a:p>
                  </a:txBody>
                  <a:tcPr marL="76200" marR="76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mj-lt"/>
                          <a:ea typeface="MS PGothic" panose="020B0600070205080204" pitchFamily="34" charset="-128"/>
                          <a:cs typeface="Times New Roman" panose="02020603050405020304" pitchFamily="18" charset="0"/>
                        </a:rPr>
                        <a:t>Near Normal </a:t>
                      </a:r>
                    </a:p>
                  </a:txBody>
                  <a:tcPr marL="76200" marR="76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2635">
                <a:tc>
                  <a:txBody>
                    <a:bodyPr/>
                    <a:lstStyle/>
                    <a:p>
                      <a:pPr marL="0" marR="0" algn="ctr">
                        <a:lnSpc>
                          <a:spcPct val="115000"/>
                        </a:lnSpc>
                        <a:spcBef>
                          <a:spcPts val="0"/>
                        </a:spcBef>
                        <a:spcAft>
                          <a:spcPts val="0"/>
                        </a:spcAft>
                      </a:pPr>
                      <a:r>
                        <a:rPr lang="en-US" sz="1100">
                          <a:effectLst/>
                          <a:latin typeface="+mj-lt"/>
                          <a:ea typeface="MS PGothic" panose="020B0600070205080204" pitchFamily="34" charset="-128"/>
                          <a:cs typeface="Times New Roman" panose="02020603050405020304" pitchFamily="18" charset="0"/>
                        </a:rPr>
                        <a:t>-0.5 to -0.7</a:t>
                      </a:r>
                    </a:p>
                  </a:txBody>
                  <a:tcPr marL="76200" marR="76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100" dirty="0">
                          <a:effectLst/>
                          <a:latin typeface="+mj-lt"/>
                          <a:ea typeface="MS PGothic" panose="020B0600070205080204" pitchFamily="34" charset="-128"/>
                          <a:cs typeface="Times New Roman" panose="02020603050405020304" pitchFamily="18" charset="0"/>
                        </a:rPr>
                        <a:t>Abnormally Dry</a:t>
                      </a:r>
                    </a:p>
                  </a:txBody>
                  <a:tcPr marL="76200" marR="76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99609">
                <a:tc>
                  <a:txBody>
                    <a:bodyPr/>
                    <a:lstStyle/>
                    <a:p>
                      <a:pPr marL="0" marR="0" algn="ctr">
                        <a:lnSpc>
                          <a:spcPct val="115000"/>
                        </a:lnSpc>
                        <a:spcBef>
                          <a:spcPts val="0"/>
                        </a:spcBef>
                        <a:spcAft>
                          <a:spcPts val="0"/>
                        </a:spcAft>
                      </a:pPr>
                      <a:r>
                        <a:rPr lang="en-US" sz="1100" b="1" dirty="0">
                          <a:effectLst/>
                          <a:latin typeface="+mj-lt"/>
                          <a:ea typeface="MS PGothic" panose="020B0600070205080204" pitchFamily="34" charset="-128"/>
                          <a:cs typeface="Times New Roman" panose="02020603050405020304" pitchFamily="18" charset="0"/>
                        </a:rPr>
                        <a:t>-0.8 to -1.2</a:t>
                      </a:r>
                    </a:p>
                  </a:txBody>
                  <a:tcPr marL="76200" marR="76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37F"/>
                    </a:solidFill>
                  </a:tcPr>
                </a:tc>
                <a:tc>
                  <a:txBody>
                    <a:bodyPr/>
                    <a:lstStyle/>
                    <a:p>
                      <a:pPr marL="0" marR="0" algn="ctr">
                        <a:lnSpc>
                          <a:spcPct val="115000"/>
                        </a:lnSpc>
                        <a:spcBef>
                          <a:spcPts val="0"/>
                        </a:spcBef>
                        <a:spcAft>
                          <a:spcPts val="0"/>
                        </a:spcAft>
                      </a:pPr>
                      <a:r>
                        <a:rPr lang="en-US" sz="1100" b="1" dirty="0">
                          <a:effectLst/>
                          <a:latin typeface="+mj-lt"/>
                          <a:ea typeface="MS PGothic" panose="020B0600070205080204" pitchFamily="34" charset="-128"/>
                          <a:cs typeface="Times New Roman" panose="02020603050405020304" pitchFamily="18" charset="0"/>
                        </a:rPr>
                        <a:t>Moderate Drought</a:t>
                      </a:r>
                    </a:p>
                  </a:txBody>
                  <a:tcPr marL="76200" marR="76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37F"/>
                    </a:solidFill>
                  </a:tcPr>
                </a:tc>
              </a:tr>
              <a:tr h="199609">
                <a:tc>
                  <a:txBody>
                    <a:bodyPr/>
                    <a:lstStyle/>
                    <a:p>
                      <a:pPr marL="0" marR="0" algn="ctr">
                        <a:lnSpc>
                          <a:spcPct val="115000"/>
                        </a:lnSpc>
                        <a:spcBef>
                          <a:spcPts val="0"/>
                        </a:spcBef>
                        <a:spcAft>
                          <a:spcPts val="0"/>
                        </a:spcAft>
                      </a:pPr>
                      <a:r>
                        <a:rPr lang="en-US" sz="1100" b="1" dirty="0">
                          <a:effectLst/>
                          <a:latin typeface="+mj-lt"/>
                          <a:ea typeface="MS PGothic" panose="020B0600070205080204" pitchFamily="34" charset="-128"/>
                          <a:cs typeface="Times New Roman" panose="02020603050405020304" pitchFamily="18" charset="0"/>
                        </a:rPr>
                        <a:t>-1.3 to -1.5</a:t>
                      </a:r>
                    </a:p>
                  </a:txBody>
                  <a:tcPr marL="76200" marR="76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A00"/>
                    </a:solidFill>
                  </a:tcPr>
                </a:tc>
                <a:tc>
                  <a:txBody>
                    <a:bodyPr/>
                    <a:lstStyle/>
                    <a:p>
                      <a:pPr marL="0" marR="0" algn="ctr">
                        <a:lnSpc>
                          <a:spcPct val="115000"/>
                        </a:lnSpc>
                        <a:spcBef>
                          <a:spcPts val="0"/>
                        </a:spcBef>
                        <a:spcAft>
                          <a:spcPts val="0"/>
                        </a:spcAft>
                      </a:pPr>
                      <a:r>
                        <a:rPr lang="en-US" sz="1100" b="1" dirty="0">
                          <a:effectLst/>
                          <a:latin typeface="+mj-lt"/>
                          <a:ea typeface="MS PGothic" panose="020B0600070205080204" pitchFamily="34" charset="-128"/>
                          <a:cs typeface="Times New Roman" panose="02020603050405020304" pitchFamily="18" charset="0"/>
                        </a:rPr>
                        <a:t>Severe Drought</a:t>
                      </a:r>
                    </a:p>
                  </a:txBody>
                  <a:tcPr marL="76200" marR="76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A00"/>
                    </a:solidFill>
                  </a:tcPr>
                </a:tc>
              </a:tr>
              <a:tr h="199609">
                <a:tc>
                  <a:txBody>
                    <a:bodyPr/>
                    <a:lstStyle/>
                    <a:p>
                      <a:pPr marL="0" marR="0" algn="ctr">
                        <a:lnSpc>
                          <a:spcPct val="115000"/>
                        </a:lnSpc>
                        <a:spcBef>
                          <a:spcPts val="0"/>
                        </a:spcBef>
                        <a:spcAft>
                          <a:spcPts val="0"/>
                        </a:spcAft>
                      </a:pPr>
                      <a:r>
                        <a:rPr lang="en-US" sz="1100" b="1" dirty="0">
                          <a:effectLst/>
                          <a:latin typeface="+mj-lt"/>
                          <a:ea typeface="MS PGothic" panose="020B0600070205080204" pitchFamily="34" charset="-128"/>
                          <a:cs typeface="Times New Roman" panose="02020603050405020304" pitchFamily="18" charset="0"/>
                        </a:rPr>
                        <a:t>-1.6 to -1.9</a:t>
                      </a:r>
                    </a:p>
                  </a:txBody>
                  <a:tcPr marL="76200" marR="76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0000"/>
                    </a:solidFill>
                  </a:tcPr>
                </a:tc>
                <a:tc>
                  <a:txBody>
                    <a:bodyPr/>
                    <a:lstStyle/>
                    <a:p>
                      <a:pPr marL="0" marR="0" algn="ctr">
                        <a:lnSpc>
                          <a:spcPct val="115000"/>
                        </a:lnSpc>
                        <a:spcBef>
                          <a:spcPts val="0"/>
                        </a:spcBef>
                        <a:spcAft>
                          <a:spcPts val="0"/>
                        </a:spcAft>
                      </a:pPr>
                      <a:r>
                        <a:rPr lang="en-US" sz="1100" b="1" dirty="0">
                          <a:effectLst/>
                          <a:latin typeface="+mj-lt"/>
                          <a:ea typeface="MS PGothic" panose="020B0600070205080204" pitchFamily="34" charset="-128"/>
                          <a:cs typeface="Times New Roman" panose="02020603050405020304" pitchFamily="18" charset="0"/>
                        </a:rPr>
                        <a:t>Extreme Drought</a:t>
                      </a:r>
                    </a:p>
                  </a:txBody>
                  <a:tcPr marL="76200" marR="76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0000"/>
                    </a:solidFill>
                  </a:tcPr>
                </a:tc>
              </a:tr>
              <a:tr h="181416">
                <a:tc>
                  <a:txBody>
                    <a:bodyPr/>
                    <a:lstStyle/>
                    <a:p>
                      <a:pPr marL="0" marR="0" algn="ctr">
                        <a:lnSpc>
                          <a:spcPct val="115000"/>
                        </a:lnSpc>
                        <a:spcBef>
                          <a:spcPts val="0"/>
                        </a:spcBef>
                        <a:spcAft>
                          <a:spcPts val="0"/>
                        </a:spcAft>
                      </a:pPr>
                      <a:r>
                        <a:rPr lang="en-US" sz="1000" b="1" dirty="0">
                          <a:solidFill>
                            <a:srgbClr val="FFFFFF"/>
                          </a:solidFill>
                          <a:effectLst/>
                          <a:latin typeface="+mj-lt"/>
                          <a:ea typeface="MS PGothic" panose="020B0600070205080204" pitchFamily="34" charset="-128"/>
                          <a:cs typeface="Times New Roman" panose="02020603050405020304" pitchFamily="18" charset="0"/>
                        </a:rPr>
                        <a:t>   ≤-2.0 </a:t>
                      </a:r>
                      <a:endParaRPr lang="en-US" sz="1100" b="1" dirty="0">
                        <a:effectLst/>
                        <a:latin typeface="+mj-lt"/>
                        <a:ea typeface="MS PGothic" panose="020B0600070205080204" pitchFamily="34" charset="-128"/>
                        <a:cs typeface="Times New Roman" panose="02020603050405020304" pitchFamily="18" charset="0"/>
                      </a:endParaRPr>
                    </a:p>
                  </a:txBody>
                  <a:tcPr marL="76200" marR="76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30000"/>
                    </a:solidFill>
                  </a:tcPr>
                </a:tc>
                <a:tc>
                  <a:txBody>
                    <a:bodyPr/>
                    <a:lstStyle/>
                    <a:p>
                      <a:pPr marL="0" marR="0" algn="ctr">
                        <a:lnSpc>
                          <a:spcPct val="115000"/>
                        </a:lnSpc>
                        <a:spcBef>
                          <a:spcPts val="0"/>
                        </a:spcBef>
                        <a:spcAft>
                          <a:spcPts val="0"/>
                        </a:spcAft>
                      </a:pPr>
                      <a:r>
                        <a:rPr lang="en-US" sz="1000" b="1" dirty="0">
                          <a:solidFill>
                            <a:srgbClr val="FFFFFF"/>
                          </a:solidFill>
                          <a:effectLst/>
                          <a:latin typeface="+mj-lt"/>
                          <a:ea typeface="MS PGothic" panose="020B0600070205080204" pitchFamily="34" charset="-128"/>
                          <a:cs typeface="Times New Roman" panose="02020603050405020304" pitchFamily="18" charset="0"/>
                        </a:rPr>
                        <a:t>Exceptional Drought</a:t>
                      </a:r>
                      <a:endParaRPr lang="en-US" sz="1100" b="1" dirty="0">
                        <a:effectLst/>
                        <a:latin typeface="+mj-lt"/>
                        <a:ea typeface="MS PGothic" panose="020B0600070205080204" pitchFamily="34" charset="-128"/>
                        <a:cs typeface="Times New Roman" panose="02020603050405020304" pitchFamily="18" charset="0"/>
                      </a:endParaRPr>
                    </a:p>
                  </a:txBody>
                  <a:tcPr marL="76200" marR="76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30000"/>
                    </a:solidFill>
                  </a:tcPr>
                </a:tc>
              </a:tr>
            </a:tbl>
          </a:graphicData>
        </a:graphic>
      </p:graphicFrame>
      <p:cxnSp>
        <p:nvCxnSpPr>
          <p:cNvPr id="59" name="Straight Connector 58"/>
          <p:cNvCxnSpPr/>
          <p:nvPr/>
        </p:nvCxnSpPr>
        <p:spPr>
          <a:xfrm flipH="1">
            <a:off x="10834070" y="4743466"/>
            <a:ext cx="9525" cy="609584"/>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10271126" y="4743466"/>
            <a:ext cx="572469" cy="619130"/>
            <a:chOff x="10271126" y="4663159"/>
            <a:chExt cx="572469" cy="531927"/>
          </a:xfrm>
        </p:grpSpPr>
        <p:cxnSp>
          <p:nvCxnSpPr>
            <p:cNvPr id="62" name="Straight Arrow Connector 61"/>
            <p:cNvCxnSpPr/>
            <p:nvPr/>
          </p:nvCxnSpPr>
          <p:spPr>
            <a:xfrm flipH="1">
              <a:off x="10271126" y="4663159"/>
              <a:ext cx="57246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10271126" y="5195086"/>
              <a:ext cx="57246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cxnSp>
        <p:nvCxnSpPr>
          <p:cNvPr id="67" name="Straight Arrow Connector 66"/>
          <p:cNvCxnSpPr/>
          <p:nvPr/>
        </p:nvCxnSpPr>
        <p:spPr>
          <a:xfrm flipH="1">
            <a:off x="10271126" y="5133996"/>
            <a:ext cx="57246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10271126" y="4962546"/>
            <a:ext cx="57246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27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ppt_x"/>
                                          </p:val>
                                        </p:tav>
                                        <p:tav tm="100000">
                                          <p:val>
                                            <p:strVal val="#ppt_x"/>
                                          </p:val>
                                        </p:tav>
                                      </p:tavLst>
                                    </p:anim>
                                    <p:anim calcmode="lin" valueType="num">
                                      <p:cBhvr additive="base">
                                        <p:cTn id="1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anim calcmode="lin" valueType="num">
                                      <p:cBhvr>
                                        <p:cTn id="20" dur="500" fill="hold"/>
                                        <p:tgtEl>
                                          <p:spTgt spid="46"/>
                                        </p:tgtEl>
                                        <p:attrNameLst>
                                          <p:attrName>ppt_x</p:attrName>
                                        </p:attrNameLst>
                                      </p:cBhvr>
                                      <p:tavLst>
                                        <p:tav tm="0">
                                          <p:val>
                                            <p:strVal val="#ppt_x"/>
                                          </p:val>
                                        </p:tav>
                                        <p:tav tm="100000">
                                          <p:val>
                                            <p:strVal val="#ppt_x"/>
                                          </p:val>
                                        </p:tav>
                                      </p:tavLst>
                                    </p:anim>
                                    <p:anim calcmode="lin" valueType="num">
                                      <p:cBhvr>
                                        <p:cTn id="21" dur="500" fill="hold"/>
                                        <p:tgtEl>
                                          <p:spTgt spid="46"/>
                                        </p:tgtEl>
                                        <p:attrNameLst>
                                          <p:attrName>ppt_y</p:attrName>
                                        </p:attrNameLst>
                                      </p:cBhvr>
                                      <p:tavLst>
                                        <p:tav tm="0">
                                          <p:val>
                                            <p:strVal val="#ppt_y+.1"/>
                                          </p:val>
                                        </p:tav>
                                        <p:tav tm="100000">
                                          <p:val>
                                            <p:strVal val="#ppt_y"/>
                                          </p:val>
                                        </p:tav>
                                      </p:tavLst>
                                    </p:anim>
                                  </p:childTnLst>
                                </p:cTn>
                              </p:par>
                              <p:par>
                                <p:cTn id="22" presetID="22" presetClass="entr" presetSubtype="4" fill="hold"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1000"/>
                                        <p:tgtEl>
                                          <p:spTgt spid="64"/>
                                        </p:tgtEl>
                                      </p:cBhvr>
                                    </p:animEffect>
                                  </p:childTnLst>
                                </p:cTn>
                              </p:par>
                              <p:par>
                                <p:cTn id="25" presetID="22" presetClass="entr" presetSubtype="4"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down)">
                                      <p:cBhvr>
                                        <p:cTn id="27" dur="1100"/>
                                        <p:tgtEl>
                                          <p:spTgt spid="59"/>
                                        </p:tgtEl>
                                      </p:cBhvr>
                                    </p:animEffect>
                                  </p:childTnLst>
                                </p:cTn>
                              </p:par>
                              <p:par>
                                <p:cTn id="28" presetID="22" presetClass="entr" presetSubtype="4"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wipe(down)">
                                      <p:cBhvr>
                                        <p:cTn id="30" dur="1200"/>
                                        <p:tgtEl>
                                          <p:spTgt spid="67"/>
                                        </p:tgtEl>
                                      </p:cBhvr>
                                    </p:animEffect>
                                  </p:childTnLst>
                                </p:cTn>
                              </p:par>
                              <p:par>
                                <p:cTn id="31" presetID="22" presetClass="entr" presetSubtype="4"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wipe(down)">
                                      <p:cBhvr>
                                        <p:cTn id="33" dur="11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489486" y="1879857"/>
            <a:ext cx="5307072" cy="3744693"/>
          </a:xfrm>
          <a:prstGeom prst="rect">
            <a:avLst/>
          </a:prstGeom>
        </p:spPr>
      </p:pic>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 - RZSM</a:t>
            </a:r>
            <a:endParaRPr lang="en-US" sz="4000" dirty="0">
              <a:solidFill>
                <a:schemeClr val="bg1"/>
              </a:solidFill>
              <a:latin typeface="Century Gothic" panose="020B0502020202020204" pitchFamily="34" charset="0"/>
            </a:endParaRPr>
          </a:p>
        </p:txBody>
      </p:sp>
      <p:grpSp>
        <p:nvGrpSpPr>
          <p:cNvPr id="233" name="Group 222"/>
          <p:cNvGrpSpPr>
            <a:grpSpLocks noChangeAspect="1"/>
          </p:cNvGrpSpPr>
          <p:nvPr/>
        </p:nvGrpSpPr>
        <p:grpSpPr bwMode="auto">
          <a:xfrm>
            <a:off x="7290409" y="5157031"/>
            <a:ext cx="1852613" cy="1346200"/>
            <a:chOff x="1832" y="2663"/>
            <a:chExt cx="1167" cy="848"/>
          </a:xfrm>
        </p:grpSpPr>
        <p:sp>
          <p:nvSpPr>
            <p:cNvPr id="234" name="AutoShape 221"/>
            <p:cNvSpPr>
              <a:spLocks noChangeAspect="1" noChangeArrowheads="1" noTextEdit="1"/>
            </p:cNvSpPr>
            <p:nvPr/>
          </p:nvSpPr>
          <p:spPr bwMode="auto">
            <a:xfrm>
              <a:off x="1832" y="2663"/>
              <a:ext cx="1167" cy="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35" name="Group 423"/>
            <p:cNvGrpSpPr>
              <a:grpSpLocks/>
            </p:cNvGrpSpPr>
            <p:nvPr/>
          </p:nvGrpSpPr>
          <p:grpSpPr bwMode="auto">
            <a:xfrm>
              <a:off x="1832" y="2673"/>
              <a:ext cx="1145" cy="611"/>
              <a:chOff x="1832" y="2673"/>
              <a:chExt cx="1145" cy="611"/>
            </a:xfrm>
          </p:grpSpPr>
          <p:sp>
            <p:nvSpPr>
              <p:cNvPr id="265" name="Rectangle 223"/>
              <p:cNvSpPr>
                <a:spLocks noChangeArrowheads="1"/>
              </p:cNvSpPr>
              <p:nvPr/>
            </p:nvSpPr>
            <p:spPr bwMode="auto">
              <a:xfrm>
                <a:off x="1832" y="2673"/>
                <a:ext cx="114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2">
                        <a:lumMod val="50000"/>
                      </a:schemeClr>
                    </a:solidFill>
                    <a:effectLst/>
                    <a:latin typeface="Century Gothic" panose="020B0502020202020204" pitchFamily="34" charset="0"/>
                  </a:rPr>
                  <a:t>Deviation from Mean</a:t>
                </a:r>
                <a:endParaRPr kumimoji="0" lang="en-US" altLang="en-US" sz="1400" b="0" i="0" u="none" strike="noStrike" cap="none" normalizeH="0" baseline="0" dirty="0" smtClean="0">
                  <a:ln>
                    <a:noFill/>
                  </a:ln>
                  <a:solidFill>
                    <a:schemeClr val="bg2">
                      <a:lumMod val="50000"/>
                    </a:schemeClr>
                  </a:solidFill>
                  <a:effectLst/>
                  <a:latin typeface="Century Gothic" panose="020B0502020202020204" pitchFamily="34" charset="0"/>
                </a:endParaRPr>
              </a:p>
            </p:txBody>
          </p:sp>
          <p:sp>
            <p:nvSpPr>
              <p:cNvPr id="266" name="Rectangle 224"/>
              <p:cNvSpPr>
                <a:spLocks noChangeArrowheads="1"/>
              </p:cNvSpPr>
              <p:nvPr/>
            </p:nvSpPr>
            <p:spPr bwMode="auto">
              <a:xfrm>
                <a:off x="1832" y="2802"/>
                <a:ext cx="43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altLang="en-US" sz="1400" b="1" i="0" u="none" strike="noStrike" cap="none" normalizeH="0" baseline="0" dirty="0" smtClean="0">
                    <a:ln>
                      <a:noFill/>
                    </a:ln>
                    <a:solidFill>
                      <a:schemeClr val="bg2">
                        <a:lumMod val="50000"/>
                      </a:schemeClr>
                    </a:solidFill>
                    <a:effectLst/>
                    <a:latin typeface="Century Gothic" panose="020B0502020202020204" pitchFamily="34" charset="0"/>
                  </a:rPr>
                  <a:t>(</a:t>
                </a:r>
                <a:r>
                  <a:rPr lang="en-US" altLang="en-US" sz="1400" b="1" dirty="0">
                    <a:solidFill>
                      <a:schemeClr val="bg2">
                        <a:lumMod val="50000"/>
                      </a:schemeClr>
                    </a:solidFill>
                    <a:latin typeface="Century Gothic" panose="020B0502020202020204" pitchFamily="34" charset="0"/>
                  </a:rPr>
                  <a:t>kg m</a:t>
                </a:r>
                <a:r>
                  <a:rPr lang="en-US" altLang="en-US" sz="1400" b="1" baseline="30000" dirty="0">
                    <a:solidFill>
                      <a:schemeClr val="bg2">
                        <a:lumMod val="50000"/>
                      </a:schemeClr>
                    </a:solidFill>
                    <a:latin typeface="Century Gothic" panose="020B0502020202020204" pitchFamily="34" charset="0"/>
                  </a:rPr>
                  <a:t>-2</a:t>
                </a:r>
                <a:r>
                  <a:rPr kumimoji="0" lang="en-US" altLang="en-US" sz="1400" b="1" i="0" u="none" strike="noStrike" cap="none" normalizeH="0" baseline="0" dirty="0" smtClean="0">
                    <a:ln>
                      <a:noFill/>
                    </a:ln>
                    <a:solidFill>
                      <a:schemeClr val="bg2">
                        <a:lumMod val="50000"/>
                      </a:schemeClr>
                    </a:solidFill>
                    <a:effectLst/>
                    <a:latin typeface="Century Gothic" panose="020B0502020202020204" pitchFamily="34" charset="0"/>
                  </a:rPr>
                  <a:t>)</a:t>
                </a:r>
                <a:endParaRPr kumimoji="0" lang="en-US" altLang="en-US" sz="1400" b="0" i="0" u="none" strike="noStrike" cap="none" normalizeH="0" baseline="0" dirty="0" smtClean="0">
                  <a:ln>
                    <a:noFill/>
                  </a:ln>
                  <a:solidFill>
                    <a:schemeClr val="bg2">
                      <a:lumMod val="50000"/>
                    </a:schemeClr>
                  </a:solidFill>
                  <a:effectLst/>
                  <a:latin typeface="Century Gothic" panose="020B0502020202020204" pitchFamily="34" charset="0"/>
                </a:endParaRPr>
              </a:p>
            </p:txBody>
          </p:sp>
          <p:sp>
            <p:nvSpPr>
              <p:cNvPr id="267" name="Line 225"/>
              <p:cNvSpPr>
                <a:spLocks noChangeShapeType="1"/>
              </p:cNvSpPr>
              <p:nvPr/>
            </p:nvSpPr>
            <p:spPr bwMode="auto">
              <a:xfrm>
                <a:off x="2068" y="3057"/>
                <a:ext cx="2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8" name="Rectangle 226"/>
              <p:cNvSpPr>
                <a:spLocks noChangeArrowheads="1"/>
              </p:cNvSpPr>
              <p:nvPr/>
            </p:nvSpPr>
            <p:spPr bwMode="auto">
              <a:xfrm>
                <a:off x="1832" y="3057"/>
                <a:ext cx="236" cy="2"/>
              </a:xfrm>
              <a:prstGeom prst="rect">
                <a:avLst/>
              </a:prstGeom>
              <a:solidFill>
                <a:srgbClr val="4575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Rectangle 227"/>
              <p:cNvSpPr>
                <a:spLocks noChangeArrowheads="1"/>
              </p:cNvSpPr>
              <p:nvPr/>
            </p:nvSpPr>
            <p:spPr bwMode="auto">
              <a:xfrm>
                <a:off x="1832" y="3059"/>
                <a:ext cx="236" cy="1"/>
              </a:xfrm>
              <a:prstGeom prst="rect">
                <a:avLst/>
              </a:prstGeom>
              <a:solidFill>
                <a:srgbClr val="4776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Rectangle 228"/>
              <p:cNvSpPr>
                <a:spLocks noChangeArrowheads="1"/>
              </p:cNvSpPr>
              <p:nvPr/>
            </p:nvSpPr>
            <p:spPr bwMode="auto">
              <a:xfrm>
                <a:off x="1832" y="3060"/>
                <a:ext cx="236" cy="1"/>
              </a:xfrm>
              <a:prstGeom prst="rect">
                <a:avLst/>
              </a:prstGeom>
              <a:solidFill>
                <a:srgbClr val="4877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Rectangle 229"/>
              <p:cNvSpPr>
                <a:spLocks noChangeArrowheads="1"/>
              </p:cNvSpPr>
              <p:nvPr/>
            </p:nvSpPr>
            <p:spPr bwMode="auto">
              <a:xfrm>
                <a:off x="1832" y="3061"/>
                <a:ext cx="236" cy="1"/>
              </a:xfrm>
              <a:prstGeom prst="rect">
                <a:avLst/>
              </a:prstGeom>
              <a:solidFill>
                <a:srgbClr val="4A79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Rectangle 230"/>
              <p:cNvSpPr>
                <a:spLocks noChangeArrowheads="1"/>
              </p:cNvSpPr>
              <p:nvPr/>
            </p:nvSpPr>
            <p:spPr bwMode="auto">
              <a:xfrm>
                <a:off x="1832" y="3062"/>
                <a:ext cx="236" cy="1"/>
              </a:xfrm>
              <a:prstGeom prst="rect">
                <a:avLst/>
              </a:prstGeom>
              <a:solidFill>
                <a:srgbClr val="4C7A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Rectangle 231"/>
              <p:cNvSpPr>
                <a:spLocks noChangeArrowheads="1"/>
              </p:cNvSpPr>
              <p:nvPr/>
            </p:nvSpPr>
            <p:spPr bwMode="auto">
              <a:xfrm>
                <a:off x="1832" y="3063"/>
                <a:ext cx="236" cy="1"/>
              </a:xfrm>
              <a:prstGeom prst="rect">
                <a:avLst/>
              </a:prstGeom>
              <a:solidFill>
                <a:srgbClr val="4E7B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Rectangle 232"/>
              <p:cNvSpPr>
                <a:spLocks noChangeArrowheads="1"/>
              </p:cNvSpPr>
              <p:nvPr/>
            </p:nvSpPr>
            <p:spPr bwMode="auto">
              <a:xfrm>
                <a:off x="1832" y="3064"/>
                <a:ext cx="236" cy="2"/>
              </a:xfrm>
              <a:prstGeom prst="rect">
                <a:avLst/>
              </a:prstGeom>
              <a:solidFill>
                <a:srgbClr val="507C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Rectangle 233"/>
              <p:cNvSpPr>
                <a:spLocks noChangeArrowheads="1"/>
              </p:cNvSpPr>
              <p:nvPr/>
            </p:nvSpPr>
            <p:spPr bwMode="auto">
              <a:xfrm>
                <a:off x="1832" y="3066"/>
                <a:ext cx="236" cy="1"/>
              </a:xfrm>
              <a:prstGeom prst="rect">
                <a:avLst/>
              </a:prstGeom>
              <a:solidFill>
                <a:srgbClr val="517D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Rectangle 234"/>
              <p:cNvSpPr>
                <a:spLocks noChangeArrowheads="1"/>
              </p:cNvSpPr>
              <p:nvPr/>
            </p:nvSpPr>
            <p:spPr bwMode="auto">
              <a:xfrm>
                <a:off x="1832" y="3067"/>
                <a:ext cx="236" cy="1"/>
              </a:xfrm>
              <a:prstGeom prst="rect">
                <a:avLst/>
              </a:prstGeom>
              <a:solidFill>
                <a:srgbClr val="547F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Rectangle 235"/>
              <p:cNvSpPr>
                <a:spLocks noChangeArrowheads="1"/>
              </p:cNvSpPr>
              <p:nvPr/>
            </p:nvSpPr>
            <p:spPr bwMode="auto">
              <a:xfrm>
                <a:off x="1832" y="3068"/>
                <a:ext cx="236" cy="1"/>
              </a:xfrm>
              <a:prstGeom prst="rect">
                <a:avLst/>
              </a:prstGeom>
              <a:solidFill>
                <a:srgbClr val="5680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Rectangle 236"/>
              <p:cNvSpPr>
                <a:spLocks noChangeArrowheads="1"/>
              </p:cNvSpPr>
              <p:nvPr/>
            </p:nvSpPr>
            <p:spPr bwMode="auto">
              <a:xfrm>
                <a:off x="1832" y="3069"/>
                <a:ext cx="236" cy="1"/>
              </a:xfrm>
              <a:prstGeom prst="rect">
                <a:avLst/>
              </a:prstGeom>
              <a:solidFill>
                <a:srgbClr val="5881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Rectangle 237"/>
              <p:cNvSpPr>
                <a:spLocks noChangeArrowheads="1"/>
              </p:cNvSpPr>
              <p:nvPr/>
            </p:nvSpPr>
            <p:spPr bwMode="auto">
              <a:xfrm>
                <a:off x="1832" y="3070"/>
                <a:ext cx="236" cy="1"/>
              </a:xfrm>
              <a:prstGeom prst="rect">
                <a:avLst/>
              </a:prstGeom>
              <a:solidFill>
                <a:srgbClr val="5A83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Rectangle 238"/>
              <p:cNvSpPr>
                <a:spLocks noChangeArrowheads="1"/>
              </p:cNvSpPr>
              <p:nvPr/>
            </p:nvSpPr>
            <p:spPr bwMode="auto">
              <a:xfrm>
                <a:off x="1832" y="3071"/>
                <a:ext cx="236" cy="2"/>
              </a:xfrm>
              <a:prstGeom prst="rect">
                <a:avLst/>
              </a:prstGeom>
              <a:solidFill>
                <a:srgbClr val="5A83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Rectangle 239"/>
              <p:cNvSpPr>
                <a:spLocks noChangeArrowheads="1"/>
              </p:cNvSpPr>
              <p:nvPr/>
            </p:nvSpPr>
            <p:spPr bwMode="auto">
              <a:xfrm>
                <a:off x="1832" y="3073"/>
                <a:ext cx="236" cy="1"/>
              </a:xfrm>
              <a:prstGeom prst="rect">
                <a:avLst/>
              </a:prstGeom>
              <a:solidFill>
                <a:srgbClr val="5C84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Rectangle 240"/>
              <p:cNvSpPr>
                <a:spLocks noChangeArrowheads="1"/>
              </p:cNvSpPr>
              <p:nvPr/>
            </p:nvSpPr>
            <p:spPr bwMode="auto">
              <a:xfrm>
                <a:off x="1832" y="3074"/>
                <a:ext cx="236" cy="1"/>
              </a:xfrm>
              <a:prstGeom prst="rect">
                <a:avLst/>
              </a:prstGeom>
              <a:solidFill>
                <a:srgbClr val="5E85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Rectangle 241"/>
              <p:cNvSpPr>
                <a:spLocks noChangeArrowheads="1"/>
              </p:cNvSpPr>
              <p:nvPr/>
            </p:nvSpPr>
            <p:spPr bwMode="auto">
              <a:xfrm>
                <a:off x="1832" y="3075"/>
                <a:ext cx="236" cy="1"/>
              </a:xfrm>
              <a:prstGeom prst="rect">
                <a:avLst/>
              </a:prstGeom>
              <a:solidFill>
                <a:srgbClr val="5F86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Rectangle 242"/>
              <p:cNvSpPr>
                <a:spLocks noChangeArrowheads="1"/>
              </p:cNvSpPr>
              <p:nvPr/>
            </p:nvSpPr>
            <p:spPr bwMode="auto">
              <a:xfrm>
                <a:off x="1832" y="3076"/>
                <a:ext cx="236" cy="1"/>
              </a:xfrm>
              <a:prstGeom prst="rect">
                <a:avLst/>
              </a:prstGeom>
              <a:solidFill>
                <a:srgbClr val="6187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Rectangle 243"/>
              <p:cNvSpPr>
                <a:spLocks noChangeArrowheads="1"/>
              </p:cNvSpPr>
              <p:nvPr/>
            </p:nvSpPr>
            <p:spPr bwMode="auto">
              <a:xfrm>
                <a:off x="1832" y="3077"/>
                <a:ext cx="236" cy="1"/>
              </a:xfrm>
              <a:prstGeom prst="rect">
                <a:avLst/>
              </a:prstGeom>
              <a:solidFill>
                <a:srgbClr val="6388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Rectangle 244"/>
              <p:cNvSpPr>
                <a:spLocks noChangeArrowheads="1"/>
              </p:cNvSpPr>
              <p:nvPr/>
            </p:nvSpPr>
            <p:spPr bwMode="auto">
              <a:xfrm>
                <a:off x="1832" y="3078"/>
                <a:ext cx="236" cy="2"/>
              </a:xfrm>
              <a:prstGeom prst="rect">
                <a:avLst/>
              </a:prstGeom>
              <a:solidFill>
                <a:srgbClr val="658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Rectangle 245"/>
              <p:cNvSpPr>
                <a:spLocks noChangeArrowheads="1"/>
              </p:cNvSpPr>
              <p:nvPr/>
            </p:nvSpPr>
            <p:spPr bwMode="auto">
              <a:xfrm>
                <a:off x="1832" y="3080"/>
                <a:ext cx="236" cy="1"/>
              </a:xfrm>
              <a:prstGeom prst="rect">
                <a:avLst/>
              </a:prstGeom>
              <a:solidFill>
                <a:srgbClr val="678A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Rectangle 246"/>
              <p:cNvSpPr>
                <a:spLocks noChangeArrowheads="1"/>
              </p:cNvSpPr>
              <p:nvPr/>
            </p:nvSpPr>
            <p:spPr bwMode="auto">
              <a:xfrm>
                <a:off x="1832" y="3081"/>
                <a:ext cx="236" cy="1"/>
              </a:xfrm>
              <a:prstGeom prst="rect">
                <a:avLst/>
              </a:prstGeom>
              <a:solidFill>
                <a:srgbClr val="698B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Rectangle 247"/>
              <p:cNvSpPr>
                <a:spLocks noChangeArrowheads="1"/>
              </p:cNvSpPr>
              <p:nvPr/>
            </p:nvSpPr>
            <p:spPr bwMode="auto">
              <a:xfrm>
                <a:off x="1832" y="3082"/>
                <a:ext cx="236" cy="1"/>
              </a:xfrm>
              <a:prstGeom prst="rect">
                <a:avLst/>
              </a:prstGeom>
              <a:solidFill>
                <a:srgbClr val="698B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Rectangle 248"/>
              <p:cNvSpPr>
                <a:spLocks noChangeArrowheads="1"/>
              </p:cNvSpPr>
              <p:nvPr/>
            </p:nvSpPr>
            <p:spPr bwMode="auto">
              <a:xfrm>
                <a:off x="1832" y="3083"/>
                <a:ext cx="236" cy="1"/>
              </a:xfrm>
              <a:prstGeom prst="rect">
                <a:avLst/>
              </a:prstGeom>
              <a:solidFill>
                <a:srgbClr val="6A8C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Rectangle 249"/>
              <p:cNvSpPr>
                <a:spLocks noChangeArrowheads="1"/>
              </p:cNvSpPr>
              <p:nvPr/>
            </p:nvSpPr>
            <p:spPr bwMode="auto">
              <a:xfrm>
                <a:off x="1832" y="3084"/>
                <a:ext cx="236" cy="1"/>
              </a:xfrm>
              <a:prstGeom prst="rect">
                <a:avLst/>
              </a:prstGeom>
              <a:solidFill>
                <a:srgbClr val="6C8D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Rectangle 250"/>
              <p:cNvSpPr>
                <a:spLocks noChangeArrowheads="1"/>
              </p:cNvSpPr>
              <p:nvPr/>
            </p:nvSpPr>
            <p:spPr bwMode="auto">
              <a:xfrm>
                <a:off x="1832" y="3085"/>
                <a:ext cx="236" cy="2"/>
              </a:xfrm>
              <a:prstGeom prst="rect">
                <a:avLst/>
              </a:prstGeom>
              <a:solidFill>
                <a:srgbClr val="6E8F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Rectangle 251"/>
              <p:cNvSpPr>
                <a:spLocks noChangeArrowheads="1"/>
              </p:cNvSpPr>
              <p:nvPr/>
            </p:nvSpPr>
            <p:spPr bwMode="auto">
              <a:xfrm>
                <a:off x="1832" y="3087"/>
                <a:ext cx="236" cy="1"/>
              </a:xfrm>
              <a:prstGeom prst="rect">
                <a:avLst/>
              </a:prstGeom>
              <a:solidFill>
                <a:srgbClr val="7090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Rectangle 252"/>
              <p:cNvSpPr>
                <a:spLocks noChangeArrowheads="1"/>
              </p:cNvSpPr>
              <p:nvPr/>
            </p:nvSpPr>
            <p:spPr bwMode="auto">
              <a:xfrm>
                <a:off x="1832" y="3088"/>
                <a:ext cx="236" cy="1"/>
              </a:xfrm>
              <a:prstGeom prst="rect">
                <a:avLst/>
              </a:prstGeom>
              <a:solidFill>
                <a:srgbClr val="7393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Rectangle 253"/>
              <p:cNvSpPr>
                <a:spLocks noChangeArrowheads="1"/>
              </p:cNvSpPr>
              <p:nvPr/>
            </p:nvSpPr>
            <p:spPr bwMode="auto">
              <a:xfrm>
                <a:off x="1832" y="3089"/>
                <a:ext cx="236" cy="1"/>
              </a:xfrm>
              <a:prstGeom prst="rect">
                <a:avLst/>
              </a:prstGeom>
              <a:solidFill>
                <a:srgbClr val="7594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Rectangle 254"/>
              <p:cNvSpPr>
                <a:spLocks noChangeArrowheads="1"/>
              </p:cNvSpPr>
              <p:nvPr/>
            </p:nvSpPr>
            <p:spPr bwMode="auto">
              <a:xfrm>
                <a:off x="1832" y="3090"/>
                <a:ext cx="236" cy="1"/>
              </a:xfrm>
              <a:prstGeom prst="rect">
                <a:avLst/>
              </a:prstGeom>
              <a:solidFill>
                <a:srgbClr val="7594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Rectangle 255"/>
              <p:cNvSpPr>
                <a:spLocks noChangeArrowheads="1"/>
              </p:cNvSpPr>
              <p:nvPr/>
            </p:nvSpPr>
            <p:spPr bwMode="auto">
              <a:xfrm>
                <a:off x="1832" y="3091"/>
                <a:ext cx="236" cy="1"/>
              </a:xfrm>
              <a:prstGeom prst="rect">
                <a:avLst/>
              </a:prstGeom>
              <a:solidFill>
                <a:srgbClr val="7795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Rectangle 256"/>
              <p:cNvSpPr>
                <a:spLocks noChangeArrowheads="1"/>
              </p:cNvSpPr>
              <p:nvPr/>
            </p:nvSpPr>
            <p:spPr bwMode="auto">
              <a:xfrm>
                <a:off x="1832" y="3092"/>
                <a:ext cx="236" cy="2"/>
              </a:xfrm>
              <a:prstGeom prst="rect">
                <a:avLst/>
              </a:prstGeom>
              <a:solidFill>
                <a:srgbClr val="7996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Rectangle 257"/>
              <p:cNvSpPr>
                <a:spLocks noChangeArrowheads="1"/>
              </p:cNvSpPr>
              <p:nvPr/>
            </p:nvSpPr>
            <p:spPr bwMode="auto">
              <a:xfrm>
                <a:off x="1832" y="3094"/>
                <a:ext cx="236" cy="1"/>
              </a:xfrm>
              <a:prstGeom prst="rect">
                <a:avLst/>
              </a:prstGeom>
              <a:solidFill>
                <a:srgbClr val="7B98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Rectangle 258"/>
              <p:cNvSpPr>
                <a:spLocks noChangeArrowheads="1"/>
              </p:cNvSpPr>
              <p:nvPr/>
            </p:nvSpPr>
            <p:spPr bwMode="auto">
              <a:xfrm>
                <a:off x="1832" y="3095"/>
                <a:ext cx="236" cy="1"/>
              </a:xfrm>
              <a:prstGeom prst="rect">
                <a:avLst/>
              </a:prstGeom>
              <a:solidFill>
                <a:srgbClr val="7D99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Rectangle 259"/>
              <p:cNvSpPr>
                <a:spLocks noChangeArrowheads="1"/>
              </p:cNvSpPr>
              <p:nvPr/>
            </p:nvSpPr>
            <p:spPr bwMode="auto">
              <a:xfrm>
                <a:off x="1832" y="3096"/>
                <a:ext cx="236" cy="1"/>
              </a:xfrm>
              <a:prstGeom prst="rect">
                <a:avLst/>
              </a:prstGeom>
              <a:solidFill>
                <a:srgbClr val="7F9A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Rectangle 260"/>
              <p:cNvSpPr>
                <a:spLocks noChangeArrowheads="1"/>
              </p:cNvSpPr>
              <p:nvPr/>
            </p:nvSpPr>
            <p:spPr bwMode="auto">
              <a:xfrm>
                <a:off x="1832" y="3097"/>
                <a:ext cx="236" cy="1"/>
              </a:xfrm>
              <a:prstGeom prst="rect">
                <a:avLst/>
              </a:prstGeom>
              <a:solidFill>
                <a:srgbClr val="809B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Rectangle 261"/>
              <p:cNvSpPr>
                <a:spLocks noChangeArrowheads="1"/>
              </p:cNvSpPr>
              <p:nvPr/>
            </p:nvSpPr>
            <p:spPr bwMode="auto">
              <a:xfrm>
                <a:off x="1832" y="3098"/>
                <a:ext cx="236" cy="2"/>
              </a:xfrm>
              <a:prstGeom prst="rect">
                <a:avLst/>
              </a:prstGeom>
              <a:solidFill>
                <a:srgbClr val="809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Rectangle 262"/>
              <p:cNvSpPr>
                <a:spLocks noChangeArrowheads="1"/>
              </p:cNvSpPr>
              <p:nvPr/>
            </p:nvSpPr>
            <p:spPr bwMode="auto">
              <a:xfrm>
                <a:off x="1832" y="3100"/>
                <a:ext cx="236" cy="1"/>
              </a:xfrm>
              <a:prstGeom prst="rect">
                <a:avLst/>
              </a:prstGeom>
              <a:solidFill>
                <a:srgbClr val="829D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Rectangle 263"/>
              <p:cNvSpPr>
                <a:spLocks noChangeArrowheads="1"/>
              </p:cNvSpPr>
              <p:nvPr/>
            </p:nvSpPr>
            <p:spPr bwMode="auto">
              <a:xfrm>
                <a:off x="1832" y="3101"/>
                <a:ext cx="236" cy="1"/>
              </a:xfrm>
              <a:prstGeom prst="rect">
                <a:avLst/>
              </a:prstGeom>
              <a:solidFill>
                <a:srgbClr val="849E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Rectangle 264"/>
              <p:cNvSpPr>
                <a:spLocks noChangeArrowheads="1"/>
              </p:cNvSpPr>
              <p:nvPr/>
            </p:nvSpPr>
            <p:spPr bwMode="auto">
              <a:xfrm>
                <a:off x="1832" y="3102"/>
                <a:ext cx="236" cy="1"/>
              </a:xfrm>
              <a:prstGeom prst="rect">
                <a:avLst/>
              </a:prstGeom>
              <a:solidFill>
                <a:srgbClr val="869F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Rectangle 265"/>
              <p:cNvSpPr>
                <a:spLocks noChangeArrowheads="1"/>
              </p:cNvSpPr>
              <p:nvPr/>
            </p:nvSpPr>
            <p:spPr bwMode="auto">
              <a:xfrm>
                <a:off x="1832" y="3103"/>
                <a:ext cx="236" cy="1"/>
              </a:xfrm>
              <a:prstGeom prst="rect">
                <a:avLst/>
              </a:prstGeom>
              <a:solidFill>
                <a:srgbClr val="88A1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Rectangle 266"/>
              <p:cNvSpPr>
                <a:spLocks noChangeArrowheads="1"/>
              </p:cNvSpPr>
              <p:nvPr/>
            </p:nvSpPr>
            <p:spPr bwMode="auto">
              <a:xfrm>
                <a:off x="1832" y="3104"/>
                <a:ext cx="236" cy="1"/>
              </a:xfrm>
              <a:prstGeom prst="rect">
                <a:avLst/>
              </a:prstGeom>
              <a:solidFill>
                <a:srgbClr val="8AA2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Rectangle 267"/>
              <p:cNvSpPr>
                <a:spLocks noChangeArrowheads="1"/>
              </p:cNvSpPr>
              <p:nvPr/>
            </p:nvSpPr>
            <p:spPr bwMode="auto">
              <a:xfrm>
                <a:off x="1832" y="3105"/>
                <a:ext cx="236" cy="2"/>
              </a:xfrm>
              <a:prstGeom prst="rect">
                <a:avLst/>
              </a:prstGeom>
              <a:solidFill>
                <a:srgbClr val="8AA3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Rectangle 268"/>
              <p:cNvSpPr>
                <a:spLocks noChangeArrowheads="1"/>
              </p:cNvSpPr>
              <p:nvPr/>
            </p:nvSpPr>
            <p:spPr bwMode="auto">
              <a:xfrm>
                <a:off x="1832" y="3107"/>
                <a:ext cx="236" cy="1"/>
              </a:xfrm>
              <a:prstGeom prst="rect">
                <a:avLst/>
              </a:prstGeom>
              <a:solidFill>
                <a:srgbClr val="8CA4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Rectangle 269"/>
              <p:cNvSpPr>
                <a:spLocks noChangeArrowheads="1"/>
              </p:cNvSpPr>
              <p:nvPr/>
            </p:nvSpPr>
            <p:spPr bwMode="auto">
              <a:xfrm>
                <a:off x="1832" y="3108"/>
                <a:ext cx="236" cy="1"/>
              </a:xfrm>
              <a:prstGeom prst="rect">
                <a:avLst/>
              </a:prstGeom>
              <a:solidFill>
                <a:srgbClr val="8DA5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Rectangle 270"/>
              <p:cNvSpPr>
                <a:spLocks noChangeArrowheads="1"/>
              </p:cNvSpPr>
              <p:nvPr/>
            </p:nvSpPr>
            <p:spPr bwMode="auto">
              <a:xfrm>
                <a:off x="1832" y="3109"/>
                <a:ext cx="236" cy="1"/>
              </a:xfrm>
              <a:prstGeom prst="rect">
                <a:avLst/>
              </a:prstGeom>
              <a:solidFill>
                <a:srgbClr val="8FA6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Rectangle 271"/>
              <p:cNvSpPr>
                <a:spLocks noChangeArrowheads="1"/>
              </p:cNvSpPr>
              <p:nvPr/>
            </p:nvSpPr>
            <p:spPr bwMode="auto">
              <a:xfrm>
                <a:off x="1832" y="3110"/>
                <a:ext cx="236" cy="1"/>
              </a:xfrm>
              <a:prstGeom prst="rect">
                <a:avLst/>
              </a:prstGeom>
              <a:solidFill>
                <a:srgbClr val="91A8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Rectangle 272"/>
              <p:cNvSpPr>
                <a:spLocks noChangeArrowheads="1"/>
              </p:cNvSpPr>
              <p:nvPr/>
            </p:nvSpPr>
            <p:spPr bwMode="auto">
              <a:xfrm>
                <a:off x="1832" y="3111"/>
                <a:ext cx="236" cy="1"/>
              </a:xfrm>
              <a:prstGeom prst="rect">
                <a:avLst/>
              </a:prstGeom>
              <a:solidFill>
                <a:srgbClr val="93A9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Rectangle 273"/>
              <p:cNvSpPr>
                <a:spLocks noChangeArrowheads="1"/>
              </p:cNvSpPr>
              <p:nvPr/>
            </p:nvSpPr>
            <p:spPr bwMode="auto">
              <a:xfrm>
                <a:off x="1832" y="3112"/>
                <a:ext cx="236" cy="2"/>
              </a:xfrm>
              <a:prstGeom prst="rect">
                <a:avLst/>
              </a:prstGeom>
              <a:solidFill>
                <a:srgbClr val="95AC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Rectangle 274"/>
              <p:cNvSpPr>
                <a:spLocks noChangeArrowheads="1"/>
              </p:cNvSpPr>
              <p:nvPr/>
            </p:nvSpPr>
            <p:spPr bwMode="auto">
              <a:xfrm>
                <a:off x="1832" y="3114"/>
                <a:ext cx="236" cy="1"/>
              </a:xfrm>
              <a:prstGeom prst="rect">
                <a:avLst/>
              </a:prstGeom>
              <a:solidFill>
                <a:srgbClr val="97AD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Rectangle 275"/>
              <p:cNvSpPr>
                <a:spLocks noChangeArrowheads="1"/>
              </p:cNvSpPr>
              <p:nvPr/>
            </p:nvSpPr>
            <p:spPr bwMode="auto">
              <a:xfrm>
                <a:off x="1832" y="3115"/>
                <a:ext cx="236" cy="1"/>
              </a:xfrm>
              <a:prstGeom prst="rect">
                <a:avLst/>
              </a:prstGeom>
              <a:solidFill>
                <a:srgbClr val="99AE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Rectangle 276"/>
              <p:cNvSpPr>
                <a:spLocks noChangeArrowheads="1"/>
              </p:cNvSpPr>
              <p:nvPr/>
            </p:nvSpPr>
            <p:spPr bwMode="auto">
              <a:xfrm>
                <a:off x="1832" y="3116"/>
                <a:ext cx="236" cy="1"/>
              </a:xfrm>
              <a:prstGeom prst="rect">
                <a:avLst/>
              </a:prstGeom>
              <a:solidFill>
                <a:srgbClr val="9BAF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Rectangle 277"/>
              <p:cNvSpPr>
                <a:spLocks noChangeArrowheads="1"/>
              </p:cNvSpPr>
              <p:nvPr/>
            </p:nvSpPr>
            <p:spPr bwMode="auto">
              <a:xfrm>
                <a:off x="1832" y="3117"/>
                <a:ext cx="236" cy="1"/>
              </a:xfrm>
              <a:prstGeom prst="rect">
                <a:avLst/>
              </a:prstGeom>
              <a:solidFill>
                <a:srgbClr val="9DB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0" name="Rectangle 278"/>
              <p:cNvSpPr>
                <a:spLocks noChangeArrowheads="1"/>
              </p:cNvSpPr>
              <p:nvPr/>
            </p:nvSpPr>
            <p:spPr bwMode="auto">
              <a:xfrm>
                <a:off x="1832" y="3118"/>
                <a:ext cx="236" cy="1"/>
              </a:xfrm>
              <a:prstGeom prst="rect">
                <a:avLst/>
              </a:prstGeom>
              <a:solidFill>
                <a:srgbClr val="9FB2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1" name="Rectangle 279"/>
              <p:cNvSpPr>
                <a:spLocks noChangeArrowheads="1"/>
              </p:cNvSpPr>
              <p:nvPr/>
            </p:nvSpPr>
            <p:spPr bwMode="auto">
              <a:xfrm>
                <a:off x="1832" y="3119"/>
                <a:ext cx="236" cy="2"/>
              </a:xfrm>
              <a:prstGeom prst="rect">
                <a:avLst/>
              </a:prstGeom>
              <a:solidFill>
                <a:srgbClr val="9FB2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2" name="Rectangle 280"/>
              <p:cNvSpPr>
                <a:spLocks noChangeArrowheads="1"/>
              </p:cNvSpPr>
              <p:nvPr/>
            </p:nvSpPr>
            <p:spPr bwMode="auto">
              <a:xfrm>
                <a:off x="1832" y="3121"/>
                <a:ext cx="236" cy="1"/>
              </a:xfrm>
              <a:prstGeom prst="rect">
                <a:avLst/>
              </a:prstGeom>
              <a:solidFill>
                <a:srgbClr val="A0B4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3" name="Rectangle 281"/>
              <p:cNvSpPr>
                <a:spLocks noChangeArrowheads="1"/>
              </p:cNvSpPr>
              <p:nvPr/>
            </p:nvSpPr>
            <p:spPr bwMode="auto">
              <a:xfrm>
                <a:off x="1832" y="3122"/>
                <a:ext cx="236" cy="1"/>
              </a:xfrm>
              <a:prstGeom prst="rect">
                <a:avLst/>
              </a:prstGeom>
              <a:solidFill>
                <a:srgbClr val="A2B5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4" name="Rectangle 282"/>
              <p:cNvSpPr>
                <a:spLocks noChangeArrowheads="1"/>
              </p:cNvSpPr>
              <p:nvPr/>
            </p:nvSpPr>
            <p:spPr bwMode="auto">
              <a:xfrm>
                <a:off x="1832" y="3123"/>
                <a:ext cx="236" cy="1"/>
              </a:xfrm>
              <a:prstGeom prst="rect">
                <a:avLst/>
              </a:prstGeom>
              <a:solidFill>
                <a:srgbClr val="A4B6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5" name="Rectangle 283"/>
              <p:cNvSpPr>
                <a:spLocks noChangeArrowheads="1"/>
              </p:cNvSpPr>
              <p:nvPr/>
            </p:nvSpPr>
            <p:spPr bwMode="auto">
              <a:xfrm>
                <a:off x="1832" y="3124"/>
                <a:ext cx="236" cy="1"/>
              </a:xfrm>
              <a:prstGeom prst="rect">
                <a:avLst/>
              </a:prstGeom>
              <a:solidFill>
                <a:srgbClr val="A6B7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6" name="Rectangle 284"/>
              <p:cNvSpPr>
                <a:spLocks noChangeArrowheads="1"/>
              </p:cNvSpPr>
              <p:nvPr/>
            </p:nvSpPr>
            <p:spPr bwMode="auto">
              <a:xfrm>
                <a:off x="1832" y="3125"/>
                <a:ext cx="236" cy="1"/>
              </a:xfrm>
              <a:prstGeom prst="rect">
                <a:avLst/>
              </a:prstGeom>
              <a:solidFill>
                <a:srgbClr val="A8B9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7" name="Rectangle 285"/>
              <p:cNvSpPr>
                <a:spLocks noChangeArrowheads="1"/>
              </p:cNvSpPr>
              <p:nvPr/>
            </p:nvSpPr>
            <p:spPr bwMode="auto">
              <a:xfrm>
                <a:off x="1832" y="3126"/>
                <a:ext cx="236" cy="2"/>
              </a:xfrm>
              <a:prstGeom prst="rect">
                <a:avLst/>
              </a:prstGeom>
              <a:solidFill>
                <a:srgbClr val="A8BA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Rectangle 286"/>
              <p:cNvSpPr>
                <a:spLocks noChangeArrowheads="1"/>
              </p:cNvSpPr>
              <p:nvPr/>
            </p:nvSpPr>
            <p:spPr bwMode="auto">
              <a:xfrm>
                <a:off x="1832" y="3128"/>
                <a:ext cx="236" cy="1"/>
              </a:xfrm>
              <a:prstGeom prst="rect">
                <a:avLst/>
              </a:prstGeom>
              <a:solidFill>
                <a:srgbClr val="AAB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Rectangle 287"/>
              <p:cNvSpPr>
                <a:spLocks noChangeArrowheads="1"/>
              </p:cNvSpPr>
              <p:nvPr/>
            </p:nvSpPr>
            <p:spPr bwMode="auto">
              <a:xfrm>
                <a:off x="1832" y="3129"/>
                <a:ext cx="236" cy="1"/>
              </a:xfrm>
              <a:prstGeom prst="rect">
                <a:avLst/>
              </a:prstGeom>
              <a:solidFill>
                <a:srgbClr val="ACBC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Rectangle 288"/>
              <p:cNvSpPr>
                <a:spLocks noChangeArrowheads="1"/>
              </p:cNvSpPr>
              <p:nvPr/>
            </p:nvSpPr>
            <p:spPr bwMode="auto">
              <a:xfrm>
                <a:off x="1832" y="3130"/>
                <a:ext cx="236" cy="1"/>
              </a:xfrm>
              <a:prstGeom prst="rect">
                <a:avLst/>
              </a:prstGeom>
              <a:solidFill>
                <a:srgbClr val="AEBD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Rectangle 289"/>
              <p:cNvSpPr>
                <a:spLocks noChangeArrowheads="1"/>
              </p:cNvSpPr>
              <p:nvPr/>
            </p:nvSpPr>
            <p:spPr bwMode="auto">
              <a:xfrm>
                <a:off x="1832" y="3131"/>
                <a:ext cx="236" cy="1"/>
              </a:xfrm>
              <a:prstGeom prst="rect">
                <a:avLst/>
              </a:prstGeom>
              <a:solidFill>
                <a:srgbClr val="B0BF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Rectangle 290"/>
              <p:cNvSpPr>
                <a:spLocks noChangeArrowheads="1"/>
              </p:cNvSpPr>
              <p:nvPr/>
            </p:nvSpPr>
            <p:spPr bwMode="auto">
              <a:xfrm>
                <a:off x="1832" y="3132"/>
                <a:ext cx="236" cy="1"/>
              </a:xfrm>
              <a:prstGeom prst="rect">
                <a:avLst/>
              </a:prstGeom>
              <a:solidFill>
                <a:srgbClr val="B0B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 name="Rectangle 291"/>
              <p:cNvSpPr>
                <a:spLocks noChangeArrowheads="1"/>
              </p:cNvSpPr>
              <p:nvPr/>
            </p:nvSpPr>
            <p:spPr bwMode="auto">
              <a:xfrm>
                <a:off x="1832" y="3133"/>
                <a:ext cx="236" cy="2"/>
              </a:xfrm>
              <a:prstGeom prst="rect">
                <a:avLst/>
              </a:prstGeom>
              <a:solidFill>
                <a:srgbClr val="B2C2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Rectangle 292"/>
              <p:cNvSpPr>
                <a:spLocks noChangeArrowheads="1"/>
              </p:cNvSpPr>
              <p:nvPr/>
            </p:nvSpPr>
            <p:spPr bwMode="auto">
              <a:xfrm>
                <a:off x="1832" y="3135"/>
                <a:ext cx="236" cy="1"/>
              </a:xfrm>
              <a:prstGeom prst="rect">
                <a:avLst/>
              </a:prstGeom>
              <a:solidFill>
                <a:srgbClr val="B4C2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Rectangle 293"/>
              <p:cNvSpPr>
                <a:spLocks noChangeArrowheads="1"/>
              </p:cNvSpPr>
              <p:nvPr/>
            </p:nvSpPr>
            <p:spPr bwMode="auto">
              <a:xfrm>
                <a:off x="1832" y="3136"/>
                <a:ext cx="236" cy="1"/>
              </a:xfrm>
              <a:prstGeom prst="rect">
                <a:avLst/>
              </a:prstGeom>
              <a:solidFill>
                <a:srgbClr val="B7C4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 name="Rectangle 294"/>
              <p:cNvSpPr>
                <a:spLocks noChangeArrowheads="1"/>
              </p:cNvSpPr>
              <p:nvPr/>
            </p:nvSpPr>
            <p:spPr bwMode="auto">
              <a:xfrm>
                <a:off x="1832" y="3137"/>
                <a:ext cx="236" cy="1"/>
              </a:xfrm>
              <a:prstGeom prst="rect">
                <a:avLst/>
              </a:prstGeom>
              <a:solidFill>
                <a:srgbClr val="B7C4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7" name="Rectangle 295"/>
              <p:cNvSpPr>
                <a:spLocks noChangeArrowheads="1"/>
              </p:cNvSpPr>
              <p:nvPr/>
            </p:nvSpPr>
            <p:spPr bwMode="auto">
              <a:xfrm>
                <a:off x="1832" y="3138"/>
                <a:ext cx="236" cy="1"/>
              </a:xfrm>
              <a:prstGeom prst="rect">
                <a:avLst/>
              </a:prstGeom>
              <a:solidFill>
                <a:srgbClr val="B9C7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8" name="Rectangle 296"/>
              <p:cNvSpPr>
                <a:spLocks noChangeArrowheads="1"/>
              </p:cNvSpPr>
              <p:nvPr/>
            </p:nvSpPr>
            <p:spPr bwMode="auto">
              <a:xfrm>
                <a:off x="1832" y="3139"/>
                <a:ext cx="236" cy="1"/>
              </a:xfrm>
              <a:prstGeom prst="rect">
                <a:avLst/>
              </a:prstGeom>
              <a:solidFill>
                <a:srgbClr val="BBC7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9" name="Rectangle 297"/>
              <p:cNvSpPr>
                <a:spLocks noChangeArrowheads="1"/>
              </p:cNvSpPr>
              <p:nvPr/>
            </p:nvSpPr>
            <p:spPr bwMode="auto">
              <a:xfrm>
                <a:off x="1832" y="3140"/>
                <a:ext cx="236" cy="2"/>
              </a:xfrm>
              <a:prstGeom prst="rect">
                <a:avLst/>
              </a:prstGeom>
              <a:solidFill>
                <a:srgbClr val="BDC9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0" name="Rectangle 298"/>
              <p:cNvSpPr>
                <a:spLocks noChangeArrowheads="1"/>
              </p:cNvSpPr>
              <p:nvPr/>
            </p:nvSpPr>
            <p:spPr bwMode="auto">
              <a:xfrm>
                <a:off x="1832" y="3142"/>
                <a:ext cx="236" cy="1"/>
              </a:xfrm>
              <a:prstGeom prst="rect">
                <a:avLst/>
              </a:prstGeom>
              <a:solidFill>
                <a:srgbClr val="BEC9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1" name="Rectangle 299"/>
              <p:cNvSpPr>
                <a:spLocks noChangeArrowheads="1"/>
              </p:cNvSpPr>
              <p:nvPr/>
            </p:nvSpPr>
            <p:spPr bwMode="auto">
              <a:xfrm>
                <a:off x="1832" y="3143"/>
                <a:ext cx="236" cy="1"/>
              </a:xfrm>
              <a:prstGeom prst="rect">
                <a:avLst/>
              </a:prstGeom>
              <a:solidFill>
                <a:srgbClr val="C0C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2" name="Rectangle 300"/>
              <p:cNvSpPr>
                <a:spLocks noChangeArrowheads="1"/>
              </p:cNvSpPr>
              <p:nvPr/>
            </p:nvSpPr>
            <p:spPr bwMode="auto">
              <a:xfrm>
                <a:off x="1832" y="3144"/>
                <a:ext cx="236" cy="1"/>
              </a:xfrm>
              <a:prstGeom prst="rect">
                <a:avLst/>
              </a:prstGeom>
              <a:solidFill>
                <a:srgbClr val="C1C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 name="Rectangle 301"/>
              <p:cNvSpPr>
                <a:spLocks noChangeArrowheads="1"/>
              </p:cNvSpPr>
              <p:nvPr/>
            </p:nvSpPr>
            <p:spPr bwMode="auto">
              <a:xfrm>
                <a:off x="1832" y="3145"/>
                <a:ext cx="236" cy="1"/>
              </a:xfrm>
              <a:prstGeom prst="rect">
                <a:avLst/>
              </a:prstGeom>
              <a:solidFill>
                <a:srgbClr val="C3CF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4" name="Rectangle 302"/>
              <p:cNvSpPr>
                <a:spLocks noChangeArrowheads="1"/>
              </p:cNvSpPr>
              <p:nvPr/>
            </p:nvSpPr>
            <p:spPr bwMode="auto">
              <a:xfrm>
                <a:off x="1832" y="3146"/>
                <a:ext cx="236" cy="1"/>
              </a:xfrm>
              <a:prstGeom prst="rect">
                <a:avLst/>
              </a:prstGeom>
              <a:solidFill>
                <a:srgbClr val="C3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5" name="Rectangle 303"/>
              <p:cNvSpPr>
                <a:spLocks noChangeArrowheads="1"/>
              </p:cNvSpPr>
              <p:nvPr/>
            </p:nvSpPr>
            <p:spPr bwMode="auto">
              <a:xfrm>
                <a:off x="1832" y="3147"/>
                <a:ext cx="236" cy="2"/>
              </a:xfrm>
              <a:prstGeom prst="rect">
                <a:avLst/>
              </a:prstGeom>
              <a:solidFill>
                <a:srgbClr val="C7D1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Rectangle 304"/>
              <p:cNvSpPr>
                <a:spLocks noChangeArrowheads="1"/>
              </p:cNvSpPr>
              <p:nvPr/>
            </p:nvSpPr>
            <p:spPr bwMode="auto">
              <a:xfrm>
                <a:off x="1832" y="3149"/>
                <a:ext cx="236" cy="1"/>
              </a:xfrm>
              <a:prstGeom prst="rect">
                <a:avLst/>
              </a:prstGeom>
              <a:solidFill>
                <a:srgbClr val="C7D1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Rectangle 305"/>
              <p:cNvSpPr>
                <a:spLocks noChangeArrowheads="1"/>
              </p:cNvSpPr>
              <p:nvPr/>
            </p:nvSpPr>
            <p:spPr bwMode="auto">
              <a:xfrm>
                <a:off x="1832" y="3150"/>
                <a:ext cx="236" cy="1"/>
              </a:xfrm>
              <a:prstGeom prst="rect">
                <a:avLst/>
              </a:prstGeom>
              <a:solidFill>
                <a:srgbClr val="CAD4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8" name="Rectangle 306"/>
              <p:cNvSpPr>
                <a:spLocks noChangeArrowheads="1"/>
              </p:cNvSpPr>
              <p:nvPr/>
            </p:nvSpPr>
            <p:spPr bwMode="auto">
              <a:xfrm>
                <a:off x="1832" y="3151"/>
                <a:ext cx="236" cy="1"/>
              </a:xfrm>
              <a:prstGeom prst="rect">
                <a:avLst/>
              </a:prstGeom>
              <a:solidFill>
                <a:srgbClr val="CCD6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9" name="Rectangle 307"/>
              <p:cNvSpPr>
                <a:spLocks noChangeArrowheads="1"/>
              </p:cNvSpPr>
              <p:nvPr/>
            </p:nvSpPr>
            <p:spPr bwMode="auto">
              <a:xfrm>
                <a:off x="1832" y="3152"/>
                <a:ext cx="236" cy="1"/>
              </a:xfrm>
              <a:prstGeom prst="rect">
                <a:avLst/>
              </a:prstGeom>
              <a:solidFill>
                <a:srgbClr val="CDD6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0" name="Rectangle 308"/>
              <p:cNvSpPr>
                <a:spLocks noChangeArrowheads="1"/>
              </p:cNvSpPr>
              <p:nvPr/>
            </p:nvSpPr>
            <p:spPr bwMode="auto">
              <a:xfrm>
                <a:off x="1832" y="3153"/>
                <a:ext cx="236" cy="2"/>
              </a:xfrm>
              <a:prstGeom prst="rect">
                <a:avLst/>
              </a:prstGeom>
              <a:solidFill>
                <a:srgbClr val="D0D9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1" name="Rectangle 309"/>
              <p:cNvSpPr>
                <a:spLocks noChangeArrowheads="1"/>
              </p:cNvSpPr>
              <p:nvPr/>
            </p:nvSpPr>
            <p:spPr bwMode="auto">
              <a:xfrm>
                <a:off x="1832" y="3155"/>
                <a:ext cx="236" cy="1"/>
              </a:xfrm>
              <a:prstGeom prst="rect">
                <a:avLst/>
              </a:prstGeom>
              <a:solidFill>
                <a:srgbClr val="D1D9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2" name="Rectangle 310"/>
              <p:cNvSpPr>
                <a:spLocks noChangeArrowheads="1"/>
              </p:cNvSpPr>
              <p:nvPr/>
            </p:nvSpPr>
            <p:spPr bwMode="auto">
              <a:xfrm>
                <a:off x="1832" y="3156"/>
                <a:ext cx="236" cy="1"/>
              </a:xfrm>
              <a:prstGeom prst="rect">
                <a:avLst/>
              </a:prstGeom>
              <a:solidFill>
                <a:srgbClr val="D3DB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3" name="Rectangle 311"/>
              <p:cNvSpPr>
                <a:spLocks noChangeArrowheads="1"/>
              </p:cNvSpPr>
              <p:nvPr/>
            </p:nvSpPr>
            <p:spPr bwMode="auto">
              <a:xfrm>
                <a:off x="1832" y="3157"/>
                <a:ext cx="236" cy="1"/>
              </a:xfrm>
              <a:prstGeom prst="rect">
                <a:avLst/>
              </a:prstGeom>
              <a:solidFill>
                <a:srgbClr val="D4DB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4" name="Rectangle 312"/>
              <p:cNvSpPr>
                <a:spLocks noChangeArrowheads="1"/>
              </p:cNvSpPr>
              <p:nvPr/>
            </p:nvSpPr>
            <p:spPr bwMode="auto">
              <a:xfrm>
                <a:off x="1832" y="3158"/>
                <a:ext cx="236" cy="1"/>
              </a:xfrm>
              <a:prstGeom prst="rect">
                <a:avLst/>
              </a:prstGeom>
              <a:solidFill>
                <a:srgbClr val="D6DE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5" name="Rectangle 313"/>
              <p:cNvSpPr>
                <a:spLocks noChangeArrowheads="1"/>
              </p:cNvSpPr>
              <p:nvPr/>
            </p:nvSpPr>
            <p:spPr bwMode="auto">
              <a:xfrm>
                <a:off x="1832" y="3159"/>
                <a:ext cx="236" cy="1"/>
              </a:xfrm>
              <a:prstGeom prst="rect">
                <a:avLst/>
              </a:prstGeom>
              <a:solidFill>
                <a:srgbClr val="D7DE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6" name="Rectangle 314"/>
              <p:cNvSpPr>
                <a:spLocks noChangeArrowheads="1"/>
              </p:cNvSpPr>
              <p:nvPr/>
            </p:nvSpPr>
            <p:spPr bwMode="auto">
              <a:xfrm>
                <a:off x="1832" y="3160"/>
                <a:ext cx="236" cy="2"/>
              </a:xfrm>
              <a:prstGeom prst="rect">
                <a:avLst/>
              </a:prstGeom>
              <a:solidFill>
                <a:srgbClr val="DAE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7" name="Rectangle 315"/>
              <p:cNvSpPr>
                <a:spLocks noChangeArrowheads="1"/>
              </p:cNvSpPr>
              <p:nvPr/>
            </p:nvSpPr>
            <p:spPr bwMode="auto">
              <a:xfrm>
                <a:off x="1832" y="3162"/>
                <a:ext cx="236" cy="1"/>
              </a:xfrm>
              <a:prstGeom prst="rect">
                <a:avLst/>
              </a:prstGeom>
              <a:solidFill>
                <a:srgbClr val="DAE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8" name="Rectangle 316"/>
              <p:cNvSpPr>
                <a:spLocks noChangeArrowheads="1"/>
              </p:cNvSpPr>
              <p:nvPr/>
            </p:nvSpPr>
            <p:spPr bwMode="auto">
              <a:xfrm>
                <a:off x="1832" y="3163"/>
                <a:ext cx="236" cy="1"/>
              </a:xfrm>
              <a:prstGeom prst="rect">
                <a:avLst/>
              </a:prstGeom>
              <a:solidFill>
                <a:srgbClr val="DDE3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9" name="Rectangle 317"/>
              <p:cNvSpPr>
                <a:spLocks noChangeArrowheads="1"/>
              </p:cNvSpPr>
              <p:nvPr/>
            </p:nvSpPr>
            <p:spPr bwMode="auto">
              <a:xfrm>
                <a:off x="1832" y="3164"/>
                <a:ext cx="236" cy="1"/>
              </a:xfrm>
              <a:prstGeom prst="rect">
                <a:avLst/>
              </a:prstGeom>
              <a:solidFill>
                <a:srgbClr val="DEE3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0" name="Rectangle 318"/>
              <p:cNvSpPr>
                <a:spLocks noChangeArrowheads="1"/>
              </p:cNvSpPr>
              <p:nvPr/>
            </p:nvSpPr>
            <p:spPr bwMode="auto">
              <a:xfrm>
                <a:off x="1832" y="3165"/>
                <a:ext cx="236" cy="1"/>
              </a:xfrm>
              <a:prstGeom prst="rect">
                <a:avLst/>
              </a:prstGeom>
              <a:solidFill>
                <a:srgbClr val="E0E6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1" name="Rectangle 319"/>
              <p:cNvSpPr>
                <a:spLocks noChangeArrowheads="1"/>
              </p:cNvSpPr>
              <p:nvPr/>
            </p:nvSpPr>
            <p:spPr bwMode="auto">
              <a:xfrm>
                <a:off x="1832" y="3166"/>
                <a:ext cx="236" cy="1"/>
              </a:xfrm>
              <a:prstGeom prst="rect">
                <a:avLst/>
              </a:prstGeom>
              <a:solidFill>
                <a:srgbClr val="E3E8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2" name="Rectangle 320"/>
              <p:cNvSpPr>
                <a:spLocks noChangeArrowheads="1"/>
              </p:cNvSpPr>
              <p:nvPr/>
            </p:nvSpPr>
            <p:spPr bwMode="auto">
              <a:xfrm>
                <a:off x="1832" y="3167"/>
                <a:ext cx="236" cy="2"/>
              </a:xfrm>
              <a:prstGeom prst="rect">
                <a:avLst/>
              </a:prstGeom>
              <a:solidFill>
                <a:srgbClr val="E3E8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3" name="Rectangle 321"/>
              <p:cNvSpPr>
                <a:spLocks noChangeArrowheads="1"/>
              </p:cNvSpPr>
              <p:nvPr/>
            </p:nvSpPr>
            <p:spPr bwMode="auto">
              <a:xfrm>
                <a:off x="1832" y="3169"/>
                <a:ext cx="236" cy="1"/>
              </a:xfrm>
              <a:prstGeom prst="rect">
                <a:avLst/>
              </a:prstGeom>
              <a:solidFill>
                <a:srgbClr val="E6EB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4" name="Rectangle 322"/>
              <p:cNvSpPr>
                <a:spLocks noChangeArrowheads="1"/>
              </p:cNvSpPr>
              <p:nvPr/>
            </p:nvSpPr>
            <p:spPr bwMode="auto">
              <a:xfrm>
                <a:off x="1832" y="3170"/>
                <a:ext cx="236" cy="1"/>
              </a:xfrm>
              <a:prstGeom prst="rect">
                <a:avLst/>
              </a:prstGeom>
              <a:solidFill>
                <a:srgbClr val="E6EB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Rectangle 323"/>
              <p:cNvSpPr>
                <a:spLocks noChangeArrowheads="1"/>
              </p:cNvSpPr>
              <p:nvPr/>
            </p:nvSpPr>
            <p:spPr bwMode="auto">
              <a:xfrm>
                <a:off x="1832" y="3171"/>
                <a:ext cx="236" cy="1"/>
              </a:xfrm>
              <a:prstGeom prst="rect">
                <a:avLst/>
              </a:prstGeom>
              <a:solidFill>
                <a:srgbClr val="E9ED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6" name="Rectangle 324"/>
              <p:cNvSpPr>
                <a:spLocks noChangeArrowheads="1"/>
              </p:cNvSpPr>
              <p:nvPr/>
            </p:nvSpPr>
            <p:spPr bwMode="auto">
              <a:xfrm>
                <a:off x="1832" y="3172"/>
                <a:ext cx="236" cy="1"/>
              </a:xfrm>
              <a:prstGeom prst="rect">
                <a:avLst/>
              </a:prstGeom>
              <a:solidFill>
                <a:srgbClr val="E9ED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Rectangle 325"/>
              <p:cNvSpPr>
                <a:spLocks noChangeArrowheads="1"/>
              </p:cNvSpPr>
              <p:nvPr/>
            </p:nvSpPr>
            <p:spPr bwMode="auto">
              <a:xfrm>
                <a:off x="1832" y="3173"/>
                <a:ext cx="236" cy="1"/>
              </a:xfrm>
              <a:prstGeom prst="rect">
                <a:avLst/>
              </a:prstGeom>
              <a:solidFill>
                <a:srgbClr val="EDF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Rectangle 326"/>
              <p:cNvSpPr>
                <a:spLocks noChangeArrowheads="1"/>
              </p:cNvSpPr>
              <p:nvPr/>
            </p:nvSpPr>
            <p:spPr bwMode="auto">
              <a:xfrm>
                <a:off x="1832" y="3174"/>
                <a:ext cx="236" cy="2"/>
              </a:xfrm>
              <a:prstGeom prst="rect">
                <a:avLst/>
              </a:prstGeom>
              <a:solidFill>
                <a:srgbClr val="ECF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Rectangle 327"/>
              <p:cNvSpPr>
                <a:spLocks noChangeArrowheads="1"/>
              </p:cNvSpPr>
              <p:nvPr/>
            </p:nvSpPr>
            <p:spPr bwMode="auto">
              <a:xfrm>
                <a:off x="1832" y="3176"/>
                <a:ext cx="236" cy="1"/>
              </a:xfrm>
              <a:prstGeom prst="rect">
                <a:avLst/>
              </a:prstGeom>
              <a:solidFill>
                <a:srgbClr val="F0F2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Rectangle 328"/>
              <p:cNvSpPr>
                <a:spLocks noChangeArrowheads="1"/>
              </p:cNvSpPr>
              <p:nvPr/>
            </p:nvSpPr>
            <p:spPr bwMode="auto">
              <a:xfrm>
                <a:off x="1832" y="3177"/>
                <a:ext cx="236" cy="1"/>
              </a:xfrm>
              <a:prstGeom prst="rect">
                <a:avLst/>
              </a:prstGeom>
              <a:solidFill>
                <a:srgbClr val="F0F2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Rectangle 329"/>
              <p:cNvSpPr>
                <a:spLocks noChangeArrowheads="1"/>
              </p:cNvSpPr>
              <p:nvPr/>
            </p:nvSpPr>
            <p:spPr bwMode="auto">
              <a:xfrm>
                <a:off x="1832" y="3178"/>
                <a:ext cx="236" cy="1"/>
              </a:xfrm>
              <a:prstGeom prst="rect">
                <a:avLst/>
              </a:prstGeom>
              <a:solidFill>
                <a:srgbClr val="F3F5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Rectangle 330"/>
              <p:cNvSpPr>
                <a:spLocks noChangeArrowheads="1"/>
              </p:cNvSpPr>
              <p:nvPr/>
            </p:nvSpPr>
            <p:spPr bwMode="auto">
              <a:xfrm>
                <a:off x="1832" y="3179"/>
                <a:ext cx="236" cy="1"/>
              </a:xfrm>
              <a:prstGeom prst="rect">
                <a:avLst/>
              </a:prstGeom>
              <a:solidFill>
                <a:srgbClr val="F6F7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3" name="Rectangle 331"/>
              <p:cNvSpPr>
                <a:spLocks noChangeArrowheads="1"/>
              </p:cNvSpPr>
              <p:nvPr/>
            </p:nvSpPr>
            <p:spPr bwMode="auto">
              <a:xfrm>
                <a:off x="1832" y="3180"/>
                <a:ext cx="236" cy="1"/>
              </a:xfrm>
              <a:prstGeom prst="rect">
                <a:avLst/>
              </a:prstGeom>
              <a:solidFill>
                <a:srgbClr val="F5F7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4" name="Rectangle 332"/>
              <p:cNvSpPr>
                <a:spLocks noChangeArrowheads="1"/>
              </p:cNvSpPr>
              <p:nvPr/>
            </p:nvSpPr>
            <p:spPr bwMode="auto">
              <a:xfrm>
                <a:off x="1832" y="3181"/>
                <a:ext cx="236" cy="2"/>
              </a:xfrm>
              <a:prstGeom prst="rect">
                <a:avLst/>
              </a:prstGeom>
              <a:solidFill>
                <a:srgbClr val="F9FA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Rectangle 333"/>
              <p:cNvSpPr>
                <a:spLocks noChangeArrowheads="1"/>
              </p:cNvSpPr>
              <p:nvPr/>
            </p:nvSpPr>
            <p:spPr bwMode="auto">
              <a:xfrm>
                <a:off x="1832" y="3183"/>
                <a:ext cx="236" cy="1"/>
              </a:xfrm>
              <a:prstGeom prst="rect">
                <a:avLst/>
              </a:prstGeom>
              <a:solidFill>
                <a:srgbClr val="F9FA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Rectangle 334"/>
              <p:cNvSpPr>
                <a:spLocks noChangeArrowheads="1"/>
              </p:cNvSpPr>
              <p:nvPr/>
            </p:nvSpPr>
            <p:spPr bwMode="auto">
              <a:xfrm>
                <a:off x="1832" y="3184"/>
                <a:ext cx="236" cy="1"/>
              </a:xfrm>
              <a:prstGeom prst="rect">
                <a:avLst/>
              </a:prstGeom>
              <a:solidFill>
                <a:srgbClr val="FBFC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Rectangle 335"/>
              <p:cNvSpPr>
                <a:spLocks noChangeArrowheads="1"/>
              </p:cNvSpPr>
              <p:nvPr/>
            </p:nvSpPr>
            <p:spPr bwMode="auto">
              <a:xfrm>
                <a:off x="1832" y="3185"/>
                <a:ext cx="236" cy="1"/>
              </a:xfrm>
              <a:prstGeom prst="rect">
                <a:avLst/>
              </a:prstGeom>
              <a:solidFill>
                <a:srgbClr val="FCFC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Rectangle 336"/>
              <p:cNvSpPr>
                <a:spLocks noChangeArrowheads="1"/>
              </p:cNvSpPr>
              <p:nvPr/>
            </p:nvSpPr>
            <p:spPr bwMode="auto">
              <a:xfrm>
                <a:off x="1832" y="3186"/>
                <a:ext cx="236" cy="1"/>
              </a:xfrm>
              <a:prstGeom prst="rect">
                <a:avLst/>
              </a:prstGeom>
              <a:solidFill>
                <a:srgbClr val="FFF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Line 337"/>
              <p:cNvSpPr>
                <a:spLocks noChangeShapeType="1"/>
              </p:cNvSpPr>
              <p:nvPr/>
            </p:nvSpPr>
            <p:spPr bwMode="auto">
              <a:xfrm>
                <a:off x="2068" y="3186"/>
                <a:ext cx="2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0" name="Rectangle 338"/>
              <p:cNvSpPr>
                <a:spLocks noChangeArrowheads="1"/>
              </p:cNvSpPr>
              <p:nvPr/>
            </p:nvSpPr>
            <p:spPr bwMode="auto">
              <a:xfrm>
                <a:off x="2135" y="2993"/>
                <a:ext cx="40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bg2">
                        <a:lumMod val="50000"/>
                      </a:schemeClr>
                    </a:solidFill>
                    <a:effectLst/>
                    <a:latin typeface="Century Gothic" panose="020B0502020202020204" pitchFamily="34" charset="0"/>
                  </a:rPr>
                  <a:t>High : 4</a:t>
                </a:r>
              </a:p>
            </p:txBody>
          </p:sp>
          <p:sp>
            <p:nvSpPr>
              <p:cNvPr id="381" name="Line 339"/>
              <p:cNvSpPr>
                <a:spLocks noChangeShapeType="1"/>
              </p:cNvSpPr>
              <p:nvPr/>
            </p:nvSpPr>
            <p:spPr bwMode="auto">
              <a:xfrm>
                <a:off x="2068" y="3187"/>
                <a:ext cx="2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2" name="Rectangle 340"/>
              <p:cNvSpPr>
                <a:spLocks noChangeArrowheads="1"/>
              </p:cNvSpPr>
              <p:nvPr/>
            </p:nvSpPr>
            <p:spPr bwMode="auto">
              <a:xfrm>
                <a:off x="1832" y="3187"/>
                <a:ext cx="236" cy="1"/>
              </a:xfrm>
              <a:prstGeom prst="rect">
                <a:avLst/>
              </a:prstGeom>
              <a:solidFill>
                <a:srgbClr val="FFF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 name="Rectangle 341"/>
              <p:cNvSpPr>
                <a:spLocks noChangeArrowheads="1"/>
              </p:cNvSpPr>
              <p:nvPr/>
            </p:nvSpPr>
            <p:spPr bwMode="auto">
              <a:xfrm>
                <a:off x="1832" y="3188"/>
                <a:ext cx="236" cy="2"/>
              </a:xfrm>
              <a:prstGeom prst="rect">
                <a:avLst/>
              </a:prstGeom>
              <a:solidFill>
                <a:srgbClr val="FFFD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 name="Rectangle 342"/>
              <p:cNvSpPr>
                <a:spLocks noChangeArrowheads="1"/>
              </p:cNvSpPr>
              <p:nvPr/>
            </p:nvSpPr>
            <p:spPr bwMode="auto">
              <a:xfrm>
                <a:off x="1832" y="3190"/>
                <a:ext cx="236" cy="1"/>
              </a:xfrm>
              <a:prstGeom prst="rect">
                <a:avLst/>
              </a:prstGeom>
              <a:solidFill>
                <a:srgbClr val="FFF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 name="Rectangle 343"/>
              <p:cNvSpPr>
                <a:spLocks noChangeArrowheads="1"/>
              </p:cNvSpPr>
              <p:nvPr/>
            </p:nvSpPr>
            <p:spPr bwMode="auto">
              <a:xfrm>
                <a:off x="1832" y="3191"/>
                <a:ext cx="236" cy="1"/>
              </a:xfrm>
              <a:prstGeom prst="rect">
                <a:avLst/>
              </a:prstGeom>
              <a:solidFill>
                <a:srgbClr val="FFF9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 name="Rectangle 344"/>
              <p:cNvSpPr>
                <a:spLocks noChangeArrowheads="1"/>
              </p:cNvSpPr>
              <p:nvPr/>
            </p:nvSpPr>
            <p:spPr bwMode="auto">
              <a:xfrm>
                <a:off x="1832" y="3192"/>
                <a:ext cx="236" cy="1"/>
              </a:xfrm>
              <a:prstGeom prst="rect">
                <a:avLst/>
              </a:prstGeom>
              <a:solidFill>
                <a:srgbClr val="FFF7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 name="Rectangle 345"/>
              <p:cNvSpPr>
                <a:spLocks noChangeArrowheads="1"/>
              </p:cNvSpPr>
              <p:nvPr/>
            </p:nvSpPr>
            <p:spPr bwMode="auto">
              <a:xfrm>
                <a:off x="1832" y="3193"/>
                <a:ext cx="236" cy="1"/>
              </a:xfrm>
              <a:prstGeom prst="rect">
                <a:avLst/>
              </a:prstGeom>
              <a:solidFill>
                <a:srgbClr val="FFF5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 name="Rectangle 346"/>
              <p:cNvSpPr>
                <a:spLocks noChangeArrowheads="1"/>
              </p:cNvSpPr>
              <p:nvPr/>
            </p:nvSpPr>
            <p:spPr bwMode="auto">
              <a:xfrm>
                <a:off x="1832" y="3194"/>
                <a:ext cx="236" cy="1"/>
              </a:xfrm>
              <a:prstGeom prst="rect">
                <a:avLst/>
              </a:prstGeom>
              <a:solidFill>
                <a:srgbClr val="FFF3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 name="Rectangle 347"/>
              <p:cNvSpPr>
                <a:spLocks noChangeArrowheads="1"/>
              </p:cNvSpPr>
              <p:nvPr/>
            </p:nvSpPr>
            <p:spPr bwMode="auto">
              <a:xfrm>
                <a:off x="1832" y="3195"/>
                <a:ext cx="236" cy="2"/>
              </a:xfrm>
              <a:prstGeom prst="rect">
                <a:avLst/>
              </a:prstGeom>
              <a:solidFill>
                <a:srgbClr val="FFF1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 name="Rectangle 348"/>
              <p:cNvSpPr>
                <a:spLocks noChangeArrowheads="1"/>
              </p:cNvSpPr>
              <p:nvPr/>
            </p:nvSpPr>
            <p:spPr bwMode="auto">
              <a:xfrm>
                <a:off x="1832" y="3197"/>
                <a:ext cx="236" cy="1"/>
              </a:xfrm>
              <a:prstGeom prst="rect">
                <a:avLst/>
              </a:prstGeom>
              <a:solidFill>
                <a:srgbClr val="FFF0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 name="Rectangle 349"/>
              <p:cNvSpPr>
                <a:spLocks noChangeArrowheads="1"/>
              </p:cNvSpPr>
              <p:nvPr/>
            </p:nvSpPr>
            <p:spPr bwMode="auto">
              <a:xfrm>
                <a:off x="1832" y="3198"/>
                <a:ext cx="236" cy="1"/>
              </a:xfrm>
              <a:prstGeom prst="rect">
                <a:avLst/>
              </a:prstGeom>
              <a:solidFill>
                <a:srgbClr val="FFED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 name="Rectangle 350"/>
              <p:cNvSpPr>
                <a:spLocks noChangeArrowheads="1"/>
              </p:cNvSpPr>
              <p:nvPr/>
            </p:nvSpPr>
            <p:spPr bwMode="auto">
              <a:xfrm>
                <a:off x="1832" y="3199"/>
                <a:ext cx="236" cy="1"/>
              </a:xfrm>
              <a:prstGeom prst="rect">
                <a:avLst/>
              </a:prstGeom>
              <a:solidFill>
                <a:srgbClr val="FFEB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 name="Rectangle 351"/>
              <p:cNvSpPr>
                <a:spLocks noChangeArrowheads="1"/>
              </p:cNvSpPr>
              <p:nvPr/>
            </p:nvSpPr>
            <p:spPr bwMode="auto">
              <a:xfrm>
                <a:off x="1832" y="3200"/>
                <a:ext cx="236" cy="1"/>
              </a:xfrm>
              <a:prstGeom prst="rect">
                <a:avLst/>
              </a:prstGeom>
              <a:solidFill>
                <a:srgbClr val="FFE9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 name="Rectangle 352"/>
              <p:cNvSpPr>
                <a:spLocks noChangeArrowheads="1"/>
              </p:cNvSpPr>
              <p:nvPr/>
            </p:nvSpPr>
            <p:spPr bwMode="auto">
              <a:xfrm>
                <a:off x="1832" y="3201"/>
                <a:ext cx="236" cy="1"/>
              </a:xfrm>
              <a:prstGeom prst="rect">
                <a:avLst/>
              </a:prstGeom>
              <a:solidFill>
                <a:srgbClr val="FFE7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 name="Rectangle 353"/>
              <p:cNvSpPr>
                <a:spLocks noChangeArrowheads="1"/>
              </p:cNvSpPr>
              <p:nvPr/>
            </p:nvSpPr>
            <p:spPr bwMode="auto">
              <a:xfrm>
                <a:off x="1832" y="3202"/>
                <a:ext cx="236" cy="2"/>
              </a:xfrm>
              <a:prstGeom prst="rect">
                <a:avLst/>
              </a:prstGeom>
              <a:solidFill>
                <a:srgbClr val="FFE5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6" name="Rectangle 354"/>
              <p:cNvSpPr>
                <a:spLocks noChangeArrowheads="1"/>
              </p:cNvSpPr>
              <p:nvPr/>
            </p:nvSpPr>
            <p:spPr bwMode="auto">
              <a:xfrm>
                <a:off x="1832" y="3204"/>
                <a:ext cx="236" cy="1"/>
              </a:xfrm>
              <a:prstGeom prst="rect">
                <a:avLst/>
              </a:prstGeom>
              <a:solidFill>
                <a:srgbClr val="FFE4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7" name="Rectangle 355"/>
              <p:cNvSpPr>
                <a:spLocks noChangeArrowheads="1"/>
              </p:cNvSpPr>
              <p:nvPr/>
            </p:nvSpPr>
            <p:spPr bwMode="auto">
              <a:xfrm>
                <a:off x="1832" y="3205"/>
                <a:ext cx="236" cy="1"/>
              </a:xfrm>
              <a:prstGeom prst="rect">
                <a:avLst/>
              </a:prstGeom>
              <a:solidFill>
                <a:srgbClr val="FFE1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8" name="Rectangle 356"/>
              <p:cNvSpPr>
                <a:spLocks noChangeArrowheads="1"/>
              </p:cNvSpPr>
              <p:nvPr/>
            </p:nvSpPr>
            <p:spPr bwMode="auto">
              <a:xfrm>
                <a:off x="1832" y="3206"/>
                <a:ext cx="236" cy="1"/>
              </a:xfrm>
              <a:prstGeom prst="rect">
                <a:avLst/>
              </a:prstGeom>
              <a:solidFill>
                <a:srgbClr val="FFDF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9" name="Rectangle 357"/>
              <p:cNvSpPr>
                <a:spLocks noChangeArrowheads="1"/>
              </p:cNvSpPr>
              <p:nvPr/>
            </p:nvSpPr>
            <p:spPr bwMode="auto">
              <a:xfrm>
                <a:off x="1832" y="3207"/>
                <a:ext cx="236" cy="1"/>
              </a:xfrm>
              <a:prstGeom prst="rect">
                <a:avLst/>
              </a:prstGeom>
              <a:solidFill>
                <a:srgbClr val="FFDD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 name="Rectangle 358"/>
              <p:cNvSpPr>
                <a:spLocks noChangeArrowheads="1"/>
              </p:cNvSpPr>
              <p:nvPr/>
            </p:nvSpPr>
            <p:spPr bwMode="auto">
              <a:xfrm>
                <a:off x="1832" y="3208"/>
                <a:ext cx="236" cy="2"/>
              </a:xfrm>
              <a:prstGeom prst="rect">
                <a:avLst/>
              </a:prstGeom>
              <a:solidFill>
                <a:srgbClr val="FFDC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 name="Rectangle 359"/>
              <p:cNvSpPr>
                <a:spLocks noChangeArrowheads="1"/>
              </p:cNvSpPr>
              <p:nvPr/>
            </p:nvSpPr>
            <p:spPr bwMode="auto">
              <a:xfrm>
                <a:off x="1832" y="3210"/>
                <a:ext cx="236" cy="1"/>
              </a:xfrm>
              <a:prstGeom prst="rect">
                <a:avLst/>
              </a:prstGeom>
              <a:solidFill>
                <a:srgbClr val="FFDB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 name="Rectangle 360"/>
              <p:cNvSpPr>
                <a:spLocks noChangeArrowheads="1"/>
              </p:cNvSpPr>
              <p:nvPr/>
            </p:nvSpPr>
            <p:spPr bwMode="auto">
              <a:xfrm>
                <a:off x="1832" y="3211"/>
                <a:ext cx="236" cy="1"/>
              </a:xfrm>
              <a:prstGeom prst="rect">
                <a:avLst/>
              </a:prstGeom>
              <a:solidFill>
                <a:srgbClr val="FCD6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 name="Rectangle 361"/>
              <p:cNvSpPr>
                <a:spLocks noChangeArrowheads="1"/>
              </p:cNvSpPr>
              <p:nvPr/>
            </p:nvSpPr>
            <p:spPr bwMode="auto">
              <a:xfrm>
                <a:off x="1832" y="3212"/>
                <a:ext cx="236" cy="1"/>
              </a:xfrm>
              <a:prstGeom prst="rect">
                <a:avLst/>
              </a:prstGeom>
              <a:solidFill>
                <a:srgbClr val="FCD3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 name="Rectangle 362"/>
              <p:cNvSpPr>
                <a:spLocks noChangeArrowheads="1"/>
              </p:cNvSpPr>
              <p:nvPr/>
            </p:nvSpPr>
            <p:spPr bwMode="auto">
              <a:xfrm>
                <a:off x="1832" y="3213"/>
                <a:ext cx="236" cy="1"/>
              </a:xfrm>
              <a:prstGeom prst="rect">
                <a:avLst/>
              </a:prstGeom>
              <a:solidFill>
                <a:srgbClr val="FCD3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 name="Rectangle 363"/>
              <p:cNvSpPr>
                <a:spLocks noChangeArrowheads="1"/>
              </p:cNvSpPr>
              <p:nvPr/>
            </p:nvSpPr>
            <p:spPr bwMode="auto">
              <a:xfrm>
                <a:off x="1832" y="3214"/>
                <a:ext cx="236" cy="1"/>
              </a:xfrm>
              <a:prstGeom prst="rect">
                <a:avLst/>
              </a:prstGeom>
              <a:solidFill>
                <a:srgbClr val="FCD1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 name="Rectangle 364"/>
              <p:cNvSpPr>
                <a:spLocks noChangeArrowheads="1"/>
              </p:cNvSpPr>
              <p:nvPr/>
            </p:nvSpPr>
            <p:spPr bwMode="auto">
              <a:xfrm>
                <a:off x="1832" y="3215"/>
                <a:ext cx="236" cy="2"/>
              </a:xfrm>
              <a:prstGeom prst="rect">
                <a:avLst/>
              </a:prstGeom>
              <a:solidFill>
                <a:srgbClr val="FCCF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 name="Rectangle 365"/>
              <p:cNvSpPr>
                <a:spLocks noChangeArrowheads="1"/>
              </p:cNvSpPr>
              <p:nvPr/>
            </p:nvSpPr>
            <p:spPr bwMode="auto">
              <a:xfrm>
                <a:off x="1832" y="3217"/>
                <a:ext cx="236" cy="1"/>
              </a:xfrm>
              <a:prstGeom prst="rect">
                <a:avLst/>
              </a:prstGeom>
              <a:solidFill>
                <a:srgbClr val="FCCE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 name="Rectangle 366"/>
              <p:cNvSpPr>
                <a:spLocks noChangeArrowheads="1"/>
              </p:cNvSpPr>
              <p:nvPr/>
            </p:nvSpPr>
            <p:spPr bwMode="auto">
              <a:xfrm>
                <a:off x="1832" y="3218"/>
                <a:ext cx="236" cy="1"/>
              </a:xfrm>
              <a:prstGeom prst="rect">
                <a:avLst/>
              </a:prstGeom>
              <a:solidFill>
                <a:srgbClr val="FCCB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 name="Rectangle 367"/>
              <p:cNvSpPr>
                <a:spLocks noChangeArrowheads="1"/>
              </p:cNvSpPr>
              <p:nvPr/>
            </p:nvSpPr>
            <p:spPr bwMode="auto">
              <a:xfrm>
                <a:off x="1832" y="3219"/>
                <a:ext cx="236" cy="1"/>
              </a:xfrm>
              <a:prstGeom prst="rect">
                <a:avLst/>
              </a:prstGeom>
              <a:solidFill>
                <a:srgbClr val="FCC9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 name="Rectangle 368"/>
              <p:cNvSpPr>
                <a:spLocks noChangeArrowheads="1"/>
              </p:cNvSpPr>
              <p:nvPr/>
            </p:nvSpPr>
            <p:spPr bwMode="auto">
              <a:xfrm>
                <a:off x="1832" y="3220"/>
                <a:ext cx="236" cy="1"/>
              </a:xfrm>
              <a:prstGeom prst="rect">
                <a:avLst/>
              </a:prstGeom>
              <a:solidFill>
                <a:srgbClr val="FCC8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 name="Rectangle 369"/>
              <p:cNvSpPr>
                <a:spLocks noChangeArrowheads="1"/>
              </p:cNvSpPr>
              <p:nvPr/>
            </p:nvSpPr>
            <p:spPr bwMode="auto">
              <a:xfrm>
                <a:off x="1832" y="3221"/>
                <a:ext cx="236" cy="1"/>
              </a:xfrm>
              <a:prstGeom prst="rect">
                <a:avLst/>
              </a:prstGeom>
              <a:solidFill>
                <a:srgbClr val="FCC6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 name="Rectangle 370"/>
              <p:cNvSpPr>
                <a:spLocks noChangeArrowheads="1"/>
              </p:cNvSpPr>
              <p:nvPr/>
            </p:nvSpPr>
            <p:spPr bwMode="auto">
              <a:xfrm>
                <a:off x="1832" y="3222"/>
                <a:ext cx="236" cy="2"/>
              </a:xfrm>
              <a:prstGeom prst="rect">
                <a:avLst/>
              </a:prstGeom>
              <a:solidFill>
                <a:srgbClr val="FCC5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 name="Rectangle 371"/>
              <p:cNvSpPr>
                <a:spLocks noChangeArrowheads="1"/>
              </p:cNvSpPr>
              <p:nvPr/>
            </p:nvSpPr>
            <p:spPr bwMode="auto">
              <a:xfrm>
                <a:off x="1832" y="3224"/>
                <a:ext cx="236" cy="1"/>
              </a:xfrm>
              <a:prstGeom prst="rect">
                <a:avLst/>
              </a:prstGeom>
              <a:solidFill>
                <a:srgbClr val="FCC2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 name="Rectangle 372"/>
              <p:cNvSpPr>
                <a:spLocks noChangeArrowheads="1"/>
              </p:cNvSpPr>
              <p:nvPr/>
            </p:nvSpPr>
            <p:spPr bwMode="auto">
              <a:xfrm>
                <a:off x="1832" y="3225"/>
                <a:ext cx="236" cy="1"/>
              </a:xfrm>
              <a:prstGeom prst="rect">
                <a:avLst/>
              </a:prstGeom>
              <a:solidFill>
                <a:srgbClr val="FCC2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 name="Rectangle 373"/>
              <p:cNvSpPr>
                <a:spLocks noChangeArrowheads="1"/>
              </p:cNvSpPr>
              <p:nvPr/>
            </p:nvSpPr>
            <p:spPr bwMode="auto">
              <a:xfrm>
                <a:off x="1832" y="3226"/>
                <a:ext cx="236" cy="1"/>
              </a:xfrm>
              <a:prstGeom prst="rect">
                <a:avLst/>
              </a:prstGeom>
              <a:solidFill>
                <a:srgbClr val="FCBF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 name="Rectangle 374"/>
              <p:cNvSpPr>
                <a:spLocks noChangeArrowheads="1"/>
              </p:cNvSpPr>
              <p:nvPr/>
            </p:nvSpPr>
            <p:spPr bwMode="auto">
              <a:xfrm>
                <a:off x="1832" y="3227"/>
                <a:ext cx="236" cy="1"/>
              </a:xfrm>
              <a:prstGeom prst="rect">
                <a:avLst/>
              </a:prstGeom>
              <a:solidFill>
                <a:srgbClr val="FABD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 name="Rectangle 375"/>
              <p:cNvSpPr>
                <a:spLocks noChangeArrowheads="1"/>
              </p:cNvSpPr>
              <p:nvPr/>
            </p:nvSpPr>
            <p:spPr bwMode="auto">
              <a:xfrm>
                <a:off x="1832" y="3228"/>
                <a:ext cx="236" cy="1"/>
              </a:xfrm>
              <a:prstGeom prst="rect">
                <a:avLst/>
              </a:prstGeom>
              <a:solidFill>
                <a:srgbClr val="FAB9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 name="Rectangle 376"/>
              <p:cNvSpPr>
                <a:spLocks noChangeArrowheads="1"/>
              </p:cNvSpPr>
              <p:nvPr/>
            </p:nvSpPr>
            <p:spPr bwMode="auto">
              <a:xfrm>
                <a:off x="1832" y="3229"/>
                <a:ext cx="236" cy="2"/>
              </a:xfrm>
              <a:prstGeom prst="rect">
                <a:avLst/>
              </a:prstGeom>
              <a:solidFill>
                <a:srgbClr val="FAB9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 name="Rectangle 377"/>
              <p:cNvSpPr>
                <a:spLocks noChangeArrowheads="1"/>
              </p:cNvSpPr>
              <p:nvPr/>
            </p:nvSpPr>
            <p:spPr bwMode="auto">
              <a:xfrm>
                <a:off x="1832" y="3231"/>
                <a:ext cx="236" cy="1"/>
              </a:xfrm>
              <a:prstGeom prst="rect">
                <a:avLst/>
              </a:prstGeom>
              <a:solidFill>
                <a:srgbClr val="FAB6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 name="Rectangle 378"/>
              <p:cNvSpPr>
                <a:spLocks noChangeArrowheads="1"/>
              </p:cNvSpPr>
              <p:nvPr/>
            </p:nvSpPr>
            <p:spPr bwMode="auto">
              <a:xfrm>
                <a:off x="1832" y="3232"/>
                <a:ext cx="236" cy="1"/>
              </a:xfrm>
              <a:prstGeom prst="rect">
                <a:avLst/>
              </a:prstGeom>
              <a:solidFill>
                <a:srgbClr val="FAB5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 name="Rectangle 379"/>
              <p:cNvSpPr>
                <a:spLocks noChangeArrowheads="1"/>
              </p:cNvSpPr>
              <p:nvPr/>
            </p:nvSpPr>
            <p:spPr bwMode="auto">
              <a:xfrm>
                <a:off x="1832" y="3233"/>
                <a:ext cx="236" cy="1"/>
              </a:xfrm>
              <a:prstGeom prst="rect">
                <a:avLst/>
              </a:prstGeom>
              <a:solidFill>
                <a:srgbClr val="FAB2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 name="Rectangle 380"/>
              <p:cNvSpPr>
                <a:spLocks noChangeArrowheads="1"/>
              </p:cNvSpPr>
              <p:nvPr/>
            </p:nvSpPr>
            <p:spPr bwMode="auto">
              <a:xfrm>
                <a:off x="1832" y="3234"/>
                <a:ext cx="236" cy="1"/>
              </a:xfrm>
              <a:prstGeom prst="rect">
                <a:avLst/>
              </a:prstGeom>
              <a:solidFill>
                <a:srgbClr val="FAB1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 name="Rectangle 381"/>
              <p:cNvSpPr>
                <a:spLocks noChangeArrowheads="1"/>
              </p:cNvSpPr>
              <p:nvPr/>
            </p:nvSpPr>
            <p:spPr bwMode="auto">
              <a:xfrm>
                <a:off x="1832" y="3235"/>
                <a:ext cx="236" cy="1"/>
              </a:xfrm>
              <a:prstGeom prst="rect">
                <a:avLst/>
              </a:prstGeom>
              <a:solidFill>
                <a:srgbClr val="FAB1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 name="Rectangle 382"/>
              <p:cNvSpPr>
                <a:spLocks noChangeArrowheads="1"/>
              </p:cNvSpPr>
              <p:nvPr/>
            </p:nvSpPr>
            <p:spPr bwMode="auto">
              <a:xfrm>
                <a:off x="1832" y="3236"/>
                <a:ext cx="236" cy="2"/>
              </a:xfrm>
              <a:prstGeom prst="rect">
                <a:avLst/>
              </a:prstGeom>
              <a:solidFill>
                <a:srgbClr val="FAAD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 name="Rectangle 383"/>
              <p:cNvSpPr>
                <a:spLocks noChangeArrowheads="1"/>
              </p:cNvSpPr>
              <p:nvPr/>
            </p:nvSpPr>
            <p:spPr bwMode="auto">
              <a:xfrm>
                <a:off x="1832" y="3238"/>
                <a:ext cx="236" cy="1"/>
              </a:xfrm>
              <a:prstGeom prst="rect">
                <a:avLst/>
              </a:prstGeom>
              <a:solidFill>
                <a:srgbClr val="F7AC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 name="Rectangle 384"/>
              <p:cNvSpPr>
                <a:spLocks noChangeArrowheads="1"/>
              </p:cNvSpPr>
              <p:nvPr/>
            </p:nvSpPr>
            <p:spPr bwMode="auto">
              <a:xfrm>
                <a:off x="1832" y="3239"/>
                <a:ext cx="236" cy="1"/>
              </a:xfrm>
              <a:prstGeom prst="rect">
                <a:avLst/>
              </a:prstGeom>
              <a:solidFill>
                <a:srgbClr val="F7A8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 name="Rectangle 385"/>
              <p:cNvSpPr>
                <a:spLocks noChangeArrowheads="1"/>
              </p:cNvSpPr>
              <p:nvPr/>
            </p:nvSpPr>
            <p:spPr bwMode="auto">
              <a:xfrm>
                <a:off x="1832" y="3240"/>
                <a:ext cx="236" cy="1"/>
              </a:xfrm>
              <a:prstGeom prst="rect">
                <a:avLst/>
              </a:prstGeom>
              <a:solidFill>
                <a:srgbClr val="F7A8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 name="Rectangle 386"/>
              <p:cNvSpPr>
                <a:spLocks noChangeArrowheads="1"/>
              </p:cNvSpPr>
              <p:nvPr/>
            </p:nvSpPr>
            <p:spPr bwMode="auto">
              <a:xfrm>
                <a:off x="1832" y="3241"/>
                <a:ext cx="236" cy="1"/>
              </a:xfrm>
              <a:prstGeom prst="rect">
                <a:avLst/>
              </a:prstGeom>
              <a:solidFill>
                <a:srgbClr val="F7A7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 name="Rectangle 387"/>
              <p:cNvSpPr>
                <a:spLocks noChangeArrowheads="1"/>
              </p:cNvSpPr>
              <p:nvPr/>
            </p:nvSpPr>
            <p:spPr bwMode="auto">
              <a:xfrm>
                <a:off x="1832" y="3242"/>
                <a:ext cx="236" cy="1"/>
              </a:xfrm>
              <a:prstGeom prst="rect">
                <a:avLst/>
              </a:prstGeom>
              <a:solidFill>
                <a:srgbClr val="F7A4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 name="Rectangle 388"/>
              <p:cNvSpPr>
                <a:spLocks noChangeArrowheads="1"/>
              </p:cNvSpPr>
              <p:nvPr/>
            </p:nvSpPr>
            <p:spPr bwMode="auto">
              <a:xfrm>
                <a:off x="1832" y="3243"/>
                <a:ext cx="236" cy="2"/>
              </a:xfrm>
              <a:prstGeom prst="rect">
                <a:avLst/>
              </a:prstGeom>
              <a:solidFill>
                <a:srgbClr val="F7A3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 name="Rectangle 389"/>
              <p:cNvSpPr>
                <a:spLocks noChangeArrowheads="1"/>
              </p:cNvSpPr>
              <p:nvPr/>
            </p:nvSpPr>
            <p:spPr bwMode="auto">
              <a:xfrm>
                <a:off x="1832" y="3245"/>
                <a:ext cx="236" cy="1"/>
              </a:xfrm>
              <a:prstGeom prst="rect">
                <a:avLst/>
              </a:prstGeom>
              <a:solidFill>
                <a:srgbClr val="F7A1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 name="Rectangle 390"/>
              <p:cNvSpPr>
                <a:spLocks noChangeArrowheads="1"/>
              </p:cNvSpPr>
              <p:nvPr/>
            </p:nvSpPr>
            <p:spPr bwMode="auto">
              <a:xfrm>
                <a:off x="1832" y="3246"/>
                <a:ext cx="236" cy="1"/>
              </a:xfrm>
              <a:prstGeom prst="rect">
                <a:avLst/>
              </a:prstGeom>
              <a:solidFill>
                <a:srgbClr val="F59D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 name="Rectangle 391"/>
              <p:cNvSpPr>
                <a:spLocks noChangeArrowheads="1"/>
              </p:cNvSpPr>
              <p:nvPr/>
            </p:nvSpPr>
            <p:spPr bwMode="auto">
              <a:xfrm>
                <a:off x="1832" y="3247"/>
                <a:ext cx="236" cy="1"/>
              </a:xfrm>
              <a:prstGeom prst="rect">
                <a:avLst/>
              </a:prstGeom>
              <a:solidFill>
                <a:srgbClr val="F59D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 name="Rectangle 392"/>
              <p:cNvSpPr>
                <a:spLocks noChangeArrowheads="1"/>
              </p:cNvSpPr>
              <p:nvPr/>
            </p:nvSpPr>
            <p:spPr bwMode="auto">
              <a:xfrm>
                <a:off x="1832" y="3248"/>
                <a:ext cx="236" cy="1"/>
              </a:xfrm>
              <a:prstGeom prst="rect">
                <a:avLst/>
              </a:prstGeom>
              <a:solidFill>
                <a:srgbClr val="F599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 name="Rectangle 393"/>
              <p:cNvSpPr>
                <a:spLocks noChangeArrowheads="1"/>
              </p:cNvSpPr>
              <p:nvPr/>
            </p:nvSpPr>
            <p:spPr bwMode="auto">
              <a:xfrm>
                <a:off x="1832" y="3249"/>
                <a:ext cx="236" cy="1"/>
              </a:xfrm>
              <a:prstGeom prst="rect">
                <a:avLst/>
              </a:prstGeom>
              <a:solidFill>
                <a:srgbClr val="F599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 name="Rectangle 394"/>
              <p:cNvSpPr>
                <a:spLocks noChangeArrowheads="1"/>
              </p:cNvSpPr>
              <p:nvPr/>
            </p:nvSpPr>
            <p:spPr bwMode="auto">
              <a:xfrm>
                <a:off x="1832" y="3250"/>
                <a:ext cx="236" cy="2"/>
              </a:xfrm>
              <a:prstGeom prst="rect">
                <a:avLst/>
              </a:prstGeom>
              <a:solidFill>
                <a:srgbClr val="F598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 name="Rectangle 395"/>
              <p:cNvSpPr>
                <a:spLocks noChangeArrowheads="1"/>
              </p:cNvSpPr>
              <p:nvPr/>
            </p:nvSpPr>
            <p:spPr bwMode="auto">
              <a:xfrm>
                <a:off x="1832" y="3252"/>
                <a:ext cx="236" cy="1"/>
              </a:xfrm>
              <a:prstGeom prst="rect">
                <a:avLst/>
              </a:prstGeom>
              <a:solidFill>
                <a:srgbClr val="F595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 name="Rectangle 396"/>
              <p:cNvSpPr>
                <a:spLocks noChangeArrowheads="1"/>
              </p:cNvSpPr>
              <p:nvPr/>
            </p:nvSpPr>
            <p:spPr bwMode="auto">
              <a:xfrm>
                <a:off x="1832" y="3253"/>
                <a:ext cx="236" cy="1"/>
              </a:xfrm>
              <a:prstGeom prst="rect">
                <a:avLst/>
              </a:prstGeom>
              <a:solidFill>
                <a:srgbClr val="F594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 name="Rectangle 397"/>
              <p:cNvSpPr>
                <a:spLocks noChangeArrowheads="1"/>
              </p:cNvSpPr>
              <p:nvPr/>
            </p:nvSpPr>
            <p:spPr bwMode="auto">
              <a:xfrm>
                <a:off x="1832" y="3254"/>
                <a:ext cx="236" cy="1"/>
              </a:xfrm>
              <a:prstGeom prst="rect">
                <a:avLst/>
              </a:prstGeom>
              <a:solidFill>
                <a:srgbClr val="F292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0" name="Rectangle 398"/>
              <p:cNvSpPr>
                <a:spLocks noChangeArrowheads="1"/>
              </p:cNvSpPr>
              <p:nvPr/>
            </p:nvSpPr>
            <p:spPr bwMode="auto">
              <a:xfrm>
                <a:off x="1832" y="3255"/>
                <a:ext cx="236" cy="1"/>
              </a:xfrm>
              <a:prstGeom prst="rect">
                <a:avLst/>
              </a:prstGeom>
              <a:solidFill>
                <a:srgbClr val="F28E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 name="Rectangle 399"/>
              <p:cNvSpPr>
                <a:spLocks noChangeArrowheads="1"/>
              </p:cNvSpPr>
              <p:nvPr/>
            </p:nvSpPr>
            <p:spPr bwMode="auto">
              <a:xfrm>
                <a:off x="1832" y="3256"/>
                <a:ext cx="236" cy="2"/>
              </a:xfrm>
              <a:prstGeom prst="rect">
                <a:avLst/>
              </a:prstGeom>
              <a:solidFill>
                <a:srgbClr val="F28E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2" name="Rectangle 400"/>
              <p:cNvSpPr>
                <a:spLocks noChangeArrowheads="1"/>
              </p:cNvSpPr>
              <p:nvPr/>
            </p:nvSpPr>
            <p:spPr bwMode="auto">
              <a:xfrm>
                <a:off x="1832" y="3258"/>
                <a:ext cx="236" cy="1"/>
              </a:xfrm>
              <a:prstGeom prst="rect">
                <a:avLst/>
              </a:prstGeom>
              <a:solidFill>
                <a:srgbClr val="F28D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 name="Rectangle 401"/>
              <p:cNvSpPr>
                <a:spLocks noChangeArrowheads="1"/>
              </p:cNvSpPr>
              <p:nvPr/>
            </p:nvSpPr>
            <p:spPr bwMode="auto">
              <a:xfrm>
                <a:off x="1832" y="3259"/>
                <a:ext cx="236" cy="1"/>
              </a:xfrm>
              <a:prstGeom prst="rect">
                <a:avLst/>
              </a:prstGeom>
              <a:solidFill>
                <a:srgbClr val="F28D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 name="Rectangle 402"/>
              <p:cNvSpPr>
                <a:spLocks noChangeArrowheads="1"/>
              </p:cNvSpPr>
              <p:nvPr/>
            </p:nvSpPr>
            <p:spPr bwMode="auto">
              <a:xfrm>
                <a:off x="1832" y="3260"/>
                <a:ext cx="236" cy="1"/>
              </a:xfrm>
              <a:prstGeom prst="rect">
                <a:avLst/>
              </a:prstGeom>
              <a:solidFill>
                <a:srgbClr val="F288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 name="Rectangle 403"/>
              <p:cNvSpPr>
                <a:spLocks noChangeArrowheads="1"/>
              </p:cNvSpPr>
              <p:nvPr/>
            </p:nvSpPr>
            <p:spPr bwMode="auto">
              <a:xfrm>
                <a:off x="1832" y="3261"/>
                <a:ext cx="236" cy="1"/>
              </a:xfrm>
              <a:prstGeom prst="rect">
                <a:avLst/>
              </a:prstGeom>
              <a:solidFill>
                <a:srgbClr val="F087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 name="Rectangle 404"/>
              <p:cNvSpPr>
                <a:spLocks noChangeArrowheads="1"/>
              </p:cNvSpPr>
              <p:nvPr/>
            </p:nvSpPr>
            <p:spPr bwMode="auto">
              <a:xfrm>
                <a:off x="1832" y="3262"/>
                <a:ext cx="236" cy="1"/>
              </a:xfrm>
              <a:prstGeom prst="rect">
                <a:avLst/>
              </a:prstGeom>
              <a:solidFill>
                <a:srgbClr val="F085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 name="Rectangle 405"/>
              <p:cNvSpPr>
                <a:spLocks noChangeArrowheads="1"/>
              </p:cNvSpPr>
              <p:nvPr/>
            </p:nvSpPr>
            <p:spPr bwMode="auto">
              <a:xfrm>
                <a:off x="1832" y="3263"/>
                <a:ext cx="236" cy="2"/>
              </a:xfrm>
              <a:prstGeom prst="rect">
                <a:avLst/>
              </a:prstGeom>
              <a:solidFill>
                <a:srgbClr val="F083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 name="Rectangle 406"/>
              <p:cNvSpPr>
                <a:spLocks noChangeArrowheads="1"/>
              </p:cNvSpPr>
              <p:nvPr/>
            </p:nvSpPr>
            <p:spPr bwMode="auto">
              <a:xfrm>
                <a:off x="1832" y="3265"/>
                <a:ext cx="236" cy="1"/>
              </a:xfrm>
              <a:prstGeom prst="rect">
                <a:avLst/>
              </a:prstGeom>
              <a:solidFill>
                <a:srgbClr val="F081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 name="Rectangle 407"/>
              <p:cNvSpPr>
                <a:spLocks noChangeArrowheads="1"/>
              </p:cNvSpPr>
              <p:nvPr/>
            </p:nvSpPr>
            <p:spPr bwMode="auto">
              <a:xfrm>
                <a:off x="1832" y="3266"/>
                <a:ext cx="236" cy="1"/>
              </a:xfrm>
              <a:prstGeom prst="rect">
                <a:avLst/>
              </a:prstGeom>
              <a:solidFill>
                <a:srgbClr val="F081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 name="Rectangle 408"/>
              <p:cNvSpPr>
                <a:spLocks noChangeArrowheads="1"/>
              </p:cNvSpPr>
              <p:nvPr/>
            </p:nvSpPr>
            <p:spPr bwMode="auto">
              <a:xfrm>
                <a:off x="1832" y="3267"/>
                <a:ext cx="236" cy="1"/>
              </a:xfrm>
              <a:prstGeom prst="rect">
                <a:avLst/>
              </a:prstGeom>
              <a:solidFill>
                <a:srgbClr val="F07F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 name="Rectangle 409"/>
              <p:cNvSpPr>
                <a:spLocks noChangeArrowheads="1"/>
              </p:cNvSpPr>
              <p:nvPr/>
            </p:nvSpPr>
            <p:spPr bwMode="auto">
              <a:xfrm>
                <a:off x="1832" y="3268"/>
                <a:ext cx="236" cy="1"/>
              </a:xfrm>
              <a:prstGeom prst="rect">
                <a:avLst/>
              </a:prstGeom>
              <a:solidFill>
                <a:srgbClr val="ED7B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 name="Rectangle 410"/>
              <p:cNvSpPr>
                <a:spLocks noChangeArrowheads="1"/>
              </p:cNvSpPr>
              <p:nvPr/>
            </p:nvSpPr>
            <p:spPr bwMode="auto">
              <a:xfrm>
                <a:off x="1832" y="3269"/>
                <a:ext cx="236" cy="1"/>
              </a:xfrm>
              <a:prstGeom prst="rect">
                <a:avLst/>
              </a:prstGeom>
              <a:solidFill>
                <a:srgbClr val="ED7A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 name="Rectangle 411"/>
              <p:cNvSpPr>
                <a:spLocks noChangeArrowheads="1"/>
              </p:cNvSpPr>
              <p:nvPr/>
            </p:nvSpPr>
            <p:spPr bwMode="auto">
              <a:xfrm>
                <a:off x="1832" y="3270"/>
                <a:ext cx="236" cy="2"/>
              </a:xfrm>
              <a:prstGeom prst="rect">
                <a:avLst/>
              </a:prstGeom>
              <a:solidFill>
                <a:srgbClr val="ED7A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 name="Rectangle 412"/>
              <p:cNvSpPr>
                <a:spLocks noChangeArrowheads="1"/>
              </p:cNvSpPr>
              <p:nvPr/>
            </p:nvSpPr>
            <p:spPr bwMode="auto">
              <a:xfrm>
                <a:off x="1832" y="3272"/>
                <a:ext cx="236" cy="1"/>
              </a:xfrm>
              <a:prstGeom prst="rect">
                <a:avLst/>
              </a:prstGeom>
              <a:solidFill>
                <a:srgbClr val="ED75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 name="Rectangle 413"/>
              <p:cNvSpPr>
                <a:spLocks noChangeArrowheads="1"/>
              </p:cNvSpPr>
              <p:nvPr/>
            </p:nvSpPr>
            <p:spPr bwMode="auto">
              <a:xfrm>
                <a:off x="1832" y="3273"/>
                <a:ext cx="236" cy="1"/>
              </a:xfrm>
              <a:prstGeom prst="rect">
                <a:avLst/>
              </a:prstGeom>
              <a:solidFill>
                <a:srgbClr val="ED75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 name="Rectangle 414"/>
              <p:cNvSpPr>
                <a:spLocks noChangeArrowheads="1"/>
              </p:cNvSpPr>
              <p:nvPr/>
            </p:nvSpPr>
            <p:spPr bwMode="auto">
              <a:xfrm>
                <a:off x="1832" y="3274"/>
                <a:ext cx="236" cy="1"/>
              </a:xfrm>
              <a:prstGeom prst="rect">
                <a:avLst/>
              </a:prstGeom>
              <a:solidFill>
                <a:srgbClr val="EB72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 name="Rectangle 415"/>
              <p:cNvSpPr>
                <a:spLocks noChangeArrowheads="1"/>
              </p:cNvSpPr>
              <p:nvPr/>
            </p:nvSpPr>
            <p:spPr bwMode="auto">
              <a:xfrm>
                <a:off x="1832" y="3275"/>
                <a:ext cx="236" cy="1"/>
              </a:xfrm>
              <a:prstGeom prst="rect">
                <a:avLst/>
              </a:prstGeom>
              <a:solidFill>
                <a:srgbClr val="EB72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 name="Rectangle 416"/>
              <p:cNvSpPr>
                <a:spLocks noChangeArrowheads="1"/>
              </p:cNvSpPr>
              <p:nvPr/>
            </p:nvSpPr>
            <p:spPr bwMode="auto">
              <a:xfrm>
                <a:off x="1832" y="3276"/>
                <a:ext cx="236" cy="1"/>
              </a:xfrm>
              <a:prstGeom prst="rect">
                <a:avLst/>
              </a:prstGeom>
              <a:solidFill>
                <a:srgbClr val="EB6E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 name="Rectangle 417"/>
              <p:cNvSpPr>
                <a:spLocks noChangeArrowheads="1"/>
              </p:cNvSpPr>
              <p:nvPr/>
            </p:nvSpPr>
            <p:spPr bwMode="auto">
              <a:xfrm>
                <a:off x="1832" y="3277"/>
                <a:ext cx="236" cy="2"/>
              </a:xfrm>
              <a:prstGeom prst="rect">
                <a:avLst/>
              </a:prstGeom>
              <a:solidFill>
                <a:srgbClr val="EB6E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0" name="Rectangle 418"/>
              <p:cNvSpPr>
                <a:spLocks noChangeArrowheads="1"/>
              </p:cNvSpPr>
              <p:nvPr/>
            </p:nvSpPr>
            <p:spPr bwMode="auto">
              <a:xfrm>
                <a:off x="1832" y="3279"/>
                <a:ext cx="236" cy="1"/>
              </a:xfrm>
              <a:prstGeom prst="rect">
                <a:avLst/>
              </a:prstGeom>
              <a:solidFill>
                <a:srgbClr val="EB6E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1" name="Rectangle 419"/>
              <p:cNvSpPr>
                <a:spLocks noChangeArrowheads="1"/>
              </p:cNvSpPr>
              <p:nvPr/>
            </p:nvSpPr>
            <p:spPr bwMode="auto">
              <a:xfrm>
                <a:off x="1832" y="3280"/>
                <a:ext cx="236" cy="1"/>
              </a:xfrm>
              <a:prstGeom prst="rect">
                <a:avLst/>
              </a:prstGeom>
              <a:solidFill>
                <a:srgbClr val="E86B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2" name="Rectangle 420"/>
              <p:cNvSpPr>
                <a:spLocks noChangeArrowheads="1"/>
              </p:cNvSpPr>
              <p:nvPr/>
            </p:nvSpPr>
            <p:spPr bwMode="auto">
              <a:xfrm>
                <a:off x="1832" y="3281"/>
                <a:ext cx="236" cy="1"/>
              </a:xfrm>
              <a:prstGeom prst="rect">
                <a:avLst/>
              </a:prstGeom>
              <a:solidFill>
                <a:srgbClr val="E868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3" name="Rectangle 421"/>
              <p:cNvSpPr>
                <a:spLocks noChangeArrowheads="1"/>
              </p:cNvSpPr>
              <p:nvPr/>
            </p:nvSpPr>
            <p:spPr bwMode="auto">
              <a:xfrm>
                <a:off x="1832" y="3282"/>
                <a:ext cx="236" cy="1"/>
              </a:xfrm>
              <a:prstGeom prst="rect">
                <a:avLst/>
              </a:prstGeom>
              <a:solidFill>
                <a:srgbClr val="E866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4" name="Rectangle 422"/>
              <p:cNvSpPr>
                <a:spLocks noChangeArrowheads="1"/>
              </p:cNvSpPr>
              <p:nvPr/>
            </p:nvSpPr>
            <p:spPr bwMode="auto">
              <a:xfrm>
                <a:off x="1832" y="3283"/>
                <a:ext cx="236" cy="1"/>
              </a:xfrm>
              <a:prstGeom prst="rect">
                <a:avLst/>
              </a:prstGeom>
              <a:solidFill>
                <a:srgbClr val="E866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36" name="Rectangle 424"/>
            <p:cNvSpPr>
              <a:spLocks noChangeArrowheads="1"/>
            </p:cNvSpPr>
            <p:nvPr/>
          </p:nvSpPr>
          <p:spPr bwMode="auto">
            <a:xfrm>
              <a:off x="1832" y="3284"/>
              <a:ext cx="236" cy="2"/>
            </a:xfrm>
            <a:prstGeom prst="rect">
              <a:avLst/>
            </a:prstGeom>
            <a:solidFill>
              <a:srgbClr val="E86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Rectangle 425"/>
            <p:cNvSpPr>
              <a:spLocks noChangeArrowheads="1"/>
            </p:cNvSpPr>
            <p:nvPr/>
          </p:nvSpPr>
          <p:spPr bwMode="auto">
            <a:xfrm>
              <a:off x="1832" y="3286"/>
              <a:ext cx="236" cy="1"/>
            </a:xfrm>
            <a:prstGeom prst="rect">
              <a:avLst/>
            </a:prstGeom>
            <a:solidFill>
              <a:srgbClr val="E660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Rectangle 426"/>
            <p:cNvSpPr>
              <a:spLocks noChangeArrowheads="1"/>
            </p:cNvSpPr>
            <p:nvPr/>
          </p:nvSpPr>
          <p:spPr bwMode="auto">
            <a:xfrm>
              <a:off x="1832" y="3287"/>
              <a:ext cx="236" cy="1"/>
            </a:xfrm>
            <a:prstGeom prst="rect">
              <a:avLst/>
            </a:prstGeom>
            <a:solidFill>
              <a:srgbClr val="E65F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Rectangle 427"/>
            <p:cNvSpPr>
              <a:spLocks noChangeArrowheads="1"/>
            </p:cNvSpPr>
            <p:nvPr/>
          </p:nvSpPr>
          <p:spPr bwMode="auto">
            <a:xfrm>
              <a:off x="1832" y="3288"/>
              <a:ext cx="236" cy="1"/>
            </a:xfrm>
            <a:prstGeom prst="rect">
              <a:avLst/>
            </a:prstGeom>
            <a:solidFill>
              <a:srgbClr val="E65F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Rectangle 428"/>
            <p:cNvSpPr>
              <a:spLocks noChangeArrowheads="1"/>
            </p:cNvSpPr>
            <p:nvPr/>
          </p:nvSpPr>
          <p:spPr bwMode="auto">
            <a:xfrm>
              <a:off x="1832" y="3289"/>
              <a:ext cx="236" cy="1"/>
            </a:xfrm>
            <a:prstGeom prst="rect">
              <a:avLst/>
            </a:prstGeom>
            <a:solidFill>
              <a:srgbClr val="E65C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Rectangle 429"/>
            <p:cNvSpPr>
              <a:spLocks noChangeArrowheads="1"/>
            </p:cNvSpPr>
            <p:nvPr/>
          </p:nvSpPr>
          <p:spPr bwMode="auto">
            <a:xfrm>
              <a:off x="1832" y="3290"/>
              <a:ext cx="236" cy="1"/>
            </a:xfrm>
            <a:prstGeom prst="rect">
              <a:avLst/>
            </a:prstGeom>
            <a:solidFill>
              <a:srgbClr val="E359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Rectangle 430"/>
            <p:cNvSpPr>
              <a:spLocks noChangeArrowheads="1"/>
            </p:cNvSpPr>
            <p:nvPr/>
          </p:nvSpPr>
          <p:spPr bwMode="auto">
            <a:xfrm>
              <a:off x="1832" y="3291"/>
              <a:ext cx="236" cy="2"/>
            </a:xfrm>
            <a:prstGeom prst="rect">
              <a:avLst/>
            </a:prstGeom>
            <a:solidFill>
              <a:srgbClr val="E359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Rectangle 431"/>
            <p:cNvSpPr>
              <a:spLocks noChangeArrowheads="1"/>
            </p:cNvSpPr>
            <p:nvPr/>
          </p:nvSpPr>
          <p:spPr bwMode="auto">
            <a:xfrm>
              <a:off x="1832" y="3293"/>
              <a:ext cx="236" cy="1"/>
            </a:xfrm>
            <a:prstGeom prst="rect">
              <a:avLst/>
            </a:prstGeom>
            <a:solidFill>
              <a:srgbClr val="E35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Rectangle 432"/>
            <p:cNvSpPr>
              <a:spLocks noChangeArrowheads="1"/>
            </p:cNvSpPr>
            <p:nvPr/>
          </p:nvSpPr>
          <p:spPr bwMode="auto">
            <a:xfrm>
              <a:off x="1832" y="3294"/>
              <a:ext cx="236" cy="1"/>
            </a:xfrm>
            <a:prstGeom prst="rect">
              <a:avLst/>
            </a:prstGeom>
            <a:solidFill>
              <a:srgbClr val="E354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Rectangle 433"/>
            <p:cNvSpPr>
              <a:spLocks noChangeArrowheads="1"/>
            </p:cNvSpPr>
            <p:nvPr/>
          </p:nvSpPr>
          <p:spPr bwMode="auto">
            <a:xfrm>
              <a:off x="1832" y="3295"/>
              <a:ext cx="236" cy="1"/>
            </a:xfrm>
            <a:prstGeom prst="rect">
              <a:avLst/>
            </a:prstGeom>
            <a:solidFill>
              <a:srgbClr val="E352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Rectangle 434"/>
            <p:cNvSpPr>
              <a:spLocks noChangeArrowheads="1"/>
            </p:cNvSpPr>
            <p:nvPr/>
          </p:nvSpPr>
          <p:spPr bwMode="auto">
            <a:xfrm>
              <a:off x="1832" y="3296"/>
              <a:ext cx="236" cy="1"/>
            </a:xfrm>
            <a:prstGeom prst="rect">
              <a:avLst/>
            </a:prstGeom>
            <a:solidFill>
              <a:srgbClr val="E051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Rectangle 435"/>
            <p:cNvSpPr>
              <a:spLocks noChangeArrowheads="1"/>
            </p:cNvSpPr>
            <p:nvPr/>
          </p:nvSpPr>
          <p:spPr bwMode="auto">
            <a:xfrm>
              <a:off x="1832" y="3297"/>
              <a:ext cx="236" cy="1"/>
            </a:xfrm>
            <a:prstGeom prst="rect">
              <a:avLst/>
            </a:prstGeom>
            <a:solidFill>
              <a:srgbClr val="E04F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Rectangle 436"/>
            <p:cNvSpPr>
              <a:spLocks noChangeArrowheads="1"/>
            </p:cNvSpPr>
            <p:nvPr/>
          </p:nvSpPr>
          <p:spPr bwMode="auto">
            <a:xfrm>
              <a:off x="1832" y="3298"/>
              <a:ext cx="236" cy="2"/>
            </a:xfrm>
            <a:prstGeom prst="rect">
              <a:avLst/>
            </a:prstGeom>
            <a:solidFill>
              <a:srgbClr val="E04D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Rectangle 437"/>
            <p:cNvSpPr>
              <a:spLocks noChangeArrowheads="1"/>
            </p:cNvSpPr>
            <p:nvPr/>
          </p:nvSpPr>
          <p:spPr bwMode="auto">
            <a:xfrm>
              <a:off x="1832" y="3300"/>
              <a:ext cx="236" cy="1"/>
            </a:xfrm>
            <a:prstGeom prst="rect">
              <a:avLst/>
            </a:prstGeom>
            <a:solidFill>
              <a:srgbClr val="E04D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Rectangle 438"/>
            <p:cNvSpPr>
              <a:spLocks noChangeArrowheads="1"/>
            </p:cNvSpPr>
            <p:nvPr/>
          </p:nvSpPr>
          <p:spPr bwMode="auto">
            <a:xfrm>
              <a:off x="1832" y="3301"/>
              <a:ext cx="236" cy="1"/>
            </a:xfrm>
            <a:prstGeom prst="rect">
              <a:avLst/>
            </a:prstGeom>
            <a:solidFill>
              <a:srgbClr val="DE47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Rectangle 439"/>
            <p:cNvSpPr>
              <a:spLocks noChangeArrowheads="1"/>
            </p:cNvSpPr>
            <p:nvPr/>
          </p:nvSpPr>
          <p:spPr bwMode="auto">
            <a:xfrm>
              <a:off x="1832" y="3302"/>
              <a:ext cx="236" cy="1"/>
            </a:xfrm>
            <a:prstGeom prst="rect">
              <a:avLst/>
            </a:prstGeom>
            <a:solidFill>
              <a:srgbClr val="DE47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Rectangle 440"/>
            <p:cNvSpPr>
              <a:spLocks noChangeArrowheads="1"/>
            </p:cNvSpPr>
            <p:nvPr/>
          </p:nvSpPr>
          <p:spPr bwMode="auto">
            <a:xfrm>
              <a:off x="1832" y="3303"/>
              <a:ext cx="236" cy="1"/>
            </a:xfrm>
            <a:prstGeom prst="rect">
              <a:avLst/>
            </a:prstGeom>
            <a:solidFill>
              <a:srgbClr val="DE45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Rectangle 441"/>
            <p:cNvSpPr>
              <a:spLocks noChangeArrowheads="1"/>
            </p:cNvSpPr>
            <p:nvPr/>
          </p:nvSpPr>
          <p:spPr bwMode="auto">
            <a:xfrm>
              <a:off x="1832" y="3304"/>
              <a:ext cx="236" cy="1"/>
            </a:xfrm>
            <a:prstGeom prst="rect">
              <a:avLst/>
            </a:prstGeom>
            <a:solidFill>
              <a:srgbClr val="DE45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Rectangle 442"/>
            <p:cNvSpPr>
              <a:spLocks noChangeArrowheads="1"/>
            </p:cNvSpPr>
            <p:nvPr/>
          </p:nvSpPr>
          <p:spPr bwMode="auto">
            <a:xfrm>
              <a:off x="1832" y="3305"/>
              <a:ext cx="236" cy="2"/>
            </a:xfrm>
            <a:prstGeom prst="rect">
              <a:avLst/>
            </a:prstGeom>
            <a:solidFill>
              <a:srgbClr val="DB41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Rectangle 443"/>
            <p:cNvSpPr>
              <a:spLocks noChangeArrowheads="1"/>
            </p:cNvSpPr>
            <p:nvPr/>
          </p:nvSpPr>
          <p:spPr bwMode="auto">
            <a:xfrm>
              <a:off x="1832" y="3307"/>
              <a:ext cx="236" cy="1"/>
            </a:xfrm>
            <a:prstGeom prst="rect">
              <a:avLst/>
            </a:prstGeom>
            <a:solidFill>
              <a:srgbClr val="DB3F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Rectangle 444"/>
            <p:cNvSpPr>
              <a:spLocks noChangeArrowheads="1"/>
            </p:cNvSpPr>
            <p:nvPr/>
          </p:nvSpPr>
          <p:spPr bwMode="auto">
            <a:xfrm>
              <a:off x="1832" y="3308"/>
              <a:ext cx="236" cy="1"/>
            </a:xfrm>
            <a:prstGeom prst="rect">
              <a:avLst/>
            </a:prstGeom>
            <a:solidFill>
              <a:srgbClr val="DB3F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Rectangle 445"/>
            <p:cNvSpPr>
              <a:spLocks noChangeArrowheads="1"/>
            </p:cNvSpPr>
            <p:nvPr/>
          </p:nvSpPr>
          <p:spPr bwMode="auto">
            <a:xfrm>
              <a:off x="1832" y="3309"/>
              <a:ext cx="236" cy="1"/>
            </a:xfrm>
            <a:prstGeom prst="rect">
              <a:avLst/>
            </a:prstGeom>
            <a:solidFill>
              <a:srgbClr val="DB3A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Rectangle 446"/>
            <p:cNvSpPr>
              <a:spLocks noChangeArrowheads="1"/>
            </p:cNvSpPr>
            <p:nvPr/>
          </p:nvSpPr>
          <p:spPr bwMode="auto">
            <a:xfrm>
              <a:off x="1832" y="3310"/>
              <a:ext cx="236" cy="1"/>
            </a:xfrm>
            <a:prstGeom prst="rect">
              <a:avLst/>
            </a:prstGeom>
            <a:solidFill>
              <a:srgbClr val="D93A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Rectangle 447"/>
            <p:cNvSpPr>
              <a:spLocks noChangeArrowheads="1"/>
            </p:cNvSpPr>
            <p:nvPr/>
          </p:nvSpPr>
          <p:spPr bwMode="auto">
            <a:xfrm>
              <a:off x="1832" y="3311"/>
              <a:ext cx="236" cy="2"/>
            </a:xfrm>
            <a:prstGeom prst="rect">
              <a:avLst/>
            </a:prstGeom>
            <a:solidFill>
              <a:srgbClr val="D93A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Rectangle 448"/>
            <p:cNvSpPr>
              <a:spLocks noChangeArrowheads="1"/>
            </p:cNvSpPr>
            <p:nvPr/>
          </p:nvSpPr>
          <p:spPr bwMode="auto">
            <a:xfrm>
              <a:off x="1832" y="3313"/>
              <a:ext cx="236" cy="1"/>
            </a:xfrm>
            <a:prstGeom prst="rect">
              <a:avLst/>
            </a:prstGeom>
            <a:solidFill>
              <a:srgbClr val="D935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Rectangle 449"/>
            <p:cNvSpPr>
              <a:spLocks noChangeArrowheads="1"/>
            </p:cNvSpPr>
            <p:nvPr/>
          </p:nvSpPr>
          <p:spPr bwMode="auto">
            <a:xfrm>
              <a:off x="1832" y="3314"/>
              <a:ext cx="236" cy="1"/>
            </a:xfrm>
            <a:prstGeom prst="rect">
              <a:avLst/>
            </a:prstGeom>
            <a:solidFill>
              <a:srgbClr val="D935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Rectangle 450"/>
            <p:cNvSpPr>
              <a:spLocks noChangeArrowheads="1"/>
            </p:cNvSpPr>
            <p:nvPr/>
          </p:nvSpPr>
          <p:spPr bwMode="auto">
            <a:xfrm>
              <a:off x="1832" y="3315"/>
              <a:ext cx="236" cy="1"/>
            </a:xfrm>
            <a:prstGeom prst="rect">
              <a:avLst/>
            </a:prstGeom>
            <a:solidFill>
              <a:srgbClr val="D62F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Rectangle 451"/>
            <p:cNvSpPr>
              <a:spLocks noChangeArrowheads="1"/>
            </p:cNvSpPr>
            <p:nvPr/>
          </p:nvSpPr>
          <p:spPr bwMode="auto">
            <a:xfrm>
              <a:off x="1832" y="3316"/>
              <a:ext cx="236" cy="1"/>
            </a:xfrm>
            <a:prstGeom prst="rect">
              <a:avLst/>
            </a:prstGeom>
            <a:solidFill>
              <a:srgbClr val="D62F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Rectangle 452"/>
            <p:cNvSpPr>
              <a:spLocks noChangeArrowheads="1"/>
            </p:cNvSpPr>
            <p:nvPr/>
          </p:nvSpPr>
          <p:spPr bwMode="auto">
            <a:xfrm>
              <a:off x="2135" y="3253"/>
              <a:ext cx="41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bg2">
                      <a:lumMod val="50000"/>
                    </a:schemeClr>
                  </a:solidFill>
                  <a:effectLst/>
                  <a:latin typeface="Century Gothic" panose="020B0502020202020204" pitchFamily="34" charset="0"/>
                </a:rPr>
                <a:t>Low : -4</a:t>
              </a:r>
            </a:p>
          </p:txBody>
        </p:sp>
      </p:grpSp>
      <p:pic>
        <p:nvPicPr>
          <p:cNvPr id="5" name="Picture 4"/>
          <p:cNvPicPr>
            <a:picLocks noChangeAspect="1"/>
          </p:cNvPicPr>
          <p:nvPr/>
        </p:nvPicPr>
        <p:blipFill>
          <a:blip r:embed="rId4"/>
          <a:stretch>
            <a:fillRect/>
          </a:stretch>
        </p:blipFill>
        <p:spPr>
          <a:xfrm>
            <a:off x="671571" y="1841886"/>
            <a:ext cx="5378741" cy="3830696"/>
          </a:xfrm>
          <a:prstGeom prst="rect">
            <a:avLst/>
          </a:prstGeom>
        </p:spPr>
      </p:pic>
      <p:sp>
        <p:nvSpPr>
          <p:cNvPr id="465" name="TextBox 464"/>
          <p:cNvSpPr txBox="1"/>
          <p:nvPr/>
        </p:nvSpPr>
        <p:spPr>
          <a:xfrm>
            <a:off x="1464055" y="1429899"/>
            <a:ext cx="4271047" cy="400110"/>
          </a:xfrm>
          <a:prstGeom prst="rect">
            <a:avLst/>
          </a:prstGeom>
          <a:noFill/>
        </p:spPr>
        <p:txBody>
          <a:bodyPr wrap="square" rtlCol="0">
            <a:spAutoFit/>
          </a:bodyPr>
          <a:lstStyle/>
          <a:p>
            <a:pPr algn="ctr"/>
            <a:r>
              <a:rPr lang="en-US" sz="2000" dirty="0" smtClean="0">
                <a:solidFill>
                  <a:schemeClr val="bg2">
                    <a:lumMod val="50000"/>
                  </a:schemeClr>
                </a:solidFill>
              </a:rPr>
              <a:t>Historical Average 2002-2016</a:t>
            </a:r>
            <a:endParaRPr lang="en-US" sz="2000" dirty="0">
              <a:solidFill>
                <a:schemeClr val="bg2">
                  <a:lumMod val="50000"/>
                </a:schemeClr>
              </a:solidFill>
            </a:endParaRPr>
          </a:p>
        </p:txBody>
      </p:sp>
      <p:grpSp>
        <p:nvGrpSpPr>
          <p:cNvPr id="10" name="Group 4"/>
          <p:cNvGrpSpPr>
            <a:grpSpLocks noChangeAspect="1"/>
          </p:cNvGrpSpPr>
          <p:nvPr/>
        </p:nvGrpSpPr>
        <p:grpSpPr bwMode="auto">
          <a:xfrm>
            <a:off x="1403009" y="5156647"/>
            <a:ext cx="1285875" cy="1046163"/>
            <a:chOff x="383" y="2670"/>
            <a:chExt cx="810" cy="659"/>
          </a:xfrm>
        </p:grpSpPr>
        <p:grpSp>
          <p:nvGrpSpPr>
            <p:cNvPr id="12" name="Group 205"/>
            <p:cNvGrpSpPr>
              <a:grpSpLocks/>
            </p:cNvGrpSpPr>
            <p:nvPr/>
          </p:nvGrpSpPr>
          <p:grpSpPr bwMode="auto">
            <a:xfrm>
              <a:off x="383" y="2670"/>
              <a:ext cx="810" cy="565"/>
              <a:chOff x="383" y="2670"/>
              <a:chExt cx="810" cy="565"/>
            </a:xfrm>
          </p:grpSpPr>
          <p:sp>
            <p:nvSpPr>
              <p:cNvPr id="27" name="Rectangle 5"/>
              <p:cNvSpPr>
                <a:spLocks noChangeArrowheads="1"/>
              </p:cNvSpPr>
              <p:nvPr/>
            </p:nvSpPr>
            <p:spPr bwMode="auto">
              <a:xfrm>
                <a:off x="383" y="2670"/>
                <a:ext cx="71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smtClean="0">
                    <a:ln>
                      <a:noFill/>
                    </a:ln>
                    <a:solidFill>
                      <a:schemeClr val="bg2">
                        <a:lumMod val="50000"/>
                      </a:schemeClr>
                    </a:solidFill>
                    <a:effectLst/>
                    <a:latin typeface="Century Gothic" panose="020B0502020202020204" pitchFamily="34" charset="0"/>
                  </a:rPr>
                  <a:t>RZSM values</a:t>
                </a:r>
                <a:endParaRPr kumimoji="0" lang="en-US" altLang="en-US" sz="1800" b="0" i="0" u="none" strike="noStrike" cap="none" normalizeH="0" baseline="0" dirty="0" smtClean="0">
                  <a:ln>
                    <a:noFill/>
                  </a:ln>
                  <a:solidFill>
                    <a:schemeClr val="bg2">
                      <a:lumMod val="50000"/>
                    </a:schemeClr>
                  </a:solidFill>
                  <a:effectLst/>
                  <a:latin typeface="Century Gothic" panose="020B0502020202020204" pitchFamily="34" charset="0"/>
                </a:endParaRPr>
              </a:p>
            </p:txBody>
          </p:sp>
          <p:sp>
            <p:nvSpPr>
              <p:cNvPr id="28" name="Rectangle 6"/>
              <p:cNvSpPr>
                <a:spLocks noChangeArrowheads="1"/>
              </p:cNvSpPr>
              <p:nvPr/>
            </p:nvSpPr>
            <p:spPr bwMode="auto">
              <a:xfrm>
                <a:off x="383" y="2798"/>
                <a:ext cx="43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2">
                        <a:lumMod val="50000"/>
                      </a:schemeClr>
                    </a:solidFill>
                    <a:effectLst/>
                    <a:latin typeface="Century Gothic" panose="020B0502020202020204" pitchFamily="34" charset="0"/>
                  </a:rPr>
                  <a:t>(kg</a:t>
                </a:r>
                <a:r>
                  <a:rPr kumimoji="0" lang="en-US" altLang="en-US" sz="1400" b="1" i="0" u="none" strike="noStrike" cap="none" normalizeH="0" dirty="0" smtClean="0">
                    <a:ln>
                      <a:noFill/>
                    </a:ln>
                    <a:solidFill>
                      <a:schemeClr val="bg2">
                        <a:lumMod val="50000"/>
                      </a:schemeClr>
                    </a:solidFill>
                    <a:effectLst/>
                    <a:latin typeface="Century Gothic" panose="020B0502020202020204" pitchFamily="34" charset="0"/>
                  </a:rPr>
                  <a:t> </a:t>
                </a:r>
                <a:r>
                  <a:rPr kumimoji="0" lang="en-US" altLang="en-US" sz="1400" b="1" i="0" u="none" strike="noStrike" cap="none" normalizeH="0" baseline="0" dirty="0" smtClean="0">
                    <a:ln>
                      <a:noFill/>
                    </a:ln>
                    <a:solidFill>
                      <a:schemeClr val="bg2">
                        <a:lumMod val="50000"/>
                      </a:schemeClr>
                    </a:solidFill>
                    <a:effectLst/>
                    <a:latin typeface="Century Gothic" panose="020B0502020202020204" pitchFamily="34" charset="0"/>
                  </a:rPr>
                  <a:t>m</a:t>
                </a:r>
                <a:r>
                  <a:rPr kumimoji="0" lang="en-US" altLang="en-US" sz="1400" b="1" i="0" u="none" strike="noStrike" cap="none" normalizeH="0" baseline="30000" dirty="0" smtClean="0">
                    <a:ln>
                      <a:noFill/>
                    </a:ln>
                    <a:solidFill>
                      <a:schemeClr val="bg2">
                        <a:lumMod val="50000"/>
                      </a:schemeClr>
                    </a:solidFill>
                    <a:effectLst/>
                    <a:latin typeface="Century Gothic" panose="020B0502020202020204" pitchFamily="34" charset="0"/>
                  </a:rPr>
                  <a:t>-2</a:t>
                </a:r>
                <a:r>
                  <a:rPr kumimoji="0" lang="en-US" altLang="en-US" sz="1400" b="1" i="0" u="none" strike="noStrike" cap="none" normalizeH="0" baseline="0" dirty="0" smtClean="0">
                    <a:ln>
                      <a:noFill/>
                    </a:ln>
                    <a:solidFill>
                      <a:schemeClr val="bg2">
                        <a:lumMod val="50000"/>
                      </a:schemeClr>
                    </a:solidFill>
                    <a:effectLst/>
                    <a:latin typeface="Century Gothic" panose="020B0502020202020204" pitchFamily="34" charset="0"/>
                  </a:rPr>
                  <a:t>)</a:t>
                </a:r>
                <a:endParaRPr kumimoji="0" lang="en-US" altLang="en-US" sz="1800" b="0" i="0" u="none" strike="noStrike" cap="none" normalizeH="0" baseline="0" dirty="0" smtClean="0">
                  <a:ln>
                    <a:noFill/>
                  </a:ln>
                  <a:solidFill>
                    <a:schemeClr val="bg2">
                      <a:lumMod val="50000"/>
                    </a:schemeClr>
                  </a:solidFill>
                  <a:effectLst/>
                  <a:latin typeface="Century Gothic" panose="020B0502020202020204" pitchFamily="34" charset="0"/>
                </a:endParaRPr>
              </a:p>
            </p:txBody>
          </p:sp>
          <p:sp>
            <p:nvSpPr>
              <p:cNvPr id="29" name="Line 7"/>
              <p:cNvSpPr>
                <a:spLocks noChangeShapeType="1"/>
              </p:cNvSpPr>
              <p:nvPr/>
            </p:nvSpPr>
            <p:spPr bwMode="auto">
              <a:xfrm>
                <a:off x="604" y="3012"/>
                <a:ext cx="2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Rectangle 8"/>
              <p:cNvSpPr>
                <a:spLocks noChangeArrowheads="1"/>
              </p:cNvSpPr>
              <p:nvPr/>
            </p:nvSpPr>
            <p:spPr bwMode="auto">
              <a:xfrm>
                <a:off x="383" y="3012"/>
                <a:ext cx="221" cy="1"/>
              </a:xfrm>
              <a:prstGeom prst="rect">
                <a:avLst/>
              </a:prstGeom>
              <a:solidFill>
                <a:srgbClr val="0B2C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9"/>
              <p:cNvSpPr>
                <a:spLocks noChangeArrowheads="1"/>
              </p:cNvSpPr>
              <p:nvPr/>
            </p:nvSpPr>
            <p:spPr bwMode="auto">
              <a:xfrm>
                <a:off x="383" y="3013"/>
                <a:ext cx="221" cy="1"/>
              </a:xfrm>
              <a:prstGeom prst="rect">
                <a:avLst/>
              </a:prstGeom>
              <a:solidFill>
                <a:srgbClr val="0C3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10"/>
              <p:cNvSpPr>
                <a:spLocks noChangeArrowheads="1"/>
              </p:cNvSpPr>
              <p:nvPr/>
            </p:nvSpPr>
            <p:spPr bwMode="auto">
              <a:xfrm>
                <a:off x="383" y="3014"/>
                <a:ext cx="221" cy="2"/>
              </a:xfrm>
              <a:prstGeom prst="rect">
                <a:avLst/>
              </a:prstGeom>
              <a:solidFill>
                <a:srgbClr val="0C33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11"/>
              <p:cNvSpPr>
                <a:spLocks noChangeArrowheads="1"/>
              </p:cNvSpPr>
              <p:nvPr/>
            </p:nvSpPr>
            <p:spPr bwMode="auto">
              <a:xfrm>
                <a:off x="383" y="3016"/>
                <a:ext cx="221" cy="1"/>
              </a:xfrm>
              <a:prstGeom prst="rect">
                <a:avLst/>
              </a:prstGeom>
              <a:solidFill>
                <a:srgbClr val="0C35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12"/>
              <p:cNvSpPr>
                <a:spLocks noChangeArrowheads="1"/>
              </p:cNvSpPr>
              <p:nvPr/>
            </p:nvSpPr>
            <p:spPr bwMode="auto">
              <a:xfrm>
                <a:off x="383" y="3017"/>
                <a:ext cx="221" cy="1"/>
              </a:xfrm>
              <a:prstGeom prst="rect">
                <a:avLst/>
              </a:prstGeom>
              <a:solidFill>
                <a:srgbClr val="0E38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13"/>
              <p:cNvSpPr>
                <a:spLocks noChangeArrowheads="1"/>
              </p:cNvSpPr>
              <p:nvPr/>
            </p:nvSpPr>
            <p:spPr bwMode="auto">
              <a:xfrm>
                <a:off x="383" y="3018"/>
                <a:ext cx="221" cy="1"/>
              </a:xfrm>
              <a:prstGeom prst="rect">
                <a:avLst/>
              </a:prstGeom>
              <a:solidFill>
                <a:srgbClr val="0E3A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14"/>
              <p:cNvSpPr>
                <a:spLocks noChangeArrowheads="1"/>
              </p:cNvSpPr>
              <p:nvPr/>
            </p:nvSpPr>
            <p:spPr bwMode="auto">
              <a:xfrm>
                <a:off x="383" y="3019"/>
                <a:ext cx="221" cy="1"/>
              </a:xfrm>
              <a:prstGeom prst="rect">
                <a:avLst/>
              </a:prstGeom>
              <a:solidFill>
                <a:srgbClr val="0E3C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15"/>
              <p:cNvSpPr>
                <a:spLocks noChangeArrowheads="1"/>
              </p:cNvSpPr>
              <p:nvPr/>
            </p:nvSpPr>
            <p:spPr bwMode="auto">
              <a:xfrm>
                <a:off x="383" y="3020"/>
                <a:ext cx="221" cy="1"/>
              </a:xfrm>
              <a:prstGeom prst="rect">
                <a:avLst/>
              </a:prstGeom>
              <a:solidFill>
                <a:srgbClr val="0F3F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16"/>
              <p:cNvSpPr>
                <a:spLocks noChangeArrowheads="1"/>
              </p:cNvSpPr>
              <p:nvPr/>
            </p:nvSpPr>
            <p:spPr bwMode="auto">
              <a:xfrm>
                <a:off x="383" y="3021"/>
                <a:ext cx="221" cy="2"/>
              </a:xfrm>
              <a:prstGeom prst="rect">
                <a:avLst/>
              </a:prstGeom>
              <a:solidFill>
                <a:srgbClr val="0F42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17"/>
              <p:cNvSpPr>
                <a:spLocks noChangeArrowheads="1"/>
              </p:cNvSpPr>
              <p:nvPr/>
            </p:nvSpPr>
            <p:spPr bwMode="auto">
              <a:xfrm>
                <a:off x="383" y="3023"/>
                <a:ext cx="221" cy="1"/>
              </a:xfrm>
              <a:prstGeom prst="rect">
                <a:avLst/>
              </a:prstGeom>
              <a:solidFill>
                <a:srgbClr val="0F46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18"/>
              <p:cNvSpPr>
                <a:spLocks noChangeArrowheads="1"/>
              </p:cNvSpPr>
              <p:nvPr/>
            </p:nvSpPr>
            <p:spPr bwMode="auto">
              <a:xfrm>
                <a:off x="383" y="3024"/>
                <a:ext cx="221" cy="1"/>
              </a:xfrm>
              <a:prstGeom prst="rect">
                <a:avLst/>
              </a:prstGeom>
              <a:solidFill>
                <a:srgbClr val="0F47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19"/>
              <p:cNvSpPr>
                <a:spLocks noChangeArrowheads="1"/>
              </p:cNvSpPr>
              <p:nvPr/>
            </p:nvSpPr>
            <p:spPr bwMode="auto">
              <a:xfrm>
                <a:off x="383" y="3025"/>
                <a:ext cx="221" cy="1"/>
              </a:xfrm>
              <a:prstGeom prst="rect">
                <a:avLst/>
              </a:prstGeom>
              <a:solidFill>
                <a:srgbClr val="114A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20"/>
              <p:cNvSpPr>
                <a:spLocks noChangeArrowheads="1"/>
              </p:cNvSpPr>
              <p:nvPr/>
            </p:nvSpPr>
            <p:spPr bwMode="auto">
              <a:xfrm>
                <a:off x="383" y="3026"/>
                <a:ext cx="221" cy="1"/>
              </a:xfrm>
              <a:prstGeom prst="rect">
                <a:avLst/>
              </a:prstGeom>
              <a:solidFill>
                <a:srgbClr val="114C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21"/>
              <p:cNvSpPr>
                <a:spLocks noChangeArrowheads="1"/>
              </p:cNvSpPr>
              <p:nvPr/>
            </p:nvSpPr>
            <p:spPr bwMode="auto">
              <a:xfrm>
                <a:off x="383" y="3027"/>
                <a:ext cx="221" cy="1"/>
              </a:xfrm>
              <a:prstGeom prst="rect">
                <a:avLst/>
              </a:prstGeom>
              <a:solidFill>
                <a:srgbClr val="114F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22"/>
              <p:cNvSpPr>
                <a:spLocks noChangeArrowheads="1"/>
              </p:cNvSpPr>
              <p:nvPr/>
            </p:nvSpPr>
            <p:spPr bwMode="auto">
              <a:xfrm>
                <a:off x="383" y="3028"/>
                <a:ext cx="221" cy="2"/>
              </a:xfrm>
              <a:prstGeom prst="rect">
                <a:avLst/>
              </a:prstGeom>
              <a:solidFill>
                <a:srgbClr val="1252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23"/>
              <p:cNvSpPr>
                <a:spLocks noChangeArrowheads="1"/>
              </p:cNvSpPr>
              <p:nvPr/>
            </p:nvSpPr>
            <p:spPr bwMode="auto">
              <a:xfrm>
                <a:off x="383" y="3030"/>
                <a:ext cx="221" cy="1"/>
              </a:xfrm>
              <a:prstGeom prst="rect">
                <a:avLst/>
              </a:prstGeom>
              <a:solidFill>
                <a:srgbClr val="125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24"/>
              <p:cNvSpPr>
                <a:spLocks noChangeArrowheads="1"/>
              </p:cNvSpPr>
              <p:nvPr/>
            </p:nvSpPr>
            <p:spPr bwMode="auto">
              <a:xfrm>
                <a:off x="383" y="3031"/>
                <a:ext cx="221" cy="1"/>
              </a:xfrm>
              <a:prstGeom prst="rect">
                <a:avLst/>
              </a:prstGeom>
              <a:solidFill>
                <a:srgbClr val="1257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25"/>
              <p:cNvSpPr>
                <a:spLocks noChangeArrowheads="1"/>
              </p:cNvSpPr>
              <p:nvPr/>
            </p:nvSpPr>
            <p:spPr bwMode="auto">
              <a:xfrm>
                <a:off x="383" y="3032"/>
                <a:ext cx="221" cy="1"/>
              </a:xfrm>
              <a:prstGeom prst="rect">
                <a:avLst/>
              </a:prstGeom>
              <a:solidFill>
                <a:srgbClr val="145B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26"/>
              <p:cNvSpPr>
                <a:spLocks noChangeArrowheads="1"/>
              </p:cNvSpPr>
              <p:nvPr/>
            </p:nvSpPr>
            <p:spPr bwMode="auto">
              <a:xfrm>
                <a:off x="383" y="3033"/>
                <a:ext cx="221" cy="1"/>
              </a:xfrm>
              <a:prstGeom prst="rect">
                <a:avLst/>
              </a:prstGeom>
              <a:solidFill>
                <a:srgbClr val="14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27"/>
              <p:cNvSpPr>
                <a:spLocks noChangeArrowheads="1"/>
              </p:cNvSpPr>
              <p:nvPr/>
            </p:nvSpPr>
            <p:spPr bwMode="auto">
              <a:xfrm>
                <a:off x="383" y="3034"/>
                <a:ext cx="221" cy="1"/>
              </a:xfrm>
              <a:prstGeom prst="rect">
                <a:avLst/>
              </a:prstGeom>
              <a:solidFill>
                <a:srgbClr val="145F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28"/>
              <p:cNvSpPr>
                <a:spLocks noChangeArrowheads="1"/>
              </p:cNvSpPr>
              <p:nvPr/>
            </p:nvSpPr>
            <p:spPr bwMode="auto">
              <a:xfrm>
                <a:off x="383" y="3035"/>
                <a:ext cx="221" cy="2"/>
              </a:xfrm>
              <a:prstGeom prst="rect">
                <a:avLst/>
              </a:prstGeom>
              <a:solidFill>
                <a:srgbClr val="1461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29"/>
              <p:cNvSpPr>
                <a:spLocks noChangeArrowheads="1"/>
              </p:cNvSpPr>
              <p:nvPr/>
            </p:nvSpPr>
            <p:spPr bwMode="auto">
              <a:xfrm>
                <a:off x="383" y="3037"/>
                <a:ext cx="221" cy="1"/>
              </a:xfrm>
              <a:prstGeom prst="rect">
                <a:avLst/>
              </a:prstGeom>
              <a:solidFill>
                <a:srgbClr val="166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30"/>
              <p:cNvSpPr>
                <a:spLocks noChangeArrowheads="1"/>
              </p:cNvSpPr>
              <p:nvPr/>
            </p:nvSpPr>
            <p:spPr bwMode="auto">
              <a:xfrm>
                <a:off x="383" y="3038"/>
                <a:ext cx="221" cy="1"/>
              </a:xfrm>
              <a:prstGeom prst="rect">
                <a:avLst/>
              </a:prstGeom>
              <a:solidFill>
                <a:srgbClr val="1669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31"/>
              <p:cNvSpPr>
                <a:spLocks noChangeArrowheads="1"/>
              </p:cNvSpPr>
              <p:nvPr/>
            </p:nvSpPr>
            <p:spPr bwMode="auto">
              <a:xfrm>
                <a:off x="383" y="3039"/>
                <a:ext cx="221" cy="1"/>
              </a:xfrm>
              <a:prstGeom prst="rect">
                <a:avLst/>
              </a:prstGeom>
              <a:solidFill>
                <a:srgbClr val="166B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32"/>
              <p:cNvSpPr>
                <a:spLocks noChangeArrowheads="1"/>
              </p:cNvSpPr>
              <p:nvPr/>
            </p:nvSpPr>
            <p:spPr bwMode="auto">
              <a:xfrm>
                <a:off x="383" y="3040"/>
                <a:ext cx="221" cy="1"/>
              </a:xfrm>
              <a:prstGeom prst="rect">
                <a:avLst/>
              </a:prstGeom>
              <a:solidFill>
                <a:srgbClr val="176F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33"/>
              <p:cNvSpPr>
                <a:spLocks noChangeArrowheads="1"/>
              </p:cNvSpPr>
              <p:nvPr/>
            </p:nvSpPr>
            <p:spPr bwMode="auto">
              <a:xfrm>
                <a:off x="383" y="3041"/>
                <a:ext cx="221" cy="1"/>
              </a:xfrm>
              <a:prstGeom prst="rect">
                <a:avLst/>
              </a:prstGeom>
              <a:solidFill>
                <a:srgbClr val="1773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34"/>
              <p:cNvSpPr>
                <a:spLocks noChangeArrowheads="1"/>
              </p:cNvSpPr>
              <p:nvPr/>
            </p:nvSpPr>
            <p:spPr bwMode="auto">
              <a:xfrm>
                <a:off x="383" y="3042"/>
                <a:ext cx="221" cy="2"/>
              </a:xfrm>
              <a:prstGeom prst="rect">
                <a:avLst/>
              </a:prstGeom>
              <a:solidFill>
                <a:srgbClr val="1775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35"/>
              <p:cNvSpPr>
                <a:spLocks noChangeArrowheads="1"/>
              </p:cNvSpPr>
              <p:nvPr/>
            </p:nvSpPr>
            <p:spPr bwMode="auto">
              <a:xfrm>
                <a:off x="383" y="3044"/>
                <a:ext cx="221" cy="1"/>
              </a:xfrm>
              <a:prstGeom prst="rect">
                <a:avLst/>
              </a:prstGeom>
              <a:solidFill>
                <a:srgbClr val="1879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36"/>
              <p:cNvSpPr>
                <a:spLocks noChangeArrowheads="1"/>
              </p:cNvSpPr>
              <p:nvPr/>
            </p:nvSpPr>
            <p:spPr bwMode="auto">
              <a:xfrm>
                <a:off x="383" y="3045"/>
                <a:ext cx="221" cy="1"/>
              </a:xfrm>
              <a:prstGeom prst="rect">
                <a:avLst/>
              </a:prstGeom>
              <a:solidFill>
                <a:srgbClr val="197B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37"/>
              <p:cNvSpPr>
                <a:spLocks noChangeArrowheads="1"/>
              </p:cNvSpPr>
              <p:nvPr/>
            </p:nvSpPr>
            <p:spPr bwMode="auto">
              <a:xfrm>
                <a:off x="383" y="3046"/>
                <a:ext cx="221" cy="1"/>
              </a:xfrm>
              <a:prstGeom prst="rect">
                <a:avLst/>
              </a:prstGeom>
              <a:solidFill>
                <a:srgbClr val="197D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38"/>
              <p:cNvSpPr>
                <a:spLocks noChangeArrowheads="1"/>
              </p:cNvSpPr>
              <p:nvPr/>
            </p:nvSpPr>
            <p:spPr bwMode="auto">
              <a:xfrm>
                <a:off x="383" y="3047"/>
                <a:ext cx="221" cy="1"/>
              </a:xfrm>
              <a:prstGeom prst="rect">
                <a:avLst/>
              </a:prstGeom>
              <a:solidFill>
                <a:srgbClr val="1A81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39"/>
              <p:cNvSpPr>
                <a:spLocks noChangeArrowheads="1"/>
              </p:cNvSpPr>
              <p:nvPr/>
            </p:nvSpPr>
            <p:spPr bwMode="auto">
              <a:xfrm>
                <a:off x="383" y="3048"/>
                <a:ext cx="221" cy="1"/>
              </a:xfrm>
              <a:prstGeom prst="rect">
                <a:avLst/>
              </a:prstGeom>
              <a:solidFill>
                <a:srgbClr val="1B83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40"/>
              <p:cNvSpPr>
                <a:spLocks noChangeArrowheads="1"/>
              </p:cNvSpPr>
              <p:nvPr/>
            </p:nvSpPr>
            <p:spPr bwMode="auto">
              <a:xfrm>
                <a:off x="383" y="3049"/>
                <a:ext cx="221" cy="2"/>
              </a:xfrm>
              <a:prstGeom prst="rect">
                <a:avLst/>
              </a:prstGeom>
              <a:solidFill>
                <a:srgbClr val="1B87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41"/>
              <p:cNvSpPr>
                <a:spLocks noChangeArrowheads="1"/>
              </p:cNvSpPr>
              <p:nvPr/>
            </p:nvSpPr>
            <p:spPr bwMode="auto">
              <a:xfrm>
                <a:off x="383" y="3051"/>
                <a:ext cx="221" cy="1"/>
              </a:xfrm>
              <a:prstGeom prst="rect">
                <a:avLst/>
              </a:prstGeom>
              <a:solidFill>
                <a:srgbClr val="1C8A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42"/>
              <p:cNvSpPr>
                <a:spLocks noChangeArrowheads="1"/>
              </p:cNvSpPr>
              <p:nvPr/>
            </p:nvSpPr>
            <p:spPr bwMode="auto">
              <a:xfrm>
                <a:off x="383" y="3052"/>
                <a:ext cx="221" cy="1"/>
              </a:xfrm>
              <a:prstGeom prst="rect">
                <a:avLst/>
              </a:prstGeom>
              <a:solidFill>
                <a:srgbClr val="1C8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43"/>
              <p:cNvSpPr>
                <a:spLocks noChangeArrowheads="1"/>
              </p:cNvSpPr>
              <p:nvPr/>
            </p:nvSpPr>
            <p:spPr bwMode="auto">
              <a:xfrm>
                <a:off x="383" y="3053"/>
                <a:ext cx="221" cy="1"/>
              </a:xfrm>
              <a:prstGeom prst="rect">
                <a:avLst/>
              </a:prstGeom>
              <a:solidFill>
                <a:srgbClr val="1D8F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44"/>
              <p:cNvSpPr>
                <a:spLocks noChangeArrowheads="1"/>
              </p:cNvSpPr>
              <p:nvPr/>
            </p:nvSpPr>
            <p:spPr bwMode="auto">
              <a:xfrm>
                <a:off x="383" y="3054"/>
                <a:ext cx="221" cy="1"/>
              </a:xfrm>
              <a:prstGeom prst="rect">
                <a:avLst/>
              </a:prstGeom>
              <a:solidFill>
                <a:srgbClr val="1E94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45"/>
              <p:cNvSpPr>
                <a:spLocks noChangeArrowheads="1"/>
              </p:cNvSpPr>
              <p:nvPr/>
            </p:nvSpPr>
            <p:spPr bwMode="auto">
              <a:xfrm>
                <a:off x="383" y="3055"/>
                <a:ext cx="221" cy="1"/>
              </a:xfrm>
              <a:prstGeom prst="rect">
                <a:avLst/>
              </a:prstGeom>
              <a:solidFill>
                <a:srgbClr val="1E94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46"/>
              <p:cNvSpPr>
                <a:spLocks noChangeArrowheads="1"/>
              </p:cNvSpPr>
              <p:nvPr/>
            </p:nvSpPr>
            <p:spPr bwMode="auto">
              <a:xfrm>
                <a:off x="383" y="3056"/>
                <a:ext cx="221" cy="2"/>
              </a:xfrm>
              <a:prstGeom prst="rect">
                <a:avLst/>
              </a:prstGeom>
              <a:solidFill>
                <a:srgbClr val="2096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47"/>
              <p:cNvSpPr>
                <a:spLocks noChangeArrowheads="1"/>
              </p:cNvSpPr>
              <p:nvPr/>
            </p:nvSpPr>
            <p:spPr bwMode="auto">
              <a:xfrm>
                <a:off x="383" y="3058"/>
                <a:ext cx="221" cy="1"/>
              </a:xfrm>
              <a:prstGeom prst="rect">
                <a:avLst/>
              </a:prstGeom>
              <a:solidFill>
                <a:srgbClr val="209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48"/>
              <p:cNvSpPr>
                <a:spLocks noChangeArrowheads="1"/>
              </p:cNvSpPr>
              <p:nvPr/>
            </p:nvSpPr>
            <p:spPr bwMode="auto">
              <a:xfrm>
                <a:off x="383" y="3059"/>
                <a:ext cx="221" cy="1"/>
              </a:xfrm>
              <a:prstGeom prst="rect">
                <a:avLst/>
              </a:prstGeom>
              <a:solidFill>
                <a:srgbClr val="2096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49"/>
              <p:cNvSpPr>
                <a:spLocks noChangeArrowheads="1"/>
              </p:cNvSpPr>
              <p:nvPr/>
            </p:nvSpPr>
            <p:spPr bwMode="auto">
              <a:xfrm>
                <a:off x="383" y="3060"/>
                <a:ext cx="221" cy="1"/>
              </a:xfrm>
              <a:prstGeom prst="rect">
                <a:avLst/>
              </a:prstGeom>
              <a:solidFill>
                <a:srgbClr val="2099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50"/>
              <p:cNvSpPr>
                <a:spLocks noChangeArrowheads="1"/>
              </p:cNvSpPr>
              <p:nvPr/>
            </p:nvSpPr>
            <p:spPr bwMode="auto">
              <a:xfrm>
                <a:off x="383" y="3061"/>
                <a:ext cx="221" cy="1"/>
              </a:xfrm>
              <a:prstGeom prst="rect">
                <a:avLst/>
              </a:prstGeom>
              <a:solidFill>
                <a:srgbClr val="2099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51"/>
              <p:cNvSpPr>
                <a:spLocks noChangeArrowheads="1"/>
              </p:cNvSpPr>
              <p:nvPr/>
            </p:nvSpPr>
            <p:spPr bwMode="auto">
              <a:xfrm>
                <a:off x="383" y="3062"/>
                <a:ext cx="221" cy="1"/>
              </a:xfrm>
              <a:prstGeom prst="rect">
                <a:avLst/>
              </a:prstGeom>
              <a:solidFill>
                <a:srgbClr val="219C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52"/>
              <p:cNvSpPr>
                <a:spLocks noChangeArrowheads="1"/>
              </p:cNvSpPr>
              <p:nvPr/>
            </p:nvSpPr>
            <p:spPr bwMode="auto">
              <a:xfrm>
                <a:off x="383" y="3063"/>
                <a:ext cx="221" cy="2"/>
              </a:xfrm>
              <a:prstGeom prst="rect">
                <a:avLst/>
              </a:prstGeom>
              <a:solidFill>
                <a:srgbClr val="1F9C8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53"/>
              <p:cNvSpPr>
                <a:spLocks noChangeArrowheads="1"/>
              </p:cNvSpPr>
              <p:nvPr/>
            </p:nvSpPr>
            <p:spPr bwMode="auto">
              <a:xfrm>
                <a:off x="383" y="3065"/>
                <a:ext cx="221" cy="1"/>
              </a:xfrm>
              <a:prstGeom prst="rect">
                <a:avLst/>
              </a:prstGeom>
              <a:solidFill>
                <a:srgbClr val="209E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54"/>
              <p:cNvSpPr>
                <a:spLocks noChangeArrowheads="1"/>
              </p:cNvSpPr>
              <p:nvPr/>
            </p:nvSpPr>
            <p:spPr bwMode="auto">
              <a:xfrm>
                <a:off x="383" y="3066"/>
                <a:ext cx="221" cy="1"/>
              </a:xfrm>
              <a:prstGeom prst="rect">
                <a:avLst/>
              </a:prstGeom>
              <a:solidFill>
                <a:srgbClr val="1E9E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55"/>
              <p:cNvSpPr>
                <a:spLocks noChangeArrowheads="1"/>
              </p:cNvSpPr>
              <p:nvPr/>
            </p:nvSpPr>
            <p:spPr bwMode="auto">
              <a:xfrm>
                <a:off x="383" y="3067"/>
                <a:ext cx="221" cy="1"/>
              </a:xfrm>
              <a:prstGeom prst="rect">
                <a:avLst/>
              </a:prstGeom>
              <a:solidFill>
                <a:srgbClr val="1FA1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56"/>
              <p:cNvSpPr>
                <a:spLocks noChangeArrowheads="1"/>
              </p:cNvSpPr>
              <p:nvPr/>
            </p:nvSpPr>
            <p:spPr bwMode="auto">
              <a:xfrm>
                <a:off x="383" y="3068"/>
                <a:ext cx="221" cy="1"/>
              </a:xfrm>
              <a:prstGeom prst="rect">
                <a:avLst/>
              </a:prstGeom>
              <a:solidFill>
                <a:srgbClr val="1DA1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57"/>
              <p:cNvSpPr>
                <a:spLocks noChangeArrowheads="1"/>
              </p:cNvSpPr>
              <p:nvPr/>
            </p:nvSpPr>
            <p:spPr bwMode="auto">
              <a:xfrm>
                <a:off x="383" y="3069"/>
                <a:ext cx="221" cy="1"/>
              </a:xfrm>
              <a:prstGeom prst="rect">
                <a:avLst/>
              </a:prstGeom>
              <a:solidFill>
                <a:srgbClr val="1DA3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58"/>
              <p:cNvSpPr>
                <a:spLocks noChangeArrowheads="1"/>
              </p:cNvSpPr>
              <p:nvPr/>
            </p:nvSpPr>
            <p:spPr bwMode="auto">
              <a:xfrm>
                <a:off x="383" y="3070"/>
                <a:ext cx="221" cy="2"/>
              </a:xfrm>
              <a:prstGeom prst="rect">
                <a:avLst/>
              </a:prstGeom>
              <a:solidFill>
                <a:srgbClr val="1CA6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59"/>
              <p:cNvSpPr>
                <a:spLocks noChangeArrowheads="1"/>
              </p:cNvSpPr>
              <p:nvPr/>
            </p:nvSpPr>
            <p:spPr bwMode="auto">
              <a:xfrm>
                <a:off x="383" y="3072"/>
                <a:ext cx="221" cy="1"/>
              </a:xfrm>
              <a:prstGeom prst="rect">
                <a:avLst/>
              </a:prstGeom>
              <a:solidFill>
                <a:srgbClr val="1CA6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60"/>
              <p:cNvSpPr>
                <a:spLocks noChangeArrowheads="1"/>
              </p:cNvSpPr>
              <p:nvPr/>
            </p:nvSpPr>
            <p:spPr bwMode="auto">
              <a:xfrm>
                <a:off x="383" y="3073"/>
                <a:ext cx="221" cy="1"/>
              </a:xfrm>
              <a:prstGeom prst="rect">
                <a:avLst/>
              </a:prstGeom>
              <a:solidFill>
                <a:srgbClr val="1BA8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61"/>
              <p:cNvSpPr>
                <a:spLocks noChangeArrowheads="1"/>
              </p:cNvSpPr>
              <p:nvPr/>
            </p:nvSpPr>
            <p:spPr bwMode="auto">
              <a:xfrm>
                <a:off x="383" y="3074"/>
                <a:ext cx="221" cy="1"/>
              </a:xfrm>
              <a:prstGeom prst="rect">
                <a:avLst/>
              </a:prstGeom>
              <a:solidFill>
                <a:srgbClr val="1BA8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62"/>
              <p:cNvSpPr>
                <a:spLocks noChangeArrowheads="1"/>
              </p:cNvSpPr>
              <p:nvPr/>
            </p:nvSpPr>
            <p:spPr bwMode="auto">
              <a:xfrm>
                <a:off x="383" y="3075"/>
                <a:ext cx="221" cy="1"/>
              </a:xfrm>
              <a:prstGeom prst="rect">
                <a:avLst/>
              </a:prstGeom>
              <a:solidFill>
                <a:srgbClr val="1A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63"/>
              <p:cNvSpPr>
                <a:spLocks noChangeArrowheads="1"/>
              </p:cNvSpPr>
              <p:nvPr/>
            </p:nvSpPr>
            <p:spPr bwMode="auto">
              <a:xfrm>
                <a:off x="383" y="3076"/>
                <a:ext cx="221" cy="1"/>
              </a:xfrm>
              <a:prstGeom prst="rect">
                <a:avLst/>
              </a:prstGeom>
              <a:solidFill>
                <a:srgbClr val="1AAD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64"/>
              <p:cNvSpPr>
                <a:spLocks noChangeArrowheads="1"/>
              </p:cNvSpPr>
              <p:nvPr/>
            </p:nvSpPr>
            <p:spPr bwMode="auto">
              <a:xfrm>
                <a:off x="383" y="3077"/>
                <a:ext cx="221" cy="2"/>
              </a:xfrm>
              <a:prstGeom prst="rect">
                <a:avLst/>
              </a:prstGeom>
              <a:solidFill>
                <a:srgbClr val="18AD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65"/>
              <p:cNvSpPr>
                <a:spLocks noChangeArrowheads="1"/>
              </p:cNvSpPr>
              <p:nvPr/>
            </p:nvSpPr>
            <p:spPr bwMode="auto">
              <a:xfrm>
                <a:off x="383" y="3079"/>
                <a:ext cx="221" cy="1"/>
              </a:xfrm>
              <a:prstGeom prst="rect">
                <a:avLst/>
              </a:prstGeom>
              <a:solidFill>
                <a:srgbClr val="19B0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66"/>
              <p:cNvSpPr>
                <a:spLocks noChangeArrowheads="1"/>
              </p:cNvSpPr>
              <p:nvPr/>
            </p:nvSpPr>
            <p:spPr bwMode="auto">
              <a:xfrm>
                <a:off x="383" y="3080"/>
                <a:ext cx="221" cy="1"/>
              </a:xfrm>
              <a:prstGeom prst="rect">
                <a:avLst/>
              </a:prstGeom>
              <a:solidFill>
                <a:srgbClr val="17B0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67"/>
              <p:cNvSpPr>
                <a:spLocks noChangeArrowheads="1"/>
              </p:cNvSpPr>
              <p:nvPr/>
            </p:nvSpPr>
            <p:spPr bwMode="auto">
              <a:xfrm>
                <a:off x="383" y="3081"/>
                <a:ext cx="221" cy="1"/>
              </a:xfrm>
              <a:prstGeom prst="rect">
                <a:avLst/>
              </a:prstGeom>
              <a:solidFill>
                <a:srgbClr val="17B3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68"/>
              <p:cNvSpPr>
                <a:spLocks noChangeArrowheads="1"/>
              </p:cNvSpPr>
              <p:nvPr/>
            </p:nvSpPr>
            <p:spPr bwMode="auto">
              <a:xfrm>
                <a:off x="383" y="3082"/>
                <a:ext cx="221" cy="1"/>
              </a:xfrm>
              <a:prstGeom prst="rect">
                <a:avLst/>
              </a:prstGeom>
              <a:solidFill>
                <a:srgbClr val="16B5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69"/>
              <p:cNvSpPr>
                <a:spLocks noChangeArrowheads="1"/>
              </p:cNvSpPr>
              <p:nvPr/>
            </p:nvSpPr>
            <p:spPr bwMode="auto">
              <a:xfrm>
                <a:off x="383" y="3083"/>
                <a:ext cx="221" cy="1"/>
              </a:xfrm>
              <a:prstGeom prst="rect">
                <a:avLst/>
              </a:prstGeom>
              <a:solidFill>
                <a:srgbClr val="16B5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70"/>
              <p:cNvSpPr>
                <a:spLocks noChangeArrowheads="1"/>
              </p:cNvSpPr>
              <p:nvPr/>
            </p:nvSpPr>
            <p:spPr bwMode="auto">
              <a:xfrm>
                <a:off x="383" y="3084"/>
                <a:ext cx="221" cy="2"/>
              </a:xfrm>
              <a:prstGeom prst="rect">
                <a:avLst/>
              </a:prstGeom>
              <a:solidFill>
                <a:srgbClr val="14B8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71"/>
              <p:cNvSpPr>
                <a:spLocks noChangeArrowheads="1"/>
              </p:cNvSpPr>
              <p:nvPr/>
            </p:nvSpPr>
            <p:spPr bwMode="auto">
              <a:xfrm>
                <a:off x="383" y="3086"/>
                <a:ext cx="221" cy="1"/>
              </a:xfrm>
              <a:prstGeom prst="rect">
                <a:avLst/>
              </a:prstGeom>
              <a:solidFill>
                <a:srgbClr val="14B8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72"/>
              <p:cNvSpPr>
                <a:spLocks noChangeArrowheads="1"/>
              </p:cNvSpPr>
              <p:nvPr/>
            </p:nvSpPr>
            <p:spPr bwMode="auto">
              <a:xfrm>
                <a:off x="383" y="3087"/>
                <a:ext cx="221" cy="1"/>
              </a:xfrm>
              <a:prstGeom prst="rect">
                <a:avLst/>
              </a:prstGeom>
              <a:solidFill>
                <a:srgbClr val="13B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73"/>
              <p:cNvSpPr>
                <a:spLocks noChangeArrowheads="1"/>
              </p:cNvSpPr>
              <p:nvPr/>
            </p:nvSpPr>
            <p:spPr bwMode="auto">
              <a:xfrm>
                <a:off x="383" y="3088"/>
                <a:ext cx="221" cy="1"/>
              </a:xfrm>
              <a:prstGeom prst="rect">
                <a:avLst/>
              </a:prstGeom>
              <a:solidFill>
                <a:srgbClr val="13BD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74"/>
              <p:cNvSpPr>
                <a:spLocks noChangeArrowheads="1"/>
              </p:cNvSpPr>
              <p:nvPr/>
            </p:nvSpPr>
            <p:spPr bwMode="auto">
              <a:xfrm>
                <a:off x="383" y="3089"/>
                <a:ext cx="221" cy="1"/>
              </a:xfrm>
              <a:prstGeom prst="rect">
                <a:avLst/>
              </a:prstGeom>
              <a:solidFill>
                <a:srgbClr val="11BD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75"/>
              <p:cNvSpPr>
                <a:spLocks noChangeArrowheads="1"/>
              </p:cNvSpPr>
              <p:nvPr/>
            </p:nvSpPr>
            <p:spPr bwMode="auto">
              <a:xfrm>
                <a:off x="383" y="3090"/>
                <a:ext cx="221" cy="1"/>
              </a:xfrm>
              <a:prstGeom prst="rect">
                <a:avLst/>
              </a:prstGeom>
              <a:solidFill>
                <a:srgbClr val="11BF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Rectangle 76"/>
              <p:cNvSpPr>
                <a:spLocks noChangeArrowheads="1"/>
              </p:cNvSpPr>
              <p:nvPr/>
            </p:nvSpPr>
            <p:spPr bwMode="auto">
              <a:xfrm>
                <a:off x="383" y="3091"/>
                <a:ext cx="221" cy="2"/>
              </a:xfrm>
              <a:prstGeom prst="rect">
                <a:avLst/>
              </a:prstGeom>
              <a:solidFill>
                <a:srgbClr val="10C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77"/>
              <p:cNvSpPr>
                <a:spLocks noChangeArrowheads="1"/>
              </p:cNvSpPr>
              <p:nvPr/>
            </p:nvSpPr>
            <p:spPr bwMode="auto">
              <a:xfrm>
                <a:off x="383" y="3093"/>
                <a:ext cx="221" cy="1"/>
              </a:xfrm>
              <a:prstGeom prst="rect">
                <a:avLst/>
              </a:prstGeom>
              <a:solidFill>
                <a:srgbClr val="10C2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78"/>
              <p:cNvSpPr>
                <a:spLocks noChangeArrowheads="1"/>
              </p:cNvSpPr>
              <p:nvPr/>
            </p:nvSpPr>
            <p:spPr bwMode="auto">
              <a:xfrm>
                <a:off x="383" y="3094"/>
                <a:ext cx="221" cy="1"/>
              </a:xfrm>
              <a:prstGeom prst="rect">
                <a:avLst/>
              </a:prstGeom>
              <a:solidFill>
                <a:srgbClr val="0EC4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79"/>
              <p:cNvSpPr>
                <a:spLocks noChangeArrowheads="1"/>
              </p:cNvSpPr>
              <p:nvPr/>
            </p:nvSpPr>
            <p:spPr bwMode="auto">
              <a:xfrm>
                <a:off x="383" y="3095"/>
                <a:ext cx="221" cy="1"/>
              </a:xfrm>
              <a:prstGeom prst="rect">
                <a:avLst/>
              </a:prstGeom>
              <a:solidFill>
                <a:srgbClr val="0EC7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Rectangle 80"/>
              <p:cNvSpPr>
                <a:spLocks noChangeArrowheads="1"/>
              </p:cNvSpPr>
              <p:nvPr/>
            </p:nvSpPr>
            <p:spPr bwMode="auto">
              <a:xfrm>
                <a:off x="383" y="3096"/>
                <a:ext cx="221" cy="1"/>
              </a:xfrm>
              <a:prstGeom prst="rect">
                <a:avLst/>
              </a:prstGeom>
              <a:solidFill>
                <a:srgbClr val="0CC7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Rectangle 81"/>
              <p:cNvSpPr>
                <a:spLocks noChangeArrowheads="1"/>
              </p:cNvSpPr>
              <p:nvPr/>
            </p:nvSpPr>
            <p:spPr bwMode="auto">
              <a:xfrm>
                <a:off x="383" y="3097"/>
                <a:ext cx="221" cy="1"/>
              </a:xfrm>
              <a:prstGeom prst="rect">
                <a:avLst/>
              </a:prstGeom>
              <a:solidFill>
                <a:srgbClr val="0CC9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Rectangle 82"/>
              <p:cNvSpPr>
                <a:spLocks noChangeArrowheads="1"/>
              </p:cNvSpPr>
              <p:nvPr/>
            </p:nvSpPr>
            <p:spPr bwMode="auto">
              <a:xfrm>
                <a:off x="383" y="3098"/>
                <a:ext cx="221" cy="2"/>
              </a:xfrm>
              <a:prstGeom prst="rect">
                <a:avLst/>
              </a:prstGeom>
              <a:solidFill>
                <a:srgbClr val="0ACC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Rectangle 83"/>
              <p:cNvSpPr>
                <a:spLocks noChangeArrowheads="1"/>
              </p:cNvSpPr>
              <p:nvPr/>
            </p:nvSpPr>
            <p:spPr bwMode="auto">
              <a:xfrm>
                <a:off x="383" y="3100"/>
                <a:ext cx="221" cy="1"/>
              </a:xfrm>
              <a:prstGeom prst="rect">
                <a:avLst/>
              </a:prstGeom>
              <a:solidFill>
                <a:srgbClr val="08CF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Rectangle 84"/>
              <p:cNvSpPr>
                <a:spLocks noChangeArrowheads="1"/>
              </p:cNvSpPr>
              <p:nvPr/>
            </p:nvSpPr>
            <p:spPr bwMode="auto">
              <a:xfrm>
                <a:off x="383" y="3101"/>
                <a:ext cx="221" cy="1"/>
              </a:xfrm>
              <a:prstGeom prst="rect">
                <a:avLst/>
              </a:prstGeom>
              <a:solidFill>
                <a:srgbClr val="08C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Rectangle 85"/>
              <p:cNvSpPr>
                <a:spLocks noChangeArrowheads="1"/>
              </p:cNvSpPr>
              <p:nvPr/>
            </p:nvSpPr>
            <p:spPr bwMode="auto">
              <a:xfrm>
                <a:off x="383" y="3102"/>
                <a:ext cx="221" cy="1"/>
              </a:xfrm>
              <a:prstGeom prst="rect">
                <a:avLst/>
              </a:prstGeom>
              <a:solidFill>
                <a:srgbClr val="06D1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Rectangle 86"/>
              <p:cNvSpPr>
                <a:spLocks noChangeArrowheads="1"/>
              </p:cNvSpPr>
              <p:nvPr/>
            </p:nvSpPr>
            <p:spPr bwMode="auto">
              <a:xfrm>
                <a:off x="383" y="3103"/>
                <a:ext cx="221" cy="1"/>
              </a:xfrm>
              <a:prstGeom prst="rect">
                <a:avLst/>
              </a:prstGeom>
              <a:solidFill>
                <a:srgbClr val="06D4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87"/>
              <p:cNvSpPr>
                <a:spLocks noChangeArrowheads="1"/>
              </p:cNvSpPr>
              <p:nvPr/>
            </p:nvSpPr>
            <p:spPr bwMode="auto">
              <a:xfrm>
                <a:off x="383" y="3104"/>
                <a:ext cx="221" cy="1"/>
              </a:xfrm>
              <a:prstGeom prst="rect">
                <a:avLst/>
              </a:prstGeom>
              <a:solidFill>
                <a:srgbClr val="04D4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Rectangle 88"/>
              <p:cNvSpPr>
                <a:spLocks noChangeArrowheads="1"/>
              </p:cNvSpPr>
              <p:nvPr/>
            </p:nvSpPr>
            <p:spPr bwMode="auto">
              <a:xfrm>
                <a:off x="383" y="3105"/>
                <a:ext cx="221" cy="2"/>
              </a:xfrm>
              <a:prstGeom prst="rect">
                <a:avLst/>
              </a:prstGeom>
              <a:solidFill>
                <a:srgbClr val="04D60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89"/>
              <p:cNvSpPr>
                <a:spLocks noChangeArrowheads="1"/>
              </p:cNvSpPr>
              <p:nvPr/>
            </p:nvSpPr>
            <p:spPr bwMode="auto">
              <a:xfrm>
                <a:off x="383" y="3107"/>
                <a:ext cx="221" cy="1"/>
              </a:xfrm>
              <a:prstGeom prst="rect">
                <a:avLst/>
              </a:prstGeom>
              <a:solidFill>
                <a:srgbClr val="02D9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90"/>
              <p:cNvSpPr>
                <a:spLocks noChangeArrowheads="1"/>
              </p:cNvSpPr>
              <p:nvPr/>
            </p:nvSpPr>
            <p:spPr bwMode="auto">
              <a:xfrm>
                <a:off x="383" y="3108"/>
                <a:ext cx="221" cy="1"/>
              </a:xfrm>
              <a:prstGeom prst="rect">
                <a:avLst/>
              </a:prstGeom>
              <a:solidFill>
                <a:srgbClr val="02D9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91"/>
              <p:cNvSpPr>
                <a:spLocks noChangeArrowheads="1"/>
              </p:cNvSpPr>
              <p:nvPr/>
            </p:nvSpPr>
            <p:spPr bwMode="auto">
              <a:xfrm>
                <a:off x="383" y="3109"/>
                <a:ext cx="221" cy="1"/>
              </a:xfrm>
              <a:prstGeom prst="rect">
                <a:avLst/>
              </a:prstGeom>
              <a:solidFill>
                <a:srgbClr val="04D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92"/>
              <p:cNvSpPr>
                <a:spLocks noChangeArrowheads="1"/>
              </p:cNvSpPr>
              <p:nvPr/>
            </p:nvSpPr>
            <p:spPr bwMode="auto">
              <a:xfrm>
                <a:off x="383" y="3110"/>
                <a:ext cx="221" cy="1"/>
              </a:xfrm>
              <a:prstGeom prst="rect">
                <a:avLst/>
              </a:prstGeom>
              <a:solidFill>
                <a:srgbClr val="0BD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93"/>
              <p:cNvSpPr>
                <a:spLocks noChangeArrowheads="1"/>
              </p:cNvSpPr>
              <p:nvPr/>
            </p:nvSpPr>
            <p:spPr bwMode="auto">
              <a:xfrm>
                <a:off x="383" y="3111"/>
                <a:ext cx="221" cy="1"/>
              </a:xfrm>
              <a:prstGeom prst="rect">
                <a:avLst/>
              </a:prstGeom>
              <a:solidFill>
                <a:srgbClr val="0FD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Rectangle 94"/>
              <p:cNvSpPr>
                <a:spLocks noChangeArrowheads="1"/>
              </p:cNvSpPr>
              <p:nvPr/>
            </p:nvSpPr>
            <p:spPr bwMode="auto">
              <a:xfrm>
                <a:off x="383" y="3112"/>
                <a:ext cx="221" cy="2"/>
              </a:xfrm>
              <a:prstGeom prst="rect">
                <a:avLst/>
              </a:prstGeom>
              <a:solidFill>
                <a:srgbClr val="16D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Rectangle 95"/>
              <p:cNvSpPr>
                <a:spLocks noChangeArrowheads="1"/>
              </p:cNvSpPr>
              <p:nvPr/>
            </p:nvSpPr>
            <p:spPr bwMode="auto">
              <a:xfrm>
                <a:off x="383" y="3114"/>
                <a:ext cx="221" cy="1"/>
              </a:xfrm>
              <a:prstGeom prst="rect">
                <a:avLst/>
              </a:prstGeom>
              <a:solidFill>
                <a:srgbClr val="1AD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Rectangle 96"/>
              <p:cNvSpPr>
                <a:spLocks noChangeArrowheads="1"/>
              </p:cNvSpPr>
              <p:nvPr/>
            </p:nvSpPr>
            <p:spPr bwMode="auto">
              <a:xfrm>
                <a:off x="383" y="3115"/>
                <a:ext cx="221" cy="1"/>
              </a:xfrm>
              <a:prstGeom prst="rect">
                <a:avLst/>
              </a:prstGeom>
              <a:solidFill>
                <a:srgbClr val="21D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97"/>
              <p:cNvSpPr>
                <a:spLocks noChangeArrowheads="1"/>
              </p:cNvSpPr>
              <p:nvPr/>
            </p:nvSpPr>
            <p:spPr bwMode="auto">
              <a:xfrm>
                <a:off x="383" y="3116"/>
                <a:ext cx="221" cy="1"/>
              </a:xfrm>
              <a:prstGeom prst="rect">
                <a:avLst/>
              </a:prstGeom>
              <a:solidFill>
                <a:srgbClr val="25D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98"/>
              <p:cNvSpPr>
                <a:spLocks noChangeArrowheads="1"/>
              </p:cNvSpPr>
              <p:nvPr/>
            </p:nvSpPr>
            <p:spPr bwMode="auto">
              <a:xfrm>
                <a:off x="383" y="3117"/>
                <a:ext cx="221" cy="1"/>
              </a:xfrm>
              <a:prstGeom prst="rect">
                <a:avLst/>
              </a:prstGeom>
              <a:solidFill>
                <a:srgbClr val="2DE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99"/>
              <p:cNvSpPr>
                <a:spLocks noChangeArrowheads="1"/>
              </p:cNvSpPr>
              <p:nvPr/>
            </p:nvSpPr>
            <p:spPr bwMode="auto">
              <a:xfrm>
                <a:off x="383" y="3118"/>
                <a:ext cx="221" cy="1"/>
              </a:xfrm>
              <a:prstGeom prst="rect">
                <a:avLst/>
              </a:prstGeom>
              <a:solidFill>
                <a:srgbClr val="31E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100"/>
              <p:cNvSpPr>
                <a:spLocks noChangeArrowheads="1"/>
              </p:cNvSpPr>
              <p:nvPr/>
            </p:nvSpPr>
            <p:spPr bwMode="auto">
              <a:xfrm>
                <a:off x="383" y="3119"/>
                <a:ext cx="221" cy="2"/>
              </a:xfrm>
              <a:prstGeom prst="rect">
                <a:avLst/>
              </a:prstGeom>
              <a:solidFill>
                <a:srgbClr val="34E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101"/>
              <p:cNvSpPr>
                <a:spLocks noChangeArrowheads="1"/>
              </p:cNvSpPr>
              <p:nvPr/>
            </p:nvSpPr>
            <p:spPr bwMode="auto">
              <a:xfrm>
                <a:off x="383" y="3121"/>
                <a:ext cx="221" cy="1"/>
              </a:xfrm>
              <a:prstGeom prst="rect">
                <a:avLst/>
              </a:prstGeom>
              <a:solidFill>
                <a:srgbClr val="3DE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102"/>
              <p:cNvSpPr>
                <a:spLocks noChangeArrowheads="1"/>
              </p:cNvSpPr>
              <p:nvPr/>
            </p:nvSpPr>
            <p:spPr bwMode="auto">
              <a:xfrm>
                <a:off x="383" y="3122"/>
                <a:ext cx="221" cy="1"/>
              </a:xfrm>
              <a:prstGeom prst="rect">
                <a:avLst/>
              </a:prstGeom>
              <a:solidFill>
                <a:srgbClr val="40E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103"/>
              <p:cNvSpPr>
                <a:spLocks noChangeArrowheads="1"/>
              </p:cNvSpPr>
              <p:nvPr/>
            </p:nvSpPr>
            <p:spPr bwMode="auto">
              <a:xfrm>
                <a:off x="383" y="3123"/>
                <a:ext cx="221" cy="1"/>
              </a:xfrm>
              <a:prstGeom prst="rect">
                <a:avLst/>
              </a:prstGeom>
              <a:solidFill>
                <a:srgbClr val="48E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Rectangle 104"/>
              <p:cNvSpPr>
                <a:spLocks noChangeArrowheads="1"/>
              </p:cNvSpPr>
              <p:nvPr/>
            </p:nvSpPr>
            <p:spPr bwMode="auto">
              <a:xfrm>
                <a:off x="383" y="3124"/>
                <a:ext cx="221" cy="1"/>
              </a:xfrm>
              <a:prstGeom prst="rect">
                <a:avLst/>
              </a:prstGeom>
              <a:solidFill>
                <a:srgbClr val="4FE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105"/>
              <p:cNvSpPr>
                <a:spLocks noChangeArrowheads="1"/>
              </p:cNvSpPr>
              <p:nvPr/>
            </p:nvSpPr>
            <p:spPr bwMode="auto">
              <a:xfrm>
                <a:off x="383" y="3125"/>
                <a:ext cx="221" cy="1"/>
              </a:xfrm>
              <a:prstGeom prst="rect">
                <a:avLst/>
              </a:prstGeom>
              <a:solidFill>
                <a:srgbClr val="54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106"/>
              <p:cNvSpPr>
                <a:spLocks noChangeArrowheads="1"/>
              </p:cNvSpPr>
              <p:nvPr/>
            </p:nvSpPr>
            <p:spPr bwMode="auto">
              <a:xfrm>
                <a:off x="383" y="3126"/>
                <a:ext cx="221" cy="2"/>
              </a:xfrm>
              <a:prstGeom prst="rect">
                <a:avLst/>
              </a:prstGeom>
              <a:solidFill>
                <a:srgbClr val="58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107"/>
              <p:cNvSpPr>
                <a:spLocks noChangeArrowheads="1"/>
              </p:cNvSpPr>
              <p:nvPr/>
            </p:nvSpPr>
            <p:spPr bwMode="auto">
              <a:xfrm>
                <a:off x="383" y="3128"/>
                <a:ext cx="221" cy="1"/>
              </a:xfrm>
              <a:prstGeom prst="rect">
                <a:avLst/>
              </a:prstGeom>
              <a:solidFill>
                <a:srgbClr val="60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108"/>
              <p:cNvSpPr>
                <a:spLocks noChangeArrowheads="1"/>
              </p:cNvSpPr>
              <p:nvPr/>
            </p:nvSpPr>
            <p:spPr bwMode="auto">
              <a:xfrm>
                <a:off x="383" y="3129"/>
                <a:ext cx="221" cy="1"/>
              </a:xfrm>
              <a:prstGeom prst="rect">
                <a:avLst/>
              </a:prstGeom>
              <a:solidFill>
                <a:srgbClr val="65E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109"/>
              <p:cNvSpPr>
                <a:spLocks noChangeArrowheads="1"/>
              </p:cNvSpPr>
              <p:nvPr/>
            </p:nvSpPr>
            <p:spPr bwMode="auto">
              <a:xfrm>
                <a:off x="383" y="3130"/>
                <a:ext cx="221" cy="1"/>
              </a:xfrm>
              <a:prstGeom prst="rect">
                <a:avLst/>
              </a:prstGeom>
              <a:solidFill>
                <a:srgbClr val="6CE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Rectangle 110"/>
              <p:cNvSpPr>
                <a:spLocks noChangeArrowheads="1"/>
              </p:cNvSpPr>
              <p:nvPr/>
            </p:nvSpPr>
            <p:spPr bwMode="auto">
              <a:xfrm>
                <a:off x="383" y="3131"/>
                <a:ext cx="221" cy="1"/>
              </a:xfrm>
              <a:prstGeom prst="rect">
                <a:avLst/>
              </a:prstGeom>
              <a:solidFill>
                <a:srgbClr val="70E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Rectangle 111"/>
              <p:cNvSpPr>
                <a:spLocks noChangeArrowheads="1"/>
              </p:cNvSpPr>
              <p:nvPr/>
            </p:nvSpPr>
            <p:spPr bwMode="auto">
              <a:xfrm>
                <a:off x="383" y="3132"/>
                <a:ext cx="221" cy="1"/>
              </a:xfrm>
              <a:prstGeom prst="rect">
                <a:avLst/>
              </a:prstGeom>
              <a:solidFill>
                <a:srgbClr val="75E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Rectangle 112"/>
              <p:cNvSpPr>
                <a:spLocks noChangeArrowheads="1"/>
              </p:cNvSpPr>
              <p:nvPr/>
            </p:nvSpPr>
            <p:spPr bwMode="auto">
              <a:xfrm>
                <a:off x="667" y="2956"/>
                <a:ext cx="52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bg2">
                        <a:lumMod val="50000"/>
                      </a:schemeClr>
                    </a:solidFill>
                    <a:effectLst/>
                    <a:latin typeface="Century Gothic" panose="020B0502020202020204" pitchFamily="34" charset="0"/>
                  </a:rPr>
                  <a:t>High : 223</a:t>
                </a:r>
                <a:endParaRPr kumimoji="0" lang="en-US" altLang="en-US" sz="1800" b="0" i="0" u="none" strike="noStrike" cap="none" normalizeH="0" baseline="0" dirty="0" smtClean="0">
                  <a:ln>
                    <a:noFill/>
                  </a:ln>
                  <a:solidFill>
                    <a:schemeClr val="bg2">
                      <a:lumMod val="50000"/>
                    </a:schemeClr>
                  </a:solidFill>
                  <a:effectLst/>
                  <a:latin typeface="Century Gothic" panose="020B0502020202020204" pitchFamily="34" charset="0"/>
                </a:endParaRPr>
              </a:p>
            </p:txBody>
          </p:sp>
          <p:sp>
            <p:nvSpPr>
              <p:cNvPr id="135" name="Line 113"/>
              <p:cNvSpPr>
                <a:spLocks noChangeShapeType="1"/>
              </p:cNvSpPr>
              <p:nvPr/>
            </p:nvSpPr>
            <p:spPr bwMode="auto">
              <a:xfrm>
                <a:off x="604" y="3129"/>
                <a:ext cx="2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Rectangle 114"/>
              <p:cNvSpPr>
                <a:spLocks noChangeArrowheads="1"/>
              </p:cNvSpPr>
              <p:nvPr/>
            </p:nvSpPr>
            <p:spPr bwMode="auto">
              <a:xfrm>
                <a:off x="383" y="3129"/>
                <a:ext cx="221" cy="1"/>
              </a:xfrm>
              <a:prstGeom prst="rect">
                <a:avLst/>
              </a:prstGeom>
              <a:solidFill>
                <a:srgbClr val="79E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Rectangle 115"/>
              <p:cNvSpPr>
                <a:spLocks noChangeArrowheads="1"/>
              </p:cNvSpPr>
              <p:nvPr/>
            </p:nvSpPr>
            <p:spPr bwMode="auto">
              <a:xfrm>
                <a:off x="383" y="3130"/>
                <a:ext cx="221" cy="1"/>
              </a:xfrm>
              <a:prstGeom prst="rect">
                <a:avLst/>
              </a:prstGeom>
              <a:solidFill>
                <a:srgbClr val="7DE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116"/>
              <p:cNvSpPr>
                <a:spLocks noChangeArrowheads="1"/>
              </p:cNvSpPr>
              <p:nvPr/>
            </p:nvSpPr>
            <p:spPr bwMode="auto">
              <a:xfrm>
                <a:off x="383" y="3131"/>
                <a:ext cx="221" cy="1"/>
              </a:xfrm>
              <a:prstGeom prst="rect">
                <a:avLst/>
              </a:prstGeom>
              <a:solidFill>
                <a:srgbClr val="85E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Rectangle 117"/>
              <p:cNvSpPr>
                <a:spLocks noChangeArrowheads="1"/>
              </p:cNvSpPr>
              <p:nvPr/>
            </p:nvSpPr>
            <p:spPr bwMode="auto">
              <a:xfrm>
                <a:off x="383" y="3132"/>
                <a:ext cx="221" cy="1"/>
              </a:xfrm>
              <a:prstGeom prst="rect">
                <a:avLst/>
              </a:prstGeom>
              <a:solidFill>
                <a:srgbClr val="8AE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Rectangle 118"/>
              <p:cNvSpPr>
                <a:spLocks noChangeArrowheads="1"/>
              </p:cNvSpPr>
              <p:nvPr/>
            </p:nvSpPr>
            <p:spPr bwMode="auto">
              <a:xfrm>
                <a:off x="383" y="3133"/>
                <a:ext cx="221" cy="2"/>
              </a:xfrm>
              <a:prstGeom prst="rect">
                <a:avLst/>
              </a:prstGeom>
              <a:solidFill>
                <a:srgbClr val="92E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Rectangle 119"/>
              <p:cNvSpPr>
                <a:spLocks noChangeArrowheads="1"/>
              </p:cNvSpPr>
              <p:nvPr/>
            </p:nvSpPr>
            <p:spPr bwMode="auto">
              <a:xfrm>
                <a:off x="383" y="3135"/>
                <a:ext cx="221" cy="1"/>
              </a:xfrm>
              <a:prstGeom prst="rect">
                <a:avLst/>
              </a:prstGeom>
              <a:solidFill>
                <a:srgbClr val="98F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Rectangle 120"/>
              <p:cNvSpPr>
                <a:spLocks noChangeArrowheads="1"/>
              </p:cNvSpPr>
              <p:nvPr/>
            </p:nvSpPr>
            <p:spPr bwMode="auto">
              <a:xfrm>
                <a:off x="383" y="3136"/>
                <a:ext cx="221" cy="1"/>
              </a:xfrm>
              <a:prstGeom prst="rect">
                <a:avLst/>
              </a:prstGeom>
              <a:solidFill>
                <a:srgbClr val="A0F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Rectangle 121"/>
              <p:cNvSpPr>
                <a:spLocks noChangeArrowheads="1"/>
              </p:cNvSpPr>
              <p:nvPr/>
            </p:nvSpPr>
            <p:spPr bwMode="auto">
              <a:xfrm>
                <a:off x="383" y="3137"/>
                <a:ext cx="221" cy="1"/>
              </a:xfrm>
              <a:prstGeom prst="rect">
                <a:avLst/>
              </a:prstGeom>
              <a:solidFill>
                <a:srgbClr val="A4F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Rectangle 122"/>
              <p:cNvSpPr>
                <a:spLocks noChangeArrowheads="1"/>
              </p:cNvSpPr>
              <p:nvPr/>
            </p:nvSpPr>
            <p:spPr bwMode="auto">
              <a:xfrm>
                <a:off x="383" y="3138"/>
                <a:ext cx="221" cy="1"/>
              </a:xfrm>
              <a:prstGeom prst="rect">
                <a:avLst/>
              </a:prstGeom>
              <a:solidFill>
                <a:srgbClr val="AEF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Rectangle 123"/>
              <p:cNvSpPr>
                <a:spLocks noChangeArrowheads="1"/>
              </p:cNvSpPr>
              <p:nvPr/>
            </p:nvSpPr>
            <p:spPr bwMode="auto">
              <a:xfrm>
                <a:off x="383" y="3139"/>
                <a:ext cx="221" cy="1"/>
              </a:xfrm>
              <a:prstGeom prst="rect">
                <a:avLst/>
              </a:prstGeom>
              <a:solidFill>
                <a:srgbClr val="B2F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Rectangle 124"/>
              <p:cNvSpPr>
                <a:spLocks noChangeArrowheads="1"/>
              </p:cNvSpPr>
              <p:nvPr/>
            </p:nvSpPr>
            <p:spPr bwMode="auto">
              <a:xfrm>
                <a:off x="383" y="3140"/>
                <a:ext cx="221" cy="2"/>
              </a:xfrm>
              <a:prstGeom prst="rect">
                <a:avLst/>
              </a:prstGeom>
              <a:solidFill>
                <a:srgbClr val="B6F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Rectangle 125"/>
              <p:cNvSpPr>
                <a:spLocks noChangeArrowheads="1"/>
              </p:cNvSpPr>
              <p:nvPr/>
            </p:nvSpPr>
            <p:spPr bwMode="auto">
              <a:xfrm>
                <a:off x="383" y="3142"/>
                <a:ext cx="221" cy="1"/>
              </a:xfrm>
              <a:prstGeom prst="rect">
                <a:avLst/>
              </a:prstGeom>
              <a:solidFill>
                <a:srgbClr val="C0F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Rectangle 126"/>
              <p:cNvSpPr>
                <a:spLocks noChangeArrowheads="1"/>
              </p:cNvSpPr>
              <p:nvPr/>
            </p:nvSpPr>
            <p:spPr bwMode="auto">
              <a:xfrm>
                <a:off x="383" y="3143"/>
                <a:ext cx="221" cy="1"/>
              </a:xfrm>
              <a:prstGeom prst="rect">
                <a:avLst/>
              </a:prstGeom>
              <a:solidFill>
                <a:srgbClr val="C4F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Rectangle 127"/>
              <p:cNvSpPr>
                <a:spLocks noChangeArrowheads="1"/>
              </p:cNvSpPr>
              <p:nvPr/>
            </p:nvSpPr>
            <p:spPr bwMode="auto">
              <a:xfrm>
                <a:off x="383" y="3144"/>
                <a:ext cx="221" cy="1"/>
              </a:xfrm>
              <a:prstGeom prst="rect">
                <a:avLst/>
              </a:prstGeom>
              <a:solidFill>
                <a:srgbClr val="CEF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Rectangle 128"/>
              <p:cNvSpPr>
                <a:spLocks noChangeArrowheads="1"/>
              </p:cNvSpPr>
              <p:nvPr/>
            </p:nvSpPr>
            <p:spPr bwMode="auto">
              <a:xfrm>
                <a:off x="383" y="3145"/>
                <a:ext cx="221" cy="1"/>
              </a:xfrm>
              <a:prstGeom prst="rect">
                <a:avLst/>
              </a:prstGeom>
              <a:solidFill>
                <a:srgbClr val="D2F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Rectangle 129"/>
              <p:cNvSpPr>
                <a:spLocks noChangeArrowheads="1"/>
              </p:cNvSpPr>
              <p:nvPr/>
            </p:nvSpPr>
            <p:spPr bwMode="auto">
              <a:xfrm>
                <a:off x="383" y="3146"/>
                <a:ext cx="221" cy="1"/>
              </a:xfrm>
              <a:prstGeom prst="rect">
                <a:avLst/>
              </a:prstGeom>
              <a:solidFill>
                <a:srgbClr val="DAF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Rectangle 130"/>
              <p:cNvSpPr>
                <a:spLocks noChangeArrowheads="1"/>
              </p:cNvSpPr>
              <p:nvPr/>
            </p:nvSpPr>
            <p:spPr bwMode="auto">
              <a:xfrm>
                <a:off x="383" y="3147"/>
                <a:ext cx="221" cy="2"/>
              </a:xfrm>
              <a:prstGeom prst="rect">
                <a:avLst/>
              </a:prstGeom>
              <a:solidFill>
                <a:srgbClr val="E1F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Rectangle 131"/>
              <p:cNvSpPr>
                <a:spLocks noChangeArrowheads="1"/>
              </p:cNvSpPr>
              <p:nvPr/>
            </p:nvSpPr>
            <p:spPr bwMode="auto">
              <a:xfrm>
                <a:off x="383" y="3149"/>
                <a:ext cx="221" cy="1"/>
              </a:xfrm>
              <a:prstGeom prst="rect">
                <a:avLst/>
              </a:prstGeom>
              <a:solidFill>
                <a:srgbClr val="E9F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Rectangle 132"/>
              <p:cNvSpPr>
                <a:spLocks noChangeArrowheads="1"/>
              </p:cNvSpPr>
              <p:nvPr/>
            </p:nvSpPr>
            <p:spPr bwMode="auto">
              <a:xfrm>
                <a:off x="383" y="3150"/>
                <a:ext cx="221" cy="1"/>
              </a:xfrm>
              <a:prstGeom prst="rect">
                <a:avLst/>
              </a:prstGeom>
              <a:solidFill>
                <a:srgbClr val="F0F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Rectangle 133"/>
              <p:cNvSpPr>
                <a:spLocks noChangeArrowheads="1"/>
              </p:cNvSpPr>
              <p:nvPr/>
            </p:nvSpPr>
            <p:spPr bwMode="auto">
              <a:xfrm>
                <a:off x="383" y="3151"/>
                <a:ext cx="221" cy="1"/>
              </a:xfrm>
              <a:prstGeom prst="rect">
                <a:avLst/>
              </a:prstGeom>
              <a:solidFill>
                <a:srgbClr val="F8F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Rectangle 134"/>
              <p:cNvSpPr>
                <a:spLocks noChangeArrowheads="1"/>
              </p:cNvSpPr>
              <p:nvPr/>
            </p:nvSpPr>
            <p:spPr bwMode="auto">
              <a:xfrm>
                <a:off x="383" y="3152"/>
                <a:ext cx="221" cy="1"/>
              </a:xfrm>
              <a:prstGeom prst="rect">
                <a:avLst/>
              </a:prstGeom>
              <a:solidFill>
                <a:srgbClr val="FCF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Rectangle 135"/>
              <p:cNvSpPr>
                <a:spLocks noChangeArrowheads="1"/>
              </p:cNvSpPr>
              <p:nvPr/>
            </p:nvSpPr>
            <p:spPr bwMode="auto">
              <a:xfrm>
                <a:off x="383" y="3153"/>
                <a:ext cx="221" cy="1"/>
              </a:xfrm>
              <a:prstGeom prst="rect">
                <a:avLst/>
              </a:prstGeom>
              <a:solidFill>
                <a:srgbClr val="FCF8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Rectangle 136"/>
              <p:cNvSpPr>
                <a:spLocks noChangeArrowheads="1"/>
              </p:cNvSpPr>
              <p:nvPr/>
            </p:nvSpPr>
            <p:spPr bwMode="auto">
              <a:xfrm>
                <a:off x="383" y="3154"/>
                <a:ext cx="221" cy="2"/>
              </a:xfrm>
              <a:prstGeom prst="rect">
                <a:avLst/>
              </a:prstGeom>
              <a:solidFill>
                <a:srgbClr val="FCF8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Rectangle 137"/>
              <p:cNvSpPr>
                <a:spLocks noChangeArrowheads="1"/>
              </p:cNvSpPr>
              <p:nvPr/>
            </p:nvSpPr>
            <p:spPr bwMode="auto">
              <a:xfrm>
                <a:off x="383" y="3156"/>
                <a:ext cx="221" cy="1"/>
              </a:xfrm>
              <a:prstGeom prst="rect">
                <a:avLst/>
              </a:prstGeom>
              <a:solidFill>
                <a:srgbClr val="FCF4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38"/>
              <p:cNvSpPr>
                <a:spLocks noChangeArrowheads="1"/>
              </p:cNvSpPr>
              <p:nvPr/>
            </p:nvSpPr>
            <p:spPr bwMode="auto">
              <a:xfrm>
                <a:off x="383" y="3157"/>
                <a:ext cx="221" cy="1"/>
              </a:xfrm>
              <a:prstGeom prst="rect">
                <a:avLst/>
              </a:prstGeom>
              <a:solidFill>
                <a:srgbClr val="FCF4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Rectangle 139"/>
              <p:cNvSpPr>
                <a:spLocks noChangeArrowheads="1"/>
              </p:cNvSpPr>
              <p:nvPr/>
            </p:nvSpPr>
            <p:spPr bwMode="auto">
              <a:xfrm>
                <a:off x="383" y="3158"/>
                <a:ext cx="221" cy="1"/>
              </a:xfrm>
              <a:prstGeom prst="rect">
                <a:avLst/>
              </a:prstGeom>
              <a:solidFill>
                <a:srgbClr val="FCF0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Rectangle 140"/>
              <p:cNvSpPr>
                <a:spLocks noChangeArrowheads="1"/>
              </p:cNvSpPr>
              <p:nvPr/>
            </p:nvSpPr>
            <p:spPr bwMode="auto">
              <a:xfrm>
                <a:off x="383" y="3159"/>
                <a:ext cx="221" cy="1"/>
              </a:xfrm>
              <a:prstGeom prst="rect">
                <a:avLst/>
              </a:prstGeom>
              <a:solidFill>
                <a:srgbClr val="FAEA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Rectangle 141"/>
              <p:cNvSpPr>
                <a:spLocks noChangeArrowheads="1"/>
              </p:cNvSpPr>
              <p:nvPr/>
            </p:nvSpPr>
            <p:spPr bwMode="auto">
              <a:xfrm>
                <a:off x="383" y="3160"/>
                <a:ext cx="221" cy="1"/>
              </a:xfrm>
              <a:prstGeom prst="rect">
                <a:avLst/>
              </a:prstGeom>
              <a:solidFill>
                <a:srgbClr val="FAEA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Rectangle 142"/>
              <p:cNvSpPr>
                <a:spLocks noChangeArrowheads="1"/>
              </p:cNvSpPr>
              <p:nvPr/>
            </p:nvSpPr>
            <p:spPr bwMode="auto">
              <a:xfrm>
                <a:off x="383" y="3161"/>
                <a:ext cx="221" cy="2"/>
              </a:xfrm>
              <a:prstGeom prst="rect">
                <a:avLst/>
              </a:prstGeom>
              <a:solidFill>
                <a:srgbClr val="FAE5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Rectangle 143"/>
              <p:cNvSpPr>
                <a:spLocks noChangeArrowheads="1"/>
              </p:cNvSpPr>
              <p:nvPr/>
            </p:nvSpPr>
            <p:spPr bwMode="auto">
              <a:xfrm>
                <a:off x="383" y="3163"/>
                <a:ext cx="221" cy="1"/>
              </a:xfrm>
              <a:prstGeom prst="rect">
                <a:avLst/>
              </a:prstGeom>
              <a:solidFill>
                <a:srgbClr val="FAE5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144"/>
              <p:cNvSpPr>
                <a:spLocks noChangeArrowheads="1"/>
              </p:cNvSpPr>
              <p:nvPr/>
            </p:nvSpPr>
            <p:spPr bwMode="auto">
              <a:xfrm>
                <a:off x="383" y="3164"/>
                <a:ext cx="221" cy="1"/>
              </a:xfrm>
              <a:prstGeom prst="rect">
                <a:avLst/>
              </a:prstGeom>
              <a:solidFill>
                <a:srgbClr val="FAE1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Rectangle 145"/>
              <p:cNvSpPr>
                <a:spLocks noChangeArrowheads="1"/>
              </p:cNvSpPr>
              <p:nvPr/>
            </p:nvSpPr>
            <p:spPr bwMode="auto">
              <a:xfrm>
                <a:off x="383" y="3165"/>
                <a:ext cx="221" cy="1"/>
              </a:xfrm>
              <a:prstGeom prst="rect">
                <a:avLst/>
              </a:prstGeom>
              <a:solidFill>
                <a:srgbClr val="F7DF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Rectangle 146"/>
              <p:cNvSpPr>
                <a:spLocks noChangeArrowheads="1"/>
              </p:cNvSpPr>
              <p:nvPr/>
            </p:nvSpPr>
            <p:spPr bwMode="auto">
              <a:xfrm>
                <a:off x="383" y="3166"/>
                <a:ext cx="221" cy="1"/>
              </a:xfrm>
              <a:prstGeom prst="rect">
                <a:avLst/>
              </a:prstGeom>
              <a:solidFill>
                <a:srgbClr val="F7DB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Rectangle 147"/>
              <p:cNvSpPr>
                <a:spLocks noChangeArrowheads="1"/>
              </p:cNvSpPr>
              <p:nvPr/>
            </p:nvSpPr>
            <p:spPr bwMode="auto">
              <a:xfrm>
                <a:off x="383" y="3167"/>
                <a:ext cx="221" cy="1"/>
              </a:xfrm>
              <a:prstGeom prst="rect">
                <a:avLst/>
              </a:prstGeom>
              <a:solidFill>
                <a:srgbClr val="F7DB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Rectangle 148"/>
              <p:cNvSpPr>
                <a:spLocks noChangeArrowheads="1"/>
              </p:cNvSpPr>
              <p:nvPr/>
            </p:nvSpPr>
            <p:spPr bwMode="auto">
              <a:xfrm>
                <a:off x="383" y="3168"/>
                <a:ext cx="221" cy="2"/>
              </a:xfrm>
              <a:prstGeom prst="rect">
                <a:avLst/>
              </a:prstGeom>
              <a:solidFill>
                <a:srgbClr val="F7D7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Rectangle 149"/>
              <p:cNvSpPr>
                <a:spLocks noChangeArrowheads="1"/>
              </p:cNvSpPr>
              <p:nvPr/>
            </p:nvSpPr>
            <p:spPr bwMode="auto">
              <a:xfrm>
                <a:off x="383" y="3170"/>
                <a:ext cx="221" cy="1"/>
              </a:xfrm>
              <a:prstGeom prst="rect">
                <a:avLst/>
              </a:prstGeom>
              <a:solidFill>
                <a:srgbClr val="F7D7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Rectangle 150"/>
              <p:cNvSpPr>
                <a:spLocks noChangeArrowheads="1"/>
              </p:cNvSpPr>
              <p:nvPr/>
            </p:nvSpPr>
            <p:spPr bwMode="auto">
              <a:xfrm>
                <a:off x="383" y="3171"/>
                <a:ext cx="221" cy="1"/>
              </a:xfrm>
              <a:prstGeom prst="rect">
                <a:avLst/>
              </a:prstGeom>
              <a:solidFill>
                <a:srgbClr val="F5D2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Rectangle 151"/>
              <p:cNvSpPr>
                <a:spLocks noChangeArrowheads="1"/>
              </p:cNvSpPr>
              <p:nvPr/>
            </p:nvSpPr>
            <p:spPr bwMode="auto">
              <a:xfrm>
                <a:off x="383" y="3172"/>
                <a:ext cx="221" cy="1"/>
              </a:xfrm>
              <a:prstGeom prst="rect">
                <a:avLst/>
              </a:prstGeom>
              <a:solidFill>
                <a:srgbClr val="F5CE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Rectangle 152"/>
              <p:cNvSpPr>
                <a:spLocks noChangeArrowheads="1"/>
              </p:cNvSpPr>
              <p:nvPr/>
            </p:nvSpPr>
            <p:spPr bwMode="auto">
              <a:xfrm>
                <a:off x="383" y="3173"/>
                <a:ext cx="221" cy="1"/>
              </a:xfrm>
              <a:prstGeom prst="rect">
                <a:avLst/>
              </a:prstGeom>
              <a:solidFill>
                <a:srgbClr val="F5CE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153"/>
              <p:cNvSpPr>
                <a:spLocks noChangeArrowheads="1"/>
              </p:cNvSpPr>
              <p:nvPr/>
            </p:nvSpPr>
            <p:spPr bwMode="auto">
              <a:xfrm>
                <a:off x="383" y="3174"/>
                <a:ext cx="221" cy="1"/>
              </a:xfrm>
              <a:prstGeom prst="rect">
                <a:avLst/>
              </a:prstGeom>
              <a:solidFill>
                <a:srgbClr val="F5CA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Rectangle 154"/>
              <p:cNvSpPr>
                <a:spLocks noChangeArrowheads="1"/>
              </p:cNvSpPr>
              <p:nvPr/>
            </p:nvSpPr>
            <p:spPr bwMode="auto">
              <a:xfrm>
                <a:off x="383" y="3175"/>
                <a:ext cx="221" cy="2"/>
              </a:xfrm>
              <a:prstGeom prst="rect">
                <a:avLst/>
              </a:prstGeom>
              <a:solidFill>
                <a:srgbClr val="F5CA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Rectangle 155"/>
              <p:cNvSpPr>
                <a:spLocks noChangeArrowheads="1"/>
              </p:cNvSpPr>
              <p:nvPr/>
            </p:nvSpPr>
            <p:spPr bwMode="auto">
              <a:xfrm>
                <a:off x="383" y="3177"/>
                <a:ext cx="221" cy="1"/>
              </a:xfrm>
              <a:prstGeom prst="rect">
                <a:avLst/>
              </a:prstGeom>
              <a:solidFill>
                <a:srgbClr val="F2C4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Rectangle 156"/>
              <p:cNvSpPr>
                <a:spLocks noChangeArrowheads="1"/>
              </p:cNvSpPr>
              <p:nvPr/>
            </p:nvSpPr>
            <p:spPr bwMode="auto">
              <a:xfrm>
                <a:off x="383" y="3178"/>
                <a:ext cx="221" cy="1"/>
              </a:xfrm>
              <a:prstGeom prst="rect">
                <a:avLst/>
              </a:prstGeom>
              <a:solidFill>
                <a:srgbClr val="F2C4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Rectangle 157"/>
              <p:cNvSpPr>
                <a:spLocks noChangeArrowheads="1"/>
              </p:cNvSpPr>
              <p:nvPr/>
            </p:nvSpPr>
            <p:spPr bwMode="auto">
              <a:xfrm>
                <a:off x="383" y="3179"/>
                <a:ext cx="221" cy="1"/>
              </a:xfrm>
              <a:prstGeom prst="rect">
                <a:avLst/>
              </a:prstGeom>
              <a:solidFill>
                <a:srgbClr val="F2C0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Rectangle 158"/>
              <p:cNvSpPr>
                <a:spLocks noChangeArrowheads="1"/>
              </p:cNvSpPr>
              <p:nvPr/>
            </p:nvSpPr>
            <p:spPr bwMode="auto">
              <a:xfrm>
                <a:off x="383" y="3180"/>
                <a:ext cx="221" cy="1"/>
              </a:xfrm>
              <a:prstGeom prst="rect">
                <a:avLst/>
              </a:prstGeom>
              <a:solidFill>
                <a:srgbClr val="F2C0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Rectangle 159"/>
              <p:cNvSpPr>
                <a:spLocks noChangeArrowheads="1"/>
              </p:cNvSpPr>
              <p:nvPr/>
            </p:nvSpPr>
            <p:spPr bwMode="auto">
              <a:xfrm>
                <a:off x="383" y="3181"/>
                <a:ext cx="221" cy="1"/>
              </a:xfrm>
              <a:prstGeom prst="rect">
                <a:avLst/>
              </a:prstGeom>
              <a:solidFill>
                <a:srgbClr val="F2BD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Rectangle 160"/>
              <p:cNvSpPr>
                <a:spLocks noChangeArrowheads="1"/>
              </p:cNvSpPr>
              <p:nvPr/>
            </p:nvSpPr>
            <p:spPr bwMode="auto">
              <a:xfrm>
                <a:off x="383" y="3182"/>
                <a:ext cx="221" cy="2"/>
              </a:xfrm>
              <a:prstGeom prst="rect">
                <a:avLst/>
              </a:prstGeom>
              <a:solidFill>
                <a:srgbClr val="F2BD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Rectangle 161"/>
              <p:cNvSpPr>
                <a:spLocks noChangeArrowheads="1"/>
              </p:cNvSpPr>
              <p:nvPr/>
            </p:nvSpPr>
            <p:spPr bwMode="auto">
              <a:xfrm>
                <a:off x="383" y="3184"/>
                <a:ext cx="221" cy="1"/>
              </a:xfrm>
              <a:prstGeom prst="rect">
                <a:avLst/>
              </a:prstGeom>
              <a:solidFill>
                <a:srgbClr val="F2B9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Rectangle 162"/>
              <p:cNvSpPr>
                <a:spLocks noChangeArrowheads="1"/>
              </p:cNvSpPr>
              <p:nvPr/>
            </p:nvSpPr>
            <p:spPr bwMode="auto">
              <a:xfrm>
                <a:off x="383" y="3185"/>
                <a:ext cx="221" cy="1"/>
              </a:xfrm>
              <a:prstGeom prst="rect">
                <a:avLst/>
              </a:prstGeom>
              <a:solidFill>
                <a:srgbClr val="F0B7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163"/>
              <p:cNvSpPr>
                <a:spLocks noChangeArrowheads="1"/>
              </p:cNvSpPr>
              <p:nvPr/>
            </p:nvSpPr>
            <p:spPr bwMode="auto">
              <a:xfrm>
                <a:off x="383" y="3186"/>
                <a:ext cx="221" cy="1"/>
              </a:xfrm>
              <a:prstGeom prst="rect">
                <a:avLst/>
              </a:prstGeom>
              <a:solidFill>
                <a:srgbClr val="F0B4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Rectangle 164"/>
              <p:cNvSpPr>
                <a:spLocks noChangeArrowheads="1"/>
              </p:cNvSpPr>
              <p:nvPr/>
            </p:nvSpPr>
            <p:spPr bwMode="auto">
              <a:xfrm>
                <a:off x="383" y="3187"/>
                <a:ext cx="221" cy="1"/>
              </a:xfrm>
              <a:prstGeom prst="rect">
                <a:avLst/>
              </a:prstGeom>
              <a:solidFill>
                <a:srgbClr val="F0B4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Rectangle 165"/>
              <p:cNvSpPr>
                <a:spLocks noChangeArrowheads="1"/>
              </p:cNvSpPr>
              <p:nvPr/>
            </p:nvSpPr>
            <p:spPr bwMode="auto">
              <a:xfrm>
                <a:off x="383" y="3188"/>
                <a:ext cx="221" cy="1"/>
              </a:xfrm>
              <a:prstGeom prst="rect">
                <a:avLst/>
              </a:prstGeom>
              <a:solidFill>
                <a:srgbClr val="F0B1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Rectangle 166"/>
              <p:cNvSpPr>
                <a:spLocks noChangeArrowheads="1"/>
              </p:cNvSpPr>
              <p:nvPr/>
            </p:nvSpPr>
            <p:spPr bwMode="auto">
              <a:xfrm>
                <a:off x="383" y="3189"/>
                <a:ext cx="221" cy="2"/>
              </a:xfrm>
              <a:prstGeom prst="rect">
                <a:avLst/>
              </a:prstGeom>
              <a:solidFill>
                <a:srgbClr val="F0B1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Rectangle 167"/>
              <p:cNvSpPr>
                <a:spLocks noChangeArrowheads="1"/>
              </p:cNvSpPr>
              <p:nvPr/>
            </p:nvSpPr>
            <p:spPr bwMode="auto">
              <a:xfrm>
                <a:off x="383" y="3191"/>
                <a:ext cx="221" cy="1"/>
              </a:xfrm>
              <a:prstGeom prst="rect">
                <a:avLst/>
              </a:prstGeom>
              <a:solidFill>
                <a:srgbClr val="F0AD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Rectangle 168"/>
              <p:cNvSpPr>
                <a:spLocks noChangeArrowheads="1"/>
              </p:cNvSpPr>
              <p:nvPr/>
            </p:nvSpPr>
            <p:spPr bwMode="auto">
              <a:xfrm>
                <a:off x="383" y="3192"/>
                <a:ext cx="221" cy="1"/>
              </a:xfrm>
              <a:prstGeom prst="rect">
                <a:avLst/>
              </a:prstGeom>
              <a:solidFill>
                <a:srgbClr val="F0AD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Rectangle 169"/>
              <p:cNvSpPr>
                <a:spLocks noChangeArrowheads="1"/>
              </p:cNvSpPr>
              <p:nvPr/>
            </p:nvSpPr>
            <p:spPr bwMode="auto">
              <a:xfrm>
                <a:off x="383" y="3193"/>
                <a:ext cx="221" cy="1"/>
              </a:xfrm>
              <a:prstGeom prst="rect">
                <a:avLst/>
              </a:prstGeom>
              <a:solidFill>
                <a:srgbClr val="EDA7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Rectangle 170"/>
              <p:cNvSpPr>
                <a:spLocks noChangeArrowheads="1"/>
              </p:cNvSpPr>
              <p:nvPr/>
            </p:nvSpPr>
            <p:spPr bwMode="auto">
              <a:xfrm>
                <a:off x="383" y="3194"/>
                <a:ext cx="221" cy="1"/>
              </a:xfrm>
              <a:prstGeom prst="rect">
                <a:avLst/>
              </a:prstGeom>
              <a:solidFill>
                <a:srgbClr val="EDA7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Rectangle 171"/>
              <p:cNvSpPr>
                <a:spLocks noChangeArrowheads="1"/>
              </p:cNvSpPr>
              <p:nvPr/>
            </p:nvSpPr>
            <p:spPr bwMode="auto">
              <a:xfrm>
                <a:off x="383" y="3195"/>
                <a:ext cx="221" cy="1"/>
              </a:xfrm>
              <a:prstGeom prst="rect">
                <a:avLst/>
              </a:prstGeom>
              <a:solidFill>
                <a:srgbClr val="EDA8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Rectangle 172"/>
              <p:cNvSpPr>
                <a:spLocks noChangeArrowheads="1"/>
              </p:cNvSpPr>
              <p:nvPr/>
            </p:nvSpPr>
            <p:spPr bwMode="auto">
              <a:xfrm>
                <a:off x="383" y="3196"/>
                <a:ext cx="221" cy="2"/>
              </a:xfrm>
              <a:prstGeom prst="rect">
                <a:avLst/>
              </a:prstGeom>
              <a:solidFill>
                <a:srgbClr val="EDA4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Rectangle 173"/>
              <p:cNvSpPr>
                <a:spLocks noChangeArrowheads="1"/>
              </p:cNvSpPr>
              <p:nvPr/>
            </p:nvSpPr>
            <p:spPr bwMode="auto">
              <a:xfrm>
                <a:off x="383" y="3198"/>
                <a:ext cx="221" cy="1"/>
              </a:xfrm>
              <a:prstGeom prst="rect">
                <a:avLst/>
              </a:prstGeom>
              <a:solidFill>
                <a:srgbClr val="EDA4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Rectangle 174"/>
              <p:cNvSpPr>
                <a:spLocks noChangeArrowheads="1"/>
              </p:cNvSpPr>
              <p:nvPr/>
            </p:nvSpPr>
            <p:spPr bwMode="auto">
              <a:xfrm>
                <a:off x="383" y="3199"/>
                <a:ext cx="221" cy="1"/>
              </a:xfrm>
              <a:prstGeom prst="rect">
                <a:avLst/>
              </a:prstGeom>
              <a:solidFill>
                <a:srgbClr val="EDA1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Rectangle 175"/>
              <p:cNvSpPr>
                <a:spLocks noChangeArrowheads="1"/>
              </p:cNvSpPr>
              <p:nvPr/>
            </p:nvSpPr>
            <p:spPr bwMode="auto">
              <a:xfrm>
                <a:off x="383" y="3200"/>
                <a:ext cx="221" cy="1"/>
              </a:xfrm>
              <a:prstGeom prst="rect">
                <a:avLst/>
              </a:prstGeom>
              <a:solidFill>
                <a:srgbClr val="EDA1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Rectangle 176"/>
              <p:cNvSpPr>
                <a:spLocks noChangeArrowheads="1"/>
              </p:cNvSpPr>
              <p:nvPr/>
            </p:nvSpPr>
            <p:spPr bwMode="auto">
              <a:xfrm>
                <a:off x="383" y="3201"/>
                <a:ext cx="221" cy="1"/>
              </a:xfrm>
              <a:prstGeom prst="rect">
                <a:avLst/>
              </a:prstGeom>
              <a:solidFill>
                <a:srgbClr val="EB9C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Rectangle 177"/>
              <p:cNvSpPr>
                <a:spLocks noChangeArrowheads="1"/>
              </p:cNvSpPr>
              <p:nvPr/>
            </p:nvSpPr>
            <p:spPr bwMode="auto">
              <a:xfrm>
                <a:off x="383" y="3202"/>
                <a:ext cx="221" cy="1"/>
              </a:xfrm>
              <a:prstGeom prst="rect">
                <a:avLst/>
              </a:prstGeom>
              <a:solidFill>
                <a:srgbClr val="EB9A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Rectangle 178"/>
              <p:cNvSpPr>
                <a:spLocks noChangeArrowheads="1"/>
              </p:cNvSpPr>
              <p:nvPr/>
            </p:nvSpPr>
            <p:spPr bwMode="auto">
              <a:xfrm>
                <a:off x="383" y="3203"/>
                <a:ext cx="221" cy="2"/>
              </a:xfrm>
              <a:prstGeom prst="rect">
                <a:avLst/>
              </a:prstGeom>
              <a:solidFill>
                <a:srgbClr val="E895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Rectangle 179"/>
              <p:cNvSpPr>
                <a:spLocks noChangeArrowheads="1"/>
              </p:cNvSpPr>
              <p:nvPr/>
            </p:nvSpPr>
            <p:spPr bwMode="auto">
              <a:xfrm>
                <a:off x="383" y="3205"/>
                <a:ext cx="221" cy="1"/>
              </a:xfrm>
              <a:prstGeom prst="rect">
                <a:avLst/>
              </a:prstGeom>
              <a:solidFill>
                <a:srgbClr val="E895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Rectangle 180"/>
              <p:cNvSpPr>
                <a:spLocks noChangeArrowheads="1"/>
              </p:cNvSpPr>
              <p:nvPr/>
            </p:nvSpPr>
            <p:spPr bwMode="auto">
              <a:xfrm>
                <a:off x="383" y="3206"/>
                <a:ext cx="221" cy="1"/>
              </a:xfrm>
              <a:prstGeom prst="rect">
                <a:avLst/>
              </a:prstGeom>
              <a:solidFill>
                <a:srgbClr val="E690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Rectangle 181"/>
              <p:cNvSpPr>
                <a:spLocks noChangeArrowheads="1"/>
              </p:cNvSpPr>
              <p:nvPr/>
            </p:nvSpPr>
            <p:spPr bwMode="auto">
              <a:xfrm>
                <a:off x="383" y="3207"/>
                <a:ext cx="221" cy="1"/>
              </a:xfrm>
              <a:prstGeom prst="rect">
                <a:avLst/>
              </a:prstGeom>
              <a:solidFill>
                <a:srgbClr val="E68E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Rectangle 182"/>
              <p:cNvSpPr>
                <a:spLocks noChangeArrowheads="1"/>
              </p:cNvSpPr>
              <p:nvPr/>
            </p:nvSpPr>
            <p:spPr bwMode="auto">
              <a:xfrm>
                <a:off x="383" y="3208"/>
                <a:ext cx="221" cy="1"/>
              </a:xfrm>
              <a:prstGeom prst="rect">
                <a:avLst/>
              </a:prstGeom>
              <a:solidFill>
                <a:srgbClr val="E68E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Rectangle 183"/>
              <p:cNvSpPr>
                <a:spLocks noChangeArrowheads="1"/>
              </p:cNvSpPr>
              <p:nvPr/>
            </p:nvSpPr>
            <p:spPr bwMode="auto">
              <a:xfrm>
                <a:off x="383" y="3209"/>
                <a:ext cx="221" cy="1"/>
              </a:xfrm>
              <a:prstGeom prst="rect">
                <a:avLst/>
              </a:prstGeom>
              <a:solidFill>
                <a:srgbClr val="E38A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184"/>
              <p:cNvSpPr>
                <a:spLocks noChangeArrowheads="1"/>
              </p:cNvSpPr>
              <p:nvPr/>
            </p:nvSpPr>
            <p:spPr bwMode="auto">
              <a:xfrm>
                <a:off x="383" y="3210"/>
                <a:ext cx="221" cy="2"/>
              </a:xfrm>
              <a:prstGeom prst="rect">
                <a:avLst/>
              </a:prstGeom>
              <a:solidFill>
                <a:srgbClr val="E388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Rectangle 185"/>
              <p:cNvSpPr>
                <a:spLocks noChangeArrowheads="1"/>
              </p:cNvSpPr>
              <p:nvPr/>
            </p:nvSpPr>
            <p:spPr bwMode="auto">
              <a:xfrm>
                <a:off x="383" y="3212"/>
                <a:ext cx="221" cy="1"/>
              </a:xfrm>
              <a:prstGeom prst="rect">
                <a:avLst/>
              </a:prstGeom>
              <a:solidFill>
                <a:srgbClr val="E083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Rectangle 186"/>
              <p:cNvSpPr>
                <a:spLocks noChangeArrowheads="1"/>
              </p:cNvSpPr>
              <p:nvPr/>
            </p:nvSpPr>
            <p:spPr bwMode="auto">
              <a:xfrm>
                <a:off x="383" y="3213"/>
                <a:ext cx="221" cy="1"/>
              </a:xfrm>
              <a:prstGeom prst="rect">
                <a:avLst/>
              </a:prstGeom>
              <a:solidFill>
                <a:srgbClr val="E081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Rectangle 187"/>
              <p:cNvSpPr>
                <a:spLocks noChangeArrowheads="1"/>
              </p:cNvSpPr>
              <p:nvPr/>
            </p:nvSpPr>
            <p:spPr bwMode="auto">
              <a:xfrm>
                <a:off x="383" y="3214"/>
                <a:ext cx="221" cy="1"/>
              </a:xfrm>
              <a:prstGeom prst="rect">
                <a:avLst/>
              </a:prstGeom>
              <a:solidFill>
                <a:srgbClr val="DE81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Rectangle 188"/>
              <p:cNvSpPr>
                <a:spLocks noChangeArrowheads="1"/>
              </p:cNvSpPr>
              <p:nvPr/>
            </p:nvSpPr>
            <p:spPr bwMode="auto">
              <a:xfrm>
                <a:off x="383" y="3215"/>
                <a:ext cx="221" cy="1"/>
              </a:xfrm>
              <a:prstGeom prst="rect">
                <a:avLst/>
              </a:prstGeom>
              <a:solidFill>
                <a:srgbClr val="DE7E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Rectangle 189"/>
              <p:cNvSpPr>
                <a:spLocks noChangeArrowheads="1"/>
              </p:cNvSpPr>
              <p:nvPr/>
            </p:nvSpPr>
            <p:spPr bwMode="auto">
              <a:xfrm>
                <a:off x="383" y="3216"/>
                <a:ext cx="221" cy="1"/>
              </a:xfrm>
              <a:prstGeom prst="rect">
                <a:avLst/>
              </a:prstGeom>
              <a:solidFill>
                <a:srgbClr val="DB7A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Rectangle 190"/>
              <p:cNvSpPr>
                <a:spLocks noChangeArrowheads="1"/>
              </p:cNvSpPr>
              <p:nvPr/>
            </p:nvSpPr>
            <p:spPr bwMode="auto">
              <a:xfrm>
                <a:off x="383" y="3217"/>
                <a:ext cx="221" cy="2"/>
              </a:xfrm>
              <a:prstGeom prst="rect">
                <a:avLst/>
              </a:prstGeom>
              <a:solidFill>
                <a:srgbClr val="DB7A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Rectangle 191"/>
              <p:cNvSpPr>
                <a:spLocks noChangeArrowheads="1"/>
              </p:cNvSpPr>
              <p:nvPr/>
            </p:nvSpPr>
            <p:spPr bwMode="auto">
              <a:xfrm>
                <a:off x="383" y="3219"/>
                <a:ext cx="221" cy="1"/>
              </a:xfrm>
              <a:prstGeom prst="rect">
                <a:avLst/>
              </a:prstGeom>
              <a:solidFill>
                <a:srgbClr val="DB78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Rectangle 192"/>
              <p:cNvSpPr>
                <a:spLocks noChangeArrowheads="1"/>
              </p:cNvSpPr>
              <p:nvPr/>
            </p:nvSpPr>
            <p:spPr bwMode="auto">
              <a:xfrm>
                <a:off x="383" y="3220"/>
                <a:ext cx="221" cy="1"/>
              </a:xfrm>
              <a:prstGeom prst="rect">
                <a:avLst/>
              </a:prstGeom>
              <a:solidFill>
                <a:srgbClr val="D974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Rectangle 193"/>
              <p:cNvSpPr>
                <a:spLocks noChangeArrowheads="1"/>
              </p:cNvSpPr>
              <p:nvPr/>
            </p:nvSpPr>
            <p:spPr bwMode="auto">
              <a:xfrm>
                <a:off x="383" y="3221"/>
                <a:ext cx="221" cy="1"/>
              </a:xfrm>
              <a:prstGeom prst="rect">
                <a:avLst/>
              </a:prstGeom>
              <a:solidFill>
                <a:srgbClr val="D972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Rectangle 194"/>
              <p:cNvSpPr>
                <a:spLocks noChangeArrowheads="1"/>
              </p:cNvSpPr>
              <p:nvPr/>
            </p:nvSpPr>
            <p:spPr bwMode="auto">
              <a:xfrm>
                <a:off x="383" y="3222"/>
                <a:ext cx="221" cy="1"/>
              </a:xfrm>
              <a:prstGeom prst="rect">
                <a:avLst/>
              </a:prstGeom>
              <a:solidFill>
                <a:srgbClr val="D672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Rectangle 195"/>
              <p:cNvSpPr>
                <a:spLocks noChangeArrowheads="1"/>
              </p:cNvSpPr>
              <p:nvPr/>
            </p:nvSpPr>
            <p:spPr bwMode="auto">
              <a:xfrm>
                <a:off x="383" y="3223"/>
                <a:ext cx="221" cy="1"/>
              </a:xfrm>
              <a:prstGeom prst="rect">
                <a:avLst/>
              </a:prstGeom>
              <a:solidFill>
                <a:srgbClr val="D66F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Rectangle 196"/>
              <p:cNvSpPr>
                <a:spLocks noChangeArrowheads="1"/>
              </p:cNvSpPr>
              <p:nvPr/>
            </p:nvSpPr>
            <p:spPr bwMode="auto">
              <a:xfrm>
                <a:off x="383" y="3224"/>
                <a:ext cx="221" cy="2"/>
              </a:xfrm>
              <a:prstGeom prst="rect">
                <a:avLst/>
              </a:prstGeom>
              <a:solidFill>
                <a:srgbClr val="D46D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Rectangle 197"/>
              <p:cNvSpPr>
                <a:spLocks noChangeArrowheads="1"/>
              </p:cNvSpPr>
              <p:nvPr/>
            </p:nvSpPr>
            <p:spPr bwMode="auto">
              <a:xfrm>
                <a:off x="383" y="3226"/>
                <a:ext cx="221" cy="1"/>
              </a:xfrm>
              <a:prstGeom prst="rect">
                <a:avLst/>
              </a:prstGeom>
              <a:solidFill>
                <a:srgbClr val="D46D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Rectangle 198"/>
              <p:cNvSpPr>
                <a:spLocks noChangeArrowheads="1"/>
              </p:cNvSpPr>
              <p:nvPr/>
            </p:nvSpPr>
            <p:spPr bwMode="auto">
              <a:xfrm>
                <a:off x="383" y="3227"/>
                <a:ext cx="221" cy="1"/>
              </a:xfrm>
              <a:prstGeom prst="rect">
                <a:avLst/>
              </a:prstGeom>
              <a:solidFill>
                <a:srgbClr val="D46B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Rectangle 199"/>
              <p:cNvSpPr>
                <a:spLocks noChangeArrowheads="1"/>
              </p:cNvSpPr>
              <p:nvPr/>
            </p:nvSpPr>
            <p:spPr bwMode="auto">
              <a:xfrm>
                <a:off x="383" y="3228"/>
                <a:ext cx="221" cy="1"/>
              </a:xfrm>
              <a:prstGeom prst="rect">
                <a:avLst/>
              </a:prstGeom>
              <a:solidFill>
                <a:srgbClr val="D167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Rectangle 200"/>
              <p:cNvSpPr>
                <a:spLocks noChangeArrowheads="1"/>
              </p:cNvSpPr>
              <p:nvPr/>
            </p:nvSpPr>
            <p:spPr bwMode="auto">
              <a:xfrm>
                <a:off x="383" y="3229"/>
                <a:ext cx="221" cy="1"/>
              </a:xfrm>
              <a:prstGeom prst="rect">
                <a:avLst/>
              </a:prstGeom>
              <a:solidFill>
                <a:srgbClr val="D168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Rectangle 201"/>
              <p:cNvSpPr>
                <a:spLocks noChangeArrowheads="1"/>
              </p:cNvSpPr>
              <p:nvPr/>
            </p:nvSpPr>
            <p:spPr bwMode="auto">
              <a:xfrm>
                <a:off x="383" y="3230"/>
                <a:ext cx="221" cy="1"/>
              </a:xfrm>
              <a:prstGeom prst="rect">
                <a:avLst/>
              </a:prstGeom>
              <a:solidFill>
                <a:srgbClr val="CF65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Rectangle 202"/>
              <p:cNvSpPr>
                <a:spLocks noChangeArrowheads="1"/>
              </p:cNvSpPr>
              <p:nvPr/>
            </p:nvSpPr>
            <p:spPr bwMode="auto">
              <a:xfrm>
                <a:off x="383" y="3231"/>
                <a:ext cx="221" cy="2"/>
              </a:xfrm>
              <a:prstGeom prst="rect">
                <a:avLst/>
              </a:prstGeom>
              <a:solidFill>
                <a:srgbClr val="CF63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Rectangle 203"/>
              <p:cNvSpPr>
                <a:spLocks noChangeArrowheads="1"/>
              </p:cNvSpPr>
              <p:nvPr/>
            </p:nvSpPr>
            <p:spPr bwMode="auto">
              <a:xfrm>
                <a:off x="383" y="3233"/>
                <a:ext cx="221" cy="1"/>
              </a:xfrm>
              <a:prstGeom prst="rect">
                <a:avLst/>
              </a:prstGeom>
              <a:solidFill>
                <a:srgbClr val="CF61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Rectangle 204"/>
              <p:cNvSpPr>
                <a:spLocks noChangeArrowheads="1"/>
              </p:cNvSpPr>
              <p:nvPr/>
            </p:nvSpPr>
            <p:spPr bwMode="auto">
              <a:xfrm>
                <a:off x="383" y="3234"/>
                <a:ext cx="221" cy="1"/>
              </a:xfrm>
              <a:prstGeom prst="rect">
                <a:avLst/>
              </a:prstGeom>
              <a:solidFill>
                <a:srgbClr val="CC61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Rectangle 206"/>
            <p:cNvSpPr>
              <a:spLocks noChangeArrowheads="1"/>
            </p:cNvSpPr>
            <p:nvPr/>
          </p:nvSpPr>
          <p:spPr bwMode="auto">
            <a:xfrm>
              <a:off x="383" y="3235"/>
              <a:ext cx="221" cy="1"/>
            </a:xfrm>
            <a:prstGeom prst="rect">
              <a:avLst/>
            </a:prstGeom>
            <a:solidFill>
              <a:srgbClr val="CC60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207"/>
            <p:cNvSpPr>
              <a:spLocks noChangeArrowheads="1"/>
            </p:cNvSpPr>
            <p:nvPr/>
          </p:nvSpPr>
          <p:spPr bwMode="auto">
            <a:xfrm>
              <a:off x="383" y="3236"/>
              <a:ext cx="221" cy="1"/>
            </a:xfrm>
            <a:prstGeom prst="rect">
              <a:avLst/>
            </a:prstGeom>
            <a:solidFill>
              <a:srgbClr val="C95C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208"/>
            <p:cNvSpPr>
              <a:spLocks noChangeArrowheads="1"/>
            </p:cNvSpPr>
            <p:nvPr/>
          </p:nvSpPr>
          <p:spPr bwMode="auto">
            <a:xfrm>
              <a:off x="383" y="3237"/>
              <a:ext cx="221" cy="1"/>
            </a:xfrm>
            <a:prstGeom prst="rect">
              <a:avLst/>
            </a:prstGeom>
            <a:solidFill>
              <a:srgbClr val="C95E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209"/>
            <p:cNvSpPr>
              <a:spLocks noChangeArrowheads="1"/>
            </p:cNvSpPr>
            <p:nvPr/>
          </p:nvSpPr>
          <p:spPr bwMode="auto">
            <a:xfrm>
              <a:off x="383" y="3238"/>
              <a:ext cx="221" cy="2"/>
            </a:xfrm>
            <a:prstGeom prst="rect">
              <a:avLst/>
            </a:prstGeom>
            <a:solidFill>
              <a:srgbClr val="C95B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210"/>
            <p:cNvSpPr>
              <a:spLocks noChangeArrowheads="1"/>
            </p:cNvSpPr>
            <p:nvPr/>
          </p:nvSpPr>
          <p:spPr bwMode="auto">
            <a:xfrm>
              <a:off x="383" y="3240"/>
              <a:ext cx="221" cy="1"/>
            </a:xfrm>
            <a:prstGeom prst="rect">
              <a:avLst/>
            </a:prstGeom>
            <a:solidFill>
              <a:srgbClr val="C759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211"/>
            <p:cNvSpPr>
              <a:spLocks noChangeArrowheads="1"/>
            </p:cNvSpPr>
            <p:nvPr/>
          </p:nvSpPr>
          <p:spPr bwMode="auto">
            <a:xfrm>
              <a:off x="383" y="3241"/>
              <a:ext cx="221" cy="1"/>
            </a:xfrm>
            <a:prstGeom prst="rect">
              <a:avLst/>
            </a:prstGeom>
            <a:solidFill>
              <a:srgbClr val="C759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212"/>
            <p:cNvSpPr>
              <a:spLocks noChangeArrowheads="1"/>
            </p:cNvSpPr>
            <p:nvPr/>
          </p:nvSpPr>
          <p:spPr bwMode="auto">
            <a:xfrm>
              <a:off x="383" y="3242"/>
              <a:ext cx="221" cy="1"/>
            </a:xfrm>
            <a:prstGeom prst="rect">
              <a:avLst/>
            </a:prstGeom>
            <a:solidFill>
              <a:srgbClr val="C45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213"/>
            <p:cNvSpPr>
              <a:spLocks noChangeArrowheads="1"/>
            </p:cNvSpPr>
            <p:nvPr/>
          </p:nvSpPr>
          <p:spPr bwMode="auto">
            <a:xfrm>
              <a:off x="383" y="3243"/>
              <a:ext cx="221" cy="1"/>
            </a:xfrm>
            <a:prstGeom prst="rect">
              <a:avLst/>
            </a:prstGeom>
            <a:solidFill>
              <a:srgbClr val="C455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214"/>
            <p:cNvSpPr>
              <a:spLocks noChangeArrowheads="1"/>
            </p:cNvSpPr>
            <p:nvPr/>
          </p:nvSpPr>
          <p:spPr bwMode="auto">
            <a:xfrm>
              <a:off x="383" y="3244"/>
              <a:ext cx="221" cy="1"/>
            </a:xfrm>
            <a:prstGeom prst="rect">
              <a:avLst/>
            </a:prstGeom>
            <a:solidFill>
              <a:srgbClr val="C454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15"/>
            <p:cNvSpPr>
              <a:spLocks noChangeArrowheads="1"/>
            </p:cNvSpPr>
            <p:nvPr/>
          </p:nvSpPr>
          <p:spPr bwMode="auto">
            <a:xfrm>
              <a:off x="383" y="3245"/>
              <a:ext cx="221" cy="2"/>
            </a:xfrm>
            <a:prstGeom prst="rect">
              <a:avLst/>
            </a:prstGeom>
            <a:solidFill>
              <a:srgbClr val="C253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16"/>
            <p:cNvSpPr>
              <a:spLocks noChangeArrowheads="1"/>
            </p:cNvSpPr>
            <p:nvPr/>
          </p:nvSpPr>
          <p:spPr bwMode="auto">
            <a:xfrm>
              <a:off x="383" y="3247"/>
              <a:ext cx="221" cy="1"/>
            </a:xfrm>
            <a:prstGeom prst="rect">
              <a:avLst/>
            </a:prstGeom>
            <a:solidFill>
              <a:srgbClr val="C252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17"/>
            <p:cNvSpPr>
              <a:spLocks noChangeArrowheads="1"/>
            </p:cNvSpPr>
            <p:nvPr/>
          </p:nvSpPr>
          <p:spPr bwMode="auto">
            <a:xfrm>
              <a:off x="383" y="3248"/>
              <a:ext cx="221" cy="1"/>
            </a:xfrm>
            <a:prstGeom prst="rect">
              <a:avLst/>
            </a:prstGeom>
            <a:solidFill>
              <a:srgbClr val="C252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Line 218"/>
            <p:cNvSpPr>
              <a:spLocks noChangeShapeType="1"/>
            </p:cNvSpPr>
            <p:nvPr/>
          </p:nvSpPr>
          <p:spPr bwMode="auto">
            <a:xfrm>
              <a:off x="604" y="3248"/>
              <a:ext cx="2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Rectangle 219"/>
            <p:cNvSpPr>
              <a:spLocks noChangeArrowheads="1"/>
            </p:cNvSpPr>
            <p:nvPr/>
          </p:nvSpPr>
          <p:spPr bwMode="auto">
            <a:xfrm>
              <a:off x="667" y="3193"/>
              <a:ext cx="50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bg2">
                      <a:lumMod val="50000"/>
                    </a:schemeClr>
                  </a:solidFill>
                  <a:effectLst/>
                  <a:latin typeface="Century Gothic" panose="020B0502020202020204" pitchFamily="34" charset="0"/>
                </a:rPr>
                <a:t>Low : 150</a:t>
              </a:r>
              <a:endParaRPr kumimoji="0" lang="en-US" altLang="en-US" sz="1800" b="0" i="0" u="none" strike="noStrike" cap="none" normalizeH="0" baseline="0" dirty="0" smtClean="0">
                <a:ln>
                  <a:noFill/>
                </a:ln>
                <a:solidFill>
                  <a:schemeClr val="bg2">
                    <a:lumMod val="50000"/>
                  </a:schemeClr>
                </a:solidFill>
                <a:effectLst/>
                <a:latin typeface="Century Gothic" panose="020B0502020202020204" pitchFamily="34" charset="0"/>
              </a:endParaRPr>
            </a:p>
          </p:txBody>
        </p:sp>
      </p:grpSp>
      <p:cxnSp>
        <p:nvCxnSpPr>
          <p:cNvPr id="467" name="Straight Connector 466"/>
          <p:cNvCxnSpPr/>
          <p:nvPr/>
        </p:nvCxnSpPr>
        <p:spPr>
          <a:xfrm flipH="1" flipV="1">
            <a:off x="6269899" y="2091507"/>
            <a:ext cx="1501523" cy="1032693"/>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p:cNvCxnSpPr/>
          <p:nvPr/>
        </p:nvCxnSpPr>
        <p:spPr>
          <a:xfrm flipH="1">
            <a:off x="6269900" y="3962400"/>
            <a:ext cx="2277200" cy="890625"/>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470" name="Picture 469"/>
          <p:cNvPicPr>
            <a:picLocks noChangeAspect="1"/>
          </p:cNvPicPr>
          <p:nvPr/>
        </p:nvPicPr>
        <p:blipFill>
          <a:blip r:embed="rId5"/>
          <a:stretch>
            <a:fillRect/>
          </a:stretch>
        </p:blipFill>
        <p:spPr>
          <a:xfrm>
            <a:off x="303388" y="2096269"/>
            <a:ext cx="5966511" cy="2825425"/>
          </a:xfrm>
          <a:prstGeom prst="rect">
            <a:avLst/>
          </a:prstGeom>
        </p:spPr>
      </p:pic>
      <p:pic>
        <p:nvPicPr>
          <p:cNvPr id="474" name="Picture 47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735" y="1948248"/>
            <a:ext cx="6272751" cy="3333809"/>
          </a:xfrm>
          <a:prstGeom prst="rect">
            <a:avLst/>
          </a:prstGeom>
        </p:spPr>
      </p:pic>
      <p:cxnSp>
        <p:nvCxnSpPr>
          <p:cNvPr id="476" name="Straight Connector 475"/>
          <p:cNvCxnSpPr/>
          <p:nvPr/>
        </p:nvCxnSpPr>
        <p:spPr>
          <a:xfrm flipH="1">
            <a:off x="6418495" y="4559725"/>
            <a:ext cx="1279902" cy="35680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p:cNvCxnSpPr/>
          <p:nvPr/>
        </p:nvCxnSpPr>
        <p:spPr>
          <a:xfrm flipH="1" flipV="1">
            <a:off x="6121303" y="2266950"/>
            <a:ext cx="606393" cy="1627981"/>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479" name="TextBox 478"/>
          <p:cNvSpPr txBox="1"/>
          <p:nvPr/>
        </p:nvSpPr>
        <p:spPr>
          <a:xfrm>
            <a:off x="1346482" y="5291199"/>
            <a:ext cx="4572000" cy="369332"/>
          </a:xfrm>
          <a:prstGeom prst="rect">
            <a:avLst/>
          </a:prstGeom>
          <a:noFill/>
        </p:spPr>
        <p:txBody>
          <a:bodyPr wrap="square" rtlCol="0">
            <a:spAutoFit/>
          </a:bodyPr>
          <a:lstStyle/>
          <a:p>
            <a:r>
              <a:rPr lang="en-US" dirty="0" smtClean="0"/>
              <a:t>Mesa Highlands: Sen’s Slope of -0.2049</a:t>
            </a:r>
            <a:endParaRPr lang="en-US" dirty="0"/>
          </a:p>
        </p:txBody>
      </p:sp>
      <p:sp>
        <p:nvSpPr>
          <p:cNvPr id="480" name="TextBox 479"/>
          <p:cNvSpPr txBox="1"/>
          <p:nvPr/>
        </p:nvSpPr>
        <p:spPr>
          <a:xfrm>
            <a:off x="1313579" y="5304046"/>
            <a:ext cx="4572000" cy="369332"/>
          </a:xfrm>
          <a:prstGeom prst="rect">
            <a:avLst/>
          </a:prstGeom>
          <a:noFill/>
        </p:spPr>
        <p:txBody>
          <a:bodyPr wrap="square" rtlCol="0">
            <a:spAutoFit/>
          </a:bodyPr>
          <a:lstStyle/>
          <a:p>
            <a:r>
              <a:rPr lang="en-US" dirty="0" smtClean="0"/>
              <a:t>Painted Desert: Sen’s Slope of 0.2898</a:t>
            </a:r>
            <a:endParaRPr lang="en-US" dirty="0"/>
          </a:p>
        </p:txBody>
      </p:sp>
      <p:sp>
        <p:nvSpPr>
          <p:cNvPr id="466" name="TextBox 465"/>
          <p:cNvSpPr txBox="1"/>
          <p:nvPr/>
        </p:nvSpPr>
        <p:spPr>
          <a:xfrm>
            <a:off x="6268237" y="1428947"/>
            <a:ext cx="5679720" cy="400110"/>
          </a:xfrm>
          <a:prstGeom prst="rect">
            <a:avLst/>
          </a:prstGeom>
          <a:noFill/>
        </p:spPr>
        <p:txBody>
          <a:bodyPr wrap="square" rtlCol="0">
            <a:spAutoFit/>
          </a:bodyPr>
          <a:lstStyle/>
          <a:p>
            <a:pPr algn="ctr"/>
            <a:r>
              <a:rPr lang="en-US" sz="2000" dirty="0" smtClean="0">
                <a:solidFill>
                  <a:schemeClr val="bg2">
                    <a:lumMod val="50000"/>
                  </a:schemeClr>
                </a:solidFill>
              </a:rPr>
              <a:t>Deviation in recent 7 years (since 2009)</a:t>
            </a:r>
            <a:endParaRPr lang="en-US" sz="2000" dirty="0">
              <a:solidFill>
                <a:schemeClr val="bg2">
                  <a:lumMod val="50000"/>
                </a:schemeClr>
              </a:solidFill>
            </a:endParaRPr>
          </a:p>
        </p:txBody>
      </p:sp>
    </p:spTree>
    <p:extLst>
      <p:ext uri="{BB962C8B-B14F-4D97-AF65-F5344CB8AC3E}">
        <p14:creationId xmlns:p14="http://schemas.microsoft.com/office/powerpoint/2010/main" val="301160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465"/>
                                        </p:tgtEl>
                                        <p:attrNameLst>
                                          <p:attrName>style.visibility</p:attrName>
                                        </p:attrNameLst>
                                      </p:cBhvr>
                                      <p:to>
                                        <p:strVal val="visible"/>
                                      </p:to>
                                    </p:set>
                                    <p:anim calcmode="lin" valueType="num">
                                      <p:cBhvr additive="base">
                                        <p:cTn id="12" dur="500" fill="hold"/>
                                        <p:tgtEl>
                                          <p:spTgt spid="465"/>
                                        </p:tgtEl>
                                        <p:attrNameLst>
                                          <p:attrName>ppt_x</p:attrName>
                                        </p:attrNameLst>
                                      </p:cBhvr>
                                      <p:tavLst>
                                        <p:tav tm="0">
                                          <p:val>
                                            <p:strVal val="#ppt_x"/>
                                          </p:val>
                                        </p:tav>
                                        <p:tav tm="100000">
                                          <p:val>
                                            <p:strVal val="#ppt_x"/>
                                          </p:val>
                                        </p:tav>
                                      </p:tavLst>
                                    </p:anim>
                                    <p:anim calcmode="lin" valueType="num">
                                      <p:cBhvr additive="base">
                                        <p:cTn id="13" dur="500" fill="hold"/>
                                        <p:tgtEl>
                                          <p:spTgt spid="465"/>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33"/>
                                        </p:tgtEl>
                                        <p:attrNameLst>
                                          <p:attrName>style.visibility</p:attrName>
                                        </p:attrNameLst>
                                      </p:cBhvr>
                                      <p:to>
                                        <p:strVal val="visible"/>
                                      </p:to>
                                    </p:set>
                                    <p:animEffect transition="in" filter="fade">
                                      <p:cBhvr>
                                        <p:cTn id="28" dur="1000"/>
                                        <p:tgtEl>
                                          <p:spTgt spid="233"/>
                                        </p:tgtEl>
                                      </p:cBhvr>
                                    </p:animEffect>
                                    <p:anim calcmode="lin" valueType="num">
                                      <p:cBhvr>
                                        <p:cTn id="29" dur="1000" fill="hold"/>
                                        <p:tgtEl>
                                          <p:spTgt spid="233"/>
                                        </p:tgtEl>
                                        <p:attrNameLst>
                                          <p:attrName>ppt_x</p:attrName>
                                        </p:attrNameLst>
                                      </p:cBhvr>
                                      <p:tavLst>
                                        <p:tav tm="0">
                                          <p:val>
                                            <p:strVal val="#ppt_x"/>
                                          </p:val>
                                        </p:tav>
                                        <p:tav tm="100000">
                                          <p:val>
                                            <p:strVal val="#ppt_x"/>
                                          </p:val>
                                        </p:tav>
                                      </p:tavLst>
                                    </p:anim>
                                    <p:anim calcmode="lin" valueType="num">
                                      <p:cBhvr>
                                        <p:cTn id="30" dur="1000" fill="hold"/>
                                        <p:tgtEl>
                                          <p:spTgt spid="233"/>
                                        </p:tgtEl>
                                        <p:attrNameLst>
                                          <p:attrName>ppt_y</p:attrName>
                                        </p:attrNameLst>
                                      </p:cBhvr>
                                      <p:tavLst>
                                        <p:tav tm="0">
                                          <p:val>
                                            <p:strVal val="#ppt_y+.1"/>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66"/>
                                        </p:tgtEl>
                                        <p:attrNameLst>
                                          <p:attrName>style.visibility</p:attrName>
                                        </p:attrNameLst>
                                      </p:cBhvr>
                                      <p:to>
                                        <p:strVal val="visible"/>
                                      </p:to>
                                    </p:set>
                                    <p:anim calcmode="lin" valueType="num">
                                      <p:cBhvr additive="base">
                                        <p:cTn id="33" dur="500" fill="hold"/>
                                        <p:tgtEl>
                                          <p:spTgt spid="466"/>
                                        </p:tgtEl>
                                        <p:attrNameLst>
                                          <p:attrName>ppt_x</p:attrName>
                                        </p:attrNameLst>
                                      </p:cBhvr>
                                      <p:tavLst>
                                        <p:tav tm="0">
                                          <p:val>
                                            <p:strVal val="#ppt_x"/>
                                          </p:val>
                                        </p:tav>
                                        <p:tav tm="100000">
                                          <p:val>
                                            <p:strVal val="#ppt_x"/>
                                          </p:val>
                                        </p:tav>
                                      </p:tavLst>
                                    </p:anim>
                                    <p:anim calcmode="lin" valueType="num">
                                      <p:cBhvr additive="base">
                                        <p:cTn id="34" dur="500" fill="hold"/>
                                        <p:tgtEl>
                                          <p:spTgt spid="46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1.04167E-6 4.81481E-6 L 0.47136 0.00416 " pathEditMode="relative" rAng="0" ptsTypes="AA">
                                      <p:cBhvr>
                                        <p:cTn id="38" dur="2000" fill="hold"/>
                                        <p:tgtEl>
                                          <p:spTgt spid="5"/>
                                        </p:tgtEl>
                                        <p:attrNameLst>
                                          <p:attrName>ppt_x</p:attrName>
                                          <p:attrName>ppt_y</p:attrName>
                                        </p:attrNameLst>
                                      </p:cBhvr>
                                      <p:rCtr x="23568" y="208"/>
                                    </p:animMotion>
                                  </p:childTnLst>
                                </p:cTn>
                              </p:par>
                              <p:par>
                                <p:cTn id="39" presetID="10" presetClass="exit" presetSubtype="0" fill="hold" grpId="1" nodeType="withEffect">
                                  <p:stCondLst>
                                    <p:cond delay="0"/>
                                  </p:stCondLst>
                                  <p:childTnLst>
                                    <p:animEffect transition="out" filter="fade">
                                      <p:cBhvr>
                                        <p:cTn id="40" dur="500"/>
                                        <p:tgtEl>
                                          <p:spTgt spid="465"/>
                                        </p:tgtEl>
                                      </p:cBhvr>
                                    </p:animEffect>
                                    <p:set>
                                      <p:cBhvr>
                                        <p:cTn id="41" dur="1" fill="hold">
                                          <p:stCondLst>
                                            <p:cond delay="499"/>
                                          </p:stCondLst>
                                        </p:cTn>
                                        <p:tgtEl>
                                          <p:spTgt spid="465"/>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466"/>
                                        </p:tgtEl>
                                      </p:cBhvr>
                                    </p:animEffect>
                                    <p:set>
                                      <p:cBhvr>
                                        <p:cTn id="44" dur="1" fill="hold">
                                          <p:stCondLst>
                                            <p:cond delay="499"/>
                                          </p:stCondLst>
                                        </p:cTn>
                                        <p:tgtEl>
                                          <p:spTgt spid="46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33"/>
                                        </p:tgtEl>
                                      </p:cBhvr>
                                    </p:animEffect>
                                    <p:set>
                                      <p:cBhvr>
                                        <p:cTn id="50" dur="1" fill="hold">
                                          <p:stCondLst>
                                            <p:cond delay="499"/>
                                          </p:stCondLst>
                                        </p:cTn>
                                        <p:tgtEl>
                                          <p:spTgt spid="23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67"/>
                                        </p:tgtEl>
                                        <p:attrNameLst>
                                          <p:attrName>style.visibility</p:attrName>
                                        </p:attrNameLst>
                                      </p:cBhvr>
                                      <p:to>
                                        <p:strVal val="visible"/>
                                      </p:to>
                                    </p:set>
                                    <p:anim calcmode="lin" valueType="num">
                                      <p:cBhvr additive="base">
                                        <p:cTn id="55" dur="500" fill="hold"/>
                                        <p:tgtEl>
                                          <p:spTgt spid="467"/>
                                        </p:tgtEl>
                                        <p:attrNameLst>
                                          <p:attrName>ppt_x</p:attrName>
                                        </p:attrNameLst>
                                      </p:cBhvr>
                                      <p:tavLst>
                                        <p:tav tm="0">
                                          <p:val>
                                            <p:strVal val="#ppt_x"/>
                                          </p:val>
                                        </p:tav>
                                        <p:tav tm="100000">
                                          <p:val>
                                            <p:strVal val="#ppt_x"/>
                                          </p:val>
                                        </p:tav>
                                      </p:tavLst>
                                    </p:anim>
                                    <p:anim calcmode="lin" valueType="num">
                                      <p:cBhvr additive="base">
                                        <p:cTn id="56" dur="500" fill="hold"/>
                                        <p:tgtEl>
                                          <p:spTgt spid="46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68"/>
                                        </p:tgtEl>
                                        <p:attrNameLst>
                                          <p:attrName>style.visibility</p:attrName>
                                        </p:attrNameLst>
                                      </p:cBhvr>
                                      <p:to>
                                        <p:strVal val="visible"/>
                                      </p:to>
                                    </p:set>
                                    <p:anim calcmode="lin" valueType="num">
                                      <p:cBhvr additive="base">
                                        <p:cTn id="59" dur="500" fill="hold"/>
                                        <p:tgtEl>
                                          <p:spTgt spid="468"/>
                                        </p:tgtEl>
                                        <p:attrNameLst>
                                          <p:attrName>ppt_x</p:attrName>
                                        </p:attrNameLst>
                                      </p:cBhvr>
                                      <p:tavLst>
                                        <p:tav tm="0">
                                          <p:val>
                                            <p:strVal val="#ppt_x"/>
                                          </p:val>
                                        </p:tav>
                                        <p:tav tm="100000">
                                          <p:val>
                                            <p:strVal val="#ppt_x"/>
                                          </p:val>
                                        </p:tav>
                                      </p:tavLst>
                                    </p:anim>
                                    <p:anim calcmode="lin" valueType="num">
                                      <p:cBhvr additive="base">
                                        <p:cTn id="60" dur="500" fill="hold"/>
                                        <p:tgtEl>
                                          <p:spTgt spid="468"/>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70"/>
                                        </p:tgtEl>
                                        <p:attrNameLst>
                                          <p:attrName>style.visibility</p:attrName>
                                        </p:attrNameLst>
                                      </p:cBhvr>
                                      <p:to>
                                        <p:strVal val="visible"/>
                                      </p:to>
                                    </p:set>
                                    <p:anim calcmode="lin" valueType="num">
                                      <p:cBhvr additive="base">
                                        <p:cTn id="63" dur="500" fill="hold"/>
                                        <p:tgtEl>
                                          <p:spTgt spid="470"/>
                                        </p:tgtEl>
                                        <p:attrNameLst>
                                          <p:attrName>ppt_x</p:attrName>
                                        </p:attrNameLst>
                                      </p:cBhvr>
                                      <p:tavLst>
                                        <p:tav tm="0">
                                          <p:val>
                                            <p:strVal val="#ppt_x"/>
                                          </p:val>
                                        </p:tav>
                                        <p:tav tm="100000">
                                          <p:val>
                                            <p:strVal val="#ppt_x"/>
                                          </p:val>
                                        </p:tav>
                                      </p:tavLst>
                                    </p:anim>
                                    <p:anim calcmode="lin" valueType="num">
                                      <p:cBhvr additive="base">
                                        <p:cTn id="64" dur="500" fill="hold"/>
                                        <p:tgtEl>
                                          <p:spTgt spid="470"/>
                                        </p:tgtEl>
                                        <p:attrNameLst>
                                          <p:attrName>ppt_y</p:attrName>
                                        </p:attrNameLst>
                                      </p:cBhvr>
                                      <p:tavLst>
                                        <p:tav tm="0">
                                          <p:val>
                                            <p:strVal val="1+#ppt_h/2"/>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79"/>
                                        </p:tgtEl>
                                        <p:attrNameLst>
                                          <p:attrName>style.visibility</p:attrName>
                                        </p:attrNameLst>
                                      </p:cBhvr>
                                      <p:to>
                                        <p:strVal val="visible"/>
                                      </p:to>
                                    </p:set>
                                    <p:animEffect transition="in" filter="fade">
                                      <p:cBhvr>
                                        <p:cTn id="67" dur="1000"/>
                                        <p:tgtEl>
                                          <p:spTgt spid="479"/>
                                        </p:tgtEl>
                                      </p:cBhvr>
                                    </p:animEffect>
                                    <p:anim calcmode="lin" valueType="num">
                                      <p:cBhvr>
                                        <p:cTn id="68" dur="1000" fill="hold"/>
                                        <p:tgtEl>
                                          <p:spTgt spid="479"/>
                                        </p:tgtEl>
                                        <p:attrNameLst>
                                          <p:attrName>ppt_x</p:attrName>
                                        </p:attrNameLst>
                                      </p:cBhvr>
                                      <p:tavLst>
                                        <p:tav tm="0">
                                          <p:val>
                                            <p:strVal val="#ppt_x"/>
                                          </p:val>
                                        </p:tav>
                                        <p:tav tm="100000">
                                          <p:val>
                                            <p:strVal val="#ppt_x"/>
                                          </p:val>
                                        </p:tav>
                                      </p:tavLst>
                                    </p:anim>
                                    <p:anim calcmode="lin" valueType="num">
                                      <p:cBhvr>
                                        <p:cTn id="69" dur="1000" fill="hold"/>
                                        <p:tgtEl>
                                          <p:spTgt spid="479"/>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467"/>
                                        </p:tgtEl>
                                      </p:cBhvr>
                                    </p:animEffect>
                                    <p:set>
                                      <p:cBhvr>
                                        <p:cTn id="74" dur="1" fill="hold">
                                          <p:stCondLst>
                                            <p:cond delay="499"/>
                                          </p:stCondLst>
                                        </p:cTn>
                                        <p:tgtEl>
                                          <p:spTgt spid="467"/>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479"/>
                                        </p:tgtEl>
                                      </p:cBhvr>
                                    </p:animEffect>
                                    <p:set>
                                      <p:cBhvr>
                                        <p:cTn id="77" dur="1" fill="hold">
                                          <p:stCondLst>
                                            <p:cond delay="499"/>
                                          </p:stCondLst>
                                        </p:cTn>
                                        <p:tgtEl>
                                          <p:spTgt spid="479"/>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468"/>
                                        </p:tgtEl>
                                      </p:cBhvr>
                                    </p:animEffect>
                                    <p:set>
                                      <p:cBhvr>
                                        <p:cTn id="80" dur="1" fill="hold">
                                          <p:stCondLst>
                                            <p:cond delay="499"/>
                                          </p:stCondLst>
                                        </p:cTn>
                                        <p:tgtEl>
                                          <p:spTgt spid="468"/>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70"/>
                                        </p:tgtEl>
                                      </p:cBhvr>
                                    </p:animEffect>
                                    <p:set>
                                      <p:cBhvr>
                                        <p:cTn id="83" dur="1" fill="hold">
                                          <p:stCondLst>
                                            <p:cond delay="499"/>
                                          </p:stCondLst>
                                        </p:cTn>
                                        <p:tgtEl>
                                          <p:spTgt spid="470"/>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477"/>
                                        </p:tgtEl>
                                        <p:attrNameLst>
                                          <p:attrName>style.visibility</p:attrName>
                                        </p:attrNameLst>
                                      </p:cBhvr>
                                      <p:to>
                                        <p:strVal val="visible"/>
                                      </p:to>
                                    </p:set>
                                    <p:anim calcmode="lin" valueType="num">
                                      <p:cBhvr additive="base">
                                        <p:cTn id="88" dur="500" fill="hold"/>
                                        <p:tgtEl>
                                          <p:spTgt spid="477"/>
                                        </p:tgtEl>
                                        <p:attrNameLst>
                                          <p:attrName>ppt_x</p:attrName>
                                        </p:attrNameLst>
                                      </p:cBhvr>
                                      <p:tavLst>
                                        <p:tav tm="0">
                                          <p:val>
                                            <p:strVal val="#ppt_x"/>
                                          </p:val>
                                        </p:tav>
                                        <p:tav tm="100000">
                                          <p:val>
                                            <p:strVal val="#ppt_x"/>
                                          </p:val>
                                        </p:tav>
                                      </p:tavLst>
                                    </p:anim>
                                    <p:anim calcmode="lin" valueType="num">
                                      <p:cBhvr additive="base">
                                        <p:cTn id="89" dur="500" fill="hold"/>
                                        <p:tgtEl>
                                          <p:spTgt spid="477"/>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476"/>
                                        </p:tgtEl>
                                        <p:attrNameLst>
                                          <p:attrName>style.visibility</p:attrName>
                                        </p:attrNameLst>
                                      </p:cBhvr>
                                      <p:to>
                                        <p:strVal val="visible"/>
                                      </p:to>
                                    </p:set>
                                    <p:anim calcmode="lin" valueType="num">
                                      <p:cBhvr additive="base">
                                        <p:cTn id="92" dur="500" fill="hold"/>
                                        <p:tgtEl>
                                          <p:spTgt spid="476"/>
                                        </p:tgtEl>
                                        <p:attrNameLst>
                                          <p:attrName>ppt_x</p:attrName>
                                        </p:attrNameLst>
                                      </p:cBhvr>
                                      <p:tavLst>
                                        <p:tav tm="0">
                                          <p:val>
                                            <p:strVal val="#ppt_x"/>
                                          </p:val>
                                        </p:tav>
                                        <p:tav tm="100000">
                                          <p:val>
                                            <p:strVal val="#ppt_x"/>
                                          </p:val>
                                        </p:tav>
                                      </p:tavLst>
                                    </p:anim>
                                    <p:anim calcmode="lin" valueType="num">
                                      <p:cBhvr additive="base">
                                        <p:cTn id="93" dur="500" fill="hold"/>
                                        <p:tgtEl>
                                          <p:spTgt spid="476"/>
                                        </p:tgtEl>
                                        <p:attrNameLst>
                                          <p:attrName>ppt_y</p:attrName>
                                        </p:attrNameLst>
                                      </p:cBhvr>
                                      <p:tavLst>
                                        <p:tav tm="0">
                                          <p:val>
                                            <p:strVal val="1+#ppt_h/2"/>
                                          </p:val>
                                        </p:tav>
                                        <p:tav tm="100000">
                                          <p:val>
                                            <p:strVal val="#ppt_y"/>
                                          </p:val>
                                        </p:tav>
                                      </p:tavLst>
                                    </p:anim>
                                  </p:childTnLst>
                                </p:cTn>
                              </p:par>
                              <p:par>
                                <p:cTn id="94" presetID="2" presetClass="entr" presetSubtype="4" fill="hold" nodeType="withEffect">
                                  <p:stCondLst>
                                    <p:cond delay="0"/>
                                  </p:stCondLst>
                                  <p:childTnLst>
                                    <p:set>
                                      <p:cBhvr>
                                        <p:cTn id="95" dur="1" fill="hold">
                                          <p:stCondLst>
                                            <p:cond delay="0"/>
                                          </p:stCondLst>
                                        </p:cTn>
                                        <p:tgtEl>
                                          <p:spTgt spid="474"/>
                                        </p:tgtEl>
                                        <p:attrNameLst>
                                          <p:attrName>style.visibility</p:attrName>
                                        </p:attrNameLst>
                                      </p:cBhvr>
                                      <p:to>
                                        <p:strVal val="visible"/>
                                      </p:to>
                                    </p:set>
                                    <p:anim calcmode="lin" valueType="num">
                                      <p:cBhvr additive="base">
                                        <p:cTn id="96" dur="500" fill="hold"/>
                                        <p:tgtEl>
                                          <p:spTgt spid="474"/>
                                        </p:tgtEl>
                                        <p:attrNameLst>
                                          <p:attrName>ppt_x</p:attrName>
                                        </p:attrNameLst>
                                      </p:cBhvr>
                                      <p:tavLst>
                                        <p:tav tm="0">
                                          <p:val>
                                            <p:strVal val="#ppt_x"/>
                                          </p:val>
                                        </p:tav>
                                        <p:tav tm="100000">
                                          <p:val>
                                            <p:strVal val="#ppt_x"/>
                                          </p:val>
                                        </p:tav>
                                      </p:tavLst>
                                    </p:anim>
                                    <p:anim calcmode="lin" valueType="num">
                                      <p:cBhvr additive="base">
                                        <p:cTn id="97" dur="500" fill="hold"/>
                                        <p:tgtEl>
                                          <p:spTgt spid="474"/>
                                        </p:tgtEl>
                                        <p:attrNameLst>
                                          <p:attrName>ppt_y</p:attrName>
                                        </p:attrNameLst>
                                      </p:cBhvr>
                                      <p:tavLst>
                                        <p:tav tm="0">
                                          <p:val>
                                            <p:strVal val="1+#ppt_h/2"/>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480"/>
                                        </p:tgtEl>
                                        <p:attrNameLst>
                                          <p:attrName>style.visibility</p:attrName>
                                        </p:attrNameLst>
                                      </p:cBhvr>
                                      <p:to>
                                        <p:strVal val="visible"/>
                                      </p:to>
                                    </p:set>
                                    <p:animEffect transition="in" filter="fade">
                                      <p:cBhvr>
                                        <p:cTn id="100" dur="1000"/>
                                        <p:tgtEl>
                                          <p:spTgt spid="480"/>
                                        </p:tgtEl>
                                      </p:cBhvr>
                                    </p:animEffect>
                                    <p:anim calcmode="lin" valueType="num">
                                      <p:cBhvr>
                                        <p:cTn id="101" dur="1000" fill="hold"/>
                                        <p:tgtEl>
                                          <p:spTgt spid="480"/>
                                        </p:tgtEl>
                                        <p:attrNameLst>
                                          <p:attrName>ppt_x</p:attrName>
                                        </p:attrNameLst>
                                      </p:cBhvr>
                                      <p:tavLst>
                                        <p:tav tm="0">
                                          <p:val>
                                            <p:strVal val="#ppt_x"/>
                                          </p:val>
                                        </p:tav>
                                        <p:tav tm="100000">
                                          <p:val>
                                            <p:strVal val="#ppt_x"/>
                                          </p:val>
                                        </p:tav>
                                      </p:tavLst>
                                    </p:anim>
                                    <p:anim calcmode="lin" valueType="num">
                                      <p:cBhvr>
                                        <p:cTn id="102" dur="1000" fill="hold"/>
                                        <p:tgtEl>
                                          <p:spTgt spid="4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p:bldP spid="465" grpId="1"/>
      <p:bldP spid="479" grpId="0"/>
      <p:bldP spid="479" grpId="1"/>
      <p:bldP spid="480" grpId="0"/>
      <p:bldP spid="466" grpId="0"/>
      <p:bldP spid="46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 - LST</a:t>
            </a:r>
            <a:endParaRPr lang="en-US" sz="4000" dirty="0">
              <a:solidFill>
                <a:schemeClr val="bg1"/>
              </a:solidFill>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2820987" y="1504950"/>
            <a:ext cx="7210425" cy="5067300"/>
          </a:xfrm>
          <a:prstGeom prst="rect">
            <a:avLst/>
          </a:prstGeom>
        </p:spPr>
      </p:pic>
      <p:grpSp>
        <p:nvGrpSpPr>
          <p:cNvPr id="6" name="Group 4"/>
          <p:cNvGrpSpPr>
            <a:grpSpLocks noChangeAspect="1"/>
          </p:cNvGrpSpPr>
          <p:nvPr/>
        </p:nvGrpSpPr>
        <p:grpSpPr bwMode="auto">
          <a:xfrm>
            <a:off x="7390267" y="1657350"/>
            <a:ext cx="4219997" cy="2101850"/>
            <a:chOff x="4405" y="422"/>
            <a:chExt cx="2072" cy="1032"/>
          </a:xfrm>
        </p:grpSpPr>
        <p:sp>
          <p:nvSpPr>
            <p:cNvPr id="7" name="AutoShape 3"/>
            <p:cNvSpPr>
              <a:spLocks noChangeAspect="1" noChangeArrowheads="1" noTextEdit="1"/>
            </p:cNvSpPr>
            <p:nvPr/>
          </p:nvSpPr>
          <p:spPr bwMode="auto">
            <a:xfrm>
              <a:off x="4405" y="422"/>
              <a:ext cx="2063" cy="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5"/>
            <p:cNvSpPr>
              <a:spLocks noChangeArrowheads="1"/>
            </p:cNvSpPr>
            <p:nvPr/>
          </p:nvSpPr>
          <p:spPr bwMode="auto">
            <a:xfrm>
              <a:off x="5076" y="422"/>
              <a:ext cx="1401"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300" b="1" dirty="0" smtClean="0">
                  <a:solidFill>
                    <a:schemeClr val="bg2">
                      <a:lumMod val="50000"/>
                    </a:schemeClr>
                  </a:solidFill>
                  <a:latin typeface="+mj-lt"/>
                </a:rPr>
                <a:t>Monthly Average Daytime LST (◦C)</a:t>
              </a:r>
              <a:endParaRPr kumimoji="0" lang="en-US" altLang="en-US" sz="1300" b="0" i="0" u="none" strike="noStrike" cap="none" normalizeH="0" baseline="0" dirty="0" smtClean="0">
                <a:ln>
                  <a:noFill/>
                </a:ln>
                <a:solidFill>
                  <a:schemeClr val="bg2">
                    <a:lumMod val="50000"/>
                  </a:schemeClr>
                </a:solidFill>
                <a:effectLst/>
                <a:latin typeface="+mj-lt"/>
              </a:endParaRPr>
            </a:p>
          </p:txBody>
        </p:sp>
        <p:sp>
          <p:nvSpPr>
            <p:cNvPr id="11" name="Rectangle 6"/>
            <p:cNvSpPr>
              <a:spLocks noChangeArrowheads="1"/>
            </p:cNvSpPr>
            <p:nvPr/>
          </p:nvSpPr>
          <p:spPr bwMode="auto">
            <a:xfrm>
              <a:off x="5018" y="555"/>
              <a:ext cx="243" cy="120"/>
            </a:xfrm>
            <a:prstGeom prst="rect">
              <a:avLst/>
            </a:prstGeom>
            <a:solidFill>
              <a:srgbClr val="2892C7"/>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Rectangle 7"/>
            <p:cNvSpPr>
              <a:spLocks noChangeArrowheads="1"/>
            </p:cNvSpPr>
            <p:nvPr/>
          </p:nvSpPr>
          <p:spPr bwMode="auto">
            <a:xfrm>
              <a:off x="5018" y="555"/>
              <a:ext cx="243"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8"/>
            <p:cNvSpPr>
              <a:spLocks noChangeArrowheads="1"/>
            </p:cNvSpPr>
            <p:nvPr/>
          </p:nvSpPr>
          <p:spPr bwMode="auto">
            <a:xfrm rot="18900000">
              <a:off x="4873" y="799"/>
              <a:ext cx="34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smtClean="0">
                  <a:solidFill>
                    <a:schemeClr val="bg2">
                      <a:lumMod val="50000"/>
                    </a:schemeClr>
                  </a:solidFill>
                  <a:latin typeface="+mj-lt"/>
                </a:rPr>
                <a:t>12.4</a:t>
              </a:r>
              <a:r>
                <a:rPr kumimoji="0" lang="en-US" altLang="en-US" sz="1100" b="0" i="0" u="none" strike="noStrike" cap="none" normalizeH="0" baseline="0" dirty="0" smtClean="0">
                  <a:ln>
                    <a:noFill/>
                  </a:ln>
                  <a:solidFill>
                    <a:schemeClr val="bg2">
                      <a:lumMod val="50000"/>
                    </a:schemeClr>
                  </a:solidFill>
                  <a:effectLst/>
                  <a:latin typeface="+mj-lt"/>
                </a:rPr>
                <a:t> – 18.6</a:t>
              </a:r>
            </a:p>
          </p:txBody>
        </p:sp>
        <p:sp>
          <p:nvSpPr>
            <p:cNvPr id="14" name="Rectangle 9"/>
            <p:cNvSpPr>
              <a:spLocks noChangeArrowheads="1"/>
            </p:cNvSpPr>
            <p:nvPr/>
          </p:nvSpPr>
          <p:spPr bwMode="auto">
            <a:xfrm>
              <a:off x="5261" y="555"/>
              <a:ext cx="241" cy="120"/>
            </a:xfrm>
            <a:prstGeom prst="rect">
              <a:avLst/>
            </a:prstGeom>
            <a:solidFill>
              <a:srgbClr val="8CB8A4"/>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Rectangle 10"/>
            <p:cNvSpPr>
              <a:spLocks noChangeArrowheads="1"/>
            </p:cNvSpPr>
            <p:nvPr/>
          </p:nvSpPr>
          <p:spPr bwMode="auto">
            <a:xfrm>
              <a:off x="5261" y="555"/>
              <a:ext cx="241"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11"/>
            <p:cNvSpPr>
              <a:spLocks noChangeArrowheads="1"/>
            </p:cNvSpPr>
            <p:nvPr/>
          </p:nvSpPr>
          <p:spPr bwMode="auto">
            <a:xfrm rot="18900000">
              <a:off x="5115" y="793"/>
              <a:ext cx="31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bg2">
                      <a:lumMod val="50000"/>
                    </a:schemeClr>
                  </a:solidFill>
                  <a:effectLst/>
                  <a:latin typeface="+mj-lt"/>
                </a:rPr>
                <a:t>18.7- 22.4</a:t>
              </a:r>
            </a:p>
          </p:txBody>
        </p:sp>
        <p:sp>
          <p:nvSpPr>
            <p:cNvPr id="17" name="Rectangle 12"/>
            <p:cNvSpPr>
              <a:spLocks noChangeArrowheads="1"/>
            </p:cNvSpPr>
            <p:nvPr/>
          </p:nvSpPr>
          <p:spPr bwMode="auto">
            <a:xfrm>
              <a:off x="5502" y="555"/>
              <a:ext cx="241" cy="120"/>
            </a:xfrm>
            <a:prstGeom prst="rect">
              <a:avLst/>
            </a:prstGeom>
            <a:solidFill>
              <a:srgbClr val="D7E37D"/>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Rectangle 13"/>
            <p:cNvSpPr>
              <a:spLocks noChangeArrowheads="1"/>
            </p:cNvSpPr>
            <p:nvPr/>
          </p:nvSpPr>
          <p:spPr bwMode="auto">
            <a:xfrm>
              <a:off x="5502" y="555"/>
              <a:ext cx="241"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Rectangle 14"/>
            <p:cNvSpPr>
              <a:spLocks noChangeArrowheads="1"/>
            </p:cNvSpPr>
            <p:nvPr/>
          </p:nvSpPr>
          <p:spPr bwMode="auto">
            <a:xfrm rot="18900000">
              <a:off x="5353" y="802"/>
              <a:ext cx="31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bg2">
                      <a:lumMod val="50000"/>
                    </a:schemeClr>
                  </a:solidFill>
                  <a:effectLst/>
                  <a:latin typeface="+mj-lt"/>
                </a:rPr>
                <a:t>22.5- 25.3</a:t>
              </a:r>
            </a:p>
          </p:txBody>
        </p:sp>
        <p:sp>
          <p:nvSpPr>
            <p:cNvPr id="20" name="Rectangle 15"/>
            <p:cNvSpPr>
              <a:spLocks noChangeArrowheads="1"/>
            </p:cNvSpPr>
            <p:nvPr/>
          </p:nvSpPr>
          <p:spPr bwMode="auto">
            <a:xfrm>
              <a:off x="5743" y="555"/>
              <a:ext cx="242" cy="120"/>
            </a:xfrm>
            <a:prstGeom prst="rect">
              <a:avLst/>
            </a:prstGeom>
            <a:solidFill>
              <a:srgbClr val="FCCF51"/>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Rectangle 16"/>
            <p:cNvSpPr>
              <a:spLocks noChangeArrowheads="1"/>
            </p:cNvSpPr>
            <p:nvPr/>
          </p:nvSpPr>
          <p:spPr bwMode="auto">
            <a:xfrm>
              <a:off x="5743" y="555"/>
              <a:ext cx="242"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angle 17"/>
            <p:cNvSpPr>
              <a:spLocks noChangeArrowheads="1"/>
            </p:cNvSpPr>
            <p:nvPr/>
          </p:nvSpPr>
          <p:spPr bwMode="auto">
            <a:xfrm rot="18900000">
              <a:off x="5605" y="786"/>
              <a:ext cx="31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bg2">
                      <a:lumMod val="50000"/>
                    </a:schemeClr>
                  </a:solidFill>
                  <a:effectLst/>
                  <a:latin typeface="+mj-lt"/>
                </a:rPr>
                <a:t>25.4 -27.6</a:t>
              </a:r>
            </a:p>
          </p:txBody>
        </p:sp>
        <p:sp>
          <p:nvSpPr>
            <p:cNvPr id="23" name="Rectangle 18"/>
            <p:cNvSpPr>
              <a:spLocks noChangeArrowheads="1"/>
            </p:cNvSpPr>
            <p:nvPr/>
          </p:nvSpPr>
          <p:spPr bwMode="auto">
            <a:xfrm>
              <a:off x="5985" y="555"/>
              <a:ext cx="241" cy="120"/>
            </a:xfrm>
            <a:prstGeom prst="rect">
              <a:avLst/>
            </a:prstGeom>
            <a:solidFill>
              <a:srgbClr val="F77A2D"/>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19"/>
            <p:cNvSpPr>
              <a:spLocks noChangeArrowheads="1"/>
            </p:cNvSpPr>
            <p:nvPr/>
          </p:nvSpPr>
          <p:spPr bwMode="auto">
            <a:xfrm>
              <a:off x="5985" y="555"/>
              <a:ext cx="241"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Rectangle 20"/>
            <p:cNvSpPr>
              <a:spLocks noChangeArrowheads="1"/>
            </p:cNvSpPr>
            <p:nvPr/>
          </p:nvSpPr>
          <p:spPr bwMode="auto">
            <a:xfrm rot="18900000">
              <a:off x="5821" y="807"/>
              <a:ext cx="34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smtClean="0">
                  <a:solidFill>
                    <a:schemeClr val="bg2">
                      <a:lumMod val="50000"/>
                    </a:schemeClr>
                  </a:solidFill>
                  <a:latin typeface="+mj-lt"/>
                </a:rPr>
                <a:t>27.7</a:t>
              </a:r>
              <a:r>
                <a:rPr kumimoji="0" lang="en-US" altLang="en-US" sz="1100" b="0" i="0" u="none" strike="noStrike" cap="none" normalizeH="0" baseline="0" dirty="0" smtClean="0">
                  <a:ln>
                    <a:noFill/>
                  </a:ln>
                  <a:solidFill>
                    <a:schemeClr val="bg2">
                      <a:lumMod val="50000"/>
                    </a:schemeClr>
                  </a:solidFill>
                  <a:effectLst/>
                  <a:latin typeface="+mj-lt"/>
                </a:rPr>
                <a:t> – 30.1</a:t>
              </a:r>
            </a:p>
          </p:txBody>
        </p:sp>
        <p:sp>
          <p:nvSpPr>
            <p:cNvPr id="26" name="Rectangle 21"/>
            <p:cNvSpPr>
              <a:spLocks noChangeArrowheads="1"/>
            </p:cNvSpPr>
            <p:nvPr/>
          </p:nvSpPr>
          <p:spPr bwMode="auto">
            <a:xfrm>
              <a:off x="6226" y="555"/>
              <a:ext cx="241" cy="120"/>
            </a:xfrm>
            <a:prstGeom prst="rect">
              <a:avLst/>
            </a:prstGeom>
            <a:solidFill>
              <a:srgbClr val="E81515"/>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 name="Rectangle 22"/>
            <p:cNvSpPr>
              <a:spLocks noChangeArrowheads="1"/>
            </p:cNvSpPr>
            <p:nvPr/>
          </p:nvSpPr>
          <p:spPr bwMode="auto">
            <a:xfrm>
              <a:off x="6226" y="555"/>
              <a:ext cx="241"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Rectangle 23"/>
            <p:cNvSpPr>
              <a:spLocks noChangeArrowheads="1"/>
            </p:cNvSpPr>
            <p:nvPr/>
          </p:nvSpPr>
          <p:spPr bwMode="auto">
            <a:xfrm rot="18900000">
              <a:off x="6055" y="809"/>
              <a:ext cx="34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smtClean="0">
                  <a:solidFill>
                    <a:schemeClr val="bg2">
                      <a:lumMod val="50000"/>
                    </a:schemeClr>
                  </a:solidFill>
                  <a:latin typeface="+mj-lt"/>
                </a:rPr>
                <a:t>30.2</a:t>
              </a:r>
              <a:r>
                <a:rPr kumimoji="0" lang="en-US" altLang="en-US" sz="1100" b="0" i="0" u="none" strike="noStrike" cap="none" normalizeH="0" baseline="0" dirty="0" smtClean="0">
                  <a:ln>
                    <a:noFill/>
                  </a:ln>
                  <a:solidFill>
                    <a:schemeClr val="bg2">
                      <a:lumMod val="50000"/>
                    </a:schemeClr>
                  </a:solidFill>
                  <a:effectLst/>
                  <a:latin typeface="+mj-lt"/>
                </a:rPr>
                <a:t> – 36.1</a:t>
              </a:r>
            </a:p>
          </p:txBody>
        </p:sp>
      </p:grpSp>
      <p:sp>
        <p:nvSpPr>
          <p:cNvPr id="4" name="TextBox 3"/>
          <p:cNvSpPr txBox="1"/>
          <p:nvPr/>
        </p:nvSpPr>
        <p:spPr>
          <a:xfrm>
            <a:off x="266700" y="1854908"/>
            <a:ext cx="2657475" cy="2862322"/>
          </a:xfrm>
          <a:prstGeom prst="rect">
            <a:avLst/>
          </a:prstGeom>
          <a:noFill/>
        </p:spPr>
        <p:txBody>
          <a:bodyPr wrap="square" rtlCol="0">
            <a:spAutoFit/>
          </a:bodyPr>
          <a:lstStyle/>
          <a:p>
            <a:pPr marL="342900" indent="-342900">
              <a:buClr>
                <a:schemeClr val="accent2"/>
              </a:buClr>
              <a:buFont typeface="Wingdings" panose="05000000000000000000" pitchFamily="2" charset="2"/>
              <a:buChar char="Ø"/>
            </a:pPr>
            <a:r>
              <a:rPr lang="en-US" dirty="0" smtClean="0">
                <a:solidFill>
                  <a:schemeClr val="tx1">
                    <a:lumMod val="50000"/>
                    <a:lumOff val="50000"/>
                  </a:schemeClr>
                </a:solidFill>
              </a:rPr>
              <a:t>Land Surface Temperature average </a:t>
            </a:r>
          </a:p>
          <a:p>
            <a:pPr marL="342900" indent="-342900">
              <a:buClr>
                <a:schemeClr val="accent2"/>
              </a:buClr>
              <a:buFont typeface="Wingdings" panose="05000000000000000000" pitchFamily="2" charset="2"/>
              <a:buChar char="Ø"/>
            </a:pPr>
            <a:r>
              <a:rPr lang="en-US" dirty="0" smtClean="0">
                <a:solidFill>
                  <a:schemeClr val="tx1">
                    <a:lumMod val="50000"/>
                    <a:lumOff val="50000"/>
                  </a:schemeClr>
                </a:solidFill>
              </a:rPr>
              <a:t>March 2000 – September 2016</a:t>
            </a:r>
          </a:p>
          <a:p>
            <a:pPr marL="342900" indent="-342900">
              <a:buClr>
                <a:schemeClr val="accent2"/>
              </a:buClr>
              <a:buFont typeface="Wingdings" panose="05000000000000000000" pitchFamily="2" charset="2"/>
              <a:buChar char="Ø"/>
            </a:pPr>
            <a:r>
              <a:rPr lang="en-US" dirty="0">
                <a:solidFill>
                  <a:schemeClr val="tx1">
                    <a:lumMod val="50000"/>
                    <a:lumOff val="50000"/>
                  </a:schemeClr>
                </a:solidFill>
              </a:rPr>
              <a:t>Temperature is based on elevation</a:t>
            </a:r>
          </a:p>
          <a:p>
            <a:pPr marL="342900" indent="-342900">
              <a:buClr>
                <a:schemeClr val="accent2"/>
              </a:buClr>
              <a:buFont typeface="Wingdings" panose="05000000000000000000" pitchFamily="2" charset="2"/>
              <a:buChar char="Ø"/>
            </a:pPr>
            <a:r>
              <a:rPr lang="en-US" dirty="0" smtClean="0">
                <a:solidFill>
                  <a:schemeClr val="tx1">
                    <a:lumMod val="50000"/>
                    <a:lumOff val="50000"/>
                  </a:schemeClr>
                </a:solidFill>
              </a:rPr>
              <a:t>No significant trends</a:t>
            </a:r>
          </a:p>
        </p:txBody>
      </p:sp>
    </p:spTree>
    <p:extLst>
      <p:ext uri="{BB962C8B-B14F-4D97-AF65-F5344CB8AC3E}">
        <p14:creationId xmlns:p14="http://schemas.microsoft.com/office/powerpoint/2010/main" val="31354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365375" y="1466785"/>
          <a:ext cx="8013699" cy="4989895"/>
        </p:xfrm>
        <a:graphic>
          <a:graphicData uri="http://schemas.openxmlformats.org/drawingml/2006/table">
            <a:tbl>
              <a:tblPr/>
              <a:tblGrid>
                <a:gridCol w="3426912"/>
                <a:gridCol w="1528929"/>
                <a:gridCol w="1528929"/>
                <a:gridCol w="1528929"/>
              </a:tblGrid>
              <a:tr h="570799">
                <a:tc>
                  <a:txBody>
                    <a:bodyPr/>
                    <a:lstStyle/>
                    <a:p>
                      <a:pPr algn="ctr" fontAlgn="ctr"/>
                      <a:r>
                        <a:rPr lang="en-US" sz="180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2000" b="1" i="1" u="none" strike="noStrike" dirty="0">
                          <a:solidFill>
                            <a:srgbClr val="595959"/>
                          </a:solidFill>
                          <a:effectLst/>
                          <a:latin typeface="Century Gothic" panose="020B0502020202020204" pitchFamily="34" charset="0"/>
                        </a:rPr>
                        <a:t>SPI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2000" b="1" i="1" u="none" strike="noStrike" dirty="0">
                          <a:solidFill>
                            <a:srgbClr val="595959"/>
                          </a:solidFill>
                          <a:effectLst/>
                          <a:latin typeface="Century Gothic" panose="020B0502020202020204" pitchFamily="34" charset="0"/>
                        </a:rPr>
                        <a:t>RZSM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2000" b="1" i="1" u="none" strike="noStrike" dirty="0">
                          <a:solidFill>
                            <a:srgbClr val="595959"/>
                          </a:solidFill>
                          <a:effectLst/>
                          <a:latin typeface="Century Gothic" panose="020B0502020202020204" pitchFamily="34" charset="0"/>
                        </a:rPr>
                        <a:t>LST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258">
                <a:tc>
                  <a:txBody>
                    <a:bodyPr/>
                    <a:lstStyle/>
                    <a:p>
                      <a:pPr algn="ctr" rtl="0" fontAlgn="ctr"/>
                      <a:r>
                        <a:rPr lang="en-US" sz="1500" b="1" i="0" u="none" strike="noStrike" dirty="0">
                          <a:solidFill>
                            <a:srgbClr val="595959"/>
                          </a:solidFill>
                          <a:effectLst/>
                          <a:latin typeface="Century Gothic" panose="020B0502020202020204" pitchFamily="34" charset="0"/>
                        </a:rPr>
                        <a:t>Arid Canyonlands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ctr"/>
                      <a:r>
                        <a:rPr lang="en-US" sz="1500" b="1" i="0" u="none" strike="noStrike">
                          <a:solidFill>
                            <a:srgbClr val="000000"/>
                          </a:solidFill>
                          <a:effectLst/>
                          <a:latin typeface="Century Gothic" panose="020B0502020202020204" pitchFamily="34" charset="0"/>
                        </a:rPr>
                        <a:t>-0.0128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4BE"/>
                    </a:solidFill>
                  </a:tcPr>
                </a:tc>
                <a:tc>
                  <a:txBody>
                    <a:bodyPr/>
                    <a:lstStyle/>
                    <a:p>
                      <a:pPr algn="ctr" rtl="0" fontAlgn="ctr"/>
                      <a:r>
                        <a:rPr lang="en-US" sz="1500" b="0" i="0" u="none" strike="noStrike">
                          <a:solidFill>
                            <a:srgbClr val="000000"/>
                          </a:solidFill>
                          <a:effectLst/>
                          <a:latin typeface="Century Gothic" panose="020B0502020202020204" pitchFamily="34" charset="0"/>
                        </a:rPr>
                        <a:t>-0.0427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0" i="0" u="none" strike="noStrike">
                          <a:solidFill>
                            <a:srgbClr val="000000"/>
                          </a:solidFill>
                          <a:effectLst/>
                          <a:latin typeface="Century Gothic" panose="020B0502020202020204" pitchFamily="34" charset="0"/>
                        </a:rPr>
                        <a:t>-0.0155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258">
                <a:tc>
                  <a:txBody>
                    <a:bodyPr/>
                    <a:lstStyle/>
                    <a:p>
                      <a:pPr algn="ctr" rtl="0" fontAlgn="ctr"/>
                      <a:r>
                        <a:rPr lang="en-US" sz="1500" b="1" i="0" u="none" strike="noStrike" dirty="0">
                          <a:solidFill>
                            <a:srgbClr val="595959"/>
                          </a:solidFill>
                          <a:effectLst/>
                          <a:latin typeface="Century Gothic" panose="020B0502020202020204" pitchFamily="34" charset="0"/>
                        </a:rPr>
                        <a:t>Chaco Tablelands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effectLst/>
                          <a:latin typeface="Century Gothic" panose="020B0502020202020204" pitchFamily="34" charset="0"/>
                        </a:rPr>
                        <a:t>-0.0093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n-US" sz="1500" b="0" i="0" u="none" strike="noStrike">
                          <a:solidFill>
                            <a:srgbClr val="000000"/>
                          </a:solidFill>
                          <a:effectLst/>
                          <a:latin typeface="Century Gothic" panose="020B0502020202020204" pitchFamily="34" charset="0"/>
                        </a:rPr>
                        <a:t>-0.0797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0" i="0" u="none" strike="noStrike">
                          <a:solidFill>
                            <a:srgbClr val="000000"/>
                          </a:solidFill>
                          <a:effectLst/>
                          <a:latin typeface="Century Gothic" panose="020B0502020202020204" pitchFamily="34" charset="0"/>
                        </a:rPr>
                        <a:t>-0.0251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258">
                <a:tc>
                  <a:txBody>
                    <a:bodyPr/>
                    <a:lstStyle/>
                    <a:p>
                      <a:pPr algn="ctr" rtl="0" fontAlgn="ctr"/>
                      <a:r>
                        <a:rPr lang="en-US" sz="1500" b="1" i="0" u="none" strike="noStrike" dirty="0" err="1">
                          <a:solidFill>
                            <a:srgbClr val="595959"/>
                          </a:solidFill>
                          <a:effectLst/>
                          <a:latin typeface="Century Gothic" panose="020B0502020202020204" pitchFamily="34" charset="0"/>
                        </a:rPr>
                        <a:t>Chinle</a:t>
                      </a:r>
                      <a:r>
                        <a:rPr lang="en-US" sz="1500" b="1" i="0" u="none" strike="noStrike" dirty="0">
                          <a:solidFill>
                            <a:srgbClr val="595959"/>
                          </a:solidFill>
                          <a:effectLst/>
                          <a:latin typeface="Century Gothic" panose="020B0502020202020204" pitchFamily="34" charset="0"/>
                        </a:rPr>
                        <a:t> Valley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ctr"/>
                      <a:r>
                        <a:rPr lang="en-US" sz="1500" b="1" i="0" u="none" strike="noStrike">
                          <a:solidFill>
                            <a:srgbClr val="000000"/>
                          </a:solidFill>
                          <a:effectLst/>
                          <a:latin typeface="Century Gothic" panose="020B0502020202020204" pitchFamily="34" charset="0"/>
                        </a:rPr>
                        <a:t>-0.026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9965"/>
                    </a:solidFill>
                  </a:tcPr>
                </a:tc>
                <a:tc>
                  <a:txBody>
                    <a:bodyPr/>
                    <a:lstStyle/>
                    <a:p>
                      <a:pPr algn="ctr" rtl="0" fontAlgn="ctr"/>
                      <a:r>
                        <a:rPr lang="en-US" sz="1500" b="0" i="0" u="none" strike="noStrike">
                          <a:solidFill>
                            <a:srgbClr val="000000"/>
                          </a:solidFill>
                          <a:effectLst/>
                          <a:latin typeface="Century Gothic" panose="020B0502020202020204" pitchFamily="34" charset="0"/>
                        </a:rPr>
                        <a:t>-0.0162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0" i="0" u="none" strike="noStrike">
                          <a:solidFill>
                            <a:srgbClr val="000000"/>
                          </a:solidFill>
                          <a:effectLst/>
                          <a:latin typeface="Century Gothic" panose="020B0502020202020204" pitchFamily="34" charset="0"/>
                        </a:rPr>
                        <a:t>-0.0529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258">
                <a:tc>
                  <a:txBody>
                    <a:bodyPr/>
                    <a:lstStyle/>
                    <a:p>
                      <a:pPr algn="ctr" rtl="0" fontAlgn="ctr"/>
                      <a:r>
                        <a:rPr lang="en-US" sz="1500" b="1" i="0" u="none" strike="noStrike">
                          <a:solidFill>
                            <a:srgbClr val="595959"/>
                          </a:solidFill>
                          <a:effectLst/>
                          <a:latin typeface="Century Gothic" panose="020B0502020202020204" pitchFamily="34" charset="0"/>
                        </a:rPr>
                        <a:t>Chuska Mountains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effectLst/>
                          <a:latin typeface="Century Gothic" panose="020B0502020202020204" pitchFamily="34" charset="0"/>
                        </a:rPr>
                        <a:t>-0.0305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446"/>
                    </a:solidFill>
                  </a:tcPr>
                </a:tc>
                <a:tc>
                  <a:txBody>
                    <a:bodyPr/>
                    <a:lstStyle/>
                    <a:p>
                      <a:pPr algn="ctr" rtl="0" fontAlgn="ctr"/>
                      <a:r>
                        <a:rPr lang="en-US" sz="1500" b="0" i="0" u="none" strike="noStrike">
                          <a:solidFill>
                            <a:srgbClr val="000000"/>
                          </a:solidFill>
                          <a:effectLst/>
                          <a:latin typeface="Century Gothic" panose="020B0502020202020204" pitchFamily="34" charset="0"/>
                        </a:rPr>
                        <a:t>0.0363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0" i="0" u="none" strike="noStrike">
                          <a:solidFill>
                            <a:srgbClr val="000000"/>
                          </a:solidFill>
                          <a:effectLst/>
                          <a:latin typeface="Century Gothic" panose="020B0502020202020204" pitchFamily="34" charset="0"/>
                        </a:rPr>
                        <a:t>-0.0072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258">
                <a:tc>
                  <a:txBody>
                    <a:bodyPr/>
                    <a:lstStyle/>
                    <a:p>
                      <a:pPr algn="ctr" rtl="0" fontAlgn="ctr"/>
                      <a:r>
                        <a:rPr lang="en-US" sz="1500" b="1" i="0" u="none" strike="noStrike">
                          <a:solidFill>
                            <a:srgbClr val="595959"/>
                          </a:solidFill>
                          <a:effectLst/>
                          <a:latin typeface="Century Gothic" panose="020B0502020202020204" pitchFamily="34" charset="0"/>
                        </a:rPr>
                        <a:t>Hopi Butte/Grasslands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ctr"/>
                      <a:r>
                        <a:rPr lang="en-US" sz="1500" b="1" i="0" u="none" strike="noStrike">
                          <a:solidFill>
                            <a:srgbClr val="000000"/>
                          </a:solidFill>
                          <a:effectLst/>
                          <a:latin typeface="Century Gothic" panose="020B0502020202020204" pitchFamily="34" charset="0"/>
                        </a:rPr>
                        <a:t>-0.035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128"/>
                    </a:solidFill>
                  </a:tcPr>
                </a:tc>
                <a:tc>
                  <a:txBody>
                    <a:bodyPr/>
                    <a:lstStyle/>
                    <a:p>
                      <a:pPr algn="ctr" rtl="0" fontAlgn="ctr"/>
                      <a:r>
                        <a:rPr lang="en-US" sz="1500" b="0" i="0" u="none" strike="noStrike">
                          <a:solidFill>
                            <a:srgbClr val="000000"/>
                          </a:solidFill>
                          <a:effectLst/>
                          <a:latin typeface="Century Gothic" panose="020B0502020202020204" pitchFamily="34" charset="0"/>
                        </a:rPr>
                        <a:t>-0.0076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0" i="0" u="none" strike="noStrike">
                          <a:solidFill>
                            <a:srgbClr val="000000"/>
                          </a:solidFill>
                          <a:effectLst/>
                          <a:latin typeface="Century Gothic" panose="020B0502020202020204" pitchFamily="34" charset="0"/>
                        </a:rPr>
                        <a:t>-0.072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258">
                <a:tc>
                  <a:txBody>
                    <a:bodyPr/>
                    <a:lstStyle/>
                    <a:p>
                      <a:pPr algn="ctr" rtl="0" fontAlgn="ctr"/>
                      <a:r>
                        <a:rPr lang="en-US" sz="1500" b="1" i="0" u="none" strike="noStrike">
                          <a:solidFill>
                            <a:srgbClr val="595959"/>
                          </a:solidFill>
                          <a:effectLst/>
                          <a:latin typeface="Century Gothic" panose="020B0502020202020204" pitchFamily="34" charset="0"/>
                        </a:rPr>
                        <a:t>Marble Platform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dirty="0">
                          <a:solidFill>
                            <a:srgbClr val="000000"/>
                          </a:solidFill>
                          <a:effectLst/>
                          <a:latin typeface="Century Gothic" panose="020B0502020202020204" pitchFamily="34" charset="0"/>
                        </a:rPr>
                        <a:t>-0.0223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A97D"/>
                    </a:solidFill>
                  </a:tcPr>
                </a:tc>
                <a:tc>
                  <a:txBody>
                    <a:bodyPr/>
                    <a:lstStyle/>
                    <a:p>
                      <a:pPr algn="ctr" rtl="0" fontAlgn="ctr"/>
                      <a:r>
                        <a:rPr lang="en-US" sz="1500" b="0" i="0" u="none" strike="noStrike">
                          <a:solidFill>
                            <a:srgbClr val="000000"/>
                          </a:solidFill>
                          <a:effectLst/>
                          <a:latin typeface="Century Gothic" panose="020B0502020202020204" pitchFamily="34" charset="0"/>
                        </a:rPr>
                        <a:t>0.1431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0" i="0" u="none" strike="noStrike">
                          <a:solidFill>
                            <a:srgbClr val="000000"/>
                          </a:solidFill>
                          <a:effectLst/>
                          <a:latin typeface="Century Gothic" panose="020B0502020202020204" pitchFamily="34" charset="0"/>
                        </a:rPr>
                        <a:t>-0.0479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258">
                <a:tc>
                  <a:txBody>
                    <a:bodyPr/>
                    <a:lstStyle/>
                    <a:p>
                      <a:pPr algn="ctr" rtl="0" fontAlgn="ctr"/>
                      <a:r>
                        <a:rPr lang="en-US" sz="1500" b="1" i="0" u="none" strike="noStrike">
                          <a:solidFill>
                            <a:srgbClr val="595959"/>
                          </a:solidFill>
                          <a:effectLst/>
                          <a:latin typeface="Century Gothic" panose="020B0502020202020204" pitchFamily="34" charset="0"/>
                        </a:rPr>
                        <a:t>Mesa Highlands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ctr"/>
                      <a:r>
                        <a:rPr lang="en-US" sz="1500" b="1" i="0" u="none" strike="noStrike" dirty="0">
                          <a:solidFill>
                            <a:srgbClr val="000000"/>
                          </a:solidFill>
                          <a:effectLst/>
                          <a:latin typeface="Century Gothic" panose="020B0502020202020204" pitchFamily="34" charset="0"/>
                        </a:rPr>
                        <a:t>-0.0281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F56"/>
                    </a:solidFill>
                  </a:tcPr>
                </a:tc>
                <a:tc>
                  <a:txBody>
                    <a:bodyPr/>
                    <a:lstStyle/>
                    <a:p>
                      <a:pPr algn="ctr" rtl="0" fontAlgn="ctr"/>
                      <a:r>
                        <a:rPr lang="en-US" sz="1500" b="1" i="0" u="none" strike="noStrike">
                          <a:solidFill>
                            <a:srgbClr val="000000"/>
                          </a:solidFill>
                          <a:effectLst/>
                          <a:latin typeface="Century Gothic" panose="020B0502020202020204" pitchFamily="34" charset="0"/>
                        </a:rPr>
                        <a:t>-0.2049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9C"/>
                    </a:solidFill>
                  </a:tcPr>
                </a:tc>
                <a:tc>
                  <a:txBody>
                    <a:bodyPr/>
                    <a:lstStyle/>
                    <a:p>
                      <a:pPr algn="ctr" rtl="0" fontAlgn="ctr"/>
                      <a:r>
                        <a:rPr lang="en-US" sz="1500" b="0" i="0" u="none" strike="noStrike">
                          <a:solidFill>
                            <a:srgbClr val="000000"/>
                          </a:solidFill>
                          <a:effectLst/>
                          <a:latin typeface="Century Gothic" panose="020B0502020202020204" pitchFamily="34" charset="0"/>
                        </a:rPr>
                        <a:t>-0.0332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258">
                <a:tc>
                  <a:txBody>
                    <a:bodyPr/>
                    <a:lstStyle/>
                    <a:p>
                      <a:pPr algn="ctr" rtl="0" fontAlgn="ctr"/>
                      <a:r>
                        <a:rPr lang="en-US" sz="1500" b="1" i="0" u="none" strike="noStrike">
                          <a:solidFill>
                            <a:srgbClr val="595959"/>
                          </a:solidFill>
                          <a:effectLst/>
                          <a:latin typeface="Century Gothic" panose="020B0502020202020204" pitchFamily="34" charset="0"/>
                        </a:rPr>
                        <a:t>Monument Valley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dirty="0">
                          <a:solidFill>
                            <a:srgbClr val="000000"/>
                          </a:solidFill>
                          <a:effectLst/>
                          <a:latin typeface="Century Gothic" panose="020B0502020202020204" pitchFamily="34" charset="0"/>
                        </a:rPr>
                        <a:t>-0.018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BC9A"/>
                    </a:solidFill>
                  </a:tcPr>
                </a:tc>
                <a:tc>
                  <a:txBody>
                    <a:bodyPr/>
                    <a:lstStyle/>
                    <a:p>
                      <a:pPr algn="ctr" rtl="0" fontAlgn="ctr"/>
                      <a:r>
                        <a:rPr lang="en-US" sz="1500" b="0" i="0" u="none" strike="noStrike">
                          <a:solidFill>
                            <a:srgbClr val="000000"/>
                          </a:solidFill>
                          <a:effectLst/>
                          <a:latin typeface="Century Gothic" panose="020B0502020202020204" pitchFamily="34" charset="0"/>
                        </a:rPr>
                        <a:t>-0.1373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0" i="0" u="none" strike="noStrike">
                          <a:solidFill>
                            <a:srgbClr val="000000"/>
                          </a:solidFill>
                          <a:effectLst/>
                          <a:latin typeface="Century Gothic" panose="020B0502020202020204" pitchFamily="34" charset="0"/>
                        </a:rPr>
                        <a:t>-0.0574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258">
                <a:tc>
                  <a:txBody>
                    <a:bodyPr/>
                    <a:lstStyle/>
                    <a:p>
                      <a:pPr algn="ctr" rtl="0" fontAlgn="ctr"/>
                      <a:r>
                        <a:rPr lang="en-US" sz="1500" b="1" i="0" u="none" strike="noStrike">
                          <a:solidFill>
                            <a:srgbClr val="595959"/>
                          </a:solidFill>
                          <a:effectLst/>
                          <a:latin typeface="Century Gothic" panose="020B0502020202020204" pitchFamily="34" charset="0"/>
                        </a:rPr>
                        <a:t>Painted Desert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ctr"/>
                      <a:r>
                        <a:rPr lang="en-US" sz="1500" b="1" i="0" u="none" strike="noStrike">
                          <a:solidFill>
                            <a:srgbClr val="000000"/>
                          </a:solidFill>
                          <a:effectLst/>
                          <a:latin typeface="Century Gothic" panose="020B0502020202020204" pitchFamily="34" charset="0"/>
                        </a:rPr>
                        <a:t>-0.023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A679"/>
                    </a:solidFill>
                  </a:tcPr>
                </a:tc>
                <a:tc>
                  <a:txBody>
                    <a:bodyPr/>
                    <a:lstStyle/>
                    <a:p>
                      <a:pPr algn="ctr" rtl="0" fontAlgn="ctr"/>
                      <a:r>
                        <a:rPr lang="en-US" sz="1500" b="1" i="0" u="none" strike="noStrike" dirty="0">
                          <a:solidFill>
                            <a:srgbClr val="000000"/>
                          </a:solidFill>
                          <a:effectLst/>
                          <a:latin typeface="Century Gothic" panose="020B0502020202020204" pitchFamily="34" charset="0"/>
                        </a:rPr>
                        <a:t>0.2898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rtl="0" fontAlgn="ctr"/>
                      <a:r>
                        <a:rPr lang="en-US" sz="1500" b="0" i="0" u="none" strike="noStrike">
                          <a:solidFill>
                            <a:srgbClr val="000000"/>
                          </a:solidFill>
                          <a:effectLst/>
                          <a:latin typeface="Century Gothic" panose="020B0502020202020204" pitchFamily="34" charset="0"/>
                        </a:rPr>
                        <a:t>-0.0081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258">
                <a:tc>
                  <a:txBody>
                    <a:bodyPr/>
                    <a:lstStyle/>
                    <a:p>
                      <a:pPr algn="ctr" rtl="0" fontAlgn="ctr"/>
                      <a:r>
                        <a:rPr lang="en-US" sz="1500" b="1" i="0" u="none" strike="noStrike">
                          <a:solidFill>
                            <a:srgbClr val="595959"/>
                          </a:solidFill>
                          <a:effectLst/>
                          <a:latin typeface="Century Gothic" panose="020B0502020202020204" pitchFamily="34" charset="0"/>
                        </a:rPr>
                        <a:t>San Juan Badlands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effectLst/>
                          <a:latin typeface="Century Gothic" panose="020B0502020202020204" pitchFamily="34" charset="0"/>
                        </a:rPr>
                        <a:t>-0.0223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A97D"/>
                    </a:solidFill>
                  </a:tcPr>
                </a:tc>
                <a:tc>
                  <a:txBody>
                    <a:bodyPr/>
                    <a:lstStyle/>
                    <a:p>
                      <a:pPr algn="ctr" rtl="0" fontAlgn="ctr"/>
                      <a:r>
                        <a:rPr lang="en-US" sz="1500" b="0" i="0" u="none" strike="noStrike" dirty="0">
                          <a:solidFill>
                            <a:srgbClr val="000000"/>
                          </a:solidFill>
                          <a:effectLst/>
                          <a:latin typeface="Century Gothic" panose="020B0502020202020204" pitchFamily="34" charset="0"/>
                        </a:rPr>
                        <a:t>0.1274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0" i="0" u="none" strike="noStrike">
                          <a:solidFill>
                            <a:srgbClr val="000000"/>
                          </a:solidFill>
                          <a:effectLst/>
                          <a:latin typeface="Century Gothic" panose="020B0502020202020204" pitchFamily="34" charset="0"/>
                        </a:rPr>
                        <a:t>-0.0214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258">
                <a:tc>
                  <a:txBody>
                    <a:bodyPr/>
                    <a:lstStyle/>
                    <a:p>
                      <a:pPr algn="ctr" rtl="0" fontAlgn="ctr"/>
                      <a:r>
                        <a:rPr lang="en-US" sz="1500" b="1" i="0" u="none" strike="noStrike">
                          <a:solidFill>
                            <a:srgbClr val="595959"/>
                          </a:solidFill>
                          <a:effectLst/>
                          <a:latin typeface="Century Gothic" panose="020B0502020202020204" pitchFamily="34" charset="0"/>
                        </a:rPr>
                        <a:t>Sandy Plateaus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ctr"/>
                      <a:r>
                        <a:rPr lang="en-US" sz="1500" b="1" i="0" u="none" strike="noStrike">
                          <a:solidFill>
                            <a:srgbClr val="000000"/>
                          </a:solidFill>
                          <a:effectLst/>
                          <a:latin typeface="Century Gothic" panose="020B0502020202020204" pitchFamily="34" charset="0"/>
                        </a:rPr>
                        <a:t>-0.0203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B28B"/>
                    </a:solidFill>
                  </a:tcPr>
                </a:tc>
                <a:tc>
                  <a:txBody>
                    <a:bodyPr/>
                    <a:lstStyle/>
                    <a:p>
                      <a:pPr algn="ctr" rtl="0" fontAlgn="ctr"/>
                      <a:r>
                        <a:rPr lang="en-US" sz="1500" b="0" i="0" u="none" strike="noStrike" dirty="0">
                          <a:solidFill>
                            <a:srgbClr val="000000"/>
                          </a:solidFill>
                          <a:effectLst/>
                          <a:latin typeface="Century Gothic" panose="020B0502020202020204" pitchFamily="34" charset="0"/>
                        </a:rPr>
                        <a:t>-0.0536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0" i="0" u="none" strike="noStrike">
                          <a:solidFill>
                            <a:srgbClr val="000000"/>
                          </a:solidFill>
                          <a:effectLst/>
                          <a:latin typeface="Century Gothic" panose="020B0502020202020204" pitchFamily="34" charset="0"/>
                        </a:rPr>
                        <a:t>-0.0272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258">
                <a:tc>
                  <a:txBody>
                    <a:bodyPr/>
                    <a:lstStyle/>
                    <a:p>
                      <a:pPr algn="ctr" rtl="0" fontAlgn="ctr"/>
                      <a:r>
                        <a:rPr lang="en-US" sz="1500" b="1" i="0" u="none" strike="noStrike" dirty="0">
                          <a:solidFill>
                            <a:srgbClr val="595959"/>
                          </a:solidFill>
                          <a:effectLst/>
                          <a:latin typeface="Century Gothic" panose="020B0502020202020204" pitchFamily="34" charset="0"/>
                        </a:rPr>
                        <a:t>Semiarid Tablelands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dirty="0">
                          <a:solidFill>
                            <a:srgbClr val="000000"/>
                          </a:solidFill>
                          <a:effectLst/>
                          <a:latin typeface="Century Gothic" panose="020B0502020202020204" pitchFamily="34" charset="0"/>
                        </a:rPr>
                        <a:t>-0.0243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A070"/>
                    </a:solidFill>
                  </a:tcPr>
                </a:tc>
                <a:tc>
                  <a:txBody>
                    <a:bodyPr/>
                    <a:lstStyle/>
                    <a:p>
                      <a:pPr algn="ctr" rtl="0" fontAlgn="ctr"/>
                      <a:r>
                        <a:rPr lang="en-US" sz="1500" b="0" i="0" u="none" strike="noStrike">
                          <a:solidFill>
                            <a:srgbClr val="000000"/>
                          </a:solidFill>
                          <a:effectLst/>
                          <a:latin typeface="Century Gothic" panose="020B0502020202020204" pitchFamily="34" charset="0"/>
                        </a:rPr>
                        <a:t>-0.0918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0" i="0" u="none" strike="noStrike" dirty="0">
                          <a:solidFill>
                            <a:srgbClr val="000000"/>
                          </a:solidFill>
                          <a:effectLst/>
                          <a:latin typeface="Century Gothic" panose="020B0502020202020204" pitchFamily="34" charset="0"/>
                        </a:rPr>
                        <a:t>0.0241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3"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a:t>
            </a:r>
            <a:endParaRPr lang="en-US" sz="4000" dirty="0">
              <a:solidFill>
                <a:schemeClr val="bg1"/>
              </a:solidFill>
              <a:latin typeface="Century Gothic" panose="020B0502020202020204" pitchFamily="34" charset="0"/>
            </a:endParaRPr>
          </a:p>
        </p:txBody>
      </p:sp>
      <p:sp>
        <p:nvSpPr>
          <p:cNvPr id="4" name="TextBox 3"/>
          <p:cNvSpPr txBox="1"/>
          <p:nvPr/>
        </p:nvSpPr>
        <p:spPr>
          <a:xfrm>
            <a:off x="-20017" y="1653408"/>
            <a:ext cx="2385392" cy="2585323"/>
          </a:xfrm>
          <a:prstGeom prst="rect">
            <a:avLst/>
          </a:prstGeom>
          <a:noFill/>
        </p:spPr>
        <p:txBody>
          <a:bodyPr wrap="square" rtlCol="0">
            <a:spAutoFit/>
          </a:bodyPr>
          <a:lstStyle/>
          <a:p>
            <a:pPr marL="285750" indent="-285750" algn="ctr">
              <a:buClr>
                <a:schemeClr val="accent2"/>
              </a:buClr>
              <a:buFont typeface="Wingdings" panose="05000000000000000000" pitchFamily="2" charset="2"/>
              <a:buChar char="Ø"/>
            </a:pPr>
            <a:r>
              <a:rPr lang="en-US" dirty="0" smtClean="0">
                <a:solidFill>
                  <a:schemeClr val="bg2">
                    <a:lumMod val="50000"/>
                  </a:schemeClr>
                </a:solidFill>
              </a:rPr>
              <a:t>Table showing significance of Annual Sen’s Slope: </a:t>
            </a:r>
          </a:p>
          <a:p>
            <a:pPr marL="285750" indent="-285750" algn="ctr">
              <a:buClr>
                <a:schemeClr val="accent2"/>
              </a:buClr>
              <a:buFont typeface="Wingdings" panose="05000000000000000000" pitchFamily="2" charset="2"/>
              <a:buChar char="Ø"/>
            </a:pPr>
            <a:endParaRPr lang="en-US" dirty="0">
              <a:solidFill>
                <a:schemeClr val="bg2">
                  <a:lumMod val="50000"/>
                </a:schemeClr>
              </a:solidFill>
            </a:endParaRPr>
          </a:p>
          <a:p>
            <a:pPr marL="285750" indent="-285750" algn="ctr">
              <a:buClr>
                <a:schemeClr val="accent2"/>
              </a:buClr>
              <a:buFont typeface="Wingdings" panose="05000000000000000000" pitchFamily="2" charset="2"/>
              <a:buChar char="Ø"/>
            </a:pPr>
            <a:r>
              <a:rPr lang="en-US" dirty="0" smtClean="0">
                <a:solidFill>
                  <a:schemeClr val="bg2">
                    <a:lumMod val="50000"/>
                  </a:schemeClr>
                </a:solidFill>
              </a:rPr>
              <a:t>Negative slopes show drier conditions over time </a:t>
            </a:r>
            <a:endParaRPr lang="en-US" dirty="0">
              <a:solidFill>
                <a:schemeClr val="bg2">
                  <a:lumMod val="50000"/>
                </a:schemeClr>
              </a:solidFill>
            </a:endParaRPr>
          </a:p>
        </p:txBody>
      </p:sp>
    </p:spTree>
    <p:extLst>
      <p:ext uri="{BB962C8B-B14F-4D97-AF65-F5344CB8AC3E}">
        <p14:creationId xmlns:p14="http://schemas.microsoft.com/office/powerpoint/2010/main" val="37270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 - SWE</a:t>
            </a:r>
            <a:endParaRPr lang="en-US" sz="4000" dirty="0">
              <a:solidFill>
                <a:schemeClr val="bg1"/>
              </a:solidFill>
              <a:latin typeface="Century Gothic" panose="020B0502020202020204" pitchFamily="34" charset="0"/>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4403" r="89977">
                        <a14:foregroundMark x1="30351" y1="50303" x2="31756" y2="49152"/>
                        <a14:foregroundMark x1="57283" y1="65394" x2="58501" y2="68485"/>
                        <a14:foregroundMark x1="76487" y1="62485" x2="77143" y2="60970"/>
                        <a14:foregroundMark x1="71475" y1="76970" x2="70913" y2="74182"/>
                      </a14:backgroundRemoval>
                    </a14:imgEffect>
                  </a14:imgLayer>
                </a14:imgProps>
              </a:ext>
              <a:ext uri="{28A0092B-C50C-407E-A947-70E740481C1C}">
                <a14:useLocalDpi xmlns:a14="http://schemas.microsoft.com/office/drawing/2010/main" val="0"/>
              </a:ext>
            </a:extLst>
          </a:blip>
          <a:stretch>
            <a:fillRect/>
          </a:stretch>
        </p:blipFill>
        <p:spPr>
          <a:xfrm>
            <a:off x="-180975" y="966787"/>
            <a:ext cx="8875058" cy="6858000"/>
          </a:xfrm>
          <a:prstGeom prst="rect">
            <a:avLst/>
          </a:prstGeom>
        </p:spPr>
      </p:pic>
      <p:pic>
        <p:nvPicPr>
          <p:cNvPr id="9" name="Picture 8"/>
          <p:cNvPicPr>
            <a:picLocks noChangeAspect="1"/>
          </p:cNvPicPr>
          <p:nvPr/>
        </p:nvPicPr>
        <p:blipFill>
          <a:blip r:embed="rId5"/>
          <a:stretch>
            <a:fillRect/>
          </a:stretch>
        </p:blipFill>
        <p:spPr>
          <a:xfrm>
            <a:off x="6658068" y="1452804"/>
            <a:ext cx="4714416" cy="3109672"/>
          </a:xfrm>
          <a:prstGeom prst="rect">
            <a:avLst/>
          </a:prstGeom>
        </p:spPr>
      </p:pic>
      <p:pic>
        <p:nvPicPr>
          <p:cNvPr id="8" name="Picture 7"/>
          <p:cNvPicPr>
            <a:picLocks noChangeAspect="1"/>
          </p:cNvPicPr>
          <p:nvPr/>
        </p:nvPicPr>
        <p:blipFill>
          <a:blip r:embed="rId6"/>
          <a:stretch>
            <a:fillRect/>
          </a:stretch>
        </p:blipFill>
        <p:spPr>
          <a:xfrm>
            <a:off x="10209520" y="1712248"/>
            <a:ext cx="380952" cy="695238"/>
          </a:xfrm>
          <a:prstGeom prst="rect">
            <a:avLst/>
          </a:prstGeom>
        </p:spPr>
      </p:pic>
      <p:sp>
        <p:nvSpPr>
          <p:cNvPr id="10" name="TextBox 9"/>
          <p:cNvSpPr txBox="1"/>
          <p:nvPr/>
        </p:nvSpPr>
        <p:spPr>
          <a:xfrm>
            <a:off x="10561897" y="1674148"/>
            <a:ext cx="1819275" cy="830997"/>
          </a:xfrm>
          <a:prstGeom prst="rect">
            <a:avLst/>
          </a:prstGeom>
          <a:noFill/>
        </p:spPr>
        <p:txBody>
          <a:bodyPr wrap="square" rtlCol="0">
            <a:spAutoFit/>
          </a:bodyPr>
          <a:lstStyle/>
          <a:p>
            <a:r>
              <a:rPr lang="en-US" sz="1200" dirty="0" smtClean="0">
                <a:solidFill>
                  <a:schemeClr val="tx1">
                    <a:lumMod val="65000"/>
                    <a:lumOff val="35000"/>
                  </a:schemeClr>
                </a:solidFill>
              </a:rPr>
              <a:t>Beaver Springs</a:t>
            </a:r>
          </a:p>
          <a:p>
            <a:r>
              <a:rPr lang="en-US" sz="1200" dirty="0" smtClean="0">
                <a:solidFill>
                  <a:schemeClr val="tx1">
                    <a:lumMod val="65000"/>
                    <a:lumOff val="35000"/>
                  </a:schemeClr>
                </a:solidFill>
              </a:rPr>
              <a:t>Vanderwagen</a:t>
            </a:r>
          </a:p>
          <a:p>
            <a:r>
              <a:rPr lang="en-US" sz="1200" dirty="0" smtClean="0">
                <a:solidFill>
                  <a:schemeClr val="tx1">
                    <a:lumMod val="65000"/>
                    <a:lumOff val="35000"/>
                  </a:schemeClr>
                </a:solidFill>
              </a:rPr>
              <a:t>Inscription House</a:t>
            </a:r>
          </a:p>
          <a:p>
            <a:r>
              <a:rPr lang="en-US" sz="1200" dirty="0" smtClean="0">
                <a:solidFill>
                  <a:schemeClr val="tx1">
                    <a:lumMod val="65000"/>
                    <a:lumOff val="35000"/>
                  </a:schemeClr>
                </a:solidFill>
              </a:rPr>
              <a:t>Black Mesa</a:t>
            </a:r>
            <a:endParaRPr lang="en-US" sz="1200" dirty="0">
              <a:solidFill>
                <a:schemeClr val="tx1">
                  <a:lumMod val="65000"/>
                  <a:lumOff val="35000"/>
                </a:schemeClr>
              </a:solidFill>
            </a:endParaRPr>
          </a:p>
        </p:txBody>
      </p:sp>
      <p:sp>
        <p:nvSpPr>
          <p:cNvPr id="11" name="Rounded Rectangle 10"/>
          <p:cNvSpPr/>
          <p:nvPr/>
        </p:nvSpPr>
        <p:spPr>
          <a:xfrm>
            <a:off x="10142845" y="1638300"/>
            <a:ext cx="1839605" cy="90494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2" name="TextBox 11"/>
          <p:cNvSpPr txBox="1"/>
          <p:nvPr/>
        </p:nvSpPr>
        <p:spPr>
          <a:xfrm>
            <a:off x="6791325" y="4591050"/>
            <a:ext cx="4495800" cy="307777"/>
          </a:xfrm>
          <a:prstGeom prst="rect">
            <a:avLst/>
          </a:prstGeom>
          <a:noFill/>
        </p:spPr>
        <p:txBody>
          <a:bodyPr wrap="square" rtlCol="0">
            <a:spAutoFit/>
          </a:bodyPr>
          <a:lstStyle/>
          <a:p>
            <a:pPr algn="ctr"/>
            <a:r>
              <a:rPr lang="en-US" sz="1400" dirty="0" smtClean="0">
                <a:solidFill>
                  <a:schemeClr val="tx1">
                    <a:lumMod val="65000"/>
                    <a:lumOff val="35000"/>
                  </a:schemeClr>
                </a:solidFill>
              </a:rPr>
              <a:t>Year (Dec-May)</a:t>
            </a:r>
            <a:endParaRPr lang="en-US" sz="1400" dirty="0">
              <a:solidFill>
                <a:schemeClr val="tx1">
                  <a:lumMod val="65000"/>
                  <a:lumOff val="35000"/>
                </a:schemeClr>
              </a:solidFill>
            </a:endParaRPr>
          </a:p>
        </p:txBody>
      </p:sp>
      <p:sp>
        <p:nvSpPr>
          <p:cNvPr id="13" name="TextBox 12"/>
          <p:cNvSpPr txBox="1"/>
          <p:nvPr/>
        </p:nvSpPr>
        <p:spPr>
          <a:xfrm>
            <a:off x="6353175" y="1531273"/>
            <a:ext cx="400110" cy="2888328"/>
          </a:xfrm>
          <a:prstGeom prst="rect">
            <a:avLst/>
          </a:prstGeom>
          <a:noFill/>
        </p:spPr>
        <p:txBody>
          <a:bodyPr vert="vert270" wrap="square" rtlCol="0">
            <a:spAutoFit/>
          </a:bodyPr>
          <a:lstStyle/>
          <a:p>
            <a:pPr algn="ctr"/>
            <a:r>
              <a:rPr lang="en-US" sz="1400" dirty="0" smtClean="0">
                <a:solidFill>
                  <a:schemeClr val="tx1">
                    <a:lumMod val="65000"/>
                    <a:lumOff val="35000"/>
                  </a:schemeClr>
                </a:solidFill>
              </a:rPr>
              <a:t>SWE (mm)</a:t>
            </a:r>
            <a:endParaRPr lang="en-US" sz="1400" dirty="0">
              <a:solidFill>
                <a:schemeClr val="tx1">
                  <a:lumMod val="65000"/>
                  <a:lumOff val="35000"/>
                </a:schemeClr>
              </a:solidFill>
            </a:endParaRPr>
          </a:p>
        </p:txBody>
      </p:sp>
      <p:sp>
        <p:nvSpPr>
          <p:cNvPr id="14" name="TextBox 13"/>
          <p:cNvSpPr txBox="1"/>
          <p:nvPr/>
        </p:nvSpPr>
        <p:spPr>
          <a:xfrm>
            <a:off x="6853101" y="5014913"/>
            <a:ext cx="4324350" cy="1569660"/>
          </a:xfrm>
          <a:prstGeom prst="rect">
            <a:avLst/>
          </a:prstGeom>
          <a:noFill/>
        </p:spPr>
        <p:txBody>
          <a:bodyPr wrap="square" rtlCol="0">
            <a:spAutoFit/>
          </a:bodyPr>
          <a:lstStyle/>
          <a:p>
            <a:pPr marL="285750" indent="-285750" algn="ctr">
              <a:buClr>
                <a:schemeClr val="accent2"/>
              </a:buClr>
              <a:buFont typeface="Wingdings" panose="05000000000000000000" pitchFamily="2" charset="2"/>
              <a:buChar char="Ø"/>
            </a:pPr>
            <a:endParaRPr lang="en-US" sz="1600" dirty="0">
              <a:solidFill>
                <a:schemeClr val="bg2">
                  <a:lumMod val="50000"/>
                </a:schemeClr>
              </a:solidFill>
            </a:endParaRPr>
          </a:p>
          <a:p>
            <a:pPr marL="285750" indent="-285750" algn="ctr">
              <a:buClr>
                <a:schemeClr val="accent2"/>
              </a:buClr>
              <a:buFont typeface="Wingdings" panose="05000000000000000000" pitchFamily="2" charset="2"/>
              <a:buChar char="Ø"/>
            </a:pPr>
            <a:r>
              <a:rPr lang="en-US" sz="1600" dirty="0">
                <a:solidFill>
                  <a:schemeClr val="bg2">
                    <a:lumMod val="50000"/>
                  </a:schemeClr>
                </a:solidFill>
              </a:rPr>
              <a:t>These stations have experienced maximum of SWE of 37 mm SWE since 2009-2016 relative to 2007-2010 where it reached as much as 153 mm SWE in 2010</a:t>
            </a:r>
          </a:p>
        </p:txBody>
      </p:sp>
    </p:spTree>
    <p:extLst>
      <p:ext uri="{BB962C8B-B14F-4D97-AF65-F5344CB8AC3E}">
        <p14:creationId xmlns:p14="http://schemas.microsoft.com/office/powerpoint/2010/main" val="107723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style.rotation</p:attrName>
                                        </p:attrNameLst>
                                      </p:cBhvr>
                                      <p:tavLst>
                                        <p:tav tm="0">
                                          <p:val>
                                            <p:fltVal val="90"/>
                                          </p:val>
                                        </p:tav>
                                        <p:tav tm="100000">
                                          <p:val>
                                            <p:fltVal val="0"/>
                                          </p:val>
                                        </p:tav>
                                      </p:tavLst>
                                    </p:anim>
                                    <p:animEffect transition="in" filter="fade">
                                      <p:cBhvr>
                                        <p:cTn id="34" dur="1000"/>
                                        <p:tgtEl>
                                          <p:spTgt spid="11"/>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fltVal val="0"/>
                                          </p:val>
                                        </p:tav>
                                        <p:tav tm="100000">
                                          <p:val>
                                            <p:strVal val="#ppt_w"/>
                                          </p:val>
                                        </p:tav>
                                      </p:tavLst>
                                    </p:anim>
                                    <p:anim calcmode="lin" valueType="num">
                                      <p:cBhvr>
                                        <p:cTn id="44" dur="1000" fill="hold"/>
                                        <p:tgtEl>
                                          <p:spTgt spid="13"/>
                                        </p:tgtEl>
                                        <p:attrNameLst>
                                          <p:attrName>ppt_h</p:attrName>
                                        </p:attrNameLst>
                                      </p:cBhvr>
                                      <p:tavLst>
                                        <p:tav tm="0">
                                          <p:val>
                                            <p:fltVal val="0"/>
                                          </p:val>
                                        </p:tav>
                                        <p:tav tm="100000">
                                          <p:val>
                                            <p:strVal val="#ppt_h"/>
                                          </p:val>
                                        </p:tav>
                                      </p:tavLst>
                                    </p:anim>
                                    <p:anim calcmode="lin" valueType="num">
                                      <p:cBhvr>
                                        <p:cTn id="45" dur="1000" fill="hold"/>
                                        <p:tgtEl>
                                          <p:spTgt spid="13"/>
                                        </p:tgtEl>
                                        <p:attrNameLst>
                                          <p:attrName>style.rotation</p:attrName>
                                        </p:attrNameLst>
                                      </p:cBhvr>
                                      <p:tavLst>
                                        <p:tav tm="0">
                                          <p:val>
                                            <p:fltVal val="90"/>
                                          </p:val>
                                        </p:tav>
                                        <p:tav tm="100000">
                                          <p:val>
                                            <p:fltVal val="0"/>
                                          </p:val>
                                        </p:tav>
                                      </p:tavLst>
                                    </p:anim>
                                    <p:animEffect transition="in" filter="fade">
                                      <p:cBhvr>
                                        <p:cTn id="46" dur="10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1000" fill="hold"/>
                                        <p:tgtEl>
                                          <p:spTgt spid="14"/>
                                        </p:tgtEl>
                                        <p:attrNameLst>
                                          <p:attrName>ppt_w</p:attrName>
                                        </p:attrNameLst>
                                      </p:cBhvr>
                                      <p:tavLst>
                                        <p:tav tm="0">
                                          <p:val>
                                            <p:fltVal val="0"/>
                                          </p:val>
                                        </p:tav>
                                        <p:tav tm="100000">
                                          <p:val>
                                            <p:strVal val="#ppt_w"/>
                                          </p:val>
                                        </p:tav>
                                      </p:tavLst>
                                    </p:anim>
                                    <p:anim calcmode="lin" valueType="num">
                                      <p:cBhvr>
                                        <p:cTn id="52" dur="1000" fill="hold"/>
                                        <p:tgtEl>
                                          <p:spTgt spid="14"/>
                                        </p:tgtEl>
                                        <p:attrNameLst>
                                          <p:attrName>ppt_h</p:attrName>
                                        </p:attrNameLst>
                                      </p:cBhvr>
                                      <p:tavLst>
                                        <p:tav tm="0">
                                          <p:val>
                                            <p:fltVal val="0"/>
                                          </p:val>
                                        </p:tav>
                                        <p:tav tm="100000">
                                          <p:val>
                                            <p:strVal val="#ppt_h"/>
                                          </p:val>
                                        </p:tav>
                                      </p:tavLst>
                                    </p:anim>
                                    <p:anim calcmode="lin" valueType="num">
                                      <p:cBhvr>
                                        <p:cTn id="53" dur="1000" fill="hold"/>
                                        <p:tgtEl>
                                          <p:spTgt spid="14"/>
                                        </p:tgtEl>
                                        <p:attrNameLst>
                                          <p:attrName>style.rotation</p:attrName>
                                        </p:attrNameLst>
                                      </p:cBhvr>
                                      <p:tavLst>
                                        <p:tav tm="0">
                                          <p:val>
                                            <p:fltVal val="90"/>
                                          </p:val>
                                        </p:tav>
                                        <p:tav tm="100000">
                                          <p:val>
                                            <p:fltVal val="0"/>
                                          </p:val>
                                        </p:tav>
                                      </p:tavLst>
                                    </p:anim>
                                    <p:animEffect transition="in" filter="fade">
                                      <p:cBhvr>
                                        <p:cTn id="5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Study Area – The Navajo Nation</a:t>
            </a:r>
            <a:endParaRPr lang="en-US" sz="4000" dirty="0">
              <a:solidFill>
                <a:schemeClr val="bg1"/>
              </a:solidFill>
              <a:latin typeface="Century Gothic" panose="020B0502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b="999"/>
          <a:stretch>
            <a:fillRect/>
          </a:stretch>
        </p:blipFill>
        <p:spPr bwMode="auto">
          <a:xfrm>
            <a:off x="4512441" y="1688572"/>
            <a:ext cx="2084388"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a:grpSpLocks/>
          </p:cNvGrpSpPr>
          <p:nvPr/>
        </p:nvGrpSpPr>
        <p:grpSpPr bwMode="auto">
          <a:xfrm>
            <a:off x="4588782" y="2572486"/>
            <a:ext cx="4000047" cy="2727440"/>
            <a:chOff x="1364249" y="2543902"/>
            <a:chExt cx="1859499" cy="1200622"/>
          </a:xfrm>
        </p:grpSpPr>
        <p:pic>
          <p:nvPicPr>
            <p:cNvPr id="12" name="Picture 11" descr="http://www.worldatlas.com/webimage/countrys/namerica/usstates/usa48ou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4249" y="2543902"/>
              <a:ext cx="1859499" cy="1200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rot="244386">
              <a:off x="1818405" y="3148978"/>
              <a:ext cx="158796" cy="142931"/>
            </a:xfrm>
            <a:prstGeom prst="rect">
              <a:avLst/>
            </a:prstGeom>
            <a:solidFill>
              <a:srgbClr val="E9A149">
                <a:alpha val="41961"/>
              </a:srgb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grpSp>
      <p:cxnSp>
        <p:nvCxnSpPr>
          <p:cNvPr id="10" name="Straight Connector 9"/>
          <p:cNvCxnSpPr/>
          <p:nvPr/>
        </p:nvCxnSpPr>
        <p:spPr>
          <a:xfrm flipH="1" flipV="1">
            <a:off x="5918430" y="2438400"/>
            <a:ext cx="2344892" cy="1509610"/>
          </a:xfrm>
          <a:prstGeom prst="line">
            <a:avLst/>
          </a:prstGeom>
          <a:ln w="19050">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H="1" flipV="1">
            <a:off x="4851400" y="3429000"/>
            <a:ext cx="3424622" cy="841748"/>
          </a:xfrm>
          <a:prstGeom prst="line">
            <a:avLst/>
          </a:prstGeom>
          <a:ln w="19050">
            <a:solidFill>
              <a:schemeClr val="bg2">
                <a:lumMod val="50000"/>
              </a:schemeClr>
            </a:solidFill>
          </a:ln>
        </p:spPr>
        <p:style>
          <a:lnRef idx="1">
            <a:schemeClr val="dk1"/>
          </a:lnRef>
          <a:fillRef idx="0">
            <a:schemeClr val="dk1"/>
          </a:fillRef>
          <a:effectRef idx="0">
            <a:schemeClr val="dk1"/>
          </a:effectRef>
          <a:fontRef idx="minor">
            <a:schemeClr val="tx1"/>
          </a:fontRef>
        </p:style>
      </p:cxnSp>
      <p:sp>
        <p:nvSpPr>
          <p:cNvPr id="3" name="TextBox 2"/>
          <p:cNvSpPr txBox="1"/>
          <p:nvPr/>
        </p:nvSpPr>
        <p:spPr>
          <a:xfrm>
            <a:off x="561818" y="2115234"/>
            <a:ext cx="3768725" cy="646331"/>
          </a:xfrm>
          <a:prstGeom prst="rect">
            <a:avLst/>
          </a:prstGeom>
          <a:noFill/>
        </p:spPr>
        <p:txBody>
          <a:bodyPr wrap="square" rtlCol="0">
            <a:spAutoFit/>
          </a:bodyPr>
          <a:lstStyle/>
          <a:p>
            <a:pPr marL="285750" indent="-285750">
              <a:buClr>
                <a:schemeClr val="accent2"/>
              </a:buClr>
              <a:buFont typeface="Wingdings" panose="05000000000000000000" pitchFamily="2" charset="2"/>
              <a:buChar char="Ø"/>
            </a:pPr>
            <a:r>
              <a:rPr lang="en-US" dirty="0" smtClean="0"/>
              <a:t>Study Period: August 1981 – August 2016</a:t>
            </a:r>
          </a:p>
        </p:txBody>
      </p:sp>
    </p:spTree>
    <p:extLst>
      <p:ext uri="{BB962C8B-B14F-4D97-AF65-F5344CB8AC3E}">
        <p14:creationId xmlns:p14="http://schemas.microsoft.com/office/powerpoint/2010/main" val="16857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2.59259E-6 L 0.22058 0.00162 " pathEditMode="relative" rAng="0" ptsTypes="AA">
                                      <p:cBhvr>
                                        <p:cTn id="6" dur="2000" fill="hold"/>
                                        <p:tgtEl>
                                          <p:spTgt spid="9"/>
                                        </p:tgtEl>
                                        <p:attrNameLst>
                                          <p:attrName>ppt_x</p:attrName>
                                          <p:attrName>ppt_y</p:attrName>
                                        </p:attrNameLst>
                                      </p:cBhvr>
                                      <p:rCtr x="11029" y="69"/>
                                    </p:animMotion>
                                  </p:childTnLst>
                                </p:cTn>
                              </p:par>
                              <p:par>
                                <p:cTn id="7" presetID="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600" fill="hold"/>
                                        <p:tgtEl>
                                          <p:spTgt spid="8"/>
                                        </p:tgtEl>
                                        <p:attrNameLst>
                                          <p:attrName>ppt_x</p:attrName>
                                        </p:attrNameLst>
                                      </p:cBhvr>
                                      <p:tavLst>
                                        <p:tav tm="0">
                                          <p:val>
                                            <p:strVal val="#ppt_x"/>
                                          </p:val>
                                        </p:tav>
                                        <p:tav tm="100000">
                                          <p:val>
                                            <p:strVal val="#ppt_x"/>
                                          </p:val>
                                        </p:tav>
                                      </p:tavLst>
                                    </p:anim>
                                    <p:anim calcmode="lin" valueType="num">
                                      <p:cBhvr additive="base">
                                        <p:cTn id="10" dur="1600" fill="hold"/>
                                        <p:tgtEl>
                                          <p:spTgt spid="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100" fill="hold"/>
                                        <p:tgtEl>
                                          <p:spTgt spid="10"/>
                                        </p:tgtEl>
                                        <p:attrNameLst>
                                          <p:attrName>ppt_x</p:attrName>
                                        </p:attrNameLst>
                                      </p:cBhvr>
                                      <p:tavLst>
                                        <p:tav tm="0">
                                          <p:val>
                                            <p:strVal val="#ppt_x"/>
                                          </p:val>
                                        </p:tav>
                                        <p:tav tm="100000">
                                          <p:val>
                                            <p:strVal val="#ppt_x"/>
                                          </p:val>
                                        </p:tav>
                                      </p:tavLst>
                                    </p:anim>
                                    <p:anim calcmode="lin" valueType="num">
                                      <p:cBhvr additive="base">
                                        <p:cTn id="14" dur="21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2100" fill="hold"/>
                                        <p:tgtEl>
                                          <p:spTgt spid="11"/>
                                        </p:tgtEl>
                                        <p:attrNameLst>
                                          <p:attrName>ppt_x</p:attrName>
                                        </p:attrNameLst>
                                      </p:cBhvr>
                                      <p:tavLst>
                                        <p:tav tm="0">
                                          <p:val>
                                            <p:strVal val="#ppt_x"/>
                                          </p:val>
                                        </p:tav>
                                        <p:tav tm="100000">
                                          <p:val>
                                            <p:strVal val="#ppt_x"/>
                                          </p:val>
                                        </p:tav>
                                      </p:tavLst>
                                    </p:anim>
                                    <p:anim calcmode="lin" valueType="num">
                                      <p:cBhvr additive="base">
                                        <p:cTn id="18" dur="21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1900" fill="hold"/>
                                        <p:tgtEl>
                                          <p:spTgt spid="3"/>
                                        </p:tgtEl>
                                        <p:attrNameLst>
                                          <p:attrName>ppt_x</p:attrName>
                                        </p:attrNameLst>
                                      </p:cBhvr>
                                      <p:tavLst>
                                        <p:tav tm="0">
                                          <p:val>
                                            <p:strVal val="#ppt_x"/>
                                          </p:val>
                                        </p:tav>
                                        <p:tav tm="100000">
                                          <p:val>
                                            <p:strVal val="#ppt_x"/>
                                          </p:val>
                                        </p:tav>
                                      </p:tavLst>
                                    </p:anim>
                                    <p:anim calcmode="lin" valueType="num">
                                      <p:cBhvr additive="base">
                                        <p:cTn id="22" dur="19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099" y="1152524"/>
            <a:ext cx="9026618" cy="6974551"/>
          </a:xfrm>
          <a:prstGeom prst="rect">
            <a:avLst/>
          </a:prstGeom>
        </p:spPr>
      </p:pic>
      <p:sp>
        <p:nvSpPr>
          <p:cNvPr id="5"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Conclusions - population</a:t>
            </a:r>
            <a:endParaRPr lang="en-US" sz="4000" dirty="0">
              <a:solidFill>
                <a:schemeClr val="bg1"/>
              </a:solidFill>
              <a:latin typeface="Century Gothic" panose="020B0502020202020204" pitchFamily="34" charset="0"/>
            </a:endParaRPr>
          </a:p>
        </p:txBody>
      </p:sp>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85490" l="2879" r="93485">
                        <a14:foregroundMark x1="37091" y1="52275" x2="36697" y2="52275"/>
                        <a14:foregroundMark x1="93485" y1="67961" x2="91667" y2="65412"/>
                        <a14:foregroundMark x1="85152" y1="85490" x2="84121" y2="81294"/>
                        <a14:foregroundMark x1="70030" y1="74863" x2="69273" y2="72353"/>
                      </a14:backgroundRemoval>
                    </a14:imgEffect>
                  </a14:imgLayer>
                </a14:imgProps>
              </a:ext>
              <a:ext uri="{28A0092B-C50C-407E-A947-70E740481C1C}">
                <a14:useLocalDpi xmlns:a14="http://schemas.microsoft.com/office/drawing/2010/main" val="0"/>
              </a:ext>
            </a:extLst>
          </a:blip>
          <a:stretch>
            <a:fillRect/>
          </a:stretch>
        </p:blipFill>
        <p:spPr>
          <a:xfrm>
            <a:off x="2309533" y="1428750"/>
            <a:ext cx="7089401" cy="5478174"/>
          </a:xfrm>
          <a:prstGeom prst="rect">
            <a:avLst/>
          </a:prstGeom>
        </p:spPr>
      </p:pic>
      <p:sp>
        <p:nvSpPr>
          <p:cNvPr id="7" name="Oval 6"/>
          <p:cNvSpPr/>
          <p:nvPr/>
        </p:nvSpPr>
        <p:spPr>
          <a:xfrm>
            <a:off x="6019799" y="3677125"/>
            <a:ext cx="695325" cy="533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305425" y="2952750"/>
            <a:ext cx="695325" cy="533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229350" y="4553900"/>
            <a:ext cx="695325" cy="533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277350" y="4611050"/>
            <a:ext cx="695325" cy="533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372475" y="3009900"/>
            <a:ext cx="695325" cy="533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330546" y="4324350"/>
            <a:ext cx="1279429" cy="8110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357158" y="2762250"/>
            <a:ext cx="868737" cy="7529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90512" y="1668955"/>
            <a:ext cx="3419475" cy="369332"/>
          </a:xfrm>
          <a:prstGeom prst="rect">
            <a:avLst/>
          </a:prstGeom>
          <a:noFill/>
        </p:spPr>
        <p:txBody>
          <a:bodyPr wrap="square" rtlCol="0">
            <a:spAutoFit/>
          </a:bodyPr>
          <a:lstStyle/>
          <a:p>
            <a:r>
              <a:rPr lang="en-US" dirty="0" smtClean="0">
                <a:solidFill>
                  <a:schemeClr val="bg2">
                    <a:lumMod val="50000"/>
                  </a:schemeClr>
                </a:solidFill>
              </a:rPr>
              <a:t>Drought Event Frequency</a:t>
            </a:r>
            <a:endParaRPr lang="en-US" dirty="0">
              <a:solidFill>
                <a:schemeClr val="bg2">
                  <a:lumMod val="50000"/>
                </a:schemeClr>
              </a:solidFill>
            </a:endParaRPr>
          </a:p>
        </p:txBody>
      </p:sp>
      <p:sp>
        <p:nvSpPr>
          <p:cNvPr id="18" name="TextBox 17"/>
          <p:cNvSpPr txBox="1"/>
          <p:nvPr/>
        </p:nvSpPr>
        <p:spPr>
          <a:xfrm>
            <a:off x="8712294" y="1689251"/>
            <a:ext cx="3419475" cy="369332"/>
          </a:xfrm>
          <a:prstGeom prst="rect">
            <a:avLst/>
          </a:prstGeom>
          <a:noFill/>
        </p:spPr>
        <p:txBody>
          <a:bodyPr wrap="square" rtlCol="0">
            <a:spAutoFit/>
          </a:bodyPr>
          <a:lstStyle/>
          <a:p>
            <a:r>
              <a:rPr lang="en-US" dirty="0" smtClean="0">
                <a:solidFill>
                  <a:schemeClr val="bg2">
                    <a:lumMod val="50000"/>
                  </a:schemeClr>
                </a:solidFill>
              </a:rPr>
              <a:t>Population</a:t>
            </a:r>
            <a:endParaRPr lang="en-US" dirty="0">
              <a:solidFill>
                <a:schemeClr val="bg2">
                  <a:lumMod val="50000"/>
                </a:schemeClr>
              </a:solidFill>
            </a:endParaRPr>
          </a:p>
        </p:txBody>
      </p:sp>
    </p:spTree>
    <p:extLst>
      <p:ext uri="{BB962C8B-B14F-4D97-AF65-F5344CB8AC3E}">
        <p14:creationId xmlns:p14="http://schemas.microsoft.com/office/powerpoint/2010/main" val="257166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6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13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42" presetClass="path" presetSubtype="0" accel="50000" decel="50000" fill="hold" nodeType="withEffect">
                                  <p:stCondLst>
                                    <p:cond delay="0"/>
                                  </p:stCondLst>
                                  <p:childTnLst>
                                    <p:animMotion origin="layout" path="M 1.66667E-6 1.11111E-6 L 0.25104 0.00625 " pathEditMode="relative" rAng="0" ptsTypes="AA">
                                      <p:cBhvr>
                                        <p:cTn id="33" dur="2000" fill="hold"/>
                                        <p:tgtEl>
                                          <p:spTgt spid="6"/>
                                        </p:tgtEl>
                                        <p:attrNameLst>
                                          <p:attrName>ppt_x</p:attrName>
                                          <p:attrName>ppt_y</p:attrName>
                                        </p:attrNameLst>
                                      </p:cBhvr>
                                      <p:rCtr x="12552" y="301"/>
                                    </p:animMotion>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down)">
                                      <p:cBhvr>
                                        <p:cTn id="48" dur="500"/>
                                        <p:tgtEl>
                                          <p:spTgt spid="12"/>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down)">
                                      <p:cBhvr>
                                        <p:cTn id="51" dur="500"/>
                                        <p:tgtEl>
                                          <p:spTgt spid="16"/>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par>
                                <p:cTn id="55" presetID="2" presetClass="entr" presetSubtype="4"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2" grpId="0" animBg="1"/>
      <p:bldP spid="13" grpId="0" animBg="1"/>
      <p:bldP spid="15" grpId="0" animBg="1"/>
      <p:bldP spid="16" grpId="0" animBg="1"/>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14375" y="1581151"/>
            <a:ext cx="10825353" cy="4671314"/>
          </a:xfrm>
        </p:spPr>
        <p:txBody>
          <a:bodyPr/>
          <a:lstStyle/>
          <a:p>
            <a:pPr marL="342900" indent="-342900" algn="ctr">
              <a:buClr>
                <a:schemeClr val="accent2"/>
              </a:buClr>
              <a:buFont typeface="Wingdings" panose="05000000000000000000" pitchFamily="2" charset="2"/>
              <a:buChar char="Ø"/>
            </a:pPr>
            <a:r>
              <a:rPr lang="en-US" sz="2300" dirty="0" smtClean="0"/>
              <a:t>Limited time scales for LST, RZSM, and SWE</a:t>
            </a:r>
          </a:p>
          <a:p>
            <a:pPr marL="342900" indent="-342900" algn="ctr">
              <a:buClr>
                <a:schemeClr val="accent2"/>
              </a:buClr>
              <a:buFont typeface="Wingdings" panose="05000000000000000000" pitchFamily="2" charset="2"/>
              <a:buChar char="Ø"/>
            </a:pPr>
            <a:endParaRPr lang="en-US" sz="2300" dirty="0" smtClean="0"/>
          </a:p>
          <a:p>
            <a:pPr marL="342900" indent="-342900" algn="ctr">
              <a:buClr>
                <a:schemeClr val="accent2"/>
              </a:buClr>
              <a:buFont typeface="Wingdings" panose="05000000000000000000" pitchFamily="2" charset="2"/>
              <a:buChar char="Ø"/>
            </a:pPr>
            <a:r>
              <a:rPr lang="en-US" sz="2300" dirty="0" smtClean="0"/>
              <a:t>Summer monsoons and extreme rainfall events may be under predicted by CHIRPS</a:t>
            </a:r>
          </a:p>
          <a:p>
            <a:pPr algn="ctr">
              <a:buClr>
                <a:schemeClr val="accent2"/>
              </a:buClr>
            </a:pPr>
            <a:endParaRPr lang="en-US" sz="2300" dirty="0" smtClean="0"/>
          </a:p>
          <a:p>
            <a:pPr marL="342900" indent="-342900" algn="ctr">
              <a:buClr>
                <a:schemeClr val="accent2"/>
              </a:buClr>
              <a:buFont typeface="Wingdings" panose="05000000000000000000" pitchFamily="2" charset="2"/>
              <a:buChar char="Ø"/>
            </a:pPr>
            <a:r>
              <a:rPr lang="en-US" sz="2300" dirty="0" smtClean="0"/>
              <a:t>Future studies could include an in depth comparison of the relationships between these drought indicators, and add other variables such as:</a:t>
            </a:r>
          </a:p>
          <a:p>
            <a:pPr marL="342900" indent="-342900" algn="ctr">
              <a:buClr>
                <a:schemeClr val="accent2"/>
              </a:buClr>
              <a:buFont typeface="Wingdings" panose="05000000000000000000" pitchFamily="2" charset="2"/>
              <a:buChar char="Ø"/>
            </a:pPr>
            <a:r>
              <a:rPr lang="en-US" sz="2300" dirty="0" smtClean="0"/>
              <a:t> vegetation </a:t>
            </a:r>
          </a:p>
          <a:p>
            <a:pPr marL="342900" indent="-342900" algn="ctr">
              <a:buClr>
                <a:schemeClr val="accent2"/>
              </a:buClr>
              <a:buFont typeface="Wingdings" panose="05000000000000000000" pitchFamily="2" charset="2"/>
              <a:buChar char="Ø"/>
            </a:pPr>
            <a:r>
              <a:rPr lang="en-US" sz="2300" dirty="0" smtClean="0"/>
              <a:t>ground water </a:t>
            </a:r>
          </a:p>
          <a:p>
            <a:pPr marL="342900" indent="-342900" algn="ctr">
              <a:buClr>
                <a:schemeClr val="accent2"/>
              </a:buClr>
              <a:buFont typeface="Wingdings" panose="05000000000000000000" pitchFamily="2" charset="2"/>
              <a:buChar char="Ø"/>
            </a:pPr>
            <a:r>
              <a:rPr lang="en-US" sz="2300" dirty="0" smtClean="0"/>
              <a:t>reservoir storage </a:t>
            </a:r>
          </a:p>
          <a:p>
            <a:pPr marL="342900" indent="-342900" algn="ctr">
              <a:buClr>
                <a:schemeClr val="accent2"/>
              </a:buClr>
              <a:buFont typeface="Wingdings" panose="05000000000000000000" pitchFamily="2" charset="2"/>
              <a:buChar char="Ø"/>
            </a:pPr>
            <a:r>
              <a:rPr lang="en-US" sz="2300" dirty="0" smtClean="0"/>
              <a:t>stream flows</a:t>
            </a:r>
          </a:p>
          <a:p>
            <a:pPr marL="342900" indent="-342900">
              <a:buClr>
                <a:schemeClr val="accent2"/>
              </a:buClr>
              <a:buFont typeface="Wingdings" panose="05000000000000000000" pitchFamily="2" charset="2"/>
              <a:buChar char="Ø"/>
            </a:pPr>
            <a:endParaRPr lang="en-US" dirty="0"/>
          </a:p>
        </p:txBody>
      </p:sp>
      <p:sp>
        <p:nvSpPr>
          <p:cNvPr id="5"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Errors &amp; Uncertainty</a:t>
            </a:r>
            <a:endParaRPr lang="en-US" sz="4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10888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barn(inVertical)">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800100" y="1560576"/>
            <a:ext cx="10663428" cy="5021199"/>
          </a:xfrm>
        </p:spPr>
        <p:txBody>
          <a:bodyPr>
            <a:noAutofit/>
          </a:bodyPr>
          <a:lstStyle/>
          <a:p>
            <a:pPr marL="457200" indent="-457200">
              <a:buClr>
                <a:schemeClr val="accent2"/>
              </a:buClr>
              <a:buFont typeface="Wingdings" panose="05000000000000000000" pitchFamily="2" charset="2"/>
              <a:buChar char="Ø"/>
            </a:pPr>
            <a:r>
              <a:rPr lang="en-US" sz="2200" dirty="0" smtClean="0">
                <a:latin typeface="+mj-lt"/>
              </a:rPr>
              <a:t>DSAT 2.0 is validated and ready to use</a:t>
            </a:r>
          </a:p>
          <a:p>
            <a:pPr marL="457200" indent="-457200">
              <a:buClr>
                <a:schemeClr val="accent2"/>
              </a:buClr>
              <a:buFont typeface="Wingdings" panose="05000000000000000000" pitchFamily="2" charset="2"/>
              <a:buChar char="Ø"/>
            </a:pPr>
            <a:endParaRPr lang="en-US" sz="2200" dirty="0" smtClean="0">
              <a:latin typeface="+mj-lt"/>
            </a:endParaRPr>
          </a:p>
          <a:p>
            <a:pPr marL="457200" indent="-457200">
              <a:buClr>
                <a:schemeClr val="accent2"/>
              </a:buClr>
              <a:buFont typeface="Wingdings" panose="05000000000000000000" pitchFamily="2" charset="2"/>
              <a:buChar char="Ø"/>
            </a:pPr>
            <a:r>
              <a:rPr lang="en-US" sz="2200" dirty="0" smtClean="0">
                <a:latin typeface="+mj-lt"/>
              </a:rPr>
              <a:t>Earth </a:t>
            </a:r>
            <a:r>
              <a:rPr lang="en-US" sz="2200" dirty="0">
                <a:latin typeface="+mj-lt"/>
              </a:rPr>
              <a:t>o</a:t>
            </a:r>
            <a:r>
              <a:rPr lang="en-US" sz="2200" dirty="0" smtClean="0">
                <a:latin typeface="+mj-lt"/>
              </a:rPr>
              <a:t>bservations offer:</a:t>
            </a:r>
          </a:p>
          <a:p>
            <a:pPr marL="1143000" lvl="1" indent="-457200">
              <a:buClr>
                <a:schemeClr val="accent2"/>
              </a:buClr>
              <a:buFont typeface="Wingdings" panose="05000000000000000000" pitchFamily="2" charset="2"/>
              <a:buChar char="Ø"/>
            </a:pPr>
            <a:r>
              <a:rPr lang="en-US" sz="2200" dirty="0" smtClean="0">
                <a:latin typeface="+mj-lt"/>
              </a:rPr>
              <a:t>low-cost</a:t>
            </a:r>
          </a:p>
          <a:p>
            <a:pPr marL="1143000" lvl="1" indent="-457200">
              <a:buClr>
                <a:schemeClr val="accent2"/>
              </a:buClr>
              <a:buFont typeface="Wingdings" panose="05000000000000000000" pitchFamily="2" charset="2"/>
              <a:buChar char="Ø"/>
            </a:pPr>
            <a:r>
              <a:rPr lang="en-US" sz="2200" dirty="0" smtClean="0">
                <a:latin typeface="+mj-lt"/>
              </a:rPr>
              <a:t>easy to implement method of collecting data</a:t>
            </a:r>
          </a:p>
          <a:p>
            <a:pPr marL="1143000" lvl="1" indent="-457200">
              <a:buClr>
                <a:schemeClr val="accent2"/>
              </a:buClr>
              <a:buFont typeface="Wingdings" panose="05000000000000000000" pitchFamily="2" charset="2"/>
              <a:buChar char="Ø"/>
            </a:pPr>
            <a:r>
              <a:rPr lang="en-US" sz="2200" dirty="0" smtClean="0">
                <a:latin typeface="+mj-lt"/>
              </a:rPr>
              <a:t>increased coverage of precipitation and SWE where there are no ground stations</a:t>
            </a:r>
          </a:p>
          <a:p>
            <a:pPr marL="1143000" lvl="1" indent="-457200">
              <a:buClr>
                <a:schemeClr val="accent2"/>
              </a:buClr>
              <a:buFont typeface="Wingdings" panose="05000000000000000000" pitchFamily="2" charset="2"/>
              <a:buChar char="Ø"/>
            </a:pPr>
            <a:r>
              <a:rPr lang="en-US" sz="2200" dirty="0">
                <a:latin typeface="+mj-lt"/>
              </a:rPr>
              <a:t>a</a:t>
            </a:r>
            <a:r>
              <a:rPr lang="en-US" sz="2200" dirty="0" smtClean="0">
                <a:latin typeface="+mj-lt"/>
              </a:rPr>
              <a:t>dditional drought driven variables (RZSM, LST) and measurements that are not currently available in the Navajo Nation</a:t>
            </a:r>
          </a:p>
          <a:p>
            <a:pPr marL="1143000" lvl="1" indent="-457200">
              <a:buClr>
                <a:schemeClr val="accent2"/>
              </a:buClr>
              <a:buFont typeface="Wingdings" panose="05000000000000000000" pitchFamily="2" charset="2"/>
              <a:buChar char="Ø"/>
            </a:pPr>
            <a:endParaRPr lang="en-US" sz="2200" dirty="0" smtClean="0">
              <a:latin typeface="+mj-lt"/>
            </a:endParaRPr>
          </a:p>
          <a:p>
            <a:pPr marL="457200" lvl="1" indent="-457200">
              <a:buClr>
                <a:schemeClr val="accent2"/>
              </a:buClr>
              <a:buFont typeface="Wingdings" panose="05000000000000000000" pitchFamily="2" charset="2"/>
              <a:buChar char="Ø"/>
            </a:pPr>
            <a:r>
              <a:rPr lang="en-US" sz="2200" dirty="0" smtClean="0">
                <a:latin typeface="+mj-lt"/>
              </a:rPr>
              <a:t>This project, over 3 terms, contributed to the growing evidence that drought severity has been worsening in the last 35 years in the Navajo Nation</a:t>
            </a:r>
            <a:endParaRPr lang="en-US" sz="2200" dirty="0">
              <a:latin typeface="+mj-lt"/>
            </a:endParaRPr>
          </a:p>
        </p:txBody>
      </p:sp>
      <p:sp>
        <p:nvSpPr>
          <p:cNvPr id="5"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Conclusions</a:t>
            </a:r>
            <a:endParaRPr lang="en-US" sz="4000" dirty="0">
              <a:solidFill>
                <a:schemeClr val="bg1"/>
              </a:solidFill>
              <a:latin typeface="Century Gothic" panose="020B0502020202020204" pitchFamily="34" charset="0"/>
            </a:endParaRPr>
          </a:p>
        </p:txBody>
      </p:sp>
      <p:pic>
        <p:nvPicPr>
          <p:cNvPr id="8194" name="Picture 2" descr="File:Navajo flag.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4" y="1412557"/>
            <a:ext cx="3073400" cy="1844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94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 calcmode="lin" valueType="num">
                                      <p:cBhvr additive="base">
                                        <p:cTn id="3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 calcmode="lin" valueType="num">
                                      <p:cBhvr additive="base">
                                        <p:cTn id="4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2120" y="5003116"/>
            <a:ext cx="9305479" cy="1015663"/>
          </a:xfrm>
          <a:prstGeom prst="rect">
            <a:avLst/>
          </a:prstGeom>
        </p:spPr>
        <p:txBody>
          <a:bodyPr wrap="square">
            <a:spAutoFit/>
          </a:bodyPr>
          <a:lstStyle/>
          <a:p>
            <a:pPr marL="342900" lvl="0" indent="-342900" algn="ctr" defTabSz="3072384">
              <a:buClr>
                <a:schemeClr val="accent2"/>
              </a:buClr>
              <a:buFont typeface="Wingdings" panose="05000000000000000000" pitchFamily="2" charset="2"/>
              <a:buChar char="Ø"/>
            </a:pPr>
            <a:r>
              <a:rPr lang="en-US" sz="2000" dirty="0">
                <a:solidFill>
                  <a:srgbClr val="767171">
                    <a:lumMod val="75000"/>
                  </a:srgbClr>
                </a:solidFill>
                <a:latin typeface="+mj-lt"/>
              </a:rPr>
              <a:t>Victoria Ly, former NASA DEVELOP Navajo Nation Climate participant</a:t>
            </a:r>
          </a:p>
          <a:p>
            <a:pPr marL="342900" lvl="0" indent="-342900" algn="ctr" defTabSz="3072384">
              <a:buClr>
                <a:schemeClr val="accent2"/>
              </a:buClr>
              <a:buFont typeface="Wingdings" panose="05000000000000000000" pitchFamily="2" charset="2"/>
              <a:buChar char="Ø"/>
            </a:pPr>
            <a:r>
              <a:rPr lang="en-US" sz="2000" dirty="0">
                <a:solidFill>
                  <a:srgbClr val="767171">
                    <a:lumMod val="75000"/>
                  </a:srgbClr>
                </a:solidFill>
                <a:latin typeface="+mj-lt"/>
              </a:rPr>
              <a:t>Brittany Zajic, NASA DEVELOP National Program</a:t>
            </a:r>
          </a:p>
          <a:p>
            <a:pPr marL="342900" lvl="0" indent="-342900" algn="ctr" defTabSz="3072384">
              <a:buClr>
                <a:schemeClr val="accent2"/>
              </a:buClr>
              <a:buFont typeface="Wingdings" panose="05000000000000000000" pitchFamily="2" charset="2"/>
              <a:buChar char="Ø"/>
            </a:pPr>
            <a:r>
              <a:rPr lang="en-US" sz="2000" dirty="0">
                <a:solidFill>
                  <a:srgbClr val="767171">
                    <a:lumMod val="75000"/>
                  </a:srgbClr>
                </a:solidFill>
                <a:latin typeface="+mj-lt"/>
              </a:rPr>
              <a:t>Jenna Williams, NASA DEVELOP National Program</a:t>
            </a:r>
          </a:p>
        </p:txBody>
      </p:sp>
      <p:sp>
        <p:nvSpPr>
          <p:cNvPr id="12" name="TextBox 11"/>
          <p:cNvSpPr txBox="1"/>
          <p:nvPr/>
        </p:nvSpPr>
        <p:spPr>
          <a:xfrm>
            <a:off x="990600" y="2133600"/>
            <a:ext cx="10210800" cy="2031325"/>
          </a:xfrm>
          <a:prstGeom prst="rect">
            <a:avLst/>
          </a:prstGeom>
          <a:noFill/>
        </p:spPr>
        <p:txBody>
          <a:bodyPr wrap="square" rtlCol="0">
            <a:spAutoFit/>
          </a:bodyPr>
          <a:lstStyle/>
          <a:p>
            <a:pPr marL="285750" indent="-285750" algn="ctr">
              <a:buClr>
                <a:schemeClr val="accent2"/>
              </a:buClr>
              <a:buFont typeface="Wingdings" panose="05000000000000000000" pitchFamily="2" charset="2"/>
              <a:buChar char="Ø"/>
            </a:pPr>
            <a:r>
              <a:rPr lang="en-US" dirty="0">
                <a:solidFill>
                  <a:srgbClr val="767171"/>
                </a:solidFill>
              </a:rPr>
              <a:t>Carlee McClellan, Senior Hydrologist, Navajo Nation Department of Water Resources</a:t>
            </a:r>
          </a:p>
          <a:p>
            <a:pPr marL="285750" indent="-285750" algn="ctr">
              <a:buClr>
                <a:schemeClr val="accent2"/>
              </a:buClr>
              <a:buFont typeface="Wingdings" panose="05000000000000000000" pitchFamily="2" charset="2"/>
              <a:buChar char="Ø"/>
            </a:pPr>
            <a:r>
              <a:rPr lang="en-US" dirty="0" smtClean="0">
                <a:solidFill>
                  <a:srgbClr val="767171"/>
                </a:solidFill>
              </a:rPr>
              <a:t>Robert </a:t>
            </a:r>
            <a:r>
              <a:rPr lang="en-US" dirty="0">
                <a:solidFill>
                  <a:srgbClr val="767171"/>
                </a:solidFill>
              </a:rPr>
              <a:t>Kirk, Principal Hydrologist, Navajo Nation Department of Water Resources</a:t>
            </a:r>
          </a:p>
          <a:p>
            <a:pPr marL="285750" indent="-285750" algn="ctr">
              <a:buClr>
                <a:schemeClr val="accent2"/>
              </a:buClr>
              <a:buFont typeface="Wingdings" panose="05000000000000000000" pitchFamily="2" charset="2"/>
              <a:buChar char="Ø"/>
            </a:pPr>
            <a:r>
              <a:rPr lang="en-US" dirty="0" smtClean="0">
                <a:solidFill>
                  <a:srgbClr val="767171"/>
                </a:solidFill>
              </a:rPr>
              <a:t>Mariah </a:t>
            </a:r>
            <a:r>
              <a:rPr lang="en-US" dirty="0">
                <a:solidFill>
                  <a:srgbClr val="767171"/>
                </a:solidFill>
              </a:rPr>
              <a:t>Ashley, Intern, Navajo Nation Department of Water </a:t>
            </a:r>
            <a:r>
              <a:rPr lang="en-US" dirty="0" smtClean="0">
                <a:solidFill>
                  <a:srgbClr val="767171"/>
                </a:solidFill>
              </a:rPr>
              <a:t>Resources</a:t>
            </a:r>
          </a:p>
          <a:p>
            <a:pPr marL="285750" indent="-285750" algn="ctr">
              <a:buClr>
                <a:schemeClr val="accent2"/>
              </a:buClr>
              <a:buFont typeface="Wingdings" panose="05000000000000000000" pitchFamily="2" charset="2"/>
              <a:buChar char="Ø"/>
            </a:pPr>
            <a:r>
              <a:rPr lang="en-US" dirty="0">
                <a:solidFill>
                  <a:srgbClr val="767171"/>
                </a:solidFill>
              </a:rPr>
              <a:t>Maurice Upshaw, GIS Supervisor, Navajo Nation Department of Water Resources</a:t>
            </a:r>
          </a:p>
          <a:p>
            <a:pPr marL="285750" indent="-285750" algn="ctr">
              <a:buClr>
                <a:schemeClr val="accent2"/>
              </a:buClr>
              <a:buFont typeface="Wingdings" panose="05000000000000000000" pitchFamily="2" charset="2"/>
              <a:buChar char="Ø"/>
            </a:pPr>
            <a:r>
              <a:rPr lang="en-US" dirty="0">
                <a:solidFill>
                  <a:srgbClr val="767171"/>
                </a:solidFill>
              </a:rPr>
              <a:t>Dr. </a:t>
            </a:r>
            <a:r>
              <a:rPr lang="en-US" dirty="0" err="1">
                <a:solidFill>
                  <a:srgbClr val="767171"/>
                </a:solidFill>
              </a:rPr>
              <a:t>Venkat</a:t>
            </a:r>
            <a:r>
              <a:rPr lang="en-US" dirty="0">
                <a:solidFill>
                  <a:srgbClr val="767171"/>
                </a:solidFill>
              </a:rPr>
              <a:t> Lakshmi, South Carolina University</a:t>
            </a:r>
          </a:p>
          <a:p>
            <a:pPr marL="285750" indent="-285750" algn="ctr">
              <a:buClr>
                <a:schemeClr val="accent2"/>
              </a:buClr>
              <a:buFont typeface="Wingdings" panose="05000000000000000000" pitchFamily="2" charset="2"/>
              <a:buChar char="Ø"/>
            </a:pPr>
            <a:r>
              <a:rPr lang="en-US" dirty="0">
                <a:solidFill>
                  <a:schemeClr val="bg2">
                    <a:lumMod val="50000"/>
                  </a:schemeClr>
                </a:solidFill>
              </a:rPr>
              <a:t>Amber Jean </a:t>
            </a:r>
            <a:r>
              <a:rPr lang="en-US" dirty="0" err="1">
                <a:solidFill>
                  <a:schemeClr val="bg2">
                    <a:lumMod val="50000"/>
                  </a:schemeClr>
                </a:solidFill>
              </a:rPr>
              <a:t>Kuss</a:t>
            </a:r>
            <a:r>
              <a:rPr lang="en-US" dirty="0">
                <a:solidFill>
                  <a:schemeClr val="bg2">
                    <a:lumMod val="50000"/>
                  </a:schemeClr>
                </a:solidFill>
              </a:rPr>
              <a:t>, Bay Area Environmental </a:t>
            </a:r>
            <a:r>
              <a:rPr lang="en-US" dirty="0" smtClean="0">
                <a:solidFill>
                  <a:schemeClr val="bg2">
                    <a:lumMod val="50000"/>
                  </a:schemeClr>
                </a:solidFill>
              </a:rPr>
              <a:t>Research Institute </a:t>
            </a:r>
            <a:r>
              <a:rPr lang="en-US" dirty="0">
                <a:solidFill>
                  <a:schemeClr val="bg2">
                    <a:lumMod val="50000"/>
                  </a:schemeClr>
                </a:solidFill>
              </a:rPr>
              <a:t>(BAERI) Cindy Schmidt, Bay Area Environmental Research </a:t>
            </a:r>
            <a:r>
              <a:rPr lang="en-US" dirty="0" smtClean="0">
                <a:solidFill>
                  <a:schemeClr val="bg2">
                    <a:lumMod val="50000"/>
                  </a:schemeClr>
                </a:solidFill>
              </a:rPr>
              <a:t>Institute (BAERI</a:t>
            </a:r>
            <a:r>
              <a:rPr lang="en-US" dirty="0">
                <a:solidFill>
                  <a:schemeClr val="bg2">
                    <a:lumMod val="50000"/>
                  </a:schemeClr>
                </a:solidFill>
              </a:rPr>
              <a:t>)</a:t>
            </a:r>
          </a:p>
        </p:txBody>
      </p:sp>
      <p:sp>
        <p:nvSpPr>
          <p:cNvPr id="13" name="TextBox 12"/>
          <p:cNvSpPr txBox="1"/>
          <p:nvPr/>
        </p:nvSpPr>
        <p:spPr>
          <a:xfrm>
            <a:off x="990600" y="1524000"/>
            <a:ext cx="9016999" cy="400110"/>
          </a:xfrm>
          <a:prstGeom prst="rect">
            <a:avLst/>
          </a:prstGeom>
          <a:noFill/>
        </p:spPr>
        <p:txBody>
          <a:bodyPr wrap="square" rtlCol="0">
            <a:spAutoFit/>
          </a:bodyPr>
          <a:lstStyle/>
          <a:p>
            <a:r>
              <a:rPr lang="en-US" sz="2000" b="1" dirty="0" smtClean="0">
                <a:solidFill>
                  <a:schemeClr val="bg2">
                    <a:lumMod val="50000"/>
                  </a:schemeClr>
                </a:solidFill>
              </a:rPr>
              <a:t>Project Partners: Terms I, II, III:</a:t>
            </a:r>
            <a:endParaRPr lang="en-US" sz="2000" b="1" dirty="0">
              <a:solidFill>
                <a:schemeClr val="bg2">
                  <a:lumMod val="50000"/>
                </a:schemeClr>
              </a:solidFill>
            </a:endParaRPr>
          </a:p>
        </p:txBody>
      </p:sp>
      <p:sp>
        <p:nvSpPr>
          <p:cNvPr id="14" name="TextBox 13"/>
          <p:cNvSpPr txBox="1"/>
          <p:nvPr/>
        </p:nvSpPr>
        <p:spPr>
          <a:xfrm>
            <a:off x="990600" y="4603006"/>
            <a:ext cx="9016999" cy="400110"/>
          </a:xfrm>
          <a:prstGeom prst="rect">
            <a:avLst/>
          </a:prstGeom>
          <a:noFill/>
        </p:spPr>
        <p:txBody>
          <a:bodyPr wrap="square" rtlCol="0">
            <a:spAutoFit/>
          </a:bodyPr>
          <a:lstStyle/>
          <a:p>
            <a:r>
              <a:rPr lang="en-US" sz="2000" b="1" dirty="0" smtClean="0">
                <a:solidFill>
                  <a:schemeClr val="bg2">
                    <a:lumMod val="50000"/>
                  </a:schemeClr>
                </a:solidFill>
              </a:rPr>
              <a:t>Special Thanks To:</a:t>
            </a:r>
            <a:endParaRPr lang="en-US" sz="2000" b="1" dirty="0">
              <a:solidFill>
                <a:schemeClr val="bg2">
                  <a:lumMod val="50000"/>
                </a:schemeClr>
              </a:solidFill>
            </a:endParaRPr>
          </a:p>
        </p:txBody>
      </p:sp>
    </p:spTree>
    <p:extLst>
      <p:ext uri="{BB962C8B-B14F-4D97-AF65-F5344CB8AC3E}">
        <p14:creationId xmlns:p14="http://schemas.microsoft.com/office/powerpoint/2010/main" val="38366351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Community Concerns</a:t>
            </a:r>
            <a:endParaRPr lang="en-US" sz="4000" dirty="0">
              <a:solidFill>
                <a:schemeClr val="bg1"/>
              </a:solidFill>
              <a:latin typeface="Century Gothic" panose="020B0502020202020204" pitchFamily="34" charset="0"/>
            </a:endParaRPr>
          </a:p>
        </p:txBody>
      </p:sp>
      <p:pic>
        <p:nvPicPr>
          <p:cNvPr id="3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125" y="2356930"/>
            <a:ext cx="1381125"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 Placeholder 2"/>
          <p:cNvSpPr txBox="1">
            <a:spLocks/>
          </p:cNvSpPr>
          <p:nvPr/>
        </p:nvSpPr>
        <p:spPr bwMode="auto">
          <a:xfrm>
            <a:off x="566737" y="3469768"/>
            <a:ext cx="14859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fontScale="40000" lnSpcReduction="20000"/>
          </a:bodyPr>
          <a:lstStyle>
            <a:lvl1pPr marL="0" indent="0" algn="l" rtl="0" eaLnBrk="0" fontAlgn="base" hangingPunct="0">
              <a:lnSpc>
                <a:spcPct val="90000"/>
              </a:lnSpc>
              <a:spcBef>
                <a:spcPts val="1000"/>
              </a:spcBef>
              <a:spcAft>
                <a:spcPct val="0"/>
              </a:spcAft>
              <a:buFont typeface="Arial" panose="020B0604020202020204" pitchFamily="34" charset="0"/>
              <a:buNone/>
              <a:defRPr sz="4000" b="1" kern="1200" baseline="0">
                <a:solidFill>
                  <a:schemeClr val="accent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smtClean="0">
                <a:ln>
                  <a:noFill/>
                </a:ln>
                <a:solidFill>
                  <a:srgbClr val="E9A149">
                    <a:lumMod val="75000"/>
                  </a:srgbClr>
                </a:solidFill>
                <a:effectLst/>
                <a:uLnTx/>
                <a:uFillTx/>
                <a:latin typeface="Century Gothic"/>
                <a:ea typeface="+mn-ea"/>
                <a:cs typeface="+mn-cs"/>
              </a:rPr>
              <a:t>Decreasing Precipitation</a:t>
            </a:r>
            <a:endParaRPr kumimoji="0" lang="en-US" sz="4000" b="1" i="0" u="none" strike="noStrike" kern="1200" cap="none" spc="0" normalizeH="0" baseline="0" noProof="0" dirty="0">
              <a:ln>
                <a:noFill/>
              </a:ln>
              <a:solidFill>
                <a:srgbClr val="E9A149">
                  <a:lumMod val="75000"/>
                </a:srgbClr>
              </a:solidFill>
              <a:effectLst/>
              <a:uLnTx/>
              <a:uFillTx/>
              <a:latin typeface="Century Gothic"/>
              <a:ea typeface="+mn-ea"/>
              <a:cs typeface="+mn-cs"/>
            </a:endParaRPr>
          </a:p>
        </p:txBody>
      </p:sp>
      <p:pic>
        <p:nvPicPr>
          <p:cNvPr id="4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87986" y="2153758"/>
            <a:ext cx="8382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Placeholder 2"/>
          <p:cNvSpPr txBox="1">
            <a:spLocks/>
          </p:cNvSpPr>
          <p:nvPr/>
        </p:nvSpPr>
        <p:spPr bwMode="auto">
          <a:xfrm>
            <a:off x="9588730" y="3987800"/>
            <a:ext cx="163671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fontScale="40000" lnSpcReduction="20000"/>
          </a:bodyPr>
          <a:lstStyle>
            <a:lvl1pPr marL="0" indent="0" algn="l" rtl="0" eaLnBrk="0" fontAlgn="base" hangingPunct="0">
              <a:lnSpc>
                <a:spcPct val="90000"/>
              </a:lnSpc>
              <a:spcBef>
                <a:spcPts val="1000"/>
              </a:spcBef>
              <a:spcAft>
                <a:spcPct val="0"/>
              </a:spcAft>
              <a:buFont typeface="Arial" panose="020B0604020202020204" pitchFamily="34" charset="0"/>
              <a:buNone/>
              <a:defRPr sz="4000" b="1" kern="1200" baseline="0">
                <a:solidFill>
                  <a:schemeClr val="accent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smtClean="0">
                <a:ln>
                  <a:noFill/>
                </a:ln>
                <a:solidFill>
                  <a:srgbClr val="E9A149">
                    <a:lumMod val="75000"/>
                  </a:srgbClr>
                </a:solidFill>
                <a:effectLst/>
                <a:uLnTx/>
                <a:uFillTx/>
                <a:latin typeface="Century Gothic"/>
                <a:ea typeface="+mn-ea"/>
                <a:cs typeface="+mn-cs"/>
              </a:rPr>
              <a:t>Increasing Temperatures</a:t>
            </a:r>
            <a:endParaRPr kumimoji="0" lang="en-US" sz="4000" b="1" i="0" u="none" strike="noStrike" kern="1200" cap="none" spc="0" normalizeH="0" baseline="0" noProof="0" dirty="0">
              <a:ln>
                <a:noFill/>
              </a:ln>
              <a:solidFill>
                <a:srgbClr val="E9A149">
                  <a:lumMod val="75000"/>
                </a:srgbClr>
              </a:solidFill>
              <a:effectLst/>
              <a:uLnTx/>
              <a:uFillTx/>
              <a:latin typeface="Century Gothic"/>
              <a:ea typeface="+mn-ea"/>
              <a:cs typeface="+mn-cs"/>
            </a:endParaRPr>
          </a:p>
        </p:txBody>
      </p:sp>
      <p:pic>
        <p:nvPicPr>
          <p:cNvPr id="54" name="Picture 53"/>
          <p:cNvPicPr>
            <a:picLocks noChangeAspect="1"/>
          </p:cNvPicPr>
          <p:nvPr/>
        </p:nvPicPr>
        <p:blipFill rotWithShape="1">
          <a:blip r:embed="rId5">
            <a:extLst>
              <a:ext uri="{28A0092B-C50C-407E-A947-70E740481C1C}">
                <a14:useLocalDpi xmlns:a14="http://schemas.microsoft.com/office/drawing/2010/main" val="0"/>
              </a:ext>
            </a:extLst>
          </a:blip>
          <a:srcRect l="10290" t="19762" r="10413" b="12619"/>
          <a:stretch/>
        </p:blipFill>
        <p:spPr>
          <a:xfrm>
            <a:off x="3293169" y="1711888"/>
            <a:ext cx="6002881" cy="3955495"/>
          </a:xfrm>
          <a:prstGeom prst="rect">
            <a:avLst/>
          </a:prstGeom>
        </p:spPr>
      </p:pic>
      <p:sp>
        <p:nvSpPr>
          <p:cNvPr id="55" name="TextBox 54"/>
          <p:cNvSpPr txBox="1"/>
          <p:nvPr/>
        </p:nvSpPr>
        <p:spPr>
          <a:xfrm>
            <a:off x="9788612" y="6400343"/>
            <a:ext cx="3606624" cy="307777"/>
          </a:xfrm>
          <a:prstGeom prst="rect">
            <a:avLst/>
          </a:prstGeom>
          <a:noFill/>
        </p:spPr>
        <p:txBody>
          <a:bodyPr wrap="square" rtlCol="0">
            <a:spAutoFit/>
          </a:bodyPr>
          <a:lstStyle/>
          <a:p>
            <a:r>
              <a:rPr lang="en-US" sz="1400" dirty="0" smtClean="0"/>
              <a:t>Image Credit: </a:t>
            </a:r>
            <a:r>
              <a:rPr lang="en-US" sz="1400" dirty="0" err="1" smtClean="0"/>
              <a:t>Julle</a:t>
            </a:r>
            <a:r>
              <a:rPr lang="en-US" sz="1400" dirty="0" smtClean="0"/>
              <a:t> </a:t>
            </a:r>
            <a:r>
              <a:rPr lang="en-US" sz="1400" dirty="0" err="1" smtClean="0"/>
              <a:t>Edgly</a:t>
            </a:r>
            <a:endParaRPr lang="en-US" sz="1400" dirty="0"/>
          </a:p>
        </p:txBody>
      </p:sp>
      <p:pic>
        <p:nvPicPr>
          <p:cNvPr id="43"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4823908" y="5441394"/>
            <a:ext cx="1329497"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 Placeholder 2"/>
          <p:cNvSpPr txBox="1">
            <a:spLocks/>
          </p:cNvSpPr>
          <p:nvPr/>
        </p:nvSpPr>
        <p:spPr bwMode="auto">
          <a:xfrm>
            <a:off x="6004063" y="5740160"/>
            <a:ext cx="1733550" cy="82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marL="0" indent="0" algn="l" rtl="0" eaLnBrk="0" fontAlgn="base" hangingPunct="0">
              <a:lnSpc>
                <a:spcPct val="90000"/>
              </a:lnSpc>
              <a:spcBef>
                <a:spcPts val="1000"/>
              </a:spcBef>
              <a:spcAft>
                <a:spcPct val="0"/>
              </a:spcAft>
              <a:buFont typeface="Arial" panose="020B0604020202020204" pitchFamily="34" charset="0"/>
              <a:buNone/>
              <a:defRPr sz="4000" b="1" kern="1200" baseline="0">
                <a:solidFill>
                  <a:schemeClr val="accent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smtClean="0">
                <a:ln>
                  <a:noFill/>
                </a:ln>
                <a:solidFill>
                  <a:srgbClr val="E9A149">
                    <a:lumMod val="75000"/>
                  </a:srgbClr>
                </a:solidFill>
                <a:effectLst/>
                <a:uLnTx/>
                <a:uFillTx/>
                <a:latin typeface="Century Gothic"/>
                <a:ea typeface="+mn-ea"/>
                <a:cs typeface="+mn-cs"/>
              </a:rPr>
              <a:t>1/3 of the population</a:t>
            </a:r>
            <a:r>
              <a:rPr kumimoji="0" lang="en-US" sz="1400" b="1" i="0" u="none" strike="noStrike" kern="1200" cap="none" spc="0" normalizeH="0" noProof="0" dirty="0" smtClean="0">
                <a:ln>
                  <a:noFill/>
                </a:ln>
                <a:solidFill>
                  <a:srgbClr val="E9A149">
                    <a:lumMod val="75000"/>
                  </a:srgbClr>
                </a:solidFill>
                <a:effectLst/>
                <a:uLnTx/>
                <a:uFillTx/>
                <a:latin typeface="Century Gothic"/>
                <a:ea typeface="+mn-ea"/>
                <a:cs typeface="+mn-cs"/>
              </a:rPr>
              <a:t> (~70,000 </a:t>
            </a:r>
            <a:r>
              <a:rPr kumimoji="0" lang="en-US" sz="1400" b="1" i="0" u="none" strike="noStrike" kern="1200" cap="none" spc="0" normalizeH="0" baseline="0" noProof="0" dirty="0" smtClean="0">
                <a:ln>
                  <a:noFill/>
                </a:ln>
                <a:solidFill>
                  <a:srgbClr val="E9A149">
                    <a:lumMod val="75000"/>
                  </a:srgbClr>
                </a:solidFill>
                <a:effectLst/>
                <a:uLnTx/>
                <a:uFillTx/>
                <a:latin typeface="Century Gothic"/>
                <a:ea typeface="+mn-ea"/>
                <a:cs typeface="+mn-cs"/>
              </a:rPr>
              <a:t>residents) are without water</a:t>
            </a:r>
            <a:endParaRPr kumimoji="0" lang="en-US" sz="1400" b="1" i="0" u="none" strike="noStrike" kern="1200" cap="none" spc="0" normalizeH="0" baseline="0" noProof="0" dirty="0">
              <a:ln>
                <a:noFill/>
              </a:ln>
              <a:solidFill>
                <a:srgbClr val="E9A149">
                  <a:lumMod val="75000"/>
                </a:srgbClr>
              </a:solidFill>
              <a:effectLst/>
              <a:uLnTx/>
              <a:uFillTx/>
              <a:latin typeface="Century Gothic"/>
              <a:ea typeface="+mn-ea"/>
              <a:cs typeface="+mn-cs"/>
            </a:endParaRPr>
          </a:p>
        </p:txBody>
      </p:sp>
    </p:spTree>
    <p:extLst>
      <p:ext uri="{BB962C8B-B14F-4D97-AF65-F5344CB8AC3E}">
        <p14:creationId xmlns:p14="http://schemas.microsoft.com/office/powerpoint/2010/main" val="328882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Effect transition="in" filter="fade">
                                      <p:cBhvr>
                                        <p:cTn id="9" dur="1000"/>
                                        <p:tgtEl>
                                          <p:spTgt spid="3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0">
                                            <p:txEl>
                                              <p:pRg st="0" end="0"/>
                                            </p:txEl>
                                          </p:spTgt>
                                        </p:tgtEl>
                                        <p:attrNameLst>
                                          <p:attrName>style.visibility</p:attrName>
                                        </p:attrNameLst>
                                      </p:cBhvr>
                                      <p:to>
                                        <p:strVal val="visible"/>
                                      </p:to>
                                    </p:set>
                                    <p:anim calcmode="lin" valueType="num">
                                      <p:cBhvr>
                                        <p:cTn id="12" dur="10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14" dur="1000"/>
                                        <p:tgtEl>
                                          <p:spTgt spid="40">
                                            <p:txEl>
                                              <p:pRg st="0" end="0"/>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p:cTn id="18" dur="1000" fill="hold"/>
                                        <p:tgtEl>
                                          <p:spTgt spid="45"/>
                                        </p:tgtEl>
                                        <p:attrNameLst>
                                          <p:attrName>ppt_w</p:attrName>
                                        </p:attrNameLst>
                                      </p:cBhvr>
                                      <p:tavLst>
                                        <p:tav tm="0">
                                          <p:val>
                                            <p:fltVal val="0"/>
                                          </p:val>
                                        </p:tav>
                                        <p:tav tm="100000">
                                          <p:val>
                                            <p:strVal val="#ppt_w"/>
                                          </p:val>
                                        </p:tav>
                                      </p:tavLst>
                                    </p:anim>
                                    <p:anim calcmode="lin" valueType="num">
                                      <p:cBhvr>
                                        <p:cTn id="19" dur="1000" fill="hold"/>
                                        <p:tgtEl>
                                          <p:spTgt spid="45"/>
                                        </p:tgtEl>
                                        <p:attrNameLst>
                                          <p:attrName>ppt_h</p:attrName>
                                        </p:attrNameLst>
                                      </p:cBhvr>
                                      <p:tavLst>
                                        <p:tav tm="0">
                                          <p:val>
                                            <p:fltVal val="0"/>
                                          </p:val>
                                        </p:tav>
                                        <p:tav tm="100000">
                                          <p:val>
                                            <p:strVal val="#ppt_h"/>
                                          </p:val>
                                        </p:tav>
                                      </p:tavLst>
                                    </p:anim>
                                    <p:animEffect transition="in" filter="fade">
                                      <p:cBhvr>
                                        <p:cTn id="20" dur="1000"/>
                                        <p:tgtEl>
                                          <p:spTgt spid="45"/>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46">
                                            <p:txEl>
                                              <p:pRg st="0" end="0"/>
                                            </p:txEl>
                                          </p:spTgt>
                                        </p:tgtEl>
                                        <p:attrNameLst>
                                          <p:attrName>style.visibility</p:attrName>
                                        </p:attrNameLst>
                                      </p:cBhvr>
                                      <p:to>
                                        <p:strVal val="visible"/>
                                      </p:to>
                                    </p:set>
                                    <p:anim calcmode="lin" valueType="num">
                                      <p:cBhvr>
                                        <p:cTn id="23" dur="1000" fill="hold"/>
                                        <p:tgtEl>
                                          <p:spTgt spid="46">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46">
                                            <p:txEl>
                                              <p:pRg st="0" end="0"/>
                                            </p:txEl>
                                          </p:spTgt>
                                        </p:tgtEl>
                                        <p:attrNameLst>
                                          <p:attrName>ppt_h</p:attrName>
                                        </p:attrNameLst>
                                      </p:cBhvr>
                                      <p:tavLst>
                                        <p:tav tm="0">
                                          <p:val>
                                            <p:fltVal val="0"/>
                                          </p:val>
                                        </p:tav>
                                        <p:tav tm="100000">
                                          <p:val>
                                            <p:strVal val="#ppt_h"/>
                                          </p:val>
                                        </p:tav>
                                      </p:tavLst>
                                    </p:anim>
                                    <p:animEffect transition="in" filter="fade">
                                      <p:cBhvr>
                                        <p:cTn id="25" dur="1000"/>
                                        <p:tgtEl>
                                          <p:spTgt spid="46">
                                            <p:txEl>
                                              <p:pRg st="0" end="0"/>
                                            </p:txEl>
                                          </p:spTgt>
                                        </p:tgtEl>
                                      </p:cBhvr>
                                    </p:animEffect>
                                  </p:childTnLst>
                                </p:cTn>
                              </p:par>
                            </p:childTnLst>
                          </p:cTn>
                        </p:par>
                        <p:par>
                          <p:cTn id="26" fill="hold">
                            <p:stCondLst>
                              <p:cond delay="2000"/>
                            </p:stCondLst>
                            <p:childTnLst>
                              <p:par>
                                <p:cTn id="27" presetID="53" presetClass="entr" presetSubtype="0"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p:cTn id="29" dur="1000" fill="hold"/>
                                        <p:tgtEl>
                                          <p:spTgt spid="43"/>
                                        </p:tgtEl>
                                        <p:attrNameLst>
                                          <p:attrName>ppt_w</p:attrName>
                                        </p:attrNameLst>
                                      </p:cBhvr>
                                      <p:tavLst>
                                        <p:tav tm="0">
                                          <p:val>
                                            <p:fltVal val="0"/>
                                          </p:val>
                                        </p:tav>
                                        <p:tav tm="100000">
                                          <p:val>
                                            <p:strVal val="#ppt_w"/>
                                          </p:val>
                                        </p:tav>
                                      </p:tavLst>
                                    </p:anim>
                                    <p:anim calcmode="lin" valueType="num">
                                      <p:cBhvr>
                                        <p:cTn id="30" dur="1000" fill="hold"/>
                                        <p:tgtEl>
                                          <p:spTgt spid="43"/>
                                        </p:tgtEl>
                                        <p:attrNameLst>
                                          <p:attrName>ppt_h</p:attrName>
                                        </p:attrNameLst>
                                      </p:cBhvr>
                                      <p:tavLst>
                                        <p:tav tm="0">
                                          <p:val>
                                            <p:fltVal val="0"/>
                                          </p:val>
                                        </p:tav>
                                        <p:tav tm="100000">
                                          <p:val>
                                            <p:strVal val="#ppt_h"/>
                                          </p:val>
                                        </p:tav>
                                      </p:tavLst>
                                    </p:anim>
                                    <p:animEffect transition="in" filter="fade">
                                      <p:cBhvr>
                                        <p:cTn id="31" dur="1000"/>
                                        <p:tgtEl>
                                          <p:spTgt spid="43"/>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44">
                                            <p:txEl>
                                              <p:pRg st="0" end="0"/>
                                            </p:txEl>
                                          </p:spTgt>
                                        </p:tgtEl>
                                        <p:attrNameLst>
                                          <p:attrName>style.visibility</p:attrName>
                                        </p:attrNameLst>
                                      </p:cBhvr>
                                      <p:to>
                                        <p:strVal val="visible"/>
                                      </p:to>
                                    </p:set>
                                    <p:anim calcmode="lin" valueType="num">
                                      <p:cBhvr>
                                        <p:cTn id="34" dur="10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35" dur="1000" fill="hold"/>
                                        <p:tgtEl>
                                          <p:spTgt spid="44">
                                            <p:txEl>
                                              <p:pRg st="0" end="0"/>
                                            </p:txEl>
                                          </p:spTgt>
                                        </p:tgtEl>
                                        <p:attrNameLst>
                                          <p:attrName>ppt_h</p:attrName>
                                        </p:attrNameLst>
                                      </p:cBhvr>
                                      <p:tavLst>
                                        <p:tav tm="0">
                                          <p:val>
                                            <p:fltVal val="0"/>
                                          </p:val>
                                        </p:tav>
                                        <p:tav tm="100000">
                                          <p:val>
                                            <p:strVal val="#ppt_h"/>
                                          </p:val>
                                        </p:tav>
                                      </p:tavLst>
                                    </p:anim>
                                    <p:animEffect transition="in" filter="fade">
                                      <p:cBhvr>
                                        <p:cTn id="36" dur="10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P spid="46" grpId="0" build="p"/>
      <p:bldP spid="4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502879" y="1152525"/>
            <a:ext cx="5299364" cy="6858000"/>
          </a:xfrm>
          <a:prstGeom prst="rect">
            <a:avLst/>
          </a:prstGeom>
        </p:spPr>
      </p:pic>
      <p:sp>
        <p:nvSpPr>
          <p:cNvPr id="5"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Standardized Precipitation Index</a:t>
            </a:r>
            <a:endParaRPr lang="en-US" sz="4000" dirty="0">
              <a:solidFill>
                <a:schemeClr val="bg1"/>
              </a:solidFill>
              <a:latin typeface="Century Gothic" panose="020B0502020202020204" pitchFamily="34" charset="0"/>
            </a:endParaRPr>
          </a:p>
        </p:txBody>
      </p:sp>
      <p:sp>
        <p:nvSpPr>
          <p:cNvPr id="6" name="Text Placeholder 2"/>
          <p:cNvSpPr>
            <a:spLocks noGrp="1"/>
          </p:cNvSpPr>
          <p:nvPr>
            <p:ph type="body" sz="quarter" idx="4294967295"/>
          </p:nvPr>
        </p:nvSpPr>
        <p:spPr>
          <a:xfrm>
            <a:off x="787807" y="2752871"/>
            <a:ext cx="1485900" cy="439737"/>
          </a:xfrm>
          <a:prstGeom prst="rect">
            <a:avLst/>
          </a:prstGeom>
        </p:spPr>
        <p:txBody>
          <a:bodyPr rtlCol="0">
            <a:normAutofit fontScale="92500" lnSpcReduction="10000"/>
          </a:bodyPr>
          <a:lstStyle/>
          <a:p>
            <a:pPr marL="0" indent="0" algn="ctr" eaLnBrk="1" fontAlgn="auto" hangingPunct="1">
              <a:spcAft>
                <a:spcPts val="0"/>
              </a:spcAft>
              <a:buNone/>
              <a:defRPr/>
            </a:pPr>
            <a:r>
              <a:rPr lang="en-US" b="0" dirty="0" smtClean="0">
                <a:solidFill>
                  <a:schemeClr val="bg2">
                    <a:lumMod val="50000"/>
                  </a:schemeClr>
                </a:solidFill>
                <a:latin typeface="+mj-lt"/>
              </a:rPr>
              <a:t>SPI</a:t>
            </a:r>
            <a:endParaRPr lang="en-US" b="0" dirty="0">
              <a:solidFill>
                <a:schemeClr val="bg2">
                  <a:lumMod val="50000"/>
                </a:schemeClr>
              </a:solidFill>
              <a:latin typeface="+mj-lt"/>
            </a:endParaRPr>
          </a:p>
        </p:txBody>
      </p:sp>
      <p:sp>
        <p:nvSpPr>
          <p:cNvPr id="7" name="Text Placeholder 2"/>
          <p:cNvSpPr>
            <a:spLocks noGrp="1"/>
          </p:cNvSpPr>
          <p:nvPr>
            <p:ph type="body" sz="quarter" idx="4294967295"/>
          </p:nvPr>
        </p:nvSpPr>
        <p:spPr>
          <a:xfrm>
            <a:off x="787807" y="1662634"/>
            <a:ext cx="3848100" cy="949731"/>
          </a:xfrm>
          <a:prstGeom prst="rect">
            <a:avLst/>
          </a:prstGeom>
        </p:spPr>
        <p:txBody>
          <a:bodyPr>
            <a:noAutofit/>
          </a:bodyPr>
          <a:lstStyle/>
          <a:p>
            <a:pPr marL="0" indent="0" algn="ctr" eaLnBrk="1" hangingPunct="1">
              <a:buNone/>
            </a:pPr>
            <a:r>
              <a:rPr lang="en-US" altLang="en-US" sz="2800" b="0" dirty="0" smtClean="0">
                <a:solidFill>
                  <a:schemeClr val="bg2">
                    <a:lumMod val="50000"/>
                  </a:schemeClr>
                </a:solidFill>
                <a:latin typeface="+mj-lt"/>
              </a:rPr>
              <a:t>Standardized</a:t>
            </a:r>
            <a:r>
              <a:rPr lang="en-US" altLang="en-US" sz="2800" dirty="0" smtClean="0">
                <a:solidFill>
                  <a:schemeClr val="bg2">
                    <a:lumMod val="50000"/>
                  </a:schemeClr>
                </a:solidFill>
                <a:latin typeface="+mj-lt"/>
              </a:rPr>
              <a:t> </a:t>
            </a:r>
            <a:r>
              <a:rPr lang="en-US" altLang="en-US" sz="2800" b="0" dirty="0" smtClean="0">
                <a:solidFill>
                  <a:schemeClr val="bg2">
                    <a:lumMod val="50000"/>
                  </a:schemeClr>
                </a:solidFill>
                <a:latin typeface="+mj-lt"/>
              </a:rPr>
              <a:t>Precipitation Index</a:t>
            </a:r>
          </a:p>
        </p:txBody>
      </p:sp>
      <mc:AlternateContent xmlns:mc="http://schemas.openxmlformats.org/markup-compatibility/2006" xmlns:a14="http://schemas.microsoft.com/office/drawing/2010/main">
        <mc:Choice Requires="a14">
          <p:sp>
            <p:nvSpPr>
              <p:cNvPr id="8" name="Rectangle 7"/>
              <p:cNvSpPr>
                <a:spLocks noChangeArrowheads="1"/>
              </p:cNvSpPr>
              <p:nvPr/>
            </p:nvSpPr>
            <p:spPr bwMode="auto">
              <a:xfrm>
                <a:off x="2041655" y="2621434"/>
                <a:ext cx="2385140" cy="110799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itchFamily="34" charset="0"/>
                    <a:cs typeface="Arial" pitchFamily="34" charset="0"/>
                  </a:defRPr>
                </a:lvl1pPr>
                <a:lvl2pPr marL="742950" indent="-285750" eaLnBrk="0" hangingPunct="0">
                  <a:defRPr>
                    <a:solidFill>
                      <a:schemeClr val="tx1"/>
                    </a:solidFill>
                    <a:latin typeface="Century Gothic" pitchFamily="34" charset="0"/>
                    <a:cs typeface="Arial" pitchFamily="34" charset="0"/>
                  </a:defRPr>
                </a:lvl2pPr>
                <a:lvl3pPr marL="1143000" indent="-228600" eaLnBrk="0" hangingPunct="0">
                  <a:defRPr>
                    <a:solidFill>
                      <a:schemeClr val="tx1"/>
                    </a:solidFill>
                    <a:latin typeface="Century Gothic" pitchFamily="34" charset="0"/>
                    <a:cs typeface="Arial" pitchFamily="34" charset="0"/>
                  </a:defRPr>
                </a:lvl3pPr>
                <a:lvl4pPr marL="1600200" indent="-228600" eaLnBrk="0" hangingPunct="0">
                  <a:defRPr>
                    <a:solidFill>
                      <a:schemeClr val="tx1"/>
                    </a:solidFill>
                    <a:latin typeface="Century Gothic" pitchFamily="34" charset="0"/>
                    <a:cs typeface="Arial" pitchFamily="34" charset="0"/>
                  </a:defRPr>
                </a:lvl4pPr>
                <a:lvl5pPr marL="2057400" indent="-228600" eaLnBrk="0" hangingPunct="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pPr eaLnBrk="1" hangingPunct="1"/>
                <a:r>
                  <a:rPr lang="en-US" altLang="en-US" sz="2600" dirty="0" smtClean="0">
                    <a:solidFill>
                      <a:schemeClr val="bg2">
                        <a:lumMod val="50000"/>
                      </a:schemeClr>
                    </a:solidFill>
                    <a:latin typeface="+mj-lt"/>
                  </a:rPr>
                  <a:t> </a:t>
                </a:r>
                <a:r>
                  <a:rPr lang="en-US" altLang="en-US" sz="3300" dirty="0">
                    <a:solidFill>
                      <a:schemeClr val="bg2">
                        <a:lumMod val="50000"/>
                      </a:schemeClr>
                    </a:solidFill>
                    <a:latin typeface="+mj-lt"/>
                  </a:rPr>
                  <a:t>=   </a:t>
                </a:r>
                <a:r>
                  <a:rPr lang="en-US" altLang="en-US" sz="3300" u="sng" dirty="0" smtClean="0">
                    <a:solidFill>
                      <a:schemeClr val="bg2">
                        <a:lumMod val="50000"/>
                      </a:schemeClr>
                    </a:solidFill>
                    <a:latin typeface="+mj-lt"/>
                  </a:rPr>
                  <a:t>(</a:t>
                </a:r>
                <a14:m>
                  <m:oMath xmlns:m="http://schemas.openxmlformats.org/officeDocument/2006/math">
                    <m:r>
                      <a:rPr lang="en-US" altLang="en-US" sz="3300" b="0" i="1" u="sng" smtClean="0">
                        <a:solidFill>
                          <a:schemeClr val="bg2">
                            <a:lumMod val="50000"/>
                          </a:schemeClr>
                        </a:solidFill>
                        <a:latin typeface="Cambria Math" panose="02040503050406030204" pitchFamily="18" charset="0"/>
                      </a:rPr>
                      <m:t>𝑥</m:t>
                    </m:r>
                    <m:r>
                      <a:rPr lang="en-US" altLang="en-US" sz="3300" b="0" i="1" u="sng" baseline="-25000" smtClean="0">
                        <a:solidFill>
                          <a:schemeClr val="bg2">
                            <a:lumMod val="50000"/>
                          </a:schemeClr>
                        </a:solidFill>
                        <a:latin typeface="Cambria Math" panose="02040503050406030204" pitchFamily="18" charset="0"/>
                      </a:rPr>
                      <m:t>𝑖</m:t>
                    </m:r>
                    <m:r>
                      <a:rPr lang="en-US" altLang="en-US" sz="3300" b="0" i="1" u="sng" smtClean="0">
                        <a:solidFill>
                          <a:schemeClr val="bg2">
                            <a:lumMod val="50000"/>
                          </a:schemeClr>
                        </a:solidFill>
                        <a:latin typeface="Cambria Math" panose="02040503050406030204" pitchFamily="18" charset="0"/>
                      </a:rPr>
                      <m:t>−</m:t>
                    </m:r>
                    <m:acc>
                      <m:accPr>
                        <m:chr m:val="̅"/>
                        <m:ctrlPr>
                          <a:rPr lang="en-US" altLang="en-US" sz="3300" b="0" i="1" u="sng" smtClean="0">
                            <a:solidFill>
                              <a:schemeClr val="bg2">
                                <a:lumMod val="50000"/>
                              </a:schemeClr>
                            </a:solidFill>
                            <a:latin typeface="Cambria Math" panose="02040503050406030204" pitchFamily="18" charset="0"/>
                          </a:rPr>
                        </m:ctrlPr>
                      </m:accPr>
                      <m:e>
                        <m:r>
                          <a:rPr lang="en-US" altLang="en-US" sz="3300" b="0" i="1" u="sng" smtClean="0">
                            <a:solidFill>
                              <a:schemeClr val="bg2">
                                <a:lumMod val="50000"/>
                              </a:schemeClr>
                            </a:solidFill>
                            <a:latin typeface="Cambria Math" panose="02040503050406030204" pitchFamily="18" charset="0"/>
                          </a:rPr>
                          <m:t>𝑥</m:t>
                        </m:r>
                      </m:e>
                    </m:acc>
                  </m:oMath>
                </a14:m>
                <a:r>
                  <a:rPr lang="en-US" altLang="en-US" sz="3300" u="sng" dirty="0" smtClean="0">
                    <a:solidFill>
                      <a:schemeClr val="bg2">
                        <a:lumMod val="50000"/>
                      </a:schemeClr>
                    </a:solidFill>
                    <a:latin typeface="+mj-lt"/>
                  </a:rPr>
                  <a:t>) </a:t>
                </a:r>
                <a:endParaRPr lang="en-US" altLang="en-US" sz="3300" u="sng" dirty="0">
                  <a:solidFill>
                    <a:schemeClr val="bg2">
                      <a:lumMod val="50000"/>
                    </a:schemeClr>
                  </a:solidFill>
                  <a:latin typeface="+mj-lt"/>
                </a:endParaRPr>
              </a:p>
              <a:p>
                <a:pPr eaLnBrk="1" hangingPunct="1"/>
                <a:r>
                  <a:rPr lang="en-US" altLang="en-US" sz="3300" dirty="0">
                    <a:solidFill>
                      <a:schemeClr val="bg2">
                        <a:lumMod val="50000"/>
                      </a:schemeClr>
                    </a:solidFill>
                    <a:latin typeface="+mj-lt"/>
                  </a:rPr>
                  <a:t>         </a:t>
                </a:r>
                <a:r>
                  <a:rPr lang="el-GR" altLang="en-US" sz="3300" i="1" dirty="0" smtClean="0">
                    <a:solidFill>
                      <a:schemeClr val="bg2">
                        <a:lumMod val="50000"/>
                      </a:schemeClr>
                    </a:solidFill>
                    <a:latin typeface="+mj-lt"/>
                  </a:rPr>
                  <a:t>σ</a:t>
                </a:r>
                <a:endParaRPr lang="en-US" altLang="en-US" sz="3300" i="1" dirty="0">
                  <a:solidFill>
                    <a:schemeClr val="bg2">
                      <a:lumMod val="50000"/>
                    </a:schemeClr>
                  </a:solidFill>
                  <a:latin typeface="+mj-lt"/>
                </a:endParaRPr>
              </a:p>
            </p:txBody>
          </p:sp>
        </mc:Choice>
        <mc:Fallback xmlns="">
          <p:sp>
            <p:nvSpPr>
              <p:cNvPr id="8" name="Rectangle 7"/>
              <p:cNvSpPr>
                <a:spLocks noRot="1" noChangeAspect="1" noMove="1" noResize="1" noEditPoints="1" noAdjustHandles="1" noChangeArrowheads="1" noChangeShapeType="1" noTextEdit="1"/>
              </p:cNvSpPr>
              <p:nvPr/>
            </p:nvSpPr>
            <p:spPr bwMode="auto">
              <a:xfrm>
                <a:off x="2041655" y="2621434"/>
                <a:ext cx="2385140" cy="1107996"/>
              </a:xfrm>
              <a:prstGeom prst="rect">
                <a:avLst/>
              </a:prstGeom>
              <a:blipFill rotWithShape="0">
                <a:blip r:embed="rId5"/>
                <a:stretch>
                  <a:fillRect l="-3069" t="-8242" r="-4859" b="-181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787807" y="3909310"/>
                <a:ext cx="5715072" cy="2031325"/>
              </a:xfrm>
              <a:prstGeom prst="rect">
                <a:avLst/>
              </a:prstGeom>
            </p:spPr>
            <p:txBody>
              <a:bodyPr wrap="square">
                <a:spAutoFit/>
              </a:bodyPr>
              <a:lstStyle/>
              <a:p>
                <a14:m>
                  <m:oMath xmlns:m="http://schemas.openxmlformats.org/officeDocument/2006/math">
                    <m:r>
                      <a:rPr lang="en-US" altLang="en-US" i="1">
                        <a:solidFill>
                          <a:schemeClr val="bg2">
                            <a:lumMod val="50000"/>
                          </a:schemeClr>
                        </a:solidFill>
                        <a:latin typeface="Cambria Math" panose="02040503050406030204" pitchFamily="18" charset="0"/>
                      </a:rPr>
                      <m:t>𝑥</m:t>
                    </m:r>
                    <m:r>
                      <a:rPr lang="en-US" altLang="en-US" i="1" baseline="-25000">
                        <a:solidFill>
                          <a:schemeClr val="bg2">
                            <a:lumMod val="50000"/>
                          </a:schemeClr>
                        </a:solidFill>
                        <a:latin typeface="Cambria Math" panose="02040503050406030204" pitchFamily="18" charset="0"/>
                      </a:rPr>
                      <m:t>𝑖</m:t>
                    </m:r>
                  </m:oMath>
                </a14:m>
                <a:r>
                  <a:rPr lang="en-US" dirty="0" smtClean="0">
                    <a:solidFill>
                      <a:schemeClr val="bg2">
                        <a:lumMod val="50000"/>
                      </a:schemeClr>
                    </a:solidFill>
                    <a:latin typeface="+mj-lt"/>
                  </a:rPr>
                  <a:t> </a:t>
                </a:r>
                <a:r>
                  <a:rPr lang="en-US" dirty="0">
                    <a:solidFill>
                      <a:schemeClr val="bg2">
                        <a:lumMod val="50000"/>
                      </a:schemeClr>
                    </a:solidFill>
                    <a:latin typeface="+mj-lt"/>
                  </a:rPr>
                  <a:t>= accumulated precipitation over months of interest</a:t>
                </a:r>
                <a:endParaRPr lang="en-US" b="0" dirty="0" smtClean="0">
                  <a:solidFill>
                    <a:schemeClr val="bg2">
                      <a:lumMod val="50000"/>
                    </a:schemeClr>
                  </a:solidFill>
                  <a:effectLst/>
                  <a:latin typeface="+mj-lt"/>
                </a:endParaRPr>
              </a:p>
              <a:p>
                <a14:m>
                  <m:oMath xmlns:m="http://schemas.openxmlformats.org/officeDocument/2006/math">
                    <m:acc>
                      <m:accPr>
                        <m:chr m:val="̅"/>
                        <m:ctrlPr>
                          <a:rPr lang="en-US" altLang="en-US" i="1">
                            <a:solidFill>
                              <a:schemeClr val="bg2">
                                <a:lumMod val="50000"/>
                              </a:schemeClr>
                            </a:solidFill>
                            <a:latin typeface="Cambria Math" panose="02040503050406030204" pitchFamily="18" charset="0"/>
                          </a:rPr>
                        </m:ctrlPr>
                      </m:accPr>
                      <m:e>
                        <m:r>
                          <a:rPr lang="en-US" altLang="en-US" i="1">
                            <a:solidFill>
                              <a:schemeClr val="bg2">
                                <a:lumMod val="50000"/>
                              </a:schemeClr>
                            </a:solidFill>
                            <a:latin typeface="Cambria Math" panose="02040503050406030204" pitchFamily="18" charset="0"/>
                          </a:rPr>
                          <m:t>𝑥</m:t>
                        </m:r>
                      </m:e>
                    </m:acc>
                  </m:oMath>
                </a14:m>
                <a:r>
                  <a:rPr lang="en-US" dirty="0" smtClean="0">
                    <a:solidFill>
                      <a:schemeClr val="bg2">
                        <a:lumMod val="50000"/>
                      </a:schemeClr>
                    </a:solidFill>
                    <a:latin typeface="+mj-lt"/>
                  </a:rPr>
                  <a:t> </a:t>
                </a:r>
                <a:r>
                  <a:rPr lang="en-US" dirty="0">
                    <a:solidFill>
                      <a:schemeClr val="bg2">
                        <a:lumMod val="50000"/>
                      </a:schemeClr>
                    </a:solidFill>
                    <a:latin typeface="+mj-lt"/>
                  </a:rPr>
                  <a:t>= historical </a:t>
                </a:r>
                <a:r>
                  <a:rPr lang="en-US" dirty="0" smtClean="0">
                    <a:solidFill>
                      <a:schemeClr val="bg2">
                        <a:lumMod val="50000"/>
                      </a:schemeClr>
                    </a:solidFill>
                    <a:latin typeface="+mj-lt"/>
                  </a:rPr>
                  <a:t>avg. </a:t>
                </a:r>
                <a:r>
                  <a:rPr lang="en-US" dirty="0">
                    <a:solidFill>
                      <a:schemeClr val="bg2">
                        <a:lumMod val="50000"/>
                      </a:schemeClr>
                    </a:solidFill>
                    <a:latin typeface="+mj-lt"/>
                  </a:rPr>
                  <a:t>accumulated precipitation over months of interest</a:t>
                </a:r>
                <a:endParaRPr lang="en-US" b="0" dirty="0" smtClean="0">
                  <a:solidFill>
                    <a:schemeClr val="bg2">
                      <a:lumMod val="50000"/>
                    </a:schemeClr>
                  </a:solidFill>
                  <a:effectLst/>
                  <a:latin typeface="+mj-lt"/>
                </a:endParaRPr>
              </a:p>
              <a:p>
                <a:r>
                  <a:rPr lang="en-US" dirty="0">
                    <a:solidFill>
                      <a:schemeClr val="bg2">
                        <a:lumMod val="50000"/>
                      </a:schemeClr>
                    </a:solidFill>
                    <a:latin typeface="+mj-lt"/>
                  </a:rPr>
                  <a:t>σ = standard deviation</a:t>
                </a:r>
                <a:endParaRPr lang="en-US" b="0" dirty="0" smtClean="0">
                  <a:solidFill>
                    <a:schemeClr val="bg2">
                      <a:lumMod val="50000"/>
                    </a:schemeClr>
                  </a:solidFill>
                  <a:effectLst/>
                  <a:latin typeface="+mj-lt"/>
                </a:endParaRPr>
              </a:p>
              <a:p>
                <a:r>
                  <a:rPr lang="en-US" dirty="0" smtClean="0"/>
                  <a:t/>
                </a:r>
                <a:br>
                  <a:rPr lang="en-US" dirty="0" smtClean="0"/>
                </a:br>
                <a:r>
                  <a:rPr lang="en-US" dirty="0" smtClean="0"/>
                  <a:t> </a:t>
                </a:r>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787807" y="3909310"/>
                <a:ext cx="5715072" cy="2031325"/>
              </a:xfrm>
              <a:prstGeom prst="rect">
                <a:avLst/>
              </a:prstGeom>
              <a:blipFill rotWithShape="0">
                <a:blip r:embed="rId6"/>
                <a:stretch>
                  <a:fillRect l="-853" t="-1497"/>
                </a:stretch>
              </a:blipFill>
            </p:spPr>
            <p:txBody>
              <a:bodyPr/>
              <a:lstStyle/>
              <a:p>
                <a:r>
                  <a:rPr lang="en-US">
                    <a:noFill/>
                  </a:rPr>
                  <a:t> </a:t>
                </a:r>
              </a:p>
            </p:txBody>
          </p:sp>
        </mc:Fallback>
      </mc:AlternateContent>
      <p:sp>
        <p:nvSpPr>
          <p:cNvPr id="10" name="TextBox 9"/>
          <p:cNvSpPr txBox="1"/>
          <p:nvPr/>
        </p:nvSpPr>
        <p:spPr>
          <a:xfrm>
            <a:off x="6796087" y="1675834"/>
            <a:ext cx="5223353" cy="923330"/>
          </a:xfrm>
          <a:prstGeom prst="rect">
            <a:avLst/>
          </a:prstGeom>
          <a:noFill/>
        </p:spPr>
        <p:txBody>
          <a:bodyPr wrap="square" rtlCol="0">
            <a:spAutoFit/>
          </a:bodyPr>
          <a:lstStyle/>
          <a:p>
            <a:r>
              <a:rPr lang="en-US" altLang="en-US" dirty="0" smtClean="0">
                <a:solidFill>
                  <a:schemeClr val="bg2">
                    <a:lumMod val="50000"/>
                  </a:schemeClr>
                </a:solidFill>
              </a:rPr>
              <a:t>A </a:t>
            </a:r>
            <a:r>
              <a:rPr lang="en-US" altLang="en-US" dirty="0">
                <a:solidFill>
                  <a:schemeClr val="bg2">
                    <a:lumMod val="50000"/>
                  </a:schemeClr>
                </a:solidFill>
              </a:rPr>
              <a:t>probability based indicator of abnormally wet or dry time periods based on historical precipitation trends specific to the area. </a:t>
            </a:r>
          </a:p>
        </p:txBody>
      </p:sp>
    </p:spTree>
    <p:extLst>
      <p:ext uri="{BB962C8B-B14F-4D97-AF65-F5344CB8AC3E}">
        <p14:creationId xmlns:p14="http://schemas.microsoft.com/office/powerpoint/2010/main" val="340691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1" nodeType="clickEffect">
                                  <p:stCondLst>
                                    <p:cond delay="0"/>
                                  </p:stCondLst>
                                  <p:childTnLst>
                                    <p:animEffect transition="out" filter="wipe(right)">
                                      <p:cBhvr>
                                        <p:cTn id="11" dur="1000"/>
                                        <p:tgtEl>
                                          <p:spTgt spid="7">
                                            <p:txEl>
                                              <p:pRg st="0" end="0"/>
                                            </p:txEl>
                                          </p:spTgt>
                                        </p:tgtEl>
                                      </p:cBhvr>
                                    </p:animEffect>
                                    <p:set>
                                      <p:cBhvr>
                                        <p:cTn id="12" dur="1" fill="hold">
                                          <p:stCondLst>
                                            <p:cond delay="999"/>
                                          </p:stCondLst>
                                        </p:cTn>
                                        <p:tgtEl>
                                          <p:spTgt spid="7">
                                            <p:txEl>
                                              <p:pRg st="0" end="0"/>
                                            </p:txEl>
                                          </p:spTgt>
                                        </p:tgtEl>
                                        <p:attrNameLst>
                                          <p:attrName>style.visibility</p:attrName>
                                        </p:attrNameLst>
                                      </p:cBhvr>
                                      <p:to>
                                        <p:strVal val="hidden"/>
                                      </p:to>
                                    </p:set>
                                  </p:childTnLst>
                                </p:cTn>
                              </p:par>
                              <p:par>
                                <p:cTn id="13" presetID="22" presetClass="entr" presetSubtype="2" fill="hold" grpId="0" nodeType="withEffect">
                                  <p:stCondLst>
                                    <p:cond delay="7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right)">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7" grpId="1" build="p"/>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bwMode="auto">
          <a:xfrm>
            <a:off x="9759950" y="1238250"/>
            <a:ext cx="19050" cy="16573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8"/>
          <p:cNvSpPr txBox="1">
            <a:spLocks noChangeArrowheads="1"/>
          </p:cNvSpPr>
          <p:nvPr/>
        </p:nvSpPr>
        <p:spPr bwMode="auto">
          <a:xfrm>
            <a:off x="9912350" y="1743075"/>
            <a:ext cx="14462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1800" b="1" dirty="0">
                <a:solidFill>
                  <a:schemeClr val="bg2">
                    <a:lumMod val="50000"/>
                  </a:schemeClr>
                </a:solidFill>
              </a:rPr>
              <a:t>Term </a:t>
            </a:r>
            <a:r>
              <a:rPr lang="en-US" altLang="en-US" sz="1800" b="1" dirty="0" smtClean="0">
                <a:solidFill>
                  <a:schemeClr val="bg2">
                    <a:lumMod val="50000"/>
                  </a:schemeClr>
                </a:solidFill>
              </a:rPr>
              <a:t>1</a:t>
            </a:r>
          </a:p>
          <a:p>
            <a:pPr eaLnBrk="1" hangingPunct="1">
              <a:lnSpc>
                <a:spcPct val="100000"/>
              </a:lnSpc>
              <a:spcBef>
                <a:spcPct val="0"/>
              </a:spcBef>
              <a:buFontTx/>
              <a:buNone/>
            </a:pPr>
            <a:r>
              <a:rPr lang="en-US" altLang="en-US" sz="1800" dirty="0" smtClean="0">
                <a:solidFill>
                  <a:schemeClr val="bg2">
                    <a:lumMod val="50000"/>
                  </a:schemeClr>
                </a:solidFill>
              </a:rPr>
              <a:t>Spring 2015</a:t>
            </a:r>
            <a:endParaRPr lang="en-US" altLang="en-US" sz="1800" dirty="0">
              <a:solidFill>
                <a:schemeClr val="bg2">
                  <a:lumMod val="50000"/>
                </a:schemeClr>
              </a:solidFill>
            </a:endParaRPr>
          </a:p>
        </p:txBody>
      </p:sp>
      <p:sp>
        <p:nvSpPr>
          <p:cNvPr id="8" name="TextBox 24"/>
          <p:cNvSpPr txBox="1">
            <a:spLocks noChangeArrowheads="1"/>
          </p:cNvSpPr>
          <p:nvPr/>
        </p:nvSpPr>
        <p:spPr bwMode="auto">
          <a:xfrm>
            <a:off x="3452813" y="1909544"/>
            <a:ext cx="28971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eaLnBrk="1" hangingPunct="1">
              <a:lnSpc>
                <a:spcPct val="100000"/>
              </a:lnSpc>
              <a:spcBef>
                <a:spcPct val="0"/>
              </a:spcBef>
              <a:buFontTx/>
              <a:buNone/>
            </a:pPr>
            <a:r>
              <a:rPr lang="en-US" altLang="en-US" sz="1800" dirty="0">
                <a:solidFill>
                  <a:schemeClr val="bg2">
                    <a:lumMod val="50000"/>
                  </a:schemeClr>
                </a:solidFill>
              </a:rPr>
              <a:t>Historical</a:t>
            </a:r>
          </a:p>
          <a:p>
            <a:pPr algn="ctr" eaLnBrk="1" hangingPunct="1">
              <a:lnSpc>
                <a:spcPct val="100000"/>
              </a:lnSpc>
              <a:spcBef>
                <a:spcPct val="0"/>
              </a:spcBef>
              <a:buFontTx/>
              <a:buNone/>
            </a:pPr>
            <a:r>
              <a:rPr lang="en-US" altLang="en-US" sz="1800" dirty="0">
                <a:solidFill>
                  <a:schemeClr val="bg2">
                    <a:lumMod val="50000"/>
                  </a:schemeClr>
                </a:solidFill>
              </a:rPr>
              <a:t>Geodatabase</a:t>
            </a:r>
          </a:p>
        </p:txBody>
      </p:sp>
      <p:cxnSp>
        <p:nvCxnSpPr>
          <p:cNvPr id="9" name="Straight Connector 8"/>
          <p:cNvCxnSpPr/>
          <p:nvPr/>
        </p:nvCxnSpPr>
        <p:spPr bwMode="auto">
          <a:xfrm flipH="1">
            <a:off x="5149850" y="1328519"/>
            <a:ext cx="1066800" cy="563562"/>
          </a:xfrm>
          <a:prstGeom prst="line">
            <a:avLst/>
          </a:prstGeom>
          <a:ln w="12700">
            <a:solidFill>
              <a:srgbClr val="00B0F0"/>
            </a:solidFill>
          </a:ln>
        </p:spPr>
        <p:style>
          <a:lnRef idx="1">
            <a:schemeClr val="accent6"/>
          </a:lnRef>
          <a:fillRef idx="0">
            <a:schemeClr val="accent6"/>
          </a:fillRef>
          <a:effectRef idx="0">
            <a:schemeClr val="accent6"/>
          </a:effectRef>
          <a:fontRef idx="minor">
            <a:schemeClr val="tx1"/>
          </a:fontRef>
        </p:style>
      </p:cxnSp>
      <p:sp>
        <p:nvSpPr>
          <p:cNvPr id="10" name="TextBox 22"/>
          <p:cNvSpPr txBox="1">
            <a:spLocks noChangeArrowheads="1"/>
          </p:cNvSpPr>
          <p:nvPr/>
        </p:nvSpPr>
        <p:spPr bwMode="auto">
          <a:xfrm>
            <a:off x="6695446" y="1868196"/>
            <a:ext cx="1635754" cy="6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eaLnBrk="1" hangingPunct="1">
              <a:lnSpc>
                <a:spcPct val="100000"/>
              </a:lnSpc>
              <a:spcBef>
                <a:spcPct val="0"/>
              </a:spcBef>
              <a:buFontTx/>
              <a:buNone/>
            </a:pPr>
            <a:r>
              <a:rPr lang="en-US" altLang="en-US" sz="1800" dirty="0">
                <a:solidFill>
                  <a:schemeClr val="bg2">
                    <a:lumMod val="50000"/>
                  </a:schemeClr>
                </a:solidFill>
              </a:rPr>
              <a:t>SPI</a:t>
            </a:r>
          </a:p>
          <a:p>
            <a:pPr algn="ctr" eaLnBrk="1" hangingPunct="1">
              <a:lnSpc>
                <a:spcPct val="100000"/>
              </a:lnSpc>
              <a:spcBef>
                <a:spcPct val="0"/>
              </a:spcBef>
              <a:buFontTx/>
              <a:buNone/>
            </a:pPr>
            <a:r>
              <a:rPr lang="en-US" altLang="en-US" sz="1800" dirty="0">
                <a:solidFill>
                  <a:schemeClr val="bg2">
                    <a:lumMod val="50000"/>
                  </a:schemeClr>
                </a:solidFill>
              </a:rPr>
              <a:t>Methods</a:t>
            </a:r>
          </a:p>
        </p:txBody>
      </p:sp>
      <p:cxnSp>
        <p:nvCxnSpPr>
          <p:cNvPr id="11" name="Straight Connector 10"/>
          <p:cNvCxnSpPr/>
          <p:nvPr/>
        </p:nvCxnSpPr>
        <p:spPr bwMode="auto">
          <a:xfrm>
            <a:off x="6216650" y="1338045"/>
            <a:ext cx="1152525" cy="503238"/>
          </a:xfrm>
          <a:prstGeom prst="line">
            <a:avLst/>
          </a:prstGeom>
          <a:ln w="12700">
            <a:solidFill>
              <a:srgbClr val="00B0F0"/>
            </a:solidFill>
          </a:ln>
        </p:spPr>
        <p:style>
          <a:lnRef idx="1">
            <a:schemeClr val="accent6"/>
          </a:lnRef>
          <a:fillRef idx="0">
            <a:schemeClr val="accent6"/>
          </a:fillRef>
          <a:effectRef idx="0">
            <a:schemeClr val="accent6"/>
          </a:effectRef>
          <a:fontRef idx="minor">
            <a:schemeClr val="tx1"/>
          </a:fontRef>
        </p:style>
      </p:cxnSp>
      <p:grpSp>
        <p:nvGrpSpPr>
          <p:cNvPr id="12" name="Group 23"/>
          <p:cNvGrpSpPr>
            <a:grpSpLocks/>
          </p:cNvGrpSpPr>
          <p:nvPr/>
        </p:nvGrpSpPr>
        <p:grpSpPr bwMode="auto">
          <a:xfrm>
            <a:off x="9779000" y="3084510"/>
            <a:ext cx="1784950" cy="1934369"/>
            <a:chOff x="7943850" y="3209925"/>
            <a:chExt cx="1784950" cy="3048000"/>
          </a:xfrm>
        </p:grpSpPr>
        <p:cxnSp>
          <p:nvCxnSpPr>
            <p:cNvPr id="13" name="Straight Connector 12"/>
            <p:cNvCxnSpPr/>
            <p:nvPr/>
          </p:nvCxnSpPr>
          <p:spPr>
            <a:xfrm>
              <a:off x="7943850" y="3209925"/>
              <a:ext cx="0" cy="3048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TextBox 14"/>
            <p:cNvSpPr txBox="1">
              <a:spLocks noChangeArrowheads="1"/>
            </p:cNvSpPr>
            <p:nvPr/>
          </p:nvSpPr>
          <p:spPr bwMode="auto">
            <a:xfrm>
              <a:off x="8058150" y="4354513"/>
              <a:ext cx="1670650" cy="101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1800" b="1" dirty="0">
                  <a:solidFill>
                    <a:schemeClr val="bg2">
                      <a:lumMod val="50000"/>
                    </a:schemeClr>
                  </a:solidFill>
                </a:rPr>
                <a:t>Term </a:t>
              </a:r>
              <a:r>
                <a:rPr lang="en-US" altLang="en-US" sz="1800" b="1" dirty="0" smtClean="0">
                  <a:solidFill>
                    <a:schemeClr val="bg2">
                      <a:lumMod val="50000"/>
                    </a:schemeClr>
                  </a:solidFill>
                </a:rPr>
                <a:t>2</a:t>
              </a:r>
            </a:p>
            <a:p>
              <a:pPr eaLnBrk="1" hangingPunct="1">
                <a:lnSpc>
                  <a:spcPct val="100000"/>
                </a:lnSpc>
                <a:spcBef>
                  <a:spcPct val="0"/>
                </a:spcBef>
                <a:buFontTx/>
                <a:buNone/>
              </a:pPr>
              <a:r>
                <a:rPr lang="en-US" altLang="en-US" sz="1800" dirty="0" smtClean="0">
                  <a:solidFill>
                    <a:schemeClr val="bg2">
                      <a:lumMod val="50000"/>
                    </a:schemeClr>
                  </a:solidFill>
                </a:rPr>
                <a:t>Summer 2015</a:t>
              </a:r>
              <a:endParaRPr lang="en-US" altLang="en-US" sz="1800" dirty="0">
                <a:solidFill>
                  <a:schemeClr val="bg2">
                    <a:lumMod val="50000"/>
                  </a:schemeClr>
                </a:solidFill>
              </a:endParaRPr>
            </a:p>
          </p:txBody>
        </p:sp>
      </p:grpSp>
      <p:grpSp>
        <p:nvGrpSpPr>
          <p:cNvPr id="15" name="Group 14"/>
          <p:cNvGrpSpPr/>
          <p:nvPr/>
        </p:nvGrpSpPr>
        <p:grpSpPr>
          <a:xfrm>
            <a:off x="5147468" y="2602160"/>
            <a:ext cx="2405063" cy="461715"/>
            <a:chOff x="3295650" y="2895600"/>
            <a:chExt cx="2405063" cy="561975"/>
          </a:xfrm>
        </p:grpSpPr>
        <p:cxnSp>
          <p:nvCxnSpPr>
            <p:cNvPr id="16" name="Straight Arrow Connector 15"/>
            <p:cNvCxnSpPr/>
            <p:nvPr/>
          </p:nvCxnSpPr>
          <p:spPr bwMode="auto">
            <a:xfrm>
              <a:off x="3295650" y="2895600"/>
              <a:ext cx="838200" cy="561975"/>
            </a:xfrm>
            <a:prstGeom prst="straightConnector1">
              <a:avLst/>
            </a:prstGeom>
            <a:ln w="127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flipH="1">
              <a:off x="4776788" y="2895600"/>
              <a:ext cx="923925" cy="561975"/>
            </a:xfrm>
            <a:prstGeom prst="straightConnector1">
              <a:avLst/>
            </a:prstGeom>
            <a:ln w="127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sp>
        <p:nvSpPr>
          <p:cNvPr id="18" name="TextBox 17"/>
          <p:cNvSpPr txBox="1">
            <a:spLocks noChangeArrowheads="1"/>
          </p:cNvSpPr>
          <p:nvPr/>
        </p:nvSpPr>
        <p:spPr bwMode="auto">
          <a:xfrm>
            <a:off x="4684468" y="2998097"/>
            <a:ext cx="324960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1500" dirty="0" smtClean="0">
                <a:solidFill>
                  <a:schemeClr val="bg2">
                    <a:lumMod val="50000"/>
                  </a:schemeClr>
                </a:solidFill>
              </a:rPr>
              <a:t>Drought Severity Assessment Tool</a:t>
            </a:r>
          </a:p>
          <a:p>
            <a:pPr algn="ctr" eaLnBrk="1" hangingPunct="1">
              <a:lnSpc>
                <a:spcPct val="100000"/>
              </a:lnSpc>
              <a:spcBef>
                <a:spcPct val="0"/>
              </a:spcBef>
              <a:buFontTx/>
              <a:buNone/>
            </a:pPr>
            <a:r>
              <a:rPr lang="en-US" altLang="en-US" sz="1500" dirty="0" smtClean="0">
                <a:solidFill>
                  <a:schemeClr val="bg2">
                    <a:lumMod val="50000"/>
                  </a:schemeClr>
                </a:solidFill>
              </a:rPr>
              <a:t>(DSAT)</a:t>
            </a:r>
            <a:endParaRPr lang="en-US" altLang="en-US" sz="1500" dirty="0">
              <a:solidFill>
                <a:schemeClr val="bg2">
                  <a:lumMod val="50000"/>
                </a:schemeClr>
              </a:solidFill>
            </a:endParaRPr>
          </a:p>
        </p:txBody>
      </p:sp>
      <p:sp>
        <p:nvSpPr>
          <p:cNvPr id="19" name="TextBox 14"/>
          <p:cNvSpPr txBox="1">
            <a:spLocks noChangeArrowheads="1"/>
          </p:cNvSpPr>
          <p:nvPr/>
        </p:nvSpPr>
        <p:spPr bwMode="auto">
          <a:xfrm>
            <a:off x="3097213" y="4094954"/>
            <a:ext cx="28971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eaLnBrk="1" hangingPunct="1">
              <a:lnSpc>
                <a:spcPct val="100000"/>
              </a:lnSpc>
              <a:spcBef>
                <a:spcPct val="0"/>
              </a:spcBef>
              <a:buFontTx/>
              <a:buNone/>
            </a:pPr>
            <a:r>
              <a:rPr lang="en-US" altLang="en-US" sz="1800" dirty="0">
                <a:solidFill>
                  <a:schemeClr val="bg2">
                    <a:lumMod val="50000"/>
                  </a:schemeClr>
                </a:solidFill>
              </a:rPr>
              <a:t>Produces an average SPI over </a:t>
            </a:r>
            <a:r>
              <a:rPr lang="en-US" altLang="en-US" sz="1800" dirty="0" smtClean="0">
                <a:solidFill>
                  <a:schemeClr val="bg2">
                    <a:lumMod val="50000"/>
                  </a:schemeClr>
                </a:solidFill>
              </a:rPr>
              <a:t>a </a:t>
            </a:r>
            <a:r>
              <a:rPr lang="en-US" altLang="en-US" sz="1800" dirty="0">
                <a:solidFill>
                  <a:schemeClr val="bg2">
                    <a:lumMod val="50000"/>
                  </a:schemeClr>
                </a:solidFill>
              </a:rPr>
              <a:t>user specified area</a:t>
            </a:r>
          </a:p>
        </p:txBody>
      </p:sp>
      <p:cxnSp>
        <p:nvCxnSpPr>
          <p:cNvPr id="20" name="Straight Connector 19"/>
          <p:cNvCxnSpPr/>
          <p:nvPr/>
        </p:nvCxnSpPr>
        <p:spPr bwMode="auto">
          <a:xfrm flipH="1">
            <a:off x="5147468" y="3470858"/>
            <a:ext cx="1165225" cy="684212"/>
          </a:xfrm>
          <a:prstGeom prst="line">
            <a:avLst/>
          </a:prstGeom>
          <a:ln w="12700">
            <a:solidFill>
              <a:srgbClr val="00B0F0"/>
            </a:solidFill>
          </a:ln>
        </p:spPr>
        <p:style>
          <a:lnRef idx="1">
            <a:schemeClr val="accent6"/>
          </a:lnRef>
          <a:fillRef idx="0">
            <a:schemeClr val="accent6"/>
          </a:fillRef>
          <a:effectRef idx="0">
            <a:schemeClr val="accent6"/>
          </a:effectRef>
          <a:fontRef idx="minor">
            <a:schemeClr val="tx1"/>
          </a:fontRef>
        </p:style>
      </p:cxnSp>
      <p:sp>
        <p:nvSpPr>
          <p:cNvPr id="21" name="TextBox 15"/>
          <p:cNvSpPr txBox="1">
            <a:spLocks noChangeArrowheads="1"/>
          </p:cNvSpPr>
          <p:nvPr/>
        </p:nvSpPr>
        <p:spPr bwMode="auto">
          <a:xfrm>
            <a:off x="6457156" y="4244643"/>
            <a:ext cx="28971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eaLnBrk="1" hangingPunct="1">
              <a:lnSpc>
                <a:spcPct val="100000"/>
              </a:lnSpc>
              <a:spcBef>
                <a:spcPct val="0"/>
              </a:spcBef>
              <a:buFontTx/>
              <a:buNone/>
            </a:pPr>
            <a:r>
              <a:rPr lang="en-US" altLang="en-US" sz="1800" dirty="0">
                <a:solidFill>
                  <a:schemeClr val="bg2">
                    <a:lumMod val="50000"/>
                  </a:schemeClr>
                </a:solidFill>
              </a:rPr>
              <a:t>Compare drought intensity over time</a:t>
            </a:r>
          </a:p>
        </p:txBody>
      </p:sp>
      <p:cxnSp>
        <p:nvCxnSpPr>
          <p:cNvPr id="22" name="Straight Connector 21"/>
          <p:cNvCxnSpPr/>
          <p:nvPr/>
        </p:nvCxnSpPr>
        <p:spPr bwMode="auto">
          <a:xfrm>
            <a:off x="6312693" y="3470858"/>
            <a:ext cx="1239838" cy="709612"/>
          </a:xfrm>
          <a:prstGeom prst="line">
            <a:avLst/>
          </a:prstGeom>
          <a:ln w="12700">
            <a:solidFill>
              <a:srgbClr val="00B0F0"/>
            </a:solidFill>
          </a:ln>
        </p:spPr>
        <p:style>
          <a:lnRef idx="1">
            <a:schemeClr val="accent6"/>
          </a:lnRef>
          <a:fillRef idx="0">
            <a:schemeClr val="accent6"/>
          </a:fillRef>
          <a:effectRef idx="0">
            <a:schemeClr val="accent6"/>
          </a:effectRef>
          <a:fontRef idx="minor">
            <a:schemeClr val="tx1"/>
          </a:fontRef>
        </p:style>
      </p:cxnSp>
      <p:sp>
        <p:nvSpPr>
          <p:cNvPr id="25"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Century Gothic" panose="020B0502020202020204" pitchFamily="34" charset="0"/>
              </a:rPr>
              <a:t>NASA DEVELOP &amp; Navajo Nation</a:t>
            </a:r>
          </a:p>
          <a:p>
            <a:pPr marL="0" indent="0" algn="ctr">
              <a:buFont typeface="Arial" panose="020B0604020202020204" pitchFamily="34" charset="0"/>
              <a:buNone/>
            </a:pPr>
            <a:endParaRPr lang="en-US" sz="4000" dirty="0">
              <a:solidFill>
                <a:schemeClr val="bg1"/>
              </a:solidFill>
              <a:latin typeface="Century Gothic" panose="020B0502020202020204" pitchFamily="34" charset="0"/>
            </a:endParaRPr>
          </a:p>
        </p:txBody>
      </p:sp>
      <p:grpSp>
        <p:nvGrpSpPr>
          <p:cNvPr id="26" name="Group 23"/>
          <p:cNvGrpSpPr>
            <a:grpSpLocks/>
          </p:cNvGrpSpPr>
          <p:nvPr/>
        </p:nvGrpSpPr>
        <p:grpSpPr bwMode="auto">
          <a:xfrm>
            <a:off x="9779000" y="5204478"/>
            <a:ext cx="1257562" cy="1436466"/>
            <a:chOff x="7943850" y="3209925"/>
            <a:chExt cx="1257562" cy="3048000"/>
          </a:xfrm>
        </p:grpSpPr>
        <p:cxnSp>
          <p:nvCxnSpPr>
            <p:cNvPr id="27" name="Straight Connector 26"/>
            <p:cNvCxnSpPr/>
            <p:nvPr/>
          </p:nvCxnSpPr>
          <p:spPr>
            <a:xfrm>
              <a:off x="7943850" y="3209925"/>
              <a:ext cx="0" cy="3048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8" name="TextBox 14"/>
            <p:cNvSpPr txBox="1">
              <a:spLocks noChangeArrowheads="1"/>
            </p:cNvSpPr>
            <p:nvPr/>
          </p:nvSpPr>
          <p:spPr bwMode="auto">
            <a:xfrm>
              <a:off x="8058150" y="4354513"/>
              <a:ext cx="1143262" cy="13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1800" b="1" dirty="0">
                  <a:solidFill>
                    <a:schemeClr val="bg2">
                      <a:lumMod val="50000"/>
                    </a:schemeClr>
                  </a:solidFill>
                </a:rPr>
                <a:t>Term </a:t>
              </a:r>
              <a:r>
                <a:rPr lang="en-US" altLang="en-US" sz="1800" b="1" dirty="0" smtClean="0">
                  <a:solidFill>
                    <a:schemeClr val="bg2">
                      <a:lumMod val="50000"/>
                    </a:schemeClr>
                  </a:solidFill>
                </a:rPr>
                <a:t>3</a:t>
              </a:r>
            </a:p>
            <a:p>
              <a:pPr eaLnBrk="1" hangingPunct="1">
                <a:lnSpc>
                  <a:spcPct val="100000"/>
                </a:lnSpc>
                <a:spcBef>
                  <a:spcPct val="0"/>
                </a:spcBef>
                <a:buFontTx/>
                <a:buNone/>
              </a:pPr>
              <a:r>
                <a:rPr lang="en-US" altLang="en-US" sz="1800" dirty="0" smtClean="0">
                  <a:solidFill>
                    <a:schemeClr val="bg2">
                      <a:lumMod val="50000"/>
                    </a:schemeClr>
                  </a:solidFill>
                </a:rPr>
                <a:t>Fall 2016</a:t>
              </a:r>
              <a:endParaRPr lang="en-US" altLang="en-US" sz="1800" dirty="0">
                <a:solidFill>
                  <a:schemeClr val="bg2">
                    <a:lumMod val="50000"/>
                  </a:schemeClr>
                </a:solidFill>
              </a:endParaRPr>
            </a:p>
          </p:txBody>
        </p:sp>
      </p:grpSp>
      <p:grpSp>
        <p:nvGrpSpPr>
          <p:cNvPr id="32" name="Group 31"/>
          <p:cNvGrpSpPr/>
          <p:nvPr/>
        </p:nvGrpSpPr>
        <p:grpSpPr>
          <a:xfrm>
            <a:off x="5153255" y="4991036"/>
            <a:ext cx="2405063" cy="461715"/>
            <a:chOff x="3295650" y="2895600"/>
            <a:chExt cx="2405063" cy="561975"/>
          </a:xfrm>
        </p:grpSpPr>
        <p:cxnSp>
          <p:nvCxnSpPr>
            <p:cNvPr id="33" name="Straight Arrow Connector 32"/>
            <p:cNvCxnSpPr/>
            <p:nvPr/>
          </p:nvCxnSpPr>
          <p:spPr bwMode="auto">
            <a:xfrm>
              <a:off x="3295650" y="2895600"/>
              <a:ext cx="838200" cy="561975"/>
            </a:xfrm>
            <a:prstGeom prst="straightConnector1">
              <a:avLst/>
            </a:prstGeom>
            <a:ln w="127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bwMode="auto">
            <a:xfrm flipH="1">
              <a:off x="4776788" y="2895600"/>
              <a:ext cx="923925" cy="561975"/>
            </a:xfrm>
            <a:prstGeom prst="straightConnector1">
              <a:avLst/>
            </a:prstGeom>
            <a:ln w="127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4664490" y="5539276"/>
            <a:ext cx="3285294" cy="646331"/>
          </a:xfrm>
          <a:prstGeom prst="rect">
            <a:avLst/>
          </a:prstGeom>
          <a:noFill/>
        </p:spPr>
        <p:txBody>
          <a:bodyPr wrap="square" rtlCol="0">
            <a:spAutoFit/>
          </a:bodyPr>
          <a:lstStyle/>
          <a:p>
            <a:pPr algn="ctr"/>
            <a:r>
              <a:rPr lang="en-US" dirty="0" smtClean="0">
                <a:solidFill>
                  <a:schemeClr val="bg2">
                    <a:lumMod val="50000"/>
                  </a:schemeClr>
                </a:solidFill>
              </a:rPr>
              <a:t>Drought analysis and statistics</a:t>
            </a:r>
            <a:endParaRPr lang="en-US" dirty="0">
              <a:solidFill>
                <a:schemeClr val="bg2">
                  <a:lumMod val="50000"/>
                </a:schemeClr>
              </a:solidFill>
            </a:endParaRPr>
          </a:p>
        </p:txBody>
      </p:sp>
      <p:sp>
        <p:nvSpPr>
          <p:cNvPr id="68" name="TextBox 67"/>
          <p:cNvSpPr txBox="1"/>
          <p:nvPr/>
        </p:nvSpPr>
        <p:spPr>
          <a:xfrm>
            <a:off x="1338147" y="6127782"/>
            <a:ext cx="3838174" cy="646331"/>
          </a:xfrm>
          <a:prstGeom prst="rect">
            <a:avLst/>
          </a:prstGeom>
          <a:noFill/>
        </p:spPr>
        <p:txBody>
          <a:bodyPr wrap="square" rtlCol="0">
            <a:spAutoFit/>
          </a:bodyPr>
          <a:lstStyle/>
          <a:p>
            <a:r>
              <a:rPr lang="en-US" dirty="0" smtClean="0">
                <a:solidFill>
                  <a:schemeClr val="bg2">
                    <a:lumMod val="50000"/>
                  </a:schemeClr>
                </a:solidFill>
              </a:rPr>
              <a:t>Introduction of :</a:t>
            </a:r>
          </a:p>
          <a:p>
            <a:pPr algn="ctr"/>
            <a:r>
              <a:rPr lang="en-US" dirty="0" smtClean="0">
                <a:solidFill>
                  <a:schemeClr val="bg2">
                    <a:lumMod val="50000"/>
                  </a:schemeClr>
                </a:solidFill>
              </a:rPr>
              <a:t>SNODAS, GRACE, &amp; Terra MODIS</a:t>
            </a:r>
            <a:endParaRPr lang="en-US" dirty="0">
              <a:solidFill>
                <a:schemeClr val="bg2">
                  <a:lumMod val="50000"/>
                </a:schemeClr>
              </a:solidFill>
            </a:endParaRPr>
          </a:p>
        </p:txBody>
      </p:sp>
      <p:sp>
        <p:nvSpPr>
          <p:cNvPr id="70" name="TextBox 69"/>
          <p:cNvSpPr txBox="1"/>
          <p:nvPr/>
        </p:nvSpPr>
        <p:spPr>
          <a:xfrm>
            <a:off x="7377474" y="6067066"/>
            <a:ext cx="2421308" cy="646331"/>
          </a:xfrm>
          <a:prstGeom prst="rect">
            <a:avLst/>
          </a:prstGeom>
          <a:noFill/>
        </p:spPr>
        <p:txBody>
          <a:bodyPr wrap="square" rtlCol="0">
            <a:spAutoFit/>
          </a:bodyPr>
          <a:lstStyle/>
          <a:p>
            <a:pPr algn="ctr"/>
            <a:r>
              <a:rPr lang="en-US" dirty="0" smtClean="0">
                <a:solidFill>
                  <a:schemeClr val="bg2">
                    <a:lumMod val="50000"/>
                  </a:schemeClr>
                </a:solidFill>
              </a:rPr>
              <a:t>Tool validation with </a:t>
            </a:r>
            <a:r>
              <a:rPr lang="en-US" i="1" dirty="0" smtClean="0">
                <a:solidFill>
                  <a:schemeClr val="bg2">
                    <a:lumMod val="50000"/>
                  </a:schemeClr>
                </a:solidFill>
              </a:rPr>
              <a:t>in situ</a:t>
            </a:r>
            <a:r>
              <a:rPr lang="en-US" dirty="0" smtClean="0">
                <a:solidFill>
                  <a:schemeClr val="bg2">
                    <a:lumMod val="50000"/>
                  </a:schemeClr>
                </a:solidFill>
              </a:rPr>
              <a:t> rain data</a:t>
            </a:r>
            <a:endParaRPr lang="en-US" dirty="0">
              <a:solidFill>
                <a:schemeClr val="bg2">
                  <a:lumMod val="50000"/>
                </a:schemeClr>
              </a:solidFill>
            </a:endParaRPr>
          </a:p>
        </p:txBody>
      </p:sp>
      <p:cxnSp>
        <p:nvCxnSpPr>
          <p:cNvPr id="74" name="Straight Connector 73"/>
          <p:cNvCxnSpPr/>
          <p:nvPr/>
        </p:nvCxnSpPr>
        <p:spPr bwMode="auto">
          <a:xfrm flipH="1">
            <a:off x="5131851" y="6085531"/>
            <a:ext cx="592038" cy="263302"/>
          </a:xfrm>
          <a:prstGeom prst="line">
            <a:avLst/>
          </a:prstGeom>
          <a:ln w="12700">
            <a:solidFill>
              <a:srgbClr val="00B0F0"/>
            </a:solidFill>
          </a:ln>
        </p:spPr>
        <p:style>
          <a:lnRef idx="1">
            <a:schemeClr val="accent6"/>
          </a:lnRef>
          <a:fillRef idx="0">
            <a:schemeClr val="accent6"/>
          </a:fillRef>
          <a:effectRef idx="0">
            <a:schemeClr val="accent6"/>
          </a:effectRef>
          <a:fontRef idx="minor">
            <a:schemeClr val="tx1"/>
          </a:fontRef>
        </p:style>
      </p:cxnSp>
      <p:cxnSp>
        <p:nvCxnSpPr>
          <p:cNvPr id="79" name="Straight Connector 78"/>
          <p:cNvCxnSpPr/>
          <p:nvPr/>
        </p:nvCxnSpPr>
        <p:spPr bwMode="auto">
          <a:xfrm>
            <a:off x="6857584" y="6088155"/>
            <a:ext cx="511591" cy="260678"/>
          </a:xfrm>
          <a:prstGeom prst="line">
            <a:avLst/>
          </a:prstGeom>
          <a:ln w="12700">
            <a:solidFill>
              <a:srgbClr val="00B0F0"/>
            </a:solidFill>
          </a:ln>
        </p:spPr>
        <p:style>
          <a:lnRef idx="1">
            <a:schemeClr val="accent6"/>
          </a:lnRef>
          <a:fillRef idx="0">
            <a:schemeClr val="accent6"/>
          </a:fillRef>
          <a:effectRef idx="0">
            <a:schemeClr val="accent6"/>
          </a:effectRef>
          <a:fontRef idx="minor">
            <a:schemeClr val="tx1"/>
          </a:fontRef>
        </p:style>
      </p:cxnSp>
      <p:pic>
        <p:nvPicPr>
          <p:cNvPr id="85" name="Picture 84"/>
          <p:cNvPicPr>
            <a:picLocks noChangeAspect="1"/>
          </p:cNvPicPr>
          <p:nvPr/>
        </p:nvPicPr>
        <p:blipFill>
          <a:blip r:embed="rId3"/>
          <a:stretch>
            <a:fillRect/>
          </a:stretch>
        </p:blipFill>
        <p:spPr>
          <a:xfrm>
            <a:off x="343980" y="1551151"/>
            <a:ext cx="3056000" cy="1857328"/>
          </a:xfrm>
          <a:prstGeom prst="rect">
            <a:avLst/>
          </a:prstGeom>
        </p:spPr>
      </p:pic>
      <p:pic>
        <p:nvPicPr>
          <p:cNvPr id="93" name="Picture 92"/>
          <p:cNvPicPr>
            <a:picLocks noChangeAspect="1"/>
          </p:cNvPicPr>
          <p:nvPr/>
        </p:nvPicPr>
        <p:blipFill>
          <a:blip r:embed="rId4"/>
          <a:stretch>
            <a:fillRect/>
          </a:stretch>
        </p:blipFill>
        <p:spPr>
          <a:xfrm>
            <a:off x="95004" y="1494829"/>
            <a:ext cx="3420152" cy="2676376"/>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2" y="1338044"/>
            <a:ext cx="4003921" cy="2756909"/>
          </a:xfrm>
          <a:prstGeom prst="rect">
            <a:avLst/>
          </a:prstGeom>
        </p:spPr>
      </p:pic>
    </p:spTree>
    <p:extLst>
      <p:ext uri="{BB962C8B-B14F-4D97-AF65-F5344CB8AC3E}">
        <p14:creationId xmlns:p14="http://schemas.microsoft.com/office/powerpoint/2010/main" val="157459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2" presetClass="entr" presetSubtype="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par>
                                <p:cTn id="18" presetID="22" presetClass="entr" presetSubtype="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par>
                                <p:cTn id="21" presetID="53" presetClass="entr" presetSubtype="16" fill="hold" grpId="0" nodeType="withEffect">
                                  <p:stCondLst>
                                    <p:cond delay="750"/>
                                  </p:stCondLst>
                                  <p:childTnLst>
                                    <p:set>
                                      <p:cBhvr>
                                        <p:cTn id="22" dur="1" fill="hold">
                                          <p:stCondLst>
                                            <p:cond delay="0"/>
                                          </p:stCondLst>
                                        </p:cTn>
                                        <p:tgtEl>
                                          <p:spTgt spid="8"/>
                                        </p:tgtEl>
                                        <p:attrNameLst>
                                          <p:attrName>style.visibility</p:attrName>
                                        </p:attrNameLst>
                                      </p:cBhvr>
                                      <p:to>
                                        <p:strVal val="visible"/>
                                      </p:to>
                                    </p:set>
                                    <p:anim calcmode="lin" valueType="num">
                                      <p:cBhvr>
                                        <p:cTn id="23" dur="250" fill="hold"/>
                                        <p:tgtEl>
                                          <p:spTgt spid="8"/>
                                        </p:tgtEl>
                                        <p:attrNameLst>
                                          <p:attrName>ppt_w</p:attrName>
                                        </p:attrNameLst>
                                      </p:cBhvr>
                                      <p:tavLst>
                                        <p:tav tm="0">
                                          <p:val>
                                            <p:fltVal val="0"/>
                                          </p:val>
                                        </p:tav>
                                        <p:tav tm="100000">
                                          <p:val>
                                            <p:strVal val="#ppt_w"/>
                                          </p:val>
                                        </p:tav>
                                      </p:tavLst>
                                    </p:anim>
                                    <p:anim calcmode="lin" valueType="num">
                                      <p:cBhvr>
                                        <p:cTn id="24" dur="250" fill="hold"/>
                                        <p:tgtEl>
                                          <p:spTgt spid="8"/>
                                        </p:tgtEl>
                                        <p:attrNameLst>
                                          <p:attrName>ppt_h</p:attrName>
                                        </p:attrNameLst>
                                      </p:cBhvr>
                                      <p:tavLst>
                                        <p:tav tm="0">
                                          <p:val>
                                            <p:fltVal val="0"/>
                                          </p:val>
                                        </p:tav>
                                        <p:tav tm="100000">
                                          <p:val>
                                            <p:strVal val="#ppt_h"/>
                                          </p:val>
                                        </p:tav>
                                      </p:tavLst>
                                    </p:anim>
                                    <p:animEffect transition="in" filter="fade">
                                      <p:cBhvr>
                                        <p:cTn id="25" dur="250"/>
                                        <p:tgtEl>
                                          <p:spTgt spid="8"/>
                                        </p:tgtEl>
                                      </p:cBhvr>
                                    </p:animEffect>
                                  </p:childTnLst>
                                </p:cTn>
                              </p:par>
                              <p:par>
                                <p:cTn id="26" presetID="53" presetClass="entr" presetSubtype="16" fill="hold" grpId="0" nodeType="withEffect">
                                  <p:stCondLst>
                                    <p:cond delay="750"/>
                                  </p:stCondLst>
                                  <p:childTnLst>
                                    <p:set>
                                      <p:cBhvr>
                                        <p:cTn id="27" dur="1" fill="hold">
                                          <p:stCondLst>
                                            <p:cond delay="0"/>
                                          </p:stCondLst>
                                        </p:cTn>
                                        <p:tgtEl>
                                          <p:spTgt spid="10"/>
                                        </p:tgtEl>
                                        <p:attrNameLst>
                                          <p:attrName>style.visibility</p:attrName>
                                        </p:attrNameLst>
                                      </p:cBhvr>
                                      <p:to>
                                        <p:strVal val="visible"/>
                                      </p:to>
                                    </p:set>
                                    <p:anim calcmode="lin" valueType="num">
                                      <p:cBhvr>
                                        <p:cTn id="28" dur="250" fill="hold"/>
                                        <p:tgtEl>
                                          <p:spTgt spid="10"/>
                                        </p:tgtEl>
                                        <p:attrNameLst>
                                          <p:attrName>ppt_w</p:attrName>
                                        </p:attrNameLst>
                                      </p:cBhvr>
                                      <p:tavLst>
                                        <p:tav tm="0">
                                          <p:val>
                                            <p:fltVal val="0"/>
                                          </p:val>
                                        </p:tav>
                                        <p:tav tm="100000">
                                          <p:val>
                                            <p:strVal val="#ppt_w"/>
                                          </p:val>
                                        </p:tav>
                                      </p:tavLst>
                                    </p:anim>
                                    <p:anim calcmode="lin" valueType="num">
                                      <p:cBhvr>
                                        <p:cTn id="29" dur="250" fill="hold"/>
                                        <p:tgtEl>
                                          <p:spTgt spid="10"/>
                                        </p:tgtEl>
                                        <p:attrNameLst>
                                          <p:attrName>ppt_h</p:attrName>
                                        </p:attrNameLst>
                                      </p:cBhvr>
                                      <p:tavLst>
                                        <p:tav tm="0">
                                          <p:val>
                                            <p:fltVal val="0"/>
                                          </p:val>
                                        </p:tav>
                                        <p:tav tm="100000">
                                          <p:val>
                                            <p:strVal val="#ppt_h"/>
                                          </p:val>
                                        </p:tav>
                                      </p:tavLst>
                                    </p:anim>
                                    <p:animEffect transition="in" filter="fade">
                                      <p:cBhvr>
                                        <p:cTn id="30" dur="25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par>
                                <p:cTn id="36" presetID="22" presetClass="entr" presetSubtype="1"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1000"/>
                                        <p:tgtEl>
                                          <p:spTgt spid="12"/>
                                        </p:tgtEl>
                                      </p:cBhvr>
                                    </p:animEffect>
                                  </p:childTnLst>
                                </p:cTn>
                              </p:par>
                              <p:par>
                                <p:cTn id="39" presetID="53" presetClass="entr" presetSubtype="16" fill="hold" grpId="0" nodeType="withEffect">
                                  <p:stCondLst>
                                    <p:cond delay="750"/>
                                  </p:stCondLst>
                                  <p:childTnLst>
                                    <p:set>
                                      <p:cBhvr>
                                        <p:cTn id="40" dur="1" fill="hold">
                                          <p:stCondLst>
                                            <p:cond delay="0"/>
                                          </p:stCondLst>
                                        </p:cTn>
                                        <p:tgtEl>
                                          <p:spTgt spid="18"/>
                                        </p:tgtEl>
                                        <p:attrNameLst>
                                          <p:attrName>style.visibility</p:attrName>
                                        </p:attrNameLst>
                                      </p:cBhvr>
                                      <p:to>
                                        <p:strVal val="visible"/>
                                      </p:to>
                                    </p:set>
                                    <p:anim calcmode="lin" valueType="num">
                                      <p:cBhvr>
                                        <p:cTn id="41" dur="1000" fill="hold"/>
                                        <p:tgtEl>
                                          <p:spTgt spid="18"/>
                                        </p:tgtEl>
                                        <p:attrNameLst>
                                          <p:attrName>ppt_w</p:attrName>
                                        </p:attrNameLst>
                                      </p:cBhvr>
                                      <p:tavLst>
                                        <p:tav tm="0">
                                          <p:val>
                                            <p:fltVal val="0"/>
                                          </p:val>
                                        </p:tav>
                                        <p:tav tm="100000">
                                          <p:val>
                                            <p:strVal val="#ppt_w"/>
                                          </p:val>
                                        </p:tav>
                                      </p:tavLst>
                                    </p:anim>
                                    <p:anim calcmode="lin" valueType="num">
                                      <p:cBhvr>
                                        <p:cTn id="42" dur="1000" fill="hold"/>
                                        <p:tgtEl>
                                          <p:spTgt spid="18"/>
                                        </p:tgtEl>
                                        <p:attrNameLst>
                                          <p:attrName>ppt_h</p:attrName>
                                        </p:attrNameLst>
                                      </p:cBhvr>
                                      <p:tavLst>
                                        <p:tav tm="0">
                                          <p:val>
                                            <p:fltVal val="0"/>
                                          </p:val>
                                        </p:tav>
                                        <p:tav tm="100000">
                                          <p:val>
                                            <p:strVal val="#ppt_h"/>
                                          </p:val>
                                        </p:tav>
                                      </p:tavLst>
                                    </p:anim>
                                    <p:animEffect transition="in" filter="fade">
                                      <p:cBhvr>
                                        <p:cTn id="43" dur="1000"/>
                                        <p:tgtEl>
                                          <p:spTgt spid="18"/>
                                        </p:tgtEl>
                                      </p:cBhvr>
                                    </p:animEffect>
                                  </p:childTnLst>
                                </p:cTn>
                              </p:par>
                              <p:par>
                                <p:cTn id="44" presetID="53" presetClass="entr" presetSubtype="16" fill="hold" nodeType="withEffect">
                                  <p:stCondLst>
                                    <p:cond delay="0"/>
                                  </p:stCondLst>
                                  <p:childTnLst>
                                    <p:set>
                                      <p:cBhvr>
                                        <p:cTn id="45" dur="1" fill="hold">
                                          <p:stCondLst>
                                            <p:cond delay="0"/>
                                          </p:stCondLst>
                                        </p:cTn>
                                        <p:tgtEl>
                                          <p:spTgt spid="85"/>
                                        </p:tgtEl>
                                        <p:attrNameLst>
                                          <p:attrName>style.visibility</p:attrName>
                                        </p:attrNameLst>
                                      </p:cBhvr>
                                      <p:to>
                                        <p:strVal val="visible"/>
                                      </p:to>
                                    </p:set>
                                    <p:anim calcmode="lin" valueType="num">
                                      <p:cBhvr>
                                        <p:cTn id="46" dur="500" fill="hold"/>
                                        <p:tgtEl>
                                          <p:spTgt spid="85"/>
                                        </p:tgtEl>
                                        <p:attrNameLst>
                                          <p:attrName>ppt_w</p:attrName>
                                        </p:attrNameLst>
                                      </p:cBhvr>
                                      <p:tavLst>
                                        <p:tav tm="0">
                                          <p:val>
                                            <p:fltVal val="0"/>
                                          </p:val>
                                        </p:tav>
                                        <p:tav tm="100000">
                                          <p:val>
                                            <p:strVal val="#ppt_w"/>
                                          </p:val>
                                        </p:tav>
                                      </p:tavLst>
                                    </p:anim>
                                    <p:anim calcmode="lin" valueType="num">
                                      <p:cBhvr>
                                        <p:cTn id="47" dur="500" fill="hold"/>
                                        <p:tgtEl>
                                          <p:spTgt spid="85"/>
                                        </p:tgtEl>
                                        <p:attrNameLst>
                                          <p:attrName>ppt_h</p:attrName>
                                        </p:attrNameLst>
                                      </p:cBhvr>
                                      <p:tavLst>
                                        <p:tav tm="0">
                                          <p:val>
                                            <p:fltVal val="0"/>
                                          </p:val>
                                        </p:tav>
                                        <p:tav tm="100000">
                                          <p:val>
                                            <p:strVal val="#ppt_h"/>
                                          </p:val>
                                        </p:tav>
                                      </p:tavLst>
                                    </p:anim>
                                    <p:animEffect transition="in" filter="fade">
                                      <p:cBhvr>
                                        <p:cTn id="48" dur="500"/>
                                        <p:tgtEl>
                                          <p:spTgt spid="8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up)">
                                      <p:cBhvr>
                                        <p:cTn id="53" dur="500"/>
                                        <p:tgtEl>
                                          <p:spTgt spid="20"/>
                                        </p:tgtEl>
                                      </p:cBhvr>
                                    </p:animEffect>
                                  </p:childTnLst>
                                </p:cTn>
                              </p:par>
                              <p:par>
                                <p:cTn id="54" presetID="22" presetClass="entr" presetSubtype="1"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up)">
                                      <p:cBhvr>
                                        <p:cTn id="56" dur="500"/>
                                        <p:tgtEl>
                                          <p:spTgt spid="22"/>
                                        </p:tgtEl>
                                      </p:cBhvr>
                                    </p:animEffect>
                                  </p:childTnLst>
                                </p:cTn>
                              </p:par>
                              <p:par>
                                <p:cTn id="57" presetID="53" presetClass="entr" presetSubtype="16" fill="hold" grpId="0" nodeType="withEffect">
                                  <p:stCondLst>
                                    <p:cond delay="75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fltVal val="0"/>
                                          </p:val>
                                        </p:tav>
                                        <p:tav tm="100000">
                                          <p:val>
                                            <p:strVal val="#ppt_w"/>
                                          </p:val>
                                        </p:tav>
                                      </p:tavLst>
                                    </p:anim>
                                    <p:anim calcmode="lin" valueType="num">
                                      <p:cBhvr>
                                        <p:cTn id="60" dur="250" fill="hold"/>
                                        <p:tgtEl>
                                          <p:spTgt spid="19"/>
                                        </p:tgtEl>
                                        <p:attrNameLst>
                                          <p:attrName>ppt_h</p:attrName>
                                        </p:attrNameLst>
                                      </p:cBhvr>
                                      <p:tavLst>
                                        <p:tav tm="0">
                                          <p:val>
                                            <p:fltVal val="0"/>
                                          </p:val>
                                        </p:tav>
                                        <p:tav tm="100000">
                                          <p:val>
                                            <p:strVal val="#ppt_h"/>
                                          </p:val>
                                        </p:tav>
                                      </p:tavLst>
                                    </p:anim>
                                    <p:animEffect transition="in" filter="fade">
                                      <p:cBhvr>
                                        <p:cTn id="61" dur="250"/>
                                        <p:tgtEl>
                                          <p:spTgt spid="19"/>
                                        </p:tgtEl>
                                      </p:cBhvr>
                                    </p:animEffect>
                                  </p:childTnLst>
                                </p:cTn>
                              </p:par>
                              <p:par>
                                <p:cTn id="62" presetID="53" presetClass="entr" presetSubtype="16" fill="hold" nodeType="withEffect">
                                  <p:stCondLst>
                                    <p:cond delay="0"/>
                                  </p:stCondLst>
                                  <p:childTnLst>
                                    <p:set>
                                      <p:cBhvr>
                                        <p:cTn id="63" dur="1" fill="hold">
                                          <p:stCondLst>
                                            <p:cond delay="0"/>
                                          </p:stCondLst>
                                        </p:cTn>
                                        <p:tgtEl>
                                          <p:spTgt spid="93"/>
                                        </p:tgtEl>
                                        <p:attrNameLst>
                                          <p:attrName>style.visibility</p:attrName>
                                        </p:attrNameLst>
                                      </p:cBhvr>
                                      <p:to>
                                        <p:strVal val="visible"/>
                                      </p:to>
                                    </p:set>
                                    <p:anim calcmode="lin" valueType="num">
                                      <p:cBhvr>
                                        <p:cTn id="64" dur="1000" fill="hold"/>
                                        <p:tgtEl>
                                          <p:spTgt spid="93"/>
                                        </p:tgtEl>
                                        <p:attrNameLst>
                                          <p:attrName>ppt_w</p:attrName>
                                        </p:attrNameLst>
                                      </p:cBhvr>
                                      <p:tavLst>
                                        <p:tav tm="0">
                                          <p:val>
                                            <p:fltVal val="0"/>
                                          </p:val>
                                        </p:tav>
                                        <p:tav tm="100000">
                                          <p:val>
                                            <p:strVal val="#ppt_w"/>
                                          </p:val>
                                        </p:tav>
                                      </p:tavLst>
                                    </p:anim>
                                    <p:anim calcmode="lin" valueType="num">
                                      <p:cBhvr>
                                        <p:cTn id="65" dur="1000" fill="hold"/>
                                        <p:tgtEl>
                                          <p:spTgt spid="93"/>
                                        </p:tgtEl>
                                        <p:attrNameLst>
                                          <p:attrName>ppt_h</p:attrName>
                                        </p:attrNameLst>
                                      </p:cBhvr>
                                      <p:tavLst>
                                        <p:tav tm="0">
                                          <p:val>
                                            <p:fltVal val="0"/>
                                          </p:val>
                                        </p:tav>
                                        <p:tav tm="100000">
                                          <p:val>
                                            <p:strVal val="#ppt_h"/>
                                          </p:val>
                                        </p:tav>
                                      </p:tavLst>
                                    </p:anim>
                                    <p:animEffect transition="in" filter="fade">
                                      <p:cBhvr>
                                        <p:cTn id="66" dur="1000"/>
                                        <p:tgtEl>
                                          <p:spTgt spid="93"/>
                                        </p:tgtEl>
                                      </p:cBhvr>
                                    </p:animEffect>
                                  </p:childTnLst>
                                </p:cTn>
                              </p:par>
                              <p:par>
                                <p:cTn id="67" presetID="53" presetClass="entr" presetSubtype="16" fill="hold" grpId="0" nodeType="withEffect">
                                  <p:stCondLst>
                                    <p:cond delay="750"/>
                                  </p:stCondLst>
                                  <p:childTnLst>
                                    <p:set>
                                      <p:cBhvr>
                                        <p:cTn id="68" dur="1" fill="hold">
                                          <p:stCondLst>
                                            <p:cond delay="0"/>
                                          </p:stCondLst>
                                        </p:cTn>
                                        <p:tgtEl>
                                          <p:spTgt spid="21"/>
                                        </p:tgtEl>
                                        <p:attrNameLst>
                                          <p:attrName>style.visibility</p:attrName>
                                        </p:attrNameLst>
                                      </p:cBhvr>
                                      <p:to>
                                        <p:strVal val="visible"/>
                                      </p:to>
                                    </p:set>
                                    <p:anim calcmode="lin" valueType="num">
                                      <p:cBhvr>
                                        <p:cTn id="69" dur="250" fill="hold"/>
                                        <p:tgtEl>
                                          <p:spTgt spid="21"/>
                                        </p:tgtEl>
                                        <p:attrNameLst>
                                          <p:attrName>ppt_w</p:attrName>
                                        </p:attrNameLst>
                                      </p:cBhvr>
                                      <p:tavLst>
                                        <p:tav tm="0">
                                          <p:val>
                                            <p:fltVal val="0"/>
                                          </p:val>
                                        </p:tav>
                                        <p:tav tm="100000">
                                          <p:val>
                                            <p:strVal val="#ppt_w"/>
                                          </p:val>
                                        </p:tav>
                                      </p:tavLst>
                                    </p:anim>
                                    <p:anim calcmode="lin" valueType="num">
                                      <p:cBhvr>
                                        <p:cTn id="70" dur="250" fill="hold"/>
                                        <p:tgtEl>
                                          <p:spTgt spid="21"/>
                                        </p:tgtEl>
                                        <p:attrNameLst>
                                          <p:attrName>ppt_h</p:attrName>
                                        </p:attrNameLst>
                                      </p:cBhvr>
                                      <p:tavLst>
                                        <p:tav tm="0">
                                          <p:val>
                                            <p:fltVal val="0"/>
                                          </p:val>
                                        </p:tav>
                                        <p:tav tm="100000">
                                          <p:val>
                                            <p:strVal val="#ppt_h"/>
                                          </p:val>
                                        </p:tav>
                                      </p:tavLst>
                                    </p:anim>
                                    <p:animEffect transition="in" filter="fade">
                                      <p:cBhvr>
                                        <p:cTn id="71" dur="25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barn(inVertical)">
                                      <p:cBhvr>
                                        <p:cTn id="76" dur="500"/>
                                        <p:tgtEl>
                                          <p:spTgt spid="32"/>
                                        </p:tgtEl>
                                      </p:cBhvr>
                                    </p:animEffect>
                                  </p:childTnLst>
                                </p:cTn>
                              </p:par>
                              <p:par>
                                <p:cTn id="77" presetID="16" presetClass="entr" presetSubtype="21" fill="hold"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barn(inVertical)">
                                      <p:cBhvr>
                                        <p:cTn id="79" dur="1000"/>
                                        <p:tgtEl>
                                          <p:spTgt spid="26"/>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8"/>
                                        </p:tgtEl>
                                        <p:attrNameLst>
                                          <p:attrName>style.visibility</p:attrName>
                                        </p:attrNameLst>
                                      </p:cBhvr>
                                      <p:to>
                                        <p:strVal val="visible"/>
                                      </p:to>
                                    </p:set>
                                    <p:anim calcmode="lin" valueType="num">
                                      <p:cBhvr>
                                        <p:cTn id="82" dur="500" fill="hold"/>
                                        <p:tgtEl>
                                          <p:spTgt spid="38"/>
                                        </p:tgtEl>
                                        <p:attrNameLst>
                                          <p:attrName>ppt_w</p:attrName>
                                        </p:attrNameLst>
                                      </p:cBhvr>
                                      <p:tavLst>
                                        <p:tav tm="0">
                                          <p:val>
                                            <p:fltVal val="0"/>
                                          </p:val>
                                        </p:tav>
                                        <p:tav tm="100000">
                                          <p:val>
                                            <p:strVal val="#ppt_w"/>
                                          </p:val>
                                        </p:tav>
                                      </p:tavLst>
                                    </p:anim>
                                    <p:anim calcmode="lin" valueType="num">
                                      <p:cBhvr>
                                        <p:cTn id="83" dur="500" fill="hold"/>
                                        <p:tgtEl>
                                          <p:spTgt spid="38"/>
                                        </p:tgtEl>
                                        <p:attrNameLst>
                                          <p:attrName>ppt_h</p:attrName>
                                        </p:attrNameLst>
                                      </p:cBhvr>
                                      <p:tavLst>
                                        <p:tav tm="0">
                                          <p:val>
                                            <p:fltVal val="0"/>
                                          </p:val>
                                        </p:tav>
                                        <p:tav tm="100000">
                                          <p:val>
                                            <p:strVal val="#ppt_h"/>
                                          </p:val>
                                        </p:tav>
                                      </p:tavLst>
                                    </p:anim>
                                    <p:animEffect transition="in" filter="fade">
                                      <p:cBhvr>
                                        <p:cTn id="84" dur="500"/>
                                        <p:tgtEl>
                                          <p:spTgt spid="3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74"/>
                                        </p:tgtEl>
                                        <p:attrNameLst>
                                          <p:attrName>style.visibility</p:attrName>
                                        </p:attrNameLst>
                                      </p:cBhvr>
                                      <p:to>
                                        <p:strVal val="visible"/>
                                      </p:to>
                                    </p:set>
                                    <p:animEffect transition="in" filter="wipe(up)">
                                      <p:cBhvr>
                                        <p:cTn id="89" dur="1000"/>
                                        <p:tgtEl>
                                          <p:spTgt spid="74"/>
                                        </p:tgtEl>
                                      </p:cBhvr>
                                    </p:animEffect>
                                  </p:childTnLst>
                                </p:cTn>
                              </p:par>
                              <p:par>
                                <p:cTn id="90" presetID="1" presetClass="exit" presetSubtype="0" fill="hold" nodeType="withEffect">
                                  <p:stCondLst>
                                    <p:cond delay="0"/>
                                  </p:stCondLst>
                                  <p:childTnLst>
                                    <p:set>
                                      <p:cBhvr>
                                        <p:cTn id="91" dur="1" fill="hold">
                                          <p:stCondLst>
                                            <p:cond delay="0"/>
                                          </p:stCondLst>
                                        </p:cTn>
                                        <p:tgtEl>
                                          <p:spTgt spid="85"/>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93"/>
                                        </p:tgtEl>
                                        <p:attrNameLst>
                                          <p:attrName>style.visibility</p:attrName>
                                        </p:attrNameLst>
                                      </p:cBhvr>
                                      <p:to>
                                        <p:strVal val="hidden"/>
                                      </p:to>
                                    </p:set>
                                  </p:childTnLst>
                                </p:cTn>
                              </p:par>
                              <p:par>
                                <p:cTn id="94" presetID="53" presetClass="entr" presetSubtype="16" fill="hold" grpId="0" nodeType="withEffect">
                                  <p:stCondLst>
                                    <p:cond delay="0"/>
                                  </p:stCondLst>
                                  <p:childTnLst>
                                    <p:set>
                                      <p:cBhvr>
                                        <p:cTn id="95" dur="1" fill="hold">
                                          <p:stCondLst>
                                            <p:cond delay="0"/>
                                          </p:stCondLst>
                                        </p:cTn>
                                        <p:tgtEl>
                                          <p:spTgt spid="68"/>
                                        </p:tgtEl>
                                        <p:attrNameLst>
                                          <p:attrName>style.visibility</p:attrName>
                                        </p:attrNameLst>
                                      </p:cBhvr>
                                      <p:to>
                                        <p:strVal val="visible"/>
                                      </p:to>
                                    </p:set>
                                    <p:anim calcmode="lin" valueType="num">
                                      <p:cBhvr>
                                        <p:cTn id="96" dur="500" fill="hold"/>
                                        <p:tgtEl>
                                          <p:spTgt spid="68"/>
                                        </p:tgtEl>
                                        <p:attrNameLst>
                                          <p:attrName>ppt_w</p:attrName>
                                        </p:attrNameLst>
                                      </p:cBhvr>
                                      <p:tavLst>
                                        <p:tav tm="0">
                                          <p:val>
                                            <p:fltVal val="0"/>
                                          </p:val>
                                        </p:tav>
                                        <p:tav tm="100000">
                                          <p:val>
                                            <p:strVal val="#ppt_w"/>
                                          </p:val>
                                        </p:tav>
                                      </p:tavLst>
                                    </p:anim>
                                    <p:anim calcmode="lin" valueType="num">
                                      <p:cBhvr>
                                        <p:cTn id="97" dur="500" fill="hold"/>
                                        <p:tgtEl>
                                          <p:spTgt spid="68"/>
                                        </p:tgtEl>
                                        <p:attrNameLst>
                                          <p:attrName>ppt_h</p:attrName>
                                        </p:attrNameLst>
                                      </p:cBhvr>
                                      <p:tavLst>
                                        <p:tav tm="0">
                                          <p:val>
                                            <p:fltVal val="0"/>
                                          </p:val>
                                        </p:tav>
                                        <p:tav tm="100000">
                                          <p:val>
                                            <p:strVal val="#ppt_h"/>
                                          </p:val>
                                        </p:tav>
                                      </p:tavLst>
                                    </p:anim>
                                    <p:animEffect transition="in" filter="fade">
                                      <p:cBhvr>
                                        <p:cTn id="98" dur="500"/>
                                        <p:tgtEl>
                                          <p:spTgt spid="68"/>
                                        </p:tgtEl>
                                      </p:cBhvr>
                                    </p:animEffect>
                                  </p:childTnLst>
                                </p:cTn>
                              </p:par>
                              <p:par>
                                <p:cTn id="99" presetID="53" presetClass="entr" presetSubtype="16" fill="hold" grpId="1" nodeType="withEffect">
                                  <p:stCondLst>
                                    <p:cond delay="0"/>
                                  </p:stCondLst>
                                  <p:childTnLst>
                                    <p:set>
                                      <p:cBhvr>
                                        <p:cTn id="100" dur="1" fill="hold">
                                          <p:stCondLst>
                                            <p:cond delay="0"/>
                                          </p:stCondLst>
                                        </p:cTn>
                                        <p:tgtEl>
                                          <p:spTgt spid="70"/>
                                        </p:tgtEl>
                                        <p:attrNameLst>
                                          <p:attrName>style.visibility</p:attrName>
                                        </p:attrNameLst>
                                      </p:cBhvr>
                                      <p:to>
                                        <p:strVal val="visible"/>
                                      </p:to>
                                    </p:set>
                                    <p:anim calcmode="lin" valueType="num">
                                      <p:cBhvr>
                                        <p:cTn id="101" dur="500" fill="hold"/>
                                        <p:tgtEl>
                                          <p:spTgt spid="70"/>
                                        </p:tgtEl>
                                        <p:attrNameLst>
                                          <p:attrName>ppt_w</p:attrName>
                                        </p:attrNameLst>
                                      </p:cBhvr>
                                      <p:tavLst>
                                        <p:tav tm="0">
                                          <p:val>
                                            <p:fltVal val="0"/>
                                          </p:val>
                                        </p:tav>
                                        <p:tav tm="100000">
                                          <p:val>
                                            <p:strVal val="#ppt_w"/>
                                          </p:val>
                                        </p:tav>
                                      </p:tavLst>
                                    </p:anim>
                                    <p:anim calcmode="lin" valueType="num">
                                      <p:cBhvr>
                                        <p:cTn id="102" dur="500" fill="hold"/>
                                        <p:tgtEl>
                                          <p:spTgt spid="70"/>
                                        </p:tgtEl>
                                        <p:attrNameLst>
                                          <p:attrName>ppt_h</p:attrName>
                                        </p:attrNameLst>
                                      </p:cBhvr>
                                      <p:tavLst>
                                        <p:tav tm="0">
                                          <p:val>
                                            <p:fltVal val="0"/>
                                          </p:val>
                                        </p:tav>
                                        <p:tav tm="100000">
                                          <p:val>
                                            <p:strVal val="#ppt_h"/>
                                          </p:val>
                                        </p:tav>
                                      </p:tavLst>
                                    </p:anim>
                                    <p:animEffect transition="in" filter="fade">
                                      <p:cBhvr>
                                        <p:cTn id="103" dur="500"/>
                                        <p:tgtEl>
                                          <p:spTgt spid="70"/>
                                        </p:tgtEl>
                                      </p:cBhvr>
                                    </p:animEffect>
                                  </p:childTnLst>
                                </p:cTn>
                              </p:par>
                              <p:par>
                                <p:cTn id="104" presetID="53" presetClass="entr" presetSubtype="16" fill="hold" nodeType="withEffect">
                                  <p:stCondLst>
                                    <p:cond delay="0"/>
                                  </p:stCondLst>
                                  <p:childTnLst>
                                    <p:set>
                                      <p:cBhvr>
                                        <p:cTn id="105" dur="1" fill="hold">
                                          <p:stCondLst>
                                            <p:cond delay="0"/>
                                          </p:stCondLst>
                                        </p:cTn>
                                        <p:tgtEl>
                                          <p:spTgt spid="79"/>
                                        </p:tgtEl>
                                        <p:attrNameLst>
                                          <p:attrName>style.visibility</p:attrName>
                                        </p:attrNameLst>
                                      </p:cBhvr>
                                      <p:to>
                                        <p:strVal val="visible"/>
                                      </p:to>
                                    </p:set>
                                    <p:anim calcmode="lin" valueType="num">
                                      <p:cBhvr>
                                        <p:cTn id="106" dur="500" fill="hold"/>
                                        <p:tgtEl>
                                          <p:spTgt spid="79"/>
                                        </p:tgtEl>
                                        <p:attrNameLst>
                                          <p:attrName>ppt_w</p:attrName>
                                        </p:attrNameLst>
                                      </p:cBhvr>
                                      <p:tavLst>
                                        <p:tav tm="0">
                                          <p:val>
                                            <p:fltVal val="0"/>
                                          </p:val>
                                        </p:tav>
                                        <p:tav tm="100000">
                                          <p:val>
                                            <p:strVal val="#ppt_w"/>
                                          </p:val>
                                        </p:tav>
                                      </p:tavLst>
                                    </p:anim>
                                    <p:anim calcmode="lin" valueType="num">
                                      <p:cBhvr>
                                        <p:cTn id="107" dur="500" fill="hold"/>
                                        <p:tgtEl>
                                          <p:spTgt spid="79"/>
                                        </p:tgtEl>
                                        <p:attrNameLst>
                                          <p:attrName>ppt_h</p:attrName>
                                        </p:attrNameLst>
                                      </p:cBhvr>
                                      <p:tavLst>
                                        <p:tav tm="0">
                                          <p:val>
                                            <p:fltVal val="0"/>
                                          </p:val>
                                        </p:tav>
                                        <p:tav tm="100000">
                                          <p:val>
                                            <p:strVal val="#ppt_h"/>
                                          </p:val>
                                        </p:tav>
                                      </p:tavLst>
                                    </p:anim>
                                    <p:animEffect transition="in" filter="fade">
                                      <p:cBhvr>
                                        <p:cTn id="108" dur="500"/>
                                        <p:tgtEl>
                                          <p:spTgt spid="79"/>
                                        </p:tgtEl>
                                      </p:cBhvr>
                                    </p:animEffect>
                                  </p:childTnLst>
                                </p:cTn>
                              </p:par>
                              <p:par>
                                <p:cTn id="109" presetID="53" presetClass="entr" presetSubtype="16" fill="hold" nodeType="withEffect">
                                  <p:stCondLst>
                                    <p:cond delay="0"/>
                                  </p:stCondLst>
                                  <p:childTnLst>
                                    <p:set>
                                      <p:cBhvr>
                                        <p:cTn id="110" dur="1" fill="hold">
                                          <p:stCondLst>
                                            <p:cond delay="0"/>
                                          </p:stCondLst>
                                        </p:cTn>
                                        <p:tgtEl>
                                          <p:spTgt spid="2"/>
                                        </p:tgtEl>
                                        <p:attrNameLst>
                                          <p:attrName>style.visibility</p:attrName>
                                        </p:attrNameLst>
                                      </p:cBhvr>
                                      <p:to>
                                        <p:strVal val="visible"/>
                                      </p:to>
                                    </p:set>
                                    <p:anim calcmode="lin" valueType="num">
                                      <p:cBhvr>
                                        <p:cTn id="111" dur="500" fill="hold"/>
                                        <p:tgtEl>
                                          <p:spTgt spid="2"/>
                                        </p:tgtEl>
                                        <p:attrNameLst>
                                          <p:attrName>ppt_w</p:attrName>
                                        </p:attrNameLst>
                                      </p:cBhvr>
                                      <p:tavLst>
                                        <p:tav tm="0">
                                          <p:val>
                                            <p:fltVal val="0"/>
                                          </p:val>
                                        </p:tav>
                                        <p:tav tm="100000">
                                          <p:val>
                                            <p:strVal val="#ppt_w"/>
                                          </p:val>
                                        </p:tav>
                                      </p:tavLst>
                                    </p:anim>
                                    <p:anim calcmode="lin" valueType="num">
                                      <p:cBhvr>
                                        <p:cTn id="112" dur="500" fill="hold"/>
                                        <p:tgtEl>
                                          <p:spTgt spid="2"/>
                                        </p:tgtEl>
                                        <p:attrNameLst>
                                          <p:attrName>ppt_h</p:attrName>
                                        </p:attrNameLst>
                                      </p:cBhvr>
                                      <p:tavLst>
                                        <p:tav tm="0">
                                          <p:val>
                                            <p:fltVal val="0"/>
                                          </p:val>
                                        </p:tav>
                                        <p:tav tm="100000">
                                          <p:val>
                                            <p:strVal val="#ppt_h"/>
                                          </p:val>
                                        </p:tav>
                                      </p:tavLst>
                                    </p:anim>
                                    <p:animEffect transition="in" filter="fade">
                                      <p:cBhvr>
                                        <p:cTn id="1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8" grpId="0"/>
      <p:bldP spid="19" grpId="0"/>
      <p:bldP spid="21" grpId="0"/>
      <p:bldP spid="38" grpId="0"/>
      <p:bldP spid="68" grpId="0"/>
      <p:bldP spid="7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Term 3 Goals and Objectives</a:t>
            </a:r>
            <a:endParaRPr lang="en-US" sz="4000" dirty="0">
              <a:solidFill>
                <a:schemeClr val="bg1"/>
              </a:solidFill>
              <a:latin typeface="Century Gothic" panose="020B0502020202020204" pitchFamily="34" charset="0"/>
            </a:endParaRPr>
          </a:p>
        </p:txBody>
      </p:sp>
      <p:sp>
        <p:nvSpPr>
          <p:cNvPr id="6" name="Text Placeholder 1"/>
          <p:cNvSpPr>
            <a:spLocks noGrp="1"/>
          </p:cNvSpPr>
          <p:nvPr>
            <p:ph type="body" sz="quarter" idx="11"/>
          </p:nvPr>
        </p:nvSpPr>
        <p:spPr>
          <a:xfrm>
            <a:off x="0" y="1884740"/>
            <a:ext cx="12192000" cy="388356"/>
          </a:xfrm>
        </p:spPr>
        <p:txBody>
          <a:bodyPr>
            <a:normAutofit/>
          </a:bodyPr>
          <a:lstStyle/>
          <a:p>
            <a:pPr marL="457200" indent="-457200" algn="ctr">
              <a:buFont typeface="+mj-lt"/>
              <a:buAutoNum type="arabicPeriod"/>
            </a:pPr>
            <a:r>
              <a:rPr lang="en-US" dirty="0" smtClean="0">
                <a:solidFill>
                  <a:schemeClr val="bg2">
                    <a:lumMod val="25000"/>
                  </a:schemeClr>
                </a:solidFill>
              </a:rPr>
              <a:t>Validate DSAT2.0 CHIRPS data with rain gauge data</a:t>
            </a:r>
          </a:p>
          <a:p>
            <a:pPr marL="457200" indent="-457200" algn="ctr">
              <a:buFont typeface="+mj-lt"/>
              <a:buAutoNum type="arabicPeriod"/>
            </a:pPr>
            <a:endParaRPr lang="en-US" dirty="0" smtClean="0">
              <a:solidFill>
                <a:schemeClr val="bg2">
                  <a:lumMod val="25000"/>
                </a:schemeClr>
              </a:solidFill>
            </a:endParaRPr>
          </a:p>
        </p:txBody>
      </p:sp>
      <p:sp>
        <p:nvSpPr>
          <p:cNvPr id="2" name="TextBox 1"/>
          <p:cNvSpPr txBox="1"/>
          <p:nvPr/>
        </p:nvSpPr>
        <p:spPr>
          <a:xfrm>
            <a:off x="0" y="2916103"/>
            <a:ext cx="12191999" cy="2277547"/>
          </a:xfrm>
          <a:prstGeom prst="rect">
            <a:avLst/>
          </a:prstGeom>
          <a:noFill/>
        </p:spPr>
        <p:txBody>
          <a:bodyPr wrap="square" rtlCol="0">
            <a:spAutoFit/>
          </a:bodyPr>
          <a:lstStyle/>
          <a:p>
            <a:pPr algn="ctr"/>
            <a:r>
              <a:rPr lang="en-US" dirty="0" smtClean="0">
                <a:solidFill>
                  <a:schemeClr val="bg2">
                    <a:lumMod val="25000"/>
                  </a:schemeClr>
                </a:solidFill>
              </a:rPr>
              <a:t>2.    </a:t>
            </a:r>
            <a:r>
              <a:rPr lang="en-US" sz="2200" dirty="0" smtClean="0">
                <a:solidFill>
                  <a:schemeClr val="bg2">
                    <a:lumMod val="25000"/>
                  </a:schemeClr>
                </a:solidFill>
              </a:rPr>
              <a:t>Analyze </a:t>
            </a:r>
            <a:r>
              <a:rPr lang="en-US" sz="2200" dirty="0">
                <a:solidFill>
                  <a:schemeClr val="bg2">
                    <a:lumMod val="25000"/>
                  </a:schemeClr>
                </a:solidFill>
              </a:rPr>
              <a:t>statistical trends and relationships within and </a:t>
            </a:r>
            <a:r>
              <a:rPr lang="en-US" sz="2200" dirty="0" smtClean="0">
                <a:solidFill>
                  <a:schemeClr val="bg2">
                    <a:lumMod val="25000"/>
                  </a:schemeClr>
                </a:solidFill>
              </a:rPr>
              <a:t>across</a:t>
            </a:r>
            <a:endParaRPr lang="en-US" sz="2000" dirty="0" smtClean="0">
              <a:solidFill>
                <a:schemeClr val="bg2">
                  <a:lumMod val="25000"/>
                </a:schemeClr>
              </a:solidFill>
            </a:endParaRPr>
          </a:p>
          <a:p>
            <a:pPr marL="1200150" lvl="1" indent="-514350" algn="ctr">
              <a:buFont typeface="+mj-lt"/>
              <a:buAutoNum type="romanUcPeriod"/>
            </a:pPr>
            <a:r>
              <a:rPr lang="en-US" sz="2000" dirty="0" smtClean="0">
                <a:solidFill>
                  <a:schemeClr val="bg2">
                    <a:lumMod val="25000"/>
                  </a:schemeClr>
                </a:solidFill>
              </a:rPr>
              <a:t>CHIRPS precipitation</a:t>
            </a:r>
          </a:p>
          <a:p>
            <a:pPr marL="1200150" lvl="1" indent="-514350" algn="ctr">
              <a:buFont typeface="+mj-lt"/>
              <a:buAutoNum type="romanUcPeriod"/>
            </a:pPr>
            <a:r>
              <a:rPr lang="en-US" sz="2000" dirty="0" smtClean="0">
                <a:solidFill>
                  <a:schemeClr val="bg2">
                    <a:lumMod val="25000"/>
                  </a:schemeClr>
                </a:solidFill>
              </a:rPr>
              <a:t>DSAT 2.0 Standard </a:t>
            </a:r>
            <a:r>
              <a:rPr lang="en-US" sz="2000" dirty="0">
                <a:solidFill>
                  <a:schemeClr val="bg2">
                    <a:lumMod val="25000"/>
                  </a:schemeClr>
                </a:solidFill>
              </a:rPr>
              <a:t>Precipitation </a:t>
            </a:r>
            <a:r>
              <a:rPr lang="en-US" sz="2000" dirty="0" smtClean="0">
                <a:solidFill>
                  <a:schemeClr val="bg2">
                    <a:lumMod val="25000"/>
                  </a:schemeClr>
                </a:solidFill>
              </a:rPr>
              <a:t>Index </a:t>
            </a:r>
            <a:r>
              <a:rPr lang="en-US" sz="2000" b="1" dirty="0" smtClean="0">
                <a:solidFill>
                  <a:schemeClr val="bg2">
                    <a:lumMod val="25000"/>
                  </a:schemeClr>
                </a:solidFill>
              </a:rPr>
              <a:t>(SPI)</a:t>
            </a:r>
          </a:p>
          <a:p>
            <a:pPr marL="1200150" lvl="1" indent="-514350" algn="ctr">
              <a:buFont typeface="+mj-lt"/>
              <a:buAutoNum type="romanUcPeriod"/>
            </a:pPr>
            <a:r>
              <a:rPr lang="en-US" sz="2000" dirty="0">
                <a:solidFill>
                  <a:schemeClr val="bg2">
                    <a:lumMod val="25000"/>
                  </a:schemeClr>
                </a:solidFill>
              </a:rPr>
              <a:t>Assimilated GRACE - Root Zone Soil Moisture </a:t>
            </a:r>
            <a:r>
              <a:rPr lang="en-US" sz="2000" b="1" dirty="0">
                <a:solidFill>
                  <a:schemeClr val="bg2">
                    <a:lumMod val="25000"/>
                  </a:schemeClr>
                </a:solidFill>
              </a:rPr>
              <a:t>(RZSM) </a:t>
            </a:r>
          </a:p>
          <a:p>
            <a:pPr marL="1143000" lvl="1" indent="-457200" algn="ctr">
              <a:buFont typeface="+mj-lt"/>
              <a:buAutoNum type="romanUcPeriod"/>
            </a:pPr>
            <a:r>
              <a:rPr lang="en-US" sz="2000" dirty="0">
                <a:solidFill>
                  <a:schemeClr val="bg2">
                    <a:lumMod val="25000"/>
                  </a:schemeClr>
                </a:solidFill>
              </a:rPr>
              <a:t>Terra MODIS </a:t>
            </a:r>
            <a:r>
              <a:rPr lang="en-US" sz="2000" dirty="0" smtClean="0">
                <a:solidFill>
                  <a:schemeClr val="bg2">
                    <a:lumMod val="25000"/>
                  </a:schemeClr>
                </a:solidFill>
              </a:rPr>
              <a:t>Land Surface Temperature </a:t>
            </a:r>
            <a:r>
              <a:rPr lang="en-US" sz="2000" b="1" dirty="0" smtClean="0">
                <a:solidFill>
                  <a:schemeClr val="bg2">
                    <a:lumMod val="25000"/>
                  </a:schemeClr>
                </a:solidFill>
              </a:rPr>
              <a:t>(LST)</a:t>
            </a:r>
            <a:endParaRPr lang="en-US" sz="2000" b="1" dirty="0">
              <a:solidFill>
                <a:schemeClr val="bg2">
                  <a:lumMod val="25000"/>
                </a:schemeClr>
              </a:solidFill>
            </a:endParaRPr>
          </a:p>
          <a:p>
            <a:pPr marL="1143000" lvl="1" indent="-457200" algn="ctr">
              <a:buFont typeface="+mj-lt"/>
              <a:buAutoNum type="romanUcPeriod"/>
            </a:pPr>
            <a:r>
              <a:rPr lang="en-US" sz="2000" dirty="0">
                <a:solidFill>
                  <a:schemeClr val="bg2">
                    <a:lumMod val="25000"/>
                  </a:schemeClr>
                </a:solidFill>
              </a:rPr>
              <a:t>SNODAS Snow </a:t>
            </a:r>
            <a:r>
              <a:rPr lang="en-US" sz="2000" dirty="0" smtClean="0">
                <a:solidFill>
                  <a:schemeClr val="bg2">
                    <a:lumMod val="25000"/>
                  </a:schemeClr>
                </a:solidFill>
              </a:rPr>
              <a:t>Water Equivalent </a:t>
            </a:r>
            <a:r>
              <a:rPr lang="en-US" sz="2000" b="1" dirty="0">
                <a:solidFill>
                  <a:schemeClr val="bg2">
                    <a:lumMod val="25000"/>
                  </a:schemeClr>
                </a:solidFill>
              </a:rPr>
              <a:t>(SWE</a:t>
            </a:r>
            <a:r>
              <a:rPr lang="en-US" sz="2000" b="1" dirty="0" smtClean="0">
                <a:solidFill>
                  <a:schemeClr val="bg2">
                    <a:lumMod val="25000"/>
                  </a:schemeClr>
                </a:solidFill>
              </a:rPr>
              <a:t>)</a:t>
            </a:r>
          </a:p>
          <a:p>
            <a:pPr marL="1143000" lvl="1" indent="-457200" algn="ctr">
              <a:buFont typeface="+mj-lt"/>
              <a:buAutoNum type="romanUcPeriod"/>
            </a:pPr>
            <a:endParaRPr lang="en-US" sz="2000" dirty="0">
              <a:solidFill>
                <a:schemeClr val="bg2">
                  <a:lumMod val="25000"/>
                </a:schemeClr>
              </a:solidFill>
            </a:endParaRPr>
          </a:p>
        </p:txBody>
      </p:sp>
      <p:sp>
        <p:nvSpPr>
          <p:cNvPr id="3" name="TextBox 2"/>
          <p:cNvSpPr txBox="1"/>
          <p:nvPr/>
        </p:nvSpPr>
        <p:spPr>
          <a:xfrm>
            <a:off x="0" y="5207339"/>
            <a:ext cx="12191999" cy="400110"/>
          </a:xfrm>
          <a:prstGeom prst="rect">
            <a:avLst/>
          </a:prstGeom>
          <a:noFill/>
        </p:spPr>
        <p:txBody>
          <a:bodyPr wrap="square" rtlCol="0">
            <a:spAutoFit/>
          </a:bodyPr>
          <a:lstStyle/>
          <a:p>
            <a:pPr algn="ctr"/>
            <a:r>
              <a:rPr lang="en-US" sz="2000" dirty="0" smtClean="0">
                <a:solidFill>
                  <a:schemeClr val="bg2">
                    <a:lumMod val="25000"/>
                  </a:schemeClr>
                </a:solidFill>
              </a:rPr>
              <a:t>3.    Determine </a:t>
            </a:r>
            <a:r>
              <a:rPr lang="en-US" sz="2000" dirty="0">
                <a:solidFill>
                  <a:schemeClr val="bg2">
                    <a:lumMod val="25000"/>
                  </a:schemeClr>
                </a:solidFill>
              </a:rPr>
              <a:t>what historical trends are likely to inform us about ongoing drought </a:t>
            </a:r>
            <a:r>
              <a:rPr lang="en-US" sz="2000" dirty="0" smtClean="0">
                <a:solidFill>
                  <a:schemeClr val="bg2">
                    <a:lumMod val="25000"/>
                  </a:schemeClr>
                </a:solidFill>
              </a:rPr>
              <a:t>conditions</a:t>
            </a:r>
            <a:endParaRPr lang="en-US" sz="2000" dirty="0">
              <a:solidFill>
                <a:schemeClr val="bg2">
                  <a:lumMod val="25000"/>
                </a:schemeClr>
              </a:solidFill>
            </a:endParaRPr>
          </a:p>
        </p:txBody>
      </p:sp>
      <p:pic>
        <p:nvPicPr>
          <p:cNvPr id="1026" name="Picture 2" descr="http://www.devpedia.developexchange.com/dp/images/9/91/05_Terr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0688" y="1344336"/>
            <a:ext cx="2196113" cy="16531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devpedia.developexchange.com/dp/images/b/b4/10_Grac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069" y="1425753"/>
            <a:ext cx="2589501" cy="1694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09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42"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a:xfrm flipH="1" flipV="1">
            <a:off x="3246440" y="2292352"/>
            <a:ext cx="1766624" cy="1487632"/>
          </a:xfrm>
          <a:prstGeom prst="line">
            <a:avLst/>
          </a:prstGeom>
          <a:ln w="19050"/>
        </p:spPr>
        <p:style>
          <a:lnRef idx="1">
            <a:schemeClr val="dk1"/>
          </a:lnRef>
          <a:fillRef idx="0">
            <a:schemeClr val="dk1"/>
          </a:fillRef>
          <a:effectRef idx="0">
            <a:schemeClr val="dk1"/>
          </a:effectRef>
          <a:fontRef idx="minor">
            <a:schemeClr val="tx1"/>
          </a:fontRef>
        </p:style>
      </p:cxnSp>
      <p:sp>
        <p:nvSpPr>
          <p:cNvPr id="20" name="Text Placeholder 2"/>
          <p:cNvSpPr txBox="1">
            <a:spLocks/>
          </p:cNvSpPr>
          <p:nvPr/>
        </p:nvSpPr>
        <p:spPr bwMode="auto">
          <a:xfrm>
            <a:off x="2000921" y="614364"/>
            <a:ext cx="966036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l" rtl="0" eaLnBrk="0" fontAlgn="base" hangingPunct="0">
              <a:lnSpc>
                <a:spcPct val="90000"/>
              </a:lnSpc>
              <a:spcBef>
                <a:spcPts val="1000"/>
              </a:spcBef>
              <a:spcAft>
                <a:spcPct val="0"/>
              </a:spcAft>
              <a:buFont typeface="Arial" panose="020B0604020202020204" pitchFamily="34" charset="0"/>
              <a:buNone/>
              <a:defRPr sz="4000" b="1" kern="1200" baseline="0">
                <a:solidFill>
                  <a:schemeClr val="accent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r>
              <a:rPr lang="en-US" altLang="en-US" b="0" dirty="0">
                <a:solidFill>
                  <a:schemeClr val="bg1"/>
                </a:solidFill>
              </a:rPr>
              <a:t>Drought in the Navajo Nation</a:t>
            </a:r>
          </a:p>
        </p:txBody>
      </p:sp>
      <p:sp>
        <p:nvSpPr>
          <p:cNvPr id="2" name="Text Placeholder 1"/>
          <p:cNvSpPr>
            <a:spLocks noGrp="1"/>
          </p:cNvSpPr>
          <p:nvPr>
            <p:ph type="body" sz="quarter" idx="13"/>
          </p:nvPr>
        </p:nvSpPr>
        <p:spPr/>
        <p:txBody>
          <a:bodyPr/>
          <a:lstStyle/>
          <a:p>
            <a:endParaRPr lang="en-US"/>
          </a:p>
        </p:txBody>
      </p:sp>
      <p:sp>
        <p:nvSpPr>
          <p:cNvPr id="5" name="TextBox 4"/>
          <p:cNvSpPr txBox="1"/>
          <p:nvPr/>
        </p:nvSpPr>
        <p:spPr>
          <a:xfrm>
            <a:off x="9139161" y="1505276"/>
            <a:ext cx="2811539"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Agency Boundary</a:t>
            </a:r>
          </a:p>
        </p:txBody>
      </p:sp>
      <p:sp>
        <p:nvSpPr>
          <p:cNvPr id="29" name="TextBox 28"/>
          <p:cNvSpPr txBox="1"/>
          <p:nvPr/>
        </p:nvSpPr>
        <p:spPr>
          <a:xfrm>
            <a:off x="9156241" y="1923332"/>
            <a:ext cx="2811539"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Chapter Boundary</a:t>
            </a:r>
          </a:p>
        </p:txBody>
      </p:sp>
      <p:sp>
        <p:nvSpPr>
          <p:cNvPr id="30" name="TextBox 29"/>
          <p:cNvSpPr txBox="1"/>
          <p:nvPr/>
        </p:nvSpPr>
        <p:spPr>
          <a:xfrm>
            <a:off x="9139161" y="2340857"/>
            <a:ext cx="2811539"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Our Climate Zones</a:t>
            </a:r>
          </a:p>
        </p:txBody>
      </p:sp>
      <p:grpSp>
        <p:nvGrpSpPr>
          <p:cNvPr id="41" name="Group 40"/>
          <p:cNvGrpSpPr/>
          <p:nvPr/>
        </p:nvGrpSpPr>
        <p:grpSpPr>
          <a:xfrm>
            <a:off x="2500515" y="1432413"/>
            <a:ext cx="6843308" cy="4820579"/>
            <a:chOff x="1496786" y="1591094"/>
            <a:chExt cx="6843308" cy="4820579"/>
          </a:xfrm>
        </p:grpSpPr>
        <p:grpSp>
          <p:nvGrpSpPr>
            <p:cNvPr id="42" name="Group 41"/>
            <p:cNvGrpSpPr/>
            <p:nvPr/>
          </p:nvGrpSpPr>
          <p:grpSpPr>
            <a:xfrm>
              <a:off x="1496786" y="1591094"/>
              <a:ext cx="6238396" cy="4820579"/>
              <a:chOff x="1496786" y="1591094"/>
              <a:chExt cx="6238396" cy="4820579"/>
            </a:xfrm>
          </p:grpSpPr>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6786" y="1591094"/>
                <a:ext cx="6238396" cy="4820579"/>
              </a:xfrm>
              <a:prstGeom prst="rect">
                <a:avLst/>
              </a:prstGeom>
            </p:spPr>
          </p:pic>
          <p:cxnSp>
            <p:nvCxnSpPr>
              <p:cNvPr id="47" name="Straight Connector 46"/>
              <p:cNvCxnSpPr/>
              <p:nvPr/>
            </p:nvCxnSpPr>
            <p:spPr>
              <a:xfrm flipH="1">
                <a:off x="5086349" y="1804307"/>
                <a:ext cx="0" cy="4302579"/>
              </a:xfrm>
              <a:prstGeom prst="line">
                <a:avLst/>
              </a:prstGeom>
              <a:ln w="25400"/>
            </p:spPr>
            <p:style>
              <a:lnRef idx="1">
                <a:schemeClr val="dk1"/>
              </a:lnRef>
              <a:fillRef idx="0">
                <a:schemeClr val="dk1"/>
              </a:fillRef>
              <a:effectRef idx="0">
                <a:schemeClr val="dk1"/>
              </a:effectRef>
              <a:fontRef idx="minor">
                <a:schemeClr val="tx1"/>
              </a:fontRef>
            </p:style>
          </p:cxnSp>
          <p:cxnSp>
            <p:nvCxnSpPr>
              <p:cNvPr id="48" name="Straight Connector 47"/>
              <p:cNvCxnSpPr/>
              <p:nvPr/>
            </p:nvCxnSpPr>
            <p:spPr>
              <a:xfrm flipH="1" flipV="1">
                <a:off x="1657350" y="2906486"/>
                <a:ext cx="5903321" cy="29935"/>
              </a:xfrm>
              <a:prstGeom prst="line">
                <a:avLst/>
              </a:prstGeom>
              <a:ln w="25400"/>
            </p:spPr>
            <p:style>
              <a:lnRef idx="1">
                <a:schemeClr val="dk1"/>
              </a:lnRef>
              <a:fillRef idx="0">
                <a:schemeClr val="dk1"/>
              </a:fillRef>
              <a:effectRef idx="0">
                <a:schemeClr val="dk1"/>
              </a:effectRef>
              <a:fontRef idx="minor">
                <a:schemeClr val="tx1"/>
              </a:fontRef>
            </p:style>
          </p:cxnSp>
        </p:grpSp>
        <p:sp>
          <p:nvSpPr>
            <p:cNvPr id="43" name="TextBox 1"/>
            <p:cNvSpPr txBox="1">
              <a:spLocks noChangeArrowheads="1"/>
            </p:cNvSpPr>
            <p:nvPr/>
          </p:nvSpPr>
          <p:spPr bwMode="auto">
            <a:xfrm>
              <a:off x="3570465" y="2022269"/>
              <a:ext cx="832341" cy="47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itchFamily="34" charset="0"/>
                  <a:cs typeface="Arial" pitchFamily="34" charset="0"/>
                </a:defRPr>
              </a:lvl1pPr>
              <a:lvl2pPr marL="742950" indent="-285750" eaLnBrk="0" hangingPunct="0">
                <a:defRPr>
                  <a:solidFill>
                    <a:schemeClr val="tx1"/>
                  </a:solidFill>
                  <a:latin typeface="Century Gothic" pitchFamily="34" charset="0"/>
                  <a:cs typeface="Arial" pitchFamily="34" charset="0"/>
                </a:defRPr>
              </a:lvl2pPr>
              <a:lvl3pPr marL="1143000" indent="-228600" eaLnBrk="0" hangingPunct="0">
                <a:defRPr>
                  <a:solidFill>
                    <a:schemeClr val="tx1"/>
                  </a:solidFill>
                  <a:latin typeface="Century Gothic" pitchFamily="34" charset="0"/>
                  <a:cs typeface="Arial" pitchFamily="34" charset="0"/>
                </a:defRPr>
              </a:lvl3pPr>
              <a:lvl4pPr marL="1600200" indent="-228600" eaLnBrk="0" hangingPunct="0">
                <a:defRPr>
                  <a:solidFill>
                    <a:schemeClr val="tx1"/>
                  </a:solidFill>
                  <a:latin typeface="Century Gothic" pitchFamily="34" charset="0"/>
                  <a:cs typeface="Arial" pitchFamily="34" charset="0"/>
                </a:defRPr>
              </a:lvl4pPr>
              <a:lvl5pPr marL="2057400" indent="-228600" eaLnBrk="0" hangingPunct="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pPr eaLnBrk="1" hangingPunct="1"/>
              <a:r>
                <a:rPr lang="en-US" altLang="en-US" sz="1400" dirty="0"/>
                <a:t>Utah</a:t>
              </a:r>
            </a:p>
          </p:txBody>
        </p:sp>
        <p:sp>
          <p:nvSpPr>
            <p:cNvPr id="44" name="TextBox 43"/>
            <p:cNvSpPr txBox="1">
              <a:spLocks noChangeArrowheads="1"/>
            </p:cNvSpPr>
            <p:nvPr/>
          </p:nvSpPr>
          <p:spPr bwMode="auto">
            <a:xfrm>
              <a:off x="6781247" y="3160343"/>
              <a:ext cx="1558847" cy="42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itchFamily="34" charset="0"/>
                  <a:cs typeface="Arial" pitchFamily="34" charset="0"/>
                </a:defRPr>
              </a:lvl1pPr>
              <a:lvl2pPr marL="742950" indent="-285750" eaLnBrk="0" hangingPunct="0">
                <a:defRPr>
                  <a:solidFill>
                    <a:schemeClr val="tx1"/>
                  </a:solidFill>
                  <a:latin typeface="Century Gothic" pitchFamily="34" charset="0"/>
                  <a:cs typeface="Arial" pitchFamily="34" charset="0"/>
                </a:defRPr>
              </a:lvl2pPr>
              <a:lvl3pPr marL="1143000" indent="-228600" eaLnBrk="0" hangingPunct="0">
                <a:defRPr>
                  <a:solidFill>
                    <a:schemeClr val="tx1"/>
                  </a:solidFill>
                  <a:latin typeface="Century Gothic" pitchFamily="34" charset="0"/>
                  <a:cs typeface="Arial" pitchFamily="34" charset="0"/>
                </a:defRPr>
              </a:lvl3pPr>
              <a:lvl4pPr marL="1600200" indent="-228600" eaLnBrk="0" hangingPunct="0">
                <a:defRPr>
                  <a:solidFill>
                    <a:schemeClr val="tx1"/>
                  </a:solidFill>
                  <a:latin typeface="Century Gothic" pitchFamily="34" charset="0"/>
                  <a:cs typeface="Arial" pitchFamily="34" charset="0"/>
                </a:defRPr>
              </a:lvl4pPr>
              <a:lvl5pPr marL="2057400" indent="-228600" eaLnBrk="0" hangingPunct="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pPr eaLnBrk="1" hangingPunct="1"/>
              <a:r>
                <a:rPr lang="en-US" altLang="en-US" sz="1200" dirty="0"/>
                <a:t>New Mexico</a:t>
              </a:r>
            </a:p>
          </p:txBody>
        </p:sp>
        <p:sp>
          <p:nvSpPr>
            <p:cNvPr id="45" name="TextBox 3"/>
            <p:cNvSpPr txBox="1">
              <a:spLocks noChangeArrowheads="1"/>
            </p:cNvSpPr>
            <p:nvPr/>
          </p:nvSpPr>
          <p:spPr bwMode="auto">
            <a:xfrm>
              <a:off x="3314993" y="5202630"/>
              <a:ext cx="1166444" cy="47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itchFamily="34" charset="0"/>
                  <a:cs typeface="Arial" pitchFamily="34" charset="0"/>
                </a:defRPr>
              </a:lvl1pPr>
              <a:lvl2pPr marL="742950" indent="-285750" eaLnBrk="0" hangingPunct="0">
                <a:defRPr>
                  <a:solidFill>
                    <a:schemeClr val="tx1"/>
                  </a:solidFill>
                  <a:latin typeface="Century Gothic" pitchFamily="34" charset="0"/>
                  <a:cs typeface="Arial" pitchFamily="34" charset="0"/>
                </a:defRPr>
              </a:lvl2pPr>
              <a:lvl3pPr marL="1143000" indent="-228600" eaLnBrk="0" hangingPunct="0">
                <a:defRPr>
                  <a:solidFill>
                    <a:schemeClr val="tx1"/>
                  </a:solidFill>
                  <a:latin typeface="Century Gothic" pitchFamily="34" charset="0"/>
                  <a:cs typeface="Arial" pitchFamily="34" charset="0"/>
                </a:defRPr>
              </a:lvl3pPr>
              <a:lvl4pPr marL="1600200" indent="-228600" eaLnBrk="0" hangingPunct="0">
                <a:defRPr>
                  <a:solidFill>
                    <a:schemeClr val="tx1"/>
                  </a:solidFill>
                  <a:latin typeface="Century Gothic" pitchFamily="34" charset="0"/>
                  <a:cs typeface="Arial" pitchFamily="34" charset="0"/>
                </a:defRPr>
              </a:lvl4pPr>
              <a:lvl5pPr marL="2057400" indent="-228600" eaLnBrk="0" hangingPunct="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pPr eaLnBrk="1" hangingPunct="1"/>
              <a:r>
                <a:rPr lang="en-US" altLang="en-US" sz="1400" dirty="0"/>
                <a:t>Arizona</a:t>
              </a:r>
            </a:p>
          </p:txBody>
        </p:sp>
      </p:grpSp>
      <p:pic>
        <p:nvPicPr>
          <p:cNvPr id="49" name="Picture 48"/>
          <p:cNvPicPr>
            <a:picLocks noChangeAspect="1"/>
          </p:cNvPicPr>
          <p:nvPr/>
        </p:nvPicPr>
        <p:blipFill>
          <a:blip r:embed="rId4" cstate="print">
            <a:extLst>
              <a:ext uri="{BEBA8EAE-BF5A-486C-A8C5-ECC9F3942E4B}">
                <a14:imgProps xmlns:a14="http://schemas.microsoft.com/office/drawing/2010/main">
                  <a14:imgLayer r:embed="rId5">
                    <a14:imgEffect>
                      <a14:backgroundRemoval t="3804" b="98902" l="4576" r="98667">
                        <a14:foregroundMark x1="70697" y1="78745" x2="70697" y2="78745"/>
                        <a14:foregroundMark x1="68242" y1="73765" x2="68242" y2="73765"/>
                        <a14:foregroundMark x1="93273" y1="71765" x2="93273" y2="71765"/>
                        <a14:foregroundMark x1="86394" y1="90157" x2="86394" y2="90157"/>
                        <a14:foregroundMark x1="37455" y1="57765" x2="37455" y2="57765"/>
                      </a14:backgroundRemoval>
                    </a14:imgEffect>
                  </a14:imgLayer>
                </a14:imgProps>
              </a:ext>
              <a:ext uri="{28A0092B-C50C-407E-A947-70E740481C1C}">
                <a14:useLocalDpi xmlns:a14="http://schemas.microsoft.com/office/drawing/2010/main" val="0"/>
              </a:ext>
            </a:extLst>
          </a:blip>
          <a:stretch>
            <a:fillRect/>
          </a:stretch>
        </p:blipFill>
        <p:spPr>
          <a:xfrm>
            <a:off x="2500515" y="1432412"/>
            <a:ext cx="6238396" cy="4820579"/>
          </a:xfrm>
          <a:prstGeom prst="rect">
            <a:avLst/>
          </a:prstGeom>
        </p:spPr>
      </p:pic>
      <p:cxnSp>
        <p:nvCxnSpPr>
          <p:cNvPr id="50" name="Straight Connector 49"/>
          <p:cNvCxnSpPr/>
          <p:nvPr/>
        </p:nvCxnSpPr>
        <p:spPr>
          <a:xfrm flipH="1">
            <a:off x="6082678" y="1633902"/>
            <a:ext cx="0" cy="4302579"/>
          </a:xfrm>
          <a:prstGeom prst="line">
            <a:avLst/>
          </a:prstGeom>
          <a:ln w="25400"/>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a:xfrm flipH="1" flipV="1">
            <a:off x="2653679" y="2736081"/>
            <a:ext cx="5903321" cy="29935"/>
          </a:xfrm>
          <a:prstGeom prst="line">
            <a:avLst/>
          </a:prstGeom>
          <a:ln w="25400"/>
        </p:spPr>
        <p:style>
          <a:lnRef idx="1">
            <a:schemeClr val="dk1"/>
          </a:lnRef>
          <a:fillRef idx="0">
            <a:schemeClr val="dk1"/>
          </a:fillRef>
          <a:effectRef idx="0">
            <a:schemeClr val="dk1"/>
          </a:effectRef>
          <a:fontRef idx="minor">
            <a:schemeClr val="tx1"/>
          </a:fontRef>
        </p:style>
      </p:cxnSp>
      <p:pic>
        <p:nvPicPr>
          <p:cNvPr id="52" name="Picture 51"/>
          <p:cNvPicPr>
            <a:picLocks noChangeAspect="1"/>
          </p:cNvPicPr>
          <p:nvPr/>
        </p:nvPicPr>
        <p:blipFill>
          <a:blip r:embed="rId6" cstate="print">
            <a:extLst>
              <a:ext uri="{BEBA8EAE-BF5A-486C-A8C5-ECC9F3942E4B}">
                <a14:imgProps xmlns:a14="http://schemas.microsoft.com/office/drawing/2010/main">
                  <a14:imgLayer r:embed="rId7">
                    <a14:imgEffect>
                      <a14:backgroundRemoval t="8627" b="97255" l="3485" r="97879">
                        <a14:foregroundMark x1="70909" y1="78745" x2="70909" y2="78745"/>
                        <a14:foregroundMark x1="67970" y1="73529" x2="67970" y2="73529"/>
                        <a14:foregroundMark x1="94758" y1="72745" x2="94758" y2="72745"/>
                        <a14:foregroundMark x1="86697" y1="90902" x2="86697" y2="90902"/>
                        <a14:foregroundMark x1="37242" y1="57765" x2="37242" y2="57765"/>
                        <a14:backgroundMark x1="62667" y1="63098" x2="62667" y2="63098"/>
                      </a14:backgroundRemoval>
                    </a14:imgEffect>
                  </a14:imgLayer>
                </a14:imgProps>
              </a:ext>
              <a:ext uri="{28A0092B-C50C-407E-A947-70E740481C1C}">
                <a14:useLocalDpi xmlns:a14="http://schemas.microsoft.com/office/drawing/2010/main" val="0"/>
              </a:ext>
            </a:extLst>
          </a:blip>
          <a:stretch>
            <a:fillRect/>
          </a:stretch>
        </p:blipFill>
        <p:spPr>
          <a:xfrm>
            <a:off x="2500515" y="1403543"/>
            <a:ext cx="6244696" cy="4878316"/>
          </a:xfrm>
          <a:prstGeom prst="rect">
            <a:avLst/>
          </a:prstGeom>
        </p:spPr>
      </p:pic>
      <p:pic>
        <p:nvPicPr>
          <p:cNvPr id="3" name="Picture 2"/>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4182" r="90000">
                        <a14:foregroundMark x1="30667" y1="49725" x2="31636" y2="49451"/>
                        <a14:foregroundMark x1="58485" y1="67765" x2="56121" y2="65569"/>
                        <a14:foregroundMark x1="55909" y1="62353" x2="56333" y2="62235"/>
                        <a14:foregroundMark x1="77061" y1="61098" x2="78121" y2="63059"/>
                        <a14:foregroundMark x1="71455" y1="75294" x2="71455" y2="76824"/>
                      </a14:backgroundRemoval>
                    </a14:imgEffect>
                  </a14:imgLayer>
                </a14:imgProps>
              </a:ext>
              <a:ext uri="{28A0092B-C50C-407E-A947-70E740481C1C}">
                <a14:useLocalDpi xmlns:a14="http://schemas.microsoft.com/office/drawing/2010/main" val="0"/>
              </a:ext>
            </a:extLst>
          </a:blip>
          <a:stretch>
            <a:fillRect/>
          </a:stretch>
        </p:blipFill>
        <p:spPr>
          <a:xfrm>
            <a:off x="2390775" y="1171576"/>
            <a:ext cx="7762876" cy="6153149"/>
          </a:xfrm>
          <a:prstGeom prst="rect">
            <a:avLst/>
          </a:prstGeom>
        </p:spPr>
      </p:pic>
    </p:spTree>
    <p:extLst>
      <p:ext uri="{BB962C8B-B14F-4D97-AF65-F5344CB8AC3E}">
        <p14:creationId xmlns:p14="http://schemas.microsoft.com/office/powerpoint/2010/main" val="613234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100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2" presetClass="exit" presetSubtype="4" fill="hold" nodeType="withEffect">
                                  <p:stCondLst>
                                    <p:cond delay="250"/>
                                  </p:stCondLst>
                                  <p:childTnLst>
                                    <p:anim calcmode="lin" valueType="num">
                                      <p:cBhvr additive="base">
                                        <p:cTn id="9" dur="500"/>
                                        <p:tgtEl>
                                          <p:spTgt spid="18"/>
                                        </p:tgtEl>
                                        <p:attrNameLst>
                                          <p:attrName>ppt_x</p:attrName>
                                        </p:attrNameLst>
                                      </p:cBhvr>
                                      <p:tavLst>
                                        <p:tav tm="0">
                                          <p:val>
                                            <p:strVal val="ppt_x"/>
                                          </p:val>
                                        </p:tav>
                                        <p:tav tm="100000">
                                          <p:val>
                                            <p:strVal val="ppt_x"/>
                                          </p:val>
                                        </p:tav>
                                      </p:tavLst>
                                    </p:anim>
                                    <p:anim calcmode="lin" valueType="num">
                                      <p:cBhvr additive="base">
                                        <p:cTn id="10" dur="500"/>
                                        <p:tgtEl>
                                          <p:spTgt spid="18"/>
                                        </p:tgtEl>
                                        <p:attrNameLst>
                                          <p:attrName>ppt_y</p:attrName>
                                        </p:attrNameLst>
                                      </p:cBhvr>
                                      <p:tavLst>
                                        <p:tav tm="0">
                                          <p:val>
                                            <p:strVal val="ppt_y"/>
                                          </p:val>
                                        </p:tav>
                                        <p:tav tm="100000">
                                          <p:val>
                                            <p:strVal val="1+ppt_h/2"/>
                                          </p:val>
                                        </p:tav>
                                      </p:tavLst>
                                    </p:anim>
                                    <p:set>
                                      <p:cBhvr>
                                        <p:cTn id="11" dur="1" fill="hold">
                                          <p:stCondLst>
                                            <p:cond delay="499"/>
                                          </p:stCondLst>
                                        </p:cTn>
                                        <p:tgtEl>
                                          <p:spTgt spid="18"/>
                                        </p:tgtEl>
                                        <p:attrNameLst>
                                          <p:attrName>style.visibility</p:attrName>
                                        </p:attrNameLst>
                                      </p:cBhvr>
                                      <p:to>
                                        <p:strVal val="hidden"/>
                                      </p:to>
                                    </p:set>
                                  </p:childTnLst>
                                </p:cTn>
                              </p:par>
                              <p:par>
                                <p:cTn id="12" presetID="53" presetClass="entr" presetSubtype="16" fill="hold" nodeType="withEffect">
                                  <p:stCondLst>
                                    <p:cond delay="25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fltVal val="0"/>
                                          </p:val>
                                        </p:tav>
                                        <p:tav tm="100000">
                                          <p:val>
                                            <p:strVal val="#ppt_w"/>
                                          </p:val>
                                        </p:tav>
                                      </p:tavLst>
                                    </p:anim>
                                    <p:anim calcmode="lin" valueType="num">
                                      <p:cBhvr>
                                        <p:cTn id="15" dur="500" fill="hold"/>
                                        <p:tgtEl>
                                          <p:spTgt spid="41"/>
                                        </p:tgtEl>
                                        <p:attrNameLst>
                                          <p:attrName>ppt_h</p:attrName>
                                        </p:attrNameLst>
                                      </p:cBhvr>
                                      <p:tavLst>
                                        <p:tav tm="0">
                                          <p:val>
                                            <p:fltVal val="0"/>
                                          </p:val>
                                        </p:tav>
                                        <p:tav tm="100000">
                                          <p:val>
                                            <p:strVal val="#ppt_h"/>
                                          </p:val>
                                        </p:tav>
                                      </p:tavLst>
                                    </p:anim>
                                    <p:animEffect transition="in" filter="fade">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animEffect transition="in" filter="fade">
                                      <p:cBhvr>
                                        <p:cTn id="23" dur="500"/>
                                        <p:tgtEl>
                                          <p:spTgt spid="4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par>
                                <p:cTn id="27" presetID="53" presetClass="entr" presetSubtype="16"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anim calcmode="lin" valueType="num">
                                      <p:cBhvr>
                                        <p:cTn id="29" dur="500" fill="hold"/>
                                        <p:tgtEl>
                                          <p:spTgt spid="50"/>
                                        </p:tgtEl>
                                        <p:attrNameLst>
                                          <p:attrName>ppt_w</p:attrName>
                                        </p:attrNameLst>
                                      </p:cBhvr>
                                      <p:tavLst>
                                        <p:tav tm="0">
                                          <p:val>
                                            <p:fltVal val="0"/>
                                          </p:val>
                                        </p:tav>
                                        <p:tav tm="100000">
                                          <p:val>
                                            <p:strVal val="#ppt_w"/>
                                          </p:val>
                                        </p:tav>
                                      </p:tavLst>
                                    </p:anim>
                                    <p:anim calcmode="lin" valueType="num">
                                      <p:cBhvr>
                                        <p:cTn id="30" dur="500" fill="hold"/>
                                        <p:tgtEl>
                                          <p:spTgt spid="50"/>
                                        </p:tgtEl>
                                        <p:attrNameLst>
                                          <p:attrName>ppt_h</p:attrName>
                                        </p:attrNameLst>
                                      </p:cBhvr>
                                      <p:tavLst>
                                        <p:tav tm="0">
                                          <p:val>
                                            <p:fltVal val="0"/>
                                          </p:val>
                                        </p:tav>
                                        <p:tav tm="100000">
                                          <p:val>
                                            <p:strVal val="#ppt_h"/>
                                          </p:val>
                                        </p:tav>
                                      </p:tavLst>
                                    </p:anim>
                                    <p:animEffect transition="in" filter="fade">
                                      <p:cBhvr>
                                        <p:cTn id="31" dur="500"/>
                                        <p:tgtEl>
                                          <p:spTgt spid="50"/>
                                        </p:tgtEl>
                                      </p:cBhvr>
                                    </p:animEffect>
                                  </p:childTnLst>
                                </p:cTn>
                              </p:par>
                              <p:par>
                                <p:cTn id="32" presetID="53" presetClass="entr" presetSubtype="16" fill="hold" nodeType="withEffect">
                                  <p:stCondLst>
                                    <p:cond delay="0"/>
                                  </p:stCondLst>
                                  <p:childTnLst>
                                    <p:set>
                                      <p:cBhvr>
                                        <p:cTn id="33" dur="1" fill="hold">
                                          <p:stCondLst>
                                            <p:cond delay="0"/>
                                          </p:stCondLst>
                                        </p:cTn>
                                        <p:tgtEl>
                                          <p:spTgt spid="51"/>
                                        </p:tgtEl>
                                        <p:attrNameLst>
                                          <p:attrName>style.visibility</p:attrName>
                                        </p:attrNameLst>
                                      </p:cBhvr>
                                      <p:to>
                                        <p:strVal val="visible"/>
                                      </p:to>
                                    </p:set>
                                    <p:anim calcmode="lin" valueType="num">
                                      <p:cBhvr>
                                        <p:cTn id="34" dur="500" fill="hold"/>
                                        <p:tgtEl>
                                          <p:spTgt spid="51"/>
                                        </p:tgtEl>
                                        <p:attrNameLst>
                                          <p:attrName>ppt_w</p:attrName>
                                        </p:attrNameLst>
                                      </p:cBhvr>
                                      <p:tavLst>
                                        <p:tav tm="0">
                                          <p:val>
                                            <p:fltVal val="0"/>
                                          </p:val>
                                        </p:tav>
                                        <p:tav tm="100000">
                                          <p:val>
                                            <p:strVal val="#ppt_w"/>
                                          </p:val>
                                        </p:tav>
                                      </p:tavLst>
                                    </p:anim>
                                    <p:anim calcmode="lin" valueType="num">
                                      <p:cBhvr>
                                        <p:cTn id="35" dur="500" fill="hold"/>
                                        <p:tgtEl>
                                          <p:spTgt spid="51"/>
                                        </p:tgtEl>
                                        <p:attrNameLst>
                                          <p:attrName>ppt_h</p:attrName>
                                        </p:attrNameLst>
                                      </p:cBhvr>
                                      <p:tavLst>
                                        <p:tav tm="0">
                                          <p:val>
                                            <p:fltVal val="0"/>
                                          </p:val>
                                        </p:tav>
                                        <p:tav tm="100000">
                                          <p:val>
                                            <p:strVal val="#ppt_h"/>
                                          </p:val>
                                        </p:tav>
                                      </p:tavLst>
                                    </p:anim>
                                    <p:animEffect transition="in" filter="fade">
                                      <p:cBhvr>
                                        <p:cTn id="36" dur="500"/>
                                        <p:tgtEl>
                                          <p:spTgt spid="5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52"/>
                                        </p:tgtEl>
                                        <p:attrNameLst>
                                          <p:attrName>style.visibility</p:attrName>
                                        </p:attrNameLst>
                                      </p:cBhvr>
                                      <p:to>
                                        <p:strVal val="visible"/>
                                      </p:to>
                                    </p:set>
                                    <p:anim calcmode="lin" valueType="num">
                                      <p:cBhvr>
                                        <p:cTn id="41" dur="500" fill="hold"/>
                                        <p:tgtEl>
                                          <p:spTgt spid="52"/>
                                        </p:tgtEl>
                                        <p:attrNameLst>
                                          <p:attrName>ppt_w</p:attrName>
                                        </p:attrNameLst>
                                      </p:cBhvr>
                                      <p:tavLst>
                                        <p:tav tm="0">
                                          <p:val>
                                            <p:fltVal val="0"/>
                                          </p:val>
                                        </p:tav>
                                        <p:tav tm="100000">
                                          <p:val>
                                            <p:strVal val="#ppt_w"/>
                                          </p:val>
                                        </p:tav>
                                      </p:tavLst>
                                    </p:anim>
                                    <p:anim calcmode="lin" valueType="num">
                                      <p:cBhvr>
                                        <p:cTn id="42" dur="500" fill="hold"/>
                                        <p:tgtEl>
                                          <p:spTgt spid="52"/>
                                        </p:tgtEl>
                                        <p:attrNameLst>
                                          <p:attrName>ppt_h</p:attrName>
                                        </p:attrNameLst>
                                      </p:cBhvr>
                                      <p:tavLst>
                                        <p:tav tm="0">
                                          <p:val>
                                            <p:fltVal val="0"/>
                                          </p:val>
                                        </p:tav>
                                        <p:tav tm="100000">
                                          <p:val>
                                            <p:strVal val="#ppt_h"/>
                                          </p:val>
                                        </p:tav>
                                      </p:tavLst>
                                    </p:anim>
                                    <p:animEffect transition="in" filter="fade">
                                      <p:cBhvr>
                                        <p:cTn id="43" dur="500"/>
                                        <p:tgtEl>
                                          <p:spTgt spid="52"/>
                                        </p:tgtEl>
                                      </p:cBhvr>
                                    </p:animEffect>
                                  </p:childTnLst>
                                </p:cTn>
                              </p:par>
                              <p:par>
                                <p:cTn id="44" presetID="10" presetClass="exit" presetSubtype="0" fill="hold" grpId="1"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49"/>
                                        </p:tgtEl>
                                        <p:attrNameLst>
                                          <p:attrName>style.visibility</p:attrName>
                                        </p:attrNameLst>
                                      </p:cBhvr>
                                      <p:to>
                                        <p:strVal val="hidden"/>
                                      </p:to>
                                    </p:set>
                                  </p:childTnLst>
                                </p:cTn>
                              </p:par>
                              <p:par>
                                <p:cTn id="49" presetID="14" presetClass="entr" presetSubtype="1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randombar(horizontal)">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additive="base">
                                        <p:cTn id="56" dur="500" fill="hold"/>
                                        <p:tgtEl>
                                          <p:spTgt spid="3"/>
                                        </p:tgtEl>
                                        <p:attrNameLst>
                                          <p:attrName>ppt_x</p:attrName>
                                        </p:attrNameLst>
                                      </p:cBhvr>
                                      <p:tavLst>
                                        <p:tav tm="0">
                                          <p:val>
                                            <p:strVal val="#ppt_x"/>
                                          </p:val>
                                        </p:tav>
                                        <p:tav tm="100000">
                                          <p:val>
                                            <p:strVal val="#ppt_x"/>
                                          </p:val>
                                        </p:tav>
                                      </p:tavLst>
                                    </p:anim>
                                    <p:anim calcmode="lin" valueType="num">
                                      <p:cBhvr additive="base">
                                        <p:cTn id="57" dur="500" fill="hold"/>
                                        <p:tgtEl>
                                          <p:spTgt spid="3"/>
                                        </p:tgtEl>
                                        <p:attrNameLst>
                                          <p:attrName>ppt_y</p:attrName>
                                        </p:attrNameLst>
                                      </p:cBhvr>
                                      <p:tavLst>
                                        <p:tav tm="0">
                                          <p:val>
                                            <p:strVal val="1+#ppt_h/2"/>
                                          </p:val>
                                        </p:tav>
                                        <p:tav tm="100000">
                                          <p:val>
                                            <p:strVal val="#ppt_y"/>
                                          </p:val>
                                        </p:tav>
                                      </p:tavLst>
                                    </p:anim>
                                  </p:childTnLst>
                                </p:cTn>
                              </p:par>
                              <p:par>
                                <p:cTn id="58" presetID="1" presetClass="exit" presetSubtype="0" fill="hold" nodeType="withEffect">
                                  <p:stCondLst>
                                    <p:cond delay="0"/>
                                  </p:stCondLst>
                                  <p:childTnLst>
                                    <p:set>
                                      <p:cBhvr>
                                        <p:cTn id="59" dur="1" fill="hold">
                                          <p:stCondLst>
                                            <p:cond delay="0"/>
                                          </p:stCondLst>
                                        </p:cTn>
                                        <p:tgtEl>
                                          <p:spTgt spid="52"/>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14" presetClass="entr" presetSubtype="1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randombar(horizontal)">
                                      <p:cBhvr>
                                        <p:cTn id="6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9" grpId="0"/>
      <p:bldP spid="29" grpId="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eft Brace 4"/>
          <p:cNvSpPr/>
          <p:nvPr/>
        </p:nvSpPr>
        <p:spPr>
          <a:xfrm>
            <a:off x="326083" y="1510787"/>
            <a:ext cx="457571" cy="4488392"/>
          </a:xfrm>
          <a:prstGeom prst="lef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6" name="TextBox 5"/>
          <p:cNvSpPr txBox="1"/>
          <p:nvPr/>
        </p:nvSpPr>
        <p:spPr>
          <a:xfrm>
            <a:off x="113399" y="1483434"/>
            <a:ext cx="349955" cy="4893647"/>
          </a:xfrm>
          <a:prstGeom prst="rect">
            <a:avLst/>
          </a:prstGeom>
          <a:noFill/>
        </p:spPr>
        <p:txBody>
          <a:bodyPr wrap="square" rtlCol="0">
            <a:spAutoFit/>
          </a:bodyPr>
          <a:lstStyle/>
          <a:p>
            <a:pPr algn="ctr"/>
            <a:r>
              <a:rPr lang="en-US" sz="2400" dirty="0" smtClean="0">
                <a:solidFill>
                  <a:schemeClr val="bg2">
                    <a:lumMod val="50000"/>
                  </a:schemeClr>
                </a:solidFill>
              </a:rPr>
              <a:t>O</a:t>
            </a:r>
          </a:p>
          <a:p>
            <a:pPr algn="ctr"/>
            <a:r>
              <a:rPr lang="en-US" sz="2400" dirty="0" smtClean="0">
                <a:solidFill>
                  <a:schemeClr val="bg2">
                    <a:lumMod val="50000"/>
                  </a:schemeClr>
                </a:solidFill>
              </a:rPr>
              <a:t>B</a:t>
            </a:r>
          </a:p>
          <a:p>
            <a:pPr algn="ctr"/>
            <a:r>
              <a:rPr lang="en-US" sz="2400" dirty="0" smtClean="0">
                <a:solidFill>
                  <a:schemeClr val="bg2">
                    <a:lumMod val="50000"/>
                  </a:schemeClr>
                </a:solidFill>
              </a:rPr>
              <a:t>S</a:t>
            </a:r>
          </a:p>
          <a:p>
            <a:pPr algn="ctr"/>
            <a:r>
              <a:rPr lang="en-US" sz="2400" dirty="0" smtClean="0">
                <a:solidFill>
                  <a:schemeClr val="bg2">
                    <a:lumMod val="50000"/>
                  </a:schemeClr>
                </a:solidFill>
              </a:rPr>
              <a:t>E</a:t>
            </a:r>
          </a:p>
          <a:p>
            <a:pPr algn="ctr"/>
            <a:r>
              <a:rPr lang="en-US" sz="2400" dirty="0" smtClean="0">
                <a:solidFill>
                  <a:schemeClr val="bg2">
                    <a:lumMod val="50000"/>
                  </a:schemeClr>
                </a:solidFill>
              </a:rPr>
              <a:t>R</a:t>
            </a:r>
          </a:p>
          <a:p>
            <a:pPr algn="ctr"/>
            <a:r>
              <a:rPr lang="en-US" sz="2400" dirty="0" smtClean="0">
                <a:solidFill>
                  <a:schemeClr val="bg2">
                    <a:lumMod val="50000"/>
                  </a:schemeClr>
                </a:solidFill>
              </a:rPr>
              <a:t>V</a:t>
            </a:r>
          </a:p>
          <a:p>
            <a:pPr algn="ctr"/>
            <a:r>
              <a:rPr lang="en-US" sz="2400" dirty="0" smtClean="0">
                <a:solidFill>
                  <a:schemeClr val="bg2">
                    <a:lumMod val="50000"/>
                  </a:schemeClr>
                </a:solidFill>
              </a:rPr>
              <a:t>A</a:t>
            </a:r>
          </a:p>
          <a:p>
            <a:pPr algn="ctr"/>
            <a:r>
              <a:rPr lang="en-US" sz="2400" dirty="0" smtClean="0">
                <a:solidFill>
                  <a:schemeClr val="bg2">
                    <a:lumMod val="50000"/>
                  </a:schemeClr>
                </a:solidFill>
              </a:rPr>
              <a:t>T</a:t>
            </a:r>
          </a:p>
          <a:p>
            <a:pPr algn="ctr"/>
            <a:r>
              <a:rPr lang="en-US" sz="2400" dirty="0">
                <a:solidFill>
                  <a:schemeClr val="bg2">
                    <a:lumMod val="50000"/>
                  </a:schemeClr>
                </a:solidFill>
              </a:rPr>
              <a:t>I</a:t>
            </a:r>
            <a:r>
              <a:rPr lang="en-US" sz="2400" dirty="0" smtClean="0">
                <a:solidFill>
                  <a:schemeClr val="bg2">
                    <a:lumMod val="50000"/>
                  </a:schemeClr>
                </a:solidFill>
              </a:rPr>
              <a:t>O</a:t>
            </a:r>
          </a:p>
          <a:p>
            <a:pPr algn="ctr"/>
            <a:r>
              <a:rPr lang="en-US" sz="2400" dirty="0" smtClean="0">
                <a:solidFill>
                  <a:schemeClr val="bg2">
                    <a:lumMod val="50000"/>
                  </a:schemeClr>
                </a:solidFill>
              </a:rPr>
              <a:t>N</a:t>
            </a:r>
          </a:p>
          <a:p>
            <a:pPr algn="ctr"/>
            <a:r>
              <a:rPr lang="en-US" sz="2400" dirty="0" smtClean="0">
                <a:solidFill>
                  <a:schemeClr val="bg2">
                    <a:lumMod val="50000"/>
                  </a:schemeClr>
                </a:solidFill>
              </a:rPr>
              <a:t>S</a:t>
            </a:r>
          </a:p>
          <a:p>
            <a:pPr algn="ctr"/>
            <a:endParaRPr lang="en-US" sz="2400" dirty="0"/>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Earth Observations &amp; Parameters</a:t>
            </a:r>
            <a:endParaRPr lang="en-US" sz="4000" dirty="0">
              <a:solidFill>
                <a:schemeClr val="bg1"/>
              </a:solidFill>
              <a:latin typeface="Century Gothic" panose="020B0502020202020204" pitchFamily="34" charset="0"/>
            </a:endParaRPr>
          </a:p>
        </p:txBody>
      </p:sp>
      <p:grpSp>
        <p:nvGrpSpPr>
          <p:cNvPr id="12" name="Group 11"/>
          <p:cNvGrpSpPr/>
          <p:nvPr/>
        </p:nvGrpSpPr>
        <p:grpSpPr>
          <a:xfrm>
            <a:off x="821974" y="3276869"/>
            <a:ext cx="4555125" cy="796531"/>
            <a:chOff x="821974" y="3276869"/>
            <a:chExt cx="4555125" cy="796531"/>
          </a:xfrm>
        </p:grpSpPr>
        <p:sp>
          <p:nvSpPr>
            <p:cNvPr id="8" name="Flowchart: Process 7"/>
            <p:cNvSpPr/>
            <p:nvPr/>
          </p:nvSpPr>
          <p:spPr>
            <a:xfrm>
              <a:off x="846954" y="3276869"/>
              <a:ext cx="4530145" cy="796531"/>
            </a:xfrm>
            <a:prstGeom prst="flowChartProcess">
              <a:avLst/>
            </a:prstGeom>
            <a:solidFill>
              <a:srgbClr val="EAA24A"/>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FFF3"/>
                </a:solidFill>
              </a:endParaRPr>
            </a:p>
          </p:txBody>
        </p:sp>
        <p:sp>
          <p:nvSpPr>
            <p:cNvPr id="9" name="TextBox 8"/>
            <p:cNvSpPr txBox="1"/>
            <p:nvPr/>
          </p:nvSpPr>
          <p:spPr>
            <a:xfrm>
              <a:off x="821974" y="3353708"/>
              <a:ext cx="4555125" cy="707886"/>
            </a:xfrm>
            <a:prstGeom prst="rect">
              <a:avLst/>
            </a:prstGeom>
            <a:noFill/>
          </p:spPr>
          <p:txBody>
            <a:bodyPr wrap="square" rtlCol="0">
              <a:spAutoFit/>
            </a:bodyPr>
            <a:lstStyle/>
            <a:p>
              <a:pPr algn="ctr"/>
              <a:r>
                <a:rPr lang="en-US" sz="2000" b="1" dirty="0" smtClean="0">
                  <a:solidFill>
                    <a:schemeClr val="bg1"/>
                  </a:solidFill>
                </a:rPr>
                <a:t>G</a:t>
              </a:r>
              <a:r>
                <a:rPr lang="en-US" sz="2000" dirty="0" smtClean="0">
                  <a:solidFill>
                    <a:schemeClr val="bg1"/>
                  </a:solidFill>
                </a:rPr>
                <a:t>ravity </a:t>
              </a:r>
              <a:r>
                <a:rPr lang="en-US" sz="2000" b="1" dirty="0" smtClean="0">
                  <a:solidFill>
                    <a:schemeClr val="bg1"/>
                  </a:solidFill>
                </a:rPr>
                <a:t>R</a:t>
              </a:r>
              <a:r>
                <a:rPr lang="en-US" sz="2000" dirty="0" smtClean="0">
                  <a:solidFill>
                    <a:schemeClr val="bg1"/>
                  </a:solidFill>
                </a:rPr>
                <a:t>ecovery </a:t>
              </a:r>
              <a:r>
                <a:rPr lang="en-US" sz="2000" b="1" dirty="0" smtClean="0">
                  <a:solidFill>
                    <a:schemeClr val="bg1"/>
                  </a:solidFill>
                </a:rPr>
                <a:t>a</a:t>
              </a:r>
              <a:r>
                <a:rPr lang="en-US" sz="2000" dirty="0" smtClean="0">
                  <a:solidFill>
                    <a:schemeClr val="bg1"/>
                  </a:solidFill>
                </a:rPr>
                <a:t>nd </a:t>
              </a:r>
              <a:r>
                <a:rPr lang="en-US" sz="2000" b="1" dirty="0" smtClean="0">
                  <a:solidFill>
                    <a:schemeClr val="bg1"/>
                  </a:solidFill>
                </a:rPr>
                <a:t>C</a:t>
              </a:r>
              <a:r>
                <a:rPr lang="en-US" sz="2000" dirty="0" smtClean="0">
                  <a:solidFill>
                    <a:schemeClr val="bg1"/>
                  </a:solidFill>
                </a:rPr>
                <a:t>limate </a:t>
              </a:r>
              <a:r>
                <a:rPr lang="en-US" sz="2000" b="1" dirty="0" smtClean="0">
                  <a:solidFill>
                    <a:schemeClr val="bg1"/>
                  </a:solidFill>
                </a:rPr>
                <a:t>E</a:t>
              </a:r>
              <a:r>
                <a:rPr lang="en-US" sz="2000" dirty="0" smtClean="0">
                  <a:solidFill>
                    <a:schemeClr val="bg1"/>
                  </a:solidFill>
                </a:rPr>
                <a:t>xperiment (GRACE)</a:t>
              </a:r>
              <a:endParaRPr lang="en-US" sz="2000" dirty="0">
                <a:solidFill>
                  <a:schemeClr val="bg1"/>
                </a:solidFill>
              </a:endParaRPr>
            </a:p>
          </p:txBody>
        </p:sp>
      </p:grpSp>
      <p:sp>
        <p:nvSpPr>
          <p:cNvPr id="10" name="Flowchart: Process 9"/>
          <p:cNvSpPr/>
          <p:nvPr/>
        </p:nvSpPr>
        <p:spPr>
          <a:xfrm>
            <a:off x="8737358" y="1640715"/>
            <a:ext cx="3330316" cy="3185947"/>
          </a:xfrm>
          <a:prstGeom prst="flowChartProcess">
            <a:avLst/>
          </a:prstGeom>
          <a:noFill/>
          <a:ln w="19050">
            <a:solidFill>
              <a:srgbClr val="DC7D0A"/>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TextBox 10"/>
          <p:cNvSpPr txBox="1"/>
          <p:nvPr/>
        </p:nvSpPr>
        <p:spPr>
          <a:xfrm>
            <a:off x="8687477" y="1227048"/>
            <a:ext cx="3144867" cy="461665"/>
          </a:xfrm>
          <a:prstGeom prst="rect">
            <a:avLst/>
          </a:prstGeom>
          <a:noFill/>
        </p:spPr>
        <p:txBody>
          <a:bodyPr wrap="square" rtlCol="0">
            <a:spAutoFit/>
          </a:bodyPr>
          <a:lstStyle/>
          <a:p>
            <a:pPr algn="ctr"/>
            <a:r>
              <a:rPr lang="en-US" sz="2400" dirty="0" smtClean="0">
                <a:solidFill>
                  <a:schemeClr val="bg2">
                    <a:lumMod val="50000"/>
                  </a:schemeClr>
                </a:solidFill>
              </a:rPr>
              <a:t>PARAMETERS</a:t>
            </a:r>
            <a:endParaRPr lang="en-US" sz="2400" dirty="0">
              <a:solidFill>
                <a:schemeClr val="bg2">
                  <a:lumMod val="50000"/>
                </a:schemeClr>
              </a:solidFill>
            </a:endParaRPr>
          </a:p>
        </p:txBody>
      </p:sp>
      <p:cxnSp>
        <p:nvCxnSpPr>
          <p:cNvPr id="14" name="Elbow Connector 13"/>
          <p:cNvCxnSpPr>
            <a:stCxn id="8" idx="3"/>
          </p:cNvCxnSpPr>
          <p:nvPr/>
        </p:nvCxnSpPr>
        <p:spPr>
          <a:xfrm flipV="1">
            <a:off x="5377099" y="1861457"/>
            <a:ext cx="3360259" cy="1813678"/>
          </a:xfrm>
          <a:prstGeom prst="bentConnector3">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827077" y="1688713"/>
            <a:ext cx="3156857" cy="646331"/>
          </a:xfrm>
          <a:prstGeom prst="rect">
            <a:avLst/>
          </a:prstGeom>
          <a:noFill/>
        </p:spPr>
        <p:txBody>
          <a:bodyPr wrap="square" rtlCol="0">
            <a:spAutoFit/>
          </a:bodyPr>
          <a:lstStyle/>
          <a:p>
            <a:r>
              <a:rPr lang="en-US" dirty="0" smtClean="0">
                <a:solidFill>
                  <a:schemeClr val="bg2">
                    <a:lumMod val="50000"/>
                  </a:schemeClr>
                </a:solidFill>
              </a:rPr>
              <a:t>Root Zone Soil Moisture (RZSM)</a:t>
            </a:r>
            <a:endParaRPr lang="en-US" dirty="0">
              <a:solidFill>
                <a:schemeClr val="bg2">
                  <a:lumMod val="50000"/>
                </a:schemeClr>
              </a:solidFill>
            </a:endParaRPr>
          </a:p>
        </p:txBody>
      </p:sp>
      <p:grpSp>
        <p:nvGrpSpPr>
          <p:cNvPr id="16" name="Group 15"/>
          <p:cNvGrpSpPr/>
          <p:nvPr/>
        </p:nvGrpSpPr>
        <p:grpSpPr>
          <a:xfrm>
            <a:off x="802814" y="3264772"/>
            <a:ext cx="4555125" cy="796531"/>
            <a:chOff x="821974" y="3276869"/>
            <a:chExt cx="4555125" cy="796531"/>
          </a:xfrm>
        </p:grpSpPr>
        <p:sp>
          <p:nvSpPr>
            <p:cNvPr id="17" name="Flowchart: Process 16"/>
            <p:cNvSpPr/>
            <p:nvPr/>
          </p:nvSpPr>
          <p:spPr>
            <a:xfrm>
              <a:off x="846954" y="3276869"/>
              <a:ext cx="4530145" cy="796531"/>
            </a:xfrm>
            <a:prstGeom prst="flowChartProcess">
              <a:avLst/>
            </a:prstGeom>
            <a:solidFill>
              <a:srgbClr val="EAA24A"/>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FFF3"/>
                </a:solidFill>
              </a:endParaRPr>
            </a:p>
          </p:txBody>
        </p:sp>
        <p:sp>
          <p:nvSpPr>
            <p:cNvPr id="18" name="TextBox 17"/>
            <p:cNvSpPr txBox="1"/>
            <p:nvPr/>
          </p:nvSpPr>
          <p:spPr>
            <a:xfrm>
              <a:off x="821974" y="3353708"/>
              <a:ext cx="4555125" cy="400110"/>
            </a:xfrm>
            <a:prstGeom prst="rect">
              <a:avLst/>
            </a:prstGeom>
            <a:noFill/>
          </p:spPr>
          <p:txBody>
            <a:bodyPr wrap="square" rtlCol="0">
              <a:spAutoFit/>
            </a:bodyPr>
            <a:lstStyle/>
            <a:p>
              <a:pPr algn="ctr"/>
              <a:endParaRPr lang="en-US" sz="2000" dirty="0">
                <a:solidFill>
                  <a:schemeClr val="bg1"/>
                </a:solidFill>
              </a:endParaRPr>
            </a:p>
          </p:txBody>
        </p:sp>
      </p:grpSp>
      <p:sp>
        <p:nvSpPr>
          <p:cNvPr id="19" name="TextBox 18"/>
          <p:cNvSpPr txBox="1"/>
          <p:nvPr/>
        </p:nvSpPr>
        <p:spPr>
          <a:xfrm>
            <a:off x="869401" y="3319981"/>
            <a:ext cx="4555125" cy="707886"/>
          </a:xfrm>
          <a:prstGeom prst="rect">
            <a:avLst/>
          </a:prstGeom>
          <a:noFill/>
        </p:spPr>
        <p:txBody>
          <a:bodyPr wrap="square" rtlCol="0">
            <a:spAutoFit/>
          </a:bodyPr>
          <a:lstStyle/>
          <a:p>
            <a:r>
              <a:rPr lang="en-US" sz="2000" dirty="0" smtClean="0">
                <a:solidFill>
                  <a:srgbClr val="FFFFF3"/>
                </a:solidFill>
              </a:rPr>
              <a:t>Terra </a:t>
            </a:r>
            <a:r>
              <a:rPr lang="en-US" sz="2000" b="1" dirty="0" err="1" smtClean="0">
                <a:solidFill>
                  <a:srgbClr val="FFFFF3"/>
                </a:solidFill>
              </a:rPr>
              <a:t>MOD</a:t>
            </a:r>
            <a:r>
              <a:rPr lang="en-US" sz="2000" dirty="0" err="1" smtClean="0">
                <a:solidFill>
                  <a:srgbClr val="FFFFF3"/>
                </a:solidFill>
              </a:rPr>
              <a:t>erate</a:t>
            </a:r>
            <a:r>
              <a:rPr lang="en-US" sz="2000" dirty="0" smtClean="0">
                <a:solidFill>
                  <a:srgbClr val="FFFFF3"/>
                </a:solidFill>
              </a:rPr>
              <a:t> Resolution </a:t>
            </a:r>
            <a:r>
              <a:rPr lang="en-US" sz="2000" b="1" dirty="0" smtClean="0">
                <a:solidFill>
                  <a:srgbClr val="FFFFF3"/>
                </a:solidFill>
              </a:rPr>
              <a:t>I</a:t>
            </a:r>
            <a:r>
              <a:rPr lang="en-US" sz="2000" dirty="0" smtClean="0">
                <a:solidFill>
                  <a:srgbClr val="FFFFF3"/>
                </a:solidFill>
              </a:rPr>
              <a:t>maging </a:t>
            </a:r>
            <a:r>
              <a:rPr lang="en-US" sz="2000" b="1" dirty="0" err="1" smtClean="0">
                <a:solidFill>
                  <a:srgbClr val="FFFFF3"/>
                </a:solidFill>
              </a:rPr>
              <a:t>S</a:t>
            </a:r>
            <a:r>
              <a:rPr lang="en-US" sz="2000" dirty="0" err="1" smtClean="0">
                <a:solidFill>
                  <a:srgbClr val="FFFFF3"/>
                </a:solidFill>
              </a:rPr>
              <a:t>pectroradiometer</a:t>
            </a:r>
            <a:r>
              <a:rPr lang="en-US" sz="2000" dirty="0" smtClean="0">
                <a:solidFill>
                  <a:srgbClr val="FFFFF3"/>
                </a:solidFill>
              </a:rPr>
              <a:t> (MODIS)</a:t>
            </a:r>
            <a:endParaRPr lang="en-US" sz="2000" dirty="0">
              <a:solidFill>
                <a:srgbClr val="FFFFF3"/>
              </a:solidFill>
            </a:endParaRPr>
          </a:p>
        </p:txBody>
      </p:sp>
      <p:cxnSp>
        <p:nvCxnSpPr>
          <p:cNvPr id="21" name="Elbow Connector 20"/>
          <p:cNvCxnSpPr/>
          <p:nvPr/>
        </p:nvCxnSpPr>
        <p:spPr>
          <a:xfrm flipV="1">
            <a:off x="5377099" y="2688771"/>
            <a:ext cx="3360259" cy="1339096"/>
          </a:xfrm>
          <a:prstGeom prst="bentConnector3">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824087" y="2329659"/>
            <a:ext cx="3156857" cy="646331"/>
          </a:xfrm>
          <a:prstGeom prst="rect">
            <a:avLst/>
          </a:prstGeom>
          <a:noFill/>
        </p:spPr>
        <p:txBody>
          <a:bodyPr wrap="square" rtlCol="0">
            <a:spAutoFit/>
          </a:bodyPr>
          <a:lstStyle/>
          <a:p>
            <a:r>
              <a:rPr lang="en-US" dirty="0" smtClean="0">
                <a:solidFill>
                  <a:schemeClr val="bg2">
                    <a:lumMod val="50000"/>
                  </a:schemeClr>
                </a:solidFill>
              </a:rPr>
              <a:t>Land Surface Temperature (LST)</a:t>
            </a:r>
            <a:endParaRPr lang="en-US" dirty="0">
              <a:solidFill>
                <a:schemeClr val="bg2">
                  <a:lumMod val="50000"/>
                </a:schemeClr>
              </a:solidFill>
            </a:endParaRPr>
          </a:p>
        </p:txBody>
      </p:sp>
      <p:grpSp>
        <p:nvGrpSpPr>
          <p:cNvPr id="25" name="Group 24"/>
          <p:cNvGrpSpPr/>
          <p:nvPr/>
        </p:nvGrpSpPr>
        <p:grpSpPr>
          <a:xfrm>
            <a:off x="829907" y="2382564"/>
            <a:ext cx="4623388" cy="2359909"/>
            <a:chOff x="835806" y="2399128"/>
            <a:chExt cx="4571236" cy="2891327"/>
          </a:xfrm>
        </p:grpSpPr>
        <p:sp>
          <p:nvSpPr>
            <p:cNvPr id="23" name="Flowchart: Process 22"/>
            <p:cNvSpPr/>
            <p:nvPr/>
          </p:nvSpPr>
          <p:spPr>
            <a:xfrm>
              <a:off x="835806" y="2399128"/>
              <a:ext cx="4571236" cy="2891327"/>
            </a:xfrm>
            <a:prstGeom prst="flowChartProcess">
              <a:avLst/>
            </a:prstGeom>
            <a:solidFill>
              <a:srgbClr val="EAA24A"/>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FFF3"/>
                </a:solidFill>
              </a:endParaRPr>
            </a:p>
          </p:txBody>
        </p:sp>
        <p:sp>
          <p:nvSpPr>
            <p:cNvPr id="24" name="TextBox 23"/>
            <p:cNvSpPr txBox="1"/>
            <p:nvPr/>
          </p:nvSpPr>
          <p:spPr>
            <a:xfrm>
              <a:off x="929123" y="2466274"/>
              <a:ext cx="4433462" cy="2157419"/>
            </a:xfrm>
            <a:prstGeom prst="rect">
              <a:avLst/>
            </a:prstGeom>
            <a:noFill/>
          </p:spPr>
          <p:txBody>
            <a:bodyPr wrap="square" rtlCol="0">
              <a:spAutoFit/>
            </a:bodyPr>
            <a:lstStyle/>
            <a:p>
              <a:pPr algn="ctr"/>
              <a:r>
                <a:rPr lang="en-US" sz="2000" dirty="0" smtClean="0">
                  <a:solidFill>
                    <a:srgbClr val="FFFFF3"/>
                  </a:solidFill>
                </a:rPr>
                <a:t>Satellite data (GOES, AVHRR, SSM/I, MODIS)</a:t>
              </a:r>
            </a:p>
            <a:p>
              <a:pPr algn="ctr"/>
              <a:r>
                <a:rPr lang="en-US" sz="2000" dirty="0" smtClean="0">
                  <a:solidFill>
                    <a:srgbClr val="FFFFF3"/>
                  </a:solidFill>
                </a:rPr>
                <a:t>+ </a:t>
              </a:r>
            </a:p>
            <a:p>
              <a:pPr algn="ctr"/>
              <a:r>
                <a:rPr lang="en-US" sz="2000" dirty="0" smtClean="0">
                  <a:solidFill>
                    <a:srgbClr val="FFFFF3"/>
                  </a:solidFill>
                </a:rPr>
                <a:t>Airborne Snow Survey Program</a:t>
              </a:r>
            </a:p>
            <a:p>
              <a:pPr algn="ctr"/>
              <a:r>
                <a:rPr lang="en-US" sz="2000" dirty="0" smtClean="0">
                  <a:solidFill>
                    <a:srgbClr val="FFFFF3"/>
                  </a:solidFill>
                </a:rPr>
                <a:t>+ </a:t>
              </a:r>
            </a:p>
            <a:p>
              <a:pPr algn="ctr"/>
              <a:r>
                <a:rPr lang="en-US" sz="2000" dirty="0" smtClean="0">
                  <a:solidFill>
                    <a:srgbClr val="FFFFF3"/>
                  </a:solidFill>
                </a:rPr>
                <a:t>Ground station data (SNOTEL &amp; others)</a:t>
              </a:r>
              <a:endParaRPr lang="en-US" sz="2000" dirty="0">
                <a:solidFill>
                  <a:srgbClr val="FFFFF3"/>
                </a:solidFill>
              </a:endParaRPr>
            </a:p>
          </p:txBody>
        </p:sp>
      </p:grpSp>
      <p:cxnSp>
        <p:nvCxnSpPr>
          <p:cNvPr id="27" name="Elbow Connector 26"/>
          <p:cNvCxnSpPr/>
          <p:nvPr/>
        </p:nvCxnSpPr>
        <p:spPr>
          <a:xfrm>
            <a:off x="5394680" y="3562519"/>
            <a:ext cx="1483615" cy="1330374"/>
          </a:xfrm>
          <a:prstGeom prst="bentConnector3">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9" name="Flowchart: Process 28"/>
          <p:cNvSpPr/>
          <p:nvPr/>
        </p:nvSpPr>
        <p:spPr>
          <a:xfrm>
            <a:off x="6869096" y="4783912"/>
            <a:ext cx="1865000" cy="870063"/>
          </a:xfrm>
          <a:prstGeom prst="flowChartProcess">
            <a:avLst/>
          </a:prstGeom>
          <a:noFill/>
          <a:ln w="19050">
            <a:solidFill>
              <a:srgbClr val="DC7D0A"/>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0" name="TextBox 29"/>
          <p:cNvSpPr txBox="1"/>
          <p:nvPr/>
        </p:nvSpPr>
        <p:spPr>
          <a:xfrm>
            <a:off x="6966856" y="4742473"/>
            <a:ext cx="1777390" cy="923330"/>
          </a:xfrm>
          <a:prstGeom prst="rect">
            <a:avLst/>
          </a:prstGeom>
          <a:noFill/>
        </p:spPr>
        <p:txBody>
          <a:bodyPr wrap="square" rtlCol="0">
            <a:spAutoFit/>
          </a:bodyPr>
          <a:lstStyle/>
          <a:p>
            <a:pPr algn="ctr"/>
            <a:r>
              <a:rPr lang="en-US" dirty="0" smtClean="0">
                <a:solidFill>
                  <a:schemeClr val="bg2">
                    <a:lumMod val="50000"/>
                  </a:schemeClr>
                </a:solidFill>
              </a:rPr>
              <a:t>Model Outputs:</a:t>
            </a:r>
          </a:p>
          <a:p>
            <a:pPr algn="ctr"/>
            <a:r>
              <a:rPr lang="en-US" dirty="0" smtClean="0">
                <a:solidFill>
                  <a:schemeClr val="bg2">
                    <a:lumMod val="50000"/>
                  </a:schemeClr>
                </a:solidFill>
              </a:rPr>
              <a:t>SNODAS</a:t>
            </a:r>
          </a:p>
        </p:txBody>
      </p:sp>
      <p:cxnSp>
        <p:nvCxnSpPr>
          <p:cNvPr id="34" name="Elbow Connector 33"/>
          <p:cNvCxnSpPr>
            <a:stCxn id="29" idx="0"/>
          </p:cNvCxnSpPr>
          <p:nvPr/>
        </p:nvCxnSpPr>
        <p:spPr>
          <a:xfrm rot="5400000" flipH="1" flipV="1">
            <a:off x="6803177" y="2859883"/>
            <a:ext cx="2922449" cy="925610"/>
          </a:xfrm>
          <a:prstGeom prst="bentConnector3">
            <a:avLst>
              <a:gd name="adj1" fmla="val 50000"/>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831982" y="2961000"/>
            <a:ext cx="3156857" cy="646331"/>
          </a:xfrm>
          <a:prstGeom prst="rect">
            <a:avLst/>
          </a:prstGeom>
          <a:noFill/>
        </p:spPr>
        <p:txBody>
          <a:bodyPr wrap="square" rtlCol="0">
            <a:spAutoFit/>
          </a:bodyPr>
          <a:lstStyle/>
          <a:p>
            <a:r>
              <a:rPr lang="en-US" dirty="0" smtClean="0">
                <a:solidFill>
                  <a:schemeClr val="bg2">
                    <a:lumMod val="50000"/>
                  </a:schemeClr>
                </a:solidFill>
              </a:rPr>
              <a:t>Snow Water Equivalent (SWE)</a:t>
            </a:r>
            <a:endParaRPr lang="en-US" dirty="0">
              <a:solidFill>
                <a:schemeClr val="bg2">
                  <a:lumMod val="50000"/>
                </a:schemeClr>
              </a:solidFill>
            </a:endParaRPr>
          </a:p>
        </p:txBody>
      </p:sp>
      <p:sp>
        <p:nvSpPr>
          <p:cNvPr id="38" name="Flowchart: Process 37"/>
          <p:cNvSpPr/>
          <p:nvPr/>
        </p:nvSpPr>
        <p:spPr>
          <a:xfrm>
            <a:off x="757849" y="2286074"/>
            <a:ext cx="4808097" cy="3063065"/>
          </a:xfrm>
          <a:prstGeom prst="flowChartProcess">
            <a:avLst/>
          </a:prstGeom>
          <a:solidFill>
            <a:srgbClr val="EAA24A"/>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FFF3"/>
              </a:solidFill>
            </a:endParaRPr>
          </a:p>
        </p:txBody>
      </p:sp>
      <p:sp>
        <p:nvSpPr>
          <p:cNvPr id="36" name="TextBox 35"/>
          <p:cNvSpPr txBox="1"/>
          <p:nvPr/>
        </p:nvSpPr>
        <p:spPr>
          <a:xfrm>
            <a:off x="770434" y="2253608"/>
            <a:ext cx="4761456" cy="3170099"/>
          </a:xfrm>
          <a:prstGeom prst="rect">
            <a:avLst/>
          </a:prstGeom>
          <a:noFill/>
        </p:spPr>
        <p:txBody>
          <a:bodyPr wrap="square" rtlCol="0">
            <a:spAutoFit/>
          </a:bodyPr>
          <a:lstStyle/>
          <a:p>
            <a:pPr algn="ctr"/>
            <a:r>
              <a:rPr lang="en-US" sz="2000" b="1" dirty="0" smtClean="0">
                <a:solidFill>
                  <a:srgbClr val="FFFFF3"/>
                </a:solidFill>
              </a:rPr>
              <a:t>T</a:t>
            </a:r>
            <a:r>
              <a:rPr lang="en-US" sz="2000" dirty="0" smtClean="0">
                <a:solidFill>
                  <a:srgbClr val="FFFFF3"/>
                </a:solidFill>
              </a:rPr>
              <a:t>ropical </a:t>
            </a:r>
            <a:r>
              <a:rPr lang="en-US" sz="2000" b="1" dirty="0" smtClean="0">
                <a:solidFill>
                  <a:srgbClr val="FFFFF3"/>
                </a:solidFill>
              </a:rPr>
              <a:t>R</a:t>
            </a:r>
            <a:r>
              <a:rPr lang="en-US" sz="2000" dirty="0" smtClean="0">
                <a:solidFill>
                  <a:srgbClr val="FFFFF3"/>
                </a:solidFill>
              </a:rPr>
              <a:t>ainfall </a:t>
            </a:r>
            <a:r>
              <a:rPr lang="en-US" sz="2000" b="1" dirty="0" smtClean="0">
                <a:solidFill>
                  <a:srgbClr val="FFFFF3"/>
                </a:solidFill>
              </a:rPr>
              <a:t>M</a:t>
            </a:r>
            <a:r>
              <a:rPr lang="en-US" sz="2000" dirty="0" smtClean="0">
                <a:solidFill>
                  <a:srgbClr val="FFFFF3"/>
                </a:solidFill>
              </a:rPr>
              <a:t>easuring </a:t>
            </a:r>
            <a:r>
              <a:rPr lang="en-US" sz="2000" b="1" dirty="0" smtClean="0">
                <a:solidFill>
                  <a:srgbClr val="FFFFF3"/>
                </a:solidFill>
              </a:rPr>
              <a:t>M</a:t>
            </a:r>
            <a:r>
              <a:rPr lang="en-US" sz="2000" dirty="0" smtClean="0">
                <a:solidFill>
                  <a:srgbClr val="FFFFF3"/>
                </a:solidFill>
              </a:rPr>
              <a:t>ission (TRMM)</a:t>
            </a:r>
          </a:p>
          <a:p>
            <a:pPr algn="ctr"/>
            <a:r>
              <a:rPr lang="en-US" sz="2000" dirty="0" smtClean="0">
                <a:solidFill>
                  <a:srgbClr val="FFFFF3"/>
                </a:solidFill>
              </a:rPr>
              <a:t>+ </a:t>
            </a:r>
          </a:p>
          <a:p>
            <a:pPr algn="ctr"/>
            <a:r>
              <a:rPr lang="en-US" sz="2000" dirty="0" smtClean="0">
                <a:solidFill>
                  <a:srgbClr val="FFFFF3"/>
                </a:solidFill>
              </a:rPr>
              <a:t>precipitation climatology (</a:t>
            </a:r>
            <a:r>
              <a:rPr lang="en-US" sz="2000" dirty="0" err="1" smtClean="0">
                <a:solidFill>
                  <a:srgbClr val="FFFFF3"/>
                </a:solidFill>
              </a:rPr>
              <a:t>CHPClim</a:t>
            </a:r>
            <a:r>
              <a:rPr lang="en-US" sz="2000" dirty="0" smtClean="0">
                <a:solidFill>
                  <a:srgbClr val="FFFFF3"/>
                </a:solidFill>
              </a:rPr>
              <a:t>)</a:t>
            </a:r>
          </a:p>
          <a:p>
            <a:pPr algn="ctr"/>
            <a:r>
              <a:rPr lang="en-US" sz="2000" dirty="0" smtClean="0">
                <a:solidFill>
                  <a:srgbClr val="FFFFF3"/>
                </a:solidFill>
              </a:rPr>
              <a:t>+ </a:t>
            </a:r>
          </a:p>
          <a:p>
            <a:pPr algn="ctr"/>
            <a:r>
              <a:rPr lang="en-US" sz="2000" dirty="0" smtClean="0">
                <a:solidFill>
                  <a:srgbClr val="FFFFF3"/>
                </a:solidFill>
              </a:rPr>
              <a:t>thermal infrared observations (NOAA)</a:t>
            </a:r>
          </a:p>
          <a:p>
            <a:pPr algn="ctr"/>
            <a:r>
              <a:rPr lang="en-US" sz="2000" dirty="0" smtClean="0">
                <a:solidFill>
                  <a:srgbClr val="FFFFF3"/>
                </a:solidFill>
              </a:rPr>
              <a:t>+ </a:t>
            </a:r>
          </a:p>
          <a:p>
            <a:pPr algn="ctr"/>
            <a:r>
              <a:rPr lang="en-US" sz="2000" dirty="0" smtClean="0">
                <a:solidFill>
                  <a:srgbClr val="FFFFF3"/>
                </a:solidFill>
              </a:rPr>
              <a:t>atmospheric model rainfall fields (NOAA)</a:t>
            </a:r>
            <a:endParaRPr lang="en-US" sz="2000" dirty="0">
              <a:solidFill>
                <a:srgbClr val="FFFFF3"/>
              </a:solidFill>
            </a:endParaRPr>
          </a:p>
        </p:txBody>
      </p:sp>
      <p:sp>
        <p:nvSpPr>
          <p:cNvPr id="40" name="Flowchart: Process 39"/>
          <p:cNvSpPr/>
          <p:nvPr/>
        </p:nvSpPr>
        <p:spPr>
          <a:xfrm>
            <a:off x="6871606" y="4783913"/>
            <a:ext cx="1862489" cy="881890"/>
          </a:xfrm>
          <a:prstGeom prst="flowChartProcess">
            <a:avLst/>
          </a:prstGeom>
          <a:noFill/>
          <a:ln w="19050">
            <a:solidFill>
              <a:srgbClr val="DC7D0A"/>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1" name="TextBox 40"/>
          <p:cNvSpPr txBox="1"/>
          <p:nvPr/>
        </p:nvSpPr>
        <p:spPr>
          <a:xfrm>
            <a:off x="6920600" y="4744471"/>
            <a:ext cx="1855603" cy="923330"/>
          </a:xfrm>
          <a:prstGeom prst="rect">
            <a:avLst/>
          </a:prstGeom>
          <a:noFill/>
        </p:spPr>
        <p:txBody>
          <a:bodyPr wrap="square" rtlCol="0">
            <a:spAutoFit/>
          </a:bodyPr>
          <a:lstStyle/>
          <a:p>
            <a:pPr algn="ctr"/>
            <a:r>
              <a:rPr lang="en-US" dirty="0" smtClean="0">
                <a:solidFill>
                  <a:schemeClr val="bg2">
                    <a:lumMod val="50000"/>
                  </a:schemeClr>
                </a:solidFill>
              </a:rPr>
              <a:t>Model Outputs:</a:t>
            </a:r>
          </a:p>
          <a:p>
            <a:pPr algn="ctr"/>
            <a:r>
              <a:rPr lang="en-US" dirty="0" smtClean="0">
                <a:solidFill>
                  <a:schemeClr val="bg2">
                    <a:lumMod val="50000"/>
                  </a:schemeClr>
                </a:solidFill>
              </a:rPr>
              <a:t>CHIRPS</a:t>
            </a:r>
          </a:p>
        </p:txBody>
      </p:sp>
      <p:cxnSp>
        <p:nvCxnSpPr>
          <p:cNvPr id="42" name="Elbow Connector 41"/>
          <p:cNvCxnSpPr>
            <a:stCxn id="29" idx="0"/>
          </p:cNvCxnSpPr>
          <p:nvPr/>
        </p:nvCxnSpPr>
        <p:spPr>
          <a:xfrm rot="5400000" flipH="1" flipV="1">
            <a:off x="7541476" y="3598182"/>
            <a:ext cx="1445851" cy="925610"/>
          </a:xfrm>
          <a:prstGeom prst="bentConnector3">
            <a:avLst>
              <a:gd name="adj1" fmla="val 50000"/>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8831981" y="3732978"/>
            <a:ext cx="3156857" cy="369332"/>
          </a:xfrm>
          <a:prstGeom prst="rect">
            <a:avLst/>
          </a:prstGeom>
          <a:noFill/>
        </p:spPr>
        <p:txBody>
          <a:bodyPr wrap="square" rtlCol="0">
            <a:spAutoFit/>
          </a:bodyPr>
          <a:lstStyle/>
          <a:p>
            <a:r>
              <a:rPr lang="en-US" dirty="0" smtClean="0">
                <a:solidFill>
                  <a:schemeClr val="bg2">
                    <a:lumMod val="50000"/>
                  </a:schemeClr>
                </a:solidFill>
              </a:rPr>
              <a:t>Precipitation</a:t>
            </a:r>
            <a:endParaRPr lang="en-US" dirty="0">
              <a:solidFill>
                <a:schemeClr val="bg2">
                  <a:lumMod val="50000"/>
                </a:schemeClr>
              </a:solidFill>
            </a:endParaRPr>
          </a:p>
        </p:txBody>
      </p:sp>
      <p:sp>
        <p:nvSpPr>
          <p:cNvPr id="37" name="TextBox 36"/>
          <p:cNvSpPr txBox="1"/>
          <p:nvPr/>
        </p:nvSpPr>
        <p:spPr>
          <a:xfrm>
            <a:off x="8822456" y="4180332"/>
            <a:ext cx="3156857" cy="646331"/>
          </a:xfrm>
          <a:prstGeom prst="rect">
            <a:avLst/>
          </a:prstGeom>
          <a:noFill/>
        </p:spPr>
        <p:txBody>
          <a:bodyPr wrap="square" rtlCol="0">
            <a:spAutoFit/>
          </a:bodyPr>
          <a:lstStyle/>
          <a:p>
            <a:r>
              <a:rPr lang="en-US" dirty="0">
                <a:solidFill>
                  <a:schemeClr val="bg2">
                    <a:lumMod val="50000"/>
                  </a:schemeClr>
                </a:solidFill>
              </a:rPr>
              <a:t>Standardized Precipitation Index (SPI</a:t>
            </a:r>
            <a:r>
              <a:rPr lang="en-US" dirty="0" smtClean="0">
                <a:solidFill>
                  <a:schemeClr val="bg2">
                    <a:lumMod val="50000"/>
                  </a:schemeClr>
                </a:solidFill>
              </a:rPr>
              <a:t>)</a:t>
            </a:r>
            <a:endParaRPr lang="en-US" dirty="0">
              <a:solidFill>
                <a:schemeClr val="bg2">
                  <a:lumMod val="50000"/>
                </a:schemeClr>
              </a:solidFill>
            </a:endParaRPr>
          </a:p>
        </p:txBody>
      </p:sp>
      <p:sp>
        <p:nvSpPr>
          <p:cNvPr id="52" name="Bent Arrow 51"/>
          <p:cNvSpPr/>
          <p:nvPr/>
        </p:nvSpPr>
        <p:spPr>
          <a:xfrm rot="5400000">
            <a:off x="10629572" y="3619298"/>
            <a:ext cx="342290" cy="875032"/>
          </a:xfrm>
          <a:prstGeom prst="bentArrow">
            <a:avLst>
              <a:gd name="adj1" fmla="val 25000"/>
              <a:gd name="adj2" fmla="val 25000"/>
              <a:gd name="adj3" fmla="val 25000"/>
              <a:gd name="adj4" fmla="val 4374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0463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additive="base">
                                        <p:cTn id="46" dur="500" fill="hold"/>
                                        <p:tgtEl>
                                          <p:spTgt spid="25"/>
                                        </p:tgtEl>
                                        <p:attrNameLst>
                                          <p:attrName>ppt_x</p:attrName>
                                        </p:attrNameLst>
                                      </p:cBhvr>
                                      <p:tavLst>
                                        <p:tav tm="0">
                                          <p:val>
                                            <p:strVal val="#ppt_x"/>
                                          </p:val>
                                        </p:tav>
                                        <p:tav tm="100000">
                                          <p:val>
                                            <p:strVal val="#ppt_x"/>
                                          </p:val>
                                        </p:tav>
                                      </p:tavLst>
                                    </p:anim>
                                    <p:anim calcmode="lin" valueType="num">
                                      <p:cBhvr additive="base">
                                        <p:cTn id="47" dur="500" fill="hold"/>
                                        <p:tgtEl>
                                          <p:spTgt spid="25"/>
                                        </p:tgtEl>
                                        <p:attrNameLst>
                                          <p:attrName>ppt_y</p:attrName>
                                        </p:attrNameLst>
                                      </p:cBhvr>
                                      <p:tavLst>
                                        <p:tav tm="0">
                                          <p:val>
                                            <p:strVal val="1+#ppt_h/2"/>
                                          </p:val>
                                        </p:tav>
                                        <p:tav tm="100000">
                                          <p:val>
                                            <p:strVal val="#ppt_y"/>
                                          </p:val>
                                        </p:tav>
                                      </p:tavLst>
                                    </p:anim>
                                  </p:childTnLst>
                                </p:cTn>
                              </p:par>
                              <p:par>
                                <p:cTn id="48" presetID="10" presetClass="exit" presetSubtype="0" fill="hold" nodeType="withEffect">
                                  <p:stCondLst>
                                    <p:cond delay="0"/>
                                  </p:stCondLst>
                                  <p:childTnLst>
                                    <p:animEffect transition="out" filter="fade">
                                      <p:cBhvr>
                                        <p:cTn id="49" dur="500"/>
                                        <p:tgtEl>
                                          <p:spTgt spid="21"/>
                                        </p:tgtEl>
                                      </p:cBhvr>
                                    </p:animEffect>
                                    <p:set>
                                      <p:cBhvr>
                                        <p:cTn id="50" dur="1" fill="hold">
                                          <p:stCondLst>
                                            <p:cond delay="499"/>
                                          </p:stCondLst>
                                        </p:cTn>
                                        <p:tgtEl>
                                          <p:spTgt spid="2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wipe(down)">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additive="base">
                                        <p:cTn id="71" dur="500" fill="hold"/>
                                        <p:tgtEl>
                                          <p:spTgt spid="35"/>
                                        </p:tgtEl>
                                        <p:attrNameLst>
                                          <p:attrName>ppt_x</p:attrName>
                                        </p:attrNameLst>
                                      </p:cBhvr>
                                      <p:tavLst>
                                        <p:tav tm="0">
                                          <p:val>
                                            <p:strVal val="#ppt_x"/>
                                          </p:val>
                                        </p:tav>
                                        <p:tav tm="100000">
                                          <p:val>
                                            <p:strVal val="#ppt_x"/>
                                          </p:val>
                                        </p:tav>
                                      </p:tavLst>
                                    </p:anim>
                                    <p:anim calcmode="lin" valueType="num">
                                      <p:cBhvr additive="base">
                                        <p:cTn id="72" dur="500" fill="hold"/>
                                        <p:tgtEl>
                                          <p:spTgt spid="35"/>
                                        </p:tgtEl>
                                        <p:attrNameLst>
                                          <p:attrName>ppt_y</p:attrName>
                                        </p:attrNameLst>
                                      </p:cBhvr>
                                      <p:tavLst>
                                        <p:tav tm="0">
                                          <p:val>
                                            <p:strVal val="1+#ppt_h/2"/>
                                          </p:val>
                                        </p:tav>
                                        <p:tav tm="100000">
                                          <p:val>
                                            <p:strVal val="#ppt_y"/>
                                          </p:val>
                                        </p:tav>
                                      </p:tavLst>
                                    </p:anim>
                                  </p:childTnLst>
                                </p:cTn>
                              </p:par>
                              <p:par>
                                <p:cTn id="73" presetID="10" presetClass="exit" presetSubtype="0" fill="hold" grpId="1" nodeType="withEffect">
                                  <p:stCondLst>
                                    <p:cond delay="0"/>
                                  </p:stCondLst>
                                  <p:childTnLst>
                                    <p:animEffect transition="out" filter="fade">
                                      <p:cBhvr>
                                        <p:cTn id="74" dur="500"/>
                                        <p:tgtEl>
                                          <p:spTgt spid="30"/>
                                        </p:tgtEl>
                                      </p:cBhvr>
                                    </p:animEffect>
                                    <p:set>
                                      <p:cBhvr>
                                        <p:cTn id="75" dur="1" fill="hold">
                                          <p:stCondLst>
                                            <p:cond delay="499"/>
                                          </p:stCondLst>
                                        </p:cTn>
                                        <p:tgtEl>
                                          <p:spTgt spid="30"/>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9"/>
                                        </p:tgtEl>
                                      </p:cBhvr>
                                    </p:animEffect>
                                    <p:set>
                                      <p:cBhvr>
                                        <p:cTn id="78" dur="1" fill="hold">
                                          <p:stCondLst>
                                            <p:cond delay="499"/>
                                          </p:stCondLst>
                                        </p:cTn>
                                        <p:tgtEl>
                                          <p:spTgt spid="29"/>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7"/>
                                        </p:tgtEl>
                                      </p:cBhvr>
                                    </p:animEffect>
                                    <p:set>
                                      <p:cBhvr>
                                        <p:cTn id="81" dur="1" fill="hold">
                                          <p:stCondLst>
                                            <p:cond delay="499"/>
                                          </p:stCondLst>
                                        </p:cTn>
                                        <p:tgtEl>
                                          <p:spTgt spid="27"/>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34"/>
                                        </p:tgtEl>
                                      </p:cBhvr>
                                    </p:animEffect>
                                    <p:set>
                                      <p:cBhvr>
                                        <p:cTn id="84" dur="1" fill="hold">
                                          <p:stCondLst>
                                            <p:cond delay="499"/>
                                          </p:stCondLst>
                                        </p:cTn>
                                        <p:tgtEl>
                                          <p:spTgt spid="3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additive="base">
                                        <p:cTn id="89" dur="500" fill="hold"/>
                                        <p:tgtEl>
                                          <p:spTgt spid="36"/>
                                        </p:tgtEl>
                                        <p:attrNameLst>
                                          <p:attrName>ppt_x</p:attrName>
                                        </p:attrNameLst>
                                      </p:cBhvr>
                                      <p:tavLst>
                                        <p:tav tm="0">
                                          <p:val>
                                            <p:strVal val="#ppt_x"/>
                                          </p:val>
                                        </p:tav>
                                        <p:tav tm="100000">
                                          <p:val>
                                            <p:strVal val="#ppt_x"/>
                                          </p:val>
                                        </p:tav>
                                      </p:tavLst>
                                    </p:anim>
                                    <p:anim calcmode="lin" valueType="num">
                                      <p:cBhvr additive="base">
                                        <p:cTn id="90" dur="500" fill="hold"/>
                                        <p:tgtEl>
                                          <p:spTgt spid="36"/>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38"/>
                                        </p:tgtEl>
                                        <p:attrNameLst>
                                          <p:attrName>style.visibility</p:attrName>
                                        </p:attrNameLst>
                                      </p:cBhvr>
                                      <p:to>
                                        <p:strVal val="visible"/>
                                      </p:to>
                                    </p:set>
                                    <p:anim calcmode="lin" valueType="num">
                                      <p:cBhvr additive="base">
                                        <p:cTn id="93" dur="500" fill="hold"/>
                                        <p:tgtEl>
                                          <p:spTgt spid="38"/>
                                        </p:tgtEl>
                                        <p:attrNameLst>
                                          <p:attrName>ppt_x</p:attrName>
                                        </p:attrNameLst>
                                      </p:cBhvr>
                                      <p:tavLst>
                                        <p:tav tm="0">
                                          <p:val>
                                            <p:strVal val="#ppt_x"/>
                                          </p:val>
                                        </p:tav>
                                        <p:tav tm="100000">
                                          <p:val>
                                            <p:strVal val="#ppt_x"/>
                                          </p:val>
                                        </p:tav>
                                      </p:tavLst>
                                    </p:anim>
                                    <p:anim calcmode="lin" valueType="num">
                                      <p:cBhvr additive="base">
                                        <p:cTn id="9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wipe(down)">
                                      <p:cBhvr>
                                        <p:cTn id="99" dur="500"/>
                                        <p:tgtEl>
                                          <p:spTgt spid="27"/>
                                        </p:tgtEl>
                                      </p:cBhvr>
                                    </p:animEffect>
                                  </p:childTnLst>
                                </p:cTn>
                              </p:par>
                            </p:childTnLst>
                          </p:cTn>
                        </p:par>
                        <p:par>
                          <p:cTn id="100" fill="hold">
                            <p:stCondLst>
                              <p:cond delay="500"/>
                            </p:stCondLst>
                            <p:childTnLst>
                              <p:par>
                                <p:cTn id="101" presetID="2" presetClass="entr" presetSubtype="4" fill="hold" grpId="0" nodeType="afterEffect">
                                  <p:stCondLst>
                                    <p:cond delay="0"/>
                                  </p:stCondLst>
                                  <p:childTnLst>
                                    <p:set>
                                      <p:cBhvr>
                                        <p:cTn id="102" dur="1" fill="hold">
                                          <p:stCondLst>
                                            <p:cond delay="0"/>
                                          </p:stCondLst>
                                        </p:cTn>
                                        <p:tgtEl>
                                          <p:spTgt spid="40"/>
                                        </p:tgtEl>
                                        <p:attrNameLst>
                                          <p:attrName>style.visibility</p:attrName>
                                        </p:attrNameLst>
                                      </p:cBhvr>
                                      <p:to>
                                        <p:strVal val="visible"/>
                                      </p:to>
                                    </p:set>
                                    <p:anim calcmode="lin" valueType="num">
                                      <p:cBhvr additive="base">
                                        <p:cTn id="103" dur="500" fill="hold"/>
                                        <p:tgtEl>
                                          <p:spTgt spid="40"/>
                                        </p:tgtEl>
                                        <p:attrNameLst>
                                          <p:attrName>ppt_x</p:attrName>
                                        </p:attrNameLst>
                                      </p:cBhvr>
                                      <p:tavLst>
                                        <p:tav tm="0">
                                          <p:val>
                                            <p:strVal val="#ppt_x"/>
                                          </p:val>
                                        </p:tav>
                                        <p:tav tm="100000">
                                          <p:val>
                                            <p:strVal val="#ppt_x"/>
                                          </p:val>
                                        </p:tav>
                                      </p:tavLst>
                                    </p:anim>
                                    <p:anim calcmode="lin" valueType="num">
                                      <p:cBhvr additive="base">
                                        <p:cTn id="104" dur="500" fill="hold"/>
                                        <p:tgtEl>
                                          <p:spTgt spid="40"/>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41"/>
                                        </p:tgtEl>
                                        <p:attrNameLst>
                                          <p:attrName>style.visibility</p:attrName>
                                        </p:attrNameLst>
                                      </p:cBhvr>
                                      <p:to>
                                        <p:strVal val="visible"/>
                                      </p:to>
                                    </p:set>
                                    <p:anim calcmode="lin" valueType="num">
                                      <p:cBhvr additive="base">
                                        <p:cTn id="107" dur="500" fill="hold"/>
                                        <p:tgtEl>
                                          <p:spTgt spid="41"/>
                                        </p:tgtEl>
                                        <p:attrNameLst>
                                          <p:attrName>ppt_x</p:attrName>
                                        </p:attrNameLst>
                                      </p:cBhvr>
                                      <p:tavLst>
                                        <p:tav tm="0">
                                          <p:val>
                                            <p:strVal val="#ppt_x"/>
                                          </p:val>
                                        </p:tav>
                                        <p:tav tm="100000">
                                          <p:val>
                                            <p:strVal val="#ppt_x"/>
                                          </p:val>
                                        </p:tav>
                                      </p:tavLst>
                                    </p:anim>
                                    <p:anim calcmode="lin" valueType="num">
                                      <p:cBhvr additive="base">
                                        <p:cTn id="10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nodeType="clickEffect">
                                  <p:stCondLst>
                                    <p:cond delay="0"/>
                                  </p:stCondLst>
                                  <p:childTnLst>
                                    <p:set>
                                      <p:cBhvr>
                                        <p:cTn id="112" dur="1" fill="hold">
                                          <p:stCondLst>
                                            <p:cond delay="0"/>
                                          </p:stCondLst>
                                        </p:cTn>
                                        <p:tgtEl>
                                          <p:spTgt spid="42"/>
                                        </p:tgtEl>
                                        <p:attrNameLst>
                                          <p:attrName>style.visibility</p:attrName>
                                        </p:attrNameLst>
                                      </p:cBhvr>
                                      <p:to>
                                        <p:strVal val="visible"/>
                                      </p:to>
                                    </p:set>
                                    <p:animEffect transition="in" filter="wipe(down)">
                                      <p:cBhvr>
                                        <p:cTn id="113" dur="500"/>
                                        <p:tgtEl>
                                          <p:spTgt spid="42"/>
                                        </p:tgtEl>
                                      </p:cBhvr>
                                    </p:animEffect>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grpId="0" nodeType="clickEffect">
                                  <p:stCondLst>
                                    <p:cond delay="0"/>
                                  </p:stCondLst>
                                  <p:childTnLst>
                                    <p:set>
                                      <p:cBhvr>
                                        <p:cTn id="117" dur="1" fill="hold">
                                          <p:stCondLst>
                                            <p:cond delay="0"/>
                                          </p:stCondLst>
                                        </p:cTn>
                                        <p:tgtEl>
                                          <p:spTgt spid="45"/>
                                        </p:tgtEl>
                                        <p:attrNameLst>
                                          <p:attrName>style.visibility</p:attrName>
                                        </p:attrNameLst>
                                      </p:cBhvr>
                                      <p:to>
                                        <p:strVal val="visible"/>
                                      </p:to>
                                    </p:set>
                                    <p:anim calcmode="lin" valueType="num">
                                      <p:cBhvr additive="base">
                                        <p:cTn id="118" dur="500" fill="hold"/>
                                        <p:tgtEl>
                                          <p:spTgt spid="45"/>
                                        </p:tgtEl>
                                        <p:attrNameLst>
                                          <p:attrName>ppt_x</p:attrName>
                                        </p:attrNameLst>
                                      </p:cBhvr>
                                      <p:tavLst>
                                        <p:tav tm="0">
                                          <p:val>
                                            <p:strVal val="#ppt_x"/>
                                          </p:val>
                                        </p:tav>
                                        <p:tav tm="100000">
                                          <p:val>
                                            <p:strVal val="#ppt_x"/>
                                          </p:val>
                                        </p:tav>
                                      </p:tavLst>
                                    </p:anim>
                                    <p:anim calcmode="lin" valueType="num">
                                      <p:cBhvr additive="base">
                                        <p:cTn id="11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31" presetClass="entr" presetSubtype="0" fill="hold" grpId="0" nodeType="clickEffect">
                                  <p:stCondLst>
                                    <p:cond delay="0"/>
                                  </p:stCondLst>
                                  <p:childTnLst>
                                    <p:set>
                                      <p:cBhvr>
                                        <p:cTn id="123" dur="1" fill="hold">
                                          <p:stCondLst>
                                            <p:cond delay="0"/>
                                          </p:stCondLst>
                                        </p:cTn>
                                        <p:tgtEl>
                                          <p:spTgt spid="52"/>
                                        </p:tgtEl>
                                        <p:attrNameLst>
                                          <p:attrName>style.visibility</p:attrName>
                                        </p:attrNameLst>
                                      </p:cBhvr>
                                      <p:to>
                                        <p:strVal val="visible"/>
                                      </p:to>
                                    </p:set>
                                    <p:anim calcmode="lin" valueType="num">
                                      <p:cBhvr>
                                        <p:cTn id="124" dur="1000" fill="hold"/>
                                        <p:tgtEl>
                                          <p:spTgt spid="52"/>
                                        </p:tgtEl>
                                        <p:attrNameLst>
                                          <p:attrName>ppt_w</p:attrName>
                                        </p:attrNameLst>
                                      </p:cBhvr>
                                      <p:tavLst>
                                        <p:tav tm="0">
                                          <p:val>
                                            <p:fltVal val="0"/>
                                          </p:val>
                                        </p:tav>
                                        <p:tav tm="100000">
                                          <p:val>
                                            <p:strVal val="#ppt_w"/>
                                          </p:val>
                                        </p:tav>
                                      </p:tavLst>
                                    </p:anim>
                                    <p:anim calcmode="lin" valueType="num">
                                      <p:cBhvr>
                                        <p:cTn id="125" dur="1000" fill="hold"/>
                                        <p:tgtEl>
                                          <p:spTgt spid="52"/>
                                        </p:tgtEl>
                                        <p:attrNameLst>
                                          <p:attrName>ppt_h</p:attrName>
                                        </p:attrNameLst>
                                      </p:cBhvr>
                                      <p:tavLst>
                                        <p:tav tm="0">
                                          <p:val>
                                            <p:fltVal val="0"/>
                                          </p:val>
                                        </p:tav>
                                        <p:tav tm="100000">
                                          <p:val>
                                            <p:strVal val="#ppt_h"/>
                                          </p:val>
                                        </p:tav>
                                      </p:tavLst>
                                    </p:anim>
                                    <p:anim calcmode="lin" valueType="num">
                                      <p:cBhvr>
                                        <p:cTn id="126" dur="1000" fill="hold"/>
                                        <p:tgtEl>
                                          <p:spTgt spid="52"/>
                                        </p:tgtEl>
                                        <p:attrNameLst>
                                          <p:attrName>style.rotation</p:attrName>
                                        </p:attrNameLst>
                                      </p:cBhvr>
                                      <p:tavLst>
                                        <p:tav tm="0">
                                          <p:val>
                                            <p:fltVal val="90"/>
                                          </p:val>
                                        </p:tav>
                                        <p:tav tm="100000">
                                          <p:val>
                                            <p:fltVal val="0"/>
                                          </p:val>
                                        </p:tav>
                                      </p:tavLst>
                                    </p:anim>
                                    <p:animEffect transition="in" filter="fade">
                                      <p:cBhvr>
                                        <p:cTn id="127" dur="1000"/>
                                        <p:tgtEl>
                                          <p:spTgt spid="52"/>
                                        </p:tgtEl>
                                      </p:cBhvr>
                                    </p:animEffec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37"/>
                                        </p:tgtEl>
                                        <p:attrNameLst>
                                          <p:attrName>style.visibility</p:attrName>
                                        </p:attrNameLst>
                                      </p:cBhvr>
                                      <p:to>
                                        <p:strVal val="visible"/>
                                      </p:to>
                                    </p:set>
                                    <p:anim calcmode="lin" valueType="num">
                                      <p:cBhvr additive="base">
                                        <p:cTn id="132" dur="500" fill="hold"/>
                                        <p:tgtEl>
                                          <p:spTgt spid="37"/>
                                        </p:tgtEl>
                                        <p:attrNameLst>
                                          <p:attrName>ppt_x</p:attrName>
                                        </p:attrNameLst>
                                      </p:cBhvr>
                                      <p:tavLst>
                                        <p:tav tm="0">
                                          <p:val>
                                            <p:strVal val="#ppt_x"/>
                                          </p:val>
                                        </p:tav>
                                        <p:tav tm="100000">
                                          <p:val>
                                            <p:strVal val="#ppt_x"/>
                                          </p:val>
                                        </p:tav>
                                      </p:tavLst>
                                    </p:anim>
                                    <p:anim calcmode="lin" valueType="num">
                                      <p:cBhvr additive="base">
                                        <p:cTn id="13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2" grpId="0"/>
      <p:bldP spid="29" grpId="0" animBg="1"/>
      <p:bldP spid="29" grpId="1" animBg="1"/>
      <p:bldP spid="30" grpId="0"/>
      <p:bldP spid="30" grpId="1"/>
      <p:bldP spid="35" grpId="0"/>
      <p:bldP spid="38" grpId="0" animBg="1"/>
      <p:bldP spid="36" grpId="0"/>
      <p:bldP spid="40" grpId="0" animBg="1"/>
      <p:bldP spid="41" grpId="0"/>
      <p:bldP spid="45" grpId="0"/>
      <p:bldP spid="37" grpId="0"/>
      <p:bldP spid="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8737358" y="1640716"/>
            <a:ext cx="3330316" cy="3185947"/>
          </a:xfrm>
          <a:prstGeom prst="flowChartProcess">
            <a:avLst/>
          </a:prstGeom>
          <a:noFill/>
          <a:ln w="19050">
            <a:solidFill>
              <a:srgbClr val="DC7D0A"/>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TextBox 5"/>
          <p:cNvSpPr txBox="1"/>
          <p:nvPr/>
        </p:nvSpPr>
        <p:spPr>
          <a:xfrm>
            <a:off x="8687477" y="1227048"/>
            <a:ext cx="3144867" cy="461665"/>
          </a:xfrm>
          <a:prstGeom prst="rect">
            <a:avLst/>
          </a:prstGeom>
          <a:noFill/>
        </p:spPr>
        <p:txBody>
          <a:bodyPr wrap="square" rtlCol="0">
            <a:spAutoFit/>
          </a:bodyPr>
          <a:lstStyle/>
          <a:p>
            <a:pPr algn="ctr"/>
            <a:r>
              <a:rPr lang="en-US" sz="2400" dirty="0" smtClean="0">
                <a:solidFill>
                  <a:schemeClr val="bg2">
                    <a:lumMod val="50000"/>
                  </a:schemeClr>
                </a:solidFill>
              </a:rPr>
              <a:t>PARAMETERS</a:t>
            </a:r>
            <a:endParaRPr lang="en-US" sz="2400" dirty="0">
              <a:solidFill>
                <a:schemeClr val="bg2">
                  <a:lumMod val="50000"/>
                </a:schemeClr>
              </a:solidFill>
            </a:endParaRPr>
          </a:p>
        </p:txBody>
      </p:sp>
      <p:sp>
        <p:nvSpPr>
          <p:cNvPr id="7" name="TextBox 6"/>
          <p:cNvSpPr txBox="1"/>
          <p:nvPr/>
        </p:nvSpPr>
        <p:spPr>
          <a:xfrm>
            <a:off x="8827077" y="1688713"/>
            <a:ext cx="3156857" cy="646331"/>
          </a:xfrm>
          <a:prstGeom prst="rect">
            <a:avLst/>
          </a:prstGeom>
          <a:noFill/>
        </p:spPr>
        <p:txBody>
          <a:bodyPr wrap="square" rtlCol="0">
            <a:spAutoFit/>
          </a:bodyPr>
          <a:lstStyle/>
          <a:p>
            <a:r>
              <a:rPr lang="en-US" dirty="0" smtClean="0">
                <a:solidFill>
                  <a:schemeClr val="bg2">
                    <a:lumMod val="50000"/>
                  </a:schemeClr>
                </a:solidFill>
              </a:rPr>
              <a:t>Root Zone Soil Moisture (RZSM)</a:t>
            </a:r>
            <a:endParaRPr lang="en-US" dirty="0">
              <a:solidFill>
                <a:schemeClr val="bg2">
                  <a:lumMod val="50000"/>
                </a:schemeClr>
              </a:solidFill>
            </a:endParaRPr>
          </a:p>
        </p:txBody>
      </p:sp>
      <p:sp>
        <p:nvSpPr>
          <p:cNvPr id="8" name="TextBox 7"/>
          <p:cNvSpPr txBox="1"/>
          <p:nvPr/>
        </p:nvSpPr>
        <p:spPr>
          <a:xfrm>
            <a:off x="8824087" y="2329659"/>
            <a:ext cx="3156857" cy="646331"/>
          </a:xfrm>
          <a:prstGeom prst="rect">
            <a:avLst/>
          </a:prstGeom>
          <a:noFill/>
        </p:spPr>
        <p:txBody>
          <a:bodyPr wrap="square" rtlCol="0">
            <a:spAutoFit/>
          </a:bodyPr>
          <a:lstStyle/>
          <a:p>
            <a:r>
              <a:rPr lang="en-US" dirty="0" smtClean="0">
                <a:solidFill>
                  <a:schemeClr val="bg2">
                    <a:lumMod val="50000"/>
                  </a:schemeClr>
                </a:solidFill>
              </a:rPr>
              <a:t>Land Surface Temperature (LST)</a:t>
            </a:r>
            <a:endParaRPr lang="en-US" dirty="0">
              <a:solidFill>
                <a:schemeClr val="bg2">
                  <a:lumMod val="50000"/>
                </a:schemeClr>
              </a:solidFill>
            </a:endParaRPr>
          </a:p>
        </p:txBody>
      </p:sp>
      <p:sp>
        <p:nvSpPr>
          <p:cNvPr id="9" name="TextBox 8"/>
          <p:cNvSpPr txBox="1"/>
          <p:nvPr/>
        </p:nvSpPr>
        <p:spPr>
          <a:xfrm>
            <a:off x="8831982" y="2961000"/>
            <a:ext cx="3156857" cy="646331"/>
          </a:xfrm>
          <a:prstGeom prst="rect">
            <a:avLst/>
          </a:prstGeom>
          <a:noFill/>
        </p:spPr>
        <p:txBody>
          <a:bodyPr wrap="square" rtlCol="0">
            <a:spAutoFit/>
          </a:bodyPr>
          <a:lstStyle/>
          <a:p>
            <a:r>
              <a:rPr lang="en-US" dirty="0" smtClean="0">
                <a:solidFill>
                  <a:schemeClr val="bg2">
                    <a:lumMod val="50000"/>
                  </a:schemeClr>
                </a:solidFill>
              </a:rPr>
              <a:t>Snow Water Equivalent (SWE)</a:t>
            </a:r>
            <a:endParaRPr lang="en-US" dirty="0">
              <a:solidFill>
                <a:schemeClr val="bg2">
                  <a:lumMod val="50000"/>
                </a:schemeClr>
              </a:solidFill>
            </a:endParaRPr>
          </a:p>
        </p:txBody>
      </p:sp>
      <p:sp>
        <p:nvSpPr>
          <p:cNvPr id="10" name="TextBox 9"/>
          <p:cNvSpPr txBox="1"/>
          <p:nvPr/>
        </p:nvSpPr>
        <p:spPr>
          <a:xfrm>
            <a:off x="8831981" y="3732978"/>
            <a:ext cx="3156857" cy="369332"/>
          </a:xfrm>
          <a:prstGeom prst="rect">
            <a:avLst/>
          </a:prstGeom>
          <a:noFill/>
        </p:spPr>
        <p:txBody>
          <a:bodyPr wrap="square" rtlCol="0">
            <a:spAutoFit/>
          </a:bodyPr>
          <a:lstStyle/>
          <a:p>
            <a:r>
              <a:rPr lang="en-US" dirty="0" smtClean="0">
                <a:solidFill>
                  <a:schemeClr val="bg2">
                    <a:lumMod val="50000"/>
                  </a:schemeClr>
                </a:solidFill>
              </a:rPr>
              <a:t>Precipitation</a:t>
            </a:r>
            <a:endParaRPr lang="en-US" dirty="0">
              <a:solidFill>
                <a:schemeClr val="bg2">
                  <a:lumMod val="50000"/>
                </a:schemeClr>
              </a:solidFill>
            </a:endParaRPr>
          </a:p>
        </p:txBody>
      </p:sp>
      <p:sp>
        <p:nvSpPr>
          <p:cNvPr id="11" name="TextBox 10"/>
          <p:cNvSpPr txBox="1"/>
          <p:nvPr/>
        </p:nvSpPr>
        <p:spPr>
          <a:xfrm>
            <a:off x="8822456" y="4180332"/>
            <a:ext cx="3156857" cy="646331"/>
          </a:xfrm>
          <a:prstGeom prst="rect">
            <a:avLst/>
          </a:prstGeom>
          <a:noFill/>
        </p:spPr>
        <p:txBody>
          <a:bodyPr wrap="square" rtlCol="0">
            <a:spAutoFit/>
          </a:bodyPr>
          <a:lstStyle/>
          <a:p>
            <a:r>
              <a:rPr lang="en-US" dirty="0" smtClean="0">
                <a:solidFill>
                  <a:schemeClr val="bg2">
                    <a:lumMod val="50000"/>
                  </a:schemeClr>
                </a:solidFill>
              </a:rPr>
              <a:t>Standardized Precipitation Index (SPI)</a:t>
            </a:r>
            <a:endParaRPr lang="en-US" dirty="0">
              <a:solidFill>
                <a:schemeClr val="bg2">
                  <a:lumMod val="50000"/>
                </a:schemeClr>
              </a:solidFill>
            </a:endParaRPr>
          </a:p>
        </p:txBody>
      </p:sp>
      <p:cxnSp>
        <p:nvCxnSpPr>
          <p:cNvPr id="12" name="Straight Arrow Connector 11"/>
          <p:cNvCxnSpPr/>
          <p:nvPr/>
        </p:nvCxnSpPr>
        <p:spPr>
          <a:xfrm>
            <a:off x="3452132" y="5470072"/>
            <a:ext cx="2481943" cy="353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257425" y="2274680"/>
            <a:ext cx="2537732" cy="5497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022600" y="3213100"/>
            <a:ext cx="1670503" cy="1096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452132" y="3732978"/>
            <a:ext cx="1343025" cy="91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979514" y="4102310"/>
            <a:ext cx="973486" cy="4489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823857" y="5271694"/>
            <a:ext cx="4049485" cy="1107996"/>
          </a:xfrm>
          <a:prstGeom prst="rect">
            <a:avLst/>
          </a:prstGeom>
          <a:noFill/>
        </p:spPr>
        <p:txBody>
          <a:bodyPr wrap="square" rtlCol="0">
            <a:spAutoFit/>
          </a:bodyPr>
          <a:lstStyle/>
          <a:p>
            <a:pPr algn="ctr"/>
            <a:r>
              <a:rPr lang="en-US" sz="2200" b="1" dirty="0" smtClean="0">
                <a:solidFill>
                  <a:schemeClr val="bg2">
                    <a:lumMod val="50000"/>
                  </a:schemeClr>
                </a:solidFill>
              </a:rPr>
              <a:t>Examine</a:t>
            </a:r>
            <a:r>
              <a:rPr lang="en-US" sz="2200" dirty="0" smtClean="0">
                <a:solidFill>
                  <a:schemeClr val="bg2">
                    <a:lumMod val="50000"/>
                  </a:schemeClr>
                </a:solidFill>
              </a:rPr>
              <a:t> SWE time series where ground observations are unavailable</a:t>
            </a:r>
            <a:endParaRPr lang="en-US" sz="2200" dirty="0">
              <a:solidFill>
                <a:schemeClr val="bg2">
                  <a:lumMod val="50000"/>
                </a:schemeClr>
              </a:solidFill>
            </a:endParaRPr>
          </a:p>
        </p:txBody>
      </p:sp>
      <p:sp>
        <p:nvSpPr>
          <p:cNvPr id="23" name="TextBox 22"/>
          <p:cNvSpPr txBox="1"/>
          <p:nvPr/>
        </p:nvSpPr>
        <p:spPr>
          <a:xfrm>
            <a:off x="4881886" y="1871086"/>
            <a:ext cx="4049485" cy="769441"/>
          </a:xfrm>
          <a:prstGeom prst="rect">
            <a:avLst/>
          </a:prstGeom>
          <a:noFill/>
        </p:spPr>
        <p:txBody>
          <a:bodyPr wrap="square" rtlCol="0">
            <a:spAutoFit/>
          </a:bodyPr>
          <a:lstStyle/>
          <a:p>
            <a:r>
              <a:rPr lang="en-US" sz="2200" b="1" dirty="0" smtClean="0">
                <a:solidFill>
                  <a:schemeClr val="bg2">
                    <a:lumMod val="50000"/>
                  </a:schemeClr>
                </a:solidFill>
              </a:rPr>
              <a:t>Validate</a:t>
            </a:r>
            <a:r>
              <a:rPr lang="en-US" sz="2200" dirty="0" smtClean="0">
                <a:solidFill>
                  <a:schemeClr val="bg2">
                    <a:lumMod val="50000"/>
                  </a:schemeClr>
                </a:solidFill>
              </a:rPr>
              <a:t> DSAT 2.0 and calculate SPI statistics</a:t>
            </a:r>
            <a:endParaRPr lang="en-US" sz="2200" dirty="0">
              <a:solidFill>
                <a:schemeClr val="bg2">
                  <a:lumMod val="50000"/>
                </a:schemeClr>
              </a:solidFill>
            </a:endParaRPr>
          </a:p>
        </p:txBody>
      </p:sp>
      <p:sp>
        <p:nvSpPr>
          <p:cNvPr id="27" name="TextBox 26"/>
          <p:cNvSpPr txBox="1"/>
          <p:nvPr/>
        </p:nvSpPr>
        <p:spPr>
          <a:xfrm>
            <a:off x="4662594" y="3071708"/>
            <a:ext cx="4049485" cy="1446550"/>
          </a:xfrm>
          <a:prstGeom prst="rect">
            <a:avLst/>
          </a:prstGeom>
          <a:noFill/>
        </p:spPr>
        <p:txBody>
          <a:bodyPr wrap="square" rtlCol="0">
            <a:spAutoFit/>
          </a:bodyPr>
          <a:lstStyle/>
          <a:p>
            <a:pPr algn="ctr"/>
            <a:r>
              <a:rPr lang="en-US" sz="2200" b="1" dirty="0" smtClean="0">
                <a:solidFill>
                  <a:schemeClr val="bg2">
                    <a:lumMod val="50000"/>
                  </a:schemeClr>
                </a:solidFill>
              </a:rPr>
              <a:t>Analyze</a:t>
            </a:r>
            <a:r>
              <a:rPr lang="en-US" sz="2200" dirty="0" smtClean="0">
                <a:solidFill>
                  <a:schemeClr val="bg2">
                    <a:lumMod val="50000"/>
                  </a:schemeClr>
                </a:solidFill>
              </a:rPr>
              <a:t> trends over time (yearly, monthly, seasonal) and how they relates to drought</a:t>
            </a:r>
            <a:endParaRPr lang="en-US" sz="2200" dirty="0">
              <a:solidFill>
                <a:schemeClr val="bg2">
                  <a:lumMod val="50000"/>
                </a:schemeClr>
              </a:solidFill>
            </a:endParaRPr>
          </a:p>
        </p:txBody>
      </p:sp>
      <p:sp>
        <p:nvSpPr>
          <p:cNvPr id="28"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Methodology</a:t>
            </a:r>
            <a:endParaRPr lang="en-US" sz="4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23266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4.58333E-6 2.96296E-6 L -0.6737 0.25092 " pathEditMode="relative" rAng="0" ptsTypes="AA">
                                      <p:cBhvr>
                                        <p:cTn id="6" dur="2000" fill="hold"/>
                                        <p:tgtEl>
                                          <p:spTgt spid="7"/>
                                        </p:tgtEl>
                                        <p:attrNameLst>
                                          <p:attrName>ppt_x</p:attrName>
                                          <p:attrName>ppt_y</p:attrName>
                                        </p:attrNameLst>
                                      </p:cBhvr>
                                      <p:rCtr x="-33685" y="12546"/>
                                    </p:animMotion>
                                  </p:childTnLst>
                                </p:cTn>
                              </p:par>
                              <p:par>
                                <p:cTn id="7" presetID="42" presetClass="path" presetSubtype="0" accel="50000" decel="50000" fill="hold" grpId="1" nodeType="withEffect">
                                  <p:stCondLst>
                                    <p:cond delay="0"/>
                                  </p:stCondLst>
                                  <p:childTnLst>
                                    <p:animMotion origin="layout" path="M 5E-6 4.44444E-6 L -0.67266 0.29768 " pathEditMode="relative" rAng="0" ptsTypes="AA">
                                      <p:cBhvr>
                                        <p:cTn id="8" dur="2000" fill="hold"/>
                                        <p:tgtEl>
                                          <p:spTgt spid="8"/>
                                        </p:tgtEl>
                                        <p:attrNameLst>
                                          <p:attrName>ppt_x</p:attrName>
                                          <p:attrName>ppt_y</p:attrName>
                                        </p:attrNameLst>
                                      </p:cBhvr>
                                      <p:rCtr x="-33633" y="14884"/>
                                    </p:animMotion>
                                  </p:childTnLst>
                                </p:cTn>
                              </p:par>
                              <p:par>
                                <p:cTn id="9" presetID="42" presetClass="path" presetSubtype="0" accel="50000" decel="50000" fill="hold" grpId="1" nodeType="withEffect">
                                  <p:stCondLst>
                                    <p:cond delay="0"/>
                                  </p:stCondLst>
                                  <p:childTnLst>
                                    <p:animMotion origin="layout" path="M 3.95833E-6 -3.7037E-6 L -0.67331 0.33102 " pathEditMode="relative" rAng="0" ptsTypes="AA">
                                      <p:cBhvr>
                                        <p:cTn id="10" dur="2000" fill="hold"/>
                                        <p:tgtEl>
                                          <p:spTgt spid="9"/>
                                        </p:tgtEl>
                                        <p:attrNameLst>
                                          <p:attrName>ppt_x</p:attrName>
                                          <p:attrName>ppt_y</p:attrName>
                                        </p:attrNameLst>
                                      </p:cBhvr>
                                      <p:rCtr x="-33672" y="16551"/>
                                    </p:animMotion>
                                  </p:childTnLst>
                                </p:cTn>
                              </p:par>
                              <p:par>
                                <p:cTn id="11" presetID="42" presetClass="path" presetSubtype="0" accel="50000" decel="50000" fill="hold" grpId="1" nodeType="withEffect">
                                  <p:stCondLst>
                                    <p:cond delay="0"/>
                                  </p:stCondLst>
                                  <p:childTnLst>
                                    <p:animMotion origin="layout" path="M 3.95833E-6 -4.81481E-6 L -0.67487 -0.23125 " pathEditMode="relative" rAng="0" ptsTypes="AA">
                                      <p:cBhvr>
                                        <p:cTn id="12" dur="2000" fill="hold"/>
                                        <p:tgtEl>
                                          <p:spTgt spid="10"/>
                                        </p:tgtEl>
                                        <p:attrNameLst>
                                          <p:attrName>ppt_x</p:attrName>
                                          <p:attrName>ppt_y</p:attrName>
                                        </p:attrNameLst>
                                      </p:cBhvr>
                                      <p:rCtr x="-33750" y="-11574"/>
                                    </p:animMotion>
                                  </p:childTnLst>
                                </p:cTn>
                              </p:par>
                              <p:par>
                                <p:cTn id="13" presetID="42" presetClass="path" presetSubtype="0" accel="50000" decel="50000" fill="hold" grpId="1" nodeType="withEffect">
                                  <p:stCondLst>
                                    <p:cond delay="0"/>
                                  </p:stCondLst>
                                  <p:childTnLst>
                                    <p:animMotion origin="layout" path="M -4.79167E-6 -1.48148E-6 L -0.67695 -0.22963 " pathEditMode="relative" rAng="0" ptsTypes="AA">
                                      <p:cBhvr>
                                        <p:cTn id="14" dur="2000" fill="hold"/>
                                        <p:tgtEl>
                                          <p:spTgt spid="11"/>
                                        </p:tgtEl>
                                        <p:attrNameLst>
                                          <p:attrName>ppt_x</p:attrName>
                                          <p:attrName>ppt_y</p:attrName>
                                        </p:attrNameLst>
                                      </p:cBhvr>
                                      <p:rCtr x="-33854" y="-11481"/>
                                    </p:animMotion>
                                  </p:childTnLst>
                                </p:cTn>
                              </p:par>
                              <p:par>
                                <p:cTn id="15" presetID="42" presetClass="path" presetSubtype="0" accel="50000" decel="50000" fill="hold" grpId="0" nodeType="withEffect">
                                  <p:stCondLst>
                                    <p:cond delay="0"/>
                                  </p:stCondLst>
                                  <p:childTnLst>
                                    <p:animMotion origin="layout" path="M 5E-6 -4.81481E-6 L -0.70782 0.02847 " pathEditMode="relative" rAng="0" ptsTypes="AA">
                                      <p:cBhvr>
                                        <p:cTn id="16" dur="2000" fill="hold"/>
                                        <p:tgtEl>
                                          <p:spTgt spid="6"/>
                                        </p:tgtEl>
                                        <p:attrNameLst>
                                          <p:attrName>ppt_x</p:attrName>
                                          <p:attrName>ppt_y</p:attrName>
                                        </p:attrNameLst>
                                      </p:cBhvr>
                                      <p:rCtr x="-35352" y="1296"/>
                                    </p:animMotion>
                                  </p:childTnLst>
                                </p:cTn>
                              </p:par>
                              <p:par>
                                <p:cTn id="17" presetID="10" presetClass="exit" presetSubtype="0" fill="hold" grpId="0" nodeType="with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1"/>
      <p:bldP spid="8" grpId="1"/>
      <p:bldP spid="9" grpId="1"/>
      <p:bldP spid="10" grpId="1"/>
      <p:bldP spid="11" grpId="1"/>
      <p:bldP spid="22" grpId="0"/>
      <p:bldP spid="23" grpId="0"/>
      <p:bldP spid="2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7627</TotalTime>
  <Words>2935</Words>
  <Application>Microsoft Office PowerPoint</Application>
  <PresentationFormat>Widescreen</PresentationFormat>
  <Paragraphs>409</Paragraphs>
  <Slides>23</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MS PGothic</vt:lpstr>
      <vt:lpstr>Arial</vt:lpstr>
      <vt:lpstr>Calibri</vt:lpstr>
      <vt:lpstr>Cambria Math</vt:lpstr>
      <vt:lpstr>Century Gothic</vt:lpstr>
      <vt:lpstr>ESRI Climate &amp; Precipitation</vt:lpstr>
      <vt:lpstr>Questrial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Williams, Jenna L. (ARC-SGE)[SSAI DEVELOP]</cp:lastModifiedBy>
  <cp:revision>342</cp:revision>
  <dcterms:created xsi:type="dcterms:W3CDTF">2015-05-18T13:26:09Z</dcterms:created>
  <dcterms:modified xsi:type="dcterms:W3CDTF">2016-11-18T22:27:59Z</dcterms:modified>
</cp:coreProperties>
</file>