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78" r:id="rId9"/>
    <p:sldId id="276" r:id="rId10"/>
    <p:sldId id="277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zniak, Daniel A. (LARC-E3)[SSAI DEVELOP]" initials="WDA(D" lastIdx="7" clrIdx="0">
    <p:extLst>
      <p:ext uri="{19B8F6BF-5375-455C-9EA6-DF929625EA0E}">
        <p15:presenceInfo xmlns:p15="http://schemas.microsoft.com/office/powerpoint/2012/main" userId="S-1-5-21-330711430-3775241029-4075259233-653906" providerId="AD"/>
      </p:ext>
    </p:extLst>
  </p:cmAuthor>
  <p:cmAuthor id="2" name="Adams, Emily C. (LARC-E3)[SSAI DEVELOP]" initials="AEC(D" lastIdx="8" clrIdx="1">
    <p:extLst>
      <p:ext uri="{19B8F6BF-5375-455C-9EA6-DF929625EA0E}">
        <p15:presenceInfo xmlns:p15="http://schemas.microsoft.com/office/powerpoint/2012/main" userId="S-1-5-21-330711430-3775241029-4075259233-641894" providerId="AD"/>
      </p:ext>
    </p:extLst>
  </p:cmAuthor>
  <p:cmAuthor id="3" name="Philbrick, Sarah A. (LARC-E3)[SSAI DEVELOP]" initials="PSA(D" lastIdx="11" clrIdx="2">
    <p:extLst>
      <p:ext uri="{19B8F6BF-5375-455C-9EA6-DF929625EA0E}">
        <p15:presenceInfo xmlns:p15="http://schemas.microsoft.com/office/powerpoint/2012/main" userId="S-1-5-21-330711430-3775241029-4075259233-6681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029" autoAdjust="0"/>
  </p:normalViewPr>
  <p:slideViewPr>
    <p:cSldViewPr snapToGrid="0">
      <p:cViewPr varScale="1">
        <p:scale>
          <a:sx n="74" d="100"/>
          <a:sy n="74" d="100"/>
        </p:scale>
        <p:origin x="14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847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9221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Make sure notes explain what </a:t>
            </a:r>
            <a:r>
              <a:rPr lang="en-US" dirty="0" err="1" smtClean="0"/>
              <a:t>cropscape</a:t>
            </a:r>
            <a:r>
              <a:rPr lang="en-US" baseline="0" dirty="0" smtClean="0"/>
              <a:t> is and that it comes from USDA</a:t>
            </a:r>
            <a:endParaRPr dirty="0"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3286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4514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24897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21673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9603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96382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0845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1605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912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378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5520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Make sure notes</a:t>
            </a:r>
            <a:r>
              <a:rPr lang="en-US" baseline="0" dirty="0" smtClean="0"/>
              <a:t> explain why PHZ are based off of min temp. All crops, not just apples</a:t>
            </a:r>
            <a:endParaRPr dirty="0"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68372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3753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3985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41832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444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095" y="5467376"/>
            <a:ext cx="1010529" cy="101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5660135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5660135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3"/>
          </p:nvPr>
        </p:nvSpPr>
        <p:spPr>
          <a:xfrm>
            <a:off x="5663183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4"/>
          </p:nvPr>
        </p:nvSpPr>
        <p:spPr>
          <a:xfrm>
            <a:off x="2249424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5"/>
          </p:nvPr>
        </p:nvSpPr>
        <p:spPr>
          <a:xfrm>
            <a:off x="2249424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6"/>
          </p:nvPr>
        </p:nvSpPr>
        <p:spPr>
          <a:xfrm>
            <a:off x="2249424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23" name="Shape 23"/>
          <p:cNvCxnSpPr/>
          <p:nvPr/>
        </p:nvCxnSpPr>
        <p:spPr>
          <a:xfrm>
            <a:off x="228600" y="5168335"/>
            <a:ext cx="8686800" cy="0"/>
          </a:xfrm>
          <a:prstGeom prst="straightConnector1">
            <a:avLst/>
          </a:prstGeom>
          <a:noFill/>
          <a:ln w="317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Shape 24"/>
          <p:cNvSpPr txBox="1">
            <a:spLocks noGrp="1"/>
          </p:cNvSpPr>
          <p:nvPr>
            <p:ph type="body" idx="7"/>
          </p:nvPr>
        </p:nvSpPr>
        <p:spPr>
          <a:xfrm>
            <a:off x="1143000" y="4032503"/>
            <a:ext cx="6858000" cy="7406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8"/>
          </p:nvPr>
        </p:nvSpPr>
        <p:spPr>
          <a:xfrm>
            <a:off x="685800" y="1426463"/>
            <a:ext cx="7772400" cy="24323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6" name="Shape 26"/>
          <p:cNvGrpSpPr/>
          <p:nvPr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27" name="Shape 27"/>
            <p:cNvSpPr txBox="1"/>
            <p:nvPr/>
          </p:nvSpPr>
          <p:spPr>
            <a:xfrm>
              <a:off x="0" y="0"/>
              <a:ext cx="9144000" cy="97789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entury Gothic"/>
                <a:buNone/>
              </a:pPr>
              <a:endParaRPr sz="1800" b="0" i="0" u="none" strike="noStrike" cap="none" baseline="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8" name="Shape 28"/>
            <p:cNvSpPr txBox="1"/>
            <p:nvPr/>
          </p:nvSpPr>
          <p:spPr>
            <a:xfrm>
              <a:off x="153985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29" name="Shape 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text, Bottom image B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576072" y="1438655"/>
            <a:ext cx="7982711" cy="1444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2"/>
          </p:nvPr>
        </p:nvSpPr>
        <p:spPr>
          <a:xfrm>
            <a:off x="576072" y="579120"/>
            <a:ext cx="7982711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Shape 94"/>
          <p:cNvSpPr txBox="1">
            <a:spLocks noGrp="1"/>
          </p:cNvSpPr>
          <p:nvPr>
            <p:ph type="body" idx="4"/>
          </p:nvPr>
        </p:nvSpPr>
        <p:spPr>
          <a:xfrm>
            <a:off x="6190487" y="315468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cknowledgements A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0" y="6579439"/>
            <a:ext cx="9144000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1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320040" y="242134"/>
            <a:ext cx="850392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 dirty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Acknowledgements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511296" y="1220919"/>
            <a:ext cx="5111496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3511296" y="2369944"/>
            <a:ext cx="5111496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3"/>
          </p:nvPr>
        </p:nvSpPr>
        <p:spPr>
          <a:xfrm>
            <a:off x="3511296" y="4118716"/>
            <a:ext cx="5111496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ight text, Left imag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5102351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102351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Shape 36"/>
          <p:cNvSpPr txBox="1">
            <a:spLocks noGrp="1"/>
          </p:cNvSpPr>
          <p:nvPr>
            <p:ph type="body" idx="4"/>
          </p:nvPr>
        </p:nvSpPr>
        <p:spPr>
          <a:xfrm>
            <a:off x="2578608" y="6583679"/>
            <a:ext cx="19933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ft text, Right imag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521208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548639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Shape 43"/>
          <p:cNvSpPr txBox="1">
            <a:spLocks noGrp="1"/>
          </p:cNvSpPr>
          <p:nvPr>
            <p:ph type="body" idx="4"/>
          </p:nvPr>
        </p:nvSpPr>
        <p:spPr>
          <a:xfrm>
            <a:off x="4572000" y="6583679"/>
            <a:ext cx="19933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ext, Top image B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576072" y="4814316"/>
            <a:ext cx="7982711" cy="1444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576072" y="3954780"/>
            <a:ext cx="7982711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pic" idx="3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6190487" y="342900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hasize key poin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0" y="4709160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320039" y="548639"/>
            <a:ext cx="8503920" cy="9235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Clr>
                <a:srgbClr val="BFBFBF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594360" y="211531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572000" y="210311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5"/>
          </p:nvPr>
        </p:nvSpPr>
        <p:spPr>
          <a:xfrm>
            <a:off x="594360" y="472135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6"/>
          </p:nvPr>
        </p:nvSpPr>
        <p:spPr>
          <a:xfrm>
            <a:off x="594360" y="3418332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7"/>
          </p:nvPr>
        </p:nvSpPr>
        <p:spPr>
          <a:xfrm>
            <a:off x="4572000" y="340613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hasize acronym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49808" y="2255519"/>
            <a:ext cx="7653528" cy="37063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749808" y="779402"/>
            <a:ext cx="7653528" cy="12893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text, Bottom image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81144" y="750018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740664" y="675560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Shape 72"/>
          <p:cNvSpPr txBox="1">
            <a:spLocks noGrp="1"/>
          </p:cNvSpPr>
          <p:nvPr>
            <p:ph type="body" idx="4"/>
          </p:nvPr>
        </p:nvSpPr>
        <p:spPr>
          <a:xfrm>
            <a:off x="6190487" y="315468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cknowledgements B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320040" y="242134"/>
            <a:ext cx="850392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 dirty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Acknowledgements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571208" y="1421133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571206" y="3011686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3"/>
          </p:nvPr>
        </p:nvSpPr>
        <p:spPr>
          <a:xfrm>
            <a:off x="571208" y="4628567"/>
            <a:ext cx="8051582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/>
          <p:nvPr/>
        </p:nvSpPr>
        <p:spPr>
          <a:xfrm>
            <a:off x="0" y="6579439"/>
            <a:ext cx="9144000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1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ext, Top image A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81144" y="4123944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740664" y="4049485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idx="3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Shape 87"/>
          <p:cNvSpPr txBox="1">
            <a:spLocks noGrp="1"/>
          </p:cNvSpPr>
          <p:nvPr>
            <p:ph type="body" idx="4"/>
          </p:nvPr>
        </p:nvSpPr>
        <p:spPr>
          <a:xfrm>
            <a:off x="6190487" y="342900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EE">
            <a:alpha val="800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entury Gothic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BFBD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emf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210600" y="1274075"/>
            <a:ext cx="8771699" cy="2432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6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Northwest United States Agriculture III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2"/>
          </p:nvPr>
        </p:nvSpPr>
        <p:spPr>
          <a:xfrm>
            <a:off x="2133600" y="5358375"/>
            <a:ext cx="3352799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Madeline Ruid (Team Lead)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3"/>
          </p:nvPr>
        </p:nvSpPr>
        <p:spPr>
          <a:xfrm>
            <a:off x="2249424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Matthew Mullen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4"/>
          </p:nvPr>
        </p:nvSpPr>
        <p:spPr>
          <a:xfrm>
            <a:off x="2249424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James </a:t>
            </a:r>
            <a:r>
              <a:rPr lang="en-US" sz="1800" b="0" i="0" u="none" strike="noStrike" cap="none" baseline="0" dirty="0" smtClean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Hendrickson</a:t>
            </a:r>
            <a:endParaRPr lang="en-US" sz="1800" b="0" i="0" u="none" strike="noStrike" cap="none" baseline="0" dirty="0">
              <a:solidFill>
                <a:srgbClr val="A5A5A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body" idx="5"/>
          </p:nvPr>
        </p:nvSpPr>
        <p:spPr>
          <a:xfrm>
            <a:off x="5663183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Teresa Fenn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6"/>
          </p:nvPr>
        </p:nvSpPr>
        <p:spPr>
          <a:xfrm>
            <a:off x="5660135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Sarah Philbrick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7"/>
          </p:nvPr>
        </p:nvSpPr>
        <p:spPr>
          <a:xfrm>
            <a:off x="1143000" y="4032503"/>
            <a:ext cx="6858000" cy="7406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950" b="0" i="1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Assessing Current and Future Plant Hardiness Zones for Apple Production in Washington State using Climate Models and NASA Earth Observations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Project </a:t>
            </a: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Methodology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222238"/>
              </p:ext>
            </p:extLst>
          </p:nvPr>
        </p:nvGraphicFramePr>
        <p:xfrm>
          <a:off x="50801" y="467361"/>
          <a:ext cx="9061018" cy="61042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52916"/>
                <a:gridCol w="7808102"/>
              </a:tblGrid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              Plant Hardiness Zones                                                  Suitability Maps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Accuracy Assessment</a:t>
                      </a:r>
                      <a:r>
                        <a:rPr lang="en-US" baseline="0" dirty="0" smtClean="0"/>
                        <a:t>                                              Future Change Analysis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96978" y="576981"/>
            <a:ext cx="8969246" cy="5920476"/>
            <a:chOff x="244053" y="566821"/>
            <a:chExt cx="8403684" cy="5920476"/>
          </a:xfrm>
        </p:grpSpPr>
        <p:sp>
          <p:nvSpPr>
            <p:cNvPr id="6" name="Rounded Rectangle 5"/>
            <p:cNvSpPr/>
            <p:nvPr/>
          </p:nvSpPr>
          <p:spPr>
            <a:xfrm>
              <a:off x="1487837" y="645026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MODIS LST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87836" y="1552260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Climate Model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796030" y="703685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Mosaic images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38698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Mask to study area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93746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Convert K to C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248795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Project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715212" y="566821"/>
              <a:ext cx="9432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Estimate air temp from LST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00614" y="566821"/>
              <a:ext cx="938040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Remove outliers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686016" y="566821"/>
              <a:ext cx="9617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Create rolling averages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Arrow Connector 14"/>
            <p:cNvCxnSpPr>
              <a:stCxn id="8" idx="2"/>
            </p:cNvCxnSpPr>
            <p:nvPr/>
          </p:nvCxnSpPr>
          <p:spPr>
            <a:xfrm>
              <a:off x="3260969" y="1172943"/>
              <a:ext cx="172503" cy="2111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3"/>
            </p:cNvCxnSpPr>
            <p:nvPr/>
          </p:nvCxnSpPr>
          <p:spPr>
            <a:xfrm>
              <a:off x="2740507" y="985239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271546" y="1646110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207350" y="1650018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658434" y="950044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638655" y="953952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757527" y="1771248"/>
              <a:ext cx="589694" cy="1798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2" idx="2"/>
            </p:cNvCxnSpPr>
            <p:nvPr/>
          </p:nvCxnSpPr>
          <p:spPr>
            <a:xfrm flipV="1">
              <a:off x="5929927" y="1172943"/>
              <a:ext cx="256896" cy="2111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10521" y="2545524"/>
              <a:ext cx="0" cy="1970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ounded Rectangle 23"/>
            <p:cNvSpPr/>
            <p:nvPr/>
          </p:nvSpPr>
          <p:spPr>
            <a:xfrm>
              <a:off x="1504857" y="2909199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Find minimum value per year for each pixel and average from 2002-2015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487836" y="3742135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Classify into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6" name="Straight Arrow Connector 25"/>
            <p:cNvCxnSpPr>
              <a:stCxn id="24" idx="2"/>
            </p:cNvCxnSpPr>
            <p:nvPr/>
          </p:nvCxnSpPr>
          <p:spPr>
            <a:xfrm>
              <a:off x="308661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5141459" y="2913107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GDD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124438" y="3746042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Apply weights and classify into Suitability Regions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208285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avg temp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275111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Import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5596027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683971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75374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10521" y="4598531"/>
              <a:ext cx="0" cy="18887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1470615" y="4852713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Compare MODIS produced PHZ maps to current PHZ maps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474500" y="562307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Test climate model used against historical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141459" y="524375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Use Cropscape data to find which present day land covers will be most suitable for apple orchards in the future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44053" y="578786"/>
              <a:ext cx="1066146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Pre-Processing</a:t>
              </a:r>
              <a:endParaRPr lang="en-US" sz="15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67421" y="2632147"/>
              <a:ext cx="1042777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Data </a:t>
              </a:r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Analysis</a:t>
              </a: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Four </a:t>
              </a: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time periods (present day, 2045, 2065, 2095</a:t>
              </a:r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)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67421" y="4644094"/>
              <a:ext cx="1037725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Post Analysis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0" y="495044"/>
            <a:ext cx="9144000" cy="4068677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513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 (maps current)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 (maps 2045)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 (maps 2065)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 (maps 2095)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4572000" y="4709160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body" idx="2"/>
          </p:nvPr>
        </p:nvSpPr>
        <p:spPr>
          <a:xfrm>
            <a:off x="320039" y="548639"/>
            <a:ext cx="8503920" cy="9235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BFBFBF"/>
              </a:buClr>
              <a:buSzPct val="25000"/>
              <a:buFont typeface="Arial"/>
              <a:buNone/>
            </a:pPr>
            <a:r>
              <a:rPr lang="en-US" sz="5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Conclusions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3"/>
          </p:nvPr>
        </p:nvSpPr>
        <p:spPr>
          <a:xfrm>
            <a:off x="594360" y="211531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sz="4400" b="1" i="0" u="none" strike="noStrike" cap="none" baseline="0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body" idx="4"/>
          </p:nvPr>
        </p:nvSpPr>
        <p:spPr>
          <a:xfrm>
            <a:off x="4572000" y="210311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Shape 216"/>
          <p:cNvSpPr txBox="1">
            <a:spLocks noGrp="1"/>
          </p:cNvSpPr>
          <p:nvPr>
            <p:ph type="body" idx="5"/>
          </p:nvPr>
        </p:nvSpPr>
        <p:spPr>
          <a:xfrm>
            <a:off x="594360" y="472135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sz="4400" b="1" i="0" u="none" strike="noStrike" cap="none" baseline="0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body" idx="6"/>
          </p:nvPr>
        </p:nvSpPr>
        <p:spPr>
          <a:xfrm>
            <a:off x="594360" y="3418332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sz="4400" b="1" i="0" u="none" strike="noStrike" cap="none" baseline="0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body" idx="7"/>
          </p:nvPr>
        </p:nvSpPr>
        <p:spPr>
          <a:xfrm>
            <a:off x="4572000" y="340613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4581144" y="750018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Interactive program to allow for analysis of other crops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Incorporate precipitation and wind data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body" idx="2"/>
          </p:nvPr>
        </p:nvSpPr>
        <p:spPr>
          <a:xfrm>
            <a:off x="740664" y="675560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60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Future Work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3" b="21513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idx="4"/>
          </p:nvPr>
        </p:nvSpPr>
        <p:spPr>
          <a:xfrm>
            <a:off x="5370491" y="6568225"/>
            <a:ext cx="3773510" cy="2897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Image Source: John Chamberlain, Flickr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571208" y="1421133"/>
            <a:ext cx="8051583" cy="11513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Kenton Ross, NASA DEVELOP National Program Science Advisor</a:t>
            </a: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Noelle Baker, NASA Postdoctoral Program Fellow</a:t>
            </a: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Jeffry Ely, NASA DEVELOP Geoinformation Scientist</a:t>
            </a: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1550" b="0" i="0" u="none" strike="noStrike" cap="none" baseline="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body" idx="2"/>
          </p:nvPr>
        </p:nvSpPr>
        <p:spPr>
          <a:xfrm>
            <a:off x="571206" y="3011686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Michael Glenn, USDA-ARS Appalachian Fruit Research Station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3"/>
          </p:nvPr>
        </p:nvSpPr>
        <p:spPr>
          <a:xfrm>
            <a:off x="571208" y="4628567"/>
            <a:ext cx="8051582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Northwest United States Agriculture I, Fall 2014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Northwest United State Agriculture II, Spring 2014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594358" y="940212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Advisors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594358" y="2547588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Partners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594358" y="4154962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975026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Washington climate is currently well-suited to apple production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Produces 65% of the nation’s apples, adds </a:t>
            </a:r>
            <a:r>
              <a:rPr lang="en-US" sz="20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$2.2 </a:t>
            </a: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billion to economy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Future climate change may result in a shift of these ideal locations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4975026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Concerns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4"/>
          </p:nvPr>
        </p:nvSpPr>
        <p:spPr>
          <a:xfrm>
            <a:off x="2865207" y="6425204"/>
            <a:ext cx="41636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85454"/>
              </a:buClr>
              <a:buSzPct val="25000"/>
              <a:buFont typeface="Arial"/>
              <a:buNone/>
            </a:pPr>
            <a:r>
              <a:rPr lang="en-US" sz="1200" i="0" u="none" strike="noStrike" cap="none" baseline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 Credit: </a:t>
            </a:r>
            <a:r>
              <a:rPr lang="en-US" sz="12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NRCS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9" r="28199"/>
          <a:stretch>
            <a:fillRect/>
          </a:stretch>
        </p:blipFill>
        <p:spPr/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-77272" y="6541273"/>
            <a:ext cx="3773510" cy="2897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Gothic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Image Source: Liz West, Flickr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70134" y="1335975"/>
            <a:ext cx="2896800" cy="3117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Study Period: </a:t>
            </a:r>
          </a:p>
          <a:p>
            <a:pPr marR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Current</a:t>
            </a: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2002-20</a:t>
            </a: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Future</a:t>
            </a: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2045</a:t>
            </a: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2065</a:t>
            </a: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2095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2"/>
          </p:nvPr>
        </p:nvSpPr>
        <p:spPr>
          <a:xfrm>
            <a:off x="124247" y="158230"/>
            <a:ext cx="7982700" cy="704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Study Area: Washington, </a:t>
            </a:r>
            <a:r>
              <a:rPr lang="en-US" sz="40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USA</a:t>
            </a: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l="9040" t="31526" r="8917" b="6596"/>
          <a:stretch/>
        </p:blipFill>
        <p:spPr>
          <a:xfrm>
            <a:off x="19333100" y="12301850"/>
            <a:ext cx="4231849" cy="41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l="9040" t="31526" r="8917" b="6596"/>
          <a:stretch/>
        </p:blipFill>
        <p:spPr>
          <a:xfrm>
            <a:off x="19485500" y="12454250"/>
            <a:ext cx="4231849" cy="41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 l="9040" t="31526" r="8917" b="6596"/>
          <a:stretch/>
        </p:blipFill>
        <p:spPr>
          <a:xfrm>
            <a:off x="19637900" y="12606650"/>
            <a:ext cx="4231849" cy="41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t="2200" r="1822" b="2177"/>
          <a:stretch/>
        </p:blipFill>
        <p:spPr>
          <a:xfrm>
            <a:off x="2427111" y="1162757"/>
            <a:ext cx="6558844" cy="503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09" y="4913846"/>
            <a:ext cx="1575061" cy="121709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18" y="5552661"/>
            <a:ext cx="1404403" cy="2167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224060" y="1335974"/>
            <a:ext cx="3979036" cy="336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entury Gothic" panose="020B0502020202020204" pitchFamily="34" charset="0"/>
              </a:rPr>
              <a:t>Apple Orchards in Washington State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5102351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Guide as to which plants will thrive at a given location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Based on annual extreme minimum temperature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Divided into 10 degree Fahrenheit zones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Apples grow best in zones 5 and 6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body" idx="3"/>
          </p:nvPr>
        </p:nvSpPr>
        <p:spPr>
          <a:xfrm>
            <a:off x="5102351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7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 Hardiness Zones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0" y="1519225"/>
            <a:ext cx="4453299" cy="3441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idx="4"/>
          </p:nvPr>
        </p:nvSpPr>
        <p:spPr>
          <a:xfrm>
            <a:off x="-77275" y="6595560"/>
            <a:ext cx="3078050" cy="378349"/>
          </a:xfrm>
        </p:spPr>
        <p:txBody>
          <a:bodyPr/>
          <a:lstStyle/>
          <a:p>
            <a:pPr algn="l"/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Image Source: </a:t>
            </a:r>
            <a:r>
              <a:rPr lang="en-US" sz="1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Placeuvm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Flickr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4572000" y="4709160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Ideal average temperature of 19 °C 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2"/>
          </p:nvPr>
        </p:nvSpPr>
        <p:spPr>
          <a:xfrm>
            <a:off x="320039" y="548639"/>
            <a:ext cx="8503920" cy="9235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BFBFBF"/>
              </a:buClr>
              <a:buSzPct val="25000"/>
              <a:buFont typeface="Arial"/>
              <a:buNone/>
            </a:pPr>
            <a:r>
              <a:rPr lang="en-US" sz="5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Apple Suitability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3"/>
          </p:nvPr>
        </p:nvSpPr>
        <p:spPr>
          <a:xfrm>
            <a:off x="594360" y="211531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75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1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 Hardiness Zones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4"/>
          </p:nvPr>
        </p:nvSpPr>
        <p:spPr>
          <a:xfrm>
            <a:off x="4572000" y="210311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Based on average annual extreme minimum temperature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5"/>
          </p:nvPr>
        </p:nvSpPr>
        <p:spPr>
          <a:xfrm>
            <a:off x="594360" y="472135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75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1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Growing Season </a:t>
            </a:r>
            <a:r>
              <a:rPr lang="en-US" sz="31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Temperature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6"/>
          </p:nvPr>
        </p:nvSpPr>
        <p:spPr>
          <a:xfrm>
            <a:off x="594360" y="3418332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75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1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Growing Degree Days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7"/>
          </p:nvPr>
        </p:nvSpPr>
        <p:spPr>
          <a:xfrm>
            <a:off x="4572000" y="340613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Heat accumulation formula: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([Tmax + Tmin]/2) - 5 °C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521208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 Plant Hardiness Zones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Current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Forecasted (2045, 2065, and 2095</a:t>
            </a:r>
            <a:r>
              <a:rPr lang="en-US" sz="20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558800" marR="0" lvl="1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 areas suitable for apple growth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Current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Forecasted (2045, 2065, and 2095)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548639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Objectives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3"/>
          </p:nvPr>
        </p:nvSpPr>
        <p:spPr>
          <a:xfrm>
            <a:off x="4693919" y="2130551"/>
            <a:ext cx="3974592" cy="4270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Michael Glen, Ph.D. United States Department of Agriculture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735" y="3451287"/>
            <a:ext cx="2381250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25"/>
          <p:cNvSpPr txBox="1">
            <a:spLocks/>
          </p:cNvSpPr>
          <p:nvPr/>
        </p:nvSpPr>
        <p:spPr>
          <a:xfrm>
            <a:off x="4710846" y="640079"/>
            <a:ext cx="3770376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entury Gothic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SzPct val="25000"/>
              <a:buFont typeface="Arial"/>
              <a:buNone/>
            </a:pPr>
            <a:r>
              <a:rPr lang="en-US" sz="4000" b="1" dirty="0" smtClean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Partner</a:t>
            </a:r>
            <a:endParaRPr lang="en-US" sz="40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2197" r="1884" b="2337"/>
          <a:stretch/>
        </p:blipFill>
        <p:spPr>
          <a:xfrm>
            <a:off x="2258458" y="1277957"/>
            <a:ext cx="6753338" cy="517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6" y="4748197"/>
            <a:ext cx="2500000" cy="1524390"/>
          </a:xfrm>
          <a:prstGeom prst="rect">
            <a:avLst/>
          </a:prstGeom>
        </p:spPr>
      </p:pic>
      <p:sp>
        <p:nvSpPr>
          <p:cNvPr id="166" name="Shape 166"/>
          <p:cNvSpPr txBox="1">
            <a:spLocks noGrp="1"/>
          </p:cNvSpPr>
          <p:nvPr>
            <p:ph type="body" idx="2"/>
          </p:nvPr>
        </p:nvSpPr>
        <p:spPr>
          <a:xfrm>
            <a:off x="749808" y="-277872"/>
            <a:ext cx="7653599" cy="128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Earth Observations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3"/>
          </p:nvPr>
        </p:nvSpPr>
        <p:spPr>
          <a:xfrm>
            <a:off x="1418994" y="5820895"/>
            <a:ext cx="9275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6040" y="1297338"/>
            <a:ext cx="397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Century Gothic" panose="020B0502020202020204" pitchFamily="34" charset="0"/>
              </a:rPr>
              <a:t>MODIS Land Surface Temperature in  Washington State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66" y="5512158"/>
            <a:ext cx="1010413" cy="913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Project </a:t>
            </a: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Methodology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222238"/>
              </p:ext>
            </p:extLst>
          </p:nvPr>
        </p:nvGraphicFramePr>
        <p:xfrm>
          <a:off x="50801" y="467361"/>
          <a:ext cx="9061018" cy="61042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52916"/>
                <a:gridCol w="7808102"/>
              </a:tblGrid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              Plant Hardiness Zones                                                  Suitability Maps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Accuracy Assessment</a:t>
                      </a:r>
                      <a:r>
                        <a:rPr lang="en-US" baseline="0" dirty="0" smtClean="0"/>
                        <a:t>                                              Future Change Analysis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96978" y="576981"/>
            <a:ext cx="8969246" cy="5920476"/>
            <a:chOff x="244053" y="566821"/>
            <a:chExt cx="8403684" cy="5920476"/>
          </a:xfrm>
        </p:grpSpPr>
        <p:sp>
          <p:nvSpPr>
            <p:cNvPr id="6" name="Rounded Rectangle 5"/>
            <p:cNvSpPr/>
            <p:nvPr/>
          </p:nvSpPr>
          <p:spPr>
            <a:xfrm>
              <a:off x="1487837" y="645026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MODIS LST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87836" y="1552260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Climate Model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796030" y="703685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Mosaic images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38698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Mask to study area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93746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Convert K to C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248795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Project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715212" y="566821"/>
              <a:ext cx="9432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Estimate air temp from LST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00614" y="566821"/>
              <a:ext cx="938040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Remove outliers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686016" y="566821"/>
              <a:ext cx="9617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Create rolling averages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Arrow Connector 14"/>
            <p:cNvCxnSpPr>
              <a:stCxn id="8" idx="2"/>
            </p:cNvCxnSpPr>
            <p:nvPr/>
          </p:nvCxnSpPr>
          <p:spPr>
            <a:xfrm>
              <a:off x="3260969" y="1172943"/>
              <a:ext cx="172503" cy="2111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3"/>
            </p:cNvCxnSpPr>
            <p:nvPr/>
          </p:nvCxnSpPr>
          <p:spPr>
            <a:xfrm>
              <a:off x="2740507" y="985239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271546" y="1646110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207350" y="1650018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658434" y="950044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638655" y="953952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757527" y="1771248"/>
              <a:ext cx="589694" cy="1798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2" idx="2"/>
            </p:cNvCxnSpPr>
            <p:nvPr/>
          </p:nvCxnSpPr>
          <p:spPr>
            <a:xfrm flipV="1">
              <a:off x="5929927" y="1172943"/>
              <a:ext cx="256896" cy="2111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10521" y="2545524"/>
              <a:ext cx="0" cy="1970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ounded Rectangle 23"/>
            <p:cNvSpPr/>
            <p:nvPr/>
          </p:nvSpPr>
          <p:spPr>
            <a:xfrm>
              <a:off x="1504857" y="2909199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Find minimum value per year for each pixel and average from 2002-2015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487836" y="3742135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Classify into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6" name="Straight Arrow Connector 25"/>
            <p:cNvCxnSpPr>
              <a:stCxn id="24" idx="2"/>
            </p:cNvCxnSpPr>
            <p:nvPr/>
          </p:nvCxnSpPr>
          <p:spPr>
            <a:xfrm>
              <a:off x="308661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5141459" y="2913107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GDD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124438" y="3746042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Apply weights and classify into Suitability Regions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208285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avg temp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275111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Import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5596027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683971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75374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10521" y="4598531"/>
              <a:ext cx="0" cy="18887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1470615" y="4852713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Compare MODIS produced PHZ maps to current PHZ maps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474500" y="562307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Test climate model used against historical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141459" y="524375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Use Cropscape data to find which present day land covers will be most suitable for apple orchards in the future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44053" y="578786"/>
              <a:ext cx="1066146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Pre-Processing</a:t>
              </a:r>
              <a:endParaRPr lang="en-US" sz="15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67421" y="2632147"/>
              <a:ext cx="1042777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Data </a:t>
              </a:r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Analysis</a:t>
              </a: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Four </a:t>
              </a: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time periods (present day, 2045, 2065, 2095</a:t>
              </a:r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)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67421" y="4644094"/>
              <a:ext cx="1037725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Post Analysis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2469654"/>
            <a:ext cx="9144000" cy="4103866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075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Project </a:t>
            </a: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Methodology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222238"/>
              </p:ext>
            </p:extLst>
          </p:nvPr>
        </p:nvGraphicFramePr>
        <p:xfrm>
          <a:off x="50801" y="467361"/>
          <a:ext cx="9061018" cy="61042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52916"/>
                <a:gridCol w="7808102"/>
              </a:tblGrid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              Plant Hardiness Zones                                                  Suitability Maps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Accuracy Assessment</a:t>
                      </a:r>
                      <a:r>
                        <a:rPr lang="en-US" baseline="0" dirty="0" smtClean="0"/>
                        <a:t>                                              Future Change Analysis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96978" y="576981"/>
            <a:ext cx="8969246" cy="5920476"/>
            <a:chOff x="244053" y="566821"/>
            <a:chExt cx="8403684" cy="5920476"/>
          </a:xfrm>
        </p:grpSpPr>
        <p:sp>
          <p:nvSpPr>
            <p:cNvPr id="6" name="Rounded Rectangle 5"/>
            <p:cNvSpPr/>
            <p:nvPr/>
          </p:nvSpPr>
          <p:spPr>
            <a:xfrm>
              <a:off x="1487837" y="645026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MODIS LST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87836" y="1552260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Climate Model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796030" y="703685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Mosaic images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38698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Mask to study area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93746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Convert K to C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248795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Project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715212" y="566821"/>
              <a:ext cx="9432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Estimate air temp from LST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00614" y="566821"/>
              <a:ext cx="938040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Remove outliers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686016" y="566821"/>
              <a:ext cx="9617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Create rolling averages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Arrow Connector 14"/>
            <p:cNvCxnSpPr>
              <a:stCxn id="8" idx="2"/>
            </p:cNvCxnSpPr>
            <p:nvPr/>
          </p:nvCxnSpPr>
          <p:spPr>
            <a:xfrm>
              <a:off x="3260969" y="1172943"/>
              <a:ext cx="172503" cy="2111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3"/>
            </p:cNvCxnSpPr>
            <p:nvPr/>
          </p:nvCxnSpPr>
          <p:spPr>
            <a:xfrm>
              <a:off x="2740507" y="985239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271546" y="1646110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207350" y="1650018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658434" y="950044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638655" y="953952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757527" y="1771248"/>
              <a:ext cx="589694" cy="1798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2" idx="2"/>
            </p:cNvCxnSpPr>
            <p:nvPr/>
          </p:nvCxnSpPr>
          <p:spPr>
            <a:xfrm flipV="1">
              <a:off x="5929927" y="1172943"/>
              <a:ext cx="256896" cy="2111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10521" y="2545524"/>
              <a:ext cx="0" cy="1970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ounded Rectangle 23"/>
            <p:cNvSpPr/>
            <p:nvPr/>
          </p:nvSpPr>
          <p:spPr>
            <a:xfrm>
              <a:off x="1504857" y="2909199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Find minimum value per year for each pixel and average from 2002-2015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487836" y="3742135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Classify into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6" name="Straight Arrow Connector 25"/>
            <p:cNvCxnSpPr>
              <a:stCxn id="24" idx="2"/>
            </p:cNvCxnSpPr>
            <p:nvPr/>
          </p:nvCxnSpPr>
          <p:spPr>
            <a:xfrm>
              <a:off x="308661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5141459" y="2913107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GDD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124438" y="3746042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Apply weights and classify into Suitability Regions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208285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avg temp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275111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Import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5596027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683971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75374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10521" y="4598531"/>
              <a:ext cx="0" cy="18887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1470615" y="4852713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Compare MODIS produced PHZ maps to current PHZ maps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474500" y="562307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Test climate model used against historical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141459" y="524375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Use Cropscape data to find which present day land covers will be most suitable for apple orchards in the future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44053" y="578786"/>
              <a:ext cx="1066146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Pre-Processing</a:t>
              </a:r>
              <a:endParaRPr lang="en-US" sz="15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67421" y="2632147"/>
              <a:ext cx="1042777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Data </a:t>
              </a:r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Analysis</a:t>
              </a: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Four </a:t>
              </a: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time periods (present day, 2045, 2065, 2095</a:t>
              </a:r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)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67421" y="4644094"/>
              <a:ext cx="1037725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Post Analysis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0" y="4526570"/>
            <a:ext cx="9144000" cy="2046950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0" y="462217"/>
            <a:ext cx="9129710" cy="2046950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698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griculture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7EB761"/>
      </a:accent1>
      <a:accent2>
        <a:srgbClr val="638E7C"/>
      </a:accent2>
      <a:accent3>
        <a:srgbClr val="4E6A89"/>
      </a:accent3>
      <a:accent4>
        <a:srgbClr val="D2AB70"/>
      </a:accent4>
      <a:accent5>
        <a:srgbClr val="CA8978"/>
      </a:accent5>
      <a:accent6>
        <a:srgbClr val="C3677B"/>
      </a:accent6>
      <a:hlink>
        <a:srgbClr val="7EB761"/>
      </a:hlink>
      <a:folHlink>
        <a:srgbClr val="7EB76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756</Words>
  <Application>Microsoft Office PowerPoint</Application>
  <PresentationFormat>On-screen Show (4:3)</PresentationFormat>
  <Paragraphs>153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Helvetica Neue</vt:lpstr>
      <vt:lpstr>Questrial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Philbrick, Sarah A. (LARC-E3)[SSAI DEVELOP]</dc:creator>
  <cp:lastModifiedBy>Philbrick, Sarah A. (LARC-E3)[SSAI DEVELOP]</cp:lastModifiedBy>
  <cp:revision>25</cp:revision>
  <dcterms:modified xsi:type="dcterms:W3CDTF">2015-07-01T12:41:06Z</dcterms:modified>
</cp:coreProperties>
</file>