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2" clrIdx="0">
    <p:extLst>
      <p:ext uri="{19B8F6BF-5375-455C-9EA6-DF929625EA0E}">
        <p15:presenceInfo xmlns:p15="http://schemas.microsoft.com/office/powerpoint/2012/main" userId="S-1-5-21-330711430-3775241029-4075259233-682401" providerId="AD"/>
      </p:ext>
    </p:extLst>
  </p:cmAuthor>
  <p:cmAuthor id="2" name="Rousseau, Nick J (329D-Affiliate)" initials="RNJ(" lastIdx="1" clrIdx="1">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57688F"/>
    <a:srgbClr val="6971B2"/>
    <a:srgbClr val="262626"/>
    <a:srgbClr val="53598C"/>
    <a:srgbClr val="7FB662"/>
    <a:srgbClr val="C9E1BD"/>
    <a:srgbClr val="A3CC8E"/>
    <a:srgbClr val="FAE1D6"/>
    <a:srgbClr val="F1A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4660"/>
  </p:normalViewPr>
  <p:slideViewPr>
    <p:cSldViewPr snapToGrid="0">
      <p:cViewPr>
        <p:scale>
          <a:sx n="30" d="100"/>
          <a:sy n="30" d="100"/>
        </p:scale>
        <p:origin x="2754"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1208C-B293-6146-A4AA-CA78F7F0C9E0}" type="doc">
      <dgm:prSet loTypeId="urn:microsoft.com/office/officeart/2005/8/layout/chevron1" loCatId="relationship" qsTypeId="urn:microsoft.com/office/officeart/2005/8/quickstyle/simple1" qsCatId="simple" csTypeId="urn:microsoft.com/office/officeart/2005/8/colors/accent5_3" csCatId="accent5" phldr="1"/>
      <dgm:spPr/>
      <dgm:t>
        <a:bodyPr/>
        <a:lstStyle/>
        <a:p>
          <a:endParaRPr lang="en-US"/>
        </a:p>
      </dgm:t>
    </dgm:pt>
    <dgm:pt modelId="{EB344985-7786-9640-94C2-647E028E4338}">
      <dgm:prSet phldrT="[Text]" custT="1"/>
      <dgm:spPr>
        <a:solidFill>
          <a:srgbClr val="3E4268"/>
        </a:solidFill>
      </dgm:spPr>
      <dgm:t>
        <a:bodyPr/>
        <a:lstStyle/>
        <a:p>
          <a:r>
            <a:rPr lang="en-US" sz="3000" dirty="0"/>
            <a:t>Fetch near real-time </a:t>
          </a:r>
          <a:r>
            <a:rPr lang="en-US" sz="3000" dirty="0" smtClean="0"/>
            <a:t>land cover </a:t>
          </a:r>
          <a:r>
            <a:rPr lang="en-US" sz="3000" dirty="0"/>
            <a:t>VIIRS data </a:t>
          </a:r>
        </a:p>
      </dgm:t>
    </dgm:pt>
    <dgm:pt modelId="{1615D492-241F-7F47-A129-8619347516F8}" type="parTrans" cxnId="{2B71E6C8-C18B-1E4F-8ED7-96BF480CF422}">
      <dgm:prSet/>
      <dgm:spPr/>
      <dgm:t>
        <a:bodyPr/>
        <a:lstStyle/>
        <a:p>
          <a:endParaRPr lang="en-US"/>
        </a:p>
      </dgm:t>
    </dgm:pt>
    <dgm:pt modelId="{5631E8B9-5B11-4747-9BC3-272B357E47B9}" type="sibTrans" cxnId="{2B71E6C8-C18B-1E4F-8ED7-96BF480CF422}">
      <dgm:prSet/>
      <dgm:spPr/>
      <dgm:t>
        <a:bodyPr/>
        <a:lstStyle/>
        <a:p>
          <a:endParaRPr lang="en-US"/>
        </a:p>
      </dgm:t>
    </dgm:pt>
    <dgm:pt modelId="{E0DB7D84-C444-3D4E-BB53-D721FE378E9C}">
      <dgm:prSet phldrT="[Text]" custT="1"/>
      <dgm:spPr>
        <a:solidFill>
          <a:srgbClr val="3E4268"/>
        </a:solidFill>
      </dgm:spPr>
      <dgm:t>
        <a:bodyPr/>
        <a:lstStyle/>
        <a:p>
          <a:r>
            <a:rPr lang="en-US" sz="3000" dirty="0"/>
            <a:t>Convert </a:t>
          </a:r>
          <a:r>
            <a:rPr lang="en-US" sz="3000" dirty="0" smtClean="0"/>
            <a:t>land cover </a:t>
          </a:r>
          <a:r>
            <a:rPr lang="en-US" sz="3000" dirty="0"/>
            <a:t>to NDSI</a:t>
          </a:r>
        </a:p>
      </dgm:t>
    </dgm:pt>
    <dgm:pt modelId="{EC0F4923-FC4C-FD4C-9B37-02155C033CCC}" type="parTrans" cxnId="{2DC653E0-B01B-4745-91CD-45C9617BF64F}">
      <dgm:prSet/>
      <dgm:spPr/>
      <dgm:t>
        <a:bodyPr/>
        <a:lstStyle/>
        <a:p>
          <a:endParaRPr lang="en-US"/>
        </a:p>
      </dgm:t>
    </dgm:pt>
    <dgm:pt modelId="{E13450BA-110A-4F4A-AA52-BAC13738215D}" type="sibTrans" cxnId="{2DC653E0-B01B-4745-91CD-45C9617BF64F}">
      <dgm:prSet/>
      <dgm:spPr/>
      <dgm:t>
        <a:bodyPr/>
        <a:lstStyle/>
        <a:p>
          <a:endParaRPr lang="en-US"/>
        </a:p>
      </dgm:t>
    </dgm:pt>
    <dgm:pt modelId="{2DD3A73F-166E-8345-8678-82455AEE75D5}">
      <dgm:prSet phldrT="[Text]" custT="1"/>
      <dgm:spPr>
        <a:solidFill>
          <a:srgbClr val="53598C"/>
        </a:solidFill>
      </dgm:spPr>
      <dgm:t>
        <a:bodyPr/>
        <a:lstStyle/>
        <a:p>
          <a:r>
            <a:rPr lang="en-US" sz="3000" dirty="0"/>
            <a:t>Project &amp; Clip to Alaska</a:t>
          </a:r>
        </a:p>
      </dgm:t>
    </dgm:pt>
    <dgm:pt modelId="{CEA72648-2B5E-B74D-8A3C-E9D86E3B21EB}" type="parTrans" cxnId="{3EE8BAD1-E5F3-7C46-9F7C-0114043BBE71}">
      <dgm:prSet/>
      <dgm:spPr/>
      <dgm:t>
        <a:bodyPr/>
        <a:lstStyle/>
        <a:p>
          <a:endParaRPr lang="en-US"/>
        </a:p>
      </dgm:t>
    </dgm:pt>
    <dgm:pt modelId="{B2BF398D-31B3-754F-A583-06018DBDA85D}" type="sibTrans" cxnId="{3EE8BAD1-E5F3-7C46-9F7C-0114043BBE71}">
      <dgm:prSet/>
      <dgm:spPr/>
      <dgm:t>
        <a:bodyPr/>
        <a:lstStyle/>
        <a:p>
          <a:endParaRPr lang="en-US"/>
        </a:p>
      </dgm:t>
    </dgm:pt>
    <dgm:pt modelId="{2DED2408-6D0B-F94D-8862-8D181EF882D6}" type="pres">
      <dgm:prSet presAssocID="{C201208C-B293-6146-A4AA-CA78F7F0C9E0}" presName="Name0" presStyleCnt="0">
        <dgm:presLayoutVars>
          <dgm:dir/>
          <dgm:animLvl val="lvl"/>
          <dgm:resizeHandles val="exact"/>
        </dgm:presLayoutVars>
      </dgm:prSet>
      <dgm:spPr/>
      <dgm:t>
        <a:bodyPr/>
        <a:lstStyle/>
        <a:p>
          <a:endParaRPr lang="en-US"/>
        </a:p>
      </dgm:t>
    </dgm:pt>
    <dgm:pt modelId="{37AA1731-C02E-7D4C-9C17-5F1F3BCFAAF7}" type="pres">
      <dgm:prSet presAssocID="{EB344985-7786-9640-94C2-647E028E4338}" presName="parTxOnly" presStyleLbl="node1" presStyleIdx="0" presStyleCnt="3">
        <dgm:presLayoutVars>
          <dgm:chMax val="0"/>
          <dgm:chPref val="0"/>
          <dgm:bulletEnabled val="1"/>
        </dgm:presLayoutVars>
      </dgm:prSet>
      <dgm:spPr/>
      <dgm:t>
        <a:bodyPr/>
        <a:lstStyle/>
        <a:p>
          <a:endParaRPr lang="en-US"/>
        </a:p>
      </dgm:t>
    </dgm:pt>
    <dgm:pt modelId="{55B4BA9F-07C5-2C4C-A131-684F6D4A82D7}" type="pres">
      <dgm:prSet presAssocID="{5631E8B9-5B11-4747-9BC3-272B357E47B9}" presName="parTxOnlySpace" presStyleCnt="0"/>
      <dgm:spPr/>
    </dgm:pt>
    <dgm:pt modelId="{DE771A04-7F8D-0F49-84FC-324CBA6792A6}" type="pres">
      <dgm:prSet presAssocID="{E0DB7D84-C444-3D4E-BB53-D721FE378E9C}" presName="parTxOnly" presStyleLbl="node1" presStyleIdx="1" presStyleCnt="3">
        <dgm:presLayoutVars>
          <dgm:chMax val="0"/>
          <dgm:chPref val="0"/>
          <dgm:bulletEnabled val="1"/>
        </dgm:presLayoutVars>
      </dgm:prSet>
      <dgm:spPr/>
      <dgm:t>
        <a:bodyPr/>
        <a:lstStyle/>
        <a:p>
          <a:endParaRPr lang="en-US"/>
        </a:p>
      </dgm:t>
    </dgm:pt>
    <dgm:pt modelId="{B7679222-14AC-D148-B6BA-256A566E2E1F}" type="pres">
      <dgm:prSet presAssocID="{E13450BA-110A-4F4A-AA52-BAC13738215D}" presName="parTxOnlySpace" presStyleCnt="0"/>
      <dgm:spPr/>
    </dgm:pt>
    <dgm:pt modelId="{5040CD09-D291-714D-A399-6D8A75EC4513}" type="pres">
      <dgm:prSet presAssocID="{2DD3A73F-166E-8345-8678-82455AEE75D5}" presName="parTxOnly" presStyleLbl="node1" presStyleIdx="2" presStyleCnt="3">
        <dgm:presLayoutVars>
          <dgm:chMax val="0"/>
          <dgm:chPref val="0"/>
          <dgm:bulletEnabled val="1"/>
        </dgm:presLayoutVars>
      </dgm:prSet>
      <dgm:spPr/>
      <dgm:t>
        <a:bodyPr/>
        <a:lstStyle/>
        <a:p>
          <a:endParaRPr lang="en-US"/>
        </a:p>
      </dgm:t>
    </dgm:pt>
  </dgm:ptLst>
  <dgm:cxnLst>
    <dgm:cxn modelId="{29230E08-E725-2746-93A9-FAB234313D99}" type="presOf" srcId="{2DD3A73F-166E-8345-8678-82455AEE75D5}" destId="{5040CD09-D291-714D-A399-6D8A75EC4513}" srcOrd="0" destOrd="0" presId="urn:microsoft.com/office/officeart/2005/8/layout/chevron1"/>
    <dgm:cxn modelId="{9F1130EE-78B6-8D4F-93DC-513C70DA9FB6}" type="presOf" srcId="{EB344985-7786-9640-94C2-647E028E4338}" destId="{37AA1731-C02E-7D4C-9C17-5F1F3BCFAAF7}" srcOrd="0" destOrd="0" presId="urn:microsoft.com/office/officeart/2005/8/layout/chevron1"/>
    <dgm:cxn modelId="{3EE8BAD1-E5F3-7C46-9F7C-0114043BBE71}" srcId="{C201208C-B293-6146-A4AA-CA78F7F0C9E0}" destId="{2DD3A73F-166E-8345-8678-82455AEE75D5}" srcOrd="2" destOrd="0" parTransId="{CEA72648-2B5E-B74D-8A3C-E9D86E3B21EB}" sibTransId="{B2BF398D-31B3-754F-A583-06018DBDA85D}"/>
    <dgm:cxn modelId="{2B71E6C8-C18B-1E4F-8ED7-96BF480CF422}" srcId="{C201208C-B293-6146-A4AA-CA78F7F0C9E0}" destId="{EB344985-7786-9640-94C2-647E028E4338}" srcOrd="0" destOrd="0" parTransId="{1615D492-241F-7F47-A129-8619347516F8}" sibTransId="{5631E8B9-5B11-4747-9BC3-272B357E47B9}"/>
    <dgm:cxn modelId="{2DC653E0-B01B-4745-91CD-45C9617BF64F}" srcId="{C201208C-B293-6146-A4AA-CA78F7F0C9E0}" destId="{E0DB7D84-C444-3D4E-BB53-D721FE378E9C}" srcOrd="1" destOrd="0" parTransId="{EC0F4923-FC4C-FD4C-9B37-02155C033CCC}" sibTransId="{E13450BA-110A-4F4A-AA52-BAC13738215D}"/>
    <dgm:cxn modelId="{99ED8EB5-6351-CA4E-9062-2898A94C0919}" type="presOf" srcId="{C201208C-B293-6146-A4AA-CA78F7F0C9E0}" destId="{2DED2408-6D0B-F94D-8862-8D181EF882D6}" srcOrd="0" destOrd="0" presId="urn:microsoft.com/office/officeart/2005/8/layout/chevron1"/>
    <dgm:cxn modelId="{EC358A3F-8653-B541-80CD-6E1C199B633A}" type="presOf" srcId="{E0DB7D84-C444-3D4E-BB53-D721FE378E9C}" destId="{DE771A04-7F8D-0F49-84FC-324CBA6792A6}" srcOrd="0" destOrd="0" presId="urn:microsoft.com/office/officeart/2005/8/layout/chevron1"/>
    <dgm:cxn modelId="{82FFCD59-D9DD-6441-9E1B-B85EB6B76BA6}" type="presParOf" srcId="{2DED2408-6D0B-F94D-8862-8D181EF882D6}" destId="{37AA1731-C02E-7D4C-9C17-5F1F3BCFAAF7}" srcOrd="0" destOrd="0" presId="urn:microsoft.com/office/officeart/2005/8/layout/chevron1"/>
    <dgm:cxn modelId="{68B2AA2A-34A4-7749-88DF-EBF716974320}" type="presParOf" srcId="{2DED2408-6D0B-F94D-8862-8D181EF882D6}" destId="{55B4BA9F-07C5-2C4C-A131-684F6D4A82D7}" srcOrd="1" destOrd="0" presId="urn:microsoft.com/office/officeart/2005/8/layout/chevron1"/>
    <dgm:cxn modelId="{652B0C27-B72C-834D-B504-9FD36BE9678F}" type="presParOf" srcId="{2DED2408-6D0B-F94D-8862-8D181EF882D6}" destId="{DE771A04-7F8D-0F49-84FC-324CBA6792A6}" srcOrd="2" destOrd="0" presId="urn:microsoft.com/office/officeart/2005/8/layout/chevron1"/>
    <dgm:cxn modelId="{9CBBC0E1-2219-8E48-B6F9-F85E7111EFDE}" type="presParOf" srcId="{2DED2408-6D0B-F94D-8862-8D181EF882D6}" destId="{B7679222-14AC-D148-B6BA-256A566E2E1F}" srcOrd="3" destOrd="0" presId="urn:microsoft.com/office/officeart/2005/8/layout/chevron1"/>
    <dgm:cxn modelId="{C3FE42B9-5C2F-E74F-BD36-1632878CF31E}" type="presParOf" srcId="{2DED2408-6D0B-F94D-8862-8D181EF882D6}" destId="{5040CD09-D291-714D-A399-6D8A75EC4513}" srcOrd="4"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1208C-B293-6146-A4AA-CA78F7F0C9E0}" type="doc">
      <dgm:prSet loTypeId="urn:microsoft.com/office/officeart/2005/8/layout/chevron1" loCatId="relationship" qsTypeId="urn:microsoft.com/office/officeart/2005/8/quickstyle/simple1" qsCatId="simple" csTypeId="urn:microsoft.com/office/officeart/2005/8/colors/accent5_3" csCatId="accent5" phldr="1"/>
      <dgm:spPr/>
      <dgm:t>
        <a:bodyPr/>
        <a:lstStyle/>
        <a:p>
          <a:endParaRPr lang="en-US"/>
        </a:p>
      </dgm:t>
    </dgm:pt>
    <dgm:pt modelId="{EB344985-7786-9640-94C2-647E028E4338}">
      <dgm:prSet phldrT="[Text]"/>
      <dgm:spPr>
        <a:solidFill>
          <a:srgbClr val="53598C"/>
        </a:solidFill>
      </dgm:spPr>
      <dgm:t>
        <a:bodyPr/>
        <a:lstStyle/>
        <a:p>
          <a:r>
            <a:rPr lang="en-US" dirty="0"/>
            <a:t> Change Detection Analysis of each grid cell</a:t>
          </a:r>
        </a:p>
      </dgm:t>
    </dgm:pt>
    <dgm:pt modelId="{1615D492-241F-7F47-A129-8619347516F8}" type="parTrans" cxnId="{2B71E6C8-C18B-1E4F-8ED7-96BF480CF422}">
      <dgm:prSet/>
      <dgm:spPr/>
      <dgm:t>
        <a:bodyPr/>
        <a:lstStyle/>
        <a:p>
          <a:endParaRPr lang="en-US"/>
        </a:p>
      </dgm:t>
    </dgm:pt>
    <dgm:pt modelId="{5631E8B9-5B11-4747-9BC3-272B357E47B9}" type="sibTrans" cxnId="{2B71E6C8-C18B-1E4F-8ED7-96BF480CF422}">
      <dgm:prSet/>
      <dgm:spPr/>
      <dgm:t>
        <a:bodyPr/>
        <a:lstStyle/>
        <a:p>
          <a:endParaRPr lang="en-US"/>
        </a:p>
      </dgm:t>
    </dgm:pt>
    <dgm:pt modelId="{E0DB7D84-C444-3D4E-BB53-D721FE378E9C}">
      <dgm:prSet phldrT="[Text]"/>
      <dgm:spPr>
        <a:solidFill>
          <a:srgbClr val="6971B2"/>
        </a:solidFill>
      </dgm:spPr>
      <dgm:t>
        <a:bodyPr/>
        <a:lstStyle/>
        <a:p>
          <a:r>
            <a:rPr lang="en-US" dirty="0"/>
            <a:t>Record &amp; Store Day of Thaw</a:t>
          </a:r>
        </a:p>
      </dgm:t>
    </dgm:pt>
    <dgm:pt modelId="{EC0F4923-FC4C-FD4C-9B37-02155C033CCC}" type="parTrans" cxnId="{2DC653E0-B01B-4745-91CD-45C9617BF64F}">
      <dgm:prSet/>
      <dgm:spPr/>
      <dgm:t>
        <a:bodyPr/>
        <a:lstStyle/>
        <a:p>
          <a:endParaRPr lang="en-US"/>
        </a:p>
      </dgm:t>
    </dgm:pt>
    <dgm:pt modelId="{E13450BA-110A-4F4A-AA52-BAC13738215D}" type="sibTrans" cxnId="{2DC653E0-B01B-4745-91CD-45C9617BF64F}">
      <dgm:prSet/>
      <dgm:spPr/>
      <dgm:t>
        <a:bodyPr/>
        <a:lstStyle/>
        <a:p>
          <a:endParaRPr lang="en-US"/>
        </a:p>
      </dgm:t>
    </dgm:pt>
    <dgm:pt modelId="{2DD3A73F-166E-8345-8678-82455AEE75D5}">
      <dgm:prSet phldrT="[Text]"/>
      <dgm:spPr>
        <a:solidFill>
          <a:srgbClr val="6971B2"/>
        </a:solidFill>
      </dgm:spPr>
      <dgm:t>
        <a:bodyPr/>
        <a:lstStyle/>
        <a:p>
          <a:r>
            <a:rPr lang="en-US" dirty="0"/>
            <a:t>Output: Gridded Data and Map</a:t>
          </a:r>
        </a:p>
      </dgm:t>
    </dgm:pt>
    <dgm:pt modelId="{CEA72648-2B5E-B74D-8A3C-E9D86E3B21EB}" type="parTrans" cxnId="{3EE8BAD1-E5F3-7C46-9F7C-0114043BBE71}">
      <dgm:prSet/>
      <dgm:spPr/>
      <dgm:t>
        <a:bodyPr/>
        <a:lstStyle/>
        <a:p>
          <a:endParaRPr lang="en-US"/>
        </a:p>
      </dgm:t>
    </dgm:pt>
    <dgm:pt modelId="{B2BF398D-31B3-754F-A583-06018DBDA85D}" type="sibTrans" cxnId="{3EE8BAD1-E5F3-7C46-9F7C-0114043BBE71}">
      <dgm:prSet/>
      <dgm:spPr/>
      <dgm:t>
        <a:bodyPr/>
        <a:lstStyle/>
        <a:p>
          <a:endParaRPr lang="en-US"/>
        </a:p>
      </dgm:t>
    </dgm:pt>
    <dgm:pt modelId="{2DED2408-6D0B-F94D-8862-8D181EF882D6}" type="pres">
      <dgm:prSet presAssocID="{C201208C-B293-6146-A4AA-CA78F7F0C9E0}" presName="Name0" presStyleCnt="0">
        <dgm:presLayoutVars>
          <dgm:dir/>
          <dgm:animLvl val="lvl"/>
          <dgm:resizeHandles val="exact"/>
        </dgm:presLayoutVars>
      </dgm:prSet>
      <dgm:spPr/>
      <dgm:t>
        <a:bodyPr/>
        <a:lstStyle/>
        <a:p>
          <a:endParaRPr lang="en-US"/>
        </a:p>
      </dgm:t>
    </dgm:pt>
    <dgm:pt modelId="{7418A3EE-02C5-224B-8C94-20769819146D}" type="pres">
      <dgm:prSet presAssocID="{EB344985-7786-9640-94C2-647E028E4338}" presName="parTxOnly" presStyleLbl="node1" presStyleIdx="0" presStyleCnt="3">
        <dgm:presLayoutVars>
          <dgm:chMax val="0"/>
          <dgm:chPref val="0"/>
          <dgm:bulletEnabled val="1"/>
        </dgm:presLayoutVars>
      </dgm:prSet>
      <dgm:spPr/>
      <dgm:t>
        <a:bodyPr/>
        <a:lstStyle/>
        <a:p>
          <a:endParaRPr lang="en-US"/>
        </a:p>
      </dgm:t>
    </dgm:pt>
    <dgm:pt modelId="{D7F30AD6-F3AD-9F4C-8CC9-2E19651937E8}" type="pres">
      <dgm:prSet presAssocID="{5631E8B9-5B11-4747-9BC3-272B357E47B9}" presName="parTxOnlySpace" presStyleCnt="0"/>
      <dgm:spPr/>
    </dgm:pt>
    <dgm:pt modelId="{1138747A-914F-3D43-A2BB-FDB16DADAB80}" type="pres">
      <dgm:prSet presAssocID="{E0DB7D84-C444-3D4E-BB53-D721FE378E9C}" presName="parTxOnly" presStyleLbl="node1" presStyleIdx="1" presStyleCnt="3">
        <dgm:presLayoutVars>
          <dgm:chMax val="0"/>
          <dgm:chPref val="0"/>
          <dgm:bulletEnabled val="1"/>
        </dgm:presLayoutVars>
      </dgm:prSet>
      <dgm:spPr/>
      <dgm:t>
        <a:bodyPr/>
        <a:lstStyle/>
        <a:p>
          <a:endParaRPr lang="en-US"/>
        </a:p>
      </dgm:t>
    </dgm:pt>
    <dgm:pt modelId="{C8D47A5D-550A-B144-8AB5-173D7DEAF0A5}" type="pres">
      <dgm:prSet presAssocID="{E13450BA-110A-4F4A-AA52-BAC13738215D}" presName="parTxOnlySpace" presStyleCnt="0"/>
      <dgm:spPr/>
    </dgm:pt>
    <dgm:pt modelId="{2CBF7D95-7C97-714A-8AE6-8DFAAE1C867F}" type="pres">
      <dgm:prSet presAssocID="{2DD3A73F-166E-8345-8678-82455AEE75D5}" presName="parTxOnly" presStyleLbl="node1" presStyleIdx="2" presStyleCnt="3">
        <dgm:presLayoutVars>
          <dgm:chMax val="0"/>
          <dgm:chPref val="0"/>
          <dgm:bulletEnabled val="1"/>
        </dgm:presLayoutVars>
      </dgm:prSet>
      <dgm:spPr/>
      <dgm:t>
        <a:bodyPr/>
        <a:lstStyle/>
        <a:p>
          <a:endParaRPr lang="en-US"/>
        </a:p>
      </dgm:t>
    </dgm:pt>
  </dgm:ptLst>
  <dgm:cxnLst>
    <dgm:cxn modelId="{A6640817-38A3-EB43-890F-C31E89CFC700}" type="presOf" srcId="{E0DB7D84-C444-3D4E-BB53-D721FE378E9C}" destId="{1138747A-914F-3D43-A2BB-FDB16DADAB80}" srcOrd="0" destOrd="0" presId="urn:microsoft.com/office/officeart/2005/8/layout/chevron1"/>
    <dgm:cxn modelId="{2DC653E0-B01B-4745-91CD-45C9617BF64F}" srcId="{C201208C-B293-6146-A4AA-CA78F7F0C9E0}" destId="{E0DB7D84-C444-3D4E-BB53-D721FE378E9C}" srcOrd="1" destOrd="0" parTransId="{EC0F4923-FC4C-FD4C-9B37-02155C033CCC}" sibTransId="{E13450BA-110A-4F4A-AA52-BAC13738215D}"/>
    <dgm:cxn modelId="{2B71E6C8-C18B-1E4F-8ED7-96BF480CF422}" srcId="{C201208C-B293-6146-A4AA-CA78F7F0C9E0}" destId="{EB344985-7786-9640-94C2-647E028E4338}" srcOrd="0" destOrd="0" parTransId="{1615D492-241F-7F47-A129-8619347516F8}" sibTransId="{5631E8B9-5B11-4747-9BC3-272B357E47B9}"/>
    <dgm:cxn modelId="{578A61B6-2688-6541-B270-E77B186D9F44}" type="presOf" srcId="{EB344985-7786-9640-94C2-647E028E4338}" destId="{7418A3EE-02C5-224B-8C94-20769819146D}" srcOrd="0" destOrd="0" presId="urn:microsoft.com/office/officeart/2005/8/layout/chevron1"/>
    <dgm:cxn modelId="{99ED8EB5-6351-CA4E-9062-2898A94C0919}" type="presOf" srcId="{C201208C-B293-6146-A4AA-CA78F7F0C9E0}" destId="{2DED2408-6D0B-F94D-8862-8D181EF882D6}" srcOrd="0" destOrd="0" presId="urn:microsoft.com/office/officeart/2005/8/layout/chevron1"/>
    <dgm:cxn modelId="{F6F534A9-F133-A84C-BCD2-FAF8252ECFD8}" type="presOf" srcId="{2DD3A73F-166E-8345-8678-82455AEE75D5}" destId="{2CBF7D95-7C97-714A-8AE6-8DFAAE1C867F}" srcOrd="0" destOrd="0" presId="urn:microsoft.com/office/officeart/2005/8/layout/chevron1"/>
    <dgm:cxn modelId="{3EE8BAD1-E5F3-7C46-9F7C-0114043BBE71}" srcId="{C201208C-B293-6146-A4AA-CA78F7F0C9E0}" destId="{2DD3A73F-166E-8345-8678-82455AEE75D5}" srcOrd="2" destOrd="0" parTransId="{CEA72648-2B5E-B74D-8A3C-E9D86E3B21EB}" sibTransId="{B2BF398D-31B3-754F-A583-06018DBDA85D}"/>
    <dgm:cxn modelId="{2C32769A-1B83-3642-9F65-6AABEF557BE5}" type="presParOf" srcId="{2DED2408-6D0B-F94D-8862-8D181EF882D6}" destId="{7418A3EE-02C5-224B-8C94-20769819146D}" srcOrd="0" destOrd="0" presId="urn:microsoft.com/office/officeart/2005/8/layout/chevron1"/>
    <dgm:cxn modelId="{EDF512C2-32EF-B340-854A-E73C16B2E982}" type="presParOf" srcId="{2DED2408-6D0B-F94D-8862-8D181EF882D6}" destId="{D7F30AD6-F3AD-9F4C-8CC9-2E19651937E8}" srcOrd="1" destOrd="0" presId="urn:microsoft.com/office/officeart/2005/8/layout/chevron1"/>
    <dgm:cxn modelId="{302D2016-8E4C-6740-AD02-062ABD7D427A}" type="presParOf" srcId="{2DED2408-6D0B-F94D-8862-8D181EF882D6}" destId="{1138747A-914F-3D43-A2BB-FDB16DADAB80}" srcOrd="2" destOrd="0" presId="urn:microsoft.com/office/officeart/2005/8/layout/chevron1"/>
    <dgm:cxn modelId="{54EC0D82-FEDD-1844-9F7D-F852DAD2E9CA}" type="presParOf" srcId="{2DED2408-6D0B-F94D-8862-8D181EF882D6}" destId="{C8D47A5D-550A-B144-8AB5-173D7DEAF0A5}" srcOrd="3" destOrd="0" presId="urn:microsoft.com/office/officeart/2005/8/layout/chevron1"/>
    <dgm:cxn modelId="{2162B8FE-2A3E-1344-ABDD-B1FA9FC8BF8B}" type="presParOf" srcId="{2DED2408-6D0B-F94D-8862-8D181EF882D6}" destId="{2CBF7D95-7C97-714A-8AE6-8DFAAE1C867F}"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A1731-C02E-7D4C-9C17-5F1F3BCFAAF7}">
      <dsp:nvSpPr>
        <dsp:cNvPr id="0" name=""/>
        <dsp:cNvSpPr/>
      </dsp:nvSpPr>
      <dsp:spPr>
        <a:xfrm>
          <a:off x="3440" y="1385240"/>
          <a:ext cx="4191875" cy="1676750"/>
        </a:xfrm>
        <a:prstGeom prst="chevron">
          <a:avLst/>
        </a:prstGeom>
        <a:solidFill>
          <a:srgbClr val="3E42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Fetch near real-time </a:t>
          </a:r>
          <a:r>
            <a:rPr lang="en-US" sz="3000" kern="1200" dirty="0" smtClean="0"/>
            <a:t>land cover </a:t>
          </a:r>
          <a:r>
            <a:rPr lang="en-US" sz="3000" kern="1200" dirty="0"/>
            <a:t>VIIRS data </a:t>
          </a:r>
        </a:p>
      </dsp:txBody>
      <dsp:txXfrm>
        <a:off x="841815" y="1385240"/>
        <a:ext cx="2515125" cy="1676750"/>
      </dsp:txXfrm>
    </dsp:sp>
    <dsp:sp modelId="{DE771A04-7F8D-0F49-84FC-324CBA6792A6}">
      <dsp:nvSpPr>
        <dsp:cNvPr id="0" name=""/>
        <dsp:cNvSpPr/>
      </dsp:nvSpPr>
      <dsp:spPr>
        <a:xfrm>
          <a:off x="3776129" y="1385240"/>
          <a:ext cx="4191875" cy="1676750"/>
        </a:xfrm>
        <a:prstGeom prst="chevron">
          <a:avLst/>
        </a:prstGeom>
        <a:solidFill>
          <a:srgbClr val="3E42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Convert </a:t>
          </a:r>
          <a:r>
            <a:rPr lang="en-US" sz="3000" kern="1200" dirty="0" smtClean="0"/>
            <a:t>land cover </a:t>
          </a:r>
          <a:r>
            <a:rPr lang="en-US" sz="3000" kern="1200" dirty="0"/>
            <a:t>to NDSI</a:t>
          </a:r>
        </a:p>
      </dsp:txBody>
      <dsp:txXfrm>
        <a:off x="4614504" y="1385240"/>
        <a:ext cx="2515125" cy="1676750"/>
      </dsp:txXfrm>
    </dsp:sp>
    <dsp:sp modelId="{5040CD09-D291-714D-A399-6D8A75EC4513}">
      <dsp:nvSpPr>
        <dsp:cNvPr id="0" name=""/>
        <dsp:cNvSpPr/>
      </dsp:nvSpPr>
      <dsp:spPr>
        <a:xfrm>
          <a:off x="7548817" y="1385240"/>
          <a:ext cx="4191875" cy="1676750"/>
        </a:xfrm>
        <a:prstGeom prst="chevron">
          <a:avLst/>
        </a:prstGeom>
        <a:solidFill>
          <a:srgbClr val="5359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Project &amp; Clip to Alaska</a:t>
          </a:r>
        </a:p>
      </dsp:txBody>
      <dsp:txXfrm>
        <a:off x="8387192" y="1385240"/>
        <a:ext cx="2515125" cy="1676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8A3EE-02C5-224B-8C94-20769819146D}">
      <dsp:nvSpPr>
        <dsp:cNvPr id="0" name=""/>
        <dsp:cNvSpPr/>
      </dsp:nvSpPr>
      <dsp:spPr>
        <a:xfrm>
          <a:off x="3431" y="1744998"/>
          <a:ext cx="4180199" cy="1672079"/>
        </a:xfrm>
        <a:prstGeom prst="chevron">
          <a:avLst/>
        </a:prstGeom>
        <a:solidFill>
          <a:srgbClr val="5359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 Change Detection Analysis of each grid cell</a:t>
          </a:r>
        </a:p>
      </dsp:txBody>
      <dsp:txXfrm>
        <a:off x="839471" y="1744998"/>
        <a:ext cx="2508120" cy="1672079"/>
      </dsp:txXfrm>
    </dsp:sp>
    <dsp:sp modelId="{1138747A-914F-3D43-A2BB-FDB16DADAB80}">
      <dsp:nvSpPr>
        <dsp:cNvPr id="0" name=""/>
        <dsp:cNvSpPr/>
      </dsp:nvSpPr>
      <dsp:spPr>
        <a:xfrm>
          <a:off x="3765611" y="1744998"/>
          <a:ext cx="4180199" cy="1672079"/>
        </a:xfrm>
        <a:prstGeom prst="chevron">
          <a:avLst/>
        </a:prstGeom>
        <a:solidFill>
          <a:srgbClr val="6971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Record &amp; Store Day of Thaw</a:t>
          </a:r>
        </a:p>
      </dsp:txBody>
      <dsp:txXfrm>
        <a:off x="4601651" y="1744998"/>
        <a:ext cx="2508120" cy="1672079"/>
      </dsp:txXfrm>
    </dsp:sp>
    <dsp:sp modelId="{2CBF7D95-7C97-714A-8AE6-8DFAAE1C867F}">
      <dsp:nvSpPr>
        <dsp:cNvPr id="0" name=""/>
        <dsp:cNvSpPr/>
      </dsp:nvSpPr>
      <dsp:spPr>
        <a:xfrm>
          <a:off x="7527790" y="1744998"/>
          <a:ext cx="4180199" cy="1672079"/>
        </a:xfrm>
        <a:prstGeom prst="chevron">
          <a:avLst/>
        </a:prstGeom>
        <a:solidFill>
          <a:srgbClr val="6971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a:t>Output: Gridded Data and Map</a:t>
          </a:r>
        </a:p>
      </dsp:txBody>
      <dsp:txXfrm>
        <a:off x="8363830" y="1744998"/>
        <a:ext cx="2508120" cy="16720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E4268"/>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904895"/>
            <a:ext cx="23230702" cy="213905"/>
          </a:xfrm>
          <a:prstGeom prst="rect">
            <a:avLst/>
          </a:prstGeom>
          <a:noFill/>
        </p:spPr>
        <p:txBody>
          <a:bodyPr wrap="square" rtlCol="0">
            <a:spAutoFit/>
          </a:bodyPr>
          <a:lstStyle/>
          <a:p>
            <a:pPr algn="ctr"/>
            <a:r>
              <a:rPr lang="en-US" sz="790" i="1" dirty="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8.tiff"/><Relationship Id="rId26" Type="http://schemas.openxmlformats.org/officeDocument/2006/relationships/image" Target="../media/image16.png"/><Relationship Id="rId3" Type="http://schemas.openxmlformats.org/officeDocument/2006/relationships/image" Target="../media/image3.tiff"/><Relationship Id="rId21" Type="http://schemas.openxmlformats.org/officeDocument/2006/relationships/image" Target="../media/image11.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7.jpeg"/><Relationship Id="rId25" Type="http://schemas.openxmlformats.org/officeDocument/2006/relationships/image" Target="../media/image15.png"/><Relationship Id="rId2" Type="http://schemas.openxmlformats.org/officeDocument/2006/relationships/image" Target="../media/image2.tiff"/><Relationship Id="rId16" Type="http://schemas.openxmlformats.org/officeDocument/2006/relationships/image" Target="../media/image6.jpe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14.png"/><Relationship Id="rId5" Type="http://schemas.openxmlformats.org/officeDocument/2006/relationships/diagramLayout" Target="../diagrams/layout1.xml"/><Relationship Id="rId15" Type="http://schemas.openxmlformats.org/officeDocument/2006/relationships/image" Target="../media/image5.jpeg"/><Relationship Id="rId23" Type="http://schemas.openxmlformats.org/officeDocument/2006/relationships/image" Target="../media/image13.png"/><Relationship Id="rId10" Type="http://schemas.openxmlformats.org/officeDocument/2006/relationships/diagramLayout" Target="../diagrams/layout2.xml"/><Relationship Id="rId19" Type="http://schemas.openxmlformats.org/officeDocument/2006/relationships/image" Target="../media/image9.jpe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9848" y="17592268"/>
            <a:ext cx="22984746"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Results</a:t>
            </a:r>
          </a:p>
        </p:txBody>
      </p:sp>
      <p:sp>
        <p:nvSpPr>
          <p:cNvPr id="8" name="Text Placeholder 16"/>
          <p:cNvSpPr txBox="1">
            <a:spLocks/>
          </p:cNvSpPr>
          <p:nvPr/>
        </p:nvSpPr>
        <p:spPr>
          <a:xfrm>
            <a:off x="13593096" y="28035815"/>
            <a:ext cx="12919952" cy="16505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Aft>
                <a:spcPts val="400"/>
              </a:spcAft>
            </a:pPr>
            <a:r>
              <a:rPr lang="en-US" dirty="0">
                <a:solidFill>
                  <a:schemeClr val="tx1">
                    <a:lumMod val="75000"/>
                    <a:lumOff val="25000"/>
                  </a:schemeClr>
                </a:solidFill>
              </a:rPr>
              <a:t>The Alaska Disasters team would like to thank our science advisor, Jake Crouch, as well as our Center Lead, Aaron Mackey, and Assistant Center Lead, Jonathan O’Brien. We would also like to acknowledge all of the NCEI employees, our partners, and fellows who dedicated their time and assistance to this project.</a:t>
            </a:r>
          </a:p>
        </p:txBody>
      </p:sp>
      <p:sp>
        <p:nvSpPr>
          <p:cNvPr id="15" name="TextBox 14"/>
          <p:cNvSpPr txBox="1"/>
          <p:nvPr/>
        </p:nvSpPr>
        <p:spPr>
          <a:xfrm>
            <a:off x="914398" y="5102478"/>
            <a:ext cx="11516347"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Abstract</a:t>
            </a:r>
          </a:p>
        </p:txBody>
      </p:sp>
      <p:sp>
        <p:nvSpPr>
          <p:cNvPr id="16" name="TextBox 15"/>
          <p:cNvSpPr txBox="1"/>
          <p:nvPr/>
        </p:nvSpPr>
        <p:spPr>
          <a:xfrm>
            <a:off x="18334016" y="5178677"/>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Objectives</a:t>
            </a:r>
          </a:p>
        </p:txBody>
      </p:sp>
      <p:sp>
        <p:nvSpPr>
          <p:cNvPr id="17" name="TextBox 16"/>
          <p:cNvSpPr txBox="1"/>
          <p:nvPr/>
        </p:nvSpPr>
        <p:spPr>
          <a:xfrm>
            <a:off x="909848" y="14792154"/>
            <a:ext cx="11407715"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Methodology</a:t>
            </a:r>
          </a:p>
        </p:txBody>
      </p:sp>
      <p:sp>
        <p:nvSpPr>
          <p:cNvPr id="18" name="TextBox 17"/>
          <p:cNvSpPr txBox="1"/>
          <p:nvPr/>
        </p:nvSpPr>
        <p:spPr>
          <a:xfrm>
            <a:off x="9594500" y="5102476"/>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Study Area</a:t>
            </a:r>
          </a:p>
        </p:txBody>
      </p:sp>
      <p:sp>
        <p:nvSpPr>
          <p:cNvPr id="19" name="TextBox 18"/>
          <p:cNvSpPr txBox="1"/>
          <p:nvPr/>
        </p:nvSpPr>
        <p:spPr>
          <a:xfrm>
            <a:off x="18334016" y="12041857"/>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Earth Observations</a:t>
            </a:r>
          </a:p>
        </p:txBody>
      </p:sp>
      <p:sp>
        <p:nvSpPr>
          <p:cNvPr id="21" name="TextBox 20"/>
          <p:cNvSpPr txBox="1"/>
          <p:nvPr/>
        </p:nvSpPr>
        <p:spPr>
          <a:xfrm>
            <a:off x="13593096" y="27273485"/>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Acknowledgements</a:t>
            </a:r>
          </a:p>
        </p:txBody>
      </p:sp>
      <p:sp>
        <p:nvSpPr>
          <p:cNvPr id="22" name="TextBox 21"/>
          <p:cNvSpPr txBox="1"/>
          <p:nvPr/>
        </p:nvSpPr>
        <p:spPr>
          <a:xfrm>
            <a:off x="13593096" y="24907664"/>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Project Partners</a:t>
            </a:r>
          </a:p>
        </p:txBody>
      </p:sp>
      <p:sp>
        <p:nvSpPr>
          <p:cNvPr id="39" name="Text Placeholder 16"/>
          <p:cNvSpPr txBox="1">
            <a:spLocks/>
          </p:cNvSpPr>
          <p:nvPr/>
        </p:nvSpPr>
        <p:spPr>
          <a:xfrm>
            <a:off x="13593095" y="21921707"/>
            <a:ext cx="12919953" cy="27961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buClr>
                <a:srgbClr val="3E4268"/>
              </a:buClr>
              <a:buFont typeface="Webdings" pitchFamily="2" charset="2"/>
              <a:buChar char="4"/>
            </a:pPr>
            <a:r>
              <a:rPr lang="en-US" dirty="0">
                <a:solidFill>
                  <a:schemeClr val="tx1">
                    <a:lumMod val="75000"/>
                    <a:lumOff val="25000"/>
                  </a:schemeClr>
                </a:solidFill>
              </a:rPr>
              <a:t>Using this tool, the AICC and wildfire managers can better determine when to run wildfire indices to minimize disaster </a:t>
            </a:r>
            <a:r>
              <a:rPr lang="en-US" dirty="0" smtClean="0">
                <a:solidFill>
                  <a:schemeClr val="tx1">
                    <a:lumMod val="75000"/>
                    <a:lumOff val="25000"/>
                  </a:schemeClr>
                </a:solidFill>
              </a:rPr>
              <a:t>risk.</a:t>
            </a:r>
            <a:endParaRPr lang="en-US" dirty="0">
              <a:solidFill>
                <a:schemeClr val="tx1">
                  <a:lumMod val="75000"/>
                  <a:lumOff val="25000"/>
                </a:schemeClr>
              </a:solidFill>
            </a:endParaRPr>
          </a:p>
          <a:p>
            <a:pPr algn="just">
              <a:buClr>
                <a:srgbClr val="3E4268"/>
              </a:buClr>
              <a:buFont typeface="Webdings" pitchFamily="2" charset="2"/>
              <a:buChar char="4"/>
            </a:pPr>
            <a:r>
              <a:rPr lang="en-US" dirty="0">
                <a:solidFill>
                  <a:schemeClr val="tx1">
                    <a:lumMod val="75000"/>
                    <a:lumOff val="25000"/>
                  </a:schemeClr>
                </a:solidFill>
              </a:rPr>
              <a:t>Revising the SnoCoM tool to run on VIIRS data will allow our partners to visualize data at a higher </a:t>
            </a:r>
            <a:r>
              <a:rPr lang="en-US" dirty="0" smtClean="0">
                <a:solidFill>
                  <a:schemeClr val="tx1">
                    <a:lumMod val="75000"/>
                    <a:lumOff val="25000"/>
                  </a:schemeClr>
                </a:solidFill>
              </a:rPr>
              <a:t>resolution.</a:t>
            </a:r>
            <a:endParaRPr lang="en-US" dirty="0">
              <a:solidFill>
                <a:schemeClr val="tx1">
                  <a:lumMod val="75000"/>
                  <a:lumOff val="25000"/>
                </a:schemeClr>
              </a:solidFill>
            </a:endParaRPr>
          </a:p>
          <a:p>
            <a:pPr marL="347663" indent="-347663" algn="just">
              <a:buClr>
                <a:srgbClr val="3E4268"/>
              </a:buClr>
            </a:pPr>
            <a:r>
              <a:rPr lang="en-US" dirty="0">
                <a:solidFill>
                  <a:schemeClr val="tx1">
                    <a:lumMod val="75000"/>
                    <a:lumOff val="25000"/>
                  </a:schemeClr>
                </a:solidFill>
              </a:rPr>
              <a:t> </a:t>
            </a:r>
            <a:r>
              <a:rPr lang="en-US" dirty="0" smtClean="0">
                <a:solidFill>
                  <a:schemeClr val="tx1">
                    <a:lumMod val="75000"/>
                    <a:lumOff val="25000"/>
                  </a:schemeClr>
                </a:solidFill>
              </a:rPr>
              <a:t>The</a:t>
            </a:r>
            <a:r>
              <a:rPr lang="en-US" dirty="0" smtClean="0">
                <a:solidFill>
                  <a:schemeClr val="tx1">
                    <a:lumMod val="75000"/>
                    <a:lumOff val="25000"/>
                  </a:schemeClr>
                </a:solidFill>
              </a:rPr>
              <a:t> </a:t>
            </a:r>
            <a:r>
              <a:rPr lang="en-US" dirty="0">
                <a:solidFill>
                  <a:schemeClr val="tx1">
                    <a:lumMod val="75000"/>
                    <a:lumOff val="25000"/>
                  </a:schemeClr>
                </a:solidFill>
              </a:rPr>
              <a:t>Historical Trend Analysis suggests that a greater amount of change in snow cover days is occurring during transition </a:t>
            </a:r>
            <a:r>
              <a:rPr lang="en-US" dirty="0" smtClean="0">
                <a:solidFill>
                  <a:schemeClr val="tx1">
                    <a:lumMod val="75000"/>
                    <a:lumOff val="25000"/>
                  </a:schemeClr>
                </a:solidFill>
              </a:rPr>
              <a:t>seasons. </a:t>
            </a:r>
            <a:endParaRPr lang="en-US" dirty="0">
              <a:solidFill>
                <a:schemeClr val="tx1">
                  <a:lumMod val="75000"/>
                  <a:lumOff val="25000"/>
                </a:schemeClr>
              </a:solidFill>
            </a:endParaRPr>
          </a:p>
        </p:txBody>
      </p:sp>
      <p:sp>
        <p:nvSpPr>
          <p:cNvPr id="40" name="TextBox 39"/>
          <p:cNvSpPr txBox="1"/>
          <p:nvPr/>
        </p:nvSpPr>
        <p:spPr>
          <a:xfrm>
            <a:off x="13593096" y="21102904"/>
            <a:ext cx="8229600"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Conclusions</a:t>
            </a:r>
          </a:p>
        </p:txBody>
      </p:sp>
      <p:sp>
        <p:nvSpPr>
          <p:cNvPr id="34" name="Text Placeholder 16"/>
          <p:cNvSpPr txBox="1">
            <a:spLocks/>
          </p:cNvSpPr>
          <p:nvPr/>
        </p:nvSpPr>
        <p:spPr>
          <a:xfrm>
            <a:off x="909848" y="5765606"/>
            <a:ext cx="8174736" cy="940328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lumOff val="25000"/>
                  </a:schemeClr>
                </a:solidFill>
              </a:rPr>
              <a:t>Alaska is warming twice as fast as the rest of the nation due to changes in the climate, causing shorter winters, thawing permafrost, and rapidly receding glaciers. All of these weather changes are lengthening wildfire seasons and increasing the number of wildfires experienced by the state. Due to a current lack of actionable-data, the Alaska Interagency Coordination Center (AICC) and fire risk managers have difficulty determining when various areas within Alaska become snow-free and necessitate fire risk assessment. This project used NASA and NOAA satellite data to inform and improve the current snow monitoring processes of the AICC. The DEVELOP team used MODIS Normalized Difference Snow Index data to map snow cover extent and create a near real-time tool to monitor snowmelt and aid wildfire managers in determining locality for future fire risks. The team also utilized Snow Cover Extent - Climate Data Record (SCE-CDR) to study climatological trends in historic seasonal snow cover melt to provide analysis of historic changes and trends in snowmelt. The results of this study give users the capacity to visualize maps of snow cover melt at a higher spatial resolution than previously utilized. These results will be distributed to and used by the AICC and the National Weather Service Alaska Region to mitigate wildfire risk.</a:t>
            </a:r>
          </a:p>
          <a:p>
            <a:pPr algn="just"/>
            <a:endParaRPr lang="en-US" dirty="0">
              <a:solidFill>
                <a:schemeClr val="tx1">
                  <a:lumMod val="75000"/>
                  <a:lumOff val="25000"/>
                </a:schemeClr>
              </a:solidFill>
            </a:endParaRPr>
          </a:p>
        </p:txBody>
      </p:sp>
      <p:sp>
        <p:nvSpPr>
          <p:cNvPr id="35" name="Text Placeholder 16"/>
          <p:cNvSpPr txBox="1">
            <a:spLocks/>
          </p:cNvSpPr>
          <p:nvPr/>
        </p:nvSpPr>
        <p:spPr>
          <a:xfrm>
            <a:off x="18334016" y="5994206"/>
            <a:ext cx="8179033" cy="584351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3E4268"/>
              </a:buClr>
            </a:pPr>
            <a:r>
              <a:rPr lang="en-US" b="1" dirty="0">
                <a:solidFill>
                  <a:srgbClr val="3E4268"/>
                </a:solidFill>
              </a:rPr>
              <a:t>Utilize</a:t>
            </a:r>
            <a:r>
              <a:rPr lang="en-US" dirty="0"/>
              <a:t> </a:t>
            </a:r>
            <a:r>
              <a:rPr lang="en-US" dirty="0">
                <a:solidFill>
                  <a:schemeClr val="tx1">
                    <a:lumMod val="75000"/>
                    <a:lumOff val="25000"/>
                  </a:schemeClr>
                </a:solidFill>
              </a:rPr>
              <a:t>both NASA Earth </a:t>
            </a:r>
            <a:r>
              <a:rPr lang="en-US" dirty="0" smtClean="0">
                <a:solidFill>
                  <a:schemeClr val="tx1">
                    <a:lumMod val="75000"/>
                    <a:lumOff val="25000"/>
                  </a:schemeClr>
                </a:solidFill>
              </a:rPr>
              <a:t>observations </a:t>
            </a:r>
            <a:r>
              <a:rPr lang="en-US" dirty="0">
                <a:solidFill>
                  <a:schemeClr val="tx1">
                    <a:lumMod val="75000"/>
                    <a:lumOff val="25000"/>
                  </a:schemeClr>
                </a:solidFill>
              </a:rPr>
              <a:t>and NOAA climate data to fill the gaps in current data used by project partners</a:t>
            </a:r>
          </a:p>
          <a:p>
            <a:pPr marL="347663" indent="-347663">
              <a:buClr>
                <a:srgbClr val="3E4268"/>
              </a:buClr>
            </a:pPr>
            <a:r>
              <a:rPr lang="en-US" b="1" dirty="0">
                <a:solidFill>
                  <a:srgbClr val="3E4268"/>
                </a:solidFill>
              </a:rPr>
              <a:t>Create</a:t>
            </a:r>
            <a:r>
              <a:rPr lang="en-US" dirty="0"/>
              <a:t> </a:t>
            </a:r>
            <a:r>
              <a:rPr lang="en-US" dirty="0">
                <a:solidFill>
                  <a:schemeClr val="tx1">
                    <a:lumMod val="75000"/>
                    <a:lumOff val="25000"/>
                  </a:schemeClr>
                </a:solidFill>
              </a:rPr>
              <a:t>a snow cover monitoring tool to calculate the changes in the near-real-time using the MODIS Normalized Difference Snow Index</a:t>
            </a:r>
          </a:p>
          <a:p>
            <a:pPr marL="347663" indent="-347663">
              <a:buClr>
                <a:srgbClr val="3E4268"/>
              </a:buClr>
            </a:pPr>
            <a:r>
              <a:rPr lang="en-US" b="1" dirty="0">
                <a:solidFill>
                  <a:srgbClr val="3E4268"/>
                </a:solidFill>
              </a:rPr>
              <a:t>Distribute</a:t>
            </a:r>
            <a:r>
              <a:rPr lang="en-US" dirty="0"/>
              <a:t> </a:t>
            </a:r>
            <a:r>
              <a:rPr lang="en-US" dirty="0">
                <a:solidFill>
                  <a:schemeClr val="tx1">
                    <a:lumMod val="75000"/>
                    <a:lumOff val="25000"/>
                  </a:schemeClr>
                </a:solidFill>
              </a:rPr>
              <a:t>raw gridded snowmelt data to partners for use within existing mapping services</a:t>
            </a:r>
          </a:p>
          <a:p>
            <a:pPr marL="347663" indent="-347663">
              <a:buClr>
                <a:srgbClr val="3E4268"/>
              </a:buClr>
            </a:pPr>
            <a:r>
              <a:rPr lang="en-US" b="1" dirty="0">
                <a:solidFill>
                  <a:srgbClr val="3E4268"/>
                </a:solidFill>
              </a:rPr>
              <a:t>Revise </a:t>
            </a:r>
            <a:r>
              <a:rPr lang="en-US" dirty="0">
                <a:solidFill>
                  <a:schemeClr val="tx1">
                    <a:lumMod val="75000"/>
                    <a:lumOff val="25000"/>
                  </a:schemeClr>
                </a:solidFill>
              </a:rPr>
              <a:t>tool to produce using VIIRS near real-time </a:t>
            </a:r>
            <a:r>
              <a:rPr lang="en-US" dirty="0" smtClean="0">
                <a:solidFill>
                  <a:schemeClr val="tx1">
                    <a:lumMod val="75000"/>
                    <a:lumOff val="25000"/>
                  </a:schemeClr>
                </a:solidFill>
              </a:rPr>
              <a:t>land cover </a:t>
            </a:r>
            <a:r>
              <a:rPr lang="en-US" dirty="0">
                <a:solidFill>
                  <a:schemeClr val="tx1">
                    <a:lumMod val="75000"/>
                    <a:lumOff val="25000"/>
                  </a:schemeClr>
                </a:solidFill>
              </a:rPr>
              <a:t>data outputs for project partners</a:t>
            </a:r>
            <a:endParaRPr lang="en-US" b="1" dirty="0">
              <a:solidFill>
                <a:schemeClr val="tx1">
                  <a:lumMod val="75000"/>
                  <a:lumOff val="25000"/>
                </a:schemeClr>
              </a:solidFill>
            </a:endParaRPr>
          </a:p>
          <a:p>
            <a:pPr marL="347663" indent="-347663">
              <a:buClr>
                <a:srgbClr val="3E4268"/>
              </a:buClr>
            </a:pPr>
            <a:r>
              <a:rPr lang="en-US" b="1" dirty="0">
                <a:solidFill>
                  <a:srgbClr val="3E4268"/>
                </a:solidFill>
              </a:rPr>
              <a:t>Study </a:t>
            </a:r>
            <a:r>
              <a:rPr lang="en-US" dirty="0">
                <a:solidFill>
                  <a:schemeClr val="tx1">
                    <a:lumMod val="75000"/>
                    <a:lumOff val="25000"/>
                  </a:schemeClr>
                </a:solidFill>
              </a:rPr>
              <a:t>and document climatological trends in seasonal snow cover melt to provide insight on historic and expected changes in snowmelt</a:t>
            </a:r>
          </a:p>
        </p:txBody>
      </p:sp>
      <p:sp>
        <p:nvSpPr>
          <p:cNvPr id="46" name="TextBox 45"/>
          <p:cNvSpPr txBox="1"/>
          <p:nvPr/>
        </p:nvSpPr>
        <p:spPr>
          <a:xfrm>
            <a:off x="13593097" y="29830948"/>
            <a:ext cx="4542503" cy="769441"/>
          </a:xfrm>
          <a:prstGeom prst="rect">
            <a:avLst/>
          </a:prstGeom>
          <a:noFill/>
        </p:spPr>
        <p:txBody>
          <a:bodyPr wrap="square" rtlCol="0">
            <a:spAutoFit/>
          </a:bodyPr>
          <a:lstStyle/>
          <a:p>
            <a:r>
              <a:rPr lang="en-US" sz="4400" b="1" dirty="0">
                <a:solidFill>
                  <a:srgbClr val="3E4268"/>
                </a:solidFill>
                <a:latin typeface="Century Gothic" panose="020B0502020202020204" pitchFamily="34" charset="0"/>
              </a:rPr>
              <a:t>Team Members</a:t>
            </a:r>
          </a:p>
        </p:txBody>
      </p:sp>
      <p:sp>
        <p:nvSpPr>
          <p:cNvPr id="56" name="TextBox 55"/>
          <p:cNvSpPr txBox="1"/>
          <p:nvPr/>
        </p:nvSpPr>
        <p:spPr>
          <a:xfrm>
            <a:off x="16408400" y="34696400"/>
            <a:ext cx="10109200" cy="812801"/>
          </a:xfrm>
          <a:prstGeom prst="rect">
            <a:avLst/>
          </a:prstGeom>
          <a:noFill/>
        </p:spPr>
        <p:txBody>
          <a:bodyPr wrap="square" rtlCol="0" anchor="ctr">
            <a:noAutofit/>
          </a:bodyPr>
          <a:lstStyle/>
          <a:p>
            <a:pPr algn="r"/>
            <a:r>
              <a:rPr lang="en-US" sz="4000" dirty="0">
                <a:solidFill>
                  <a:schemeClr val="bg1"/>
                </a:solidFill>
                <a:latin typeface="+mj-lt"/>
              </a:rPr>
              <a:t>North Carolina – </a:t>
            </a:r>
            <a:r>
              <a:rPr lang="en-US" sz="4000" dirty="0" smtClean="0">
                <a:solidFill>
                  <a:schemeClr val="bg1"/>
                </a:solidFill>
                <a:latin typeface="+mj-lt"/>
              </a:rPr>
              <a:t>NCEI </a:t>
            </a:r>
            <a:r>
              <a:rPr lang="en-US" sz="4000" dirty="0">
                <a:solidFill>
                  <a:schemeClr val="bg1"/>
                </a:solidFill>
                <a:latin typeface="+mj-lt"/>
              </a:rPr>
              <a:t>|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a:solidFill>
                  <a:schemeClr val="bg1"/>
                </a:solidFill>
                <a:latin typeface="+mj-lt"/>
              </a:rPr>
              <a:t>Alaska Disasters</a:t>
            </a:r>
          </a:p>
        </p:txBody>
      </p:sp>
      <p:sp>
        <p:nvSpPr>
          <p:cNvPr id="74" name="Subtitle"/>
          <p:cNvSpPr>
            <a:spLocks noGrp="1"/>
          </p:cNvSpPr>
          <p:nvPr>
            <p:ph type="body" sz="quarter" idx="13" hasCustomPrompt="1"/>
          </p:nvPr>
        </p:nvSpPr>
        <p:spPr>
          <a:xfrm>
            <a:off x="914400" y="109608"/>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sz="5800" dirty="0">
                <a:solidFill>
                  <a:srgbClr val="3E4268"/>
                </a:solidFill>
              </a:rPr>
              <a:t>Development of a Snowmelt Monitoring Tool Using NASA MODIS and NOAA Climate Data Records to Aid Wildfire Managers in Alaska</a:t>
            </a:r>
          </a:p>
        </p:txBody>
      </p:sp>
      <p:pic>
        <p:nvPicPr>
          <p:cNvPr id="60" name="Picture 59">
            <a:extLst>
              <a:ext uri="{FF2B5EF4-FFF2-40B4-BE49-F238E27FC236}">
                <a16:creationId xmlns:a16="http://schemas.microsoft.com/office/drawing/2014/main" xmlns="" id="{96DF636D-CE96-2D49-A4BD-A8EA42BC74E5}"/>
              </a:ext>
            </a:extLst>
          </p:cNvPr>
          <p:cNvPicPr>
            <a:picLocks noChangeAspect="1"/>
          </p:cNvPicPr>
          <p:nvPr/>
        </p:nvPicPr>
        <p:blipFill>
          <a:blip r:embed="rId2"/>
          <a:stretch>
            <a:fillRect/>
          </a:stretch>
        </p:blipFill>
        <p:spPr>
          <a:xfrm>
            <a:off x="18839104" y="12972695"/>
            <a:ext cx="3152583" cy="1651603"/>
          </a:xfrm>
          <a:prstGeom prst="rect">
            <a:avLst/>
          </a:prstGeom>
        </p:spPr>
      </p:pic>
      <p:pic>
        <p:nvPicPr>
          <p:cNvPr id="2" name="Picture 1">
            <a:extLst>
              <a:ext uri="{FF2B5EF4-FFF2-40B4-BE49-F238E27FC236}">
                <a16:creationId xmlns:a16="http://schemas.microsoft.com/office/drawing/2014/main" xmlns="" id="{39F70EF4-46B5-B54D-A9DF-C42B3B7A60DA}"/>
              </a:ext>
            </a:extLst>
          </p:cNvPr>
          <p:cNvPicPr>
            <a:picLocks noChangeAspect="1"/>
          </p:cNvPicPr>
          <p:nvPr/>
        </p:nvPicPr>
        <p:blipFill>
          <a:blip r:embed="rId3"/>
          <a:stretch>
            <a:fillRect/>
          </a:stretch>
        </p:blipFill>
        <p:spPr>
          <a:xfrm>
            <a:off x="22983360" y="12649475"/>
            <a:ext cx="3268018" cy="2017094"/>
          </a:xfrm>
          <a:prstGeom prst="rect">
            <a:avLst/>
          </a:prstGeom>
        </p:spPr>
      </p:pic>
      <p:graphicFrame>
        <p:nvGraphicFramePr>
          <p:cNvPr id="38" name="Diagram 37">
            <a:extLst>
              <a:ext uri="{FF2B5EF4-FFF2-40B4-BE49-F238E27FC236}">
                <a16:creationId xmlns:a16="http://schemas.microsoft.com/office/drawing/2014/main" xmlns="" id="{1F0CA062-E1FF-A241-93FD-D5BAFC5381FC}"/>
              </a:ext>
            </a:extLst>
          </p:cNvPr>
          <p:cNvGraphicFramePr/>
          <p:nvPr>
            <p:extLst>
              <p:ext uri="{D42A27DB-BD31-4B8C-83A1-F6EECF244321}">
                <p14:modId xmlns:p14="http://schemas.microsoft.com/office/powerpoint/2010/main" val="1627682046"/>
              </p:ext>
            </p:extLst>
          </p:nvPr>
        </p:nvGraphicFramePr>
        <p:xfrm>
          <a:off x="2009895" y="14237465"/>
          <a:ext cx="11744134" cy="44472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4" name="Diagram 53">
            <a:extLst>
              <a:ext uri="{FF2B5EF4-FFF2-40B4-BE49-F238E27FC236}">
                <a16:creationId xmlns:a16="http://schemas.microsoft.com/office/drawing/2014/main" xmlns="" id="{068FC7DD-1DFB-7D4E-A383-4F70BF56CC74}"/>
              </a:ext>
            </a:extLst>
          </p:cNvPr>
          <p:cNvGraphicFramePr/>
          <p:nvPr>
            <p:extLst/>
          </p:nvPr>
        </p:nvGraphicFramePr>
        <p:xfrm>
          <a:off x="13370905" y="13880043"/>
          <a:ext cx="11711422" cy="51620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TextBox 3">
            <a:extLst>
              <a:ext uri="{FF2B5EF4-FFF2-40B4-BE49-F238E27FC236}">
                <a16:creationId xmlns:a16="http://schemas.microsoft.com/office/drawing/2014/main" xmlns="" id="{46771C46-F864-5D4A-A69B-67F384E8FF70}"/>
              </a:ext>
            </a:extLst>
          </p:cNvPr>
          <p:cNvSpPr txBox="1"/>
          <p:nvPr/>
        </p:nvSpPr>
        <p:spPr>
          <a:xfrm>
            <a:off x="19022879" y="14769603"/>
            <a:ext cx="2785031" cy="523220"/>
          </a:xfrm>
          <a:prstGeom prst="rect">
            <a:avLst/>
          </a:prstGeom>
        </p:spPr>
        <p:txBody>
          <a:bodyPr wrap="square" numCol="1" spcCol="640080" rtlCol="0">
            <a:spAutoFit/>
          </a:bodyPr>
          <a:lstStyle/>
          <a:p>
            <a:r>
              <a:rPr lang="en-US" sz="2800" dirty="0">
                <a:solidFill>
                  <a:schemeClr val="tx1">
                    <a:lumMod val="75000"/>
                    <a:lumOff val="25000"/>
                  </a:schemeClr>
                </a:solidFill>
              </a:rPr>
              <a:t>AQUA MODIS</a:t>
            </a:r>
          </a:p>
        </p:txBody>
      </p:sp>
      <p:sp>
        <p:nvSpPr>
          <p:cNvPr id="6" name="TextBox 5">
            <a:extLst>
              <a:ext uri="{FF2B5EF4-FFF2-40B4-BE49-F238E27FC236}">
                <a16:creationId xmlns:a16="http://schemas.microsoft.com/office/drawing/2014/main" xmlns="" id="{355C65D9-AB23-0E45-AD5E-90079BD2E836}"/>
              </a:ext>
            </a:extLst>
          </p:cNvPr>
          <p:cNvSpPr txBox="1"/>
          <p:nvPr/>
        </p:nvSpPr>
        <p:spPr>
          <a:xfrm>
            <a:off x="23131511" y="14769603"/>
            <a:ext cx="2971716" cy="523220"/>
          </a:xfrm>
          <a:prstGeom prst="rect">
            <a:avLst/>
          </a:prstGeom>
        </p:spPr>
        <p:txBody>
          <a:bodyPr wrap="square" numCol="1" spcCol="640080" rtlCol="0">
            <a:spAutoFit/>
          </a:bodyPr>
          <a:lstStyle/>
          <a:p>
            <a:r>
              <a:rPr lang="en-US" sz="2800" dirty="0">
                <a:solidFill>
                  <a:schemeClr val="tx1">
                    <a:lumMod val="75000"/>
                    <a:lumOff val="25000"/>
                  </a:schemeClr>
                </a:solidFill>
              </a:rPr>
              <a:t>Suomi NPP VIIRS </a:t>
            </a:r>
          </a:p>
        </p:txBody>
      </p:sp>
      <p:grpSp>
        <p:nvGrpSpPr>
          <p:cNvPr id="3" name="Group 2"/>
          <p:cNvGrpSpPr/>
          <p:nvPr/>
        </p:nvGrpSpPr>
        <p:grpSpPr>
          <a:xfrm>
            <a:off x="13346606" y="30564734"/>
            <a:ext cx="12696724" cy="3398506"/>
            <a:chOff x="13346606" y="31326734"/>
            <a:chExt cx="12696724" cy="3398506"/>
          </a:xfrm>
        </p:grpSpPr>
        <p:sp>
          <p:nvSpPr>
            <p:cNvPr id="48" name="Text Placeholder 16"/>
            <p:cNvSpPr txBox="1">
              <a:spLocks/>
            </p:cNvSpPr>
            <p:nvPr/>
          </p:nvSpPr>
          <p:spPr>
            <a:xfrm>
              <a:off x="13346606" y="3347734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rPr>
                <a:t>Caroline Jahn</a:t>
              </a:r>
            </a:p>
            <a:p>
              <a:pPr algn="ctr">
                <a:lnSpc>
                  <a:spcPct val="100000"/>
                </a:lnSpc>
                <a:spcBef>
                  <a:spcPts val="0"/>
                </a:spcBef>
              </a:pPr>
              <a:r>
                <a:rPr lang="en-US" dirty="0">
                  <a:solidFill>
                    <a:schemeClr val="tx1">
                      <a:lumMod val="75000"/>
                      <a:lumOff val="25000"/>
                    </a:schemeClr>
                  </a:solidFill>
                </a:rPr>
                <a:t>Project Lead</a:t>
              </a:r>
            </a:p>
          </p:txBody>
        </p:sp>
        <p:sp>
          <p:nvSpPr>
            <p:cNvPr id="51" name="Text Placeholder 16"/>
            <p:cNvSpPr txBox="1">
              <a:spLocks/>
            </p:cNvSpPr>
            <p:nvPr/>
          </p:nvSpPr>
          <p:spPr>
            <a:xfrm>
              <a:off x="15809095" y="3347734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Laurel Mahoney</a:t>
              </a:r>
            </a:p>
          </p:txBody>
        </p:sp>
        <p:sp>
          <p:nvSpPr>
            <p:cNvPr id="53" name="Text Placeholder 16"/>
            <p:cNvSpPr txBox="1">
              <a:spLocks/>
            </p:cNvSpPr>
            <p:nvPr/>
          </p:nvSpPr>
          <p:spPr>
            <a:xfrm>
              <a:off x="18271584" y="3347734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Daniel Lucas</a:t>
              </a:r>
            </a:p>
          </p:txBody>
        </p:sp>
        <p:sp>
          <p:nvSpPr>
            <p:cNvPr id="55" name="Text Placeholder 16"/>
            <p:cNvSpPr txBox="1">
              <a:spLocks/>
            </p:cNvSpPr>
            <p:nvPr/>
          </p:nvSpPr>
          <p:spPr>
            <a:xfrm>
              <a:off x="20842984" y="3347734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rPr>
                <a:t>Jeshua Pott</a:t>
              </a: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216518" y="31399393"/>
              <a:ext cx="2057404" cy="2046184"/>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743962" y="31383649"/>
              <a:ext cx="2057404" cy="2046184"/>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54029" y="31399393"/>
              <a:ext cx="2057404" cy="2046184"/>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315362" y="31399393"/>
              <a:ext cx="2057404" cy="2046184"/>
            </a:xfrm>
            <a:prstGeom prst="rect">
              <a:avLst/>
            </a:prstGeom>
          </p:spPr>
        </p:pic>
        <p:pic>
          <p:nvPicPr>
            <p:cNvPr id="24" name="Picture 23">
              <a:extLst>
                <a:ext uri="{FF2B5EF4-FFF2-40B4-BE49-F238E27FC236}">
                  <a16:creationId xmlns:a16="http://schemas.microsoft.com/office/drawing/2014/main" xmlns="" id="{0CBF8ED0-90B0-9D46-915F-18D57FFEBD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 t="595" r="-5" b="21349"/>
            <a:stretch/>
          </p:blipFill>
          <p:spPr>
            <a:xfrm>
              <a:off x="13959771" y="31599525"/>
              <a:ext cx="1645920" cy="1645920"/>
            </a:xfrm>
            <a:prstGeom prst="ellipse">
              <a:avLst/>
            </a:prstGeom>
          </p:spPr>
        </p:pic>
        <p:pic>
          <p:nvPicPr>
            <p:cNvPr id="26" name="Picture 25">
              <a:extLst>
                <a:ext uri="{FF2B5EF4-FFF2-40B4-BE49-F238E27FC236}">
                  <a16:creationId xmlns:a16="http://schemas.microsoft.com/office/drawing/2014/main" xmlns="" id="{E2EE27BE-5B40-C345-A77B-AD778A823CD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12" t="417" r="612" b="11313"/>
            <a:stretch/>
          </p:blipFill>
          <p:spPr>
            <a:xfrm>
              <a:off x="18939626" y="31583781"/>
              <a:ext cx="1645920" cy="1645920"/>
            </a:xfrm>
            <a:prstGeom prst="ellipse">
              <a:avLst/>
            </a:prstGeom>
          </p:spPr>
        </p:pic>
        <p:pic>
          <p:nvPicPr>
            <p:cNvPr id="28" name="Picture 27">
              <a:extLst>
                <a:ext uri="{FF2B5EF4-FFF2-40B4-BE49-F238E27FC236}">
                  <a16:creationId xmlns:a16="http://schemas.microsoft.com/office/drawing/2014/main" xmlns="" id="{50E5A849-3B31-0A44-AADE-B75AFAB7361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61" b="9213"/>
            <a:stretch/>
          </p:blipFill>
          <p:spPr>
            <a:xfrm>
              <a:off x="16422260" y="31599525"/>
              <a:ext cx="1645920" cy="1645920"/>
            </a:xfrm>
            <a:prstGeom prst="ellipse">
              <a:avLst/>
            </a:prstGeom>
          </p:spPr>
        </p:pic>
        <p:pic>
          <p:nvPicPr>
            <p:cNvPr id="63" name="Picture 62">
              <a:extLst>
                <a:ext uri="{FF2B5EF4-FFF2-40B4-BE49-F238E27FC236}">
                  <a16:creationId xmlns:a16="http://schemas.microsoft.com/office/drawing/2014/main" xmlns="" id="{D3A4EB07-35F7-2542-80EB-83B2F30C80FE}"/>
                </a:ext>
              </a:extLst>
            </p:cNvPr>
            <p:cNvPicPr>
              <a:picLocks noChangeAspect="1"/>
            </p:cNvPicPr>
            <p:nvPr/>
          </p:nvPicPr>
          <p:blipFill>
            <a:blip r:embed="rId18"/>
            <a:stretch>
              <a:fillRect/>
            </a:stretch>
          </p:blipFill>
          <p:spPr>
            <a:xfrm>
              <a:off x="23851829" y="31326734"/>
              <a:ext cx="2191501" cy="2191501"/>
            </a:xfrm>
            <a:prstGeom prst="rect">
              <a:avLst/>
            </a:prstGeom>
          </p:spPr>
        </p:pic>
        <p:pic>
          <p:nvPicPr>
            <p:cNvPr id="14" name="Picture 13">
              <a:extLst>
                <a:ext uri="{FF2B5EF4-FFF2-40B4-BE49-F238E27FC236}">
                  <a16:creationId xmlns:a16="http://schemas.microsoft.com/office/drawing/2014/main" xmlns="" id="{5E238501-D354-0846-8851-7ACD59D9FBC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328" r="4328"/>
            <a:stretch/>
          </p:blipFill>
          <p:spPr>
            <a:xfrm>
              <a:off x="21506004" y="31599525"/>
              <a:ext cx="1645920" cy="1645920"/>
            </a:xfrm>
            <a:prstGeom prst="ellipse">
              <a:avLst/>
            </a:prstGeom>
          </p:spPr>
        </p:pic>
      </p:grpSp>
      <p:pic>
        <p:nvPicPr>
          <p:cNvPr id="44" name="Picture 43">
            <a:extLst>
              <a:ext uri="{FF2B5EF4-FFF2-40B4-BE49-F238E27FC236}">
                <a16:creationId xmlns:a16="http://schemas.microsoft.com/office/drawing/2014/main" xmlns="" id="{36CC0237-AE57-2147-998E-03B3E33B2843}"/>
              </a:ext>
            </a:extLst>
          </p:cNvPr>
          <p:cNvPicPr>
            <a:picLocks noChangeAspect="1"/>
          </p:cNvPicPr>
          <p:nvPr/>
        </p:nvPicPr>
        <p:blipFill rotWithShape="1">
          <a:blip r:embed="rId20">
            <a:extLst>
              <a:ext uri="{28A0092B-C50C-407E-A947-70E740481C1C}">
                <a14:useLocalDpi xmlns:a14="http://schemas.microsoft.com/office/drawing/2010/main" val="0"/>
              </a:ext>
            </a:extLst>
          </a:blip>
          <a:srcRect t="6429" b="14390"/>
          <a:stretch/>
        </p:blipFill>
        <p:spPr>
          <a:xfrm>
            <a:off x="964383" y="27516880"/>
            <a:ext cx="5899675" cy="5605670"/>
          </a:xfrm>
          <a:prstGeom prst="rect">
            <a:avLst/>
          </a:prstGeom>
        </p:spPr>
      </p:pic>
      <p:pic>
        <p:nvPicPr>
          <p:cNvPr id="47" name="Picture 46">
            <a:extLst>
              <a:ext uri="{FF2B5EF4-FFF2-40B4-BE49-F238E27FC236}">
                <a16:creationId xmlns:a16="http://schemas.microsoft.com/office/drawing/2014/main" xmlns="" id="{9428C7E5-E088-4744-8276-67DA218AB67F}"/>
              </a:ext>
            </a:extLst>
          </p:cNvPr>
          <p:cNvPicPr>
            <a:picLocks noChangeAspect="1"/>
          </p:cNvPicPr>
          <p:nvPr/>
        </p:nvPicPr>
        <p:blipFill rotWithShape="1">
          <a:blip r:embed="rId21">
            <a:extLst>
              <a:ext uri="{28A0092B-C50C-407E-A947-70E740481C1C}">
                <a14:useLocalDpi xmlns:a14="http://schemas.microsoft.com/office/drawing/2010/main" val="0"/>
              </a:ext>
            </a:extLst>
          </a:blip>
          <a:srcRect t="6561" b="14762"/>
          <a:stretch/>
        </p:blipFill>
        <p:spPr>
          <a:xfrm>
            <a:off x="7028396" y="27516880"/>
            <a:ext cx="5937424" cy="5605669"/>
          </a:xfrm>
          <a:prstGeom prst="rect">
            <a:avLst/>
          </a:prstGeom>
        </p:spPr>
      </p:pic>
      <p:sp>
        <p:nvSpPr>
          <p:cNvPr id="23" name="Freeform 22">
            <a:extLst>
              <a:ext uri="{FF2B5EF4-FFF2-40B4-BE49-F238E27FC236}">
                <a16:creationId xmlns:a16="http://schemas.microsoft.com/office/drawing/2014/main" xmlns="" id="{CEABB47C-94EB-4246-BB08-A04BED15BE32}"/>
              </a:ext>
            </a:extLst>
          </p:cNvPr>
          <p:cNvSpPr/>
          <p:nvPr/>
        </p:nvSpPr>
        <p:spPr>
          <a:xfrm>
            <a:off x="15657799" y="18988285"/>
            <a:ext cx="548640" cy="365760"/>
          </a:xfrm>
          <a:custGeom>
            <a:avLst/>
            <a:gdLst>
              <a:gd name="connsiteX0" fmla="*/ 0 w 339845"/>
              <a:gd name="connsiteY0" fmla="*/ 117670 h 588349"/>
              <a:gd name="connsiteX1" fmla="*/ 169923 w 339845"/>
              <a:gd name="connsiteY1" fmla="*/ 117670 h 588349"/>
              <a:gd name="connsiteX2" fmla="*/ 169923 w 339845"/>
              <a:gd name="connsiteY2" fmla="*/ 0 h 588349"/>
              <a:gd name="connsiteX3" fmla="*/ 339845 w 339845"/>
              <a:gd name="connsiteY3" fmla="*/ 294175 h 588349"/>
              <a:gd name="connsiteX4" fmla="*/ 169923 w 339845"/>
              <a:gd name="connsiteY4" fmla="*/ 588349 h 588349"/>
              <a:gd name="connsiteX5" fmla="*/ 169923 w 339845"/>
              <a:gd name="connsiteY5" fmla="*/ 470679 h 588349"/>
              <a:gd name="connsiteX6" fmla="*/ 0 w 339845"/>
              <a:gd name="connsiteY6" fmla="*/ 470679 h 588349"/>
              <a:gd name="connsiteX7" fmla="*/ 0 w 339845"/>
              <a:gd name="connsiteY7" fmla="*/ 117670 h 5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5" h="588349">
                <a:moveTo>
                  <a:pt x="0" y="117670"/>
                </a:moveTo>
                <a:lnTo>
                  <a:pt x="169923" y="117670"/>
                </a:lnTo>
                <a:lnTo>
                  <a:pt x="169923" y="0"/>
                </a:lnTo>
                <a:lnTo>
                  <a:pt x="339845" y="294175"/>
                </a:lnTo>
                <a:lnTo>
                  <a:pt x="169923" y="588349"/>
                </a:lnTo>
                <a:lnTo>
                  <a:pt x="169923" y="470679"/>
                </a:lnTo>
                <a:lnTo>
                  <a:pt x="0" y="470679"/>
                </a:lnTo>
                <a:lnTo>
                  <a:pt x="0" y="117670"/>
                </a:lnTo>
                <a:close/>
              </a:path>
            </a:pathLst>
          </a:custGeom>
          <a:solidFill>
            <a:srgbClr val="6971B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7670" rIns="101953" bIns="11767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52" name="TextBox 51">
            <a:extLst>
              <a:ext uri="{FF2B5EF4-FFF2-40B4-BE49-F238E27FC236}">
                <a16:creationId xmlns:a16="http://schemas.microsoft.com/office/drawing/2014/main" xmlns="" id="{780D8688-78FC-D44A-B6C2-A5A46D0A96F4}"/>
              </a:ext>
            </a:extLst>
          </p:cNvPr>
          <p:cNvSpPr txBox="1"/>
          <p:nvPr/>
        </p:nvSpPr>
        <p:spPr>
          <a:xfrm>
            <a:off x="13593096" y="25705806"/>
            <a:ext cx="12919952" cy="923330"/>
          </a:xfrm>
          <a:prstGeom prst="rect">
            <a:avLst/>
          </a:prstGeom>
        </p:spPr>
        <p:txBody>
          <a:bodyPr wrap="square" numCol="1" spcCol="640080" rtlCol="0">
            <a:spAutoFit/>
          </a:bodyPr>
          <a:lstStyle/>
          <a:p>
            <a:pPr algn="just">
              <a:buClr>
                <a:srgbClr val="3E4268"/>
              </a:buClr>
              <a:buFont typeface="Webdings" pitchFamily="2" charset="2"/>
              <a:buChar char="4"/>
            </a:pPr>
            <a:r>
              <a:rPr lang="en-US" sz="2700" b="1" dirty="0" smtClean="0">
                <a:solidFill>
                  <a:schemeClr val="tx1">
                    <a:lumMod val="75000"/>
                    <a:lumOff val="25000"/>
                  </a:schemeClr>
                </a:solidFill>
              </a:rPr>
              <a:t>Alaska </a:t>
            </a:r>
            <a:r>
              <a:rPr lang="en-US" sz="2700" b="1" dirty="0">
                <a:solidFill>
                  <a:schemeClr val="tx1">
                    <a:lumMod val="75000"/>
                    <a:lumOff val="25000"/>
                  </a:schemeClr>
                </a:solidFill>
              </a:rPr>
              <a:t>Interagency Coordination Center</a:t>
            </a:r>
            <a:endParaRPr lang="en-US" sz="2700" dirty="0">
              <a:solidFill>
                <a:schemeClr val="tx1">
                  <a:lumMod val="75000"/>
                  <a:lumOff val="25000"/>
                </a:schemeClr>
              </a:solidFill>
            </a:endParaRPr>
          </a:p>
          <a:p>
            <a:pPr algn="just">
              <a:buClr>
                <a:srgbClr val="3E4268"/>
              </a:buClr>
              <a:buFont typeface="Webdings" pitchFamily="2" charset="2"/>
              <a:buChar char="4"/>
            </a:pPr>
            <a:r>
              <a:rPr lang="en-US" sz="2700" b="1" dirty="0" smtClean="0">
                <a:solidFill>
                  <a:schemeClr val="tx1">
                    <a:lumMod val="75000"/>
                    <a:lumOff val="25000"/>
                  </a:schemeClr>
                </a:solidFill>
              </a:rPr>
              <a:t>National </a:t>
            </a:r>
            <a:r>
              <a:rPr lang="en-US" sz="2700" b="1" dirty="0">
                <a:solidFill>
                  <a:schemeClr val="tx1">
                    <a:lumMod val="75000"/>
                    <a:lumOff val="25000"/>
                  </a:schemeClr>
                </a:solidFill>
              </a:rPr>
              <a:t>Weather Service, Alaska Region</a:t>
            </a:r>
            <a:endParaRPr lang="en-US" sz="2700" dirty="0">
              <a:solidFill>
                <a:schemeClr val="tx1">
                  <a:lumMod val="75000"/>
                  <a:lumOff val="25000"/>
                </a:schemeClr>
              </a:solidFill>
            </a:endParaRPr>
          </a:p>
        </p:txBody>
      </p:sp>
      <p:sp>
        <p:nvSpPr>
          <p:cNvPr id="61" name="Freeform 60">
            <a:extLst>
              <a:ext uri="{FF2B5EF4-FFF2-40B4-BE49-F238E27FC236}">
                <a16:creationId xmlns:a16="http://schemas.microsoft.com/office/drawing/2014/main" xmlns="" id="{2A918822-3156-B042-9E4B-5FE349C41DF3}"/>
              </a:ext>
            </a:extLst>
          </p:cNvPr>
          <p:cNvSpPr/>
          <p:nvPr/>
        </p:nvSpPr>
        <p:spPr>
          <a:xfrm>
            <a:off x="19306667" y="18988285"/>
            <a:ext cx="548640" cy="365760"/>
          </a:xfrm>
          <a:custGeom>
            <a:avLst/>
            <a:gdLst>
              <a:gd name="connsiteX0" fmla="*/ 0 w 339845"/>
              <a:gd name="connsiteY0" fmla="*/ 117670 h 588349"/>
              <a:gd name="connsiteX1" fmla="*/ 169923 w 339845"/>
              <a:gd name="connsiteY1" fmla="*/ 117670 h 588349"/>
              <a:gd name="connsiteX2" fmla="*/ 169923 w 339845"/>
              <a:gd name="connsiteY2" fmla="*/ 0 h 588349"/>
              <a:gd name="connsiteX3" fmla="*/ 339845 w 339845"/>
              <a:gd name="connsiteY3" fmla="*/ 294175 h 588349"/>
              <a:gd name="connsiteX4" fmla="*/ 169923 w 339845"/>
              <a:gd name="connsiteY4" fmla="*/ 588349 h 588349"/>
              <a:gd name="connsiteX5" fmla="*/ 169923 w 339845"/>
              <a:gd name="connsiteY5" fmla="*/ 470679 h 588349"/>
              <a:gd name="connsiteX6" fmla="*/ 0 w 339845"/>
              <a:gd name="connsiteY6" fmla="*/ 470679 h 588349"/>
              <a:gd name="connsiteX7" fmla="*/ 0 w 339845"/>
              <a:gd name="connsiteY7" fmla="*/ 117670 h 5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5" h="588349">
                <a:moveTo>
                  <a:pt x="0" y="117670"/>
                </a:moveTo>
                <a:lnTo>
                  <a:pt x="169923" y="117670"/>
                </a:lnTo>
                <a:lnTo>
                  <a:pt x="169923" y="0"/>
                </a:lnTo>
                <a:lnTo>
                  <a:pt x="339845" y="294175"/>
                </a:lnTo>
                <a:lnTo>
                  <a:pt x="169923" y="588349"/>
                </a:lnTo>
                <a:lnTo>
                  <a:pt x="169923" y="470679"/>
                </a:lnTo>
                <a:lnTo>
                  <a:pt x="0" y="470679"/>
                </a:lnTo>
                <a:lnTo>
                  <a:pt x="0" y="117670"/>
                </a:lnTo>
                <a:close/>
              </a:path>
            </a:pathLst>
          </a:custGeom>
          <a:solidFill>
            <a:srgbClr val="6971B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7670" rIns="101953" bIns="11767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62" name="Freeform 61">
            <a:extLst>
              <a:ext uri="{FF2B5EF4-FFF2-40B4-BE49-F238E27FC236}">
                <a16:creationId xmlns:a16="http://schemas.microsoft.com/office/drawing/2014/main" xmlns="" id="{EDD2D9DC-18A1-384E-A5F6-E5D77D4F379D}"/>
              </a:ext>
            </a:extLst>
          </p:cNvPr>
          <p:cNvSpPr/>
          <p:nvPr/>
        </p:nvSpPr>
        <p:spPr>
          <a:xfrm>
            <a:off x="22983360" y="18988285"/>
            <a:ext cx="548640" cy="365760"/>
          </a:xfrm>
          <a:custGeom>
            <a:avLst/>
            <a:gdLst>
              <a:gd name="connsiteX0" fmla="*/ 0 w 339845"/>
              <a:gd name="connsiteY0" fmla="*/ 117670 h 588349"/>
              <a:gd name="connsiteX1" fmla="*/ 169923 w 339845"/>
              <a:gd name="connsiteY1" fmla="*/ 117670 h 588349"/>
              <a:gd name="connsiteX2" fmla="*/ 169923 w 339845"/>
              <a:gd name="connsiteY2" fmla="*/ 0 h 588349"/>
              <a:gd name="connsiteX3" fmla="*/ 339845 w 339845"/>
              <a:gd name="connsiteY3" fmla="*/ 294175 h 588349"/>
              <a:gd name="connsiteX4" fmla="*/ 169923 w 339845"/>
              <a:gd name="connsiteY4" fmla="*/ 588349 h 588349"/>
              <a:gd name="connsiteX5" fmla="*/ 169923 w 339845"/>
              <a:gd name="connsiteY5" fmla="*/ 470679 h 588349"/>
              <a:gd name="connsiteX6" fmla="*/ 0 w 339845"/>
              <a:gd name="connsiteY6" fmla="*/ 470679 h 588349"/>
              <a:gd name="connsiteX7" fmla="*/ 0 w 339845"/>
              <a:gd name="connsiteY7" fmla="*/ 117670 h 5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5" h="588349">
                <a:moveTo>
                  <a:pt x="0" y="117670"/>
                </a:moveTo>
                <a:lnTo>
                  <a:pt x="169923" y="117670"/>
                </a:lnTo>
                <a:lnTo>
                  <a:pt x="169923" y="0"/>
                </a:lnTo>
                <a:lnTo>
                  <a:pt x="339845" y="294175"/>
                </a:lnTo>
                <a:lnTo>
                  <a:pt x="169923" y="588349"/>
                </a:lnTo>
                <a:lnTo>
                  <a:pt x="169923" y="470679"/>
                </a:lnTo>
                <a:lnTo>
                  <a:pt x="0" y="470679"/>
                </a:lnTo>
                <a:lnTo>
                  <a:pt x="0" y="117670"/>
                </a:lnTo>
                <a:close/>
              </a:path>
            </a:pathLst>
          </a:custGeom>
          <a:solidFill>
            <a:srgbClr val="6971B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7670" rIns="101953" bIns="11767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sp>
        <p:nvSpPr>
          <p:cNvPr id="37" name="TextBox 36">
            <a:extLst>
              <a:ext uri="{FF2B5EF4-FFF2-40B4-BE49-F238E27FC236}">
                <a16:creationId xmlns:a16="http://schemas.microsoft.com/office/drawing/2014/main" xmlns="" id="{15F418E9-C126-BB40-A667-D0B1EC860361}"/>
              </a:ext>
            </a:extLst>
          </p:cNvPr>
          <p:cNvSpPr txBox="1"/>
          <p:nvPr/>
        </p:nvSpPr>
        <p:spPr>
          <a:xfrm>
            <a:off x="1598881" y="27009047"/>
            <a:ext cx="4603810" cy="507831"/>
          </a:xfrm>
          <a:prstGeom prst="rect">
            <a:avLst/>
          </a:prstGeom>
        </p:spPr>
        <p:txBody>
          <a:bodyPr wrap="square" numCol="1" spcCol="640080" rtlCol="0">
            <a:spAutoFit/>
          </a:bodyPr>
          <a:lstStyle/>
          <a:p>
            <a:pPr algn="ctr"/>
            <a:r>
              <a:rPr lang="en-US" sz="2700" dirty="0">
                <a:solidFill>
                  <a:schemeClr val="tx1">
                    <a:lumMod val="75000"/>
                    <a:lumOff val="25000"/>
                  </a:schemeClr>
                </a:solidFill>
              </a:rPr>
              <a:t>May Snow Trends 1967-2017</a:t>
            </a:r>
          </a:p>
        </p:txBody>
      </p:sp>
      <p:sp>
        <p:nvSpPr>
          <p:cNvPr id="64" name="TextBox 63">
            <a:extLst>
              <a:ext uri="{FF2B5EF4-FFF2-40B4-BE49-F238E27FC236}">
                <a16:creationId xmlns:a16="http://schemas.microsoft.com/office/drawing/2014/main" xmlns="" id="{C52BAFE6-E06D-4445-9FAB-150B7B52C7AF}"/>
              </a:ext>
            </a:extLst>
          </p:cNvPr>
          <p:cNvSpPr txBox="1"/>
          <p:nvPr/>
        </p:nvSpPr>
        <p:spPr>
          <a:xfrm>
            <a:off x="7719574" y="26996941"/>
            <a:ext cx="4603810" cy="507831"/>
          </a:xfrm>
          <a:prstGeom prst="rect">
            <a:avLst/>
          </a:prstGeom>
        </p:spPr>
        <p:txBody>
          <a:bodyPr wrap="square" numCol="1" spcCol="640080" rtlCol="0">
            <a:spAutoFit/>
          </a:bodyPr>
          <a:lstStyle/>
          <a:p>
            <a:pPr algn="ctr"/>
            <a:r>
              <a:rPr lang="en-US" sz="2700" dirty="0">
                <a:solidFill>
                  <a:schemeClr val="tx1">
                    <a:lumMod val="75000"/>
                    <a:lumOff val="25000"/>
                  </a:schemeClr>
                </a:solidFill>
              </a:rPr>
              <a:t>June Snow Trends 1967-2017</a:t>
            </a:r>
          </a:p>
        </p:txBody>
      </p:sp>
      <p:sp>
        <p:nvSpPr>
          <p:cNvPr id="65" name="TextBox 64">
            <a:extLst>
              <a:ext uri="{FF2B5EF4-FFF2-40B4-BE49-F238E27FC236}">
                <a16:creationId xmlns:a16="http://schemas.microsoft.com/office/drawing/2014/main" xmlns="" id="{284EC645-FCDA-A443-A3B3-25927AB8BCD5}"/>
              </a:ext>
            </a:extLst>
          </p:cNvPr>
          <p:cNvSpPr txBox="1"/>
          <p:nvPr/>
        </p:nvSpPr>
        <p:spPr>
          <a:xfrm>
            <a:off x="1268185" y="33122551"/>
            <a:ext cx="5664918" cy="507831"/>
          </a:xfrm>
          <a:prstGeom prst="rect">
            <a:avLst/>
          </a:prstGeom>
        </p:spPr>
        <p:txBody>
          <a:bodyPr wrap="square" numCol="1" spcCol="640080" rtlCol="0">
            <a:spAutoFit/>
          </a:bodyPr>
          <a:lstStyle/>
          <a:p>
            <a:pPr algn="ctr"/>
            <a:r>
              <a:rPr lang="en-US" sz="2700" dirty="0">
                <a:solidFill>
                  <a:schemeClr val="tx1">
                    <a:lumMod val="75000"/>
                    <a:lumOff val="25000"/>
                  </a:schemeClr>
                </a:solidFill>
              </a:rPr>
              <a:t>Change in Snow Cover Days per Decade</a:t>
            </a:r>
          </a:p>
        </p:txBody>
      </p:sp>
      <p:sp>
        <p:nvSpPr>
          <p:cNvPr id="66" name="TextBox 65">
            <a:extLst>
              <a:ext uri="{FF2B5EF4-FFF2-40B4-BE49-F238E27FC236}">
                <a16:creationId xmlns:a16="http://schemas.microsoft.com/office/drawing/2014/main" xmlns="" id="{96E7701A-6022-114D-8625-158007E5F26D}"/>
              </a:ext>
            </a:extLst>
          </p:cNvPr>
          <p:cNvSpPr txBox="1"/>
          <p:nvPr/>
        </p:nvSpPr>
        <p:spPr>
          <a:xfrm>
            <a:off x="7364549" y="33122550"/>
            <a:ext cx="5664918" cy="507831"/>
          </a:xfrm>
          <a:prstGeom prst="rect">
            <a:avLst/>
          </a:prstGeom>
        </p:spPr>
        <p:txBody>
          <a:bodyPr wrap="square" numCol="1" spcCol="640080" rtlCol="0">
            <a:spAutoFit/>
          </a:bodyPr>
          <a:lstStyle/>
          <a:p>
            <a:pPr algn="ctr"/>
            <a:r>
              <a:rPr lang="en-US" sz="2700" dirty="0">
                <a:solidFill>
                  <a:schemeClr val="tx1">
                    <a:lumMod val="75000"/>
                    <a:lumOff val="25000"/>
                  </a:schemeClr>
                </a:solidFill>
              </a:rPr>
              <a:t>Change in Snow Cover Days per Decade</a:t>
            </a:r>
          </a:p>
        </p:txBody>
      </p:sp>
      <p:sp>
        <p:nvSpPr>
          <p:cNvPr id="68" name="Rounded Rectangle 67">
            <a:extLst>
              <a:ext uri="{FF2B5EF4-FFF2-40B4-BE49-F238E27FC236}">
                <a16:creationId xmlns:a16="http://schemas.microsoft.com/office/drawing/2014/main" xmlns="" id="{9D69535D-09CF-6E47-AD55-197BEABA467D}"/>
              </a:ext>
            </a:extLst>
          </p:cNvPr>
          <p:cNvSpPr/>
          <p:nvPr/>
        </p:nvSpPr>
        <p:spPr>
          <a:xfrm>
            <a:off x="12608270" y="17626191"/>
            <a:ext cx="2993723" cy="3005246"/>
          </a:xfrm>
          <a:prstGeom prst="roundRect">
            <a:avLst>
              <a:gd name="adj" fmla="val 10000"/>
            </a:avLst>
          </a:prstGeom>
          <a:blipFill>
            <a:blip r:embed="rId22" cstate="print">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9" name="Freeform 68">
            <a:extLst>
              <a:ext uri="{FF2B5EF4-FFF2-40B4-BE49-F238E27FC236}">
                <a16:creationId xmlns:a16="http://schemas.microsoft.com/office/drawing/2014/main" xmlns="" id="{6D260F61-6C3F-5147-8068-37E718E1278C}"/>
              </a:ext>
            </a:extLst>
          </p:cNvPr>
          <p:cNvSpPr/>
          <p:nvPr/>
        </p:nvSpPr>
        <p:spPr>
          <a:xfrm>
            <a:off x="13815750" y="20217288"/>
            <a:ext cx="1415830" cy="707915"/>
          </a:xfrm>
          <a:custGeom>
            <a:avLst/>
            <a:gdLst>
              <a:gd name="connsiteX0" fmla="*/ 0 w 1415830"/>
              <a:gd name="connsiteY0" fmla="*/ 70792 h 707915"/>
              <a:gd name="connsiteX1" fmla="*/ 70792 w 1415830"/>
              <a:gd name="connsiteY1" fmla="*/ 0 h 707915"/>
              <a:gd name="connsiteX2" fmla="*/ 1345039 w 1415830"/>
              <a:gd name="connsiteY2" fmla="*/ 0 h 707915"/>
              <a:gd name="connsiteX3" fmla="*/ 1415831 w 1415830"/>
              <a:gd name="connsiteY3" fmla="*/ 70792 h 707915"/>
              <a:gd name="connsiteX4" fmla="*/ 1415830 w 1415830"/>
              <a:gd name="connsiteY4" fmla="*/ 637124 h 707915"/>
              <a:gd name="connsiteX5" fmla="*/ 1345038 w 1415830"/>
              <a:gd name="connsiteY5" fmla="*/ 707916 h 707915"/>
              <a:gd name="connsiteX6" fmla="*/ 70792 w 1415830"/>
              <a:gd name="connsiteY6" fmla="*/ 707915 h 707915"/>
              <a:gd name="connsiteX7" fmla="*/ 0 w 1415830"/>
              <a:gd name="connsiteY7" fmla="*/ 637123 h 707915"/>
              <a:gd name="connsiteX8" fmla="*/ 0 w 1415830"/>
              <a:gd name="connsiteY8" fmla="*/ 70792 h 70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830" h="707915">
                <a:moveTo>
                  <a:pt x="0" y="70792"/>
                </a:moveTo>
                <a:cubicBezTo>
                  <a:pt x="0" y="31695"/>
                  <a:pt x="31695" y="0"/>
                  <a:pt x="70792" y="0"/>
                </a:cubicBezTo>
                <a:lnTo>
                  <a:pt x="1345039" y="0"/>
                </a:lnTo>
                <a:cubicBezTo>
                  <a:pt x="1384136" y="0"/>
                  <a:pt x="1415831" y="31695"/>
                  <a:pt x="1415831" y="70792"/>
                </a:cubicBezTo>
                <a:cubicBezTo>
                  <a:pt x="1415831" y="259569"/>
                  <a:pt x="1415830" y="448347"/>
                  <a:pt x="1415830" y="637124"/>
                </a:cubicBezTo>
                <a:cubicBezTo>
                  <a:pt x="1415830" y="676221"/>
                  <a:pt x="1384135" y="707916"/>
                  <a:pt x="1345038" y="707916"/>
                </a:cubicBezTo>
                <a:lnTo>
                  <a:pt x="70792" y="707915"/>
                </a:lnTo>
                <a:cubicBezTo>
                  <a:pt x="31695" y="707915"/>
                  <a:pt x="0" y="676220"/>
                  <a:pt x="0" y="637123"/>
                </a:cubicBezTo>
                <a:lnTo>
                  <a:pt x="0" y="70792"/>
                </a:lnTo>
                <a:close/>
              </a:path>
            </a:pathLst>
          </a:custGeom>
          <a:solidFill>
            <a:srgbClr val="6971B2">
              <a:alpha val="9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654" tIns="142654" rIns="142654" bIns="142654" numCol="1" spcCol="1270" anchor="ctr" anchorCtr="0">
            <a:noAutofit/>
          </a:bodyPr>
          <a:lstStyle/>
          <a:p>
            <a:pPr marL="0" lvl="0" indent="0" algn="ctr" defTabSz="1422400">
              <a:lnSpc>
                <a:spcPct val="90000"/>
              </a:lnSpc>
              <a:spcBef>
                <a:spcPct val="0"/>
              </a:spcBef>
              <a:spcAft>
                <a:spcPct val="35000"/>
              </a:spcAft>
              <a:buNone/>
            </a:pPr>
            <a:r>
              <a:rPr lang="en-US" sz="3200" kern="1200" dirty="0"/>
              <a:t>Day 1</a:t>
            </a:r>
          </a:p>
        </p:txBody>
      </p:sp>
      <p:sp>
        <p:nvSpPr>
          <p:cNvPr id="71" name="Rounded Rectangle 70">
            <a:extLst>
              <a:ext uri="{FF2B5EF4-FFF2-40B4-BE49-F238E27FC236}">
                <a16:creationId xmlns:a16="http://schemas.microsoft.com/office/drawing/2014/main" xmlns="" id="{89089F3B-5EE3-D749-9F81-FDD014C79F2B}"/>
              </a:ext>
            </a:extLst>
          </p:cNvPr>
          <p:cNvSpPr/>
          <p:nvPr/>
        </p:nvSpPr>
        <p:spPr>
          <a:xfrm>
            <a:off x="16206439" y="17626191"/>
            <a:ext cx="2993674" cy="3005246"/>
          </a:xfrm>
          <a:prstGeom prst="roundRect">
            <a:avLst>
              <a:gd name="adj" fmla="val 10000"/>
            </a:avLst>
          </a:prstGeom>
          <a:blipFill>
            <a:blip r:embed="rId23" cstate="print">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2" name="Freeform 71">
            <a:extLst>
              <a:ext uri="{FF2B5EF4-FFF2-40B4-BE49-F238E27FC236}">
                <a16:creationId xmlns:a16="http://schemas.microsoft.com/office/drawing/2014/main" xmlns="" id="{88CE82A5-727E-084A-BC67-8C06E711D12B}"/>
              </a:ext>
            </a:extLst>
          </p:cNvPr>
          <p:cNvSpPr/>
          <p:nvPr/>
        </p:nvSpPr>
        <p:spPr>
          <a:xfrm>
            <a:off x="17370650" y="20217288"/>
            <a:ext cx="1415830" cy="707915"/>
          </a:xfrm>
          <a:custGeom>
            <a:avLst/>
            <a:gdLst>
              <a:gd name="connsiteX0" fmla="*/ 0 w 1415830"/>
              <a:gd name="connsiteY0" fmla="*/ 70792 h 707915"/>
              <a:gd name="connsiteX1" fmla="*/ 70792 w 1415830"/>
              <a:gd name="connsiteY1" fmla="*/ 0 h 707915"/>
              <a:gd name="connsiteX2" fmla="*/ 1345039 w 1415830"/>
              <a:gd name="connsiteY2" fmla="*/ 0 h 707915"/>
              <a:gd name="connsiteX3" fmla="*/ 1415831 w 1415830"/>
              <a:gd name="connsiteY3" fmla="*/ 70792 h 707915"/>
              <a:gd name="connsiteX4" fmla="*/ 1415830 w 1415830"/>
              <a:gd name="connsiteY4" fmla="*/ 637124 h 707915"/>
              <a:gd name="connsiteX5" fmla="*/ 1345038 w 1415830"/>
              <a:gd name="connsiteY5" fmla="*/ 707916 h 707915"/>
              <a:gd name="connsiteX6" fmla="*/ 70792 w 1415830"/>
              <a:gd name="connsiteY6" fmla="*/ 707915 h 707915"/>
              <a:gd name="connsiteX7" fmla="*/ 0 w 1415830"/>
              <a:gd name="connsiteY7" fmla="*/ 637123 h 707915"/>
              <a:gd name="connsiteX8" fmla="*/ 0 w 1415830"/>
              <a:gd name="connsiteY8" fmla="*/ 70792 h 70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830" h="707915">
                <a:moveTo>
                  <a:pt x="0" y="70792"/>
                </a:moveTo>
                <a:cubicBezTo>
                  <a:pt x="0" y="31695"/>
                  <a:pt x="31695" y="0"/>
                  <a:pt x="70792" y="0"/>
                </a:cubicBezTo>
                <a:lnTo>
                  <a:pt x="1345039" y="0"/>
                </a:lnTo>
                <a:cubicBezTo>
                  <a:pt x="1384136" y="0"/>
                  <a:pt x="1415831" y="31695"/>
                  <a:pt x="1415831" y="70792"/>
                </a:cubicBezTo>
                <a:cubicBezTo>
                  <a:pt x="1415831" y="259569"/>
                  <a:pt x="1415830" y="448347"/>
                  <a:pt x="1415830" y="637124"/>
                </a:cubicBezTo>
                <a:cubicBezTo>
                  <a:pt x="1415830" y="676221"/>
                  <a:pt x="1384135" y="707916"/>
                  <a:pt x="1345038" y="707916"/>
                </a:cubicBezTo>
                <a:lnTo>
                  <a:pt x="70792" y="707915"/>
                </a:lnTo>
                <a:cubicBezTo>
                  <a:pt x="31695" y="707915"/>
                  <a:pt x="0" y="676220"/>
                  <a:pt x="0" y="637123"/>
                </a:cubicBezTo>
                <a:lnTo>
                  <a:pt x="0" y="70792"/>
                </a:lnTo>
                <a:close/>
              </a:path>
            </a:pathLst>
          </a:custGeom>
          <a:solidFill>
            <a:srgbClr val="6971B2">
              <a:alpha val="9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654" tIns="142654" rIns="142654" bIns="142654" numCol="1" spcCol="1270" anchor="ctr" anchorCtr="0">
            <a:noAutofit/>
          </a:bodyPr>
          <a:lstStyle/>
          <a:p>
            <a:pPr marL="0" lvl="0" indent="0" algn="ctr" defTabSz="1422400">
              <a:lnSpc>
                <a:spcPct val="90000"/>
              </a:lnSpc>
              <a:spcBef>
                <a:spcPct val="0"/>
              </a:spcBef>
              <a:spcAft>
                <a:spcPct val="35000"/>
              </a:spcAft>
              <a:buNone/>
            </a:pPr>
            <a:r>
              <a:rPr lang="en-US" sz="3200" kern="1200" dirty="0"/>
              <a:t>Day 2</a:t>
            </a:r>
          </a:p>
        </p:txBody>
      </p:sp>
      <p:sp>
        <p:nvSpPr>
          <p:cNvPr id="75" name="Rounded Rectangle 74">
            <a:extLst>
              <a:ext uri="{FF2B5EF4-FFF2-40B4-BE49-F238E27FC236}">
                <a16:creationId xmlns:a16="http://schemas.microsoft.com/office/drawing/2014/main" xmlns="" id="{D874F0BD-B4FD-F14F-BC07-7B43939E2FDF}"/>
              </a:ext>
            </a:extLst>
          </p:cNvPr>
          <p:cNvSpPr/>
          <p:nvPr/>
        </p:nvSpPr>
        <p:spPr>
          <a:xfrm>
            <a:off x="19846436" y="17626565"/>
            <a:ext cx="3005246" cy="2989289"/>
          </a:xfrm>
          <a:prstGeom prst="roundRect">
            <a:avLst>
              <a:gd name="adj" fmla="val 10000"/>
            </a:avLst>
          </a:prstGeom>
          <a:blipFill>
            <a:blip r:embed="rId24"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6" name="Freeform 75">
            <a:extLst>
              <a:ext uri="{FF2B5EF4-FFF2-40B4-BE49-F238E27FC236}">
                <a16:creationId xmlns:a16="http://schemas.microsoft.com/office/drawing/2014/main" xmlns="" id="{2DDEF773-3F9B-6F43-8282-EDAB0CB8916F}"/>
              </a:ext>
            </a:extLst>
          </p:cNvPr>
          <p:cNvSpPr/>
          <p:nvPr/>
        </p:nvSpPr>
        <p:spPr>
          <a:xfrm>
            <a:off x="20968770" y="20256656"/>
            <a:ext cx="1415830" cy="707915"/>
          </a:xfrm>
          <a:custGeom>
            <a:avLst/>
            <a:gdLst>
              <a:gd name="connsiteX0" fmla="*/ 0 w 1415830"/>
              <a:gd name="connsiteY0" fmla="*/ 70792 h 707915"/>
              <a:gd name="connsiteX1" fmla="*/ 70792 w 1415830"/>
              <a:gd name="connsiteY1" fmla="*/ 0 h 707915"/>
              <a:gd name="connsiteX2" fmla="*/ 1345039 w 1415830"/>
              <a:gd name="connsiteY2" fmla="*/ 0 h 707915"/>
              <a:gd name="connsiteX3" fmla="*/ 1415831 w 1415830"/>
              <a:gd name="connsiteY3" fmla="*/ 70792 h 707915"/>
              <a:gd name="connsiteX4" fmla="*/ 1415830 w 1415830"/>
              <a:gd name="connsiteY4" fmla="*/ 637124 h 707915"/>
              <a:gd name="connsiteX5" fmla="*/ 1345038 w 1415830"/>
              <a:gd name="connsiteY5" fmla="*/ 707916 h 707915"/>
              <a:gd name="connsiteX6" fmla="*/ 70792 w 1415830"/>
              <a:gd name="connsiteY6" fmla="*/ 707915 h 707915"/>
              <a:gd name="connsiteX7" fmla="*/ 0 w 1415830"/>
              <a:gd name="connsiteY7" fmla="*/ 637123 h 707915"/>
              <a:gd name="connsiteX8" fmla="*/ 0 w 1415830"/>
              <a:gd name="connsiteY8" fmla="*/ 70792 h 70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830" h="707915">
                <a:moveTo>
                  <a:pt x="0" y="70792"/>
                </a:moveTo>
                <a:cubicBezTo>
                  <a:pt x="0" y="31695"/>
                  <a:pt x="31695" y="0"/>
                  <a:pt x="70792" y="0"/>
                </a:cubicBezTo>
                <a:lnTo>
                  <a:pt x="1345039" y="0"/>
                </a:lnTo>
                <a:cubicBezTo>
                  <a:pt x="1384136" y="0"/>
                  <a:pt x="1415831" y="31695"/>
                  <a:pt x="1415831" y="70792"/>
                </a:cubicBezTo>
                <a:cubicBezTo>
                  <a:pt x="1415831" y="259569"/>
                  <a:pt x="1415830" y="448347"/>
                  <a:pt x="1415830" y="637124"/>
                </a:cubicBezTo>
                <a:cubicBezTo>
                  <a:pt x="1415830" y="676221"/>
                  <a:pt x="1384135" y="707916"/>
                  <a:pt x="1345038" y="707916"/>
                </a:cubicBezTo>
                <a:lnTo>
                  <a:pt x="70792" y="707915"/>
                </a:lnTo>
                <a:cubicBezTo>
                  <a:pt x="31695" y="707915"/>
                  <a:pt x="0" y="676220"/>
                  <a:pt x="0" y="637123"/>
                </a:cubicBezTo>
                <a:lnTo>
                  <a:pt x="0" y="70792"/>
                </a:lnTo>
                <a:close/>
              </a:path>
            </a:pathLst>
          </a:custGeom>
          <a:solidFill>
            <a:srgbClr val="6971B2">
              <a:alpha val="9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654" tIns="142654" rIns="142654" bIns="142654" numCol="1" spcCol="1270" anchor="ctr" anchorCtr="0">
            <a:noAutofit/>
          </a:bodyPr>
          <a:lstStyle/>
          <a:p>
            <a:pPr marL="0" lvl="0" indent="0" algn="ctr" defTabSz="1422400">
              <a:lnSpc>
                <a:spcPct val="90000"/>
              </a:lnSpc>
              <a:spcBef>
                <a:spcPct val="0"/>
              </a:spcBef>
              <a:spcAft>
                <a:spcPct val="35000"/>
              </a:spcAft>
              <a:buNone/>
            </a:pPr>
            <a:r>
              <a:rPr lang="en-US" sz="3200" kern="1200" dirty="0"/>
              <a:t>Day 3</a:t>
            </a:r>
          </a:p>
        </p:txBody>
      </p:sp>
      <p:sp>
        <p:nvSpPr>
          <p:cNvPr id="78" name="Rounded Rectangle 77">
            <a:extLst>
              <a:ext uri="{FF2B5EF4-FFF2-40B4-BE49-F238E27FC236}">
                <a16:creationId xmlns:a16="http://schemas.microsoft.com/office/drawing/2014/main" xmlns="" id="{8F008AF8-1B36-B244-9130-38D773E969D0}"/>
              </a:ext>
            </a:extLst>
          </p:cNvPr>
          <p:cNvSpPr/>
          <p:nvPr/>
        </p:nvSpPr>
        <p:spPr>
          <a:xfrm>
            <a:off x="23526951" y="17622355"/>
            <a:ext cx="2986097" cy="2959712"/>
          </a:xfrm>
          <a:prstGeom prst="roundRect">
            <a:avLst>
              <a:gd name="adj" fmla="val 10000"/>
            </a:avLst>
          </a:prstGeom>
          <a:blipFill>
            <a:blip r:embed="rId25"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9" name="Freeform 78">
            <a:extLst>
              <a:ext uri="{FF2B5EF4-FFF2-40B4-BE49-F238E27FC236}">
                <a16:creationId xmlns:a16="http://schemas.microsoft.com/office/drawing/2014/main" xmlns="" id="{A87D0A53-69AC-434B-9B46-CE121BF10C98}"/>
              </a:ext>
            </a:extLst>
          </p:cNvPr>
          <p:cNvSpPr/>
          <p:nvPr/>
        </p:nvSpPr>
        <p:spPr>
          <a:xfrm>
            <a:off x="24617369" y="20217288"/>
            <a:ext cx="1415830" cy="707915"/>
          </a:xfrm>
          <a:custGeom>
            <a:avLst/>
            <a:gdLst>
              <a:gd name="connsiteX0" fmla="*/ 0 w 1415830"/>
              <a:gd name="connsiteY0" fmla="*/ 70792 h 707915"/>
              <a:gd name="connsiteX1" fmla="*/ 70792 w 1415830"/>
              <a:gd name="connsiteY1" fmla="*/ 0 h 707915"/>
              <a:gd name="connsiteX2" fmla="*/ 1345039 w 1415830"/>
              <a:gd name="connsiteY2" fmla="*/ 0 h 707915"/>
              <a:gd name="connsiteX3" fmla="*/ 1415831 w 1415830"/>
              <a:gd name="connsiteY3" fmla="*/ 70792 h 707915"/>
              <a:gd name="connsiteX4" fmla="*/ 1415830 w 1415830"/>
              <a:gd name="connsiteY4" fmla="*/ 637124 h 707915"/>
              <a:gd name="connsiteX5" fmla="*/ 1345038 w 1415830"/>
              <a:gd name="connsiteY5" fmla="*/ 707916 h 707915"/>
              <a:gd name="connsiteX6" fmla="*/ 70792 w 1415830"/>
              <a:gd name="connsiteY6" fmla="*/ 707915 h 707915"/>
              <a:gd name="connsiteX7" fmla="*/ 0 w 1415830"/>
              <a:gd name="connsiteY7" fmla="*/ 637123 h 707915"/>
              <a:gd name="connsiteX8" fmla="*/ 0 w 1415830"/>
              <a:gd name="connsiteY8" fmla="*/ 70792 h 70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830" h="707915">
                <a:moveTo>
                  <a:pt x="0" y="70792"/>
                </a:moveTo>
                <a:cubicBezTo>
                  <a:pt x="0" y="31695"/>
                  <a:pt x="31695" y="0"/>
                  <a:pt x="70792" y="0"/>
                </a:cubicBezTo>
                <a:lnTo>
                  <a:pt x="1345039" y="0"/>
                </a:lnTo>
                <a:cubicBezTo>
                  <a:pt x="1384136" y="0"/>
                  <a:pt x="1415831" y="31695"/>
                  <a:pt x="1415831" y="70792"/>
                </a:cubicBezTo>
                <a:cubicBezTo>
                  <a:pt x="1415831" y="259569"/>
                  <a:pt x="1415830" y="448347"/>
                  <a:pt x="1415830" y="637124"/>
                </a:cubicBezTo>
                <a:cubicBezTo>
                  <a:pt x="1415830" y="676221"/>
                  <a:pt x="1384135" y="707916"/>
                  <a:pt x="1345038" y="707916"/>
                </a:cubicBezTo>
                <a:lnTo>
                  <a:pt x="70792" y="707915"/>
                </a:lnTo>
                <a:cubicBezTo>
                  <a:pt x="31695" y="707915"/>
                  <a:pt x="0" y="676220"/>
                  <a:pt x="0" y="637123"/>
                </a:cubicBezTo>
                <a:lnTo>
                  <a:pt x="0" y="70792"/>
                </a:lnTo>
                <a:close/>
              </a:path>
            </a:pathLst>
          </a:custGeom>
          <a:solidFill>
            <a:srgbClr val="6971B2">
              <a:alpha val="9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654" tIns="142654" rIns="142654" bIns="142654" numCol="1" spcCol="1270" anchor="ctr" anchorCtr="0">
            <a:noAutofit/>
          </a:bodyPr>
          <a:lstStyle/>
          <a:p>
            <a:pPr marL="0" lvl="0" indent="0" algn="ctr" defTabSz="1422400">
              <a:lnSpc>
                <a:spcPct val="90000"/>
              </a:lnSpc>
              <a:spcBef>
                <a:spcPct val="0"/>
              </a:spcBef>
              <a:spcAft>
                <a:spcPct val="35000"/>
              </a:spcAft>
              <a:buNone/>
            </a:pPr>
            <a:r>
              <a:rPr lang="en-US" sz="3200" kern="1200" dirty="0"/>
              <a:t>Day 4</a:t>
            </a:r>
          </a:p>
        </p:txBody>
      </p:sp>
      <p:grpSp>
        <p:nvGrpSpPr>
          <p:cNvPr id="90" name="Group 89">
            <a:extLst>
              <a:ext uri="{FF2B5EF4-FFF2-40B4-BE49-F238E27FC236}">
                <a16:creationId xmlns:a16="http://schemas.microsoft.com/office/drawing/2014/main" xmlns="" id="{DC8B4062-2B1B-F349-8F73-6153864B12B1}"/>
              </a:ext>
            </a:extLst>
          </p:cNvPr>
          <p:cNvGrpSpPr/>
          <p:nvPr/>
        </p:nvGrpSpPr>
        <p:grpSpPr>
          <a:xfrm>
            <a:off x="2321182" y="18299604"/>
            <a:ext cx="9607083" cy="8697337"/>
            <a:chOff x="3041907" y="8305670"/>
            <a:chExt cx="19574244" cy="18859498"/>
          </a:xfrm>
        </p:grpSpPr>
        <p:pic>
          <p:nvPicPr>
            <p:cNvPr id="81" name="Picture 80">
              <a:extLst>
                <a:ext uri="{FF2B5EF4-FFF2-40B4-BE49-F238E27FC236}">
                  <a16:creationId xmlns:a16="http://schemas.microsoft.com/office/drawing/2014/main" xmlns="" id="{9EAE4156-A34D-FE4E-BB10-65756C65E82D}"/>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14364" b="11184"/>
            <a:stretch/>
          </p:blipFill>
          <p:spPr>
            <a:xfrm>
              <a:off x="3041907" y="8305670"/>
              <a:ext cx="19574244" cy="18859498"/>
            </a:xfrm>
            <a:prstGeom prst="rect">
              <a:avLst/>
            </a:prstGeom>
          </p:spPr>
        </p:pic>
        <p:cxnSp>
          <p:nvCxnSpPr>
            <p:cNvPr id="83" name="Straight Connector 82">
              <a:extLst>
                <a:ext uri="{FF2B5EF4-FFF2-40B4-BE49-F238E27FC236}">
                  <a16:creationId xmlns:a16="http://schemas.microsoft.com/office/drawing/2014/main" xmlns="" id="{57504F20-5263-AC49-BD5A-1F7031633D8B}"/>
                </a:ext>
              </a:extLst>
            </p:cNvPr>
            <p:cNvCxnSpPr>
              <a:cxnSpLocks/>
            </p:cNvCxnSpPr>
            <p:nvPr/>
          </p:nvCxnSpPr>
          <p:spPr>
            <a:xfrm flipH="1">
              <a:off x="3962400" y="11618831"/>
              <a:ext cx="8731872" cy="93711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3DE426D-77BD-1640-9FC1-62308C1C7D1F}"/>
                </a:ext>
              </a:extLst>
            </p:cNvPr>
            <p:cNvCxnSpPr>
              <a:cxnSpLocks/>
            </p:cNvCxnSpPr>
            <p:nvPr/>
          </p:nvCxnSpPr>
          <p:spPr>
            <a:xfrm flipH="1">
              <a:off x="10580914" y="11618831"/>
              <a:ext cx="2413282" cy="14315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xmlns="" id="{BBC077AE-A1DE-FA4D-A24C-35028365D0A8}"/>
              </a:ext>
            </a:extLst>
          </p:cNvPr>
          <p:cNvSpPr txBox="1"/>
          <p:nvPr/>
        </p:nvSpPr>
        <p:spPr>
          <a:xfrm>
            <a:off x="3289823" y="18015371"/>
            <a:ext cx="7669800" cy="507831"/>
          </a:xfrm>
          <a:prstGeom prst="rect">
            <a:avLst/>
          </a:prstGeom>
        </p:spPr>
        <p:txBody>
          <a:bodyPr wrap="square" numCol="1" spcCol="640080" rtlCol="0">
            <a:spAutoFit/>
          </a:bodyPr>
          <a:lstStyle/>
          <a:p>
            <a:r>
              <a:rPr lang="en-US" sz="2700" dirty="0">
                <a:solidFill>
                  <a:schemeClr val="tx1">
                    <a:lumMod val="75000"/>
                    <a:lumOff val="25000"/>
                  </a:schemeClr>
                </a:solidFill>
              </a:rPr>
              <a:t>Snowmelt for June 4</a:t>
            </a:r>
            <a:r>
              <a:rPr lang="en-US" sz="2700" baseline="30000" dirty="0">
                <a:solidFill>
                  <a:schemeClr val="tx1">
                    <a:lumMod val="75000"/>
                    <a:lumOff val="25000"/>
                  </a:schemeClr>
                </a:solidFill>
              </a:rPr>
              <a:t>th</a:t>
            </a:r>
            <a:r>
              <a:rPr lang="en-US" sz="2700" dirty="0">
                <a:solidFill>
                  <a:schemeClr val="tx1">
                    <a:lumMod val="75000"/>
                    <a:lumOff val="25000"/>
                  </a:schemeClr>
                </a:solidFill>
              </a:rPr>
              <a:t> - 7</a:t>
            </a:r>
            <a:r>
              <a:rPr lang="en-US" sz="2700" baseline="30000" dirty="0">
                <a:solidFill>
                  <a:schemeClr val="tx1">
                    <a:lumMod val="75000"/>
                    <a:lumOff val="25000"/>
                  </a:schemeClr>
                </a:solidFill>
              </a:rPr>
              <a:t>th</a:t>
            </a:r>
            <a:r>
              <a:rPr lang="en-US" sz="2700" dirty="0">
                <a:solidFill>
                  <a:schemeClr val="tx1">
                    <a:lumMod val="75000"/>
                    <a:lumOff val="25000"/>
                  </a:schemeClr>
                </a:solidFill>
              </a:rPr>
              <a:t> 2017 (Julian days 155-158)</a:t>
            </a:r>
          </a:p>
        </p:txBody>
      </p:sp>
      <p:pic>
        <p:nvPicPr>
          <p:cNvPr id="12" name="Picture 11">
            <a:extLst>
              <a:ext uri="{FF2B5EF4-FFF2-40B4-BE49-F238E27FC236}">
                <a16:creationId xmlns:a16="http://schemas.microsoft.com/office/drawing/2014/main" xmlns="" id="{F38EEFFB-06EC-294C-8F88-1B2BA38E3123}"/>
              </a:ext>
            </a:extLst>
          </p:cNvPr>
          <p:cNvPicPr>
            <a:picLocks noChangeAspect="1"/>
          </p:cNvPicPr>
          <p:nvPr/>
        </p:nvPicPr>
        <p:blipFill rotWithShape="1">
          <a:blip r:embed="rId27">
            <a:extLst>
              <a:ext uri="{28A0092B-C50C-407E-A947-70E740481C1C}">
                <a14:useLocalDpi xmlns:a14="http://schemas.microsoft.com/office/drawing/2010/main" val="0"/>
              </a:ext>
            </a:extLst>
          </a:blip>
          <a:srcRect l="13550" t="21117" r="12861" b="17641"/>
          <a:stretch/>
        </p:blipFill>
        <p:spPr>
          <a:xfrm>
            <a:off x="9594500" y="5981710"/>
            <a:ext cx="8229600" cy="8863173"/>
          </a:xfrm>
          <a:prstGeom prst="rect">
            <a:avLst/>
          </a:prstGeom>
        </p:spPr>
      </p:pic>
    </p:spTree>
    <p:extLst>
      <p:ext uri="{BB962C8B-B14F-4D97-AF65-F5344CB8AC3E}">
        <p14:creationId xmlns:p14="http://schemas.microsoft.com/office/powerpoint/2010/main" val="10239261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6800</TotalTime>
  <Words>586</Words>
  <Application>Microsoft Office PowerPoint</Application>
  <PresentationFormat>Custom</PresentationFormat>
  <Paragraphs>47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179</cp:revision>
  <dcterms:created xsi:type="dcterms:W3CDTF">2017-06-02T16:06:25Z</dcterms:created>
  <dcterms:modified xsi:type="dcterms:W3CDTF">2018-04-04T19:05:25Z</dcterms:modified>
</cp:coreProperties>
</file>