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2" d="100"/>
          <a:sy n="82" d="100"/>
        </p:scale>
        <p:origin x="96" y="78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ir.hq.nasa.gov/nasaecp/index.html"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rdan.S.Vaa@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solidFill>
                  <a:schemeClr val="tx1">
                    <a:lumMod val="75000"/>
                    <a:lumOff val="25000"/>
                  </a:schemeClr>
                </a:solidFill>
              </a:rPr>
              <a:t>DEVELOP Logistics: </a:t>
            </a:r>
          </a:p>
          <a:p>
            <a:r>
              <a:rPr lang="en-US" dirty="0" smtClean="0">
                <a:solidFill>
                  <a:schemeClr val="tx1">
                    <a:lumMod val="75000"/>
                    <a:lumOff val="25000"/>
                  </a:schemeClr>
                </a:solidFill>
              </a:rPr>
              <a:t>Guidelines, Rules &amp; Regulations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75000"/>
                    <a:lumOff val="25000"/>
                  </a:schemeClr>
                </a:solidFill>
              </a:rPr>
              <a:t>DEVELOP Terms: </a:t>
            </a:r>
            <a:r>
              <a:rPr lang="en-US" sz="2000" dirty="0" smtClean="0">
                <a:solidFill>
                  <a:schemeClr val="tx1">
                    <a:lumMod val="75000"/>
                    <a:lumOff val="25000"/>
                  </a:schemeClr>
                </a:solidFill>
              </a:rPr>
              <a:t>10 weeks</a:t>
            </a:r>
          </a:p>
          <a:p>
            <a:pPr>
              <a:spcBef>
                <a:spcPts val="0"/>
              </a:spcBef>
            </a:pPr>
            <a:r>
              <a:rPr lang="en-US" sz="2000" b="1" dirty="0" smtClean="0">
                <a:solidFill>
                  <a:schemeClr val="tx1">
                    <a:lumMod val="75000"/>
                    <a:lumOff val="25000"/>
                  </a:schemeClr>
                </a:solidFill>
              </a:rPr>
              <a:t>Classifications: </a:t>
            </a:r>
          </a:p>
          <a:p>
            <a:pPr marL="800100" lvl="1" indent="-342900">
              <a:spcBef>
                <a:spcPts val="0"/>
              </a:spcBef>
              <a:buFont typeface="+mj-lt"/>
              <a:buAutoNum type="arabicPeriod"/>
            </a:pPr>
            <a:r>
              <a:rPr lang="en-US" sz="1800" dirty="0" smtClean="0">
                <a:solidFill>
                  <a:schemeClr val="tx1">
                    <a:lumMod val="75000"/>
                    <a:lumOff val="25000"/>
                  </a:schemeClr>
                </a:solidFill>
              </a:rPr>
              <a:t>Currently Enrolled Student</a:t>
            </a:r>
          </a:p>
          <a:p>
            <a:pPr marL="800100" lvl="1" indent="-342900">
              <a:spcBef>
                <a:spcPts val="0"/>
              </a:spcBef>
              <a:buFont typeface="+mj-lt"/>
              <a:buAutoNum type="arabicPeriod"/>
            </a:pPr>
            <a:r>
              <a:rPr lang="en-US" sz="1800" dirty="0" smtClean="0">
                <a:solidFill>
                  <a:schemeClr val="tx1">
                    <a:lumMod val="75000"/>
                    <a:lumOff val="2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75000"/>
                    <a:lumOff val="25000"/>
                  </a:schemeClr>
                </a:solidFill>
              </a:rPr>
              <a:t>Early or Transitioning Career Professional (2+ years after graduation from last degree)</a:t>
            </a:r>
          </a:p>
          <a:p>
            <a:pPr>
              <a:spcBef>
                <a:spcPts val="0"/>
              </a:spcBef>
            </a:pPr>
            <a:r>
              <a:rPr lang="en-US" sz="2000" b="1" dirty="0" smtClean="0">
                <a:solidFill>
                  <a:schemeClr val="tx1">
                    <a:lumMod val="75000"/>
                    <a:lumOff val="25000"/>
                  </a:schemeClr>
                </a:solidFill>
              </a:rPr>
              <a:t>Eligibility Requirements: </a:t>
            </a:r>
          </a:p>
          <a:p>
            <a:pPr lvl="1">
              <a:spcBef>
                <a:spcPts val="0"/>
              </a:spcBef>
            </a:pPr>
            <a:r>
              <a:rPr lang="en-US" dirty="0" smtClean="0">
                <a:solidFill>
                  <a:schemeClr val="tx1">
                    <a:lumMod val="75000"/>
                    <a:lumOff val="25000"/>
                  </a:schemeClr>
                </a:solidFill>
              </a:rPr>
              <a:t>18+</a:t>
            </a:r>
          </a:p>
          <a:p>
            <a:pPr lvl="1">
              <a:spcBef>
                <a:spcPts val="0"/>
              </a:spcBef>
            </a:pPr>
            <a:r>
              <a:rPr lang="en-US" dirty="0" smtClean="0">
                <a:solidFill>
                  <a:schemeClr val="tx1">
                    <a:lumMod val="75000"/>
                    <a:lumOff val="25000"/>
                  </a:schemeClr>
                </a:solidFill>
              </a:rPr>
              <a:t>Minimum 3.0 GPA (</a:t>
            </a:r>
            <a:r>
              <a:rPr lang="en-US" sz="1800" dirty="0" smtClean="0">
                <a:solidFill>
                  <a:schemeClr val="tx1">
                    <a:lumMod val="75000"/>
                    <a:lumOff val="25000"/>
                  </a:schemeClr>
                </a:solidFill>
              </a:rPr>
              <a:t>for paid positions</a:t>
            </a:r>
            <a:r>
              <a:rPr lang="en-US" dirty="0" smtClean="0">
                <a:solidFill>
                  <a:schemeClr val="tx1">
                    <a:lumMod val="75000"/>
                    <a:lumOff val="25000"/>
                  </a:schemeClr>
                </a:solidFill>
              </a:rPr>
              <a:t>)</a:t>
            </a:r>
          </a:p>
          <a:p>
            <a:pPr lvl="1">
              <a:spcBef>
                <a:spcPts val="0"/>
              </a:spcBef>
            </a:pPr>
            <a:r>
              <a:rPr lang="en-US" dirty="0" smtClean="0">
                <a:solidFill>
                  <a:schemeClr val="tx1">
                    <a:lumMod val="75000"/>
                    <a:lumOff val="25000"/>
                  </a:schemeClr>
                </a:solidFill>
              </a:rPr>
              <a:t>Strong </a:t>
            </a:r>
            <a:r>
              <a:rPr lang="en-US" dirty="0">
                <a:solidFill>
                  <a:schemeClr val="tx1">
                    <a:lumMod val="75000"/>
                    <a:lumOff val="25000"/>
                  </a:schemeClr>
                </a:solidFill>
              </a:rPr>
              <a:t>interest in Earth science and remote sensing</a:t>
            </a:r>
          </a:p>
          <a:p>
            <a:pPr lvl="1">
              <a:spcBef>
                <a:spcPts val="0"/>
              </a:spcBef>
            </a:pPr>
            <a:r>
              <a:rPr lang="en-US" dirty="0" smtClean="0">
                <a:solidFill>
                  <a:schemeClr val="tx1">
                    <a:lumMod val="75000"/>
                    <a:lumOff val="25000"/>
                  </a:schemeClr>
                </a:solidFill>
              </a:rPr>
              <a:t>Able to provide personal transportation to and from DEVELOP location</a:t>
            </a:r>
          </a:p>
          <a:p>
            <a:pPr lvl="2">
              <a:spcBef>
                <a:spcPts val="0"/>
              </a:spcBef>
            </a:pPr>
            <a:r>
              <a:rPr lang="en-US" i="1" dirty="0" smtClean="0">
                <a:solidFill>
                  <a:schemeClr val="tx1">
                    <a:lumMod val="75000"/>
                    <a:lumOff val="25000"/>
                  </a:schemeClr>
                </a:solidFill>
              </a:rPr>
              <a:t>DEVELOP does not provide transportation to nodes </a:t>
            </a:r>
            <a:r>
              <a:rPr lang="en-US" b="1" i="1" dirty="0" smtClean="0">
                <a:solidFill>
                  <a:schemeClr val="tx1">
                    <a:lumMod val="75000"/>
                    <a:lumOff val="25000"/>
                  </a:schemeClr>
                </a:solidFill>
              </a:rPr>
              <a:t>nor</a:t>
            </a:r>
            <a:r>
              <a:rPr lang="en-US" i="1" dirty="0" smtClean="0">
                <a:solidFill>
                  <a:schemeClr val="tx1">
                    <a:lumMod val="75000"/>
                    <a:lumOff val="25000"/>
                  </a:schemeClr>
                </a:solidFill>
              </a:rPr>
              <a:t> can DEVELOP provide a badge to a participant’s driver to gain access to NASA Centers</a:t>
            </a:r>
            <a:endParaRPr lang="en-US" sz="2000" dirty="0" smtClean="0">
              <a:solidFill>
                <a:schemeClr val="tx1">
                  <a:lumMod val="75000"/>
                  <a:lumOff val="25000"/>
                </a:schemeClr>
              </a:solidFill>
            </a:endParaRPr>
          </a:p>
          <a:p>
            <a:pPr lvl="1">
              <a:spcBef>
                <a:spcPts val="0"/>
              </a:spcBef>
            </a:pPr>
            <a:r>
              <a:rPr lang="en-US" dirty="0" smtClean="0">
                <a:solidFill>
                  <a:schemeClr val="tx1">
                    <a:lumMod val="75000"/>
                    <a:lumOff val="25000"/>
                  </a:schemeClr>
                </a:solidFill>
              </a:rPr>
              <a:t>U.S. citizenship is required to apply to ARC, JPL, LaRC, GSFC, and NCEI</a:t>
            </a:r>
          </a:p>
          <a:p>
            <a:pPr>
              <a:spcBef>
                <a:spcPts val="1200"/>
              </a:spcBef>
            </a:pPr>
            <a:r>
              <a:rPr lang="en-US" sz="2000" b="1" dirty="0" smtClean="0">
                <a:solidFill>
                  <a:schemeClr val="tx1">
                    <a:lumMod val="75000"/>
                    <a:lumOff val="25000"/>
                  </a:schemeClr>
                </a:solidFill>
              </a:rPr>
              <a:t>Reapplication: </a:t>
            </a:r>
            <a:endParaRPr lang="en-US" sz="2000" b="1" dirty="0">
              <a:solidFill>
                <a:schemeClr val="tx1">
                  <a:lumMod val="75000"/>
                  <a:lumOff val="25000"/>
                </a:schemeClr>
              </a:solidFill>
            </a:endParaRPr>
          </a:p>
          <a:p>
            <a:pPr lvl="1">
              <a:spcBef>
                <a:spcPts val="0"/>
              </a:spcBef>
            </a:pPr>
            <a:r>
              <a:rPr lang="en-US" dirty="0" smtClean="0">
                <a:solidFill>
                  <a:schemeClr val="tx1">
                    <a:lumMod val="75000"/>
                    <a:lumOff val="25000"/>
                  </a:schemeClr>
                </a:solidFill>
              </a:rPr>
              <a:t>Required if you would like to continue with DEVELOP in a future term</a:t>
            </a:r>
          </a:p>
          <a:p>
            <a:pPr lvl="1">
              <a:spcBef>
                <a:spcPts val="0"/>
              </a:spcBef>
            </a:pPr>
            <a:r>
              <a:rPr lang="en-US" dirty="0" smtClean="0">
                <a:solidFill>
                  <a:schemeClr val="tx1">
                    <a:lumMod val="75000"/>
                    <a:lumOff val="25000"/>
                  </a:schemeClr>
                </a:solidFill>
              </a:rPr>
              <a:t>Returning Application is shorter and does not require letters of recommendation</a:t>
            </a:r>
            <a:endParaRPr lang="en-US" dirty="0">
              <a:solidFill>
                <a:schemeClr val="tx1">
                  <a:lumMod val="75000"/>
                  <a:lumOff val="25000"/>
                </a:schemeClr>
              </a:solidFill>
            </a:endParaRPr>
          </a:p>
          <a:p>
            <a:pPr lvl="1">
              <a:spcBef>
                <a:spcPts val="0"/>
              </a:spcBef>
            </a:pPr>
            <a:endParaRPr lang="en-US" dirty="0" smtClean="0">
              <a:solidFill>
                <a:schemeClr val="tx1">
                  <a:lumMod val="75000"/>
                  <a:lumOff val="25000"/>
                </a:schemeClr>
              </a:solidFill>
            </a:endParaRPr>
          </a:p>
        </p:txBody>
      </p:sp>
      <p:sp>
        <p:nvSpPr>
          <p:cNvPr id="28" name="TextBox 27"/>
          <p:cNvSpPr txBox="1"/>
          <p:nvPr/>
        </p:nvSpPr>
        <p:spPr>
          <a:xfrm>
            <a:off x="4648200" y="1163146"/>
            <a:ext cx="7378262"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Summer 2018 Application Window now open! Closing February 16</a:t>
            </a:r>
            <a:r>
              <a:rPr lang="en-US" sz="3200" baseline="30000" dirty="0" smtClean="0">
                <a:solidFill>
                  <a:schemeClr val="bg1"/>
                </a:solidFill>
                <a:latin typeface="Century Gothic" charset="0"/>
                <a:ea typeface="Century Gothic" charset="0"/>
                <a:cs typeface="Century Gothic" charset="0"/>
              </a:rPr>
              <a:t>th</a:t>
            </a:r>
            <a:r>
              <a:rPr lang="en-US" sz="3200" dirty="0" smtClean="0">
                <a:solidFill>
                  <a:schemeClr val="bg1"/>
                </a:solidFill>
                <a:latin typeface="Century Gothic" charset="0"/>
                <a:ea typeface="Century Gothic" charset="0"/>
                <a:cs typeface="Century Gothic" charset="0"/>
              </a:rPr>
              <a:t> </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75000"/>
                    <a:lumOff val="2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75000"/>
                  <a:lumOff val="25000"/>
                </a:schemeClr>
              </a:solidFill>
            </a:endParaRPr>
          </a:p>
          <a:p>
            <a:r>
              <a:rPr lang="en-US" sz="2500" dirty="0" smtClean="0">
                <a:solidFill>
                  <a:schemeClr val="tx1">
                    <a:lumMod val="75000"/>
                    <a:lumOff val="25000"/>
                  </a:schemeClr>
                </a:solidFill>
              </a:rPr>
              <a:t>If you are interested in working with the media, contact NPO first.</a:t>
            </a:r>
          </a:p>
          <a:p>
            <a:r>
              <a:rPr lang="en-US" sz="2500" dirty="0" smtClean="0">
                <a:solidFill>
                  <a:schemeClr val="tx1">
                    <a:lumMod val="75000"/>
                    <a:lumOff val="2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75000"/>
                  <a:lumOff val="25000"/>
                </a:schemeClr>
              </a:solidFill>
            </a:endParaRPr>
          </a:p>
          <a:p>
            <a:pPr marL="463550" indent="0">
              <a:buFont typeface="Arial" panose="020B0604020202020204" pitchFamily="34" charset="0"/>
              <a:buNone/>
            </a:pPr>
            <a:r>
              <a:rPr lang="en-US" sz="2800" dirty="0" smtClean="0">
                <a:solidFill>
                  <a:schemeClr val="tx1">
                    <a:lumMod val="75000"/>
                    <a:lumOff val="25000"/>
                  </a:schemeClr>
                </a:solidFill>
              </a:rPr>
              <a:t>NPO POC – </a:t>
            </a:r>
            <a:r>
              <a:rPr lang="en-US" dirty="0" smtClean="0">
                <a:solidFill>
                  <a:schemeClr val="tx1">
                    <a:lumMod val="75000"/>
                    <a:lumOff val="25000"/>
                  </a:schemeClr>
                </a:solidFill>
              </a:rPr>
              <a:t>Lauren Childs-Gleason</a:t>
            </a:r>
          </a:p>
          <a:p>
            <a:pPr marL="463550" indent="0">
              <a:buFont typeface="Arial" panose="020B0604020202020204" pitchFamily="34" charset="0"/>
              <a:buNone/>
            </a:pPr>
            <a:r>
              <a:rPr lang="en-US" sz="2800" dirty="0" smtClean="0">
                <a:solidFill>
                  <a:schemeClr val="tx1">
                    <a:lumMod val="75000"/>
                    <a:lumOff val="25000"/>
                  </a:schemeClr>
                </a:solidFill>
                <a:hlinkClick r:id="rId2"/>
              </a:rPr>
              <a:t>Lauren.M.Childs@nasa.gov</a:t>
            </a:r>
            <a:r>
              <a:rPr lang="en-US" sz="2800" dirty="0" smtClean="0">
                <a:solidFill>
                  <a:schemeClr val="tx1">
                    <a:lumMod val="75000"/>
                    <a:lumOff val="25000"/>
                  </a:schemeClr>
                </a:solidFill>
              </a:rPr>
              <a:t> </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75000"/>
                    <a:lumOff val="25000"/>
                  </a:schemeClr>
                </a:solidFill>
              </a:rPr>
              <a:t>What is a Export Control?</a:t>
            </a:r>
          </a:p>
          <a:p>
            <a:pPr marL="0" indent="0">
              <a:buFont typeface="Arial" panose="020B0604020202020204" pitchFamily="34" charset="0"/>
              <a:buNone/>
            </a:pPr>
            <a:r>
              <a:rPr lang="en-US" sz="1400" dirty="0" smtClean="0">
                <a:solidFill>
                  <a:schemeClr val="tx1">
                    <a:lumMod val="75000"/>
                    <a:lumOff val="25000"/>
                  </a:schemeClr>
                </a:solidFill>
              </a:rPr>
              <a:t>The NASA Export Control Program is based on the philosophy: “We want to maximize the benefits of our international efforts while ensuring that we comply with U.S. export control laws and regulations”. This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75000"/>
                    <a:lumOff val="25000"/>
                  </a:schemeClr>
                </a:solidFill>
              </a:rPr>
              <a:t>NASA Administrator’s Export Control Policy:</a:t>
            </a:r>
          </a:p>
          <a:p>
            <a:pPr marL="0" indent="0">
              <a:buFont typeface="Arial" panose="020B0604020202020204" pitchFamily="34" charset="0"/>
              <a:buNone/>
            </a:pPr>
            <a:r>
              <a:rPr lang="en-US" sz="1400" dirty="0" smtClean="0">
                <a:solidFill>
                  <a:schemeClr val="tx1">
                    <a:lumMod val="75000"/>
                    <a:lumOff val="2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0" indent="0">
              <a:buNone/>
            </a:pPr>
            <a:r>
              <a:rPr lang="en-US" sz="1800" b="1" i="1" dirty="0" smtClean="0">
                <a:solidFill>
                  <a:schemeClr val="tx1">
                    <a:lumMod val="75000"/>
                    <a:lumOff val="25000"/>
                  </a:schemeClr>
                </a:solidFill>
              </a:rPr>
              <a:t>What does this mean to me?</a:t>
            </a:r>
            <a:endParaRPr lang="en-US" sz="1800" b="1" i="1" dirty="0">
              <a:solidFill>
                <a:schemeClr val="tx1">
                  <a:lumMod val="75000"/>
                  <a:lumOff val="25000"/>
                </a:schemeClr>
              </a:solidFill>
            </a:endParaRPr>
          </a:p>
          <a:p>
            <a:pPr marL="0" indent="0">
              <a:buNone/>
            </a:pPr>
            <a:r>
              <a:rPr lang="en-US" sz="1400" dirty="0" smtClean="0">
                <a:solidFill>
                  <a:schemeClr val="tx1">
                    <a:lumMod val="75000"/>
                    <a:lumOff val="2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75000"/>
                    <a:lumOff val="25000"/>
                  </a:schemeClr>
                </a:solidFill>
                <a:hlinkClick r:id="rId2"/>
              </a:rPr>
              <a:t>Lauren.M.Childs@nasa.gov</a:t>
            </a:r>
            <a:r>
              <a:rPr lang="en-US" sz="1400" dirty="0" smtClean="0">
                <a:solidFill>
                  <a:schemeClr val="tx1">
                    <a:lumMod val="75000"/>
                    <a:lumOff val="25000"/>
                  </a:schemeClr>
                </a:solidFill>
              </a:rPr>
              <a:t> with questions.</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75000"/>
                    <a:lumOff val="25000"/>
                  </a:schemeClr>
                </a:solidFill>
                <a:latin typeface="Century Gothic" charset="0"/>
                <a:ea typeface="Century Gothic" charset="0"/>
                <a:cs typeface="Century Gothic" charset="0"/>
              </a:rPr>
              <a:t>What </a:t>
            </a:r>
            <a:r>
              <a:rPr lang="en-US" sz="2000" b="1" i="1" dirty="0" smtClean="0">
                <a:solidFill>
                  <a:schemeClr val="tx1">
                    <a:lumMod val="75000"/>
                    <a:lumOff val="25000"/>
                  </a:schemeClr>
                </a:solidFill>
                <a:latin typeface="Century Gothic" charset="0"/>
                <a:ea typeface="Century Gothic" charset="0"/>
                <a:cs typeface="Century Gothic" charset="0"/>
              </a:rPr>
              <a:t>is a Designated Country?</a:t>
            </a:r>
            <a:endParaRPr lang="en-US" sz="2000" b="1" i="1" dirty="0">
              <a:solidFill>
                <a:schemeClr val="tx1">
                  <a:lumMod val="75000"/>
                  <a:lumOff val="25000"/>
                </a:schemeClr>
              </a:solidFill>
              <a:latin typeface="Century Gothic" charset="0"/>
              <a:ea typeface="Century Gothic" charset="0"/>
              <a:cs typeface="Century Gothic" charset="0"/>
            </a:endParaRPr>
          </a:p>
          <a:p>
            <a:pPr marL="0" indent="0">
              <a:buNone/>
            </a:pPr>
            <a:r>
              <a:rPr lang="en-US" sz="1600" dirty="0">
                <a:solidFill>
                  <a:schemeClr val="tx1">
                    <a:lumMod val="75000"/>
                    <a:lumOff val="2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75000"/>
                    <a:lumOff val="25000"/>
                  </a:schemeClr>
                </a:solidFill>
                <a:latin typeface="Century Gothic" charset="0"/>
                <a:ea typeface="Century Gothic" charset="0"/>
                <a:cs typeface="Century Gothic" charset="0"/>
              </a:rPr>
              <a:t>of 35 countries </a:t>
            </a:r>
            <a:r>
              <a:rPr lang="en-US" sz="1600" dirty="0">
                <a:solidFill>
                  <a:schemeClr val="tx1">
                    <a:lumMod val="75000"/>
                    <a:lumOff val="2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75000"/>
                    <a:lumOff val="25000"/>
                  </a:schemeClr>
                </a:solidFill>
                <a:latin typeface="Century Gothic" charset="0"/>
                <a:ea typeface="Century Gothic" charset="0"/>
                <a:cs typeface="Century Gothic" charset="0"/>
              </a:rPr>
              <a:t>countries </a:t>
            </a:r>
            <a:r>
              <a:rPr lang="en-US" sz="1600" dirty="0">
                <a:solidFill>
                  <a:schemeClr val="tx1">
                    <a:lumMod val="75000"/>
                    <a:lumOff val="25000"/>
                  </a:schemeClr>
                </a:solidFill>
                <a:latin typeface="Century Gothic" charset="0"/>
                <a:ea typeface="Century Gothic" charset="0"/>
                <a:cs typeface="Century Gothic" charset="0"/>
              </a:rPr>
              <a:t>under Sanction or Embargo by the United </a:t>
            </a:r>
            <a:r>
              <a:rPr lang="en-US" sz="1600" dirty="0" smtClean="0">
                <a:solidFill>
                  <a:schemeClr val="tx1">
                    <a:lumMod val="75000"/>
                    <a:lumOff val="25000"/>
                  </a:schemeClr>
                </a:solidFill>
                <a:latin typeface="Century Gothic" charset="0"/>
                <a:ea typeface="Century Gothic" charset="0"/>
                <a:cs typeface="Century Gothic" charset="0"/>
              </a:rPr>
              <a:t>States, and/or countries </a:t>
            </a:r>
            <a:r>
              <a:rPr lang="en-US" sz="1600" dirty="0">
                <a:solidFill>
                  <a:schemeClr val="tx1">
                    <a:lumMod val="75000"/>
                    <a:lumOff val="25000"/>
                  </a:schemeClr>
                </a:solidFill>
                <a:latin typeface="Century Gothic" charset="0"/>
                <a:ea typeface="Century Gothic" charset="0"/>
                <a:cs typeface="Century Gothic" charset="0"/>
              </a:rPr>
              <a:t>of Missile Technology Concern. </a:t>
            </a:r>
            <a:endParaRPr lang="en-US" sz="1600" dirty="0" smtClean="0">
              <a:solidFill>
                <a:schemeClr val="tx1">
                  <a:lumMod val="75000"/>
                  <a:lumOff val="25000"/>
                </a:schemeClr>
              </a:solidFill>
              <a:latin typeface="Century Gothic" charset="0"/>
              <a:ea typeface="Century Gothic" charset="0"/>
              <a:cs typeface="Century Gothic" charset="0"/>
            </a:endParaRP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75000"/>
                    <a:lumOff val="25000"/>
                  </a:schemeClr>
                </a:solidFill>
                <a:latin typeface="Century Gothic" charset="0"/>
                <a:ea typeface="Century Gothic" charset="0"/>
                <a:cs typeface="Century Gothic" charset="0"/>
              </a:rPr>
              <a:t>before</a:t>
            </a:r>
            <a:r>
              <a:rPr lang="en-US" sz="1600" dirty="0" smtClean="0">
                <a:solidFill>
                  <a:schemeClr val="tx1">
                    <a:lumMod val="75000"/>
                    <a:lumOff val="25000"/>
                  </a:schemeClr>
                </a:solidFill>
                <a:latin typeface="Century Gothic" charset="0"/>
                <a:ea typeface="Century Gothic" charset="0"/>
                <a:cs typeface="Century Gothic" charset="0"/>
              </a:rPr>
              <a:t> they occur. </a:t>
            </a:r>
            <a:r>
              <a:rPr lang="en-US" sz="1600" b="1" dirty="0" smtClean="0">
                <a:solidFill>
                  <a:schemeClr val="tx1">
                    <a:lumMod val="75000"/>
                    <a:lumOff val="25000"/>
                  </a:schemeClr>
                </a:solidFill>
                <a:latin typeface="Century Gothic" charset="0"/>
                <a:ea typeface="Century Gothic" charset="0"/>
                <a:cs typeface="Century Gothic" charset="0"/>
              </a:rPr>
              <a:t>A transfer can be an email, publication, </a:t>
            </a:r>
            <a:r>
              <a:rPr lang="en-US" sz="1600" b="1" dirty="0">
                <a:solidFill>
                  <a:schemeClr val="tx1">
                    <a:lumMod val="75000"/>
                    <a:lumOff val="25000"/>
                  </a:schemeClr>
                </a:solidFill>
                <a:latin typeface="Century Gothic" charset="0"/>
                <a:ea typeface="Century Gothic" charset="0"/>
                <a:cs typeface="Century Gothic" charset="0"/>
              </a:rPr>
              <a:t>presentation, </a:t>
            </a:r>
            <a:r>
              <a:rPr lang="en-US" sz="1600" b="1" dirty="0" smtClean="0">
                <a:solidFill>
                  <a:schemeClr val="tx1">
                    <a:lumMod val="75000"/>
                    <a:lumOff val="2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75000"/>
                    <a:lumOff val="25000"/>
                  </a:schemeClr>
                </a:solidFill>
                <a:latin typeface="Century Gothic" charset="0"/>
                <a:ea typeface="Century Gothic" charset="0"/>
                <a:cs typeface="Century Gothic" charset="0"/>
              </a:rPr>
              <a:t>Questions? Contact </a:t>
            </a:r>
            <a:r>
              <a:rPr lang="en-US" sz="1600" b="1" i="1" dirty="0" smtClean="0">
                <a:solidFill>
                  <a:schemeClr val="tx1">
                    <a:lumMod val="75000"/>
                    <a:lumOff val="25000"/>
                  </a:schemeClr>
                </a:solidFill>
                <a:latin typeface="Century Gothic" charset="0"/>
                <a:ea typeface="Century Gothic" charset="0"/>
                <a:cs typeface="Century Gothic" charset="0"/>
                <a:hlinkClick r:id="rId2"/>
              </a:rPr>
              <a:t>Lauren.M.Childs@nasa.gov</a:t>
            </a:r>
            <a:endParaRPr lang="en-US" sz="1600" b="1" i="1" dirty="0">
              <a:solidFill>
                <a:schemeClr val="tx1">
                  <a:lumMod val="75000"/>
                  <a:lumOff val="2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What is NASA’s Software Release Authority? </a:t>
            </a:r>
            <a:r>
              <a:rPr lang="en-US" sz="1500" dirty="0">
                <a:solidFill>
                  <a:schemeClr val="tx1">
                    <a:lumMod val="75000"/>
                    <a:lumOff val="25000"/>
                  </a:schemeClr>
                </a:solidFill>
                <a:latin typeface="Century Gothic" charset="0"/>
                <a:ea typeface="Century Gothic" charset="0"/>
                <a:cs typeface="Century Gothic" charset="0"/>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endParaRPr lang="en-US" sz="1500" b="1" dirty="0" smtClean="0">
              <a:solidFill>
                <a:schemeClr val="tx1">
                  <a:lumMod val="75000"/>
                  <a:lumOff val="2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75000"/>
                    <a:lumOff val="25000"/>
                  </a:schemeClr>
                </a:solidFill>
                <a:latin typeface="Century Gothic" charset="0"/>
                <a:ea typeface="Century Gothic" charset="0"/>
                <a:cs typeface="Century Gothic" charset="0"/>
              </a:rPr>
              <a:t>Process </a:t>
            </a:r>
            <a:r>
              <a:rPr lang="en-US" sz="1500" b="1" dirty="0">
                <a:solidFill>
                  <a:schemeClr val="tx1">
                    <a:lumMod val="75000"/>
                    <a:lumOff val="25000"/>
                  </a:schemeClr>
                </a:solidFill>
                <a:latin typeface="Century Gothic" charset="0"/>
                <a:ea typeface="Century Gothic" charset="0"/>
                <a:cs typeface="Century Gothic" charset="0"/>
              </a:rPr>
              <a:t>involved: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Identify which projects are creating the types of tools that must go through SRA by means of the proposal and project summary deliverables</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To review the full process and steps involved - visit: </a:t>
            </a:r>
            <a:r>
              <a:rPr lang="en-US" sz="1500" dirty="0">
                <a:solidFill>
                  <a:schemeClr val="tx1">
                    <a:lumMod val="75000"/>
                    <a:lumOff val="2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75000"/>
                    <a:lumOff val="25000"/>
                  </a:schemeClr>
                </a:solidFill>
                <a:latin typeface="Century Gothic" charset="0"/>
                <a:ea typeface="Century Gothic" charset="0"/>
                <a:cs typeface="Century Gothic" charset="0"/>
              </a:rPr>
              <a:t> </a:t>
            </a:r>
          </a:p>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75000"/>
                    <a:lumOff val="25000"/>
                  </a:schemeClr>
                </a:solidFill>
                <a:latin typeface="Century Gothic" charset="0"/>
                <a:ea typeface="Century Gothic" charset="0"/>
                <a:cs typeface="Century Gothic" charset="0"/>
              </a:rPr>
              <a:t>after Software Release Approval</a:t>
            </a:r>
            <a:r>
              <a:rPr lang="en-US" sz="1500" dirty="0">
                <a:solidFill>
                  <a:schemeClr val="tx1">
                    <a:lumMod val="75000"/>
                    <a:lumOff val="25000"/>
                  </a:schemeClr>
                </a:solidFill>
                <a:latin typeface="Century Gothic" charset="0"/>
                <a:ea typeface="Century Gothic" charset="0"/>
                <a:cs typeface="Century Gothic" charset="0"/>
              </a:rPr>
              <a:t>.  Caution partners that this may not occur during the term.</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For questions about this form, refer to </a:t>
            </a:r>
            <a:r>
              <a:rPr lang="en-US" sz="1500" i="1" dirty="0" err="1">
                <a:solidFill>
                  <a:schemeClr val="tx1">
                    <a:lumMod val="75000"/>
                    <a:lumOff val="25000"/>
                  </a:schemeClr>
                </a:solidFill>
                <a:latin typeface="Century Gothic" charset="0"/>
                <a:ea typeface="Century Gothic" charset="0"/>
                <a:cs typeface="Century Gothic" charset="0"/>
              </a:rPr>
              <a:t>DEVELOPedia</a:t>
            </a:r>
            <a:r>
              <a:rPr lang="en-US" sz="1500" i="1" dirty="0">
                <a:solidFill>
                  <a:schemeClr val="tx1">
                    <a:lumMod val="75000"/>
                    <a:lumOff val="25000"/>
                  </a:schemeClr>
                </a:solidFill>
                <a:latin typeface="Century Gothic" charset="0"/>
                <a:ea typeface="Century Gothic" charset="0"/>
                <a:cs typeface="Century Gothic" charset="0"/>
              </a:rPr>
              <a:t>: Open Source Software Development and Release</a:t>
            </a:r>
            <a:r>
              <a:rPr lang="en-US" sz="1500" dirty="0">
                <a:solidFill>
                  <a:schemeClr val="tx1">
                    <a:lumMod val="75000"/>
                    <a:lumOff val="25000"/>
                  </a:schemeClr>
                </a:solidFill>
                <a:latin typeface="Century Gothic" charset="0"/>
                <a:ea typeface="Century Gothic" charset="0"/>
                <a:cs typeface="Century Gothic" charset="0"/>
              </a:rPr>
              <a:t> or contact </a:t>
            </a:r>
            <a:r>
              <a:rPr lang="en-US" sz="1500" dirty="0" smtClean="0">
                <a:solidFill>
                  <a:schemeClr val="tx1">
                    <a:lumMod val="75000"/>
                    <a:lumOff val="25000"/>
                  </a:schemeClr>
                </a:solidFill>
                <a:latin typeface="Century Gothic" charset="0"/>
                <a:ea typeface="Century Gothic" charset="0"/>
                <a:cs typeface="Century Gothic" charset="0"/>
              </a:rPr>
              <a:t>Jordan </a:t>
            </a:r>
            <a:r>
              <a:rPr lang="en-US" sz="1500" dirty="0" err="1" smtClean="0">
                <a:solidFill>
                  <a:schemeClr val="tx1">
                    <a:lumMod val="75000"/>
                    <a:lumOff val="25000"/>
                  </a:schemeClr>
                </a:solidFill>
                <a:latin typeface="Century Gothic" charset="0"/>
                <a:ea typeface="Century Gothic" charset="0"/>
                <a:cs typeface="Century Gothic" charset="0"/>
              </a:rPr>
              <a:t>Vaa</a:t>
            </a:r>
            <a:r>
              <a:rPr lang="en-US" sz="1500" dirty="0" smtClean="0">
                <a:solidFill>
                  <a:schemeClr val="tx1">
                    <a:lumMod val="75000"/>
                    <a:lumOff val="25000"/>
                  </a:schemeClr>
                </a:solidFill>
                <a:latin typeface="Century Gothic" charset="0"/>
                <a:ea typeface="Century Gothic" charset="0"/>
                <a:cs typeface="Century Gothic" charset="0"/>
              </a:rPr>
              <a:t> </a:t>
            </a:r>
            <a:r>
              <a:rPr lang="en-US" sz="1500" dirty="0">
                <a:solidFill>
                  <a:schemeClr val="tx1">
                    <a:lumMod val="75000"/>
                    <a:lumOff val="25000"/>
                  </a:schemeClr>
                </a:solidFill>
                <a:latin typeface="Century Gothic" charset="0"/>
                <a:ea typeface="Century Gothic" charset="0"/>
                <a:cs typeface="Century Gothic" charset="0"/>
              </a:rPr>
              <a:t>at </a:t>
            </a:r>
            <a:r>
              <a:rPr lang="en-US" sz="1500" u="sng" dirty="0" smtClean="0">
                <a:solidFill>
                  <a:schemeClr val="tx1">
                    <a:lumMod val="75000"/>
                    <a:lumOff val="25000"/>
                  </a:schemeClr>
                </a:solidFill>
                <a:latin typeface="Century Gothic" charset="0"/>
                <a:ea typeface="Century Gothic" charset="0"/>
                <a:cs typeface="Century Gothic" charset="0"/>
                <a:hlinkClick r:id="rId3"/>
              </a:rPr>
              <a:t>Jordan.S.Vaa@NASA.gov</a:t>
            </a:r>
            <a:r>
              <a:rPr lang="en-US" sz="1500" u="sng" dirty="0" smtClean="0">
                <a:solidFill>
                  <a:schemeClr val="tx1">
                    <a:lumMod val="75000"/>
                    <a:lumOff val="25000"/>
                  </a:schemeClr>
                </a:solidFill>
                <a:latin typeface="Century Gothic" charset="0"/>
                <a:ea typeface="Century Gothic" charset="0"/>
                <a:cs typeface="Century Gothic" charset="0"/>
              </a:rPr>
              <a:t> </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handoff any coding tools/short scripts the team created to a partner until the software release process has been completed</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75000"/>
                    <a:lumOff val="25000"/>
                  </a:schemeClr>
                </a:solidFill>
                <a:latin typeface="Century Gothic" charset="0"/>
                <a:ea typeface="Century Gothic" charset="0"/>
                <a:cs typeface="Century Gothic" charset="0"/>
              </a:rPr>
              <a:t>SRA</a:t>
            </a:r>
            <a:endParaRPr lang="en-US" sz="15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75000"/>
                    <a:lumOff val="2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75000"/>
                  <a:lumOff val="2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75000"/>
                    <a:lumOff val="25000"/>
                  </a:schemeClr>
                </a:solidFill>
                <a:latin typeface="Century Gothic" panose="020B0502020202020204" pitchFamily="34" charset="0"/>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75000"/>
                    <a:lumOff val="25000"/>
                  </a:schemeClr>
                </a:solidFill>
              </a:rPr>
              <a:t>Earth observations and Earth science data are objective, transparent, and policy-neutral. </a:t>
            </a:r>
          </a:p>
          <a:p>
            <a:pPr>
              <a:spcAft>
                <a:spcPts val="600"/>
              </a:spcAft>
            </a:pPr>
            <a:r>
              <a:rPr lang="en-US" sz="2000" dirty="0">
                <a:solidFill>
                  <a:schemeClr val="tx1">
                    <a:lumMod val="75000"/>
                    <a:lumOff val="25000"/>
                  </a:schemeClr>
                </a:solidFill>
              </a:rPr>
              <a:t>NASA 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75000"/>
                    <a:lumOff val="25000"/>
                  </a:schemeClr>
                </a:solidFill>
              </a:rPr>
              <a:t>DEVELOP </a:t>
            </a:r>
            <a:r>
              <a:rPr lang="en-US" sz="2000" b="1" dirty="0">
                <a:solidFill>
                  <a:schemeClr val="tx1">
                    <a:lumMod val="75000"/>
                    <a:lumOff val="25000"/>
                  </a:schemeClr>
                </a:solidFill>
              </a:rPr>
              <a:t>IS</a:t>
            </a:r>
            <a:r>
              <a:rPr lang="en-US" sz="2000" dirty="0">
                <a:solidFill>
                  <a:schemeClr val="tx1">
                    <a:lumMod val="75000"/>
                    <a:lumOff val="25000"/>
                  </a:schemeClr>
                </a:solidFill>
              </a:rPr>
              <a:t> part of NASA’s Applied Sciences Program.</a:t>
            </a:r>
            <a:br>
              <a:rPr lang="en-US" sz="2000" dirty="0">
                <a:solidFill>
                  <a:schemeClr val="tx1">
                    <a:lumMod val="75000"/>
                    <a:lumOff val="25000"/>
                  </a:schemeClr>
                </a:solidFill>
              </a:rPr>
            </a:br>
            <a:r>
              <a:rPr lang="en-US" sz="2000" dirty="0">
                <a:solidFill>
                  <a:schemeClr val="tx1">
                    <a:lumMod val="75000"/>
                    <a:lumOff val="25000"/>
                  </a:schemeClr>
                </a:solidFill>
              </a:rPr>
              <a:t>DEVELOP is </a:t>
            </a:r>
            <a:r>
              <a:rPr lang="en-US" sz="2000" b="1" dirty="0">
                <a:solidFill>
                  <a:schemeClr val="tx1">
                    <a:lumMod val="75000"/>
                    <a:lumOff val="25000"/>
                  </a:schemeClr>
                </a:solidFill>
              </a:rPr>
              <a:t>NOT</a:t>
            </a:r>
            <a:r>
              <a:rPr lang="en-US" sz="2000" dirty="0">
                <a:solidFill>
                  <a:schemeClr val="tx1">
                    <a:lumMod val="75000"/>
                    <a:lumOff val="25000"/>
                  </a:schemeClr>
                </a:solidFill>
              </a:rPr>
              <a:t> part of NASA’s Office of Education</a:t>
            </a:r>
          </a:p>
          <a:p>
            <a:pPr>
              <a:spcAft>
                <a:spcPts val="600"/>
              </a:spcAft>
            </a:pPr>
            <a:r>
              <a:rPr lang="en-US" sz="2000" dirty="0" smtClean="0">
                <a:solidFill>
                  <a:schemeClr val="tx1">
                    <a:lumMod val="75000"/>
                    <a:lumOff val="25000"/>
                  </a:schemeClr>
                </a:solidFill>
              </a:rPr>
              <a:t>DEVELOP </a:t>
            </a:r>
            <a:r>
              <a:rPr lang="en-US" sz="2000" dirty="0">
                <a:solidFill>
                  <a:schemeClr val="tx1">
                    <a:lumMod val="75000"/>
                    <a:lumOff val="25000"/>
                  </a:schemeClr>
                </a:solidFill>
              </a:rPr>
              <a:t>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75000"/>
                    <a:lumOff val="25000"/>
                  </a:schemeClr>
                </a:solidFill>
              </a:rPr>
              <a:t>NASA </a:t>
            </a:r>
            <a:r>
              <a:rPr lang="en-US" sz="2000" dirty="0" smtClean="0">
                <a:solidFill>
                  <a:schemeClr val="tx1">
                    <a:lumMod val="75000"/>
                    <a:lumOff val="25000"/>
                  </a:schemeClr>
                </a:solidFill>
              </a:rPr>
              <a:t>restricted travel under sequestration, meaning </a:t>
            </a:r>
            <a:r>
              <a:rPr lang="en-US" sz="2000" smtClean="0">
                <a:solidFill>
                  <a:schemeClr val="tx1">
                    <a:lumMod val="75000"/>
                    <a:lumOff val="25000"/>
                  </a:schemeClr>
                </a:solidFill>
              </a:rPr>
              <a:t>that </a:t>
            </a:r>
            <a:r>
              <a:rPr lang="en-US" sz="2000" smtClean="0">
                <a:solidFill>
                  <a:schemeClr val="tx1">
                    <a:lumMod val="75000"/>
                    <a:lumOff val="25000"/>
                  </a:schemeClr>
                </a:solidFill>
              </a:rPr>
              <a:t>guidelines </a:t>
            </a:r>
            <a:r>
              <a:rPr lang="en-US" sz="2000" dirty="0" smtClean="0">
                <a:solidFill>
                  <a:schemeClr val="tx1">
                    <a:lumMod val="75000"/>
                    <a:lumOff val="25000"/>
                  </a:schemeClr>
                </a:solidFill>
              </a:rPr>
              <a:t>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DEVELOP provides many amazing opportunities. Help ensure that this continues by abiding by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1127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68</cp:revision>
  <dcterms:created xsi:type="dcterms:W3CDTF">2017-05-02T13:03:18Z</dcterms:created>
  <dcterms:modified xsi:type="dcterms:W3CDTF">2018-01-19T18:18:54Z</dcterms:modified>
</cp:coreProperties>
</file>