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Helvetica Neue" panose="020B0604020202020204" charset="0"/>
      <p:regular r:id="rId29"/>
      <p:bold r:id="rId30"/>
      <p:italic r:id="rId31"/>
      <p:boldItalic r:id="rId32"/>
    </p:embeddedFont>
    <p:embeddedFont>
      <p:font typeface="Garamond" panose="02020404030301010803" pitchFamily="18"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368">
          <p15:clr>
            <a:srgbClr val="A4A3A4"/>
          </p15:clr>
        </p15:guide>
        <p15:guide id="4" orient="horz" pos="4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6D0214-A0B3-4BDB-B56F-431D68382793}">
  <a:tblStyle styleId="{086D0214-A0B3-4BDB-B56F-431D6838279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39" autoAdjust="0"/>
  </p:normalViewPr>
  <p:slideViewPr>
    <p:cSldViewPr snapToGrid="0">
      <p:cViewPr varScale="1">
        <p:scale>
          <a:sx n="88" d="100"/>
          <a:sy n="88" d="100"/>
        </p:scale>
        <p:origin x="1434" y="78"/>
      </p:cViewPr>
      <p:guideLst>
        <p:guide orient="horz" pos="2160"/>
        <p:guide pos="3840"/>
        <p:guide pos="7368"/>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alaskanps/802977016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75182224@N04/80297705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lickr.com/photos/usepagov/6990838504/in/album-7215762958715451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entinel-1#/media/File:Sentinel_1-IMG_5874-white.jp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paceflight101.com/pslv-c37/wp-content/uploads/sites/140/2017/02/3467077_orig-512x281.png" TargetMode="External"/><Relationship Id="rId4" Type="http://schemas.openxmlformats.org/officeDocument/2006/relationships/hyperlink" Target="https://landsat.usgs.gov/sites/default/files/new_L8_1.p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upyter.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r>
              <a:rPr lang="en-US" sz="1200" b="0" i="0" u="none" strike="noStrike" cap="none">
                <a:solidFill>
                  <a:srgbClr val="000000"/>
                </a:solidFill>
                <a:latin typeface="Calibri"/>
                <a:ea typeface="Calibri"/>
                <a:cs typeface="Calibri"/>
                <a:sym typeface="Calibri"/>
              </a:rPr>
              <a:t> Website Image of False Color Composite form Landsat Imagery of Yukon Delta in Alaska</a:t>
            </a:r>
            <a:endParaRPr sz="12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rgbClr val="000000"/>
                </a:solidFill>
                <a:latin typeface="Calibri"/>
                <a:ea typeface="Calibri"/>
                <a:cs typeface="Calibri"/>
                <a:sym typeface="Calibri"/>
              </a:rPr>
              <a:t>Introduce project and members of team</a:t>
            </a:r>
            <a:endParaRPr sz="1200" b="0" i="0" u="none" strike="noStrike" cap="none">
              <a:solidFill>
                <a:srgbClr val="000000"/>
              </a:solidFill>
              <a:latin typeface="Calibri"/>
              <a:ea typeface="Calibri"/>
              <a:cs typeface="Calibri"/>
              <a:sym typeface="Calibri"/>
            </a:endParaRPr>
          </a:p>
        </p:txBody>
      </p:sp>
      <p:sp>
        <p:nvSpPr>
          <p:cNvPr id="141" name="Google Shape;1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Notes</a:t>
            </a:r>
            <a:endParaRPr/>
          </a:p>
          <a:p>
            <a:pPr marL="0" lvl="0" indent="0" algn="l" rtl="0">
              <a:lnSpc>
                <a:spcPct val="100000"/>
              </a:lnSpc>
              <a:spcBef>
                <a:spcPts val="0"/>
              </a:spcBef>
              <a:spcAft>
                <a:spcPts val="0"/>
              </a:spcAft>
              <a:buSzPts val="1400"/>
              <a:buNone/>
            </a:pPr>
            <a:r>
              <a:rPr lang="en-US"/>
              <a:t>We used Google Earth Engine to implement the DSWE (Dynamic Surface Water Extent Model). This model uses Landsat 8 OLI imagery and thresholds different indexes to distinguish between pixels of no inundation, open water, potential wetland, and low confidence wetland. Google Earth Engine can easily access and pull Landsat 8 imagery, making it an efficient way to apply the model across large areas in Alaska. We then converted DSWE output to binary for better comparison to SAR classifications. </a:t>
            </a:r>
            <a:endParaRPr/>
          </a:p>
        </p:txBody>
      </p:sp>
      <p:sp>
        <p:nvSpPr>
          <p:cNvPr id="285" name="Google Shape;28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To find typical inundation at a wetland site, we classified multi-temporal averages of SAR imagery. On the right you can see the multi-temporal averages from June to September 2017 in the VV and VH polarizations and their ratio. The brighter areas indicate higher backscatter. Then to get the classification on the left, the algorithm uses VV, VV, and VV/VH brightness thresholds to separate into inundated vegetation, open water, and not inundated areas.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 CHANGE AVERAGE CLASSIFICATION COLOR GRADIENT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2" name="Google Shape;312;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These are the 5 study sites we focused on this term with the output “typical inundation” for the summer of 2017, or the multi-temporal average.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the end Bear Lake, our main testing site, and Selawik would be the ”most successful”</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Crea images had co-registration errors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Canvasback Calibration errors?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Goldstream valley turned out to be just smaller bodies of water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 CHANGE COLOR GRADIENT TO 3 CLASSES (EXCLUDE UNCLASSIFIED)</a:t>
            </a:r>
            <a:endParaRPr/>
          </a:p>
        </p:txBody>
      </p:sp>
      <p:sp>
        <p:nvSpPr>
          <p:cNvPr id="337" name="Google Shape;337;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Bear Lake again, the main site we used to test our algorithm. This is a single-date classification from July 7</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2017.</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On the left is the binary classification of SAR (where we aggregated open water and inundated into one class), compared to Landsat DSWE, and </a:t>
            </a:r>
            <a:r>
              <a:rPr lang="en-US" sz="1200" b="0" i="0" u="none" strike="noStrike" cap="none" dirty="0" err="1">
                <a:solidFill>
                  <a:schemeClr val="dk1"/>
                </a:solidFill>
                <a:latin typeface="Calibri"/>
                <a:ea typeface="Calibri"/>
                <a:cs typeface="Calibri"/>
                <a:sym typeface="Calibri"/>
              </a:rPr>
              <a:t>RapidEye</a:t>
            </a:r>
            <a:r>
              <a:rPr lang="en-US" sz="1200" b="0" i="0" u="none" strike="noStrike" cap="none" dirty="0">
                <a:solidFill>
                  <a:schemeClr val="dk1"/>
                </a:solidFill>
                <a:latin typeface="Calibri"/>
                <a:ea typeface="Calibri"/>
                <a:cs typeface="Calibri"/>
                <a:sym typeface="Calibri"/>
              </a:rPr>
              <a:t> NDWI (normalized difference water index) where brighter values have more water.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baseline="0" dirty="0" smtClean="0">
                <a:solidFill>
                  <a:srgbClr val="3F3F3F"/>
                </a:solidFill>
                <a:latin typeface="Garamond"/>
                <a:ea typeface="Garamond"/>
                <a:cs typeface="Garamond"/>
                <a:sym typeface="Garamond"/>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67" name="Google Shape;367;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391" name="Google Shape;39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single-date classification from June 12</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2017. Here, the Landsat 8 and </a:t>
            </a:r>
            <a:r>
              <a:rPr lang="en-US" sz="1200" b="0" i="0" u="none" strike="noStrike" cap="none" dirty="0" err="1">
                <a:solidFill>
                  <a:schemeClr val="dk1"/>
                </a:solidFill>
                <a:latin typeface="Calibri"/>
                <a:ea typeface="Calibri"/>
                <a:cs typeface="Calibri"/>
                <a:sym typeface="Calibri"/>
              </a:rPr>
              <a:t>RapidEye</a:t>
            </a:r>
            <a:r>
              <a:rPr lang="en-US" sz="1200" b="0" i="0" u="none" strike="noStrike" cap="none" dirty="0">
                <a:solidFill>
                  <a:schemeClr val="dk1"/>
                </a:solidFill>
                <a:latin typeface="Calibri"/>
                <a:ea typeface="Calibri"/>
                <a:cs typeface="Calibri"/>
                <a:sym typeface="Calibri"/>
              </a:rPr>
              <a:t> are a little further apart in date, which highlights the problem of finding sufficient dates cloudless optical imagery. This is one advantage of SAR in Alaska that it can capture data regardless of time of day or weather, something that can be difficult for optical imagery in a place like Alaska.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On the left is the binary classification of SAR (where we aggregated open water and inundated into one class), compared to Landsat DSWE, and </a:t>
            </a:r>
            <a:r>
              <a:rPr lang="en-US" sz="1200" b="0" i="0" u="none" strike="noStrike" cap="none" dirty="0" err="1">
                <a:solidFill>
                  <a:schemeClr val="dk1"/>
                </a:solidFill>
                <a:latin typeface="Calibri"/>
                <a:ea typeface="Calibri"/>
                <a:cs typeface="Calibri"/>
                <a:sym typeface="Calibri"/>
              </a:rPr>
              <a:t>RapidEye</a:t>
            </a:r>
            <a:r>
              <a:rPr lang="en-US" sz="1200" b="0" i="0" u="none" strike="noStrike" cap="none" dirty="0">
                <a:solidFill>
                  <a:schemeClr val="dk1"/>
                </a:solidFill>
                <a:latin typeface="Calibri"/>
                <a:ea typeface="Calibri"/>
                <a:cs typeface="Calibri"/>
                <a:sym typeface="Calibri"/>
              </a:rPr>
              <a:t> NDWI (normalized difference water index) where brighter values have more water.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err="1" smtClean="0">
                <a:solidFill>
                  <a:schemeClr val="dk1"/>
                </a:solidFill>
                <a:latin typeface="Calibri"/>
                <a:ea typeface="Calibri"/>
                <a:cs typeface="Calibri"/>
                <a:sym typeface="Calibri"/>
              </a:rPr>
              <a:t>RapidEye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08" name="Google Shape;40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432" name="Google Shape;43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dirty="0"/>
              <a:t>Co-registration errors in SAR imagery </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dirty="0" smtClean="0">
                <a:solidFill>
                  <a:srgbClr val="3F3F3F"/>
                </a:solidFill>
                <a:latin typeface="Garamond"/>
                <a:ea typeface="Garamond"/>
                <a:cs typeface="Garamond"/>
                <a:sym typeface="Garamond"/>
              </a:rPr>
              <a:t> 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49" name="Google Shape;44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473" name="Google Shape;473;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dirty="0">
                <a:solidFill>
                  <a:schemeClr val="dk1"/>
                </a:solidFill>
                <a:latin typeface="Calibri"/>
                <a:ea typeface="Calibri"/>
                <a:cs typeface="Calibri"/>
                <a:sym typeface="Calibri"/>
              </a:rPr>
              <a:t>This is </a:t>
            </a:r>
            <a:r>
              <a:rPr lang="en-US" sz="1200" b="0" i="0" u="none" strike="noStrike" cap="none" dirty="0" err="1">
                <a:solidFill>
                  <a:schemeClr val="dk1"/>
                </a:solidFill>
                <a:latin typeface="Calibri"/>
                <a:ea typeface="Calibri"/>
                <a:cs typeface="Calibri"/>
                <a:sym typeface="Calibri"/>
              </a:rPr>
              <a:t>Selawik</a:t>
            </a:r>
            <a:r>
              <a:rPr lang="en-US" sz="1200" b="0" i="0" u="none" strike="noStrike" cap="none" dirty="0">
                <a:solidFill>
                  <a:schemeClr val="dk1"/>
                </a:solidFill>
                <a:latin typeface="Calibri"/>
                <a:ea typeface="Calibri"/>
                <a:cs typeface="Calibri"/>
                <a:sym typeface="Calibri"/>
              </a:rPr>
              <a:t>, an NWI active site.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baseline="0" dirty="0" smtClean="0">
                <a:solidFill>
                  <a:srgbClr val="3F3F3F"/>
                </a:solidFill>
                <a:latin typeface="Garamond"/>
                <a:ea typeface="Garamond"/>
                <a:cs typeface="Garamond"/>
                <a:sym typeface="Garamond"/>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90" name="Google Shape;49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17500" algn="l" rtl="0">
              <a:lnSpc>
                <a:spcPct val="100000"/>
              </a:lnSpc>
              <a:spcBef>
                <a:spcPts val="0"/>
              </a:spcBef>
              <a:spcAft>
                <a:spcPts val="0"/>
              </a:spcAft>
              <a:buClr>
                <a:schemeClr val="dk1"/>
              </a:buClr>
              <a:buSzPts val="1400"/>
              <a:buChar char="-"/>
            </a:pPr>
            <a:r>
              <a:rPr lang="en-US"/>
              <a:t>Give introduction to Alaska Wetlands - their expanse and landcover</a:t>
            </a:r>
            <a:endParaRPr/>
          </a:p>
          <a:p>
            <a:pPr marL="457200" lvl="0" indent="-317500" algn="l" rtl="0">
              <a:lnSpc>
                <a:spcPct val="100000"/>
              </a:lnSpc>
              <a:spcBef>
                <a:spcPts val="0"/>
              </a:spcBef>
              <a:spcAft>
                <a:spcPts val="0"/>
              </a:spcAft>
              <a:buClr>
                <a:schemeClr val="dk1"/>
              </a:buClr>
              <a:buSzPts val="1400"/>
              <a:buChar char="-"/>
            </a:pPr>
            <a:r>
              <a:rPr lang="en-US"/>
              <a:t>Description of important ecosystem services wetlands provide: </a:t>
            </a:r>
            <a:r>
              <a:rPr lang="en-US">
                <a:latin typeface="Century Gothic"/>
                <a:ea typeface="Century Gothic"/>
                <a:cs typeface="Century Gothic"/>
                <a:sym typeface="Century Gothic"/>
              </a:rPr>
              <a:t>Habitat for birds and fish, insulation from permafrost, water filtration, and flood regulation </a:t>
            </a:r>
            <a:endParaRPr/>
          </a:p>
          <a:p>
            <a:pPr marL="457200" lvl="0" indent="-317500" algn="l" rtl="0">
              <a:lnSpc>
                <a:spcPct val="100000"/>
              </a:lnSpc>
              <a:spcBef>
                <a:spcPts val="0"/>
              </a:spcBef>
              <a:spcAft>
                <a:spcPts val="0"/>
              </a:spcAft>
              <a:buClr>
                <a:schemeClr val="dk1"/>
              </a:buClr>
              <a:buSzPts val="1400"/>
              <a:buChar char="-"/>
            </a:pPr>
            <a:r>
              <a:rPr lang="en-US"/>
              <a:t>Many types of wetlands: including forested, tundra, marshes, and permafrost areas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u="none">
                <a:solidFill>
                  <a:schemeClr val="dk1"/>
                </a:solidFill>
              </a:rPr>
              <a:t>Alice Lin </a:t>
            </a:r>
            <a:r>
              <a:rPr lang="en-US" b="1" u="none">
                <a:solidFill>
                  <a:schemeClr val="dk1"/>
                </a:solidFill>
              </a:rPr>
              <a:t>(produced by team member)</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sz="1200" b="0" i="0" u="sng" strike="noStrike" cap="none">
                <a:solidFill>
                  <a:schemeClr val="hlink"/>
                </a:solidFill>
                <a:latin typeface="Calibri"/>
                <a:ea typeface="Calibri"/>
                <a:cs typeface="Calibri"/>
                <a:sym typeface="Calibri"/>
                <a:hlinkClick r:id="rId3"/>
              </a:rPr>
              <a:t>https://www.flickr.com/photos/alaskanps/8029770162</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(Public Domain)</a:t>
            </a:r>
            <a:endParaRPr sz="1200" b="1"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400"/>
              <a:buNone/>
            </a:pPr>
            <a:endParaRPr/>
          </a:p>
        </p:txBody>
      </p:sp>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7f1c6d67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47f1c6d67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514" name="Google Shape;514;g47f1c6d67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US" dirty="0"/>
              <a:t>not a very exciting site. </a:t>
            </a:r>
            <a:r>
              <a:rPr lang="en-US" dirty="0" smtClean="0"/>
              <a:t>We </a:t>
            </a:r>
            <a:r>
              <a:rPr lang="en-US" dirty="0"/>
              <a:t>classified </a:t>
            </a:r>
            <a:r>
              <a:rPr lang="en-US" dirty="0" err="1"/>
              <a:t>Goldstream</a:t>
            </a:r>
            <a:r>
              <a:rPr lang="en-US" dirty="0"/>
              <a:t> to complement another researcher’s model outputs. However, can see that there just appears to be mostly smaller bodies of open water. </a:t>
            </a:r>
            <a:endParaRPr lang="en-US" dirty="0" smtClean="0"/>
          </a:p>
          <a:p>
            <a:pPr marL="457200" marR="0" lvl="0" indent="-304800" algn="l" rtl="0">
              <a:lnSpc>
                <a:spcPct val="100000"/>
              </a:lnSpc>
              <a:spcBef>
                <a:spcPts val="0"/>
              </a:spcBef>
              <a:spcAft>
                <a:spcPts val="0"/>
              </a:spcAft>
              <a:buClr>
                <a:schemeClr val="dk1"/>
              </a:buClr>
              <a:buSzPts val="1200"/>
              <a:buFont typeface="Calibri"/>
              <a:buChar char="-"/>
            </a:pPr>
            <a:endParaRPr lang="en-US" sz="1200" b="0" i="0" u="none" strike="noStrike" cap="none" dirty="0" smtClean="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endParaRPr lang="en-US" sz="1200" b="0" i="0" u="none" strike="noStrike" cap="none" dirty="0" smtClean="0">
              <a:solidFill>
                <a:schemeClr val="dk1"/>
              </a:solidFill>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baseline="0" dirty="0" smtClean="0">
                <a:solidFill>
                  <a:srgbClr val="3F3F3F"/>
                </a:solidFill>
                <a:latin typeface="Garamond"/>
                <a:ea typeface="Garamond"/>
                <a:cs typeface="Garamond"/>
                <a:sym typeface="Garamond"/>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457200" marR="0" lvl="0" indent="-304800" algn="l" rtl="0">
              <a:lnSpc>
                <a:spcPct val="100000"/>
              </a:lnSpc>
              <a:spcBef>
                <a:spcPts val="0"/>
              </a:spcBef>
              <a:spcAft>
                <a:spcPts val="0"/>
              </a:spcAft>
              <a:buClr>
                <a:schemeClr val="dk1"/>
              </a:buClr>
              <a:buSzPts val="1200"/>
              <a:buFont typeface="Calibri"/>
              <a:buChar char="-"/>
            </a:pPr>
            <a:endParaRPr sz="1200" b="0" i="0" u="none" strike="noStrike" cap="none" dirty="0">
              <a:solidFill>
                <a:schemeClr val="dk1"/>
              </a:solidFill>
              <a:latin typeface="Calibri"/>
              <a:ea typeface="Calibri"/>
              <a:cs typeface="Calibri"/>
              <a:sym typeface="Calibri"/>
            </a:endParaRPr>
          </a:p>
        </p:txBody>
      </p:sp>
      <p:sp>
        <p:nvSpPr>
          <p:cNvPr id="531" name="Google Shape;53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
              </a:spcBef>
              <a:spcAft>
                <a:spcPts val="0"/>
              </a:spcAft>
              <a:buClr>
                <a:schemeClr val="dk1"/>
              </a:buClr>
              <a:buSzPts val="1400"/>
              <a:buFont typeface="Arial"/>
              <a:buNone/>
            </a:pPr>
            <a:r>
              <a:rPr lang="en-US" sz="1400" dirty="0">
                <a:solidFill>
                  <a:srgbClr val="3F3F3F"/>
                </a:solidFill>
                <a:latin typeface="Garamond"/>
                <a:ea typeface="Garamond"/>
                <a:cs typeface="Garamond"/>
                <a:sym typeface="Garamond"/>
              </a:rPr>
              <a:t>Speaker Notes:</a:t>
            </a:r>
            <a:endParaRPr sz="1400" dirty="0">
              <a:solidFill>
                <a:srgbClr val="3F3F3F"/>
              </a:solidFill>
              <a:latin typeface="Garamond"/>
              <a:ea typeface="Garamond"/>
              <a:cs typeface="Garamond"/>
              <a:sym typeface="Garamond"/>
            </a:endParaRPr>
          </a:p>
          <a:p>
            <a:pPr marL="457200" lvl="0" indent="-317500" algn="l" rtl="0">
              <a:lnSpc>
                <a:spcPct val="100000"/>
              </a:lnSpc>
              <a:spcBef>
                <a:spcPts val="50"/>
              </a:spcBef>
              <a:spcAft>
                <a:spcPts val="0"/>
              </a:spcAft>
              <a:buClr>
                <a:srgbClr val="3F3F3F"/>
              </a:buClr>
              <a:buSzPts val="1400"/>
              <a:buFont typeface="Garamond"/>
              <a:buChar char="-"/>
            </a:pPr>
            <a:r>
              <a:rPr lang="en-US" sz="1400" dirty="0">
                <a:solidFill>
                  <a:srgbClr val="3F3F3F"/>
                </a:solidFill>
                <a:latin typeface="Garamond"/>
                <a:ea typeface="Garamond"/>
                <a:cs typeface="Garamond"/>
                <a:sym typeface="Garamond"/>
              </a:rPr>
              <a:t>SAR effectively mapped wetland inundation, with its sensitivity to water and reliable data collection on cloudy days </a:t>
            </a:r>
            <a:endParaRPr sz="1400" dirty="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dirty="0">
                <a:solidFill>
                  <a:srgbClr val="3F3F3F"/>
                </a:solidFill>
                <a:latin typeface="Garamond"/>
                <a:ea typeface="Garamond"/>
                <a:cs typeface="Garamond"/>
                <a:sym typeface="Garamond"/>
              </a:rPr>
              <a:t>Sentinel-1 incidence angle impacted inundation classification</a:t>
            </a:r>
            <a:endParaRPr sz="1400" dirty="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chemeClr val="dk1"/>
              </a:buClr>
              <a:buSzPts val="1400"/>
              <a:buFont typeface="Garamond"/>
              <a:buChar char="-"/>
            </a:pPr>
            <a:r>
              <a:rPr lang="en-US" sz="1400" dirty="0">
                <a:latin typeface="Garamond"/>
                <a:ea typeface="Garamond"/>
                <a:cs typeface="Garamond"/>
                <a:sym typeface="Garamond"/>
              </a:rPr>
              <a:t>Landsat 8 OLI and Planet were limited by cloud cover and detection of inundation below vegetation and canopy cover, but were helpful for validating Sentinel-1 C-SAR classifications</a:t>
            </a:r>
            <a:endParaRPr sz="1400" dirty="0">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400"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400"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r>
              <a:rPr lang="en-US" sz="1400" b="0" i="0" u="none" strike="noStrike" cap="none" dirty="0">
                <a:solidFill>
                  <a:srgbClr val="3F3F3F"/>
                </a:solidFill>
                <a:latin typeface="Garamond"/>
                <a:ea typeface="Garamond"/>
                <a:cs typeface="Garamond"/>
                <a:sym typeface="Garamond"/>
              </a:rPr>
              <a:t>Image Source: Planet </a:t>
            </a:r>
            <a:r>
              <a:rPr lang="en-US" sz="1400" b="0" i="0" u="none" strike="noStrike" cap="none" dirty="0" smtClean="0">
                <a:solidFill>
                  <a:srgbClr val="3F3F3F"/>
                </a:solidFill>
                <a:latin typeface="Garamond"/>
                <a:ea typeface="Garamond"/>
                <a:cs typeface="Garamond"/>
                <a:sym typeface="Garamond"/>
              </a:rPr>
              <a:t>Labs, Inc. </a:t>
            </a:r>
            <a:r>
              <a:rPr lang="en-US" sz="1300" i="1" dirty="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sz="1400" b="0" i="0" u="none" strike="noStrike" cap="none"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400" b="0" i="0" u="none" strike="noStrike" cap="none"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555" name="Google Shape;55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
              </a:spcBef>
              <a:spcAft>
                <a:spcPts val="0"/>
              </a:spcAft>
              <a:buClr>
                <a:schemeClr val="dk1"/>
              </a:buClr>
              <a:buSzPts val="1100"/>
              <a:buFont typeface="Arial"/>
              <a:buNone/>
            </a:pPr>
            <a:r>
              <a:rPr lang="en-US" sz="1400">
                <a:solidFill>
                  <a:srgbClr val="3F3F3F"/>
                </a:solidFill>
                <a:latin typeface="Garamond"/>
                <a:ea typeface="Garamond"/>
                <a:cs typeface="Garamond"/>
                <a:sym typeface="Garamond"/>
              </a:rPr>
              <a:t>Speaker Notes:</a:t>
            </a:r>
            <a:endParaRPr sz="1400">
              <a:solidFill>
                <a:srgbClr val="3F3F3F"/>
              </a:solidFill>
              <a:latin typeface="Garamond"/>
              <a:ea typeface="Garamond"/>
              <a:cs typeface="Garamond"/>
              <a:sym typeface="Garamond"/>
            </a:endParaRPr>
          </a:p>
          <a:p>
            <a:pPr marL="457200" lvl="0" indent="-317500" algn="l" rtl="0">
              <a:lnSpc>
                <a:spcPct val="100000"/>
              </a:lnSpc>
              <a:spcBef>
                <a:spcPts val="50"/>
              </a:spcBef>
              <a:spcAft>
                <a:spcPts val="0"/>
              </a:spcAft>
              <a:buClr>
                <a:schemeClr val="dk1"/>
              </a:buClr>
              <a:buSzPts val="1400"/>
              <a:buFont typeface="Garamond"/>
              <a:buChar char="-"/>
            </a:pPr>
            <a:r>
              <a:rPr lang="en-US" sz="1400">
                <a:solidFill>
                  <a:srgbClr val="3F3F3F"/>
                </a:solidFill>
                <a:latin typeface="Garamond"/>
                <a:ea typeface="Garamond"/>
                <a:cs typeface="Garamond"/>
                <a:sym typeface="Garamond"/>
              </a:rPr>
              <a:t>Winter conditions in Alaska such as snow and ice can not be used with this product</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The angle of Sentinel-1 may affect backscatter values on certain images</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Sentinel-1 calibration errors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a:t>Alice Lin (made by team member)</a:t>
            </a:r>
            <a:endParaRPr sz="1400" b="0" i="0" u="none" strike="noStrike" cap="none">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6" name="Google Shape;56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Continue validating the algorithm with more validation sites and apply inundation product to further sites in Alaska</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Evaluate and find thresholds for different wetland types (forested, marsh, tundra etc)</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Incorporate product with ASF’s SAR Processing Pipeline (HyP3) </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Utilize product to augment NWI mapping efforts</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Forecast modeling of wetland extent, as opposed to just inundation</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Franz Meyer </a:t>
            </a:r>
            <a:r>
              <a:rPr lang="en-US" sz="1200" b="1" i="0" u="none" strike="noStrike" cap="none">
                <a:solidFill>
                  <a:schemeClr val="dk1"/>
                </a:solidFill>
                <a:latin typeface="Calibri"/>
                <a:ea typeface="Calibri"/>
                <a:cs typeface="Calibri"/>
                <a:sym typeface="Calibri"/>
              </a:rPr>
              <a:t>(provided by partner) </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400" b="0" i="0" u="none" strike="noStrike" cap="none">
              <a:solidFill>
                <a:srgbClr val="3F3F3F"/>
              </a:solidFill>
              <a:latin typeface="Garamond"/>
              <a:ea typeface="Garamond"/>
              <a:cs typeface="Garamond"/>
              <a:sym typeface="Garamond"/>
            </a:endParaRPr>
          </a:p>
        </p:txBody>
      </p:sp>
      <p:sp>
        <p:nvSpPr>
          <p:cNvPr id="577" name="Google Shape;5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Thank advisor, </a:t>
            </a:r>
            <a:r>
              <a:rPr lang="en-US" sz="1200" b="0" i="0" u="none" strike="noStrike" cap="none" dirty="0" smtClean="0">
                <a:solidFill>
                  <a:schemeClr val="dk1"/>
                </a:solidFill>
                <a:latin typeface="Calibri"/>
                <a:ea typeface="Calibri"/>
                <a:cs typeface="Calibri"/>
                <a:sym typeface="Calibri"/>
              </a:rPr>
              <a:t>partners </a:t>
            </a:r>
            <a:r>
              <a:rPr lang="en-US" sz="1200" b="0" i="0" u="none" strike="noStrike" cap="none" dirty="0">
                <a:solidFill>
                  <a:schemeClr val="dk1"/>
                </a:solidFill>
                <a:latin typeface="Calibri"/>
                <a:ea typeface="Calibri"/>
                <a:cs typeface="Calibri"/>
                <a:sym typeface="Calibri"/>
              </a:rPr>
              <a:t>etc</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rgbClr val="3F3F3F"/>
                </a:solidFill>
                <a:latin typeface="Garamond"/>
                <a:ea typeface="Garamond"/>
                <a:cs typeface="Garamond"/>
                <a:sym typeface="Garamond"/>
              </a:rPr>
              <a:t>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586" name="Google Shape;58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Speaker Notes:</a:t>
            </a:r>
            <a:endParaRPr sz="1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Wetlands are very important ecosystems for humans and wildlife. In order to effectively protect wetlands, plan for emergency flooding events, and implement habitat conservation projects, it is important to know and study the extent, characteristics, and change in our nation’s wetlands. Currently, data on inundation of wetlands are collected through field technicians and aerial imagery, traditionally this is how the USFWS maps wetlands. </a:t>
            </a:r>
            <a:endParaRPr sz="1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Radar backscatter is shown to be effective in detecting areas of inundated vegetation and can penetrate clouds - making it a good dataset to test and try to map inundation. </a:t>
            </a:r>
            <a:endParaRPr sz="1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Alice Lin </a:t>
            </a:r>
            <a:r>
              <a:rPr lang="en-US" sz="1200" b="1" i="0" u="none" strike="noStrike" cap="none">
                <a:solidFill>
                  <a:schemeClr val="dk1"/>
                </a:solidFill>
                <a:latin typeface="Calibri"/>
                <a:ea typeface="Calibri"/>
                <a:cs typeface="Calibri"/>
                <a:sym typeface="Calibri"/>
              </a:rPr>
              <a:t>(produced by team member)</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a:t>Image Source: Alice Lin (produced by team member)</a:t>
            </a:r>
            <a:endParaRPr b="1"/>
          </a:p>
          <a:p>
            <a:pPr marL="0" marR="0" lvl="0" indent="0" algn="l" rtl="0">
              <a:lnSpc>
                <a:spcPct val="100000"/>
              </a:lnSpc>
              <a:spcBef>
                <a:spcPts val="0"/>
              </a:spcBef>
              <a:spcAft>
                <a:spcPts val="0"/>
              </a:spcAft>
              <a:buClr>
                <a:srgbClr val="000000"/>
              </a:buClr>
              <a:buSzPts val="1400"/>
              <a:buFont typeface="Arial"/>
              <a:buNone/>
            </a:pPr>
            <a:endParaRPr/>
          </a:p>
        </p:txBody>
      </p:sp>
      <p:sp>
        <p:nvSpPr>
          <p:cNvPr id="166" name="Google Shape;16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On this project, we worked with Megan Lang, Chief Scientist at the US Fish and Wildlife Service, National Wetlands Inventory. A national inventory of our nation’s wetlands. Only one third of Alaska is currently mapped and classified and Megan and the NWI were looking to automate and augment their mapping capacity. </a:t>
            </a:r>
            <a:endParaRPr/>
          </a:p>
          <a:p>
            <a:pPr marL="0" lvl="0" indent="0" algn="l" rtl="0">
              <a:lnSpc>
                <a:spcPct val="100000"/>
              </a:lnSpc>
              <a:spcBef>
                <a:spcPts val="0"/>
              </a:spcBef>
              <a:spcAft>
                <a:spcPts val="0"/>
              </a:spcAft>
              <a:buClr>
                <a:schemeClr val="dk1"/>
              </a:buClr>
              <a:buSzPts val="1400"/>
              <a:buFont typeface="Arial"/>
              <a:buNone/>
            </a:pPr>
            <a:r>
              <a:rPr lang="en-US"/>
              <a:t>We collaborated with the ASF, a facility that provides processed SAR data. We worked with the ASF to create an inundation algorithm and ultimately will add this inundation product to their current processing pipeline and capability.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sz="1200" b="0" i="0" u="sng" strike="noStrike" cap="none">
                <a:solidFill>
                  <a:schemeClr val="hlink"/>
                </a:solidFill>
                <a:latin typeface="Calibri"/>
                <a:ea typeface="Calibri"/>
                <a:cs typeface="Calibri"/>
                <a:sym typeface="Calibri"/>
                <a:hlinkClick r:id="rId3"/>
              </a:rPr>
              <a:t>https://www.flickr.com/photos/75182224@N04/8029770506/</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rPr>
              <a:t>(public domain)</a:t>
            </a:r>
            <a:endParaRPr sz="12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u="sng">
                <a:solidFill>
                  <a:schemeClr val="hlink"/>
                </a:solidFill>
                <a:hlinkClick r:id="rId4"/>
              </a:rPr>
              <a:t>https://www.flickr.com/photos/usepagov/6990838504/in/album-72157629587154514/</a:t>
            </a:r>
            <a:r>
              <a:rPr lang="en-US" b="1" u="none">
                <a:solidFill>
                  <a:schemeClr val="dk1"/>
                </a:solidFill>
              </a:rPr>
              <a:t> (</a:t>
            </a:r>
            <a:r>
              <a:rPr lang="en-US" b="1"/>
              <a:t>U.S Government creative works</a:t>
            </a:r>
            <a:r>
              <a:rPr lang="en-US" b="1" u="none">
                <a:solidFill>
                  <a:schemeClr val="dk1"/>
                </a:solidFill>
              </a:rPr>
              <a:t>)</a:t>
            </a:r>
            <a:endParaRPr sz="12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0" name="Google Shape;1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Our project objectives were to implement an algorithm  to detect inundation extent with Sentinel-1 imagery in Alaska’s wetlands. Then to validate this inundation product with optical and field data. With this inundation product, we would augment the NWI’s mapping capacity and create maps of inundation.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Image Source: https://www.flickr.com/photos/usfws_alaska/5078517179 </a:t>
            </a:r>
            <a:r>
              <a:rPr lang="en-US" sz="1200" b="1" i="0" u="none" strike="noStrike" cap="none">
                <a:solidFill>
                  <a:schemeClr val="dk1"/>
                </a:solidFill>
                <a:latin typeface="Calibri"/>
                <a:ea typeface="Calibri"/>
                <a:cs typeface="Calibri"/>
                <a:sym typeface="Calibri"/>
              </a:rPr>
              <a:t>(CC BY-NC-ND 2.0)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To create and validate our algorithm we looked at 7 different study sites across Alaska, across a range of regions and wetland types. We focused on the Summer of 2017 at times with good overlap between our radar Sentinel-1 dataset and optical datasets. We used summer months to test inundation because Alaska wetlands freeze and become covered in ice and snow during much of the rest of the year.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 used Bear Lake as our main algorithm testing site. Selawik and Area 1002 are current active mapping areas for the National Wetlands Inventory, and our outputs can hopefully supplement their mapping. Crea Creek and Goldstream Valley are both modeling sites for the WaSIM model, which outputs information on hydrological processes.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And Canvasback lake is a potential NISAR cal/val site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9" name="Google Shape;1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Speaker Notes</a:t>
            </a:r>
            <a:endParaRPr dirty="0"/>
          </a:p>
          <a:p>
            <a:pPr marL="457200" lvl="0" indent="-317500" algn="l" rtl="0">
              <a:lnSpc>
                <a:spcPct val="100000"/>
              </a:lnSpc>
              <a:spcBef>
                <a:spcPts val="0"/>
              </a:spcBef>
              <a:spcAft>
                <a:spcPts val="0"/>
              </a:spcAft>
              <a:buClr>
                <a:schemeClr val="dk1"/>
              </a:buClr>
              <a:buSzPts val="1400"/>
              <a:buChar char="-"/>
            </a:pPr>
            <a:r>
              <a:rPr lang="en-US" dirty="0"/>
              <a:t>our algorithm uses C-band SAR data from ESA’s Sentinel-1 satellite</a:t>
            </a:r>
            <a:endParaRPr dirty="0"/>
          </a:p>
          <a:p>
            <a:pPr marL="457200" lvl="0" indent="-317500" algn="l" rtl="0">
              <a:lnSpc>
                <a:spcPct val="100000"/>
              </a:lnSpc>
              <a:spcBef>
                <a:spcPts val="0"/>
              </a:spcBef>
              <a:spcAft>
                <a:spcPts val="0"/>
              </a:spcAft>
              <a:buClr>
                <a:schemeClr val="dk1"/>
              </a:buClr>
              <a:buSzPts val="1400"/>
              <a:buChar char="-"/>
            </a:pPr>
            <a:r>
              <a:rPr lang="en-US" dirty="0"/>
              <a:t>we use optical imagery from NASA’s Landsat 8, Planet Labs’ </a:t>
            </a:r>
            <a:r>
              <a:rPr lang="en-US" dirty="0" err="1"/>
              <a:t>PlanetScope</a:t>
            </a:r>
            <a:r>
              <a:rPr lang="en-US" dirty="0"/>
              <a:t> and Rapid Eye to calibrate our thresholds and validate our outputs</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3"/>
              </a:rPr>
              <a:t>https://en.wikipedia.org/wiki/Sentinel-1#/media/File:Sentinel_1-IMG_5874-white.jpg</a:t>
            </a:r>
            <a:r>
              <a:rPr lang="en-US" sz="1200" b="0" i="0" u="none" strike="noStrike" cap="none" dirty="0">
                <a:solidFill>
                  <a:schemeClr val="dk1"/>
                </a:solidFill>
                <a:latin typeface="Calibri"/>
                <a:ea typeface="Calibri"/>
                <a:cs typeface="Calibri"/>
                <a:sym typeface="Calibri"/>
              </a:rPr>
              <a:t> - Sentinel 1 </a:t>
            </a:r>
            <a:r>
              <a:rPr lang="en-US" sz="1000" b="1" dirty="0">
                <a:solidFill>
                  <a:srgbClr val="000000"/>
                </a:solidFill>
                <a:latin typeface="Century Gothic"/>
                <a:ea typeface="Century Gothic"/>
                <a:cs typeface="Century Gothic"/>
                <a:sym typeface="Century Gothic"/>
              </a:rPr>
              <a:t>(CC BY-SA 2.0 FR)</a:t>
            </a:r>
            <a:endParaRPr dirty="0"/>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4"/>
              </a:rPr>
              <a:t>https://landsat.usgs.gov/sites/default/files/new_L8_1.png</a:t>
            </a:r>
            <a:r>
              <a:rPr lang="en-US" sz="1200" b="0" i="0" u="none" strike="noStrike" cap="none" dirty="0">
                <a:solidFill>
                  <a:schemeClr val="dk1"/>
                </a:solidFill>
                <a:latin typeface="Calibri"/>
                <a:ea typeface="Calibri"/>
                <a:cs typeface="Calibri"/>
                <a:sym typeface="Calibri"/>
              </a:rPr>
              <a:t> - Landsat 8 (publi</a:t>
            </a:r>
            <a:r>
              <a:rPr lang="en-US" dirty="0"/>
              <a:t>c domain)</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5"/>
              </a:rPr>
              <a:t>http://spaceflight101.com/pslv-c37/wp-content/uploads/sites/140/2017/02/3467077_orig-512x281.png</a:t>
            </a:r>
            <a:r>
              <a:rPr lang="en-US" sz="1200" b="0" i="0" u="none" strike="noStrike" cap="none" dirty="0">
                <a:solidFill>
                  <a:schemeClr val="dk1"/>
                </a:solidFill>
                <a:latin typeface="Calibri"/>
                <a:ea typeface="Calibri"/>
                <a:cs typeface="Calibri"/>
                <a:sym typeface="Calibri"/>
              </a:rPr>
              <a:t> - </a:t>
            </a:r>
            <a:r>
              <a:rPr lang="en-US" sz="1200" b="0" i="0" u="none" strike="noStrike" cap="none" dirty="0" smtClean="0">
                <a:solidFill>
                  <a:schemeClr val="dk1"/>
                </a:solidFill>
                <a:latin typeface="Calibri"/>
                <a:ea typeface="Calibri"/>
                <a:cs typeface="Calibri"/>
                <a:sym typeface="Calibri"/>
              </a:rPr>
              <a:t>Planet</a:t>
            </a:r>
            <a:r>
              <a:rPr lang="en-US" sz="1200" b="0" i="0" u="none" strike="noStrike" cap="none" baseline="0" dirty="0" smtClean="0">
                <a:solidFill>
                  <a:schemeClr val="dk1"/>
                </a:solidFill>
                <a:latin typeface="Calibri"/>
                <a:ea typeface="Calibri"/>
                <a:cs typeface="Calibri"/>
                <a:sym typeface="Calibri"/>
              </a:rPr>
              <a:t> Labs, Inc.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24" name="Google Shape;2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Sentinel 1 data was processed, calibrated, and classified using a Jupyter notebook that will be integrated into HyP3. We classified using thresholds, both multi-temporal averages and classifications per dae.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Landsat 8 was processed and classified using Google Earth Engine with an algorithm based on the work of John Jones (USGS) called DSWE, Dynamic Surface Water Extent.</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PlanetScope data was processed and classified with NDWI thresholds and unsupervised classification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1" name="Google Shape;24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used Python 2. 7 in the Jupyter notebook to write and comment our code. We used this platform for its easy sharing and ease of adding comments and adding interactivity.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http://jupyter.org/</a:t>
            </a:r>
            <a:r>
              <a:rPr lang="en-US"/>
              <a:t> </a:t>
            </a:r>
            <a:endParaRPr/>
          </a:p>
        </p:txBody>
      </p:sp>
      <p:sp>
        <p:nvSpPr>
          <p:cNvPr id="276" name="Google Shape;276;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10965783" y="358445"/>
            <a:ext cx="870608" cy="741586"/>
          </a:xfrm>
          <a:prstGeom prst="rect">
            <a:avLst/>
          </a:prstGeom>
          <a:noFill/>
          <a:ln>
            <a:noFill/>
          </a:ln>
        </p:spPr>
      </p:pic>
      <p:sp>
        <p:nvSpPr>
          <p:cNvPr id="14" name="Google Shape;14;p2"/>
          <p:cNvSpPr txBox="1"/>
          <p:nvPr/>
        </p:nvSpPr>
        <p:spPr>
          <a:xfrm>
            <a:off x="8956532" y="563232"/>
            <a:ext cx="1962150" cy="4154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Arial"/>
                <a:ea typeface="Arial"/>
                <a:cs typeface="Arial"/>
                <a:sym typeface="Arial"/>
              </a:rPr>
              <a:t>National Aeronautics and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Arial"/>
                <a:ea typeface="Arial"/>
                <a:cs typeface="Arial"/>
                <a:sym typeface="Arial"/>
              </a:rPr>
              <a:t>Space Administration</a:t>
            </a:r>
            <a:endParaRPr sz="1050" b="0" i="0" u="none" strike="noStrike" cap="none">
              <a:solidFill>
                <a:schemeClr val="dk1"/>
              </a:solidFill>
              <a:latin typeface="Arial"/>
              <a:ea typeface="Arial"/>
              <a:cs typeface="Arial"/>
              <a:sym typeface="Arial"/>
            </a:endParaRPr>
          </a:p>
        </p:txBody>
      </p:sp>
      <p:cxnSp>
        <p:nvCxnSpPr>
          <p:cNvPr id="15" name="Google Shape;15;p2"/>
          <p:cNvCxnSpPr/>
          <p:nvPr/>
        </p:nvCxnSpPr>
        <p:spPr>
          <a:xfrm>
            <a:off x="10942232" y="425120"/>
            <a:ext cx="0" cy="616952"/>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pic>
        <p:nvPicPr>
          <p:cNvPr id="101" name="Google Shape;101;p12"/>
          <p:cNvPicPr preferRelativeResize="0"/>
          <p:nvPr/>
        </p:nvPicPr>
        <p:blipFill rotWithShape="1">
          <a:blip r:embed="rId2">
            <a:alphaModFix/>
          </a:blip>
          <a:srcRect/>
          <a:stretch/>
        </p:blipFill>
        <p:spPr>
          <a:xfrm>
            <a:off x="0" y="0"/>
            <a:ext cx="10998201" cy="6858000"/>
          </a:xfrm>
          <a:prstGeom prst="rect">
            <a:avLst/>
          </a:prstGeom>
          <a:noFill/>
          <a:ln>
            <a:noFill/>
          </a:ln>
        </p:spPr>
      </p:pic>
      <p:pic>
        <p:nvPicPr>
          <p:cNvPr id="102" name="Google Shape;102;p12"/>
          <p:cNvPicPr preferRelativeResize="0"/>
          <p:nvPr/>
        </p:nvPicPr>
        <p:blipFill rotWithShape="1">
          <a:blip r:embed="rId3">
            <a:alphaModFix/>
          </a:blip>
          <a:srcRect/>
          <a:stretch/>
        </p:blipFill>
        <p:spPr>
          <a:xfrm>
            <a:off x="120504" y="133045"/>
            <a:ext cx="382562" cy="382562"/>
          </a:xfrm>
          <a:prstGeom prst="rect">
            <a:avLst/>
          </a:prstGeom>
          <a:noFill/>
          <a:ln>
            <a:noFill/>
          </a:ln>
        </p:spPr>
      </p:pic>
      <p:sp>
        <p:nvSpPr>
          <p:cNvPr id="103" name="Google Shape;103;p12"/>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2"/>
          <p:cNvSpPr>
            <a:spLocks noGrp="1"/>
          </p:cNvSpPr>
          <p:nvPr>
            <p:ph type="pic" idx="2"/>
          </p:nvPr>
        </p:nvSpPr>
        <p:spPr>
          <a:xfrm>
            <a:off x="5183187" y="931498"/>
            <a:ext cx="7008900" cy="58809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2"/>
          <p:cNvSpPr txBox="1">
            <a:spLocks noGrp="1"/>
          </p:cNvSpPr>
          <p:nvPr>
            <p:ph type="body" idx="1"/>
          </p:nvPr>
        </p:nvSpPr>
        <p:spPr>
          <a:xfrm>
            <a:off x="1000125" y="931498"/>
            <a:ext cx="3744000" cy="58809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2"/>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07" name="Google Shape;107;p12"/>
          <p:cNvPicPr preferRelativeResize="0"/>
          <p:nvPr/>
        </p:nvPicPr>
        <p:blipFill rotWithShape="1">
          <a:blip r:embed="rId4">
            <a:alphaModFix/>
          </a:blip>
          <a:srcRect r="91791" b="87747"/>
          <a:stretch/>
        </p:blipFill>
        <p:spPr>
          <a:xfrm>
            <a:off x="162" y="0"/>
            <a:ext cx="1000738" cy="8402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08"/>
        <p:cNvGrpSpPr/>
        <p:nvPr/>
      </p:nvGrpSpPr>
      <p:grpSpPr>
        <a:xfrm>
          <a:off x="0" y="0"/>
          <a:ext cx="0" cy="0"/>
          <a:chOff x="0" y="0"/>
          <a:chExt cx="0" cy="0"/>
        </a:xfrm>
      </p:grpSpPr>
      <p:pic>
        <p:nvPicPr>
          <p:cNvPr id="109" name="Google Shape;109;p13"/>
          <p:cNvPicPr preferRelativeResize="0"/>
          <p:nvPr/>
        </p:nvPicPr>
        <p:blipFill rotWithShape="1">
          <a:blip r:embed="rId2">
            <a:alphaModFix/>
          </a:blip>
          <a:srcRect/>
          <a:stretch/>
        </p:blipFill>
        <p:spPr>
          <a:xfrm>
            <a:off x="0" y="0"/>
            <a:ext cx="10820399" cy="6858000"/>
          </a:xfrm>
          <a:prstGeom prst="rect">
            <a:avLst/>
          </a:prstGeom>
          <a:noFill/>
          <a:ln>
            <a:noFill/>
          </a:ln>
        </p:spPr>
      </p:pic>
      <p:sp>
        <p:nvSpPr>
          <p:cNvPr id="110" name="Google Shape;110;p13"/>
          <p:cNvSpPr txBox="1">
            <a:spLocks noGrp="1"/>
          </p:cNvSpPr>
          <p:nvPr>
            <p:ph type="title"/>
          </p:nvPr>
        </p:nvSpPr>
        <p:spPr>
          <a:xfrm>
            <a:off x="1000125" y="365124"/>
            <a:ext cx="10233000" cy="4794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a:spLocks noGrp="1"/>
          </p:cNvSpPr>
          <p:nvPr>
            <p:ph type="pic" idx="2"/>
          </p:nvPr>
        </p:nvSpPr>
        <p:spPr>
          <a:xfrm>
            <a:off x="0" y="3456417"/>
            <a:ext cx="12192000" cy="33549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13"/>
          <p:cNvSpPr txBox="1">
            <a:spLocks noGrp="1"/>
          </p:cNvSpPr>
          <p:nvPr>
            <p:ph type="body" idx="1"/>
          </p:nvPr>
        </p:nvSpPr>
        <p:spPr>
          <a:xfrm>
            <a:off x="1000125" y="993665"/>
            <a:ext cx="10233000" cy="2186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3"/>
          <p:cNvSpPr/>
          <p:nvPr/>
        </p:nvSpPr>
        <p:spPr>
          <a:xfrm>
            <a:off x="0" y="6818138"/>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14" name="Google Shape;114;p13"/>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115" name="Google Shape;115;p13"/>
          <p:cNvPicPr preferRelativeResize="0"/>
          <p:nvPr/>
        </p:nvPicPr>
        <p:blipFill rotWithShape="1">
          <a:blip r:embed="rId4">
            <a:alphaModFix/>
          </a:blip>
          <a:srcRect r="91791" b="87747"/>
          <a:stretch/>
        </p:blipFill>
        <p:spPr>
          <a:xfrm>
            <a:off x="162" y="0"/>
            <a:ext cx="1000738" cy="840261"/>
          </a:xfrm>
          <a:prstGeom prst="rect">
            <a:avLst/>
          </a:prstGeom>
          <a:noFill/>
          <a:ln>
            <a:noFill/>
          </a:ln>
        </p:spPr>
      </p:pic>
      <p:sp>
        <p:nvSpPr>
          <p:cNvPr id="116" name="Google Shape;116;p13"/>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9" name="Google Shape;119;p14"/>
          <p:cNvPicPr preferRelativeResize="0"/>
          <p:nvPr/>
        </p:nvPicPr>
        <p:blipFill rotWithShape="1">
          <a:blip r:embed="rId3">
            <a:alphaModFix/>
          </a:blip>
          <a:srcRect/>
          <a:stretch/>
        </p:blipFill>
        <p:spPr>
          <a:xfrm>
            <a:off x="179744" y="657113"/>
            <a:ext cx="903642" cy="903642"/>
          </a:xfrm>
          <a:prstGeom prst="rect">
            <a:avLst/>
          </a:prstGeom>
          <a:noFill/>
          <a:ln>
            <a:noFill/>
          </a:ln>
        </p:spPr>
      </p:pic>
      <p:sp>
        <p:nvSpPr>
          <p:cNvPr id="120" name="Google Shape;120;p14"/>
          <p:cNvSpPr txBox="1">
            <a:spLocks noGrp="1"/>
          </p:cNvSpPr>
          <p:nvPr>
            <p:ph type="title"/>
          </p:nvPr>
        </p:nvSpPr>
        <p:spPr>
          <a:xfrm>
            <a:off x="2291379" y="1129553"/>
            <a:ext cx="7562700" cy="10650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 name="Google Shape;121;p14"/>
          <p:cNvPicPr preferRelativeResize="0"/>
          <p:nvPr/>
        </p:nvPicPr>
        <p:blipFill rotWithShape="1">
          <a:blip r:embed="rId4">
            <a:alphaModFix/>
          </a:blip>
          <a:srcRect/>
          <a:stretch/>
        </p:blipFill>
        <p:spPr>
          <a:xfrm>
            <a:off x="8680330" y="2622254"/>
            <a:ext cx="912020" cy="912020"/>
          </a:xfrm>
          <a:prstGeom prst="rect">
            <a:avLst/>
          </a:prstGeom>
          <a:noFill/>
          <a:ln>
            <a:noFill/>
          </a:ln>
        </p:spPr>
      </p:pic>
      <p:pic>
        <p:nvPicPr>
          <p:cNvPr id="122" name="Google Shape;122;p14"/>
          <p:cNvPicPr preferRelativeResize="0"/>
          <p:nvPr/>
        </p:nvPicPr>
        <p:blipFill rotWithShape="1">
          <a:blip r:embed="rId5">
            <a:alphaModFix/>
          </a:blip>
          <a:srcRect/>
          <a:stretch/>
        </p:blipFill>
        <p:spPr>
          <a:xfrm>
            <a:off x="162" y="0"/>
            <a:ext cx="12191675" cy="6858001"/>
          </a:xfrm>
          <a:prstGeom prst="rect">
            <a:avLst/>
          </a:prstGeom>
          <a:noFill/>
          <a:ln>
            <a:noFill/>
          </a:ln>
        </p:spPr>
      </p:pic>
      <p:sp>
        <p:nvSpPr>
          <p:cNvPr id="123" name="Google Shape;123;p14"/>
          <p:cNvSpPr txBox="1">
            <a:spLocks noGrp="1"/>
          </p:cNvSpPr>
          <p:nvPr>
            <p:ph type="body" idx="1"/>
          </p:nvPr>
        </p:nvSpPr>
        <p:spPr>
          <a:xfrm>
            <a:off x="2291379" y="2302136"/>
            <a:ext cx="7562700" cy="40557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24" name="Google Shape;124;p14"/>
          <p:cNvSpPr/>
          <p:nvPr/>
        </p:nvSpPr>
        <p:spPr>
          <a:xfrm>
            <a:off x="0" y="6812673"/>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5" name="Google Shape;125;p14"/>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126"/>
        <p:cNvGrpSpPr/>
        <p:nvPr/>
      </p:nvGrpSpPr>
      <p:grpSpPr>
        <a:xfrm>
          <a:off x="0" y="0"/>
          <a:ext cx="0" cy="0"/>
          <a:chOff x="0" y="0"/>
          <a:chExt cx="0" cy="0"/>
        </a:xfrm>
      </p:grpSpPr>
      <p:pic>
        <p:nvPicPr>
          <p:cNvPr id="127" name="Google Shape;127;p15"/>
          <p:cNvPicPr preferRelativeResize="0"/>
          <p:nvPr/>
        </p:nvPicPr>
        <p:blipFill rotWithShape="1">
          <a:blip r:embed="rId2">
            <a:alphaModFix/>
          </a:blip>
          <a:srcRect/>
          <a:stretch/>
        </p:blipFill>
        <p:spPr>
          <a:xfrm>
            <a:off x="0" y="0"/>
            <a:ext cx="10458449" cy="6858000"/>
          </a:xfrm>
          <a:prstGeom prst="rect">
            <a:avLst/>
          </a:prstGeom>
          <a:noFill/>
          <a:ln>
            <a:noFill/>
          </a:ln>
        </p:spPr>
      </p:pic>
      <p:sp>
        <p:nvSpPr>
          <p:cNvPr id="128" name="Google Shape;128;p15"/>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15"/>
          <p:cNvSpPr/>
          <p:nvPr/>
        </p:nvSpPr>
        <p:spPr>
          <a:xfrm>
            <a:off x="0" y="6818138"/>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 name="Google Shape;130;p15"/>
          <p:cNvSpPr txBox="1">
            <a:spLocks noGrp="1"/>
          </p:cNvSpPr>
          <p:nvPr>
            <p:ph type="body" idx="1"/>
          </p:nvPr>
        </p:nvSpPr>
        <p:spPr>
          <a:xfrm>
            <a:off x="1172583" y="1697389"/>
            <a:ext cx="9819000" cy="704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Google Shape;131;p15"/>
          <p:cNvSpPr txBox="1">
            <a:spLocks noGrp="1"/>
          </p:cNvSpPr>
          <p:nvPr>
            <p:ph type="body" idx="2"/>
          </p:nvPr>
        </p:nvSpPr>
        <p:spPr>
          <a:xfrm>
            <a:off x="1172582" y="3287942"/>
            <a:ext cx="9819000" cy="704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2" name="Google Shape;132;p15"/>
          <p:cNvSpPr txBox="1">
            <a:spLocks noGrp="1"/>
          </p:cNvSpPr>
          <p:nvPr>
            <p:ph type="body" idx="3"/>
          </p:nvPr>
        </p:nvSpPr>
        <p:spPr>
          <a:xfrm>
            <a:off x="1172584" y="4904822"/>
            <a:ext cx="9819000" cy="704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Google Shape;133;p15"/>
          <p:cNvSpPr/>
          <p:nvPr/>
        </p:nvSpPr>
        <p:spPr>
          <a:xfrm>
            <a:off x="0" y="6420217"/>
            <a:ext cx="12192000"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1" u="none" strike="noStrike" cap="none">
              <a:solidFill>
                <a:srgbClr val="757070"/>
              </a:solidFill>
              <a:latin typeface="Arial"/>
              <a:ea typeface="Arial"/>
              <a:cs typeface="Arial"/>
              <a:sym typeface="Arial"/>
            </a:endParaRPr>
          </a:p>
        </p:txBody>
      </p:sp>
      <p:pic>
        <p:nvPicPr>
          <p:cNvPr id="134" name="Google Shape;134;p15"/>
          <p:cNvPicPr preferRelativeResize="0"/>
          <p:nvPr/>
        </p:nvPicPr>
        <p:blipFill rotWithShape="1">
          <a:blip r:embed="rId3">
            <a:alphaModFix/>
          </a:blip>
          <a:srcRect/>
          <a:stretch/>
        </p:blipFill>
        <p:spPr>
          <a:xfrm>
            <a:off x="-13796" y="3830"/>
            <a:ext cx="12191675" cy="6858000"/>
          </a:xfrm>
          <a:prstGeom prst="rect">
            <a:avLst/>
          </a:prstGeom>
          <a:noFill/>
          <a:ln>
            <a:noFill/>
          </a:ln>
        </p:spPr>
      </p:pic>
      <p:pic>
        <p:nvPicPr>
          <p:cNvPr id="135" name="Google Shape;135;p15"/>
          <p:cNvPicPr preferRelativeResize="0"/>
          <p:nvPr/>
        </p:nvPicPr>
        <p:blipFill rotWithShape="1">
          <a:blip r:embed="rId4">
            <a:alphaModFix/>
          </a:blip>
          <a:srcRect/>
          <a:stretch/>
        </p:blipFill>
        <p:spPr>
          <a:xfrm>
            <a:off x="120504" y="133045"/>
            <a:ext cx="382562" cy="382562"/>
          </a:xfrm>
          <a:prstGeom prst="rect">
            <a:avLst/>
          </a:prstGeom>
          <a:noFill/>
          <a:ln>
            <a:noFill/>
          </a:ln>
        </p:spPr>
      </p:pic>
      <p:pic>
        <p:nvPicPr>
          <p:cNvPr id="136" name="Google Shape;136;p15"/>
          <p:cNvPicPr preferRelativeResize="0"/>
          <p:nvPr/>
        </p:nvPicPr>
        <p:blipFill rotWithShape="1">
          <a:blip r:embed="rId5">
            <a:alphaModFix/>
          </a:blip>
          <a:srcRect r="91791" b="87747"/>
          <a:stretch/>
        </p:blipFill>
        <p:spPr>
          <a:xfrm>
            <a:off x="162" y="0"/>
            <a:ext cx="1000738" cy="840261"/>
          </a:xfrm>
          <a:prstGeom prst="rect">
            <a:avLst/>
          </a:prstGeom>
          <a:noFill/>
          <a:ln>
            <a:noFill/>
          </a:ln>
        </p:spPr>
      </p:pic>
      <p:sp>
        <p:nvSpPr>
          <p:cNvPr id="137" name="Google Shape;137;p15"/>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0"/>
            <a:ext cx="10820400" cy="6858000"/>
          </a:xfrm>
          <a:prstGeom prst="rect">
            <a:avLst/>
          </a:prstGeom>
          <a:noFill/>
          <a:ln>
            <a:noFill/>
          </a:ln>
        </p:spPr>
      </p:pic>
      <p:sp>
        <p:nvSpPr>
          <p:cNvPr id="18" name="Google Shape;18;p3"/>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a:spLocks noGrp="1"/>
          </p:cNvSpPr>
          <p:nvPr>
            <p:ph type="pic" idx="2"/>
          </p:nvPr>
        </p:nvSpPr>
        <p:spPr>
          <a:xfrm>
            <a:off x="0" y="3456417"/>
            <a:ext cx="12192000" cy="3354936"/>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3"/>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3"/>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22" name="Google Shape;22;p3"/>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23" name="Google Shape;23;p3"/>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24" name="Google Shape;24;p3"/>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0" y="0"/>
            <a:ext cx="10998200" cy="6858000"/>
          </a:xfrm>
          <a:prstGeom prst="rect">
            <a:avLst/>
          </a:prstGeom>
          <a:noFill/>
          <a:ln>
            <a:noFill/>
          </a:ln>
        </p:spPr>
      </p:pic>
      <p:pic>
        <p:nvPicPr>
          <p:cNvPr id="27" name="Google Shape;27;p4"/>
          <p:cNvPicPr preferRelativeResize="0"/>
          <p:nvPr/>
        </p:nvPicPr>
        <p:blipFill rotWithShape="1">
          <a:blip r:embed="rId3">
            <a:alphaModFix/>
          </a:blip>
          <a:srcRect/>
          <a:stretch/>
        </p:blipFill>
        <p:spPr>
          <a:xfrm>
            <a:off x="120504" y="133045"/>
            <a:ext cx="382562" cy="382562"/>
          </a:xfrm>
          <a:prstGeom prst="rect">
            <a:avLst/>
          </a:prstGeom>
          <a:noFill/>
          <a:ln>
            <a:noFill/>
          </a:ln>
        </p:spPr>
      </p:pic>
      <p:sp>
        <p:nvSpPr>
          <p:cNvPr id="28" name="Google Shape;28;p4"/>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
          <p:cNvSpPr>
            <a:spLocks noGrp="1"/>
          </p:cNvSpPr>
          <p:nvPr>
            <p:ph type="pic" idx="2"/>
          </p:nvPr>
        </p:nvSpPr>
        <p:spPr>
          <a:xfrm>
            <a:off x="5183187" y="931498"/>
            <a:ext cx="7008813" cy="5880783"/>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body" idx="1"/>
          </p:nvPr>
        </p:nvSpPr>
        <p:spPr>
          <a:xfrm>
            <a:off x="1000125" y="931498"/>
            <a:ext cx="3743997" cy="5880783"/>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4"/>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32" name="Google Shape;32;p4"/>
          <p:cNvPicPr preferRelativeResize="0"/>
          <p:nvPr/>
        </p:nvPicPr>
        <p:blipFill rotWithShape="1">
          <a:blip r:embed="rId4">
            <a:alphaModFix/>
          </a:blip>
          <a:srcRect r="91792" b="87748"/>
          <a:stretch/>
        </p:blipFill>
        <p:spPr>
          <a:xfrm>
            <a:off x="162" y="0"/>
            <a:ext cx="1000735" cy="8402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5"/>
          <p:cNvPicPr preferRelativeResize="0"/>
          <p:nvPr/>
        </p:nvPicPr>
        <p:blipFill rotWithShape="1">
          <a:blip r:embed="rId3">
            <a:alphaModFix/>
          </a:blip>
          <a:srcRect/>
          <a:stretch/>
        </p:blipFill>
        <p:spPr>
          <a:xfrm>
            <a:off x="179744" y="657113"/>
            <a:ext cx="903642" cy="903642"/>
          </a:xfrm>
          <a:prstGeom prst="rect">
            <a:avLst/>
          </a:prstGeom>
          <a:noFill/>
          <a:ln>
            <a:noFill/>
          </a:ln>
        </p:spPr>
      </p:pic>
      <p:sp>
        <p:nvSpPr>
          <p:cNvPr id="36" name="Google Shape;36;p5"/>
          <p:cNvSpPr txBox="1">
            <a:spLocks noGrp="1"/>
          </p:cNvSpPr>
          <p:nvPr>
            <p:ph type="title"/>
          </p:nvPr>
        </p:nvSpPr>
        <p:spPr>
          <a:xfrm>
            <a:off x="2291379" y="1129553"/>
            <a:ext cx="7562625" cy="1065007"/>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 name="Google Shape;37;p5"/>
          <p:cNvPicPr preferRelativeResize="0"/>
          <p:nvPr/>
        </p:nvPicPr>
        <p:blipFill rotWithShape="1">
          <a:blip r:embed="rId4">
            <a:alphaModFix/>
          </a:blip>
          <a:srcRect/>
          <a:stretch/>
        </p:blipFill>
        <p:spPr>
          <a:xfrm>
            <a:off x="8680330" y="2622254"/>
            <a:ext cx="912020" cy="912020"/>
          </a:xfrm>
          <a:prstGeom prst="rect">
            <a:avLst/>
          </a:prstGeom>
          <a:noFill/>
          <a:ln>
            <a:noFill/>
          </a:ln>
        </p:spPr>
      </p:pic>
      <p:pic>
        <p:nvPicPr>
          <p:cNvPr id="38" name="Google Shape;38;p5"/>
          <p:cNvPicPr preferRelativeResize="0"/>
          <p:nvPr/>
        </p:nvPicPr>
        <p:blipFill rotWithShape="1">
          <a:blip r:embed="rId5">
            <a:alphaModFix/>
          </a:blip>
          <a:srcRect/>
          <a:stretch/>
        </p:blipFill>
        <p:spPr>
          <a:xfrm>
            <a:off x="162" y="0"/>
            <a:ext cx="12191675" cy="6858000"/>
          </a:xfrm>
          <a:prstGeom prst="rect">
            <a:avLst/>
          </a:prstGeom>
          <a:noFill/>
          <a:ln>
            <a:noFill/>
          </a:ln>
        </p:spPr>
      </p:pic>
      <p:sp>
        <p:nvSpPr>
          <p:cNvPr id="39" name="Google Shape;39;p5"/>
          <p:cNvSpPr txBox="1">
            <a:spLocks noGrp="1"/>
          </p:cNvSpPr>
          <p:nvPr>
            <p:ph type="body" idx="1"/>
          </p:nvPr>
        </p:nvSpPr>
        <p:spPr>
          <a:xfrm>
            <a:off x="2291379" y="2302136"/>
            <a:ext cx="7562625" cy="4055633"/>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5"/>
          <p:cNvSpPr/>
          <p:nvPr/>
        </p:nvSpPr>
        <p:spPr>
          <a:xfrm>
            <a:off x="0" y="6812673"/>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1" name="Google Shape;41;p5"/>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l="-1"/>
          <a:stretch/>
        </p:blipFill>
        <p:spPr>
          <a:xfrm>
            <a:off x="0" y="0"/>
            <a:ext cx="10458450" cy="6858000"/>
          </a:xfrm>
          <a:prstGeom prst="rect">
            <a:avLst/>
          </a:prstGeom>
          <a:noFill/>
          <a:ln>
            <a:noFill/>
          </a:ln>
        </p:spPr>
      </p:pic>
      <p:sp>
        <p:nvSpPr>
          <p:cNvPr id="44" name="Google Shape;44;p6"/>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6"/>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6"/>
          <p:cNvSpPr txBox="1">
            <a:spLocks noGrp="1"/>
          </p:cNvSpPr>
          <p:nvPr>
            <p:ph type="body" idx="1"/>
          </p:nvPr>
        </p:nvSpPr>
        <p:spPr>
          <a:xfrm>
            <a:off x="1172583" y="1697389"/>
            <a:ext cx="9818921" cy="7040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6"/>
          <p:cNvSpPr txBox="1">
            <a:spLocks noGrp="1"/>
          </p:cNvSpPr>
          <p:nvPr>
            <p:ph type="body" idx="2"/>
          </p:nvPr>
        </p:nvSpPr>
        <p:spPr>
          <a:xfrm>
            <a:off x="1172582" y="3287942"/>
            <a:ext cx="9818921" cy="7040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 name="Google Shape;48;p6"/>
          <p:cNvSpPr txBox="1">
            <a:spLocks noGrp="1"/>
          </p:cNvSpPr>
          <p:nvPr>
            <p:ph type="body" idx="3"/>
          </p:nvPr>
        </p:nvSpPr>
        <p:spPr>
          <a:xfrm>
            <a:off x="1172584" y="4904822"/>
            <a:ext cx="9818920" cy="7040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6"/>
          <p:cNvSpPr/>
          <p:nvPr/>
        </p:nvSpPr>
        <p:spPr>
          <a:xfrm>
            <a:off x="0" y="6420217"/>
            <a:ext cx="12192000" cy="430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1" u="none" strike="noStrike" cap="none">
              <a:solidFill>
                <a:srgbClr val="757070"/>
              </a:solidFill>
              <a:latin typeface="Arial"/>
              <a:ea typeface="Arial"/>
              <a:cs typeface="Arial"/>
              <a:sym typeface="Arial"/>
            </a:endParaRPr>
          </a:p>
        </p:txBody>
      </p:sp>
      <p:pic>
        <p:nvPicPr>
          <p:cNvPr id="50" name="Google Shape;50;p6"/>
          <p:cNvPicPr preferRelativeResize="0"/>
          <p:nvPr/>
        </p:nvPicPr>
        <p:blipFill rotWithShape="1">
          <a:blip r:embed="rId3">
            <a:alphaModFix/>
          </a:blip>
          <a:srcRect/>
          <a:stretch/>
        </p:blipFill>
        <p:spPr>
          <a:xfrm>
            <a:off x="-13796" y="3830"/>
            <a:ext cx="12191675" cy="6858000"/>
          </a:xfrm>
          <a:prstGeom prst="rect">
            <a:avLst/>
          </a:prstGeom>
          <a:noFill/>
          <a:ln>
            <a:noFill/>
          </a:ln>
        </p:spPr>
      </p:pic>
      <p:pic>
        <p:nvPicPr>
          <p:cNvPr id="51" name="Google Shape;51;p6"/>
          <p:cNvPicPr preferRelativeResize="0"/>
          <p:nvPr/>
        </p:nvPicPr>
        <p:blipFill rotWithShape="1">
          <a:blip r:embed="rId4">
            <a:alphaModFix/>
          </a:blip>
          <a:srcRect/>
          <a:stretch/>
        </p:blipFill>
        <p:spPr>
          <a:xfrm>
            <a:off x="120504" y="133045"/>
            <a:ext cx="382562" cy="382562"/>
          </a:xfrm>
          <a:prstGeom prst="rect">
            <a:avLst/>
          </a:prstGeom>
          <a:noFill/>
          <a:ln>
            <a:noFill/>
          </a:ln>
        </p:spPr>
      </p:pic>
      <p:pic>
        <p:nvPicPr>
          <p:cNvPr id="52" name="Google Shape;52;p6"/>
          <p:cNvPicPr preferRelativeResize="0"/>
          <p:nvPr/>
        </p:nvPicPr>
        <p:blipFill rotWithShape="1">
          <a:blip r:embed="rId5">
            <a:alphaModFix/>
          </a:blip>
          <a:srcRect r="91792" b="87748"/>
          <a:stretch/>
        </p:blipFill>
        <p:spPr>
          <a:xfrm>
            <a:off x="162" y="0"/>
            <a:ext cx="1000735" cy="840259"/>
          </a:xfrm>
          <a:prstGeom prst="rect">
            <a:avLst/>
          </a:prstGeom>
          <a:noFill/>
          <a:ln>
            <a:noFill/>
          </a:ln>
        </p:spPr>
      </p:pic>
      <p:sp>
        <p:nvSpPr>
          <p:cNvPr id="53" name="Google Shape;53;p6"/>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H">
  <p:cSld name="Title and Content H">
    <p:spTree>
      <p:nvGrpSpPr>
        <p:cNvPr id="1"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a:stretch/>
        </p:blipFill>
        <p:spPr>
          <a:xfrm>
            <a:off x="0" y="3437552"/>
            <a:ext cx="10960100" cy="6858000"/>
          </a:xfrm>
          <a:prstGeom prst="rect">
            <a:avLst/>
          </a:prstGeom>
          <a:noFill/>
          <a:ln>
            <a:noFill/>
          </a:ln>
        </p:spPr>
      </p:pic>
      <p:pic>
        <p:nvPicPr>
          <p:cNvPr id="56" name="Google Shape;56;p7"/>
          <p:cNvPicPr preferRelativeResize="0"/>
          <p:nvPr/>
        </p:nvPicPr>
        <p:blipFill rotWithShape="1">
          <a:blip r:embed="rId3">
            <a:alphaModFix/>
          </a:blip>
          <a:srcRect/>
          <a:stretch/>
        </p:blipFill>
        <p:spPr>
          <a:xfrm>
            <a:off x="120504" y="3583297"/>
            <a:ext cx="382562" cy="382562"/>
          </a:xfrm>
          <a:prstGeom prst="rect">
            <a:avLst/>
          </a:prstGeom>
          <a:noFill/>
          <a:ln>
            <a:noFill/>
          </a:ln>
        </p:spPr>
      </p:pic>
      <p:sp>
        <p:nvSpPr>
          <p:cNvPr id="57" name="Google Shape;57;p7"/>
          <p:cNvSpPr txBox="1">
            <a:spLocks noGrp="1"/>
          </p:cNvSpPr>
          <p:nvPr>
            <p:ph type="title"/>
          </p:nvPr>
        </p:nvSpPr>
        <p:spPr>
          <a:xfrm>
            <a:off x="1000125" y="3794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7"/>
          <p:cNvSpPr>
            <a:spLocks noGrp="1"/>
          </p:cNvSpPr>
          <p:nvPr>
            <p:ph type="pic" idx="2"/>
          </p:nvPr>
        </p:nvSpPr>
        <p:spPr>
          <a:xfrm>
            <a:off x="0" y="46648"/>
            <a:ext cx="12192000" cy="339090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7"/>
          <p:cNvSpPr txBox="1">
            <a:spLocks noGrp="1"/>
          </p:cNvSpPr>
          <p:nvPr>
            <p:ph type="body" idx="1"/>
          </p:nvPr>
        </p:nvSpPr>
        <p:spPr>
          <a:xfrm>
            <a:off x="1000125" y="4432151"/>
            <a:ext cx="10233148" cy="219456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7"/>
          <p:cNvSpPr/>
          <p:nvPr/>
        </p:nvSpPr>
        <p:spPr>
          <a:xfrm>
            <a:off x="0" y="0"/>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61" name="Google Shape;61;p7"/>
          <p:cNvPicPr preferRelativeResize="0"/>
          <p:nvPr/>
        </p:nvPicPr>
        <p:blipFill rotWithShape="1">
          <a:blip r:embed="rId4">
            <a:alphaModFix/>
          </a:blip>
          <a:srcRect r="91792" b="87748"/>
          <a:stretch/>
        </p:blipFill>
        <p:spPr>
          <a:xfrm>
            <a:off x="0" y="3487120"/>
            <a:ext cx="1000735" cy="84025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0" y="0"/>
            <a:ext cx="10744200" cy="6858000"/>
          </a:xfrm>
          <a:prstGeom prst="rect">
            <a:avLst/>
          </a:prstGeom>
          <a:noFill/>
          <a:ln>
            <a:noFill/>
          </a:ln>
        </p:spPr>
      </p:pic>
      <p:sp>
        <p:nvSpPr>
          <p:cNvPr id="64" name="Google Shape;64;p8"/>
          <p:cNvSpPr txBox="1">
            <a:spLocks noGrp="1"/>
          </p:cNvSpPr>
          <p:nvPr>
            <p:ph type="body" idx="1"/>
          </p:nvPr>
        </p:nvSpPr>
        <p:spPr>
          <a:xfrm>
            <a:off x="4833257" y="5695688"/>
            <a:ext cx="6400015" cy="1114212"/>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8"/>
          <p:cNvSpPr txBox="1">
            <a:spLocks noGrp="1"/>
          </p:cNvSpPr>
          <p:nvPr>
            <p:ph type="body" idx="2"/>
          </p:nvPr>
        </p:nvSpPr>
        <p:spPr>
          <a:xfrm>
            <a:off x="1000125" y="1165799"/>
            <a:ext cx="3393745" cy="1042733"/>
          </a:xfrm>
          <a:prstGeom prst="rect">
            <a:avLst/>
          </a:prstGeom>
          <a:noFill/>
          <a:ln>
            <a:noFill/>
          </a:ln>
        </p:spPr>
        <p:txBody>
          <a:bodyPr spcFirstLastPara="1" wrap="square" lIns="91425" tIns="45700" rIns="91425" bIns="45700" anchor="b" anchorCtr="0"/>
          <a:lstStyle>
            <a:lvl1pPr marL="457200" marR="0" lvl="0" indent="-228600" algn="r">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8"/>
          <p:cNvSpPr txBox="1">
            <a:spLocks noGrp="1"/>
          </p:cNvSpPr>
          <p:nvPr>
            <p:ph type="body" idx="3"/>
          </p:nvPr>
        </p:nvSpPr>
        <p:spPr>
          <a:xfrm>
            <a:off x="4833257" y="1805049"/>
            <a:ext cx="6400015" cy="112784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7" name="Google Shape;67;p8"/>
          <p:cNvSpPr txBox="1">
            <a:spLocks noGrp="1"/>
          </p:cNvSpPr>
          <p:nvPr>
            <p:ph type="body" idx="4"/>
          </p:nvPr>
        </p:nvSpPr>
        <p:spPr>
          <a:xfrm>
            <a:off x="1000125" y="5058581"/>
            <a:ext cx="3393745" cy="1042733"/>
          </a:xfrm>
          <a:prstGeom prst="rect">
            <a:avLst/>
          </a:prstGeom>
          <a:noFill/>
          <a:ln>
            <a:noFill/>
          </a:ln>
        </p:spPr>
        <p:txBody>
          <a:bodyPr spcFirstLastPara="1" wrap="square" lIns="91425" tIns="45700" rIns="91425" bIns="45700" anchor="b" anchorCtr="0"/>
          <a:lstStyle>
            <a:lvl1pPr marL="457200" marR="0" lvl="0" indent="-228600" algn="r">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8"/>
          <p:cNvSpPr txBox="1">
            <a:spLocks noGrp="1"/>
          </p:cNvSpPr>
          <p:nvPr>
            <p:ph type="body" idx="5"/>
          </p:nvPr>
        </p:nvSpPr>
        <p:spPr>
          <a:xfrm>
            <a:off x="1000125" y="3063682"/>
            <a:ext cx="3393745" cy="1042733"/>
          </a:xfrm>
          <a:prstGeom prst="rect">
            <a:avLst/>
          </a:prstGeom>
          <a:noFill/>
          <a:ln>
            <a:noFill/>
          </a:ln>
        </p:spPr>
        <p:txBody>
          <a:bodyPr spcFirstLastPara="1" wrap="square" lIns="91425" tIns="45700" rIns="91425" bIns="45700" anchor="b" anchorCtr="0"/>
          <a:lstStyle>
            <a:lvl1pPr marL="457200" marR="0" lvl="0" indent="-228600" algn="r">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9" name="Google Shape;69;p8"/>
          <p:cNvSpPr txBox="1">
            <a:spLocks noGrp="1"/>
          </p:cNvSpPr>
          <p:nvPr>
            <p:ph type="body" idx="6"/>
          </p:nvPr>
        </p:nvSpPr>
        <p:spPr>
          <a:xfrm>
            <a:off x="4833257" y="3732286"/>
            <a:ext cx="6400015" cy="112784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8"/>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1" name="Google Shape;71;p8"/>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 name="Google Shape;72;p8"/>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73" name="Google Shape;73;p8"/>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74" name="Google Shape;74;p8"/>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Points 2">
  <p:cSld name="Key Points 2">
    <p:spTree>
      <p:nvGrpSpPr>
        <p:cNvPr id="1" name="Shape 75"/>
        <p:cNvGrpSpPr/>
        <p:nvPr/>
      </p:nvGrpSpPr>
      <p:grpSpPr>
        <a:xfrm>
          <a:off x="0" y="0"/>
          <a:ext cx="0" cy="0"/>
          <a:chOff x="0" y="0"/>
          <a:chExt cx="0" cy="0"/>
        </a:xfrm>
      </p:grpSpPr>
      <p:pic>
        <p:nvPicPr>
          <p:cNvPr id="76" name="Google Shape;76;p9"/>
          <p:cNvPicPr preferRelativeResize="0"/>
          <p:nvPr/>
        </p:nvPicPr>
        <p:blipFill rotWithShape="1">
          <a:blip r:embed="rId2">
            <a:alphaModFix/>
          </a:blip>
          <a:srcRect/>
          <a:stretch/>
        </p:blipFill>
        <p:spPr>
          <a:xfrm>
            <a:off x="0" y="0"/>
            <a:ext cx="10934700" cy="6858000"/>
          </a:xfrm>
          <a:prstGeom prst="rect">
            <a:avLst/>
          </a:prstGeom>
          <a:noFill/>
          <a:ln>
            <a:noFill/>
          </a:ln>
        </p:spPr>
      </p:pic>
      <p:sp>
        <p:nvSpPr>
          <p:cNvPr id="77" name="Google Shape;77;p9"/>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9"/>
          <p:cNvSpPr txBox="1">
            <a:spLocks noGrp="1"/>
          </p:cNvSpPr>
          <p:nvPr>
            <p:ph type="body" idx="1"/>
          </p:nvPr>
        </p:nvSpPr>
        <p:spPr>
          <a:xfrm>
            <a:off x="8261871" y="2383475"/>
            <a:ext cx="2961573" cy="442173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9"/>
          <p:cNvSpPr txBox="1">
            <a:spLocks noGrp="1"/>
          </p:cNvSpPr>
          <p:nvPr>
            <p:ph type="body" idx="2"/>
          </p:nvPr>
        </p:nvSpPr>
        <p:spPr>
          <a:xfrm>
            <a:off x="1000126" y="1102299"/>
            <a:ext cx="2958688" cy="1042733"/>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9"/>
          <p:cNvSpPr txBox="1">
            <a:spLocks noGrp="1"/>
          </p:cNvSpPr>
          <p:nvPr>
            <p:ph type="body" idx="3"/>
          </p:nvPr>
        </p:nvSpPr>
        <p:spPr>
          <a:xfrm>
            <a:off x="1000125" y="2376662"/>
            <a:ext cx="2958689" cy="4428544"/>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9"/>
          <p:cNvSpPr txBox="1">
            <a:spLocks noGrp="1"/>
          </p:cNvSpPr>
          <p:nvPr>
            <p:ph type="body" idx="4"/>
          </p:nvPr>
        </p:nvSpPr>
        <p:spPr>
          <a:xfrm>
            <a:off x="8261871" y="1097604"/>
            <a:ext cx="2961573" cy="1042733"/>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9"/>
          <p:cNvSpPr txBox="1">
            <a:spLocks noGrp="1"/>
          </p:cNvSpPr>
          <p:nvPr>
            <p:ph type="body" idx="5"/>
          </p:nvPr>
        </p:nvSpPr>
        <p:spPr>
          <a:xfrm>
            <a:off x="4496695" y="1097605"/>
            <a:ext cx="3227295" cy="1042733"/>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9"/>
          <p:cNvSpPr txBox="1">
            <a:spLocks noGrp="1"/>
          </p:cNvSpPr>
          <p:nvPr>
            <p:ph type="body" idx="6"/>
          </p:nvPr>
        </p:nvSpPr>
        <p:spPr>
          <a:xfrm>
            <a:off x="4496695" y="2376662"/>
            <a:ext cx="3227295" cy="4428544"/>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9"/>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85" name="Google Shape;85;p9"/>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86" name="Google Shape;86;p9"/>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87" name="Google Shape;87;p9"/>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88"/>
        <p:cNvGrpSpPr/>
        <p:nvPr/>
      </p:nvGrpSpPr>
      <p:grpSpPr>
        <a:xfrm>
          <a:off x="0" y="0"/>
          <a:ext cx="0" cy="0"/>
          <a:chOff x="0" y="0"/>
          <a:chExt cx="0" cy="0"/>
        </a:xfrm>
      </p:grpSpPr>
      <p:pic>
        <p:nvPicPr>
          <p:cNvPr id="89" name="Google Shape;89;p10"/>
          <p:cNvPicPr preferRelativeResize="0"/>
          <p:nvPr/>
        </p:nvPicPr>
        <p:blipFill rotWithShape="1">
          <a:blip r:embed="rId2">
            <a:alphaModFix/>
          </a:blip>
          <a:srcRect/>
          <a:stretch/>
        </p:blipFill>
        <p:spPr>
          <a:xfrm>
            <a:off x="0" y="0"/>
            <a:ext cx="10439400" cy="6858000"/>
          </a:xfrm>
          <a:prstGeom prst="rect">
            <a:avLst/>
          </a:prstGeom>
          <a:noFill/>
          <a:ln>
            <a:noFill/>
          </a:ln>
        </p:spPr>
      </p:pic>
      <p:sp>
        <p:nvSpPr>
          <p:cNvPr id="90" name="Google Shape;90;p10"/>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0"/>
          <p:cNvSpPr>
            <a:spLocks noGrp="1"/>
          </p:cNvSpPr>
          <p:nvPr>
            <p:ph type="pic" idx="2"/>
          </p:nvPr>
        </p:nvSpPr>
        <p:spPr>
          <a:xfrm>
            <a:off x="0" y="931498"/>
            <a:ext cx="7008813" cy="5880479"/>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10"/>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3" name="Google Shape;93;p10"/>
          <p:cNvSpPr/>
          <p:nvPr/>
        </p:nvSpPr>
        <p:spPr>
          <a:xfrm>
            <a:off x="0" y="6820367"/>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94" name="Google Shape;94;p10"/>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95" name="Google Shape;95;p10"/>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96" name="Google Shape;96;p10"/>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6"/>
          <p:cNvPicPr preferRelativeResize="0"/>
          <p:nvPr/>
        </p:nvPicPr>
        <p:blipFill rotWithShape="1">
          <a:blip r:embed="rId3">
            <a:alphaModFix/>
          </a:blip>
          <a:srcRect/>
          <a:stretch/>
        </p:blipFill>
        <p:spPr>
          <a:xfrm>
            <a:off x="0" y="0"/>
            <a:ext cx="5965049" cy="6188076"/>
          </a:xfrm>
          <a:prstGeom prst="rect">
            <a:avLst/>
          </a:prstGeom>
          <a:noFill/>
          <a:ln>
            <a:noFill/>
          </a:ln>
        </p:spPr>
      </p:pic>
      <p:pic>
        <p:nvPicPr>
          <p:cNvPr id="144" name="Google Shape;144;p16"/>
          <p:cNvPicPr preferRelativeResize="0"/>
          <p:nvPr/>
        </p:nvPicPr>
        <p:blipFill rotWithShape="1">
          <a:blip r:embed="rId4">
            <a:alphaModFix/>
          </a:blip>
          <a:srcRect/>
          <a:stretch/>
        </p:blipFill>
        <p:spPr>
          <a:xfrm>
            <a:off x="9" y="15182"/>
            <a:ext cx="12184049" cy="6856645"/>
          </a:xfrm>
          <a:prstGeom prst="rect">
            <a:avLst/>
          </a:prstGeom>
          <a:noFill/>
          <a:ln>
            <a:noFill/>
          </a:ln>
        </p:spPr>
      </p:pic>
      <p:pic>
        <p:nvPicPr>
          <p:cNvPr id="145" name="Google Shape;145;p16"/>
          <p:cNvPicPr preferRelativeResize="0"/>
          <p:nvPr/>
        </p:nvPicPr>
        <p:blipFill rotWithShape="1">
          <a:blip r:embed="rId5">
            <a:alphaModFix/>
          </a:blip>
          <a:srcRect/>
          <a:stretch/>
        </p:blipFill>
        <p:spPr>
          <a:xfrm>
            <a:off x="416380" y="5737058"/>
            <a:ext cx="678581" cy="731520"/>
          </a:xfrm>
          <a:prstGeom prst="rect">
            <a:avLst/>
          </a:prstGeom>
          <a:noFill/>
          <a:ln>
            <a:noFill/>
          </a:ln>
        </p:spPr>
      </p:pic>
      <p:sp>
        <p:nvSpPr>
          <p:cNvPr id="146" name="Google Shape;146;p16"/>
          <p:cNvSpPr txBox="1"/>
          <p:nvPr/>
        </p:nvSpPr>
        <p:spPr>
          <a:xfrm>
            <a:off x="9586400" y="5141794"/>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Century Gothic"/>
                <a:ea typeface="Century Gothic"/>
                <a:cs typeface="Century Gothic"/>
                <a:sym typeface="Century Gothic"/>
              </a:rPr>
              <a:t>Briant Fabela</a:t>
            </a:r>
            <a:endParaRPr sz="1400" b="0" i="0" u="none" strike="noStrike" cap="none">
              <a:solidFill>
                <a:srgbClr val="3F3F3F"/>
              </a:solidFill>
              <a:latin typeface="Century Gothic"/>
              <a:ea typeface="Century Gothic"/>
              <a:cs typeface="Century Gothic"/>
              <a:sym typeface="Century Gothic"/>
            </a:endParaRPr>
          </a:p>
        </p:txBody>
      </p:sp>
      <p:sp>
        <p:nvSpPr>
          <p:cNvPr id="147" name="Google Shape;147;p16"/>
          <p:cNvSpPr txBox="1"/>
          <p:nvPr/>
        </p:nvSpPr>
        <p:spPr>
          <a:xfrm>
            <a:off x="9586400" y="4796127"/>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Century Gothic"/>
                <a:ea typeface="Century Gothic"/>
                <a:cs typeface="Century Gothic"/>
                <a:sym typeface="Century Gothic"/>
              </a:rPr>
              <a:t>Annemarie Peacock</a:t>
            </a:r>
            <a:endParaRPr sz="1400" b="0" i="0" u="none" strike="noStrike" cap="none">
              <a:solidFill>
                <a:srgbClr val="3F3F3F"/>
              </a:solidFill>
              <a:latin typeface="Century Gothic"/>
              <a:ea typeface="Century Gothic"/>
              <a:cs typeface="Century Gothic"/>
              <a:sym typeface="Century Gothic"/>
            </a:endParaRPr>
          </a:p>
        </p:txBody>
      </p:sp>
      <p:sp>
        <p:nvSpPr>
          <p:cNvPr id="148" name="Google Shape;148;p16"/>
          <p:cNvSpPr txBox="1"/>
          <p:nvPr/>
        </p:nvSpPr>
        <p:spPr>
          <a:xfrm>
            <a:off x="9586400" y="5487461"/>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Century Gothic"/>
                <a:ea typeface="Century Gothic"/>
                <a:cs typeface="Century Gothic"/>
                <a:sym typeface="Century Gothic"/>
              </a:rPr>
              <a:t>Alice Lin</a:t>
            </a:r>
            <a:endParaRPr sz="1400" b="0" i="0" u="none" strike="noStrike" cap="none">
              <a:solidFill>
                <a:srgbClr val="3F3F3F"/>
              </a:solidFill>
              <a:latin typeface="Century Gothic"/>
              <a:ea typeface="Century Gothic"/>
              <a:cs typeface="Century Gothic"/>
              <a:sym typeface="Century Gothic"/>
            </a:endParaRPr>
          </a:p>
        </p:txBody>
      </p:sp>
      <p:sp>
        <p:nvSpPr>
          <p:cNvPr id="149" name="Google Shape;149;p16"/>
          <p:cNvSpPr txBox="1"/>
          <p:nvPr/>
        </p:nvSpPr>
        <p:spPr>
          <a:xfrm>
            <a:off x="6096001" y="1896096"/>
            <a:ext cx="5604532" cy="1299708"/>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2E8652"/>
              </a:buClr>
              <a:buSzPts val="3740"/>
              <a:buFont typeface="Century Gothic"/>
              <a:buNone/>
            </a:pPr>
            <a:r>
              <a:rPr lang="en-US" sz="3740" b="1" i="0" u="none" strike="noStrike" cap="none">
                <a:solidFill>
                  <a:srgbClr val="2E8652"/>
                </a:solidFill>
                <a:latin typeface="Century Gothic"/>
                <a:ea typeface="Century Gothic"/>
                <a:cs typeface="Century Gothic"/>
                <a:sym typeface="Century Gothic"/>
              </a:rPr>
              <a:t>ALASKA ECOLOGICAL FORECASTING</a:t>
            </a:r>
            <a:endParaRPr sz="3740" b="1" i="0" u="none" strike="noStrike" cap="none">
              <a:solidFill>
                <a:srgbClr val="2E8652"/>
              </a:solidFill>
              <a:latin typeface="Century Gothic"/>
              <a:ea typeface="Century Gothic"/>
              <a:cs typeface="Century Gothic"/>
              <a:sym typeface="Century Gothic"/>
            </a:endParaRPr>
          </a:p>
        </p:txBody>
      </p:sp>
      <p:sp>
        <p:nvSpPr>
          <p:cNvPr id="150" name="Google Shape;150;p16"/>
          <p:cNvSpPr txBox="1"/>
          <p:nvPr/>
        </p:nvSpPr>
        <p:spPr>
          <a:xfrm>
            <a:off x="6603271" y="3195804"/>
            <a:ext cx="5097261" cy="105809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800"/>
              <a:buFont typeface="Arial"/>
              <a:buNone/>
            </a:pPr>
            <a:r>
              <a:rPr lang="en-US" sz="1800" b="0" i="0" u="none" strike="noStrike" cap="none">
                <a:solidFill>
                  <a:srgbClr val="3F3F3F"/>
                </a:solidFill>
                <a:latin typeface="Century Gothic"/>
                <a:ea typeface="Century Gothic"/>
                <a:cs typeface="Century Gothic"/>
                <a:sym typeface="Century Gothic"/>
              </a:rPr>
              <a:t>Automated Wetland Hydroperiod Mapping Integrating Optical Satellite Imagery and Synthetic Aperture Radar</a:t>
            </a:r>
            <a:endParaRPr sz="1400" b="0" i="0" u="none" strike="noStrike" cap="none">
              <a:solidFill>
                <a:srgbClr val="000000"/>
              </a:solidFill>
              <a:latin typeface="Arial"/>
              <a:ea typeface="Arial"/>
              <a:cs typeface="Arial"/>
              <a:sym typeface="Arial"/>
            </a:endParaRPr>
          </a:p>
        </p:txBody>
      </p:sp>
      <p:sp>
        <p:nvSpPr>
          <p:cNvPr id="151" name="Google Shape;151;p16"/>
          <p:cNvSpPr txBox="1"/>
          <p:nvPr/>
        </p:nvSpPr>
        <p:spPr>
          <a:xfrm>
            <a:off x="9586400" y="5833128"/>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Century Gothic"/>
                <a:ea typeface="Century Gothic"/>
                <a:cs typeface="Century Gothic"/>
                <a:sym typeface="Century Gothic"/>
              </a:rPr>
              <a:t>Adam Vaccaro</a:t>
            </a:r>
            <a:endParaRPr sz="1400" b="0" i="0" u="none" strike="noStrike" cap="none">
              <a:solidFill>
                <a:srgbClr val="3F3F3F"/>
              </a:solidFill>
              <a:latin typeface="Century Gothic"/>
              <a:ea typeface="Century Gothic"/>
              <a:cs typeface="Century Gothic"/>
              <a:sym typeface="Century Gothic"/>
            </a:endParaRPr>
          </a:p>
        </p:txBody>
      </p:sp>
      <p:sp>
        <p:nvSpPr>
          <p:cNvPr id="152" name="Google Shape;152;p16"/>
          <p:cNvSpPr/>
          <p:nvPr/>
        </p:nvSpPr>
        <p:spPr>
          <a:xfrm>
            <a:off x="6614651" y="1554630"/>
            <a:ext cx="5085881"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1" u="none" strike="noStrike" cap="none">
                <a:solidFill>
                  <a:srgbClr val="3F3F3F"/>
                </a:solidFill>
                <a:latin typeface="Century Gothic"/>
                <a:ea typeface="Century Gothic"/>
                <a:cs typeface="Century Gothic"/>
                <a:sym typeface="Century Gothic"/>
              </a:rPr>
              <a:t>2018 Fall |California – JPL</a:t>
            </a:r>
            <a:endParaRPr sz="1400" b="0" i="1" u="none" strike="noStrike" cap="none">
              <a:solidFill>
                <a:srgbClr val="3F3F3F"/>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a:t>Google Earth Engine</a:t>
            </a:r>
            <a:endParaRPr/>
          </a:p>
        </p:txBody>
      </p:sp>
      <p:sp>
        <p:nvSpPr>
          <p:cNvPr id="288" name="Google Shape;288;p25"/>
          <p:cNvSpPr txBox="1">
            <a:spLocks noGrp="1"/>
          </p:cNvSpPr>
          <p:nvPr>
            <p:ph type="body" idx="1"/>
          </p:nvPr>
        </p:nvSpPr>
        <p:spPr>
          <a:xfrm>
            <a:off x="1000125" y="893850"/>
            <a:ext cx="10647600" cy="262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rgbClr val="339933"/>
              </a:buClr>
              <a:buSzPts val="2000"/>
              <a:buNone/>
            </a:pPr>
            <a:r>
              <a:rPr lang="en-US"/>
              <a:t>Objective:</a:t>
            </a:r>
            <a:endParaRPr/>
          </a:p>
          <a:p>
            <a:pPr marL="457200" lvl="0" indent="-355600" algn="l" rtl="0">
              <a:lnSpc>
                <a:spcPct val="100000"/>
              </a:lnSpc>
              <a:spcBef>
                <a:spcPts val="1000"/>
              </a:spcBef>
              <a:spcAft>
                <a:spcPts val="0"/>
              </a:spcAft>
              <a:buClr>
                <a:srgbClr val="517D63"/>
              </a:buClr>
              <a:buSzPts val="2000"/>
              <a:buFont typeface="Noto Sans Symbols"/>
              <a:buChar char="▶"/>
            </a:pPr>
            <a:r>
              <a:rPr lang="en-US"/>
              <a:t>Generate inundation extent products from Landsat images</a:t>
            </a:r>
            <a:endParaRPr/>
          </a:p>
          <a:p>
            <a:pPr marL="457200" lvl="0" indent="-355600" algn="l" rtl="0">
              <a:lnSpc>
                <a:spcPct val="100000"/>
              </a:lnSpc>
              <a:spcBef>
                <a:spcPts val="1000"/>
              </a:spcBef>
              <a:spcAft>
                <a:spcPts val="0"/>
              </a:spcAft>
              <a:buClr>
                <a:srgbClr val="517D63"/>
              </a:buClr>
              <a:buSzPts val="2000"/>
              <a:buFont typeface="Noto Sans Symbols"/>
              <a:buChar char="▶"/>
            </a:pPr>
            <a:r>
              <a:rPr lang="en-US"/>
              <a:t>Based on Dynamic Surface Water Extent algorithm (John Jones, USGS)</a:t>
            </a:r>
            <a:endParaRPr/>
          </a:p>
          <a:p>
            <a:pPr marL="457200" lvl="0" indent="-355600" algn="l" rtl="0">
              <a:lnSpc>
                <a:spcPct val="100000"/>
              </a:lnSpc>
              <a:spcBef>
                <a:spcPts val="1000"/>
              </a:spcBef>
              <a:spcAft>
                <a:spcPts val="1000"/>
              </a:spcAft>
              <a:buClr>
                <a:srgbClr val="517D63"/>
              </a:buClr>
              <a:buSzPts val="2000"/>
              <a:buFont typeface="Noto Sans Symbols"/>
              <a:buChar char="▶"/>
            </a:pPr>
            <a:r>
              <a:rPr lang="en-US"/>
              <a:t>Prepare products for accuracy assessments</a:t>
            </a:r>
            <a:endParaRPr/>
          </a:p>
        </p:txBody>
      </p:sp>
      <p:pic>
        <p:nvPicPr>
          <p:cNvPr id="289" name="Google Shape;289;p25"/>
          <p:cNvPicPr preferRelativeResize="0"/>
          <p:nvPr/>
        </p:nvPicPr>
        <p:blipFill rotWithShape="1">
          <a:blip r:embed="rId3">
            <a:alphaModFix/>
          </a:blip>
          <a:srcRect/>
          <a:stretch/>
        </p:blipFill>
        <p:spPr>
          <a:xfrm>
            <a:off x="3218547" y="2949195"/>
            <a:ext cx="2486158" cy="2376695"/>
          </a:xfrm>
          <a:prstGeom prst="rect">
            <a:avLst/>
          </a:prstGeom>
          <a:noFill/>
          <a:ln>
            <a:noFill/>
          </a:ln>
        </p:spPr>
      </p:pic>
      <p:pic>
        <p:nvPicPr>
          <p:cNvPr id="290" name="Google Shape;290;p25"/>
          <p:cNvPicPr preferRelativeResize="0"/>
          <p:nvPr/>
        </p:nvPicPr>
        <p:blipFill rotWithShape="1">
          <a:blip r:embed="rId4">
            <a:alphaModFix/>
          </a:blip>
          <a:srcRect/>
          <a:stretch/>
        </p:blipFill>
        <p:spPr>
          <a:xfrm rot="707464">
            <a:off x="8554140" y="2629094"/>
            <a:ext cx="3105983" cy="3016899"/>
          </a:xfrm>
          <a:prstGeom prst="rect">
            <a:avLst/>
          </a:prstGeom>
          <a:noFill/>
          <a:ln>
            <a:noFill/>
          </a:ln>
        </p:spPr>
      </p:pic>
      <p:pic>
        <p:nvPicPr>
          <p:cNvPr id="291" name="Google Shape;291;p25"/>
          <p:cNvPicPr preferRelativeResize="0"/>
          <p:nvPr/>
        </p:nvPicPr>
        <p:blipFill rotWithShape="1">
          <a:blip r:embed="rId5">
            <a:alphaModFix/>
          </a:blip>
          <a:srcRect/>
          <a:stretch/>
        </p:blipFill>
        <p:spPr>
          <a:xfrm>
            <a:off x="5925657" y="2924272"/>
            <a:ext cx="2580169" cy="2426554"/>
          </a:xfrm>
          <a:prstGeom prst="rect">
            <a:avLst/>
          </a:prstGeom>
          <a:noFill/>
          <a:ln>
            <a:noFill/>
          </a:ln>
        </p:spPr>
      </p:pic>
      <p:pic>
        <p:nvPicPr>
          <p:cNvPr id="292" name="Google Shape;292;p25"/>
          <p:cNvPicPr preferRelativeResize="0"/>
          <p:nvPr/>
        </p:nvPicPr>
        <p:blipFill rotWithShape="1">
          <a:blip r:embed="rId6">
            <a:alphaModFix/>
          </a:blip>
          <a:srcRect/>
          <a:stretch/>
        </p:blipFill>
        <p:spPr>
          <a:xfrm>
            <a:off x="417425" y="2949195"/>
            <a:ext cx="2580166" cy="2376701"/>
          </a:xfrm>
          <a:prstGeom prst="rect">
            <a:avLst/>
          </a:prstGeom>
          <a:noFill/>
          <a:ln>
            <a:noFill/>
          </a:ln>
        </p:spPr>
      </p:pic>
      <p:sp>
        <p:nvSpPr>
          <p:cNvPr id="293" name="Google Shape;293;p25"/>
          <p:cNvSpPr txBox="1"/>
          <p:nvPr/>
        </p:nvSpPr>
        <p:spPr>
          <a:xfrm>
            <a:off x="335100" y="5360430"/>
            <a:ext cx="2580300" cy="5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RGB image</a:t>
            </a:r>
            <a:endParaRPr sz="1800" b="0" i="0" u="none" strike="noStrike" cap="none">
              <a:solidFill>
                <a:srgbClr val="000000"/>
              </a:solidFill>
              <a:latin typeface="Century Gothic"/>
              <a:ea typeface="Century Gothic"/>
              <a:cs typeface="Century Gothic"/>
              <a:sym typeface="Century Gothic"/>
            </a:endParaRPr>
          </a:p>
        </p:txBody>
      </p:sp>
      <p:sp>
        <p:nvSpPr>
          <p:cNvPr id="294" name="Google Shape;294;p25"/>
          <p:cNvSpPr txBox="1"/>
          <p:nvPr/>
        </p:nvSpPr>
        <p:spPr>
          <a:xfrm>
            <a:off x="8726775" y="5325905"/>
            <a:ext cx="2580300" cy="5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Binary classification</a:t>
            </a:r>
            <a:endParaRPr sz="1800" b="0" i="0" u="none" strike="noStrike" cap="none">
              <a:solidFill>
                <a:srgbClr val="000000"/>
              </a:solidFill>
              <a:latin typeface="Century Gothic"/>
              <a:ea typeface="Century Gothic"/>
              <a:cs typeface="Century Gothic"/>
              <a:sym typeface="Century Gothic"/>
            </a:endParaRPr>
          </a:p>
        </p:txBody>
      </p:sp>
      <p:sp>
        <p:nvSpPr>
          <p:cNvPr id="295" name="Google Shape;295;p25"/>
          <p:cNvSpPr txBox="1"/>
          <p:nvPr/>
        </p:nvSpPr>
        <p:spPr>
          <a:xfrm>
            <a:off x="5849388" y="5360430"/>
            <a:ext cx="2580300" cy="5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DSWE filtered</a:t>
            </a:r>
            <a:endParaRPr sz="1800" b="0" i="0" u="none" strike="noStrike" cap="none">
              <a:solidFill>
                <a:srgbClr val="000000"/>
              </a:solidFill>
              <a:latin typeface="Century Gothic"/>
              <a:ea typeface="Century Gothic"/>
              <a:cs typeface="Century Gothic"/>
              <a:sym typeface="Century Gothic"/>
            </a:endParaRPr>
          </a:p>
        </p:txBody>
      </p:sp>
      <p:sp>
        <p:nvSpPr>
          <p:cNvPr id="296" name="Google Shape;296;p25"/>
          <p:cNvSpPr txBox="1"/>
          <p:nvPr/>
        </p:nvSpPr>
        <p:spPr>
          <a:xfrm>
            <a:off x="3142350" y="5360430"/>
            <a:ext cx="2580300" cy="5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DSWE raw</a:t>
            </a:r>
            <a:endParaRPr sz="1800" b="0" i="0" u="none" strike="noStrike" cap="none">
              <a:solidFill>
                <a:srgbClr val="000000"/>
              </a:solidFill>
              <a:latin typeface="Century Gothic"/>
              <a:ea typeface="Century Gothic"/>
              <a:cs typeface="Century Gothic"/>
              <a:sym typeface="Century Gothic"/>
            </a:endParaRPr>
          </a:p>
        </p:txBody>
      </p:sp>
      <p:sp>
        <p:nvSpPr>
          <p:cNvPr id="297" name="Google Shape;297;p25"/>
          <p:cNvSpPr/>
          <p:nvPr/>
        </p:nvSpPr>
        <p:spPr>
          <a:xfrm>
            <a:off x="8800525" y="5864675"/>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5"/>
          <p:cNvSpPr/>
          <p:nvPr/>
        </p:nvSpPr>
        <p:spPr>
          <a:xfrm>
            <a:off x="8800525" y="6206350"/>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5"/>
          <p:cNvSpPr txBox="1"/>
          <p:nvPr/>
        </p:nvSpPr>
        <p:spPr>
          <a:xfrm>
            <a:off x="9050725" y="57500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300" name="Google Shape;300;p25"/>
          <p:cNvSpPr txBox="1"/>
          <p:nvPr/>
        </p:nvSpPr>
        <p:spPr>
          <a:xfrm>
            <a:off x="9050725" y="609175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1" u="none" strike="noStrike" cap="none">
              <a:solidFill>
                <a:srgbClr val="000000"/>
              </a:solidFill>
              <a:latin typeface="Century Gothic"/>
              <a:ea typeface="Century Gothic"/>
              <a:cs typeface="Century Gothic"/>
              <a:sym typeface="Century Gothic"/>
            </a:endParaRPr>
          </a:p>
        </p:txBody>
      </p:sp>
      <p:sp>
        <p:nvSpPr>
          <p:cNvPr id="301" name="Google Shape;301;p25"/>
          <p:cNvSpPr/>
          <p:nvPr/>
        </p:nvSpPr>
        <p:spPr>
          <a:xfrm>
            <a:off x="3268150" y="5903075"/>
            <a:ext cx="250200" cy="250200"/>
          </a:xfrm>
          <a:prstGeom prst="rect">
            <a:avLst/>
          </a:prstGeom>
          <a:solidFill>
            <a:srgbClr val="F0F0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5"/>
          <p:cNvSpPr/>
          <p:nvPr/>
        </p:nvSpPr>
        <p:spPr>
          <a:xfrm>
            <a:off x="3268150" y="6244750"/>
            <a:ext cx="250200" cy="250200"/>
          </a:xfrm>
          <a:prstGeom prst="rect">
            <a:avLst/>
          </a:prstGeom>
          <a:solidFill>
            <a:srgbClr val="00B9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5"/>
          <p:cNvSpPr txBox="1"/>
          <p:nvPr/>
        </p:nvSpPr>
        <p:spPr>
          <a:xfrm>
            <a:off x="3518350" y="57884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304" name="Google Shape;304;p25"/>
          <p:cNvSpPr txBox="1"/>
          <p:nvPr/>
        </p:nvSpPr>
        <p:spPr>
          <a:xfrm>
            <a:off x="3518350" y="613015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open water</a:t>
            </a:r>
            <a:endParaRPr sz="1600" b="0" i="1" u="none" strike="noStrike" cap="none">
              <a:solidFill>
                <a:srgbClr val="000000"/>
              </a:solidFill>
              <a:latin typeface="Century Gothic"/>
              <a:ea typeface="Century Gothic"/>
              <a:cs typeface="Century Gothic"/>
              <a:sym typeface="Century Gothic"/>
            </a:endParaRPr>
          </a:p>
        </p:txBody>
      </p:sp>
      <p:sp>
        <p:nvSpPr>
          <p:cNvPr id="305" name="Google Shape;305;p25"/>
          <p:cNvSpPr/>
          <p:nvPr/>
        </p:nvSpPr>
        <p:spPr>
          <a:xfrm>
            <a:off x="5246925" y="5903075"/>
            <a:ext cx="250200" cy="250200"/>
          </a:xfrm>
          <a:prstGeom prst="rect">
            <a:avLst/>
          </a:prstGeom>
          <a:solidFill>
            <a:srgbClr val="00A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5"/>
          <p:cNvSpPr/>
          <p:nvPr/>
        </p:nvSpPr>
        <p:spPr>
          <a:xfrm>
            <a:off x="5246925" y="6244750"/>
            <a:ext cx="250200" cy="250200"/>
          </a:xfrm>
          <a:prstGeom prst="rect">
            <a:avLst/>
          </a:prstGeom>
          <a:solidFill>
            <a:srgbClr val="F4D1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5"/>
          <p:cNvSpPr txBox="1"/>
          <p:nvPr/>
        </p:nvSpPr>
        <p:spPr>
          <a:xfrm>
            <a:off x="5497125" y="57884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potential wetland</a:t>
            </a:r>
            <a:endParaRPr sz="1600" b="0" i="0" u="none" strike="noStrike" cap="none">
              <a:solidFill>
                <a:srgbClr val="000000"/>
              </a:solidFill>
              <a:latin typeface="Century Gothic"/>
              <a:ea typeface="Century Gothic"/>
              <a:cs typeface="Century Gothic"/>
              <a:sym typeface="Century Gothic"/>
            </a:endParaRPr>
          </a:p>
        </p:txBody>
      </p:sp>
      <p:sp>
        <p:nvSpPr>
          <p:cNvPr id="308" name="Google Shape;308;p25"/>
          <p:cNvSpPr txBox="1"/>
          <p:nvPr/>
        </p:nvSpPr>
        <p:spPr>
          <a:xfrm>
            <a:off x="5497125" y="613015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low confidence water/wetland</a:t>
            </a:r>
            <a:endParaRPr sz="1600" b="0" i="1"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xfrm>
            <a:off x="1195000" y="414825"/>
            <a:ext cx="108876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a:t>Finding Typical Inundation:</a:t>
            </a:r>
            <a:endParaRPr sz="4000"/>
          </a:p>
          <a:p>
            <a:pPr marL="0" marR="0" lvl="0" indent="0" algn="l" rtl="0">
              <a:lnSpc>
                <a:spcPct val="90000"/>
              </a:lnSpc>
              <a:spcBef>
                <a:spcPts val="0"/>
              </a:spcBef>
              <a:spcAft>
                <a:spcPts val="0"/>
              </a:spcAft>
              <a:buClr>
                <a:srgbClr val="2E8652"/>
              </a:buClr>
              <a:buSzPts val="4800"/>
              <a:buFont typeface="Century Gothic"/>
              <a:buNone/>
            </a:pPr>
            <a:r>
              <a:rPr lang="en-US" sz="4000"/>
              <a:t>SAR Multi-Temporal Classifications</a:t>
            </a:r>
            <a:endParaRPr sz="4000" b="0" i="0" u="none" strike="noStrike" cap="none">
              <a:solidFill>
                <a:srgbClr val="2E8652"/>
              </a:solidFill>
              <a:latin typeface="Century Gothic"/>
              <a:ea typeface="Century Gothic"/>
              <a:cs typeface="Century Gothic"/>
              <a:sym typeface="Century Gothic"/>
            </a:endParaRPr>
          </a:p>
        </p:txBody>
      </p:sp>
      <p:sp>
        <p:nvSpPr>
          <p:cNvPr id="315" name="Google Shape;315;p26"/>
          <p:cNvSpPr txBox="1"/>
          <p:nvPr/>
        </p:nvSpPr>
        <p:spPr>
          <a:xfrm>
            <a:off x="342900" y="1441100"/>
            <a:ext cx="5753100" cy="32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50" b="1" i="0" u="none" strike="noStrike" cap="none">
                <a:solidFill>
                  <a:srgbClr val="000000"/>
                </a:solidFill>
                <a:latin typeface="Century Gothic"/>
                <a:ea typeface="Century Gothic"/>
                <a:cs typeface="Century Gothic"/>
                <a:sym typeface="Century Gothic"/>
              </a:rPr>
              <a:t>Multi-Temporal Average of Sentinel-1 C-SAR </a:t>
            </a:r>
            <a:endParaRPr sz="2050" b="1" i="0" u="none" strike="noStrike" cap="none">
              <a:solidFill>
                <a:srgbClr val="000000"/>
              </a:solidFill>
              <a:latin typeface="Century Gothic"/>
              <a:ea typeface="Century Gothic"/>
              <a:cs typeface="Century Gothic"/>
              <a:sym typeface="Century Gothic"/>
            </a:endParaRPr>
          </a:p>
        </p:txBody>
      </p:sp>
      <p:sp>
        <p:nvSpPr>
          <p:cNvPr id="316" name="Google Shape;316;p26"/>
          <p:cNvSpPr txBox="1"/>
          <p:nvPr/>
        </p:nvSpPr>
        <p:spPr>
          <a:xfrm>
            <a:off x="6361538" y="1441100"/>
            <a:ext cx="4991700" cy="32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50" b="1" i="0" u="none" strike="noStrike" cap="none">
                <a:solidFill>
                  <a:srgbClr val="000000"/>
                </a:solidFill>
                <a:latin typeface="Century Gothic"/>
                <a:ea typeface="Century Gothic"/>
                <a:cs typeface="Century Gothic"/>
                <a:sym typeface="Century Gothic"/>
              </a:rPr>
              <a:t>Multi-Temporal Average Classification</a:t>
            </a:r>
            <a:endParaRPr sz="205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2050" b="0" i="0" u="none" strike="noStrike" cap="none">
              <a:solidFill>
                <a:srgbClr val="000000"/>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000000"/>
              </a:buClr>
              <a:buSzPts val="1600"/>
              <a:buFont typeface="Arial"/>
              <a:buNone/>
            </a:pPr>
            <a:endParaRPr sz="2050" b="0" i="0" u="none" strike="noStrike" cap="none">
              <a:solidFill>
                <a:srgbClr val="000000"/>
              </a:solidFill>
              <a:latin typeface="Century Gothic"/>
              <a:ea typeface="Century Gothic"/>
              <a:cs typeface="Century Gothic"/>
              <a:sym typeface="Century Gothic"/>
            </a:endParaRPr>
          </a:p>
        </p:txBody>
      </p:sp>
      <p:pic>
        <p:nvPicPr>
          <p:cNvPr id="317" name="Google Shape;317;p26"/>
          <p:cNvPicPr preferRelativeResize="0"/>
          <p:nvPr/>
        </p:nvPicPr>
        <p:blipFill rotWithShape="1">
          <a:blip r:embed="rId3">
            <a:alphaModFix/>
          </a:blip>
          <a:srcRect/>
          <a:stretch/>
        </p:blipFill>
        <p:spPr>
          <a:xfrm>
            <a:off x="624350" y="2559190"/>
            <a:ext cx="2024173" cy="1812986"/>
          </a:xfrm>
          <a:prstGeom prst="rect">
            <a:avLst/>
          </a:prstGeom>
          <a:noFill/>
          <a:ln>
            <a:noFill/>
          </a:ln>
        </p:spPr>
      </p:pic>
      <p:pic>
        <p:nvPicPr>
          <p:cNvPr id="318" name="Google Shape;318;p26"/>
          <p:cNvPicPr preferRelativeResize="0"/>
          <p:nvPr/>
        </p:nvPicPr>
        <p:blipFill rotWithShape="1">
          <a:blip r:embed="rId4">
            <a:alphaModFix/>
          </a:blip>
          <a:srcRect/>
          <a:stretch/>
        </p:blipFill>
        <p:spPr>
          <a:xfrm>
            <a:off x="2941175" y="2559190"/>
            <a:ext cx="2024173" cy="1812986"/>
          </a:xfrm>
          <a:prstGeom prst="rect">
            <a:avLst/>
          </a:prstGeom>
          <a:noFill/>
          <a:ln>
            <a:noFill/>
          </a:ln>
        </p:spPr>
      </p:pic>
      <p:pic>
        <p:nvPicPr>
          <p:cNvPr id="319" name="Google Shape;319;p26"/>
          <p:cNvPicPr preferRelativeResize="0"/>
          <p:nvPr/>
        </p:nvPicPr>
        <p:blipFill rotWithShape="1">
          <a:blip r:embed="rId5">
            <a:alphaModFix/>
          </a:blip>
          <a:srcRect t="12556"/>
          <a:stretch/>
        </p:blipFill>
        <p:spPr>
          <a:xfrm>
            <a:off x="1919750" y="4848876"/>
            <a:ext cx="2013323" cy="1785149"/>
          </a:xfrm>
          <a:prstGeom prst="rect">
            <a:avLst/>
          </a:prstGeom>
          <a:noFill/>
          <a:ln>
            <a:noFill/>
          </a:ln>
        </p:spPr>
      </p:pic>
      <p:sp>
        <p:nvSpPr>
          <p:cNvPr id="320" name="Google Shape;320;p26"/>
          <p:cNvSpPr/>
          <p:nvPr/>
        </p:nvSpPr>
        <p:spPr>
          <a:xfrm>
            <a:off x="5089313" y="2692275"/>
            <a:ext cx="276600" cy="13899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6"/>
          <p:cNvSpPr txBox="1"/>
          <p:nvPr/>
        </p:nvSpPr>
        <p:spPr>
          <a:xfrm>
            <a:off x="5315588" y="2616075"/>
            <a:ext cx="1634700" cy="32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high </a:t>
            </a:r>
            <a:endParaRPr sz="1800" b="0" i="0" u="none" strike="noStrike" cap="none">
              <a:solidFill>
                <a:srgbClr val="000000"/>
              </a:solidFill>
              <a:latin typeface="Century Gothic"/>
              <a:ea typeface="Century Gothic"/>
              <a:cs typeface="Century Gothic"/>
              <a:sym typeface="Century Gothic"/>
            </a:endParaRPr>
          </a:p>
        </p:txBody>
      </p:sp>
      <p:sp>
        <p:nvSpPr>
          <p:cNvPr id="322" name="Google Shape;322;p26"/>
          <p:cNvSpPr txBox="1"/>
          <p:nvPr/>
        </p:nvSpPr>
        <p:spPr>
          <a:xfrm>
            <a:off x="5315588" y="3739025"/>
            <a:ext cx="1634700" cy="32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low </a:t>
            </a:r>
            <a:endParaRPr sz="1800" b="0" i="0" u="none" strike="noStrike" cap="none">
              <a:solidFill>
                <a:srgbClr val="000000"/>
              </a:solidFill>
              <a:latin typeface="Century Gothic"/>
              <a:ea typeface="Century Gothic"/>
              <a:cs typeface="Century Gothic"/>
              <a:sym typeface="Century Gothic"/>
            </a:endParaRPr>
          </a:p>
        </p:txBody>
      </p:sp>
      <p:sp>
        <p:nvSpPr>
          <p:cNvPr id="323" name="Google Shape;323;p26"/>
          <p:cNvSpPr txBox="1"/>
          <p:nvPr/>
        </p:nvSpPr>
        <p:spPr>
          <a:xfrm>
            <a:off x="1195000" y="1809133"/>
            <a:ext cx="4641900" cy="41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2000" b="0" i="0" u="none" strike="noStrike" cap="none">
                <a:solidFill>
                  <a:srgbClr val="000000"/>
                </a:solidFill>
                <a:latin typeface="Century Gothic"/>
                <a:ea typeface="Century Gothic"/>
                <a:cs typeface="Century Gothic"/>
                <a:sym typeface="Century Gothic"/>
              </a:rPr>
              <a:t>June 12 2017 - September 28, 2017</a:t>
            </a:r>
            <a:endParaRPr sz="2000" b="0" i="0" u="none" strike="noStrike" cap="none">
              <a:solidFill>
                <a:srgbClr val="000000"/>
              </a:solidFill>
              <a:latin typeface="Century Gothic"/>
              <a:ea typeface="Century Gothic"/>
              <a:cs typeface="Century Gothic"/>
              <a:sym typeface="Century Gothic"/>
            </a:endParaRPr>
          </a:p>
        </p:txBody>
      </p:sp>
      <p:sp>
        <p:nvSpPr>
          <p:cNvPr id="324" name="Google Shape;324;p26"/>
          <p:cNvSpPr txBox="1"/>
          <p:nvPr/>
        </p:nvSpPr>
        <p:spPr>
          <a:xfrm>
            <a:off x="6534351" y="1863888"/>
            <a:ext cx="4426200" cy="32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2000" b="0" i="0" u="none" strike="noStrike" cap="none">
                <a:solidFill>
                  <a:srgbClr val="000000"/>
                </a:solidFill>
                <a:latin typeface="Century Gothic"/>
                <a:ea typeface="Century Gothic"/>
                <a:cs typeface="Century Gothic"/>
                <a:sym typeface="Century Gothic"/>
              </a:rPr>
              <a:t>Using VV, VH, VV/VH Thresholds</a:t>
            </a:r>
            <a:endParaRPr sz="2000" b="0" i="0" u="none" strike="noStrike" cap="none">
              <a:solidFill>
                <a:srgbClr val="000000"/>
              </a:solidFill>
              <a:latin typeface="Century Gothic"/>
              <a:ea typeface="Century Gothic"/>
              <a:cs typeface="Century Gothic"/>
              <a:sym typeface="Century Gothic"/>
            </a:endParaRPr>
          </a:p>
        </p:txBody>
      </p:sp>
      <p:sp>
        <p:nvSpPr>
          <p:cNvPr id="325" name="Google Shape;325;p26"/>
          <p:cNvSpPr txBox="1"/>
          <p:nvPr/>
        </p:nvSpPr>
        <p:spPr>
          <a:xfrm>
            <a:off x="7284256" y="5975325"/>
            <a:ext cx="21336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rgbClr val="000000"/>
                </a:solidFill>
                <a:latin typeface="Century Gothic"/>
                <a:ea typeface="Century Gothic"/>
                <a:cs typeface="Century Gothic"/>
                <a:sym typeface="Century Gothic"/>
              </a:rPr>
              <a:t>Bear Lake, Alaska</a:t>
            </a:r>
            <a:endParaRPr sz="1800" b="0" i="0" u="none" strike="noStrike" cap="none">
              <a:solidFill>
                <a:srgbClr val="000000"/>
              </a:solidFill>
              <a:latin typeface="Arial"/>
              <a:ea typeface="Arial"/>
              <a:cs typeface="Arial"/>
              <a:sym typeface="Arial"/>
            </a:endParaRPr>
          </a:p>
        </p:txBody>
      </p:sp>
      <p:sp>
        <p:nvSpPr>
          <p:cNvPr id="326" name="Google Shape;326;p26"/>
          <p:cNvSpPr txBox="1"/>
          <p:nvPr/>
        </p:nvSpPr>
        <p:spPr>
          <a:xfrm>
            <a:off x="10643475" y="2616075"/>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a:t>Inundated vegetation</a:t>
            </a:r>
            <a:endParaRPr sz="1600" b="0" i="0" u="none" strike="noStrike" cap="none">
              <a:solidFill>
                <a:srgbClr val="000000"/>
              </a:solidFill>
              <a:latin typeface="Arial"/>
              <a:ea typeface="Arial"/>
              <a:cs typeface="Arial"/>
              <a:sym typeface="Arial"/>
            </a:endParaRPr>
          </a:p>
        </p:txBody>
      </p:sp>
      <p:sp>
        <p:nvSpPr>
          <p:cNvPr id="327" name="Google Shape;327;p26"/>
          <p:cNvSpPr txBox="1"/>
          <p:nvPr/>
        </p:nvSpPr>
        <p:spPr>
          <a:xfrm>
            <a:off x="2163501" y="4534175"/>
            <a:ext cx="1878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VV/VH Ratio</a:t>
            </a:r>
            <a:endParaRPr sz="1800" b="0" i="0" u="none" strike="noStrike" cap="none">
              <a:solidFill>
                <a:srgbClr val="000000"/>
              </a:solidFill>
              <a:latin typeface="Century Gothic"/>
              <a:ea typeface="Century Gothic"/>
              <a:cs typeface="Century Gothic"/>
              <a:sym typeface="Century Gothic"/>
            </a:endParaRPr>
          </a:p>
        </p:txBody>
      </p:sp>
      <p:sp>
        <p:nvSpPr>
          <p:cNvPr id="328" name="Google Shape;328;p26"/>
          <p:cNvSpPr txBox="1"/>
          <p:nvPr/>
        </p:nvSpPr>
        <p:spPr>
          <a:xfrm>
            <a:off x="720422" y="2292975"/>
            <a:ext cx="1965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entury Gothic"/>
                <a:ea typeface="Century Gothic"/>
                <a:cs typeface="Century Gothic"/>
                <a:sym typeface="Century Gothic"/>
              </a:rPr>
              <a:t>VV Polarization</a:t>
            </a:r>
            <a:endParaRPr sz="1700" b="0" i="0" u="none" strike="noStrike" cap="none">
              <a:solidFill>
                <a:srgbClr val="000000"/>
              </a:solidFill>
              <a:latin typeface="Century Gothic"/>
              <a:ea typeface="Century Gothic"/>
              <a:cs typeface="Century Gothic"/>
              <a:sym typeface="Century Gothic"/>
            </a:endParaRPr>
          </a:p>
        </p:txBody>
      </p:sp>
      <p:sp>
        <p:nvSpPr>
          <p:cNvPr id="329" name="Google Shape;329;p26"/>
          <p:cNvSpPr txBox="1"/>
          <p:nvPr/>
        </p:nvSpPr>
        <p:spPr>
          <a:xfrm>
            <a:off x="3060525" y="2306825"/>
            <a:ext cx="1965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VH Polarization</a:t>
            </a:r>
            <a:endParaRPr sz="1800" b="0" i="0" u="none" strike="noStrike" cap="none">
              <a:solidFill>
                <a:srgbClr val="000000"/>
              </a:solidFill>
              <a:latin typeface="Century Gothic"/>
              <a:ea typeface="Century Gothic"/>
              <a:cs typeface="Century Gothic"/>
              <a:sym typeface="Century Gothic"/>
            </a:endParaRPr>
          </a:p>
        </p:txBody>
      </p:sp>
      <p:pic>
        <p:nvPicPr>
          <p:cNvPr id="330" name="Google Shape;330;p26"/>
          <p:cNvPicPr preferRelativeResize="0"/>
          <p:nvPr/>
        </p:nvPicPr>
        <p:blipFill rotWithShape="1">
          <a:blip r:embed="rId6">
            <a:alphaModFix/>
          </a:blip>
          <a:srcRect l="8834" t="20244" r="24240" b="16093"/>
          <a:stretch/>
        </p:blipFill>
        <p:spPr>
          <a:xfrm>
            <a:off x="6259700" y="2338375"/>
            <a:ext cx="4011823" cy="3491576"/>
          </a:xfrm>
          <a:prstGeom prst="rect">
            <a:avLst/>
          </a:prstGeom>
          <a:noFill/>
          <a:ln>
            <a:noFill/>
          </a:ln>
        </p:spPr>
      </p:pic>
      <p:pic>
        <p:nvPicPr>
          <p:cNvPr id="331" name="Google Shape;331;p26"/>
          <p:cNvPicPr preferRelativeResize="0"/>
          <p:nvPr/>
        </p:nvPicPr>
        <p:blipFill rotWithShape="1">
          <a:blip r:embed="rId6">
            <a:alphaModFix/>
          </a:blip>
          <a:srcRect l="79283" t="7329" r="15561" b="1396"/>
          <a:stretch/>
        </p:blipFill>
        <p:spPr>
          <a:xfrm>
            <a:off x="10386124" y="2338375"/>
            <a:ext cx="257349" cy="3491576"/>
          </a:xfrm>
          <a:prstGeom prst="rect">
            <a:avLst/>
          </a:prstGeom>
          <a:noFill/>
          <a:ln>
            <a:noFill/>
          </a:ln>
        </p:spPr>
      </p:pic>
      <p:sp>
        <p:nvSpPr>
          <p:cNvPr id="332" name="Google Shape;332;p26"/>
          <p:cNvSpPr txBox="1"/>
          <p:nvPr/>
        </p:nvSpPr>
        <p:spPr>
          <a:xfrm>
            <a:off x="10643475" y="3798863"/>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a:t>Not inundated</a:t>
            </a:r>
            <a:endParaRPr sz="1600" b="0" i="0" u="none" strike="noStrike" cap="none">
              <a:solidFill>
                <a:srgbClr val="000000"/>
              </a:solidFill>
              <a:latin typeface="Arial"/>
              <a:ea typeface="Arial"/>
              <a:cs typeface="Arial"/>
              <a:sym typeface="Arial"/>
            </a:endParaRPr>
          </a:p>
        </p:txBody>
      </p:sp>
      <p:sp>
        <p:nvSpPr>
          <p:cNvPr id="333" name="Google Shape;333;p26"/>
          <p:cNvSpPr txBox="1"/>
          <p:nvPr/>
        </p:nvSpPr>
        <p:spPr>
          <a:xfrm>
            <a:off x="10643475" y="4908525"/>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a:t>Open water</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7"/>
          <p:cNvPicPr preferRelativeResize="0"/>
          <p:nvPr/>
        </p:nvPicPr>
        <p:blipFill rotWithShape="1">
          <a:blip r:embed="rId3">
            <a:alphaModFix/>
          </a:blip>
          <a:srcRect l="8115" t="22829" r="24756" b="24954"/>
          <a:stretch/>
        </p:blipFill>
        <p:spPr>
          <a:xfrm>
            <a:off x="2066973" y="4203662"/>
            <a:ext cx="3147152" cy="2227061"/>
          </a:xfrm>
          <a:prstGeom prst="rect">
            <a:avLst/>
          </a:prstGeom>
          <a:noFill/>
          <a:ln>
            <a:noFill/>
          </a:ln>
        </p:spPr>
      </p:pic>
      <p:sp>
        <p:nvSpPr>
          <p:cNvPr id="340" name="Google Shape;340;p27"/>
          <p:cNvSpPr txBox="1">
            <a:spLocks noGrp="1"/>
          </p:cNvSpPr>
          <p:nvPr>
            <p:ph type="title"/>
          </p:nvPr>
        </p:nvSpPr>
        <p:spPr>
          <a:xfrm>
            <a:off x="1195000" y="414825"/>
            <a:ext cx="108876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a:t>SAR Multi-Temporal Classifications</a:t>
            </a:r>
            <a:endParaRPr sz="4000" b="0" i="0" u="none" strike="noStrike" cap="none">
              <a:solidFill>
                <a:srgbClr val="2E8652"/>
              </a:solidFill>
              <a:latin typeface="Century Gothic"/>
              <a:ea typeface="Century Gothic"/>
              <a:cs typeface="Century Gothic"/>
              <a:sym typeface="Century Gothic"/>
            </a:endParaRPr>
          </a:p>
        </p:txBody>
      </p:sp>
      <p:sp>
        <p:nvSpPr>
          <p:cNvPr id="341" name="Google Shape;341;p27"/>
          <p:cNvSpPr txBox="1"/>
          <p:nvPr/>
        </p:nvSpPr>
        <p:spPr>
          <a:xfrm>
            <a:off x="1576000" y="802975"/>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8652"/>
                </a:solidFill>
                <a:latin typeface="Century Gothic"/>
                <a:ea typeface="Century Gothic"/>
                <a:cs typeface="Century Gothic"/>
                <a:sym typeface="Century Gothic"/>
              </a:rPr>
              <a:t>Bear Lake</a:t>
            </a:r>
            <a:endParaRPr sz="1400" b="0" i="0" u="none" strike="noStrike" cap="none">
              <a:solidFill>
                <a:srgbClr val="000000"/>
              </a:solidFill>
              <a:latin typeface="Century Gothic"/>
              <a:ea typeface="Century Gothic"/>
              <a:cs typeface="Century Gothic"/>
              <a:sym typeface="Century Gothic"/>
            </a:endParaRPr>
          </a:p>
        </p:txBody>
      </p:sp>
      <p:sp>
        <p:nvSpPr>
          <p:cNvPr id="342" name="Google Shape;342;p27"/>
          <p:cNvSpPr txBox="1"/>
          <p:nvPr/>
        </p:nvSpPr>
        <p:spPr>
          <a:xfrm>
            <a:off x="4114121" y="819150"/>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8652"/>
                </a:solidFill>
                <a:latin typeface="Century Gothic"/>
                <a:ea typeface="Century Gothic"/>
                <a:cs typeface="Century Gothic"/>
                <a:sym typeface="Century Gothic"/>
              </a:rPr>
              <a:t>Canvasback Lake</a:t>
            </a:r>
            <a:endParaRPr sz="1400" b="0" i="0" u="none" strike="noStrike" cap="none">
              <a:solidFill>
                <a:srgbClr val="000000"/>
              </a:solidFill>
              <a:latin typeface="Century Gothic"/>
              <a:ea typeface="Century Gothic"/>
              <a:cs typeface="Century Gothic"/>
              <a:sym typeface="Century Gothic"/>
            </a:endParaRPr>
          </a:p>
        </p:txBody>
      </p:sp>
      <p:sp>
        <p:nvSpPr>
          <p:cNvPr id="343" name="Google Shape;343;p27"/>
          <p:cNvSpPr txBox="1"/>
          <p:nvPr/>
        </p:nvSpPr>
        <p:spPr>
          <a:xfrm>
            <a:off x="7048843" y="802975"/>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8652"/>
                </a:solidFill>
                <a:latin typeface="Century Gothic"/>
                <a:ea typeface="Century Gothic"/>
                <a:cs typeface="Century Gothic"/>
                <a:sym typeface="Century Gothic"/>
              </a:rPr>
              <a:t>Crea Creek</a:t>
            </a:r>
            <a:endParaRPr sz="1400" b="0" i="0" u="none" strike="noStrike" cap="none">
              <a:solidFill>
                <a:srgbClr val="000000"/>
              </a:solidFill>
              <a:latin typeface="Century Gothic"/>
              <a:ea typeface="Century Gothic"/>
              <a:cs typeface="Century Gothic"/>
              <a:sym typeface="Century Gothic"/>
            </a:endParaRPr>
          </a:p>
        </p:txBody>
      </p:sp>
      <p:sp>
        <p:nvSpPr>
          <p:cNvPr id="344" name="Google Shape;344;p27"/>
          <p:cNvSpPr txBox="1"/>
          <p:nvPr/>
        </p:nvSpPr>
        <p:spPr>
          <a:xfrm>
            <a:off x="2490414" y="3759561"/>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8652"/>
                </a:solidFill>
                <a:latin typeface="Century Gothic"/>
                <a:ea typeface="Century Gothic"/>
                <a:cs typeface="Century Gothic"/>
                <a:sym typeface="Century Gothic"/>
              </a:rPr>
              <a:t>Goldstream Valley</a:t>
            </a:r>
            <a:endParaRPr sz="1400" b="0" i="0" u="none" strike="noStrike" cap="none">
              <a:solidFill>
                <a:srgbClr val="000000"/>
              </a:solidFill>
              <a:latin typeface="Century Gothic"/>
              <a:ea typeface="Century Gothic"/>
              <a:cs typeface="Century Gothic"/>
              <a:sym typeface="Century Gothic"/>
            </a:endParaRPr>
          </a:p>
        </p:txBody>
      </p:sp>
      <p:sp>
        <p:nvSpPr>
          <p:cNvPr id="345" name="Google Shape;345;p27"/>
          <p:cNvSpPr txBox="1"/>
          <p:nvPr/>
        </p:nvSpPr>
        <p:spPr>
          <a:xfrm>
            <a:off x="6628735" y="3699536"/>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8652"/>
                </a:solidFill>
                <a:latin typeface="Century Gothic"/>
                <a:ea typeface="Century Gothic"/>
                <a:cs typeface="Century Gothic"/>
                <a:sym typeface="Century Gothic"/>
              </a:rPr>
              <a:t>Selawik</a:t>
            </a:r>
            <a:endParaRPr sz="1400" b="0" i="0" u="none" strike="noStrike" cap="none">
              <a:solidFill>
                <a:srgbClr val="000000"/>
              </a:solidFill>
              <a:latin typeface="Century Gothic"/>
              <a:ea typeface="Century Gothic"/>
              <a:cs typeface="Century Gothic"/>
              <a:sym typeface="Century Gothic"/>
            </a:endParaRPr>
          </a:p>
        </p:txBody>
      </p:sp>
      <p:pic>
        <p:nvPicPr>
          <p:cNvPr id="346" name="Google Shape;346;p27"/>
          <p:cNvPicPr preferRelativeResize="0"/>
          <p:nvPr/>
        </p:nvPicPr>
        <p:blipFill rotWithShape="1">
          <a:blip r:embed="rId4">
            <a:alphaModFix amt="69000"/>
          </a:blip>
          <a:srcRect/>
          <a:stretch/>
        </p:blipFill>
        <p:spPr>
          <a:xfrm>
            <a:off x="2307075" y="3508250"/>
            <a:ext cx="1198128" cy="113999"/>
          </a:xfrm>
          <a:prstGeom prst="rect">
            <a:avLst/>
          </a:prstGeom>
          <a:noFill/>
          <a:ln>
            <a:noFill/>
          </a:ln>
        </p:spPr>
      </p:pic>
      <p:sp>
        <p:nvSpPr>
          <p:cNvPr id="347" name="Google Shape;347;p27"/>
          <p:cNvSpPr txBox="1"/>
          <p:nvPr/>
        </p:nvSpPr>
        <p:spPr>
          <a:xfrm>
            <a:off x="2234549" y="3577917"/>
            <a:ext cx="1525800" cy="11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434343"/>
                </a:solidFill>
                <a:latin typeface="Century Gothic"/>
                <a:ea typeface="Century Gothic"/>
                <a:cs typeface="Century Gothic"/>
                <a:sym typeface="Century Gothic"/>
              </a:rPr>
              <a:t> </a:t>
            </a:r>
            <a:r>
              <a:rPr lang="en-US" sz="800" b="1" i="0" u="none" strike="noStrike" cap="none">
                <a:solidFill>
                  <a:srgbClr val="434343"/>
                </a:solidFill>
                <a:latin typeface="Century Gothic"/>
                <a:ea typeface="Century Gothic"/>
                <a:cs typeface="Century Gothic"/>
                <a:sym typeface="Century Gothic"/>
              </a:rPr>
              <a:t>0        2.5     5         10 km</a:t>
            </a:r>
            <a:endParaRPr sz="800" b="1" i="0" u="none" strike="noStrike" cap="none">
              <a:solidFill>
                <a:srgbClr val="434343"/>
              </a:solidFill>
              <a:latin typeface="Century Gothic"/>
              <a:ea typeface="Century Gothic"/>
              <a:cs typeface="Century Gothic"/>
              <a:sym typeface="Century Gothic"/>
            </a:endParaRPr>
          </a:p>
        </p:txBody>
      </p:sp>
      <p:sp>
        <p:nvSpPr>
          <p:cNvPr id="348" name="Google Shape;348;p27"/>
          <p:cNvSpPr txBox="1"/>
          <p:nvPr/>
        </p:nvSpPr>
        <p:spPr>
          <a:xfrm>
            <a:off x="5093725" y="3576939"/>
            <a:ext cx="1390800" cy="1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Century Gothic"/>
                <a:ea typeface="Century Gothic"/>
                <a:cs typeface="Century Gothic"/>
                <a:sym typeface="Century Gothic"/>
              </a:rPr>
              <a:t> </a:t>
            </a:r>
            <a:r>
              <a:rPr lang="en-US" sz="800" b="1" i="0" u="none" strike="noStrike" cap="none">
                <a:solidFill>
                  <a:srgbClr val="434343"/>
                </a:solidFill>
                <a:latin typeface="Century Gothic"/>
                <a:ea typeface="Century Gothic"/>
                <a:cs typeface="Century Gothic"/>
                <a:sym typeface="Century Gothic"/>
              </a:rPr>
              <a:t>0              2.5        5 km</a:t>
            </a:r>
            <a:endParaRPr sz="800" b="1" i="0" u="none" strike="noStrike" cap="none">
              <a:solidFill>
                <a:srgbClr val="434343"/>
              </a:solidFill>
              <a:latin typeface="Century Gothic"/>
              <a:ea typeface="Century Gothic"/>
              <a:cs typeface="Century Gothic"/>
              <a:sym typeface="Century Gothic"/>
            </a:endParaRPr>
          </a:p>
        </p:txBody>
      </p:sp>
      <p:pic>
        <p:nvPicPr>
          <p:cNvPr id="349" name="Google Shape;349;p27"/>
          <p:cNvPicPr preferRelativeResize="0"/>
          <p:nvPr/>
        </p:nvPicPr>
        <p:blipFill rotWithShape="1">
          <a:blip r:embed="rId5">
            <a:alphaModFix amt="71000"/>
          </a:blip>
          <a:srcRect/>
          <a:stretch/>
        </p:blipFill>
        <p:spPr>
          <a:xfrm>
            <a:off x="5212750" y="3495275"/>
            <a:ext cx="1052328" cy="100125"/>
          </a:xfrm>
          <a:prstGeom prst="rect">
            <a:avLst/>
          </a:prstGeom>
          <a:noFill/>
          <a:ln>
            <a:noFill/>
          </a:ln>
        </p:spPr>
      </p:pic>
      <p:sp>
        <p:nvSpPr>
          <p:cNvPr id="350" name="Google Shape;350;p27"/>
          <p:cNvSpPr txBox="1"/>
          <p:nvPr/>
        </p:nvSpPr>
        <p:spPr>
          <a:xfrm>
            <a:off x="7699200" y="3605625"/>
            <a:ext cx="1486500" cy="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434343"/>
                </a:solidFill>
                <a:latin typeface="Century Gothic"/>
                <a:ea typeface="Century Gothic"/>
                <a:cs typeface="Century Gothic"/>
                <a:sym typeface="Century Gothic"/>
              </a:rPr>
              <a:t> </a:t>
            </a:r>
            <a:r>
              <a:rPr lang="en-US" sz="800" b="1" i="0" u="none" strike="noStrike" cap="none">
                <a:solidFill>
                  <a:srgbClr val="434343"/>
                </a:solidFill>
                <a:latin typeface="Century Gothic"/>
                <a:ea typeface="Century Gothic"/>
                <a:cs typeface="Century Gothic"/>
                <a:sym typeface="Century Gothic"/>
              </a:rPr>
              <a:t>0              1.5     	 3 km</a:t>
            </a:r>
            <a:endParaRPr sz="800" b="1" i="0" u="none" strike="noStrike" cap="none">
              <a:solidFill>
                <a:srgbClr val="434343"/>
              </a:solidFill>
              <a:latin typeface="Century Gothic"/>
              <a:ea typeface="Century Gothic"/>
              <a:cs typeface="Century Gothic"/>
              <a:sym typeface="Century Gothic"/>
            </a:endParaRPr>
          </a:p>
        </p:txBody>
      </p:sp>
      <p:pic>
        <p:nvPicPr>
          <p:cNvPr id="351" name="Google Shape;351;p27"/>
          <p:cNvPicPr preferRelativeResize="0"/>
          <p:nvPr/>
        </p:nvPicPr>
        <p:blipFill rotWithShape="1">
          <a:blip r:embed="rId6">
            <a:alphaModFix amt="73000"/>
          </a:blip>
          <a:srcRect/>
          <a:stretch/>
        </p:blipFill>
        <p:spPr>
          <a:xfrm>
            <a:off x="7843874" y="3533686"/>
            <a:ext cx="1083372" cy="100135"/>
          </a:xfrm>
          <a:prstGeom prst="rect">
            <a:avLst/>
          </a:prstGeom>
          <a:noFill/>
          <a:ln>
            <a:noFill/>
          </a:ln>
        </p:spPr>
      </p:pic>
      <p:sp>
        <p:nvSpPr>
          <p:cNvPr id="352" name="Google Shape;352;p27"/>
          <p:cNvSpPr txBox="1"/>
          <p:nvPr/>
        </p:nvSpPr>
        <p:spPr>
          <a:xfrm>
            <a:off x="3843500" y="6586630"/>
            <a:ext cx="1486500" cy="11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434343"/>
                </a:solidFill>
                <a:latin typeface="Century Gothic"/>
                <a:ea typeface="Century Gothic"/>
                <a:cs typeface="Century Gothic"/>
                <a:sym typeface="Century Gothic"/>
              </a:rPr>
              <a:t>  </a:t>
            </a:r>
            <a:r>
              <a:rPr lang="en-US" sz="800" b="1" i="0" u="none" strike="noStrike" cap="none">
                <a:solidFill>
                  <a:srgbClr val="434343"/>
                </a:solidFill>
                <a:latin typeface="Century Gothic"/>
                <a:ea typeface="Century Gothic"/>
                <a:cs typeface="Century Gothic"/>
                <a:sym typeface="Century Gothic"/>
              </a:rPr>
              <a:t>0       1       2     	 4 km</a:t>
            </a:r>
            <a:endParaRPr sz="800" b="1" i="0" u="none" strike="noStrike" cap="none">
              <a:solidFill>
                <a:srgbClr val="434343"/>
              </a:solidFill>
              <a:latin typeface="Century Gothic"/>
              <a:ea typeface="Century Gothic"/>
              <a:cs typeface="Century Gothic"/>
              <a:sym typeface="Century Gothic"/>
            </a:endParaRPr>
          </a:p>
        </p:txBody>
      </p:sp>
      <p:pic>
        <p:nvPicPr>
          <p:cNvPr id="353" name="Google Shape;353;p27"/>
          <p:cNvPicPr preferRelativeResize="0"/>
          <p:nvPr/>
        </p:nvPicPr>
        <p:blipFill rotWithShape="1">
          <a:blip r:embed="rId6">
            <a:alphaModFix amt="73000"/>
          </a:blip>
          <a:srcRect/>
          <a:stretch/>
        </p:blipFill>
        <p:spPr>
          <a:xfrm>
            <a:off x="3978649" y="6523439"/>
            <a:ext cx="1083372" cy="100135"/>
          </a:xfrm>
          <a:prstGeom prst="rect">
            <a:avLst/>
          </a:prstGeom>
          <a:noFill/>
          <a:ln>
            <a:noFill/>
          </a:ln>
        </p:spPr>
      </p:pic>
      <p:sp>
        <p:nvSpPr>
          <p:cNvPr id="354" name="Google Shape;354;p27"/>
          <p:cNvSpPr txBox="1"/>
          <p:nvPr/>
        </p:nvSpPr>
        <p:spPr>
          <a:xfrm>
            <a:off x="7472928" y="6515145"/>
            <a:ext cx="1549500" cy="1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434343"/>
                </a:solidFill>
                <a:latin typeface="Century Gothic"/>
                <a:ea typeface="Century Gothic"/>
                <a:cs typeface="Century Gothic"/>
                <a:sym typeface="Century Gothic"/>
              </a:rPr>
              <a:t>0         5        10   	     20 km</a:t>
            </a:r>
            <a:endParaRPr sz="800" b="1" i="0" u="none" strike="noStrike" cap="none">
              <a:solidFill>
                <a:srgbClr val="434343"/>
              </a:solidFill>
              <a:latin typeface="Century Gothic"/>
              <a:ea typeface="Century Gothic"/>
              <a:cs typeface="Century Gothic"/>
              <a:sym typeface="Century Gothic"/>
            </a:endParaRPr>
          </a:p>
        </p:txBody>
      </p:sp>
      <p:pic>
        <p:nvPicPr>
          <p:cNvPr id="355" name="Google Shape;355;p27"/>
          <p:cNvPicPr preferRelativeResize="0"/>
          <p:nvPr/>
        </p:nvPicPr>
        <p:blipFill rotWithShape="1">
          <a:blip r:embed="rId7">
            <a:alphaModFix amt="73000"/>
          </a:blip>
          <a:srcRect/>
          <a:stretch/>
        </p:blipFill>
        <p:spPr>
          <a:xfrm>
            <a:off x="7534059" y="6463299"/>
            <a:ext cx="1378237" cy="100165"/>
          </a:xfrm>
          <a:prstGeom prst="rect">
            <a:avLst/>
          </a:prstGeom>
          <a:noFill/>
          <a:ln>
            <a:noFill/>
          </a:ln>
        </p:spPr>
      </p:pic>
      <p:sp>
        <p:nvSpPr>
          <p:cNvPr id="356" name="Google Shape;356;p27"/>
          <p:cNvSpPr txBox="1"/>
          <p:nvPr/>
        </p:nvSpPr>
        <p:spPr>
          <a:xfrm>
            <a:off x="9704300" y="2388450"/>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a:t>Inundated vegetation</a:t>
            </a:r>
            <a:endParaRPr sz="1600" b="0" i="0" u="none" strike="noStrike" cap="none">
              <a:solidFill>
                <a:srgbClr val="000000"/>
              </a:solidFill>
              <a:latin typeface="Arial"/>
              <a:ea typeface="Arial"/>
              <a:cs typeface="Arial"/>
              <a:sym typeface="Arial"/>
            </a:endParaRPr>
          </a:p>
        </p:txBody>
      </p:sp>
      <p:pic>
        <p:nvPicPr>
          <p:cNvPr id="357" name="Google Shape;357;p27"/>
          <p:cNvPicPr preferRelativeResize="0"/>
          <p:nvPr/>
        </p:nvPicPr>
        <p:blipFill rotWithShape="1">
          <a:blip r:embed="rId8">
            <a:alphaModFix/>
          </a:blip>
          <a:srcRect l="79283" t="7329" r="15561" b="1396"/>
          <a:stretch/>
        </p:blipFill>
        <p:spPr>
          <a:xfrm>
            <a:off x="9446949" y="2110750"/>
            <a:ext cx="257349" cy="3491576"/>
          </a:xfrm>
          <a:prstGeom prst="rect">
            <a:avLst/>
          </a:prstGeom>
          <a:noFill/>
          <a:ln>
            <a:noFill/>
          </a:ln>
        </p:spPr>
      </p:pic>
      <p:sp>
        <p:nvSpPr>
          <p:cNvPr id="358" name="Google Shape;358;p27"/>
          <p:cNvSpPr txBox="1"/>
          <p:nvPr/>
        </p:nvSpPr>
        <p:spPr>
          <a:xfrm>
            <a:off x="9704300" y="3571238"/>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a:t>Not inundated</a:t>
            </a:r>
            <a:endParaRPr sz="1600" b="0" i="0" u="none" strike="noStrike" cap="none">
              <a:solidFill>
                <a:srgbClr val="000000"/>
              </a:solidFill>
              <a:latin typeface="Arial"/>
              <a:ea typeface="Arial"/>
              <a:cs typeface="Arial"/>
              <a:sym typeface="Arial"/>
            </a:endParaRPr>
          </a:p>
        </p:txBody>
      </p:sp>
      <p:sp>
        <p:nvSpPr>
          <p:cNvPr id="359" name="Google Shape;359;p27"/>
          <p:cNvSpPr txBox="1"/>
          <p:nvPr/>
        </p:nvSpPr>
        <p:spPr>
          <a:xfrm>
            <a:off x="9704300" y="4680900"/>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a:t>Open water</a:t>
            </a:r>
            <a:endParaRPr sz="1600" b="0" i="0" u="none" strike="noStrike" cap="none">
              <a:solidFill>
                <a:srgbClr val="000000"/>
              </a:solidFill>
              <a:latin typeface="Arial"/>
              <a:ea typeface="Arial"/>
              <a:cs typeface="Arial"/>
              <a:sym typeface="Arial"/>
            </a:endParaRPr>
          </a:p>
        </p:txBody>
      </p:sp>
      <p:pic>
        <p:nvPicPr>
          <p:cNvPr id="360" name="Google Shape;360;p27"/>
          <p:cNvPicPr preferRelativeResize="0"/>
          <p:nvPr/>
        </p:nvPicPr>
        <p:blipFill rotWithShape="1">
          <a:blip r:embed="rId9">
            <a:alphaModFix/>
          </a:blip>
          <a:srcRect l="9869" t="17431" r="28405" b="13698"/>
          <a:stretch/>
        </p:blipFill>
        <p:spPr>
          <a:xfrm>
            <a:off x="6779788" y="1281975"/>
            <a:ext cx="2251726" cy="2179501"/>
          </a:xfrm>
          <a:prstGeom prst="rect">
            <a:avLst/>
          </a:prstGeom>
          <a:noFill/>
          <a:ln>
            <a:noFill/>
          </a:ln>
        </p:spPr>
      </p:pic>
      <p:pic>
        <p:nvPicPr>
          <p:cNvPr id="361" name="Google Shape;361;p27"/>
          <p:cNvPicPr preferRelativeResize="0"/>
          <p:nvPr/>
        </p:nvPicPr>
        <p:blipFill rotWithShape="1">
          <a:blip r:embed="rId10">
            <a:alphaModFix/>
          </a:blip>
          <a:srcRect l="8563" t="12447" r="23851" b="12115"/>
          <a:stretch/>
        </p:blipFill>
        <p:spPr>
          <a:xfrm>
            <a:off x="4163875" y="1332950"/>
            <a:ext cx="2101200" cy="2081926"/>
          </a:xfrm>
          <a:prstGeom prst="rect">
            <a:avLst/>
          </a:prstGeom>
          <a:noFill/>
          <a:ln>
            <a:noFill/>
          </a:ln>
        </p:spPr>
      </p:pic>
      <p:pic>
        <p:nvPicPr>
          <p:cNvPr id="362" name="Google Shape;362;p27"/>
          <p:cNvPicPr preferRelativeResize="0"/>
          <p:nvPr/>
        </p:nvPicPr>
        <p:blipFill rotWithShape="1">
          <a:blip r:embed="rId8">
            <a:alphaModFix/>
          </a:blip>
          <a:srcRect l="8834" t="20244" r="24240" b="16093"/>
          <a:stretch/>
        </p:blipFill>
        <p:spPr>
          <a:xfrm>
            <a:off x="991501" y="1247825"/>
            <a:ext cx="2576326" cy="2242240"/>
          </a:xfrm>
          <a:prstGeom prst="rect">
            <a:avLst/>
          </a:prstGeom>
          <a:noFill/>
          <a:ln>
            <a:noFill/>
          </a:ln>
        </p:spPr>
      </p:pic>
      <p:pic>
        <p:nvPicPr>
          <p:cNvPr id="363" name="Google Shape;363;p27"/>
          <p:cNvPicPr preferRelativeResize="0"/>
          <p:nvPr/>
        </p:nvPicPr>
        <p:blipFill rotWithShape="1">
          <a:blip r:embed="rId11">
            <a:alphaModFix/>
          </a:blip>
          <a:srcRect l="10092" t="28664" r="24329" b="21786"/>
          <a:stretch/>
        </p:blipFill>
        <p:spPr>
          <a:xfrm>
            <a:off x="5591125" y="4177600"/>
            <a:ext cx="3388859" cy="217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8"/>
          <p:cNvPicPr preferRelativeResize="0"/>
          <p:nvPr/>
        </p:nvPicPr>
        <p:blipFill rotWithShape="1">
          <a:blip r:embed="rId3">
            <a:alphaModFix/>
          </a:blip>
          <a:srcRect/>
          <a:stretch/>
        </p:blipFill>
        <p:spPr>
          <a:xfrm rot="644253">
            <a:off x="4168818" y="1630370"/>
            <a:ext cx="3959623" cy="3846088"/>
          </a:xfrm>
          <a:prstGeom prst="rect">
            <a:avLst/>
          </a:prstGeom>
          <a:noFill/>
          <a:ln>
            <a:noFill/>
          </a:ln>
        </p:spPr>
      </p:pic>
      <p:sp>
        <p:nvSpPr>
          <p:cNvPr id="370" name="Google Shape;370;p28"/>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a:t>Bear Lake</a:t>
            </a:r>
            <a:endParaRPr sz="4000"/>
          </a:p>
          <a:p>
            <a:pPr marL="0" marR="0" lvl="0" indent="0" algn="l" rtl="0">
              <a:lnSpc>
                <a:spcPct val="90000"/>
              </a:lnSpc>
              <a:spcBef>
                <a:spcPts val="0"/>
              </a:spcBef>
              <a:spcAft>
                <a:spcPts val="0"/>
              </a:spcAft>
              <a:buClr>
                <a:srgbClr val="2E8652"/>
              </a:buClr>
              <a:buSzPts val="4800"/>
              <a:buFont typeface="Century Gothic"/>
              <a:buNone/>
            </a:pPr>
            <a:r>
              <a:rPr lang="en-US" sz="2700"/>
              <a:t>SAR Single-Date Classification</a:t>
            </a:r>
            <a:endParaRPr sz="2700" b="0" i="0" u="none" strike="noStrike" cap="none">
              <a:solidFill>
                <a:srgbClr val="2E8652"/>
              </a:solidFill>
              <a:latin typeface="Century Gothic"/>
              <a:ea typeface="Century Gothic"/>
              <a:cs typeface="Century Gothic"/>
              <a:sym typeface="Century Gothic"/>
            </a:endParaRPr>
          </a:p>
        </p:txBody>
      </p:sp>
      <p:pic>
        <p:nvPicPr>
          <p:cNvPr id="371" name="Google Shape;371;p28"/>
          <p:cNvPicPr preferRelativeResize="0"/>
          <p:nvPr/>
        </p:nvPicPr>
        <p:blipFill rotWithShape="1">
          <a:blip r:embed="rId4">
            <a:alphaModFix/>
          </a:blip>
          <a:srcRect/>
          <a:stretch/>
        </p:blipFill>
        <p:spPr>
          <a:xfrm>
            <a:off x="8250213" y="2019587"/>
            <a:ext cx="3384415" cy="3067675"/>
          </a:xfrm>
          <a:prstGeom prst="rect">
            <a:avLst/>
          </a:prstGeom>
          <a:noFill/>
          <a:ln>
            <a:noFill/>
          </a:ln>
        </p:spPr>
      </p:pic>
      <p:sp>
        <p:nvSpPr>
          <p:cNvPr id="372" name="Google Shape;372;p28"/>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Sentinel-1 C-SAR </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entury Gothic"/>
                <a:ea typeface="Century Gothic"/>
                <a:cs typeface="Century Gothic"/>
                <a:sym typeface="Century Gothic"/>
              </a:rPr>
              <a:t>7/6/2017</a:t>
            </a:r>
            <a:endParaRPr sz="1700" b="0" i="0" u="none" strike="noStrike" cap="none">
              <a:solidFill>
                <a:srgbClr val="000000"/>
              </a:solidFill>
              <a:latin typeface="Century Gothic"/>
              <a:ea typeface="Century Gothic"/>
              <a:cs typeface="Century Gothic"/>
              <a:sym typeface="Century Gothic"/>
            </a:endParaRPr>
          </a:p>
        </p:txBody>
      </p:sp>
      <p:sp>
        <p:nvSpPr>
          <p:cNvPr id="373" name="Google Shape;373;p28"/>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RapidEye NDWI</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entury Gothic"/>
                <a:ea typeface="Century Gothic"/>
                <a:cs typeface="Century Gothic"/>
                <a:sym typeface="Century Gothic"/>
              </a:rPr>
              <a:t>7/7/2017</a:t>
            </a:r>
            <a:endParaRPr sz="1700" b="0" i="0" u="none" strike="noStrike" cap="none">
              <a:solidFill>
                <a:srgbClr val="000000"/>
              </a:solidFill>
              <a:latin typeface="Century Gothic"/>
              <a:ea typeface="Century Gothic"/>
              <a:cs typeface="Century Gothic"/>
              <a:sym typeface="Century Gothic"/>
            </a:endParaRPr>
          </a:p>
        </p:txBody>
      </p:sp>
      <p:sp>
        <p:nvSpPr>
          <p:cNvPr id="374" name="Google Shape;374;p28"/>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Landsat 8 OLI DSWE</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entury Gothic"/>
                <a:ea typeface="Century Gothic"/>
                <a:cs typeface="Century Gothic"/>
                <a:sym typeface="Century Gothic"/>
              </a:rPr>
              <a:t>7/6/2017</a:t>
            </a:r>
            <a:endParaRPr sz="1700" b="0" i="0" u="none" strike="noStrike" cap="none">
              <a:solidFill>
                <a:srgbClr val="000000"/>
              </a:solidFill>
              <a:latin typeface="Century Gothic"/>
              <a:ea typeface="Century Gothic"/>
              <a:cs typeface="Century Gothic"/>
              <a:sym typeface="Century Gothic"/>
            </a:endParaRPr>
          </a:p>
        </p:txBody>
      </p:sp>
      <p:sp>
        <p:nvSpPr>
          <p:cNvPr id="375" name="Google Shape;375;p28"/>
          <p:cNvSpPr/>
          <p:nvPr/>
        </p:nvSpPr>
        <p:spPr>
          <a:xfrm>
            <a:off x="611550"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8"/>
          <p:cNvSpPr/>
          <p:nvPr/>
        </p:nvSpPr>
        <p:spPr>
          <a:xfrm>
            <a:off x="611550"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8"/>
          <p:cNvSpPr txBox="1"/>
          <p:nvPr/>
        </p:nvSpPr>
        <p:spPr>
          <a:xfrm>
            <a:off x="861750"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378" name="Google Shape;378;p28"/>
          <p:cNvSpPr txBox="1"/>
          <p:nvPr/>
        </p:nvSpPr>
        <p:spPr>
          <a:xfrm>
            <a:off x="861750"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Century Gothic"/>
                <a:ea typeface="Century Gothic"/>
                <a:cs typeface="Century Gothic"/>
                <a:sym typeface="Century Gothic"/>
              </a:rPr>
              <a:t>(open water + inundated vegetation)</a:t>
            </a:r>
            <a:endParaRPr sz="1600" b="0" i="1" u="none" strike="noStrike" cap="none">
              <a:solidFill>
                <a:srgbClr val="000000"/>
              </a:solidFill>
              <a:latin typeface="Century Gothic"/>
              <a:ea typeface="Century Gothic"/>
              <a:cs typeface="Century Gothic"/>
              <a:sym typeface="Century Gothic"/>
            </a:endParaRPr>
          </a:p>
        </p:txBody>
      </p:sp>
      <p:sp>
        <p:nvSpPr>
          <p:cNvPr id="379" name="Google Shape;379;p28"/>
          <p:cNvSpPr/>
          <p:nvPr/>
        </p:nvSpPr>
        <p:spPr>
          <a:xfrm>
            <a:off x="4429425"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8"/>
          <p:cNvSpPr/>
          <p:nvPr/>
        </p:nvSpPr>
        <p:spPr>
          <a:xfrm>
            <a:off x="4429425"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8"/>
          <p:cNvSpPr txBox="1"/>
          <p:nvPr/>
        </p:nvSpPr>
        <p:spPr>
          <a:xfrm>
            <a:off x="4679625"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382" name="Google Shape;382;p28"/>
          <p:cNvSpPr txBox="1"/>
          <p:nvPr/>
        </p:nvSpPr>
        <p:spPr>
          <a:xfrm>
            <a:off x="4679625"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Century Gothic"/>
                <a:ea typeface="Century Gothic"/>
                <a:cs typeface="Century Gothic"/>
                <a:sym typeface="Century Gothic"/>
              </a:rPr>
              <a:t>(open water + inundated vegetation)</a:t>
            </a:r>
            <a:endParaRPr sz="1600" b="0" i="1" u="none" strike="noStrike" cap="none">
              <a:solidFill>
                <a:srgbClr val="000000"/>
              </a:solidFill>
              <a:latin typeface="Century Gothic"/>
              <a:ea typeface="Century Gothic"/>
              <a:cs typeface="Century Gothic"/>
              <a:sym typeface="Century Gothic"/>
            </a:endParaRPr>
          </a:p>
        </p:txBody>
      </p:sp>
      <p:sp>
        <p:nvSpPr>
          <p:cNvPr id="383" name="Google Shape;383;p28"/>
          <p:cNvSpPr/>
          <p:nvPr/>
        </p:nvSpPr>
        <p:spPr>
          <a:xfrm rot="10800000">
            <a:off x="8357725" y="5539727"/>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8"/>
          <p:cNvSpPr txBox="1"/>
          <p:nvPr/>
        </p:nvSpPr>
        <p:spPr>
          <a:xfrm>
            <a:off x="8697600" y="537810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385" name="Google Shape;385;p28"/>
          <p:cNvSpPr txBox="1"/>
          <p:nvPr/>
        </p:nvSpPr>
        <p:spPr>
          <a:xfrm>
            <a:off x="8697600" y="600837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open water</a:t>
            </a:r>
            <a:endParaRPr sz="1600" b="0" i="1" u="none" strike="noStrike" cap="none">
              <a:solidFill>
                <a:srgbClr val="000000"/>
              </a:solidFill>
              <a:latin typeface="Century Gothic"/>
              <a:ea typeface="Century Gothic"/>
              <a:cs typeface="Century Gothic"/>
              <a:sym typeface="Century Gothic"/>
            </a:endParaRPr>
          </a:p>
        </p:txBody>
      </p:sp>
      <p:sp>
        <p:nvSpPr>
          <p:cNvPr id="386" name="Google Shape;386;p28"/>
          <p:cNvSpPr txBox="1"/>
          <p:nvPr/>
        </p:nvSpPr>
        <p:spPr>
          <a:xfrm>
            <a:off x="8697600" y="569324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vegetation</a:t>
            </a:r>
            <a:endParaRPr sz="1600" b="0" i="1" u="none" strike="noStrike" cap="none">
              <a:solidFill>
                <a:srgbClr val="000000"/>
              </a:solidFill>
              <a:latin typeface="Century Gothic"/>
              <a:ea typeface="Century Gothic"/>
              <a:cs typeface="Century Gothic"/>
              <a:sym typeface="Century Gothic"/>
            </a:endParaRPr>
          </a:p>
        </p:txBody>
      </p:sp>
      <p:pic>
        <p:nvPicPr>
          <p:cNvPr id="387" name="Google Shape;387;p28" descr="image (2).png"/>
          <p:cNvPicPr preferRelativeResize="0"/>
          <p:nvPr/>
        </p:nvPicPr>
        <p:blipFill rotWithShape="1">
          <a:blip r:embed="rId5">
            <a:alphaModFix/>
          </a:blip>
          <a:srcRect/>
          <a:stretch/>
        </p:blipFill>
        <p:spPr>
          <a:xfrm>
            <a:off x="523684" y="1992657"/>
            <a:ext cx="3602063" cy="3112894"/>
          </a:xfrm>
          <a:prstGeom prst="rect">
            <a:avLst/>
          </a:prstGeom>
          <a:noFill/>
          <a:ln>
            <a:noFill/>
          </a:ln>
        </p:spPr>
      </p:pic>
      <p:sp>
        <p:nvSpPr>
          <p:cNvPr id="21" name="Google Shape;562;p37"/>
          <p:cNvSpPr txBox="1"/>
          <p:nvPr/>
        </p:nvSpPr>
        <p:spPr>
          <a:xfrm>
            <a:off x="9337248" y="5062965"/>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rgbClr val="000000"/>
                </a:solidFill>
                <a:latin typeface="Century Gothic"/>
                <a:ea typeface="Century Gothic"/>
                <a:cs typeface="Century Gothic"/>
                <a:sym typeface="Century Gothic"/>
              </a:rPr>
              <a:t>Image Credit: </a:t>
            </a:r>
            <a:r>
              <a:rPr lang="en-US" sz="1200" b="0" i="0" u="none" strike="noStrike" cap="none" dirty="0" smtClean="0">
                <a:solidFill>
                  <a:srgbClr val="000000"/>
                </a:solidFill>
                <a:latin typeface="Century Gothic"/>
                <a:ea typeface="Century Gothic"/>
                <a:cs typeface="Century Gothic"/>
                <a:sym typeface="Century Gothic"/>
              </a:rPr>
              <a:t>Planet Labs Inc.</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a:t>
            </a:r>
            <a:r>
              <a:rPr lang="en-US" sz="4000" dirty="0">
                <a:solidFill>
                  <a:srgbClr val="517D63"/>
                </a:solidFill>
              </a:rPr>
              <a:t>c</a:t>
            </a:r>
            <a:r>
              <a:rPr lang="en-US" sz="4000" dirty="0"/>
              <a:t>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Bear Lake Single-Date Classification</a:t>
            </a:r>
            <a:endParaRPr sz="2700" b="0" i="0" u="none" strike="noStrike" cap="none" dirty="0">
              <a:solidFill>
                <a:srgbClr val="2E8652"/>
              </a:solidFill>
              <a:latin typeface="Century Gothic"/>
              <a:ea typeface="Century Gothic"/>
              <a:cs typeface="Century Gothic"/>
              <a:sym typeface="Century Gothic"/>
            </a:endParaRPr>
          </a:p>
        </p:txBody>
      </p:sp>
      <p:graphicFrame>
        <p:nvGraphicFramePr>
          <p:cNvPr id="394" name="Google Shape;394;p29"/>
          <p:cNvGraphicFramePr/>
          <p:nvPr>
            <p:extLst>
              <p:ext uri="{D42A27DB-BD31-4B8C-83A1-F6EECF244321}">
                <p14:modId xmlns:p14="http://schemas.microsoft.com/office/powerpoint/2010/main" val="3118854869"/>
              </p:ext>
            </p:extLst>
          </p:nvPr>
        </p:nvGraphicFramePr>
        <p:xfrm>
          <a:off x="1059450" y="3025525"/>
          <a:ext cx="5083442" cy="2903240"/>
        </p:xfrm>
        <a:graphic>
          <a:graphicData uri="http://schemas.openxmlformats.org/drawingml/2006/table">
            <a:tbl>
              <a:tblPr>
                <a:noFill/>
                <a:tableStyleId>{086D0214-A0B3-4BDB-B56F-431D68382793}</a:tableStyleId>
              </a:tblPr>
              <a:tblGrid>
                <a:gridCol w="1464923">
                  <a:extLst>
                    <a:ext uri="{9D8B030D-6E8A-4147-A177-3AD203B41FA5}">
                      <a16:colId xmlns:a16="http://schemas.microsoft.com/office/drawing/2014/main" val="20000"/>
                    </a:ext>
                  </a:extLst>
                </a:gridCol>
                <a:gridCol w="1670692">
                  <a:extLst>
                    <a:ext uri="{9D8B030D-6E8A-4147-A177-3AD203B41FA5}">
                      <a16:colId xmlns:a16="http://schemas.microsoft.com/office/drawing/2014/main" val="20001"/>
                    </a:ext>
                  </a:extLst>
                </a:gridCol>
                <a:gridCol w="1947827">
                  <a:extLst>
                    <a:ext uri="{9D8B030D-6E8A-4147-A177-3AD203B41FA5}">
                      <a16:colId xmlns:a16="http://schemas.microsoft.com/office/drawing/2014/main" val="20002"/>
                    </a:ext>
                  </a:extLst>
                </a:gridCol>
              </a:tblGrid>
              <a:tr h="538294">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Landsat 8 DSWE</a:t>
                      </a: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2683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Non Inundated</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36118">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Non 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95.9%</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17.9%</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1997">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4.1%</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82.2%</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395" name="Google Shape;395;p29"/>
          <p:cNvSpPr txBox="1"/>
          <p:nvPr/>
        </p:nvSpPr>
        <p:spPr>
          <a:xfrm rot="-5400000">
            <a:off x="-129225" y="4345613"/>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entury Gothic"/>
                <a:ea typeface="Century Gothic"/>
                <a:cs typeface="Century Gothic"/>
                <a:sym typeface="Century Gothic"/>
              </a:rPr>
              <a:t>SAR Classification</a:t>
            </a:r>
            <a:endParaRPr sz="1400" b="0" i="0" u="none" strike="noStrike" cap="none" dirty="0">
              <a:solidFill>
                <a:srgbClr val="000000"/>
              </a:solidFill>
              <a:latin typeface="Century Gothic"/>
              <a:ea typeface="Century Gothic"/>
              <a:cs typeface="Century Gothic"/>
              <a:sym typeface="Century Gothic"/>
            </a:endParaRPr>
          </a:p>
        </p:txBody>
      </p:sp>
      <p:sp>
        <p:nvSpPr>
          <p:cNvPr id="396" name="Google Shape;396;p29"/>
          <p:cNvSpPr txBox="1"/>
          <p:nvPr/>
        </p:nvSpPr>
        <p:spPr>
          <a:xfrm>
            <a:off x="929790" y="2352102"/>
            <a:ext cx="3970460"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Century Gothic"/>
                <a:ea typeface="Century Gothic"/>
                <a:cs typeface="Century Gothic"/>
                <a:sym typeface="Century Gothic"/>
              </a:rPr>
              <a:t>Overall agreement: 94.54%</a:t>
            </a:r>
            <a:endParaRPr sz="2000" b="1" i="0" u="none" strike="noStrike" cap="none" dirty="0">
              <a:solidFill>
                <a:srgbClr val="000000"/>
              </a:solidFill>
              <a:latin typeface="Century Gothic"/>
              <a:ea typeface="Century Gothic"/>
              <a:cs typeface="Century Gothic"/>
              <a:sym typeface="Century Gothic"/>
            </a:endParaRPr>
          </a:p>
        </p:txBody>
      </p:sp>
      <p:pic>
        <p:nvPicPr>
          <p:cNvPr id="397" name="Google Shape;397;p29"/>
          <p:cNvPicPr preferRelativeResize="0"/>
          <p:nvPr/>
        </p:nvPicPr>
        <p:blipFill rotWithShape="1">
          <a:blip r:embed="rId3">
            <a:alphaModFix/>
          </a:blip>
          <a:srcRect/>
          <a:stretch/>
        </p:blipFill>
        <p:spPr>
          <a:xfrm>
            <a:off x="-852550" y="76278"/>
            <a:ext cx="808323" cy="479400"/>
          </a:xfrm>
          <a:prstGeom prst="rect">
            <a:avLst/>
          </a:prstGeom>
          <a:noFill/>
          <a:ln>
            <a:noFill/>
          </a:ln>
        </p:spPr>
      </p:pic>
      <p:sp>
        <p:nvSpPr>
          <p:cNvPr id="398" name="Google Shape;398;p29"/>
          <p:cNvSpPr txBox="1"/>
          <p:nvPr/>
        </p:nvSpPr>
        <p:spPr>
          <a:xfrm>
            <a:off x="6376588" y="3535572"/>
            <a:ext cx="4988098" cy="3177835"/>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517D63"/>
              </a:buClr>
              <a:buSzPts val="2000"/>
              <a:buFont typeface="Noto Sans Symbols"/>
              <a:buChar char="▶"/>
            </a:pPr>
            <a:r>
              <a:rPr lang="en-US" sz="2000" b="0" i="0" u="none" strike="noStrike" cap="none" dirty="0">
                <a:solidFill>
                  <a:srgbClr val="000000"/>
                </a:solidFill>
                <a:latin typeface="Century Gothic"/>
                <a:ea typeface="Century Gothic"/>
                <a:cs typeface="Century Gothic"/>
                <a:sym typeface="Century Gothic"/>
              </a:rPr>
              <a:t>Higher overall agreement between non-inundated areas than for inundated areas.</a:t>
            </a:r>
            <a:endParaRPr dirty="0"/>
          </a:p>
          <a:p>
            <a:pPr marL="10160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517D63"/>
              </a:buClr>
              <a:buSzPts val="2000"/>
              <a:buFont typeface="Noto Sans Symbols"/>
              <a:buChar char="▶"/>
            </a:pPr>
            <a:r>
              <a:rPr lang="en-US" sz="2000" b="0" i="0" u="none" strike="noStrike" cap="none" dirty="0">
                <a:solidFill>
                  <a:srgbClr val="000000"/>
                </a:solidFill>
                <a:latin typeface="Century Gothic"/>
                <a:ea typeface="Century Gothic"/>
                <a:cs typeface="Century Gothic"/>
                <a:sym typeface="Century Gothic"/>
              </a:rPr>
              <a:t>The SAR classifications classified less areas as inundated than Landsat DSWE</a:t>
            </a:r>
            <a:endParaRPr sz="2000" b="0" i="0" u="none" strike="noStrike" cap="none" dirty="0">
              <a:solidFill>
                <a:srgbClr val="000000"/>
              </a:solidFill>
              <a:latin typeface="Century Gothic"/>
              <a:ea typeface="Century Gothic"/>
              <a:cs typeface="Century Gothic"/>
              <a:sym typeface="Century Gothic"/>
            </a:endParaRPr>
          </a:p>
        </p:txBody>
      </p:sp>
      <p:sp>
        <p:nvSpPr>
          <p:cNvPr id="3" name="TextBox 2"/>
          <p:cNvSpPr txBox="1"/>
          <p:nvPr/>
        </p:nvSpPr>
        <p:spPr>
          <a:xfrm>
            <a:off x="929790" y="1403239"/>
            <a:ext cx="7573352" cy="1015663"/>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Ground Truth = Landsat 8 DSWE July </a:t>
            </a:r>
            <a:r>
              <a:rPr lang="en-US" sz="2000" dirty="0" smtClean="0">
                <a:latin typeface="Century Gothic" panose="020B0502020202020204" pitchFamily="34" charset="0"/>
              </a:rPr>
              <a:t>6, </a:t>
            </a:r>
            <a:r>
              <a:rPr lang="en-US" sz="2000" dirty="0" smtClean="0">
                <a:latin typeface="Century Gothic" panose="020B0502020202020204" pitchFamily="34" charset="0"/>
              </a:rPr>
              <a:t>2017</a:t>
            </a:r>
          </a:p>
          <a:p>
            <a:pPr>
              <a:lnSpc>
                <a:spcPct val="150000"/>
              </a:lnSpc>
            </a:pPr>
            <a:r>
              <a:rPr lang="en-US" sz="2000" dirty="0" smtClean="0">
                <a:latin typeface="Century Gothic" panose="020B0502020202020204" pitchFamily="34" charset="0"/>
              </a:rPr>
              <a:t>Comparison = Sentinel-1 C-SAR Classification July </a:t>
            </a:r>
            <a:r>
              <a:rPr lang="en-US" sz="2000" dirty="0" smtClean="0">
                <a:latin typeface="Century Gothic" panose="020B0502020202020204" pitchFamily="34" charset="0"/>
              </a:rPr>
              <a:t>6, </a:t>
            </a:r>
            <a:r>
              <a:rPr lang="en-US" sz="2000" dirty="0" smtClean="0">
                <a:latin typeface="Century Gothic" panose="020B0502020202020204" pitchFamily="34" charset="0"/>
              </a:rPr>
              <a:t>2017</a:t>
            </a:r>
            <a:endParaRPr lang="en-US" sz="2000" dirty="0">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0"/>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a:t>Canvasback Lake</a:t>
            </a:r>
            <a:endParaRPr sz="4000"/>
          </a:p>
          <a:p>
            <a:pPr marL="0" marR="0" lvl="0" indent="0" algn="l" rtl="0">
              <a:lnSpc>
                <a:spcPct val="90000"/>
              </a:lnSpc>
              <a:spcBef>
                <a:spcPts val="0"/>
              </a:spcBef>
              <a:spcAft>
                <a:spcPts val="0"/>
              </a:spcAft>
              <a:buClr>
                <a:srgbClr val="2E8652"/>
              </a:buClr>
              <a:buSzPts val="4800"/>
              <a:buFont typeface="Century Gothic"/>
              <a:buNone/>
            </a:pPr>
            <a:r>
              <a:rPr lang="en-US" sz="2700"/>
              <a:t>SAR Single-Date Classification</a:t>
            </a:r>
            <a:endParaRPr sz="2700" b="0" i="0" u="none" strike="noStrike" cap="none">
              <a:solidFill>
                <a:srgbClr val="2E8652"/>
              </a:solidFill>
              <a:latin typeface="Century Gothic"/>
              <a:ea typeface="Century Gothic"/>
              <a:cs typeface="Century Gothic"/>
              <a:sym typeface="Century Gothic"/>
            </a:endParaRPr>
          </a:p>
        </p:txBody>
      </p:sp>
      <p:sp>
        <p:nvSpPr>
          <p:cNvPr id="411" name="Google Shape;411;p30"/>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Sentinel-1 C-SAR </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entury Gothic"/>
                <a:ea typeface="Century Gothic"/>
                <a:cs typeface="Century Gothic"/>
                <a:sym typeface="Century Gothic"/>
              </a:rPr>
              <a:t>6/12/2017</a:t>
            </a:r>
            <a:endParaRPr sz="1700" b="0" i="0" u="none" strike="noStrike" cap="none">
              <a:solidFill>
                <a:srgbClr val="000000"/>
              </a:solidFill>
              <a:latin typeface="Century Gothic"/>
              <a:ea typeface="Century Gothic"/>
              <a:cs typeface="Century Gothic"/>
              <a:sym typeface="Century Gothic"/>
            </a:endParaRPr>
          </a:p>
        </p:txBody>
      </p:sp>
      <p:sp>
        <p:nvSpPr>
          <p:cNvPr id="412" name="Google Shape;412;p30"/>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RapidEye NDWI</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entury Gothic"/>
                <a:ea typeface="Century Gothic"/>
                <a:cs typeface="Century Gothic"/>
                <a:sym typeface="Century Gothic"/>
              </a:rPr>
              <a:t>6/14/2017</a:t>
            </a:r>
            <a:endParaRPr sz="1700" b="0" i="0" u="none" strike="noStrike" cap="none">
              <a:solidFill>
                <a:srgbClr val="000000"/>
              </a:solidFill>
              <a:latin typeface="Century Gothic"/>
              <a:ea typeface="Century Gothic"/>
              <a:cs typeface="Century Gothic"/>
              <a:sym typeface="Century Gothic"/>
            </a:endParaRPr>
          </a:p>
        </p:txBody>
      </p:sp>
      <p:sp>
        <p:nvSpPr>
          <p:cNvPr id="413" name="Google Shape;413;p30"/>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Landsat 8 OLI DSWE</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entury Gothic"/>
                <a:ea typeface="Century Gothic"/>
                <a:cs typeface="Century Gothic"/>
                <a:sym typeface="Century Gothic"/>
              </a:rPr>
              <a:t>6/4/2017</a:t>
            </a:r>
            <a:endParaRPr sz="1700" b="0" i="0" u="none" strike="noStrike" cap="none">
              <a:solidFill>
                <a:srgbClr val="000000"/>
              </a:solidFill>
              <a:latin typeface="Century Gothic"/>
              <a:ea typeface="Century Gothic"/>
              <a:cs typeface="Century Gothic"/>
              <a:sym typeface="Century Gothic"/>
            </a:endParaRPr>
          </a:p>
        </p:txBody>
      </p:sp>
      <p:sp>
        <p:nvSpPr>
          <p:cNvPr id="414" name="Google Shape;414;p30"/>
          <p:cNvSpPr/>
          <p:nvPr/>
        </p:nvSpPr>
        <p:spPr>
          <a:xfrm>
            <a:off x="611550" y="5514472"/>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611550" y="5856147"/>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0"/>
          <p:cNvSpPr txBox="1"/>
          <p:nvPr/>
        </p:nvSpPr>
        <p:spPr>
          <a:xfrm>
            <a:off x="861750" y="539987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entury Gothic"/>
                <a:ea typeface="Century Gothic"/>
                <a:cs typeface="Century Gothic"/>
                <a:sym typeface="Century Gothic"/>
              </a:rPr>
              <a:t>not inundated</a:t>
            </a:r>
            <a:endParaRPr sz="1600" b="0" i="0" u="none" strike="noStrike" cap="none" dirty="0">
              <a:solidFill>
                <a:srgbClr val="000000"/>
              </a:solidFill>
              <a:latin typeface="Century Gothic"/>
              <a:ea typeface="Century Gothic"/>
              <a:cs typeface="Century Gothic"/>
              <a:sym typeface="Century Gothic"/>
            </a:endParaRPr>
          </a:p>
        </p:txBody>
      </p:sp>
      <p:sp>
        <p:nvSpPr>
          <p:cNvPr id="417" name="Google Shape;417;p30"/>
          <p:cNvSpPr txBox="1"/>
          <p:nvPr/>
        </p:nvSpPr>
        <p:spPr>
          <a:xfrm>
            <a:off x="861750" y="57415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Century Gothic"/>
                <a:ea typeface="Century Gothic"/>
                <a:cs typeface="Century Gothic"/>
                <a:sym typeface="Century Gothic"/>
              </a:rPr>
              <a:t>(open water + inundated vegetation)</a:t>
            </a:r>
            <a:endParaRPr sz="1600" b="0" i="1" u="none" strike="noStrike" cap="none">
              <a:solidFill>
                <a:srgbClr val="000000"/>
              </a:solidFill>
              <a:latin typeface="Century Gothic"/>
              <a:ea typeface="Century Gothic"/>
              <a:cs typeface="Century Gothic"/>
              <a:sym typeface="Century Gothic"/>
            </a:endParaRPr>
          </a:p>
        </p:txBody>
      </p:sp>
      <p:sp>
        <p:nvSpPr>
          <p:cNvPr id="418" name="Google Shape;418;p30"/>
          <p:cNvSpPr/>
          <p:nvPr/>
        </p:nvSpPr>
        <p:spPr>
          <a:xfrm>
            <a:off x="4429425" y="5514472"/>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0"/>
          <p:cNvSpPr/>
          <p:nvPr/>
        </p:nvSpPr>
        <p:spPr>
          <a:xfrm>
            <a:off x="4429425" y="5856147"/>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0"/>
          <p:cNvSpPr txBox="1"/>
          <p:nvPr/>
        </p:nvSpPr>
        <p:spPr>
          <a:xfrm>
            <a:off x="4679625" y="539987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421" name="Google Shape;421;p30"/>
          <p:cNvSpPr txBox="1"/>
          <p:nvPr/>
        </p:nvSpPr>
        <p:spPr>
          <a:xfrm>
            <a:off x="4679625" y="57415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Century Gothic"/>
                <a:ea typeface="Century Gothic"/>
                <a:cs typeface="Century Gothic"/>
                <a:sym typeface="Century Gothic"/>
              </a:rPr>
              <a:t>(open water + inundated vegetation)</a:t>
            </a:r>
            <a:endParaRPr sz="1600" b="0" i="1" u="none" strike="noStrike" cap="none">
              <a:solidFill>
                <a:srgbClr val="000000"/>
              </a:solidFill>
              <a:latin typeface="Century Gothic"/>
              <a:ea typeface="Century Gothic"/>
              <a:cs typeface="Century Gothic"/>
              <a:sym typeface="Century Gothic"/>
            </a:endParaRPr>
          </a:p>
        </p:txBody>
      </p:sp>
      <p:sp>
        <p:nvSpPr>
          <p:cNvPr id="422" name="Google Shape;422;p30"/>
          <p:cNvSpPr/>
          <p:nvPr/>
        </p:nvSpPr>
        <p:spPr>
          <a:xfrm rot="10800000">
            <a:off x="8357725" y="5485297"/>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0"/>
          <p:cNvSpPr txBox="1"/>
          <p:nvPr/>
        </p:nvSpPr>
        <p:spPr>
          <a:xfrm>
            <a:off x="8697600" y="532367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424" name="Google Shape;424;p30"/>
          <p:cNvSpPr txBox="1"/>
          <p:nvPr/>
        </p:nvSpPr>
        <p:spPr>
          <a:xfrm>
            <a:off x="8697600" y="59539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open water</a:t>
            </a:r>
            <a:endParaRPr sz="1600" b="0" i="1" u="none" strike="noStrike" cap="none">
              <a:solidFill>
                <a:srgbClr val="000000"/>
              </a:solidFill>
              <a:latin typeface="Century Gothic"/>
              <a:ea typeface="Century Gothic"/>
              <a:cs typeface="Century Gothic"/>
              <a:sym typeface="Century Gothic"/>
            </a:endParaRPr>
          </a:p>
        </p:txBody>
      </p:sp>
      <p:sp>
        <p:nvSpPr>
          <p:cNvPr id="425" name="Google Shape;425;p30"/>
          <p:cNvSpPr txBox="1"/>
          <p:nvPr/>
        </p:nvSpPr>
        <p:spPr>
          <a:xfrm>
            <a:off x="8697600" y="563881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vegetation</a:t>
            </a:r>
            <a:endParaRPr sz="1600" b="0" i="1" u="none" strike="noStrike" cap="none">
              <a:solidFill>
                <a:srgbClr val="000000"/>
              </a:solidFill>
              <a:latin typeface="Century Gothic"/>
              <a:ea typeface="Century Gothic"/>
              <a:cs typeface="Century Gothic"/>
              <a:sym typeface="Century Gothic"/>
            </a:endParaRPr>
          </a:p>
        </p:txBody>
      </p:sp>
      <p:pic>
        <p:nvPicPr>
          <p:cNvPr id="426" name="Google Shape;426;p30"/>
          <p:cNvPicPr preferRelativeResize="0"/>
          <p:nvPr/>
        </p:nvPicPr>
        <p:blipFill rotWithShape="1">
          <a:blip r:embed="rId3">
            <a:alphaModFix/>
          </a:blip>
          <a:srcRect l="15191" b="1107"/>
          <a:stretch/>
        </p:blipFill>
        <p:spPr>
          <a:xfrm>
            <a:off x="4226948" y="2071949"/>
            <a:ext cx="3511792" cy="2939998"/>
          </a:xfrm>
          <a:prstGeom prst="rect">
            <a:avLst/>
          </a:prstGeom>
          <a:noFill/>
          <a:ln>
            <a:noFill/>
          </a:ln>
        </p:spPr>
      </p:pic>
      <p:pic>
        <p:nvPicPr>
          <p:cNvPr id="427" name="Google Shape;427;p30"/>
          <p:cNvPicPr preferRelativeResize="0"/>
          <p:nvPr/>
        </p:nvPicPr>
        <p:blipFill rotWithShape="1">
          <a:blip r:embed="rId4">
            <a:alphaModFix/>
          </a:blip>
          <a:srcRect l="11062"/>
          <a:stretch/>
        </p:blipFill>
        <p:spPr>
          <a:xfrm>
            <a:off x="410245" y="2069819"/>
            <a:ext cx="3536830" cy="2942128"/>
          </a:xfrm>
          <a:prstGeom prst="rect">
            <a:avLst/>
          </a:prstGeom>
          <a:noFill/>
          <a:ln>
            <a:noFill/>
          </a:ln>
        </p:spPr>
      </p:pic>
      <p:pic>
        <p:nvPicPr>
          <p:cNvPr id="428" name="Google Shape;428;p30"/>
          <p:cNvPicPr preferRelativeResize="0"/>
          <p:nvPr/>
        </p:nvPicPr>
        <p:blipFill rotWithShape="1">
          <a:blip r:embed="rId5">
            <a:alphaModFix/>
          </a:blip>
          <a:srcRect t="9153" r="12188" b="10462"/>
          <a:stretch/>
        </p:blipFill>
        <p:spPr>
          <a:xfrm>
            <a:off x="8021622" y="2069819"/>
            <a:ext cx="3484139" cy="2956465"/>
          </a:xfrm>
          <a:prstGeom prst="rect">
            <a:avLst/>
          </a:prstGeom>
          <a:noFill/>
          <a:ln>
            <a:noFill/>
          </a:ln>
        </p:spPr>
      </p:pic>
      <p:sp>
        <p:nvSpPr>
          <p:cNvPr id="21" name="Google Shape;562;p37"/>
          <p:cNvSpPr txBox="1"/>
          <p:nvPr/>
        </p:nvSpPr>
        <p:spPr>
          <a:xfrm>
            <a:off x="9173550" y="4984853"/>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rgbClr val="000000"/>
                </a:solidFill>
                <a:latin typeface="Century Gothic"/>
                <a:ea typeface="Century Gothic"/>
                <a:cs typeface="Century Gothic"/>
                <a:sym typeface="Century Gothic"/>
              </a:rPr>
              <a:t>Image Credit: </a:t>
            </a:r>
            <a:r>
              <a:rPr lang="en-US" sz="1200" b="0" i="0" u="none" strike="noStrike" cap="none" dirty="0" smtClean="0">
                <a:solidFill>
                  <a:srgbClr val="000000"/>
                </a:solidFill>
                <a:latin typeface="Century Gothic"/>
                <a:ea typeface="Century Gothic"/>
                <a:cs typeface="Century Gothic"/>
                <a:sym typeface="Century Gothic"/>
              </a:rPr>
              <a:t>Planet Labs Inc.</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1"/>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a:t>
            </a:r>
            <a:r>
              <a:rPr lang="en-US" sz="4000" dirty="0">
                <a:solidFill>
                  <a:srgbClr val="517D63"/>
                </a:solidFill>
              </a:rPr>
              <a:t>c</a:t>
            </a:r>
            <a:r>
              <a:rPr lang="en-US" sz="4000" dirty="0"/>
              <a:t>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Canvasback Lake Single-Date Classification</a:t>
            </a:r>
            <a:endParaRPr sz="2700" b="0" i="0" u="none" strike="noStrike" cap="none" dirty="0">
              <a:solidFill>
                <a:srgbClr val="2E8652"/>
              </a:solidFill>
              <a:latin typeface="Century Gothic"/>
              <a:ea typeface="Century Gothic"/>
              <a:cs typeface="Century Gothic"/>
              <a:sym typeface="Century Gothic"/>
            </a:endParaRPr>
          </a:p>
        </p:txBody>
      </p:sp>
      <p:graphicFrame>
        <p:nvGraphicFramePr>
          <p:cNvPr id="435" name="Google Shape;435;p31"/>
          <p:cNvGraphicFramePr/>
          <p:nvPr>
            <p:extLst>
              <p:ext uri="{D42A27DB-BD31-4B8C-83A1-F6EECF244321}">
                <p14:modId xmlns:p14="http://schemas.microsoft.com/office/powerpoint/2010/main" val="152733126"/>
              </p:ext>
            </p:extLst>
          </p:nvPr>
        </p:nvGraphicFramePr>
        <p:xfrm>
          <a:off x="1118417" y="3394076"/>
          <a:ext cx="4826871" cy="2617188"/>
        </p:xfrm>
        <a:graphic>
          <a:graphicData uri="http://schemas.openxmlformats.org/drawingml/2006/table">
            <a:tbl>
              <a:tblPr>
                <a:noFill/>
                <a:tableStyleId>{086D0214-A0B3-4BDB-B56F-431D68382793}</a:tableStyleId>
              </a:tblPr>
              <a:tblGrid>
                <a:gridCol w="1390985">
                  <a:extLst>
                    <a:ext uri="{9D8B030D-6E8A-4147-A177-3AD203B41FA5}">
                      <a16:colId xmlns:a16="http://schemas.microsoft.com/office/drawing/2014/main" val="20000"/>
                    </a:ext>
                  </a:extLst>
                </a:gridCol>
                <a:gridCol w="1586369">
                  <a:extLst>
                    <a:ext uri="{9D8B030D-6E8A-4147-A177-3AD203B41FA5}">
                      <a16:colId xmlns:a16="http://schemas.microsoft.com/office/drawing/2014/main" val="20001"/>
                    </a:ext>
                  </a:extLst>
                </a:gridCol>
                <a:gridCol w="1849517">
                  <a:extLst>
                    <a:ext uri="{9D8B030D-6E8A-4147-A177-3AD203B41FA5}">
                      <a16:colId xmlns:a16="http://schemas.microsoft.com/office/drawing/2014/main" val="20002"/>
                    </a:ext>
                  </a:extLst>
                </a:gridCol>
              </a:tblGrid>
              <a:tr h="54433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Landsat 8 DSWE</a:t>
                      </a: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5379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Non 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Inundated</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53791">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Non 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96.77%</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59.77%</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65270">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3.23%</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40.23%</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436" name="Google Shape;436;p31"/>
          <p:cNvSpPr txBox="1"/>
          <p:nvPr/>
        </p:nvSpPr>
        <p:spPr>
          <a:xfrm rot="-5400000">
            <a:off x="-136539" y="4543820"/>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entury Gothic"/>
                <a:ea typeface="Century Gothic"/>
                <a:cs typeface="Century Gothic"/>
                <a:sym typeface="Century Gothic"/>
              </a:rPr>
              <a:t>SAR Classification</a:t>
            </a:r>
            <a:endParaRPr sz="1400" b="0" i="0" u="none" strike="noStrike" cap="none" dirty="0">
              <a:solidFill>
                <a:srgbClr val="000000"/>
              </a:solidFill>
              <a:latin typeface="Century Gothic"/>
              <a:ea typeface="Century Gothic"/>
              <a:cs typeface="Century Gothic"/>
              <a:sym typeface="Century Gothic"/>
            </a:endParaRPr>
          </a:p>
        </p:txBody>
      </p:sp>
      <p:sp>
        <p:nvSpPr>
          <p:cNvPr id="437" name="Google Shape;437;p31"/>
          <p:cNvSpPr txBox="1"/>
          <p:nvPr/>
        </p:nvSpPr>
        <p:spPr>
          <a:xfrm>
            <a:off x="929511" y="2648232"/>
            <a:ext cx="4275260"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Century Gothic"/>
                <a:ea typeface="Century Gothic"/>
                <a:cs typeface="Century Gothic"/>
                <a:sym typeface="Century Gothic"/>
              </a:rPr>
              <a:t>Overall agreement: 88.08%</a:t>
            </a:r>
            <a:endParaRPr sz="2000" b="1" i="0" u="none" strike="noStrike" cap="none" dirty="0">
              <a:solidFill>
                <a:srgbClr val="000000"/>
              </a:solidFill>
              <a:latin typeface="Century Gothic"/>
              <a:ea typeface="Century Gothic"/>
              <a:cs typeface="Century Gothic"/>
              <a:sym typeface="Century Gothic"/>
            </a:endParaRPr>
          </a:p>
        </p:txBody>
      </p:sp>
      <p:pic>
        <p:nvPicPr>
          <p:cNvPr id="438" name="Google Shape;438;p31"/>
          <p:cNvPicPr preferRelativeResize="0"/>
          <p:nvPr/>
        </p:nvPicPr>
        <p:blipFill rotWithShape="1">
          <a:blip r:embed="rId3">
            <a:alphaModFix/>
          </a:blip>
          <a:srcRect/>
          <a:stretch/>
        </p:blipFill>
        <p:spPr>
          <a:xfrm>
            <a:off x="-852550" y="76278"/>
            <a:ext cx="808323" cy="479400"/>
          </a:xfrm>
          <a:prstGeom prst="rect">
            <a:avLst/>
          </a:prstGeom>
          <a:noFill/>
          <a:ln>
            <a:noFill/>
          </a:ln>
        </p:spPr>
      </p:pic>
      <p:sp>
        <p:nvSpPr>
          <p:cNvPr id="439" name="Google Shape;439;p31"/>
          <p:cNvSpPr txBox="1"/>
          <p:nvPr/>
        </p:nvSpPr>
        <p:spPr>
          <a:xfrm>
            <a:off x="5945289" y="3687255"/>
            <a:ext cx="5158140" cy="2647912"/>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517D63"/>
              </a:buClr>
              <a:buSzPts val="2000"/>
              <a:buFont typeface="Noto Sans Symbols"/>
              <a:buChar char="▶"/>
            </a:pPr>
            <a:r>
              <a:rPr lang="en-US" sz="2000" b="0" i="0" u="none" strike="noStrike" cap="none" dirty="0">
                <a:solidFill>
                  <a:srgbClr val="000000"/>
                </a:solidFill>
                <a:latin typeface="Century Gothic"/>
                <a:ea typeface="Century Gothic"/>
                <a:cs typeface="Century Gothic"/>
                <a:sym typeface="Century Gothic"/>
              </a:rPr>
              <a:t>Higher overall agreement between non-inundated areas than for inundated areas.</a:t>
            </a:r>
            <a:endParaRPr dirty="0"/>
          </a:p>
          <a:p>
            <a:pPr marL="10160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517D63"/>
              </a:buClr>
              <a:buSzPts val="2000"/>
              <a:buFont typeface="Noto Sans Symbols"/>
              <a:buChar char="▶"/>
            </a:pPr>
            <a:r>
              <a:rPr lang="en-US" sz="2000" b="0" i="0" u="none" strike="noStrike" cap="none" dirty="0">
                <a:solidFill>
                  <a:srgbClr val="000000"/>
                </a:solidFill>
                <a:latin typeface="Century Gothic"/>
                <a:ea typeface="Century Gothic"/>
                <a:cs typeface="Century Gothic"/>
                <a:sym typeface="Century Gothic"/>
              </a:rPr>
              <a:t>The SAR classifications omitted the river, possibly due to multi-look pixel smoothing</a:t>
            </a:r>
            <a:endParaRPr sz="2000" b="0" i="0" u="none" strike="noStrike" cap="none" dirty="0">
              <a:solidFill>
                <a:srgbClr val="000000"/>
              </a:solidFill>
              <a:latin typeface="Century Gothic"/>
              <a:ea typeface="Century Gothic"/>
              <a:cs typeface="Century Gothic"/>
              <a:sym typeface="Century Gothic"/>
            </a:endParaRPr>
          </a:p>
        </p:txBody>
      </p:sp>
      <p:sp>
        <p:nvSpPr>
          <p:cNvPr id="15" name="TextBox 14"/>
          <p:cNvSpPr txBox="1"/>
          <p:nvPr/>
        </p:nvSpPr>
        <p:spPr>
          <a:xfrm>
            <a:off x="929511" y="1613366"/>
            <a:ext cx="7573352" cy="1015663"/>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Ground Truth = Landsat 8 DSWE June </a:t>
            </a:r>
            <a:r>
              <a:rPr lang="en-US" sz="2000" dirty="0">
                <a:latin typeface="Century Gothic" panose="020B0502020202020204" pitchFamily="34" charset="0"/>
              </a:rPr>
              <a:t>4</a:t>
            </a:r>
            <a:r>
              <a:rPr lang="en-US" sz="2000" dirty="0" smtClean="0">
                <a:latin typeface="Century Gothic" panose="020B0502020202020204" pitchFamily="34" charset="0"/>
              </a:rPr>
              <a:t>, </a:t>
            </a:r>
            <a:r>
              <a:rPr lang="en-US" sz="2000" dirty="0" smtClean="0">
                <a:latin typeface="Century Gothic" panose="020B0502020202020204" pitchFamily="34" charset="0"/>
              </a:rPr>
              <a:t>2017</a:t>
            </a:r>
          </a:p>
          <a:p>
            <a:pPr>
              <a:lnSpc>
                <a:spcPct val="150000"/>
              </a:lnSpc>
            </a:pPr>
            <a:r>
              <a:rPr lang="en-US" sz="2000" dirty="0" smtClean="0">
                <a:latin typeface="Century Gothic" panose="020B0502020202020204" pitchFamily="34" charset="0"/>
              </a:rPr>
              <a:t>Comparison = Sentinel-1 C-SAR Classification June </a:t>
            </a:r>
            <a:r>
              <a:rPr lang="en-US" sz="2000" dirty="0" smtClean="0">
                <a:latin typeface="Century Gothic" panose="020B0502020202020204" pitchFamily="34" charset="0"/>
              </a:rPr>
              <a:t>12</a:t>
            </a:r>
            <a:r>
              <a:rPr lang="en-US" sz="2000" dirty="0" smtClean="0">
                <a:latin typeface="Century Gothic" panose="020B0502020202020204" pitchFamily="34" charset="0"/>
              </a:rPr>
              <a:t>, </a:t>
            </a:r>
            <a:r>
              <a:rPr lang="en-US" sz="2000" dirty="0" smtClean="0">
                <a:latin typeface="Century Gothic" panose="020B0502020202020204" pitchFamily="34" charset="0"/>
              </a:rPr>
              <a:t>2017</a:t>
            </a:r>
            <a:endParaRPr lang="en-US" sz="2000" dirty="0">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a:t>Crea Creek</a:t>
            </a:r>
            <a:endParaRPr sz="4000"/>
          </a:p>
          <a:p>
            <a:pPr marL="0" marR="0" lvl="0" indent="0" algn="l" rtl="0">
              <a:lnSpc>
                <a:spcPct val="90000"/>
              </a:lnSpc>
              <a:spcBef>
                <a:spcPts val="0"/>
              </a:spcBef>
              <a:spcAft>
                <a:spcPts val="0"/>
              </a:spcAft>
              <a:buClr>
                <a:srgbClr val="2E8652"/>
              </a:buClr>
              <a:buSzPts val="4800"/>
              <a:buFont typeface="Century Gothic"/>
              <a:buNone/>
            </a:pPr>
            <a:r>
              <a:rPr lang="en-US" sz="2700"/>
              <a:t>SAR Single-Date Classification</a:t>
            </a:r>
            <a:endParaRPr sz="2700" b="0" i="0" u="none" strike="noStrike" cap="none">
              <a:solidFill>
                <a:srgbClr val="2E8652"/>
              </a:solidFill>
              <a:latin typeface="Century Gothic"/>
              <a:ea typeface="Century Gothic"/>
              <a:cs typeface="Century Gothic"/>
              <a:sym typeface="Century Gothic"/>
            </a:endParaRPr>
          </a:p>
        </p:txBody>
      </p:sp>
      <p:sp>
        <p:nvSpPr>
          <p:cNvPr id="452" name="Google Shape;452;p32"/>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Sentinel-1 C-SAR</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7/4/2017</a:t>
            </a:r>
            <a:endParaRPr sz="1800" b="0" i="0" u="none" strike="noStrike" cap="none">
              <a:solidFill>
                <a:srgbClr val="000000"/>
              </a:solidFill>
              <a:latin typeface="Century Gothic"/>
              <a:ea typeface="Century Gothic"/>
              <a:cs typeface="Century Gothic"/>
              <a:sym typeface="Century Gothic"/>
            </a:endParaRPr>
          </a:p>
        </p:txBody>
      </p:sp>
      <p:sp>
        <p:nvSpPr>
          <p:cNvPr id="453" name="Google Shape;453;p32"/>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RapidEye NDWI</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7/7/2017</a:t>
            </a:r>
            <a:endParaRPr sz="1800" b="0" i="0" u="none" strike="noStrike" cap="none">
              <a:solidFill>
                <a:srgbClr val="000000"/>
              </a:solidFill>
              <a:latin typeface="Century Gothic"/>
              <a:ea typeface="Century Gothic"/>
              <a:cs typeface="Century Gothic"/>
              <a:sym typeface="Century Gothic"/>
            </a:endParaRPr>
          </a:p>
        </p:txBody>
      </p:sp>
      <p:sp>
        <p:nvSpPr>
          <p:cNvPr id="454" name="Google Shape;454;p32"/>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Landsat 8 OLI DSWE</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7/9/2017</a:t>
            </a:r>
            <a:endParaRPr sz="1800" b="0" i="0" u="none" strike="noStrike" cap="none">
              <a:solidFill>
                <a:srgbClr val="000000"/>
              </a:solidFill>
              <a:latin typeface="Century Gothic"/>
              <a:ea typeface="Century Gothic"/>
              <a:cs typeface="Century Gothic"/>
              <a:sym typeface="Century Gothic"/>
            </a:endParaRPr>
          </a:p>
        </p:txBody>
      </p:sp>
      <p:sp>
        <p:nvSpPr>
          <p:cNvPr id="455" name="Google Shape;455;p32"/>
          <p:cNvSpPr/>
          <p:nvPr/>
        </p:nvSpPr>
        <p:spPr>
          <a:xfrm>
            <a:off x="611550" y="5514476"/>
            <a:ext cx="250200" cy="170433"/>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2"/>
          <p:cNvSpPr/>
          <p:nvPr/>
        </p:nvSpPr>
        <p:spPr>
          <a:xfrm>
            <a:off x="611550" y="5856151"/>
            <a:ext cx="250200" cy="17043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2"/>
          <p:cNvSpPr txBox="1"/>
          <p:nvPr/>
        </p:nvSpPr>
        <p:spPr>
          <a:xfrm>
            <a:off x="861750" y="5399876"/>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entury Gothic"/>
                <a:ea typeface="Century Gothic"/>
                <a:cs typeface="Century Gothic"/>
                <a:sym typeface="Century Gothic"/>
              </a:rPr>
              <a:t>not inundated</a:t>
            </a:r>
            <a:endParaRPr sz="1400" b="0" i="0" u="none" strike="noStrike" cap="none" dirty="0">
              <a:solidFill>
                <a:srgbClr val="000000"/>
              </a:solidFill>
              <a:latin typeface="Century Gothic"/>
              <a:ea typeface="Century Gothic"/>
              <a:cs typeface="Century Gothic"/>
              <a:sym typeface="Century Gothic"/>
            </a:endParaRPr>
          </a:p>
        </p:txBody>
      </p:sp>
      <p:sp>
        <p:nvSpPr>
          <p:cNvPr id="458" name="Google Shape;458;p32"/>
          <p:cNvSpPr txBox="1"/>
          <p:nvPr/>
        </p:nvSpPr>
        <p:spPr>
          <a:xfrm>
            <a:off x="861750" y="5741551"/>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entury Gothic"/>
                <a:ea typeface="Century Gothic"/>
                <a:cs typeface="Century Gothic"/>
                <a:sym typeface="Century Gothic"/>
              </a:rPr>
              <a:t>inundated </a:t>
            </a:r>
            <a:endParaRPr sz="14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entury Gothic"/>
                <a:ea typeface="Century Gothic"/>
                <a:cs typeface="Century Gothic"/>
                <a:sym typeface="Century Gothic"/>
              </a:rPr>
              <a:t>(open water + inundated vegetation)</a:t>
            </a:r>
            <a:endParaRPr sz="1400" b="0" i="1" u="none" strike="noStrike" cap="none" dirty="0">
              <a:solidFill>
                <a:srgbClr val="000000"/>
              </a:solidFill>
              <a:latin typeface="Century Gothic"/>
              <a:ea typeface="Century Gothic"/>
              <a:cs typeface="Century Gothic"/>
              <a:sym typeface="Century Gothic"/>
            </a:endParaRPr>
          </a:p>
        </p:txBody>
      </p:sp>
      <p:sp>
        <p:nvSpPr>
          <p:cNvPr id="459" name="Google Shape;459;p32"/>
          <p:cNvSpPr/>
          <p:nvPr/>
        </p:nvSpPr>
        <p:spPr>
          <a:xfrm>
            <a:off x="4429425" y="5514476"/>
            <a:ext cx="250200" cy="170433"/>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2"/>
          <p:cNvSpPr/>
          <p:nvPr/>
        </p:nvSpPr>
        <p:spPr>
          <a:xfrm>
            <a:off x="4429425" y="5856151"/>
            <a:ext cx="250200" cy="17043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2"/>
          <p:cNvSpPr txBox="1"/>
          <p:nvPr/>
        </p:nvSpPr>
        <p:spPr>
          <a:xfrm>
            <a:off x="4679625" y="5399876"/>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entury Gothic"/>
                <a:ea typeface="Century Gothic"/>
                <a:cs typeface="Century Gothic"/>
                <a:sym typeface="Century Gothic"/>
              </a:rPr>
              <a:t>not inundated</a:t>
            </a:r>
            <a:endParaRPr sz="1400" b="0" i="0" u="none" strike="noStrike" cap="none" dirty="0">
              <a:solidFill>
                <a:srgbClr val="000000"/>
              </a:solidFill>
              <a:latin typeface="Century Gothic"/>
              <a:ea typeface="Century Gothic"/>
              <a:cs typeface="Century Gothic"/>
              <a:sym typeface="Century Gothic"/>
            </a:endParaRPr>
          </a:p>
        </p:txBody>
      </p:sp>
      <p:sp>
        <p:nvSpPr>
          <p:cNvPr id="462" name="Google Shape;462;p32"/>
          <p:cNvSpPr txBox="1"/>
          <p:nvPr/>
        </p:nvSpPr>
        <p:spPr>
          <a:xfrm>
            <a:off x="4679625" y="5741551"/>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inundated </a:t>
            </a: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Century Gothic"/>
                <a:ea typeface="Century Gothic"/>
                <a:cs typeface="Century Gothic"/>
                <a:sym typeface="Century Gothic"/>
              </a:rPr>
              <a:t>(open water + inundated vegetation)</a:t>
            </a:r>
            <a:endParaRPr sz="1400" b="0" i="1" u="none" strike="noStrike" cap="none">
              <a:solidFill>
                <a:srgbClr val="000000"/>
              </a:solidFill>
              <a:latin typeface="Century Gothic"/>
              <a:ea typeface="Century Gothic"/>
              <a:cs typeface="Century Gothic"/>
              <a:sym typeface="Century Gothic"/>
            </a:endParaRPr>
          </a:p>
        </p:txBody>
      </p:sp>
      <p:sp>
        <p:nvSpPr>
          <p:cNvPr id="463" name="Google Shape;463;p32"/>
          <p:cNvSpPr/>
          <p:nvPr/>
        </p:nvSpPr>
        <p:spPr>
          <a:xfrm rot="10800000">
            <a:off x="8357725" y="5485301"/>
            <a:ext cx="250200" cy="515795"/>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2"/>
          <p:cNvSpPr txBox="1"/>
          <p:nvPr/>
        </p:nvSpPr>
        <p:spPr>
          <a:xfrm>
            <a:off x="8697600" y="5323676"/>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not inundated</a:t>
            </a:r>
            <a:endParaRPr sz="1400" b="0" i="0" u="none" strike="noStrike" cap="none">
              <a:solidFill>
                <a:srgbClr val="000000"/>
              </a:solidFill>
              <a:latin typeface="Century Gothic"/>
              <a:ea typeface="Century Gothic"/>
              <a:cs typeface="Century Gothic"/>
              <a:sym typeface="Century Gothic"/>
            </a:endParaRPr>
          </a:p>
        </p:txBody>
      </p:sp>
      <p:sp>
        <p:nvSpPr>
          <p:cNvPr id="465" name="Google Shape;465;p32"/>
          <p:cNvSpPr txBox="1"/>
          <p:nvPr/>
        </p:nvSpPr>
        <p:spPr>
          <a:xfrm>
            <a:off x="8697600" y="589952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entury Gothic"/>
                <a:ea typeface="Century Gothic"/>
                <a:cs typeface="Century Gothic"/>
                <a:sym typeface="Century Gothic"/>
              </a:rPr>
              <a:t>open water</a:t>
            </a:r>
            <a:endParaRPr sz="1400" b="0" i="1" u="none" strike="noStrike" cap="none" dirty="0">
              <a:solidFill>
                <a:srgbClr val="000000"/>
              </a:solidFill>
              <a:latin typeface="Century Gothic"/>
              <a:ea typeface="Century Gothic"/>
              <a:cs typeface="Century Gothic"/>
              <a:sym typeface="Century Gothic"/>
            </a:endParaRPr>
          </a:p>
        </p:txBody>
      </p:sp>
      <p:sp>
        <p:nvSpPr>
          <p:cNvPr id="466" name="Google Shape;466;p32"/>
          <p:cNvSpPr txBox="1"/>
          <p:nvPr/>
        </p:nvSpPr>
        <p:spPr>
          <a:xfrm>
            <a:off x="8697600" y="5715014"/>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inundated vegetation</a:t>
            </a:r>
            <a:endParaRPr sz="1400" b="0" i="1" u="none" strike="noStrike" cap="none">
              <a:solidFill>
                <a:srgbClr val="000000"/>
              </a:solidFill>
              <a:latin typeface="Century Gothic"/>
              <a:ea typeface="Century Gothic"/>
              <a:cs typeface="Century Gothic"/>
              <a:sym typeface="Century Gothic"/>
            </a:endParaRPr>
          </a:p>
        </p:txBody>
      </p:sp>
      <p:pic>
        <p:nvPicPr>
          <p:cNvPr id="467" name="Google Shape;467;p32"/>
          <p:cNvPicPr preferRelativeResize="0"/>
          <p:nvPr/>
        </p:nvPicPr>
        <p:blipFill rotWithShape="1">
          <a:blip r:embed="rId3">
            <a:alphaModFix/>
          </a:blip>
          <a:srcRect l="26470" t="3745" r="4736" b="6308"/>
          <a:stretch/>
        </p:blipFill>
        <p:spPr>
          <a:xfrm>
            <a:off x="7825000" y="1928671"/>
            <a:ext cx="2988299" cy="3069953"/>
          </a:xfrm>
          <a:prstGeom prst="rect">
            <a:avLst/>
          </a:prstGeom>
          <a:noFill/>
          <a:ln>
            <a:noFill/>
          </a:ln>
        </p:spPr>
      </p:pic>
      <p:pic>
        <p:nvPicPr>
          <p:cNvPr id="468" name="Google Shape;468;p32"/>
          <p:cNvPicPr preferRelativeResize="0"/>
          <p:nvPr/>
        </p:nvPicPr>
        <p:blipFill rotWithShape="1">
          <a:blip r:embed="rId4">
            <a:alphaModFix/>
          </a:blip>
          <a:srcRect l="23466" r="822"/>
          <a:stretch/>
        </p:blipFill>
        <p:spPr>
          <a:xfrm>
            <a:off x="4042067" y="1928672"/>
            <a:ext cx="3080122" cy="3069953"/>
          </a:xfrm>
          <a:prstGeom prst="rect">
            <a:avLst/>
          </a:prstGeom>
          <a:noFill/>
          <a:ln>
            <a:noFill/>
          </a:ln>
        </p:spPr>
      </p:pic>
      <p:pic>
        <p:nvPicPr>
          <p:cNvPr id="469" name="Google Shape;469;p32"/>
          <p:cNvPicPr preferRelativeResize="0"/>
          <p:nvPr/>
        </p:nvPicPr>
        <p:blipFill rotWithShape="1">
          <a:blip r:embed="rId5">
            <a:alphaModFix/>
          </a:blip>
          <a:srcRect b="4383"/>
          <a:stretch/>
        </p:blipFill>
        <p:spPr>
          <a:xfrm>
            <a:off x="456400" y="1957350"/>
            <a:ext cx="2943525" cy="3041275"/>
          </a:xfrm>
          <a:prstGeom prst="rect">
            <a:avLst/>
          </a:prstGeom>
          <a:noFill/>
          <a:ln>
            <a:noFill/>
          </a:ln>
        </p:spPr>
      </p:pic>
      <p:sp>
        <p:nvSpPr>
          <p:cNvPr id="21" name="Google Shape;562;p37"/>
          <p:cNvSpPr txBox="1"/>
          <p:nvPr/>
        </p:nvSpPr>
        <p:spPr>
          <a:xfrm>
            <a:off x="8482825" y="4971675"/>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rgbClr val="000000"/>
                </a:solidFill>
                <a:latin typeface="Century Gothic"/>
                <a:ea typeface="Century Gothic"/>
                <a:cs typeface="Century Gothic"/>
                <a:sym typeface="Century Gothic"/>
              </a:rPr>
              <a:t>Image Credit: </a:t>
            </a:r>
            <a:r>
              <a:rPr lang="en-US" sz="1200" b="0" i="0" u="none" strike="noStrike" cap="none" dirty="0" smtClean="0">
                <a:solidFill>
                  <a:srgbClr val="000000"/>
                </a:solidFill>
                <a:latin typeface="Century Gothic"/>
                <a:ea typeface="Century Gothic"/>
                <a:cs typeface="Century Gothic"/>
                <a:sym typeface="Century Gothic"/>
              </a:rPr>
              <a:t>Planet Labs Inc.</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3"/>
          <p:cNvSpPr txBox="1">
            <a:spLocks noGrp="1"/>
          </p:cNvSpPr>
          <p:nvPr>
            <p:ph type="title"/>
          </p:nvPr>
        </p:nvSpPr>
        <p:spPr>
          <a:xfrm>
            <a:off x="1000125" y="419829"/>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a:t>
            </a:r>
            <a:r>
              <a:rPr lang="en-US" sz="4000" dirty="0">
                <a:solidFill>
                  <a:srgbClr val="517D63"/>
                </a:solidFill>
              </a:rPr>
              <a:t>c</a:t>
            </a:r>
            <a:r>
              <a:rPr lang="en-US" sz="4000" dirty="0"/>
              <a:t>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err="1"/>
              <a:t>Crea</a:t>
            </a:r>
            <a:r>
              <a:rPr lang="en-US" sz="2700" dirty="0"/>
              <a:t> Creek Single-Date Classification</a:t>
            </a:r>
            <a:endParaRPr sz="2700" b="0" i="0" u="none" strike="noStrike" cap="none" dirty="0">
              <a:solidFill>
                <a:srgbClr val="2E8652"/>
              </a:solidFill>
              <a:latin typeface="Century Gothic"/>
              <a:ea typeface="Century Gothic"/>
              <a:cs typeface="Century Gothic"/>
              <a:sym typeface="Century Gothic"/>
            </a:endParaRPr>
          </a:p>
        </p:txBody>
      </p:sp>
      <p:graphicFrame>
        <p:nvGraphicFramePr>
          <p:cNvPr id="476" name="Google Shape;476;p33"/>
          <p:cNvGraphicFramePr/>
          <p:nvPr>
            <p:extLst>
              <p:ext uri="{D42A27DB-BD31-4B8C-83A1-F6EECF244321}">
                <p14:modId xmlns:p14="http://schemas.microsoft.com/office/powerpoint/2010/main" val="1950151879"/>
              </p:ext>
            </p:extLst>
          </p:nvPr>
        </p:nvGraphicFramePr>
        <p:xfrm>
          <a:off x="1051634" y="3228711"/>
          <a:ext cx="4598889" cy="2445258"/>
        </p:xfrm>
        <a:graphic>
          <a:graphicData uri="http://schemas.openxmlformats.org/drawingml/2006/table">
            <a:tbl>
              <a:tblPr>
                <a:noFill/>
                <a:tableStyleId>{086D0214-A0B3-4BDB-B56F-431D68382793}</a:tableStyleId>
              </a:tblPr>
              <a:tblGrid>
                <a:gridCol w="1325287">
                  <a:extLst>
                    <a:ext uri="{9D8B030D-6E8A-4147-A177-3AD203B41FA5}">
                      <a16:colId xmlns:a16="http://schemas.microsoft.com/office/drawing/2014/main" val="20000"/>
                    </a:ext>
                  </a:extLst>
                </a:gridCol>
                <a:gridCol w="1511441">
                  <a:extLst>
                    <a:ext uri="{9D8B030D-6E8A-4147-A177-3AD203B41FA5}">
                      <a16:colId xmlns:a16="http://schemas.microsoft.com/office/drawing/2014/main" val="20001"/>
                    </a:ext>
                  </a:extLst>
                </a:gridCol>
                <a:gridCol w="1762161">
                  <a:extLst>
                    <a:ext uri="{9D8B030D-6E8A-4147-A177-3AD203B41FA5}">
                      <a16:colId xmlns:a16="http://schemas.microsoft.com/office/drawing/2014/main" val="20002"/>
                    </a:ext>
                  </a:extLst>
                </a:gridCol>
              </a:tblGrid>
              <a:tr h="508577">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Landsat 8 DSWE</a:t>
                      </a: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0427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Non 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4273">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Non 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92.4%</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31.4%</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28135">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7.66%</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68.6%</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477" name="Google Shape;477;p33"/>
          <p:cNvSpPr txBox="1"/>
          <p:nvPr/>
        </p:nvSpPr>
        <p:spPr>
          <a:xfrm rot="-5400000">
            <a:off x="-137041" y="4361238"/>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entury Gothic"/>
                <a:ea typeface="Century Gothic"/>
                <a:cs typeface="Century Gothic"/>
                <a:sym typeface="Century Gothic"/>
              </a:rPr>
              <a:t>SAR Classification</a:t>
            </a:r>
            <a:endParaRPr sz="1400" b="0" i="0" u="none" strike="noStrike" cap="none" dirty="0">
              <a:solidFill>
                <a:srgbClr val="000000"/>
              </a:solidFill>
              <a:latin typeface="Century Gothic"/>
              <a:ea typeface="Century Gothic"/>
              <a:cs typeface="Century Gothic"/>
              <a:sym typeface="Century Gothic"/>
            </a:endParaRPr>
          </a:p>
        </p:txBody>
      </p:sp>
      <p:sp>
        <p:nvSpPr>
          <p:cNvPr id="478" name="Google Shape;478;p33"/>
          <p:cNvSpPr txBox="1"/>
          <p:nvPr/>
        </p:nvSpPr>
        <p:spPr>
          <a:xfrm>
            <a:off x="843540" y="2583178"/>
            <a:ext cx="3572151"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Century Gothic"/>
                <a:ea typeface="Century Gothic"/>
                <a:cs typeface="Century Gothic"/>
                <a:sym typeface="Century Gothic"/>
              </a:rPr>
              <a:t>Overall agreement: 89.03%</a:t>
            </a:r>
            <a:endParaRPr sz="2000" b="1" i="0" u="none" strike="noStrike" cap="none" dirty="0">
              <a:solidFill>
                <a:srgbClr val="000000"/>
              </a:solidFill>
              <a:latin typeface="Century Gothic"/>
              <a:ea typeface="Century Gothic"/>
              <a:cs typeface="Century Gothic"/>
              <a:sym typeface="Century Gothic"/>
            </a:endParaRPr>
          </a:p>
        </p:txBody>
      </p:sp>
      <p:pic>
        <p:nvPicPr>
          <p:cNvPr id="479" name="Google Shape;479;p33"/>
          <p:cNvPicPr preferRelativeResize="0"/>
          <p:nvPr/>
        </p:nvPicPr>
        <p:blipFill rotWithShape="1">
          <a:blip r:embed="rId3">
            <a:alphaModFix/>
          </a:blip>
          <a:srcRect/>
          <a:stretch/>
        </p:blipFill>
        <p:spPr>
          <a:xfrm>
            <a:off x="-852550" y="76278"/>
            <a:ext cx="808323" cy="479400"/>
          </a:xfrm>
          <a:prstGeom prst="rect">
            <a:avLst/>
          </a:prstGeom>
          <a:noFill/>
          <a:ln>
            <a:noFill/>
          </a:ln>
        </p:spPr>
      </p:pic>
      <p:sp>
        <p:nvSpPr>
          <p:cNvPr id="480" name="Google Shape;480;p33"/>
          <p:cNvSpPr txBox="1"/>
          <p:nvPr/>
        </p:nvSpPr>
        <p:spPr>
          <a:xfrm>
            <a:off x="5937472" y="3351032"/>
            <a:ext cx="5158140" cy="2647912"/>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517D63"/>
              </a:buClr>
              <a:buSzPts val="2000"/>
              <a:buFont typeface="Noto Sans Symbols"/>
              <a:buChar char="▶"/>
            </a:pPr>
            <a:r>
              <a:rPr lang="en-US" sz="2000" b="0" i="0" u="none" strike="noStrike" cap="none" dirty="0">
                <a:solidFill>
                  <a:srgbClr val="000000"/>
                </a:solidFill>
                <a:latin typeface="Century Gothic"/>
                <a:ea typeface="Century Gothic"/>
                <a:cs typeface="Century Gothic"/>
                <a:sym typeface="Century Gothic"/>
              </a:rPr>
              <a:t>Higher overall agreement between non-inundated areas than for inundated areas.</a:t>
            </a:r>
            <a:endParaRPr dirty="0"/>
          </a:p>
          <a:p>
            <a:pPr marL="10160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517D63"/>
              </a:buClr>
              <a:buSzPts val="2000"/>
              <a:buFont typeface="Noto Sans Symbols"/>
              <a:buChar char="▶"/>
            </a:pPr>
            <a:r>
              <a:rPr lang="en-US" sz="2000" b="0" i="0" u="none" strike="noStrike" cap="none" dirty="0">
                <a:solidFill>
                  <a:srgbClr val="000000"/>
                </a:solidFill>
                <a:latin typeface="Century Gothic"/>
                <a:ea typeface="Century Gothic"/>
                <a:cs typeface="Century Gothic"/>
                <a:sym typeface="Century Gothic"/>
              </a:rPr>
              <a:t>The SAR classifications captured less of river and included more inundation in borders of open water.</a:t>
            </a:r>
            <a:endParaRPr sz="2000" b="0" i="0" u="none" strike="noStrike" cap="none" dirty="0">
              <a:solidFill>
                <a:srgbClr val="000000"/>
              </a:solidFill>
              <a:latin typeface="Century Gothic"/>
              <a:ea typeface="Century Gothic"/>
              <a:cs typeface="Century Gothic"/>
              <a:sym typeface="Century Gothic"/>
            </a:endParaRPr>
          </a:p>
        </p:txBody>
      </p:sp>
      <p:sp>
        <p:nvSpPr>
          <p:cNvPr id="14" name="TextBox 13"/>
          <p:cNvSpPr txBox="1"/>
          <p:nvPr/>
        </p:nvSpPr>
        <p:spPr>
          <a:xfrm>
            <a:off x="843541" y="1494980"/>
            <a:ext cx="7573352" cy="1015663"/>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Ground Truth = Landsat 8 DSWE July </a:t>
            </a:r>
            <a:r>
              <a:rPr lang="en-US" sz="2000" dirty="0" smtClean="0">
                <a:latin typeface="Century Gothic" panose="020B0502020202020204" pitchFamily="34" charset="0"/>
              </a:rPr>
              <a:t>9, </a:t>
            </a:r>
            <a:r>
              <a:rPr lang="en-US" sz="2000" dirty="0" smtClean="0">
                <a:latin typeface="Century Gothic" panose="020B0502020202020204" pitchFamily="34" charset="0"/>
              </a:rPr>
              <a:t>2017</a:t>
            </a:r>
          </a:p>
          <a:p>
            <a:pPr>
              <a:lnSpc>
                <a:spcPct val="150000"/>
              </a:lnSpc>
            </a:pPr>
            <a:r>
              <a:rPr lang="en-US" sz="2000" dirty="0" smtClean="0">
                <a:latin typeface="Century Gothic" panose="020B0502020202020204" pitchFamily="34" charset="0"/>
              </a:rPr>
              <a:t>Comparison = Sentinel-1 C-SAR Classification July </a:t>
            </a:r>
            <a:r>
              <a:rPr lang="en-US" sz="2000" dirty="0" smtClean="0">
                <a:latin typeface="Century Gothic" panose="020B0502020202020204" pitchFamily="34" charset="0"/>
              </a:rPr>
              <a:t>4, </a:t>
            </a:r>
            <a:r>
              <a:rPr lang="en-US" sz="2000" dirty="0" smtClean="0">
                <a:latin typeface="Century Gothic" panose="020B0502020202020204" pitchFamily="34" charset="0"/>
              </a:rPr>
              <a:t>2017</a:t>
            </a:r>
            <a:endParaRPr lang="en-US" sz="2000" dirty="0">
              <a:latin typeface="Century Gothic" panose="020B0502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3" name="Google Shape;493;p34"/>
          <p:cNvPicPr preferRelativeResize="0"/>
          <p:nvPr/>
        </p:nvPicPr>
        <p:blipFill rotWithShape="1">
          <a:blip r:embed="rId3">
            <a:alphaModFix/>
          </a:blip>
          <a:srcRect/>
          <a:stretch/>
        </p:blipFill>
        <p:spPr>
          <a:xfrm rot="-653539">
            <a:off x="4383821" y="1633131"/>
            <a:ext cx="3856258" cy="3687287"/>
          </a:xfrm>
          <a:prstGeom prst="rect">
            <a:avLst/>
          </a:prstGeom>
          <a:noFill/>
          <a:ln>
            <a:noFill/>
          </a:ln>
        </p:spPr>
      </p:pic>
      <p:sp>
        <p:nvSpPr>
          <p:cNvPr id="494" name="Google Shape;494;p34"/>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a:t>Selawik</a:t>
            </a:r>
            <a:endParaRPr sz="4000"/>
          </a:p>
          <a:p>
            <a:pPr marL="0" marR="0" lvl="0" indent="0" algn="l" rtl="0">
              <a:lnSpc>
                <a:spcPct val="90000"/>
              </a:lnSpc>
              <a:spcBef>
                <a:spcPts val="0"/>
              </a:spcBef>
              <a:spcAft>
                <a:spcPts val="0"/>
              </a:spcAft>
              <a:buClr>
                <a:srgbClr val="2E8652"/>
              </a:buClr>
              <a:buSzPts val="4800"/>
              <a:buFont typeface="Century Gothic"/>
              <a:buNone/>
            </a:pPr>
            <a:r>
              <a:rPr lang="en-US" sz="2700"/>
              <a:t>SAR Single-Date Classification</a:t>
            </a:r>
            <a:endParaRPr sz="2700" b="0" i="0" u="none" strike="noStrike" cap="none">
              <a:solidFill>
                <a:srgbClr val="2E8652"/>
              </a:solidFill>
              <a:latin typeface="Century Gothic"/>
              <a:ea typeface="Century Gothic"/>
              <a:cs typeface="Century Gothic"/>
              <a:sym typeface="Century Gothic"/>
            </a:endParaRPr>
          </a:p>
        </p:txBody>
      </p:sp>
      <p:sp>
        <p:nvSpPr>
          <p:cNvPr id="495" name="Google Shape;495;p34"/>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Sentinel-1 C-SAR</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7/16/2017</a:t>
            </a:r>
            <a:endParaRPr sz="1800" b="0" i="0" u="none" strike="noStrike" cap="none">
              <a:solidFill>
                <a:srgbClr val="000000"/>
              </a:solidFill>
              <a:latin typeface="Century Gothic"/>
              <a:ea typeface="Century Gothic"/>
              <a:cs typeface="Century Gothic"/>
              <a:sym typeface="Century Gothic"/>
            </a:endParaRPr>
          </a:p>
        </p:txBody>
      </p:sp>
      <p:sp>
        <p:nvSpPr>
          <p:cNvPr id="496" name="Google Shape;496;p34"/>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RapidEye NDWI</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7/7/2017</a:t>
            </a:r>
            <a:endParaRPr sz="1800" b="0" i="0" u="none" strike="noStrike" cap="none">
              <a:solidFill>
                <a:srgbClr val="000000"/>
              </a:solidFill>
              <a:latin typeface="Century Gothic"/>
              <a:ea typeface="Century Gothic"/>
              <a:cs typeface="Century Gothic"/>
              <a:sym typeface="Century Gothic"/>
            </a:endParaRPr>
          </a:p>
        </p:txBody>
      </p:sp>
      <p:sp>
        <p:nvSpPr>
          <p:cNvPr id="497" name="Google Shape;497;p34"/>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Landsat 8 OLI DSWE</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7/21/2017</a:t>
            </a:r>
            <a:endParaRPr sz="1800" b="0" i="0" u="none" strike="noStrike" cap="none">
              <a:solidFill>
                <a:srgbClr val="000000"/>
              </a:solidFill>
              <a:latin typeface="Century Gothic"/>
              <a:ea typeface="Century Gothic"/>
              <a:cs typeface="Century Gothic"/>
              <a:sym typeface="Century Gothic"/>
            </a:endParaRPr>
          </a:p>
        </p:txBody>
      </p:sp>
      <p:sp>
        <p:nvSpPr>
          <p:cNvPr id="498" name="Google Shape;498;p34"/>
          <p:cNvSpPr/>
          <p:nvPr/>
        </p:nvSpPr>
        <p:spPr>
          <a:xfrm>
            <a:off x="611550"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4"/>
          <p:cNvSpPr/>
          <p:nvPr/>
        </p:nvSpPr>
        <p:spPr>
          <a:xfrm>
            <a:off x="611550"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4"/>
          <p:cNvSpPr txBox="1"/>
          <p:nvPr/>
        </p:nvSpPr>
        <p:spPr>
          <a:xfrm>
            <a:off x="861750"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entury Gothic"/>
                <a:ea typeface="Century Gothic"/>
                <a:cs typeface="Century Gothic"/>
                <a:sym typeface="Century Gothic"/>
              </a:rPr>
              <a:t>not inundated</a:t>
            </a:r>
            <a:endParaRPr sz="1600" b="0" i="0" u="none" strike="noStrike" cap="none" dirty="0">
              <a:solidFill>
                <a:srgbClr val="000000"/>
              </a:solidFill>
              <a:latin typeface="Century Gothic"/>
              <a:ea typeface="Century Gothic"/>
              <a:cs typeface="Century Gothic"/>
              <a:sym typeface="Century Gothic"/>
            </a:endParaRPr>
          </a:p>
        </p:txBody>
      </p:sp>
      <p:sp>
        <p:nvSpPr>
          <p:cNvPr id="501" name="Google Shape;501;p34"/>
          <p:cNvSpPr txBox="1"/>
          <p:nvPr/>
        </p:nvSpPr>
        <p:spPr>
          <a:xfrm>
            <a:off x="861750"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entury Gothic"/>
                <a:ea typeface="Century Gothic"/>
                <a:cs typeface="Century Gothic"/>
                <a:sym typeface="Century Gothic"/>
              </a:rPr>
              <a:t>inundated </a:t>
            </a:r>
            <a:endParaRPr sz="16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rgbClr val="000000"/>
                </a:solidFill>
                <a:latin typeface="Century Gothic"/>
                <a:ea typeface="Century Gothic"/>
                <a:cs typeface="Century Gothic"/>
                <a:sym typeface="Century Gothic"/>
              </a:rPr>
              <a:t>(open water + inundated vegetation)</a:t>
            </a:r>
            <a:endParaRPr sz="1600" b="0" i="1" u="none" strike="noStrike" cap="none" dirty="0">
              <a:solidFill>
                <a:srgbClr val="000000"/>
              </a:solidFill>
              <a:latin typeface="Century Gothic"/>
              <a:ea typeface="Century Gothic"/>
              <a:cs typeface="Century Gothic"/>
              <a:sym typeface="Century Gothic"/>
            </a:endParaRPr>
          </a:p>
        </p:txBody>
      </p:sp>
      <p:sp>
        <p:nvSpPr>
          <p:cNvPr id="502" name="Google Shape;502;p34"/>
          <p:cNvSpPr/>
          <p:nvPr/>
        </p:nvSpPr>
        <p:spPr>
          <a:xfrm>
            <a:off x="4429425"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4"/>
          <p:cNvSpPr/>
          <p:nvPr/>
        </p:nvSpPr>
        <p:spPr>
          <a:xfrm>
            <a:off x="4429425"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4"/>
          <p:cNvSpPr txBox="1"/>
          <p:nvPr/>
        </p:nvSpPr>
        <p:spPr>
          <a:xfrm>
            <a:off x="4679625"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505" name="Google Shape;505;p34"/>
          <p:cNvSpPr txBox="1"/>
          <p:nvPr/>
        </p:nvSpPr>
        <p:spPr>
          <a:xfrm>
            <a:off x="4679625"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Century Gothic"/>
                <a:ea typeface="Century Gothic"/>
                <a:cs typeface="Century Gothic"/>
                <a:sym typeface="Century Gothic"/>
              </a:rPr>
              <a:t>(open water + inundated vegetation)</a:t>
            </a:r>
            <a:endParaRPr sz="1600" b="0" i="1" u="none" strike="noStrike" cap="none">
              <a:solidFill>
                <a:srgbClr val="000000"/>
              </a:solidFill>
              <a:latin typeface="Century Gothic"/>
              <a:ea typeface="Century Gothic"/>
              <a:cs typeface="Century Gothic"/>
              <a:sym typeface="Century Gothic"/>
            </a:endParaRPr>
          </a:p>
        </p:txBody>
      </p:sp>
      <p:sp>
        <p:nvSpPr>
          <p:cNvPr id="506" name="Google Shape;506;p34"/>
          <p:cNvSpPr/>
          <p:nvPr/>
        </p:nvSpPr>
        <p:spPr>
          <a:xfrm rot="10800000">
            <a:off x="8357725" y="5528843"/>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4"/>
          <p:cNvSpPr txBox="1"/>
          <p:nvPr/>
        </p:nvSpPr>
        <p:spPr>
          <a:xfrm>
            <a:off x="8697600" y="5367218"/>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entury Gothic"/>
                <a:ea typeface="Century Gothic"/>
                <a:cs typeface="Century Gothic"/>
                <a:sym typeface="Century Gothic"/>
              </a:rPr>
              <a:t>not inundated</a:t>
            </a:r>
            <a:endParaRPr sz="1600" b="0" i="0" u="none" strike="noStrike" cap="none" dirty="0">
              <a:solidFill>
                <a:srgbClr val="000000"/>
              </a:solidFill>
              <a:latin typeface="Century Gothic"/>
              <a:ea typeface="Century Gothic"/>
              <a:cs typeface="Century Gothic"/>
              <a:sym typeface="Century Gothic"/>
            </a:endParaRPr>
          </a:p>
        </p:txBody>
      </p:sp>
      <p:sp>
        <p:nvSpPr>
          <p:cNvPr id="508" name="Google Shape;508;p34"/>
          <p:cNvSpPr txBox="1"/>
          <p:nvPr/>
        </p:nvSpPr>
        <p:spPr>
          <a:xfrm>
            <a:off x="8697600" y="5997493"/>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open water</a:t>
            </a:r>
            <a:endParaRPr sz="1600" b="0" i="1" u="none" strike="noStrike" cap="none">
              <a:solidFill>
                <a:srgbClr val="000000"/>
              </a:solidFill>
              <a:latin typeface="Century Gothic"/>
              <a:ea typeface="Century Gothic"/>
              <a:cs typeface="Century Gothic"/>
              <a:sym typeface="Century Gothic"/>
            </a:endParaRPr>
          </a:p>
        </p:txBody>
      </p:sp>
      <p:sp>
        <p:nvSpPr>
          <p:cNvPr id="509" name="Google Shape;509;p34"/>
          <p:cNvSpPr txBox="1"/>
          <p:nvPr/>
        </p:nvSpPr>
        <p:spPr>
          <a:xfrm>
            <a:off x="8697600" y="568235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entury Gothic"/>
                <a:ea typeface="Century Gothic"/>
                <a:cs typeface="Century Gothic"/>
                <a:sym typeface="Century Gothic"/>
              </a:rPr>
              <a:t>inundated vegetation</a:t>
            </a:r>
            <a:endParaRPr sz="1600" b="0" i="1" u="none" strike="noStrike" cap="none" dirty="0">
              <a:solidFill>
                <a:srgbClr val="000000"/>
              </a:solidFill>
              <a:latin typeface="Century Gothic"/>
              <a:ea typeface="Century Gothic"/>
              <a:cs typeface="Century Gothic"/>
              <a:sym typeface="Century Gothic"/>
            </a:endParaRPr>
          </a:p>
        </p:txBody>
      </p:sp>
      <p:pic>
        <p:nvPicPr>
          <p:cNvPr id="510" name="Google Shape;510;p34"/>
          <p:cNvPicPr preferRelativeResize="0"/>
          <p:nvPr/>
        </p:nvPicPr>
        <p:blipFill rotWithShape="1">
          <a:blip r:embed="rId4">
            <a:alphaModFix/>
          </a:blip>
          <a:srcRect/>
          <a:stretch/>
        </p:blipFill>
        <p:spPr>
          <a:xfrm>
            <a:off x="8080875" y="2019675"/>
            <a:ext cx="3952227" cy="3001700"/>
          </a:xfrm>
          <a:prstGeom prst="rect">
            <a:avLst/>
          </a:prstGeom>
          <a:noFill/>
          <a:ln>
            <a:noFill/>
          </a:ln>
        </p:spPr>
      </p:pic>
      <p:sp>
        <p:nvSpPr>
          <p:cNvPr id="21" name="Google Shape;562;p37"/>
          <p:cNvSpPr txBox="1"/>
          <p:nvPr/>
        </p:nvSpPr>
        <p:spPr>
          <a:xfrm>
            <a:off x="9649500" y="5012350"/>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rgbClr val="000000"/>
                </a:solidFill>
                <a:latin typeface="Century Gothic"/>
                <a:ea typeface="Century Gothic"/>
                <a:cs typeface="Century Gothic"/>
                <a:sym typeface="Century Gothic"/>
              </a:rPr>
              <a:t>Image Credit: </a:t>
            </a:r>
            <a:r>
              <a:rPr lang="en-US" sz="1200" b="0" i="0" u="none" strike="noStrike" cap="none" dirty="0" smtClean="0">
                <a:solidFill>
                  <a:srgbClr val="000000"/>
                </a:solidFill>
                <a:latin typeface="Century Gothic"/>
                <a:ea typeface="Century Gothic"/>
                <a:cs typeface="Century Gothic"/>
                <a:sym typeface="Century Gothic"/>
              </a:rPr>
              <a:t>Planet Labs Inc.</a:t>
            </a:r>
            <a:endParaRPr sz="1200" b="0" i="0" u="none" strike="noStrike" cap="none" dirty="0">
              <a:solidFill>
                <a:srgbClr val="000000"/>
              </a:solidFill>
              <a:latin typeface="Arial"/>
              <a:ea typeface="Arial"/>
              <a:cs typeface="Arial"/>
              <a:sym typeface="Arial"/>
            </a:endParaRPr>
          </a:p>
        </p:txBody>
      </p:sp>
      <p:pic>
        <p:nvPicPr>
          <p:cNvPr id="1026" name="Picture 2" descr="https://lh3.googleusercontent.com/hrf7LRUFEQI05je-yoIn7MRavgw9oYtIiqsjMD6YzCkTd2EKIZglOwcyMQOCmP1UOse5lStO3435b56FtqY6i70BO_7sfkbLqmEjyYpVeyVSLF3JECXtH6Qz-eqE-0sYkbWC9eRpW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 y="2023447"/>
            <a:ext cx="4081510" cy="2922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088425" y="276799"/>
            <a:ext cx="102330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Alaska’s Wetlands</a:t>
            </a:r>
            <a:endParaRPr sz="4800" b="0" i="0" u="none" strike="noStrike" cap="none">
              <a:solidFill>
                <a:srgbClr val="2E8652"/>
              </a:solidFill>
              <a:latin typeface="Century Gothic"/>
              <a:ea typeface="Century Gothic"/>
              <a:cs typeface="Century Gothic"/>
              <a:sym typeface="Century Gothic"/>
            </a:endParaRPr>
          </a:p>
        </p:txBody>
      </p:sp>
      <p:sp>
        <p:nvSpPr>
          <p:cNvPr id="158" name="Google Shape;158;p17"/>
          <p:cNvSpPr txBox="1">
            <a:spLocks noGrp="1"/>
          </p:cNvSpPr>
          <p:nvPr>
            <p:ph type="body" idx="1"/>
          </p:nvPr>
        </p:nvSpPr>
        <p:spPr>
          <a:xfrm>
            <a:off x="923825" y="1259200"/>
            <a:ext cx="5673600" cy="5064000"/>
          </a:xfrm>
          <a:prstGeom prst="rect">
            <a:avLst/>
          </a:prstGeom>
          <a:noFill/>
          <a:ln>
            <a:noFill/>
          </a:ln>
        </p:spPr>
        <p:txBody>
          <a:bodyPr spcFirstLastPara="1" wrap="square" lIns="91425" tIns="91425" rIns="91425" bIns="45700" anchor="ctr" anchorCtr="0">
            <a:noAutofit/>
          </a:bodyPr>
          <a:lstStyle/>
          <a:p>
            <a:pPr marL="355600" marR="0" lvl="0" indent="-355600" algn="l" rtl="0">
              <a:lnSpc>
                <a:spcPct val="150000"/>
              </a:lnSpc>
              <a:spcBef>
                <a:spcPts val="0"/>
              </a:spcBef>
              <a:spcAft>
                <a:spcPts val="0"/>
              </a:spcAft>
              <a:buClr>
                <a:srgbClr val="2E8652"/>
              </a:buClr>
              <a:buSzPts val="2200"/>
              <a:buFont typeface="Noto Sans Symbols"/>
              <a:buChar char="▶"/>
            </a:pPr>
            <a:r>
              <a:rPr lang="en-US" sz="2200" b="0" i="0" u="none" strike="noStrike" cap="none">
                <a:solidFill>
                  <a:srgbClr val="3F3F3F"/>
                </a:solidFill>
                <a:latin typeface="Century Gothic"/>
                <a:ea typeface="Century Gothic"/>
                <a:cs typeface="Century Gothic"/>
                <a:sym typeface="Century Gothic"/>
              </a:rPr>
              <a:t>65% of U</a:t>
            </a:r>
            <a:r>
              <a:rPr lang="en-US" sz="2200">
                <a:solidFill>
                  <a:srgbClr val="3F3F3F"/>
                </a:solidFill>
              </a:rPr>
              <a:t>S </a:t>
            </a:r>
            <a:r>
              <a:rPr lang="en-US" sz="2200" b="0" i="0" u="none" strike="noStrike" cap="none">
                <a:solidFill>
                  <a:srgbClr val="3F3F3F"/>
                </a:solidFill>
                <a:latin typeface="Century Gothic"/>
                <a:ea typeface="Century Gothic"/>
                <a:cs typeface="Century Gothic"/>
                <a:sym typeface="Century Gothic"/>
              </a:rPr>
              <a:t>wetlands located in Alaska</a:t>
            </a:r>
            <a:endParaRPr sz="2200" b="0" i="0" u="none" strike="noStrike" cap="none">
              <a:solidFill>
                <a:srgbClr val="3F3F3F"/>
              </a:solidFill>
              <a:latin typeface="Century Gothic"/>
              <a:ea typeface="Century Gothic"/>
              <a:cs typeface="Century Gothic"/>
              <a:sym typeface="Century Gothic"/>
            </a:endParaRPr>
          </a:p>
          <a:p>
            <a:pPr marL="355600" lvl="0" indent="-355600" algn="l" rtl="0">
              <a:lnSpc>
                <a:spcPct val="150000"/>
              </a:lnSpc>
              <a:spcBef>
                <a:spcPts val="0"/>
              </a:spcBef>
              <a:spcAft>
                <a:spcPts val="0"/>
              </a:spcAft>
              <a:buClr>
                <a:srgbClr val="2E8652"/>
              </a:buClr>
              <a:buSzPts val="2200"/>
              <a:buFont typeface="Noto Sans Symbols"/>
              <a:buChar char="▶"/>
            </a:pPr>
            <a:r>
              <a:rPr lang="en-US" sz="2200" b="0" i="0" u="none" strike="noStrike" cap="none">
                <a:solidFill>
                  <a:srgbClr val="3F3F3F"/>
                </a:solidFill>
              </a:rPr>
              <a:t>174 million acres of wetlands cover Alaska, 43% of its total surface area</a:t>
            </a:r>
            <a:endParaRPr sz="2200" b="0" i="0" u="none" strike="noStrike" cap="none">
              <a:solidFill>
                <a:srgbClr val="3F3F3F"/>
              </a:solidFill>
            </a:endParaRPr>
          </a:p>
          <a:p>
            <a:pPr marL="355600" marR="0" lvl="0" indent="-355600" algn="l" rtl="0">
              <a:lnSpc>
                <a:spcPct val="150000"/>
              </a:lnSpc>
              <a:spcBef>
                <a:spcPts val="0"/>
              </a:spcBef>
              <a:spcAft>
                <a:spcPts val="0"/>
              </a:spcAft>
              <a:buClr>
                <a:srgbClr val="2E8652"/>
              </a:buClr>
              <a:buSzPts val="2200"/>
              <a:buFont typeface="Noto Sans Symbols"/>
              <a:buChar char="▶"/>
            </a:pPr>
            <a:r>
              <a:rPr lang="en-US" sz="2200" b="0" i="0" u="none" strike="noStrike" cap="none">
                <a:solidFill>
                  <a:srgbClr val="3F3F3F"/>
                </a:solidFill>
                <a:latin typeface="Century Gothic"/>
                <a:ea typeface="Century Gothic"/>
                <a:cs typeface="Century Gothic"/>
                <a:sym typeface="Century Gothic"/>
              </a:rPr>
              <a:t>Many types of wetlands in Alaska: including forested</a:t>
            </a:r>
            <a:r>
              <a:rPr lang="en-US" sz="2200" b="0" i="0" u="none" strike="noStrike" cap="none">
                <a:solidFill>
                  <a:srgbClr val="3F3F3F"/>
                </a:solidFill>
              </a:rPr>
              <a:t>, tundra, marshes</a:t>
            </a:r>
            <a:endParaRPr sz="2200">
              <a:solidFill>
                <a:srgbClr val="3F3F3F"/>
              </a:solidFill>
            </a:endParaRPr>
          </a:p>
          <a:p>
            <a:pPr marL="355600" marR="0" lvl="0" indent="-355600" algn="l" rtl="0">
              <a:lnSpc>
                <a:spcPct val="150000"/>
              </a:lnSpc>
              <a:spcBef>
                <a:spcPts val="0"/>
              </a:spcBef>
              <a:spcAft>
                <a:spcPts val="0"/>
              </a:spcAft>
              <a:buClr>
                <a:srgbClr val="2E8652"/>
              </a:buClr>
              <a:buSzPts val="2200"/>
              <a:buFont typeface="Noto Sans Symbols"/>
              <a:buChar char="▶"/>
            </a:pPr>
            <a:r>
              <a:rPr lang="en-US" sz="2200">
                <a:solidFill>
                  <a:srgbClr val="3F3F3F"/>
                </a:solidFill>
              </a:rPr>
              <a:t>They provide ecosystem services such as flood control, water filtration, and crucial habitats</a:t>
            </a:r>
            <a:endParaRPr sz="2200">
              <a:solidFill>
                <a:srgbClr val="3F3F3F"/>
              </a:solidFill>
            </a:endParaRPr>
          </a:p>
          <a:p>
            <a:pPr marL="628650" marR="0" lvl="0" indent="-158750" algn="l" rtl="0">
              <a:lnSpc>
                <a:spcPct val="100000"/>
              </a:lnSpc>
              <a:spcBef>
                <a:spcPts val="0"/>
              </a:spcBef>
              <a:spcAft>
                <a:spcPts val="0"/>
              </a:spcAft>
              <a:buClr>
                <a:srgbClr val="3F3F3F"/>
              </a:buClr>
              <a:buSzPts val="2000"/>
              <a:buFont typeface="Noto Sans Symbols"/>
              <a:buNone/>
            </a:pPr>
            <a:endParaRPr sz="1400" b="0" i="0" u="none" strike="noStrike" cap="none">
              <a:solidFill>
                <a:schemeClr val="dk1"/>
              </a:solidFill>
              <a:latin typeface="Century Gothic"/>
              <a:ea typeface="Century Gothic"/>
              <a:cs typeface="Century Gothic"/>
              <a:sym typeface="Century Gothic"/>
            </a:endParaRPr>
          </a:p>
          <a:p>
            <a:pPr marL="628650" marR="0" lvl="0" indent="-158750" algn="l" rtl="0">
              <a:lnSpc>
                <a:spcPct val="100000"/>
              </a:lnSpc>
              <a:spcBef>
                <a:spcPts val="0"/>
              </a:spcBef>
              <a:spcAft>
                <a:spcPts val="0"/>
              </a:spcAft>
              <a:buClr>
                <a:srgbClr val="3F3F3F"/>
              </a:buClr>
              <a:buSzPts val="2000"/>
              <a:buFont typeface="Noto Sans Symbols"/>
              <a:buNone/>
            </a:pPr>
            <a:endParaRPr sz="1600" b="0" i="0" u="none" strike="noStrike" cap="none">
              <a:solidFill>
                <a:srgbClr val="3F3F3F"/>
              </a:solidFill>
              <a:latin typeface="Century Gothic"/>
              <a:ea typeface="Century Gothic"/>
              <a:cs typeface="Century Gothic"/>
              <a:sym typeface="Century Gothic"/>
            </a:endParaRPr>
          </a:p>
        </p:txBody>
      </p:sp>
      <p:pic>
        <p:nvPicPr>
          <p:cNvPr id="159" name="Google Shape;159;p17"/>
          <p:cNvPicPr preferRelativeResize="0"/>
          <p:nvPr/>
        </p:nvPicPr>
        <p:blipFill rotWithShape="1">
          <a:blip r:embed="rId3">
            <a:alphaModFix/>
          </a:blip>
          <a:srcRect/>
          <a:stretch/>
        </p:blipFill>
        <p:spPr>
          <a:xfrm>
            <a:off x="7196355" y="0"/>
            <a:ext cx="4995644" cy="3327150"/>
          </a:xfrm>
          <a:prstGeom prst="rect">
            <a:avLst/>
          </a:prstGeom>
          <a:noFill/>
          <a:ln>
            <a:noFill/>
          </a:ln>
        </p:spPr>
      </p:pic>
      <p:pic>
        <p:nvPicPr>
          <p:cNvPr id="160" name="Google Shape;160;p17"/>
          <p:cNvPicPr preferRelativeResize="0"/>
          <p:nvPr/>
        </p:nvPicPr>
        <p:blipFill rotWithShape="1">
          <a:blip r:embed="rId4">
            <a:alphaModFix/>
          </a:blip>
          <a:srcRect/>
          <a:stretch/>
        </p:blipFill>
        <p:spPr>
          <a:xfrm>
            <a:off x="6272925" y="3140450"/>
            <a:ext cx="7028998" cy="3953801"/>
          </a:xfrm>
          <a:prstGeom prst="rect">
            <a:avLst/>
          </a:prstGeom>
          <a:noFill/>
          <a:ln>
            <a:noFill/>
          </a:ln>
        </p:spPr>
      </p:pic>
      <p:sp>
        <p:nvSpPr>
          <p:cNvPr id="161" name="Google Shape;161;p17"/>
          <p:cNvSpPr txBox="1"/>
          <p:nvPr/>
        </p:nvSpPr>
        <p:spPr>
          <a:xfrm>
            <a:off x="7323001" y="2915280"/>
            <a:ext cx="4623523" cy="411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rgbClr val="FFFFFF"/>
                </a:solidFill>
                <a:latin typeface="Century Gothic"/>
                <a:ea typeface="Century Gothic"/>
                <a:cs typeface="Century Gothic"/>
                <a:sym typeface="Century Gothic"/>
              </a:rPr>
              <a:t>Image Credit: US NPS		               Kobuk, Alaska</a:t>
            </a:r>
            <a:endParaRPr sz="1200" b="0" i="0" u="none" strike="noStrike" cap="none">
              <a:solidFill>
                <a:srgbClr val="FFFFFF"/>
              </a:solidFill>
              <a:latin typeface="Arial"/>
              <a:ea typeface="Arial"/>
              <a:cs typeface="Arial"/>
              <a:sym typeface="Arial"/>
            </a:endParaRPr>
          </a:p>
        </p:txBody>
      </p:sp>
      <p:sp>
        <p:nvSpPr>
          <p:cNvPr id="162" name="Google Shape;162;p17"/>
          <p:cNvSpPr txBox="1"/>
          <p:nvPr/>
        </p:nvSpPr>
        <p:spPr>
          <a:xfrm>
            <a:off x="7323008" y="6323105"/>
            <a:ext cx="2840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rgbClr val="FFFFFF"/>
                </a:solidFill>
                <a:latin typeface="Century Gothic"/>
                <a:ea typeface="Century Gothic"/>
                <a:cs typeface="Century Gothic"/>
                <a:sym typeface="Century Gothic"/>
              </a:rPr>
              <a:t>Image Credit: Alice Lin</a:t>
            </a:r>
            <a:endParaRPr sz="12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5"/>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a:t>
            </a:r>
            <a:r>
              <a:rPr lang="en-US" sz="4000" dirty="0">
                <a:solidFill>
                  <a:srgbClr val="517D63"/>
                </a:solidFill>
              </a:rPr>
              <a:t>c</a:t>
            </a:r>
            <a:r>
              <a:rPr lang="en-US" sz="4000" dirty="0"/>
              <a:t>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err="1" smtClean="0"/>
              <a:t>Selawik</a:t>
            </a:r>
            <a:r>
              <a:rPr lang="en-US" sz="2700" dirty="0" smtClean="0"/>
              <a:t> Single-Date </a:t>
            </a:r>
            <a:r>
              <a:rPr lang="en-US" sz="2700" dirty="0"/>
              <a:t>Classification</a:t>
            </a:r>
            <a:endParaRPr sz="2700" b="0" i="0" u="none" strike="noStrike" cap="none" dirty="0">
              <a:solidFill>
                <a:srgbClr val="2E8652"/>
              </a:solidFill>
              <a:latin typeface="Century Gothic"/>
              <a:ea typeface="Century Gothic"/>
              <a:cs typeface="Century Gothic"/>
              <a:sym typeface="Century Gothic"/>
            </a:endParaRPr>
          </a:p>
        </p:txBody>
      </p:sp>
      <p:graphicFrame>
        <p:nvGraphicFramePr>
          <p:cNvPr id="517" name="Google Shape;517;p35"/>
          <p:cNvGraphicFramePr/>
          <p:nvPr>
            <p:extLst>
              <p:ext uri="{D42A27DB-BD31-4B8C-83A1-F6EECF244321}">
                <p14:modId xmlns:p14="http://schemas.microsoft.com/office/powerpoint/2010/main" val="2741847276"/>
              </p:ext>
            </p:extLst>
          </p:nvPr>
        </p:nvGraphicFramePr>
        <p:xfrm>
          <a:off x="1059450" y="3243385"/>
          <a:ext cx="4575442" cy="2438400"/>
        </p:xfrm>
        <a:graphic>
          <a:graphicData uri="http://schemas.openxmlformats.org/drawingml/2006/table">
            <a:tbl>
              <a:tblPr>
                <a:noFill/>
                <a:tableStyleId>{086D0214-A0B3-4BDB-B56F-431D68382793}</a:tableStyleId>
              </a:tblPr>
              <a:tblGrid>
                <a:gridCol w="1318530">
                  <a:extLst>
                    <a:ext uri="{9D8B030D-6E8A-4147-A177-3AD203B41FA5}">
                      <a16:colId xmlns:a16="http://schemas.microsoft.com/office/drawing/2014/main" val="20000"/>
                    </a:ext>
                  </a:extLst>
                </a:gridCol>
                <a:gridCol w="1503736">
                  <a:extLst>
                    <a:ext uri="{9D8B030D-6E8A-4147-A177-3AD203B41FA5}">
                      <a16:colId xmlns:a16="http://schemas.microsoft.com/office/drawing/2014/main" val="20001"/>
                    </a:ext>
                  </a:extLst>
                </a:gridCol>
                <a:gridCol w="1753176">
                  <a:extLst>
                    <a:ext uri="{9D8B030D-6E8A-4147-A177-3AD203B41FA5}">
                      <a16:colId xmlns:a16="http://schemas.microsoft.com/office/drawing/2014/main" val="20002"/>
                    </a:ext>
                  </a:extLst>
                </a:gridCol>
              </a:tblGrid>
              <a:tr h="50715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entury Gothic"/>
                          <a:ea typeface="Century Gothic"/>
                          <a:cs typeface="Century Gothic"/>
                          <a:sym typeface="Century Gothic"/>
                        </a:rPr>
                        <a:t>Landsat 8 DSWE</a:t>
                      </a:r>
                      <a:endParaRPr sz="1400" u="none" strike="noStrike" cap="none" dirty="0">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02297">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Non 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latin typeface="Century Gothic"/>
                          <a:ea typeface="Century Gothic"/>
                          <a:cs typeface="Century Gothic"/>
                          <a:sym typeface="Century Gothic"/>
                        </a:rPr>
                        <a:t>Inundated</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2297">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Non 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9</a:t>
                      </a:r>
                      <a:r>
                        <a:rPr lang="en-US" sz="1500">
                          <a:latin typeface="Century Gothic"/>
                          <a:ea typeface="Century Gothic"/>
                          <a:cs typeface="Century Gothic"/>
                          <a:sym typeface="Century Gothic"/>
                        </a:rPr>
                        <a:t>3</a:t>
                      </a:r>
                      <a:r>
                        <a:rPr lang="en-US" sz="1500" u="none" strike="noStrike" cap="none">
                          <a:latin typeface="Century Gothic"/>
                          <a:ea typeface="Century Gothic"/>
                          <a:cs typeface="Century Gothic"/>
                          <a:sym typeface="Century Gothic"/>
                        </a:rPr>
                        <a:t>.</a:t>
                      </a:r>
                      <a:r>
                        <a:rPr lang="en-US" sz="1500">
                          <a:latin typeface="Century Gothic"/>
                          <a:ea typeface="Century Gothic"/>
                          <a:cs typeface="Century Gothic"/>
                          <a:sym typeface="Century Gothic"/>
                        </a:rPr>
                        <a:t>2</a:t>
                      </a:r>
                      <a:r>
                        <a:rPr lang="en-US" sz="1500" u="none" strike="noStrike" cap="none">
                          <a:latin typeface="Century Gothic"/>
                          <a:ea typeface="Century Gothic"/>
                          <a:cs typeface="Century Gothic"/>
                          <a:sym typeface="Century Gothic"/>
                        </a:rPr>
                        <a:t>%</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dirty="0">
                          <a:latin typeface="Century Gothic"/>
                          <a:ea typeface="Century Gothic"/>
                          <a:cs typeface="Century Gothic"/>
                          <a:sym typeface="Century Gothic"/>
                        </a:rPr>
                        <a:t>24</a:t>
                      </a:r>
                      <a:r>
                        <a:rPr lang="en-US" sz="1500" u="none" strike="noStrike" cap="none" dirty="0">
                          <a:latin typeface="Century Gothic"/>
                          <a:ea typeface="Century Gothic"/>
                          <a:cs typeface="Century Gothic"/>
                          <a:sym typeface="Century Gothic"/>
                        </a:rPr>
                        <a:t>.</a:t>
                      </a:r>
                      <a:r>
                        <a:rPr lang="en-US" sz="1500" dirty="0">
                          <a:latin typeface="Century Gothic"/>
                          <a:ea typeface="Century Gothic"/>
                          <a:cs typeface="Century Gothic"/>
                          <a:sym typeface="Century Gothic"/>
                        </a:rPr>
                        <a:t>9</a:t>
                      </a:r>
                      <a:r>
                        <a:rPr lang="en-US" sz="1500" u="none" strike="noStrike" cap="none" dirty="0">
                          <a:latin typeface="Century Gothic"/>
                          <a:ea typeface="Century Gothic"/>
                          <a:cs typeface="Century Gothic"/>
                          <a:sym typeface="Century Gothic"/>
                        </a:rPr>
                        <a:t>%</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26655">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latin typeface="Century Gothic"/>
                          <a:ea typeface="Century Gothic"/>
                          <a:cs typeface="Century Gothic"/>
                          <a:sym typeface="Century Gothic"/>
                        </a:rPr>
                        <a:t>Inundated</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a:latin typeface="Century Gothic"/>
                          <a:ea typeface="Century Gothic"/>
                          <a:cs typeface="Century Gothic"/>
                          <a:sym typeface="Century Gothic"/>
                        </a:rPr>
                        <a:t>6</a:t>
                      </a:r>
                      <a:r>
                        <a:rPr lang="en-US" sz="1500" u="none" strike="noStrike" cap="none">
                          <a:latin typeface="Century Gothic"/>
                          <a:ea typeface="Century Gothic"/>
                          <a:cs typeface="Century Gothic"/>
                          <a:sym typeface="Century Gothic"/>
                        </a:rPr>
                        <a:t>.</a:t>
                      </a:r>
                      <a:r>
                        <a:rPr lang="en-US" sz="1500">
                          <a:latin typeface="Century Gothic"/>
                          <a:ea typeface="Century Gothic"/>
                          <a:cs typeface="Century Gothic"/>
                          <a:sym typeface="Century Gothic"/>
                        </a:rPr>
                        <a:t>7</a:t>
                      </a:r>
                      <a:r>
                        <a:rPr lang="en-US" sz="1500" u="none" strike="noStrike" cap="none">
                          <a:latin typeface="Century Gothic"/>
                          <a:ea typeface="Century Gothic"/>
                          <a:cs typeface="Century Gothic"/>
                          <a:sym typeface="Century Gothic"/>
                        </a:rPr>
                        <a:t>%</a:t>
                      </a:r>
                      <a:endParaRPr sz="1500" u="none" strike="noStrike" cap="none">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dirty="0">
                          <a:latin typeface="Century Gothic"/>
                          <a:ea typeface="Century Gothic"/>
                          <a:cs typeface="Century Gothic"/>
                          <a:sym typeface="Century Gothic"/>
                        </a:rPr>
                        <a:t>75</a:t>
                      </a:r>
                      <a:r>
                        <a:rPr lang="en-US" sz="1500" u="none" strike="noStrike" cap="none" dirty="0">
                          <a:latin typeface="Century Gothic"/>
                          <a:ea typeface="Century Gothic"/>
                          <a:cs typeface="Century Gothic"/>
                          <a:sym typeface="Century Gothic"/>
                        </a:rPr>
                        <a:t>.</a:t>
                      </a:r>
                      <a:r>
                        <a:rPr lang="en-US" sz="1500" dirty="0">
                          <a:latin typeface="Century Gothic"/>
                          <a:ea typeface="Century Gothic"/>
                          <a:cs typeface="Century Gothic"/>
                          <a:sym typeface="Century Gothic"/>
                        </a:rPr>
                        <a:t>1</a:t>
                      </a:r>
                      <a:r>
                        <a:rPr lang="en-US" sz="1500" u="none" strike="noStrike" cap="none" dirty="0">
                          <a:latin typeface="Century Gothic"/>
                          <a:ea typeface="Century Gothic"/>
                          <a:cs typeface="Century Gothic"/>
                          <a:sym typeface="Century Gothic"/>
                        </a:rPr>
                        <a:t>%</a:t>
                      </a:r>
                      <a:endParaRPr sz="1500" u="none" strike="noStrike" cap="none" dirty="0">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518" name="Google Shape;518;p35"/>
          <p:cNvSpPr txBox="1"/>
          <p:nvPr/>
        </p:nvSpPr>
        <p:spPr>
          <a:xfrm rot="-5400000">
            <a:off x="-129225" y="4439394"/>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SAR Classification</a:t>
            </a:r>
            <a:endParaRPr sz="1400" b="0" i="0" u="none" strike="noStrike" cap="none">
              <a:solidFill>
                <a:srgbClr val="000000"/>
              </a:solidFill>
              <a:latin typeface="Century Gothic"/>
              <a:ea typeface="Century Gothic"/>
              <a:cs typeface="Century Gothic"/>
              <a:sym typeface="Century Gothic"/>
            </a:endParaRPr>
          </a:p>
        </p:txBody>
      </p:sp>
      <p:sp>
        <p:nvSpPr>
          <p:cNvPr id="519" name="Google Shape;519;p35"/>
          <p:cNvSpPr txBox="1"/>
          <p:nvPr/>
        </p:nvSpPr>
        <p:spPr>
          <a:xfrm>
            <a:off x="843541" y="2504732"/>
            <a:ext cx="3900315"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Century Gothic"/>
                <a:ea typeface="Century Gothic"/>
                <a:cs typeface="Century Gothic"/>
                <a:sym typeface="Century Gothic"/>
              </a:rPr>
              <a:t>Overall agreement: 8</a:t>
            </a:r>
            <a:r>
              <a:rPr lang="en-US" sz="2000" b="1" dirty="0">
                <a:latin typeface="Century Gothic"/>
                <a:ea typeface="Century Gothic"/>
                <a:cs typeface="Century Gothic"/>
                <a:sym typeface="Century Gothic"/>
              </a:rPr>
              <a:t>3</a:t>
            </a:r>
            <a:r>
              <a:rPr lang="en-US" sz="2000" b="1" i="0" u="none" strike="noStrike" cap="none" dirty="0">
                <a:solidFill>
                  <a:srgbClr val="000000"/>
                </a:solidFill>
                <a:latin typeface="Century Gothic"/>
                <a:ea typeface="Century Gothic"/>
                <a:cs typeface="Century Gothic"/>
                <a:sym typeface="Century Gothic"/>
              </a:rPr>
              <a:t>.</a:t>
            </a:r>
            <a:r>
              <a:rPr lang="en-US" sz="2000" b="1" dirty="0">
                <a:latin typeface="Century Gothic"/>
                <a:ea typeface="Century Gothic"/>
                <a:cs typeface="Century Gothic"/>
                <a:sym typeface="Century Gothic"/>
              </a:rPr>
              <a:t>2</a:t>
            </a:r>
            <a:r>
              <a:rPr lang="en-US" sz="2000" b="1" i="0" u="none" strike="noStrike" cap="none" dirty="0">
                <a:solidFill>
                  <a:srgbClr val="000000"/>
                </a:solidFill>
                <a:latin typeface="Century Gothic"/>
                <a:ea typeface="Century Gothic"/>
                <a:cs typeface="Century Gothic"/>
                <a:sym typeface="Century Gothic"/>
              </a:rPr>
              <a:t>%</a:t>
            </a:r>
            <a:endParaRPr sz="2000" b="1" i="0" u="none" strike="noStrike" cap="none" dirty="0">
              <a:solidFill>
                <a:srgbClr val="000000"/>
              </a:solidFill>
              <a:latin typeface="Century Gothic"/>
              <a:ea typeface="Century Gothic"/>
              <a:cs typeface="Century Gothic"/>
              <a:sym typeface="Century Gothic"/>
            </a:endParaRPr>
          </a:p>
        </p:txBody>
      </p:sp>
      <p:pic>
        <p:nvPicPr>
          <p:cNvPr id="520" name="Google Shape;520;p35"/>
          <p:cNvPicPr preferRelativeResize="0"/>
          <p:nvPr/>
        </p:nvPicPr>
        <p:blipFill rotWithShape="1">
          <a:blip r:embed="rId3">
            <a:alphaModFix/>
          </a:blip>
          <a:srcRect/>
          <a:stretch/>
        </p:blipFill>
        <p:spPr>
          <a:xfrm>
            <a:off x="-852550" y="76278"/>
            <a:ext cx="808323" cy="479400"/>
          </a:xfrm>
          <a:prstGeom prst="rect">
            <a:avLst/>
          </a:prstGeom>
          <a:noFill/>
          <a:ln>
            <a:noFill/>
          </a:ln>
        </p:spPr>
      </p:pic>
      <p:sp>
        <p:nvSpPr>
          <p:cNvPr id="521" name="Google Shape;521;p35"/>
          <p:cNvSpPr txBox="1"/>
          <p:nvPr/>
        </p:nvSpPr>
        <p:spPr>
          <a:xfrm>
            <a:off x="5968734" y="3113544"/>
            <a:ext cx="5158200" cy="264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dirty="0"/>
          </a:p>
          <a:p>
            <a:pPr marL="10160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a:p>
            <a:pPr marL="457200" indent="-355600">
              <a:buClr>
                <a:srgbClr val="517D63"/>
              </a:buClr>
              <a:buSzPts val="2000"/>
              <a:buFont typeface="Noto Sans Symbols"/>
              <a:buChar char="▶"/>
            </a:pPr>
            <a:r>
              <a:rPr lang="en-US" sz="2000" dirty="0">
                <a:latin typeface="Century Gothic"/>
                <a:ea typeface="Century Gothic"/>
                <a:cs typeface="Century Gothic"/>
                <a:sym typeface="Century Gothic"/>
              </a:rPr>
              <a:t>Higher overall agreement between non-inundated areas than for inundated areas.</a:t>
            </a:r>
            <a:endParaRPr lang="en-US" sz="2000" dirty="0"/>
          </a:p>
          <a:p>
            <a:pPr marL="101600" marR="0" lvl="0" algn="l" rtl="0">
              <a:lnSpc>
                <a:spcPct val="100000"/>
              </a:lnSpc>
              <a:spcBef>
                <a:spcPts val="0"/>
              </a:spcBef>
              <a:spcAft>
                <a:spcPts val="0"/>
              </a:spcAft>
              <a:buClr>
                <a:srgbClr val="517D63"/>
              </a:buClr>
              <a:buSzPts val="2000"/>
            </a:pPr>
            <a:endParaRPr lang="en-US" sz="2000" b="0" i="0" u="none" strike="noStrike" cap="none" dirty="0" smtClean="0">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517D63"/>
              </a:buClr>
              <a:buSzPts val="2000"/>
              <a:buFont typeface="Noto Sans Symbols"/>
              <a:buChar char="▶"/>
            </a:pPr>
            <a:r>
              <a:rPr lang="en-US" sz="2000" b="0" i="0" u="none" strike="noStrike" cap="none" dirty="0" smtClean="0">
                <a:solidFill>
                  <a:srgbClr val="000000"/>
                </a:solidFill>
                <a:latin typeface="Century Gothic"/>
                <a:ea typeface="Century Gothic"/>
                <a:cs typeface="Century Gothic"/>
                <a:sym typeface="Century Gothic"/>
              </a:rPr>
              <a:t>The </a:t>
            </a:r>
            <a:r>
              <a:rPr lang="en-US" sz="2000" b="0" i="0" u="none" strike="noStrike" cap="none" dirty="0">
                <a:solidFill>
                  <a:srgbClr val="000000"/>
                </a:solidFill>
                <a:latin typeface="Century Gothic"/>
                <a:ea typeface="Century Gothic"/>
                <a:cs typeface="Century Gothic"/>
                <a:sym typeface="Century Gothic"/>
              </a:rPr>
              <a:t>SAR </a:t>
            </a:r>
            <a:r>
              <a:rPr lang="en-US" sz="2000" b="0" i="0" u="none" strike="noStrike" cap="none" dirty="0" smtClean="0">
                <a:solidFill>
                  <a:srgbClr val="000000"/>
                </a:solidFill>
                <a:latin typeface="Century Gothic"/>
                <a:ea typeface="Century Gothic"/>
                <a:cs typeface="Century Gothic"/>
                <a:sym typeface="Century Gothic"/>
              </a:rPr>
              <a:t>classifications included</a:t>
            </a:r>
            <a:r>
              <a:rPr lang="en-US" sz="2000" dirty="0" smtClean="0">
                <a:latin typeface="Century Gothic"/>
                <a:ea typeface="Century Gothic"/>
                <a:cs typeface="Century Gothic"/>
                <a:sym typeface="Century Gothic"/>
              </a:rPr>
              <a:t> fewer areas as inundated.</a:t>
            </a:r>
            <a:endParaRPr sz="2000" b="0" i="0" u="none" strike="noStrike" cap="none" dirty="0">
              <a:solidFill>
                <a:srgbClr val="000000"/>
              </a:solidFill>
              <a:latin typeface="Century Gothic"/>
              <a:ea typeface="Century Gothic"/>
              <a:cs typeface="Century Gothic"/>
              <a:sym typeface="Century Gothic"/>
            </a:endParaRPr>
          </a:p>
        </p:txBody>
      </p:sp>
      <p:sp>
        <p:nvSpPr>
          <p:cNvPr id="14" name="TextBox 13"/>
          <p:cNvSpPr txBox="1"/>
          <p:nvPr/>
        </p:nvSpPr>
        <p:spPr>
          <a:xfrm>
            <a:off x="843541" y="1494980"/>
            <a:ext cx="7573352" cy="1015663"/>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Ground Truth = Landsat 8 DSWE July </a:t>
            </a:r>
            <a:r>
              <a:rPr lang="en-US" sz="2000" dirty="0" smtClean="0">
                <a:latin typeface="Century Gothic" panose="020B0502020202020204" pitchFamily="34" charset="0"/>
              </a:rPr>
              <a:t>21, </a:t>
            </a:r>
            <a:r>
              <a:rPr lang="en-US" sz="2000" dirty="0" smtClean="0">
                <a:latin typeface="Century Gothic" panose="020B0502020202020204" pitchFamily="34" charset="0"/>
              </a:rPr>
              <a:t>2017</a:t>
            </a:r>
          </a:p>
          <a:p>
            <a:pPr>
              <a:lnSpc>
                <a:spcPct val="150000"/>
              </a:lnSpc>
            </a:pPr>
            <a:r>
              <a:rPr lang="en-US" sz="2000" dirty="0" smtClean="0">
                <a:latin typeface="Century Gothic" panose="020B0502020202020204" pitchFamily="34" charset="0"/>
              </a:rPr>
              <a:t>Comparison = Sentinel-1 C-SAR Classification July </a:t>
            </a:r>
            <a:r>
              <a:rPr lang="en-US" sz="2000" dirty="0" smtClean="0">
                <a:latin typeface="Century Gothic" panose="020B0502020202020204" pitchFamily="34" charset="0"/>
              </a:rPr>
              <a:t>16, </a:t>
            </a:r>
            <a:r>
              <a:rPr lang="en-US" sz="2000" dirty="0" smtClean="0">
                <a:latin typeface="Century Gothic" panose="020B0502020202020204" pitchFamily="34" charset="0"/>
              </a:rPr>
              <a:t>2017</a:t>
            </a:r>
            <a:endParaRPr lang="en-US" sz="2000" dirty="0">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36"/>
          <p:cNvPicPr preferRelativeResize="0"/>
          <p:nvPr/>
        </p:nvPicPr>
        <p:blipFill rotWithShape="1">
          <a:blip r:embed="rId3">
            <a:alphaModFix/>
          </a:blip>
          <a:srcRect l="4861" t="2552"/>
          <a:stretch/>
        </p:blipFill>
        <p:spPr>
          <a:xfrm rot="683686">
            <a:off x="59050" y="1824200"/>
            <a:ext cx="4105952" cy="3307974"/>
          </a:xfrm>
          <a:prstGeom prst="rect">
            <a:avLst/>
          </a:prstGeom>
          <a:noFill/>
          <a:ln>
            <a:noFill/>
          </a:ln>
        </p:spPr>
      </p:pic>
      <p:sp>
        <p:nvSpPr>
          <p:cNvPr id="534" name="Google Shape;534;p36"/>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a:t>Goldstream Valley</a:t>
            </a:r>
            <a:endParaRPr sz="4000"/>
          </a:p>
          <a:p>
            <a:pPr marL="0" marR="0" lvl="0" indent="0" algn="l" rtl="0">
              <a:lnSpc>
                <a:spcPct val="90000"/>
              </a:lnSpc>
              <a:spcBef>
                <a:spcPts val="0"/>
              </a:spcBef>
              <a:spcAft>
                <a:spcPts val="0"/>
              </a:spcAft>
              <a:buClr>
                <a:srgbClr val="2E8652"/>
              </a:buClr>
              <a:buSzPts val="4800"/>
              <a:buFont typeface="Century Gothic"/>
              <a:buNone/>
            </a:pPr>
            <a:r>
              <a:rPr lang="en-US" sz="2700"/>
              <a:t>SAR Single-Date Classification</a:t>
            </a:r>
            <a:endParaRPr sz="2700" b="0" i="0" u="none" strike="noStrike" cap="none">
              <a:solidFill>
                <a:srgbClr val="2E8652"/>
              </a:solidFill>
              <a:latin typeface="Century Gothic"/>
              <a:ea typeface="Century Gothic"/>
              <a:cs typeface="Century Gothic"/>
              <a:sym typeface="Century Gothic"/>
            </a:endParaRPr>
          </a:p>
        </p:txBody>
      </p:sp>
      <p:sp>
        <p:nvSpPr>
          <p:cNvPr id="535" name="Google Shape;535;p36"/>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Sentinel-1 C-SAR </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6/12/2017</a:t>
            </a:r>
            <a:endParaRPr sz="1800" b="0" i="0" u="none" strike="noStrike" cap="none">
              <a:solidFill>
                <a:srgbClr val="000000"/>
              </a:solidFill>
              <a:latin typeface="Century Gothic"/>
              <a:ea typeface="Century Gothic"/>
              <a:cs typeface="Century Gothic"/>
              <a:sym typeface="Century Gothic"/>
            </a:endParaRPr>
          </a:p>
        </p:txBody>
      </p:sp>
      <p:sp>
        <p:nvSpPr>
          <p:cNvPr id="536" name="Google Shape;536;p36"/>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RapidEye NDWI</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7/6/2017</a:t>
            </a:r>
            <a:endParaRPr sz="1800" b="0" i="0" u="none" strike="noStrike" cap="none">
              <a:solidFill>
                <a:srgbClr val="000000"/>
              </a:solidFill>
              <a:latin typeface="Century Gothic"/>
              <a:ea typeface="Century Gothic"/>
              <a:cs typeface="Century Gothic"/>
              <a:sym typeface="Century Gothic"/>
            </a:endParaRPr>
          </a:p>
        </p:txBody>
      </p:sp>
      <p:sp>
        <p:nvSpPr>
          <p:cNvPr id="537" name="Google Shape;537;p36"/>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2E8652"/>
                </a:solidFill>
                <a:latin typeface="Century Gothic"/>
                <a:ea typeface="Century Gothic"/>
                <a:cs typeface="Century Gothic"/>
                <a:sym typeface="Century Gothic"/>
              </a:rPr>
              <a:t>Landsat 8 OLI DSWE</a:t>
            </a:r>
            <a:endParaRPr sz="2000" b="1" i="0" u="none" strike="noStrike" cap="none">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Century Gothic"/>
                <a:ea typeface="Century Gothic"/>
                <a:cs typeface="Century Gothic"/>
                <a:sym typeface="Century Gothic"/>
              </a:rPr>
              <a:t>6/13/2017</a:t>
            </a:r>
            <a:endParaRPr sz="1800" b="0" i="0" u="none" strike="noStrike" cap="none">
              <a:solidFill>
                <a:srgbClr val="000000"/>
              </a:solidFill>
              <a:latin typeface="Century Gothic"/>
              <a:ea typeface="Century Gothic"/>
              <a:cs typeface="Century Gothic"/>
              <a:sym typeface="Century Gothic"/>
            </a:endParaRPr>
          </a:p>
        </p:txBody>
      </p:sp>
      <p:sp>
        <p:nvSpPr>
          <p:cNvPr id="538" name="Google Shape;538;p36"/>
          <p:cNvSpPr/>
          <p:nvPr/>
        </p:nvSpPr>
        <p:spPr>
          <a:xfrm>
            <a:off x="611550" y="5340300"/>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6"/>
          <p:cNvSpPr/>
          <p:nvPr/>
        </p:nvSpPr>
        <p:spPr>
          <a:xfrm>
            <a:off x="611550" y="5681975"/>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6"/>
          <p:cNvSpPr txBox="1"/>
          <p:nvPr/>
        </p:nvSpPr>
        <p:spPr>
          <a:xfrm>
            <a:off x="861750" y="522570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541" name="Google Shape;541;p36"/>
          <p:cNvSpPr txBox="1"/>
          <p:nvPr/>
        </p:nvSpPr>
        <p:spPr>
          <a:xfrm>
            <a:off x="861750" y="55673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Century Gothic"/>
                <a:ea typeface="Century Gothic"/>
                <a:cs typeface="Century Gothic"/>
                <a:sym typeface="Century Gothic"/>
              </a:rPr>
              <a:t>(open water + inundated vegetation)</a:t>
            </a:r>
            <a:endParaRPr sz="1600" b="0" i="1" u="none" strike="noStrike" cap="none">
              <a:solidFill>
                <a:srgbClr val="000000"/>
              </a:solidFill>
              <a:latin typeface="Century Gothic"/>
              <a:ea typeface="Century Gothic"/>
              <a:cs typeface="Century Gothic"/>
              <a:sym typeface="Century Gothic"/>
            </a:endParaRPr>
          </a:p>
        </p:txBody>
      </p:sp>
      <p:sp>
        <p:nvSpPr>
          <p:cNvPr id="542" name="Google Shape;542;p36"/>
          <p:cNvSpPr/>
          <p:nvPr/>
        </p:nvSpPr>
        <p:spPr>
          <a:xfrm>
            <a:off x="4429425" y="5340300"/>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rial"/>
              <a:ea typeface="Arial"/>
              <a:cs typeface="Arial"/>
              <a:sym typeface="Arial"/>
            </a:endParaRPr>
          </a:p>
        </p:txBody>
      </p:sp>
      <p:sp>
        <p:nvSpPr>
          <p:cNvPr id="543" name="Google Shape;543;p36"/>
          <p:cNvSpPr/>
          <p:nvPr/>
        </p:nvSpPr>
        <p:spPr>
          <a:xfrm>
            <a:off x="4429425" y="5681975"/>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rial"/>
              <a:ea typeface="Arial"/>
              <a:cs typeface="Arial"/>
              <a:sym typeface="Arial"/>
            </a:endParaRPr>
          </a:p>
        </p:txBody>
      </p:sp>
      <p:sp>
        <p:nvSpPr>
          <p:cNvPr id="544" name="Google Shape;544;p36"/>
          <p:cNvSpPr txBox="1"/>
          <p:nvPr/>
        </p:nvSpPr>
        <p:spPr>
          <a:xfrm>
            <a:off x="4679625" y="522570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545" name="Google Shape;545;p36"/>
          <p:cNvSpPr txBox="1"/>
          <p:nvPr/>
        </p:nvSpPr>
        <p:spPr>
          <a:xfrm>
            <a:off x="4679625" y="55673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Century Gothic"/>
                <a:ea typeface="Century Gothic"/>
                <a:cs typeface="Century Gothic"/>
                <a:sym typeface="Century Gothic"/>
              </a:rPr>
              <a:t>(open water + inundated vegetation)</a:t>
            </a:r>
            <a:endParaRPr sz="1600" b="0" i="1" u="none" strike="noStrike" cap="none">
              <a:solidFill>
                <a:srgbClr val="000000"/>
              </a:solidFill>
              <a:latin typeface="Century Gothic"/>
              <a:ea typeface="Century Gothic"/>
              <a:cs typeface="Century Gothic"/>
              <a:sym typeface="Century Gothic"/>
            </a:endParaRPr>
          </a:p>
        </p:txBody>
      </p:sp>
      <p:sp>
        <p:nvSpPr>
          <p:cNvPr id="546" name="Google Shape;546;p36"/>
          <p:cNvSpPr/>
          <p:nvPr/>
        </p:nvSpPr>
        <p:spPr>
          <a:xfrm rot="10800000">
            <a:off x="8357725" y="5311125"/>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rial"/>
              <a:ea typeface="Arial"/>
              <a:cs typeface="Arial"/>
              <a:sym typeface="Arial"/>
            </a:endParaRPr>
          </a:p>
        </p:txBody>
      </p:sp>
      <p:sp>
        <p:nvSpPr>
          <p:cNvPr id="547" name="Google Shape;547;p36"/>
          <p:cNvSpPr txBox="1"/>
          <p:nvPr/>
        </p:nvSpPr>
        <p:spPr>
          <a:xfrm>
            <a:off x="8697600" y="514950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not inundated</a:t>
            </a:r>
            <a:endParaRPr sz="1600" b="0" i="0" u="none" strike="noStrike" cap="none">
              <a:solidFill>
                <a:srgbClr val="000000"/>
              </a:solidFill>
              <a:latin typeface="Century Gothic"/>
              <a:ea typeface="Century Gothic"/>
              <a:cs typeface="Century Gothic"/>
              <a:sym typeface="Century Gothic"/>
            </a:endParaRPr>
          </a:p>
        </p:txBody>
      </p:sp>
      <p:sp>
        <p:nvSpPr>
          <p:cNvPr id="548" name="Google Shape;548;p36"/>
          <p:cNvSpPr txBox="1"/>
          <p:nvPr/>
        </p:nvSpPr>
        <p:spPr>
          <a:xfrm>
            <a:off x="8697600" y="57797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open water</a:t>
            </a:r>
            <a:endParaRPr sz="1600" b="0" i="1" u="none" strike="noStrike" cap="none">
              <a:solidFill>
                <a:srgbClr val="000000"/>
              </a:solidFill>
              <a:latin typeface="Century Gothic"/>
              <a:ea typeface="Century Gothic"/>
              <a:cs typeface="Century Gothic"/>
              <a:sym typeface="Century Gothic"/>
            </a:endParaRPr>
          </a:p>
        </p:txBody>
      </p:sp>
      <p:sp>
        <p:nvSpPr>
          <p:cNvPr id="549" name="Google Shape;549;p36"/>
          <p:cNvSpPr txBox="1"/>
          <p:nvPr/>
        </p:nvSpPr>
        <p:spPr>
          <a:xfrm>
            <a:off x="8697600" y="5464638"/>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entury Gothic"/>
                <a:ea typeface="Century Gothic"/>
                <a:cs typeface="Century Gothic"/>
                <a:sym typeface="Century Gothic"/>
              </a:rPr>
              <a:t>inundated vegetation</a:t>
            </a:r>
            <a:endParaRPr sz="1600" b="0" i="1" u="none" strike="noStrike" cap="none">
              <a:solidFill>
                <a:srgbClr val="000000"/>
              </a:solidFill>
              <a:latin typeface="Century Gothic"/>
              <a:ea typeface="Century Gothic"/>
              <a:cs typeface="Century Gothic"/>
              <a:sym typeface="Century Gothic"/>
            </a:endParaRPr>
          </a:p>
        </p:txBody>
      </p:sp>
      <p:pic>
        <p:nvPicPr>
          <p:cNvPr id="550" name="Google Shape;550;p36"/>
          <p:cNvPicPr preferRelativeResize="0"/>
          <p:nvPr/>
        </p:nvPicPr>
        <p:blipFill rotWithShape="1">
          <a:blip r:embed="rId4">
            <a:alphaModFix/>
          </a:blip>
          <a:srcRect l="24754" t="-552" r="-1086" b="11076"/>
          <a:stretch/>
        </p:blipFill>
        <p:spPr>
          <a:xfrm>
            <a:off x="4003424" y="2166250"/>
            <a:ext cx="4027988" cy="2647000"/>
          </a:xfrm>
          <a:prstGeom prst="rect">
            <a:avLst/>
          </a:prstGeom>
          <a:noFill/>
          <a:ln>
            <a:noFill/>
          </a:ln>
        </p:spPr>
      </p:pic>
      <p:pic>
        <p:nvPicPr>
          <p:cNvPr id="551" name="Google Shape;551;p36"/>
          <p:cNvPicPr preferRelativeResize="0"/>
          <p:nvPr/>
        </p:nvPicPr>
        <p:blipFill rotWithShape="1">
          <a:blip r:embed="rId5">
            <a:alphaModFix/>
          </a:blip>
          <a:srcRect r="18165" b="11758"/>
          <a:stretch/>
        </p:blipFill>
        <p:spPr>
          <a:xfrm>
            <a:off x="8031412" y="2166250"/>
            <a:ext cx="3916173" cy="2632724"/>
          </a:xfrm>
          <a:prstGeom prst="rect">
            <a:avLst/>
          </a:prstGeom>
          <a:noFill/>
          <a:ln>
            <a:noFill/>
          </a:ln>
        </p:spPr>
      </p:pic>
      <p:sp>
        <p:nvSpPr>
          <p:cNvPr id="22" name="Google Shape;562;p37"/>
          <p:cNvSpPr txBox="1"/>
          <p:nvPr/>
        </p:nvSpPr>
        <p:spPr>
          <a:xfrm>
            <a:off x="9649500" y="4795949"/>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rgbClr val="000000"/>
                </a:solidFill>
                <a:latin typeface="Century Gothic"/>
                <a:ea typeface="Century Gothic"/>
                <a:cs typeface="Century Gothic"/>
                <a:sym typeface="Century Gothic"/>
              </a:rPr>
              <a:t>Image Credit: </a:t>
            </a:r>
            <a:r>
              <a:rPr lang="en-US" sz="1200" b="0" i="0" u="none" strike="noStrike" cap="none" dirty="0" smtClean="0">
                <a:solidFill>
                  <a:srgbClr val="000000"/>
                </a:solidFill>
                <a:latin typeface="Century Gothic"/>
                <a:ea typeface="Century Gothic"/>
                <a:cs typeface="Century Gothic"/>
                <a:sym typeface="Century Gothic"/>
              </a:rPr>
              <a:t>Planet Labs Inc.</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7"/>
          <p:cNvSpPr txBox="1">
            <a:spLocks noGrp="1"/>
          </p:cNvSpPr>
          <p:nvPr>
            <p:ph type="title"/>
          </p:nvPr>
        </p:nvSpPr>
        <p:spPr>
          <a:xfrm>
            <a:off x="1131988" y="326673"/>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Conclusions</a:t>
            </a:r>
            <a:endParaRPr sz="4800" b="0" i="0" u="none" strike="noStrike" cap="none">
              <a:solidFill>
                <a:srgbClr val="2E8652"/>
              </a:solidFill>
              <a:latin typeface="Century Gothic"/>
              <a:ea typeface="Century Gothic"/>
              <a:cs typeface="Century Gothic"/>
              <a:sym typeface="Century Gothic"/>
            </a:endParaRPr>
          </a:p>
        </p:txBody>
      </p:sp>
      <p:sp>
        <p:nvSpPr>
          <p:cNvPr id="558" name="Google Shape;558;p37"/>
          <p:cNvSpPr txBox="1"/>
          <p:nvPr/>
        </p:nvSpPr>
        <p:spPr>
          <a:xfrm>
            <a:off x="561038" y="1085186"/>
            <a:ext cx="10841610" cy="3252326"/>
          </a:xfrm>
          <a:prstGeom prst="rect">
            <a:avLst/>
          </a:prstGeom>
          <a:noFill/>
          <a:ln>
            <a:noFill/>
          </a:ln>
        </p:spPr>
        <p:txBody>
          <a:bodyPr spcFirstLastPara="1" wrap="square" lIns="91425" tIns="91425" rIns="91425" bIns="91425" anchor="t" anchorCtr="0">
            <a:noAutofit/>
          </a:bodyPr>
          <a:lstStyle/>
          <a:p>
            <a:pPr marL="355600" marR="0" lvl="0" indent="-342900" algn="l" rtl="0">
              <a:lnSpc>
                <a:spcPct val="150000"/>
              </a:lnSpc>
              <a:spcBef>
                <a:spcPts val="200"/>
              </a:spcBef>
              <a:spcAft>
                <a:spcPts val="0"/>
              </a:spcAft>
              <a:buClr>
                <a:srgbClr val="2E8652"/>
              </a:buClr>
              <a:buSzPts val="2000"/>
              <a:buFont typeface="Noto Sans Symbols"/>
              <a:buChar char="▶"/>
            </a:pPr>
            <a:r>
              <a:rPr lang="en-US" sz="2000" b="0" i="0" u="none" strike="noStrike" cap="none" dirty="0">
                <a:solidFill>
                  <a:srgbClr val="3F3F3F"/>
                </a:solidFill>
                <a:latin typeface="Century Gothic"/>
                <a:ea typeface="Century Gothic"/>
                <a:cs typeface="Century Gothic"/>
                <a:sym typeface="Century Gothic"/>
              </a:rPr>
              <a:t>SAR classifications varied in agreement with Landsat and Planet classifications. Co-registration and calibration errors may contribute.</a:t>
            </a:r>
            <a:endParaRPr dirty="0"/>
          </a:p>
          <a:p>
            <a:pPr marL="355600" marR="0" lvl="0" indent="-342900" algn="l" rtl="0">
              <a:lnSpc>
                <a:spcPct val="150000"/>
              </a:lnSpc>
              <a:spcBef>
                <a:spcPts val="200"/>
              </a:spcBef>
              <a:spcAft>
                <a:spcPts val="0"/>
              </a:spcAft>
              <a:buClr>
                <a:srgbClr val="2E8652"/>
              </a:buClr>
              <a:buSzPts val="2000"/>
              <a:buFont typeface="Noto Sans Symbols"/>
              <a:buChar char="▶"/>
            </a:pPr>
            <a:r>
              <a:rPr lang="en-US" sz="2000" b="0" i="0" u="none" strike="noStrike" cap="none" dirty="0" smtClean="0">
                <a:solidFill>
                  <a:srgbClr val="3F3F3F"/>
                </a:solidFill>
                <a:latin typeface="Century Gothic"/>
                <a:ea typeface="Century Gothic"/>
                <a:cs typeface="Century Gothic"/>
                <a:sym typeface="Century Gothic"/>
              </a:rPr>
              <a:t>Compared to Landsat 8 DSWE, SAR generally underestimated inundation extent.</a:t>
            </a:r>
          </a:p>
          <a:p>
            <a:pPr marL="355600" marR="0" lvl="0" indent="-342900" algn="l" rtl="0">
              <a:lnSpc>
                <a:spcPct val="150000"/>
              </a:lnSpc>
              <a:spcBef>
                <a:spcPts val="200"/>
              </a:spcBef>
              <a:spcAft>
                <a:spcPts val="0"/>
              </a:spcAft>
              <a:buClr>
                <a:srgbClr val="2E8652"/>
              </a:buClr>
              <a:buSzPts val="2000"/>
              <a:buFont typeface="Noto Sans Symbols"/>
              <a:buChar char="▶"/>
            </a:pPr>
            <a:r>
              <a:rPr lang="en-US" sz="2000" b="0" i="0" u="none" strike="noStrike" cap="none" dirty="0" smtClean="0">
                <a:solidFill>
                  <a:srgbClr val="3F3F3F"/>
                </a:solidFill>
                <a:latin typeface="Century Gothic"/>
                <a:ea typeface="Century Gothic"/>
                <a:cs typeface="Century Gothic"/>
                <a:sym typeface="Century Gothic"/>
              </a:rPr>
              <a:t>Landsat </a:t>
            </a:r>
            <a:r>
              <a:rPr lang="en-US" sz="2000" b="0" i="0" u="none" strike="noStrike" cap="none" dirty="0">
                <a:solidFill>
                  <a:srgbClr val="3F3F3F"/>
                </a:solidFill>
                <a:latin typeface="Century Gothic"/>
                <a:ea typeface="Century Gothic"/>
                <a:cs typeface="Century Gothic"/>
                <a:sym typeface="Century Gothic"/>
              </a:rPr>
              <a:t>8 OLI and Planet were limited by cloud cover and detection of inundation below canopy cover, but were helpful for validating Sentinel-1 C-SAR classifications.</a:t>
            </a:r>
            <a:endParaRPr sz="2000" b="0" i="0" u="none" strike="noStrike" cap="none" dirty="0">
              <a:solidFill>
                <a:srgbClr val="3F3F3F"/>
              </a:solidFill>
              <a:latin typeface="Century Gothic"/>
              <a:ea typeface="Century Gothic"/>
              <a:cs typeface="Century Gothic"/>
              <a:sym typeface="Century Gothic"/>
            </a:endParaRPr>
          </a:p>
          <a:p>
            <a:pPr marL="342900" marR="0" lvl="0" indent="-215900" algn="l" rtl="0">
              <a:lnSpc>
                <a:spcPct val="115000"/>
              </a:lnSpc>
              <a:spcBef>
                <a:spcPts val="200"/>
              </a:spcBef>
              <a:spcAft>
                <a:spcPts val="0"/>
              </a:spcAft>
              <a:buClr>
                <a:srgbClr val="000000"/>
              </a:buClr>
              <a:buSzPts val="2000"/>
              <a:buFont typeface="Noto Sans Symbols"/>
              <a:buNone/>
            </a:pPr>
            <a:endParaRPr sz="2000" b="0" i="0" u="none" strike="noStrike" cap="none" dirty="0">
              <a:solidFill>
                <a:schemeClr val="dk1"/>
              </a:solidFill>
              <a:latin typeface="Century Gothic"/>
              <a:ea typeface="Century Gothic"/>
              <a:cs typeface="Century Gothic"/>
              <a:sym typeface="Century Gothic"/>
            </a:endParaRPr>
          </a:p>
          <a:p>
            <a:pPr marL="685800" marR="0" lvl="0" indent="-215900" algn="l" rtl="0">
              <a:lnSpc>
                <a:spcPct val="100000"/>
              </a:lnSpc>
              <a:spcBef>
                <a:spcPts val="50"/>
              </a:spcBef>
              <a:spcAft>
                <a:spcPts val="0"/>
              </a:spcAft>
              <a:buClr>
                <a:srgbClr val="000000"/>
              </a:buClr>
              <a:buSzPts val="2000"/>
              <a:buFont typeface="Noto Sans Symbols"/>
              <a:buNone/>
            </a:pPr>
            <a:endParaRPr sz="2000" b="0" i="0" u="none" strike="noStrike" cap="none" dirty="0">
              <a:solidFill>
                <a:schemeClr val="dk1"/>
              </a:solidFill>
              <a:latin typeface="Century Gothic"/>
              <a:ea typeface="Century Gothic"/>
              <a:cs typeface="Century Gothic"/>
              <a:sym typeface="Century Gothic"/>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pic>
        <p:nvPicPr>
          <p:cNvPr id="559" name="Google Shape;559;p37"/>
          <p:cNvPicPr preferRelativeResize="0"/>
          <p:nvPr/>
        </p:nvPicPr>
        <p:blipFill rotWithShape="1">
          <a:blip r:embed="rId3">
            <a:alphaModFix/>
          </a:blip>
          <a:srcRect/>
          <a:stretch/>
        </p:blipFill>
        <p:spPr>
          <a:xfrm>
            <a:off x="631375" y="3955975"/>
            <a:ext cx="3424399" cy="2656050"/>
          </a:xfrm>
          <a:prstGeom prst="rect">
            <a:avLst/>
          </a:prstGeom>
          <a:noFill/>
          <a:ln>
            <a:noFill/>
          </a:ln>
        </p:spPr>
      </p:pic>
      <p:pic>
        <p:nvPicPr>
          <p:cNvPr id="560" name="Google Shape;560;p37"/>
          <p:cNvPicPr preferRelativeResize="0"/>
          <p:nvPr/>
        </p:nvPicPr>
        <p:blipFill rotWithShape="1">
          <a:blip r:embed="rId4">
            <a:alphaModFix/>
          </a:blip>
          <a:srcRect/>
          <a:stretch/>
        </p:blipFill>
        <p:spPr>
          <a:xfrm>
            <a:off x="4134425" y="3955975"/>
            <a:ext cx="2019922" cy="2656050"/>
          </a:xfrm>
          <a:prstGeom prst="rect">
            <a:avLst/>
          </a:prstGeom>
          <a:noFill/>
          <a:ln>
            <a:noFill/>
          </a:ln>
        </p:spPr>
      </p:pic>
      <p:pic>
        <p:nvPicPr>
          <p:cNvPr id="561" name="Google Shape;561;p37"/>
          <p:cNvPicPr preferRelativeResize="0"/>
          <p:nvPr/>
        </p:nvPicPr>
        <p:blipFill rotWithShape="1">
          <a:blip r:embed="rId5">
            <a:alphaModFix/>
          </a:blip>
          <a:srcRect/>
          <a:stretch/>
        </p:blipFill>
        <p:spPr>
          <a:xfrm>
            <a:off x="6232988" y="3950500"/>
            <a:ext cx="4733925" cy="2667000"/>
          </a:xfrm>
          <a:prstGeom prst="rect">
            <a:avLst/>
          </a:prstGeom>
          <a:noFill/>
          <a:ln>
            <a:noFill/>
          </a:ln>
        </p:spPr>
      </p:pic>
      <p:sp>
        <p:nvSpPr>
          <p:cNvPr id="562" name="Google Shape;562;p37"/>
          <p:cNvSpPr txBox="1"/>
          <p:nvPr/>
        </p:nvSpPr>
        <p:spPr>
          <a:xfrm>
            <a:off x="8640563" y="6590253"/>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rgbClr val="000000"/>
                </a:solidFill>
                <a:latin typeface="Century Gothic"/>
                <a:ea typeface="Century Gothic"/>
                <a:cs typeface="Century Gothic"/>
                <a:sym typeface="Century Gothic"/>
              </a:rPr>
              <a:t>Image Credit: </a:t>
            </a:r>
            <a:r>
              <a:rPr lang="en-US" sz="1200" b="0" i="0" u="none" strike="noStrike" cap="none" dirty="0" smtClean="0">
                <a:solidFill>
                  <a:srgbClr val="000000"/>
                </a:solidFill>
                <a:latin typeface="Century Gothic"/>
                <a:ea typeface="Century Gothic"/>
                <a:cs typeface="Century Gothic"/>
                <a:sym typeface="Century Gothic"/>
              </a:rPr>
              <a:t>Planet Labs Inc.</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38"/>
          <p:cNvPicPr preferRelativeResize="0"/>
          <p:nvPr/>
        </p:nvPicPr>
        <p:blipFill rotWithShape="1">
          <a:blip r:embed="rId3">
            <a:alphaModFix/>
          </a:blip>
          <a:srcRect/>
          <a:stretch/>
        </p:blipFill>
        <p:spPr>
          <a:xfrm>
            <a:off x="2686563" y="3208505"/>
            <a:ext cx="6040400" cy="3397725"/>
          </a:xfrm>
          <a:prstGeom prst="rect">
            <a:avLst/>
          </a:prstGeom>
          <a:noFill/>
          <a:ln>
            <a:noFill/>
          </a:ln>
        </p:spPr>
      </p:pic>
      <p:sp>
        <p:nvSpPr>
          <p:cNvPr id="569" name="Google Shape;569;p38"/>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Errors &amp; Uncertainties</a:t>
            </a:r>
            <a:endParaRPr sz="4800" b="0" i="0" u="none" strike="noStrike" cap="none">
              <a:solidFill>
                <a:srgbClr val="2E8652"/>
              </a:solidFill>
              <a:latin typeface="Century Gothic"/>
              <a:ea typeface="Century Gothic"/>
              <a:cs typeface="Century Gothic"/>
              <a:sym typeface="Century Gothic"/>
            </a:endParaRPr>
          </a:p>
        </p:txBody>
      </p:sp>
      <p:sp>
        <p:nvSpPr>
          <p:cNvPr id="570" name="Google Shape;570;p38"/>
          <p:cNvSpPr txBox="1">
            <a:spLocks noGrp="1"/>
          </p:cNvSpPr>
          <p:nvPr>
            <p:ph type="body" idx="1"/>
          </p:nvPr>
        </p:nvSpPr>
        <p:spPr>
          <a:xfrm>
            <a:off x="1000125" y="1003656"/>
            <a:ext cx="8787000" cy="1677900"/>
          </a:xfrm>
          <a:prstGeom prst="rect">
            <a:avLst/>
          </a:prstGeom>
          <a:noFill/>
          <a:ln>
            <a:noFill/>
          </a:ln>
        </p:spPr>
        <p:txBody>
          <a:bodyPr spcFirstLastPara="1" wrap="square" lIns="91425" tIns="45700" rIns="91425" bIns="45700" anchor="t" anchorCtr="0">
            <a:noAutofit/>
          </a:bodyPr>
          <a:lstStyle/>
          <a:p>
            <a:pPr marL="457200" lvl="0" indent="-374650" algn="l" rtl="0">
              <a:lnSpc>
                <a:spcPct val="150000"/>
              </a:lnSpc>
              <a:spcBef>
                <a:spcPts val="0"/>
              </a:spcBef>
              <a:spcAft>
                <a:spcPts val="0"/>
              </a:spcAft>
              <a:buClr>
                <a:srgbClr val="2E8652"/>
              </a:buClr>
              <a:buSzPts val="2300"/>
              <a:buFont typeface="Noto Sans Symbols"/>
              <a:buChar char="▶"/>
            </a:pPr>
            <a:r>
              <a:rPr lang="en-US" sz="2300"/>
              <a:t>Sentinel-1 calibration and image co-registration</a:t>
            </a:r>
            <a:endParaRPr/>
          </a:p>
          <a:p>
            <a:pPr marL="457200" lvl="0" indent="-374650" algn="l" rtl="0">
              <a:lnSpc>
                <a:spcPct val="150000"/>
              </a:lnSpc>
              <a:spcBef>
                <a:spcPts val="0"/>
              </a:spcBef>
              <a:spcAft>
                <a:spcPts val="0"/>
              </a:spcAft>
              <a:buClr>
                <a:srgbClr val="2E8652"/>
              </a:buClr>
              <a:buSzPts val="2300"/>
              <a:buFont typeface="Noto Sans Symbols"/>
              <a:buChar char="▶"/>
            </a:pPr>
            <a:r>
              <a:rPr lang="en-US" sz="2300"/>
              <a:t>Lack of ground truth data </a:t>
            </a:r>
            <a:endParaRPr sz="2300"/>
          </a:p>
          <a:p>
            <a:pPr marL="457200" lvl="0" indent="-374650" algn="l" rtl="0">
              <a:lnSpc>
                <a:spcPct val="150000"/>
              </a:lnSpc>
              <a:spcBef>
                <a:spcPts val="0"/>
              </a:spcBef>
              <a:spcAft>
                <a:spcPts val="0"/>
              </a:spcAft>
              <a:buClr>
                <a:srgbClr val="2E8652"/>
              </a:buClr>
              <a:buSzPts val="2300"/>
              <a:buFont typeface="Noto Sans Symbols"/>
              <a:buChar char="▶"/>
            </a:pPr>
            <a:r>
              <a:rPr lang="en-US" sz="2300" b="0" i="0" u="none" strike="noStrike" cap="none">
                <a:solidFill>
                  <a:srgbClr val="3F3F3F"/>
                </a:solidFill>
                <a:latin typeface="Century Gothic"/>
                <a:ea typeface="Century Gothic"/>
                <a:cs typeface="Century Gothic"/>
                <a:sym typeface="Century Gothic"/>
              </a:rPr>
              <a:t>Winter conditions of snow and ice</a:t>
            </a:r>
            <a:endParaRPr sz="2300"/>
          </a:p>
          <a:p>
            <a:pPr marL="457200" lvl="0" indent="-374650" algn="l" rtl="0">
              <a:lnSpc>
                <a:spcPct val="150000"/>
              </a:lnSpc>
              <a:spcBef>
                <a:spcPts val="0"/>
              </a:spcBef>
              <a:spcAft>
                <a:spcPts val="0"/>
              </a:spcAft>
              <a:buClr>
                <a:srgbClr val="2E8652"/>
              </a:buClr>
              <a:buSzPts val="2300"/>
              <a:buFont typeface="Noto Sans Symbols"/>
              <a:buChar char="▶"/>
            </a:pPr>
            <a:r>
              <a:rPr lang="en-US" sz="2300" b="0" i="0" u="none" strike="noStrike" cap="none">
                <a:solidFill>
                  <a:srgbClr val="3F3F3F"/>
                </a:solidFill>
                <a:latin typeface="Century Gothic"/>
                <a:ea typeface="Century Gothic"/>
                <a:cs typeface="Century Gothic"/>
                <a:sym typeface="Century Gothic"/>
              </a:rPr>
              <a:t>Impacts of Sentinel-1 incidence angle </a:t>
            </a:r>
            <a:endParaRPr sz="2300" b="0" i="0" u="none" strike="noStrike" cap="none">
              <a:solidFill>
                <a:srgbClr val="3F3F3F"/>
              </a:solidFill>
              <a:latin typeface="Century Gothic"/>
              <a:ea typeface="Century Gothic"/>
              <a:cs typeface="Century Gothic"/>
              <a:sym typeface="Century Gothic"/>
            </a:endParaRPr>
          </a:p>
          <a:p>
            <a:pPr marL="342900" marR="0" lvl="0" indent="-215900" algn="l" rtl="0">
              <a:lnSpc>
                <a:spcPct val="115000"/>
              </a:lnSpc>
              <a:spcBef>
                <a:spcPts val="0"/>
              </a:spcBef>
              <a:spcAft>
                <a:spcPts val="0"/>
              </a:spcAft>
              <a:buSzPts val="2000"/>
              <a:buFont typeface="Noto Sans Symbols"/>
              <a:buNone/>
            </a:pPr>
            <a:endParaRPr sz="2000" b="0" i="0" u="none" strike="noStrike" cap="none">
              <a:solidFill>
                <a:srgbClr val="3F3F3F"/>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000" b="0" i="0" u="none" strike="noStrike" cap="none">
              <a:solidFill>
                <a:srgbClr val="3F3F3F"/>
              </a:solidFill>
              <a:latin typeface="Century Gothic"/>
              <a:ea typeface="Century Gothic"/>
              <a:cs typeface="Century Gothic"/>
              <a:sym typeface="Century Gothic"/>
            </a:endParaRPr>
          </a:p>
        </p:txBody>
      </p:sp>
      <p:sp>
        <p:nvSpPr>
          <p:cNvPr id="571" name="Google Shape;571;p38"/>
          <p:cNvSpPr/>
          <p:nvPr/>
        </p:nvSpPr>
        <p:spPr>
          <a:xfrm>
            <a:off x="4293200" y="5450705"/>
            <a:ext cx="601204" cy="115551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AA84F"/>
                </a:solidFill>
                <a:latin typeface="Times New Roman"/>
              </a:rPr>
              <a:t>?</a:t>
            </a:r>
          </a:p>
        </p:txBody>
      </p:sp>
      <p:sp>
        <p:nvSpPr>
          <p:cNvPr id="572" name="Google Shape;572;p38"/>
          <p:cNvSpPr/>
          <p:nvPr/>
        </p:nvSpPr>
        <p:spPr>
          <a:xfrm>
            <a:off x="7651725" y="3126780"/>
            <a:ext cx="601204" cy="115551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AA84F"/>
                </a:solidFill>
                <a:latin typeface="Times New Roman"/>
              </a:rPr>
              <a:t>?</a:t>
            </a:r>
          </a:p>
        </p:txBody>
      </p:sp>
      <p:sp>
        <p:nvSpPr>
          <p:cNvPr id="573" name="Google Shape;573;p38"/>
          <p:cNvSpPr/>
          <p:nvPr/>
        </p:nvSpPr>
        <p:spPr>
          <a:xfrm>
            <a:off x="2572575" y="3521980"/>
            <a:ext cx="601204" cy="115551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AA84F"/>
                </a:solidFill>
                <a:latin typeface="Times New Roman"/>
              </a:rPr>
              <a:t>?</a:t>
            </a:r>
          </a:p>
        </p:txBody>
      </p:sp>
      <p:sp>
        <p:nvSpPr>
          <p:cNvPr id="574" name="Google Shape;574;p38"/>
          <p:cNvSpPr/>
          <p:nvPr/>
        </p:nvSpPr>
        <p:spPr>
          <a:xfrm>
            <a:off x="6391415" y="6459491"/>
            <a:ext cx="1861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a:solidFill>
                  <a:srgbClr val="3F3F3F"/>
                </a:solidFill>
                <a:latin typeface="Century Gothic"/>
                <a:ea typeface="Century Gothic"/>
                <a:cs typeface="Century Gothic"/>
                <a:sym typeface="Century Gothic"/>
              </a:rPr>
              <a:t>Image Credit: Alice Lin</a:t>
            </a:r>
            <a:r>
              <a:rPr lang="en-US" sz="900" b="0" i="0" u="none" strike="noStrike" cap="none">
                <a:solidFill>
                  <a:srgbClr val="3F3F3F"/>
                </a:solidFill>
                <a:latin typeface="Century Gothic"/>
                <a:ea typeface="Century Gothic"/>
                <a:cs typeface="Century Gothic"/>
                <a:sym typeface="Century Gothic"/>
              </a:rPr>
              <a:t> </a:t>
            </a:r>
            <a:endParaRPr sz="900" b="0" i="0" u="none" strike="noStrike" cap="none">
              <a:solidFill>
                <a:srgbClr val="3F3F3F"/>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9"/>
          <p:cNvSpPr txBox="1">
            <a:spLocks noGrp="1"/>
          </p:cNvSpPr>
          <p:nvPr>
            <p:ph type="title"/>
          </p:nvPr>
        </p:nvSpPr>
        <p:spPr>
          <a:xfrm>
            <a:off x="2421775" y="24801"/>
            <a:ext cx="7562700" cy="881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endParaRPr sz="4800" b="0" i="0" u="none" strike="noStrike" cap="none">
              <a:solidFill>
                <a:srgbClr val="2E8652"/>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Future Work</a:t>
            </a:r>
            <a:endParaRPr sz="4800" b="0" i="0" u="none" strike="noStrike" cap="none">
              <a:solidFill>
                <a:srgbClr val="2E8652"/>
              </a:solidFill>
              <a:latin typeface="Century Gothic"/>
              <a:ea typeface="Century Gothic"/>
              <a:cs typeface="Century Gothic"/>
              <a:sym typeface="Century Gothic"/>
            </a:endParaRPr>
          </a:p>
        </p:txBody>
      </p:sp>
      <p:sp>
        <p:nvSpPr>
          <p:cNvPr id="580" name="Google Shape;580;p39"/>
          <p:cNvSpPr txBox="1">
            <a:spLocks noGrp="1"/>
          </p:cNvSpPr>
          <p:nvPr>
            <p:ph type="body" idx="1"/>
          </p:nvPr>
        </p:nvSpPr>
        <p:spPr>
          <a:xfrm>
            <a:off x="2421775" y="833200"/>
            <a:ext cx="9648300" cy="1758300"/>
          </a:xfrm>
          <a:prstGeom prst="rect">
            <a:avLst/>
          </a:prstGeom>
          <a:noFill/>
          <a:ln>
            <a:noFill/>
          </a:ln>
        </p:spPr>
        <p:txBody>
          <a:bodyPr spcFirstLastPara="1" wrap="square" lIns="91425" tIns="45700" rIns="91425" bIns="45700" anchor="t" anchorCtr="0">
            <a:noAutofit/>
          </a:bodyPr>
          <a:lstStyle/>
          <a:p>
            <a:pPr marL="342900" marR="0" lvl="0" indent="-215900" algn="l" rtl="0">
              <a:lnSpc>
                <a:spcPct val="150000"/>
              </a:lnSpc>
              <a:spcBef>
                <a:spcPts val="0"/>
              </a:spcBef>
              <a:spcAft>
                <a:spcPts val="0"/>
              </a:spcAft>
              <a:buSzPts val="2000"/>
              <a:buFont typeface="Noto Sans Symbols"/>
              <a:buNone/>
            </a:pPr>
            <a:endParaRPr sz="2300" b="0" i="0" u="none" strike="noStrike" cap="none">
              <a:solidFill>
                <a:srgbClr val="3F3F3F"/>
              </a:solidFill>
              <a:latin typeface="Century Gothic"/>
              <a:ea typeface="Century Gothic"/>
              <a:cs typeface="Century Gothic"/>
              <a:sym typeface="Century Gothic"/>
            </a:endParaRPr>
          </a:p>
          <a:p>
            <a:pPr marL="342900" marR="0" lvl="0" indent="-342900" algn="l" rtl="0">
              <a:lnSpc>
                <a:spcPct val="150000"/>
              </a:lnSpc>
              <a:spcBef>
                <a:spcPts val="0"/>
              </a:spcBef>
              <a:spcAft>
                <a:spcPts val="0"/>
              </a:spcAft>
              <a:buClr>
                <a:srgbClr val="2E8652"/>
              </a:buClr>
              <a:buSzPts val="2300"/>
              <a:buFont typeface="Noto Sans Symbols"/>
              <a:buChar char="▶"/>
            </a:pPr>
            <a:r>
              <a:rPr lang="en-US" sz="2300" b="1">
                <a:solidFill>
                  <a:srgbClr val="2E8652"/>
                </a:solidFill>
              </a:rPr>
              <a:t>Calibrate</a:t>
            </a:r>
            <a:r>
              <a:rPr lang="en-US" sz="2300">
                <a:solidFill>
                  <a:srgbClr val="2E8652"/>
                </a:solidFill>
              </a:rPr>
              <a:t> </a:t>
            </a:r>
            <a:r>
              <a:rPr lang="en-US" sz="2300"/>
              <a:t>algorithm with ground data and ancillary datasets </a:t>
            </a:r>
            <a:endParaRPr sz="2300"/>
          </a:p>
          <a:p>
            <a:pPr marL="342900" marR="0" lvl="0" indent="-342900" algn="l" rtl="0">
              <a:lnSpc>
                <a:spcPct val="150000"/>
              </a:lnSpc>
              <a:spcBef>
                <a:spcPts val="0"/>
              </a:spcBef>
              <a:spcAft>
                <a:spcPts val="0"/>
              </a:spcAft>
              <a:buClr>
                <a:srgbClr val="2E8652"/>
              </a:buClr>
              <a:buSzPts val="2300"/>
              <a:buFont typeface="Noto Sans Symbols"/>
              <a:buChar char="▶"/>
            </a:pPr>
            <a:r>
              <a:rPr lang="en-US" sz="2300" b="1">
                <a:solidFill>
                  <a:srgbClr val="2E8652"/>
                </a:solidFill>
              </a:rPr>
              <a:t>Automate</a:t>
            </a:r>
            <a:r>
              <a:rPr lang="en-US" sz="2300"/>
              <a:t> class thresholding </a:t>
            </a:r>
            <a:endParaRPr sz="2300"/>
          </a:p>
          <a:p>
            <a:pPr marL="342900" marR="0" lvl="0" indent="-342900" algn="l" rtl="0">
              <a:lnSpc>
                <a:spcPct val="150000"/>
              </a:lnSpc>
              <a:spcBef>
                <a:spcPts val="0"/>
              </a:spcBef>
              <a:spcAft>
                <a:spcPts val="0"/>
              </a:spcAft>
              <a:buClr>
                <a:srgbClr val="2E8652"/>
              </a:buClr>
              <a:buSzPts val="2300"/>
              <a:buFont typeface="Noto Sans Symbols"/>
              <a:buChar char="▶"/>
            </a:pPr>
            <a:r>
              <a:rPr lang="en-US" sz="2300" b="1" i="0" u="none" strike="noStrike" cap="none">
                <a:solidFill>
                  <a:srgbClr val="2E8652"/>
                </a:solidFill>
                <a:latin typeface="Century Gothic"/>
                <a:ea typeface="Century Gothic"/>
                <a:cs typeface="Century Gothic"/>
                <a:sym typeface="Century Gothic"/>
              </a:rPr>
              <a:t>In</a:t>
            </a:r>
            <a:r>
              <a:rPr lang="en-US" sz="2300" b="1">
                <a:solidFill>
                  <a:srgbClr val="2E8652"/>
                </a:solidFill>
              </a:rPr>
              <a:t>tegrate</a:t>
            </a:r>
            <a:r>
              <a:rPr lang="en-US" sz="2300" b="0" i="0" u="none" strike="noStrike" cap="none">
                <a:solidFill>
                  <a:schemeClr val="dk1"/>
                </a:solidFill>
                <a:latin typeface="Century Gothic"/>
                <a:ea typeface="Century Gothic"/>
                <a:cs typeface="Century Gothic"/>
                <a:sym typeface="Century Gothic"/>
              </a:rPr>
              <a:t> </a:t>
            </a:r>
            <a:r>
              <a:rPr lang="en-US" sz="2300" b="0" i="0" u="none" strike="noStrike" cap="none">
                <a:solidFill>
                  <a:srgbClr val="3F3F3F"/>
                </a:solidFill>
                <a:latin typeface="Century Gothic"/>
                <a:ea typeface="Century Gothic"/>
                <a:cs typeface="Century Gothic"/>
                <a:sym typeface="Century Gothic"/>
              </a:rPr>
              <a:t>product with ASF’s SAR Processing Pipeline (HyP3) </a:t>
            </a:r>
            <a:endParaRPr sz="2300" b="0" i="0" u="none" strike="noStrike" cap="none">
              <a:solidFill>
                <a:srgbClr val="3F3F3F"/>
              </a:solidFill>
              <a:latin typeface="Century Gothic"/>
              <a:ea typeface="Century Gothic"/>
              <a:cs typeface="Century Gothic"/>
              <a:sym typeface="Century Gothic"/>
            </a:endParaRPr>
          </a:p>
          <a:p>
            <a:pPr marL="342900" marR="0" lvl="0" indent="-342900" algn="l" rtl="0">
              <a:lnSpc>
                <a:spcPct val="150000"/>
              </a:lnSpc>
              <a:spcBef>
                <a:spcPts val="0"/>
              </a:spcBef>
              <a:spcAft>
                <a:spcPts val="0"/>
              </a:spcAft>
              <a:buClr>
                <a:srgbClr val="2E8652"/>
              </a:buClr>
              <a:buSzPts val="2300"/>
              <a:buFont typeface="Noto Sans Symbols"/>
              <a:buChar char="▶"/>
            </a:pPr>
            <a:r>
              <a:rPr lang="en-US" sz="2300" b="1" i="0" u="none" strike="noStrike" cap="none">
                <a:solidFill>
                  <a:srgbClr val="2E8652"/>
                </a:solidFill>
                <a:latin typeface="Century Gothic"/>
                <a:ea typeface="Century Gothic"/>
                <a:cs typeface="Century Gothic"/>
                <a:sym typeface="Century Gothic"/>
              </a:rPr>
              <a:t>Forecast </a:t>
            </a:r>
            <a:r>
              <a:rPr lang="en-US" sz="2300" b="0" i="0" u="none" strike="noStrike" cap="none">
                <a:solidFill>
                  <a:srgbClr val="3F3F3F"/>
                </a:solidFill>
                <a:latin typeface="Century Gothic"/>
                <a:ea typeface="Century Gothic"/>
                <a:cs typeface="Century Gothic"/>
                <a:sym typeface="Century Gothic"/>
              </a:rPr>
              <a:t>modeling of wetland extent</a:t>
            </a:r>
            <a:endParaRPr sz="2300" b="0" i="0" u="none" strike="noStrike" cap="none">
              <a:solidFill>
                <a:srgbClr val="3F3F3F"/>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200" b="0" i="0" u="none" strike="noStrike" cap="none">
              <a:solidFill>
                <a:srgbClr val="3F3F3F"/>
              </a:solidFill>
              <a:latin typeface="Century Gothic"/>
              <a:ea typeface="Century Gothic"/>
              <a:cs typeface="Century Gothic"/>
              <a:sym typeface="Century Gothic"/>
            </a:endParaRPr>
          </a:p>
          <a:p>
            <a:pPr marL="469900" marR="0" lvl="0" indent="-215900" algn="l" rtl="0">
              <a:lnSpc>
                <a:spcPct val="90000"/>
              </a:lnSpc>
              <a:spcBef>
                <a:spcPts val="0"/>
              </a:spcBef>
              <a:spcAft>
                <a:spcPts val="0"/>
              </a:spcAft>
              <a:buClr>
                <a:srgbClr val="7EB761"/>
              </a:buClr>
              <a:buSzPts val="2000"/>
              <a:buFont typeface="Noto Sans Symbols"/>
              <a:buNone/>
            </a:pPr>
            <a:endParaRPr sz="2000" b="0" i="0" u="none" strike="noStrike" cap="none">
              <a:solidFill>
                <a:srgbClr val="3F3F3F"/>
              </a:solidFill>
              <a:latin typeface="Century Gothic"/>
              <a:ea typeface="Century Gothic"/>
              <a:cs typeface="Century Gothic"/>
              <a:sym typeface="Century Gothic"/>
            </a:endParaRPr>
          </a:p>
          <a:p>
            <a:pPr marL="469900" marR="0" lvl="0" indent="-215900" algn="l" rtl="0">
              <a:lnSpc>
                <a:spcPct val="90000"/>
              </a:lnSpc>
              <a:spcBef>
                <a:spcPts val="0"/>
              </a:spcBef>
              <a:spcAft>
                <a:spcPts val="0"/>
              </a:spcAft>
              <a:buClr>
                <a:srgbClr val="7EB761"/>
              </a:buClr>
              <a:buSzPts val="2000"/>
              <a:buFont typeface="Noto Sans Symbols"/>
              <a:buNone/>
            </a:pPr>
            <a:endParaRPr sz="2000" b="0" i="0" u="none" strike="noStrike" cap="none">
              <a:solidFill>
                <a:srgbClr val="3F3F3F"/>
              </a:solidFill>
              <a:latin typeface="Century Gothic"/>
              <a:ea typeface="Century Gothic"/>
              <a:cs typeface="Century Gothic"/>
              <a:sym typeface="Century Gothic"/>
            </a:endParaRPr>
          </a:p>
        </p:txBody>
      </p:sp>
      <p:pic>
        <p:nvPicPr>
          <p:cNvPr id="581" name="Google Shape;581;p39"/>
          <p:cNvPicPr preferRelativeResize="0"/>
          <p:nvPr/>
        </p:nvPicPr>
        <p:blipFill rotWithShape="1">
          <a:blip r:embed="rId3">
            <a:alphaModFix/>
          </a:blip>
          <a:srcRect/>
          <a:stretch/>
        </p:blipFill>
        <p:spPr>
          <a:xfrm>
            <a:off x="3808500" y="3582125"/>
            <a:ext cx="5007325" cy="2894875"/>
          </a:xfrm>
          <a:prstGeom prst="rect">
            <a:avLst/>
          </a:prstGeom>
          <a:noFill/>
          <a:ln>
            <a:noFill/>
          </a:ln>
        </p:spPr>
      </p:pic>
      <p:sp>
        <p:nvSpPr>
          <p:cNvPr id="582" name="Google Shape;582;p39"/>
          <p:cNvSpPr txBox="1"/>
          <p:nvPr/>
        </p:nvSpPr>
        <p:spPr>
          <a:xfrm>
            <a:off x="6490375" y="6553200"/>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rgbClr val="3F3F3F"/>
                </a:solidFill>
                <a:latin typeface="Century Gothic"/>
                <a:ea typeface="Century Gothic"/>
                <a:cs typeface="Century Gothic"/>
                <a:sym typeface="Century Gothic"/>
              </a:rPr>
              <a:t>Image Credit: Franz Meyer</a:t>
            </a:r>
            <a:endParaRPr sz="1200" b="0" i="0" u="none" strike="noStrike" cap="none">
              <a:solidFill>
                <a:srgbClr val="3F3F3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0"/>
          <p:cNvSpPr txBox="1">
            <a:spLocks noGrp="1"/>
          </p:cNvSpPr>
          <p:nvPr>
            <p:ph type="title"/>
          </p:nvPr>
        </p:nvSpPr>
        <p:spPr>
          <a:xfrm>
            <a:off x="1000125" y="3778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320"/>
              <a:buFont typeface="Century Gothic"/>
              <a:buNone/>
            </a:pPr>
            <a:r>
              <a:rPr lang="en-US" b="0" i="0" u="none" strike="noStrike" cap="none">
                <a:solidFill>
                  <a:srgbClr val="2E8652"/>
                </a:solidFill>
                <a:latin typeface="Century Gothic"/>
                <a:ea typeface="Century Gothic"/>
                <a:cs typeface="Century Gothic"/>
                <a:sym typeface="Century Gothic"/>
              </a:rPr>
              <a:t>Acknowledgements</a:t>
            </a:r>
            <a:endParaRPr sz="4320" b="0" i="0" u="none" strike="noStrike" cap="none">
              <a:solidFill>
                <a:srgbClr val="2E8652"/>
              </a:solidFill>
              <a:latin typeface="Century Gothic"/>
              <a:ea typeface="Century Gothic"/>
              <a:cs typeface="Century Gothic"/>
              <a:sym typeface="Century Gothic"/>
            </a:endParaRPr>
          </a:p>
        </p:txBody>
      </p:sp>
      <p:sp>
        <p:nvSpPr>
          <p:cNvPr id="589" name="Google Shape;589;p40"/>
          <p:cNvSpPr txBox="1"/>
          <p:nvPr/>
        </p:nvSpPr>
        <p:spPr>
          <a:xfrm>
            <a:off x="1000125" y="1522650"/>
            <a:ext cx="10739400" cy="33759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3F3F3F"/>
              </a:buClr>
              <a:buSzPts val="2000"/>
              <a:buFont typeface="Arial"/>
              <a:buNone/>
            </a:pPr>
            <a:r>
              <a:rPr lang="en-US" sz="2500" b="1" i="0" u="none" strike="noStrike" cap="none" dirty="0">
                <a:solidFill>
                  <a:srgbClr val="2E8652"/>
                </a:solidFill>
                <a:latin typeface="Century Gothic"/>
                <a:ea typeface="Century Gothic"/>
                <a:cs typeface="Century Gothic"/>
                <a:sym typeface="Century Gothic"/>
              </a:rPr>
              <a:t>Science Advisor</a:t>
            </a:r>
            <a:endParaRPr sz="2500" b="1" i="0" u="none" strike="noStrike" cap="none" dirty="0">
              <a:solidFill>
                <a:srgbClr val="2E8652"/>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rgbClr val="3F3F3F"/>
                </a:solidFill>
                <a:latin typeface="Century Gothic"/>
                <a:ea typeface="Century Gothic"/>
                <a:cs typeface="Century Gothic"/>
                <a:sym typeface="Century Gothic"/>
              </a:rPr>
              <a:t>Bruce Chapman</a:t>
            </a:r>
            <a:r>
              <a:rPr lang="en-US" sz="2200" b="0" i="0" u="none" strike="noStrike" cap="none" dirty="0">
                <a:solidFill>
                  <a:srgbClr val="3F3F3F"/>
                </a:solidFill>
                <a:latin typeface="Century Gothic"/>
                <a:ea typeface="Century Gothic"/>
                <a:cs typeface="Century Gothic"/>
                <a:sym typeface="Century Gothic"/>
              </a:rPr>
              <a:t>, Jet Propulsion Laboratory</a:t>
            </a:r>
            <a:endParaRPr sz="2200" b="0" i="0" u="none" strike="noStrike" cap="none"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endParaRPr sz="2000" b="0" i="0" u="none" strike="noStrike" cap="none"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500" b="1" i="0" u="none" strike="noStrike" cap="none" dirty="0">
                <a:solidFill>
                  <a:srgbClr val="2E8652"/>
                </a:solidFill>
                <a:latin typeface="Century Gothic"/>
                <a:ea typeface="Century Gothic"/>
                <a:cs typeface="Century Gothic"/>
                <a:sym typeface="Century Gothic"/>
              </a:rPr>
              <a:t>Project Partners</a:t>
            </a:r>
            <a:endParaRPr sz="2500" b="1" i="0" u="none" strike="noStrike" cap="none" dirty="0">
              <a:solidFill>
                <a:srgbClr val="2E8652"/>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rgbClr val="3F3F3F"/>
                </a:solidFill>
                <a:latin typeface="Century Gothic"/>
                <a:ea typeface="Century Gothic"/>
                <a:cs typeface="Century Gothic"/>
                <a:sym typeface="Century Gothic"/>
              </a:rPr>
              <a:t>Megan Lang</a:t>
            </a:r>
            <a:r>
              <a:rPr lang="en-US" sz="2200" b="0" i="0" u="none" strike="noStrike" cap="none" dirty="0">
                <a:solidFill>
                  <a:srgbClr val="3F3F3F"/>
                </a:solidFill>
                <a:latin typeface="Century Gothic"/>
                <a:ea typeface="Century Gothic"/>
                <a:cs typeface="Century Gothic"/>
                <a:sym typeface="Century Gothic"/>
              </a:rPr>
              <a:t>, USFWS National Wetlands Inventory</a:t>
            </a:r>
            <a:endParaRPr sz="2200" b="0" i="0" u="none" strike="noStrike" cap="none"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rgbClr val="3F3F3F"/>
                </a:solidFill>
                <a:latin typeface="Century Gothic"/>
                <a:ea typeface="Century Gothic"/>
                <a:cs typeface="Century Gothic"/>
                <a:sym typeface="Century Gothic"/>
              </a:rPr>
              <a:t>Jeremy Nicoll</a:t>
            </a:r>
            <a:r>
              <a:rPr lang="en-US" sz="2200" b="0" i="0" u="none" strike="noStrike" cap="none" dirty="0">
                <a:solidFill>
                  <a:srgbClr val="3F3F3F"/>
                </a:solidFill>
                <a:latin typeface="Century Gothic"/>
                <a:ea typeface="Century Gothic"/>
                <a:cs typeface="Century Gothic"/>
                <a:sym typeface="Century Gothic"/>
              </a:rPr>
              <a:t>, Alaska Satellite Facility</a:t>
            </a:r>
            <a:endParaRPr sz="2200" b="0" i="0" u="none" strike="noStrike" cap="none"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rgbClr val="3F3F3F"/>
                </a:solidFill>
                <a:latin typeface="Century Gothic"/>
                <a:ea typeface="Century Gothic"/>
                <a:cs typeface="Century Gothic"/>
                <a:sym typeface="Century Gothic"/>
              </a:rPr>
              <a:t>Franz Meyer</a:t>
            </a:r>
            <a:r>
              <a:rPr lang="en-US" sz="2200" b="0" i="0" u="none" strike="noStrike" cap="none" dirty="0">
                <a:solidFill>
                  <a:srgbClr val="3F3F3F"/>
                </a:solidFill>
                <a:latin typeface="Century Gothic"/>
                <a:ea typeface="Century Gothic"/>
                <a:cs typeface="Century Gothic"/>
                <a:sym typeface="Century Gothic"/>
              </a:rPr>
              <a:t>, Alaska Satellite Fac</a:t>
            </a:r>
            <a:r>
              <a:rPr lang="en-US" sz="1800" b="0" i="0" u="none" strike="noStrike" cap="none" dirty="0">
                <a:solidFill>
                  <a:srgbClr val="3F3F3F"/>
                </a:solidFill>
                <a:latin typeface="Century Gothic"/>
                <a:ea typeface="Century Gothic"/>
                <a:cs typeface="Century Gothic"/>
                <a:sym typeface="Century Gothic"/>
              </a:rPr>
              <a:t>ility</a:t>
            </a:r>
            <a:endParaRPr sz="1800" b="0" i="0" u="none" strike="noStrike" cap="none"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endParaRPr sz="2000" b="0" i="0" u="none" strike="noStrike" cap="none" dirty="0">
              <a:solidFill>
                <a:srgbClr val="3F3F3F"/>
              </a:solidFill>
              <a:latin typeface="Century Gothic"/>
              <a:ea typeface="Century Gothic"/>
              <a:cs typeface="Century Gothic"/>
              <a:sym typeface="Century Gothic"/>
            </a:endParaRPr>
          </a:p>
        </p:txBody>
      </p:sp>
      <p:sp>
        <p:nvSpPr>
          <p:cNvPr id="2" name="TextBox 1"/>
          <p:cNvSpPr txBox="1"/>
          <p:nvPr/>
        </p:nvSpPr>
        <p:spPr>
          <a:xfrm>
            <a:off x="1000125" y="5029201"/>
            <a:ext cx="8577943" cy="400110"/>
          </a:xfrm>
          <a:prstGeom prst="rect">
            <a:avLst/>
          </a:prstGeom>
          <a:noFill/>
        </p:spPr>
        <p:txBody>
          <a:bodyPr wrap="square" rtlCol="0">
            <a:spAutoFit/>
          </a:bodyPr>
          <a:lstStyle/>
          <a:p>
            <a:r>
              <a:rPr lang="en-US" sz="2000" dirty="0" err="1" smtClean="0">
                <a:latin typeface="Century Gothic" panose="020B0502020202020204" pitchFamily="34" charset="0"/>
              </a:rPr>
              <a:t>RapidEye</a:t>
            </a:r>
            <a:r>
              <a:rPr lang="en-US" sz="2000" dirty="0" smtClean="0">
                <a:latin typeface="Century Gothic" panose="020B0502020202020204" pitchFamily="34" charset="0"/>
              </a:rPr>
              <a:t> and </a:t>
            </a:r>
            <a:r>
              <a:rPr lang="en-US" sz="2000" dirty="0" err="1" smtClean="0">
                <a:latin typeface="Century Gothic" panose="020B0502020202020204" pitchFamily="34" charset="0"/>
              </a:rPr>
              <a:t>PlanetScope</a:t>
            </a:r>
            <a:r>
              <a:rPr lang="en-US" sz="2000" dirty="0" smtClean="0">
                <a:latin typeface="Century Gothic" panose="020B0502020202020204" pitchFamily="34" charset="0"/>
              </a:rPr>
              <a:t> imagery courtesy of Planet Labs, Inc. </a:t>
            </a:r>
            <a:endParaRPr lang="en-US" sz="2000"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p:cNvPicPr preferRelativeResize="0"/>
          <p:nvPr/>
        </p:nvPicPr>
        <p:blipFill rotWithShape="1">
          <a:blip r:embed="rId3">
            <a:alphaModFix/>
          </a:blip>
          <a:srcRect/>
          <a:stretch/>
        </p:blipFill>
        <p:spPr>
          <a:xfrm>
            <a:off x="-354750" y="3133650"/>
            <a:ext cx="6014659" cy="3383249"/>
          </a:xfrm>
          <a:prstGeom prst="rect">
            <a:avLst/>
          </a:prstGeom>
          <a:noFill/>
          <a:ln>
            <a:noFill/>
          </a:ln>
        </p:spPr>
      </p:pic>
      <p:sp>
        <p:nvSpPr>
          <p:cNvPr id="169" name="Google Shape;169;p18"/>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latin typeface="Century Gothic"/>
                <a:ea typeface="Century Gothic"/>
                <a:cs typeface="Century Gothic"/>
                <a:sym typeface="Century Gothic"/>
              </a:rPr>
              <a:t>Community</a:t>
            </a:r>
            <a:r>
              <a:rPr lang="en-US" sz="4800" b="0" i="0" u="none" strike="noStrike" cap="none">
                <a:solidFill>
                  <a:srgbClr val="2E8652"/>
                </a:solidFill>
                <a:latin typeface="Century Gothic"/>
                <a:ea typeface="Century Gothic"/>
                <a:cs typeface="Century Gothic"/>
                <a:sym typeface="Century Gothic"/>
              </a:rPr>
              <a:t> Concerns</a:t>
            </a:r>
            <a:endParaRPr sz="4800" b="0" i="0" u="none" strike="noStrike" cap="none">
              <a:solidFill>
                <a:srgbClr val="2E8652"/>
              </a:solidFill>
              <a:latin typeface="Century Gothic"/>
              <a:ea typeface="Century Gothic"/>
              <a:cs typeface="Century Gothic"/>
              <a:sym typeface="Century Gothic"/>
            </a:endParaRPr>
          </a:p>
        </p:txBody>
      </p:sp>
      <p:sp>
        <p:nvSpPr>
          <p:cNvPr id="170" name="Google Shape;170;p18"/>
          <p:cNvSpPr txBox="1">
            <a:spLocks noGrp="1"/>
          </p:cNvSpPr>
          <p:nvPr>
            <p:ph type="body" idx="1"/>
          </p:nvPr>
        </p:nvSpPr>
        <p:spPr>
          <a:xfrm>
            <a:off x="978750" y="1033150"/>
            <a:ext cx="11138700" cy="200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2E8652"/>
              </a:buClr>
              <a:buSzPts val="2100"/>
              <a:buFont typeface="Noto Sans Symbols"/>
              <a:buChar char="▶"/>
            </a:pPr>
            <a:r>
              <a:rPr lang="en-US" sz="2100">
                <a:solidFill>
                  <a:srgbClr val="3F3F3F"/>
                </a:solidFill>
              </a:rPr>
              <a:t>Only one third of Alaska wetlands mapped</a:t>
            </a:r>
            <a:endParaRPr sz="2100">
              <a:solidFill>
                <a:srgbClr val="3F3F3F"/>
              </a:solidFill>
            </a:endParaRPr>
          </a:p>
          <a:p>
            <a:pPr marL="342900" marR="0" lvl="0" indent="-342900" algn="l" rtl="0">
              <a:lnSpc>
                <a:spcPct val="150000"/>
              </a:lnSpc>
              <a:spcBef>
                <a:spcPts val="0"/>
              </a:spcBef>
              <a:spcAft>
                <a:spcPts val="0"/>
              </a:spcAft>
              <a:buClr>
                <a:srgbClr val="2E8652"/>
              </a:buClr>
              <a:buSzPts val="2100"/>
              <a:buFont typeface="Noto Sans Symbols"/>
              <a:buChar char="▶"/>
            </a:pPr>
            <a:r>
              <a:rPr lang="en-US" sz="2100" b="0" i="0" u="none" strike="noStrike" cap="none">
                <a:solidFill>
                  <a:srgbClr val="3F3F3F"/>
                </a:solidFill>
              </a:rPr>
              <a:t>Important to monitor the extent, characteristics, and change </a:t>
            </a:r>
            <a:r>
              <a:rPr lang="en-US" sz="2100">
                <a:solidFill>
                  <a:srgbClr val="3F3F3F"/>
                </a:solidFill>
              </a:rPr>
              <a:t>of </a:t>
            </a:r>
            <a:r>
              <a:rPr lang="en-US" sz="2100" b="0" i="0" u="none" strike="noStrike" cap="none">
                <a:solidFill>
                  <a:srgbClr val="3F3F3F"/>
                </a:solidFill>
              </a:rPr>
              <a:t>wetlands </a:t>
            </a:r>
            <a:endParaRPr sz="2100"/>
          </a:p>
          <a:p>
            <a:pPr marL="342900" marR="0" lvl="0" indent="-342900" algn="l" rtl="0">
              <a:lnSpc>
                <a:spcPct val="150000"/>
              </a:lnSpc>
              <a:spcBef>
                <a:spcPts val="0"/>
              </a:spcBef>
              <a:spcAft>
                <a:spcPts val="0"/>
              </a:spcAft>
              <a:buClr>
                <a:srgbClr val="2E8652"/>
              </a:buClr>
              <a:buSzPts val="2100"/>
              <a:buFont typeface="Noto Sans Symbols"/>
              <a:buChar char="▶"/>
            </a:pPr>
            <a:r>
              <a:rPr lang="en-US" sz="2100"/>
              <a:t>Crucial ecosystems for plants and wildlife, inundation control and water quality</a:t>
            </a:r>
            <a:endParaRPr sz="2100"/>
          </a:p>
          <a:p>
            <a:pPr marL="342900" marR="0" lvl="0" indent="-342900" algn="l" rtl="0">
              <a:lnSpc>
                <a:spcPct val="150000"/>
              </a:lnSpc>
              <a:spcBef>
                <a:spcPts val="0"/>
              </a:spcBef>
              <a:spcAft>
                <a:spcPts val="0"/>
              </a:spcAft>
              <a:buClr>
                <a:srgbClr val="2E8652"/>
              </a:buClr>
              <a:buSzPts val="2100"/>
              <a:buFont typeface="Noto Sans Symbols"/>
              <a:buChar char="▶"/>
            </a:pPr>
            <a:r>
              <a:rPr lang="en-US" sz="2100">
                <a:solidFill>
                  <a:srgbClr val="3F3F3F"/>
                </a:solidFill>
              </a:rPr>
              <a:t>Adding SAR imagery to traditional mapping techniques</a:t>
            </a:r>
            <a:r>
              <a:rPr lang="en-US" sz="2100" b="0" i="0" u="none" strike="noStrike" cap="none">
                <a:solidFill>
                  <a:srgbClr val="3F3F3F"/>
                </a:solidFill>
              </a:rPr>
              <a:t> </a:t>
            </a:r>
            <a:endParaRPr sz="2100"/>
          </a:p>
          <a:p>
            <a:pPr marL="342900" marR="0" lvl="0" indent="-215900" algn="l" rtl="0">
              <a:lnSpc>
                <a:spcPct val="150000"/>
              </a:lnSpc>
              <a:spcBef>
                <a:spcPts val="0"/>
              </a:spcBef>
              <a:spcAft>
                <a:spcPts val="0"/>
              </a:spcAft>
              <a:buSzPts val="2000"/>
              <a:buFont typeface="Noto Sans Symbols"/>
              <a:buNone/>
            </a:pPr>
            <a:endParaRPr/>
          </a:p>
        </p:txBody>
      </p:sp>
      <p:sp>
        <p:nvSpPr>
          <p:cNvPr id="171" name="Google Shape;171;p18"/>
          <p:cNvSpPr/>
          <p:nvPr/>
        </p:nvSpPr>
        <p:spPr>
          <a:xfrm>
            <a:off x="10254290" y="6553211"/>
            <a:ext cx="1861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a:solidFill>
                  <a:srgbClr val="3F3F3F"/>
                </a:solidFill>
                <a:latin typeface="Century Gothic"/>
                <a:ea typeface="Century Gothic"/>
                <a:cs typeface="Century Gothic"/>
                <a:sym typeface="Century Gothic"/>
              </a:rPr>
              <a:t>Image Credit: Alice Lin</a:t>
            </a:r>
            <a:r>
              <a:rPr lang="en-US" sz="900" b="0" i="0" u="none" strike="noStrike" cap="none">
                <a:solidFill>
                  <a:srgbClr val="3F3F3F"/>
                </a:solidFill>
                <a:latin typeface="Century Gothic"/>
                <a:ea typeface="Century Gothic"/>
                <a:cs typeface="Century Gothic"/>
                <a:sym typeface="Century Gothic"/>
              </a:rPr>
              <a:t> </a:t>
            </a:r>
            <a:endParaRPr sz="900" b="0" i="0" u="none" strike="noStrike" cap="none">
              <a:solidFill>
                <a:srgbClr val="3F3F3F"/>
              </a:solidFill>
              <a:latin typeface="Century Gothic"/>
              <a:ea typeface="Century Gothic"/>
              <a:cs typeface="Century Gothic"/>
              <a:sym typeface="Century Gothic"/>
            </a:endParaRPr>
          </a:p>
        </p:txBody>
      </p:sp>
      <p:pic>
        <p:nvPicPr>
          <p:cNvPr id="172" name="Google Shape;172;p18"/>
          <p:cNvPicPr preferRelativeResize="0"/>
          <p:nvPr/>
        </p:nvPicPr>
        <p:blipFill rotWithShape="1">
          <a:blip r:embed="rId4">
            <a:alphaModFix/>
          </a:blip>
          <a:srcRect/>
          <a:stretch/>
        </p:blipFill>
        <p:spPr>
          <a:xfrm>
            <a:off x="5200295" y="3133650"/>
            <a:ext cx="7027610" cy="3383249"/>
          </a:xfrm>
          <a:prstGeom prst="rect">
            <a:avLst/>
          </a:prstGeom>
          <a:noFill/>
          <a:ln>
            <a:noFill/>
          </a:ln>
        </p:spPr>
      </p:pic>
      <p:sp>
        <p:nvSpPr>
          <p:cNvPr id="173" name="Google Shape;173;p18"/>
          <p:cNvSpPr txBox="1"/>
          <p:nvPr/>
        </p:nvSpPr>
        <p:spPr>
          <a:xfrm>
            <a:off x="5353917"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entury Gothic"/>
                <a:ea typeface="Century Gothic"/>
                <a:cs typeface="Century Gothic"/>
                <a:sym typeface="Century Gothic"/>
              </a:rPr>
              <a:t>National Wetlands Inventory</a:t>
            </a:r>
            <a:endParaRPr sz="1400" b="0" i="0" u="none" strike="noStrike" cap="none">
              <a:solidFill>
                <a:srgbClr val="FFFFFF"/>
              </a:solidFill>
              <a:latin typeface="Century Gothic"/>
              <a:ea typeface="Century Gothic"/>
              <a:cs typeface="Century Gothic"/>
              <a:sym typeface="Century Gothic"/>
            </a:endParaRPr>
          </a:p>
        </p:txBody>
      </p:sp>
      <p:sp>
        <p:nvSpPr>
          <p:cNvPr id="174" name="Google Shape;174;p18"/>
          <p:cNvSpPr txBox="1"/>
          <p:nvPr/>
        </p:nvSpPr>
        <p:spPr>
          <a:xfrm>
            <a:off x="7369421"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entury Gothic"/>
                <a:ea typeface="Century Gothic"/>
                <a:cs typeface="Century Gothic"/>
                <a:sym typeface="Century Gothic"/>
              </a:rPr>
              <a:t>Field Technicians &amp; Optical Imagery</a:t>
            </a:r>
            <a:endParaRPr sz="1400" b="0" i="0" u="none" strike="noStrike" cap="none">
              <a:solidFill>
                <a:srgbClr val="FFFFFF"/>
              </a:solidFill>
              <a:latin typeface="Century Gothic"/>
              <a:ea typeface="Century Gothic"/>
              <a:cs typeface="Century Gothic"/>
              <a:sym typeface="Century Gothic"/>
            </a:endParaRPr>
          </a:p>
        </p:txBody>
      </p:sp>
      <p:sp>
        <p:nvSpPr>
          <p:cNvPr id="175" name="Google Shape;175;p18"/>
          <p:cNvSpPr txBox="1"/>
          <p:nvPr/>
        </p:nvSpPr>
        <p:spPr>
          <a:xfrm>
            <a:off x="9508885"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entury Gothic"/>
                <a:ea typeface="Century Gothic"/>
                <a:cs typeface="Century Gothic"/>
                <a:sym typeface="Century Gothic"/>
              </a:rPr>
              <a:t>Wetlands Mapper</a:t>
            </a:r>
            <a:endParaRPr sz="1400" b="0" i="0" u="none" strike="noStrike" cap="none">
              <a:solidFill>
                <a:srgbClr val="FFFFFF"/>
              </a:solidFill>
              <a:latin typeface="Century Gothic"/>
              <a:ea typeface="Century Gothic"/>
              <a:cs typeface="Century Gothic"/>
              <a:sym typeface="Century Gothic"/>
            </a:endParaRPr>
          </a:p>
        </p:txBody>
      </p:sp>
      <p:sp>
        <p:nvSpPr>
          <p:cNvPr id="176" name="Google Shape;176;p18"/>
          <p:cNvSpPr txBox="1"/>
          <p:nvPr/>
        </p:nvSpPr>
        <p:spPr>
          <a:xfrm>
            <a:off x="1517817"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entury Gothic"/>
                <a:ea typeface="Century Gothic"/>
                <a:cs typeface="Century Gothic"/>
                <a:sym typeface="Century Gothic"/>
              </a:rPr>
              <a:t>⅓ of Alaskan wetlands mapped</a:t>
            </a:r>
            <a:endParaRPr sz="14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Project Partners</a:t>
            </a:r>
            <a:endParaRPr sz="4800" b="0" i="0" u="none" strike="noStrike" cap="none">
              <a:solidFill>
                <a:srgbClr val="2E8652"/>
              </a:solidFill>
              <a:latin typeface="Century Gothic"/>
              <a:ea typeface="Century Gothic"/>
              <a:cs typeface="Century Gothic"/>
              <a:sym typeface="Century Gothic"/>
            </a:endParaRPr>
          </a:p>
        </p:txBody>
      </p:sp>
      <p:sp>
        <p:nvSpPr>
          <p:cNvPr id="183" name="Google Shape;183;p19"/>
          <p:cNvSpPr txBox="1">
            <a:spLocks noGrp="1"/>
          </p:cNvSpPr>
          <p:nvPr>
            <p:ph type="body" idx="1"/>
          </p:nvPr>
        </p:nvSpPr>
        <p:spPr>
          <a:xfrm>
            <a:off x="875700" y="1187124"/>
            <a:ext cx="11316300" cy="204296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2E8652"/>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US Fish and Wildlife Service (USFWS), National Wetlands Inventory (NWI)</a:t>
            </a:r>
            <a:endParaRPr sz="2400" b="0" i="0" u="none" strike="noStrike" cap="none">
              <a:solidFill>
                <a:srgbClr val="3F3F3F"/>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rgbClr val="2E8652"/>
              </a:buClr>
              <a:buSzPts val="1400"/>
              <a:buFont typeface="Noto Sans Symbols"/>
              <a:buChar char="▶"/>
            </a:pPr>
            <a:r>
              <a:rPr lang="en-US" sz="2000" b="0" i="0" u="none" strike="noStrike" cap="none">
                <a:solidFill>
                  <a:srgbClr val="3F3F3F"/>
                </a:solidFill>
                <a:latin typeface="Century Gothic"/>
                <a:ea typeface="Century Gothic"/>
                <a:cs typeface="Century Gothic"/>
                <a:sym typeface="Century Gothic"/>
              </a:rPr>
              <a:t>Megan Lang, Chief Scientist</a:t>
            </a:r>
            <a:endParaRPr sz="2000" b="0" i="0" u="none" strike="noStrike" cap="none">
              <a:solidFill>
                <a:srgbClr val="3F3F3F"/>
              </a:solidFill>
              <a:latin typeface="Century Gothic"/>
              <a:ea typeface="Century Gothic"/>
              <a:cs typeface="Century Gothic"/>
              <a:sym typeface="Century Gothic"/>
            </a:endParaRPr>
          </a:p>
          <a:p>
            <a:pPr marL="342900" marR="0" lvl="0" indent="-342900" algn="l" rtl="0">
              <a:lnSpc>
                <a:spcPct val="115000"/>
              </a:lnSpc>
              <a:spcBef>
                <a:spcPts val="200"/>
              </a:spcBef>
              <a:spcAft>
                <a:spcPts val="0"/>
              </a:spcAft>
              <a:buClr>
                <a:srgbClr val="2E8652"/>
              </a:buClr>
              <a:buSzPts val="2400"/>
              <a:buFont typeface="Noto Sans Symbols"/>
              <a:buChar char="▶"/>
            </a:pPr>
            <a:r>
              <a:rPr lang="en-US" sz="2400" b="0" i="0" u="none" strike="noStrike" cap="none">
                <a:solidFill>
                  <a:srgbClr val="3F3F3F"/>
                </a:solidFill>
                <a:latin typeface="Century Gothic"/>
                <a:ea typeface="Century Gothic"/>
                <a:cs typeface="Century Gothic"/>
                <a:sym typeface="Century Gothic"/>
              </a:rPr>
              <a:t>Alaska Satellite Facility (ASF)</a:t>
            </a:r>
            <a:endParaRPr sz="2400" b="0" i="0" u="none" strike="noStrike" cap="none">
              <a:solidFill>
                <a:srgbClr val="3F3F3F"/>
              </a:solidFill>
              <a:latin typeface="Century Gothic"/>
              <a:ea typeface="Century Gothic"/>
              <a:cs typeface="Century Gothic"/>
              <a:sym typeface="Century Gothic"/>
            </a:endParaRPr>
          </a:p>
          <a:p>
            <a:pPr marL="800100" marR="0" lvl="1" indent="-342900" algn="l" rtl="0">
              <a:lnSpc>
                <a:spcPct val="115000"/>
              </a:lnSpc>
              <a:spcBef>
                <a:spcPts val="200"/>
              </a:spcBef>
              <a:spcAft>
                <a:spcPts val="0"/>
              </a:spcAft>
              <a:buClr>
                <a:srgbClr val="2E8652"/>
              </a:buClr>
              <a:buSzPts val="1400"/>
              <a:buFont typeface="Noto Sans Symbols"/>
              <a:buChar char="▶"/>
            </a:pPr>
            <a:r>
              <a:rPr lang="en-US" sz="2000" b="0" i="0" u="none" strike="noStrike" cap="none">
                <a:solidFill>
                  <a:srgbClr val="3F3F3F"/>
                </a:solidFill>
                <a:latin typeface="Century Gothic"/>
                <a:ea typeface="Century Gothic"/>
                <a:cs typeface="Century Gothic"/>
                <a:sym typeface="Century Gothic"/>
              </a:rPr>
              <a:t>Jeremy Nicoll, Deputy Director</a:t>
            </a:r>
            <a:endParaRPr sz="2000" b="0" i="0" u="none" strike="noStrike" cap="none">
              <a:solidFill>
                <a:srgbClr val="3F3F3F"/>
              </a:solidFill>
              <a:latin typeface="Century Gothic"/>
              <a:ea typeface="Century Gothic"/>
              <a:cs typeface="Century Gothic"/>
              <a:sym typeface="Century Gothic"/>
            </a:endParaRPr>
          </a:p>
          <a:p>
            <a:pPr marL="800100" marR="0" lvl="1" indent="-342900" algn="l" rtl="0">
              <a:lnSpc>
                <a:spcPct val="115000"/>
              </a:lnSpc>
              <a:spcBef>
                <a:spcPts val="200"/>
              </a:spcBef>
              <a:spcAft>
                <a:spcPts val="0"/>
              </a:spcAft>
              <a:buClr>
                <a:srgbClr val="2E8652"/>
              </a:buClr>
              <a:buSzPts val="1400"/>
              <a:buFont typeface="Noto Sans Symbols"/>
              <a:buChar char="▶"/>
            </a:pPr>
            <a:r>
              <a:rPr lang="en-US" sz="2000" b="0" i="0" u="none" strike="noStrike" cap="none">
                <a:solidFill>
                  <a:srgbClr val="3F3F3F"/>
                </a:solidFill>
                <a:latin typeface="Century Gothic"/>
                <a:ea typeface="Century Gothic"/>
                <a:cs typeface="Century Gothic"/>
                <a:sym typeface="Century Gothic"/>
              </a:rPr>
              <a:t>Franz Meyer, Chief Scientist </a:t>
            </a:r>
            <a:endParaRPr sz="2000" b="0" i="0" u="none" strike="noStrike" cap="none">
              <a:solidFill>
                <a:srgbClr val="3F3F3F"/>
              </a:solidFill>
              <a:latin typeface="Century Gothic"/>
              <a:ea typeface="Century Gothic"/>
              <a:cs typeface="Century Gothic"/>
              <a:sym typeface="Century Gothic"/>
            </a:endParaRPr>
          </a:p>
        </p:txBody>
      </p:sp>
      <p:pic>
        <p:nvPicPr>
          <p:cNvPr id="184" name="Google Shape;184;p19"/>
          <p:cNvPicPr preferRelativeResize="0"/>
          <p:nvPr/>
        </p:nvPicPr>
        <p:blipFill rotWithShape="1">
          <a:blip r:embed="rId3">
            <a:alphaModFix/>
          </a:blip>
          <a:srcRect/>
          <a:stretch/>
        </p:blipFill>
        <p:spPr>
          <a:xfrm>
            <a:off x="6227510" y="3477000"/>
            <a:ext cx="4657216" cy="3115425"/>
          </a:xfrm>
          <a:prstGeom prst="rect">
            <a:avLst/>
          </a:prstGeom>
          <a:noFill/>
          <a:ln>
            <a:noFill/>
          </a:ln>
        </p:spPr>
      </p:pic>
      <p:sp>
        <p:nvSpPr>
          <p:cNvPr id="185" name="Google Shape;185;p19"/>
          <p:cNvSpPr txBox="1"/>
          <p:nvPr/>
        </p:nvSpPr>
        <p:spPr>
          <a:xfrm>
            <a:off x="6227500" y="6592425"/>
            <a:ext cx="4657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a:solidFill>
                  <a:srgbClr val="3F3F3F"/>
                </a:solidFill>
                <a:latin typeface="Century Gothic"/>
                <a:ea typeface="Century Gothic"/>
                <a:cs typeface="Century Gothic"/>
                <a:sym typeface="Century Gothic"/>
              </a:rPr>
              <a:t>Bristol Bay, Alaska 		Image Credit: US EPA</a:t>
            </a:r>
            <a:endParaRPr sz="1200" b="0" i="0" u="none" strike="noStrike" cap="none">
              <a:solidFill>
                <a:srgbClr val="3F3F3F"/>
              </a:solidFill>
              <a:latin typeface="Arial"/>
              <a:ea typeface="Arial"/>
              <a:cs typeface="Arial"/>
              <a:sym typeface="Arial"/>
            </a:endParaRPr>
          </a:p>
        </p:txBody>
      </p:sp>
      <p:pic>
        <p:nvPicPr>
          <p:cNvPr id="186" name="Google Shape;186;p19"/>
          <p:cNvPicPr preferRelativeResize="0"/>
          <p:nvPr/>
        </p:nvPicPr>
        <p:blipFill rotWithShape="1">
          <a:blip r:embed="rId4">
            <a:alphaModFix/>
          </a:blip>
          <a:srcRect/>
          <a:stretch/>
        </p:blipFill>
        <p:spPr>
          <a:xfrm>
            <a:off x="1214875" y="3476999"/>
            <a:ext cx="4677683" cy="3115425"/>
          </a:xfrm>
          <a:prstGeom prst="rect">
            <a:avLst/>
          </a:prstGeom>
          <a:noFill/>
          <a:ln>
            <a:noFill/>
          </a:ln>
        </p:spPr>
      </p:pic>
      <p:sp>
        <p:nvSpPr>
          <p:cNvPr id="187" name="Google Shape;187;p19"/>
          <p:cNvSpPr txBox="1"/>
          <p:nvPr/>
        </p:nvSpPr>
        <p:spPr>
          <a:xfrm>
            <a:off x="1214876" y="6592425"/>
            <a:ext cx="4657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a:solidFill>
                  <a:srgbClr val="3F3F3F"/>
                </a:solidFill>
                <a:latin typeface="Century Gothic"/>
                <a:ea typeface="Century Gothic"/>
                <a:cs typeface="Century Gothic"/>
                <a:sym typeface="Century Gothic"/>
              </a:rPr>
              <a:t>Kobuk River, Alaska 	                    Image Credit: US NPS  </a:t>
            </a:r>
            <a:endParaRPr sz="1200" b="0" i="0" u="none" strike="noStrike" cap="none">
              <a:solidFill>
                <a:srgbClr val="3F3F3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2526479" y="201553"/>
            <a:ext cx="7562700" cy="106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endParaRPr sz="4800" b="0" i="0" u="none" strike="noStrike" cap="none">
              <a:solidFill>
                <a:srgbClr val="2E8652"/>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Objectives</a:t>
            </a:r>
            <a:endParaRPr sz="4800" b="0" i="0" u="none" strike="noStrike" cap="none">
              <a:solidFill>
                <a:srgbClr val="2E8652"/>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2E8652"/>
              </a:buClr>
              <a:buSzPts val="4800"/>
              <a:buFont typeface="Century Gothic"/>
              <a:buNone/>
            </a:pPr>
            <a:endParaRPr sz="4800" b="0" i="0" u="none" strike="noStrike" cap="none">
              <a:solidFill>
                <a:srgbClr val="2E8652"/>
              </a:solidFill>
              <a:latin typeface="Century Gothic"/>
              <a:ea typeface="Century Gothic"/>
              <a:cs typeface="Century Gothic"/>
              <a:sym typeface="Century Gothic"/>
            </a:endParaRPr>
          </a:p>
        </p:txBody>
      </p:sp>
      <p:sp>
        <p:nvSpPr>
          <p:cNvPr id="193" name="Google Shape;193;p20"/>
          <p:cNvSpPr txBox="1">
            <a:spLocks noGrp="1"/>
          </p:cNvSpPr>
          <p:nvPr>
            <p:ph type="body" idx="1"/>
          </p:nvPr>
        </p:nvSpPr>
        <p:spPr>
          <a:xfrm>
            <a:off x="2468225" y="1194950"/>
            <a:ext cx="4673400" cy="5425200"/>
          </a:xfrm>
          <a:prstGeom prst="rect">
            <a:avLst/>
          </a:prstGeom>
          <a:noFill/>
          <a:ln>
            <a:noFill/>
          </a:ln>
        </p:spPr>
        <p:txBody>
          <a:bodyPr spcFirstLastPara="1" wrap="square" lIns="91425" tIns="45700" rIns="91425" bIns="45700" anchor="t" anchorCtr="0">
            <a:noAutofit/>
          </a:bodyPr>
          <a:lstStyle/>
          <a:p>
            <a:pPr marL="349250" marR="0" lvl="0" indent="-342900" algn="l" rtl="0">
              <a:lnSpc>
                <a:spcPct val="115000"/>
              </a:lnSpc>
              <a:spcBef>
                <a:spcPts val="0"/>
              </a:spcBef>
              <a:spcAft>
                <a:spcPts val="0"/>
              </a:spcAft>
              <a:buClr>
                <a:srgbClr val="2E8652"/>
              </a:buClr>
              <a:buSzPts val="2000"/>
              <a:buFont typeface="Noto Sans Symbols"/>
              <a:buChar char="▶"/>
            </a:pPr>
            <a:r>
              <a:rPr lang="en-US" b="1" i="0" u="none" strike="noStrike" cap="none">
                <a:solidFill>
                  <a:srgbClr val="2E8652"/>
                </a:solidFill>
                <a:latin typeface="Century Gothic"/>
                <a:ea typeface="Century Gothic"/>
                <a:cs typeface="Century Gothic"/>
                <a:sym typeface="Century Gothic"/>
              </a:rPr>
              <a:t>Implement</a:t>
            </a:r>
            <a:r>
              <a:rPr lang="en-US" b="0" i="0" u="none" strike="noStrike" cap="none">
                <a:solidFill>
                  <a:srgbClr val="3F3F3F"/>
                </a:solidFill>
                <a:latin typeface="Century Gothic"/>
                <a:ea typeface="Century Gothic"/>
                <a:cs typeface="Century Gothic"/>
                <a:sym typeface="Century Gothic"/>
              </a:rPr>
              <a:t> an algorithm to detect inundation extent in Alaska’s wetlands with Sentinel-1 C-SAR data</a:t>
            </a:r>
            <a:endParaRPr b="0" i="0" u="none" strike="noStrike" cap="none">
              <a:solidFill>
                <a:srgbClr val="3F3F3F"/>
              </a:solidFill>
              <a:latin typeface="Century Gothic"/>
              <a:ea typeface="Century Gothic"/>
              <a:cs typeface="Century Gothic"/>
              <a:sym typeface="Century Gothic"/>
            </a:endParaRPr>
          </a:p>
          <a:p>
            <a:pPr marL="349250" marR="0" lvl="0" indent="-342900" algn="l" rtl="0">
              <a:lnSpc>
                <a:spcPct val="115000"/>
              </a:lnSpc>
              <a:spcBef>
                <a:spcPts val="200"/>
              </a:spcBef>
              <a:spcAft>
                <a:spcPts val="0"/>
              </a:spcAft>
              <a:buClr>
                <a:srgbClr val="2E8652"/>
              </a:buClr>
              <a:buSzPts val="2000"/>
              <a:buFont typeface="Noto Sans Symbols"/>
              <a:buChar char="▶"/>
            </a:pPr>
            <a:r>
              <a:rPr lang="en-US" b="1" i="0" u="none" strike="noStrike" cap="none">
                <a:solidFill>
                  <a:srgbClr val="2E8652"/>
                </a:solidFill>
                <a:latin typeface="Century Gothic"/>
                <a:ea typeface="Century Gothic"/>
                <a:cs typeface="Century Gothic"/>
                <a:sym typeface="Century Gothic"/>
              </a:rPr>
              <a:t>Validate</a:t>
            </a:r>
            <a:r>
              <a:rPr lang="en-US" b="1" i="0" u="none" strike="noStrike" cap="none">
                <a:solidFill>
                  <a:srgbClr val="6AA84F"/>
                </a:solidFill>
                <a:latin typeface="Century Gothic"/>
                <a:ea typeface="Century Gothic"/>
                <a:cs typeface="Century Gothic"/>
                <a:sym typeface="Century Gothic"/>
              </a:rPr>
              <a:t> </a:t>
            </a:r>
            <a:r>
              <a:rPr lang="en-US"/>
              <a:t>algorithm</a:t>
            </a:r>
            <a:r>
              <a:rPr lang="en-US" b="0" i="0" u="none" strike="noStrike" cap="none">
                <a:solidFill>
                  <a:srgbClr val="3F3F3F"/>
                </a:solidFill>
                <a:latin typeface="Century Gothic"/>
                <a:ea typeface="Century Gothic"/>
                <a:cs typeface="Century Gothic"/>
                <a:sym typeface="Century Gothic"/>
              </a:rPr>
              <a:t> using optical </a:t>
            </a:r>
            <a:r>
              <a:rPr lang="en-US"/>
              <a:t>data</a:t>
            </a:r>
            <a:endParaRPr/>
          </a:p>
          <a:p>
            <a:pPr marL="349250" marR="0" lvl="0" indent="-342900" algn="l" rtl="0">
              <a:lnSpc>
                <a:spcPct val="115000"/>
              </a:lnSpc>
              <a:spcBef>
                <a:spcPts val="200"/>
              </a:spcBef>
              <a:spcAft>
                <a:spcPts val="0"/>
              </a:spcAft>
              <a:buClr>
                <a:srgbClr val="2E8652"/>
              </a:buClr>
              <a:buSzPts val="2000"/>
              <a:buFont typeface="Noto Sans Symbols"/>
              <a:buChar char="▶"/>
            </a:pPr>
            <a:r>
              <a:rPr lang="en-US" b="1">
                <a:solidFill>
                  <a:srgbClr val="2E8652"/>
                </a:solidFill>
              </a:rPr>
              <a:t>Integrate</a:t>
            </a:r>
            <a:r>
              <a:rPr lang="en-US"/>
              <a:t> algorithm with</a:t>
            </a:r>
            <a:r>
              <a:rPr lang="en-US">
                <a:latin typeface="Garamond"/>
                <a:ea typeface="Garamond"/>
                <a:cs typeface="Garamond"/>
                <a:sym typeface="Garamond"/>
              </a:rPr>
              <a:t> </a:t>
            </a:r>
            <a:r>
              <a:rPr lang="en-US">
                <a:solidFill>
                  <a:srgbClr val="434343"/>
                </a:solidFill>
              </a:rPr>
              <a:t>Alaska Satellite Facility’s SAR processing tool, HyP3 </a:t>
            </a:r>
            <a:endParaRPr>
              <a:solidFill>
                <a:srgbClr val="434343"/>
              </a:solidFill>
            </a:endParaRPr>
          </a:p>
          <a:p>
            <a:pPr marL="349250" marR="0" lvl="0" indent="-342900" algn="l" rtl="0">
              <a:lnSpc>
                <a:spcPct val="115000"/>
              </a:lnSpc>
              <a:spcBef>
                <a:spcPts val="200"/>
              </a:spcBef>
              <a:spcAft>
                <a:spcPts val="0"/>
              </a:spcAft>
              <a:buClr>
                <a:srgbClr val="2E8652"/>
              </a:buClr>
              <a:buSzPts val="2000"/>
              <a:buFont typeface="Noto Sans Symbols"/>
              <a:buChar char="▶"/>
            </a:pPr>
            <a:r>
              <a:rPr lang="en-US" b="1">
                <a:solidFill>
                  <a:srgbClr val="2E8652"/>
                </a:solidFill>
              </a:rPr>
              <a:t>Enhance</a:t>
            </a:r>
            <a:r>
              <a:rPr lang="en-US"/>
              <a:t> the National Wetland Inventory’s mapping capability through efficient inundation map generation</a:t>
            </a:r>
            <a:endParaRPr/>
          </a:p>
          <a:p>
            <a:pPr marL="342900" marR="0" lvl="0" indent="-215900" algn="l" rtl="0">
              <a:lnSpc>
                <a:spcPct val="90000"/>
              </a:lnSpc>
              <a:spcBef>
                <a:spcPts val="0"/>
              </a:spcBef>
              <a:spcAft>
                <a:spcPts val="0"/>
              </a:spcAft>
              <a:buClr>
                <a:srgbClr val="3F3F3F"/>
              </a:buClr>
              <a:buSzPts val="2000"/>
              <a:buFont typeface="Noto Sans Symbols"/>
              <a:buNone/>
            </a:pPr>
            <a:endParaRPr b="0" i="0" u="none" strike="noStrike" cap="none">
              <a:solidFill>
                <a:srgbClr val="3F3F3F"/>
              </a:solidFill>
              <a:latin typeface="Century Gothic"/>
              <a:ea typeface="Century Gothic"/>
              <a:cs typeface="Century Gothic"/>
              <a:sym typeface="Century Gothic"/>
            </a:endParaRPr>
          </a:p>
        </p:txBody>
      </p:sp>
      <p:pic>
        <p:nvPicPr>
          <p:cNvPr id="194" name="Google Shape;194;p20"/>
          <p:cNvPicPr preferRelativeResize="0"/>
          <p:nvPr/>
        </p:nvPicPr>
        <p:blipFill rotWithShape="1">
          <a:blip r:embed="rId3">
            <a:alphaModFix/>
          </a:blip>
          <a:srcRect/>
          <a:stretch/>
        </p:blipFill>
        <p:spPr>
          <a:xfrm>
            <a:off x="7447100" y="451150"/>
            <a:ext cx="4477700" cy="2977850"/>
          </a:xfrm>
          <a:prstGeom prst="rect">
            <a:avLst/>
          </a:prstGeom>
          <a:noFill/>
          <a:ln>
            <a:noFill/>
          </a:ln>
        </p:spPr>
      </p:pic>
      <p:sp>
        <p:nvSpPr>
          <p:cNvPr id="195" name="Google Shape;195;p20"/>
          <p:cNvSpPr txBox="1"/>
          <p:nvPr/>
        </p:nvSpPr>
        <p:spPr>
          <a:xfrm>
            <a:off x="7447100" y="3429000"/>
            <a:ext cx="4477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400" b="0" i="0" u="none" strike="noStrike" cap="none">
                <a:solidFill>
                  <a:srgbClr val="000000"/>
                </a:solidFill>
                <a:latin typeface="Century Gothic"/>
                <a:ea typeface="Century Gothic"/>
                <a:cs typeface="Century Gothic"/>
                <a:sym typeface="Century Gothic"/>
              </a:rPr>
              <a:t>Kenai, Alaska.            	Image Credit: US FWS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1"/>
          <p:cNvPicPr preferRelativeResize="0"/>
          <p:nvPr/>
        </p:nvPicPr>
        <p:blipFill rotWithShape="1">
          <a:blip r:embed="rId3">
            <a:alphaModFix/>
          </a:blip>
          <a:srcRect/>
          <a:stretch/>
        </p:blipFill>
        <p:spPr>
          <a:xfrm>
            <a:off x="2477100" y="897541"/>
            <a:ext cx="9413275" cy="5272259"/>
          </a:xfrm>
          <a:prstGeom prst="rect">
            <a:avLst/>
          </a:prstGeom>
          <a:noFill/>
          <a:ln>
            <a:noFill/>
          </a:ln>
        </p:spPr>
      </p:pic>
      <p:sp>
        <p:nvSpPr>
          <p:cNvPr id="202" name="Google Shape;202;p21"/>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Study Area and Period</a:t>
            </a:r>
            <a:endParaRPr sz="4800" b="0" i="0" u="none" strike="noStrike" cap="none">
              <a:solidFill>
                <a:srgbClr val="2E8652"/>
              </a:solidFill>
              <a:latin typeface="Century Gothic"/>
              <a:ea typeface="Century Gothic"/>
              <a:cs typeface="Century Gothic"/>
              <a:sym typeface="Century Gothic"/>
            </a:endParaRPr>
          </a:p>
        </p:txBody>
      </p:sp>
      <p:sp>
        <p:nvSpPr>
          <p:cNvPr id="203" name="Google Shape;203;p21"/>
          <p:cNvSpPr txBox="1">
            <a:spLocks noGrp="1"/>
          </p:cNvSpPr>
          <p:nvPr>
            <p:ph type="body" idx="1"/>
          </p:nvPr>
        </p:nvSpPr>
        <p:spPr>
          <a:xfrm>
            <a:off x="317600" y="1887600"/>
            <a:ext cx="5030400" cy="264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2E8652"/>
              </a:buClr>
              <a:buSzPts val="2200"/>
              <a:buFont typeface="Noto Sans Symbols"/>
              <a:buChar char="▶"/>
            </a:pPr>
            <a:r>
              <a:rPr lang="en-US" sz="2200" b="1" i="0" u="none" strike="noStrike" cap="none">
                <a:solidFill>
                  <a:srgbClr val="3F3F3F"/>
                </a:solidFill>
              </a:rPr>
              <a:t>Alaska</a:t>
            </a:r>
            <a:endParaRPr sz="2200" b="1" i="0" u="none" strike="noStrike" cap="none">
              <a:solidFill>
                <a:srgbClr val="3F3F3F"/>
              </a:solidFill>
            </a:endParaRPr>
          </a:p>
          <a:p>
            <a:pPr marL="457200" marR="0" lvl="1" indent="0" algn="l" rtl="0">
              <a:lnSpc>
                <a:spcPct val="115000"/>
              </a:lnSpc>
              <a:spcBef>
                <a:spcPts val="0"/>
              </a:spcBef>
              <a:spcAft>
                <a:spcPts val="0"/>
              </a:spcAft>
              <a:buClr>
                <a:srgbClr val="3F3F3F"/>
              </a:buClr>
              <a:buSzPts val="1400"/>
              <a:buNone/>
            </a:pPr>
            <a:r>
              <a:rPr lang="en-US" sz="2100"/>
              <a:t>Study sites across different regions &amp;  types of wetlands</a:t>
            </a:r>
            <a:endParaRPr sz="2100" b="0" i="0" u="none" strike="noStrike" cap="none">
              <a:solidFill>
                <a:srgbClr val="3F3F3F"/>
              </a:solidFill>
              <a:latin typeface="Century Gothic"/>
              <a:ea typeface="Century Gothic"/>
              <a:cs typeface="Century Gothic"/>
              <a:sym typeface="Century Gothic"/>
            </a:endParaRPr>
          </a:p>
          <a:p>
            <a:pPr marL="800100" marR="0" lvl="1" indent="-254000" algn="l" rtl="0">
              <a:lnSpc>
                <a:spcPct val="90000"/>
              </a:lnSpc>
              <a:spcBef>
                <a:spcPts val="0"/>
              </a:spcBef>
              <a:spcAft>
                <a:spcPts val="0"/>
              </a:spcAft>
              <a:buClr>
                <a:srgbClr val="3F3F3F"/>
              </a:buClr>
              <a:buSzPts val="1400"/>
              <a:buFont typeface="Noto Sans Symbols"/>
              <a:buNone/>
            </a:pPr>
            <a:endParaRPr sz="2000" b="0" i="0" u="none" strike="noStrike" cap="none">
              <a:solidFill>
                <a:srgbClr val="3F3F3F"/>
              </a:solidFill>
              <a:latin typeface="Century Gothic"/>
              <a:ea typeface="Century Gothic"/>
              <a:cs typeface="Century Gothic"/>
              <a:sym typeface="Century Gothic"/>
            </a:endParaRPr>
          </a:p>
          <a:p>
            <a:pPr marL="342900" marR="0" lvl="0" indent="-342900" algn="l" rtl="0">
              <a:lnSpc>
                <a:spcPct val="115000"/>
              </a:lnSpc>
              <a:spcBef>
                <a:spcPts val="200"/>
              </a:spcBef>
              <a:spcAft>
                <a:spcPts val="0"/>
              </a:spcAft>
              <a:buClr>
                <a:srgbClr val="2E8652"/>
              </a:buClr>
              <a:buSzPts val="2200"/>
              <a:buFont typeface="Noto Sans Symbols"/>
              <a:buChar char="▶"/>
            </a:pPr>
            <a:r>
              <a:rPr lang="en-US" sz="2200" b="1" i="0" u="none" strike="noStrike" cap="none">
                <a:solidFill>
                  <a:srgbClr val="3F3F3F"/>
                </a:solidFill>
              </a:rPr>
              <a:t>Time Period</a:t>
            </a:r>
            <a:endParaRPr sz="2200" b="1" i="0" u="none" strike="noStrike" cap="none">
              <a:solidFill>
                <a:srgbClr val="3F3F3F"/>
              </a:solidFill>
            </a:endParaRPr>
          </a:p>
          <a:p>
            <a:pPr marL="0" marR="0" lvl="1" indent="0" algn="l" rtl="0">
              <a:lnSpc>
                <a:spcPct val="115000"/>
              </a:lnSpc>
              <a:spcBef>
                <a:spcPts val="200"/>
              </a:spcBef>
              <a:spcAft>
                <a:spcPts val="0"/>
              </a:spcAft>
              <a:buClr>
                <a:srgbClr val="3F3F3F"/>
              </a:buClr>
              <a:buSzPts val="1400"/>
              <a:buNone/>
            </a:pPr>
            <a:r>
              <a:rPr lang="en-US" sz="2100"/>
              <a:t>     </a:t>
            </a:r>
            <a:r>
              <a:rPr lang="en-US" sz="2100" b="0" i="0" u="none" strike="noStrike" cap="none">
                <a:solidFill>
                  <a:srgbClr val="3F3F3F"/>
                </a:solidFill>
                <a:latin typeface="Century Gothic"/>
                <a:ea typeface="Century Gothic"/>
                <a:cs typeface="Century Gothic"/>
                <a:sym typeface="Century Gothic"/>
              </a:rPr>
              <a:t>June 2017 to September 2017</a:t>
            </a:r>
            <a:endParaRPr sz="2100" b="0" i="0" u="none" strike="noStrike" cap="none">
              <a:solidFill>
                <a:srgbClr val="3F3F3F"/>
              </a:solidFill>
              <a:latin typeface="Century Gothic"/>
              <a:ea typeface="Century Gothic"/>
              <a:cs typeface="Century Gothic"/>
              <a:sym typeface="Century Gothic"/>
            </a:endParaRPr>
          </a:p>
          <a:p>
            <a:pPr marL="800100" marR="0" lvl="1" indent="-254000" algn="l" rtl="0">
              <a:lnSpc>
                <a:spcPct val="90000"/>
              </a:lnSpc>
              <a:spcBef>
                <a:spcPts val="200"/>
              </a:spcBef>
              <a:spcAft>
                <a:spcPts val="0"/>
              </a:spcAft>
              <a:buClr>
                <a:srgbClr val="3F3F3F"/>
              </a:buClr>
              <a:buSzPts val="1400"/>
              <a:buFont typeface="Noto Sans Symbols"/>
              <a:buNone/>
            </a:pPr>
            <a:endParaRPr sz="2000" b="0" i="0" u="none" strike="noStrike" cap="none">
              <a:solidFill>
                <a:srgbClr val="3F3F3F"/>
              </a:solidFill>
              <a:latin typeface="Century Gothic"/>
              <a:ea typeface="Century Gothic"/>
              <a:cs typeface="Century Gothic"/>
              <a:sym typeface="Century Gothic"/>
            </a:endParaRPr>
          </a:p>
          <a:p>
            <a:pPr marL="742950" marR="0" lvl="1" indent="-196850" algn="l" rtl="0">
              <a:lnSpc>
                <a:spcPct val="90000"/>
              </a:lnSpc>
              <a:spcBef>
                <a:spcPts val="200"/>
              </a:spcBef>
              <a:spcAft>
                <a:spcPts val="0"/>
              </a:spcAft>
              <a:buClr>
                <a:srgbClr val="3F3F3F"/>
              </a:buClr>
              <a:buSzPts val="1400"/>
              <a:buFont typeface="Noto Sans Symbols"/>
              <a:buNone/>
            </a:pPr>
            <a:endParaRPr sz="1400" b="0" i="0" u="none" strike="noStrike" cap="none">
              <a:solidFill>
                <a:srgbClr val="3F3F3F"/>
              </a:solidFill>
              <a:latin typeface="Century Gothic"/>
              <a:ea typeface="Century Gothic"/>
              <a:cs typeface="Century Gothic"/>
              <a:sym typeface="Century Gothic"/>
            </a:endParaRPr>
          </a:p>
        </p:txBody>
      </p:sp>
      <p:pic>
        <p:nvPicPr>
          <p:cNvPr id="204" name="Google Shape;204;p21"/>
          <p:cNvPicPr preferRelativeResize="0"/>
          <p:nvPr/>
        </p:nvPicPr>
        <p:blipFill rotWithShape="1">
          <a:blip r:embed="rId4">
            <a:alphaModFix amt="62000"/>
          </a:blip>
          <a:srcRect/>
          <a:stretch/>
        </p:blipFill>
        <p:spPr>
          <a:xfrm>
            <a:off x="10287727" y="5242549"/>
            <a:ext cx="415235" cy="600702"/>
          </a:xfrm>
          <a:prstGeom prst="rect">
            <a:avLst/>
          </a:prstGeom>
          <a:noFill/>
          <a:ln>
            <a:noFill/>
          </a:ln>
        </p:spPr>
      </p:pic>
      <p:sp>
        <p:nvSpPr>
          <p:cNvPr id="205" name="Google Shape;205;p21"/>
          <p:cNvSpPr txBox="1"/>
          <p:nvPr/>
        </p:nvSpPr>
        <p:spPr>
          <a:xfrm>
            <a:off x="9537228" y="5242550"/>
            <a:ext cx="8868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500 km</a:t>
            </a:r>
            <a:endParaRPr sz="1400" b="0" i="0" u="none" strike="noStrike" cap="none">
              <a:solidFill>
                <a:srgbClr val="000000"/>
              </a:solidFill>
              <a:latin typeface="Century Gothic"/>
              <a:ea typeface="Century Gothic"/>
              <a:cs typeface="Century Gothic"/>
              <a:sym typeface="Century Gothic"/>
            </a:endParaRPr>
          </a:p>
        </p:txBody>
      </p:sp>
      <p:sp>
        <p:nvSpPr>
          <p:cNvPr id="206" name="Google Shape;206;p21"/>
          <p:cNvSpPr txBox="1"/>
          <p:nvPr/>
        </p:nvSpPr>
        <p:spPr>
          <a:xfrm>
            <a:off x="8913778" y="5242550"/>
            <a:ext cx="5001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250</a:t>
            </a:r>
            <a:endParaRPr sz="1400" b="0" i="0" u="none" strike="noStrike" cap="none">
              <a:solidFill>
                <a:srgbClr val="000000"/>
              </a:solidFill>
              <a:latin typeface="Century Gothic"/>
              <a:ea typeface="Century Gothic"/>
              <a:cs typeface="Century Gothic"/>
              <a:sym typeface="Century Gothic"/>
            </a:endParaRPr>
          </a:p>
        </p:txBody>
      </p:sp>
      <p:sp>
        <p:nvSpPr>
          <p:cNvPr id="207" name="Google Shape;207;p21"/>
          <p:cNvSpPr txBox="1"/>
          <p:nvPr/>
        </p:nvSpPr>
        <p:spPr>
          <a:xfrm>
            <a:off x="8502303" y="5242550"/>
            <a:ext cx="5001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125</a:t>
            </a:r>
            <a:endParaRPr sz="1400" b="0" i="0" u="none" strike="noStrike" cap="none">
              <a:solidFill>
                <a:srgbClr val="000000"/>
              </a:solidFill>
              <a:latin typeface="Century Gothic"/>
              <a:ea typeface="Century Gothic"/>
              <a:cs typeface="Century Gothic"/>
              <a:sym typeface="Century Gothic"/>
            </a:endParaRPr>
          </a:p>
        </p:txBody>
      </p:sp>
      <p:sp>
        <p:nvSpPr>
          <p:cNvPr id="208" name="Google Shape;208;p21"/>
          <p:cNvSpPr txBox="1"/>
          <p:nvPr/>
        </p:nvSpPr>
        <p:spPr>
          <a:xfrm>
            <a:off x="8230803" y="5242550"/>
            <a:ext cx="2715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0</a:t>
            </a:r>
            <a:endParaRPr sz="1400" b="0" i="0" u="none" strike="noStrike" cap="none">
              <a:solidFill>
                <a:srgbClr val="000000"/>
              </a:solidFill>
              <a:latin typeface="Century Gothic"/>
              <a:ea typeface="Century Gothic"/>
              <a:cs typeface="Century Gothic"/>
              <a:sym typeface="Century Gothic"/>
            </a:endParaRPr>
          </a:p>
        </p:txBody>
      </p:sp>
      <p:sp>
        <p:nvSpPr>
          <p:cNvPr id="209" name="Google Shape;209;p21"/>
          <p:cNvSpPr txBox="1"/>
          <p:nvPr/>
        </p:nvSpPr>
        <p:spPr>
          <a:xfrm>
            <a:off x="6849525" y="1121375"/>
            <a:ext cx="17481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Crea Creek</a:t>
            </a:r>
            <a:endParaRPr sz="2000" b="0" i="0" u="none" strike="noStrike" cap="none">
              <a:solidFill>
                <a:srgbClr val="3F3F3F"/>
              </a:solidFill>
              <a:latin typeface="Century Gothic"/>
              <a:ea typeface="Century Gothic"/>
              <a:cs typeface="Century Gothic"/>
              <a:sym typeface="Century Gothic"/>
            </a:endParaRPr>
          </a:p>
        </p:txBody>
      </p:sp>
      <p:sp>
        <p:nvSpPr>
          <p:cNvPr id="210" name="Google Shape;210;p21"/>
          <p:cNvSpPr txBox="1"/>
          <p:nvPr/>
        </p:nvSpPr>
        <p:spPr>
          <a:xfrm>
            <a:off x="9044050" y="2343725"/>
            <a:ext cx="27975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Canvasback Lake</a:t>
            </a:r>
            <a:endParaRPr sz="2000" b="0" i="0" u="none" strike="noStrike" cap="none">
              <a:solidFill>
                <a:srgbClr val="3F3F3F"/>
              </a:solidFill>
              <a:latin typeface="Century Gothic"/>
              <a:ea typeface="Century Gothic"/>
              <a:cs typeface="Century Gothic"/>
              <a:sym typeface="Century Gothic"/>
            </a:endParaRPr>
          </a:p>
        </p:txBody>
      </p:sp>
      <p:sp>
        <p:nvSpPr>
          <p:cNvPr id="211" name="Google Shape;211;p21"/>
          <p:cNvSpPr txBox="1"/>
          <p:nvPr/>
        </p:nvSpPr>
        <p:spPr>
          <a:xfrm>
            <a:off x="6768150" y="2805500"/>
            <a:ext cx="1748100" cy="32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Bear Lake</a:t>
            </a:r>
            <a:endParaRPr sz="2000" b="0" i="0" u="none" strike="noStrike" cap="none">
              <a:solidFill>
                <a:srgbClr val="3F3F3F"/>
              </a:solidFill>
              <a:latin typeface="Century Gothic"/>
              <a:ea typeface="Century Gothic"/>
              <a:cs typeface="Century Gothic"/>
              <a:sym typeface="Century Gothic"/>
            </a:endParaRPr>
          </a:p>
        </p:txBody>
      </p:sp>
      <p:sp>
        <p:nvSpPr>
          <p:cNvPr id="212" name="Google Shape;212;p21"/>
          <p:cNvSpPr txBox="1"/>
          <p:nvPr/>
        </p:nvSpPr>
        <p:spPr>
          <a:xfrm>
            <a:off x="5919450" y="2191650"/>
            <a:ext cx="1336500" cy="32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Selawik</a:t>
            </a:r>
            <a:endParaRPr sz="2000" b="0" i="0" u="none" strike="noStrike" cap="none">
              <a:solidFill>
                <a:srgbClr val="3F3F3F"/>
              </a:solidFill>
              <a:latin typeface="Century Gothic"/>
              <a:ea typeface="Century Gothic"/>
              <a:cs typeface="Century Gothic"/>
              <a:sym typeface="Century Gothic"/>
            </a:endParaRPr>
          </a:p>
          <a:p>
            <a:pPr marL="0" marR="0" lvl="0" indent="0" algn="r" rtl="0">
              <a:lnSpc>
                <a:spcPct val="100000"/>
              </a:lnSpc>
              <a:spcBef>
                <a:spcPts val="0"/>
              </a:spcBef>
              <a:spcAft>
                <a:spcPts val="0"/>
              </a:spcAft>
              <a:buClr>
                <a:srgbClr val="000000"/>
              </a:buClr>
              <a:buSzPts val="1400"/>
              <a:buFont typeface="Arial"/>
              <a:buNone/>
            </a:pPr>
            <a:endParaRPr sz="2000" b="0" i="0" u="none" strike="noStrike" cap="none">
              <a:solidFill>
                <a:srgbClr val="3F3F3F"/>
              </a:solidFill>
              <a:latin typeface="Century Gothic"/>
              <a:ea typeface="Century Gothic"/>
              <a:cs typeface="Century Gothic"/>
              <a:sym typeface="Century Gothic"/>
            </a:endParaRPr>
          </a:p>
        </p:txBody>
      </p:sp>
      <p:sp>
        <p:nvSpPr>
          <p:cNvPr id="213" name="Google Shape;213;p21"/>
          <p:cNvSpPr txBox="1"/>
          <p:nvPr/>
        </p:nvSpPr>
        <p:spPr>
          <a:xfrm>
            <a:off x="8913775" y="2874075"/>
            <a:ext cx="27975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Goldstream Valley</a:t>
            </a:r>
            <a:endParaRPr sz="2000" b="0" i="0" u="none" strike="noStrike" cap="none">
              <a:solidFill>
                <a:srgbClr val="3F3F3F"/>
              </a:solidFill>
              <a:latin typeface="Century Gothic"/>
              <a:ea typeface="Century Gothic"/>
              <a:cs typeface="Century Gothic"/>
              <a:sym typeface="Century Gothic"/>
            </a:endParaRPr>
          </a:p>
        </p:txBody>
      </p:sp>
      <p:sp>
        <p:nvSpPr>
          <p:cNvPr id="214" name="Google Shape;214;p21"/>
          <p:cNvSpPr txBox="1"/>
          <p:nvPr/>
        </p:nvSpPr>
        <p:spPr>
          <a:xfrm>
            <a:off x="9386350" y="1273775"/>
            <a:ext cx="14949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Area 1002</a:t>
            </a:r>
            <a:endParaRPr sz="2000" b="0" i="0" u="none" strike="noStrike" cap="none">
              <a:solidFill>
                <a:srgbClr val="3F3F3F"/>
              </a:solidFill>
              <a:latin typeface="Century Gothic"/>
              <a:ea typeface="Century Gothic"/>
              <a:cs typeface="Century Gothic"/>
              <a:sym typeface="Century Gothic"/>
            </a:endParaRPr>
          </a:p>
        </p:txBody>
      </p:sp>
      <p:sp>
        <p:nvSpPr>
          <p:cNvPr id="215" name="Google Shape;215;p21"/>
          <p:cNvSpPr txBox="1"/>
          <p:nvPr/>
        </p:nvSpPr>
        <p:spPr>
          <a:xfrm>
            <a:off x="9447775" y="1543400"/>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NWI Project</a:t>
            </a:r>
            <a:endParaRPr sz="1400" b="0" i="0" u="none" strike="noStrike" cap="none">
              <a:solidFill>
                <a:srgbClr val="000000"/>
              </a:solidFill>
              <a:latin typeface="Century Gothic"/>
              <a:ea typeface="Century Gothic"/>
              <a:cs typeface="Century Gothic"/>
              <a:sym typeface="Century Gothic"/>
            </a:endParaRPr>
          </a:p>
        </p:txBody>
      </p:sp>
      <p:sp>
        <p:nvSpPr>
          <p:cNvPr id="216" name="Google Shape;216;p21"/>
          <p:cNvSpPr txBox="1"/>
          <p:nvPr/>
        </p:nvSpPr>
        <p:spPr>
          <a:xfrm>
            <a:off x="6178875" y="2439150"/>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NWI Project</a:t>
            </a:r>
            <a:endParaRPr sz="1400" b="0" i="0" u="none" strike="noStrike" cap="none">
              <a:solidFill>
                <a:srgbClr val="000000"/>
              </a:solidFill>
              <a:latin typeface="Century Gothic"/>
              <a:ea typeface="Century Gothic"/>
              <a:cs typeface="Century Gothic"/>
              <a:sym typeface="Century Gothic"/>
            </a:endParaRPr>
          </a:p>
        </p:txBody>
      </p:sp>
      <p:sp>
        <p:nvSpPr>
          <p:cNvPr id="217" name="Google Shape;217;p21"/>
          <p:cNvSpPr txBox="1"/>
          <p:nvPr/>
        </p:nvSpPr>
        <p:spPr>
          <a:xfrm>
            <a:off x="8963475" y="3141575"/>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Modeling site</a:t>
            </a:r>
            <a:endParaRPr sz="1400" b="0" i="0" u="none" strike="noStrike" cap="none">
              <a:solidFill>
                <a:srgbClr val="000000"/>
              </a:solidFill>
              <a:latin typeface="Century Gothic"/>
              <a:ea typeface="Century Gothic"/>
              <a:cs typeface="Century Gothic"/>
              <a:sym typeface="Century Gothic"/>
            </a:endParaRPr>
          </a:p>
        </p:txBody>
      </p:sp>
      <p:sp>
        <p:nvSpPr>
          <p:cNvPr id="218" name="Google Shape;218;p21"/>
          <p:cNvSpPr txBox="1"/>
          <p:nvPr/>
        </p:nvSpPr>
        <p:spPr>
          <a:xfrm>
            <a:off x="7103550" y="3104113"/>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Main algorithm testing site</a:t>
            </a:r>
            <a:endParaRPr sz="1400" b="0" i="0" u="none" strike="noStrike" cap="none">
              <a:solidFill>
                <a:srgbClr val="000000"/>
              </a:solidFill>
              <a:latin typeface="Century Gothic"/>
              <a:ea typeface="Century Gothic"/>
              <a:cs typeface="Century Gothic"/>
              <a:sym typeface="Century Gothic"/>
            </a:endParaRPr>
          </a:p>
        </p:txBody>
      </p:sp>
      <p:sp>
        <p:nvSpPr>
          <p:cNvPr id="219" name="Google Shape;219;p21"/>
          <p:cNvSpPr txBox="1"/>
          <p:nvPr/>
        </p:nvSpPr>
        <p:spPr>
          <a:xfrm>
            <a:off x="6886000" y="1402138"/>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Modeling site</a:t>
            </a:r>
            <a:endParaRPr sz="1400" b="0" i="0" u="none" strike="noStrike" cap="none">
              <a:solidFill>
                <a:srgbClr val="000000"/>
              </a:solidFill>
              <a:latin typeface="Century Gothic"/>
              <a:ea typeface="Century Gothic"/>
              <a:cs typeface="Century Gothic"/>
              <a:sym typeface="Century Gothic"/>
            </a:endParaRPr>
          </a:p>
        </p:txBody>
      </p:sp>
      <p:sp>
        <p:nvSpPr>
          <p:cNvPr id="220" name="Google Shape;220;p21"/>
          <p:cNvSpPr txBox="1"/>
          <p:nvPr/>
        </p:nvSpPr>
        <p:spPr>
          <a:xfrm>
            <a:off x="9039675" y="2591550"/>
            <a:ext cx="25896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Potential NISAR cal/val site</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1454700" y="384899"/>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Earth Observations</a:t>
            </a:r>
            <a:endParaRPr sz="4800" b="0" i="0" u="none" strike="noStrike" cap="none">
              <a:solidFill>
                <a:srgbClr val="2E8652"/>
              </a:solidFill>
              <a:latin typeface="Century Gothic"/>
              <a:ea typeface="Century Gothic"/>
              <a:cs typeface="Century Gothic"/>
              <a:sym typeface="Century Gothic"/>
            </a:endParaRPr>
          </a:p>
        </p:txBody>
      </p:sp>
      <p:sp>
        <p:nvSpPr>
          <p:cNvPr id="227" name="Google Shape;227;p22"/>
          <p:cNvSpPr txBox="1">
            <a:spLocks noGrp="1"/>
          </p:cNvSpPr>
          <p:nvPr>
            <p:ph type="body" idx="1"/>
          </p:nvPr>
        </p:nvSpPr>
        <p:spPr>
          <a:xfrm>
            <a:off x="591912" y="4426200"/>
            <a:ext cx="3073800" cy="1952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3F3F3F"/>
              </a:buClr>
              <a:buSzPts val="2000"/>
              <a:buFont typeface="Arial"/>
              <a:buNone/>
            </a:pPr>
            <a:r>
              <a:rPr lang="en-US" b="0" i="0" u="none" strike="noStrike" cap="none">
                <a:solidFill>
                  <a:srgbClr val="3F3F3F"/>
                </a:solidFill>
                <a:latin typeface="Century Gothic"/>
                <a:ea typeface="Century Gothic"/>
                <a:cs typeface="Century Gothic"/>
                <a:sym typeface="Century Gothic"/>
              </a:rPr>
              <a:t>Backscatter values</a:t>
            </a:r>
            <a:endParaRPr b="0" i="0" u="none" strike="noStrike" cap="none">
              <a:solidFill>
                <a:srgbClr val="3F3F3F"/>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3F3F3F"/>
              </a:buClr>
              <a:buSzPts val="2000"/>
              <a:buFont typeface="Arial"/>
              <a:buNone/>
            </a:pPr>
            <a:r>
              <a:rPr lang="en-US" b="0" i="0" u="none" strike="noStrike" cap="none">
                <a:solidFill>
                  <a:srgbClr val="3F3F3F"/>
                </a:solidFill>
                <a:latin typeface="Century Gothic"/>
                <a:ea typeface="Century Gothic"/>
                <a:cs typeface="Century Gothic"/>
                <a:sym typeface="Century Gothic"/>
              </a:rPr>
              <a:t>12 day </a:t>
            </a:r>
            <a:r>
              <a:rPr lang="en-US"/>
              <a:t>return</a:t>
            </a:r>
            <a:endParaRPr b="0" i="0" u="none" strike="noStrike" cap="none">
              <a:solidFill>
                <a:srgbClr val="3F3F3F"/>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3F3F3F"/>
              </a:buClr>
              <a:buSzPts val="2000"/>
              <a:buFont typeface="Arial"/>
              <a:buNone/>
            </a:pPr>
            <a:r>
              <a:rPr lang="en-US"/>
              <a:t>10</a:t>
            </a:r>
            <a:r>
              <a:rPr lang="en-US" b="0" i="0" u="none" strike="noStrike" cap="none">
                <a:solidFill>
                  <a:srgbClr val="3F3F3F"/>
                </a:solidFill>
                <a:latin typeface="Century Gothic"/>
                <a:ea typeface="Century Gothic"/>
                <a:cs typeface="Century Gothic"/>
                <a:sym typeface="Century Gothic"/>
              </a:rPr>
              <a:t> meter resolution</a:t>
            </a:r>
            <a:endParaRPr b="0" i="0" u="none" strike="noStrike" cap="none">
              <a:solidFill>
                <a:srgbClr val="3F3F3F"/>
              </a:solidFill>
              <a:latin typeface="Century Gothic"/>
              <a:ea typeface="Century Gothic"/>
              <a:cs typeface="Century Gothic"/>
              <a:sym typeface="Century Gothic"/>
            </a:endParaRPr>
          </a:p>
        </p:txBody>
      </p:sp>
      <p:grpSp>
        <p:nvGrpSpPr>
          <p:cNvPr id="228" name="Google Shape;228;p22"/>
          <p:cNvGrpSpPr/>
          <p:nvPr/>
        </p:nvGrpSpPr>
        <p:grpSpPr>
          <a:xfrm>
            <a:off x="4017950" y="1458250"/>
            <a:ext cx="2467161" cy="2470800"/>
            <a:chOff x="21662027" y="16129363"/>
            <a:chExt cx="2467161" cy="2470800"/>
          </a:xfrm>
        </p:grpSpPr>
        <p:pic>
          <p:nvPicPr>
            <p:cNvPr id="229" name="Google Shape;229;p22"/>
            <p:cNvPicPr preferRelativeResize="0"/>
            <p:nvPr/>
          </p:nvPicPr>
          <p:blipFill rotWithShape="1">
            <a:blip r:embed="rId3">
              <a:alphaModFix/>
            </a:blip>
            <a:srcRect/>
            <a:stretch/>
          </p:blipFill>
          <p:spPr>
            <a:xfrm>
              <a:off x="21662027" y="16847300"/>
              <a:ext cx="2144698" cy="1752863"/>
            </a:xfrm>
            <a:prstGeom prst="rect">
              <a:avLst/>
            </a:prstGeom>
            <a:noFill/>
            <a:ln>
              <a:noFill/>
            </a:ln>
          </p:spPr>
        </p:pic>
        <p:sp>
          <p:nvSpPr>
            <p:cNvPr id="230" name="Google Shape;230;p22"/>
            <p:cNvSpPr txBox="1"/>
            <p:nvPr/>
          </p:nvSpPr>
          <p:spPr>
            <a:xfrm>
              <a:off x="21702188" y="16129363"/>
              <a:ext cx="2427000" cy="4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a:solidFill>
                    <a:srgbClr val="3F3F3F"/>
                  </a:solidFill>
                  <a:latin typeface="Century Gothic"/>
                  <a:ea typeface="Century Gothic"/>
                  <a:cs typeface="Century Gothic"/>
                  <a:sym typeface="Century Gothic"/>
                </a:rPr>
                <a:t>Landsat 8 OLI</a:t>
              </a:r>
              <a:endParaRPr sz="2400" b="0" i="0" u="none" strike="noStrike" cap="none">
                <a:solidFill>
                  <a:srgbClr val="3F3F3F"/>
                </a:solidFill>
                <a:latin typeface="Century Gothic"/>
                <a:ea typeface="Century Gothic"/>
                <a:cs typeface="Century Gothic"/>
                <a:sym typeface="Century Gothic"/>
              </a:endParaRPr>
            </a:p>
          </p:txBody>
        </p:sp>
      </p:grpSp>
      <p:grpSp>
        <p:nvGrpSpPr>
          <p:cNvPr id="231" name="Google Shape;231;p22"/>
          <p:cNvGrpSpPr/>
          <p:nvPr/>
        </p:nvGrpSpPr>
        <p:grpSpPr>
          <a:xfrm>
            <a:off x="591911" y="1458250"/>
            <a:ext cx="2830259" cy="2508899"/>
            <a:chOff x="23955491" y="16091275"/>
            <a:chExt cx="2830259" cy="2508899"/>
          </a:xfrm>
        </p:grpSpPr>
        <p:pic>
          <p:nvPicPr>
            <p:cNvPr id="232" name="Google Shape;232;p22"/>
            <p:cNvPicPr preferRelativeResize="0"/>
            <p:nvPr/>
          </p:nvPicPr>
          <p:blipFill rotWithShape="1">
            <a:blip r:embed="rId4">
              <a:alphaModFix/>
            </a:blip>
            <a:srcRect/>
            <a:stretch/>
          </p:blipFill>
          <p:spPr>
            <a:xfrm>
              <a:off x="23955491" y="16847298"/>
              <a:ext cx="2139093" cy="1752875"/>
            </a:xfrm>
            <a:prstGeom prst="rect">
              <a:avLst/>
            </a:prstGeom>
            <a:noFill/>
            <a:ln>
              <a:noFill/>
            </a:ln>
          </p:spPr>
        </p:pic>
        <p:sp>
          <p:nvSpPr>
            <p:cNvPr id="233" name="Google Shape;233;p22"/>
            <p:cNvSpPr txBox="1"/>
            <p:nvPr/>
          </p:nvSpPr>
          <p:spPr>
            <a:xfrm>
              <a:off x="23996350" y="16091275"/>
              <a:ext cx="2789400" cy="4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a:solidFill>
                    <a:srgbClr val="3F3F3F"/>
                  </a:solidFill>
                  <a:latin typeface="Century Gothic"/>
                  <a:ea typeface="Century Gothic"/>
                  <a:cs typeface="Century Gothic"/>
                  <a:sym typeface="Century Gothic"/>
                </a:rPr>
                <a:t>Sentinel-1 C-SAR</a:t>
              </a:r>
              <a:endParaRPr sz="2400" b="0" i="0" u="none" strike="noStrike" cap="none">
                <a:solidFill>
                  <a:srgbClr val="3F3F3F"/>
                </a:solidFill>
                <a:latin typeface="Century Gothic"/>
                <a:ea typeface="Century Gothic"/>
                <a:cs typeface="Century Gothic"/>
                <a:sym typeface="Century Gothic"/>
              </a:endParaRPr>
            </a:p>
          </p:txBody>
        </p:sp>
      </p:grpSp>
      <p:sp>
        <p:nvSpPr>
          <p:cNvPr id="234" name="Google Shape;234;p22"/>
          <p:cNvSpPr txBox="1"/>
          <p:nvPr/>
        </p:nvSpPr>
        <p:spPr>
          <a:xfrm>
            <a:off x="4017950" y="4350000"/>
            <a:ext cx="2726100" cy="1605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Surface Reflectance</a:t>
            </a:r>
            <a:endParaRPr sz="2000" b="0" i="0" u="none" strike="noStrike" cap="none">
              <a:solidFill>
                <a:srgbClr val="3F3F3F"/>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16 day return </a:t>
            </a:r>
            <a:endParaRPr sz="2000" b="0" i="0" u="none" strike="noStrike" cap="none">
              <a:solidFill>
                <a:srgbClr val="3F3F3F"/>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30 meter resolution</a:t>
            </a:r>
            <a:endParaRPr sz="2000" b="0" i="0" u="none" strike="noStrike" cap="none">
              <a:solidFill>
                <a:srgbClr val="3F3F3F"/>
              </a:solidFill>
              <a:latin typeface="Century Gothic"/>
              <a:ea typeface="Century Gothic"/>
              <a:cs typeface="Century Gothic"/>
              <a:sym typeface="Century Gothic"/>
            </a:endParaRPr>
          </a:p>
        </p:txBody>
      </p:sp>
      <p:pic>
        <p:nvPicPr>
          <p:cNvPr id="235" name="Google Shape;235;p22"/>
          <p:cNvPicPr preferRelativeResize="0"/>
          <p:nvPr/>
        </p:nvPicPr>
        <p:blipFill rotWithShape="1">
          <a:blip r:embed="rId5">
            <a:alphaModFix/>
          </a:blip>
          <a:srcRect/>
          <a:stretch/>
        </p:blipFill>
        <p:spPr>
          <a:xfrm>
            <a:off x="8550227" y="2351463"/>
            <a:ext cx="2643070" cy="1452601"/>
          </a:xfrm>
          <a:prstGeom prst="rect">
            <a:avLst/>
          </a:prstGeom>
          <a:noFill/>
          <a:ln>
            <a:noFill/>
          </a:ln>
        </p:spPr>
      </p:pic>
      <p:sp>
        <p:nvSpPr>
          <p:cNvPr id="236" name="Google Shape;236;p22"/>
          <p:cNvSpPr txBox="1"/>
          <p:nvPr/>
        </p:nvSpPr>
        <p:spPr>
          <a:xfrm>
            <a:off x="7455412" y="4350000"/>
            <a:ext cx="4832700" cy="145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Surface Reflectance</a:t>
            </a:r>
            <a:endParaRPr sz="2000" b="0" i="0" u="none" strike="noStrike" cap="none">
              <a:solidFill>
                <a:srgbClr val="3F3F3F"/>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Varying temporal coverage</a:t>
            </a:r>
            <a:endParaRPr sz="2000" b="0" i="0" u="none" strike="noStrike" cap="none">
              <a:solidFill>
                <a:srgbClr val="3F3F3F"/>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a:solidFill>
                  <a:srgbClr val="3F3F3F"/>
                </a:solidFill>
                <a:latin typeface="Century Gothic"/>
                <a:ea typeface="Century Gothic"/>
                <a:cs typeface="Century Gothic"/>
                <a:sym typeface="Century Gothic"/>
              </a:rPr>
              <a:t>3 - 5 meter resolution</a:t>
            </a:r>
            <a:endParaRPr sz="2000" b="0" i="0" u="none" strike="noStrike" cap="none">
              <a:solidFill>
                <a:srgbClr val="3F3F3F"/>
              </a:solidFill>
              <a:latin typeface="Century Gothic"/>
              <a:ea typeface="Century Gothic"/>
              <a:cs typeface="Century Gothic"/>
              <a:sym typeface="Century Gothic"/>
            </a:endParaRPr>
          </a:p>
        </p:txBody>
      </p:sp>
      <p:sp>
        <p:nvSpPr>
          <p:cNvPr id="237" name="Google Shape;237;p22"/>
          <p:cNvSpPr txBox="1"/>
          <p:nvPr/>
        </p:nvSpPr>
        <p:spPr>
          <a:xfrm>
            <a:off x="7455412" y="1458250"/>
            <a:ext cx="4663200" cy="2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a:solidFill>
                  <a:srgbClr val="3F3F3F"/>
                </a:solidFill>
                <a:latin typeface="Century Gothic"/>
                <a:ea typeface="Century Gothic"/>
                <a:cs typeface="Century Gothic"/>
                <a:sym typeface="Century Gothic"/>
              </a:rPr>
              <a:t>PlanetScope and RapidEye</a:t>
            </a:r>
            <a:endParaRPr sz="2400" b="0" i="0" u="none" strike="noStrike" cap="none">
              <a:solidFill>
                <a:srgbClr val="3F3F3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p:nvPr/>
        </p:nvSpPr>
        <p:spPr>
          <a:xfrm>
            <a:off x="13459727" y="14691700"/>
            <a:ext cx="967200" cy="1409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Use imagery or a workflow here.</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Keep  to a minimum.</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The font should be easily readable (minimum 16 point font stated above).</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text box as appropriate to your workflow.</a:t>
            </a:r>
            <a:endParaRPr sz="1800" b="0" i="0" u="none" strike="noStrike" cap="none">
              <a:solidFill>
                <a:srgbClr val="000000"/>
              </a:solidFill>
              <a:latin typeface="Arial"/>
              <a:ea typeface="Arial"/>
              <a:cs typeface="Arial"/>
              <a:sym typeface="Arial"/>
            </a:endParaRPr>
          </a:p>
        </p:txBody>
      </p:sp>
      <p:sp>
        <p:nvSpPr>
          <p:cNvPr id="244" name="Google Shape;244;p23"/>
          <p:cNvSpPr txBox="1">
            <a:spLocks noGrp="1"/>
          </p:cNvSpPr>
          <p:nvPr>
            <p:ph type="title"/>
          </p:nvPr>
        </p:nvSpPr>
        <p:spPr>
          <a:xfrm>
            <a:off x="1037000" y="122999"/>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Methodology</a:t>
            </a:r>
            <a:endParaRPr sz="4800" b="0" i="0" u="none" strike="noStrike" cap="none">
              <a:solidFill>
                <a:srgbClr val="2E8652"/>
              </a:solidFill>
              <a:latin typeface="Century Gothic"/>
              <a:ea typeface="Century Gothic"/>
              <a:cs typeface="Century Gothic"/>
              <a:sym typeface="Century Gothic"/>
            </a:endParaRPr>
          </a:p>
        </p:txBody>
      </p:sp>
      <p:grpSp>
        <p:nvGrpSpPr>
          <p:cNvPr id="245" name="Google Shape;245;p23"/>
          <p:cNvGrpSpPr/>
          <p:nvPr/>
        </p:nvGrpSpPr>
        <p:grpSpPr>
          <a:xfrm>
            <a:off x="-140416" y="745600"/>
            <a:ext cx="12395954" cy="6054772"/>
            <a:chOff x="6211731" y="10158674"/>
            <a:chExt cx="9550043" cy="5961183"/>
          </a:xfrm>
        </p:grpSpPr>
        <p:pic>
          <p:nvPicPr>
            <p:cNvPr id="246" name="Google Shape;246;p23"/>
            <p:cNvPicPr preferRelativeResize="0"/>
            <p:nvPr/>
          </p:nvPicPr>
          <p:blipFill rotWithShape="1">
            <a:blip r:embed="rId3">
              <a:alphaModFix/>
            </a:blip>
            <a:srcRect t="4158"/>
            <a:stretch/>
          </p:blipFill>
          <p:spPr>
            <a:xfrm>
              <a:off x="6211731" y="10557236"/>
              <a:ext cx="9550043" cy="5562621"/>
            </a:xfrm>
            <a:prstGeom prst="rect">
              <a:avLst/>
            </a:prstGeom>
            <a:noFill/>
            <a:ln>
              <a:noFill/>
            </a:ln>
          </p:spPr>
        </p:pic>
        <p:sp>
          <p:nvSpPr>
            <p:cNvPr id="247" name="Google Shape;247;p23"/>
            <p:cNvSpPr txBox="1"/>
            <p:nvPr/>
          </p:nvSpPr>
          <p:spPr>
            <a:xfrm>
              <a:off x="6514939" y="10725249"/>
              <a:ext cx="9672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rgbClr val="3F3F3F"/>
                  </a:solidFill>
                  <a:latin typeface="Century Gothic"/>
                  <a:ea typeface="Century Gothic"/>
                  <a:cs typeface="Century Gothic"/>
                  <a:sym typeface="Century Gothic"/>
                </a:rPr>
                <a:t>Sentinel - 1</a:t>
              </a:r>
              <a:endParaRPr sz="1400"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C-SAR</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VV VH</a:t>
              </a:r>
              <a:endParaRPr sz="1400" b="0" i="0" u="none" strike="noStrike" cap="none">
                <a:solidFill>
                  <a:srgbClr val="3F3F3F"/>
                </a:solidFill>
                <a:latin typeface="Century Gothic"/>
                <a:ea typeface="Century Gothic"/>
                <a:cs typeface="Century Gothic"/>
                <a:sym typeface="Century Gothic"/>
              </a:endParaRPr>
            </a:p>
          </p:txBody>
        </p:sp>
        <p:sp>
          <p:nvSpPr>
            <p:cNvPr id="248" name="Google Shape;248;p23"/>
            <p:cNvSpPr txBox="1"/>
            <p:nvPr/>
          </p:nvSpPr>
          <p:spPr>
            <a:xfrm>
              <a:off x="6514939" y="14714659"/>
              <a:ext cx="9672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rgbClr val="3F3F3F"/>
                  </a:solidFill>
                  <a:latin typeface="Century Gothic"/>
                  <a:ea typeface="Century Gothic"/>
                  <a:cs typeface="Century Gothic"/>
                  <a:sym typeface="Century Gothic"/>
                </a:rPr>
                <a:t>Landsat 8 </a:t>
              </a:r>
              <a:r>
                <a:rPr lang="en-US" sz="1400" b="0" i="0" u="none" strike="noStrike" cap="none">
                  <a:solidFill>
                    <a:srgbClr val="3F3F3F"/>
                  </a:solidFill>
                  <a:latin typeface="Century Gothic"/>
                  <a:ea typeface="Century Gothic"/>
                  <a:cs typeface="Century Gothic"/>
                  <a:sym typeface="Century Gothic"/>
                </a:rPr>
                <a:t>OLI</a:t>
              </a:r>
              <a:endParaRPr sz="1400" b="0" i="0" u="none" strike="noStrike" cap="none">
                <a:solidFill>
                  <a:srgbClr val="3F3F3F"/>
                </a:solidFill>
                <a:latin typeface="Century Gothic"/>
                <a:ea typeface="Century Gothic"/>
                <a:cs typeface="Century Gothic"/>
                <a:sym typeface="Century Gothic"/>
              </a:endParaRPr>
            </a:p>
          </p:txBody>
        </p:sp>
        <p:sp>
          <p:nvSpPr>
            <p:cNvPr id="249" name="Google Shape;249;p23"/>
            <p:cNvSpPr txBox="1"/>
            <p:nvPr/>
          </p:nvSpPr>
          <p:spPr>
            <a:xfrm>
              <a:off x="6327582" y="15471009"/>
              <a:ext cx="13419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rgbClr val="3F3F3F"/>
                  </a:solidFill>
                  <a:latin typeface="Century Gothic"/>
                  <a:ea typeface="Century Gothic"/>
                  <a:cs typeface="Century Gothic"/>
                  <a:sym typeface="Century Gothic"/>
                </a:rPr>
                <a:t>PlanetScope</a:t>
              </a:r>
              <a:endParaRPr sz="1400"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Optical Data</a:t>
              </a:r>
              <a:endParaRPr sz="1400" b="0" i="0" u="none" strike="noStrike" cap="none">
                <a:solidFill>
                  <a:srgbClr val="3F3F3F"/>
                </a:solidFill>
                <a:latin typeface="Century Gothic"/>
                <a:ea typeface="Century Gothic"/>
                <a:cs typeface="Century Gothic"/>
                <a:sym typeface="Century Gothic"/>
              </a:endParaRPr>
            </a:p>
          </p:txBody>
        </p:sp>
        <p:sp>
          <p:nvSpPr>
            <p:cNvPr id="250" name="Google Shape;250;p23"/>
            <p:cNvSpPr txBox="1"/>
            <p:nvPr/>
          </p:nvSpPr>
          <p:spPr>
            <a:xfrm>
              <a:off x="8050528" y="10661556"/>
              <a:ext cx="1089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UTM Projection</a:t>
              </a:r>
              <a:endParaRPr sz="1400" b="0" i="0" u="none" strike="noStrike" cap="none">
                <a:solidFill>
                  <a:srgbClr val="3F3F3F"/>
                </a:solidFill>
                <a:latin typeface="Century Gothic"/>
                <a:ea typeface="Century Gothic"/>
                <a:cs typeface="Century Gothic"/>
                <a:sym typeface="Century Gothic"/>
              </a:endParaRPr>
            </a:p>
          </p:txBody>
        </p:sp>
        <p:sp>
          <p:nvSpPr>
            <p:cNvPr id="251" name="Google Shape;251;p23"/>
            <p:cNvSpPr txBox="1"/>
            <p:nvPr/>
          </p:nvSpPr>
          <p:spPr>
            <a:xfrm>
              <a:off x="7911352" y="11381746"/>
              <a:ext cx="1341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a:solidFill>
                    <a:srgbClr val="3F3F3F"/>
                  </a:solidFill>
                  <a:latin typeface="Century Gothic"/>
                  <a:ea typeface="Century Gothic"/>
                  <a:cs typeface="Century Gothic"/>
                  <a:sym typeface="Century Gothic"/>
                </a:rPr>
                <a:t>Image Coregistration</a:t>
              </a:r>
              <a:endParaRPr sz="1300" b="0" i="0" u="none" strike="noStrike" cap="none">
                <a:solidFill>
                  <a:srgbClr val="3F3F3F"/>
                </a:solidFill>
                <a:latin typeface="Century Gothic"/>
                <a:ea typeface="Century Gothic"/>
                <a:cs typeface="Century Gothic"/>
                <a:sym typeface="Century Gothic"/>
              </a:endParaRPr>
            </a:p>
          </p:txBody>
        </p:sp>
        <p:sp>
          <p:nvSpPr>
            <p:cNvPr id="252" name="Google Shape;252;p23"/>
            <p:cNvSpPr txBox="1"/>
            <p:nvPr/>
          </p:nvSpPr>
          <p:spPr>
            <a:xfrm>
              <a:off x="8050528" y="12255614"/>
              <a:ext cx="1089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Subset</a:t>
              </a:r>
              <a:endParaRPr sz="1400" b="0" i="0" u="none" strike="noStrike" cap="none">
                <a:solidFill>
                  <a:srgbClr val="3F3F3F"/>
                </a:solidFill>
                <a:latin typeface="Century Gothic"/>
                <a:ea typeface="Century Gothic"/>
                <a:cs typeface="Century Gothic"/>
                <a:sym typeface="Century Gothic"/>
              </a:endParaRPr>
            </a:p>
          </p:txBody>
        </p:sp>
        <p:sp>
          <p:nvSpPr>
            <p:cNvPr id="253" name="Google Shape;253;p23"/>
            <p:cNvSpPr txBox="1"/>
            <p:nvPr/>
          </p:nvSpPr>
          <p:spPr>
            <a:xfrm>
              <a:off x="7850727" y="13908067"/>
              <a:ext cx="1488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a:solidFill>
                    <a:srgbClr val="3F3F3F"/>
                  </a:solidFill>
                  <a:latin typeface="Century Gothic"/>
                  <a:ea typeface="Century Gothic"/>
                  <a:cs typeface="Century Gothic"/>
                  <a:sym typeface="Century Gothic"/>
                </a:rPr>
                <a:t>Multi-Temporal</a:t>
              </a:r>
              <a:endParaRPr sz="13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a:solidFill>
                    <a:srgbClr val="3F3F3F"/>
                  </a:solidFill>
                  <a:latin typeface="Century Gothic"/>
                  <a:ea typeface="Century Gothic"/>
                  <a:cs typeface="Century Gothic"/>
                  <a:sym typeface="Century Gothic"/>
                </a:rPr>
                <a:t>Average</a:t>
              </a:r>
              <a:endParaRPr sz="1300" b="0" i="0" u="none" strike="noStrike" cap="none">
                <a:solidFill>
                  <a:srgbClr val="3F3F3F"/>
                </a:solidFill>
                <a:latin typeface="Century Gothic"/>
                <a:ea typeface="Century Gothic"/>
                <a:cs typeface="Century Gothic"/>
                <a:sym typeface="Century Gothic"/>
              </a:endParaRPr>
            </a:p>
          </p:txBody>
        </p:sp>
        <p:sp>
          <p:nvSpPr>
            <p:cNvPr id="254" name="Google Shape;254;p23"/>
            <p:cNvSpPr txBox="1"/>
            <p:nvPr/>
          </p:nvSpPr>
          <p:spPr>
            <a:xfrm>
              <a:off x="9436665" y="10725247"/>
              <a:ext cx="1488900" cy="47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Multi-Temporal</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Mean Ratio</a:t>
              </a:r>
              <a:endParaRPr sz="1400" b="0" i="0" u="none" strike="noStrike" cap="none">
                <a:solidFill>
                  <a:srgbClr val="3F3F3F"/>
                </a:solidFill>
                <a:latin typeface="Century Gothic"/>
                <a:ea typeface="Century Gothic"/>
                <a:cs typeface="Century Gothic"/>
                <a:sym typeface="Century Gothic"/>
              </a:endParaRPr>
            </a:p>
          </p:txBody>
        </p:sp>
        <p:sp>
          <p:nvSpPr>
            <p:cNvPr id="255" name="Google Shape;255;p23"/>
            <p:cNvSpPr txBox="1"/>
            <p:nvPr/>
          </p:nvSpPr>
          <p:spPr>
            <a:xfrm>
              <a:off x="9612027" y="11451437"/>
              <a:ext cx="1138200" cy="47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VV / VH</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Ratio</a:t>
              </a:r>
              <a:endParaRPr sz="1400" b="0" i="0" u="none" strike="noStrike" cap="none">
                <a:solidFill>
                  <a:srgbClr val="3F3F3F"/>
                </a:solidFill>
                <a:latin typeface="Century Gothic"/>
                <a:ea typeface="Century Gothic"/>
                <a:cs typeface="Century Gothic"/>
                <a:sym typeface="Century Gothic"/>
              </a:endParaRPr>
            </a:p>
          </p:txBody>
        </p:sp>
        <p:sp>
          <p:nvSpPr>
            <p:cNvPr id="256" name="Google Shape;256;p23"/>
            <p:cNvSpPr txBox="1"/>
            <p:nvPr/>
          </p:nvSpPr>
          <p:spPr>
            <a:xfrm>
              <a:off x="9334228" y="12279006"/>
              <a:ext cx="1693800" cy="55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Average Region</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Brightness</a:t>
              </a:r>
              <a:endParaRPr sz="1400" b="0" i="0" u="none" strike="noStrike" cap="none">
                <a:solidFill>
                  <a:srgbClr val="3F3F3F"/>
                </a:solidFill>
                <a:latin typeface="Century Gothic"/>
                <a:ea typeface="Century Gothic"/>
                <a:cs typeface="Century Gothic"/>
                <a:sym typeface="Century Gothic"/>
              </a:endParaRPr>
            </a:p>
          </p:txBody>
        </p:sp>
        <p:sp>
          <p:nvSpPr>
            <p:cNvPr id="257" name="Google Shape;257;p23"/>
            <p:cNvSpPr txBox="1"/>
            <p:nvPr/>
          </p:nvSpPr>
          <p:spPr>
            <a:xfrm>
              <a:off x="9594514" y="13061962"/>
              <a:ext cx="1191000" cy="55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Average Pixel</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Brightness</a:t>
              </a:r>
              <a:endParaRPr sz="1400" b="0" i="0" u="none" strike="noStrike" cap="none">
                <a:solidFill>
                  <a:srgbClr val="3F3F3F"/>
                </a:solidFill>
                <a:latin typeface="Century Gothic"/>
                <a:ea typeface="Century Gothic"/>
                <a:cs typeface="Century Gothic"/>
                <a:sym typeface="Century Gothic"/>
              </a:endParaRPr>
            </a:p>
          </p:txBody>
        </p:sp>
        <p:sp>
          <p:nvSpPr>
            <p:cNvPr id="258" name="Google Shape;258;p23"/>
            <p:cNvSpPr txBox="1"/>
            <p:nvPr/>
          </p:nvSpPr>
          <p:spPr>
            <a:xfrm>
              <a:off x="9645255" y="13982330"/>
              <a:ext cx="10893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a:solidFill>
                    <a:srgbClr val="3F3F3F"/>
                  </a:solidFill>
                  <a:latin typeface="Century Gothic"/>
                  <a:ea typeface="Century Gothic"/>
                  <a:cs typeface="Century Gothic"/>
                  <a:sym typeface="Century Gothic"/>
                </a:rPr>
                <a:t>Calibrate</a:t>
              </a:r>
              <a:endParaRPr sz="1400" b="0" i="0" u="none" strike="noStrike" cap="none">
                <a:solidFill>
                  <a:srgbClr val="3F3F3F"/>
                </a:solidFill>
                <a:latin typeface="Century Gothic"/>
                <a:ea typeface="Century Gothic"/>
                <a:cs typeface="Century Gothic"/>
                <a:sym typeface="Century Gothic"/>
              </a:endParaRPr>
            </a:p>
          </p:txBody>
        </p:sp>
        <p:sp>
          <p:nvSpPr>
            <p:cNvPr id="259" name="Google Shape;259;p23"/>
            <p:cNvSpPr txBox="1"/>
            <p:nvPr/>
          </p:nvSpPr>
          <p:spPr>
            <a:xfrm>
              <a:off x="11230145" y="11263485"/>
              <a:ext cx="1191000" cy="61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rgbClr val="3F3F3F"/>
                  </a:solidFill>
                  <a:latin typeface="Century Gothic"/>
                  <a:ea typeface="Century Gothic"/>
                  <a:cs typeface="Century Gothic"/>
                  <a:sym typeface="Century Gothic"/>
                </a:rPr>
                <a:t>Thresholds</a:t>
              </a:r>
              <a:endParaRPr sz="1400" b="0" i="0" u="none" strike="noStrike" cap="none">
                <a:solidFill>
                  <a:srgbClr val="3F3F3F"/>
                </a:solidFill>
                <a:latin typeface="Century Gothic"/>
                <a:ea typeface="Century Gothic"/>
                <a:cs typeface="Century Gothic"/>
                <a:sym typeface="Century Gothic"/>
              </a:endParaRPr>
            </a:p>
          </p:txBody>
        </p:sp>
        <p:sp>
          <p:nvSpPr>
            <p:cNvPr id="260" name="Google Shape;260;p23"/>
            <p:cNvSpPr txBox="1"/>
            <p:nvPr/>
          </p:nvSpPr>
          <p:spPr>
            <a:xfrm>
              <a:off x="10861778" y="12162334"/>
              <a:ext cx="1341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a:solidFill>
                    <a:srgbClr val="3F3F3F"/>
                  </a:solidFill>
                  <a:latin typeface="Century Gothic"/>
                  <a:ea typeface="Century Gothic"/>
                  <a:cs typeface="Century Gothic"/>
                  <a:sym typeface="Century Gothic"/>
                </a:rPr>
                <a:t>Classification</a:t>
              </a:r>
              <a:endParaRPr sz="13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a:solidFill>
                    <a:srgbClr val="3F3F3F"/>
                  </a:solidFill>
                  <a:latin typeface="Century Gothic"/>
                  <a:ea typeface="Century Gothic"/>
                  <a:cs typeface="Century Gothic"/>
                  <a:sym typeface="Century Gothic"/>
                </a:rPr>
                <a:t>Per Date</a:t>
              </a:r>
              <a:endParaRPr sz="1300" b="0" i="0" u="none" strike="noStrike" cap="none">
                <a:solidFill>
                  <a:srgbClr val="3F3F3F"/>
                </a:solidFill>
                <a:latin typeface="Century Gothic"/>
                <a:ea typeface="Century Gothic"/>
                <a:cs typeface="Century Gothic"/>
                <a:sym typeface="Century Gothic"/>
              </a:endParaRPr>
            </a:p>
          </p:txBody>
        </p:sp>
        <p:sp>
          <p:nvSpPr>
            <p:cNvPr id="261" name="Google Shape;261;p23"/>
            <p:cNvSpPr txBox="1"/>
            <p:nvPr/>
          </p:nvSpPr>
          <p:spPr>
            <a:xfrm>
              <a:off x="11422647" y="12767454"/>
              <a:ext cx="1341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a:solidFill>
                    <a:srgbClr val="3F3F3F"/>
                  </a:solidFill>
                  <a:latin typeface="Century Gothic"/>
                  <a:ea typeface="Century Gothic"/>
                  <a:cs typeface="Century Gothic"/>
                  <a:sym typeface="Century Gothic"/>
                </a:rPr>
                <a:t>Multi-Temp</a:t>
              </a:r>
              <a:endParaRPr sz="13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a:solidFill>
                    <a:srgbClr val="3F3F3F"/>
                  </a:solidFill>
                  <a:latin typeface="Century Gothic"/>
                  <a:ea typeface="Century Gothic"/>
                  <a:cs typeface="Century Gothic"/>
                  <a:sym typeface="Century Gothic"/>
                </a:rPr>
                <a:t>Classification</a:t>
              </a:r>
              <a:endParaRPr sz="1300" b="0" i="0" u="none" strike="noStrike" cap="none">
                <a:solidFill>
                  <a:srgbClr val="3F3F3F"/>
                </a:solidFill>
                <a:latin typeface="Century Gothic"/>
                <a:ea typeface="Century Gothic"/>
                <a:cs typeface="Century Gothic"/>
                <a:sym typeface="Century Gothic"/>
              </a:endParaRPr>
            </a:p>
          </p:txBody>
        </p:sp>
        <p:sp>
          <p:nvSpPr>
            <p:cNvPr id="262" name="Google Shape;262;p23"/>
            <p:cNvSpPr txBox="1"/>
            <p:nvPr/>
          </p:nvSpPr>
          <p:spPr>
            <a:xfrm>
              <a:off x="11109134" y="13792770"/>
              <a:ext cx="1404900" cy="61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Refined</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Classification</a:t>
              </a:r>
              <a:endParaRPr sz="1400" b="0" i="0" u="none" strike="noStrike" cap="none">
                <a:solidFill>
                  <a:srgbClr val="3F3F3F"/>
                </a:solidFill>
                <a:latin typeface="Century Gothic"/>
                <a:ea typeface="Century Gothic"/>
                <a:cs typeface="Century Gothic"/>
                <a:sym typeface="Century Gothic"/>
              </a:endParaRPr>
            </a:p>
          </p:txBody>
        </p:sp>
        <p:sp>
          <p:nvSpPr>
            <p:cNvPr id="263" name="Google Shape;263;p23"/>
            <p:cNvSpPr txBox="1"/>
            <p:nvPr/>
          </p:nvSpPr>
          <p:spPr>
            <a:xfrm>
              <a:off x="12837286" y="11888982"/>
              <a:ext cx="1089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Accuracy</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Assessment</a:t>
              </a:r>
              <a:endParaRPr sz="1400" b="0" i="0" u="none" strike="noStrike" cap="none">
                <a:solidFill>
                  <a:srgbClr val="3F3F3F"/>
                </a:solidFill>
                <a:latin typeface="Century Gothic"/>
                <a:ea typeface="Century Gothic"/>
                <a:cs typeface="Century Gothic"/>
                <a:sym typeface="Century Gothic"/>
              </a:endParaRPr>
            </a:p>
          </p:txBody>
        </p:sp>
        <p:sp>
          <p:nvSpPr>
            <p:cNvPr id="264" name="Google Shape;264;p23"/>
            <p:cNvSpPr txBox="1"/>
            <p:nvPr/>
          </p:nvSpPr>
          <p:spPr>
            <a:xfrm>
              <a:off x="11190771" y="14737322"/>
              <a:ext cx="12747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DSWE</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Classification</a:t>
              </a:r>
              <a:endParaRPr sz="1400" b="0" i="0" u="none" strike="noStrike" cap="none">
                <a:solidFill>
                  <a:srgbClr val="3F3F3F"/>
                </a:solidFill>
                <a:latin typeface="Century Gothic"/>
                <a:ea typeface="Century Gothic"/>
                <a:cs typeface="Century Gothic"/>
                <a:sym typeface="Century Gothic"/>
              </a:endParaRPr>
            </a:p>
          </p:txBody>
        </p:sp>
        <p:sp>
          <p:nvSpPr>
            <p:cNvPr id="265" name="Google Shape;265;p23"/>
            <p:cNvSpPr txBox="1"/>
            <p:nvPr/>
          </p:nvSpPr>
          <p:spPr>
            <a:xfrm>
              <a:off x="11153488" y="15471027"/>
              <a:ext cx="13419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Landcover</a:t>
              </a:r>
              <a:endParaRPr sz="1400" b="0"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a:solidFill>
                    <a:srgbClr val="3F3F3F"/>
                  </a:solidFill>
                  <a:latin typeface="Century Gothic"/>
                  <a:ea typeface="Century Gothic"/>
                  <a:cs typeface="Century Gothic"/>
                  <a:sym typeface="Century Gothic"/>
                </a:rPr>
                <a:t>Classification</a:t>
              </a:r>
              <a:endParaRPr sz="1400" b="0" i="0" u="none" strike="noStrike" cap="none">
                <a:solidFill>
                  <a:srgbClr val="3F3F3F"/>
                </a:solidFill>
                <a:latin typeface="Century Gothic"/>
                <a:ea typeface="Century Gothic"/>
                <a:cs typeface="Century Gothic"/>
                <a:sym typeface="Century Gothic"/>
              </a:endParaRPr>
            </a:p>
          </p:txBody>
        </p:sp>
        <p:sp>
          <p:nvSpPr>
            <p:cNvPr id="266" name="Google Shape;266;p23"/>
            <p:cNvSpPr txBox="1"/>
            <p:nvPr/>
          </p:nvSpPr>
          <p:spPr>
            <a:xfrm>
              <a:off x="14438830" y="11888982"/>
              <a:ext cx="10893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rgbClr val="3F3F3F"/>
                  </a:solidFill>
                  <a:latin typeface="Century Gothic"/>
                  <a:ea typeface="Century Gothic"/>
                  <a:cs typeface="Century Gothic"/>
                  <a:sym typeface="Century Gothic"/>
                </a:rPr>
                <a:t>Wetland Inundation Map</a:t>
              </a:r>
              <a:endParaRPr sz="1400" b="1" i="0" u="none" strike="noStrike" cap="none">
                <a:solidFill>
                  <a:srgbClr val="3F3F3F"/>
                </a:solidFill>
                <a:latin typeface="Century Gothic"/>
                <a:ea typeface="Century Gothic"/>
                <a:cs typeface="Century Gothic"/>
                <a:sym typeface="Century Gothic"/>
              </a:endParaRPr>
            </a:p>
          </p:txBody>
        </p:sp>
        <p:sp>
          <p:nvSpPr>
            <p:cNvPr id="267" name="Google Shape;267;p23"/>
            <p:cNvSpPr txBox="1"/>
            <p:nvPr/>
          </p:nvSpPr>
          <p:spPr>
            <a:xfrm>
              <a:off x="6357627"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3F3F3F"/>
                  </a:solidFill>
                  <a:latin typeface="Century Gothic"/>
                  <a:ea typeface="Century Gothic"/>
                  <a:cs typeface="Century Gothic"/>
                  <a:sym typeface="Century Gothic"/>
                </a:rPr>
                <a:t>Input</a:t>
              </a:r>
              <a:endParaRPr sz="1800" b="1" i="0" u="none" strike="noStrike" cap="none">
                <a:solidFill>
                  <a:srgbClr val="3F3F3F"/>
                </a:solidFill>
                <a:latin typeface="Century Gothic"/>
                <a:ea typeface="Century Gothic"/>
                <a:cs typeface="Century Gothic"/>
                <a:sym typeface="Century Gothic"/>
              </a:endParaRPr>
            </a:p>
          </p:txBody>
        </p:sp>
        <p:sp>
          <p:nvSpPr>
            <p:cNvPr id="268" name="Google Shape;268;p23"/>
            <p:cNvSpPr txBox="1"/>
            <p:nvPr/>
          </p:nvSpPr>
          <p:spPr>
            <a:xfrm>
              <a:off x="7947482"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3F3F3F"/>
                  </a:solidFill>
                  <a:latin typeface="Century Gothic"/>
                  <a:ea typeface="Century Gothic"/>
                  <a:cs typeface="Century Gothic"/>
                  <a:sym typeface="Century Gothic"/>
                </a:rPr>
                <a:t>Processing</a:t>
              </a:r>
              <a:endParaRPr sz="1800" b="1" i="0" u="none" strike="noStrike" cap="none">
                <a:solidFill>
                  <a:srgbClr val="3F3F3F"/>
                </a:solidFill>
                <a:latin typeface="Century Gothic"/>
                <a:ea typeface="Century Gothic"/>
                <a:cs typeface="Century Gothic"/>
                <a:sym typeface="Century Gothic"/>
              </a:endParaRPr>
            </a:p>
          </p:txBody>
        </p:sp>
        <p:sp>
          <p:nvSpPr>
            <p:cNvPr id="269" name="Google Shape;269;p23"/>
            <p:cNvSpPr txBox="1"/>
            <p:nvPr/>
          </p:nvSpPr>
          <p:spPr>
            <a:xfrm>
              <a:off x="9599837"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3F3F3F"/>
                  </a:solidFill>
                  <a:latin typeface="Century Gothic"/>
                  <a:ea typeface="Century Gothic"/>
                  <a:cs typeface="Century Gothic"/>
                  <a:sym typeface="Century Gothic"/>
                </a:rPr>
                <a:t>Calibration</a:t>
              </a:r>
              <a:endParaRPr sz="1800"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600"/>
                <a:buFont typeface="Arial"/>
                <a:buNone/>
              </a:pPr>
              <a:endParaRPr sz="1800" b="1" i="0" u="none" strike="noStrike" cap="none">
                <a:solidFill>
                  <a:srgbClr val="3F3F3F"/>
                </a:solidFill>
                <a:latin typeface="Century Gothic"/>
                <a:ea typeface="Century Gothic"/>
                <a:cs typeface="Century Gothic"/>
                <a:sym typeface="Century Gothic"/>
              </a:endParaRPr>
            </a:p>
          </p:txBody>
        </p:sp>
        <p:sp>
          <p:nvSpPr>
            <p:cNvPr id="270" name="Google Shape;270;p23"/>
            <p:cNvSpPr txBox="1"/>
            <p:nvPr/>
          </p:nvSpPr>
          <p:spPr>
            <a:xfrm>
              <a:off x="11189363" y="10158684"/>
              <a:ext cx="14049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3F3F3F"/>
                  </a:solidFill>
                  <a:latin typeface="Century Gothic"/>
                  <a:ea typeface="Century Gothic"/>
                  <a:cs typeface="Century Gothic"/>
                  <a:sym typeface="Century Gothic"/>
                </a:rPr>
                <a:t>Classification</a:t>
              </a:r>
              <a:endParaRPr sz="1800" b="1" i="0" u="none" strike="noStrike" cap="none">
                <a:solidFill>
                  <a:srgbClr val="3F3F3F"/>
                </a:solidFill>
                <a:latin typeface="Century Gothic"/>
                <a:ea typeface="Century Gothic"/>
                <a:cs typeface="Century Gothic"/>
                <a:sym typeface="Century Gothic"/>
              </a:endParaRPr>
            </a:p>
          </p:txBody>
        </p:sp>
        <p:sp>
          <p:nvSpPr>
            <p:cNvPr id="271" name="Google Shape;271;p23"/>
            <p:cNvSpPr txBox="1"/>
            <p:nvPr/>
          </p:nvSpPr>
          <p:spPr>
            <a:xfrm>
              <a:off x="12769082"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3F3F3F"/>
                  </a:solidFill>
                  <a:latin typeface="Century Gothic"/>
                  <a:ea typeface="Century Gothic"/>
                  <a:cs typeface="Century Gothic"/>
                  <a:sym typeface="Century Gothic"/>
                </a:rPr>
                <a:t>Validation</a:t>
              </a:r>
              <a:endParaRPr sz="1800" b="1" i="0" u="none" strike="noStrike" cap="none">
                <a:solidFill>
                  <a:srgbClr val="3F3F3F"/>
                </a:solidFill>
                <a:latin typeface="Century Gothic"/>
                <a:ea typeface="Century Gothic"/>
                <a:cs typeface="Century Gothic"/>
                <a:sym typeface="Century Gothic"/>
              </a:endParaRPr>
            </a:p>
          </p:txBody>
        </p:sp>
        <p:sp>
          <p:nvSpPr>
            <p:cNvPr id="272" name="Google Shape;272;p23"/>
            <p:cNvSpPr txBox="1"/>
            <p:nvPr/>
          </p:nvSpPr>
          <p:spPr>
            <a:xfrm>
              <a:off x="14370580"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3F3F3F"/>
                  </a:solidFill>
                  <a:latin typeface="Century Gothic"/>
                  <a:ea typeface="Century Gothic"/>
                  <a:cs typeface="Century Gothic"/>
                  <a:sym typeface="Century Gothic"/>
                </a:rPr>
                <a:t>Output</a:t>
              </a:r>
              <a:endParaRPr sz="1800" b="1" i="0" u="none" strike="noStrike" cap="none">
                <a:solidFill>
                  <a:srgbClr val="3F3F3F"/>
                </a:solidFill>
                <a:latin typeface="Century Gothic"/>
                <a:ea typeface="Century Gothic"/>
                <a:cs typeface="Century Gothic"/>
                <a:sym typeface="Century Gothic"/>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a:t>Jupyter Notebook</a:t>
            </a:r>
            <a:endParaRPr/>
          </a:p>
        </p:txBody>
      </p:sp>
      <p:sp>
        <p:nvSpPr>
          <p:cNvPr id="279" name="Google Shape;279;p24"/>
          <p:cNvSpPr txBox="1">
            <a:spLocks noGrp="1"/>
          </p:cNvSpPr>
          <p:nvPr>
            <p:ph type="body" idx="1"/>
          </p:nvPr>
        </p:nvSpPr>
        <p:spPr>
          <a:xfrm>
            <a:off x="1047750" y="1110450"/>
            <a:ext cx="9210600" cy="1918500"/>
          </a:xfrm>
          <a:prstGeom prst="rect">
            <a:avLst/>
          </a:prstGeom>
          <a:noFill/>
          <a:ln>
            <a:noFill/>
          </a:ln>
        </p:spPr>
        <p:txBody>
          <a:bodyPr spcFirstLastPara="1" wrap="square" lIns="91425" tIns="45700" rIns="91425" bIns="45700" anchor="t" anchorCtr="0">
            <a:noAutofit/>
          </a:bodyPr>
          <a:lstStyle/>
          <a:p>
            <a:pPr marL="914400" lvl="0" indent="-355600" algn="l" rtl="0">
              <a:lnSpc>
                <a:spcPct val="115000"/>
              </a:lnSpc>
              <a:spcBef>
                <a:spcPts val="1000"/>
              </a:spcBef>
              <a:spcAft>
                <a:spcPts val="0"/>
              </a:spcAft>
              <a:buClr>
                <a:srgbClr val="517D63"/>
              </a:buClr>
              <a:buSzPts val="2000"/>
              <a:buFont typeface="Noto Sans Symbols"/>
              <a:buChar char="▶"/>
            </a:pPr>
            <a:r>
              <a:rPr lang="en-US"/>
              <a:t>Used Python to create inundation mapping algorithm with thresholding and multi-temporal averages </a:t>
            </a:r>
            <a:endParaRPr/>
          </a:p>
          <a:p>
            <a:pPr marL="914400" lvl="0" indent="-355600" algn="l" rtl="0">
              <a:lnSpc>
                <a:spcPct val="115000"/>
              </a:lnSpc>
              <a:spcBef>
                <a:spcPts val="1000"/>
              </a:spcBef>
              <a:spcAft>
                <a:spcPts val="0"/>
              </a:spcAft>
              <a:buClr>
                <a:srgbClr val="517D63"/>
              </a:buClr>
              <a:buSzPts val="2000"/>
              <a:buFont typeface="Noto Sans Symbols"/>
              <a:buChar char="▶"/>
            </a:pPr>
            <a:r>
              <a:rPr lang="en-US" b="1">
                <a:solidFill>
                  <a:srgbClr val="2E8652"/>
                </a:solidFill>
              </a:rPr>
              <a:t>Inputs: </a:t>
            </a:r>
            <a:r>
              <a:rPr lang="en-US"/>
              <a:t>Sentinel-1 C-SAR imagery VV and VH polarization bands </a:t>
            </a:r>
            <a:endParaRPr/>
          </a:p>
          <a:p>
            <a:pPr marL="914400" lvl="0" indent="-355600" algn="l" rtl="0">
              <a:lnSpc>
                <a:spcPct val="115000"/>
              </a:lnSpc>
              <a:spcBef>
                <a:spcPts val="1000"/>
              </a:spcBef>
              <a:spcAft>
                <a:spcPts val="0"/>
              </a:spcAft>
              <a:buClr>
                <a:srgbClr val="517D63"/>
              </a:buClr>
              <a:buSzPts val="2000"/>
              <a:buFont typeface="Noto Sans Symbols"/>
              <a:buChar char="▶"/>
            </a:pPr>
            <a:r>
              <a:rPr lang="en-US" b="1">
                <a:solidFill>
                  <a:srgbClr val="2E8652"/>
                </a:solidFill>
              </a:rPr>
              <a:t>Outputs:</a:t>
            </a:r>
            <a:r>
              <a:rPr lang="en-US"/>
              <a:t> multi-temporal and single-date classifications</a:t>
            </a:r>
            <a:endParaRPr/>
          </a:p>
          <a:p>
            <a:pPr marL="800100" lvl="0" indent="-215900" algn="l" rtl="0">
              <a:lnSpc>
                <a:spcPct val="100000"/>
              </a:lnSpc>
              <a:spcBef>
                <a:spcPts val="1000"/>
              </a:spcBef>
              <a:spcAft>
                <a:spcPts val="1000"/>
              </a:spcAft>
              <a:buClr>
                <a:srgbClr val="339933"/>
              </a:buClr>
              <a:buSzPts val="2000"/>
              <a:buFont typeface="Noto Sans Symbols"/>
              <a:buNone/>
            </a:pPr>
            <a:endParaRPr/>
          </a:p>
        </p:txBody>
      </p:sp>
      <p:sp>
        <p:nvSpPr>
          <p:cNvPr id="280" name="Google Shape;280;p24"/>
          <p:cNvSpPr txBox="1"/>
          <p:nvPr/>
        </p:nvSpPr>
        <p:spPr>
          <a:xfrm>
            <a:off x="571500" y="5981700"/>
            <a:ext cx="4810200" cy="12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Image Credit: Jupyter Notebook interface </a:t>
            </a:r>
            <a:endParaRPr sz="1400" b="0" i="0" u="none" strike="noStrike" cap="none">
              <a:solidFill>
                <a:srgbClr val="000000"/>
              </a:solidFill>
              <a:latin typeface="Century Gothic"/>
              <a:ea typeface="Century Gothic"/>
              <a:cs typeface="Century Gothic"/>
              <a:sym typeface="Century Gothic"/>
            </a:endParaRPr>
          </a:p>
        </p:txBody>
      </p:sp>
      <p:pic>
        <p:nvPicPr>
          <p:cNvPr id="281" name="Google Shape;281;p24"/>
          <p:cNvPicPr preferRelativeResize="0"/>
          <p:nvPr/>
        </p:nvPicPr>
        <p:blipFill rotWithShape="1">
          <a:blip r:embed="rId3">
            <a:alphaModFix/>
          </a:blip>
          <a:srcRect/>
          <a:stretch/>
        </p:blipFill>
        <p:spPr>
          <a:xfrm>
            <a:off x="381600" y="3429000"/>
            <a:ext cx="11428776" cy="2295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3175</Words>
  <Application>Microsoft Office PowerPoint</Application>
  <PresentationFormat>Widescreen</PresentationFormat>
  <Paragraphs>542</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Helvetica Neue</vt:lpstr>
      <vt:lpstr>Arial</vt:lpstr>
      <vt:lpstr>Times New Roman</vt:lpstr>
      <vt:lpstr>Noto Sans Symbols</vt:lpstr>
      <vt:lpstr>Garamond</vt:lpstr>
      <vt:lpstr>Century Gothic</vt:lpstr>
      <vt:lpstr>Calibri</vt:lpstr>
      <vt:lpstr>Office Theme</vt:lpstr>
      <vt:lpstr>Office Theme</vt:lpstr>
      <vt:lpstr>PowerPoint Presentation</vt:lpstr>
      <vt:lpstr>Alaska’s Wetlands</vt:lpstr>
      <vt:lpstr>Community Concerns</vt:lpstr>
      <vt:lpstr>Project Partners</vt:lpstr>
      <vt:lpstr> Objectives </vt:lpstr>
      <vt:lpstr>Study Area and Period</vt:lpstr>
      <vt:lpstr>Earth Observations</vt:lpstr>
      <vt:lpstr>Methodology</vt:lpstr>
      <vt:lpstr>Jupyter Notebook</vt:lpstr>
      <vt:lpstr>Google Earth Engine</vt:lpstr>
      <vt:lpstr>Finding Typical Inundation: SAR Multi-Temporal Classifications</vt:lpstr>
      <vt:lpstr>SAR Multi-Temporal Classifications</vt:lpstr>
      <vt:lpstr>Bear Lake SAR Single-Date Classification</vt:lpstr>
      <vt:lpstr>Accuracy Assessment Bear Lake Single-Date Classification</vt:lpstr>
      <vt:lpstr>Canvasback Lake SAR Single-Date Classification</vt:lpstr>
      <vt:lpstr>Accuracy Assessment Canvasback Lake Single-Date Classification</vt:lpstr>
      <vt:lpstr>Crea Creek SAR Single-Date Classification</vt:lpstr>
      <vt:lpstr>Accuracy Assessment Crea Creek Single-Date Classification</vt:lpstr>
      <vt:lpstr>Selawik SAR Single-Date Classification</vt:lpstr>
      <vt:lpstr>Accuracy Assessment Selawik Single-Date Classification</vt:lpstr>
      <vt:lpstr>Goldstream Valley SAR Single-Date Classification</vt:lpstr>
      <vt:lpstr>Conclusions</vt:lpstr>
      <vt:lpstr>Errors &amp; Uncertainties</vt:lpstr>
      <vt:lpstr> Future Work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Peacock, Annemarie E (329B-Affiliate)</dc:creator>
  <cp:lastModifiedBy>Peacock, Annemarie E (329B-Affiliate)</cp:lastModifiedBy>
  <cp:revision>12</cp:revision>
  <dcterms:modified xsi:type="dcterms:W3CDTF">2018-11-16T00:12:17Z</dcterms:modified>
</cp:coreProperties>
</file>