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5" r:id="rId2"/>
    <p:sldId id="288" r:id="rId3"/>
    <p:sldId id="295" r:id="rId4"/>
    <p:sldId id="291" r:id="rId5"/>
    <p:sldId id="289" r:id="rId6"/>
    <p:sldId id="292" r:id="rId7"/>
    <p:sldId id="294" r:id="rId8"/>
    <p:sldId id="301" r:id="rId9"/>
    <p:sldId id="303" r:id="rId10"/>
    <p:sldId id="296" r:id="rId11"/>
    <p:sldId id="297" r:id="rId12"/>
    <p:sldId id="298"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9" clrIdx="0">
    <p:extLst>
      <p:ext uri="{19B8F6BF-5375-455C-9EA6-DF929625EA0E}">
        <p15:presenceInfo xmlns:p15="http://schemas.microsoft.com/office/powerpoint/2012/main" userId="S-1-5-21-330711430-3775241029-4075259233-721664" providerId="AD"/>
      </p:ext>
    </p:extLst>
  </p:cmAuthor>
  <p:cmAuthor id="2" name="Miller, Tiffani N. (LARC-E3)[SSAI DEVELOP]" initials="MTN(D" lastIdx="3"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218754"/>
    <a:srgbClr val="EA7845"/>
    <a:srgbClr val="EAA24A"/>
    <a:srgbClr val="586991"/>
    <a:srgbClr val="7DB862"/>
    <a:srgbClr val="FFFFFF"/>
    <a:srgbClr val="E9A149"/>
    <a:srgbClr val="333333"/>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72267" autoAdjust="0"/>
  </p:normalViewPr>
  <p:slideViewPr>
    <p:cSldViewPr snapToGrid="0">
      <p:cViewPr varScale="1">
        <p:scale>
          <a:sx n="80" d="100"/>
          <a:sy n="80" d="100"/>
        </p:scale>
        <p:origin x="1482" y="90"/>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I’m Arina let me introduce you to our team:</a:t>
            </a:r>
          </a:p>
          <a:p>
            <a:r>
              <a:rPr lang="en-US" baseline="0" dirty="0" smtClean="0"/>
              <a:t>I am the project lead</a:t>
            </a:r>
          </a:p>
          <a:p>
            <a:r>
              <a:rPr lang="en-US" baseline="0" dirty="0" smtClean="0"/>
              <a:t>Paul Bushman:</a:t>
            </a:r>
          </a:p>
          <a:p>
            <a:r>
              <a:rPr lang="en-US" baseline="0" dirty="0" smtClean="0"/>
              <a:t>Caitlin Toner : NASA’s communications fellow</a:t>
            </a:r>
          </a:p>
          <a:p>
            <a:r>
              <a:rPr lang="en-US" baseline="0" dirty="0" smtClean="0"/>
              <a:t>Courtney Ohr : our center lead </a:t>
            </a:r>
          </a:p>
          <a:p>
            <a:endParaRPr lang="en-US" baseline="0" dirty="0" smtClean="0"/>
          </a:p>
          <a:p>
            <a:r>
              <a:rPr lang="en-US" dirty="0" smtClean="0"/>
              <a:t>Lets talk about the western Yellow-billed Cuckoo (YBC) Habitat.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improve the model, real world data is needed for calibration and testing but due to the limited number of observations of the Yellow-billed Cuckoo throughout the Intermountain West very little information on current suitable habitat is available.  </a:t>
            </a:r>
          </a:p>
          <a:p>
            <a:r>
              <a:rPr lang="en-US" baseline="0" dirty="0" smtClean="0"/>
              <a:t>Also, there are limitations on the ecological forecasting due to dams and strict water management practices. Cottonwoods require periodic flooding in order to allow new growth, and any new dams created or removed in the study area between our selected time frames may result in our model showing lesser or greater growth than what has actually happened.</a:t>
            </a:r>
          </a:p>
          <a:p>
            <a:endParaRPr lang="en-US" baseline="0" dirty="0" smtClean="0"/>
          </a:p>
          <a:p>
            <a:r>
              <a:rPr lang="en-US" baseline="0" dirty="0" smtClean="0"/>
              <a:t>The change map and </a:t>
            </a:r>
            <a:r>
              <a:rPr lang="en-US" baseline="0" dirty="0" err="1" smtClean="0"/>
              <a:t>ecoforecasting</a:t>
            </a:r>
            <a:r>
              <a:rPr lang="en-US" baseline="0" dirty="0" smtClean="0"/>
              <a:t> maps were strongly compromised due to the different NDVI values in Landsat 5 and Landsat 8. We hope to better understand the difference between these two so that we can improve our calculations. </a:t>
            </a:r>
          </a:p>
          <a:p>
            <a:endParaRPr lang="en-US" baseline="0" dirty="0" smtClean="0"/>
          </a:p>
          <a:p>
            <a:r>
              <a:rPr lang="en-US" baseline="0" dirty="0" smtClean="0"/>
              <a:t>We want to use </a:t>
            </a:r>
            <a:r>
              <a:rPr lang="en-US" baseline="0" dirty="0" err="1" smtClean="0"/>
              <a:t>Pheno-calc</a:t>
            </a:r>
            <a:r>
              <a:rPr lang="en-US" baseline="0" dirty="0" smtClean="0"/>
              <a:t> to show us the 2003 and 2016 precipitation data to see if there is a big difference in growing seasons for those years . That way we could know if we just chose an incorrect year to compare against or if it is the differences caused by the satellites.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216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Conclusion we found that suitable habitat can be located using NASA Earth observations. They can also be used to indicate areas where habitat is declining or where habitat has been increasing. </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62712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Validation</a:t>
            </a:r>
          </a:p>
          <a:p>
            <a:r>
              <a:rPr lang="en-US" baseline="0" dirty="0" smtClean="0"/>
              <a:t>LiDAR inclusion</a:t>
            </a:r>
          </a:p>
          <a:p>
            <a:r>
              <a:rPr lang="en-US" baseline="0" dirty="0" smtClean="0"/>
              <a:t>Higher resolution data</a:t>
            </a:r>
          </a:p>
          <a:p>
            <a:r>
              <a:rPr lang="en-US" baseline="0" dirty="0" smtClean="0"/>
              <a:t>Design a better tool</a:t>
            </a:r>
          </a:p>
          <a:p>
            <a:r>
              <a:rPr lang="en-US" baseline="0" dirty="0" smtClean="0"/>
              <a:t>Include ecological factors such as patch size &amp; width, habitat </a:t>
            </a:r>
            <a:r>
              <a:rPr lang="en-US" baseline="0" dirty="0" err="1" smtClean="0"/>
              <a:t>cooridors</a:t>
            </a:r>
            <a:r>
              <a:rPr lang="en-US" baseline="0" dirty="0" smtClean="0"/>
              <a:t>, and habitat fragmentation to further refine the most suitable habitat. </a:t>
            </a:r>
          </a:p>
          <a:p>
            <a:endParaRPr lang="en-US" baseline="0" dirty="0" smtClean="0"/>
          </a:p>
          <a:p>
            <a:endParaRPr lang="en-US" baseline="0" dirty="0" smtClean="0"/>
          </a:p>
          <a:p>
            <a:r>
              <a:rPr lang="en-US" baseline="0" dirty="0" smtClean="0"/>
              <a:t>Image source:</a:t>
            </a:r>
          </a:p>
          <a:p>
            <a:r>
              <a:rPr lang="en-US" sz="1200" b="0" i="0" kern="1200" dirty="0" smtClean="0">
                <a:solidFill>
                  <a:schemeClr val="tx1"/>
                </a:solidFill>
                <a:effectLst/>
                <a:latin typeface="+mn-lt"/>
                <a:ea typeface="+mn-ea"/>
                <a:cs typeface="+mn-cs"/>
              </a:rPr>
              <a:t>https://www.flickr.com/photos/kencf0618/3767414911/</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01019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thank our project</a:t>
            </a:r>
            <a:r>
              <a:rPr lang="en-US" baseline="0" dirty="0" smtClean="0"/>
              <a:t> partners for the valuable knowledge, advise and assistance throughout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45740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Also,</a:t>
            </a:r>
            <a:r>
              <a:rPr lang="en-US" baseline="0" smtClean="0"/>
              <a:t> </a:t>
            </a:r>
            <a:r>
              <a:rPr lang="en-US" baseline="0" dirty="0" smtClean="0"/>
              <a:t>we would like to thank the science advisors for their insight and help throughout the term.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32660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a:t>
            </a:r>
            <a:r>
              <a:rPr lang="en-US" baseline="0" dirty="0" smtClean="0"/>
              <a:t> left side of this slide we can see a western YBC. </a:t>
            </a:r>
            <a:r>
              <a:rPr lang="en-US" dirty="0" smtClean="0"/>
              <a:t>The western yellow-billed cuckoo was once common along streams and rivers in the intermountain west,</a:t>
            </a:r>
            <a:r>
              <a:rPr lang="en-US" baseline="0" dirty="0" smtClean="0"/>
              <a:t> however due to habitat loss the population has been in decline. Due to the decline, western yellow-billed cuckoo’s western population was </a:t>
            </a:r>
            <a:r>
              <a:rPr lang="en-US" dirty="0" smtClean="0"/>
              <a:t>recently listed as a threatened</a:t>
            </a:r>
            <a:r>
              <a:rPr lang="en-US" baseline="0" dirty="0" smtClean="0"/>
              <a:t> species. (</a:t>
            </a:r>
            <a:r>
              <a:rPr lang="en-US" baseline="0" dirty="0" err="1" smtClean="0"/>
              <a:t>Dettling</a:t>
            </a:r>
            <a:r>
              <a:rPr lang="en-US" baseline="0" dirty="0" smtClean="0"/>
              <a:t> et al., 2015).  The listing has brought increased attention to studying and conserving the bird, but the bird can be difficult to observe. </a:t>
            </a:r>
          </a:p>
          <a:p>
            <a:endParaRPr lang="en-US" baseline="0" dirty="0" smtClean="0"/>
          </a:p>
          <a:p>
            <a:r>
              <a:rPr lang="en-US" dirty="0" smtClean="0"/>
              <a:t>The needs of YBCs</a:t>
            </a:r>
            <a:r>
              <a:rPr lang="en-US" baseline="0" dirty="0" smtClean="0"/>
              <a:t> are hard to find in semi-arid region.</a:t>
            </a:r>
          </a:p>
          <a:p>
            <a:endParaRPr lang="en-US" baseline="0" dirty="0" smtClean="0"/>
          </a:p>
          <a:p>
            <a:endParaRPr lang="en-US" baseline="0" dirty="0" smtClean="0"/>
          </a:p>
          <a:p>
            <a:endParaRPr lang="en-US" baseline="0" dirty="0" smtClean="0"/>
          </a:p>
          <a:p>
            <a:r>
              <a:rPr lang="en-US" dirty="0" smtClean="0"/>
              <a:t>Image Source: </a:t>
            </a:r>
          </a:p>
          <a:p>
            <a:r>
              <a:rPr lang="en-US" sz="1200" b="0" i="0" kern="1200" dirty="0" smtClean="0">
                <a:solidFill>
                  <a:schemeClr val="tx1"/>
                </a:solidFill>
                <a:effectLst/>
                <a:latin typeface="+mn-lt"/>
                <a:ea typeface="+mn-ea"/>
                <a:cs typeface="+mn-cs"/>
              </a:rPr>
              <a:t>https://www.flickr.com/photos/justabirdthing/14390020449/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6906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don’t have much information on YBC population numbers because they are difficult to identify. Over the past forty years there has been less than 300 total observations of the western Yellow-billed cuckoo. In addition to declining populations, there are a few other factors of why they are hard to observe. The yellow-billed cuckoo is a migratory bird and has been reported to travel up to 94 kilometers a day from egg laying to fledging. The cuckoo’s large range makes difficult to pinpoint where the bird is. Nesting season is the best time to see them, but breeding may only last seventeen days from egg laying to fledging.  Additionally, YBC tend not to repeat nesting sites. </a:t>
            </a:r>
          </a:p>
          <a:p>
            <a:endParaRPr lang="en-US" baseline="0" dirty="0" smtClean="0"/>
          </a:p>
          <a:p>
            <a:r>
              <a:rPr lang="en-US" baseline="0" dirty="0" smtClean="0"/>
              <a:t>Many sightings of the YBC is due to chance. Efforts to go into the field and document the bird can be costly and time consuming. </a:t>
            </a:r>
          </a:p>
          <a:p>
            <a:endParaRPr lang="en-US" baseline="0" dirty="0" smtClean="0"/>
          </a:p>
          <a:p>
            <a:endParaRPr lang="en-US" baseline="0" dirty="0" smtClean="0"/>
          </a:p>
          <a:p>
            <a:r>
              <a:rPr lang="en-US" baseline="0" dirty="0" smtClean="0"/>
              <a:t>94km: https://www.usbr.gov/uc/feature/yb-cuckoo/</a:t>
            </a:r>
          </a:p>
          <a:p>
            <a:endParaRPr lang="en-US" baseline="0" dirty="0" smtClean="0"/>
          </a:p>
          <a:p>
            <a:r>
              <a:rPr lang="en-US" baseline="0" dirty="0" smtClean="0"/>
              <a:t>17 days nesting season: https://www.nps.gov/articles/western-yellow-billed-cuckoo.htm</a:t>
            </a:r>
          </a:p>
          <a:p>
            <a:endParaRPr lang="en-US" baseline="0" dirty="0" smtClean="0"/>
          </a:p>
          <a:p>
            <a:endParaRPr lang="en-US" baseline="0" dirty="0" smtClean="0"/>
          </a:p>
          <a:p>
            <a:r>
              <a:rPr lang="en-US" baseline="0" dirty="0" smtClean="0"/>
              <a:t>This has shown the need for further conservation efforts. Spatial modeling of suitable habitat and areas of low quality but restorable habitat will give site specific information to guide land management agencies on how they can manage more effectively for the Yellow-billed cuckoo.</a:t>
            </a:r>
          </a:p>
          <a:p>
            <a:endParaRPr lang="en-US" baseline="0" dirty="0" smtClean="0"/>
          </a:p>
          <a:p>
            <a:endParaRPr lang="en-US" baseline="0" dirty="0" smtClean="0"/>
          </a:p>
          <a:p>
            <a:endParaRPr lang="en-US" baseline="0" dirty="0" smtClean="0"/>
          </a:p>
          <a:p>
            <a:r>
              <a:rPr lang="en-US" baseline="0" dirty="0" smtClean="0"/>
              <a:t>Image source:</a:t>
            </a:r>
          </a:p>
          <a:p>
            <a:r>
              <a:rPr lang="en-US" sz="1200" b="0" i="0" kern="1200" dirty="0" smtClean="0">
                <a:solidFill>
                  <a:schemeClr val="tx1"/>
                </a:solidFill>
                <a:effectLst/>
                <a:latin typeface="+mn-lt"/>
                <a:ea typeface="+mn-ea"/>
                <a:cs typeface="+mn-cs"/>
              </a:rPr>
              <a:t>https://www.flickr.com/photos/usfwsmtnprairie/9241477995/in/photolist-f5CZrv-f5DkFR-f5TB67-ishEqE-ishjT1-ishD41-ishXCx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5873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our</a:t>
            </a:r>
            <a:r>
              <a:rPr lang="en-US" sz="1200" kern="1200" baseline="0" dirty="0" smtClean="0">
                <a:solidFill>
                  <a:schemeClr val="tx1"/>
                </a:solidFill>
                <a:effectLst/>
                <a:latin typeface="+mn-lt"/>
                <a:ea typeface="+mn-ea"/>
                <a:cs typeface="+mn-cs"/>
              </a:rPr>
              <a:t> partners</a:t>
            </a:r>
            <a:r>
              <a:rPr lang="en-US" sz="1200" kern="1200" dirty="0" smtClean="0">
                <a:solidFill>
                  <a:schemeClr val="tx1"/>
                </a:solidFill>
                <a:effectLst/>
                <a:latin typeface="+mn-lt"/>
                <a:ea typeface="+mn-ea"/>
                <a:cs typeface="+mn-cs"/>
              </a:rPr>
              <a:t> rely on field surveys to document the locations of YBC nesting areas,</a:t>
            </a:r>
            <a:r>
              <a:rPr lang="en-US" sz="1200" kern="1200" baseline="0" dirty="0" smtClean="0">
                <a:solidFill>
                  <a:schemeClr val="tx1"/>
                </a:solidFill>
                <a:effectLst/>
                <a:latin typeface="+mn-lt"/>
                <a:ea typeface="+mn-ea"/>
                <a:cs typeface="+mn-cs"/>
              </a:rPr>
              <a:t> which is expensive, time consuming and needs experts knowledge. </a:t>
            </a:r>
            <a:r>
              <a:rPr lang="en-US" sz="1200" kern="1200" dirty="0" smtClean="0">
                <a:solidFill>
                  <a:schemeClr val="tx1"/>
                </a:solidFill>
                <a:effectLst/>
                <a:latin typeface="+mn-lt"/>
                <a:ea typeface="+mn-ea"/>
                <a:cs typeface="+mn-cs"/>
              </a:rPr>
              <a:t> However, remote sensing and satellite imagery processing are</a:t>
            </a:r>
            <a:r>
              <a:rPr lang="en-US" sz="1200" kern="1200" baseline="0" dirty="0" smtClean="0">
                <a:solidFill>
                  <a:schemeClr val="tx1"/>
                </a:solidFill>
                <a:effectLst/>
                <a:latin typeface="+mn-lt"/>
                <a:ea typeface="+mn-ea"/>
                <a:cs typeface="+mn-cs"/>
              </a:rPr>
              <a:t> low cost approaches to detect YBCs suitable habitat areas. Therefore, our main objectives were to use GIS and remote sensing techniques to build a model that can detect YBC habitat map. In addition, we created habitat change maps and an ecological forecasting map for the next two decade.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Image Source:</a:t>
            </a:r>
          </a:p>
          <a:p>
            <a:r>
              <a:rPr lang="en-US" sz="1200" b="0" i="0" kern="1200" dirty="0" smtClean="0">
                <a:solidFill>
                  <a:schemeClr val="tx1"/>
                </a:solidFill>
                <a:effectLst/>
                <a:latin typeface="+mn-lt"/>
                <a:ea typeface="+mn-ea"/>
                <a:cs typeface="+mn-cs"/>
              </a:rPr>
              <a:t>https://www.flickr.com/photos/mevans3/9624728993/</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9073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couple of years, wildlife</a:t>
            </a:r>
            <a:r>
              <a:rPr lang="en-US" baseline="0" dirty="0" smtClean="0"/>
              <a:t> decision makers have tried to preserve suitable YBC habitat areas. Therefore, our partners in Idaho, Utah, and Wyoming are interested in YBC suitable habitat map. So, on the left side we can see our study areas in red.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3104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latin typeface="+mn-lt"/>
                <a:ea typeface="Calibri"/>
                <a:cs typeface="Calibri"/>
                <a:sym typeface="Calibri"/>
              </a:rPr>
              <a:t>To create our  YBC suitable habitat model:</a:t>
            </a:r>
          </a:p>
          <a:p>
            <a:r>
              <a:rPr lang="en-US" dirty="0" smtClean="0"/>
              <a:t>1. We used Landsat 8 and 5 for spectral bands and SRTM for the topography component.</a:t>
            </a:r>
          </a:p>
          <a:p>
            <a:r>
              <a:rPr lang="en-US" dirty="0" smtClean="0"/>
              <a:t>2. We also utilized ArcMap 10.4 and </a:t>
            </a:r>
            <a:r>
              <a:rPr lang="en-US" dirty="0" err="1" smtClean="0"/>
              <a:t>TerrSet</a:t>
            </a:r>
            <a:r>
              <a:rPr lang="en-US" baseline="0" dirty="0" smtClean="0"/>
              <a:t> </a:t>
            </a:r>
            <a:r>
              <a:rPr lang="en-US" dirty="0" smtClean="0"/>
              <a:t>IDRISI to create our</a:t>
            </a:r>
            <a:r>
              <a:rPr lang="en-US" baseline="0" dirty="0" smtClean="0"/>
              <a:t> model and the predicted map</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24984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simplified</a:t>
            </a:r>
            <a:r>
              <a:rPr lang="en-US" baseline="0" dirty="0" smtClean="0"/>
              <a:t> workflow.</a:t>
            </a:r>
          </a:p>
          <a:p>
            <a:endParaRPr lang="en-US" baseline="0" dirty="0" smtClean="0"/>
          </a:p>
          <a:p>
            <a:r>
              <a:rPr lang="en-US" baseline="0" dirty="0" smtClean="0"/>
              <a:t>We began with Landsat 8 scenes for all three states to make a suitable habitat model and maps. We reviewed previous literature and came up with specific threshold for each variables. Elevation threshold was 6,000 feet for Idaho and Utah. It was also 6900 </a:t>
            </a:r>
            <a:r>
              <a:rPr lang="en-US" baseline="0" dirty="0" err="1" smtClean="0"/>
              <a:t>ft</a:t>
            </a:r>
            <a:r>
              <a:rPr lang="en-US" baseline="0" dirty="0" smtClean="0"/>
              <a:t> for Wyoming. YBC habitat shows that this specie want a flat area so we assigned less than 20% slope regions as suitable ones. In addition, Cottonwood and willow are the two main habitat resources. Loud noise and fire also can destroy their ideal environment. </a:t>
            </a:r>
          </a:p>
          <a:p>
            <a:endParaRPr lang="en-US" baseline="0" dirty="0" smtClean="0"/>
          </a:p>
          <a:p>
            <a:r>
              <a:rPr lang="en-US" baseline="0" dirty="0" smtClean="0"/>
              <a:t>We processed all those variables and made a model in ArcMap Model Builder. The output of our processes created habitat suitability maps, habitat suitability change maps, and forecasting maps.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6457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suitable habitats are shown in green. They are in small fragments across the region which reflects the limitations of finding suitable habitat in the area. </a:t>
            </a:r>
          </a:p>
          <a:p>
            <a:endParaRPr lang="en-US" baseline="0" dirty="0" smtClean="0"/>
          </a:p>
          <a:p>
            <a:r>
              <a:rPr lang="en-US" baseline="0" dirty="0" smtClean="0"/>
              <a:t>The first products we developed were created to identify areas that are suitable habitats for the yellow billed-cuckoo.  We used the variables we identified from the literature and put them into models for each study area in </a:t>
            </a:r>
            <a:r>
              <a:rPr lang="en-US" baseline="0" dirty="0" err="1" smtClean="0"/>
              <a:t>arcmap</a:t>
            </a:r>
            <a:r>
              <a:rPr lang="en-US" baseline="0" dirty="0" smtClean="0"/>
              <a:t>.  These maps identify areas that we feel are suitable nesting habitat, improvable habitat, possible migratory or foraging habitat, and habitat that doesn’t meet enough conditions to expect an observation of a yellow-billed cuckoo.</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50708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see how suitability has changed over time, we looked at years approximately 15 years in the past.  We chose years for each study area that had a similar precipitation profile to represent similar vegetation so that we weren’t comparing a very dry year or a very wet year against the most recent 2016 maps we created.  We wanted years with similar growing seasons because they would most likely have similar vegetation to compare against.  </a:t>
            </a:r>
          </a:p>
          <a:p>
            <a:endParaRPr lang="en-US" baseline="0" dirty="0" smtClean="0"/>
          </a:p>
          <a:p>
            <a:r>
              <a:rPr lang="en-US" baseline="0" dirty="0" smtClean="0"/>
              <a:t>For change maps we saw an increase in suitable habitat from 2003 to 2016 for Utah and 2001 to 2016 for Idaho. This went against our assumption that there would be a decrease in habitat, so we wanted to investigate it further. We realized that Landsat 5, the satellite used for the early 2001 and 2003 years, had different NDVI values than Landsat 8, the satellite used for 2016. Landsat 8 collects higher NDVI values, so this could affect our results by falsely suggesting there has been a strong increase in vegetation.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343288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
        <p:nvSpPr>
          <p:cNvPr id="13" name="contract info"/>
          <p:cNvSpPr/>
          <p:nvPr userDrawn="1"/>
        </p:nvSpPr>
        <p:spPr>
          <a:xfrm>
            <a:off x="0" y="6428381"/>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54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6" r:id="rId4"/>
    <p:sldLayoutId id="2147483664" r:id="rId5"/>
    <p:sldLayoutId id="2147483665" r:id="rId6"/>
    <p:sldLayoutId id="2147483668" r:id="rId7"/>
    <p:sldLayoutId id="2147483693"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4" y="-1"/>
            <a:ext cx="7307750" cy="638492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9" name="Text Placeholder 19"/>
          <p:cNvSpPr txBox="1">
            <a:spLocks/>
          </p:cNvSpPr>
          <p:nvPr/>
        </p:nvSpPr>
        <p:spPr>
          <a:xfrm>
            <a:off x="8416030" y="334817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Paul Bushman</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392273" y="3835266"/>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Caitlin Toner</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111632"/>
            <a:ext cx="5982662" cy="954107"/>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INTERMOUNTAIN </a:t>
            </a:r>
            <a:r>
              <a:rPr lang="en-US" sz="2800" b="1" dirty="0">
                <a:solidFill>
                  <a:schemeClr val="bg1"/>
                </a:solidFill>
                <a:latin typeface="Century Gothic" panose="020B0502020202020204" pitchFamily="34" charset="0"/>
              </a:rPr>
              <a:t>WEST </a:t>
            </a:r>
            <a:r>
              <a:rPr lang="en-US" sz="2800" b="1" dirty="0" smtClean="0">
                <a:solidFill>
                  <a:schemeClr val="bg1"/>
                </a:solidFill>
                <a:latin typeface="Century Gothic" panose="020B0502020202020204" pitchFamily="34" charset="0"/>
              </a:rPr>
              <a:t>ECOLOGICAL </a:t>
            </a:r>
            <a:r>
              <a:rPr lang="en-US" sz="2800" b="1" dirty="0">
                <a:solidFill>
                  <a:schemeClr val="bg1"/>
                </a:solidFill>
                <a:latin typeface="Century Gothic" panose="020B0502020202020204" pitchFamily="34" charset="0"/>
              </a:rPr>
              <a:t>FORECASTING</a:t>
            </a:r>
          </a:p>
        </p:txBody>
      </p:sp>
      <p:sp>
        <p:nvSpPr>
          <p:cNvPr id="14" name="Title 16"/>
          <p:cNvSpPr txBox="1">
            <a:spLocks/>
          </p:cNvSpPr>
          <p:nvPr/>
        </p:nvSpPr>
        <p:spPr>
          <a:xfrm>
            <a:off x="977430" y="4036721"/>
            <a:ext cx="5726097" cy="9813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dirty="0" smtClean="0">
                <a:solidFill>
                  <a:schemeClr val="bg1"/>
                </a:solidFill>
                <a:latin typeface="Century Gothic" panose="020B0502020202020204" pitchFamily="34" charset="0"/>
              </a:rPr>
              <a:t>Using NASA Earth Observations to Identify Current Habitat Areas and Forecast Habitat Suitability for the Yellow-Billed Cuckoo in Semiarid Environments</a:t>
            </a:r>
            <a:endParaRPr lang="en-US" sz="20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469770"/>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Arina Mardoukhi (Project Lead)</a:t>
            </a:r>
            <a:endParaRPr lang="en-US" sz="2400" dirty="0">
              <a:solidFill>
                <a:schemeClr val="bg2">
                  <a:lumMod val="50000"/>
                </a:schemeClr>
              </a:solidFill>
              <a:latin typeface="Century Gothic" panose="020B0502020202020204" pitchFamily="34" charset="0"/>
            </a:endParaRPr>
          </a:p>
        </p:txBody>
      </p:sp>
      <p:sp>
        <p:nvSpPr>
          <p:cNvPr id="16" name="TextBox 15"/>
          <p:cNvSpPr txBox="1"/>
          <p:nvPr/>
        </p:nvSpPr>
        <p:spPr>
          <a:xfrm>
            <a:off x="8186785" y="5532375"/>
            <a:ext cx="3663331" cy="523220"/>
          </a:xfrm>
          <a:prstGeom prst="rect">
            <a:avLst/>
          </a:prstGeom>
          <a:noFill/>
        </p:spPr>
        <p:txBody>
          <a:bodyPr wrap="square" rtlCol="0">
            <a:spAutoFit/>
          </a:bodyPr>
          <a:lstStyle/>
          <a:p>
            <a:pPr algn="r"/>
            <a:r>
              <a:rPr lang="en-US" sz="1400" b="1" dirty="0" smtClean="0"/>
              <a:t>BLM at Idaho State University GIS </a:t>
            </a:r>
            <a:r>
              <a:rPr lang="en-US" sz="1400" b="1" dirty="0" err="1" smtClean="0"/>
              <a:t>TReC</a:t>
            </a:r>
            <a:endParaRPr lang="en-US" sz="1400" b="1" dirty="0" smtClean="0"/>
          </a:p>
          <a:p>
            <a:pPr algn="r"/>
            <a:r>
              <a:rPr lang="en-US" sz="1400" i="1" dirty="0" smtClean="0"/>
              <a:t>2017 Spring</a:t>
            </a:r>
            <a:endParaRPr lang="en-US" sz="1400" i="1" dirty="0"/>
          </a:p>
        </p:txBody>
      </p:sp>
      <p:sp>
        <p:nvSpPr>
          <p:cNvPr id="17" name="Text Placeholder 22"/>
          <p:cNvSpPr txBox="1">
            <a:spLocks/>
          </p:cNvSpPr>
          <p:nvPr/>
        </p:nvSpPr>
        <p:spPr>
          <a:xfrm>
            <a:off x="8416030" y="434142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Courtney </a:t>
            </a:r>
            <a:r>
              <a:rPr lang="en-US" dirty="0" err="1" smtClean="0">
                <a:solidFill>
                  <a:schemeClr val="bg2">
                    <a:lumMod val="50000"/>
                  </a:schemeClr>
                </a:solidFill>
                <a:latin typeface="Century Gothic" panose="020B0502020202020204" pitchFamily="34" charset="0"/>
              </a:rPr>
              <a:t>Ohr</a:t>
            </a:r>
            <a:r>
              <a:rPr lang="en-US" dirty="0" smtClean="0">
                <a:solidFill>
                  <a:schemeClr val="bg2">
                    <a:lumMod val="50000"/>
                  </a:schemeClr>
                </a:solidFill>
                <a:latin typeface="Century Gothic" panose="020B0502020202020204" pitchFamily="34" charset="0"/>
              </a:rPr>
              <a:t> </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1824" y="501561"/>
            <a:ext cx="3449608" cy="707886"/>
          </a:xfrm>
          <a:prstGeom prst="rect">
            <a:avLst/>
          </a:prstGeom>
        </p:spPr>
        <p:txBody>
          <a:bodyPr wrap="square">
            <a:spAutoFit/>
          </a:bodyPr>
          <a:lstStyle/>
          <a:p>
            <a:pPr algn="ctr"/>
            <a:r>
              <a:rPr lang="en-US" sz="4000" dirty="0" smtClean="0">
                <a:solidFill>
                  <a:schemeClr val="bg1"/>
                </a:solidFill>
                <a:latin typeface="Century Gothic" panose="020B0502020202020204" pitchFamily="34" charset="0"/>
              </a:rPr>
              <a:t>Limitations</a:t>
            </a:r>
            <a:endParaRPr lang="en-US" sz="4000" dirty="0">
              <a:solidFill>
                <a:schemeClr val="bg1"/>
              </a:solidFill>
              <a:latin typeface="Century Gothic" panose="020B0502020202020204" pitchFamily="34" charset="0"/>
            </a:endParaRPr>
          </a:p>
        </p:txBody>
      </p:sp>
      <p:sp>
        <p:nvSpPr>
          <p:cNvPr id="3" name="Rectangle 2"/>
          <p:cNvSpPr/>
          <p:nvPr/>
        </p:nvSpPr>
        <p:spPr>
          <a:xfrm>
            <a:off x="788289" y="2038328"/>
            <a:ext cx="8312168" cy="3289106"/>
          </a:xfrm>
          <a:prstGeom prst="rect">
            <a:avLst/>
          </a:prstGeom>
        </p:spPr>
        <p:txBody>
          <a:bodyPr wrap="square">
            <a:spAutoFit/>
          </a:bodyPr>
          <a:lstStyle/>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Limited vegetation maps for habit delineation</a:t>
            </a:r>
          </a:p>
          <a:p>
            <a:pPr lvl="0">
              <a:lnSpc>
                <a:spcPct val="90000"/>
              </a:lnSpc>
              <a:spcBef>
                <a:spcPts val="200"/>
              </a:spcBef>
              <a:buClr>
                <a:srgbClr val="218754"/>
              </a:buClr>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Limited presence/absence data for study areas</a:t>
            </a:r>
          </a:p>
          <a:p>
            <a:pPr lvl="0">
              <a:lnSpc>
                <a:spcPct val="90000"/>
              </a:lnSpc>
              <a:spcBef>
                <a:spcPts val="200"/>
              </a:spcBef>
              <a:buClr>
                <a:srgbClr val="218754"/>
              </a:buClr>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Limitations on habitat predictions </a:t>
            </a:r>
          </a:p>
          <a:p>
            <a:pPr lvl="0">
              <a:lnSpc>
                <a:spcPct val="90000"/>
              </a:lnSpc>
              <a:spcBef>
                <a:spcPts val="200"/>
              </a:spcBef>
              <a:buClr>
                <a:srgbClr val="218754"/>
              </a:buClr>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Ecosystems are dynamic (place holder)</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Landsat 5 and Landsat 8 show different NDVI levels</a:t>
            </a:r>
            <a:endParaRPr lang="en-US" sz="2400" dirty="0">
              <a:solidFill>
                <a:srgbClr val="E7E6E6">
                  <a:lumMod val="50000"/>
                </a:srgbClr>
              </a:solidFill>
            </a:endParaRPr>
          </a:p>
        </p:txBody>
      </p:sp>
    </p:spTree>
    <p:extLst>
      <p:ext uri="{BB962C8B-B14F-4D97-AF65-F5344CB8AC3E}">
        <p14:creationId xmlns:p14="http://schemas.microsoft.com/office/powerpoint/2010/main" val="2462475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64280" y="473983"/>
            <a:ext cx="3015655" cy="1323439"/>
          </a:xfrm>
          <a:prstGeom prst="rect">
            <a:avLst/>
          </a:prstGeom>
        </p:spPr>
        <p:txBody>
          <a:bodyPr wrap="square">
            <a:spAutoFit/>
          </a:bodyPr>
          <a:lstStyle/>
          <a:p>
            <a:pPr algn="ctr"/>
            <a:r>
              <a:rPr lang="en-US" sz="4000" dirty="0" smtClean="0">
                <a:solidFill>
                  <a:schemeClr val="bg1"/>
                </a:solidFill>
                <a:latin typeface="Century Gothic" panose="020B0502020202020204" pitchFamily="34" charset="0"/>
              </a:rPr>
              <a:t>Conclusions</a:t>
            </a:r>
            <a:endParaRPr lang="en-US" sz="4000" dirty="0">
              <a:solidFill>
                <a:schemeClr val="bg1"/>
              </a:solidFill>
              <a:latin typeface="Century Gothic" panose="020B0502020202020204" pitchFamily="34" charset="0"/>
            </a:endParaRPr>
          </a:p>
        </p:txBody>
      </p:sp>
      <p:sp>
        <p:nvSpPr>
          <p:cNvPr id="5" name="Rectangle 4"/>
          <p:cNvSpPr/>
          <p:nvPr/>
        </p:nvSpPr>
        <p:spPr>
          <a:xfrm>
            <a:off x="664900" y="2128638"/>
            <a:ext cx="10874828" cy="3186513"/>
          </a:xfrm>
          <a:prstGeom prst="rect">
            <a:avLst/>
          </a:prstGeom>
        </p:spPr>
        <p:txBody>
          <a:bodyPr wrap="square">
            <a:spAutoFit/>
          </a:bodyPr>
          <a:lstStyle/>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NASA Earth Observations can be used for determining suitable habitat for threatened or endangered species when ground data are scarce</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Habitat change maps can identify areas where management has been successful and those in need of more attention</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Habitat prediction can help determine areas that are the most in need of attention</a:t>
            </a:r>
            <a:endParaRPr lang="en-US" sz="2400" dirty="0">
              <a:solidFill>
                <a:srgbClr val="E7E6E6">
                  <a:lumMod val="50000"/>
                </a:srgbClr>
              </a:solidFill>
            </a:endParaRPr>
          </a:p>
        </p:txBody>
      </p:sp>
    </p:spTree>
    <p:extLst>
      <p:ext uri="{BB962C8B-B14F-4D97-AF65-F5344CB8AC3E}">
        <p14:creationId xmlns:p14="http://schemas.microsoft.com/office/powerpoint/2010/main" val="190608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5371" r="15371"/>
          <a:stretch>
            <a:fillRect/>
          </a:stretch>
        </p:blipFill>
        <p:spPr>
          <a:xfrm rot="16200000">
            <a:off x="213121" y="1235876"/>
            <a:ext cx="5140989" cy="5567230"/>
          </a:xfrm>
        </p:spPr>
      </p:pic>
      <p:sp>
        <p:nvSpPr>
          <p:cNvPr id="4" name="Text Placeholder 3"/>
          <p:cNvSpPr>
            <a:spLocks noGrp="1"/>
          </p:cNvSpPr>
          <p:nvPr>
            <p:ph type="body" sz="quarter" idx="13"/>
          </p:nvPr>
        </p:nvSpPr>
        <p:spPr>
          <a:xfrm>
            <a:off x="3147917" y="6554585"/>
            <a:ext cx="2419314" cy="274318"/>
          </a:xfrm>
        </p:spPr>
        <p:txBody>
          <a:bodyPr>
            <a:normAutofit fontScale="92500"/>
          </a:bodyPr>
          <a:lstStyle/>
          <a:p>
            <a:r>
              <a:rPr lang="en-US" dirty="0" smtClean="0"/>
              <a:t>Image Source: Kenneth Freeman</a:t>
            </a:r>
            <a:endParaRPr lang="en-US" dirty="0"/>
          </a:p>
        </p:txBody>
      </p:sp>
      <p:sp>
        <p:nvSpPr>
          <p:cNvPr id="6" name="Rectangle 5"/>
          <p:cNvSpPr/>
          <p:nvPr/>
        </p:nvSpPr>
        <p:spPr>
          <a:xfrm>
            <a:off x="1751308" y="502193"/>
            <a:ext cx="3558096" cy="707886"/>
          </a:xfrm>
          <a:prstGeom prst="rect">
            <a:avLst/>
          </a:prstGeom>
        </p:spPr>
        <p:txBody>
          <a:bodyPr wrap="square">
            <a:spAutoFit/>
          </a:bodyPr>
          <a:lstStyle/>
          <a:p>
            <a:pPr algn="ctr"/>
            <a:r>
              <a:rPr lang="en-US" sz="4000" dirty="0" smtClean="0">
                <a:solidFill>
                  <a:schemeClr val="bg1"/>
                </a:solidFill>
                <a:latin typeface="Century Gothic" panose="020B0502020202020204" pitchFamily="34" charset="0"/>
              </a:rPr>
              <a:t>Future Work</a:t>
            </a:r>
            <a:endParaRPr lang="en-US" sz="4000" dirty="0">
              <a:solidFill>
                <a:schemeClr val="bg1"/>
              </a:solidFill>
              <a:latin typeface="Century Gothic" panose="020B0502020202020204" pitchFamily="34" charset="0"/>
            </a:endParaRPr>
          </a:p>
        </p:txBody>
      </p:sp>
      <p:sp>
        <p:nvSpPr>
          <p:cNvPr id="8" name="Rectangle 7"/>
          <p:cNvSpPr/>
          <p:nvPr/>
        </p:nvSpPr>
        <p:spPr>
          <a:xfrm>
            <a:off x="5931451" y="1613962"/>
            <a:ext cx="5246275" cy="4618700"/>
          </a:xfrm>
          <a:prstGeom prst="rect">
            <a:avLst/>
          </a:prstGeom>
        </p:spPr>
        <p:txBody>
          <a:bodyPr wrap="square">
            <a:spAutoFit/>
          </a:bodyPr>
          <a:lstStyle/>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Have more survey data to further validate the model </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Including canopy layers using LiDAR</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Include higher resolution imagery such as sentinel-2</a:t>
            </a:r>
          </a:p>
          <a:p>
            <a:pPr lvl="0">
              <a:lnSpc>
                <a:spcPct val="90000"/>
              </a:lnSpc>
              <a:spcBef>
                <a:spcPts val="200"/>
              </a:spcBef>
              <a:buClr>
                <a:srgbClr val="218754"/>
              </a:buClr>
            </a:pPr>
            <a:endParaRPr lang="en-US" sz="2400" dirty="0" smtClean="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Create a more user-friendly tool </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Adjust NDVI values with respect to the Earth observation</a:t>
            </a:r>
            <a:endParaRPr lang="en-US" sz="2400" dirty="0">
              <a:solidFill>
                <a:srgbClr val="E7E6E6">
                  <a:lumMod val="50000"/>
                </a:srgbClr>
              </a:solidFill>
            </a:endParaRPr>
          </a:p>
        </p:txBody>
      </p:sp>
    </p:spTree>
    <p:extLst>
      <p:ext uri="{BB962C8B-B14F-4D97-AF65-F5344CB8AC3E}">
        <p14:creationId xmlns:p14="http://schemas.microsoft.com/office/powerpoint/2010/main" val="1727565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1611" y="2257610"/>
            <a:ext cx="10732874" cy="464117"/>
          </a:xfrm>
        </p:spPr>
        <p:txBody>
          <a:bodyPr/>
          <a:lstStyle/>
          <a:p>
            <a:r>
              <a:rPr lang="en-US" dirty="0" smtClean="0"/>
              <a:t>Evan Ohr, </a:t>
            </a:r>
            <a:r>
              <a:rPr lang="en-US" dirty="0">
                <a:solidFill>
                  <a:schemeClr val="bg2">
                    <a:lumMod val="50000"/>
                  </a:schemeClr>
                </a:solidFill>
              </a:rPr>
              <a:t>US Fish and Wildlife Service – Eastern Idaho Field Office</a:t>
            </a:r>
          </a:p>
          <a:p>
            <a:endParaRPr lang="en-US" dirty="0"/>
          </a:p>
        </p:txBody>
      </p:sp>
      <p:sp>
        <p:nvSpPr>
          <p:cNvPr id="3" name="Text Placeholder 2"/>
          <p:cNvSpPr>
            <a:spLocks noGrp="1"/>
          </p:cNvSpPr>
          <p:nvPr>
            <p:ph type="body" sz="quarter" idx="11"/>
          </p:nvPr>
        </p:nvSpPr>
        <p:spPr>
          <a:xfrm>
            <a:off x="761609" y="2992406"/>
            <a:ext cx="11079095" cy="356671"/>
          </a:xfrm>
        </p:spPr>
        <p:txBody>
          <a:bodyPr>
            <a:noAutofit/>
          </a:bodyPr>
          <a:lstStyle/>
          <a:p>
            <a:r>
              <a:rPr lang="en-US" dirty="0" smtClean="0"/>
              <a:t>Patricia Sweanor, </a:t>
            </a:r>
            <a:r>
              <a:rPr lang="en-US" dirty="0">
                <a:solidFill>
                  <a:schemeClr val="bg2">
                    <a:lumMod val="50000"/>
                  </a:schemeClr>
                </a:solidFill>
              </a:rPr>
              <a:t>US Fish and Wildlife Service – Wyoming Ecological Services Field Office</a:t>
            </a:r>
          </a:p>
          <a:p>
            <a:r>
              <a:rPr lang="en-US" dirty="0" smtClean="0"/>
              <a:t> </a:t>
            </a:r>
            <a:endParaRPr lang="en-US" dirty="0"/>
          </a:p>
        </p:txBody>
      </p:sp>
      <p:sp>
        <p:nvSpPr>
          <p:cNvPr id="4" name="Text Placeholder 3"/>
          <p:cNvSpPr>
            <a:spLocks noGrp="1"/>
          </p:cNvSpPr>
          <p:nvPr>
            <p:ph type="body" sz="quarter" idx="12"/>
          </p:nvPr>
        </p:nvSpPr>
        <p:spPr>
          <a:xfrm>
            <a:off x="761609" y="3619756"/>
            <a:ext cx="10732873" cy="448729"/>
          </a:xfrm>
        </p:spPr>
        <p:txBody>
          <a:bodyPr>
            <a:normAutofit/>
          </a:bodyPr>
          <a:lstStyle/>
          <a:p>
            <a:r>
              <a:rPr lang="en-US" dirty="0" smtClean="0"/>
              <a:t>Amy </a:t>
            </a:r>
            <a:r>
              <a:rPr lang="en-US" dirty="0" err="1" smtClean="0"/>
              <a:t>Defreese</a:t>
            </a:r>
            <a:r>
              <a:rPr lang="en-US" dirty="0" smtClean="0"/>
              <a:t>, </a:t>
            </a:r>
            <a:r>
              <a:rPr lang="en-US" dirty="0" smtClean="0">
                <a:solidFill>
                  <a:schemeClr val="bg2">
                    <a:lumMod val="50000"/>
                  </a:schemeClr>
                </a:solidFill>
              </a:rPr>
              <a:t>US Fish and Wildlife Service – Utah Ecological Services Field Office</a:t>
            </a:r>
          </a:p>
        </p:txBody>
      </p:sp>
      <p:sp>
        <p:nvSpPr>
          <p:cNvPr id="5" name="Rectangle 4"/>
          <p:cNvSpPr/>
          <p:nvPr/>
        </p:nvSpPr>
        <p:spPr>
          <a:xfrm>
            <a:off x="761606" y="4339164"/>
            <a:ext cx="10855138" cy="400110"/>
          </a:xfrm>
          <a:prstGeom prst="rect">
            <a:avLst/>
          </a:prstGeom>
        </p:spPr>
        <p:txBody>
          <a:bodyPr wrap="square">
            <a:spAutoFit/>
          </a:bodyPr>
          <a:lstStyle/>
          <a:p>
            <a:r>
              <a:rPr lang="en-US" sz="2000" dirty="0" smtClean="0">
                <a:solidFill>
                  <a:schemeClr val="bg2">
                    <a:lumMod val="50000"/>
                  </a:schemeClr>
                </a:solidFill>
              </a:rPr>
              <a:t>Scott Bergen, </a:t>
            </a:r>
            <a:r>
              <a:rPr lang="en-US" sz="2000" dirty="0">
                <a:solidFill>
                  <a:schemeClr val="bg2">
                    <a:lumMod val="50000"/>
                  </a:schemeClr>
                </a:solidFill>
              </a:rPr>
              <a:t>Idaho Department of Fish and Game – Southeast Regional Office</a:t>
            </a:r>
          </a:p>
        </p:txBody>
      </p:sp>
      <p:sp>
        <p:nvSpPr>
          <p:cNvPr id="9" name="Text Placeholder 3"/>
          <p:cNvSpPr txBox="1">
            <a:spLocks/>
          </p:cNvSpPr>
          <p:nvPr/>
        </p:nvSpPr>
        <p:spPr>
          <a:xfrm>
            <a:off x="761606" y="1352046"/>
            <a:ext cx="3555734" cy="7680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0" name="Rectangle 9"/>
          <p:cNvSpPr/>
          <p:nvPr/>
        </p:nvSpPr>
        <p:spPr>
          <a:xfrm>
            <a:off x="761606" y="1383050"/>
            <a:ext cx="4431020" cy="701731"/>
          </a:xfrm>
          <a:prstGeom prst="rect">
            <a:avLst/>
          </a:prstGeom>
        </p:spPr>
        <p:txBody>
          <a:bodyPr wrap="none">
            <a:spAutoFit/>
          </a:bodyPr>
          <a:lstStyle/>
          <a:p>
            <a:pPr lvl="0" algn="r">
              <a:lnSpc>
                <a:spcPct val="90000"/>
              </a:lnSpc>
              <a:spcBef>
                <a:spcPts val="1000"/>
              </a:spcBef>
            </a:pPr>
            <a:r>
              <a:rPr lang="en-US" sz="4400" dirty="0">
                <a:solidFill>
                  <a:srgbClr val="218754"/>
                </a:solidFill>
                <a:latin typeface="Century Gothic" panose="020B0502020202020204" pitchFamily="34" charset="0"/>
              </a:rPr>
              <a:t>Project Partners</a:t>
            </a:r>
          </a:p>
        </p:txBody>
      </p:sp>
      <p:sp>
        <p:nvSpPr>
          <p:cNvPr id="11" name="Rectangle 10"/>
          <p:cNvSpPr/>
          <p:nvPr/>
        </p:nvSpPr>
        <p:spPr>
          <a:xfrm>
            <a:off x="761606" y="5009954"/>
            <a:ext cx="10855138" cy="400110"/>
          </a:xfrm>
          <a:prstGeom prst="rect">
            <a:avLst/>
          </a:prstGeom>
        </p:spPr>
        <p:txBody>
          <a:bodyPr wrap="square">
            <a:spAutoFit/>
          </a:bodyPr>
          <a:lstStyle/>
          <a:p>
            <a:r>
              <a:rPr lang="en-US" sz="2000" dirty="0">
                <a:solidFill>
                  <a:schemeClr val="bg2">
                    <a:lumMod val="50000"/>
                  </a:schemeClr>
                </a:solidFill>
              </a:rPr>
              <a:t>Becky </a:t>
            </a:r>
            <a:r>
              <a:rPr lang="en-US" sz="2000" dirty="0" smtClean="0">
                <a:solidFill>
                  <a:schemeClr val="bg2">
                    <a:lumMod val="50000"/>
                  </a:schemeClr>
                </a:solidFill>
              </a:rPr>
              <a:t>Abel, Idaho </a:t>
            </a:r>
            <a:r>
              <a:rPr lang="en-US" sz="2000" dirty="0">
                <a:solidFill>
                  <a:schemeClr val="bg2">
                    <a:lumMod val="50000"/>
                  </a:schemeClr>
                </a:solidFill>
              </a:rPr>
              <a:t>Department of Fish and </a:t>
            </a:r>
            <a:r>
              <a:rPr lang="en-US" sz="2000" dirty="0" smtClean="0">
                <a:solidFill>
                  <a:schemeClr val="bg2">
                    <a:lumMod val="50000"/>
                  </a:schemeClr>
                </a:solidFill>
              </a:rPr>
              <a:t>Game – Southeast Regional Office</a:t>
            </a:r>
            <a:endParaRPr lang="en-US" sz="2000" dirty="0">
              <a:solidFill>
                <a:schemeClr val="bg2">
                  <a:lumMod val="50000"/>
                </a:schemeClr>
              </a:solidFill>
            </a:endParaRPr>
          </a:p>
        </p:txBody>
      </p:sp>
      <p:pic>
        <p:nvPicPr>
          <p:cNvPr id="6" name="Picture 5"/>
          <p:cNvPicPr>
            <a:picLocks noChangeAspect="1"/>
          </p:cNvPicPr>
          <p:nvPr/>
        </p:nvPicPr>
        <p:blipFill>
          <a:blip r:embed="rId3"/>
          <a:stretch>
            <a:fillRect/>
          </a:stretch>
        </p:blipFill>
        <p:spPr>
          <a:xfrm>
            <a:off x="10682364" y="4718108"/>
            <a:ext cx="1158340" cy="1383912"/>
          </a:xfrm>
          <a:prstGeom prst="rect">
            <a:avLst/>
          </a:prstGeom>
        </p:spPr>
      </p:pic>
    </p:spTree>
    <p:extLst>
      <p:ext uri="{BB962C8B-B14F-4D97-AF65-F5344CB8AC3E}">
        <p14:creationId xmlns:p14="http://schemas.microsoft.com/office/powerpoint/2010/main" val="82920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1536" y="2253582"/>
            <a:ext cx="11075833" cy="637723"/>
          </a:xfrm>
        </p:spPr>
        <p:txBody>
          <a:bodyPr>
            <a:noAutofit/>
          </a:bodyPr>
          <a:lstStyle/>
          <a:p>
            <a:r>
              <a:rPr lang="en-US" dirty="0" smtClean="0"/>
              <a:t>Keith Weber, Lead Science Advisor (GIS Training and Research Center at Idaho State University)</a:t>
            </a:r>
            <a:endParaRPr lang="en-US" dirty="0">
              <a:solidFill>
                <a:schemeClr val="bg2">
                  <a:lumMod val="50000"/>
                </a:schemeClr>
              </a:solidFill>
            </a:endParaRPr>
          </a:p>
        </p:txBody>
      </p:sp>
      <p:sp>
        <p:nvSpPr>
          <p:cNvPr id="4" name="Text Placeholder 3"/>
          <p:cNvSpPr>
            <a:spLocks noGrp="1"/>
          </p:cNvSpPr>
          <p:nvPr>
            <p:ph type="body" sz="quarter" idx="12"/>
          </p:nvPr>
        </p:nvSpPr>
        <p:spPr>
          <a:xfrm>
            <a:off x="961537" y="3146410"/>
            <a:ext cx="10953571" cy="461411"/>
          </a:xfrm>
        </p:spPr>
        <p:txBody>
          <a:bodyPr>
            <a:normAutofit/>
          </a:bodyPr>
          <a:lstStyle/>
          <a:p>
            <a:r>
              <a:rPr lang="en-US" dirty="0" smtClean="0"/>
              <a:t>Mark Carroll, NASA GSFC</a:t>
            </a:r>
            <a:endParaRPr lang="en-US" dirty="0" smtClean="0">
              <a:solidFill>
                <a:schemeClr val="bg2">
                  <a:lumMod val="50000"/>
                </a:schemeClr>
              </a:solidFill>
            </a:endParaRPr>
          </a:p>
        </p:txBody>
      </p:sp>
      <p:sp>
        <p:nvSpPr>
          <p:cNvPr id="5" name="Rectangle 4"/>
          <p:cNvSpPr/>
          <p:nvPr/>
        </p:nvSpPr>
        <p:spPr>
          <a:xfrm>
            <a:off x="924961" y="3844638"/>
            <a:ext cx="11075833" cy="400110"/>
          </a:xfrm>
          <a:prstGeom prst="rect">
            <a:avLst/>
          </a:prstGeom>
        </p:spPr>
        <p:txBody>
          <a:bodyPr wrap="square">
            <a:spAutoFit/>
          </a:bodyPr>
          <a:lstStyle/>
          <a:p>
            <a:r>
              <a:rPr lang="en-US" sz="2000" dirty="0" smtClean="0">
                <a:solidFill>
                  <a:schemeClr val="bg2">
                    <a:lumMod val="50000"/>
                  </a:schemeClr>
                </a:solidFill>
                <a:latin typeface="+mj-lt"/>
              </a:rPr>
              <a:t>Chuck Peterson, </a:t>
            </a:r>
            <a:r>
              <a:rPr lang="en-US" sz="2000" dirty="0">
                <a:solidFill>
                  <a:schemeClr val="bg2">
                    <a:lumMod val="50000"/>
                  </a:schemeClr>
                </a:solidFill>
                <a:latin typeface="+mj-lt"/>
                <a:ea typeface="Garamond"/>
                <a:cs typeface="Garamond"/>
                <a:sym typeface="Garamond"/>
              </a:rPr>
              <a:t>Idaho State University</a:t>
            </a:r>
            <a:endParaRPr lang="en-US" sz="2000" dirty="0">
              <a:solidFill>
                <a:schemeClr val="bg2">
                  <a:lumMod val="50000"/>
                </a:schemeClr>
              </a:solidFill>
              <a:latin typeface="+mj-lt"/>
            </a:endParaRPr>
          </a:p>
        </p:txBody>
      </p:sp>
      <p:sp>
        <p:nvSpPr>
          <p:cNvPr id="9" name="Text Placeholder 3"/>
          <p:cNvSpPr txBox="1">
            <a:spLocks/>
          </p:cNvSpPr>
          <p:nvPr/>
        </p:nvSpPr>
        <p:spPr>
          <a:xfrm>
            <a:off x="761606" y="1352046"/>
            <a:ext cx="3555734" cy="7680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0" name="Rectangle 9"/>
          <p:cNvSpPr/>
          <p:nvPr/>
        </p:nvSpPr>
        <p:spPr>
          <a:xfrm>
            <a:off x="906672" y="1419174"/>
            <a:ext cx="4748416" cy="701731"/>
          </a:xfrm>
          <a:prstGeom prst="rect">
            <a:avLst/>
          </a:prstGeom>
        </p:spPr>
        <p:txBody>
          <a:bodyPr wrap="none">
            <a:spAutoFit/>
          </a:bodyPr>
          <a:lstStyle/>
          <a:p>
            <a:pPr lvl="0" algn="r">
              <a:lnSpc>
                <a:spcPct val="90000"/>
              </a:lnSpc>
              <a:spcBef>
                <a:spcPts val="1000"/>
              </a:spcBef>
            </a:pPr>
            <a:r>
              <a:rPr lang="en-US" sz="4400" dirty="0" smtClean="0">
                <a:solidFill>
                  <a:srgbClr val="218754"/>
                </a:solidFill>
                <a:latin typeface="Century Gothic" panose="020B0502020202020204" pitchFamily="34" charset="0"/>
              </a:rPr>
              <a:t>Science Advisors</a:t>
            </a:r>
            <a:endParaRPr lang="en-US" sz="4400" dirty="0">
              <a:solidFill>
                <a:srgbClr val="218754"/>
              </a:solidFill>
              <a:latin typeface="Century Gothic" panose="020B0502020202020204" pitchFamily="34" charset="0"/>
            </a:endParaRPr>
          </a:p>
        </p:txBody>
      </p:sp>
    </p:spTree>
    <p:extLst>
      <p:ext uri="{BB962C8B-B14F-4D97-AF65-F5344CB8AC3E}">
        <p14:creationId xmlns:p14="http://schemas.microsoft.com/office/powerpoint/2010/main" val="76587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3903" r="13903" b="7404"/>
          <a:stretch/>
        </p:blipFill>
        <p:spPr>
          <a:xfrm>
            <a:off x="326882" y="1475172"/>
            <a:ext cx="5859517" cy="4599058"/>
          </a:xfrm>
        </p:spPr>
      </p:pic>
      <p:sp>
        <p:nvSpPr>
          <p:cNvPr id="4" name="Text Placeholder 3"/>
          <p:cNvSpPr>
            <a:spLocks noGrp="1"/>
          </p:cNvSpPr>
          <p:nvPr>
            <p:ph type="body" sz="quarter" idx="13"/>
          </p:nvPr>
        </p:nvSpPr>
        <p:spPr>
          <a:xfrm>
            <a:off x="3528543" y="6233163"/>
            <a:ext cx="2657856" cy="274320"/>
          </a:xfrm>
        </p:spPr>
        <p:txBody>
          <a:bodyPr/>
          <a:lstStyle/>
          <a:p>
            <a:r>
              <a:rPr lang="en-US" dirty="0" smtClean="0"/>
              <a:t>Image Credit: Tamara </a:t>
            </a:r>
            <a:r>
              <a:rPr lang="en-US" dirty="0" err="1"/>
              <a:t>S</a:t>
            </a:r>
            <a:r>
              <a:rPr lang="en-US" dirty="0" err="1" smtClean="0"/>
              <a:t>rader</a:t>
            </a:r>
            <a:endParaRPr lang="en-US" dirty="0"/>
          </a:p>
        </p:txBody>
      </p:sp>
      <p:sp>
        <p:nvSpPr>
          <p:cNvPr id="6" name="TextBox 5"/>
          <p:cNvSpPr txBox="1"/>
          <p:nvPr/>
        </p:nvSpPr>
        <p:spPr>
          <a:xfrm>
            <a:off x="2138093" y="385660"/>
            <a:ext cx="3869635" cy="830997"/>
          </a:xfrm>
          <a:prstGeom prst="rect">
            <a:avLst/>
          </a:prstGeom>
          <a:noFill/>
        </p:spPr>
        <p:txBody>
          <a:bodyPr wrap="square" rtlCol="0">
            <a:spAutoFit/>
          </a:bodyPr>
          <a:lstStyle/>
          <a:p>
            <a:r>
              <a:rPr lang="en-US" sz="4800" dirty="0" smtClean="0">
                <a:solidFill>
                  <a:schemeClr val="bg1"/>
                </a:solidFill>
              </a:rPr>
              <a:t>Introduction</a:t>
            </a:r>
            <a:endParaRPr lang="en-US" sz="4800" dirty="0">
              <a:solidFill>
                <a:schemeClr val="bg1"/>
              </a:solidFill>
            </a:endParaRPr>
          </a:p>
        </p:txBody>
      </p:sp>
      <p:sp>
        <p:nvSpPr>
          <p:cNvPr id="7" name="Text Placeholder 1"/>
          <p:cNvSpPr txBox="1">
            <a:spLocks/>
          </p:cNvSpPr>
          <p:nvPr/>
        </p:nvSpPr>
        <p:spPr>
          <a:xfrm>
            <a:off x="6642553" y="2146938"/>
            <a:ext cx="4756150" cy="33830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Species of concern: yellow-billed cuckoo</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Riparian habitat at risk </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Semi-arid region and limited resources</a:t>
            </a:r>
          </a:p>
        </p:txBody>
      </p:sp>
    </p:spTree>
    <p:extLst>
      <p:ext uri="{BB962C8B-B14F-4D97-AF65-F5344CB8AC3E}">
        <p14:creationId xmlns:p14="http://schemas.microsoft.com/office/powerpoint/2010/main" val="36160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9386" r="9386"/>
          <a:stretch>
            <a:fillRect/>
          </a:stretch>
        </p:blipFill>
        <p:spPr>
          <a:xfrm>
            <a:off x="0" y="1537252"/>
            <a:ext cx="5403368" cy="4989672"/>
          </a:xfrm>
        </p:spPr>
      </p:pic>
      <p:sp>
        <p:nvSpPr>
          <p:cNvPr id="4" name="Text Placeholder 3"/>
          <p:cNvSpPr>
            <a:spLocks noGrp="1"/>
          </p:cNvSpPr>
          <p:nvPr>
            <p:ph type="body" sz="quarter" idx="13"/>
          </p:nvPr>
        </p:nvSpPr>
        <p:spPr>
          <a:xfrm>
            <a:off x="2857626" y="6510423"/>
            <a:ext cx="2657856" cy="274320"/>
          </a:xfrm>
        </p:spPr>
        <p:txBody>
          <a:bodyPr>
            <a:normAutofit fontScale="85000" lnSpcReduction="10000"/>
          </a:bodyPr>
          <a:lstStyle/>
          <a:p>
            <a:r>
              <a:rPr lang="en-US" dirty="0" smtClean="0"/>
              <a:t>Image Credit: </a:t>
            </a:r>
            <a:r>
              <a:rPr lang="en-US" dirty="0"/>
              <a:t>USFWS </a:t>
            </a:r>
            <a:r>
              <a:rPr lang="en-US" dirty="0" smtClean="0"/>
              <a:t>Mountain-Prairie</a:t>
            </a:r>
            <a:endParaRPr lang="en-US" dirty="0"/>
          </a:p>
        </p:txBody>
      </p:sp>
      <p:sp>
        <p:nvSpPr>
          <p:cNvPr id="6" name="Rectangle 5"/>
          <p:cNvSpPr/>
          <p:nvPr/>
        </p:nvSpPr>
        <p:spPr>
          <a:xfrm>
            <a:off x="1968285" y="398611"/>
            <a:ext cx="6887616" cy="830997"/>
          </a:xfrm>
          <a:prstGeom prst="rect">
            <a:avLst/>
          </a:prstGeom>
        </p:spPr>
        <p:txBody>
          <a:bodyPr wrap="square">
            <a:spAutoFit/>
          </a:bodyPr>
          <a:lstStyle/>
          <a:p>
            <a:pPr algn="ctr"/>
            <a:r>
              <a:rPr lang="en-US" sz="4800" dirty="0" smtClean="0">
                <a:solidFill>
                  <a:schemeClr val="bg1"/>
                </a:solidFill>
                <a:latin typeface="Century Gothic" panose="020B0502020202020204" pitchFamily="34" charset="0"/>
              </a:rPr>
              <a:t>Community Concerns</a:t>
            </a:r>
            <a:endParaRPr lang="en-US" sz="4800" dirty="0">
              <a:solidFill>
                <a:schemeClr val="bg1"/>
              </a:solidFill>
              <a:latin typeface="Century Gothic" panose="020B0502020202020204" pitchFamily="34" charset="0"/>
            </a:endParaRPr>
          </a:p>
        </p:txBody>
      </p:sp>
      <p:sp>
        <p:nvSpPr>
          <p:cNvPr id="7" name="Text Placeholder 1"/>
          <p:cNvSpPr txBox="1">
            <a:spLocks/>
          </p:cNvSpPr>
          <p:nvPr/>
        </p:nvSpPr>
        <p:spPr>
          <a:xfrm>
            <a:off x="5931833" y="1988975"/>
            <a:ext cx="5429274" cy="33885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Difficult to find</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Limited survey observations</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Short breeding period</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Not known to repeat nesting sites</a:t>
            </a:r>
          </a:p>
          <a:p>
            <a:pPr marL="0" indent="0">
              <a:spcBef>
                <a:spcPts val="200"/>
              </a:spcBef>
              <a:buClr>
                <a:srgbClr val="218754"/>
              </a:buClr>
              <a:buNone/>
            </a:pPr>
            <a:endParaRPr lang="en-US" sz="2400" dirty="0" smtClean="0">
              <a:solidFill>
                <a:schemeClr val="bg2">
                  <a:lumMod val="50000"/>
                </a:schemeClr>
              </a:solidFill>
            </a:endParaRPr>
          </a:p>
          <a:p>
            <a:pPr marL="342900" indent="-342900">
              <a:spcBef>
                <a:spcPts val="200"/>
              </a:spcBef>
              <a:buClr>
                <a:srgbClr val="218754"/>
              </a:buClr>
              <a:buFont typeface="Webdings" panose="05030102010509060703" pitchFamily="18" charset="2"/>
              <a:buChar char="4"/>
            </a:pPr>
            <a:r>
              <a:rPr lang="en-US" sz="2400" dirty="0" smtClean="0">
                <a:solidFill>
                  <a:schemeClr val="bg2">
                    <a:lumMod val="50000"/>
                  </a:schemeClr>
                </a:solidFill>
              </a:rPr>
              <a:t>Costly and time consuming</a:t>
            </a:r>
          </a:p>
        </p:txBody>
      </p:sp>
    </p:spTree>
    <p:extLst>
      <p:ext uri="{BB962C8B-B14F-4D97-AF65-F5344CB8AC3E}">
        <p14:creationId xmlns:p14="http://schemas.microsoft.com/office/powerpoint/2010/main" val="391140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2838" r="12838"/>
          <a:stretch>
            <a:fillRect/>
          </a:stretch>
        </p:blipFill>
        <p:spPr>
          <a:xfrm>
            <a:off x="536028" y="1425576"/>
            <a:ext cx="5559972" cy="4954746"/>
          </a:xfrm>
        </p:spPr>
      </p:pic>
      <p:sp>
        <p:nvSpPr>
          <p:cNvPr id="4" name="Text Placeholder 3"/>
          <p:cNvSpPr>
            <a:spLocks noGrp="1"/>
          </p:cNvSpPr>
          <p:nvPr>
            <p:ph type="body" sz="quarter" idx="13"/>
          </p:nvPr>
        </p:nvSpPr>
        <p:spPr/>
        <p:txBody>
          <a:bodyPr/>
          <a:lstStyle/>
          <a:p>
            <a:r>
              <a:rPr lang="en-US" dirty="0" smtClean="0"/>
              <a:t>Image credit: Matt Evans </a:t>
            </a:r>
            <a:endParaRPr lang="en-US" dirty="0"/>
          </a:p>
        </p:txBody>
      </p:sp>
      <p:sp>
        <p:nvSpPr>
          <p:cNvPr id="5" name="TextBox 4"/>
          <p:cNvSpPr txBox="1"/>
          <p:nvPr/>
        </p:nvSpPr>
        <p:spPr>
          <a:xfrm>
            <a:off x="2077106" y="400249"/>
            <a:ext cx="4906296" cy="830997"/>
          </a:xfrm>
          <a:prstGeom prst="rect">
            <a:avLst/>
          </a:prstGeom>
          <a:noFill/>
        </p:spPr>
        <p:txBody>
          <a:bodyPr wrap="square" rtlCol="0">
            <a:spAutoFit/>
          </a:bodyPr>
          <a:lstStyle/>
          <a:p>
            <a:r>
              <a:rPr lang="en-US" sz="4800" dirty="0" smtClean="0">
                <a:solidFill>
                  <a:schemeClr val="bg1"/>
                </a:solidFill>
              </a:rPr>
              <a:t>Project Goals</a:t>
            </a:r>
            <a:endParaRPr lang="en-US" sz="4800" dirty="0">
              <a:solidFill>
                <a:schemeClr val="bg1"/>
              </a:solidFill>
            </a:endParaRPr>
          </a:p>
        </p:txBody>
      </p:sp>
      <p:sp>
        <p:nvSpPr>
          <p:cNvPr id="3" name="Rectangle 2"/>
          <p:cNvSpPr/>
          <p:nvPr/>
        </p:nvSpPr>
        <p:spPr>
          <a:xfrm>
            <a:off x="6478741" y="2342256"/>
            <a:ext cx="4844788" cy="3123932"/>
          </a:xfrm>
          <a:prstGeom prst="rect">
            <a:avLst/>
          </a:prstGeom>
        </p:spPr>
        <p:txBody>
          <a:bodyPr wrap="square">
            <a:spAutoFit/>
          </a:bodyPr>
          <a:lstStyle/>
          <a:p>
            <a:pPr marL="342900" lvl="0" indent="-342900">
              <a:lnSpc>
                <a:spcPct val="20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Habitat suitability model</a:t>
            </a:r>
            <a:endParaRPr lang="en-US" sz="2400" dirty="0">
              <a:solidFill>
                <a:srgbClr val="E7E6E6">
                  <a:lumMod val="50000"/>
                </a:srgbClr>
              </a:solidFill>
            </a:endParaRPr>
          </a:p>
          <a:p>
            <a:pPr marL="342900" lvl="0" indent="-342900">
              <a:lnSpc>
                <a:spcPct val="20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Habitat suitability maps</a:t>
            </a:r>
            <a:endParaRPr lang="en-US" sz="2400" dirty="0">
              <a:solidFill>
                <a:srgbClr val="E7E6E6">
                  <a:lumMod val="50000"/>
                </a:srgbClr>
              </a:solidFill>
            </a:endParaRPr>
          </a:p>
          <a:p>
            <a:pPr marL="342900" lvl="0" indent="-342900">
              <a:lnSpc>
                <a:spcPct val="20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Habitat Change maps</a:t>
            </a:r>
            <a:endParaRPr lang="en-US" sz="2400" dirty="0">
              <a:solidFill>
                <a:srgbClr val="E7E6E6">
                  <a:lumMod val="50000"/>
                </a:srgbClr>
              </a:solidFill>
            </a:endParaRPr>
          </a:p>
          <a:p>
            <a:pPr marL="342900" lvl="0" indent="-342900">
              <a:lnSpc>
                <a:spcPct val="20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Ecological Forecast maps</a:t>
            </a:r>
            <a:endParaRPr lang="en-US" sz="2400" dirty="0">
              <a:solidFill>
                <a:srgbClr val="E7E6E6">
                  <a:lumMod val="50000"/>
                </a:srgbClr>
              </a:solidFill>
            </a:endParaRPr>
          </a:p>
        </p:txBody>
      </p:sp>
    </p:spTree>
    <p:extLst>
      <p:ext uri="{BB962C8B-B14F-4D97-AF65-F5344CB8AC3E}">
        <p14:creationId xmlns:p14="http://schemas.microsoft.com/office/powerpoint/2010/main" val="79704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26936" y="1291516"/>
            <a:ext cx="3466864" cy="5370546"/>
          </a:xfrm>
          <a:prstGeom prst="rect">
            <a:avLst/>
          </a:prstGeom>
        </p:spPr>
      </p:pic>
      <p:sp>
        <p:nvSpPr>
          <p:cNvPr id="4" name="Text Placeholder 3"/>
          <p:cNvSpPr>
            <a:spLocks noGrp="1"/>
          </p:cNvSpPr>
          <p:nvPr>
            <p:ph type="body" sz="quarter" idx="13"/>
          </p:nvPr>
        </p:nvSpPr>
        <p:spPr>
          <a:xfrm>
            <a:off x="1666581" y="6332957"/>
            <a:ext cx="2657856" cy="274320"/>
          </a:xfrm>
        </p:spPr>
        <p:txBody>
          <a:bodyPr/>
          <a:lstStyle/>
          <a:p>
            <a:r>
              <a:rPr lang="en-US" dirty="0" smtClean="0"/>
              <a:t>Image </a:t>
            </a:r>
            <a:r>
              <a:rPr lang="en-US" dirty="0"/>
              <a:t>S</a:t>
            </a:r>
            <a:r>
              <a:rPr lang="en-US" dirty="0" smtClean="0"/>
              <a:t>ource: ESRI ArcGIS Online</a:t>
            </a:r>
            <a:endParaRPr lang="en-US" dirty="0"/>
          </a:p>
        </p:txBody>
      </p:sp>
      <p:sp>
        <p:nvSpPr>
          <p:cNvPr id="7" name="TextBox 6"/>
          <p:cNvSpPr txBox="1"/>
          <p:nvPr/>
        </p:nvSpPr>
        <p:spPr>
          <a:xfrm>
            <a:off x="1978450" y="405734"/>
            <a:ext cx="3456395" cy="830997"/>
          </a:xfrm>
          <a:prstGeom prst="rect">
            <a:avLst/>
          </a:prstGeom>
          <a:noFill/>
        </p:spPr>
        <p:txBody>
          <a:bodyPr wrap="none" rtlCol="0">
            <a:spAutoFit/>
          </a:bodyPr>
          <a:lstStyle/>
          <a:p>
            <a:r>
              <a:rPr lang="en-US" sz="4800" dirty="0" smtClean="0">
                <a:solidFill>
                  <a:schemeClr val="bg1"/>
                </a:solidFill>
              </a:rPr>
              <a:t>Study Area</a:t>
            </a:r>
            <a:endParaRPr lang="en-US" sz="4800" dirty="0">
              <a:solidFill>
                <a:schemeClr val="bg1"/>
              </a:solidFill>
            </a:endParaRPr>
          </a:p>
        </p:txBody>
      </p:sp>
      <p:sp>
        <p:nvSpPr>
          <p:cNvPr id="12" name="Rectangle 11"/>
          <p:cNvSpPr/>
          <p:nvPr/>
        </p:nvSpPr>
        <p:spPr>
          <a:xfrm>
            <a:off x="5434845" y="2136076"/>
            <a:ext cx="6447217" cy="2905411"/>
          </a:xfrm>
          <a:prstGeom prst="rect">
            <a:avLst/>
          </a:prstGeom>
        </p:spPr>
        <p:txBody>
          <a:bodyPr wrap="square">
            <a:spAutoFit/>
          </a:bodyPr>
          <a:lstStyle/>
          <a:p>
            <a:pPr lvl="0">
              <a:lnSpc>
                <a:spcPct val="90000"/>
              </a:lnSpc>
              <a:spcBef>
                <a:spcPts val="200"/>
              </a:spcBef>
              <a:buClr>
                <a:srgbClr val="218754"/>
              </a:buClr>
            </a:pPr>
            <a:r>
              <a:rPr lang="en-US" sz="2400" dirty="0" smtClean="0">
                <a:solidFill>
                  <a:srgbClr val="E7E6E6">
                    <a:lumMod val="50000"/>
                  </a:srgbClr>
                </a:solidFill>
              </a:rPr>
              <a:t>Intermountain West Study Areas: </a:t>
            </a:r>
          </a:p>
          <a:p>
            <a:pPr lvl="0">
              <a:lnSpc>
                <a:spcPct val="90000"/>
              </a:lnSpc>
              <a:spcBef>
                <a:spcPts val="200"/>
              </a:spcBef>
              <a:buClr>
                <a:srgbClr val="218754"/>
              </a:buClr>
            </a:pPr>
            <a:endParaRPr lang="en-US" sz="2400" dirty="0" smtClean="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Central and Western Idaho around Boise</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Western Wyoming</a:t>
            </a:r>
          </a:p>
          <a:p>
            <a:pPr marL="342900" lvl="0" indent="-342900">
              <a:lnSpc>
                <a:spcPct val="90000"/>
              </a:lnSpc>
              <a:spcBef>
                <a:spcPts val="200"/>
              </a:spcBef>
              <a:buClr>
                <a:srgbClr val="218754"/>
              </a:buClr>
              <a:buFont typeface="Webdings" panose="05030102010509060703" pitchFamily="18" charset="2"/>
              <a:buChar char="4"/>
            </a:pPr>
            <a:endParaRPr lang="en-US" sz="2400" dirty="0">
              <a:solidFill>
                <a:srgbClr val="E7E6E6">
                  <a:lumMod val="50000"/>
                </a:srgbClr>
              </a:solidFill>
            </a:endParaRPr>
          </a:p>
          <a:p>
            <a:pPr marL="342900" lvl="0" indent="-342900">
              <a:lnSpc>
                <a:spcPct val="90000"/>
              </a:lnSpc>
              <a:spcBef>
                <a:spcPts val="200"/>
              </a:spcBef>
              <a:buClr>
                <a:srgbClr val="218754"/>
              </a:buClr>
              <a:buFont typeface="Webdings" panose="05030102010509060703" pitchFamily="18" charset="2"/>
              <a:buChar char="4"/>
            </a:pPr>
            <a:r>
              <a:rPr lang="en-US" sz="2400" dirty="0" smtClean="0">
                <a:solidFill>
                  <a:srgbClr val="E7E6E6">
                    <a:lumMod val="50000"/>
                  </a:srgbClr>
                </a:solidFill>
              </a:rPr>
              <a:t>Uinta Mountains and Uinta Basin in Utah</a:t>
            </a:r>
            <a:endParaRPr lang="en-US" sz="2400" dirty="0">
              <a:solidFill>
                <a:srgbClr val="E7E6E6">
                  <a:lumMod val="50000"/>
                </a:srgbClr>
              </a:solidFill>
            </a:endParaRPr>
          </a:p>
        </p:txBody>
      </p:sp>
      <p:sp>
        <p:nvSpPr>
          <p:cNvPr id="2" name="TextBox 1"/>
          <p:cNvSpPr txBox="1"/>
          <p:nvPr/>
        </p:nvSpPr>
        <p:spPr>
          <a:xfrm>
            <a:off x="2241755" y="3162577"/>
            <a:ext cx="771365" cy="338554"/>
          </a:xfrm>
          <a:prstGeom prst="rect">
            <a:avLst/>
          </a:prstGeom>
          <a:noFill/>
        </p:spPr>
        <p:txBody>
          <a:bodyPr wrap="none" rtlCol="0">
            <a:spAutoFit/>
          </a:bodyPr>
          <a:lstStyle/>
          <a:p>
            <a:r>
              <a:rPr lang="en-US" sz="1600" dirty="0" smtClean="0"/>
              <a:t>Idaho</a:t>
            </a:r>
            <a:endParaRPr lang="en-US" sz="1600" dirty="0"/>
          </a:p>
        </p:txBody>
      </p:sp>
      <p:sp>
        <p:nvSpPr>
          <p:cNvPr id="3" name="Rectangle 2"/>
          <p:cNvSpPr/>
          <p:nvPr/>
        </p:nvSpPr>
        <p:spPr>
          <a:xfrm>
            <a:off x="2995509" y="5263587"/>
            <a:ext cx="652743" cy="338554"/>
          </a:xfrm>
          <a:prstGeom prst="rect">
            <a:avLst/>
          </a:prstGeom>
        </p:spPr>
        <p:txBody>
          <a:bodyPr wrap="none">
            <a:spAutoFit/>
          </a:bodyPr>
          <a:lstStyle/>
          <a:p>
            <a:r>
              <a:rPr lang="en-US" sz="1600" dirty="0" smtClean="0"/>
              <a:t>Utah</a:t>
            </a:r>
            <a:endParaRPr lang="en-US" sz="1600" dirty="0"/>
          </a:p>
        </p:txBody>
      </p:sp>
      <p:sp>
        <p:nvSpPr>
          <p:cNvPr id="5" name="Rectangle 4"/>
          <p:cNvSpPr/>
          <p:nvPr/>
        </p:nvSpPr>
        <p:spPr>
          <a:xfrm>
            <a:off x="4060836" y="4486590"/>
            <a:ext cx="1124026" cy="338554"/>
          </a:xfrm>
          <a:prstGeom prst="rect">
            <a:avLst/>
          </a:prstGeom>
        </p:spPr>
        <p:txBody>
          <a:bodyPr wrap="none">
            <a:spAutoFit/>
          </a:bodyPr>
          <a:lstStyle/>
          <a:p>
            <a:r>
              <a:rPr lang="en-US" sz="1600" dirty="0" smtClean="0"/>
              <a:t>Wyoming</a:t>
            </a:r>
            <a:endParaRPr lang="en-US" sz="1600" dirty="0"/>
          </a:p>
        </p:txBody>
      </p:sp>
    </p:spTree>
    <p:extLst>
      <p:ext uri="{BB962C8B-B14F-4D97-AF65-F5344CB8AC3E}">
        <p14:creationId xmlns:p14="http://schemas.microsoft.com/office/powerpoint/2010/main" val="254500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17963" y="6466512"/>
            <a:ext cx="2657856" cy="274320"/>
          </a:xfrm>
        </p:spPr>
        <p:txBody>
          <a:bodyPr/>
          <a:lstStyle/>
          <a:p>
            <a:r>
              <a:rPr lang="en-US" dirty="0" smtClean="0"/>
              <a:t>Image Credit: NASA</a:t>
            </a:r>
            <a:endParaRPr lang="en-US" dirty="0"/>
          </a:p>
        </p:txBody>
      </p:sp>
      <p:sp>
        <p:nvSpPr>
          <p:cNvPr id="8" name="TextBox 7"/>
          <p:cNvSpPr txBox="1"/>
          <p:nvPr/>
        </p:nvSpPr>
        <p:spPr>
          <a:xfrm>
            <a:off x="2002738" y="392763"/>
            <a:ext cx="9922040" cy="830997"/>
          </a:xfrm>
          <a:prstGeom prst="rect">
            <a:avLst/>
          </a:prstGeom>
          <a:noFill/>
        </p:spPr>
        <p:txBody>
          <a:bodyPr wrap="square" rtlCol="0">
            <a:spAutoFit/>
          </a:bodyPr>
          <a:lstStyle/>
          <a:p>
            <a:r>
              <a:rPr lang="en-US" sz="4800" dirty="0">
                <a:solidFill>
                  <a:schemeClr val="bg1"/>
                </a:solidFill>
              </a:rPr>
              <a:t>NASA </a:t>
            </a:r>
            <a:r>
              <a:rPr lang="en-US" sz="4800" dirty="0" smtClean="0">
                <a:solidFill>
                  <a:schemeClr val="bg1"/>
                </a:solidFill>
              </a:rPr>
              <a:t>Satellites &amp; Software </a:t>
            </a:r>
            <a:r>
              <a:rPr lang="en-US" sz="4800" dirty="0">
                <a:solidFill>
                  <a:schemeClr val="bg1"/>
                </a:solidFill>
              </a:rPr>
              <a:t>U</a:t>
            </a:r>
            <a:r>
              <a:rPr lang="en-US" sz="4800" dirty="0" smtClean="0">
                <a:solidFill>
                  <a:schemeClr val="bg1"/>
                </a:solidFill>
              </a:rPr>
              <a:t>sed</a:t>
            </a:r>
            <a:endParaRPr lang="en-US" sz="4800" dirty="0">
              <a:solidFill>
                <a:schemeClr val="bg1"/>
              </a:solidFill>
            </a:endParaRPr>
          </a:p>
        </p:txBody>
      </p:sp>
      <p:pic>
        <p:nvPicPr>
          <p:cNvPr id="9" name="Picture 8"/>
          <p:cNvPicPr>
            <a:picLocks noChangeAspect="1"/>
          </p:cNvPicPr>
          <p:nvPr/>
        </p:nvPicPr>
        <p:blipFill>
          <a:blip r:embed="rId3"/>
          <a:stretch>
            <a:fillRect/>
          </a:stretch>
        </p:blipFill>
        <p:spPr>
          <a:xfrm>
            <a:off x="2506386" y="4408714"/>
            <a:ext cx="2588522" cy="2116968"/>
          </a:xfrm>
          <a:prstGeom prst="rect">
            <a:avLst/>
          </a:prstGeom>
        </p:spPr>
      </p:pic>
      <p:pic>
        <p:nvPicPr>
          <p:cNvPr id="10" name="Picture 9"/>
          <p:cNvPicPr>
            <a:picLocks noChangeAspect="1"/>
          </p:cNvPicPr>
          <p:nvPr/>
        </p:nvPicPr>
        <p:blipFill>
          <a:blip r:embed="rId4"/>
          <a:stretch>
            <a:fillRect/>
          </a:stretch>
        </p:blipFill>
        <p:spPr>
          <a:xfrm>
            <a:off x="8255848" y="454009"/>
            <a:ext cx="4227290" cy="421596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4406" y="3138603"/>
            <a:ext cx="3444616" cy="3327908"/>
          </a:xfrm>
          <a:prstGeom prst="rect">
            <a:avLst/>
          </a:prstGeom>
        </p:spPr>
      </p:pic>
      <p:sp>
        <p:nvSpPr>
          <p:cNvPr id="5" name="Rectangle 4"/>
          <p:cNvSpPr/>
          <p:nvPr/>
        </p:nvSpPr>
        <p:spPr>
          <a:xfrm>
            <a:off x="764913" y="1785185"/>
            <a:ext cx="6071467" cy="2062103"/>
          </a:xfrm>
          <a:prstGeom prst="rect">
            <a:avLst/>
          </a:prstGeom>
        </p:spPr>
        <p:txBody>
          <a:bodyPr wrap="square">
            <a:spAutoFit/>
          </a:bodyPr>
          <a:lstStyle/>
          <a:p>
            <a:pPr marL="342900" lvl="0" indent="-342900">
              <a:lnSpc>
                <a:spcPct val="90000"/>
              </a:lnSpc>
              <a:spcBef>
                <a:spcPts val="200"/>
              </a:spcBef>
              <a:spcAft>
                <a:spcPts val="600"/>
              </a:spcAft>
              <a:buClr>
                <a:srgbClr val="218754"/>
              </a:buClr>
              <a:buFont typeface="Webdings" panose="05030102010509060703" pitchFamily="18" charset="2"/>
              <a:buChar char="4"/>
            </a:pPr>
            <a:r>
              <a:rPr lang="en-US" sz="2400" dirty="0" smtClean="0">
                <a:solidFill>
                  <a:srgbClr val="E7E6E6">
                    <a:lumMod val="50000"/>
                  </a:srgbClr>
                </a:solidFill>
              </a:rPr>
              <a:t>Landsat 8 OLI and Landsat 5</a:t>
            </a:r>
            <a:endParaRPr lang="en-US" sz="2400" dirty="0">
              <a:solidFill>
                <a:srgbClr val="E7E6E6">
                  <a:lumMod val="50000"/>
                </a:srgbClr>
              </a:solidFill>
            </a:endParaRPr>
          </a:p>
          <a:p>
            <a:pPr marL="342900" lvl="0" indent="-342900">
              <a:lnSpc>
                <a:spcPct val="90000"/>
              </a:lnSpc>
              <a:spcBef>
                <a:spcPts val="200"/>
              </a:spcBef>
              <a:spcAft>
                <a:spcPts val="600"/>
              </a:spcAft>
              <a:buClr>
                <a:srgbClr val="218754"/>
              </a:buClr>
              <a:buFont typeface="Webdings" panose="05030102010509060703" pitchFamily="18" charset="2"/>
              <a:buChar char="4"/>
            </a:pPr>
            <a:r>
              <a:rPr lang="en-US" sz="2400" dirty="0" smtClean="0">
                <a:solidFill>
                  <a:srgbClr val="E7E6E6">
                    <a:lumMod val="50000"/>
                  </a:srgbClr>
                </a:solidFill>
              </a:rPr>
              <a:t>Shuttle Rada Topography Mission (SRTM)</a:t>
            </a:r>
            <a:endParaRPr lang="en-US" sz="2400" dirty="0">
              <a:solidFill>
                <a:srgbClr val="E7E6E6">
                  <a:lumMod val="50000"/>
                </a:srgbClr>
              </a:solidFill>
            </a:endParaRPr>
          </a:p>
          <a:p>
            <a:pPr marL="342900" lvl="0" indent="-342900">
              <a:lnSpc>
                <a:spcPct val="90000"/>
              </a:lnSpc>
              <a:spcBef>
                <a:spcPts val="200"/>
              </a:spcBef>
              <a:spcAft>
                <a:spcPts val="600"/>
              </a:spcAft>
              <a:buClr>
                <a:srgbClr val="218754"/>
              </a:buClr>
              <a:buFont typeface="Webdings" panose="05030102010509060703" pitchFamily="18" charset="2"/>
              <a:buChar char="4"/>
            </a:pPr>
            <a:r>
              <a:rPr lang="en-US" sz="2400" dirty="0" smtClean="0">
                <a:solidFill>
                  <a:srgbClr val="E7E6E6">
                    <a:lumMod val="50000"/>
                  </a:srgbClr>
                </a:solidFill>
              </a:rPr>
              <a:t>ArcMap</a:t>
            </a:r>
            <a:endParaRPr lang="en-US" sz="2400" dirty="0">
              <a:solidFill>
                <a:srgbClr val="E7E6E6">
                  <a:lumMod val="50000"/>
                </a:srgbClr>
              </a:solidFill>
            </a:endParaRPr>
          </a:p>
          <a:p>
            <a:pPr marL="342900" lvl="0" indent="-342900">
              <a:lnSpc>
                <a:spcPct val="90000"/>
              </a:lnSpc>
              <a:spcBef>
                <a:spcPts val="200"/>
              </a:spcBef>
              <a:spcAft>
                <a:spcPts val="600"/>
              </a:spcAft>
              <a:buClr>
                <a:srgbClr val="218754"/>
              </a:buClr>
              <a:buFont typeface="Webdings" panose="05030102010509060703" pitchFamily="18" charset="2"/>
              <a:buChar char="4"/>
            </a:pPr>
            <a:r>
              <a:rPr lang="en-US" sz="2400" dirty="0" err="1" smtClean="0">
                <a:solidFill>
                  <a:srgbClr val="E7E6E6">
                    <a:lumMod val="50000"/>
                  </a:srgbClr>
                </a:solidFill>
              </a:rPr>
              <a:t>TerrSet</a:t>
            </a:r>
            <a:r>
              <a:rPr lang="en-US" sz="2400" dirty="0" smtClean="0">
                <a:solidFill>
                  <a:srgbClr val="E7E6E6">
                    <a:lumMod val="50000"/>
                  </a:srgbClr>
                </a:solidFill>
              </a:rPr>
              <a:t> IDRISI</a:t>
            </a:r>
            <a:endParaRPr lang="en-US" sz="2400" dirty="0">
              <a:solidFill>
                <a:srgbClr val="E7E6E6">
                  <a:lumMod val="50000"/>
                </a:srgbClr>
              </a:solidFill>
            </a:endParaRPr>
          </a:p>
        </p:txBody>
      </p:sp>
    </p:spTree>
    <p:extLst>
      <p:ext uri="{BB962C8B-B14F-4D97-AF65-F5344CB8AC3E}">
        <p14:creationId xmlns:p14="http://schemas.microsoft.com/office/powerpoint/2010/main" val="369507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2000" y="390596"/>
            <a:ext cx="3185652" cy="830997"/>
          </a:xfrm>
          <a:prstGeom prst="rect">
            <a:avLst/>
          </a:prstGeom>
          <a:noFill/>
        </p:spPr>
        <p:txBody>
          <a:bodyPr wrap="square" rtlCol="0">
            <a:spAutoFit/>
          </a:bodyPr>
          <a:lstStyle/>
          <a:p>
            <a:r>
              <a:rPr lang="en-US" sz="4800" dirty="0">
                <a:solidFill>
                  <a:schemeClr val="bg1"/>
                </a:solidFill>
              </a:rPr>
              <a:t>Method</a:t>
            </a:r>
          </a:p>
        </p:txBody>
      </p:sp>
      <p:sp>
        <p:nvSpPr>
          <p:cNvPr id="33" name="Chevron 4"/>
          <p:cNvSpPr/>
          <p:nvPr/>
        </p:nvSpPr>
        <p:spPr>
          <a:xfrm>
            <a:off x="1306642" y="1717231"/>
            <a:ext cx="1833668" cy="629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2800" kern="1200" dirty="0">
                <a:solidFill>
                  <a:sysClr val="window" lastClr="FFFFFF"/>
                </a:solidFill>
                <a:latin typeface="Century Gothic" panose="020B0502020202020204" pitchFamily="34" charset="0"/>
                <a:ea typeface="+mn-ea"/>
                <a:cs typeface="+mn-cs"/>
              </a:rPr>
              <a:t>Variables</a:t>
            </a:r>
          </a:p>
        </p:txBody>
      </p:sp>
      <p:grpSp>
        <p:nvGrpSpPr>
          <p:cNvPr id="17" name="Group 16"/>
          <p:cNvGrpSpPr/>
          <p:nvPr/>
        </p:nvGrpSpPr>
        <p:grpSpPr>
          <a:xfrm>
            <a:off x="3544737" y="1353367"/>
            <a:ext cx="7641005" cy="1100784"/>
            <a:chOff x="2170008" y="46221"/>
            <a:chExt cx="5955792" cy="2015007"/>
          </a:xfrm>
        </p:grpSpPr>
        <p:sp>
          <p:nvSpPr>
            <p:cNvPr id="30" name="Round Same Side Corner Rectangle 29"/>
            <p:cNvSpPr/>
            <p:nvPr/>
          </p:nvSpPr>
          <p:spPr>
            <a:xfrm rot="5400000">
              <a:off x="4140400" y="-1924171"/>
              <a:ext cx="2015007" cy="5955792"/>
            </a:xfrm>
            <a:prstGeom prst="round2SameRect">
              <a:avLst/>
            </a:prstGeom>
            <a:solidFill>
              <a:sysClr val="window" lastClr="FFFFFF">
                <a:alpha val="90000"/>
                <a:hueOff val="0"/>
                <a:satOff val="0"/>
                <a:lumOff val="0"/>
                <a:alphaOff val="0"/>
              </a:sysClr>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Round Same Side Corner Rectangle 6"/>
            <p:cNvSpPr/>
            <p:nvPr/>
          </p:nvSpPr>
          <p:spPr>
            <a:xfrm>
              <a:off x="2170008" y="144586"/>
              <a:ext cx="5857427" cy="18182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Close </a:t>
              </a:r>
              <a:r>
                <a:rPr lang="en-US" sz="2000" kern="1200" dirty="0">
                  <a:solidFill>
                    <a:srgbClr val="767171"/>
                  </a:solidFill>
                  <a:latin typeface="+mj-lt"/>
                  <a:ea typeface="+mn-ea"/>
                  <a:cs typeface="+mn-cs"/>
                </a:rPr>
                <a:t>to cottonwood willow, low elevation, low slope</a:t>
              </a:r>
            </a:p>
            <a:p>
              <a:pPr marL="228600" lvl="1" indent="-228600" algn="l" defTabSz="1022350">
                <a:lnSpc>
                  <a:spcPct val="90000"/>
                </a:lnSpc>
                <a:spcBef>
                  <a:spcPct val="0"/>
                </a:spcBef>
                <a:spcAft>
                  <a:spcPct val="15000"/>
                </a:spcAft>
                <a:buChar char="••"/>
              </a:pPr>
              <a:r>
                <a:rPr lang="en-US" sz="2000" kern="1200" dirty="0">
                  <a:solidFill>
                    <a:srgbClr val="767171"/>
                  </a:solidFill>
                  <a:latin typeface="+mj-lt"/>
                  <a:ea typeface="+mn-ea"/>
                  <a:cs typeface="+mn-cs"/>
                </a:rPr>
                <a:t>Away from roads and recent wildfires</a:t>
              </a:r>
            </a:p>
          </p:txBody>
        </p:sp>
      </p:grpSp>
      <p:sp>
        <p:nvSpPr>
          <p:cNvPr id="29" name="Chevron 8"/>
          <p:cNvSpPr/>
          <p:nvPr/>
        </p:nvSpPr>
        <p:spPr>
          <a:xfrm>
            <a:off x="1658982" y="3602410"/>
            <a:ext cx="1614570" cy="641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200" kern="1200" dirty="0">
                <a:solidFill>
                  <a:sysClr val="window" lastClr="FFFFFF"/>
                </a:solidFill>
                <a:latin typeface="Century Gothic" panose="020B0502020202020204" pitchFamily="34" charset="0"/>
                <a:ea typeface="+mn-ea"/>
                <a:cs typeface="+mn-cs"/>
              </a:rPr>
              <a:t>Process</a:t>
            </a:r>
          </a:p>
        </p:txBody>
      </p:sp>
      <p:grpSp>
        <p:nvGrpSpPr>
          <p:cNvPr id="19" name="Group 18"/>
          <p:cNvGrpSpPr/>
          <p:nvPr/>
        </p:nvGrpSpPr>
        <p:grpSpPr>
          <a:xfrm>
            <a:off x="3544739" y="2731711"/>
            <a:ext cx="7641003" cy="2006496"/>
            <a:chOff x="2170008" y="2968631"/>
            <a:chExt cx="5955792" cy="2640969"/>
          </a:xfrm>
        </p:grpSpPr>
        <p:sp>
          <p:nvSpPr>
            <p:cNvPr id="26" name="Round Same Side Corner Rectangle 25"/>
            <p:cNvSpPr/>
            <p:nvPr/>
          </p:nvSpPr>
          <p:spPr>
            <a:xfrm rot="5400000">
              <a:off x="3827419" y="1311220"/>
              <a:ext cx="2640969" cy="5955792"/>
            </a:xfrm>
            <a:prstGeom prst="round2SameRect">
              <a:avLst/>
            </a:prstGeom>
            <a:solidFill>
              <a:sysClr val="window" lastClr="FFFFFF">
                <a:alpha val="90000"/>
                <a:hueOff val="0"/>
                <a:satOff val="0"/>
                <a:lumOff val="0"/>
                <a:alphaOff val="0"/>
              </a:sysClr>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Round Same Side Corner Rectangle 10"/>
            <p:cNvSpPr/>
            <p:nvPr/>
          </p:nvSpPr>
          <p:spPr>
            <a:xfrm>
              <a:off x="2170008" y="3097553"/>
              <a:ext cx="5826871" cy="2383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Windowed and atmospherically corrected </a:t>
              </a:r>
              <a:r>
                <a:rPr lang="en-US" sz="2000" kern="1200" dirty="0">
                  <a:solidFill>
                    <a:srgbClr val="767171"/>
                  </a:solidFill>
                  <a:latin typeface="+mj-lt"/>
                  <a:ea typeface="+mn-ea"/>
                  <a:cs typeface="+mn-cs"/>
                </a:rPr>
                <a:t>images </a:t>
              </a:r>
              <a:r>
                <a:rPr lang="en-US" sz="2000" kern="1200" dirty="0" smtClean="0">
                  <a:solidFill>
                    <a:srgbClr val="767171"/>
                  </a:solidFill>
                  <a:latin typeface="+mj-lt"/>
                  <a:ea typeface="+mn-ea"/>
                  <a:cs typeface="+mn-cs"/>
                </a:rPr>
                <a:t>in IDRISI</a:t>
              </a:r>
              <a:endParaRPr lang="en-US" sz="2000" kern="1200" dirty="0">
                <a:solidFill>
                  <a:srgbClr val="767171"/>
                </a:solidFill>
                <a:latin typeface="+mj-lt"/>
                <a:ea typeface="+mn-ea"/>
                <a:cs typeface="+mn-cs"/>
              </a:endParaRPr>
            </a:p>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Created </a:t>
              </a:r>
              <a:r>
                <a:rPr lang="en-US" sz="2000" kern="1200" dirty="0">
                  <a:solidFill>
                    <a:srgbClr val="767171"/>
                  </a:solidFill>
                  <a:latin typeface="+mj-lt"/>
                  <a:ea typeface="+mn-ea"/>
                  <a:cs typeface="+mn-cs"/>
                </a:rPr>
                <a:t>NDVI </a:t>
              </a:r>
              <a:r>
                <a:rPr lang="en-US" sz="2000" kern="1200" dirty="0" smtClean="0">
                  <a:solidFill>
                    <a:srgbClr val="767171"/>
                  </a:solidFill>
                  <a:latin typeface="+mj-lt"/>
                  <a:ea typeface="+mn-ea"/>
                  <a:cs typeface="+mn-cs"/>
                </a:rPr>
                <a:t>composites in IDRISI</a:t>
              </a:r>
              <a:endParaRPr lang="en-US" sz="2000" kern="1200" dirty="0">
                <a:solidFill>
                  <a:srgbClr val="767171"/>
                </a:solidFill>
                <a:latin typeface="+mj-lt"/>
                <a:ea typeface="+mn-ea"/>
                <a:cs typeface="+mn-cs"/>
              </a:endParaRPr>
            </a:p>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Identified variable thresholds with ArcMap </a:t>
              </a:r>
              <a:r>
                <a:rPr lang="en-US" sz="2000" kern="1200" dirty="0" err="1" smtClean="0">
                  <a:solidFill>
                    <a:srgbClr val="767171"/>
                  </a:solidFill>
                  <a:latin typeface="+mj-lt"/>
                  <a:ea typeface="+mn-ea"/>
                  <a:cs typeface="+mn-cs"/>
                </a:rPr>
                <a:t>ModelBuilder</a:t>
              </a:r>
              <a:endParaRPr lang="en-US" sz="2000" kern="1200" dirty="0">
                <a:solidFill>
                  <a:srgbClr val="767171"/>
                </a:solidFill>
                <a:latin typeface="+mj-lt"/>
                <a:ea typeface="+mn-ea"/>
                <a:cs typeface="+mn-cs"/>
              </a:endParaRPr>
            </a:p>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Predicted future suitability habitats in </a:t>
              </a:r>
              <a:r>
                <a:rPr lang="en-US" sz="2000" kern="1200" dirty="0" err="1" smtClean="0">
                  <a:solidFill>
                    <a:srgbClr val="767171"/>
                  </a:solidFill>
                  <a:latin typeface="+mj-lt"/>
                  <a:ea typeface="+mn-ea"/>
                  <a:cs typeface="+mn-cs"/>
                </a:rPr>
                <a:t>TerrSet</a:t>
              </a:r>
              <a:endParaRPr lang="en-US" sz="2000" kern="1200" dirty="0">
                <a:solidFill>
                  <a:srgbClr val="767171"/>
                </a:solidFill>
                <a:latin typeface="+mj-lt"/>
                <a:ea typeface="+mn-ea"/>
                <a:cs typeface="+mn-cs"/>
              </a:endParaRPr>
            </a:p>
          </p:txBody>
        </p:sp>
      </p:grpSp>
      <p:grpSp>
        <p:nvGrpSpPr>
          <p:cNvPr id="20" name="Group 19"/>
          <p:cNvGrpSpPr/>
          <p:nvPr/>
        </p:nvGrpSpPr>
        <p:grpSpPr>
          <a:xfrm>
            <a:off x="1538538" y="4774782"/>
            <a:ext cx="1752516" cy="1913204"/>
            <a:chOff x="-182131" y="6507791"/>
            <a:chExt cx="2170008" cy="2796243"/>
          </a:xfrm>
        </p:grpSpPr>
        <p:sp>
          <p:nvSpPr>
            <p:cNvPr id="24" name="Chevron 23"/>
            <p:cNvSpPr/>
            <p:nvPr/>
          </p:nvSpPr>
          <p:spPr>
            <a:xfrm rot="5400000">
              <a:off x="-471629" y="6979421"/>
              <a:ext cx="2796243" cy="1852983"/>
            </a:xfrm>
            <a:prstGeom prst="chevron">
              <a:avLst/>
            </a:prstGeom>
            <a:solidFill>
              <a:srgbClr val="2E8652"/>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5" name="Chevron 12"/>
            <p:cNvSpPr/>
            <p:nvPr/>
          </p:nvSpPr>
          <p:spPr>
            <a:xfrm>
              <a:off x="-182131" y="7535709"/>
              <a:ext cx="2170008" cy="93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2800" kern="1200" dirty="0">
                  <a:solidFill>
                    <a:sysClr val="window" lastClr="FFFFFF"/>
                  </a:solidFill>
                  <a:latin typeface="Century Gothic" panose="020B0502020202020204" pitchFamily="34" charset="0"/>
                  <a:ea typeface="+mn-ea"/>
                  <a:cs typeface="+mn-cs"/>
                </a:rPr>
                <a:t>Output</a:t>
              </a:r>
            </a:p>
          </p:txBody>
        </p:sp>
      </p:grpSp>
      <p:grpSp>
        <p:nvGrpSpPr>
          <p:cNvPr id="21" name="Group 20"/>
          <p:cNvGrpSpPr/>
          <p:nvPr/>
        </p:nvGrpSpPr>
        <p:grpSpPr>
          <a:xfrm>
            <a:off x="3544738" y="4939609"/>
            <a:ext cx="7641004" cy="1693514"/>
            <a:chOff x="2170008" y="6204023"/>
            <a:chExt cx="5955792" cy="2015007"/>
          </a:xfrm>
        </p:grpSpPr>
        <p:sp>
          <p:nvSpPr>
            <p:cNvPr id="22" name="Round Same Side Corner Rectangle 21"/>
            <p:cNvSpPr/>
            <p:nvPr/>
          </p:nvSpPr>
          <p:spPr>
            <a:xfrm rot="5400000">
              <a:off x="4140400" y="4233631"/>
              <a:ext cx="2015007" cy="5955792"/>
            </a:xfrm>
            <a:prstGeom prst="round2SameRect">
              <a:avLst/>
            </a:prstGeom>
            <a:solidFill>
              <a:sysClr val="window" lastClr="FFFFFF">
                <a:alpha val="90000"/>
                <a:hueOff val="0"/>
                <a:satOff val="0"/>
                <a:lumOff val="0"/>
                <a:alphaOff val="0"/>
              </a:sysClr>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Round Same Side Corner Rectangle 14"/>
            <p:cNvSpPr/>
            <p:nvPr/>
          </p:nvSpPr>
          <p:spPr>
            <a:xfrm>
              <a:off x="2170008" y="6302389"/>
              <a:ext cx="5857427" cy="18182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000" kern="1200" dirty="0">
                  <a:solidFill>
                    <a:srgbClr val="767171"/>
                  </a:solidFill>
                  <a:latin typeface="+mj-lt"/>
                  <a:ea typeface="+mn-ea"/>
                  <a:cs typeface="+mn-cs"/>
                </a:rPr>
                <a:t>Habitat </a:t>
              </a:r>
              <a:r>
                <a:rPr lang="en-US" sz="2000" kern="1200" dirty="0" smtClean="0">
                  <a:solidFill>
                    <a:srgbClr val="767171"/>
                  </a:solidFill>
                  <a:latin typeface="+mj-lt"/>
                  <a:ea typeface="+mn-ea"/>
                  <a:cs typeface="+mn-cs"/>
                </a:rPr>
                <a:t>suitability </a:t>
              </a:r>
              <a:r>
                <a:rPr lang="en-US" sz="2000" kern="1200" dirty="0">
                  <a:solidFill>
                    <a:srgbClr val="767171"/>
                  </a:solidFill>
                  <a:latin typeface="+mj-lt"/>
                  <a:ea typeface="+mn-ea"/>
                  <a:cs typeface="+mn-cs"/>
                </a:rPr>
                <a:t>map for year 2003 and 2016</a:t>
              </a:r>
            </a:p>
            <a:p>
              <a:pPr marL="228600" lvl="1" indent="-228600" algn="l" defTabSz="1022350">
                <a:lnSpc>
                  <a:spcPct val="90000"/>
                </a:lnSpc>
                <a:spcBef>
                  <a:spcPct val="0"/>
                </a:spcBef>
                <a:spcAft>
                  <a:spcPct val="15000"/>
                </a:spcAft>
                <a:buChar char="••"/>
              </a:pPr>
              <a:r>
                <a:rPr lang="en-US" sz="2000" kern="1200" dirty="0">
                  <a:solidFill>
                    <a:srgbClr val="767171"/>
                  </a:solidFill>
                  <a:latin typeface="+mj-lt"/>
                  <a:ea typeface="+mn-ea"/>
                  <a:cs typeface="+mn-cs"/>
                </a:rPr>
                <a:t>Change map in habitat </a:t>
              </a:r>
              <a:r>
                <a:rPr lang="en-US" sz="2000" kern="1200" dirty="0" smtClean="0">
                  <a:solidFill>
                    <a:srgbClr val="767171"/>
                  </a:solidFill>
                  <a:latin typeface="+mj-lt"/>
                  <a:ea typeface="+mn-ea"/>
                  <a:cs typeface="+mn-cs"/>
                </a:rPr>
                <a:t>suitability </a:t>
              </a:r>
              <a:r>
                <a:rPr lang="en-US" sz="2000" kern="1200" dirty="0">
                  <a:solidFill>
                    <a:srgbClr val="767171"/>
                  </a:solidFill>
                  <a:latin typeface="+mj-lt"/>
                  <a:ea typeface="+mn-ea"/>
                  <a:cs typeface="+mn-cs"/>
                </a:rPr>
                <a:t>from 2003 to 2016</a:t>
              </a:r>
            </a:p>
            <a:p>
              <a:pPr marL="228600" lvl="1" indent="-228600" algn="l" defTabSz="1022350">
                <a:lnSpc>
                  <a:spcPct val="90000"/>
                </a:lnSpc>
                <a:spcBef>
                  <a:spcPct val="0"/>
                </a:spcBef>
                <a:spcAft>
                  <a:spcPct val="15000"/>
                </a:spcAft>
                <a:buChar char="••"/>
              </a:pPr>
              <a:r>
                <a:rPr lang="en-US" sz="2000" kern="1200" dirty="0" smtClean="0">
                  <a:solidFill>
                    <a:srgbClr val="767171"/>
                  </a:solidFill>
                  <a:latin typeface="+mj-lt"/>
                  <a:ea typeface="+mn-ea"/>
                  <a:cs typeface="+mn-cs"/>
                </a:rPr>
                <a:t>Eco-forecasting map </a:t>
              </a:r>
              <a:r>
                <a:rPr lang="en-US" sz="2000" kern="1200" dirty="0">
                  <a:solidFill>
                    <a:srgbClr val="767171"/>
                  </a:solidFill>
                  <a:latin typeface="+mj-lt"/>
                  <a:ea typeface="+mn-ea"/>
                  <a:cs typeface="+mn-cs"/>
                </a:rPr>
                <a:t>for year 2030</a:t>
              </a:r>
            </a:p>
          </p:txBody>
        </p:sp>
      </p:grpSp>
      <p:grpSp>
        <p:nvGrpSpPr>
          <p:cNvPr id="34" name="Group 33"/>
          <p:cNvGrpSpPr/>
          <p:nvPr/>
        </p:nvGrpSpPr>
        <p:grpSpPr>
          <a:xfrm>
            <a:off x="1557612" y="2973858"/>
            <a:ext cx="1752516" cy="1913204"/>
            <a:chOff x="-136841" y="6507791"/>
            <a:chExt cx="2170008" cy="2796243"/>
          </a:xfrm>
        </p:grpSpPr>
        <p:sp>
          <p:nvSpPr>
            <p:cNvPr id="35" name="Chevron 34"/>
            <p:cNvSpPr/>
            <p:nvPr/>
          </p:nvSpPr>
          <p:spPr>
            <a:xfrm rot="5400000">
              <a:off x="-471629" y="6979421"/>
              <a:ext cx="2796243" cy="1852983"/>
            </a:xfrm>
            <a:prstGeom prst="chevron">
              <a:avLst/>
            </a:prstGeom>
            <a:solidFill>
              <a:srgbClr val="2E8652"/>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6" name="Chevron 12"/>
            <p:cNvSpPr/>
            <p:nvPr/>
          </p:nvSpPr>
          <p:spPr>
            <a:xfrm>
              <a:off x="-136841" y="7482252"/>
              <a:ext cx="2170008" cy="93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2800" dirty="0" smtClean="0">
                  <a:solidFill>
                    <a:sysClr val="window" lastClr="FFFFFF"/>
                  </a:solidFill>
                  <a:latin typeface="Century Gothic" panose="020B0502020202020204" pitchFamily="34" charset="0"/>
                </a:rPr>
                <a:t>Process</a:t>
              </a:r>
              <a:endParaRPr lang="en-US" sz="2800" kern="1200" dirty="0">
                <a:solidFill>
                  <a:sysClr val="window" lastClr="FFFFFF"/>
                </a:solidFill>
                <a:latin typeface="Century Gothic" panose="020B0502020202020204" pitchFamily="34" charset="0"/>
                <a:ea typeface="+mn-ea"/>
                <a:cs typeface="+mn-cs"/>
              </a:endParaRPr>
            </a:p>
          </p:txBody>
        </p:sp>
      </p:grpSp>
      <p:grpSp>
        <p:nvGrpSpPr>
          <p:cNvPr id="38" name="Group 37"/>
          <p:cNvGrpSpPr/>
          <p:nvPr/>
        </p:nvGrpSpPr>
        <p:grpSpPr>
          <a:xfrm>
            <a:off x="1538538" y="1241798"/>
            <a:ext cx="1752516" cy="1913204"/>
            <a:chOff x="-313251" y="3995150"/>
            <a:chExt cx="2170008" cy="2796243"/>
          </a:xfrm>
        </p:grpSpPr>
        <p:sp>
          <p:nvSpPr>
            <p:cNvPr id="39" name="Chevron 38"/>
            <p:cNvSpPr/>
            <p:nvPr/>
          </p:nvSpPr>
          <p:spPr>
            <a:xfrm rot="5400000">
              <a:off x="-626368" y="4466780"/>
              <a:ext cx="2796243" cy="1852983"/>
            </a:xfrm>
            <a:prstGeom prst="chevron">
              <a:avLst/>
            </a:prstGeom>
            <a:solidFill>
              <a:srgbClr val="2E8652"/>
            </a:solidFill>
            <a:ln w="12700" cap="flat" cmpd="sng" algn="ctr">
              <a:solidFill>
                <a:srgbClr val="2E8652"/>
              </a:solidFill>
              <a:prstDash val="solid"/>
              <a:miter lim="800000"/>
            </a:ln>
            <a:effectLst/>
          </p:spPr>
          <p:style>
            <a:lnRef idx="2">
              <a:scrgbClr r="0" g="0" b="0"/>
            </a:lnRef>
            <a:fillRef idx="1">
              <a:scrgbClr r="0" g="0" b="0"/>
            </a:fillRef>
            <a:effectRef idx="0">
              <a:scrgbClr r="0" g="0" b="0"/>
            </a:effectRef>
            <a:fontRef idx="minor">
              <a:schemeClr val="lt1"/>
            </a:fontRef>
          </p:style>
        </p:sp>
        <p:sp>
          <p:nvSpPr>
            <p:cNvPr id="40" name="Chevron 12"/>
            <p:cNvSpPr/>
            <p:nvPr/>
          </p:nvSpPr>
          <p:spPr>
            <a:xfrm>
              <a:off x="-313251" y="4967949"/>
              <a:ext cx="2170008" cy="93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2800" dirty="0" smtClean="0">
                  <a:solidFill>
                    <a:sysClr val="window" lastClr="FFFFFF"/>
                  </a:solidFill>
                  <a:latin typeface="Century Gothic" panose="020B0502020202020204" pitchFamily="34" charset="0"/>
                </a:rPr>
                <a:t>Variable</a:t>
              </a:r>
              <a:endParaRPr lang="en-US" sz="2800" kern="1200" dirty="0">
                <a:solidFill>
                  <a:sysClr val="window" lastClr="FFFFFF"/>
                </a:solidFill>
                <a:latin typeface="Century Gothic" panose="020B0502020202020204" pitchFamily="34" charset="0"/>
                <a:ea typeface="+mn-ea"/>
                <a:cs typeface="+mn-cs"/>
              </a:endParaRPr>
            </a:p>
          </p:txBody>
        </p:sp>
      </p:grpSp>
    </p:spTree>
    <p:extLst>
      <p:ext uri="{BB962C8B-B14F-4D97-AF65-F5344CB8AC3E}">
        <p14:creationId xmlns:p14="http://schemas.microsoft.com/office/powerpoint/2010/main" val="3998615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2066" y="445277"/>
            <a:ext cx="7961585" cy="830997"/>
          </a:xfrm>
          <a:prstGeom prst="rect">
            <a:avLst/>
          </a:prstGeom>
          <a:noFill/>
        </p:spPr>
        <p:txBody>
          <a:bodyPr wrap="square" rtlCol="0">
            <a:spAutoFit/>
          </a:bodyPr>
          <a:lstStyle/>
          <a:p>
            <a:r>
              <a:rPr lang="en-US" sz="4800" dirty="0" smtClean="0">
                <a:solidFill>
                  <a:schemeClr val="bg1"/>
                </a:solidFill>
              </a:rPr>
              <a:t>Habitat Suitability Maps</a:t>
            </a:r>
            <a:endParaRPr lang="en-US" sz="48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915" y="1392256"/>
            <a:ext cx="5300494" cy="5212080"/>
          </a:xfrm>
          <a:prstGeom prst="rect">
            <a:avLst/>
          </a:prstGeom>
        </p:spPr>
      </p:pic>
      <p:grpSp>
        <p:nvGrpSpPr>
          <p:cNvPr id="14" name="Group 13"/>
          <p:cNvGrpSpPr/>
          <p:nvPr/>
        </p:nvGrpSpPr>
        <p:grpSpPr>
          <a:xfrm>
            <a:off x="8072273" y="1947252"/>
            <a:ext cx="3991274" cy="1555026"/>
            <a:chOff x="16667501" y="29278228"/>
            <a:chExt cx="5808194" cy="2032733"/>
          </a:xfrm>
        </p:grpSpPr>
        <p:sp>
          <p:nvSpPr>
            <p:cNvPr id="15" name="Shape 88"/>
            <p:cNvSpPr txBox="1"/>
            <p:nvPr/>
          </p:nvSpPr>
          <p:spPr>
            <a:xfrm>
              <a:off x="16667501" y="29278228"/>
              <a:ext cx="4404850" cy="7535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bg2">
                      <a:lumMod val="50000"/>
                    </a:schemeClr>
                  </a:solidFill>
                  <a:latin typeface="Century Gothic"/>
                  <a:ea typeface="Century Gothic"/>
                  <a:cs typeface="Century Gothic"/>
                  <a:sym typeface="Century Gothic"/>
                </a:rPr>
                <a:t>Map</a:t>
              </a:r>
              <a:r>
                <a:rPr lang="en-US" sz="2400" dirty="0" smtClean="0">
                  <a:solidFill>
                    <a:schemeClr val="tx2">
                      <a:lumMod val="50000"/>
                    </a:schemeClr>
                  </a:solidFill>
                  <a:latin typeface="Century Gothic"/>
                  <a:ea typeface="Century Gothic"/>
                  <a:cs typeface="Century Gothic"/>
                  <a:sym typeface="Century Gothic"/>
                </a:rPr>
                <a:t> </a:t>
              </a:r>
              <a:r>
                <a:rPr lang="en-US" sz="2400" dirty="0" smtClean="0">
                  <a:solidFill>
                    <a:schemeClr val="bg2">
                      <a:lumMod val="50000"/>
                    </a:schemeClr>
                  </a:solidFill>
                  <a:latin typeface="Century Gothic"/>
                  <a:ea typeface="Century Gothic"/>
                  <a:cs typeface="Century Gothic"/>
                  <a:sym typeface="Century Gothic"/>
                </a:rPr>
                <a:t>Elements</a:t>
              </a:r>
              <a:endParaRPr lang="en-US" sz="2400" dirty="0">
                <a:solidFill>
                  <a:schemeClr val="bg2">
                    <a:lumMod val="50000"/>
                  </a:schemeClr>
                </a:solidFill>
                <a:latin typeface="Century Gothic"/>
                <a:ea typeface="Century Gothic"/>
                <a:cs typeface="Century Gothic"/>
                <a:sym typeface="Century Gothic"/>
              </a:endParaRPr>
            </a:p>
          </p:txBody>
        </p:sp>
        <p:sp>
          <p:nvSpPr>
            <p:cNvPr id="16" name="Shape 88"/>
            <p:cNvSpPr txBox="1"/>
            <p:nvPr/>
          </p:nvSpPr>
          <p:spPr>
            <a:xfrm>
              <a:off x="17841828" y="30881211"/>
              <a:ext cx="3201594" cy="3605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bg2">
                      <a:lumMod val="50000"/>
                    </a:schemeClr>
                  </a:solidFill>
                  <a:latin typeface="+mj-lt"/>
                  <a:ea typeface="Century Gothic"/>
                  <a:cs typeface="Century Gothic"/>
                  <a:sym typeface="Century Gothic"/>
                </a:rPr>
                <a:t>Nesting Habitat</a:t>
              </a:r>
              <a:endParaRPr lang="en-US" sz="2000" dirty="0">
                <a:solidFill>
                  <a:schemeClr val="bg2">
                    <a:lumMod val="50000"/>
                  </a:schemeClr>
                </a:solidFill>
                <a:latin typeface="+mj-lt"/>
                <a:ea typeface="Century Gothic"/>
                <a:cs typeface="Century Gothic"/>
                <a:sym typeface="Century Gothic"/>
              </a:endParaRPr>
            </a:p>
          </p:txBody>
        </p:sp>
        <p:grpSp>
          <p:nvGrpSpPr>
            <p:cNvPr id="17" name="Group 16"/>
            <p:cNvGrpSpPr/>
            <p:nvPr/>
          </p:nvGrpSpPr>
          <p:grpSpPr>
            <a:xfrm>
              <a:off x="16761076" y="29880825"/>
              <a:ext cx="5714619" cy="1430136"/>
              <a:chOff x="16761076" y="29880825"/>
              <a:chExt cx="5714619" cy="1430136"/>
            </a:xfrm>
          </p:grpSpPr>
          <p:sp>
            <p:nvSpPr>
              <p:cNvPr id="18" name="Shape 88"/>
              <p:cNvSpPr txBox="1"/>
              <p:nvPr/>
            </p:nvSpPr>
            <p:spPr>
              <a:xfrm>
                <a:off x="17790133" y="29880825"/>
                <a:ext cx="3606258" cy="44033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bg2">
                        <a:lumMod val="50000"/>
                      </a:schemeClr>
                    </a:solidFill>
                    <a:latin typeface="+mj-lt"/>
                    <a:ea typeface="Century Gothic"/>
                    <a:cs typeface="Century Gothic"/>
                    <a:sym typeface="Century Gothic"/>
                  </a:rPr>
                  <a:t>Displayed Extent</a:t>
                </a:r>
                <a:endParaRPr lang="en-US" sz="2000" dirty="0">
                  <a:solidFill>
                    <a:schemeClr val="bg2">
                      <a:lumMod val="50000"/>
                    </a:schemeClr>
                  </a:solidFill>
                  <a:latin typeface="+mj-lt"/>
                  <a:ea typeface="Century Gothic"/>
                  <a:cs typeface="Century Gothic"/>
                  <a:sym typeface="Century Gothic"/>
                </a:endParaRPr>
              </a:p>
            </p:txBody>
          </p:sp>
          <p:sp>
            <p:nvSpPr>
              <p:cNvPr id="19" name="Shape 88"/>
              <p:cNvSpPr txBox="1"/>
              <p:nvPr/>
            </p:nvSpPr>
            <p:spPr>
              <a:xfrm>
                <a:off x="17806104" y="30355244"/>
                <a:ext cx="4669591" cy="6783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chemeClr val="bg2">
                        <a:lumMod val="50000"/>
                      </a:schemeClr>
                    </a:solidFill>
                    <a:latin typeface="+mj-lt"/>
                    <a:ea typeface="Century Gothic"/>
                    <a:cs typeface="Century Gothic"/>
                    <a:sym typeface="Century Gothic"/>
                  </a:rPr>
                  <a:t>Foraging Habitat</a:t>
                </a:r>
                <a:endParaRPr lang="en-US" sz="2000" dirty="0">
                  <a:solidFill>
                    <a:schemeClr val="bg2">
                      <a:lumMod val="50000"/>
                    </a:schemeClr>
                  </a:solidFill>
                  <a:latin typeface="+mj-lt"/>
                  <a:ea typeface="Century Gothic"/>
                  <a:cs typeface="Century Gothic"/>
                  <a:sym typeface="Century Gothic"/>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1076" y="30029401"/>
                <a:ext cx="969358" cy="32584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3140" y="30950819"/>
                <a:ext cx="989553" cy="36014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71160" y="30470370"/>
                <a:ext cx="989553" cy="360142"/>
              </a:xfrm>
              <a:prstGeom prst="rect">
                <a:avLst/>
              </a:prstGeom>
            </p:spPr>
          </p:pic>
        </p:grpSp>
      </p:grpSp>
      <p:sp>
        <p:nvSpPr>
          <p:cNvPr id="28" name="Shape 88"/>
          <p:cNvSpPr txBox="1"/>
          <p:nvPr/>
        </p:nvSpPr>
        <p:spPr>
          <a:xfrm rot="18914598">
            <a:off x="9714761" y="5439140"/>
            <a:ext cx="1621430" cy="5043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rgbClr val="595555"/>
                </a:solidFill>
                <a:latin typeface="+mj-lt"/>
                <a:ea typeface="Century Gothic"/>
                <a:cs typeface="Century Gothic"/>
                <a:sym typeface="Century Gothic"/>
              </a:rPr>
              <a:t>High: 4198</a:t>
            </a:r>
            <a:endParaRPr lang="en-US" sz="2000" dirty="0">
              <a:solidFill>
                <a:srgbClr val="595555"/>
              </a:solidFill>
              <a:latin typeface="+mj-lt"/>
              <a:ea typeface="Century Gothic"/>
              <a:cs typeface="Century Gothic"/>
              <a:sym typeface="Century Gothic"/>
            </a:endParaRPr>
          </a:p>
        </p:txBody>
      </p:sp>
      <p:sp>
        <p:nvSpPr>
          <p:cNvPr id="29" name="Shape 88"/>
          <p:cNvSpPr txBox="1"/>
          <p:nvPr/>
        </p:nvSpPr>
        <p:spPr>
          <a:xfrm rot="19081862">
            <a:off x="7269187" y="5303412"/>
            <a:ext cx="1659143" cy="4124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smtClean="0">
                <a:solidFill>
                  <a:srgbClr val="595555"/>
                </a:solidFill>
                <a:latin typeface="+mj-lt"/>
                <a:ea typeface="Century Gothic"/>
                <a:cs typeface="Century Gothic"/>
                <a:sym typeface="Century Gothic"/>
              </a:rPr>
              <a:t>Low: 195</a:t>
            </a:r>
            <a:endParaRPr lang="en-US" sz="2000" dirty="0">
              <a:solidFill>
                <a:srgbClr val="595555"/>
              </a:solidFill>
              <a:latin typeface="+mj-lt"/>
              <a:ea typeface="Century Gothic"/>
              <a:cs typeface="Century Gothic"/>
              <a:sym typeface="Century Gothic"/>
            </a:endParaRPr>
          </a:p>
        </p:txBody>
      </p:sp>
      <p:sp>
        <p:nvSpPr>
          <p:cNvPr id="30" name="Shape 88"/>
          <p:cNvSpPr txBox="1"/>
          <p:nvPr/>
        </p:nvSpPr>
        <p:spPr>
          <a:xfrm>
            <a:off x="8051545" y="4252812"/>
            <a:ext cx="1673493" cy="3624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bg2">
                    <a:lumMod val="50000"/>
                  </a:schemeClr>
                </a:solidFill>
                <a:latin typeface="+mj-lt"/>
                <a:ea typeface="Century Gothic"/>
                <a:cs typeface="Century Gothic"/>
                <a:sym typeface="Century Gothic"/>
              </a:rPr>
              <a:t>Elevation</a:t>
            </a:r>
            <a:endParaRPr lang="en-US" sz="2400" dirty="0">
              <a:solidFill>
                <a:schemeClr val="bg2">
                  <a:lumMod val="50000"/>
                </a:schemeClr>
              </a:solidFill>
              <a:latin typeface="+mj-lt"/>
              <a:ea typeface="Century Gothic"/>
              <a:cs typeface="Century Gothic"/>
              <a:sym typeface="Century Gothic"/>
            </a:endParaRP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8117516" y="4767770"/>
            <a:ext cx="2560320" cy="403525"/>
          </a:xfrm>
          <a:prstGeom prst="rect">
            <a:avLst/>
          </a:prstGeom>
        </p:spPr>
      </p:pic>
    </p:spTree>
    <p:extLst>
      <p:ext uri="{BB962C8B-B14F-4D97-AF65-F5344CB8AC3E}">
        <p14:creationId xmlns:p14="http://schemas.microsoft.com/office/powerpoint/2010/main" val="238557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5151" y="434119"/>
            <a:ext cx="8292662" cy="830997"/>
          </a:xfrm>
          <a:prstGeom prst="rect">
            <a:avLst/>
          </a:prstGeom>
          <a:noFill/>
        </p:spPr>
        <p:txBody>
          <a:bodyPr wrap="square" rtlCol="0">
            <a:spAutoFit/>
          </a:bodyPr>
          <a:lstStyle/>
          <a:p>
            <a:r>
              <a:rPr lang="en-US" sz="4800" dirty="0" smtClean="0">
                <a:solidFill>
                  <a:schemeClr val="bg1"/>
                </a:solidFill>
              </a:rPr>
              <a:t>Suitability Change Maps </a:t>
            </a:r>
            <a:endParaRPr lang="en-US" sz="4800" dirty="0">
              <a:solidFill>
                <a:schemeClr val="bg1"/>
              </a:solidFill>
            </a:endParaRPr>
          </a:p>
        </p:txBody>
      </p:sp>
      <p:pic>
        <p:nvPicPr>
          <p:cNvPr id="2" name="Picture 1"/>
          <p:cNvPicPr>
            <a:picLocks noChangeAspect="1"/>
          </p:cNvPicPr>
          <p:nvPr/>
        </p:nvPicPr>
        <p:blipFill>
          <a:blip r:embed="rId3"/>
          <a:stretch>
            <a:fillRect/>
          </a:stretch>
        </p:blipFill>
        <p:spPr>
          <a:xfrm>
            <a:off x="1935151" y="1265116"/>
            <a:ext cx="7722660" cy="5442560"/>
          </a:xfrm>
          <a:prstGeom prst="rect">
            <a:avLst/>
          </a:prstGeom>
        </p:spPr>
      </p:pic>
      <p:sp>
        <p:nvSpPr>
          <p:cNvPr id="3" name="TextBox 2"/>
          <p:cNvSpPr txBox="1"/>
          <p:nvPr/>
        </p:nvSpPr>
        <p:spPr>
          <a:xfrm>
            <a:off x="7705917" y="2451207"/>
            <a:ext cx="1828800" cy="1623521"/>
          </a:xfrm>
          <a:prstGeom prst="rect">
            <a:avLst/>
          </a:prstGeom>
          <a:solidFill>
            <a:schemeClr val="bg1"/>
          </a:solidFill>
        </p:spPr>
        <p:txBody>
          <a:bodyPr wrap="none" rtlCol="0">
            <a:spAutoFit/>
          </a:bodyPr>
          <a:lstStyle/>
          <a:p>
            <a:pPr>
              <a:lnSpc>
                <a:spcPct val="150000"/>
              </a:lnSpc>
              <a:spcAft>
                <a:spcPts val="100"/>
              </a:spcAft>
            </a:pPr>
            <a:r>
              <a:rPr lang="en-US" sz="900" dirty="0" smtClean="0"/>
              <a:t>0</a:t>
            </a:r>
          </a:p>
          <a:p>
            <a:pPr>
              <a:lnSpc>
                <a:spcPct val="150000"/>
              </a:lnSpc>
              <a:spcAft>
                <a:spcPts val="100"/>
              </a:spcAft>
            </a:pPr>
            <a:r>
              <a:rPr lang="en-US" sz="900" dirty="0" smtClean="0"/>
              <a:t>Potential Foraging to Unsuitable</a:t>
            </a:r>
          </a:p>
          <a:p>
            <a:pPr>
              <a:lnSpc>
                <a:spcPct val="150000"/>
              </a:lnSpc>
              <a:spcAft>
                <a:spcPts val="100"/>
              </a:spcAft>
            </a:pPr>
            <a:r>
              <a:rPr lang="en-US" sz="900" dirty="0" smtClean="0"/>
              <a:t>Improvable to Unsuitable</a:t>
            </a:r>
          </a:p>
          <a:p>
            <a:pPr>
              <a:lnSpc>
                <a:spcPct val="150000"/>
              </a:lnSpc>
              <a:spcAft>
                <a:spcPts val="100"/>
              </a:spcAft>
            </a:pPr>
            <a:r>
              <a:rPr lang="en-US" sz="900" dirty="0" smtClean="0"/>
              <a:t>Unsuitable to Potential Foraging</a:t>
            </a:r>
          </a:p>
          <a:p>
            <a:pPr>
              <a:lnSpc>
                <a:spcPct val="150000"/>
              </a:lnSpc>
              <a:spcAft>
                <a:spcPts val="100"/>
              </a:spcAft>
            </a:pPr>
            <a:r>
              <a:rPr lang="en-US" sz="900" dirty="0" smtClean="0"/>
              <a:t>Unsuitable to Improvable</a:t>
            </a:r>
          </a:p>
          <a:p>
            <a:pPr>
              <a:lnSpc>
                <a:spcPct val="150000"/>
              </a:lnSpc>
              <a:spcAft>
                <a:spcPts val="100"/>
              </a:spcAft>
            </a:pPr>
            <a:r>
              <a:rPr lang="en-US" sz="900" dirty="0" smtClean="0"/>
              <a:t>Suitable to Improvable</a:t>
            </a:r>
          </a:p>
          <a:p>
            <a:pPr>
              <a:lnSpc>
                <a:spcPct val="150000"/>
              </a:lnSpc>
              <a:spcAft>
                <a:spcPts val="100"/>
              </a:spcAft>
            </a:pPr>
            <a:r>
              <a:rPr lang="en-US" sz="900" dirty="0" smtClean="0"/>
              <a:t>Improvable to Suitable</a:t>
            </a:r>
            <a:endParaRPr lang="en-US" sz="900" dirty="0"/>
          </a:p>
        </p:txBody>
      </p:sp>
    </p:spTree>
    <p:extLst>
      <p:ext uri="{BB962C8B-B14F-4D97-AF65-F5344CB8AC3E}">
        <p14:creationId xmlns:p14="http://schemas.microsoft.com/office/powerpoint/2010/main" val="152827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15481</TotalTime>
  <Words>1816</Words>
  <Application>Microsoft Office PowerPoint</Application>
  <PresentationFormat>Widescreen</PresentationFormat>
  <Paragraphs>202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Garamond</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287</cp:revision>
  <dcterms:created xsi:type="dcterms:W3CDTF">2015-05-18T13:26:09Z</dcterms:created>
  <dcterms:modified xsi:type="dcterms:W3CDTF">2017-03-30T21:43:47Z</dcterms:modified>
</cp:coreProperties>
</file>