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320" r:id="rId2"/>
    <p:sldId id="300" r:id="rId3"/>
    <p:sldId id="301" r:id="rId4"/>
    <p:sldId id="299" r:id="rId5"/>
    <p:sldId id="309" r:id="rId6"/>
    <p:sldId id="340" r:id="rId7"/>
    <p:sldId id="324" r:id="rId8"/>
    <p:sldId id="335" r:id="rId9"/>
    <p:sldId id="332" r:id="rId10"/>
    <p:sldId id="336" r:id="rId11"/>
    <p:sldId id="344" r:id="rId12"/>
    <p:sldId id="337" r:id="rId13"/>
    <p:sldId id="339" r:id="rId14"/>
    <p:sldId id="329" r:id="rId15"/>
    <p:sldId id="330" r:id="rId16"/>
    <p:sldId id="306" r:id="rId17"/>
    <p:sldId id="307" r:id="rId18"/>
    <p:sldId id="308" r:id="rId19"/>
    <p:sldId id="296" r:id="rId20"/>
    <p:sldId id="316" r:id="rId2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VELOP-15" initials="D" lastIdx="17" clrIdx="0">
    <p:extLst/>
  </p:cmAuthor>
  <p:cmAuthor id="2" name="DEVELOP-14" initials="D" lastIdx="13" clrIdx="1">
    <p:extLst/>
  </p:cmAuthor>
  <p:cmAuthor id="3" name="DEVELOP-13" initials="D" lastIdx="59" clrIdx="2">
    <p:extLst/>
  </p:cmAuthor>
  <p:cmAuthor id="4" name="Mercedes Bartkovich" initials="MB" lastIdx="12" clrIdx="3"/>
  <p:cmAuthor id="5" name="Lubkin, Sara H. (GSFC-6170)[DEVELOP]" initials="LSH(" lastIdx="1" clrIdx="4">
    <p:extLst>
      <p:ext uri="{19B8F6BF-5375-455C-9EA6-DF929625EA0E}">
        <p15:presenceInfo xmlns:p15="http://schemas.microsoft.com/office/powerpoint/2012/main" userId="S-1-5-21-330711430-3775241029-4075259233-721952" providerId="AD"/>
      </p:ext>
    </p:extLst>
  </p:cmAuthor>
  <p:cmAuthor id="6" name="Clayton, Amanda L. (LARC-E3)[SSAI DEVELOP]" initials="CAL(D" lastIdx="2" clrIdx="5">
    <p:extLst>
      <p:ext uri="{19B8F6BF-5375-455C-9EA6-DF929625EA0E}">
        <p15:presenceInfo xmlns:p15="http://schemas.microsoft.com/office/powerpoint/2012/main" userId="S-1-5-21-330711430-3775241029-4075259233-6824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38C5"/>
    <a:srgbClr val="B620A1"/>
    <a:srgbClr val="2E8652"/>
    <a:srgbClr val="7EB761"/>
    <a:srgbClr val="E9A149"/>
    <a:srgbClr val="3CF440"/>
    <a:srgbClr val="00CC99"/>
    <a:srgbClr val="FFFFFF"/>
    <a:srgbClr val="57688F"/>
    <a:srgbClr val="F4BE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69" autoAdjust="0"/>
    <p:restoredTop sz="78190" autoAdjust="0"/>
  </p:normalViewPr>
  <p:slideViewPr>
    <p:cSldViewPr snapToGrid="0">
      <p:cViewPr varScale="1">
        <p:scale>
          <a:sx n="87" d="100"/>
          <a:sy n="87" d="100"/>
        </p:scale>
        <p:origin x="450" y="90"/>
      </p:cViewPr>
      <p:guideLst>
        <p:guide orient="horz" pos="2184"/>
        <p:guide pos="3840"/>
      </p:guideLst>
    </p:cSldViewPr>
  </p:slideViewPr>
  <p:notesTextViewPr>
    <p:cViewPr>
      <p:scale>
        <a:sx n="1" d="1"/>
        <a:sy n="1" d="1"/>
      </p:scale>
      <p:origin x="0" y="0"/>
    </p:cViewPr>
  </p:notesText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B0551F6-EE6B-48C5-A43A-C7EC1BD5F541}" type="datetimeFigureOut">
              <a:rPr lang="en-US" smtClean="0"/>
              <a:t>11/14/2017</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610F9C2-AEC2-40AC-908E-7B015EE0924C}" type="datetimeFigureOut">
              <a:rPr lang="en-US" smtClean="0"/>
              <a:t>11/14/2017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1076121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ESI distribution models were constructed using the USGS Software for Assisted Habitat Modeling (SAHM). Input different  data here and data would be pre-processed in certain modules.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In SAHM, we use the </a:t>
            </a:r>
            <a:r>
              <a:rPr lang="en-US" b="1" dirty="0" err="1"/>
              <a:t>CovariateCorrelationAndSeleciton</a:t>
            </a:r>
            <a:r>
              <a:rPr lang="en-US" dirty="0"/>
              <a:t> module to perform a detailed inspection of the data and to filter out highly correlated predictors. </a:t>
            </a:r>
            <a:r>
              <a:rPr lang="en-US" sz="1200" kern="1200" dirty="0">
                <a:solidFill>
                  <a:schemeClr val="tx1"/>
                </a:solidFill>
                <a:effectLst/>
                <a:latin typeface="+mn-lt"/>
                <a:ea typeface="+mn-ea"/>
                <a:cs typeface="+mn-cs"/>
              </a:rPr>
              <a:t>In this module, it is shown that the relationship between each predictor and the response of each predictor to dependent variable. </a:t>
            </a:r>
          </a:p>
          <a:p>
            <a:endParaRPr lang="en-US" dirty="0"/>
          </a:p>
          <a:p>
            <a:r>
              <a:rPr lang="en-US" dirty="0"/>
              <a:t>Finally, we used NDMI, NDVI, elevation, aspect, slop, mean temperature, mean precipitation, Near Infrared band and tasseled cap brightness as predictors in our study.</a:t>
            </a:r>
          </a:p>
          <a:p>
            <a:endParaRPr lang="en-US" dirty="0"/>
          </a:p>
          <a:p>
            <a:r>
              <a:rPr lang="en-US" dirty="0"/>
              <a:t>For modeling invasive grass distribution, five different Species Distribution Models (SDM) incorporated by SAHM software were used. The SDMs included Boosted Regression Trees (BRT), Random Forest (RF), multivariate adaptive regression splines (MARS), generalized linear model (GLM), and </a:t>
            </a:r>
            <a:r>
              <a:rPr lang="en-US" dirty="0" err="1"/>
              <a:t>MaxEnt</a:t>
            </a:r>
            <a:r>
              <a:rPr lang="en-US" dirty="0"/>
              <a:t> (West et al., 2017). </a:t>
            </a:r>
          </a:p>
          <a:p>
            <a:endParaRPr lang="en-US" dirty="0"/>
          </a:p>
          <a:p>
            <a:r>
              <a:rPr lang="en-US" dirty="0" err="1"/>
              <a:t>Parc</a:t>
            </a:r>
            <a:r>
              <a:rPr lang="en-US" dirty="0"/>
              <a:t>(</a:t>
            </a:r>
            <a:r>
              <a:rPr lang="en-US" dirty="0">
                <a:effectLst/>
              </a:rPr>
              <a:t>The Projection, Aggregation, Resampling, and Clipping (PARC) module is a powerful utility</a:t>
            </a:r>
            <a:r>
              <a:rPr lang="en-US" baseline="0" dirty="0">
                <a:effectLst/>
              </a:rPr>
              <a:t> </a:t>
            </a:r>
            <a:r>
              <a:rPr lang="en-US" dirty="0">
                <a:effectLst/>
              </a:rPr>
              <a:t>that automates the preparation steps required for using raster layers in most geospatial</a:t>
            </a:r>
            <a:r>
              <a:rPr lang="en-US" baseline="0" dirty="0">
                <a:effectLst/>
              </a:rPr>
              <a:t> </a:t>
            </a:r>
            <a:r>
              <a:rPr lang="en-US" dirty="0">
                <a:effectLst/>
              </a:rPr>
              <a:t>modeling packages.</a:t>
            </a:r>
            <a:r>
              <a:rPr lang="en-US" dirty="0"/>
              <a:t>)</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10</a:t>
            </a:fld>
            <a:endParaRPr lang="en-US"/>
          </a:p>
        </p:txBody>
      </p:sp>
    </p:spTree>
    <p:extLst>
      <p:ext uri="{BB962C8B-B14F-4D97-AF65-F5344CB8AC3E}">
        <p14:creationId xmlns:p14="http://schemas.microsoft.com/office/powerpoint/2010/main" val="956569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SAHM software produces several graphics that can be used to compare various aspects of model evaluation. The</a:t>
            </a:r>
            <a:r>
              <a:rPr lang="en-US" dirty="0"/>
              <a:t> main metric we used to evaluate models’ results was Test Area Under the Receiver Operating Characteristic Curve (AUC), to be simple,</a:t>
            </a:r>
            <a:r>
              <a:rPr lang="en-US" baseline="0" dirty="0"/>
              <a:t> the value to adjust the </a:t>
            </a:r>
            <a:r>
              <a:rPr lang="en-US" sz="1200" kern="1200" dirty="0">
                <a:solidFill>
                  <a:schemeClr val="tx1"/>
                </a:solidFill>
                <a:effectLst/>
                <a:latin typeface="+mn-lt"/>
                <a:ea typeface="+mn-ea"/>
                <a:cs typeface="+mn-cs"/>
              </a:rPr>
              <a:t>ability to discriminate between presence and absence.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11</a:t>
            </a:fld>
            <a:endParaRPr lang="en-US"/>
          </a:p>
        </p:txBody>
      </p:sp>
    </p:spTree>
    <p:extLst>
      <p:ext uri="{BB962C8B-B14F-4D97-AF65-F5344CB8AC3E}">
        <p14:creationId xmlns:p14="http://schemas.microsoft.com/office/powerpoint/2010/main" val="3390933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standard recommendation for AUC scores is that scores between 0.9 and 1.0 are excellent, between 0.8 and 0 .9 are good and anything less than 0.6 is poor. We further used Percent Classified Correctly (PPC), Sensitivity, and specificity as our evaluation metrics.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Based on the metric outputs, it shows that random forest model performs the best to distinguish ESI distribution, with elevation and mean temperature in June the most important predictors.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there is a strong disparity between the curves for the training data and either the testing split or cross validation standard deviation curves, this can be indicative of model overfitting.</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2829874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final map generated from the output of our model. The maps are overlaid on DEM map. We masked the areas based on the elevation and landcover. Provided the information from our partner and locating the places with ESI presence, all areas above 8000 feet (2400 meters) were considered the No-ESI zone and were removed. In addition, the map was masked for grassland and shrubland referring to the field data. Since we conducted the model for seven years due to time constraint, here are six of the cover maps for past years from 1986 to 2009. The final map we obtained were probability map. Lets begin with the year 1986. The ESI coverage higher than 0.8 probability values are shown in the map and we can see the changes gradually. Keeping in mind that we used the present data to estimate the past coverage, you can see the odd in the years 2000, 2006 and 2009.</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2310027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present cover map overlaid on DEM map showing the presence of ESI species in three different hierarchy. The probability from 0 to 1 was classified into low, medium and high based on equal intervals. Below 0.33 represented by blue color shows the lower coverage of ESI species, 0.34 to 0.66 represented by yellow color show the intermediate ESI species coverage and anything above 0.67 represented by red color show the highest ESI coverage in this map. In the inset map, you can see the highest ESI coverage overlaid on </a:t>
            </a:r>
            <a:r>
              <a:rPr lang="en-US" baseline="0" dirty="0"/>
              <a:t>National Agriculture Imagery Program(NAIP) aerial images with 1 meter spatial resolution. Here, ESI polygons, field data having invasive species, are shown with black boundary.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14</a:t>
            </a:fld>
            <a:endParaRPr lang="en-US"/>
          </a:p>
        </p:txBody>
      </p:sp>
    </p:spTree>
    <p:extLst>
      <p:ext uri="{BB962C8B-B14F-4D97-AF65-F5344CB8AC3E}">
        <p14:creationId xmlns:p14="http://schemas.microsoft.com/office/powerpoint/2010/main" val="3961729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ESI Bio-climatic forecasting map for 2050. </a:t>
            </a:r>
          </a:p>
          <a:p>
            <a:r>
              <a:rPr lang="en-US" baseline="0" dirty="0"/>
              <a:t> </a:t>
            </a:r>
          </a:p>
          <a:p>
            <a:r>
              <a:rPr lang="en-US" baseline="0" dirty="0"/>
              <a:t>The climatic data obtained from </a:t>
            </a:r>
            <a:r>
              <a:rPr lang="en-US" baseline="0" dirty="0" err="1"/>
              <a:t>WorldClim</a:t>
            </a:r>
            <a:r>
              <a:rPr lang="en-US" baseline="0" dirty="0"/>
              <a:t> and generated by Geophysical Fluid Dynamics Laboratory (GFDL-CM3) was used in modeling the forecast. 19 different bioclimatic variables derived from temperature and precipitation were used. Here, we can see the forecasted map for 2050 for the climate scenario RCP 2.6. </a:t>
            </a:r>
            <a:r>
              <a:rPr lang="en-US" dirty="0"/>
              <a:t>Representative Concentration pathways (RCPs) are climate change scenarios based off time-dependent projections of the atmosphere’s increase of greenhouse gases. Each scenario varies by concentration of atmospheric carbon dioxide. Here in the map, the probability from 0.4 to 0.7 is represented by orange color and probability from 0.71 to 1 are represented by red color showing the extremity.</a:t>
            </a:r>
          </a:p>
        </p:txBody>
      </p:sp>
      <p:sp>
        <p:nvSpPr>
          <p:cNvPr id="4" name="Slide Number Placeholder 3"/>
          <p:cNvSpPr>
            <a:spLocks noGrp="1"/>
          </p:cNvSpPr>
          <p:nvPr>
            <p:ph type="sldNum" sz="quarter" idx="10"/>
          </p:nvPr>
        </p:nvSpPr>
        <p:spPr/>
        <p:txBody>
          <a:bodyPr/>
          <a:lstStyle/>
          <a:p>
            <a:fld id="{0535C12C-436B-478B-9EA8-7D7AB2695871}" type="slidenum">
              <a:rPr lang="en-US" smtClean="0"/>
              <a:t>15</a:t>
            </a:fld>
            <a:endParaRPr lang="en-US"/>
          </a:p>
        </p:txBody>
      </p:sp>
    </p:spTree>
    <p:extLst>
      <p:ext uri="{BB962C8B-B14F-4D97-AF65-F5344CB8AC3E}">
        <p14:creationId xmlns:p14="http://schemas.microsoft.com/office/powerpoint/2010/main" val="37663050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Random Forest performed the best among the five models using the Landsat and SRTM data as inputs. ESI species coverage have increased especially at the norther boarder of YNP as shown by the cover maps. And, the bio-climatic forecasting map suggest that the ESI species coverage will grow extensively in the park.</a:t>
            </a:r>
          </a:p>
        </p:txBody>
      </p:sp>
      <p:sp>
        <p:nvSpPr>
          <p:cNvPr id="4" name="Slide Number Placeholder 3"/>
          <p:cNvSpPr>
            <a:spLocks noGrp="1"/>
          </p:cNvSpPr>
          <p:nvPr>
            <p:ph type="sldNum" sz="quarter" idx="10"/>
          </p:nvPr>
        </p:nvSpPr>
        <p:spPr/>
        <p:txBody>
          <a:bodyPr/>
          <a:lstStyle/>
          <a:p>
            <a:fld id="{0535C12C-436B-478B-9EA8-7D7AB2695871}" type="slidenum">
              <a:rPr lang="en-US" smtClean="0"/>
              <a:t>16</a:t>
            </a:fld>
            <a:endParaRPr lang="en-US"/>
          </a:p>
        </p:txBody>
      </p:sp>
    </p:spTree>
    <p:extLst>
      <p:ext uri="{BB962C8B-B14F-4D97-AF65-F5344CB8AC3E}">
        <p14:creationId xmlns:p14="http://schemas.microsoft.com/office/powerpoint/2010/main" val="1293144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limitations of our study are inadequate field data, high snow cover and high cloud cover during the growing season of ESI species.</a:t>
            </a:r>
            <a:endParaRPr lang="en-US" dirty="0">
              <a:solidFill>
                <a:schemeClr val="bg2">
                  <a:lumMod val="50000"/>
                </a:schemeClr>
              </a:solidFill>
            </a:endParaRPr>
          </a:p>
          <a:p>
            <a:pPr defTabSz="931774">
              <a:defRPr/>
            </a:pPr>
            <a:r>
              <a:rPr lang="en-US" dirty="0">
                <a:solidFill>
                  <a:schemeClr val="bg2">
                    <a:lumMod val="50000"/>
                  </a:schemeClr>
                </a:solidFill>
              </a:rPr>
              <a:t>Our future climate data were limited to the year 2050 for forecast model running.</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17</a:t>
            </a:fld>
            <a:endParaRPr lang="en-US"/>
          </a:p>
        </p:txBody>
      </p:sp>
    </p:spTree>
    <p:extLst>
      <p:ext uri="{BB962C8B-B14F-4D97-AF65-F5344CB8AC3E}">
        <p14:creationId xmlns:p14="http://schemas.microsoft.com/office/powerpoint/2010/main" val="2899237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future, we can incorporate adequate field data for accuracy. More research can be done to assess the higher resolution than Landsat utility to improvise ESI maps. Can work on the techniques of masking cloud and snow cover to make better maps. And, higher resolution of climate data, if possible, can be used to increase the precision of current and future maps.</a:t>
            </a:r>
          </a:p>
        </p:txBody>
      </p:sp>
      <p:sp>
        <p:nvSpPr>
          <p:cNvPr id="4" name="Slide Number Placeholder 3"/>
          <p:cNvSpPr>
            <a:spLocks noGrp="1"/>
          </p:cNvSpPr>
          <p:nvPr>
            <p:ph type="sldNum" sz="quarter" idx="10"/>
          </p:nvPr>
        </p:nvSpPr>
        <p:spPr/>
        <p:txBody>
          <a:bodyPr/>
          <a:lstStyle/>
          <a:p>
            <a:fld id="{0535C12C-436B-478B-9EA8-7D7AB2695871}" type="slidenum">
              <a:rPr lang="en-US" smtClean="0"/>
              <a:t>18</a:t>
            </a:fld>
            <a:endParaRPr lang="en-US"/>
          </a:p>
        </p:txBody>
      </p:sp>
    </p:spTree>
    <p:extLst>
      <p:ext uri="{BB962C8B-B14F-4D97-AF65-F5344CB8AC3E}">
        <p14:creationId xmlns:p14="http://schemas.microsoft.com/office/powerpoint/2010/main" val="1514725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team like to acknowledge Joseph Spruce, Dr. Cecil, Bob and Dr. West for their continuous support, feedback and suggestions throughout the project. We would also like to thank our partners, National Park Service, Yellowstone National Park especially Heidi, Sam, Stefanie and Ann for their constructive feedback, enthusiasm, support as well as for providing the great video clips for the project video. We are grateful to Dr. William Christie and Dr. Bill Hargrove from USDA Forest Service-Southern Research Station for providing the USFS </a:t>
            </a:r>
            <a:r>
              <a:rPr lang="en-US" dirty="0" err="1"/>
              <a:t>ForWan</a:t>
            </a:r>
            <a:r>
              <a:rPr lang="en-US" dirty="0"/>
              <a:t> Phenology dataset. </a:t>
            </a:r>
          </a:p>
          <a:p>
            <a:endParaRPr lang="en-US" dirty="0"/>
          </a:p>
          <a:p>
            <a:r>
              <a:rPr lang="en-US" dirty="0"/>
              <a:t>Thank you all.</a:t>
            </a:r>
          </a:p>
        </p:txBody>
      </p:sp>
      <p:sp>
        <p:nvSpPr>
          <p:cNvPr id="4" name="Slide Number Placeholder 3"/>
          <p:cNvSpPr>
            <a:spLocks noGrp="1"/>
          </p:cNvSpPr>
          <p:nvPr>
            <p:ph type="sldNum" sz="quarter" idx="10"/>
          </p:nvPr>
        </p:nvSpPr>
        <p:spPr/>
        <p:txBody>
          <a:bodyPr/>
          <a:lstStyle/>
          <a:p>
            <a:fld id="{0535C12C-436B-478B-9EA8-7D7AB2695871}" type="slidenum">
              <a:rPr lang="en-US" smtClean="0"/>
              <a:t>19</a:t>
            </a:fld>
            <a:endParaRPr lang="en-US"/>
          </a:p>
        </p:txBody>
      </p:sp>
    </p:spTree>
    <p:extLst>
      <p:ext uri="{BB962C8B-B14F-4D97-AF65-F5344CB8AC3E}">
        <p14:creationId xmlns:p14="http://schemas.microsoft.com/office/powerpoint/2010/main" val="153061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Early-season invasive annual grass species, referred to as ESI hereafter, are widely distributed across the western United States. Accelerated in growth by climate change and human disturbance, early germination and shallow, nitrogen-fixing, root systems allows ESI species to outcompete endemic grass and forb species.  </a:t>
            </a:r>
            <a:endParaRPr lang="en-US" b="0" dirty="0">
              <a:effectLst/>
            </a:endParaRPr>
          </a:p>
          <a:p>
            <a:pPr rtl="0"/>
            <a:r>
              <a:rPr lang="en-US" b="0" dirty="0">
                <a:effectLst/>
              </a:rPr>
              <a:t/>
            </a:r>
            <a:br>
              <a:rPr lang="en-US" b="0" dirty="0">
                <a:effectLst/>
              </a:rPr>
            </a:br>
            <a:r>
              <a:rPr lang="en-US" b="1" dirty="0"/>
              <a:t>Community Concerns (slide 2):</a:t>
            </a:r>
            <a:endParaRPr lang="en-US" b="0" dirty="0">
              <a:effectLst/>
            </a:endParaRPr>
          </a:p>
          <a:p>
            <a:pPr rtl="0"/>
            <a:r>
              <a:rPr lang="en-US" b="0" dirty="0">
                <a:effectLst/>
              </a:rPr>
              <a:t/>
            </a:r>
            <a:br>
              <a:rPr lang="en-US" b="0" dirty="0">
                <a:effectLst/>
              </a:rPr>
            </a:br>
            <a:r>
              <a:rPr lang="en-US" dirty="0"/>
              <a:t>Recent fires and disturbance due to park expansion and visitor use has rendered Yellowstone National Park highly susceptible to continued early season invasion, as well as increased fire frequency and severity in areas populated by these grasses, as many are flammable in nature such as </a:t>
            </a:r>
            <a:r>
              <a:rPr lang="en-US" dirty="0" err="1"/>
              <a:t>cheatgrass</a:t>
            </a:r>
            <a:r>
              <a:rPr lang="en-US" dirty="0"/>
              <a:t>.  Competition between early season invasive and endemic species leads to lower biodiversity and possible changes in the ecology of the landscape and fire regime, ultimately affecting wildlife populations, such as bison, bighorn sheep, and elk that are dependent upon native flora.</a:t>
            </a:r>
            <a:endParaRPr lang="en-US" b="0" dirty="0">
              <a:effectLst/>
            </a:endParaRPr>
          </a:p>
          <a:p>
            <a:r>
              <a:rPr lang="en-US" dirty="0"/>
              <a:t/>
            </a:r>
            <a:br>
              <a:rPr lang="en-US" dirty="0"/>
            </a:b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a:t>
            </a:fld>
            <a:endParaRPr lang="en-US"/>
          </a:p>
        </p:txBody>
      </p:sp>
    </p:spTree>
    <p:extLst>
      <p:ext uri="{BB962C8B-B14F-4D97-AF65-F5344CB8AC3E}">
        <p14:creationId xmlns:p14="http://schemas.microsoft.com/office/powerpoint/2010/main" val="2123656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Sunrise at </a:t>
            </a:r>
            <a:r>
              <a:rPr lang="en-US" dirty="0" err="1"/>
              <a:t>Blacktail</a:t>
            </a:r>
            <a:r>
              <a:rPr lang="en-US" dirty="0"/>
              <a:t> Pond, URL: https://www.flickr.com/photos/yellowstonenps/15140421613/in/dateposted/</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20</a:t>
            </a:fld>
            <a:endParaRPr lang="en-US"/>
          </a:p>
        </p:txBody>
      </p:sp>
    </p:spTree>
    <p:extLst>
      <p:ext uri="{BB962C8B-B14F-4D97-AF65-F5344CB8AC3E}">
        <p14:creationId xmlns:p14="http://schemas.microsoft.com/office/powerpoint/2010/main" val="1385696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Yellowstone Ecological Forecasting team partnered with the National Park Service at Yellowstone National Park with the goal in mind to map early season invasive (ESI) species inside Yellowstone National Park. The main objectives of this project were to generate a Cover Time Series Map showing the spatial and temporal distribution of ESI species from 1985 to 2017 and to generate the bioclimatic Forecasting Map that will allow our partners to track the future progression of the ESI species to the year 2050 based on projected climatic conditions.</a:t>
            </a:r>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a:p>
        </p:txBody>
      </p:sp>
    </p:spTree>
    <p:extLst>
      <p:ext uri="{BB962C8B-B14F-4D97-AF65-F5344CB8AC3E}">
        <p14:creationId xmlns:p14="http://schemas.microsoft.com/office/powerpoint/2010/main" val="893222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previously stated, Yellowstone National Park located mostly in Wyoming is the study area for this project. The park expands  9000 square Kilometers across three congressional districts. Yellowstone National Park is rich in biodiversity as shown in this 2011 National Land Cover map. The bright green color displaying the grassland that covers approximately 10% of the national park area. Both shrub and grasslands were of primary concern for tracking ESI species, particularly in the park's Northern Range and areas of low elevation. The EZI zones pictured above are recorded areas of ESI species inhabitation.</a:t>
            </a:r>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a:p>
        </p:txBody>
      </p:sp>
    </p:spTree>
    <p:extLst>
      <p:ext uri="{BB962C8B-B14F-4D97-AF65-F5344CB8AC3E}">
        <p14:creationId xmlns:p14="http://schemas.microsoft.com/office/powerpoint/2010/main" val="3361257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These are some examples of early season invasive species our partners have collected field data in the park. As I have mentioned there is </a:t>
            </a:r>
            <a:r>
              <a:rPr lang="en-US" dirty="0" err="1"/>
              <a:t>cheatgrass</a:t>
            </a:r>
            <a:r>
              <a:rPr lang="en-US" dirty="0"/>
              <a:t> displayed in the top left corner is the most problematic, another widely distributed invasive grass on the top right is annual wheatgrass, and then Bluegrass, in the left corner, which is less common but still crowds out native grasses. Lastly we have Alyssum, which is a long blooming annual plant. </a:t>
            </a:r>
          </a:p>
          <a:p>
            <a:pPr rtl="0"/>
            <a:endParaRPr lang="en-US" b="0" dirty="0">
              <a:effectLst/>
            </a:endParaRPr>
          </a:p>
          <a:p>
            <a:r>
              <a:rPr lang="en-US" dirty="0" err="1"/>
              <a:t>Cheatgrass</a:t>
            </a:r>
            <a:r>
              <a:rPr lang="en-US" dirty="0"/>
              <a:t> image: https://www.nps.gov/media/photo/gallery.htm?id=02DE9718-155D-4519-3E711C30B6E089DB</a:t>
            </a:r>
          </a:p>
          <a:p>
            <a:r>
              <a:rPr lang="en-US" dirty="0"/>
              <a:t>Bluegrass images: https://www.nps.gov/wica/learn/nature/grasses-bulbous-bluegrass.htm, https://plants.usda.gov/java/largeImage?imageID=pobu_007_avp.jpg</a:t>
            </a:r>
          </a:p>
          <a:p>
            <a:r>
              <a:rPr lang="en-US" dirty="0"/>
              <a:t>Wheatgrass image: https://plants.usda.gov/java/largeImage?imageID=ertr13_001_ahp.jpg (Credit: Cassondra Skinner, hosted by the USDA-NRCS PLANTS Database)</a:t>
            </a:r>
          </a:p>
          <a:p>
            <a:r>
              <a:rPr lang="en-US" dirty="0"/>
              <a:t>Alyssum species: https://upload.wikimedia.org/wikipedia/commons/e/ec/Alyssum_desertorum_7702.JPG</a:t>
            </a:r>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4010544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Here are the NASA Earth observations we used for both mapping the past and current ESI coverage and forecast coverage of ESI species within the park ; Landsat 8 OLI, Landsat 5 TM, Terra and Aqua Modis, and the Shuttle Radar Topography mission satellite. From here, </a:t>
            </a:r>
            <a:r>
              <a:rPr lang="en-US" sz="1200" b="0" i="0" u="none" strike="noStrike" kern="1200" dirty="0" err="1">
                <a:solidFill>
                  <a:schemeClr val="tx1"/>
                </a:solidFill>
                <a:effectLst/>
                <a:latin typeface="+mn-lt"/>
                <a:ea typeface="+mn-ea"/>
                <a:cs typeface="+mn-cs"/>
              </a:rPr>
              <a:t>Zhe</a:t>
            </a:r>
            <a:r>
              <a:rPr lang="en-US" sz="1200" b="0" i="0" u="none" strike="noStrike" kern="1200" dirty="0">
                <a:solidFill>
                  <a:schemeClr val="tx1"/>
                </a:solidFill>
                <a:effectLst/>
                <a:latin typeface="+mn-lt"/>
                <a:ea typeface="+mn-ea"/>
                <a:cs typeface="+mn-cs"/>
              </a:rPr>
              <a:t> will explain how we incorporated the data we collected from these satellites into our study. </a:t>
            </a:r>
            <a:endParaRPr lang="fr-FR" dirty="0"/>
          </a:p>
          <a:p>
            <a:endParaRPr lang="fr-FR" dirty="0"/>
          </a:p>
          <a:p>
            <a:endParaRPr lang="fr-FR" dirty="0"/>
          </a:p>
          <a:p>
            <a:r>
              <a:rPr lang="fr-FR" dirty="0"/>
              <a:t>The NASA </a:t>
            </a:r>
            <a:r>
              <a:rPr lang="fr-FR" dirty="0" err="1"/>
              <a:t>Earth</a:t>
            </a:r>
            <a:r>
              <a:rPr lang="fr-FR" dirty="0"/>
              <a:t> observations </a:t>
            </a:r>
            <a:r>
              <a:rPr lang="fr-FR" dirty="0" err="1"/>
              <a:t>incorporated</a:t>
            </a:r>
            <a:r>
              <a:rPr lang="fr-FR" dirty="0"/>
              <a:t> in </a:t>
            </a:r>
            <a:r>
              <a:rPr lang="fr-FR" dirty="0" err="1"/>
              <a:t>this</a:t>
            </a:r>
            <a:r>
              <a:rPr lang="fr-FR" dirty="0"/>
              <a:t> </a:t>
            </a:r>
            <a:r>
              <a:rPr lang="fr-FR" dirty="0" err="1"/>
              <a:t>study</a:t>
            </a:r>
            <a:r>
              <a:rPr lang="fr-FR" dirty="0"/>
              <a:t> </a:t>
            </a:r>
            <a:r>
              <a:rPr lang="fr-FR" dirty="0" err="1"/>
              <a:t>were</a:t>
            </a:r>
            <a:r>
              <a:rPr lang="fr-FR" dirty="0"/>
              <a:t>: Landsat 5 </a:t>
            </a:r>
            <a:r>
              <a:rPr lang="fr-FR" dirty="0" err="1"/>
              <a:t>Thematic</a:t>
            </a:r>
            <a:r>
              <a:rPr lang="fr-FR" dirty="0"/>
              <a:t> Mapper (TM), Landsat 8 </a:t>
            </a:r>
            <a:r>
              <a:rPr lang="fr-FR" dirty="0" err="1"/>
              <a:t>Operational</a:t>
            </a:r>
            <a:r>
              <a:rPr lang="fr-FR" dirty="0"/>
              <a:t> Land Imager (OLI) and Thermal </a:t>
            </a:r>
            <a:r>
              <a:rPr lang="fr-FR" dirty="0" err="1"/>
              <a:t>Infrared</a:t>
            </a:r>
            <a:r>
              <a:rPr lang="fr-FR" dirty="0"/>
              <a:t> </a:t>
            </a:r>
            <a:r>
              <a:rPr lang="fr-FR" dirty="0" err="1"/>
              <a:t>Sensors</a:t>
            </a:r>
            <a:r>
              <a:rPr lang="fr-FR" dirty="0"/>
              <a:t> (TIRS), Terra </a:t>
            </a:r>
            <a:r>
              <a:rPr lang="fr-FR" dirty="0" err="1"/>
              <a:t>Moderate</a:t>
            </a:r>
            <a:r>
              <a:rPr lang="fr-FR" dirty="0"/>
              <a:t> </a:t>
            </a:r>
            <a:r>
              <a:rPr lang="fr-FR" dirty="0" err="1"/>
              <a:t>Resolution</a:t>
            </a:r>
            <a:r>
              <a:rPr lang="fr-FR" dirty="0"/>
              <a:t> Imaging </a:t>
            </a:r>
            <a:r>
              <a:rPr lang="fr-FR" dirty="0" err="1"/>
              <a:t>Sepctroradiometer</a:t>
            </a:r>
            <a:r>
              <a:rPr lang="fr-FR" dirty="0"/>
              <a:t> (MODIS) and Shuttle Radar </a:t>
            </a:r>
            <a:r>
              <a:rPr lang="fr-FR" dirty="0" err="1"/>
              <a:t>Topographic</a:t>
            </a:r>
            <a:r>
              <a:rPr lang="fr-FR" dirty="0"/>
              <a:t> Mission (SRTM).</a:t>
            </a:r>
          </a:p>
          <a:p>
            <a:r>
              <a:rPr lang="fr-FR" dirty="0"/>
              <a:t/>
            </a:r>
            <a:br>
              <a:rPr lang="fr-FR" dirty="0"/>
            </a:br>
            <a:r>
              <a:rPr lang="fr-FR" dirty="0"/>
              <a:t>Satellite Image Source: </a:t>
            </a:r>
            <a:r>
              <a:rPr lang="fr-FR" dirty="0" err="1"/>
              <a:t>NASA’s</a:t>
            </a:r>
            <a:r>
              <a:rPr lang="fr-FR" dirty="0"/>
              <a:t> </a:t>
            </a:r>
            <a:r>
              <a:rPr lang="fr-FR" dirty="0" err="1"/>
              <a:t>Developedia</a:t>
            </a:r>
            <a:endParaRPr lang="fr-FR"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3477926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methodology, first we will talk about data acquisition and data processing. We obtained field data from our partners.</a:t>
            </a:r>
          </a:p>
          <a:p>
            <a:r>
              <a:rPr lang="en-US" dirty="0"/>
              <a:t>The USFS </a:t>
            </a:r>
            <a:r>
              <a:rPr lang="en-US" dirty="0" err="1"/>
              <a:t>ForWarn</a:t>
            </a:r>
            <a:r>
              <a:rPr lang="en-US" dirty="0"/>
              <a:t> MOSDIS Phenology data set were acquired and utilized to identify the early blooming, peak green-up and brown down period of Early Season Invasive species. We obtained Landsat 5 and Landsat 8 for the month ranging from April to October from 1985 to 2017. National Land Cover Data were obtained for 4 different years, 1992, 2001, 2006, 2011. SRTM 30 meter void filled elevation data was acquired as well. Similarly, the climate data were obtained from the </a:t>
            </a:r>
            <a:r>
              <a:rPr lang="en-US" dirty="0" err="1"/>
              <a:t>WorldClim</a:t>
            </a:r>
            <a:r>
              <a:rPr lang="en-US" dirty="0"/>
              <a:t>. </a:t>
            </a:r>
          </a:p>
          <a:p>
            <a:r>
              <a:rPr lang="en-US" dirty="0"/>
              <a:t>After the data acquisition,   the data were processed to obtain the predictor variables. </a:t>
            </a:r>
          </a:p>
          <a:p>
            <a:pPr defTabSz="931774">
              <a:defRPr/>
            </a:pP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7</a:t>
            </a:fld>
            <a:endParaRPr lang="en-US"/>
          </a:p>
        </p:txBody>
      </p:sp>
    </p:spTree>
    <p:extLst>
      <p:ext uri="{BB962C8B-B14F-4D97-AF65-F5344CB8AC3E}">
        <p14:creationId xmlns:p14="http://schemas.microsoft.com/office/powerpoint/2010/main" val="2480640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We obtained field data in the form of polygons from our partner. They included 260 polygons with ESI species and 22 polygons with native vegetation. Based on this, we generated 1106 random points  with the interval of 30  meter in the form of presence and absence data for modeling. As we can see on the map, the points in red inside the polygon represents presence points and outside the polygon represents absence points.</a:t>
            </a:r>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4067099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few of the variable layers we used in modeling. For example, the first one is the mean annual temperature, the last one is NDMI (Normalized Difference Moisture Index).</a:t>
            </a:r>
          </a:p>
        </p:txBody>
      </p:sp>
      <p:sp>
        <p:nvSpPr>
          <p:cNvPr id="4" name="Slide Number Placeholder 3"/>
          <p:cNvSpPr>
            <a:spLocks noGrp="1"/>
          </p:cNvSpPr>
          <p:nvPr>
            <p:ph type="sldNum" sz="quarter" idx="10"/>
          </p:nvPr>
        </p:nvSpPr>
        <p:spPr/>
        <p:txBody>
          <a:bodyPr/>
          <a:lstStyle/>
          <a:p>
            <a:fld id="{0535C12C-436B-478B-9EA8-7D7AB2695871}" type="slidenum">
              <a:rPr lang="en-US" smtClean="0"/>
              <a:t>9</a:t>
            </a:fld>
            <a:endParaRPr lang="en-US"/>
          </a:p>
        </p:txBody>
      </p:sp>
    </p:spTree>
    <p:extLst>
      <p:ext uri="{BB962C8B-B14F-4D97-AF65-F5344CB8AC3E}">
        <p14:creationId xmlns:p14="http://schemas.microsoft.com/office/powerpoint/2010/main" val="35593817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9" name="TextBox 8"/>
          <p:cNvSpPr txBox="1"/>
          <p:nvPr userDrawn="1"/>
        </p:nvSpPr>
        <p:spPr>
          <a:xfrm>
            <a:off x="8944500" y="442912"/>
            <a:ext cx="1962150" cy="415498"/>
          </a:xfrm>
          <a:prstGeom prst="rect">
            <a:avLst/>
          </a:prstGeom>
          <a:noFill/>
        </p:spPr>
        <p:txBody>
          <a:bodyPr wrap="square" rtlCol="0">
            <a:spAutoFit/>
          </a:bodyPr>
          <a:lstStyle/>
          <a:p>
            <a:pPr algn="r"/>
            <a:r>
              <a:rPr lang="en-US" sz="1050" dirty="0">
                <a:latin typeface="Arial" panose="020B0604020202020204" pitchFamily="34" charset="0"/>
                <a:cs typeface="Arial" panose="020B0604020202020204" pitchFamily="34" charset="0"/>
              </a:rPr>
              <a:t>National</a:t>
            </a:r>
            <a:r>
              <a:rPr lang="en-US" sz="1050" baseline="0" dirty="0">
                <a:latin typeface="Arial" panose="020B0604020202020204" pitchFamily="34" charset="0"/>
                <a:cs typeface="Arial" panose="020B0604020202020204" pitchFamily="34" charset="0"/>
              </a:rPr>
              <a:t> Aeronautics and</a:t>
            </a:r>
          </a:p>
          <a:p>
            <a:pPr algn="r"/>
            <a:r>
              <a:rPr lang="en-US" sz="1050" baseline="0" dirty="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10" name="Straight Connector 9"/>
          <p:cNvCxnSpPr/>
          <p:nvPr userDrawn="1"/>
        </p:nvCxnSpPr>
        <p:spPr>
          <a:xfrm>
            <a:off x="10930200"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166D1B4-CA4C-4CB8-9969-9E23F625C55E}" type="datetimeFigureOut">
              <a:rPr lang="en-US" smtClean="0"/>
              <a:t>11/14/2017</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EA6FCC4-83B4-4E6B-8274-03791C570A3D}" type="slidenum">
              <a:rPr lang="en-US" smtClean="0"/>
              <a:t>‹#›</a:t>
            </a:fld>
            <a:endParaRPr lang="en-US"/>
          </a:p>
        </p:txBody>
      </p:sp>
    </p:spTree>
    <p:extLst>
      <p:ext uri="{BB962C8B-B14F-4D97-AF65-F5344CB8AC3E}">
        <p14:creationId xmlns:p14="http://schemas.microsoft.com/office/powerpoint/2010/main" val="819986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E529BEB-A669-46EF-AC36-B50837C54C92}" type="datetimeFigureOut">
              <a:rPr lang="en-US" smtClean="0"/>
              <a:t>11/14/2017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E74B40-C664-403F-B0F6-47B93C2893BA}" type="slidenum">
              <a:rPr lang="en-US" smtClean="0"/>
              <a:t>‹#›</a:t>
            </a:fld>
            <a:endParaRPr lang="en-US"/>
          </a:p>
        </p:txBody>
      </p:sp>
    </p:spTree>
    <p:extLst>
      <p:ext uri="{BB962C8B-B14F-4D97-AF65-F5344CB8AC3E}">
        <p14:creationId xmlns:p14="http://schemas.microsoft.com/office/powerpoint/2010/main" val="1784450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2E8652"/>
                </a:solidFill>
              </a:defRPr>
            </a:lvl1pPr>
          </a:lstStyle>
          <a:p>
            <a:r>
              <a:rPr lang="en-US" dirty="0"/>
              <a:t>Slide Title</a:t>
            </a:r>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4" name="Rectangle 3"/>
          <p:cNvSpPr/>
          <p:nvPr userDrawn="1"/>
        </p:nvSpPr>
        <p:spPr>
          <a:xfrm>
            <a:off x="0" y="6812281"/>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2888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2E8652"/>
                </a:solidFill>
              </a:defRPr>
            </a:lvl1pPr>
          </a:lstStyle>
          <a:p>
            <a:r>
              <a:rPr lang="en-US" dirty="0"/>
              <a:t>Slide Title</a:t>
            </a:r>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20367"/>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543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37552"/>
            <a:ext cx="12192000" cy="6858000"/>
          </a:xfrm>
          <a:prstGeom prst="rect">
            <a:avLst/>
          </a:prstGeom>
        </p:spPr>
      </p:pic>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2E8652"/>
                </a:solidFill>
              </a:defRPr>
            </a:lvl1pPr>
          </a:lstStyle>
          <a:p>
            <a:r>
              <a:rPr lang="en-US" dirty="0"/>
              <a:t>Slide Title</a:t>
            </a:r>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0"/>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7974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2E8652"/>
                </a:solidFill>
              </a:defRPr>
            </a:lvl1pPr>
          </a:lstStyle>
          <a:p>
            <a:r>
              <a:rPr lang="en-US" dirty="0"/>
              <a:t>Slide Title</a:t>
            </a:r>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18138"/>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642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2E8652"/>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2E8652"/>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2E8652"/>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2E8652"/>
                </a:solidFill>
              </a:defRPr>
            </a:lvl1pPr>
          </a:lstStyle>
          <a:p>
            <a:r>
              <a:rPr lang="en-US" dirty="0"/>
              <a:t>Slide Title</a:t>
            </a:r>
          </a:p>
        </p:txBody>
      </p:sp>
    </p:spTree>
    <p:extLst>
      <p:ext uri="{BB962C8B-B14F-4D97-AF65-F5344CB8AC3E}">
        <p14:creationId xmlns:p14="http://schemas.microsoft.com/office/powerpoint/2010/main" val="1698387655"/>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2E8652"/>
                </a:solidFill>
              </a:defRPr>
            </a:lvl1pPr>
          </a:lstStyle>
          <a:p>
            <a:r>
              <a:rPr lang="en-US" dirty="0"/>
              <a:t>Slide Title</a:t>
            </a:r>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2E8652"/>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2E8652"/>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2E8652"/>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146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744" y="657113"/>
            <a:ext cx="903642" cy="903642"/>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2E8652"/>
                </a:solidFill>
              </a:defRPr>
            </a:lvl1pPr>
          </a:lstStyle>
          <a:p>
            <a:r>
              <a:rPr lang="en-US" dirty="0"/>
              <a:t>Section Title</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7" name="Rectangle 6"/>
          <p:cNvSpPr/>
          <p:nvPr userDrawn="1"/>
        </p:nvSpPr>
        <p:spPr>
          <a:xfrm>
            <a:off x="0" y="6812673"/>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8952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2E8652"/>
                </a:solidFill>
              </a:defRPr>
            </a:lvl1pPr>
          </a:lstStyle>
          <a:p>
            <a:r>
              <a:rPr lang="en-US" dirty="0"/>
              <a:t>Slide Title</a:t>
            </a:r>
          </a:p>
        </p:txBody>
      </p:sp>
      <p:sp>
        <p:nvSpPr>
          <p:cNvPr id="4" name="Hexagon 3"/>
          <p:cNvSpPr/>
          <p:nvPr userDrawn="1"/>
        </p:nvSpPr>
        <p:spPr>
          <a:xfrm>
            <a:off x="11144250" y="88726"/>
            <a:ext cx="577565" cy="49547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0" y="6818138"/>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a:solidFill>
                <a:schemeClr val="bg2">
                  <a:lumMod val="50000"/>
                </a:schemeClr>
              </a:solidFill>
              <a:latin typeface="Arial" panose="020B0604020202020204" pitchFamily="34" charset="0"/>
              <a:cs typeface="Arial" panose="020B0604020202020204" pitchFamily="34" charset="0"/>
            </a:endParaRPr>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12104" y="114549"/>
            <a:ext cx="422909" cy="427953"/>
          </a:xfrm>
          <a:prstGeom prst="rect">
            <a:avLst/>
          </a:prstGeom>
        </p:spPr>
      </p:pic>
    </p:spTree>
    <p:extLst>
      <p:ext uri="{BB962C8B-B14F-4D97-AF65-F5344CB8AC3E}">
        <p14:creationId xmlns:p14="http://schemas.microsoft.com/office/powerpoint/2010/main" val="4134939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54.JPG"/></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57.jp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sv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27.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4.png"/><Relationship Id="rId12" Type="http://schemas.microsoft.com/office/2007/relationships/hdphoto" Target="../media/hdphoto7.wdp"/><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microsoft.com/office/2007/relationships/hdphoto" Target="../media/hdphoto4.wdp"/><Relationship Id="rId11" Type="http://schemas.openxmlformats.org/officeDocument/2006/relationships/image" Target="../media/image36.png"/><Relationship Id="rId5" Type="http://schemas.openxmlformats.org/officeDocument/2006/relationships/image" Target="../media/image33.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35.png"/><Relationship Id="rId14" Type="http://schemas.microsoft.com/office/2007/relationships/hdphoto" Target="../media/hdphoto8.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9F3A251-E94C-40DE-A733-779EFDFD5C67}"/>
              </a:ext>
            </a:extLst>
          </p:cNvPr>
          <p:cNvPicPr>
            <a:picLocks noChangeAspect="1"/>
          </p:cNvPicPr>
          <p:nvPr/>
        </p:nvPicPr>
        <p:blipFill rotWithShape="1">
          <a:blip r:embed="rId3">
            <a:extLst>
              <a:ext uri="{28A0092B-C50C-407E-A947-70E740481C1C}">
                <a14:useLocalDpi xmlns:a14="http://schemas.microsoft.com/office/drawing/2010/main" val="0"/>
              </a:ext>
            </a:extLst>
          </a:blip>
          <a:srcRect l="49295"/>
          <a:stretch/>
        </p:blipFill>
        <p:spPr>
          <a:xfrm>
            <a:off x="-121983" y="0"/>
            <a:ext cx="6528899" cy="6858000"/>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96" y="0"/>
            <a:ext cx="12303435" cy="6857999"/>
          </a:xfrm>
          <a:prstGeom prst="rect">
            <a:avLst/>
          </a:prstGeom>
          <a:noFill/>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02666" y="5916930"/>
            <a:ext cx="709962" cy="709962"/>
          </a:xfrm>
          <a:prstGeom prst="rect">
            <a:avLst/>
          </a:prstGeom>
        </p:spPr>
      </p:pic>
      <p:sp>
        <p:nvSpPr>
          <p:cNvPr id="8" name="Title 1"/>
          <p:cNvSpPr txBox="1">
            <a:spLocks/>
          </p:cNvSpPr>
          <p:nvPr/>
        </p:nvSpPr>
        <p:spPr>
          <a:xfrm>
            <a:off x="5604733" y="1123208"/>
            <a:ext cx="5647765" cy="1436914"/>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sz="4400" dirty="0">
                <a:solidFill>
                  <a:srgbClr val="2E8652"/>
                </a:solidFill>
              </a:rPr>
              <a:t>YELLOWSTONE</a:t>
            </a:r>
          </a:p>
          <a:p>
            <a:r>
              <a:rPr lang="en-US" sz="4400" dirty="0">
                <a:solidFill>
                  <a:srgbClr val="2E8652"/>
                </a:solidFill>
              </a:rPr>
              <a:t>ECOLOGICAL FORECASTING</a:t>
            </a:r>
          </a:p>
        </p:txBody>
      </p:sp>
      <p:sp>
        <p:nvSpPr>
          <p:cNvPr id="9" name="Subtitle 2"/>
          <p:cNvSpPr txBox="1">
            <a:spLocks/>
          </p:cNvSpPr>
          <p:nvPr/>
        </p:nvSpPr>
        <p:spPr>
          <a:xfrm>
            <a:off x="5604733" y="2722163"/>
            <a:ext cx="5647764"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solidFill>
                  <a:srgbClr val="2E8652"/>
                </a:solidFill>
              </a:rPr>
              <a:t>Identifying Spatial and Temporal Patterns of Early-Season Invasive Grasses in Yellowstone National Park by Incorporating NASA Earth </a:t>
            </a:r>
            <a:r>
              <a:rPr lang="en-US" sz="2000" dirty="0" smtClean="0">
                <a:solidFill>
                  <a:srgbClr val="2E8652"/>
                </a:solidFill>
              </a:rPr>
              <a:t>Observations</a:t>
            </a:r>
            <a:endParaRPr lang="en-US" sz="2000" dirty="0">
              <a:solidFill>
                <a:srgbClr val="2E8652"/>
              </a:solidFill>
            </a:endParaRPr>
          </a:p>
        </p:txBody>
      </p:sp>
      <p:sp>
        <p:nvSpPr>
          <p:cNvPr id="22" name="TextBox 21"/>
          <p:cNvSpPr txBox="1"/>
          <p:nvPr/>
        </p:nvSpPr>
        <p:spPr>
          <a:xfrm>
            <a:off x="5225140" y="5932485"/>
            <a:ext cx="5628425" cy="338554"/>
          </a:xfrm>
          <a:prstGeom prst="rect">
            <a:avLst/>
          </a:prstGeom>
          <a:noFill/>
        </p:spPr>
        <p:txBody>
          <a:bodyPr wrap="square" rtlCol="0">
            <a:spAutoFit/>
          </a:bodyPr>
          <a:lstStyle/>
          <a:p>
            <a:r>
              <a:rPr lang="en-US" sz="1600" b="1" dirty="0" smtClean="0">
                <a:solidFill>
                  <a:schemeClr val="bg1"/>
                </a:solidFill>
                <a:latin typeface="Century Gothic" panose="020B0502020202020204" pitchFamily="34" charset="0"/>
              </a:rPr>
              <a:t>Virginia – Wise</a:t>
            </a:r>
            <a:endParaRPr lang="en-US" sz="1600" b="1" dirty="0">
              <a:solidFill>
                <a:schemeClr val="bg1"/>
              </a:solidFill>
              <a:latin typeface="Century Gothic" panose="020B0502020202020204" pitchFamily="34" charset="0"/>
            </a:endParaRPr>
          </a:p>
        </p:txBody>
      </p:sp>
      <p:sp>
        <p:nvSpPr>
          <p:cNvPr id="15" name="Text Placeholder 17"/>
          <p:cNvSpPr txBox="1">
            <a:spLocks/>
          </p:cNvSpPr>
          <p:nvPr/>
        </p:nvSpPr>
        <p:spPr>
          <a:xfrm>
            <a:off x="7371549" y="474500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solidFill>
                  <a:schemeClr val="tx1">
                    <a:lumMod val="75000"/>
                    <a:lumOff val="25000"/>
                  </a:schemeClr>
                </a:solidFill>
                <a:latin typeface="Century Gothic" panose="020B0502020202020204" pitchFamily="34" charset="0"/>
              </a:rPr>
              <a:t>Audrey White</a:t>
            </a:r>
          </a:p>
        </p:txBody>
      </p:sp>
      <p:sp>
        <p:nvSpPr>
          <p:cNvPr id="23" name="Text Placeholder 17"/>
          <p:cNvSpPr txBox="1">
            <a:spLocks/>
          </p:cNvSpPr>
          <p:nvPr/>
        </p:nvSpPr>
        <p:spPr>
          <a:xfrm>
            <a:off x="7371549" y="5170320"/>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err="1">
                <a:solidFill>
                  <a:schemeClr val="tx1">
                    <a:lumMod val="75000"/>
                    <a:lumOff val="25000"/>
                  </a:schemeClr>
                </a:solidFill>
                <a:latin typeface="Century Gothic" panose="020B0502020202020204" pitchFamily="34" charset="0"/>
              </a:rPr>
              <a:t>Zhe</a:t>
            </a:r>
            <a:r>
              <a:rPr lang="en-US" sz="1800" dirty="0">
                <a:solidFill>
                  <a:schemeClr val="tx1">
                    <a:lumMod val="75000"/>
                    <a:lumOff val="25000"/>
                  </a:schemeClr>
                </a:solidFill>
                <a:latin typeface="Century Gothic" panose="020B0502020202020204" pitchFamily="34" charset="0"/>
              </a:rPr>
              <a:t> Wang</a:t>
            </a:r>
          </a:p>
        </p:txBody>
      </p:sp>
      <p:sp>
        <p:nvSpPr>
          <p:cNvPr id="24" name="Text Placeholder 17"/>
          <p:cNvSpPr txBox="1">
            <a:spLocks/>
          </p:cNvSpPr>
          <p:nvPr/>
        </p:nvSpPr>
        <p:spPr>
          <a:xfrm>
            <a:off x="8680736" y="4344425"/>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endParaRPr lang="en-US" sz="1800" dirty="0">
              <a:solidFill>
                <a:schemeClr val="tx1">
                  <a:lumMod val="75000"/>
                  <a:lumOff val="25000"/>
                </a:schemeClr>
              </a:solidFill>
              <a:latin typeface="Century Gothic" panose="020B0502020202020204" pitchFamily="34" charset="0"/>
            </a:endParaRPr>
          </a:p>
        </p:txBody>
      </p:sp>
      <p:sp>
        <p:nvSpPr>
          <p:cNvPr id="25" name="Text Placeholder 17"/>
          <p:cNvSpPr txBox="1">
            <a:spLocks/>
          </p:cNvSpPr>
          <p:nvPr/>
        </p:nvSpPr>
        <p:spPr>
          <a:xfrm>
            <a:off x="8680736" y="474500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endParaRPr lang="en-US" sz="1800" dirty="0">
              <a:solidFill>
                <a:schemeClr val="tx1">
                  <a:lumMod val="75000"/>
                  <a:lumOff val="25000"/>
                </a:schemeClr>
              </a:solidFill>
              <a:latin typeface="Century Gothic" panose="020B0502020202020204" pitchFamily="34" charset="0"/>
            </a:endParaRPr>
          </a:p>
        </p:txBody>
      </p:sp>
      <p:sp>
        <p:nvSpPr>
          <p:cNvPr id="26" name="Text Placeholder 17"/>
          <p:cNvSpPr txBox="1">
            <a:spLocks/>
          </p:cNvSpPr>
          <p:nvPr/>
        </p:nvSpPr>
        <p:spPr>
          <a:xfrm>
            <a:off x="8680736" y="5145583"/>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endParaRPr lang="en-US" sz="1800" dirty="0">
              <a:solidFill>
                <a:schemeClr val="tx1">
                  <a:lumMod val="75000"/>
                  <a:lumOff val="25000"/>
                </a:schemeClr>
              </a:solidFill>
              <a:latin typeface="Century Gothic" panose="020B0502020202020204" pitchFamily="34" charset="0"/>
            </a:endParaRPr>
          </a:p>
        </p:txBody>
      </p:sp>
      <p:sp>
        <p:nvSpPr>
          <p:cNvPr id="16" name="TextBox 15"/>
          <p:cNvSpPr txBox="1"/>
          <p:nvPr/>
        </p:nvSpPr>
        <p:spPr>
          <a:xfrm>
            <a:off x="5221217" y="6304565"/>
            <a:ext cx="5628425" cy="338554"/>
          </a:xfrm>
          <a:prstGeom prst="rect">
            <a:avLst/>
          </a:prstGeom>
          <a:noFill/>
        </p:spPr>
        <p:txBody>
          <a:bodyPr wrap="square" rtlCol="0">
            <a:spAutoFit/>
          </a:bodyPr>
          <a:lstStyle/>
          <a:p>
            <a:r>
              <a:rPr lang="en-US" sz="1600" i="1" dirty="0">
                <a:solidFill>
                  <a:schemeClr val="bg1"/>
                </a:solidFill>
                <a:latin typeface="Century Gothic" panose="020B0502020202020204" pitchFamily="34" charset="0"/>
              </a:rPr>
              <a:t>Fall 2017</a:t>
            </a:r>
          </a:p>
        </p:txBody>
      </p:sp>
      <p:sp>
        <p:nvSpPr>
          <p:cNvPr id="18" name="Text Placeholder 17"/>
          <p:cNvSpPr txBox="1">
            <a:spLocks/>
          </p:cNvSpPr>
          <p:nvPr/>
        </p:nvSpPr>
        <p:spPr>
          <a:xfrm>
            <a:off x="6576863" y="4342262"/>
            <a:ext cx="3703505" cy="31759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solidFill>
                  <a:schemeClr val="tx1">
                    <a:lumMod val="75000"/>
                    <a:lumOff val="25000"/>
                  </a:schemeClr>
                </a:solidFill>
                <a:latin typeface="Century Gothic" panose="020B0502020202020204" pitchFamily="34" charset="0"/>
              </a:rPr>
              <a:t>Man Kumari </a:t>
            </a:r>
            <a:r>
              <a:rPr lang="en-US" sz="1800" dirty="0" smtClean="0">
                <a:solidFill>
                  <a:schemeClr val="tx1">
                    <a:lumMod val="75000"/>
                    <a:lumOff val="25000"/>
                  </a:schemeClr>
                </a:solidFill>
                <a:latin typeface="Century Gothic" panose="020B0502020202020204" pitchFamily="34" charset="0"/>
              </a:rPr>
              <a:t>Giri</a:t>
            </a:r>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2035531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xmlns="" id="{2356EB7B-E42A-4F88-95C4-E498780BE207}"/>
              </a:ext>
            </a:extLst>
          </p:cNvPr>
          <p:cNvSpPr/>
          <p:nvPr/>
        </p:nvSpPr>
        <p:spPr>
          <a:xfrm>
            <a:off x="1736269" y="1167201"/>
            <a:ext cx="2156127" cy="4616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E7E6E6">
                    <a:lumMod val="50000"/>
                  </a:srgbClr>
                </a:solidFill>
                <a:effectLst/>
                <a:uLnTx/>
                <a:uFillTx/>
              </a:rPr>
              <a:t>Input Data</a:t>
            </a:r>
          </a:p>
        </p:txBody>
      </p:sp>
      <p:sp>
        <p:nvSpPr>
          <p:cNvPr id="30" name="Rectangle 29">
            <a:extLst>
              <a:ext uri="{FF2B5EF4-FFF2-40B4-BE49-F238E27FC236}">
                <a16:creationId xmlns:a16="http://schemas.microsoft.com/office/drawing/2014/main" xmlns="" id="{0C2FACA6-B964-4338-BF98-A767B34B09DA}"/>
              </a:ext>
            </a:extLst>
          </p:cNvPr>
          <p:cNvSpPr/>
          <p:nvPr/>
        </p:nvSpPr>
        <p:spPr>
          <a:xfrm rot="16200000">
            <a:off x="-1271522" y="4714192"/>
            <a:ext cx="3307966" cy="424732"/>
          </a:xfrm>
          <a:prstGeom prst="rect">
            <a:avLst/>
          </a:prstGeom>
        </p:spPr>
        <p:txBody>
          <a:bodyPr wrap="square">
            <a:spAutoFit/>
          </a:bodyPr>
          <a:lstStyle/>
          <a:p>
            <a:pPr marL="0" marR="0" lvl="0" indent="0" algn="ctr" defTabSz="1066800" eaLnBrk="1" fontAlgn="auto" latinLnBrk="0" hangingPunct="1">
              <a:lnSpc>
                <a:spcPct val="90000"/>
              </a:lnSpc>
              <a:spcBef>
                <a:spcPct val="0"/>
              </a:spcBef>
              <a:spcAft>
                <a:spcPct val="35000"/>
              </a:spcAft>
              <a:buClrTx/>
              <a:buSzTx/>
              <a:buFontTx/>
              <a:buNone/>
              <a:tabLst/>
              <a:defRPr/>
            </a:pPr>
            <a:r>
              <a:rPr kumimoji="0" lang="en-US" sz="2400" b="1" i="0" u="none" strike="noStrike" kern="0" cap="none" spc="0" normalizeH="0" baseline="0" noProof="0" dirty="0">
                <a:ln>
                  <a:noFill/>
                </a:ln>
                <a:solidFill>
                  <a:srgbClr val="E7E6E6">
                    <a:lumMod val="50000"/>
                  </a:srgbClr>
                </a:solidFill>
                <a:effectLst/>
                <a:uLnTx/>
                <a:uFillTx/>
              </a:rPr>
              <a:t>Pre-processing</a:t>
            </a:r>
          </a:p>
        </p:txBody>
      </p:sp>
      <p:sp>
        <p:nvSpPr>
          <p:cNvPr id="31" name="Rectangle: Rounded Corners 27">
            <a:extLst>
              <a:ext uri="{FF2B5EF4-FFF2-40B4-BE49-F238E27FC236}">
                <a16:creationId xmlns:a16="http://schemas.microsoft.com/office/drawing/2014/main" xmlns="" id="{F3DBE5AD-F15C-4DB0-919A-A00FF8416CB5}"/>
              </a:ext>
            </a:extLst>
          </p:cNvPr>
          <p:cNvSpPr/>
          <p:nvPr/>
        </p:nvSpPr>
        <p:spPr>
          <a:xfrm>
            <a:off x="465480" y="1972378"/>
            <a:ext cx="1798864" cy="594085"/>
          </a:xfrm>
          <a:prstGeom prst="roundRect">
            <a:avLst/>
          </a:prstGeom>
          <a:solidFill>
            <a:schemeClr val="accent6">
              <a:lumMod val="50000"/>
            </a:schemeClr>
          </a:solidFill>
          <a:ln w="12700" cap="flat" cmpd="sng" algn="ctr">
            <a:solidFill>
              <a:schemeClr val="accent6">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ea typeface="+mn-ea"/>
                <a:cs typeface="+mn-cs"/>
              </a:rPr>
              <a:t>Predictors</a:t>
            </a:r>
            <a:endParaRPr kumimoji="0" lang="en-US" sz="2400" b="0" i="0" u="none" strike="noStrike" kern="0" cap="none" spc="0" normalizeH="0" baseline="0" noProof="0" dirty="0">
              <a:ln>
                <a:noFill/>
              </a:ln>
              <a:solidFill>
                <a:schemeClr val="accent6"/>
              </a:solidFill>
              <a:effectLst/>
              <a:uLnTx/>
              <a:uFillTx/>
              <a:ea typeface="+mn-ea"/>
              <a:cs typeface="+mn-cs"/>
            </a:endParaRPr>
          </a:p>
        </p:txBody>
      </p:sp>
      <p:sp>
        <p:nvSpPr>
          <p:cNvPr id="32" name="Rectangle: Rounded Corners 57">
            <a:extLst>
              <a:ext uri="{FF2B5EF4-FFF2-40B4-BE49-F238E27FC236}">
                <a16:creationId xmlns:a16="http://schemas.microsoft.com/office/drawing/2014/main" xmlns="" id="{317E4540-30AF-48AD-9FFF-4023D489C8EA}"/>
              </a:ext>
            </a:extLst>
          </p:cNvPr>
          <p:cNvSpPr/>
          <p:nvPr/>
        </p:nvSpPr>
        <p:spPr>
          <a:xfrm>
            <a:off x="1328438" y="2619903"/>
            <a:ext cx="2683292" cy="534007"/>
          </a:xfrm>
          <a:prstGeom prst="roundRect">
            <a:avLst/>
          </a:prstGeom>
          <a:solidFill>
            <a:schemeClr val="accent6">
              <a:lumMod val="50000"/>
            </a:schemeClr>
          </a:solidFill>
          <a:ln w="12700" cap="flat" cmpd="sng" algn="ctr">
            <a:solidFill>
              <a:schemeClr val="accent6">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ea typeface="+mn-ea"/>
                <a:cs typeface="+mn-cs"/>
              </a:rPr>
              <a:t>Template Layer</a:t>
            </a:r>
          </a:p>
        </p:txBody>
      </p:sp>
      <p:sp>
        <p:nvSpPr>
          <p:cNvPr id="33" name="Rectangle: Rounded Corners 58">
            <a:extLst>
              <a:ext uri="{FF2B5EF4-FFF2-40B4-BE49-F238E27FC236}">
                <a16:creationId xmlns:a16="http://schemas.microsoft.com/office/drawing/2014/main" xmlns="" id="{A5C75062-6C5A-443A-AE1B-E0508937BEDB}"/>
              </a:ext>
            </a:extLst>
          </p:cNvPr>
          <p:cNvSpPr/>
          <p:nvPr/>
        </p:nvSpPr>
        <p:spPr>
          <a:xfrm>
            <a:off x="3011187" y="1926644"/>
            <a:ext cx="2001085" cy="598674"/>
          </a:xfrm>
          <a:prstGeom prst="roundRect">
            <a:avLst/>
          </a:prstGeom>
          <a:solidFill>
            <a:schemeClr val="accent6">
              <a:lumMod val="50000"/>
            </a:schemeClr>
          </a:solidFill>
          <a:ln w="12700" cap="flat" cmpd="sng" algn="ctr">
            <a:solidFill>
              <a:schemeClr val="accent6">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ea typeface="+mn-ea"/>
                <a:cs typeface="+mn-cs"/>
              </a:rPr>
              <a:t>Field Data</a:t>
            </a:r>
          </a:p>
        </p:txBody>
      </p:sp>
      <p:sp>
        <p:nvSpPr>
          <p:cNvPr id="34" name="Rectangle: Rounded Corners 28">
            <a:extLst>
              <a:ext uri="{FF2B5EF4-FFF2-40B4-BE49-F238E27FC236}">
                <a16:creationId xmlns:a16="http://schemas.microsoft.com/office/drawing/2014/main" xmlns="" id="{7E829E46-20FC-48C7-A3F6-89E722750F3D}"/>
              </a:ext>
            </a:extLst>
          </p:cNvPr>
          <p:cNvSpPr/>
          <p:nvPr/>
        </p:nvSpPr>
        <p:spPr>
          <a:xfrm>
            <a:off x="582744" y="4335722"/>
            <a:ext cx="1367392" cy="489069"/>
          </a:xfrm>
          <a:prstGeom prst="roundRect">
            <a:avLst/>
          </a:prstGeom>
          <a:solidFill>
            <a:srgbClr val="00B050"/>
          </a:solidFill>
          <a:ln w="12700" cap="flat" cmpd="sng" algn="ctr">
            <a:solidFill>
              <a:schemeClr val="accent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ea typeface="+mn-ea"/>
                <a:cs typeface="+mn-cs"/>
              </a:rPr>
              <a:t>PARC</a:t>
            </a:r>
          </a:p>
        </p:txBody>
      </p:sp>
      <p:sp>
        <p:nvSpPr>
          <p:cNvPr id="35" name="Rectangle: Rounded Corners 29">
            <a:extLst>
              <a:ext uri="{FF2B5EF4-FFF2-40B4-BE49-F238E27FC236}">
                <a16:creationId xmlns:a16="http://schemas.microsoft.com/office/drawing/2014/main" xmlns="" id="{43E85B92-1F6F-4400-BB6A-0A068BA3B611}"/>
              </a:ext>
            </a:extLst>
          </p:cNvPr>
          <p:cNvSpPr/>
          <p:nvPr/>
        </p:nvSpPr>
        <p:spPr>
          <a:xfrm>
            <a:off x="3272103" y="3256942"/>
            <a:ext cx="1941383" cy="774547"/>
          </a:xfrm>
          <a:prstGeom prst="roundRect">
            <a:avLst/>
          </a:prstGeom>
          <a:solidFill>
            <a:srgbClr val="00B050"/>
          </a:solidFill>
          <a:ln w="12700" cap="flat" cmpd="sng" algn="ctr">
            <a:solidFill>
              <a:schemeClr val="accent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ea typeface="+mn-ea"/>
                <a:cs typeface="+mn-cs"/>
              </a:rPr>
              <a:t>Field Data Query</a:t>
            </a:r>
          </a:p>
        </p:txBody>
      </p:sp>
      <p:sp>
        <p:nvSpPr>
          <p:cNvPr id="36" name="Rectangle: Rounded Corners 62">
            <a:extLst>
              <a:ext uri="{FF2B5EF4-FFF2-40B4-BE49-F238E27FC236}">
                <a16:creationId xmlns:a16="http://schemas.microsoft.com/office/drawing/2014/main" xmlns="" id="{0911FF2E-2967-4FEE-87D4-DB893E584C5B}"/>
              </a:ext>
            </a:extLst>
          </p:cNvPr>
          <p:cNvSpPr/>
          <p:nvPr/>
        </p:nvSpPr>
        <p:spPr>
          <a:xfrm>
            <a:off x="1171365" y="6099570"/>
            <a:ext cx="2573562" cy="480971"/>
          </a:xfrm>
          <a:prstGeom prst="roundRect">
            <a:avLst/>
          </a:prstGeom>
          <a:solidFill>
            <a:srgbClr val="2E8652"/>
          </a:solidFill>
          <a:ln w="12700" cap="flat" cmpd="sng" algn="ctr">
            <a:solidFill>
              <a:srgbClr val="5B9BD5">
                <a:shade val="50000"/>
              </a:srgbClr>
            </a:solidFill>
            <a:prstDash val="solid"/>
            <a:miter lim="800000"/>
          </a:ln>
          <a:effectLst/>
        </p:spPr>
        <p:txBody>
          <a:bodyPr rtlCol="0" anchor="ctr"/>
          <a:lstStyle/>
          <a:p>
            <a:pPr algn="ctr" defTabSz="914400"/>
            <a:r>
              <a:rPr lang="en-US" sz="2400" kern="0" dirty="0">
                <a:solidFill>
                  <a:prstClr val="white"/>
                </a:solidFill>
              </a:rPr>
              <a:t>MDS Builder</a:t>
            </a:r>
          </a:p>
        </p:txBody>
      </p:sp>
      <p:sp>
        <p:nvSpPr>
          <p:cNvPr id="37" name="Right Bracket 36">
            <a:extLst>
              <a:ext uri="{FF2B5EF4-FFF2-40B4-BE49-F238E27FC236}">
                <a16:creationId xmlns:a16="http://schemas.microsoft.com/office/drawing/2014/main" xmlns="" id="{4AFAB3E9-DE35-40B8-A2CF-DEB2C30EB45A}"/>
              </a:ext>
            </a:extLst>
          </p:cNvPr>
          <p:cNvSpPr/>
          <p:nvPr/>
        </p:nvSpPr>
        <p:spPr>
          <a:xfrm rot="5400000">
            <a:off x="1770228" y="4092461"/>
            <a:ext cx="822960" cy="2305991"/>
          </a:xfrm>
          <a:prstGeom prst="rightBracket">
            <a:avLst>
              <a:gd name="adj" fmla="val 0"/>
            </a:avLst>
          </a:prstGeom>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entury Gothic" panose="020F0302020204030204"/>
              <a:ea typeface="+mn-ea"/>
              <a:cs typeface="+mn-cs"/>
            </a:endParaRPr>
          </a:p>
        </p:txBody>
      </p:sp>
      <p:cxnSp>
        <p:nvCxnSpPr>
          <p:cNvPr id="38" name="Straight Arrow Connector 37">
            <a:extLst>
              <a:ext uri="{FF2B5EF4-FFF2-40B4-BE49-F238E27FC236}">
                <a16:creationId xmlns:a16="http://schemas.microsoft.com/office/drawing/2014/main" xmlns="" id="{D80FD0B5-3A92-4AC8-8004-D867281FE7F6}"/>
              </a:ext>
            </a:extLst>
          </p:cNvPr>
          <p:cNvCxnSpPr>
            <a:cxnSpLocks/>
          </p:cNvCxnSpPr>
          <p:nvPr/>
        </p:nvCxnSpPr>
        <p:spPr>
          <a:xfrm rot="5400000">
            <a:off x="3864018" y="4192575"/>
            <a:ext cx="27432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9" name="Rectangle: Rounded Corners 29">
            <a:extLst>
              <a:ext uri="{FF2B5EF4-FFF2-40B4-BE49-F238E27FC236}">
                <a16:creationId xmlns:a16="http://schemas.microsoft.com/office/drawing/2014/main" xmlns="" id="{90011F50-B534-4D9A-B7FF-6AF5768596F3}"/>
              </a:ext>
            </a:extLst>
          </p:cNvPr>
          <p:cNvSpPr/>
          <p:nvPr/>
        </p:nvSpPr>
        <p:spPr>
          <a:xfrm>
            <a:off x="2390346" y="4301814"/>
            <a:ext cx="2438613" cy="1038842"/>
          </a:xfrm>
          <a:prstGeom prst="roundRect">
            <a:avLst/>
          </a:prstGeom>
          <a:solidFill>
            <a:srgbClr val="00B050"/>
          </a:solidFill>
          <a:ln w="12700" cap="flat" cmpd="sng" algn="ctr">
            <a:solidFill>
              <a:schemeClr val="accent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ea typeface="+mn-ea"/>
                <a:cs typeface="+mn-cs"/>
              </a:rPr>
              <a:t>Field Data </a:t>
            </a:r>
            <a:r>
              <a:rPr lang="en-US" sz="2400" kern="0" dirty="0">
                <a:solidFill>
                  <a:prstClr val="white"/>
                </a:solidFill>
              </a:rPr>
              <a:t>Aggregate &amp; Weight</a:t>
            </a:r>
            <a:endParaRPr kumimoji="0" lang="en-US" sz="2400" b="0" i="0" u="none" strike="noStrike" kern="0" cap="none" spc="0" normalizeH="0" baseline="0" noProof="0" dirty="0">
              <a:ln>
                <a:noFill/>
              </a:ln>
              <a:solidFill>
                <a:prstClr val="white"/>
              </a:solidFill>
              <a:effectLst/>
              <a:uLnTx/>
              <a:uFillTx/>
              <a:ea typeface="+mn-ea"/>
              <a:cs typeface="+mn-cs"/>
            </a:endParaRPr>
          </a:p>
        </p:txBody>
      </p:sp>
      <p:cxnSp>
        <p:nvCxnSpPr>
          <p:cNvPr id="40" name="Straight Arrow Connector 39">
            <a:extLst>
              <a:ext uri="{FF2B5EF4-FFF2-40B4-BE49-F238E27FC236}">
                <a16:creationId xmlns:a16="http://schemas.microsoft.com/office/drawing/2014/main" xmlns="" id="{8FCE9009-EDF1-48AF-B853-5CA6D927FA08}"/>
              </a:ext>
            </a:extLst>
          </p:cNvPr>
          <p:cNvCxnSpPr>
            <a:cxnSpLocks/>
          </p:cNvCxnSpPr>
          <p:nvPr/>
        </p:nvCxnSpPr>
        <p:spPr>
          <a:xfrm flipH="1">
            <a:off x="937453" y="2566743"/>
            <a:ext cx="6061" cy="17717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xmlns="" id="{DEF148D4-9B9D-4DFD-8C7F-BA8172F62B97}"/>
              </a:ext>
            </a:extLst>
          </p:cNvPr>
          <p:cNvCxnSpPr>
            <a:cxnSpLocks/>
          </p:cNvCxnSpPr>
          <p:nvPr/>
        </p:nvCxnSpPr>
        <p:spPr>
          <a:xfrm>
            <a:off x="4345630" y="2541055"/>
            <a:ext cx="0" cy="7315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xmlns="" id="{5FAF3F77-E790-49E0-A297-8FA5938A2CB8}"/>
              </a:ext>
            </a:extLst>
          </p:cNvPr>
          <p:cNvCxnSpPr>
            <a:cxnSpLocks/>
          </p:cNvCxnSpPr>
          <p:nvPr/>
        </p:nvCxnSpPr>
        <p:spPr>
          <a:xfrm flipH="1">
            <a:off x="1612470" y="3153910"/>
            <a:ext cx="909675" cy="11818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3" name="Straight Arrow Connector 42">
            <a:extLst>
              <a:ext uri="{FF2B5EF4-FFF2-40B4-BE49-F238E27FC236}">
                <a16:creationId xmlns:a16="http://schemas.microsoft.com/office/drawing/2014/main" xmlns="" id="{5516AA88-3209-4A71-AB17-D036188253BE}"/>
              </a:ext>
            </a:extLst>
          </p:cNvPr>
          <p:cNvCxnSpPr>
            <a:cxnSpLocks/>
          </p:cNvCxnSpPr>
          <p:nvPr/>
        </p:nvCxnSpPr>
        <p:spPr>
          <a:xfrm>
            <a:off x="2522145" y="3174815"/>
            <a:ext cx="292188" cy="11609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xmlns="" id="{ADFED15F-F2E4-4383-896A-948013D4B7EC}"/>
              </a:ext>
            </a:extLst>
          </p:cNvPr>
          <p:cNvCxnSpPr>
            <a:cxnSpLocks/>
          </p:cNvCxnSpPr>
          <p:nvPr/>
        </p:nvCxnSpPr>
        <p:spPr>
          <a:xfrm rot="5400000">
            <a:off x="2041100" y="5859532"/>
            <a:ext cx="457200" cy="114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Rectangle 18">
            <a:extLst>
              <a:ext uri="{FF2B5EF4-FFF2-40B4-BE49-F238E27FC236}">
                <a16:creationId xmlns:a16="http://schemas.microsoft.com/office/drawing/2014/main" xmlns="" id="{827712BE-5168-4353-A7F2-7AA7C5D97AF9}"/>
              </a:ext>
            </a:extLst>
          </p:cNvPr>
          <p:cNvSpPr/>
          <p:nvPr/>
        </p:nvSpPr>
        <p:spPr>
          <a:xfrm>
            <a:off x="5430169" y="1202892"/>
            <a:ext cx="2868093" cy="424732"/>
          </a:xfrm>
          <a:prstGeom prst="rect">
            <a:avLst/>
          </a:prstGeom>
        </p:spPr>
        <p:txBody>
          <a:bodyPr wrap="none">
            <a:spAutoFit/>
          </a:bodyPr>
          <a:lstStyle/>
          <a:p>
            <a:pPr marL="0" marR="0" lvl="0" indent="0" algn="ctr" defTabSz="1066800" eaLnBrk="1" fontAlgn="auto" latinLnBrk="0" hangingPunct="1">
              <a:lnSpc>
                <a:spcPct val="90000"/>
              </a:lnSpc>
              <a:spcBef>
                <a:spcPct val="0"/>
              </a:spcBef>
              <a:spcAft>
                <a:spcPct val="35000"/>
              </a:spcAft>
              <a:buClrTx/>
              <a:buSzTx/>
              <a:buFontTx/>
              <a:buNone/>
              <a:tabLst/>
              <a:defRPr/>
            </a:pPr>
            <a:r>
              <a:rPr kumimoji="0" lang="en-US" sz="2400" b="1" i="0" u="none" strike="noStrike" kern="0" cap="none" spc="0" normalizeH="0" baseline="0" noProof="0" dirty="0">
                <a:ln>
                  <a:noFill/>
                </a:ln>
                <a:solidFill>
                  <a:srgbClr val="E7E6E6">
                    <a:lumMod val="50000"/>
                  </a:srgbClr>
                </a:solidFill>
                <a:effectLst/>
                <a:uLnTx/>
                <a:uFillTx/>
              </a:rPr>
              <a:t>Preliminary Analysis</a:t>
            </a:r>
          </a:p>
        </p:txBody>
      </p:sp>
      <p:sp>
        <p:nvSpPr>
          <p:cNvPr id="20" name="Rectangle 19">
            <a:extLst>
              <a:ext uri="{FF2B5EF4-FFF2-40B4-BE49-F238E27FC236}">
                <a16:creationId xmlns:a16="http://schemas.microsoft.com/office/drawing/2014/main" xmlns="" id="{1E293EE0-4A8D-4D14-B0C9-DE8944E9021A}"/>
              </a:ext>
            </a:extLst>
          </p:cNvPr>
          <p:cNvSpPr/>
          <p:nvPr/>
        </p:nvSpPr>
        <p:spPr>
          <a:xfrm>
            <a:off x="8745561" y="1165959"/>
            <a:ext cx="2646878"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E7E6E6">
                    <a:lumMod val="50000"/>
                  </a:srgbClr>
                </a:solidFill>
                <a:effectLst/>
                <a:uLnTx/>
                <a:uFillTx/>
              </a:rPr>
              <a:t>Correlative</a:t>
            </a:r>
            <a:r>
              <a:rPr kumimoji="0" lang="en-US" sz="2400" b="1" i="0" u="none" strike="noStrike" kern="0" cap="none" spc="0" normalizeH="0" baseline="0" noProof="0" dirty="0">
                <a:ln>
                  <a:noFill/>
                </a:ln>
                <a:solidFill>
                  <a:prstClr val="black"/>
                </a:solidFill>
                <a:effectLst/>
                <a:uLnTx/>
                <a:uFillTx/>
              </a:rPr>
              <a:t> </a:t>
            </a:r>
            <a:r>
              <a:rPr kumimoji="0" lang="en-US" sz="2400" b="1" i="0" u="none" strike="noStrike" kern="0" cap="none" spc="0" normalizeH="0" baseline="0" noProof="0" dirty="0">
                <a:ln>
                  <a:noFill/>
                </a:ln>
                <a:solidFill>
                  <a:srgbClr val="E7E6E6">
                    <a:lumMod val="50000"/>
                  </a:srgbClr>
                </a:solidFill>
                <a:effectLst/>
                <a:uLnTx/>
                <a:uFillTx/>
              </a:rPr>
              <a:t>Models</a:t>
            </a:r>
          </a:p>
        </p:txBody>
      </p:sp>
      <p:sp>
        <p:nvSpPr>
          <p:cNvPr id="22" name="Rectangle: Rounded Corners 64">
            <a:hlinkClick r:id="rId3" action="ppaction://hlinksldjump"/>
            <a:extLst>
              <a:ext uri="{FF2B5EF4-FFF2-40B4-BE49-F238E27FC236}">
                <a16:creationId xmlns:a16="http://schemas.microsoft.com/office/drawing/2014/main" xmlns="" id="{4498115D-888C-482B-B096-6C46A171BD6A}"/>
              </a:ext>
            </a:extLst>
          </p:cNvPr>
          <p:cNvSpPr/>
          <p:nvPr/>
        </p:nvSpPr>
        <p:spPr>
          <a:xfrm>
            <a:off x="5887715" y="2744778"/>
            <a:ext cx="2074381" cy="2336091"/>
          </a:xfrm>
          <a:prstGeom prst="roundRect">
            <a:avLst/>
          </a:prstGeom>
          <a:solidFill>
            <a:srgbClr val="2E8652"/>
          </a:solidFill>
          <a:ln w="12700" cap="flat" cmpd="sng" algn="ctr">
            <a:solidFill>
              <a:schemeClr val="accent6">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ea typeface="+mn-ea"/>
                <a:cs typeface="+mn-cs"/>
              </a:rPr>
              <a:t>Covariate Correlation And Selection</a:t>
            </a:r>
          </a:p>
        </p:txBody>
      </p:sp>
      <p:sp>
        <p:nvSpPr>
          <p:cNvPr id="23" name="Rectangle: Rounded Corners 223">
            <a:extLst>
              <a:ext uri="{FF2B5EF4-FFF2-40B4-BE49-F238E27FC236}">
                <a16:creationId xmlns:a16="http://schemas.microsoft.com/office/drawing/2014/main" xmlns="" id="{282A3163-598D-47CC-8CCB-EACD9ACE1411}"/>
              </a:ext>
            </a:extLst>
          </p:cNvPr>
          <p:cNvSpPr/>
          <p:nvPr/>
        </p:nvSpPr>
        <p:spPr>
          <a:xfrm>
            <a:off x="8545147" y="2078779"/>
            <a:ext cx="3433904" cy="3905419"/>
          </a:xfrm>
          <a:prstGeom prst="roundRect">
            <a:avLst/>
          </a:prstGeom>
          <a:solidFill>
            <a:srgbClr val="2E8652"/>
          </a:solidFill>
          <a:ln w="12700" cap="flat" cmpd="sng" algn="ctr">
            <a:solidFill>
              <a:srgbClr val="00B050"/>
            </a:solidFill>
            <a:prstDash val="solid"/>
            <a:miter lim="800000"/>
          </a:ln>
          <a:effectLst/>
        </p:spPr>
        <p:txBody>
          <a:bodyPr rtlCol="0" anchor="ctr"/>
          <a:lstStyle/>
          <a:p>
            <a:pPr marL="0" marR="0" lvl="0" indent="0" algn="ctr" defTabSz="1066800" eaLnBrk="1" fontAlgn="auto" latinLnBrk="0" hangingPunct="1">
              <a:lnSpc>
                <a:spcPct val="90000"/>
              </a:lnSpc>
              <a:spcBef>
                <a:spcPct val="0"/>
              </a:spcBef>
              <a:spcAft>
                <a:spcPts val="1200"/>
              </a:spcAft>
              <a:buClrTx/>
              <a:buSzTx/>
              <a:buFontTx/>
              <a:buNone/>
              <a:tabLst/>
              <a:defRPr/>
            </a:pPr>
            <a:r>
              <a:rPr kumimoji="0" lang="en-US" sz="2400" b="0" i="0" u="none" strike="noStrike" kern="0" cap="none" spc="0" normalizeH="0" baseline="0" noProof="0" dirty="0">
                <a:ln>
                  <a:noFill/>
                </a:ln>
                <a:solidFill>
                  <a:prstClr val="white"/>
                </a:solidFill>
                <a:effectLst/>
                <a:uLnTx/>
                <a:uFillTx/>
                <a:ea typeface="+mn-ea"/>
                <a:cs typeface="+mn-cs"/>
              </a:rPr>
              <a:t>Generalized Linear Model</a:t>
            </a:r>
          </a:p>
          <a:p>
            <a:pPr marL="0" marR="0" lvl="0" indent="0" algn="ctr" defTabSz="1066800" eaLnBrk="1" fontAlgn="auto" latinLnBrk="0" hangingPunct="1">
              <a:lnSpc>
                <a:spcPct val="90000"/>
              </a:lnSpc>
              <a:spcBef>
                <a:spcPct val="0"/>
              </a:spcBef>
              <a:spcAft>
                <a:spcPts val="1200"/>
              </a:spcAft>
              <a:buClrTx/>
              <a:buSzTx/>
              <a:buFontTx/>
              <a:buNone/>
              <a:tabLst/>
              <a:defRPr/>
            </a:pPr>
            <a:r>
              <a:rPr kumimoji="0" lang="en-US" sz="2400" b="0" i="0" u="none" strike="noStrike" kern="0" cap="none" spc="0" normalizeH="0" baseline="0" noProof="0" dirty="0">
                <a:ln>
                  <a:noFill/>
                </a:ln>
                <a:solidFill>
                  <a:prstClr val="white"/>
                </a:solidFill>
                <a:effectLst/>
                <a:uLnTx/>
                <a:uFillTx/>
                <a:ea typeface="+mn-ea"/>
                <a:cs typeface="+mn-cs"/>
              </a:rPr>
              <a:t>Random Forest</a:t>
            </a:r>
          </a:p>
          <a:p>
            <a:pPr marL="0" marR="0" lvl="0" indent="0" algn="ctr" defTabSz="1066800" eaLnBrk="1" fontAlgn="auto" latinLnBrk="0" hangingPunct="1">
              <a:lnSpc>
                <a:spcPct val="90000"/>
              </a:lnSpc>
              <a:spcBef>
                <a:spcPct val="0"/>
              </a:spcBef>
              <a:spcAft>
                <a:spcPts val="1200"/>
              </a:spcAft>
              <a:buClrTx/>
              <a:buSzTx/>
              <a:buFontTx/>
              <a:buNone/>
              <a:tabLst/>
              <a:defRPr/>
            </a:pPr>
            <a:r>
              <a:rPr kumimoji="0" lang="en-US" sz="2400" b="0" i="0" u="none" strike="noStrike" kern="0" cap="none" spc="0" normalizeH="0" baseline="0" noProof="0" dirty="0">
                <a:ln>
                  <a:noFill/>
                </a:ln>
                <a:solidFill>
                  <a:prstClr val="white"/>
                </a:solidFill>
                <a:effectLst/>
                <a:uLnTx/>
                <a:uFillTx/>
                <a:ea typeface="+mn-ea"/>
                <a:cs typeface="+mn-cs"/>
              </a:rPr>
              <a:t>Boosted Regression Tree</a:t>
            </a:r>
          </a:p>
          <a:p>
            <a:pPr marL="0" marR="0" lvl="0" indent="0" algn="ctr" defTabSz="1066800" eaLnBrk="1" fontAlgn="auto" latinLnBrk="0" hangingPunct="1">
              <a:lnSpc>
                <a:spcPct val="90000"/>
              </a:lnSpc>
              <a:spcBef>
                <a:spcPct val="0"/>
              </a:spcBef>
              <a:spcAft>
                <a:spcPts val="1200"/>
              </a:spcAft>
              <a:buClrTx/>
              <a:buSzTx/>
              <a:buFontTx/>
              <a:buNone/>
              <a:tabLst/>
              <a:defRPr/>
            </a:pPr>
            <a:r>
              <a:rPr kumimoji="0" lang="en-US" sz="2400" b="0" i="0" u="none" strike="noStrike" kern="0" cap="none" spc="0" normalizeH="0" baseline="0" noProof="0" dirty="0">
                <a:ln>
                  <a:noFill/>
                </a:ln>
                <a:solidFill>
                  <a:prstClr val="white"/>
                </a:solidFill>
                <a:effectLst/>
                <a:uLnTx/>
                <a:uFillTx/>
                <a:ea typeface="+mn-ea"/>
                <a:cs typeface="+mn-cs"/>
              </a:rPr>
              <a:t>Multivariate Adaptive Regression Splines</a:t>
            </a:r>
          </a:p>
          <a:p>
            <a:pPr marL="0" marR="0" lvl="0" indent="0" algn="ctr" defTabSz="1066800" eaLnBrk="1" fontAlgn="auto" latinLnBrk="0" hangingPunct="1">
              <a:lnSpc>
                <a:spcPct val="90000"/>
              </a:lnSpc>
              <a:spcBef>
                <a:spcPct val="0"/>
              </a:spcBef>
              <a:spcAft>
                <a:spcPts val="1200"/>
              </a:spcAft>
              <a:buClrTx/>
              <a:buSzTx/>
              <a:buFontTx/>
              <a:buNone/>
              <a:tabLst/>
              <a:defRPr/>
            </a:pPr>
            <a:r>
              <a:rPr kumimoji="0" lang="en-US" sz="2400" b="0" i="0" u="none" strike="noStrike" kern="0" cap="none" spc="0" normalizeH="0" baseline="0" noProof="0" dirty="0" err="1">
                <a:ln>
                  <a:noFill/>
                </a:ln>
                <a:solidFill>
                  <a:prstClr val="white"/>
                </a:solidFill>
                <a:effectLst/>
                <a:uLnTx/>
                <a:uFillTx/>
                <a:ea typeface="+mn-ea"/>
                <a:cs typeface="+mn-cs"/>
              </a:rPr>
              <a:t>MaxEnt</a:t>
            </a:r>
            <a:endParaRPr kumimoji="0" lang="en-US" sz="2400" b="0" i="0" u="none" strike="noStrike" kern="0" cap="none" spc="0" normalizeH="0" baseline="0" noProof="0" dirty="0">
              <a:ln>
                <a:noFill/>
              </a:ln>
              <a:solidFill>
                <a:prstClr val="white"/>
              </a:solidFill>
              <a:effectLst/>
              <a:uLnTx/>
              <a:uFillTx/>
              <a:ea typeface="+mn-ea"/>
              <a:cs typeface="+mn-cs"/>
            </a:endParaRPr>
          </a:p>
        </p:txBody>
      </p:sp>
      <p:cxnSp>
        <p:nvCxnSpPr>
          <p:cNvPr id="26" name="Straight Arrow Connector 25">
            <a:extLst>
              <a:ext uri="{FF2B5EF4-FFF2-40B4-BE49-F238E27FC236}">
                <a16:creationId xmlns:a16="http://schemas.microsoft.com/office/drawing/2014/main" xmlns="" id="{B1F2BC9A-04B6-49F5-B074-87F6DCF79A6B}"/>
              </a:ext>
            </a:extLst>
          </p:cNvPr>
          <p:cNvCxnSpPr>
            <a:cxnSpLocks/>
          </p:cNvCxnSpPr>
          <p:nvPr/>
        </p:nvCxnSpPr>
        <p:spPr>
          <a:xfrm>
            <a:off x="8002823" y="3912823"/>
            <a:ext cx="54232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xmlns="" id="{B02CB6C7-B068-47A6-B54A-2EEA5CFED05B}"/>
              </a:ext>
            </a:extLst>
          </p:cNvPr>
          <p:cNvCxnSpPr>
            <a:cxnSpLocks/>
          </p:cNvCxnSpPr>
          <p:nvPr/>
        </p:nvCxnSpPr>
        <p:spPr>
          <a:xfrm flipH="1">
            <a:off x="7324525" y="17550196"/>
            <a:ext cx="1" cy="4572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8" name="Title 4">
            <a:extLst>
              <a:ext uri="{FF2B5EF4-FFF2-40B4-BE49-F238E27FC236}">
                <a16:creationId xmlns:a16="http://schemas.microsoft.com/office/drawing/2014/main" xmlns="" id="{F62F2C3F-46C4-4BC5-A890-8E27B6E288B7}"/>
              </a:ext>
            </a:extLst>
          </p:cNvPr>
          <p:cNvSpPr txBox="1">
            <a:spLocks/>
          </p:cNvSpPr>
          <p:nvPr/>
        </p:nvSpPr>
        <p:spPr>
          <a:xfrm>
            <a:off x="979426" y="336661"/>
            <a:ext cx="10233148" cy="4794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0" kern="1200">
                <a:solidFill>
                  <a:srgbClr val="2E8652"/>
                </a:solidFill>
                <a:latin typeface="Century Gothic" panose="020B0502020202020204" pitchFamily="34" charset="0"/>
                <a:ea typeface="+mj-ea"/>
                <a:cs typeface="+mj-cs"/>
              </a:defRPr>
            </a:lvl1pPr>
          </a:lstStyle>
          <a:p>
            <a:r>
              <a:rPr lang="en-US" sz="4400" dirty="0"/>
              <a:t/>
            </a:r>
            <a:br>
              <a:rPr lang="en-US" sz="4400" dirty="0"/>
            </a:br>
            <a:r>
              <a:rPr lang="en-US" sz="3300" dirty="0"/>
              <a:t>Software for Assisted Habitat Modeling (SAHM)</a:t>
            </a:r>
            <a:r>
              <a:rPr lang="en-US" dirty="0"/>
              <a:t/>
            </a:r>
            <a:br>
              <a:rPr lang="en-US" dirty="0"/>
            </a:br>
            <a:endParaRPr lang="en-US" dirty="0"/>
          </a:p>
        </p:txBody>
      </p:sp>
      <p:cxnSp>
        <p:nvCxnSpPr>
          <p:cNvPr id="45" name="Connector: Elbow 44">
            <a:extLst>
              <a:ext uri="{FF2B5EF4-FFF2-40B4-BE49-F238E27FC236}">
                <a16:creationId xmlns:a16="http://schemas.microsoft.com/office/drawing/2014/main" xmlns="" id="{18F5F3BA-64C6-43A4-8293-39C627A9686A}"/>
              </a:ext>
            </a:extLst>
          </p:cNvPr>
          <p:cNvCxnSpPr>
            <a:cxnSpLocks/>
          </p:cNvCxnSpPr>
          <p:nvPr/>
        </p:nvCxnSpPr>
        <p:spPr>
          <a:xfrm flipV="1">
            <a:off x="3738022" y="3912824"/>
            <a:ext cx="2142788" cy="2496614"/>
          </a:xfrm>
          <a:prstGeom prst="bentConnector3">
            <a:avLst>
              <a:gd name="adj1" fmla="val 8070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08239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3276" y="72447"/>
            <a:ext cx="10233148" cy="516368"/>
          </a:xfrm>
        </p:spPr>
        <p:txBody>
          <a:bodyPr/>
          <a:lstStyle/>
          <a:p>
            <a:r>
              <a:rPr lang="en-US" sz="4000" dirty="0"/>
              <a:t>SAHM Output</a:t>
            </a:r>
          </a:p>
        </p:txBody>
      </p:sp>
      <p:sp>
        <p:nvSpPr>
          <p:cNvPr id="10" name="Rectangle 9"/>
          <p:cNvSpPr/>
          <p:nvPr/>
        </p:nvSpPr>
        <p:spPr>
          <a:xfrm>
            <a:off x="174925" y="1934307"/>
            <a:ext cx="596638" cy="400110"/>
          </a:xfrm>
          <a:prstGeom prst="rect">
            <a:avLst/>
          </a:prstGeom>
          <a:noFill/>
        </p:spPr>
        <p:txBody>
          <a:bodyPr wrap="none" lIns="91440" tIns="45720" rIns="91440" bIns="45720">
            <a:spAutoFit/>
          </a:bodyPr>
          <a:lstStyle/>
          <a:p>
            <a:pPr algn="ctr"/>
            <a:r>
              <a:rPr lang="en-US" sz="2000" dirty="0">
                <a:ln w="0"/>
                <a:effectLst>
                  <a:outerShdw blurRad="38100" dist="19050" dir="2700000" algn="tl" rotWithShape="0">
                    <a:schemeClr val="dk1">
                      <a:alpha val="40000"/>
                    </a:schemeClr>
                  </a:outerShdw>
                </a:effectLst>
              </a:rPr>
              <a:t>BRT</a:t>
            </a:r>
            <a:endParaRPr lang="en-US" sz="2000" b="0" cap="none" spc="0" dirty="0">
              <a:ln w="0"/>
              <a:solidFill>
                <a:schemeClr val="tx1"/>
              </a:solidFill>
              <a:effectLst>
                <a:outerShdw blurRad="38100" dist="19050" dir="2700000" algn="tl" rotWithShape="0">
                  <a:schemeClr val="dk1">
                    <a:alpha val="40000"/>
                  </a:schemeClr>
                </a:outerShdw>
              </a:effectLs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031" y="3893127"/>
            <a:ext cx="2836909" cy="2836909"/>
          </a:xfrm>
          <a:prstGeom prst="rect">
            <a:avLst/>
          </a:prstGeom>
          <a:ln>
            <a:solidFill>
              <a:schemeClr val="tx1"/>
            </a:solidFill>
          </a:ln>
        </p:spPr>
      </p:pic>
      <p:sp>
        <p:nvSpPr>
          <p:cNvPr id="13" name="Rectangle 12"/>
          <p:cNvSpPr/>
          <p:nvPr/>
        </p:nvSpPr>
        <p:spPr>
          <a:xfrm>
            <a:off x="91569" y="5007251"/>
            <a:ext cx="763349" cy="400110"/>
          </a:xfrm>
          <a:prstGeom prst="rect">
            <a:avLst/>
          </a:prstGeom>
          <a:noFill/>
        </p:spPr>
        <p:txBody>
          <a:bodyPr wrap="none" lIns="91440" tIns="45720" rIns="91440" bIns="45720">
            <a:spAutoFit/>
          </a:bodyPr>
          <a:lstStyle/>
          <a:p>
            <a:pPr algn="ctr"/>
            <a:r>
              <a:rPr lang="en-US" sz="2000" dirty="0">
                <a:ln w="0"/>
                <a:effectLst>
                  <a:outerShdw blurRad="38100" dist="19050" dir="2700000" algn="tl" rotWithShape="0">
                    <a:schemeClr val="dk1">
                      <a:alpha val="40000"/>
                    </a:schemeClr>
                  </a:outerShdw>
                </a:effectLst>
              </a:rPr>
              <a:t>GLM</a:t>
            </a:r>
            <a:endParaRPr lang="en-US" sz="2000" b="0" cap="none" spc="0" dirty="0">
              <a:ln w="0"/>
              <a:solidFill>
                <a:schemeClr val="tx1"/>
              </a:solidFill>
              <a:effectLst>
                <a:outerShdw blurRad="38100" dist="19050" dir="2700000" algn="tl" rotWithShape="0">
                  <a:schemeClr val="dk1">
                    <a:alpha val="40000"/>
                  </a:schemeClr>
                </a:outerShdw>
              </a:effectLst>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5814" y="732747"/>
            <a:ext cx="3030611" cy="2854924"/>
          </a:xfrm>
          <a:prstGeom prst="rect">
            <a:avLst/>
          </a:prstGeom>
          <a:ln>
            <a:solidFill>
              <a:schemeClr val="tx1"/>
            </a:solidFill>
          </a:ln>
        </p:spPr>
      </p:pic>
      <p:sp>
        <p:nvSpPr>
          <p:cNvPr id="15" name="Rectangle 14"/>
          <p:cNvSpPr/>
          <p:nvPr/>
        </p:nvSpPr>
        <p:spPr>
          <a:xfrm>
            <a:off x="7502621" y="831499"/>
            <a:ext cx="893193" cy="400110"/>
          </a:xfrm>
          <a:prstGeom prst="rect">
            <a:avLst/>
          </a:prstGeom>
          <a:noFill/>
        </p:spPr>
        <p:txBody>
          <a:bodyPr wrap="none" lIns="91440" tIns="45720" rIns="91440" bIns="45720">
            <a:spAutoFit/>
          </a:bodyPr>
          <a:lstStyle/>
          <a:p>
            <a:pPr algn="ctr"/>
            <a:r>
              <a:rPr lang="en-US" sz="2000" dirty="0">
                <a:ln w="0"/>
                <a:effectLst>
                  <a:outerShdw blurRad="38100" dist="19050" dir="2700000" algn="tl" rotWithShape="0">
                    <a:schemeClr val="dk1">
                      <a:alpha val="40000"/>
                    </a:schemeClr>
                  </a:outerShdw>
                </a:effectLst>
              </a:rPr>
              <a:t>MARS</a:t>
            </a:r>
            <a:endParaRPr lang="en-US" sz="2000" b="0" cap="none" spc="0" dirty="0">
              <a:ln w="0"/>
              <a:solidFill>
                <a:schemeClr val="tx1"/>
              </a:solidFill>
              <a:effectLst>
                <a:outerShdw blurRad="38100" dist="19050" dir="2700000" algn="tl" rotWithShape="0">
                  <a:schemeClr val="dk1">
                    <a:alpha val="40000"/>
                  </a:schemeClr>
                </a:outerShdw>
              </a:effectLst>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95814" y="3729694"/>
            <a:ext cx="3030610" cy="3030610"/>
          </a:xfrm>
          <a:prstGeom prst="rect">
            <a:avLst/>
          </a:prstGeom>
          <a:ln>
            <a:solidFill>
              <a:schemeClr val="tx1"/>
            </a:solidFill>
          </a:ln>
        </p:spPr>
      </p:pic>
      <p:sp>
        <p:nvSpPr>
          <p:cNvPr id="17" name="Rectangle 16"/>
          <p:cNvSpPr/>
          <p:nvPr/>
        </p:nvSpPr>
        <p:spPr>
          <a:xfrm>
            <a:off x="7233493" y="6030158"/>
            <a:ext cx="1128835" cy="400110"/>
          </a:xfrm>
          <a:prstGeom prst="rect">
            <a:avLst/>
          </a:prstGeom>
          <a:noFill/>
        </p:spPr>
        <p:txBody>
          <a:bodyPr wrap="none" lIns="91440" tIns="45720" rIns="91440" bIns="45720">
            <a:spAutoFit/>
          </a:bodyPr>
          <a:lstStyle/>
          <a:p>
            <a:pPr algn="ctr"/>
            <a:r>
              <a:rPr lang="en-US" sz="2000" dirty="0" err="1">
                <a:ln w="0"/>
                <a:effectLst>
                  <a:outerShdw blurRad="38100" dist="19050" dir="2700000" algn="tl" rotWithShape="0">
                    <a:schemeClr val="dk1">
                      <a:alpha val="40000"/>
                    </a:schemeClr>
                  </a:outerShdw>
                </a:effectLst>
              </a:rPr>
              <a:t>Maxent</a:t>
            </a:r>
            <a:endParaRPr lang="en-US" sz="2000" b="0" cap="none" spc="0" dirty="0">
              <a:ln w="0"/>
              <a:solidFill>
                <a:schemeClr val="tx1"/>
              </a:solidFill>
              <a:effectLst>
                <a:outerShdw blurRad="38100" dist="19050" dir="2700000" algn="tl" rotWithShape="0">
                  <a:schemeClr val="dk1">
                    <a:alpha val="40000"/>
                  </a:schemeClr>
                </a:outerShdw>
              </a:effectLst>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68371" y="2010567"/>
            <a:ext cx="3655258" cy="3655258"/>
          </a:xfrm>
          <a:prstGeom prst="rect">
            <a:avLst/>
          </a:prstGeom>
          <a:ln>
            <a:solidFill>
              <a:schemeClr val="tx1"/>
            </a:solidFill>
          </a:ln>
        </p:spPr>
      </p:pic>
      <p:sp>
        <p:nvSpPr>
          <p:cNvPr id="19" name="Rectangle 18"/>
          <p:cNvSpPr/>
          <p:nvPr/>
        </p:nvSpPr>
        <p:spPr>
          <a:xfrm>
            <a:off x="5922310" y="1612324"/>
            <a:ext cx="465192" cy="400110"/>
          </a:xfrm>
          <a:prstGeom prst="rect">
            <a:avLst/>
          </a:prstGeom>
          <a:noFill/>
        </p:spPr>
        <p:txBody>
          <a:bodyPr wrap="none" lIns="91440" tIns="45720" rIns="91440" bIns="45720">
            <a:spAutoFit/>
          </a:bodyPr>
          <a:lstStyle/>
          <a:p>
            <a:pPr algn="ctr"/>
            <a:r>
              <a:rPr lang="en-US" sz="2000" dirty="0">
                <a:ln w="0"/>
                <a:effectLst>
                  <a:outerShdw blurRad="38100" dist="19050" dir="2700000" algn="tl" rotWithShape="0">
                    <a:schemeClr val="dk1">
                      <a:alpha val="40000"/>
                    </a:schemeClr>
                  </a:outerShdw>
                </a:effectLst>
              </a:rPr>
              <a:t>RF</a:t>
            </a:r>
            <a:endParaRPr lang="en-US" sz="2000" b="0" cap="none" spc="0" dirty="0">
              <a:ln w="0"/>
              <a:solidFill>
                <a:schemeClr val="tx1"/>
              </a:solidFill>
              <a:effectLst>
                <a:outerShdw blurRad="38100" dist="19050" dir="2700000" algn="tl" rotWithShape="0">
                  <a:schemeClr val="dk1">
                    <a:alpha val="40000"/>
                  </a:schemeClr>
                </a:outerShdw>
              </a:effectLst>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8565" y="732747"/>
            <a:ext cx="2893874" cy="2893874"/>
          </a:xfrm>
          <a:prstGeom prst="rect">
            <a:avLst/>
          </a:prstGeom>
          <a:ln>
            <a:solidFill>
              <a:schemeClr val="tx1"/>
            </a:solidFill>
          </a:ln>
        </p:spPr>
      </p:pic>
    </p:spTree>
    <p:extLst>
      <p:ext uri="{BB962C8B-B14F-4D97-AF65-F5344CB8AC3E}">
        <p14:creationId xmlns:p14="http://schemas.microsoft.com/office/powerpoint/2010/main" val="23766349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5"/>
            <a:ext cx="10233148" cy="461516"/>
          </a:xfrm>
        </p:spPr>
        <p:txBody>
          <a:bodyPr>
            <a:normAutofit fontScale="90000"/>
          </a:bodyPr>
          <a:lstStyle/>
          <a:p>
            <a:r>
              <a:rPr lang="en-US" dirty="0"/>
              <a:t>SAHM Model Outputs</a:t>
            </a:r>
          </a:p>
        </p:txBody>
      </p:sp>
      <mc:AlternateContent xmlns:mc="http://schemas.openxmlformats.org/markup-compatibility/2006" xmlns:a14="http://schemas.microsoft.com/office/drawing/2010/main">
        <mc:Choice Requires="a14">
          <p:graphicFrame>
            <p:nvGraphicFramePr>
              <p:cNvPr id="9" name="Table 8">
                <a:extLst>
                  <a:ext uri="{FF2B5EF4-FFF2-40B4-BE49-F238E27FC236}">
                    <a16:creationId xmlns:a16="http://schemas.microsoft.com/office/drawing/2014/main" xmlns="" id="{1D64576D-CCD4-4482-91D3-588062E2EEAE}"/>
                  </a:ext>
                </a:extLst>
              </p:cNvPr>
              <p:cNvGraphicFramePr>
                <a:graphicFrameLocks noGrp="1"/>
              </p:cNvGraphicFramePr>
              <p:nvPr>
                <p:extLst/>
              </p:nvPr>
            </p:nvGraphicFramePr>
            <p:xfrm>
              <a:off x="1272163" y="1439140"/>
              <a:ext cx="9961110" cy="4665465"/>
            </p:xfrm>
            <a:graphic>
              <a:graphicData uri="http://schemas.openxmlformats.org/drawingml/2006/table">
                <a:tbl>
                  <a:tblPr firstRow="1" firstCol="1" bandRow="1">
                    <a:tableStyleId>{5C22544A-7EE6-4342-B048-85BDC9FD1C3A}</a:tableStyleId>
                  </a:tblPr>
                  <a:tblGrid>
                    <a:gridCol w="1659313">
                      <a:extLst>
                        <a:ext uri="{9D8B030D-6E8A-4147-A177-3AD203B41FA5}">
                          <a16:colId xmlns:a16="http://schemas.microsoft.com/office/drawing/2014/main" xmlns="" val="3861230999"/>
                        </a:ext>
                      </a:extLst>
                    </a:gridCol>
                    <a:gridCol w="1659313">
                      <a:extLst>
                        <a:ext uri="{9D8B030D-6E8A-4147-A177-3AD203B41FA5}">
                          <a16:colId xmlns:a16="http://schemas.microsoft.com/office/drawing/2014/main" xmlns="" val="616916816"/>
                        </a:ext>
                      </a:extLst>
                    </a:gridCol>
                    <a:gridCol w="1660621">
                      <a:extLst>
                        <a:ext uri="{9D8B030D-6E8A-4147-A177-3AD203B41FA5}">
                          <a16:colId xmlns:a16="http://schemas.microsoft.com/office/drawing/2014/main" xmlns="" val="4288488847"/>
                        </a:ext>
                      </a:extLst>
                    </a:gridCol>
                    <a:gridCol w="1660621">
                      <a:extLst>
                        <a:ext uri="{9D8B030D-6E8A-4147-A177-3AD203B41FA5}">
                          <a16:colId xmlns:a16="http://schemas.microsoft.com/office/drawing/2014/main" xmlns="" val="1017416759"/>
                        </a:ext>
                      </a:extLst>
                    </a:gridCol>
                    <a:gridCol w="1660621">
                      <a:extLst>
                        <a:ext uri="{9D8B030D-6E8A-4147-A177-3AD203B41FA5}">
                          <a16:colId xmlns:a16="http://schemas.microsoft.com/office/drawing/2014/main" xmlns="" val="1659032568"/>
                        </a:ext>
                      </a:extLst>
                    </a:gridCol>
                    <a:gridCol w="1660621">
                      <a:extLst>
                        <a:ext uri="{9D8B030D-6E8A-4147-A177-3AD203B41FA5}">
                          <a16:colId xmlns:a16="http://schemas.microsoft.com/office/drawing/2014/main" xmlns="" val="1576785048"/>
                        </a:ext>
                      </a:extLst>
                    </a:gridCol>
                  </a:tblGrid>
                  <a:tr h="1123950">
                    <a:tc>
                      <a:txBody>
                        <a:bodyPr/>
                        <a:lstStyle/>
                        <a:p>
                          <a:pPr marL="0" marR="0" algn="ctr">
                            <a:lnSpc>
                              <a:spcPct val="107000"/>
                            </a:lnSpc>
                            <a:spcBef>
                              <a:spcPts val="0"/>
                            </a:spcBef>
                            <a:spcAft>
                              <a:spcPts val="0"/>
                            </a:spcAft>
                          </a:pPr>
                          <a:endParaRPr lang="en-US" sz="2400" dirty="0">
                            <a:effectLst/>
                            <a:latin typeface="+mn-lt"/>
                          </a:endParaRPr>
                        </a:p>
                        <a:p>
                          <a:pPr marL="0" marR="0" algn="ctr">
                            <a:lnSpc>
                              <a:spcPct val="107000"/>
                            </a:lnSpc>
                            <a:spcBef>
                              <a:spcPts val="0"/>
                            </a:spcBef>
                            <a:spcAft>
                              <a:spcPts val="0"/>
                            </a:spcAft>
                          </a:pPr>
                          <a:r>
                            <a:rPr lang="en-US" sz="2400" dirty="0">
                              <a:effectLst/>
                              <a:latin typeface="+mn-lt"/>
                            </a:rPr>
                            <a:t>Model</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2E8652"/>
                        </a:solidFill>
                      </a:tcPr>
                    </a:tc>
                    <a:tc>
                      <a:txBody>
                        <a:bodyPr/>
                        <a:lstStyle/>
                        <a:p>
                          <a:pPr marL="0" marR="0" algn="ctr">
                            <a:lnSpc>
                              <a:spcPct val="107000"/>
                            </a:lnSpc>
                            <a:spcBef>
                              <a:spcPts val="0"/>
                            </a:spcBef>
                            <a:spcAft>
                              <a:spcPts val="0"/>
                            </a:spcAft>
                          </a:pPr>
                          <a:endParaRPr lang="en-US" sz="2400" dirty="0">
                            <a:effectLst/>
                            <a:latin typeface="+mn-lt"/>
                          </a:endParaRPr>
                        </a:p>
                        <a:p>
                          <a:pPr marL="0" marR="0" algn="ctr">
                            <a:lnSpc>
                              <a:spcPct val="107000"/>
                            </a:lnSpc>
                            <a:spcBef>
                              <a:spcPts val="0"/>
                            </a:spcBef>
                            <a:spcAft>
                              <a:spcPts val="0"/>
                            </a:spcAft>
                          </a:pPr>
                          <a:r>
                            <a:rPr lang="en-US" sz="2400" dirty="0">
                              <a:effectLst/>
                              <a:latin typeface="+mn-lt"/>
                            </a:rPr>
                            <a:t>PCC (%)</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2E8652"/>
                        </a:solidFill>
                      </a:tcPr>
                    </a:tc>
                    <a:tc>
                      <a:txBody>
                        <a:bodyPr/>
                        <a:lstStyle/>
                        <a:p>
                          <a:pPr marL="0" marR="0" algn="ctr">
                            <a:lnSpc>
                              <a:spcPct val="107000"/>
                            </a:lnSpc>
                            <a:spcBef>
                              <a:spcPts val="0"/>
                            </a:spcBef>
                            <a:spcAft>
                              <a:spcPts val="0"/>
                            </a:spcAft>
                          </a:pPr>
                          <a:endParaRPr lang="en-US" sz="2400" dirty="0">
                            <a:effectLst/>
                            <a:latin typeface="+mn-lt"/>
                          </a:endParaRPr>
                        </a:p>
                        <a:p>
                          <a:pPr marL="0" marR="0" algn="ctr">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400" i="1">
                                        <a:effectLst/>
                                        <a:latin typeface="Cambria Math" panose="02040503050406030204" pitchFamily="18" charset="0"/>
                                      </a:rPr>
                                    </m:ctrlPr>
                                  </m:sSubPr>
                                  <m:e>
                                    <m:r>
                                      <a:rPr lang="en-US" sz="2400">
                                        <a:effectLst/>
                                        <a:latin typeface="Cambria Math" panose="02040503050406030204" pitchFamily="18" charset="0"/>
                                      </a:rPr>
                                      <m:t>𝐴𝑈𝐶</m:t>
                                    </m:r>
                                  </m:e>
                                  <m:sub>
                                    <m:r>
                                      <a:rPr lang="en-US" sz="2400">
                                        <a:effectLst/>
                                        <a:latin typeface="Cambria Math" panose="02040503050406030204" pitchFamily="18" charset="0"/>
                                      </a:rPr>
                                      <m:t>𝑡𝑟</m:t>
                                    </m:r>
                                  </m:sub>
                                </m:sSub>
                              </m:oMath>
                            </m:oMathPara>
                          </a14:m>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2E8652"/>
                        </a:solidFill>
                      </a:tcPr>
                    </a:tc>
                    <a:tc>
                      <a:txBody>
                        <a:bodyPr/>
                        <a:lstStyle/>
                        <a:p>
                          <a:pPr marL="0" marR="0" algn="ctr">
                            <a:lnSpc>
                              <a:spcPct val="107000"/>
                            </a:lnSpc>
                            <a:spcBef>
                              <a:spcPts val="0"/>
                            </a:spcBef>
                            <a:spcAft>
                              <a:spcPts val="0"/>
                            </a:spcAft>
                          </a:pPr>
                          <a:endParaRPr lang="en-US" sz="2400" dirty="0">
                            <a:effectLst/>
                            <a:latin typeface="+mn-lt"/>
                          </a:endParaRPr>
                        </a:p>
                        <a:p>
                          <a:pPr marL="0" marR="0" algn="ctr">
                            <a:lnSpc>
                              <a:spcPct val="107000"/>
                            </a:lnSpc>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2400" i="1" smtClean="0">
                                        <a:effectLst/>
                                        <a:latin typeface="Cambria Math" panose="02040503050406030204" pitchFamily="18" charset="0"/>
                                      </a:rPr>
                                    </m:ctrlPr>
                                  </m:sSubPr>
                                  <m:e>
                                    <m:r>
                                      <a:rPr lang="en-US" sz="2400">
                                        <a:effectLst/>
                                        <a:latin typeface="Cambria Math" panose="02040503050406030204" pitchFamily="18" charset="0"/>
                                      </a:rPr>
                                      <m:t>𝐴𝑈𝐶</m:t>
                                    </m:r>
                                  </m:e>
                                  <m:sub>
                                    <m:r>
                                      <a:rPr lang="en-US" sz="2400">
                                        <a:effectLst/>
                                        <a:latin typeface="Cambria Math" panose="02040503050406030204" pitchFamily="18" charset="0"/>
                                      </a:rPr>
                                      <m:t>𝑐𝑣</m:t>
                                    </m:r>
                                  </m:sub>
                                </m:sSub>
                              </m:oMath>
                            </m:oMathPara>
                          </a14:m>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2E8652"/>
                        </a:solidFill>
                      </a:tcPr>
                    </a:tc>
                    <a:tc>
                      <a:txBody>
                        <a:bodyPr/>
                        <a:lstStyle/>
                        <a:p>
                          <a:pPr marL="0" marR="0" algn="ctr">
                            <a:lnSpc>
                              <a:spcPct val="107000"/>
                            </a:lnSpc>
                            <a:spcBef>
                              <a:spcPts val="0"/>
                            </a:spcBef>
                            <a:spcAft>
                              <a:spcPts val="0"/>
                            </a:spcAft>
                          </a:pPr>
                          <a:endParaRPr lang="en-US" sz="2400" dirty="0">
                            <a:effectLst/>
                            <a:latin typeface="+mn-lt"/>
                          </a:endParaRPr>
                        </a:p>
                        <a:p>
                          <a:pPr marL="0" marR="0" algn="ctr">
                            <a:lnSpc>
                              <a:spcPct val="107000"/>
                            </a:lnSpc>
                            <a:spcBef>
                              <a:spcPts val="0"/>
                            </a:spcBef>
                            <a:spcAft>
                              <a:spcPts val="0"/>
                            </a:spcAft>
                          </a:pPr>
                          <a:r>
                            <a:rPr lang="en-US" sz="2400" dirty="0">
                              <a:effectLst/>
                              <a:latin typeface="+mn-lt"/>
                            </a:rPr>
                            <a:t>Sensitivity</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2E8652"/>
                        </a:solidFill>
                      </a:tcPr>
                    </a:tc>
                    <a:tc>
                      <a:txBody>
                        <a:bodyPr/>
                        <a:lstStyle/>
                        <a:p>
                          <a:pPr marL="0" marR="0" algn="ctr">
                            <a:lnSpc>
                              <a:spcPct val="107000"/>
                            </a:lnSpc>
                            <a:spcBef>
                              <a:spcPts val="0"/>
                            </a:spcBef>
                            <a:spcAft>
                              <a:spcPts val="0"/>
                            </a:spcAft>
                          </a:pPr>
                          <a:endParaRPr lang="en-US" sz="2400" dirty="0">
                            <a:effectLst/>
                            <a:latin typeface="+mn-lt"/>
                          </a:endParaRPr>
                        </a:p>
                        <a:p>
                          <a:pPr marL="0" marR="0" algn="ctr">
                            <a:lnSpc>
                              <a:spcPct val="107000"/>
                            </a:lnSpc>
                            <a:spcBef>
                              <a:spcPts val="0"/>
                            </a:spcBef>
                            <a:spcAft>
                              <a:spcPts val="0"/>
                            </a:spcAft>
                          </a:pPr>
                          <a:r>
                            <a:rPr lang="en-US" sz="2400" dirty="0">
                              <a:effectLst/>
                              <a:latin typeface="+mn-lt"/>
                            </a:rPr>
                            <a:t>Specificity</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2E8652"/>
                        </a:solidFill>
                      </a:tcPr>
                    </a:tc>
                    <a:extLst>
                      <a:ext uri="{0D108BD9-81ED-4DB2-BD59-A6C34878D82A}">
                        <a16:rowId xmlns:a16="http://schemas.microsoft.com/office/drawing/2014/main" xmlns="" val="1521707783"/>
                      </a:ext>
                    </a:extLst>
                  </a:tr>
                  <a:tr h="708303">
                    <a:tc>
                      <a:txBody>
                        <a:bodyPr/>
                        <a:lstStyle/>
                        <a:p>
                          <a:pPr marL="0" marR="0" algn="ctr">
                            <a:lnSpc>
                              <a:spcPct val="107000"/>
                            </a:lnSpc>
                            <a:spcBef>
                              <a:spcPts val="0"/>
                            </a:spcBef>
                            <a:spcAft>
                              <a:spcPts val="0"/>
                            </a:spcAft>
                          </a:pPr>
                          <a:r>
                            <a:rPr lang="en-US" sz="2400" dirty="0">
                              <a:effectLst/>
                              <a:latin typeface="+mn-lt"/>
                            </a:rPr>
                            <a:t>BRT</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2E8652"/>
                        </a:solidFill>
                      </a:tcPr>
                    </a:tc>
                    <a:tc>
                      <a:txBody>
                        <a:bodyPr/>
                        <a:lstStyle/>
                        <a:p>
                          <a:pPr marL="0" marR="0" algn="ctr">
                            <a:lnSpc>
                              <a:spcPct val="107000"/>
                            </a:lnSpc>
                            <a:spcBef>
                              <a:spcPts val="0"/>
                            </a:spcBef>
                            <a:spcAft>
                              <a:spcPts val="0"/>
                            </a:spcAft>
                          </a:pPr>
                          <a:r>
                            <a:rPr lang="en-US" sz="2400" dirty="0">
                              <a:solidFill>
                                <a:schemeClr val="tx1">
                                  <a:lumMod val="75000"/>
                                  <a:lumOff val="25000"/>
                                </a:schemeClr>
                              </a:solidFill>
                              <a:effectLst/>
                              <a:latin typeface="+mn-lt"/>
                            </a:rPr>
                            <a:t>96.712</a:t>
                          </a:r>
                          <a:endParaRPr lang="en-US" sz="24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gn="ctr">
                            <a:lnSpc>
                              <a:spcPct val="107000"/>
                            </a:lnSpc>
                            <a:spcBef>
                              <a:spcPts val="0"/>
                            </a:spcBef>
                            <a:spcAft>
                              <a:spcPts val="0"/>
                            </a:spcAft>
                          </a:pPr>
                          <a:r>
                            <a:rPr lang="en-US" sz="2400" dirty="0">
                              <a:solidFill>
                                <a:schemeClr val="tx1">
                                  <a:lumMod val="75000"/>
                                  <a:lumOff val="25000"/>
                                </a:schemeClr>
                              </a:solidFill>
                              <a:effectLst/>
                              <a:latin typeface="+mn-lt"/>
                            </a:rPr>
                            <a:t>0.993</a:t>
                          </a:r>
                          <a:endParaRPr lang="en-US" sz="24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gn="ctr">
                            <a:lnSpc>
                              <a:spcPct val="107000"/>
                            </a:lnSpc>
                            <a:spcBef>
                              <a:spcPts val="0"/>
                            </a:spcBef>
                            <a:spcAft>
                              <a:spcPts val="0"/>
                            </a:spcAft>
                          </a:pPr>
                          <a:r>
                            <a:rPr lang="en-US" sz="2400" dirty="0">
                              <a:solidFill>
                                <a:schemeClr val="tx1">
                                  <a:lumMod val="75000"/>
                                  <a:lumOff val="25000"/>
                                </a:schemeClr>
                              </a:solidFill>
                              <a:effectLst/>
                              <a:latin typeface="+mn-lt"/>
                            </a:rPr>
                            <a:t>0.993</a:t>
                          </a:r>
                          <a:endParaRPr lang="en-US" sz="24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gn="ctr">
                            <a:lnSpc>
                              <a:spcPct val="107000"/>
                            </a:lnSpc>
                            <a:spcBef>
                              <a:spcPts val="0"/>
                            </a:spcBef>
                            <a:spcAft>
                              <a:spcPts val="0"/>
                            </a:spcAft>
                          </a:pPr>
                          <a:r>
                            <a:rPr lang="en-US" sz="2400" dirty="0">
                              <a:solidFill>
                                <a:schemeClr val="tx1">
                                  <a:lumMod val="75000"/>
                                  <a:lumOff val="25000"/>
                                </a:schemeClr>
                              </a:solidFill>
                              <a:effectLst/>
                              <a:latin typeface="+mn-lt"/>
                            </a:rPr>
                            <a:t>0.971</a:t>
                          </a:r>
                          <a:endParaRPr lang="en-US" sz="24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gn="ctr">
                            <a:lnSpc>
                              <a:spcPct val="107000"/>
                            </a:lnSpc>
                            <a:spcBef>
                              <a:spcPts val="0"/>
                            </a:spcBef>
                            <a:spcAft>
                              <a:spcPts val="0"/>
                            </a:spcAft>
                          </a:pPr>
                          <a:r>
                            <a:rPr lang="en-US" sz="2400" dirty="0">
                              <a:solidFill>
                                <a:schemeClr val="tx1">
                                  <a:lumMod val="75000"/>
                                  <a:lumOff val="25000"/>
                                </a:schemeClr>
                              </a:solidFill>
                              <a:effectLst/>
                              <a:latin typeface="+mn-lt"/>
                            </a:rPr>
                            <a:t>0.964</a:t>
                          </a:r>
                          <a:endParaRPr lang="en-US" sz="24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extLst>
                      <a:ext uri="{0D108BD9-81ED-4DB2-BD59-A6C34878D82A}">
                        <a16:rowId xmlns:a16="http://schemas.microsoft.com/office/drawing/2014/main" xmlns="" val="47474860"/>
                      </a:ext>
                    </a:extLst>
                  </a:tr>
                  <a:tr h="708303">
                    <a:tc>
                      <a:txBody>
                        <a:bodyPr/>
                        <a:lstStyle/>
                        <a:p>
                          <a:pPr marL="0" marR="0" algn="ctr">
                            <a:lnSpc>
                              <a:spcPct val="107000"/>
                            </a:lnSpc>
                            <a:spcBef>
                              <a:spcPts val="0"/>
                            </a:spcBef>
                            <a:spcAft>
                              <a:spcPts val="0"/>
                            </a:spcAft>
                          </a:pPr>
                          <a:r>
                            <a:rPr lang="en-US" sz="2400" dirty="0">
                              <a:effectLst/>
                              <a:latin typeface="+mn-lt"/>
                            </a:rPr>
                            <a:t>GLM</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2E8652"/>
                        </a:solidFill>
                      </a:tcPr>
                    </a:tc>
                    <a:tc>
                      <a:txBody>
                        <a:bodyPr/>
                        <a:lstStyle/>
                        <a:p>
                          <a:pPr marL="0" marR="0" algn="ctr">
                            <a:lnSpc>
                              <a:spcPct val="107000"/>
                            </a:lnSpc>
                            <a:spcBef>
                              <a:spcPts val="0"/>
                            </a:spcBef>
                            <a:spcAft>
                              <a:spcPts val="0"/>
                            </a:spcAft>
                          </a:pPr>
                          <a:r>
                            <a:rPr lang="en-US" sz="2400" dirty="0">
                              <a:solidFill>
                                <a:schemeClr val="tx1">
                                  <a:lumMod val="75000"/>
                                  <a:lumOff val="25000"/>
                                </a:schemeClr>
                              </a:solidFill>
                              <a:effectLst/>
                              <a:latin typeface="+mn-lt"/>
                            </a:rPr>
                            <a:t>94.793</a:t>
                          </a:r>
                          <a:endParaRPr lang="en-US" sz="24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lnSpc>
                              <a:spcPct val="107000"/>
                            </a:lnSpc>
                            <a:spcBef>
                              <a:spcPts val="0"/>
                            </a:spcBef>
                            <a:spcAft>
                              <a:spcPts val="0"/>
                            </a:spcAft>
                          </a:pPr>
                          <a:r>
                            <a:rPr lang="en-US" sz="2400" dirty="0">
                              <a:solidFill>
                                <a:schemeClr val="tx1">
                                  <a:lumMod val="75000"/>
                                  <a:lumOff val="25000"/>
                                </a:schemeClr>
                              </a:solidFill>
                              <a:effectLst/>
                              <a:latin typeface="+mn-lt"/>
                            </a:rPr>
                            <a:t>0.993</a:t>
                          </a:r>
                          <a:endParaRPr lang="en-US" sz="24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lnSpc>
                              <a:spcPct val="107000"/>
                            </a:lnSpc>
                            <a:spcBef>
                              <a:spcPts val="0"/>
                            </a:spcBef>
                            <a:spcAft>
                              <a:spcPts val="0"/>
                            </a:spcAft>
                          </a:pPr>
                          <a:r>
                            <a:rPr lang="en-US" sz="2400" dirty="0">
                              <a:solidFill>
                                <a:schemeClr val="tx1">
                                  <a:lumMod val="75000"/>
                                  <a:lumOff val="25000"/>
                                </a:schemeClr>
                              </a:solidFill>
                              <a:effectLst/>
                              <a:latin typeface="+mn-lt"/>
                            </a:rPr>
                            <a:t>0.980</a:t>
                          </a:r>
                          <a:endParaRPr lang="en-US" sz="24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lnSpc>
                              <a:spcPct val="107000"/>
                            </a:lnSpc>
                            <a:spcBef>
                              <a:spcPts val="0"/>
                            </a:spcBef>
                            <a:spcAft>
                              <a:spcPts val="0"/>
                            </a:spcAft>
                          </a:pPr>
                          <a:r>
                            <a:rPr lang="en-US" sz="2400" dirty="0">
                              <a:solidFill>
                                <a:schemeClr val="tx1">
                                  <a:lumMod val="75000"/>
                                  <a:lumOff val="25000"/>
                                </a:schemeClr>
                              </a:solidFill>
                              <a:effectLst/>
                              <a:latin typeface="+mn-lt"/>
                            </a:rPr>
                            <a:t>0.945</a:t>
                          </a:r>
                          <a:endParaRPr lang="en-US" sz="24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lnSpc>
                              <a:spcPct val="107000"/>
                            </a:lnSpc>
                            <a:spcBef>
                              <a:spcPts val="0"/>
                            </a:spcBef>
                            <a:spcAft>
                              <a:spcPts val="0"/>
                            </a:spcAft>
                          </a:pPr>
                          <a:r>
                            <a:rPr lang="en-US" sz="2400" dirty="0">
                              <a:solidFill>
                                <a:schemeClr val="tx1">
                                  <a:lumMod val="75000"/>
                                  <a:lumOff val="25000"/>
                                </a:schemeClr>
                              </a:solidFill>
                              <a:effectLst/>
                              <a:latin typeface="+mn-lt"/>
                            </a:rPr>
                            <a:t>0.945</a:t>
                          </a:r>
                          <a:endParaRPr lang="en-US" sz="24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xmlns="" val="1712693558"/>
                      </a:ext>
                    </a:extLst>
                  </a:tr>
                  <a:tr h="708303">
                    <a:tc>
                      <a:txBody>
                        <a:bodyPr/>
                        <a:lstStyle/>
                        <a:p>
                          <a:pPr marL="0" marR="0" algn="ctr">
                            <a:lnSpc>
                              <a:spcPct val="107000"/>
                            </a:lnSpc>
                            <a:spcBef>
                              <a:spcPts val="0"/>
                            </a:spcBef>
                            <a:spcAft>
                              <a:spcPts val="0"/>
                            </a:spcAft>
                          </a:pPr>
                          <a:r>
                            <a:rPr lang="en-US" sz="2400" dirty="0">
                              <a:effectLst/>
                              <a:latin typeface="+mn-lt"/>
                            </a:rPr>
                            <a:t>MARS</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2E8652"/>
                        </a:solidFill>
                      </a:tcPr>
                    </a:tc>
                    <a:tc>
                      <a:txBody>
                        <a:bodyPr/>
                        <a:lstStyle/>
                        <a:p>
                          <a:pPr marL="0" marR="0" algn="ctr">
                            <a:lnSpc>
                              <a:spcPct val="107000"/>
                            </a:lnSpc>
                            <a:spcBef>
                              <a:spcPts val="0"/>
                            </a:spcBef>
                            <a:spcAft>
                              <a:spcPts val="0"/>
                            </a:spcAft>
                          </a:pPr>
                          <a:r>
                            <a:rPr lang="en-US" sz="2400" dirty="0">
                              <a:solidFill>
                                <a:schemeClr val="tx1">
                                  <a:lumMod val="75000"/>
                                  <a:lumOff val="25000"/>
                                </a:schemeClr>
                              </a:solidFill>
                              <a:effectLst/>
                              <a:latin typeface="+mn-lt"/>
                            </a:rPr>
                            <a:t>95.980</a:t>
                          </a:r>
                          <a:endParaRPr lang="en-US" sz="24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gn="ctr">
                            <a:lnSpc>
                              <a:spcPct val="107000"/>
                            </a:lnSpc>
                            <a:spcBef>
                              <a:spcPts val="0"/>
                            </a:spcBef>
                            <a:spcAft>
                              <a:spcPts val="0"/>
                            </a:spcAft>
                          </a:pPr>
                          <a:r>
                            <a:rPr lang="en-US" sz="2400" dirty="0">
                              <a:solidFill>
                                <a:schemeClr val="tx1">
                                  <a:lumMod val="75000"/>
                                  <a:lumOff val="25000"/>
                                </a:schemeClr>
                              </a:solidFill>
                              <a:effectLst/>
                              <a:latin typeface="+mn-lt"/>
                            </a:rPr>
                            <a:t>0.995</a:t>
                          </a:r>
                          <a:endParaRPr lang="en-US" sz="24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gn="ctr">
                            <a:lnSpc>
                              <a:spcPct val="107000"/>
                            </a:lnSpc>
                            <a:spcBef>
                              <a:spcPts val="0"/>
                            </a:spcBef>
                            <a:spcAft>
                              <a:spcPts val="0"/>
                            </a:spcAft>
                          </a:pPr>
                          <a:r>
                            <a:rPr lang="en-US" sz="2400" dirty="0">
                              <a:solidFill>
                                <a:schemeClr val="tx1">
                                  <a:lumMod val="75000"/>
                                  <a:lumOff val="25000"/>
                                </a:schemeClr>
                              </a:solidFill>
                              <a:effectLst/>
                              <a:latin typeface="+mn-lt"/>
                            </a:rPr>
                            <a:t>0.991</a:t>
                          </a:r>
                          <a:endParaRPr lang="en-US" sz="24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gn="ctr">
                            <a:lnSpc>
                              <a:spcPct val="107000"/>
                            </a:lnSpc>
                            <a:spcBef>
                              <a:spcPts val="0"/>
                            </a:spcBef>
                            <a:spcAft>
                              <a:spcPts val="0"/>
                            </a:spcAft>
                          </a:pPr>
                          <a:r>
                            <a:rPr lang="en-US" sz="2400" dirty="0">
                              <a:solidFill>
                                <a:schemeClr val="tx1">
                                  <a:lumMod val="75000"/>
                                  <a:lumOff val="25000"/>
                                </a:schemeClr>
                              </a:solidFill>
                              <a:effectLst/>
                              <a:latin typeface="+mn-lt"/>
                            </a:rPr>
                            <a:t>0.958</a:t>
                          </a:r>
                          <a:endParaRPr lang="en-US" sz="24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gn="ctr">
                            <a:lnSpc>
                              <a:spcPct val="107000"/>
                            </a:lnSpc>
                            <a:spcBef>
                              <a:spcPts val="0"/>
                            </a:spcBef>
                            <a:spcAft>
                              <a:spcPts val="0"/>
                            </a:spcAft>
                          </a:pPr>
                          <a:r>
                            <a:rPr lang="en-US" sz="2400" dirty="0">
                              <a:solidFill>
                                <a:schemeClr val="tx1">
                                  <a:lumMod val="75000"/>
                                  <a:lumOff val="25000"/>
                                </a:schemeClr>
                              </a:solidFill>
                              <a:effectLst/>
                              <a:latin typeface="+mn-lt"/>
                            </a:rPr>
                            <a:t>0.962</a:t>
                          </a:r>
                          <a:endParaRPr lang="en-US" sz="24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extLst>
                      <a:ext uri="{0D108BD9-81ED-4DB2-BD59-A6C34878D82A}">
                        <a16:rowId xmlns:a16="http://schemas.microsoft.com/office/drawing/2014/main" xmlns="" val="1685992697"/>
                      </a:ext>
                    </a:extLst>
                  </a:tr>
                  <a:tr h="708303">
                    <a:tc>
                      <a:txBody>
                        <a:bodyPr/>
                        <a:lstStyle/>
                        <a:p>
                          <a:pPr marL="0" marR="0" algn="ctr">
                            <a:lnSpc>
                              <a:spcPct val="107000"/>
                            </a:lnSpc>
                            <a:spcBef>
                              <a:spcPts val="0"/>
                            </a:spcBef>
                            <a:spcAft>
                              <a:spcPts val="0"/>
                            </a:spcAft>
                          </a:pPr>
                          <a:r>
                            <a:rPr lang="en-US" sz="2400" dirty="0">
                              <a:effectLst/>
                              <a:latin typeface="+mn-lt"/>
                            </a:rPr>
                            <a:t>Maxent</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2E8652"/>
                        </a:solidFill>
                      </a:tcPr>
                    </a:tc>
                    <a:tc>
                      <a:txBody>
                        <a:bodyPr/>
                        <a:lstStyle/>
                        <a:p>
                          <a:pPr marL="0" marR="0" algn="ctr">
                            <a:lnSpc>
                              <a:spcPct val="107000"/>
                            </a:lnSpc>
                            <a:spcBef>
                              <a:spcPts val="0"/>
                            </a:spcBef>
                            <a:spcAft>
                              <a:spcPts val="0"/>
                            </a:spcAft>
                          </a:pPr>
                          <a:r>
                            <a:rPr lang="en-US" sz="2400" dirty="0">
                              <a:solidFill>
                                <a:schemeClr val="tx1">
                                  <a:lumMod val="75000"/>
                                  <a:lumOff val="25000"/>
                                </a:schemeClr>
                              </a:solidFill>
                              <a:effectLst/>
                              <a:latin typeface="+mn-lt"/>
                            </a:rPr>
                            <a:t>93.776</a:t>
                          </a:r>
                          <a:endParaRPr lang="en-US" sz="24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lnSpc>
                              <a:spcPct val="107000"/>
                            </a:lnSpc>
                            <a:spcBef>
                              <a:spcPts val="0"/>
                            </a:spcBef>
                            <a:spcAft>
                              <a:spcPts val="0"/>
                            </a:spcAft>
                          </a:pPr>
                          <a:r>
                            <a:rPr lang="en-US" sz="2400" dirty="0">
                              <a:solidFill>
                                <a:schemeClr val="tx1">
                                  <a:lumMod val="75000"/>
                                  <a:lumOff val="25000"/>
                                </a:schemeClr>
                              </a:solidFill>
                              <a:effectLst/>
                              <a:latin typeface="+mn-lt"/>
                            </a:rPr>
                            <a:t>0.993</a:t>
                          </a:r>
                          <a:endParaRPr lang="en-US" sz="24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lnSpc>
                              <a:spcPct val="107000"/>
                            </a:lnSpc>
                            <a:spcBef>
                              <a:spcPts val="0"/>
                            </a:spcBef>
                            <a:spcAft>
                              <a:spcPts val="0"/>
                            </a:spcAft>
                          </a:pPr>
                          <a:r>
                            <a:rPr lang="en-US" sz="2400" dirty="0">
                              <a:solidFill>
                                <a:schemeClr val="tx1">
                                  <a:lumMod val="75000"/>
                                  <a:lumOff val="25000"/>
                                </a:schemeClr>
                              </a:solidFill>
                              <a:effectLst/>
                              <a:latin typeface="+mn-lt"/>
                            </a:rPr>
                            <a:t>0.980</a:t>
                          </a:r>
                          <a:endParaRPr lang="en-US" sz="24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lnSpc>
                              <a:spcPct val="107000"/>
                            </a:lnSpc>
                            <a:spcBef>
                              <a:spcPts val="0"/>
                            </a:spcBef>
                            <a:spcAft>
                              <a:spcPts val="0"/>
                            </a:spcAft>
                          </a:pPr>
                          <a:r>
                            <a:rPr lang="en-US" sz="2400" dirty="0">
                              <a:solidFill>
                                <a:schemeClr val="tx1">
                                  <a:lumMod val="75000"/>
                                  <a:lumOff val="25000"/>
                                </a:schemeClr>
                              </a:solidFill>
                              <a:effectLst/>
                              <a:latin typeface="+mn-lt"/>
                            </a:rPr>
                            <a:t>0.925</a:t>
                          </a:r>
                          <a:endParaRPr lang="en-US" sz="24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lnSpc>
                              <a:spcPct val="107000"/>
                            </a:lnSpc>
                            <a:spcBef>
                              <a:spcPts val="0"/>
                            </a:spcBef>
                            <a:spcAft>
                              <a:spcPts val="0"/>
                            </a:spcAft>
                          </a:pPr>
                          <a:r>
                            <a:rPr lang="en-US" sz="2400" dirty="0">
                              <a:solidFill>
                                <a:schemeClr val="tx1">
                                  <a:lumMod val="75000"/>
                                  <a:lumOff val="25000"/>
                                </a:schemeClr>
                              </a:solidFill>
                              <a:effectLst/>
                              <a:latin typeface="+mn-lt"/>
                            </a:rPr>
                            <a:t>0.950</a:t>
                          </a:r>
                          <a:endParaRPr lang="en-US" sz="24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xmlns="" val="3974576166"/>
                      </a:ext>
                    </a:extLst>
                  </a:tr>
                  <a:tr h="708303">
                    <a:tc>
                      <a:txBody>
                        <a:bodyPr/>
                        <a:lstStyle/>
                        <a:p>
                          <a:pPr marL="0" marR="0" algn="ctr">
                            <a:lnSpc>
                              <a:spcPct val="107000"/>
                            </a:lnSpc>
                            <a:spcBef>
                              <a:spcPts val="0"/>
                            </a:spcBef>
                            <a:spcAft>
                              <a:spcPts val="0"/>
                            </a:spcAft>
                          </a:pPr>
                          <a:r>
                            <a:rPr lang="en-US" sz="2400" dirty="0">
                              <a:effectLst/>
                              <a:latin typeface="+mn-lt"/>
                            </a:rPr>
                            <a:t>RF</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2E8652"/>
                        </a:solidFill>
                      </a:tcPr>
                    </a:tc>
                    <a:tc>
                      <a:txBody>
                        <a:bodyPr/>
                        <a:lstStyle/>
                        <a:p>
                          <a:pPr marL="0" marR="0" algn="ctr">
                            <a:lnSpc>
                              <a:spcPct val="107000"/>
                            </a:lnSpc>
                            <a:spcBef>
                              <a:spcPts val="0"/>
                            </a:spcBef>
                            <a:spcAft>
                              <a:spcPts val="0"/>
                            </a:spcAft>
                          </a:pPr>
                          <a:r>
                            <a:rPr lang="en-US" sz="2400" dirty="0">
                              <a:solidFill>
                                <a:schemeClr val="tx1">
                                  <a:lumMod val="75000"/>
                                  <a:lumOff val="25000"/>
                                </a:schemeClr>
                              </a:solidFill>
                              <a:effectLst/>
                              <a:latin typeface="+mn-lt"/>
                            </a:rPr>
                            <a:t>97.074</a:t>
                          </a:r>
                          <a:endParaRPr lang="en-US" sz="24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gn="ctr">
                            <a:lnSpc>
                              <a:spcPct val="107000"/>
                            </a:lnSpc>
                            <a:spcBef>
                              <a:spcPts val="0"/>
                            </a:spcBef>
                            <a:spcAft>
                              <a:spcPts val="0"/>
                            </a:spcAft>
                          </a:pPr>
                          <a:r>
                            <a:rPr lang="en-US" sz="2400" dirty="0">
                              <a:solidFill>
                                <a:schemeClr val="tx1">
                                  <a:lumMod val="75000"/>
                                  <a:lumOff val="25000"/>
                                </a:schemeClr>
                              </a:solidFill>
                              <a:effectLst/>
                              <a:latin typeface="+mn-lt"/>
                            </a:rPr>
                            <a:t>0.997</a:t>
                          </a:r>
                          <a:endParaRPr lang="en-US" sz="24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gn="ctr">
                            <a:lnSpc>
                              <a:spcPct val="107000"/>
                            </a:lnSpc>
                            <a:spcBef>
                              <a:spcPts val="0"/>
                            </a:spcBef>
                            <a:spcAft>
                              <a:spcPts val="0"/>
                            </a:spcAft>
                          </a:pPr>
                          <a:r>
                            <a:rPr lang="en-US" sz="2400" dirty="0">
                              <a:solidFill>
                                <a:schemeClr val="tx1">
                                  <a:lumMod val="75000"/>
                                  <a:lumOff val="25000"/>
                                </a:schemeClr>
                              </a:solidFill>
                              <a:effectLst/>
                              <a:latin typeface="+mn-lt"/>
                            </a:rPr>
                            <a:t>0.997</a:t>
                          </a:r>
                          <a:endParaRPr lang="en-US" sz="24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gn="ctr">
                            <a:lnSpc>
                              <a:spcPct val="107000"/>
                            </a:lnSpc>
                            <a:spcBef>
                              <a:spcPts val="0"/>
                            </a:spcBef>
                            <a:spcAft>
                              <a:spcPts val="0"/>
                            </a:spcAft>
                          </a:pPr>
                          <a:r>
                            <a:rPr lang="en-US" sz="2400" dirty="0">
                              <a:solidFill>
                                <a:schemeClr val="tx1">
                                  <a:lumMod val="75000"/>
                                  <a:lumOff val="25000"/>
                                </a:schemeClr>
                              </a:solidFill>
                              <a:effectLst/>
                              <a:latin typeface="+mn-lt"/>
                            </a:rPr>
                            <a:t>0.956</a:t>
                          </a:r>
                          <a:endParaRPr lang="en-US" sz="24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gn="ctr">
                            <a:lnSpc>
                              <a:spcPct val="107000"/>
                            </a:lnSpc>
                            <a:spcBef>
                              <a:spcPts val="0"/>
                            </a:spcBef>
                            <a:spcAft>
                              <a:spcPts val="0"/>
                            </a:spcAft>
                          </a:pPr>
                          <a:r>
                            <a:rPr lang="en-US" sz="2400" dirty="0">
                              <a:solidFill>
                                <a:schemeClr val="tx1">
                                  <a:lumMod val="75000"/>
                                  <a:lumOff val="25000"/>
                                </a:schemeClr>
                              </a:solidFill>
                              <a:effectLst/>
                              <a:latin typeface="+mn-lt"/>
                            </a:rPr>
                            <a:t>0.884</a:t>
                          </a:r>
                          <a:endParaRPr lang="en-US" sz="24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extLst>
                      <a:ext uri="{0D108BD9-81ED-4DB2-BD59-A6C34878D82A}">
                        <a16:rowId xmlns:a16="http://schemas.microsoft.com/office/drawing/2014/main" xmlns="" val="2142042673"/>
                      </a:ext>
                    </a:extLst>
                  </a:tr>
                </a:tbl>
              </a:graphicData>
            </a:graphic>
          </p:graphicFrame>
        </mc:Choice>
        <mc:Fallback xmlns="">
          <p:graphicFrame>
            <p:nvGraphicFramePr>
              <p:cNvPr id="9" name="Table 8">
                <a:extLst>
                  <a:ext uri="{FF2B5EF4-FFF2-40B4-BE49-F238E27FC236}">
                    <a16:creationId xmlns:a16="http://schemas.microsoft.com/office/drawing/2014/main" xmlns:a14="http://schemas.microsoft.com/office/drawing/2010/main" xmlns="" id="{1D64576D-CCD4-4482-91D3-588062E2EEAE}"/>
                  </a:ext>
                </a:extLst>
              </p:cNvPr>
              <p:cNvGraphicFramePr>
                <a:graphicFrameLocks noGrp="1"/>
              </p:cNvGraphicFramePr>
              <p:nvPr>
                <p:extLst>
                  <p:ext uri="{D42A27DB-BD31-4B8C-83A1-F6EECF244321}">
                    <p14:modId xmlns:p14="http://schemas.microsoft.com/office/powerpoint/2010/main" val="2703357897"/>
                  </p:ext>
                </p:extLst>
              </p:nvPr>
            </p:nvGraphicFramePr>
            <p:xfrm>
              <a:off x="1272163" y="1439140"/>
              <a:ext cx="9961110" cy="4665465"/>
            </p:xfrm>
            <a:graphic>
              <a:graphicData uri="http://schemas.openxmlformats.org/drawingml/2006/table">
                <a:tbl>
                  <a:tblPr firstRow="1" firstCol="1" bandRow="1">
                    <a:tableStyleId>{5C22544A-7EE6-4342-B048-85BDC9FD1C3A}</a:tableStyleId>
                  </a:tblPr>
                  <a:tblGrid>
                    <a:gridCol w="1659313">
                      <a:extLst>
                        <a:ext uri="{9D8B030D-6E8A-4147-A177-3AD203B41FA5}">
                          <a16:colId xmlns:a16="http://schemas.microsoft.com/office/drawing/2014/main" xmlns:a14="http://schemas.microsoft.com/office/drawing/2010/main" xmlns="" val="3861230999"/>
                        </a:ext>
                      </a:extLst>
                    </a:gridCol>
                    <a:gridCol w="1659313">
                      <a:extLst>
                        <a:ext uri="{9D8B030D-6E8A-4147-A177-3AD203B41FA5}">
                          <a16:colId xmlns:a16="http://schemas.microsoft.com/office/drawing/2014/main" xmlns:a14="http://schemas.microsoft.com/office/drawing/2010/main" xmlns="" val="616916816"/>
                        </a:ext>
                      </a:extLst>
                    </a:gridCol>
                    <a:gridCol w="1660621">
                      <a:extLst>
                        <a:ext uri="{9D8B030D-6E8A-4147-A177-3AD203B41FA5}">
                          <a16:colId xmlns:a16="http://schemas.microsoft.com/office/drawing/2014/main" xmlns:a14="http://schemas.microsoft.com/office/drawing/2010/main" xmlns="" val="4288488847"/>
                        </a:ext>
                      </a:extLst>
                    </a:gridCol>
                    <a:gridCol w="1660621">
                      <a:extLst>
                        <a:ext uri="{9D8B030D-6E8A-4147-A177-3AD203B41FA5}">
                          <a16:colId xmlns:a16="http://schemas.microsoft.com/office/drawing/2014/main" xmlns:a14="http://schemas.microsoft.com/office/drawing/2010/main" xmlns="" val="1017416759"/>
                        </a:ext>
                      </a:extLst>
                    </a:gridCol>
                    <a:gridCol w="1660621">
                      <a:extLst>
                        <a:ext uri="{9D8B030D-6E8A-4147-A177-3AD203B41FA5}">
                          <a16:colId xmlns:a16="http://schemas.microsoft.com/office/drawing/2014/main" xmlns:a14="http://schemas.microsoft.com/office/drawing/2010/main" xmlns="" val="1659032568"/>
                        </a:ext>
                      </a:extLst>
                    </a:gridCol>
                    <a:gridCol w="1660621">
                      <a:extLst>
                        <a:ext uri="{9D8B030D-6E8A-4147-A177-3AD203B41FA5}">
                          <a16:colId xmlns:a16="http://schemas.microsoft.com/office/drawing/2014/main" xmlns:a14="http://schemas.microsoft.com/office/drawing/2010/main" xmlns="" val="1576785048"/>
                        </a:ext>
                      </a:extLst>
                    </a:gridCol>
                  </a:tblGrid>
                  <a:tr h="1123950">
                    <a:tc>
                      <a:txBody>
                        <a:bodyPr/>
                        <a:lstStyle/>
                        <a:p>
                          <a:pPr marL="0" marR="0" algn="ctr">
                            <a:lnSpc>
                              <a:spcPct val="107000"/>
                            </a:lnSpc>
                            <a:spcBef>
                              <a:spcPts val="0"/>
                            </a:spcBef>
                            <a:spcAft>
                              <a:spcPts val="0"/>
                            </a:spcAft>
                          </a:pPr>
                          <a:endParaRPr lang="en-US" sz="2400" dirty="0">
                            <a:effectLst/>
                            <a:latin typeface="+mn-lt"/>
                          </a:endParaRPr>
                        </a:p>
                        <a:p>
                          <a:pPr marL="0" marR="0" algn="ctr">
                            <a:lnSpc>
                              <a:spcPct val="107000"/>
                            </a:lnSpc>
                            <a:spcBef>
                              <a:spcPts val="0"/>
                            </a:spcBef>
                            <a:spcAft>
                              <a:spcPts val="0"/>
                            </a:spcAft>
                          </a:pPr>
                          <a:r>
                            <a:rPr lang="en-US" sz="2400" dirty="0">
                              <a:effectLst/>
                              <a:latin typeface="+mn-lt"/>
                            </a:rPr>
                            <a:t>Model</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2E8652"/>
                        </a:solidFill>
                      </a:tcPr>
                    </a:tc>
                    <a:tc>
                      <a:txBody>
                        <a:bodyPr/>
                        <a:lstStyle/>
                        <a:p>
                          <a:pPr marL="0" marR="0" algn="ctr">
                            <a:lnSpc>
                              <a:spcPct val="107000"/>
                            </a:lnSpc>
                            <a:spcBef>
                              <a:spcPts val="0"/>
                            </a:spcBef>
                            <a:spcAft>
                              <a:spcPts val="0"/>
                            </a:spcAft>
                          </a:pPr>
                          <a:endParaRPr lang="en-US" sz="2400" dirty="0">
                            <a:effectLst/>
                            <a:latin typeface="+mn-lt"/>
                          </a:endParaRPr>
                        </a:p>
                        <a:p>
                          <a:pPr marL="0" marR="0" algn="ctr">
                            <a:lnSpc>
                              <a:spcPct val="107000"/>
                            </a:lnSpc>
                            <a:spcBef>
                              <a:spcPts val="0"/>
                            </a:spcBef>
                            <a:spcAft>
                              <a:spcPts val="0"/>
                            </a:spcAft>
                          </a:pPr>
                          <a:r>
                            <a:rPr lang="en-US" sz="2400" dirty="0">
                              <a:effectLst/>
                              <a:latin typeface="+mn-lt"/>
                            </a:rPr>
                            <a:t>PCC (%)</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2E8652"/>
                        </a:solidFill>
                      </a:tcPr>
                    </a:tc>
                    <a:tc>
                      <a:txBody>
                        <a:bodyPr/>
                        <a:lstStyle/>
                        <a:p>
                          <a:endParaRPr lang="en-US"/>
                        </a:p>
                      </a:txBody>
                      <a:tcPr marL="68580" marR="68580" marT="0" marB="0" anchor="ctr">
                        <a:blipFill rotWithShape="0">
                          <a:blip r:embed="rId3"/>
                          <a:stretch>
                            <a:fillRect l="-200735" t="-541" r="-302206" b="-315135"/>
                          </a:stretch>
                        </a:blipFill>
                      </a:tcPr>
                    </a:tc>
                    <a:tc>
                      <a:txBody>
                        <a:bodyPr/>
                        <a:lstStyle/>
                        <a:p>
                          <a:endParaRPr lang="en-US"/>
                        </a:p>
                      </a:txBody>
                      <a:tcPr marL="68580" marR="68580" marT="0" marB="0" anchor="ctr">
                        <a:blipFill rotWithShape="0">
                          <a:blip r:embed="rId3"/>
                          <a:stretch>
                            <a:fillRect l="-299634" t="-541" r="-201099" b="-315135"/>
                          </a:stretch>
                        </a:blipFill>
                      </a:tcPr>
                    </a:tc>
                    <a:tc>
                      <a:txBody>
                        <a:bodyPr/>
                        <a:lstStyle/>
                        <a:p>
                          <a:pPr marL="0" marR="0" algn="ctr">
                            <a:lnSpc>
                              <a:spcPct val="107000"/>
                            </a:lnSpc>
                            <a:spcBef>
                              <a:spcPts val="0"/>
                            </a:spcBef>
                            <a:spcAft>
                              <a:spcPts val="0"/>
                            </a:spcAft>
                          </a:pPr>
                          <a:endParaRPr lang="en-US" sz="2400" dirty="0">
                            <a:effectLst/>
                            <a:latin typeface="+mn-lt"/>
                          </a:endParaRPr>
                        </a:p>
                        <a:p>
                          <a:pPr marL="0" marR="0" algn="ctr">
                            <a:lnSpc>
                              <a:spcPct val="107000"/>
                            </a:lnSpc>
                            <a:spcBef>
                              <a:spcPts val="0"/>
                            </a:spcBef>
                            <a:spcAft>
                              <a:spcPts val="0"/>
                            </a:spcAft>
                          </a:pPr>
                          <a:r>
                            <a:rPr lang="en-US" sz="2400" dirty="0">
                              <a:effectLst/>
                              <a:latin typeface="+mn-lt"/>
                            </a:rPr>
                            <a:t>Sensitivity</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2E8652"/>
                        </a:solidFill>
                      </a:tcPr>
                    </a:tc>
                    <a:tc>
                      <a:txBody>
                        <a:bodyPr/>
                        <a:lstStyle/>
                        <a:p>
                          <a:pPr marL="0" marR="0" algn="ctr">
                            <a:lnSpc>
                              <a:spcPct val="107000"/>
                            </a:lnSpc>
                            <a:spcBef>
                              <a:spcPts val="0"/>
                            </a:spcBef>
                            <a:spcAft>
                              <a:spcPts val="0"/>
                            </a:spcAft>
                          </a:pPr>
                          <a:endParaRPr lang="en-US" sz="2400" dirty="0">
                            <a:effectLst/>
                            <a:latin typeface="+mn-lt"/>
                          </a:endParaRPr>
                        </a:p>
                        <a:p>
                          <a:pPr marL="0" marR="0" algn="ctr">
                            <a:lnSpc>
                              <a:spcPct val="107000"/>
                            </a:lnSpc>
                            <a:spcBef>
                              <a:spcPts val="0"/>
                            </a:spcBef>
                            <a:spcAft>
                              <a:spcPts val="0"/>
                            </a:spcAft>
                          </a:pPr>
                          <a:r>
                            <a:rPr lang="en-US" sz="2400" dirty="0">
                              <a:effectLst/>
                              <a:latin typeface="+mn-lt"/>
                            </a:rPr>
                            <a:t>Specificity</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2E8652"/>
                        </a:solidFill>
                      </a:tcPr>
                    </a:tc>
                    <a:extLst>
                      <a:ext uri="{0D108BD9-81ED-4DB2-BD59-A6C34878D82A}">
                        <a16:rowId xmlns:a16="http://schemas.microsoft.com/office/drawing/2014/main" xmlns:a14="http://schemas.microsoft.com/office/drawing/2010/main" xmlns="" val="1521707783"/>
                      </a:ext>
                    </a:extLst>
                  </a:tr>
                  <a:tr h="708303">
                    <a:tc>
                      <a:txBody>
                        <a:bodyPr/>
                        <a:lstStyle/>
                        <a:p>
                          <a:pPr marL="0" marR="0" algn="ctr">
                            <a:lnSpc>
                              <a:spcPct val="107000"/>
                            </a:lnSpc>
                            <a:spcBef>
                              <a:spcPts val="0"/>
                            </a:spcBef>
                            <a:spcAft>
                              <a:spcPts val="0"/>
                            </a:spcAft>
                          </a:pPr>
                          <a:r>
                            <a:rPr lang="en-US" sz="2400" dirty="0">
                              <a:effectLst/>
                              <a:latin typeface="+mn-lt"/>
                            </a:rPr>
                            <a:t>BRT</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2E8652"/>
                        </a:solidFill>
                      </a:tcPr>
                    </a:tc>
                    <a:tc>
                      <a:txBody>
                        <a:bodyPr/>
                        <a:lstStyle/>
                        <a:p>
                          <a:pPr marL="0" marR="0" algn="ctr">
                            <a:lnSpc>
                              <a:spcPct val="107000"/>
                            </a:lnSpc>
                            <a:spcBef>
                              <a:spcPts val="0"/>
                            </a:spcBef>
                            <a:spcAft>
                              <a:spcPts val="0"/>
                            </a:spcAft>
                          </a:pPr>
                          <a:r>
                            <a:rPr lang="en-US" sz="2400" dirty="0">
                              <a:solidFill>
                                <a:schemeClr val="tx1">
                                  <a:lumMod val="75000"/>
                                  <a:lumOff val="25000"/>
                                </a:schemeClr>
                              </a:solidFill>
                              <a:effectLst/>
                              <a:latin typeface="+mn-lt"/>
                            </a:rPr>
                            <a:t>96.712</a:t>
                          </a:r>
                          <a:endParaRPr lang="en-US" sz="24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gn="ctr">
                            <a:lnSpc>
                              <a:spcPct val="107000"/>
                            </a:lnSpc>
                            <a:spcBef>
                              <a:spcPts val="0"/>
                            </a:spcBef>
                            <a:spcAft>
                              <a:spcPts val="0"/>
                            </a:spcAft>
                          </a:pPr>
                          <a:r>
                            <a:rPr lang="en-US" sz="2400" dirty="0">
                              <a:solidFill>
                                <a:schemeClr val="tx1">
                                  <a:lumMod val="75000"/>
                                  <a:lumOff val="25000"/>
                                </a:schemeClr>
                              </a:solidFill>
                              <a:effectLst/>
                              <a:latin typeface="+mn-lt"/>
                            </a:rPr>
                            <a:t>0.993</a:t>
                          </a:r>
                          <a:endParaRPr lang="en-US" sz="24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gn="ctr">
                            <a:lnSpc>
                              <a:spcPct val="107000"/>
                            </a:lnSpc>
                            <a:spcBef>
                              <a:spcPts val="0"/>
                            </a:spcBef>
                            <a:spcAft>
                              <a:spcPts val="0"/>
                            </a:spcAft>
                          </a:pPr>
                          <a:r>
                            <a:rPr lang="en-US" sz="2400" dirty="0">
                              <a:solidFill>
                                <a:schemeClr val="tx1">
                                  <a:lumMod val="75000"/>
                                  <a:lumOff val="25000"/>
                                </a:schemeClr>
                              </a:solidFill>
                              <a:effectLst/>
                              <a:latin typeface="+mn-lt"/>
                            </a:rPr>
                            <a:t>0.993</a:t>
                          </a:r>
                          <a:endParaRPr lang="en-US" sz="24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gn="ctr">
                            <a:lnSpc>
                              <a:spcPct val="107000"/>
                            </a:lnSpc>
                            <a:spcBef>
                              <a:spcPts val="0"/>
                            </a:spcBef>
                            <a:spcAft>
                              <a:spcPts val="0"/>
                            </a:spcAft>
                          </a:pPr>
                          <a:r>
                            <a:rPr lang="en-US" sz="2400" dirty="0">
                              <a:solidFill>
                                <a:schemeClr val="tx1">
                                  <a:lumMod val="75000"/>
                                  <a:lumOff val="25000"/>
                                </a:schemeClr>
                              </a:solidFill>
                              <a:effectLst/>
                              <a:latin typeface="+mn-lt"/>
                            </a:rPr>
                            <a:t>0.971</a:t>
                          </a:r>
                          <a:endParaRPr lang="en-US" sz="24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gn="ctr">
                            <a:lnSpc>
                              <a:spcPct val="107000"/>
                            </a:lnSpc>
                            <a:spcBef>
                              <a:spcPts val="0"/>
                            </a:spcBef>
                            <a:spcAft>
                              <a:spcPts val="0"/>
                            </a:spcAft>
                          </a:pPr>
                          <a:r>
                            <a:rPr lang="en-US" sz="2400" dirty="0">
                              <a:solidFill>
                                <a:schemeClr val="tx1">
                                  <a:lumMod val="75000"/>
                                  <a:lumOff val="25000"/>
                                </a:schemeClr>
                              </a:solidFill>
                              <a:effectLst/>
                              <a:latin typeface="+mn-lt"/>
                            </a:rPr>
                            <a:t>0.964</a:t>
                          </a:r>
                          <a:endParaRPr lang="en-US" sz="24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extLst>
                      <a:ext uri="{0D108BD9-81ED-4DB2-BD59-A6C34878D82A}">
                        <a16:rowId xmlns:a16="http://schemas.microsoft.com/office/drawing/2014/main" xmlns:a14="http://schemas.microsoft.com/office/drawing/2010/main" xmlns="" val="47474860"/>
                      </a:ext>
                    </a:extLst>
                  </a:tr>
                  <a:tr h="708303">
                    <a:tc>
                      <a:txBody>
                        <a:bodyPr/>
                        <a:lstStyle/>
                        <a:p>
                          <a:pPr marL="0" marR="0" algn="ctr">
                            <a:lnSpc>
                              <a:spcPct val="107000"/>
                            </a:lnSpc>
                            <a:spcBef>
                              <a:spcPts val="0"/>
                            </a:spcBef>
                            <a:spcAft>
                              <a:spcPts val="0"/>
                            </a:spcAft>
                          </a:pPr>
                          <a:r>
                            <a:rPr lang="en-US" sz="2400" dirty="0">
                              <a:effectLst/>
                              <a:latin typeface="+mn-lt"/>
                            </a:rPr>
                            <a:t>GLM</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2E8652"/>
                        </a:solidFill>
                      </a:tcPr>
                    </a:tc>
                    <a:tc>
                      <a:txBody>
                        <a:bodyPr/>
                        <a:lstStyle/>
                        <a:p>
                          <a:pPr marL="0" marR="0" algn="ctr">
                            <a:lnSpc>
                              <a:spcPct val="107000"/>
                            </a:lnSpc>
                            <a:spcBef>
                              <a:spcPts val="0"/>
                            </a:spcBef>
                            <a:spcAft>
                              <a:spcPts val="0"/>
                            </a:spcAft>
                          </a:pPr>
                          <a:r>
                            <a:rPr lang="en-US" sz="2400" dirty="0">
                              <a:solidFill>
                                <a:schemeClr val="tx1">
                                  <a:lumMod val="75000"/>
                                  <a:lumOff val="25000"/>
                                </a:schemeClr>
                              </a:solidFill>
                              <a:effectLst/>
                              <a:latin typeface="+mn-lt"/>
                            </a:rPr>
                            <a:t>94.793</a:t>
                          </a:r>
                          <a:endParaRPr lang="en-US" sz="24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lnSpc>
                              <a:spcPct val="107000"/>
                            </a:lnSpc>
                            <a:spcBef>
                              <a:spcPts val="0"/>
                            </a:spcBef>
                            <a:spcAft>
                              <a:spcPts val="0"/>
                            </a:spcAft>
                          </a:pPr>
                          <a:r>
                            <a:rPr lang="en-US" sz="2400" dirty="0">
                              <a:solidFill>
                                <a:schemeClr val="tx1">
                                  <a:lumMod val="75000"/>
                                  <a:lumOff val="25000"/>
                                </a:schemeClr>
                              </a:solidFill>
                              <a:effectLst/>
                              <a:latin typeface="+mn-lt"/>
                            </a:rPr>
                            <a:t>0.993</a:t>
                          </a:r>
                          <a:endParaRPr lang="en-US" sz="24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lnSpc>
                              <a:spcPct val="107000"/>
                            </a:lnSpc>
                            <a:spcBef>
                              <a:spcPts val="0"/>
                            </a:spcBef>
                            <a:spcAft>
                              <a:spcPts val="0"/>
                            </a:spcAft>
                          </a:pPr>
                          <a:r>
                            <a:rPr lang="en-US" sz="2400" dirty="0">
                              <a:solidFill>
                                <a:schemeClr val="tx1">
                                  <a:lumMod val="75000"/>
                                  <a:lumOff val="25000"/>
                                </a:schemeClr>
                              </a:solidFill>
                              <a:effectLst/>
                              <a:latin typeface="+mn-lt"/>
                            </a:rPr>
                            <a:t>0.980</a:t>
                          </a:r>
                          <a:endParaRPr lang="en-US" sz="24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lnSpc>
                              <a:spcPct val="107000"/>
                            </a:lnSpc>
                            <a:spcBef>
                              <a:spcPts val="0"/>
                            </a:spcBef>
                            <a:spcAft>
                              <a:spcPts val="0"/>
                            </a:spcAft>
                          </a:pPr>
                          <a:r>
                            <a:rPr lang="en-US" sz="2400" dirty="0">
                              <a:solidFill>
                                <a:schemeClr val="tx1">
                                  <a:lumMod val="75000"/>
                                  <a:lumOff val="25000"/>
                                </a:schemeClr>
                              </a:solidFill>
                              <a:effectLst/>
                              <a:latin typeface="+mn-lt"/>
                            </a:rPr>
                            <a:t>0.945</a:t>
                          </a:r>
                          <a:endParaRPr lang="en-US" sz="24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lnSpc>
                              <a:spcPct val="107000"/>
                            </a:lnSpc>
                            <a:spcBef>
                              <a:spcPts val="0"/>
                            </a:spcBef>
                            <a:spcAft>
                              <a:spcPts val="0"/>
                            </a:spcAft>
                          </a:pPr>
                          <a:r>
                            <a:rPr lang="en-US" sz="2400" dirty="0">
                              <a:solidFill>
                                <a:schemeClr val="tx1">
                                  <a:lumMod val="75000"/>
                                  <a:lumOff val="25000"/>
                                </a:schemeClr>
                              </a:solidFill>
                              <a:effectLst/>
                              <a:latin typeface="+mn-lt"/>
                            </a:rPr>
                            <a:t>0.945</a:t>
                          </a:r>
                          <a:endParaRPr lang="en-US" sz="24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xmlns:a14="http://schemas.microsoft.com/office/drawing/2010/main" xmlns="" val="1712693558"/>
                      </a:ext>
                    </a:extLst>
                  </a:tr>
                  <a:tr h="708303">
                    <a:tc>
                      <a:txBody>
                        <a:bodyPr/>
                        <a:lstStyle/>
                        <a:p>
                          <a:pPr marL="0" marR="0" algn="ctr">
                            <a:lnSpc>
                              <a:spcPct val="107000"/>
                            </a:lnSpc>
                            <a:spcBef>
                              <a:spcPts val="0"/>
                            </a:spcBef>
                            <a:spcAft>
                              <a:spcPts val="0"/>
                            </a:spcAft>
                          </a:pPr>
                          <a:r>
                            <a:rPr lang="en-US" sz="2400" dirty="0">
                              <a:effectLst/>
                              <a:latin typeface="+mn-lt"/>
                            </a:rPr>
                            <a:t>MARS</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2E8652"/>
                        </a:solidFill>
                      </a:tcPr>
                    </a:tc>
                    <a:tc>
                      <a:txBody>
                        <a:bodyPr/>
                        <a:lstStyle/>
                        <a:p>
                          <a:pPr marL="0" marR="0" algn="ctr">
                            <a:lnSpc>
                              <a:spcPct val="107000"/>
                            </a:lnSpc>
                            <a:spcBef>
                              <a:spcPts val="0"/>
                            </a:spcBef>
                            <a:spcAft>
                              <a:spcPts val="0"/>
                            </a:spcAft>
                          </a:pPr>
                          <a:r>
                            <a:rPr lang="en-US" sz="2400" dirty="0">
                              <a:solidFill>
                                <a:schemeClr val="tx1">
                                  <a:lumMod val="75000"/>
                                  <a:lumOff val="25000"/>
                                </a:schemeClr>
                              </a:solidFill>
                              <a:effectLst/>
                              <a:latin typeface="+mn-lt"/>
                            </a:rPr>
                            <a:t>95.980</a:t>
                          </a:r>
                          <a:endParaRPr lang="en-US" sz="24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gn="ctr">
                            <a:lnSpc>
                              <a:spcPct val="107000"/>
                            </a:lnSpc>
                            <a:spcBef>
                              <a:spcPts val="0"/>
                            </a:spcBef>
                            <a:spcAft>
                              <a:spcPts val="0"/>
                            </a:spcAft>
                          </a:pPr>
                          <a:r>
                            <a:rPr lang="en-US" sz="2400" dirty="0">
                              <a:solidFill>
                                <a:schemeClr val="tx1">
                                  <a:lumMod val="75000"/>
                                  <a:lumOff val="25000"/>
                                </a:schemeClr>
                              </a:solidFill>
                              <a:effectLst/>
                              <a:latin typeface="+mn-lt"/>
                            </a:rPr>
                            <a:t>0.995</a:t>
                          </a:r>
                          <a:endParaRPr lang="en-US" sz="24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gn="ctr">
                            <a:lnSpc>
                              <a:spcPct val="107000"/>
                            </a:lnSpc>
                            <a:spcBef>
                              <a:spcPts val="0"/>
                            </a:spcBef>
                            <a:spcAft>
                              <a:spcPts val="0"/>
                            </a:spcAft>
                          </a:pPr>
                          <a:r>
                            <a:rPr lang="en-US" sz="2400" dirty="0">
                              <a:solidFill>
                                <a:schemeClr val="tx1">
                                  <a:lumMod val="75000"/>
                                  <a:lumOff val="25000"/>
                                </a:schemeClr>
                              </a:solidFill>
                              <a:effectLst/>
                              <a:latin typeface="+mn-lt"/>
                            </a:rPr>
                            <a:t>0.991</a:t>
                          </a:r>
                          <a:endParaRPr lang="en-US" sz="24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gn="ctr">
                            <a:lnSpc>
                              <a:spcPct val="107000"/>
                            </a:lnSpc>
                            <a:spcBef>
                              <a:spcPts val="0"/>
                            </a:spcBef>
                            <a:spcAft>
                              <a:spcPts val="0"/>
                            </a:spcAft>
                          </a:pPr>
                          <a:r>
                            <a:rPr lang="en-US" sz="2400" dirty="0">
                              <a:solidFill>
                                <a:schemeClr val="tx1">
                                  <a:lumMod val="75000"/>
                                  <a:lumOff val="25000"/>
                                </a:schemeClr>
                              </a:solidFill>
                              <a:effectLst/>
                              <a:latin typeface="+mn-lt"/>
                            </a:rPr>
                            <a:t>0.958</a:t>
                          </a:r>
                          <a:endParaRPr lang="en-US" sz="24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gn="ctr">
                            <a:lnSpc>
                              <a:spcPct val="107000"/>
                            </a:lnSpc>
                            <a:spcBef>
                              <a:spcPts val="0"/>
                            </a:spcBef>
                            <a:spcAft>
                              <a:spcPts val="0"/>
                            </a:spcAft>
                          </a:pPr>
                          <a:r>
                            <a:rPr lang="en-US" sz="2400" dirty="0">
                              <a:solidFill>
                                <a:schemeClr val="tx1">
                                  <a:lumMod val="75000"/>
                                  <a:lumOff val="25000"/>
                                </a:schemeClr>
                              </a:solidFill>
                              <a:effectLst/>
                              <a:latin typeface="+mn-lt"/>
                            </a:rPr>
                            <a:t>0.962</a:t>
                          </a:r>
                          <a:endParaRPr lang="en-US" sz="24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extLst>
                      <a:ext uri="{0D108BD9-81ED-4DB2-BD59-A6C34878D82A}">
                        <a16:rowId xmlns:a16="http://schemas.microsoft.com/office/drawing/2014/main" xmlns:a14="http://schemas.microsoft.com/office/drawing/2010/main" xmlns="" val="1685992697"/>
                      </a:ext>
                    </a:extLst>
                  </a:tr>
                  <a:tr h="708303">
                    <a:tc>
                      <a:txBody>
                        <a:bodyPr/>
                        <a:lstStyle/>
                        <a:p>
                          <a:pPr marL="0" marR="0" algn="ctr">
                            <a:lnSpc>
                              <a:spcPct val="107000"/>
                            </a:lnSpc>
                            <a:spcBef>
                              <a:spcPts val="0"/>
                            </a:spcBef>
                            <a:spcAft>
                              <a:spcPts val="0"/>
                            </a:spcAft>
                          </a:pPr>
                          <a:r>
                            <a:rPr lang="en-US" sz="2400" dirty="0">
                              <a:effectLst/>
                              <a:latin typeface="+mn-lt"/>
                            </a:rPr>
                            <a:t>Maxent</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2E8652"/>
                        </a:solidFill>
                      </a:tcPr>
                    </a:tc>
                    <a:tc>
                      <a:txBody>
                        <a:bodyPr/>
                        <a:lstStyle/>
                        <a:p>
                          <a:pPr marL="0" marR="0" algn="ctr">
                            <a:lnSpc>
                              <a:spcPct val="107000"/>
                            </a:lnSpc>
                            <a:spcBef>
                              <a:spcPts val="0"/>
                            </a:spcBef>
                            <a:spcAft>
                              <a:spcPts val="0"/>
                            </a:spcAft>
                          </a:pPr>
                          <a:r>
                            <a:rPr lang="en-US" sz="2400" dirty="0">
                              <a:solidFill>
                                <a:schemeClr val="tx1">
                                  <a:lumMod val="75000"/>
                                  <a:lumOff val="25000"/>
                                </a:schemeClr>
                              </a:solidFill>
                              <a:effectLst/>
                              <a:latin typeface="+mn-lt"/>
                            </a:rPr>
                            <a:t>93.776</a:t>
                          </a:r>
                          <a:endParaRPr lang="en-US" sz="24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lnSpc>
                              <a:spcPct val="107000"/>
                            </a:lnSpc>
                            <a:spcBef>
                              <a:spcPts val="0"/>
                            </a:spcBef>
                            <a:spcAft>
                              <a:spcPts val="0"/>
                            </a:spcAft>
                          </a:pPr>
                          <a:r>
                            <a:rPr lang="en-US" sz="2400" dirty="0">
                              <a:solidFill>
                                <a:schemeClr val="tx1">
                                  <a:lumMod val="75000"/>
                                  <a:lumOff val="25000"/>
                                </a:schemeClr>
                              </a:solidFill>
                              <a:effectLst/>
                              <a:latin typeface="+mn-lt"/>
                            </a:rPr>
                            <a:t>0.993</a:t>
                          </a:r>
                          <a:endParaRPr lang="en-US" sz="24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lnSpc>
                              <a:spcPct val="107000"/>
                            </a:lnSpc>
                            <a:spcBef>
                              <a:spcPts val="0"/>
                            </a:spcBef>
                            <a:spcAft>
                              <a:spcPts val="0"/>
                            </a:spcAft>
                          </a:pPr>
                          <a:r>
                            <a:rPr lang="en-US" sz="2400" dirty="0">
                              <a:solidFill>
                                <a:schemeClr val="tx1">
                                  <a:lumMod val="75000"/>
                                  <a:lumOff val="25000"/>
                                </a:schemeClr>
                              </a:solidFill>
                              <a:effectLst/>
                              <a:latin typeface="+mn-lt"/>
                            </a:rPr>
                            <a:t>0.980</a:t>
                          </a:r>
                          <a:endParaRPr lang="en-US" sz="24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lnSpc>
                              <a:spcPct val="107000"/>
                            </a:lnSpc>
                            <a:spcBef>
                              <a:spcPts val="0"/>
                            </a:spcBef>
                            <a:spcAft>
                              <a:spcPts val="0"/>
                            </a:spcAft>
                          </a:pPr>
                          <a:r>
                            <a:rPr lang="en-US" sz="2400" dirty="0">
                              <a:solidFill>
                                <a:schemeClr val="tx1">
                                  <a:lumMod val="75000"/>
                                  <a:lumOff val="25000"/>
                                </a:schemeClr>
                              </a:solidFill>
                              <a:effectLst/>
                              <a:latin typeface="+mn-lt"/>
                            </a:rPr>
                            <a:t>0.925</a:t>
                          </a:r>
                          <a:endParaRPr lang="en-US" sz="24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lnSpc>
                              <a:spcPct val="107000"/>
                            </a:lnSpc>
                            <a:spcBef>
                              <a:spcPts val="0"/>
                            </a:spcBef>
                            <a:spcAft>
                              <a:spcPts val="0"/>
                            </a:spcAft>
                          </a:pPr>
                          <a:r>
                            <a:rPr lang="en-US" sz="2400" dirty="0">
                              <a:solidFill>
                                <a:schemeClr val="tx1">
                                  <a:lumMod val="75000"/>
                                  <a:lumOff val="25000"/>
                                </a:schemeClr>
                              </a:solidFill>
                              <a:effectLst/>
                              <a:latin typeface="+mn-lt"/>
                            </a:rPr>
                            <a:t>0.950</a:t>
                          </a:r>
                          <a:endParaRPr lang="en-US" sz="24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xmlns:a14="http://schemas.microsoft.com/office/drawing/2010/main" xmlns="" val="3974576166"/>
                      </a:ext>
                    </a:extLst>
                  </a:tr>
                  <a:tr h="708303">
                    <a:tc>
                      <a:txBody>
                        <a:bodyPr/>
                        <a:lstStyle/>
                        <a:p>
                          <a:pPr marL="0" marR="0" algn="ctr">
                            <a:lnSpc>
                              <a:spcPct val="107000"/>
                            </a:lnSpc>
                            <a:spcBef>
                              <a:spcPts val="0"/>
                            </a:spcBef>
                            <a:spcAft>
                              <a:spcPts val="0"/>
                            </a:spcAft>
                          </a:pPr>
                          <a:r>
                            <a:rPr lang="en-US" sz="2400" dirty="0">
                              <a:effectLst/>
                              <a:latin typeface="+mn-lt"/>
                            </a:rPr>
                            <a:t>RF</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nchor="ctr">
                        <a:solidFill>
                          <a:srgbClr val="2E8652"/>
                        </a:solidFill>
                      </a:tcPr>
                    </a:tc>
                    <a:tc>
                      <a:txBody>
                        <a:bodyPr/>
                        <a:lstStyle/>
                        <a:p>
                          <a:pPr marL="0" marR="0" algn="ctr">
                            <a:lnSpc>
                              <a:spcPct val="107000"/>
                            </a:lnSpc>
                            <a:spcBef>
                              <a:spcPts val="0"/>
                            </a:spcBef>
                            <a:spcAft>
                              <a:spcPts val="0"/>
                            </a:spcAft>
                          </a:pPr>
                          <a:r>
                            <a:rPr lang="en-US" sz="2400" dirty="0">
                              <a:solidFill>
                                <a:schemeClr val="tx1">
                                  <a:lumMod val="75000"/>
                                  <a:lumOff val="25000"/>
                                </a:schemeClr>
                              </a:solidFill>
                              <a:effectLst/>
                              <a:latin typeface="+mn-lt"/>
                            </a:rPr>
                            <a:t>97.074</a:t>
                          </a:r>
                          <a:endParaRPr lang="en-US" sz="24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gn="ctr">
                            <a:lnSpc>
                              <a:spcPct val="107000"/>
                            </a:lnSpc>
                            <a:spcBef>
                              <a:spcPts val="0"/>
                            </a:spcBef>
                            <a:spcAft>
                              <a:spcPts val="0"/>
                            </a:spcAft>
                          </a:pPr>
                          <a:r>
                            <a:rPr lang="en-US" sz="2400" dirty="0">
                              <a:solidFill>
                                <a:schemeClr val="tx1">
                                  <a:lumMod val="75000"/>
                                  <a:lumOff val="25000"/>
                                </a:schemeClr>
                              </a:solidFill>
                              <a:effectLst/>
                              <a:latin typeface="+mn-lt"/>
                            </a:rPr>
                            <a:t>0.997</a:t>
                          </a:r>
                          <a:endParaRPr lang="en-US" sz="24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gn="ctr">
                            <a:lnSpc>
                              <a:spcPct val="107000"/>
                            </a:lnSpc>
                            <a:spcBef>
                              <a:spcPts val="0"/>
                            </a:spcBef>
                            <a:spcAft>
                              <a:spcPts val="0"/>
                            </a:spcAft>
                          </a:pPr>
                          <a:r>
                            <a:rPr lang="en-US" sz="2400" dirty="0">
                              <a:solidFill>
                                <a:schemeClr val="tx1">
                                  <a:lumMod val="75000"/>
                                  <a:lumOff val="25000"/>
                                </a:schemeClr>
                              </a:solidFill>
                              <a:effectLst/>
                              <a:latin typeface="+mn-lt"/>
                            </a:rPr>
                            <a:t>0.997</a:t>
                          </a:r>
                          <a:endParaRPr lang="en-US" sz="24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gn="ctr">
                            <a:lnSpc>
                              <a:spcPct val="107000"/>
                            </a:lnSpc>
                            <a:spcBef>
                              <a:spcPts val="0"/>
                            </a:spcBef>
                            <a:spcAft>
                              <a:spcPts val="0"/>
                            </a:spcAft>
                          </a:pPr>
                          <a:r>
                            <a:rPr lang="en-US" sz="2400" dirty="0">
                              <a:solidFill>
                                <a:schemeClr val="tx1">
                                  <a:lumMod val="75000"/>
                                  <a:lumOff val="25000"/>
                                </a:schemeClr>
                              </a:solidFill>
                              <a:effectLst/>
                              <a:latin typeface="+mn-lt"/>
                            </a:rPr>
                            <a:t>0.956</a:t>
                          </a:r>
                          <a:endParaRPr lang="en-US" sz="24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gn="ctr">
                            <a:lnSpc>
                              <a:spcPct val="107000"/>
                            </a:lnSpc>
                            <a:spcBef>
                              <a:spcPts val="0"/>
                            </a:spcBef>
                            <a:spcAft>
                              <a:spcPts val="0"/>
                            </a:spcAft>
                          </a:pPr>
                          <a:r>
                            <a:rPr lang="en-US" sz="2400" dirty="0">
                              <a:solidFill>
                                <a:schemeClr val="tx1">
                                  <a:lumMod val="75000"/>
                                  <a:lumOff val="25000"/>
                                </a:schemeClr>
                              </a:solidFill>
                              <a:effectLst/>
                              <a:latin typeface="+mn-lt"/>
                            </a:rPr>
                            <a:t>0.884</a:t>
                          </a:r>
                          <a:endParaRPr lang="en-US" sz="2400" dirty="0">
                            <a:solidFill>
                              <a:schemeClr val="tx1">
                                <a:lumMod val="75000"/>
                                <a:lumOff val="25000"/>
                              </a:schemeClr>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extLst>
                      <a:ext uri="{0D108BD9-81ED-4DB2-BD59-A6C34878D82A}">
                        <a16:rowId xmlns:a16="http://schemas.microsoft.com/office/drawing/2014/main" xmlns:a14="http://schemas.microsoft.com/office/drawing/2010/main" xmlns="" val="2142042673"/>
                      </a:ext>
                    </a:extLst>
                  </a:tr>
                </a:tbl>
              </a:graphicData>
            </a:graphic>
          </p:graphicFrame>
        </mc:Fallback>
      </mc:AlternateContent>
      <p:sp>
        <p:nvSpPr>
          <p:cNvPr id="4" name="Rectangle 3"/>
          <p:cNvSpPr/>
          <p:nvPr/>
        </p:nvSpPr>
        <p:spPr>
          <a:xfrm>
            <a:off x="4707382" y="1771026"/>
            <a:ext cx="3090672" cy="73152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747428" y="5527964"/>
            <a:ext cx="9176835" cy="43891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866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xmlns="" id="{B68457F5-0EDC-4E81-9709-3D75A8000F42}"/>
              </a:ext>
            </a:extLst>
          </p:cNvPr>
          <p:cNvSpPr>
            <a:spLocks noGrp="1"/>
          </p:cNvSpPr>
          <p:nvPr>
            <p:ph type="title"/>
          </p:nvPr>
        </p:nvSpPr>
        <p:spPr>
          <a:xfrm>
            <a:off x="1084541" y="158358"/>
            <a:ext cx="10022917" cy="626441"/>
          </a:xfrm>
        </p:spPr>
        <p:txBody>
          <a:bodyPr/>
          <a:lstStyle/>
          <a:p>
            <a:r>
              <a:rPr lang="en-US" sz="4000" dirty="0"/>
              <a:t>ESI Time Series Cover Maps (1986-2009)</a:t>
            </a:r>
          </a:p>
        </p:txBody>
      </p:sp>
      <p:pic>
        <p:nvPicPr>
          <p:cNvPr id="6" name="Picture 5">
            <a:extLst>
              <a:ext uri="{FF2B5EF4-FFF2-40B4-BE49-F238E27FC236}">
                <a16:creationId xmlns:a16="http://schemas.microsoft.com/office/drawing/2014/main" xmlns="" id="{8A05728E-BE36-4071-BA72-B231DD17A847}"/>
              </a:ext>
            </a:extLst>
          </p:cNvPr>
          <p:cNvPicPr>
            <a:picLocks noChangeAspect="1"/>
          </p:cNvPicPr>
          <p:nvPr/>
        </p:nvPicPr>
        <p:blipFill>
          <a:blip r:embed="rId3"/>
          <a:stretch>
            <a:fillRect/>
          </a:stretch>
        </p:blipFill>
        <p:spPr>
          <a:xfrm>
            <a:off x="8173205" y="1258996"/>
            <a:ext cx="287729" cy="596308"/>
          </a:xfrm>
          <a:prstGeom prst="rect">
            <a:avLst/>
          </a:prstGeom>
        </p:spPr>
      </p:pic>
      <p:grpSp>
        <p:nvGrpSpPr>
          <p:cNvPr id="7" name="Group 6">
            <a:extLst>
              <a:ext uri="{FF2B5EF4-FFF2-40B4-BE49-F238E27FC236}">
                <a16:creationId xmlns:a16="http://schemas.microsoft.com/office/drawing/2014/main" xmlns="" id="{EA873F0B-1F26-493F-9217-76A11DF68576}"/>
              </a:ext>
            </a:extLst>
          </p:cNvPr>
          <p:cNvGrpSpPr/>
          <p:nvPr/>
        </p:nvGrpSpPr>
        <p:grpSpPr>
          <a:xfrm>
            <a:off x="8198459" y="4676074"/>
            <a:ext cx="2651102" cy="1703349"/>
            <a:chOff x="8198459" y="4676074"/>
            <a:chExt cx="2651102" cy="1703349"/>
          </a:xfrm>
        </p:grpSpPr>
        <p:sp>
          <p:nvSpPr>
            <p:cNvPr id="8" name="Rectangle 7">
              <a:extLst>
                <a:ext uri="{FF2B5EF4-FFF2-40B4-BE49-F238E27FC236}">
                  <a16:creationId xmlns:a16="http://schemas.microsoft.com/office/drawing/2014/main" xmlns="" id="{5A42F975-74B6-4C4D-8FC4-9BEBA915F1C5}"/>
                </a:ext>
              </a:extLst>
            </p:cNvPr>
            <p:cNvSpPr>
              <a:spLocks noChangeArrowheads="1"/>
            </p:cNvSpPr>
            <p:nvPr/>
          </p:nvSpPr>
          <p:spPr bwMode="auto">
            <a:xfrm>
              <a:off x="8212104" y="4676074"/>
              <a:ext cx="2637457" cy="26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p>
              <a:pPr marL="0" marR="0">
                <a:lnSpc>
                  <a:spcPct val="107000"/>
                </a:lnSpc>
                <a:spcBef>
                  <a:spcPts val="0"/>
                </a:spcBef>
                <a:spcAft>
                  <a:spcPts val="800"/>
                </a:spcAft>
              </a:pPr>
              <a:r>
                <a:rPr lang="en-US" sz="1600" b="1" dirty="0">
                  <a:solidFill>
                    <a:srgbClr val="000000"/>
                  </a:solidFill>
                  <a:ea typeface="Calibri" panose="020F0502020204030204" pitchFamily="34" charset="0"/>
                  <a:cs typeface="Times New Roman" panose="02020603050405020304" pitchFamily="18" charset="0"/>
                </a:rPr>
                <a:t>ESI Potential Coverage</a:t>
              </a:r>
              <a:endParaRPr lang="en-US" sz="1600" dirty="0">
                <a:effectLst/>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xmlns="" id="{48506B2A-C83E-4830-818A-AA9949B435D4}"/>
                </a:ext>
              </a:extLst>
            </p:cNvPr>
            <p:cNvSpPr>
              <a:spLocks noChangeArrowheads="1"/>
            </p:cNvSpPr>
            <p:nvPr/>
          </p:nvSpPr>
          <p:spPr bwMode="auto">
            <a:xfrm>
              <a:off x="8592177" y="5302220"/>
              <a:ext cx="57" cy="20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a:lnSpc>
                  <a:spcPct val="107000"/>
                </a:lnSpc>
                <a:spcBef>
                  <a:spcPts val="0"/>
                </a:spcBef>
                <a:spcAft>
                  <a:spcPts val="800"/>
                </a:spcAft>
              </a:pPr>
              <a:endParaRPr lang="en-US" dirty="0">
                <a:effectLst/>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xmlns="" id="{4144DEC2-B738-4B3F-B429-429A19445C9F}"/>
                </a:ext>
              </a:extLst>
            </p:cNvPr>
            <p:cNvSpPr>
              <a:spLocks noChangeArrowheads="1"/>
            </p:cNvSpPr>
            <p:nvPr/>
          </p:nvSpPr>
          <p:spPr bwMode="auto">
            <a:xfrm>
              <a:off x="8198459" y="5072419"/>
              <a:ext cx="323162" cy="203676"/>
            </a:xfrm>
            <a:prstGeom prst="rect">
              <a:avLst/>
            </a:prstGeom>
            <a:solidFill>
              <a:srgbClr val="FF0000"/>
            </a:solidFill>
            <a:ln w="0">
              <a:solidFill>
                <a:srgbClr val="000000"/>
              </a:solidFill>
              <a:prstDash val="solid"/>
              <a:miter lim="800000"/>
              <a:headEnd/>
              <a:tailEnd/>
            </a:ln>
          </p:spPr>
          <p:txBody>
            <a:bodyPr rot="0" vert="horz" wrap="square" lIns="91440" tIns="45720" rIns="91440" bIns="45720" anchor="t" anchorCtr="0" upright="1">
              <a:noAutofit/>
            </a:bodyPr>
            <a:lstStyle/>
            <a:p>
              <a:endParaRPr lang="en-US" dirty="0"/>
            </a:p>
          </p:txBody>
        </p:sp>
        <p:sp>
          <p:nvSpPr>
            <p:cNvPr id="11" name="Rectangle 10">
              <a:extLst>
                <a:ext uri="{FF2B5EF4-FFF2-40B4-BE49-F238E27FC236}">
                  <a16:creationId xmlns:a16="http://schemas.microsoft.com/office/drawing/2014/main" xmlns="" id="{BAA68408-643A-4BF7-8B08-3A400CA6599D}"/>
                </a:ext>
              </a:extLst>
            </p:cNvPr>
            <p:cNvSpPr>
              <a:spLocks noChangeArrowheads="1"/>
            </p:cNvSpPr>
            <p:nvPr/>
          </p:nvSpPr>
          <p:spPr bwMode="auto">
            <a:xfrm>
              <a:off x="8627797" y="5072418"/>
              <a:ext cx="1422187" cy="24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p>
              <a:pPr marL="0" marR="0">
                <a:lnSpc>
                  <a:spcPct val="107000"/>
                </a:lnSpc>
                <a:spcBef>
                  <a:spcPts val="0"/>
                </a:spcBef>
                <a:spcAft>
                  <a:spcPts val="800"/>
                </a:spcAft>
              </a:pPr>
              <a:endParaRPr lang="en-US" sz="1600" dirty="0">
                <a:effectLst/>
                <a:ea typeface="Calibri" panose="020F0502020204030204" pitchFamily="34" charset="0"/>
                <a:cs typeface="Times New Roman" panose="02020603050405020304" pitchFamily="18" charset="0"/>
              </a:endParaRPr>
            </a:p>
          </p:txBody>
        </p:sp>
        <p:grpSp>
          <p:nvGrpSpPr>
            <p:cNvPr id="12" name="Group 11">
              <a:extLst>
                <a:ext uri="{FF2B5EF4-FFF2-40B4-BE49-F238E27FC236}">
                  <a16:creationId xmlns:a16="http://schemas.microsoft.com/office/drawing/2014/main" xmlns="" id="{81A208FE-3FF3-4C85-BA34-8E9CFEC549D6}"/>
                </a:ext>
              </a:extLst>
            </p:cNvPr>
            <p:cNvGrpSpPr/>
            <p:nvPr/>
          </p:nvGrpSpPr>
          <p:grpSpPr>
            <a:xfrm>
              <a:off x="8219234" y="5626113"/>
              <a:ext cx="1878403" cy="753310"/>
              <a:chOff x="8212106" y="5410771"/>
              <a:chExt cx="1878403" cy="753310"/>
            </a:xfrm>
          </p:grpSpPr>
          <p:cxnSp>
            <p:nvCxnSpPr>
              <p:cNvPr id="15" name="Line 17">
                <a:extLst>
                  <a:ext uri="{FF2B5EF4-FFF2-40B4-BE49-F238E27FC236}">
                    <a16:creationId xmlns:a16="http://schemas.microsoft.com/office/drawing/2014/main" xmlns="" id="{84A0A1F1-51A8-40AA-A77A-105C2B19433C}"/>
                  </a:ext>
                </a:extLst>
              </p:cNvPr>
              <p:cNvCxnSpPr>
                <a:cxnSpLocks noChangeShapeType="1"/>
              </p:cNvCxnSpPr>
              <p:nvPr/>
            </p:nvCxnSpPr>
            <p:spPr bwMode="auto">
              <a:xfrm>
                <a:off x="8496822" y="5497304"/>
                <a:ext cx="2479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cxnSp>
          <p:sp>
            <p:nvSpPr>
              <p:cNvPr id="16" name="Rectangle 15">
                <a:extLst>
                  <a:ext uri="{FF2B5EF4-FFF2-40B4-BE49-F238E27FC236}">
                    <a16:creationId xmlns:a16="http://schemas.microsoft.com/office/drawing/2014/main" xmlns="" id="{220E0E32-8A01-467C-8363-46D82A44C1BD}"/>
                  </a:ext>
                </a:extLst>
              </p:cNvPr>
              <p:cNvSpPr>
                <a:spLocks noChangeArrowheads="1"/>
              </p:cNvSpPr>
              <p:nvPr/>
            </p:nvSpPr>
            <p:spPr bwMode="auto">
              <a:xfrm>
                <a:off x="8212106" y="5497304"/>
                <a:ext cx="284716" cy="46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7" name="Rectangle 16">
                <a:extLst>
                  <a:ext uri="{FF2B5EF4-FFF2-40B4-BE49-F238E27FC236}">
                    <a16:creationId xmlns:a16="http://schemas.microsoft.com/office/drawing/2014/main" xmlns="" id="{5027DFCC-6826-433D-A0C5-2FFF1A338FBF}"/>
                  </a:ext>
                </a:extLst>
              </p:cNvPr>
              <p:cNvSpPr>
                <a:spLocks noChangeArrowheads="1"/>
              </p:cNvSpPr>
              <p:nvPr/>
            </p:nvSpPr>
            <p:spPr bwMode="auto">
              <a:xfrm>
                <a:off x="8212106" y="5501940"/>
                <a:ext cx="284716" cy="3090"/>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8" name="Rectangle 17">
                <a:extLst>
                  <a:ext uri="{FF2B5EF4-FFF2-40B4-BE49-F238E27FC236}">
                    <a16:creationId xmlns:a16="http://schemas.microsoft.com/office/drawing/2014/main" xmlns="" id="{B3359493-955A-465C-BE1A-E8A403B7022E}"/>
                  </a:ext>
                </a:extLst>
              </p:cNvPr>
              <p:cNvSpPr>
                <a:spLocks noChangeArrowheads="1"/>
              </p:cNvSpPr>
              <p:nvPr/>
            </p:nvSpPr>
            <p:spPr bwMode="auto">
              <a:xfrm>
                <a:off x="8212106" y="5505030"/>
                <a:ext cx="284716" cy="4636"/>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9" name="Rectangle 18">
                <a:extLst>
                  <a:ext uri="{FF2B5EF4-FFF2-40B4-BE49-F238E27FC236}">
                    <a16:creationId xmlns:a16="http://schemas.microsoft.com/office/drawing/2014/main" xmlns="" id="{025B2ED2-B956-44B0-A1B3-08279FB296BC}"/>
                  </a:ext>
                </a:extLst>
              </p:cNvPr>
              <p:cNvSpPr>
                <a:spLocks noChangeArrowheads="1"/>
              </p:cNvSpPr>
              <p:nvPr/>
            </p:nvSpPr>
            <p:spPr bwMode="auto">
              <a:xfrm>
                <a:off x="8212106" y="5509666"/>
                <a:ext cx="284716" cy="4636"/>
              </a:xfrm>
              <a:prstGeom prst="rect">
                <a:avLst/>
              </a:prstGeom>
              <a:solidFill>
                <a:srgbClr val="F7F7F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0" name="Rectangle 19">
                <a:extLst>
                  <a:ext uri="{FF2B5EF4-FFF2-40B4-BE49-F238E27FC236}">
                    <a16:creationId xmlns:a16="http://schemas.microsoft.com/office/drawing/2014/main" xmlns="" id="{624F8D3B-5CEE-46A3-9A11-23BCAE413794}"/>
                  </a:ext>
                </a:extLst>
              </p:cNvPr>
              <p:cNvSpPr>
                <a:spLocks noChangeArrowheads="1"/>
              </p:cNvSpPr>
              <p:nvPr/>
            </p:nvSpPr>
            <p:spPr bwMode="auto">
              <a:xfrm>
                <a:off x="8212106" y="5514302"/>
                <a:ext cx="284716" cy="4636"/>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1" name="Rectangle 20">
                <a:extLst>
                  <a:ext uri="{FF2B5EF4-FFF2-40B4-BE49-F238E27FC236}">
                    <a16:creationId xmlns:a16="http://schemas.microsoft.com/office/drawing/2014/main" xmlns="" id="{235836D5-800C-4770-B025-6667F389CEB5}"/>
                  </a:ext>
                </a:extLst>
              </p:cNvPr>
              <p:cNvSpPr>
                <a:spLocks noChangeArrowheads="1"/>
              </p:cNvSpPr>
              <p:nvPr/>
            </p:nvSpPr>
            <p:spPr bwMode="auto">
              <a:xfrm>
                <a:off x="8212106" y="5518937"/>
                <a:ext cx="284716" cy="309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2" name="Rectangle 21">
                <a:extLst>
                  <a:ext uri="{FF2B5EF4-FFF2-40B4-BE49-F238E27FC236}">
                    <a16:creationId xmlns:a16="http://schemas.microsoft.com/office/drawing/2014/main" xmlns="" id="{3531AB55-405C-493F-A175-861A447D0491}"/>
                  </a:ext>
                </a:extLst>
              </p:cNvPr>
              <p:cNvSpPr>
                <a:spLocks noChangeArrowheads="1"/>
              </p:cNvSpPr>
              <p:nvPr/>
            </p:nvSpPr>
            <p:spPr bwMode="auto">
              <a:xfrm>
                <a:off x="8212106" y="5522028"/>
                <a:ext cx="284716" cy="4636"/>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3" name="Rectangle 22">
                <a:extLst>
                  <a:ext uri="{FF2B5EF4-FFF2-40B4-BE49-F238E27FC236}">
                    <a16:creationId xmlns:a16="http://schemas.microsoft.com/office/drawing/2014/main" xmlns="" id="{928B2E99-0C47-499E-84B3-05569D43194B}"/>
                  </a:ext>
                </a:extLst>
              </p:cNvPr>
              <p:cNvSpPr>
                <a:spLocks noChangeArrowheads="1"/>
              </p:cNvSpPr>
              <p:nvPr/>
            </p:nvSpPr>
            <p:spPr bwMode="auto">
              <a:xfrm>
                <a:off x="8212106" y="5526664"/>
                <a:ext cx="284716" cy="4636"/>
              </a:xfrm>
              <a:prstGeom prst="rect">
                <a:avLst/>
              </a:prstGeom>
              <a:solidFill>
                <a:srgbClr val="F0F0F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4" name="Rectangle 23">
                <a:extLst>
                  <a:ext uri="{FF2B5EF4-FFF2-40B4-BE49-F238E27FC236}">
                    <a16:creationId xmlns:a16="http://schemas.microsoft.com/office/drawing/2014/main" xmlns="" id="{D78E642A-33A9-4351-8091-B80F40B62516}"/>
                  </a:ext>
                </a:extLst>
              </p:cNvPr>
              <p:cNvSpPr>
                <a:spLocks noChangeArrowheads="1"/>
              </p:cNvSpPr>
              <p:nvPr/>
            </p:nvSpPr>
            <p:spPr bwMode="auto">
              <a:xfrm>
                <a:off x="8212106" y="5531299"/>
                <a:ext cx="284716" cy="3090"/>
              </a:xfrm>
              <a:prstGeom prst="rect">
                <a:avLst/>
              </a:prstGeom>
              <a:solidFill>
                <a:srgbClr val="EDEDE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5" name="Rectangle 24">
                <a:extLst>
                  <a:ext uri="{FF2B5EF4-FFF2-40B4-BE49-F238E27FC236}">
                    <a16:creationId xmlns:a16="http://schemas.microsoft.com/office/drawing/2014/main" xmlns="" id="{39E3FFAA-ADC2-4805-9224-8C7271CEFA96}"/>
                  </a:ext>
                </a:extLst>
              </p:cNvPr>
              <p:cNvSpPr>
                <a:spLocks noChangeArrowheads="1"/>
              </p:cNvSpPr>
              <p:nvPr/>
            </p:nvSpPr>
            <p:spPr bwMode="auto">
              <a:xfrm>
                <a:off x="8212106" y="5534390"/>
                <a:ext cx="284716" cy="4636"/>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6" name="Rectangle 25">
                <a:extLst>
                  <a:ext uri="{FF2B5EF4-FFF2-40B4-BE49-F238E27FC236}">
                    <a16:creationId xmlns:a16="http://schemas.microsoft.com/office/drawing/2014/main" xmlns="" id="{399970E1-E775-44BB-84DC-A4C550ECDE33}"/>
                  </a:ext>
                </a:extLst>
              </p:cNvPr>
              <p:cNvSpPr>
                <a:spLocks noChangeArrowheads="1"/>
              </p:cNvSpPr>
              <p:nvPr/>
            </p:nvSpPr>
            <p:spPr bwMode="auto">
              <a:xfrm>
                <a:off x="8212106" y="5539025"/>
                <a:ext cx="284716" cy="4636"/>
              </a:xfrm>
              <a:prstGeom prst="rect">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7" name="Rectangle 26">
                <a:extLst>
                  <a:ext uri="{FF2B5EF4-FFF2-40B4-BE49-F238E27FC236}">
                    <a16:creationId xmlns:a16="http://schemas.microsoft.com/office/drawing/2014/main" xmlns="" id="{88FAACB2-9359-472B-9167-E4FAEC8D4228}"/>
                  </a:ext>
                </a:extLst>
              </p:cNvPr>
              <p:cNvSpPr>
                <a:spLocks noChangeArrowheads="1"/>
              </p:cNvSpPr>
              <p:nvPr/>
            </p:nvSpPr>
            <p:spPr bwMode="auto">
              <a:xfrm>
                <a:off x="8212106" y="5543661"/>
                <a:ext cx="284716" cy="309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8" name="Rectangle 27">
                <a:extLst>
                  <a:ext uri="{FF2B5EF4-FFF2-40B4-BE49-F238E27FC236}">
                    <a16:creationId xmlns:a16="http://schemas.microsoft.com/office/drawing/2014/main" xmlns="" id="{621F7EDB-9AF4-45AC-8153-5EBA47B5347E}"/>
                  </a:ext>
                </a:extLst>
              </p:cNvPr>
              <p:cNvSpPr>
                <a:spLocks noChangeArrowheads="1"/>
              </p:cNvSpPr>
              <p:nvPr/>
            </p:nvSpPr>
            <p:spPr bwMode="auto">
              <a:xfrm>
                <a:off x="8212106" y="5546752"/>
                <a:ext cx="284716" cy="4636"/>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9" name="Rectangle 28">
                <a:extLst>
                  <a:ext uri="{FF2B5EF4-FFF2-40B4-BE49-F238E27FC236}">
                    <a16:creationId xmlns:a16="http://schemas.microsoft.com/office/drawing/2014/main" xmlns="" id="{BF6BA9FC-BCAF-41C7-8F35-E66B753591DB}"/>
                  </a:ext>
                </a:extLst>
              </p:cNvPr>
              <p:cNvSpPr>
                <a:spLocks noChangeArrowheads="1"/>
              </p:cNvSpPr>
              <p:nvPr/>
            </p:nvSpPr>
            <p:spPr bwMode="auto">
              <a:xfrm>
                <a:off x="8212106" y="5551387"/>
                <a:ext cx="284716" cy="4636"/>
              </a:xfrm>
              <a:prstGeom prst="rect">
                <a:avLst/>
              </a:prstGeom>
              <a:solidFill>
                <a:srgbClr val="E3E3E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0" name="Rectangle 29">
                <a:extLst>
                  <a:ext uri="{FF2B5EF4-FFF2-40B4-BE49-F238E27FC236}">
                    <a16:creationId xmlns:a16="http://schemas.microsoft.com/office/drawing/2014/main" xmlns="" id="{0E6B8AEA-65A5-4E28-8B76-C700DC4E4EF9}"/>
                  </a:ext>
                </a:extLst>
              </p:cNvPr>
              <p:cNvSpPr>
                <a:spLocks noChangeArrowheads="1"/>
              </p:cNvSpPr>
              <p:nvPr/>
            </p:nvSpPr>
            <p:spPr bwMode="auto">
              <a:xfrm>
                <a:off x="8212106" y="5556023"/>
                <a:ext cx="284716" cy="3090"/>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1" name="Rectangle 30">
                <a:extLst>
                  <a:ext uri="{FF2B5EF4-FFF2-40B4-BE49-F238E27FC236}">
                    <a16:creationId xmlns:a16="http://schemas.microsoft.com/office/drawing/2014/main" xmlns="" id="{F2528B86-7AEF-4212-ABE6-317C81676464}"/>
                  </a:ext>
                </a:extLst>
              </p:cNvPr>
              <p:cNvSpPr>
                <a:spLocks noChangeArrowheads="1"/>
              </p:cNvSpPr>
              <p:nvPr/>
            </p:nvSpPr>
            <p:spPr bwMode="auto">
              <a:xfrm>
                <a:off x="8212106" y="5559113"/>
                <a:ext cx="284716" cy="4636"/>
              </a:xfrm>
              <a:prstGeom prst="rect">
                <a:avLst/>
              </a:prstGeom>
              <a:solidFill>
                <a:srgbClr val="DEDED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2" name="Rectangle 31">
                <a:extLst>
                  <a:ext uri="{FF2B5EF4-FFF2-40B4-BE49-F238E27FC236}">
                    <a16:creationId xmlns:a16="http://schemas.microsoft.com/office/drawing/2014/main" xmlns="" id="{FAB85134-56C3-42DD-85B7-621F18EEBB02}"/>
                  </a:ext>
                </a:extLst>
              </p:cNvPr>
              <p:cNvSpPr>
                <a:spLocks noChangeArrowheads="1"/>
              </p:cNvSpPr>
              <p:nvPr/>
            </p:nvSpPr>
            <p:spPr bwMode="auto">
              <a:xfrm>
                <a:off x="8212106" y="5563749"/>
                <a:ext cx="284716" cy="4636"/>
              </a:xfrm>
              <a:prstGeom prst="rect">
                <a:avLst/>
              </a:prstGeom>
              <a:solidFill>
                <a:srgbClr val="DBDBDB"/>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3" name="Rectangle 32">
                <a:extLst>
                  <a:ext uri="{FF2B5EF4-FFF2-40B4-BE49-F238E27FC236}">
                    <a16:creationId xmlns:a16="http://schemas.microsoft.com/office/drawing/2014/main" xmlns="" id="{C826864B-2485-4E62-A3EC-78A73AED096E}"/>
                  </a:ext>
                </a:extLst>
              </p:cNvPr>
              <p:cNvSpPr>
                <a:spLocks noChangeArrowheads="1"/>
              </p:cNvSpPr>
              <p:nvPr/>
            </p:nvSpPr>
            <p:spPr bwMode="auto">
              <a:xfrm>
                <a:off x="8212106" y="5568385"/>
                <a:ext cx="284716" cy="3090"/>
              </a:xfrm>
              <a:prstGeom prst="rect">
                <a:avLst/>
              </a:prstGeom>
              <a:solidFill>
                <a:srgbClr val="DBDBDB"/>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4" name="Rectangle 33">
                <a:extLst>
                  <a:ext uri="{FF2B5EF4-FFF2-40B4-BE49-F238E27FC236}">
                    <a16:creationId xmlns:a16="http://schemas.microsoft.com/office/drawing/2014/main" xmlns="" id="{691A2222-2E3F-4BC2-84A1-913D4E5458CD}"/>
                  </a:ext>
                </a:extLst>
              </p:cNvPr>
              <p:cNvSpPr>
                <a:spLocks noChangeArrowheads="1"/>
              </p:cNvSpPr>
              <p:nvPr/>
            </p:nvSpPr>
            <p:spPr bwMode="auto">
              <a:xfrm>
                <a:off x="8212106" y="5571475"/>
                <a:ext cx="284716" cy="4636"/>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5" name="Rectangle 34">
                <a:extLst>
                  <a:ext uri="{FF2B5EF4-FFF2-40B4-BE49-F238E27FC236}">
                    <a16:creationId xmlns:a16="http://schemas.microsoft.com/office/drawing/2014/main" xmlns="" id="{71015659-F41B-4D54-9A07-CFD91F9F2F53}"/>
                  </a:ext>
                </a:extLst>
              </p:cNvPr>
              <p:cNvSpPr>
                <a:spLocks noChangeArrowheads="1"/>
              </p:cNvSpPr>
              <p:nvPr/>
            </p:nvSpPr>
            <p:spPr bwMode="auto">
              <a:xfrm>
                <a:off x="8212106" y="5576111"/>
                <a:ext cx="284716" cy="4636"/>
              </a:xfrm>
              <a:prstGeom prst="rect">
                <a:avLst/>
              </a:prstGeom>
              <a:solidFill>
                <a:srgbClr val="D6D6D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6" name="Rectangle 35">
                <a:extLst>
                  <a:ext uri="{FF2B5EF4-FFF2-40B4-BE49-F238E27FC236}">
                    <a16:creationId xmlns:a16="http://schemas.microsoft.com/office/drawing/2014/main" xmlns="" id="{730C9A2F-ED87-4AC5-8BC4-587C20322729}"/>
                  </a:ext>
                </a:extLst>
              </p:cNvPr>
              <p:cNvSpPr>
                <a:spLocks noChangeArrowheads="1"/>
              </p:cNvSpPr>
              <p:nvPr/>
            </p:nvSpPr>
            <p:spPr bwMode="auto">
              <a:xfrm>
                <a:off x="8212106" y="5580747"/>
                <a:ext cx="284716" cy="3090"/>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7" name="Rectangle 36">
                <a:extLst>
                  <a:ext uri="{FF2B5EF4-FFF2-40B4-BE49-F238E27FC236}">
                    <a16:creationId xmlns:a16="http://schemas.microsoft.com/office/drawing/2014/main" xmlns="" id="{5B7E8C94-4FBF-4E9C-BEB2-92FE955C759C}"/>
                  </a:ext>
                </a:extLst>
              </p:cNvPr>
              <p:cNvSpPr>
                <a:spLocks noChangeArrowheads="1"/>
              </p:cNvSpPr>
              <p:nvPr/>
            </p:nvSpPr>
            <p:spPr bwMode="auto">
              <a:xfrm>
                <a:off x="8212106" y="5583837"/>
                <a:ext cx="284716" cy="4636"/>
              </a:xfrm>
              <a:prstGeom prst="rect">
                <a:avLst/>
              </a:prstGeom>
              <a:solidFill>
                <a:srgbClr val="D1D1D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8" name="Rectangle 37">
                <a:extLst>
                  <a:ext uri="{FF2B5EF4-FFF2-40B4-BE49-F238E27FC236}">
                    <a16:creationId xmlns:a16="http://schemas.microsoft.com/office/drawing/2014/main" xmlns="" id="{43995820-16A0-4099-8E5E-B14D40765151}"/>
                  </a:ext>
                </a:extLst>
              </p:cNvPr>
              <p:cNvSpPr>
                <a:spLocks noChangeArrowheads="1"/>
              </p:cNvSpPr>
              <p:nvPr/>
            </p:nvSpPr>
            <p:spPr bwMode="auto">
              <a:xfrm>
                <a:off x="8212106" y="5588473"/>
                <a:ext cx="284716" cy="4636"/>
              </a:xfrm>
              <a:prstGeom prst="rect">
                <a:avLst/>
              </a:prstGeom>
              <a:solidFill>
                <a:srgbClr val="CFCFC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9" name="Rectangle 38">
                <a:extLst>
                  <a:ext uri="{FF2B5EF4-FFF2-40B4-BE49-F238E27FC236}">
                    <a16:creationId xmlns:a16="http://schemas.microsoft.com/office/drawing/2014/main" xmlns="" id="{F3160A87-3705-4B50-9685-7FA9F1F2D331}"/>
                  </a:ext>
                </a:extLst>
              </p:cNvPr>
              <p:cNvSpPr>
                <a:spLocks noChangeArrowheads="1"/>
              </p:cNvSpPr>
              <p:nvPr/>
            </p:nvSpPr>
            <p:spPr bwMode="auto">
              <a:xfrm>
                <a:off x="8212106" y="5593109"/>
                <a:ext cx="284716" cy="4636"/>
              </a:xfrm>
              <a:prstGeom prst="rect">
                <a:avLst/>
              </a:prstGeom>
              <a:solidFill>
                <a:srgbClr val="CFCFC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0" name="Rectangle 39">
                <a:extLst>
                  <a:ext uri="{FF2B5EF4-FFF2-40B4-BE49-F238E27FC236}">
                    <a16:creationId xmlns:a16="http://schemas.microsoft.com/office/drawing/2014/main" xmlns="" id="{52105940-6DC9-414F-9916-11D28895FDD8}"/>
                  </a:ext>
                </a:extLst>
              </p:cNvPr>
              <p:cNvSpPr>
                <a:spLocks noChangeArrowheads="1"/>
              </p:cNvSpPr>
              <p:nvPr/>
            </p:nvSpPr>
            <p:spPr bwMode="auto">
              <a:xfrm>
                <a:off x="8212106" y="5597744"/>
                <a:ext cx="284716" cy="3090"/>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1" name="Rectangle 40">
                <a:extLst>
                  <a:ext uri="{FF2B5EF4-FFF2-40B4-BE49-F238E27FC236}">
                    <a16:creationId xmlns:a16="http://schemas.microsoft.com/office/drawing/2014/main" xmlns="" id="{36E2ABED-9396-470F-A36D-9ACD2E89B680}"/>
                  </a:ext>
                </a:extLst>
              </p:cNvPr>
              <p:cNvSpPr>
                <a:spLocks noChangeArrowheads="1"/>
              </p:cNvSpPr>
              <p:nvPr/>
            </p:nvSpPr>
            <p:spPr bwMode="auto">
              <a:xfrm>
                <a:off x="8212106" y="5600835"/>
                <a:ext cx="284716" cy="4636"/>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2" name="Rectangle 41">
                <a:extLst>
                  <a:ext uri="{FF2B5EF4-FFF2-40B4-BE49-F238E27FC236}">
                    <a16:creationId xmlns:a16="http://schemas.microsoft.com/office/drawing/2014/main" xmlns="" id="{33032781-BB62-4DE3-92ED-496A32E6B438}"/>
                  </a:ext>
                </a:extLst>
              </p:cNvPr>
              <p:cNvSpPr>
                <a:spLocks noChangeArrowheads="1"/>
              </p:cNvSpPr>
              <p:nvPr/>
            </p:nvSpPr>
            <p:spPr bwMode="auto">
              <a:xfrm>
                <a:off x="8212106" y="5605470"/>
                <a:ext cx="284716" cy="4636"/>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3" name="Rectangle 42">
                <a:extLst>
                  <a:ext uri="{FF2B5EF4-FFF2-40B4-BE49-F238E27FC236}">
                    <a16:creationId xmlns:a16="http://schemas.microsoft.com/office/drawing/2014/main" xmlns="" id="{B28F772C-601D-497E-88D0-C5DC96E305E1}"/>
                  </a:ext>
                </a:extLst>
              </p:cNvPr>
              <p:cNvSpPr>
                <a:spLocks noChangeArrowheads="1"/>
              </p:cNvSpPr>
              <p:nvPr/>
            </p:nvSpPr>
            <p:spPr bwMode="auto">
              <a:xfrm>
                <a:off x="8212106" y="5610106"/>
                <a:ext cx="284716" cy="3090"/>
              </a:xfrm>
              <a:prstGeom prst="rect">
                <a:avLst/>
              </a:prstGeom>
              <a:solidFill>
                <a:srgbClr val="C4C4C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4" name="Rectangle 43">
                <a:extLst>
                  <a:ext uri="{FF2B5EF4-FFF2-40B4-BE49-F238E27FC236}">
                    <a16:creationId xmlns:a16="http://schemas.microsoft.com/office/drawing/2014/main" xmlns="" id="{8222EDB9-AF1D-47D0-900E-ACEE889D03D5}"/>
                  </a:ext>
                </a:extLst>
              </p:cNvPr>
              <p:cNvSpPr>
                <a:spLocks noChangeArrowheads="1"/>
              </p:cNvSpPr>
              <p:nvPr/>
            </p:nvSpPr>
            <p:spPr bwMode="auto">
              <a:xfrm>
                <a:off x="8212106" y="5613197"/>
                <a:ext cx="284716" cy="4636"/>
              </a:xfrm>
              <a:prstGeom prst="rect">
                <a:avLst/>
              </a:prstGeom>
              <a:solidFill>
                <a:srgbClr val="C4C4C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5" name="Rectangle 44">
                <a:extLst>
                  <a:ext uri="{FF2B5EF4-FFF2-40B4-BE49-F238E27FC236}">
                    <a16:creationId xmlns:a16="http://schemas.microsoft.com/office/drawing/2014/main" xmlns="" id="{A998DC9B-9E79-49C7-B76E-447461F71C4E}"/>
                  </a:ext>
                </a:extLst>
              </p:cNvPr>
              <p:cNvSpPr>
                <a:spLocks noChangeArrowheads="1"/>
              </p:cNvSpPr>
              <p:nvPr/>
            </p:nvSpPr>
            <p:spPr bwMode="auto">
              <a:xfrm>
                <a:off x="8212106" y="5617832"/>
                <a:ext cx="284716" cy="4636"/>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6" name="Rectangle 45">
                <a:extLst>
                  <a:ext uri="{FF2B5EF4-FFF2-40B4-BE49-F238E27FC236}">
                    <a16:creationId xmlns:a16="http://schemas.microsoft.com/office/drawing/2014/main" xmlns="" id="{BB07AB94-E602-496E-9E05-95784CD9748A}"/>
                  </a:ext>
                </a:extLst>
              </p:cNvPr>
              <p:cNvSpPr>
                <a:spLocks noChangeArrowheads="1"/>
              </p:cNvSpPr>
              <p:nvPr/>
            </p:nvSpPr>
            <p:spPr bwMode="auto">
              <a:xfrm>
                <a:off x="8212106" y="5622468"/>
                <a:ext cx="284716" cy="3090"/>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7" name="Rectangle 46">
                <a:extLst>
                  <a:ext uri="{FF2B5EF4-FFF2-40B4-BE49-F238E27FC236}">
                    <a16:creationId xmlns:a16="http://schemas.microsoft.com/office/drawing/2014/main" xmlns="" id="{B73D6E51-DD20-401D-857D-7D49257913AC}"/>
                  </a:ext>
                </a:extLst>
              </p:cNvPr>
              <p:cNvSpPr>
                <a:spLocks noChangeArrowheads="1"/>
              </p:cNvSpPr>
              <p:nvPr/>
            </p:nvSpPr>
            <p:spPr bwMode="auto">
              <a:xfrm>
                <a:off x="8212106" y="5625558"/>
                <a:ext cx="284716" cy="4636"/>
              </a:xfrm>
              <a:prstGeom prst="rect">
                <a:avLst/>
              </a:prstGeom>
              <a:solidFill>
                <a:srgbClr val="BDBDB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8" name="Rectangle 47">
                <a:extLst>
                  <a:ext uri="{FF2B5EF4-FFF2-40B4-BE49-F238E27FC236}">
                    <a16:creationId xmlns:a16="http://schemas.microsoft.com/office/drawing/2014/main" xmlns="" id="{A37A056E-AA47-43F8-86A3-0A7D12F4D727}"/>
                  </a:ext>
                </a:extLst>
              </p:cNvPr>
              <p:cNvSpPr>
                <a:spLocks noChangeArrowheads="1"/>
              </p:cNvSpPr>
              <p:nvPr/>
            </p:nvSpPr>
            <p:spPr bwMode="auto">
              <a:xfrm>
                <a:off x="8212106" y="5630194"/>
                <a:ext cx="284716" cy="4636"/>
              </a:xfrm>
              <a:prstGeom prst="rect">
                <a:avLst/>
              </a:prstGeom>
              <a:solidFill>
                <a:srgbClr val="BABAB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9" name="Rectangle 48">
                <a:extLst>
                  <a:ext uri="{FF2B5EF4-FFF2-40B4-BE49-F238E27FC236}">
                    <a16:creationId xmlns:a16="http://schemas.microsoft.com/office/drawing/2014/main" xmlns="" id="{4A0EFD18-EDD3-41FF-ADD1-DDBB660F35EF}"/>
                  </a:ext>
                </a:extLst>
              </p:cNvPr>
              <p:cNvSpPr>
                <a:spLocks noChangeArrowheads="1"/>
              </p:cNvSpPr>
              <p:nvPr/>
            </p:nvSpPr>
            <p:spPr bwMode="auto">
              <a:xfrm>
                <a:off x="8212106" y="5634830"/>
                <a:ext cx="284716" cy="3090"/>
              </a:xfrm>
              <a:prstGeom prst="rect">
                <a:avLst/>
              </a:prstGeom>
              <a:solidFill>
                <a:srgbClr val="B8B8B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0" name="Rectangle 49">
                <a:extLst>
                  <a:ext uri="{FF2B5EF4-FFF2-40B4-BE49-F238E27FC236}">
                    <a16:creationId xmlns:a16="http://schemas.microsoft.com/office/drawing/2014/main" xmlns="" id="{12CE16F2-DF9B-4555-B9D3-D3C255CD4367}"/>
                  </a:ext>
                </a:extLst>
              </p:cNvPr>
              <p:cNvSpPr>
                <a:spLocks noChangeArrowheads="1"/>
              </p:cNvSpPr>
              <p:nvPr/>
            </p:nvSpPr>
            <p:spPr bwMode="auto">
              <a:xfrm>
                <a:off x="8212106" y="5637920"/>
                <a:ext cx="284716" cy="4636"/>
              </a:xfrm>
              <a:prstGeom prst="rect">
                <a:avLst/>
              </a:prstGeom>
              <a:solidFill>
                <a:srgbClr val="B8B8B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1" name="Rectangle 50">
                <a:extLst>
                  <a:ext uri="{FF2B5EF4-FFF2-40B4-BE49-F238E27FC236}">
                    <a16:creationId xmlns:a16="http://schemas.microsoft.com/office/drawing/2014/main" xmlns="" id="{97F59BED-0032-43B1-B509-6DAEB80923D4}"/>
                  </a:ext>
                </a:extLst>
              </p:cNvPr>
              <p:cNvSpPr>
                <a:spLocks noChangeArrowheads="1"/>
              </p:cNvSpPr>
              <p:nvPr/>
            </p:nvSpPr>
            <p:spPr bwMode="auto">
              <a:xfrm>
                <a:off x="8212106" y="5642556"/>
                <a:ext cx="284716" cy="4636"/>
              </a:xfrm>
              <a:prstGeom prst="rect">
                <a:avLst/>
              </a:prstGeom>
              <a:solidFill>
                <a:srgbClr val="B5B5B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2" name="Rectangle 51">
                <a:extLst>
                  <a:ext uri="{FF2B5EF4-FFF2-40B4-BE49-F238E27FC236}">
                    <a16:creationId xmlns:a16="http://schemas.microsoft.com/office/drawing/2014/main" xmlns="" id="{CEEE68EC-B2A2-4034-89A9-A1BCB9C20AE9}"/>
                  </a:ext>
                </a:extLst>
              </p:cNvPr>
              <p:cNvSpPr>
                <a:spLocks noChangeArrowheads="1"/>
              </p:cNvSpPr>
              <p:nvPr/>
            </p:nvSpPr>
            <p:spPr bwMode="auto">
              <a:xfrm>
                <a:off x="8212106" y="5647192"/>
                <a:ext cx="284716" cy="3090"/>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3" name="Rectangle 52">
                <a:extLst>
                  <a:ext uri="{FF2B5EF4-FFF2-40B4-BE49-F238E27FC236}">
                    <a16:creationId xmlns:a16="http://schemas.microsoft.com/office/drawing/2014/main" xmlns="" id="{27B90154-A1FC-4F09-8245-20EB650AF91A}"/>
                  </a:ext>
                </a:extLst>
              </p:cNvPr>
              <p:cNvSpPr>
                <a:spLocks noChangeArrowheads="1"/>
              </p:cNvSpPr>
              <p:nvPr/>
            </p:nvSpPr>
            <p:spPr bwMode="auto">
              <a:xfrm>
                <a:off x="8212106" y="5650282"/>
                <a:ext cx="284716" cy="4636"/>
              </a:xfrm>
              <a:prstGeom prst="rect">
                <a:avLst/>
              </a:prstGeom>
              <a:solidFill>
                <a:srgbClr val="B0B0B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4" name="Rectangle 53">
                <a:extLst>
                  <a:ext uri="{FF2B5EF4-FFF2-40B4-BE49-F238E27FC236}">
                    <a16:creationId xmlns:a16="http://schemas.microsoft.com/office/drawing/2014/main" xmlns="" id="{2DAF3688-21BD-45BF-8E18-E75FCD635F58}"/>
                  </a:ext>
                </a:extLst>
              </p:cNvPr>
              <p:cNvSpPr>
                <a:spLocks noChangeArrowheads="1"/>
              </p:cNvSpPr>
              <p:nvPr/>
            </p:nvSpPr>
            <p:spPr bwMode="auto">
              <a:xfrm>
                <a:off x="8212106" y="5654918"/>
                <a:ext cx="284716" cy="4636"/>
              </a:xfrm>
              <a:prstGeom prst="rect">
                <a:avLst/>
              </a:prstGeom>
              <a:solidFill>
                <a:srgbClr val="ADADA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5" name="Rectangle 54">
                <a:extLst>
                  <a:ext uri="{FF2B5EF4-FFF2-40B4-BE49-F238E27FC236}">
                    <a16:creationId xmlns:a16="http://schemas.microsoft.com/office/drawing/2014/main" xmlns="" id="{F52BB3F3-88AF-4861-BD22-C07209BC577E}"/>
                  </a:ext>
                </a:extLst>
              </p:cNvPr>
              <p:cNvSpPr>
                <a:spLocks noChangeArrowheads="1"/>
              </p:cNvSpPr>
              <p:nvPr/>
            </p:nvSpPr>
            <p:spPr bwMode="auto">
              <a:xfrm>
                <a:off x="8212106" y="5659554"/>
                <a:ext cx="284716" cy="3090"/>
              </a:xfrm>
              <a:prstGeom prst="rect">
                <a:avLst/>
              </a:prstGeom>
              <a:solidFill>
                <a:srgbClr val="ADADA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6" name="Rectangle 55">
                <a:extLst>
                  <a:ext uri="{FF2B5EF4-FFF2-40B4-BE49-F238E27FC236}">
                    <a16:creationId xmlns:a16="http://schemas.microsoft.com/office/drawing/2014/main" xmlns="" id="{C77172C5-D63C-4E8B-88EB-C6A84AE4A3E2}"/>
                  </a:ext>
                </a:extLst>
              </p:cNvPr>
              <p:cNvSpPr>
                <a:spLocks noChangeArrowheads="1"/>
              </p:cNvSpPr>
              <p:nvPr/>
            </p:nvSpPr>
            <p:spPr bwMode="auto">
              <a:xfrm>
                <a:off x="8212106" y="5662644"/>
                <a:ext cx="284716" cy="4636"/>
              </a:xfrm>
              <a:prstGeom prst="rect">
                <a:avLst/>
              </a:prstGeom>
              <a:solidFill>
                <a:srgbClr val="ABABAB"/>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7" name="Rectangle 56">
                <a:extLst>
                  <a:ext uri="{FF2B5EF4-FFF2-40B4-BE49-F238E27FC236}">
                    <a16:creationId xmlns:a16="http://schemas.microsoft.com/office/drawing/2014/main" xmlns="" id="{A1B4B97D-EC34-4E86-B0CA-69D0D64E3ECF}"/>
                  </a:ext>
                </a:extLst>
              </p:cNvPr>
              <p:cNvSpPr>
                <a:spLocks noChangeArrowheads="1"/>
              </p:cNvSpPr>
              <p:nvPr/>
            </p:nvSpPr>
            <p:spPr bwMode="auto">
              <a:xfrm>
                <a:off x="8212106" y="5667280"/>
                <a:ext cx="284716" cy="4636"/>
              </a:xfrm>
              <a:prstGeom prst="rect">
                <a:avLst/>
              </a:prstGeom>
              <a:solidFill>
                <a:srgbClr val="A8A8A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8" name="Rectangle 57">
                <a:extLst>
                  <a:ext uri="{FF2B5EF4-FFF2-40B4-BE49-F238E27FC236}">
                    <a16:creationId xmlns:a16="http://schemas.microsoft.com/office/drawing/2014/main" xmlns="" id="{7FB0DD6D-51EB-4C34-AF50-BC2E5FF0264C}"/>
                  </a:ext>
                </a:extLst>
              </p:cNvPr>
              <p:cNvSpPr>
                <a:spLocks noChangeArrowheads="1"/>
              </p:cNvSpPr>
              <p:nvPr/>
            </p:nvSpPr>
            <p:spPr bwMode="auto">
              <a:xfrm>
                <a:off x="8212106" y="5671916"/>
                <a:ext cx="284716" cy="4636"/>
              </a:xfrm>
              <a:prstGeom prst="rect">
                <a:avLst/>
              </a:prstGeom>
              <a:solidFill>
                <a:srgbClr val="A6A6A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9" name="Rectangle 58">
                <a:extLst>
                  <a:ext uri="{FF2B5EF4-FFF2-40B4-BE49-F238E27FC236}">
                    <a16:creationId xmlns:a16="http://schemas.microsoft.com/office/drawing/2014/main" xmlns="" id="{904D3843-AF58-4105-BCD5-5B340BA80EBA}"/>
                  </a:ext>
                </a:extLst>
              </p:cNvPr>
              <p:cNvSpPr>
                <a:spLocks noChangeArrowheads="1"/>
              </p:cNvSpPr>
              <p:nvPr/>
            </p:nvSpPr>
            <p:spPr bwMode="auto">
              <a:xfrm>
                <a:off x="8212106" y="5676551"/>
                <a:ext cx="284716" cy="3090"/>
              </a:xfrm>
              <a:prstGeom prst="rect">
                <a:avLst/>
              </a:prstGeom>
              <a:solidFill>
                <a:srgbClr val="A3A3A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0" name="Rectangle 59">
                <a:extLst>
                  <a:ext uri="{FF2B5EF4-FFF2-40B4-BE49-F238E27FC236}">
                    <a16:creationId xmlns:a16="http://schemas.microsoft.com/office/drawing/2014/main" xmlns="" id="{975EC376-DA42-4886-9C31-0CA3A9C03A64}"/>
                  </a:ext>
                </a:extLst>
              </p:cNvPr>
              <p:cNvSpPr>
                <a:spLocks noChangeArrowheads="1"/>
              </p:cNvSpPr>
              <p:nvPr/>
            </p:nvSpPr>
            <p:spPr bwMode="auto">
              <a:xfrm>
                <a:off x="8212106" y="5679642"/>
                <a:ext cx="284716" cy="4636"/>
              </a:xfrm>
              <a:prstGeom prst="rect">
                <a:avLst/>
              </a:prstGeom>
              <a:solidFill>
                <a:srgbClr val="A1A1A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1" name="Rectangle 60">
                <a:extLst>
                  <a:ext uri="{FF2B5EF4-FFF2-40B4-BE49-F238E27FC236}">
                    <a16:creationId xmlns:a16="http://schemas.microsoft.com/office/drawing/2014/main" xmlns="" id="{25EDB934-0B7B-43BF-9ACA-A6D4713430C2}"/>
                  </a:ext>
                </a:extLst>
              </p:cNvPr>
              <p:cNvSpPr>
                <a:spLocks noChangeArrowheads="1"/>
              </p:cNvSpPr>
              <p:nvPr/>
            </p:nvSpPr>
            <p:spPr bwMode="auto">
              <a:xfrm>
                <a:off x="8212106" y="5684277"/>
                <a:ext cx="284716" cy="4636"/>
              </a:xfrm>
              <a:prstGeom prst="rect">
                <a:avLst/>
              </a:prstGeom>
              <a:solidFill>
                <a:srgbClr val="A1A1A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2" name="Rectangle 61">
                <a:extLst>
                  <a:ext uri="{FF2B5EF4-FFF2-40B4-BE49-F238E27FC236}">
                    <a16:creationId xmlns:a16="http://schemas.microsoft.com/office/drawing/2014/main" xmlns="" id="{16392003-E298-4C20-B1A2-1971F3693FB5}"/>
                  </a:ext>
                </a:extLst>
              </p:cNvPr>
              <p:cNvSpPr>
                <a:spLocks noChangeArrowheads="1"/>
              </p:cNvSpPr>
              <p:nvPr/>
            </p:nvSpPr>
            <p:spPr bwMode="auto">
              <a:xfrm>
                <a:off x="8212106" y="5688913"/>
                <a:ext cx="284716" cy="3090"/>
              </a:xfrm>
              <a:prstGeom prst="rect">
                <a:avLst/>
              </a:prstGeom>
              <a:solidFill>
                <a:srgbClr val="9E9E9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3" name="Rectangle 62">
                <a:extLst>
                  <a:ext uri="{FF2B5EF4-FFF2-40B4-BE49-F238E27FC236}">
                    <a16:creationId xmlns:a16="http://schemas.microsoft.com/office/drawing/2014/main" xmlns="" id="{84FA83A7-F426-4570-B31F-4563B2C93469}"/>
                  </a:ext>
                </a:extLst>
              </p:cNvPr>
              <p:cNvSpPr>
                <a:spLocks noChangeArrowheads="1"/>
              </p:cNvSpPr>
              <p:nvPr/>
            </p:nvSpPr>
            <p:spPr bwMode="auto">
              <a:xfrm>
                <a:off x="8212106" y="5692004"/>
                <a:ext cx="284716" cy="4636"/>
              </a:xfrm>
              <a:prstGeom prst="rect">
                <a:avLst/>
              </a:prstGeom>
              <a:solidFill>
                <a:srgbClr val="9C9C9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4" name="Rectangle 63">
                <a:extLst>
                  <a:ext uri="{FF2B5EF4-FFF2-40B4-BE49-F238E27FC236}">
                    <a16:creationId xmlns:a16="http://schemas.microsoft.com/office/drawing/2014/main" xmlns="" id="{30F023F0-CD61-4A08-8A41-2E87DDDF8AFD}"/>
                  </a:ext>
                </a:extLst>
              </p:cNvPr>
              <p:cNvSpPr>
                <a:spLocks noChangeArrowheads="1"/>
              </p:cNvSpPr>
              <p:nvPr/>
            </p:nvSpPr>
            <p:spPr bwMode="auto">
              <a:xfrm>
                <a:off x="8212106" y="5696639"/>
                <a:ext cx="284716" cy="4636"/>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5" name="Rectangle 64">
                <a:extLst>
                  <a:ext uri="{FF2B5EF4-FFF2-40B4-BE49-F238E27FC236}">
                    <a16:creationId xmlns:a16="http://schemas.microsoft.com/office/drawing/2014/main" xmlns="" id="{1351FC04-9A66-4EFA-B7B6-BFB183DA9959}"/>
                  </a:ext>
                </a:extLst>
              </p:cNvPr>
              <p:cNvSpPr>
                <a:spLocks noChangeArrowheads="1"/>
              </p:cNvSpPr>
              <p:nvPr/>
            </p:nvSpPr>
            <p:spPr bwMode="auto">
              <a:xfrm>
                <a:off x="8212106" y="5701275"/>
                <a:ext cx="284716" cy="3090"/>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6" name="Rectangle 65">
                <a:extLst>
                  <a:ext uri="{FF2B5EF4-FFF2-40B4-BE49-F238E27FC236}">
                    <a16:creationId xmlns:a16="http://schemas.microsoft.com/office/drawing/2014/main" xmlns="" id="{2A3438C2-7406-4F07-A05C-891890FAC15F}"/>
                  </a:ext>
                </a:extLst>
              </p:cNvPr>
              <p:cNvSpPr>
                <a:spLocks noChangeArrowheads="1"/>
              </p:cNvSpPr>
              <p:nvPr/>
            </p:nvSpPr>
            <p:spPr bwMode="auto">
              <a:xfrm>
                <a:off x="8212106" y="5704365"/>
                <a:ext cx="284716" cy="4636"/>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7" name="Rectangle 66">
                <a:extLst>
                  <a:ext uri="{FF2B5EF4-FFF2-40B4-BE49-F238E27FC236}">
                    <a16:creationId xmlns:a16="http://schemas.microsoft.com/office/drawing/2014/main" xmlns="" id="{00682F0F-8294-48CA-82AB-C0398D681F2A}"/>
                  </a:ext>
                </a:extLst>
              </p:cNvPr>
              <p:cNvSpPr>
                <a:spLocks noChangeArrowheads="1"/>
              </p:cNvSpPr>
              <p:nvPr/>
            </p:nvSpPr>
            <p:spPr bwMode="auto">
              <a:xfrm>
                <a:off x="8212106" y="5709001"/>
                <a:ext cx="284716" cy="4636"/>
              </a:xfrm>
              <a:prstGeom prst="rect">
                <a:avLst/>
              </a:prstGeom>
              <a:solidFill>
                <a:srgbClr val="94949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8" name="Rectangle 67">
                <a:extLst>
                  <a:ext uri="{FF2B5EF4-FFF2-40B4-BE49-F238E27FC236}">
                    <a16:creationId xmlns:a16="http://schemas.microsoft.com/office/drawing/2014/main" xmlns="" id="{84D2EFAE-C5FA-4CA0-815C-44B03ED9632C}"/>
                  </a:ext>
                </a:extLst>
              </p:cNvPr>
              <p:cNvSpPr>
                <a:spLocks noChangeArrowheads="1"/>
              </p:cNvSpPr>
              <p:nvPr/>
            </p:nvSpPr>
            <p:spPr bwMode="auto">
              <a:xfrm>
                <a:off x="8212106" y="5713637"/>
                <a:ext cx="284716" cy="3090"/>
              </a:xfrm>
              <a:prstGeom prst="rect">
                <a:avLst/>
              </a:prstGeom>
              <a:solidFill>
                <a:srgbClr val="91919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9" name="Rectangle 68">
                <a:extLst>
                  <a:ext uri="{FF2B5EF4-FFF2-40B4-BE49-F238E27FC236}">
                    <a16:creationId xmlns:a16="http://schemas.microsoft.com/office/drawing/2014/main" xmlns="" id="{13AE1A98-CFC5-4E90-BCA9-023279CDDB41}"/>
                  </a:ext>
                </a:extLst>
              </p:cNvPr>
              <p:cNvSpPr>
                <a:spLocks noChangeArrowheads="1"/>
              </p:cNvSpPr>
              <p:nvPr/>
            </p:nvSpPr>
            <p:spPr bwMode="auto">
              <a:xfrm>
                <a:off x="8212106" y="5716727"/>
                <a:ext cx="284716" cy="4636"/>
              </a:xfrm>
              <a:prstGeom prst="rect">
                <a:avLst/>
              </a:prstGeom>
              <a:solidFill>
                <a:srgbClr val="8F8F8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70" name="Rectangle 69">
                <a:extLst>
                  <a:ext uri="{FF2B5EF4-FFF2-40B4-BE49-F238E27FC236}">
                    <a16:creationId xmlns:a16="http://schemas.microsoft.com/office/drawing/2014/main" xmlns="" id="{FE20F4E9-32AD-4B77-8BC1-6D9638C6DE89}"/>
                  </a:ext>
                </a:extLst>
              </p:cNvPr>
              <p:cNvSpPr>
                <a:spLocks noChangeArrowheads="1"/>
              </p:cNvSpPr>
              <p:nvPr/>
            </p:nvSpPr>
            <p:spPr bwMode="auto">
              <a:xfrm>
                <a:off x="8212106" y="5721363"/>
                <a:ext cx="284716" cy="4636"/>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71" name="Rectangle 70">
                <a:extLst>
                  <a:ext uri="{FF2B5EF4-FFF2-40B4-BE49-F238E27FC236}">
                    <a16:creationId xmlns:a16="http://schemas.microsoft.com/office/drawing/2014/main" xmlns="" id="{E62C303B-EFB9-4ACF-8D66-AF2862C9AFDE}"/>
                  </a:ext>
                </a:extLst>
              </p:cNvPr>
              <p:cNvSpPr>
                <a:spLocks noChangeArrowheads="1"/>
              </p:cNvSpPr>
              <p:nvPr/>
            </p:nvSpPr>
            <p:spPr bwMode="auto">
              <a:xfrm>
                <a:off x="8212106" y="5725999"/>
                <a:ext cx="284716" cy="3090"/>
              </a:xfrm>
              <a:prstGeom prst="rect">
                <a:avLst/>
              </a:prstGeom>
              <a:solidFill>
                <a:srgbClr val="8A8A8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72" name="Rectangle 71">
                <a:extLst>
                  <a:ext uri="{FF2B5EF4-FFF2-40B4-BE49-F238E27FC236}">
                    <a16:creationId xmlns:a16="http://schemas.microsoft.com/office/drawing/2014/main" xmlns="" id="{A6C07836-2BC8-4F65-A172-93E424D0EBBF}"/>
                  </a:ext>
                </a:extLst>
              </p:cNvPr>
              <p:cNvSpPr>
                <a:spLocks noChangeArrowheads="1"/>
              </p:cNvSpPr>
              <p:nvPr/>
            </p:nvSpPr>
            <p:spPr bwMode="auto">
              <a:xfrm>
                <a:off x="8212106" y="5729089"/>
                <a:ext cx="284716" cy="4636"/>
              </a:xfrm>
              <a:prstGeom prst="rect">
                <a:avLst/>
              </a:prstGeom>
              <a:solidFill>
                <a:srgbClr val="8A8A8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73" name="Rectangle 72">
                <a:extLst>
                  <a:ext uri="{FF2B5EF4-FFF2-40B4-BE49-F238E27FC236}">
                    <a16:creationId xmlns:a16="http://schemas.microsoft.com/office/drawing/2014/main" xmlns="" id="{D98917E9-12E4-43D3-B6A7-8121CD39E0B9}"/>
                  </a:ext>
                </a:extLst>
              </p:cNvPr>
              <p:cNvSpPr>
                <a:spLocks noChangeArrowheads="1"/>
              </p:cNvSpPr>
              <p:nvPr/>
            </p:nvSpPr>
            <p:spPr bwMode="auto">
              <a:xfrm>
                <a:off x="8212106" y="5733725"/>
                <a:ext cx="284716" cy="4636"/>
              </a:xfrm>
              <a:prstGeom prst="rect">
                <a:avLst/>
              </a:prstGeom>
              <a:solidFill>
                <a:srgbClr val="87878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74" name="Rectangle 73">
                <a:extLst>
                  <a:ext uri="{FF2B5EF4-FFF2-40B4-BE49-F238E27FC236}">
                    <a16:creationId xmlns:a16="http://schemas.microsoft.com/office/drawing/2014/main" xmlns="" id="{D6259781-71F2-4EFD-AD1B-A4DC31A3B85F}"/>
                  </a:ext>
                </a:extLst>
              </p:cNvPr>
              <p:cNvSpPr>
                <a:spLocks noChangeArrowheads="1"/>
              </p:cNvSpPr>
              <p:nvPr/>
            </p:nvSpPr>
            <p:spPr bwMode="auto">
              <a:xfrm>
                <a:off x="8212106" y="5738361"/>
                <a:ext cx="284716" cy="3090"/>
              </a:xfrm>
              <a:prstGeom prst="rect">
                <a:avLst/>
              </a:prstGeom>
              <a:solidFill>
                <a:srgbClr val="85858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75" name="Rectangle 74">
                <a:extLst>
                  <a:ext uri="{FF2B5EF4-FFF2-40B4-BE49-F238E27FC236}">
                    <a16:creationId xmlns:a16="http://schemas.microsoft.com/office/drawing/2014/main" xmlns="" id="{64070774-E1AD-4295-AC04-EE0259A428C8}"/>
                  </a:ext>
                </a:extLst>
              </p:cNvPr>
              <p:cNvSpPr>
                <a:spLocks noChangeArrowheads="1"/>
              </p:cNvSpPr>
              <p:nvPr/>
            </p:nvSpPr>
            <p:spPr bwMode="auto">
              <a:xfrm>
                <a:off x="8212106" y="5741451"/>
                <a:ext cx="284716" cy="4636"/>
              </a:xfrm>
              <a:prstGeom prst="rect">
                <a:avLst/>
              </a:prstGeom>
              <a:solidFill>
                <a:srgbClr val="82828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76" name="Rectangle 75">
                <a:extLst>
                  <a:ext uri="{FF2B5EF4-FFF2-40B4-BE49-F238E27FC236}">
                    <a16:creationId xmlns:a16="http://schemas.microsoft.com/office/drawing/2014/main" xmlns="" id="{BBAA69F8-004C-41F1-BD33-3CA14C824354}"/>
                  </a:ext>
                </a:extLst>
              </p:cNvPr>
              <p:cNvSpPr>
                <a:spLocks noChangeArrowheads="1"/>
              </p:cNvSpPr>
              <p:nvPr/>
            </p:nvSpPr>
            <p:spPr bwMode="auto">
              <a:xfrm>
                <a:off x="8212106" y="5746087"/>
                <a:ext cx="284716" cy="4636"/>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77" name="Rectangle 76">
                <a:extLst>
                  <a:ext uri="{FF2B5EF4-FFF2-40B4-BE49-F238E27FC236}">
                    <a16:creationId xmlns:a16="http://schemas.microsoft.com/office/drawing/2014/main" xmlns="" id="{5F1744EC-0B09-424D-9931-62C710B5F836}"/>
                  </a:ext>
                </a:extLst>
              </p:cNvPr>
              <p:cNvSpPr>
                <a:spLocks noChangeArrowheads="1"/>
              </p:cNvSpPr>
              <p:nvPr/>
            </p:nvSpPr>
            <p:spPr bwMode="auto">
              <a:xfrm>
                <a:off x="8212106" y="5750722"/>
                <a:ext cx="284716" cy="4636"/>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78" name="Rectangle 77">
                <a:extLst>
                  <a:ext uri="{FF2B5EF4-FFF2-40B4-BE49-F238E27FC236}">
                    <a16:creationId xmlns:a16="http://schemas.microsoft.com/office/drawing/2014/main" xmlns="" id="{14F6BE5A-ECC1-4012-B966-D935DA9ABABD}"/>
                  </a:ext>
                </a:extLst>
              </p:cNvPr>
              <p:cNvSpPr>
                <a:spLocks noChangeArrowheads="1"/>
              </p:cNvSpPr>
              <p:nvPr/>
            </p:nvSpPr>
            <p:spPr bwMode="auto">
              <a:xfrm>
                <a:off x="8578562" y="5410771"/>
                <a:ext cx="1511947" cy="26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p>
                <a:pPr marL="0" marR="0">
                  <a:lnSpc>
                    <a:spcPct val="107000"/>
                  </a:lnSpc>
                  <a:spcBef>
                    <a:spcPts val="0"/>
                  </a:spcBef>
                  <a:spcAft>
                    <a:spcPts val="800"/>
                  </a:spcAft>
                </a:pPr>
                <a:r>
                  <a:rPr lang="en-US" sz="1600" dirty="0">
                    <a:solidFill>
                      <a:srgbClr val="000000"/>
                    </a:solidFill>
                    <a:effectLst/>
                    <a:ea typeface="Calibri" panose="020F0502020204030204" pitchFamily="34" charset="0"/>
                    <a:cs typeface="Times New Roman" panose="02020603050405020304" pitchFamily="18" charset="0"/>
                  </a:rPr>
                  <a:t>High : 3449 m</a:t>
                </a:r>
                <a:endParaRPr lang="en-US" sz="1600" dirty="0">
                  <a:effectLst/>
                  <a:ea typeface="Calibri" panose="020F0502020204030204" pitchFamily="34" charset="0"/>
                  <a:cs typeface="Times New Roman" panose="02020603050405020304" pitchFamily="18" charset="0"/>
                </a:endParaRPr>
              </a:p>
            </p:txBody>
          </p:sp>
          <p:cxnSp>
            <p:nvCxnSpPr>
              <p:cNvPr id="79" name="Line 81">
                <a:extLst>
                  <a:ext uri="{FF2B5EF4-FFF2-40B4-BE49-F238E27FC236}">
                    <a16:creationId xmlns:a16="http://schemas.microsoft.com/office/drawing/2014/main" xmlns="" id="{6E80758C-3DE5-4F16-A775-F1B8CC437B51}"/>
                  </a:ext>
                </a:extLst>
              </p:cNvPr>
              <p:cNvCxnSpPr>
                <a:cxnSpLocks noChangeShapeType="1"/>
              </p:cNvCxnSpPr>
              <p:nvPr/>
            </p:nvCxnSpPr>
            <p:spPr bwMode="auto">
              <a:xfrm>
                <a:off x="8496822" y="5729089"/>
                <a:ext cx="2479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cxnSp>
          <p:sp>
            <p:nvSpPr>
              <p:cNvPr id="80" name="Rectangle 79">
                <a:extLst>
                  <a:ext uri="{FF2B5EF4-FFF2-40B4-BE49-F238E27FC236}">
                    <a16:creationId xmlns:a16="http://schemas.microsoft.com/office/drawing/2014/main" xmlns="" id="{9E92F28F-A580-4F0C-85A7-2E650A664A63}"/>
                  </a:ext>
                </a:extLst>
              </p:cNvPr>
              <p:cNvSpPr>
                <a:spLocks noChangeArrowheads="1"/>
              </p:cNvSpPr>
              <p:nvPr/>
            </p:nvSpPr>
            <p:spPr bwMode="auto">
              <a:xfrm>
                <a:off x="8212106" y="5729089"/>
                <a:ext cx="284716" cy="4636"/>
              </a:xfrm>
              <a:prstGeom prst="rect">
                <a:avLst/>
              </a:prstGeom>
              <a:solidFill>
                <a:srgbClr val="7D7D7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81" name="Rectangle 80">
                <a:extLst>
                  <a:ext uri="{FF2B5EF4-FFF2-40B4-BE49-F238E27FC236}">
                    <a16:creationId xmlns:a16="http://schemas.microsoft.com/office/drawing/2014/main" xmlns="" id="{537E1B55-6295-49B0-B4AE-D0BFB03F0A50}"/>
                  </a:ext>
                </a:extLst>
              </p:cNvPr>
              <p:cNvSpPr>
                <a:spLocks noChangeArrowheads="1"/>
              </p:cNvSpPr>
              <p:nvPr/>
            </p:nvSpPr>
            <p:spPr bwMode="auto">
              <a:xfrm>
                <a:off x="8212106" y="5733725"/>
                <a:ext cx="284716" cy="4636"/>
              </a:xfrm>
              <a:prstGeom prst="rect">
                <a:avLst/>
              </a:prstGeom>
              <a:solidFill>
                <a:srgbClr val="7A7A7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82" name="Rectangle 81">
                <a:extLst>
                  <a:ext uri="{FF2B5EF4-FFF2-40B4-BE49-F238E27FC236}">
                    <a16:creationId xmlns:a16="http://schemas.microsoft.com/office/drawing/2014/main" xmlns="" id="{2225FB2D-2D69-4911-BFC3-56BDC0C563D2}"/>
                  </a:ext>
                </a:extLst>
              </p:cNvPr>
              <p:cNvSpPr>
                <a:spLocks noChangeArrowheads="1"/>
              </p:cNvSpPr>
              <p:nvPr/>
            </p:nvSpPr>
            <p:spPr bwMode="auto">
              <a:xfrm>
                <a:off x="8212106" y="5738361"/>
                <a:ext cx="284716" cy="3090"/>
              </a:xfrm>
              <a:prstGeom prst="rect">
                <a:avLst/>
              </a:prstGeom>
              <a:solidFill>
                <a:srgbClr val="78787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83" name="Rectangle 82">
                <a:extLst>
                  <a:ext uri="{FF2B5EF4-FFF2-40B4-BE49-F238E27FC236}">
                    <a16:creationId xmlns:a16="http://schemas.microsoft.com/office/drawing/2014/main" xmlns="" id="{5C5E19C1-39CA-445B-9AE1-BC02881A2B50}"/>
                  </a:ext>
                </a:extLst>
              </p:cNvPr>
              <p:cNvSpPr>
                <a:spLocks noChangeArrowheads="1"/>
              </p:cNvSpPr>
              <p:nvPr/>
            </p:nvSpPr>
            <p:spPr bwMode="auto">
              <a:xfrm>
                <a:off x="8212106" y="5741451"/>
                <a:ext cx="284716" cy="4636"/>
              </a:xfrm>
              <a:prstGeom prst="rect">
                <a:avLst/>
              </a:prstGeom>
              <a:solidFill>
                <a:srgbClr val="75757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84" name="Rectangle 83">
                <a:extLst>
                  <a:ext uri="{FF2B5EF4-FFF2-40B4-BE49-F238E27FC236}">
                    <a16:creationId xmlns:a16="http://schemas.microsoft.com/office/drawing/2014/main" xmlns="" id="{22C09923-67DD-4723-AF90-328A9DA8CEB9}"/>
                  </a:ext>
                </a:extLst>
              </p:cNvPr>
              <p:cNvSpPr>
                <a:spLocks noChangeArrowheads="1"/>
              </p:cNvSpPr>
              <p:nvPr/>
            </p:nvSpPr>
            <p:spPr bwMode="auto">
              <a:xfrm>
                <a:off x="8212106" y="5746087"/>
                <a:ext cx="284716" cy="4636"/>
              </a:xfrm>
              <a:prstGeom prst="rect">
                <a:avLst/>
              </a:prstGeom>
              <a:solidFill>
                <a:srgbClr val="73737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85" name="Rectangle 84">
                <a:extLst>
                  <a:ext uri="{FF2B5EF4-FFF2-40B4-BE49-F238E27FC236}">
                    <a16:creationId xmlns:a16="http://schemas.microsoft.com/office/drawing/2014/main" xmlns="" id="{BFF003AE-2FA5-4204-9F15-925783E2C115}"/>
                  </a:ext>
                </a:extLst>
              </p:cNvPr>
              <p:cNvSpPr>
                <a:spLocks noChangeArrowheads="1"/>
              </p:cNvSpPr>
              <p:nvPr/>
            </p:nvSpPr>
            <p:spPr bwMode="auto">
              <a:xfrm>
                <a:off x="8212106" y="5750722"/>
                <a:ext cx="284716" cy="4636"/>
              </a:xfrm>
              <a:prstGeom prst="rect">
                <a:avLst/>
              </a:prstGeom>
              <a:solidFill>
                <a:srgbClr val="70707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86" name="Rectangle 85">
                <a:extLst>
                  <a:ext uri="{FF2B5EF4-FFF2-40B4-BE49-F238E27FC236}">
                    <a16:creationId xmlns:a16="http://schemas.microsoft.com/office/drawing/2014/main" xmlns="" id="{9E0AF887-8BC8-4096-9FDF-56DEABE15F0A}"/>
                  </a:ext>
                </a:extLst>
              </p:cNvPr>
              <p:cNvSpPr>
                <a:spLocks noChangeArrowheads="1"/>
              </p:cNvSpPr>
              <p:nvPr/>
            </p:nvSpPr>
            <p:spPr bwMode="auto">
              <a:xfrm>
                <a:off x="8212106" y="5755358"/>
                <a:ext cx="284716" cy="3090"/>
              </a:xfrm>
              <a:prstGeom prst="rect">
                <a:avLst/>
              </a:prstGeom>
              <a:solidFill>
                <a:srgbClr val="70707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87" name="Rectangle 86">
                <a:extLst>
                  <a:ext uri="{FF2B5EF4-FFF2-40B4-BE49-F238E27FC236}">
                    <a16:creationId xmlns:a16="http://schemas.microsoft.com/office/drawing/2014/main" xmlns="" id="{09686F89-46F7-40A5-AC35-1CBB47B9AE84}"/>
                  </a:ext>
                </a:extLst>
              </p:cNvPr>
              <p:cNvSpPr>
                <a:spLocks noChangeArrowheads="1"/>
              </p:cNvSpPr>
              <p:nvPr/>
            </p:nvSpPr>
            <p:spPr bwMode="auto">
              <a:xfrm>
                <a:off x="8212106" y="5758449"/>
                <a:ext cx="284716" cy="4636"/>
              </a:xfrm>
              <a:prstGeom prst="rect">
                <a:avLst/>
              </a:prstGeom>
              <a:solidFill>
                <a:srgbClr val="6E6E6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88" name="Rectangle 87">
                <a:extLst>
                  <a:ext uri="{FF2B5EF4-FFF2-40B4-BE49-F238E27FC236}">
                    <a16:creationId xmlns:a16="http://schemas.microsoft.com/office/drawing/2014/main" xmlns="" id="{023DC137-1920-4E75-98A1-42D82F8B9C60}"/>
                  </a:ext>
                </a:extLst>
              </p:cNvPr>
              <p:cNvSpPr>
                <a:spLocks noChangeArrowheads="1"/>
              </p:cNvSpPr>
              <p:nvPr/>
            </p:nvSpPr>
            <p:spPr bwMode="auto">
              <a:xfrm>
                <a:off x="8212106" y="5763084"/>
                <a:ext cx="284716" cy="4636"/>
              </a:xfrm>
              <a:prstGeom prst="rect">
                <a:avLst/>
              </a:prstGeom>
              <a:solidFill>
                <a:srgbClr val="6B6B6B"/>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89" name="Rectangle 88">
                <a:extLst>
                  <a:ext uri="{FF2B5EF4-FFF2-40B4-BE49-F238E27FC236}">
                    <a16:creationId xmlns:a16="http://schemas.microsoft.com/office/drawing/2014/main" xmlns="" id="{CD287337-BE2C-4DB1-B16B-2738E76EE1A9}"/>
                  </a:ext>
                </a:extLst>
              </p:cNvPr>
              <p:cNvSpPr>
                <a:spLocks noChangeArrowheads="1"/>
              </p:cNvSpPr>
              <p:nvPr/>
            </p:nvSpPr>
            <p:spPr bwMode="auto">
              <a:xfrm>
                <a:off x="8212106" y="5767720"/>
                <a:ext cx="284716" cy="3090"/>
              </a:xfrm>
              <a:prstGeom prst="rect">
                <a:avLst/>
              </a:prstGeom>
              <a:solidFill>
                <a:srgbClr val="69696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90" name="Rectangle 89">
                <a:extLst>
                  <a:ext uri="{FF2B5EF4-FFF2-40B4-BE49-F238E27FC236}">
                    <a16:creationId xmlns:a16="http://schemas.microsoft.com/office/drawing/2014/main" xmlns="" id="{B98F5368-90B4-402F-8F36-99C169185137}"/>
                  </a:ext>
                </a:extLst>
              </p:cNvPr>
              <p:cNvSpPr>
                <a:spLocks noChangeArrowheads="1"/>
              </p:cNvSpPr>
              <p:nvPr/>
            </p:nvSpPr>
            <p:spPr bwMode="auto">
              <a:xfrm>
                <a:off x="8212106" y="5770810"/>
                <a:ext cx="284716" cy="4636"/>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91" name="Rectangle 90">
                <a:extLst>
                  <a:ext uri="{FF2B5EF4-FFF2-40B4-BE49-F238E27FC236}">
                    <a16:creationId xmlns:a16="http://schemas.microsoft.com/office/drawing/2014/main" xmlns="" id="{50921842-8919-4302-870D-47353E46F6DA}"/>
                  </a:ext>
                </a:extLst>
              </p:cNvPr>
              <p:cNvSpPr>
                <a:spLocks noChangeArrowheads="1"/>
              </p:cNvSpPr>
              <p:nvPr/>
            </p:nvSpPr>
            <p:spPr bwMode="auto">
              <a:xfrm>
                <a:off x="8212106" y="5775446"/>
                <a:ext cx="284716" cy="4636"/>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92" name="Rectangle 91">
                <a:extLst>
                  <a:ext uri="{FF2B5EF4-FFF2-40B4-BE49-F238E27FC236}">
                    <a16:creationId xmlns:a16="http://schemas.microsoft.com/office/drawing/2014/main" xmlns="" id="{1C53BD23-6DD6-4637-A478-2489A19AAB9D}"/>
                  </a:ext>
                </a:extLst>
              </p:cNvPr>
              <p:cNvSpPr>
                <a:spLocks noChangeArrowheads="1"/>
              </p:cNvSpPr>
              <p:nvPr/>
            </p:nvSpPr>
            <p:spPr bwMode="auto">
              <a:xfrm>
                <a:off x="8212106" y="5780082"/>
                <a:ext cx="284716" cy="3090"/>
              </a:xfrm>
              <a:prstGeom prst="rect">
                <a:avLst/>
              </a:prstGeom>
              <a:solidFill>
                <a:srgbClr val="63636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93" name="Rectangle 92">
                <a:extLst>
                  <a:ext uri="{FF2B5EF4-FFF2-40B4-BE49-F238E27FC236}">
                    <a16:creationId xmlns:a16="http://schemas.microsoft.com/office/drawing/2014/main" xmlns="" id="{99209560-9AF2-49C3-B32E-92A755BD8EFC}"/>
                  </a:ext>
                </a:extLst>
              </p:cNvPr>
              <p:cNvSpPr>
                <a:spLocks noChangeArrowheads="1"/>
              </p:cNvSpPr>
              <p:nvPr/>
            </p:nvSpPr>
            <p:spPr bwMode="auto">
              <a:xfrm>
                <a:off x="8212106" y="5783172"/>
                <a:ext cx="284716" cy="4636"/>
              </a:xfrm>
              <a:prstGeom prst="rect">
                <a:avLst/>
              </a:prstGeom>
              <a:solidFill>
                <a:srgbClr val="61616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94" name="Rectangle 93">
                <a:extLst>
                  <a:ext uri="{FF2B5EF4-FFF2-40B4-BE49-F238E27FC236}">
                    <a16:creationId xmlns:a16="http://schemas.microsoft.com/office/drawing/2014/main" xmlns="" id="{C6A0A590-7029-411F-A20C-3B71519FAAFA}"/>
                  </a:ext>
                </a:extLst>
              </p:cNvPr>
              <p:cNvSpPr>
                <a:spLocks noChangeArrowheads="1"/>
              </p:cNvSpPr>
              <p:nvPr/>
            </p:nvSpPr>
            <p:spPr bwMode="auto">
              <a:xfrm>
                <a:off x="8212106" y="5787808"/>
                <a:ext cx="284716" cy="4636"/>
              </a:xfrm>
              <a:prstGeom prst="rect">
                <a:avLst/>
              </a:prstGeom>
              <a:solidFill>
                <a:srgbClr val="5E5E5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95" name="Rectangle 94">
                <a:extLst>
                  <a:ext uri="{FF2B5EF4-FFF2-40B4-BE49-F238E27FC236}">
                    <a16:creationId xmlns:a16="http://schemas.microsoft.com/office/drawing/2014/main" xmlns="" id="{7C944DDF-6BC0-47C9-9718-F81F66CB5E84}"/>
                  </a:ext>
                </a:extLst>
              </p:cNvPr>
              <p:cNvSpPr>
                <a:spLocks noChangeArrowheads="1"/>
              </p:cNvSpPr>
              <p:nvPr/>
            </p:nvSpPr>
            <p:spPr bwMode="auto">
              <a:xfrm>
                <a:off x="8212106" y="5792444"/>
                <a:ext cx="284716" cy="3090"/>
              </a:xfrm>
              <a:prstGeom prst="rect">
                <a:avLst/>
              </a:prstGeom>
              <a:solidFill>
                <a:srgbClr val="5C5C5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96" name="Rectangle 95">
                <a:extLst>
                  <a:ext uri="{FF2B5EF4-FFF2-40B4-BE49-F238E27FC236}">
                    <a16:creationId xmlns:a16="http://schemas.microsoft.com/office/drawing/2014/main" xmlns="" id="{D323DAFF-13E4-457B-ADFC-119C71B82718}"/>
                  </a:ext>
                </a:extLst>
              </p:cNvPr>
              <p:cNvSpPr>
                <a:spLocks noChangeArrowheads="1"/>
              </p:cNvSpPr>
              <p:nvPr/>
            </p:nvSpPr>
            <p:spPr bwMode="auto">
              <a:xfrm>
                <a:off x="8212106" y="5795534"/>
                <a:ext cx="284716" cy="4636"/>
              </a:xfrm>
              <a:prstGeom prst="rect">
                <a:avLst/>
              </a:prstGeom>
              <a:solidFill>
                <a:srgbClr val="5C5C5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97" name="Rectangle 96">
                <a:extLst>
                  <a:ext uri="{FF2B5EF4-FFF2-40B4-BE49-F238E27FC236}">
                    <a16:creationId xmlns:a16="http://schemas.microsoft.com/office/drawing/2014/main" xmlns="" id="{0D954359-DCD4-492E-895B-580C9EF2CB16}"/>
                  </a:ext>
                </a:extLst>
              </p:cNvPr>
              <p:cNvSpPr>
                <a:spLocks noChangeArrowheads="1"/>
              </p:cNvSpPr>
              <p:nvPr/>
            </p:nvSpPr>
            <p:spPr bwMode="auto">
              <a:xfrm>
                <a:off x="8212106" y="5800170"/>
                <a:ext cx="284716" cy="4636"/>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98" name="Rectangle 97">
                <a:extLst>
                  <a:ext uri="{FF2B5EF4-FFF2-40B4-BE49-F238E27FC236}">
                    <a16:creationId xmlns:a16="http://schemas.microsoft.com/office/drawing/2014/main" xmlns="" id="{7AC4411A-B986-492B-B816-5A958945BFF8}"/>
                  </a:ext>
                </a:extLst>
              </p:cNvPr>
              <p:cNvSpPr>
                <a:spLocks noChangeArrowheads="1"/>
              </p:cNvSpPr>
              <p:nvPr/>
            </p:nvSpPr>
            <p:spPr bwMode="auto">
              <a:xfrm>
                <a:off x="8212106" y="5804806"/>
                <a:ext cx="284716" cy="3090"/>
              </a:xfrm>
              <a:prstGeom prst="rect">
                <a:avLst/>
              </a:prstGeom>
              <a:solidFill>
                <a:srgbClr val="57575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99" name="Rectangle 98">
                <a:extLst>
                  <a:ext uri="{FF2B5EF4-FFF2-40B4-BE49-F238E27FC236}">
                    <a16:creationId xmlns:a16="http://schemas.microsoft.com/office/drawing/2014/main" xmlns="" id="{0CED6075-DB20-46C6-99F2-CBE8C3C3897B}"/>
                  </a:ext>
                </a:extLst>
              </p:cNvPr>
              <p:cNvSpPr>
                <a:spLocks noChangeArrowheads="1"/>
              </p:cNvSpPr>
              <p:nvPr/>
            </p:nvSpPr>
            <p:spPr bwMode="auto">
              <a:xfrm>
                <a:off x="8212106" y="5807896"/>
                <a:ext cx="284716" cy="4636"/>
              </a:xfrm>
              <a:prstGeom prst="rect">
                <a:avLst/>
              </a:prstGeom>
              <a:solidFill>
                <a:srgbClr val="54545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00" name="Rectangle 99">
                <a:extLst>
                  <a:ext uri="{FF2B5EF4-FFF2-40B4-BE49-F238E27FC236}">
                    <a16:creationId xmlns:a16="http://schemas.microsoft.com/office/drawing/2014/main" xmlns="" id="{DCC76B86-9025-42ED-B002-501EF88DBB33}"/>
                  </a:ext>
                </a:extLst>
              </p:cNvPr>
              <p:cNvSpPr>
                <a:spLocks noChangeArrowheads="1"/>
              </p:cNvSpPr>
              <p:nvPr/>
            </p:nvSpPr>
            <p:spPr bwMode="auto">
              <a:xfrm>
                <a:off x="8212106" y="5812532"/>
                <a:ext cx="284716" cy="4636"/>
              </a:xfrm>
              <a:prstGeom prst="rect">
                <a:avLst/>
              </a:prstGeom>
              <a:solidFill>
                <a:srgbClr val="52525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01" name="Rectangle 100">
                <a:extLst>
                  <a:ext uri="{FF2B5EF4-FFF2-40B4-BE49-F238E27FC236}">
                    <a16:creationId xmlns:a16="http://schemas.microsoft.com/office/drawing/2014/main" xmlns="" id="{A02C9A4B-686B-4775-AB75-FD258B56E120}"/>
                  </a:ext>
                </a:extLst>
              </p:cNvPr>
              <p:cNvSpPr>
                <a:spLocks noChangeArrowheads="1"/>
              </p:cNvSpPr>
              <p:nvPr/>
            </p:nvSpPr>
            <p:spPr bwMode="auto">
              <a:xfrm>
                <a:off x="8212106" y="5817167"/>
                <a:ext cx="284716" cy="3090"/>
              </a:xfrm>
              <a:prstGeom prst="rect">
                <a:avLst/>
              </a:prstGeom>
              <a:solidFill>
                <a:srgbClr val="52525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02" name="Rectangle 101">
                <a:extLst>
                  <a:ext uri="{FF2B5EF4-FFF2-40B4-BE49-F238E27FC236}">
                    <a16:creationId xmlns:a16="http://schemas.microsoft.com/office/drawing/2014/main" xmlns="" id="{17227B0F-2A28-4441-A25D-E2943120F33D}"/>
                  </a:ext>
                </a:extLst>
              </p:cNvPr>
              <p:cNvSpPr>
                <a:spLocks noChangeArrowheads="1"/>
              </p:cNvSpPr>
              <p:nvPr/>
            </p:nvSpPr>
            <p:spPr bwMode="auto">
              <a:xfrm>
                <a:off x="8212106" y="5820258"/>
                <a:ext cx="284716" cy="4636"/>
              </a:xfrm>
              <a:prstGeom prst="rect">
                <a:avLst/>
              </a:prstGeom>
              <a:solidFill>
                <a:srgbClr val="4F4F4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03" name="Rectangle 102">
                <a:extLst>
                  <a:ext uri="{FF2B5EF4-FFF2-40B4-BE49-F238E27FC236}">
                    <a16:creationId xmlns:a16="http://schemas.microsoft.com/office/drawing/2014/main" xmlns="" id="{8C8065E7-AD75-4951-AAA2-86B7A1BDB0E6}"/>
                  </a:ext>
                </a:extLst>
              </p:cNvPr>
              <p:cNvSpPr>
                <a:spLocks noChangeArrowheads="1"/>
              </p:cNvSpPr>
              <p:nvPr/>
            </p:nvSpPr>
            <p:spPr bwMode="auto">
              <a:xfrm>
                <a:off x="8212106" y="5824894"/>
                <a:ext cx="284716" cy="4636"/>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04" name="Rectangle 103">
                <a:extLst>
                  <a:ext uri="{FF2B5EF4-FFF2-40B4-BE49-F238E27FC236}">
                    <a16:creationId xmlns:a16="http://schemas.microsoft.com/office/drawing/2014/main" xmlns="" id="{CA4F6C82-4852-416F-B7D4-C9C6FC62961F}"/>
                  </a:ext>
                </a:extLst>
              </p:cNvPr>
              <p:cNvSpPr>
                <a:spLocks noChangeArrowheads="1"/>
              </p:cNvSpPr>
              <p:nvPr/>
            </p:nvSpPr>
            <p:spPr bwMode="auto">
              <a:xfrm>
                <a:off x="8212106" y="5829529"/>
                <a:ext cx="284716" cy="4636"/>
              </a:xfrm>
              <a:prstGeom prst="rect">
                <a:avLst/>
              </a:prstGeom>
              <a:solidFill>
                <a:srgbClr val="4A4A4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05" name="Rectangle 104">
                <a:extLst>
                  <a:ext uri="{FF2B5EF4-FFF2-40B4-BE49-F238E27FC236}">
                    <a16:creationId xmlns:a16="http://schemas.microsoft.com/office/drawing/2014/main" xmlns="" id="{E365EF5E-4579-4A7C-8393-EE49D0C3FAB3}"/>
                  </a:ext>
                </a:extLst>
              </p:cNvPr>
              <p:cNvSpPr>
                <a:spLocks noChangeArrowheads="1"/>
              </p:cNvSpPr>
              <p:nvPr/>
            </p:nvSpPr>
            <p:spPr bwMode="auto">
              <a:xfrm>
                <a:off x="8212106" y="5834165"/>
                <a:ext cx="284716" cy="3090"/>
              </a:xfrm>
              <a:prstGeom prst="rect">
                <a:avLst/>
              </a:prstGeom>
              <a:solidFill>
                <a:srgbClr val="47474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06" name="Rectangle 105">
                <a:extLst>
                  <a:ext uri="{FF2B5EF4-FFF2-40B4-BE49-F238E27FC236}">
                    <a16:creationId xmlns:a16="http://schemas.microsoft.com/office/drawing/2014/main" xmlns="" id="{B4C62223-00D4-4315-92F7-40063D823A4B}"/>
                  </a:ext>
                </a:extLst>
              </p:cNvPr>
              <p:cNvSpPr>
                <a:spLocks noChangeArrowheads="1"/>
              </p:cNvSpPr>
              <p:nvPr/>
            </p:nvSpPr>
            <p:spPr bwMode="auto">
              <a:xfrm>
                <a:off x="8212106" y="5837256"/>
                <a:ext cx="284716" cy="4636"/>
              </a:xfrm>
              <a:prstGeom prst="rect">
                <a:avLst/>
              </a:prstGeom>
              <a:solidFill>
                <a:srgbClr val="47474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07" name="Rectangle 106">
                <a:extLst>
                  <a:ext uri="{FF2B5EF4-FFF2-40B4-BE49-F238E27FC236}">
                    <a16:creationId xmlns:a16="http://schemas.microsoft.com/office/drawing/2014/main" xmlns="" id="{A460C4C7-7984-4F29-8225-4CD7AFA196AD}"/>
                  </a:ext>
                </a:extLst>
              </p:cNvPr>
              <p:cNvSpPr>
                <a:spLocks noChangeArrowheads="1"/>
              </p:cNvSpPr>
              <p:nvPr/>
            </p:nvSpPr>
            <p:spPr bwMode="auto">
              <a:xfrm>
                <a:off x="8212106" y="5841891"/>
                <a:ext cx="284716" cy="4636"/>
              </a:xfrm>
              <a:prstGeom prst="rect">
                <a:avLst/>
              </a:prstGeom>
              <a:solidFill>
                <a:srgbClr val="45454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08" name="Rectangle 107">
                <a:extLst>
                  <a:ext uri="{FF2B5EF4-FFF2-40B4-BE49-F238E27FC236}">
                    <a16:creationId xmlns:a16="http://schemas.microsoft.com/office/drawing/2014/main" xmlns="" id="{1023D700-FFA1-46EA-B836-E470C8C662A5}"/>
                  </a:ext>
                </a:extLst>
              </p:cNvPr>
              <p:cNvSpPr>
                <a:spLocks noChangeArrowheads="1"/>
              </p:cNvSpPr>
              <p:nvPr/>
            </p:nvSpPr>
            <p:spPr bwMode="auto">
              <a:xfrm>
                <a:off x="8212106" y="5846527"/>
                <a:ext cx="284716" cy="3090"/>
              </a:xfrm>
              <a:prstGeom prst="rect">
                <a:avLst/>
              </a:prstGeom>
              <a:solidFill>
                <a:srgbClr val="42424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09" name="Rectangle 108">
                <a:extLst>
                  <a:ext uri="{FF2B5EF4-FFF2-40B4-BE49-F238E27FC236}">
                    <a16:creationId xmlns:a16="http://schemas.microsoft.com/office/drawing/2014/main" xmlns="" id="{69DD2FA3-4445-4874-AA11-BDDDC9C47F62}"/>
                  </a:ext>
                </a:extLst>
              </p:cNvPr>
              <p:cNvSpPr>
                <a:spLocks noChangeArrowheads="1"/>
              </p:cNvSpPr>
              <p:nvPr/>
            </p:nvSpPr>
            <p:spPr bwMode="auto">
              <a:xfrm>
                <a:off x="8212106" y="5849617"/>
                <a:ext cx="284716" cy="4636"/>
              </a:xfrm>
              <a:prstGeom prst="rect">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10" name="Rectangle 109">
                <a:extLst>
                  <a:ext uri="{FF2B5EF4-FFF2-40B4-BE49-F238E27FC236}">
                    <a16:creationId xmlns:a16="http://schemas.microsoft.com/office/drawing/2014/main" xmlns="" id="{28BB540A-9739-40D2-88AF-827D9395E926}"/>
                  </a:ext>
                </a:extLst>
              </p:cNvPr>
              <p:cNvSpPr>
                <a:spLocks noChangeArrowheads="1"/>
              </p:cNvSpPr>
              <p:nvPr/>
            </p:nvSpPr>
            <p:spPr bwMode="auto">
              <a:xfrm>
                <a:off x="8212106" y="5854253"/>
                <a:ext cx="284716" cy="4636"/>
              </a:xfrm>
              <a:prstGeom prst="rect">
                <a:avLst/>
              </a:prstGeom>
              <a:solidFill>
                <a:srgbClr val="3D3D3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11" name="Rectangle 110">
                <a:extLst>
                  <a:ext uri="{FF2B5EF4-FFF2-40B4-BE49-F238E27FC236}">
                    <a16:creationId xmlns:a16="http://schemas.microsoft.com/office/drawing/2014/main" xmlns="" id="{B1822393-FCD3-4FEA-B465-4B5E6C15DA69}"/>
                  </a:ext>
                </a:extLst>
              </p:cNvPr>
              <p:cNvSpPr>
                <a:spLocks noChangeArrowheads="1"/>
              </p:cNvSpPr>
              <p:nvPr/>
            </p:nvSpPr>
            <p:spPr bwMode="auto">
              <a:xfrm>
                <a:off x="8212106" y="5858889"/>
                <a:ext cx="284716" cy="3090"/>
              </a:xfrm>
              <a:prstGeom prst="rect">
                <a:avLst/>
              </a:prstGeom>
              <a:solidFill>
                <a:srgbClr val="3D3D3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12" name="Rectangle 111">
                <a:extLst>
                  <a:ext uri="{FF2B5EF4-FFF2-40B4-BE49-F238E27FC236}">
                    <a16:creationId xmlns:a16="http://schemas.microsoft.com/office/drawing/2014/main" xmlns="" id="{A34D75B6-4D26-459B-9885-DFC9E23CCB65}"/>
                  </a:ext>
                </a:extLst>
              </p:cNvPr>
              <p:cNvSpPr>
                <a:spLocks noChangeArrowheads="1"/>
              </p:cNvSpPr>
              <p:nvPr/>
            </p:nvSpPr>
            <p:spPr bwMode="auto">
              <a:xfrm>
                <a:off x="8212106" y="5861979"/>
                <a:ext cx="284716" cy="4636"/>
              </a:xfrm>
              <a:prstGeom prst="rect">
                <a:avLst/>
              </a:prstGeom>
              <a:solidFill>
                <a:srgbClr val="3B3B3B"/>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13" name="Rectangle 112">
                <a:extLst>
                  <a:ext uri="{FF2B5EF4-FFF2-40B4-BE49-F238E27FC236}">
                    <a16:creationId xmlns:a16="http://schemas.microsoft.com/office/drawing/2014/main" xmlns="" id="{88F23E67-6619-4A8E-B62A-7643EE9FB21C}"/>
                  </a:ext>
                </a:extLst>
              </p:cNvPr>
              <p:cNvSpPr>
                <a:spLocks noChangeArrowheads="1"/>
              </p:cNvSpPr>
              <p:nvPr/>
            </p:nvSpPr>
            <p:spPr bwMode="auto">
              <a:xfrm>
                <a:off x="8212106" y="5866615"/>
                <a:ext cx="284716" cy="4636"/>
              </a:xfrm>
              <a:prstGeom prst="rect">
                <a:avLst/>
              </a:prstGeom>
              <a:solidFill>
                <a:srgbClr val="38383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14" name="Rectangle 113">
                <a:extLst>
                  <a:ext uri="{FF2B5EF4-FFF2-40B4-BE49-F238E27FC236}">
                    <a16:creationId xmlns:a16="http://schemas.microsoft.com/office/drawing/2014/main" xmlns="" id="{34572A94-1151-4195-A887-54300C412F4F}"/>
                  </a:ext>
                </a:extLst>
              </p:cNvPr>
              <p:cNvSpPr>
                <a:spLocks noChangeArrowheads="1"/>
              </p:cNvSpPr>
              <p:nvPr/>
            </p:nvSpPr>
            <p:spPr bwMode="auto">
              <a:xfrm>
                <a:off x="8212106" y="5871251"/>
                <a:ext cx="284716" cy="3090"/>
              </a:xfrm>
              <a:prstGeom prst="rect">
                <a:avLst/>
              </a:prstGeom>
              <a:solidFill>
                <a:srgbClr val="36363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15" name="Rectangle 114">
                <a:extLst>
                  <a:ext uri="{FF2B5EF4-FFF2-40B4-BE49-F238E27FC236}">
                    <a16:creationId xmlns:a16="http://schemas.microsoft.com/office/drawing/2014/main" xmlns="" id="{CAB476F7-6B3A-4E93-B25E-5A1DC3150A57}"/>
                  </a:ext>
                </a:extLst>
              </p:cNvPr>
              <p:cNvSpPr>
                <a:spLocks noChangeArrowheads="1"/>
              </p:cNvSpPr>
              <p:nvPr/>
            </p:nvSpPr>
            <p:spPr bwMode="auto">
              <a:xfrm>
                <a:off x="8212106" y="5874341"/>
                <a:ext cx="284716" cy="4636"/>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16" name="Rectangle 115">
                <a:extLst>
                  <a:ext uri="{FF2B5EF4-FFF2-40B4-BE49-F238E27FC236}">
                    <a16:creationId xmlns:a16="http://schemas.microsoft.com/office/drawing/2014/main" xmlns="" id="{655BD1D1-C5E4-4204-B50B-EF403C4E49EA}"/>
                  </a:ext>
                </a:extLst>
              </p:cNvPr>
              <p:cNvSpPr>
                <a:spLocks noChangeArrowheads="1"/>
              </p:cNvSpPr>
              <p:nvPr/>
            </p:nvSpPr>
            <p:spPr bwMode="auto">
              <a:xfrm>
                <a:off x="8212106" y="5878977"/>
                <a:ext cx="284716" cy="4636"/>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17" name="Rectangle 116">
                <a:extLst>
                  <a:ext uri="{FF2B5EF4-FFF2-40B4-BE49-F238E27FC236}">
                    <a16:creationId xmlns:a16="http://schemas.microsoft.com/office/drawing/2014/main" xmlns="" id="{A95BCF24-D3E6-4E5B-B6C2-139E5E22FBD2}"/>
                  </a:ext>
                </a:extLst>
              </p:cNvPr>
              <p:cNvSpPr>
                <a:spLocks noChangeArrowheads="1"/>
              </p:cNvSpPr>
              <p:nvPr/>
            </p:nvSpPr>
            <p:spPr bwMode="auto">
              <a:xfrm>
                <a:off x="8212106" y="5883613"/>
                <a:ext cx="284716" cy="3090"/>
              </a:xfrm>
              <a:prstGeom prst="rect">
                <a:avLst/>
              </a:prstGeom>
              <a:solidFill>
                <a:srgbClr val="30303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18" name="Rectangle 117">
                <a:extLst>
                  <a:ext uri="{FF2B5EF4-FFF2-40B4-BE49-F238E27FC236}">
                    <a16:creationId xmlns:a16="http://schemas.microsoft.com/office/drawing/2014/main" xmlns="" id="{7A84126F-A6F1-49A7-8EC3-320BB320629B}"/>
                  </a:ext>
                </a:extLst>
              </p:cNvPr>
              <p:cNvSpPr>
                <a:spLocks noChangeArrowheads="1"/>
              </p:cNvSpPr>
              <p:nvPr/>
            </p:nvSpPr>
            <p:spPr bwMode="auto">
              <a:xfrm>
                <a:off x="8212106" y="5886703"/>
                <a:ext cx="284716" cy="4636"/>
              </a:xfrm>
              <a:prstGeom prst="rect">
                <a:avLst/>
              </a:prstGeom>
              <a:solidFill>
                <a:srgbClr val="2E2E2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19" name="Rectangle 118">
                <a:extLst>
                  <a:ext uri="{FF2B5EF4-FFF2-40B4-BE49-F238E27FC236}">
                    <a16:creationId xmlns:a16="http://schemas.microsoft.com/office/drawing/2014/main" xmlns="" id="{78D8B7B5-0B34-4ACE-964C-9DE9C5A56756}"/>
                  </a:ext>
                </a:extLst>
              </p:cNvPr>
              <p:cNvSpPr>
                <a:spLocks noChangeArrowheads="1"/>
              </p:cNvSpPr>
              <p:nvPr/>
            </p:nvSpPr>
            <p:spPr bwMode="auto">
              <a:xfrm>
                <a:off x="8212106" y="5891339"/>
                <a:ext cx="284716" cy="4636"/>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20" name="Rectangle 119">
                <a:extLst>
                  <a:ext uri="{FF2B5EF4-FFF2-40B4-BE49-F238E27FC236}">
                    <a16:creationId xmlns:a16="http://schemas.microsoft.com/office/drawing/2014/main" xmlns="" id="{5CD1EEE8-CF71-4ABC-8EF9-EEFA61191750}"/>
                  </a:ext>
                </a:extLst>
              </p:cNvPr>
              <p:cNvSpPr>
                <a:spLocks noChangeArrowheads="1"/>
              </p:cNvSpPr>
              <p:nvPr/>
            </p:nvSpPr>
            <p:spPr bwMode="auto">
              <a:xfrm>
                <a:off x="8212106" y="5895974"/>
                <a:ext cx="284716" cy="4636"/>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21" name="Rectangle 120">
                <a:extLst>
                  <a:ext uri="{FF2B5EF4-FFF2-40B4-BE49-F238E27FC236}">
                    <a16:creationId xmlns:a16="http://schemas.microsoft.com/office/drawing/2014/main" xmlns="" id="{73D0ED72-FC2D-4F54-B00F-89C4D7A68C15}"/>
                  </a:ext>
                </a:extLst>
              </p:cNvPr>
              <p:cNvSpPr>
                <a:spLocks noChangeArrowheads="1"/>
              </p:cNvSpPr>
              <p:nvPr/>
            </p:nvSpPr>
            <p:spPr bwMode="auto">
              <a:xfrm>
                <a:off x="8212106" y="5900610"/>
                <a:ext cx="284716" cy="3090"/>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22" name="Rectangle 121">
                <a:extLst>
                  <a:ext uri="{FF2B5EF4-FFF2-40B4-BE49-F238E27FC236}">
                    <a16:creationId xmlns:a16="http://schemas.microsoft.com/office/drawing/2014/main" xmlns="" id="{2EEF14CD-E74C-4B4F-BBEA-BA8C3EDEA54A}"/>
                  </a:ext>
                </a:extLst>
              </p:cNvPr>
              <p:cNvSpPr>
                <a:spLocks noChangeArrowheads="1"/>
              </p:cNvSpPr>
              <p:nvPr/>
            </p:nvSpPr>
            <p:spPr bwMode="auto">
              <a:xfrm>
                <a:off x="8212106" y="5903701"/>
                <a:ext cx="284716" cy="4636"/>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23" name="Rectangle 122">
                <a:extLst>
                  <a:ext uri="{FF2B5EF4-FFF2-40B4-BE49-F238E27FC236}">
                    <a16:creationId xmlns:a16="http://schemas.microsoft.com/office/drawing/2014/main" xmlns="" id="{5485544B-9179-410C-9018-D5AA60945704}"/>
                  </a:ext>
                </a:extLst>
              </p:cNvPr>
              <p:cNvSpPr>
                <a:spLocks noChangeArrowheads="1"/>
              </p:cNvSpPr>
              <p:nvPr/>
            </p:nvSpPr>
            <p:spPr bwMode="auto">
              <a:xfrm>
                <a:off x="8212106" y="5908336"/>
                <a:ext cx="284716" cy="4636"/>
              </a:xfrm>
              <a:prstGeom prst="rect">
                <a:avLst/>
              </a:prstGeom>
              <a:solidFill>
                <a:srgbClr val="24242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24" name="Rectangle 123">
                <a:extLst>
                  <a:ext uri="{FF2B5EF4-FFF2-40B4-BE49-F238E27FC236}">
                    <a16:creationId xmlns:a16="http://schemas.microsoft.com/office/drawing/2014/main" xmlns="" id="{DC7EA08B-F83C-4965-9399-08934A283317}"/>
                  </a:ext>
                </a:extLst>
              </p:cNvPr>
              <p:cNvSpPr>
                <a:spLocks noChangeArrowheads="1"/>
              </p:cNvSpPr>
              <p:nvPr/>
            </p:nvSpPr>
            <p:spPr bwMode="auto">
              <a:xfrm>
                <a:off x="8212106" y="5912972"/>
                <a:ext cx="284716" cy="3090"/>
              </a:xfrm>
              <a:prstGeom prst="rect">
                <a:avLst/>
              </a:prstGeom>
              <a:solidFill>
                <a:srgbClr val="21212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25" name="Rectangle 124">
                <a:extLst>
                  <a:ext uri="{FF2B5EF4-FFF2-40B4-BE49-F238E27FC236}">
                    <a16:creationId xmlns:a16="http://schemas.microsoft.com/office/drawing/2014/main" xmlns="" id="{7E35997E-CB3D-43F5-9918-89819CE75F3B}"/>
                  </a:ext>
                </a:extLst>
              </p:cNvPr>
              <p:cNvSpPr>
                <a:spLocks noChangeArrowheads="1"/>
              </p:cNvSpPr>
              <p:nvPr/>
            </p:nvSpPr>
            <p:spPr bwMode="auto">
              <a:xfrm>
                <a:off x="8212106" y="5916062"/>
                <a:ext cx="284716" cy="4636"/>
              </a:xfrm>
              <a:prstGeom prst="rect">
                <a:avLst/>
              </a:prstGeom>
              <a:solidFill>
                <a:srgbClr val="1F1F1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26" name="Rectangle 125">
                <a:extLst>
                  <a:ext uri="{FF2B5EF4-FFF2-40B4-BE49-F238E27FC236}">
                    <a16:creationId xmlns:a16="http://schemas.microsoft.com/office/drawing/2014/main" xmlns="" id="{82CE0B57-E246-4729-8CC0-B5B65BBF83FC}"/>
                  </a:ext>
                </a:extLst>
              </p:cNvPr>
              <p:cNvSpPr>
                <a:spLocks noChangeArrowheads="1"/>
              </p:cNvSpPr>
              <p:nvPr/>
            </p:nvSpPr>
            <p:spPr bwMode="auto">
              <a:xfrm>
                <a:off x="8212106" y="5920698"/>
                <a:ext cx="284716" cy="4636"/>
              </a:xfrm>
              <a:prstGeom prst="rect">
                <a:avLst/>
              </a:prstGeom>
              <a:solidFill>
                <a:srgbClr val="1F1F1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27" name="Rectangle 126">
                <a:extLst>
                  <a:ext uri="{FF2B5EF4-FFF2-40B4-BE49-F238E27FC236}">
                    <a16:creationId xmlns:a16="http://schemas.microsoft.com/office/drawing/2014/main" xmlns="" id="{9AB9B9EE-AB49-44B1-A9C6-8632849C9F9F}"/>
                  </a:ext>
                </a:extLst>
              </p:cNvPr>
              <p:cNvSpPr>
                <a:spLocks noChangeArrowheads="1"/>
              </p:cNvSpPr>
              <p:nvPr/>
            </p:nvSpPr>
            <p:spPr bwMode="auto">
              <a:xfrm>
                <a:off x="8212106" y="5925334"/>
                <a:ext cx="284716" cy="3090"/>
              </a:xfrm>
              <a:prstGeom prst="rect">
                <a:avLst/>
              </a:prstGeom>
              <a:solidFill>
                <a:srgbClr val="1C1C1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28" name="Rectangle 127">
                <a:extLst>
                  <a:ext uri="{FF2B5EF4-FFF2-40B4-BE49-F238E27FC236}">
                    <a16:creationId xmlns:a16="http://schemas.microsoft.com/office/drawing/2014/main" xmlns="" id="{A830F747-9A34-4816-A941-3AB1E72DB78F}"/>
                  </a:ext>
                </a:extLst>
              </p:cNvPr>
              <p:cNvSpPr>
                <a:spLocks noChangeArrowheads="1"/>
              </p:cNvSpPr>
              <p:nvPr/>
            </p:nvSpPr>
            <p:spPr bwMode="auto">
              <a:xfrm>
                <a:off x="8212106" y="5928424"/>
                <a:ext cx="284716" cy="4636"/>
              </a:xfrm>
              <a:prstGeom prst="rect">
                <a:avLst/>
              </a:prstGeom>
              <a:solidFill>
                <a:srgbClr val="1A1A1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29" name="Rectangle 128">
                <a:extLst>
                  <a:ext uri="{FF2B5EF4-FFF2-40B4-BE49-F238E27FC236}">
                    <a16:creationId xmlns:a16="http://schemas.microsoft.com/office/drawing/2014/main" xmlns="" id="{63F63CE4-AECB-46C9-BBCE-E3DBD8DFF50F}"/>
                  </a:ext>
                </a:extLst>
              </p:cNvPr>
              <p:cNvSpPr>
                <a:spLocks noChangeArrowheads="1"/>
              </p:cNvSpPr>
              <p:nvPr/>
            </p:nvSpPr>
            <p:spPr bwMode="auto">
              <a:xfrm>
                <a:off x="8212106" y="5933060"/>
                <a:ext cx="284716" cy="4636"/>
              </a:xfrm>
              <a:prstGeom prst="rect">
                <a:avLst/>
              </a:prstGeom>
              <a:solidFill>
                <a:srgbClr val="17171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30" name="Rectangle 129">
                <a:extLst>
                  <a:ext uri="{FF2B5EF4-FFF2-40B4-BE49-F238E27FC236}">
                    <a16:creationId xmlns:a16="http://schemas.microsoft.com/office/drawing/2014/main" xmlns="" id="{25D15BF4-1023-48A4-93D1-768A03FF0F96}"/>
                  </a:ext>
                </a:extLst>
              </p:cNvPr>
              <p:cNvSpPr>
                <a:spLocks noChangeArrowheads="1"/>
              </p:cNvSpPr>
              <p:nvPr/>
            </p:nvSpPr>
            <p:spPr bwMode="auto">
              <a:xfrm>
                <a:off x="8212106" y="5937696"/>
                <a:ext cx="284716" cy="3090"/>
              </a:xfrm>
              <a:prstGeom prst="rect">
                <a:avLst/>
              </a:prstGeom>
              <a:solidFill>
                <a:srgbClr val="14141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31" name="Rectangle 130">
                <a:extLst>
                  <a:ext uri="{FF2B5EF4-FFF2-40B4-BE49-F238E27FC236}">
                    <a16:creationId xmlns:a16="http://schemas.microsoft.com/office/drawing/2014/main" xmlns="" id="{60A643BE-1DAD-47E8-92F5-ED8BC77B20D5}"/>
                  </a:ext>
                </a:extLst>
              </p:cNvPr>
              <p:cNvSpPr>
                <a:spLocks noChangeArrowheads="1"/>
              </p:cNvSpPr>
              <p:nvPr/>
            </p:nvSpPr>
            <p:spPr bwMode="auto">
              <a:xfrm>
                <a:off x="8212106" y="5940786"/>
                <a:ext cx="284716" cy="4636"/>
              </a:xfrm>
              <a:prstGeom prst="rect">
                <a:avLst/>
              </a:prstGeom>
              <a:solidFill>
                <a:srgbClr val="14141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32" name="Rectangle 131">
                <a:extLst>
                  <a:ext uri="{FF2B5EF4-FFF2-40B4-BE49-F238E27FC236}">
                    <a16:creationId xmlns:a16="http://schemas.microsoft.com/office/drawing/2014/main" xmlns="" id="{B65D6CA4-04F9-4A22-857F-2F2D146CA35D}"/>
                  </a:ext>
                </a:extLst>
              </p:cNvPr>
              <p:cNvSpPr>
                <a:spLocks noChangeArrowheads="1"/>
              </p:cNvSpPr>
              <p:nvPr/>
            </p:nvSpPr>
            <p:spPr bwMode="auto">
              <a:xfrm>
                <a:off x="8212106" y="5945422"/>
                <a:ext cx="284716" cy="4636"/>
              </a:xfrm>
              <a:prstGeom prst="rect">
                <a:avLst/>
              </a:prstGeom>
              <a:solidFill>
                <a:srgbClr val="12121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33" name="Rectangle 132">
                <a:extLst>
                  <a:ext uri="{FF2B5EF4-FFF2-40B4-BE49-F238E27FC236}">
                    <a16:creationId xmlns:a16="http://schemas.microsoft.com/office/drawing/2014/main" xmlns="" id="{9F47F3B3-245F-48F8-AED1-8F7594FEACC2}"/>
                  </a:ext>
                </a:extLst>
              </p:cNvPr>
              <p:cNvSpPr>
                <a:spLocks noChangeArrowheads="1"/>
              </p:cNvSpPr>
              <p:nvPr/>
            </p:nvSpPr>
            <p:spPr bwMode="auto">
              <a:xfrm>
                <a:off x="8212106" y="5950058"/>
                <a:ext cx="284716" cy="3090"/>
              </a:xfrm>
              <a:prstGeom prst="rect">
                <a:avLst/>
              </a:prstGeom>
              <a:solidFill>
                <a:srgbClr val="0F0F0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34" name="Rectangle 133">
                <a:extLst>
                  <a:ext uri="{FF2B5EF4-FFF2-40B4-BE49-F238E27FC236}">
                    <a16:creationId xmlns:a16="http://schemas.microsoft.com/office/drawing/2014/main" xmlns="" id="{6202422E-7FE3-45C1-81FF-4D9895A42832}"/>
                  </a:ext>
                </a:extLst>
              </p:cNvPr>
              <p:cNvSpPr>
                <a:spLocks noChangeArrowheads="1"/>
              </p:cNvSpPr>
              <p:nvPr/>
            </p:nvSpPr>
            <p:spPr bwMode="auto">
              <a:xfrm>
                <a:off x="8212106" y="5953148"/>
                <a:ext cx="284716" cy="4636"/>
              </a:xfrm>
              <a:prstGeom prst="rect">
                <a:avLst/>
              </a:prstGeom>
              <a:solidFill>
                <a:srgbClr val="0D0D0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35" name="Rectangle 134">
                <a:extLst>
                  <a:ext uri="{FF2B5EF4-FFF2-40B4-BE49-F238E27FC236}">
                    <a16:creationId xmlns:a16="http://schemas.microsoft.com/office/drawing/2014/main" xmlns="" id="{C3086B67-3007-47BE-BA44-D9CF0B83D4B8}"/>
                  </a:ext>
                </a:extLst>
              </p:cNvPr>
              <p:cNvSpPr>
                <a:spLocks noChangeArrowheads="1"/>
              </p:cNvSpPr>
              <p:nvPr/>
            </p:nvSpPr>
            <p:spPr bwMode="auto">
              <a:xfrm>
                <a:off x="8212106" y="5957784"/>
                <a:ext cx="284716" cy="4636"/>
              </a:xfrm>
              <a:prstGeom prst="rect">
                <a:avLst/>
              </a:prstGeom>
              <a:solidFill>
                <a:srgbClr val="0A0A0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36" name="Rectangle 135">
                <a:extLst>
                  <a:ext uri="{FF2B5EF4-FFF2-40B4-BE49-F238E27FC236}">
                    <a16:creationId xmlns:a16="http://schemas.microsoft.com/office/drawing/2014/main" xmlns="" id="{B1021585-ACDE-4D05-AF03-3B6091507116}"/>
                  </a:ext>
                </a:extLst>
              </p:cNvPr>
              <p:cNvSpPr>
                <a:spLocks noChangeArrowheads="1"/>
              </p:cNvSpPr>
              <p:nvPr/>
            </p:nvSpPr>
            <p:spPr bwMode="auto">
              <a:xfrm>
                <a:off x="8212106" y="5962419"/>
                <a:ext cx="284716" cy="3090"/>
              </a:xfrm>
              <a:prstGeom prst="rect">
                <a:avLst/>
              </a:prstGeom>
              <a:solidFill>
                <a:srgbClr val="0A0A0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37" name="Rectangle 136">
                <a:extLst>
                  <a:ext uri="{FF2B5EF4-FFF2-40B4-BE49-F238E27FC236}">
                    <a16:creationId xmlns:a16="http://schemas.microsoft.com/office/drawing/2014/main" xmlns="" id="{4C3D8770-99A5-4B96-97D6-C92E673F34E9}"/>
                  </a:ext>
                </a:extLst>
              </p:cNvPr>
              <p:cNvSpPr>
                <a:spLocks noChangeArrowheads="1"/>
              </p:cNvSpPr>
              <p:nvPr/>
            </p:nvSpPr>
            <p:spPr bwMode="auto">
              <a:xfrm>
                <a:off x="8212106" y="5965510"/>
                <a:ext cx="284716" cy="4636"/>
              </a:xfrm>
              <a:prstGeom prst="rect">
                <a:avLst/>
              </a:prstGeom>
              <a:solidFill>
                <a:srgbClr val="08080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38" name="Rectangle 137">
                <a:extLst>
                  <a:ext uri="{FF2B5EF4-FFF2-40B4-BE49-F238E27FC236}">
                    <a16:creationId xmlns:a16="http://schemas.microsoft.com/office/drawing/2014/main" xmlns="" id="{E119F8A5-DB75-4388-883C-9E392C9EC1ED}"/>
                  </a:ext>
                </a:extLst>
              </p:cNvPr>
              <p:cNvSpPr>
                <a:spLocks noChangeArrowheads="1"/>
              </p:cNvSpPr>
              <p:nvPr/>
            </p:nvSpPr>
            <p:spPr bwMode="auto">
              <a:xfrm>
                <a:off x="8212106" y="5970146"/>
                <a:ext cx="284716" cy="4636"/>
              </a:xfrm>
              <a:prstGeom prst="rect">
                <a:avLst/>
              </a:prstGeom>
              <a:solidFill>
                <a:srgbClr val="05050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39" name="Rectangle 138">
                <a:extLst>
                  <a:ext uri="{FF2B5EF4-FFF2-40B4-BE49-F238E27FC236}">
                    <a16:creationId xmlns:a16="http://schemas.microsoft.com/office/drawing/2014/main" xmlns="" id="{D84BEDBD-4377-4E8B-9907-8594710B5362}"/>
                  </a:ext>
                </a:extLst>
              </p:cNvPr>
              <p:cNvSpPr>
                <a:spLocks noChangeArrowheads="1"/>
              </p:cNvSpPr>
              <p:nvPr/>
            </p:nvSpPr>
            <p:spPr bwMode="auto">
              <a:xfrm>
                <a:off x="8212106" y="5974781"/>
                <a:ext cx="284716" cy="4636"/>
              </a:xfrm>
              <a:prstGeom prst="rect">
                <a:avLst/>
              </a:prstGeom>
              <a:solidFill>
                <a:srgbClr val="03030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40" name="Rectangle 139">
                <a:extLst>
                  <a:ext uri="{FF2B5EF4-FFF2-40B4-BE49-F238E27FC236}">
                    <a16:creationId xmlns:a16="http://schemas.microsoft.com/office/drawing/2014/main" xmlns="" id="{5431570D-20F7-44F6-8625-E16A81A2B904}"/>
                  </a:ext>
                </a:extLst>
              </p:cNvPr>
              <p:cNvSpPr>
                <a:spLocks noChangeArrowheads="1"/>
              </p:cNvSpPr>
              <p:nvPr/>
            </p:nvSpPr>
            <p:spPr bwMode="auto">
              <a:xfrm>
                <a:off x="8212106" y="5979417"/>
                <a:ext cx="284716" cy="309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41" name="Rectangle 140">
                <a:extLst>
                  <a:ext uri="{FF2B5EF4-FFF2-40B4-BE49-F238E27FC236}">
                    <a16:creationId xmlns:a16="http://schemas.microsoft.com/office/drawing/2014/main" xmlns="" id="{E714F884-6E17-44AC-87F0-A41E9E11C690}"/>
                  </a:ext>
                </a:extLst>
              </p:cNvPr>
              <p:cNvSpPr>
                <a:spLocks noChangeArrowheads="1"/>
              </p:cNvSpPr>
              <p:nvPr/>
            </p:nvSpPr>
            <p:spPr bwMode="auto">
              <a:xfrm>
                <a:off x="8212106" y="5982508"/>
                <a:ext cx="284716" cy="46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cxnSp>
            <p:nvCxnSpPr>
              <p:cNvPr id="142" name="Line 144">
                <a:extLst>
                  <a:ext uri="{FF2B5EF4-FFF2-40B4-BE49-F238E27FC236}">
                    <a16:creationId xmlns:a16="http://schemas.microsoft.com/office/drawing/2014/main" xmlns="" id="{917D3915-7B62-4DCA-AAF6-E25BD72B625C}"/>
                  </a:ext>
                </a:extLst>
              </p:cNvPr>
              <p:cNvCxnSpPr>
                <a:cxnSpLocks noChangeShapeType="1"/>
              </p:cNvCxnSpPr>
              <p:nvPr/>
            </p:nvCxnSpPr>
            <p:spPr bwMode="auto">
              <a:xfrm>
                <a:off x="8496822" y="5982508"/>
                <a:ext cx="2479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cxnSp>
          <p:sp>
            <p:nvSpPr>
              <p:cNvPr id="143" name="Rectangle 142">
                <a:extLst>
                  <a:ext uri="{FF2B5EF4-FFF2-40B4-BE49-F238E27FC236}">
                    <a16:creationId xmlns:a16="http://schemas.microsoft.com/office/drawing/2014/main" xmlns="" id="{FBF140C3-72E0-429D-AEBD-2EC493E29779}"/>
                  </a:ext>
                </a:extLst>
              </p:cNvPr>
              <p:cNvSpPr>
                <a:spLocks noChangeArrowheads="1"/>
              </p:cNvSpPr>
              <p:nvPr/>
            </p:nvSpPr>
            <p:spPr bwMode="auto">
              <a:xfrm>
                <a:off x="8578562" y="5900611"/>
                <a:ext cx="1464293" cy="26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p>
                <a:pPr marL="0" marR="0">
                  <a:lnSpc>
                    <a:spcPct val="107000"/>
                  </a:lnSpc>
                  <a:spcBef>
                    <a:spcPts val="0"/>
                  </a:spcBef>
                  <a:spcAft>
                    <a:spcPts val="800"/>
                  </a:spcAft>
                </a:pPr>
                <a:r>
                  <a:rPr lang="en-US" sz="1600" dirty="0">
                    <a:solidFill>
                      <a:srgbClr val="000000"/>
                    </a:solidFill>
                    <a:effectLst/>
                    <a:ea typeface="Calibri" panose="020F0502020204030204" pitchFamily="34" charset="0"/>
                    <a:cs typeface="Times New Roman" panose="02020603050405020304" pitchFamily="18" charset="0"/>
                  </a:rPr>
                  <a:t>Low : 1562 m</a:t>
                </a:r>
                <a:endParaRPr lang="en-US" sz="1600" dirty="0">
                  <a:effectLst/>
                  <a:ea typeface="Calibri" panose="020F0502020204030204" pitchFamily="34" charset="0"/>
                  <a:cs typeface="Times New Roman" panose="02020603050405020304" pitchFamily="18" charset="0"/>
                </a:endParaRPr>
              </a:p>
            </p:txBody>
          </p:sp>
        </p:grpSp>
        <p:sp>
          <p:nvSpPr>
            <p:cNvPr id="13" name="Rectangle 12">
              <a:extLst>
                <a:ext uri="{FF2B5EF4-FFF2-40B4-BE49-F238E27FC236}">
                  <a16:creationId xmlns:a16="http://schemas.microsoft.com/office/drawing/2014/main" xmlns="" id="{BFE578CD-431E-43AD-A78C-21BEC73BCA8B}"/>
                </a:ext>
              </a:extLst>
            </p:cNvPr>
            <p:cNvSpPr>
              <a:spLocks noChangeArrowheads="1"/>
            </p:cNvSpPr>
            <p:nvPr/>
          </p:nvSpPr>
          <p:spPr bwMode="auto">
            <a:xfrm>
              <a:off x="8614514" y="5020294"/>
              <a:ext cx="976229" cy="26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a:lnSpc>
                  <a:spcPct val="107000"/>
                </a:lnSpc>
                <a:spcBef>
                  <a:spcPts val="0"/>
                </a:spcBef>
                <a:spcAft>
                  <a:spcPts val="800"/>
                </a:spcAft>
              </a:pPr>
              <a:r>
                <a:rPr lang="en-US" sz="1600" dirty="0">
                  <a:solidFill>
                    <a:srgbClr val="000000"/>
                  </a:solidFill>
                  <a:effectLst/>
                  <a:ea typeface="Calibri" panose="020F0502020204030204" pitchFamily="34" charset="0"/>
                  <a:cs typeface="Times New Roman" panose="02020603050405020304" pitchFamily="18" charset="0"/>
                </a:rPr>
                <a:t>0.67 - 0.99</a:t>
              </a:r>
              <a:endParaRPr lang="en-US" sz="1600" dirty="0">
                <a:effectLst/>
                <a:ea typeface="Calibri" panose="020F0502020204030204" pitchFamily="34" charset="0"/>
                <a:cs typeface="Times New Roman" panose="02020603050405020304" pitchFamily="18" charset="0"/>
              </a:endParaRPr>
            </a:p>
          </p:txBody>
        </p:sp>
        <p:sp>
          <p:nvSpPr>
            <p:cNvPr id="14" name="Rectangle 10">
              <a:extLst>
                <a:ext uri="{FF2B5EF4-FFF2-40B4-BE49-F238E27FC236}">
                  <a16:creationId xmlns:a16="http://schemas.microsoft.com/office/drawing/2014/main" xmlns="" id="{F87156CD-A85E-4905-AFF1-92492392BA52}"/>
                </a:ext>
              </a:extLst>
            </p:cNvPr>
            <p:cNvSpPr>
              <a:spLocks noChangeArrowheads="1"/>
            </p:cNvSpPr>
            <p:nvPr/>
          </p:nvSpPr>
          <p:spPr bwMode="auto">
            <a:xfrm>
              <a:off x="8212104" y="5386030"/>
              <a:ext cx="4365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mn-lt"/>
                </a:rPr>
                <a:t>DEM</a:t>
              </a:r>
              <a:endParaRPr kumimoji="0" lang="en-US" altLang="en-US" sz="1600" b="0" i="0" u="none" strike="noStrike" cap="none" normalizeH="0" baseline="0" dirty="0">
                <a:ln>
                  <a:noFill/>
                </a:ln>
                <a:solidFill>
                  <a:schemeClr val="tx1"/>
                </a:solidFill>
                <a:effectLst/>
                <a:latin typeface="+mn-lt"/>
              </a:endParaRPr>
            </a:p>
          </p:txBody>
        </p:sp>
      </p:grpSp>
      <p:sp>
        <p:nvSpPr>
          <p:cNvPr id="144" name="Rectangle 143">
            <a:extLst>
              <a:ext uri="{FF2B5EF4-FFF2-40B4-BE49-F238E27FC236}">
                <a16:creationId xmlns:a16="http://schemas.microsoft.com/office/drawing/2014/main" xmlns="" id="{0E63EEB2-B2D7-4D72-9D00-74D6EEEF8AE7}"/>
              </a:ext>
            </a:extLst>
          </p:cNvPr>
          <p:cNvSpPr/>
          <p:nvPr/>
        </p:nvSpPr>
        <p:spPr>
          <a:xfrm>
            <a:off x="7462652" y="2774572"/>
            <a:ext cx="1623957" cy="830997"/>
          </a:xfrm>
          <a:prstGeom prst="rect">
            <a:avLst/>
          </a:prstGeom>
          <a:solidFill>
            <a:schemeClr val="bg1"/>
          </a:solidFill>
        </p:spPr>
        <p:txBody>
          <a:bodyPr wrap="square" lIns="91440" tIns="45720" rIns="91440" bIns="45720">
            <a:spAutoFit/>
          </a:bodyPr>
          <a:lstStyle/>
          <a:p>
            <a:pPr algn="ctr"/>
            <a:r>
              <a:rPr lang="en-US" sz="4800" dirty="0">
                <a:ln w="0"/>
                <a:solidFill>
                  <a:schemeClr val="tx1">
                    <a:lumMod val="65000"/>
                    <a:lumOff val="35000"/>
                  </a:schemeClr>
                </a:solidFill>
                <a:effectLst>
                  <a:outerShdw blurRad="38100" dist="19050" dir="2700000" algn="tl" rotWithShape="0">
                    <a:schemeClr val="dk1">
                      <a:alpha val="40000"/>
                    </a:schemeClr>
                  </a:outerShdw>
                </a:effectLst>
              </a:rPr>
              <a:t>1986</a:t>
            </a:r>
            <a:endParaRPr lang="en-US" sz="5400" dirty="0">
              <a:ln w="0"/>
              <a:effectLst>
                <a:outerShdw blurRad="38100" dist="19050" dir="2700000" algn="tl" rotWithShape="0">
                  <a:schemeClr val="dk1">
                    <a:alpha val="40000"/>
                  </a:schemeClr>
                </a:outerShdw>
              </a:effectLst>
            </a:endParaRPr>
          </a:p>
        </p:txBody>
      </p:sp>
      <p:sp>
        <p:nvSpPr>
          <p:cNvPr id="145" name="Rectangle 144">
            <a:extLst>
              <a:ext uri="{FF2B5EF4-FFF2-40B4-BE49-F238E27FC236}">
                <a16:creationId xmlns:a16="http://schemas.microsoft.com/office/drawing/2014/main" xmlns="" id="{E56CDD77-E904-46DD-B81E-BA438AB671F5}"/>
              </a:ext>
            </a:extLst>
          </p:cNvPr>
          <p:cNvSpPr/>
          <p:nvPr/>
        </p:nvSpPr>
        <p:spPr>
          <a:xfrm>
            <a:off x="7462652" y="2774572"/>
            <a:ext cx="1623957" cy="830997"/>
          </a:xfrm>
          <a:prstGeom prst="rect">
            <a:avLst/>
          </a:prstGeom>
          <a:solidFill>
            <a:schemeClr val="bg1"/>
          </a:solidFill>
        </p:spPr>
        <p:txBody>
          <a:bodyPr wrap="square" lIns="91440" tIns="45720" rIns="91440" bIns="45720">
            <a:spAutoFit/>
          </a:bodyPr>
          <a:lstStyle/>
          <a:p>
            <a:pPr algn="ctr"/>
            <a:r>
              <a:rPr lang="en-US" sz="4800" dirty="0">
                <a:ln w="0"/>
                <a:solidFill>
                  <a:schemeClr val="tx1">
                    <a:lumMod val="65000"/>
                    <a:lumOff val="35000"/>
                  </a:schemeClr>
                </a:solidFill>
                <a:effectLst>
                  <a:outerShdw blurRad="38100" dist="19050" dir="2700000" algn="tl" rotWithShape="0">
                    <a:schemeClr val="dk1">
                      <a:alpha val="40000"/>
                    </a:schemeClr>
                  </a:outerShdw>
                </a:effectLst>
              </a:rPr>
              <a:t>1989</a:t>
            </a:r>
            <a:endParaRPr lang="en-US" sz="5400" dirty="0">
              <a:ln w="0"/>
              <a:effectLst>
                <a:outerShdw blurRad="38100" dist="19050" dir="2700000" algn="tl" rotWithShape="0">
                  <a:schemeClr val="dk1">
                    <a:alpha val="40000"/>
                  </a:schemeClr>
                </a:outerShdw>
              </a:effectLst>
            </a:endParaRPr>
          </a:p>
        </p:txBody>
      </p:sp>
      <p:sp>
        <p:nvSpPr>
          <p:cNvPr id="146" name="Rectangle 145">
            <a:extLst>
              <a:ext uri="{FF2B5EF4-FFF2-40B4-BE49-F238E27FC236}">
                <a16:creationId xmlns:a16="http://schemas.microsoft.com/office/drawing/2014/main" xmlns="" id="{2AEE4ED3-B498-443F-A854-2DBDB44124B9}"/>
              </a:ext>
            </a:extLst>
          </p:cNvPr>
          <p:cNvSpPr/>
          <p:nvPr/>
        </p:nvSpPr>
        <p:spPr>
          <a:xfrm>
            <a:off x="7462652" y="2774572"/>
            <a:ext cx="1623957" cy="830997"/>
          </a:xfrm>
          <a:prstGeom prst="rect">
            <a:avLst/>
          </a:prstGeom>
          <a:solidFill>
            <a:schemeClr val="bg1"/>
          </a:solidFill>
        </p:spPr>
        <p:txBody>
          <a:bodyPr wrap="square" lIns="91440" tIns="45720" rIns="91440" bIns="45720">
            <a:spAutoFit/>
          </a:bodyPr>
          <a:lstStyle/>
          <a:p>
            <a:pPr algn="ctr"/>
            <a:r>
              <a:rPr lang="en-US" sz="4800" dirty="0">
                <a:ln w="0"/>
                <a:solidFill>
                  <a:schemeClr val="tx1">
                    <a:lumMod val="65000"/>
                    <a:lumOff val="35000"/>
                  </a:schemeClr>
                </a:solidFill>
                <a:effectLst>
                  <a:outerShdw blurRad="38100" dist="19050" dir="2700000" algn="tl" rotWithShape="0">
                    <a:schemeClr val="dk1">
                      <a:alpha val="40000"/>
                    </a:schemeClr>
                  </a:outerShdw>
                </a:effectLst>
              </a:rPr>
              <a:t>1996</a:t>
            </a:r>
            <a:endParaRPr lang="en-US" sz="5400" dirty="0">
              <a:ln w="0"/>
              <a:effectLst>
                <a:outerShdw blurRad="38100" dist="19050" dir="2700000" algn="tl" rotWithShape="0">
                  <a:schemeClr val="dk1">
                    <a:alpha val="40000"/>
                  </a:schemeClr>
                </a:outerShdw>
              </a:effectLst>
            </a:endParaRPr>
          </a:p>
        </p:txBody>
      </p:sp>
      <p:sp>
        <p:nvSpPr>
          <p:cNvPr id="147" name="Rectangle 146">
            <a:extLst>
              <a:ext uri="{FF2B5EF4-FFF2-40B4-BE49-F238E27FC236}">
                <a16:creationId xmlns:a16="http://schemas.microsoft.com/office/drawing/2014/main" xmlns="" id="{153AA941-4BDE-4167-B26E-2089D74E28BC}"/>
              </a:ext>
            </a:extLst>
          </p:cNvPr>
          <p:cNvSpPr/>
          <p:nvPr/>
        </p:nvSpPr>
        <p:spPr>
          <a:xfrm>
            <a:off x="7462652" y="2774572"/>
            <a:ext cx="1623957" cy="830997"/>
          </a:xfrm>
          <a:prstGeom prst="rect">
            <a:avLst/>
          </a:prstGeom>
          <a:solidFill>
            <a:schemeClr val="bg1"/>
          </a:solidFill>
        </p:spPr>
        <p:txBody>
          <a:bodyPr wrap="square" lIns="91440" tIns="45720" rIns="91440" bIns="45720">
            <a:spAutoFit/>
          </a:bodyPr>
          <a:lstStyle/>
          <a:p>
            <a:pPr algn="ctr"/>
            <a:r>
              <a:rPr lang="en-US" sz="4800" dirty="0">
                <a:ln w="0"/>
                <a:solidFill>
                  <a:schemeClr val="tx1">
                    <a:lumMod val="65000"/>
                    <a:lumOff val="35000"/>
                  </a:schemeClr>
                </a:solidFill>
                <a:effectLst>
                  <a:outerShdw blurRad="38100" dist="19050" dir="2700000" algn="tl" rotWithShape="0">
                    <a:schemeClr val="dk1">
                      <a:alpha val="40000"/>
                    </a:schemeClr>
                  </a:outerShdw>
                </a:effectLst>
              </a:rPr>
              <a:t>2000</a:t>
            </a:r>
            <a:endParaRPr lang="en-US" sz="5400" dirty="0">
              <a:ln w="0"/>
              <a:effectLst>
                <a:outerShdw blurRad="38100" dist="19050" dir="2700000" algn="tl" rotWithShape="0">
                  <a:schemeClr val="dk1">
                    <a:alpha val="40000"/>
                  </a:schemeClr>
                </a:outerShdw>
              </a:effectLst>
            </a:endParaRPr>
          </a:p>
        </p:txBody>
      </p:sp>
      <p:sp>
        <p:nvSpPr>
          <p:cNvPr id="148" name="Rectangle 147">
            <a:extLst>
              <a:ext uri="{FF2B5EF4-FFF2-40B4-BE49-F238E27FC236}">
                <a16:creationId xmlns:a16="http://schemas.microsoft.com/office/drawing/2014/main" xmlns="" id="{D8AFBA4A-823B-4EA2-B15D-AB992004960E}"/>
              </a:ext>
            </a:extLst>
          </p:cNvPr>
          <p:cNvSpPr/>
          <p:nvPr/>
        </p:nvSpPr>
        <p:spPr>
          <a:xfrm>
            <a:off x="7462652" y="2774572"/>
            <a:ext cx="1623957" cy="830997"/>
          </a:xfrm>
          <a:prstGeom prst="rect">
            <a:avLst/>
          </a:prstGeom>
          <a:solidFill>
            <a:schemeClr val="bg1"/>
          </a:solidFill>
        </p:spPr>
        <p:txBody>
          <a:bodyPr wrap="square" lIns="91440" tIns="45720" rIns="91440" bIns="45720">
            <a:spAutoFit/>
          </a:bodyPr>
          <a:lstStyle/>
          <a:p>
            <a:pPr algn="ctr"/>
            <a:r>
              <a:rPr lang="en-US" sz="4800" dirty="0">
                <a:ln w="0"/>
                <a:solidFill>
                  <a:schemeClr val="tx1">
                    <a:lumMod val="65000"/>
                    <a:lumOff val="35000"/>
                  </a:schemeClr>
                </a:solidFill>
                <a:effectLst>
                  <a:outerShdw blurRad="38100" dist="19050" dir="2700000" algn="tl" rotWithShape="0">
                    <a:schemeClr val="dk1">
                      <a:alpha val="40000"/>
                    </a:schemeClr>
                  </a:outerShdw>
                </a:effectLst>
              </a:rPr>
              <a:t>2006</a:t>
            </a:r>
            <a:endParaRPr lang="en-US" sz="5400" dirty="0">
              <a:ln w="0"/>
              <a:effectLst>
                <a:outerShdw blurRad="38100" dist="19050" dir="2700000" algn="tl" rotWithShape="0">
                  <a:schemeClr val="dk1">
                    <a:alpha val="40000"/>
                  </a:schemeClr>
                </a:outerShdw>
              </a:effectLst>
            </a:endParaRPr>
          </a:p>
        </p:txBody>
      </p:sp>
      <p:sp>
        <p:nvSpPr>
          <p:cNvPr id="149" name="Rectangle 148">
            <a:extLst>
              <a:ext uri="{FF2B5EF4-FFF2-40B4-BE49-F238E27FC236}">
                <a16:creationId xmlns:a16="http://schemas.microsoft.com/office/drawing/2014/main" xmlns="" id="{5F86839D-C541-4146-8131-1F0E93445722}"/>
              </a:ext>
            </a:extLst>
          </p:cNvPr>
          <p:cNvSpPr/>
          <p:nvPr/>
        </p:nvSpPr>
        <p:spPr>
          <a:xfrm>
            <a:off x="7462652" y="2774572"/>
            <a:ext cx="1623957" cy="830997"/>
          </a:xfrm>
          <a:prstGeom prst="rect">
            <a:avLst/>
          </a:prstGeom>
          <a:solidFill>
            <a:schemeClr val="bg1"/>
          </a:solidFill>
        </p:spPr>
        <p:txBody>
          <a:bodyPr wrap="square" lIns="91440" tIns="45720" rIns="91440" bIns="45720">
            <a:spAutoFit/>
          </a:bodyPr>
          <a:lstStyle/>
          <a:p>
            <a:pPr algn="ctr"/>
            <a:r>
              <a:rPr lang="en-US" sz="4800" dirty="0">
                <a:ln w="0"/>
                <a:solidFill>
                  <a:schemeClr val="tx1">
                    <a:lumMod val="65000"/>
                    <a:lumOff val="35000"/>
                  </a:schemeClr>
                </a:solidFill>
                <a:effectLst>
                  <a:outerShdw blurRad="38100" dist="19050" dir="2700000" algn="tl" rotWithShape="0">
                    <a:schemeClr val="dk1">
                      <a:alpha val="40000"/>
                    </a:schemeClr>
                  </a:outerShdw>
                </a:effectLst>
              </a:rPr>
              <a:t>2009</a:t>
            </a:r>
            <a:endParaRPr lang="en-US" sz="5400" dirty="0">
              <a:ln w="0"/>
              <a:effectLst>
                <a:outerShdw blurRad="38100" dist="19050" dir="2700000" algn="tl" rotWithShape="0">
                  <a:schemeClr val="dk1">
                    <a:alpha val="40000"/>
                  </a:schemeClr>
                </a:outerShdw>
              </a:effectLst>
            </a:endParaRPr>
          </a:p>
        </p:txBody>
      </p:sp>
      <p:pic>
        <p:nvPicPr>
          <p:cNvPr id="151" name="Picture 150">
            <a:extLst>
              <a:ext uri="{FF2B5EF4-FFF2-40B4-BE49-F238E27FC236}">
                <a16:creationId xmlns:a16="http://schemas.microsoft.com/office/drawing/2014/main" xmlns="" id="{E1196AB5-8C42-45F8-98B4-2E11201198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0391" y="724654"/>
            <a:ext cx="5486411" cy="5943612"/>
          </a:xfrm>
          <a:prstGeom prst="rect">
            <a:avLst/>
          </a:prstGeom>
        </p:spPr>
      </p:pic>
      <p:pic>
        <p:nvPicPr>
          <p:cNvPr id="153" name="Picture 152">
            <a:extLst>
              <a:ext uri="{FF2B5EF4-FFF2-40B4-BE49-F238E27FC236}">
                <a16:creationId xmlns:a16="http://schemas.microsoft.com/office/drawing/2014/main" xmlns="" id="{E33B8D67-C472-4E27-8AF7-157467B81F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0391" y="724654"/>
            <a:ext cx="5486411" cy="5943612"/>
          </a:xfrm>
          <a:prstGeom prst="rect">
            <a:avLst/>
          </a:prstGeom>
        </p:spPr>
      </p:pic>
      <p:pic>
        <p:nvPicPr>
          <p:cNvPr id="155" name="Picture 154">
            <a:extLst>
              <a:ext uri="{FF2B5EF4-FFF2-40B4-BE49-F238E27FC236}">
                <a16:creationId xmlns:a16="http://schemas.microsoft.com/office/drawing/2014/main" xmlns="" id="{CA7E5FC3-081D-492E-A09B-2F0C94A1E8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0391" y="724654"/>
            <a:ext cx="5486411" cy="5943612"/>
          </a:xfrm>
          <a:prstGeom prst="rect">
            <a:avLst/>
          </a:prstGeom>
        </p:spPr>
      </p:pic>
      <p:pic>
        <p:nvPicPr>
          <p:cNvPr id="161" name="Picture 160">
            <a:extLst>
              <a:ext uri="{FF2B5EF4-FFF2-40B4-BE49-F238E27FC236}">
                <a16:creationId xmlns:a16="http://schemas.microsoft.com/office/drawing/2014/main" xmlns="" id="{B315B4B6-DD93-409E-B954-C82DBF7E0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0391" y="724654"/>
            <a:ext cx="5486411" cy="5943612"/>
          </a:xfrm>
          <a:prstGeom prst="rect">
            <a:avLst/>
          </a:prstGeom>
        </p:spPr>
      </p:pic>
      <p:pic>
        <p:nvPicPr>
          <p:cNvPr id="163" name="Picture 162">
            <a:extLst>
              <a:ext uri="{FF2B5EF4-FFF2-40B4-BE49-F238E27FC236}">
                <a16:creationId xmlns:a16="http://schemas.microsoft.com/office/drawing/2014/main" xmlns="" id="{C9BD7815-8E55-4A2B-973A-FB5297D54B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30391" y="724654"/>
            <a:ext cx="5486411" cy="5943612"/>
          </a:xfrm>
          <a:prstGeom prst="rect">
            <a:avLst/>
          </a:prstGeom>
        </p:spPr>
      </p:pic>
      <p:pic>
        <p:nvPicPr>
          <p:cNvPr id="165" name="Picture 164">
            <a:extLst>
              <a:ext uri="{FF2B5EF4-FFF2-40B4-BE49-F238E27FC236}">
                <a16:creationId xmlns:a16="http://schemas.microsoft.com/office/drawing/2014/main" xmlns="" id="{B4979AFD-78FF-4A60-BA96-B05DBB8ED38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30391" y="724654"/>
            <a:ext cx="5486411" cy="5943612"/>
          </a:xfrm>
          <a:prstGeom prst="rect">
            <a:avLst/>
          </a:prstGeom>
        </p:spPr>
      </p:pic>
    </p:spTree>
    <p:extLst>
      <p:ext uri="{BB962C8B-B14F-4D97-AF65-F5344CB8AC3E}">
        <p14:creationId xmlns:p14="http://schemas.microsoft.com/office/powerpoint/2010/main" val="382849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animBg="1"/>
      <p:bldP spid="146" grpId="0" animBg="1"/>
      <p:bldP spid="147" grpId="0" animBg="1"/>
      <p:bldP spid="148" grpId="0" animBg="1"/>
      <p:bldP spid="14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DA0247-1EEF-4FE4-B4E2-C269F1803776}"/>
              </a:ext>
            </a:extLst>
          </p:cNvPr>
          <p:cNvSpPr>
            <a:spLocks noGrp="1"/>
          </p:cNvSpPr>
          <p:nvPr>
            <p:ph type="title"/>
          </p:nvPr>
        </p:nvSpPr>
        <p:spPr>
          <a:xfrm>
            <a:off x="1000125" y="252600"/>
            <a:ext cx="10233148" cy="591949"/>
          </a:xfrm>
        </p:spPr>
        <p:txBody>
          <a:bodyPr/>
          <a:lstStyle/>
          <a:p>
            <a:r>
              <a:rPr lang="en-US" dirty="0"/>
              <a:t>2017 ESI Cover Map</a:t>
            </a:r>
          </a:p>
        </p:txBody>
      </p:sp>
      <p:grpSp>
        <p:nvGrpSpPr>
          <p:cNvPr id="6" name="Group 5"/>
          <p:cNvGrpSpPr/>
          <p:nvPr/>
        </p:nvGrpSpPr>
        <p:grpSpPr>
          <a:xfrm>
            <a:off x="9732163" y="3874512"/>
            <a:ext cx="2338703" cy="2409856"/>
            <a:chOff x="9732163" y="3874512"/>
            <a:chExt cx="2338703" cy="2409856"/>
          </a:xfrm>
        </p:grpSpPr>
        <p:sp>
          <p:nvSpPr>
            <p:cNvPr id="19" name="Rectangle 18">
              <a:extLst>
                <a:ext uri="{FF2B5EF4-FFF2-40B4-BE49-F238E27FC236}">
                  <a16:creationId xmlns:a16="http://schemas.microsoft.com/office/drawing/2014/main" xmlns="" id="{47D8BA48-6AFC-473E-83F2-DAA191561981}"/>
                </a:ext>
              </a:extLst>
            </p:cNvPr>
            <p:cNvSpPr>
              <a:spLocks noChangeArrowheads="1"/>
            </p:cNvSpPr>
            <p:nvPr/>
          </p:nvSpPr>
          <p:spPr bwMode="auto">
            <a:xfrm>
              <a:off x="10065509" y="4169389"/>
              <a:ext cx="1384995" cy="23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a:lnSpc>
                  <a:spcPct val="107000"/>
                </a:lnSpc>
                <a:spcBef>
                  <a:spcPts val="0"/>
                </a:spcBef>
                <a:spcAft>
                  <a:spcPts val="800"/>
                </a:spcAft>
              </a:pPr>
              <a:r>
                <a:rPr lang="en-US" sz="1400" dirty="0">
                  <a:solidFill>
                    <a:srgbClr val="000000"/>
                  </a:solidFill>
                  <a:effectLst/>
                  <a:ea typeface="Calibri" panose="020F0502020204030204" pitchFamily="34" charset="0"/>
                  <a:cs typeface="Times New Roman" panose="02020603050405020304" pitchFamily="18" charset="0"/>
                </a:rPr>
                <a:t>Low (0.00 - 0.33)</a:t>
              </a:r>
              <a:endParaRPr lang="en-US" sz="1400" dirty="0">
                <a:effectLst/>
                <a:ea typeface="Calibri" panose="020F0502020204030204" pitchFamily="34" charset="0"/>
                <a:cs typeface="Times New Roman" panose="02020603050405020304" pitchFamily="18" charset="0"/>
              </a:endParaRPr>
            </a:p>
          </p:txBody>
        </p:sp>
        <p:grpSp>
          <p:nvGrpSpPr>
            <p:cNvPr id="20" name="Group 19">
              <a:extLst>
                <a:ext uri="{FF2B5EF4-FFF2-40B4-BE49-F238E27FC236}">
                  <a16:creationId xmlns:a16="http://schemas.microsoft.com/office/drawing/2014/main" xmlns="" id="{26BB26CA-C8F7-4F04-8C6C-C8415E956516}"/>
                </a:ext>
              </a:extLst>
            </p:cNvPr>
            <p:cNvGrpSpPr/>
            <p:nvPr/>
          </p:nvGrpSpPr>
          <p:grpSpPr>
            <a:xfrm>
              <a:off x="9732163" y="3874512"/>
              <a:ext cx="2338703" cy="1324435"/>
              <a:chOff x="9758290" y="3548924"/>
              <a:chExt cx="2338703" cy="1324435"/>
            </a:xfrm>
          </p:grpSpPr>
          <p:sp>
            <p:nvSpPr>
              <p:cNvPr id="151" name="Rectangle 150">
                <a:extLst>
                  <a:ext uri="{FF2B5EF4-FFF2-40B4-BE49-F238E27FC236}">
                    <a16:creationId xmlns:a16="http://schemas.microsoft.com/office/drawing/2014/main" xmlns="" id="{141E6364-46AC-45F9-BCB9-C648BF60C37C}"/>
                  </a:ext>
                </a:extLst>
              </p:cNvPr>
              <p:cNvSpPr>
                <a:spLocks noChangeArrowheads="1"/>
              </p:cNvSpPr>
              <p:nvPr/>
            </p:nvSpPr>
            <p:spPr bwMode="auto">
              <a:xfrm>
                <a:off x="9758290" y="3548924"/>
                <a:ext cx="2338703" cy="26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p>
                <a:pPr marL="0" marR="0">
                  <a:lnSpc>
                    <a:spcPct val="107000"/>
                  </a:lnSpc>
                  <a:spcBef>
                    <a:spcPts val="0"/>
                  </a:spcBef>
                  <a:spcAft>
                    <a:spcPts val="800"/>
                  </a:spcAft>
                </a:pPr>
                <a:r>
                  <a:rPr lang="en-US" sz="1600" b="1" dirty="0">
                    <a:solidFill>
                      <a:srgbClr val="000000"/>
                    </a:solidFill>
                    <a:ea typeface="Calibri" panose="020F0502020204030204" pitchFamily="34" charset="0"/>
                    <a:cs typeface="Times New Roman" panose="02020603050405020304" pitchFamily="18" charset="0"/>
                  </a:rPr>
                  <a:t>ESI Potential Coverage</a:t>
                </a:r>
                <a:endParaRPr lang="en-US" sz="1600" dirty="0">
                  <a:effectLst/>
                  <a:ea typeface="Calibri" panose="020F0502020204030204" pitchFamily="34" charset="0"/>
                  <a:cs typeface="Times New Roman" panose="02020603050405020304" pitchFamily="18" charset="0"/>
                </a:endParaRPr>
              </a:p>
            </p:txBody>
          </p:sp>
          <p:sp>
            <p:nvSpPr>
              <p:cNvPr id="152" name="Rectangle 151">
                <a:extLst>
                  <a:ext uri="{FF2B5EF4-FFF2-40B4-BE49-F238E27FC236}">
                    <a16:creationId xmlns:a16="http://schemas.microsoft.com/office/drawing/2014/main" xmlns="" id="{5ADC2B97-91E9-490E-8023-9E0BB3372250}"/>
                  </a:ext>
                </a:extLst>
              </p:cNvPr>
              <p:cNvSpPr>
                <a:spLocks noChangeArrowheads="1"/>
              </p:cNvSpPr>
              <p:nvPr/>
            </p:nvSpPr>
            <p:spPr bwMode="auto">
              <a:xfrm>
                <a:off x="9760473" y="4659498"/>
                <a:ext cx="273772" cy="180714"/>
              </a:xfrm>
              <a:prstGeom prst="rect">
                <a:avLst/>
              </a:prstGeom>
              <a:noFill/>
              <a:ln w="2413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sz="1600"/>
              </a:p>
            </p:txBody>
          </p:sp>
          <p:sp>
            <p:nvSpPr>
              <p:cNvPr id="153" name="Rectangle 152">
                <a:extLst>
                  <a:ext uri="{FF2B5EF4-FFF2-40B4-BE49-F238E27FC236}">
                    <a16:creationId xmlns:a16="http://schemas.microsoft.com/office/drawing/2014/main" xmlns="" id="{A712FA74-A6F6-47E7-AA04-627A113CB5FC}"/>
                  </a:ext>
                </a:extLst>
              </p:cNvPr>
              <p:cNvSpPr>
                <a:spLocks noChangeArrowheads="1"/>
              </p:cNvSpPr>
              <p:nvPr/>
            </p:nvSpPr>
            <p:spPr bwMode="auto">
              <a:xfrm>
                <a:off x="10091636" y="4630216"/>
                <a:ext cx="1202252" cy="24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a:lnSpc>
                    <a:spcPct val="107000"/>
                  </a:lnSpc>
                  <a:spcBef>
                    <a:spcPts val="0"/>
                  </a:spcBef>
                  <a:spcAft>
                    <a:spcPts val="800"/>
                  </a:spcAft>
                </a:pPr>
                <a:r>
                  <a:rPr lang="en-US" sz="1600" dirty="0">
                    <a:solidFill>
                      <a:srgbClr val="000000"/>
                    </a:solidFill>
                    <a:effectLst/>
                    <a:ea typeface="Calibri" panose="020F0502020204030204" pitchFamily="34" charset="0"/>
                    <a:cs typeface="Times New Roman" panose="02020603050405020304" pitchFamily="18" charset="0"/>
                  </a:rPr>
                  <a:t>ESI Polygons</a:t>
                </a:r>
                <a:endParaRPr lang="en-US" sz="1600" dirty="0">
                  <a:effectLst/>
                  <a:ea typeface="Calibri" panose="020F0502020204030204" pitchFamily="34" charset="0"/>
                  <a:cs typeface="Times New Roman" panose="02020603050405020304" pitchFamily="18" charset="0"/>
                </a:endParaRPr>
              </a:p>
            </p:txBody>
          </p:sp>
          <p:sp>
            <p:nvSpPr>
              <p:cNvPr id="154" name="Rectangle 153">
                <a:extLst>
                  <a:ext uri="{FF2B5EF4-FFF2-40B4-BE49-F238E27FC236}">
                    <a16:creationId xmlns:a16="http://schemas.microsoft.com/office/drawing/2014/main" xmlns="" id="{8312FC9A-6AA7-4F8E-9BD7-395F811336C7}"/>
                  </a:ext>
                </a:extLst>
              </p:cNvPr>
              <p:cNvSpPr>
                <a:spLocks noChangeArrowheads="1"/>
              </p:cNvSpPr>
              <p:nvPr/>
            </p:nvSpPr>
            <p:spPr bwMode="auto">
              <a:xfrm>
                <a:off x="9760473" y="3878654"/>
                <a:ext cx="273772" cy="162596"/>
              </a:xfrm>
              <a:prstGeom prst="rect">
                <a:avLst/>
              </a:prstGeom>
              <a:solidFill>
                <a:srgbClr val="00B0F0"/>
              </a:solidFill>
              <a:ln w="0">
                <a:solidFill>
                  <a:srgbClr val="000000"/>
                </a:solidFill>
                <a:prstDash val="solid"/>
                <a:miter lim="800000"/>
                <a:headEnd/>
                <a:tailEnd/>
              </a:ln>
            </p:spPr>
            <p:txBody>
              <a:bodyPr rot="0" vert="horz" wrap="square" lIns="91440" tIns="45720" rIns="91440" bIns="45720" anchor="t" anchorCtr="0" upright="1">
                <a:noAutofit/>
              </a:bodyPr>
              <a:lstStyle/>
              <a:p>
                <a:endParaRPr lang="en-US" sz="1600" dirty="0"/>
              </a:p>
            </p:txBody>
          </p:sp>
          <p:sp>
            <p:nvSpPr>
              <p:cNvPr id="155" name="Rectangle 154">
                <a:extLst>
                  <a:ext uri="{FF2B5EF4-FFF2-40B4-BE49-F238E27FC236}">
                    <a16:creationId xmlns:a16="http://schemas.microsoft.com/office/drawing/2014/main" xmlns="" id="{02385320-AE8E-4EC9-A8C7-4F30081093AB}"/>
                  </a:ext>
                </a:extLst>
              </p:cNvPr>
              <p:cNvSpPr>
                <a:spLocks noChangeArrowheads="1"/>
              </p:cNvSpPr>
              <p:nvPr/>
            </p:nvSpPr>
            <p:spPr bwMode="auto">
              <a:xfrm>
                <a:off x="9760473" y="4136045"/>
                <a:ext cx="273772" cy="162596"/>
              </a:xfrm>
              <a:prstGeom prst="rect">
                <a:avLst/>
              </a:prstGeom>
              <a:solidFill>
                <a:srgbClr val="FFFF00"/>
              </a:solidFill>
              <a:ln w="0">
                <a:solidFill>
                  <a:srgbClr val="000000"/>
                </a:solidFill>
                <a:prstDash val="solid"/>
                <a:miter lim="800000"/>
                <a:headEnd/>
                <a:tailEnd/>
              </a:ln>
            </p:spPr>
            <p:txBody>
              <a:bodyPr rot="0" vert="horz" wrap="square" lIns="91440" tIns="45720" rIns="91440" bIns="45720" anchor="t" anchorCtr="0" upright="1">
                <a:noAutofit/>
              </a:bodyPr>
              <a:lstStyle/>
              <a:p>
                <a:endParaRPr lang="en-US" sz="1600"/>
              </a:p>
            </p:txBody>
          </p:sp>
          <p:sp>
            <p:nvSpPr>
              <p:cNvPr id="156" name="Rectangle 155">
                <a:extLst>
                  <a:ext uri="{FF2B5EF4-FFF2-40B4-BE49-F238E27FC236}">
                    <a16:creationId xmlns:a16="http://schemas.microsoft.com/office/drawing/2014/main" xmlns="" id="{E9996B59-A66A-4CB6-BB0B-36017AEF545B}"/>
                  </a:ext>
                </a:extLst>
              </p:cNvPr>
              <p:cNvSpPr>
                <a:spLocks noChangeArrowheads="1"/>
              </p:cNvSpPr>
              <p:nvPr/>
            </p:nvSpPr>
            <p:spPr bwMode="auto">
              <a:xfrm>
                <a:off x="10091636" y="4102993"/>
                <a:ext cx="2005357" cy="26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a:lnSpc>
                    <a:spcPct val="107000"/>
                  </a:lnSpc>
                  <a:spcBef>
                    <a:spcPts val="0"/>
                  </a:spcBef>
                  <a:spcAft>
                    <a:spcPts val="800"/>
                  </a:spcAft>
                </a:pPr>
                <a:r>
                  <a:rPr lang="en-US" sz="1600" dirty="0">
                    <a:solidFill>
                      <a:srgbClr val="000000"/>
                    </a:solidFill>
                    <a:effectLst/>
                    <a:ea typeface="Calibri" panose="020F0502020204030204" pitchFamily="34" charset="0"/>
                    <a:cs typeface="Times New Roman" panose="02020603050405020304" pitchFamily="18" charset="0"/>
                  </a:rPr>
                  <a:t>Medium (0.34 - 0.66)</a:t>
                </a:r>
                <a:endParaRPr lang="en-US" sz="1600" dirty="0">
                  <a:effectLst/>
                  <a:ea typeface="Calibri" panose="020F0502020204030204" pitchFamily="34" charset="0"/>
                  <a:cs typeface="Times New Roman" panose="02020603050405020304" pitchFamily="18" charset="0"/>
                </a:endParaRPr>
              </a:p>
            </p:txBody>
          </p:sp>
          <p:sp>
            <p:nvSpPr>
              <p:cNvPr id="157" name="Rectangle 156">
                <a:extLst>
                  <a:ext uri="{FF2B5EF4-FFF2-40B4-BE49-F238E27FC236}">
                    <a16:creationId xmlns:a16="http://schemas.microsoft.com/office/drawing/2014/main" xmlns="" id="{6BA02449-DCBB-4239-B3A9-7CC947124071}"/>
                  </a:ext>
                </a:extLst>
              </p:cNvPr>
              <p:cNvSpPr>
                <a:spLocks noChangeArrowheads="1"/>
              </p:cNvSpPr>
              <p:nvPr/>
            </p:nvSpPr>
            <p:spPr bwMode="auto">
              <a:xfrm>
                <a:off x="9760473" y="4397037"/>
                <a:ext cx="273772" cy="162596"/>
              </a:xfrm>
              <a:prstGeom prst="rect">
                <a:avLst/>
              </a:prstGeom>
              <a:solidFill>
                <a:srgbClr val="FF0000"/>
              </a:solidFill>
              <a:ln w="0">
                <a:solidFill>
                  <a:srgbClr val="000000"/>
                </a:solidFill>
                <a:prstDash val="solid"/>
                <a:miter lim="800000"/>
                <a:headEnd/>
                <a:tailEnd/>
              </a:ln>
            </p:spPr>
            <p:txBody>
              <a:bodyPr rot="0" vert="horz" wrap="square" lIns="91440" tIns="45720" rIns="91440" bIns="45720" anchor="t" anchorCtr="0" upright="1">
                <a:noAutofit/>
              </a:bodyPr>
              <a:lstStyle/>
              <a:p>
                <a:endParaRPr lang="en-US" sz="1600"/>
              </a:p>
            </p:txBody>
          </p:sp>
          <p:sp>
            <p:nvSpPr>
              <p:cNvPr id="158" name="Rectangle 157">
                <a:extLst>
                  <a:ext uri="{FF2B5EF4-FFF2-40B4-BE49-F238E27FC236}">
                    <a16:creationId xmlns:a16="http://schemas.microsoft.com/office/drawing/2014/main" xmlns="" id="{30CCD76F-4C3D-4EBC-802F-91BC597A5C45}"/>
                  </a:ext>
                </a:extLst>
              </p:cNvPr>
              <p:cNvSpPr>
                <a:spLocks noChangeArrowheads="1"/>
              </p:cNvSpPr>
              <p:nvPr/>
            </p:nvSpPr>
            <p:spPr bwMode="auto">
              <a:xfrm>
                <a:off x="10091636" y="4336035"/>
                <a:ext cx="1627048" cy="26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p>
                <a:pPr marL="0" marR="0">
                  <a:lnSpc>
                    <a:spcPct val="107000"/>
                  </a:lnSpc>
                  <a:spcBef>
                    <a:spcPts val="0"/>
                  </a:spcBef>
                  <a:spcAft>
                    <a:spcPts val="800"/>
                  </a:spcAft>
                </a:pPr>
                <a:r>
                  <a:rPr lang="en-US" sz="1600" dirty="0">
                    <a:solidFill>
                      <a:srgbClr val="000000"/>
                    </a:solidFill>
                    <a:effectLst/>
                    <a:ea typeface="Calibri" panose="020F0502020204030204" pitchFamily="34" charset="0"/>
                    <a:cs typeface="Times New Roman" panose="02020603050405020304" pitchFamily="18" charset="0"/>
                  </a:rPr>
                  <a:t>High (0.67 - 0.99)</a:t>
                </a:r>
                <a:endParaRPr lang="en-US" sz="1600" dirty="0">
                  <a:effectLst/>
                  <a:ea typeface="Calibri" panose="020F0502020204030204" pitchFamily="34" charset="0"/>
                  <a:cs typeface="Times New Roman" panose="02020603050405020304" pitchFamily="18" charset="0"/>
                </a:endParaRPr>
              </a:p>
            </p:txBody>
          </p:sp>
        </p:grpSp>
        <p:grpSp>
          <p:nvGrpSpPr>
            <p:cNvPr id="5" name="Group 4"/>
            <p:cNvGrpSpPr/>
            <p:nvPr/>
          </p:nvGrpSpPr>
          <p:grpSpPr>
            <a:xfrm>
              <a:off x="9755583" y="5309006"/>
              <a:ext cx="1694923" cy="975362"/>
              <a:chOff x="9755583" y="5309006"/>
              <a:chExt cx="1694923" cy="975362"/>
            </a:xfrm>
          </p:grpSpPr>
          <p:grpSp>
            <p:nvGrpSpPr>
              <p:cNvPr id="21" name="Group 20">
                <a:extLst>
                  <a:ext uri="{FF2B5EF4-FFF2-40B4-BE49-F238E27FC236}">
                    <a16:creationId xmlns:a16="http://schemas.microsoft.com/office/drawing/2014/main" xmlns="" id="{2488D6DD-6D90-4039-B84B-91D3F1A25C7A}"/>
                  </a:ext>
                </a:extLst>
              </p:cNvPr>
              <p:cNvGrpSpPr/>
              <p:nvPr/>
            </p:nvGrpSpPr>
            <p:grpSpPr>
              <a:xfrm>
                <a:off x="9755585" y="5531058"/>
                <a:ext cx="1694921" cy="753310"/>
                <a:chOff x="9440545" y="5000450"/>
                <a:chExt cx="1171854" cy="309566"/>
              </a:xfrm>
            </p:grpSpPr>
            <p:cxnSp>
              <p:nvCxnSpPr>
                <p:cNvPr id="22" name="Line 17">
                  <a:extLst>
                    <a:ext uri="{FF2B5EF4-FFF2-40B4-BE49-F238E27FC236}">
                      <a16:creationId xmlns:a16="http://schemas.microsoft.com/office/drawing/2014/main" xmlns="" id="{8EFC2A56-53BD-40AF-8011-839229E4C8F4}"/>
                    </a:ext>
                  </a:extLst>
                </p:cNvPr>
                <p:cNvCxnSpPr>
                  <a:cxnSpLocks noChangeShapeType="1"/>
                </p:cNvCxnSpPr>
                <p:nvPr/>
              </p:nvCxnSpPr>
              <p:spPr bwMode="auto">
                <a:xfrm>
                  <a:off x="9637395" y="5036010"/>
                  <a:ext cx="1714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cxnSp>
            <p:sp>
              <p:nvSpPr>
                <p:cNvPr id="23" name="Rectangle 22">
                  <a:extLst>
                    <a:ext uri="{FF2B5EF4-FFF2-40B4-BE49-F238E27FC236}">
                      <a16:creationId xmlns:a16="http://schemas.microsoft.com/office/drawing/2014/main" xmlns="" id="{A2295963-A644-44F3-96DC-8C6825430328}"/>
                    </a:ext>
                  </a:extLst>
                </p:cNvPr>
                <p:cNvSpPr>
                  <a:spLocks noChangeArrowheads="1"/>
                </p:cNvSpPr>
                <p:nvPr/>
              </p:nvSpPr>
              <p:spPr bwMode="auto">
                <a:xfrm>
                  <a:off x="9440545" y="5036010"/>
                  <a:ext cx="196850" cy="19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4" name="Rectangle 23">
                  <a:extLst>
                    <a:ext uri="{FF2B5EF4-FFF2-40B4-BE49-F238E27FC236}">
                      <a16:creationId xmlns:a16="http://schemas.microsoft.com/office/drawing/2014/main" xmlns="" id="{7A719ED1-C2B9-44E7-B1F2-88E731CD182B}"/>
                    </a:ext>
                  </a:extLst>
                </p:cNvPr>
                <p:cNvSpPr>
                  <a:spLocks noChangeArrowheads="1"/>
                </p:cNvSpPr>
                <p:nvPr/>
              </p:nvSpPr>
              <p:spPr bwMode="auto">
                <a:xfrm>
                  <a:off x="9440545" y="5037915"/>
                  <a:ext cx="196850" cy="1270"/>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5" name="Rectangle 24">
                  <a:extLst>
                    <a:ext uri="{FF2B5EF4-FFF2-40B4-BE49-F238E27FC236}">
                      <a16:creationId xmlns:a16="http://schemas.microsoft.com/office/drawing/2014/main" xmlns="" id="{2EFB0863-1659-46B5-B252-41B6C8C264A9}"/>
                    </a:ext>
                  </a:extLst>
                </p:cNvPr>
                <p:cNvSpPr>
                  <a:spLocks noChangeArrowheads="1"/>
                </p:cNvSpPr>
                <p:nvPr/>
              </p:nvSpPr>
              <p:spPr bwMode="auto">
                <a:xfrm>
                  <a:off x="9440545" y="5039185"/>
                  <a:ext cx="196850" cy="1905"/>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6" name="Rectangle 25">
                  <a:extLst>
                    <a:ext uri="{FF2B5EF4-FFF2-40B4-BE49-F238E27FC236}">
                      <a16:creationId xmlns:a16="http://schemas.microsoft.com/office/drawing/2014/main" xmlns="" id="{4D6C94D1-8489-42C0-B8D8-37FF0CD24B3F}"/>
                    </a:ext>
                  </a:extLst>
                </p:cNvPr>
                <p:cNvSpPr>
                  <a:spLocks noChangeArrowheads="1"/>
                </p:cNvSpPr>
                <p:nvPr/>
              </p:nvSpPr>
              <p:spPr bwMode="auto">
                <a:xfrm>
                  <a:off x="9440545" y="5041090"/>
                  <a:ext cx="196850" cy="1905"/>
                </a:xfrm>
                <a:prstGeom prst="rect">
                  <a:avLst/>
                </a:prstGeom>
                <a:solidFill>
                  <a:srgbClr val="F7F7F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7" name="Rectangle 26">
                  <a:extLst>
                    <a:ext uri="{FF2B5EF4-FFF2-40B4-BE49-F238E27FC236}">
                      <a16:creationId xmlns:a16="http://schemas.microsoft.com/office/drawing/2014/main" xmlns="" id="{0B7A55CB-F582-4111-A874-77DA8386AF4C}"/>
                    </a:ext>
                  </a:extLst>
                </p:cNvPr>
                <p:cNvSpPr>
                  <a:spLocks noChangeArrowheads="1"/>
                </p:cNvSpPr>
                <p:nvPr/>
              </p:nvSpPr>
              <p:spPr bwMode="auto">
                <a:xfrm>
                  <a:off x="9440545" y="5042995"/>
                  <a:ext cx="196850" cy="1905"/>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8" name="Rectangle 27">
                  <a:extLst>
                    <a:ext uri="{FF2B5EF4-FFF2-40B4-BE49-F238E27FC236}">
                      <a16:creationId xmlns:a16="http://schemas.microsoft.com/office/drawing/2014/main" xmlns="" id="{DEBF2D9A-630A-4487-B828-1E446F8B789C}"/>
                    </a:ext>
                  </a:extLst>
                </p:cNvPr>
                <p:cNvSpPr>
                  <a:spLocks noChangeArrowheads="1"/>
                </p:cNvSpPr>
                <p:nvPr/>
              </p:nvSpPr>
              <p:spPr bwMode="auto">
                <a:xfrm>
                  <a:off x="9440545" y="5044900"/>
                  <a:ext cx="196850" cy="127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9" name="Rectangle 28">
                  <a:extLst>
                    <a:ext uri="{FF2B5EF4-FFF2-40B4-BE49-F238E27FC236}">
                      <a16:creationId xmlns:a16="http://schemas.microsoft.com/office/drawing/2014/main" xmlns="" id="{75AFC12B-CB0C-47FA-AB4C-0AFE88202D8F}"/>
                    </a:ext>
                  </a:extLst>
                </p:cNvPr>
                <p:cNvSpPr>
                  <a:spLocks noChangeArrowheads="1"/>
                </p:cNvSpPr>
                <p:nvPr/>
              </p:nvSpPr>
              <p:spPr bwMode="auto">
                <a:xfrm>
                  <a:off x="9440545" y="5046170"/>
                  <a:ext cx="196850" cy="1905"/>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0" name="Rectangle 29">
                  <a:extLst>
                    <a:ext uri="{FF2B5EF4-FFF2-40B4-BE49-F238E27FC236}">
                      <a16:creationId xmlns:a16="http://schemas.microsoft.com/office/drawing/2014/main" xmlns="" id="{948A59DB-043F-44B5-8FB9-C4AA6EE6D411}"/>
                    </a:ext>
                  </a:extLst>
                </p:cNvPr>
                <p:cNvSpPr>
                  <a:spLocks noChangeArrowheads="1"/>
                </p:cNvSpPr>
                <p:nvPr/>
              </p:nvSpPr>
              <p:spPr bwMode="auto">
                <a:xfrm>
                  <a:off x="9440545" y="5048075"/>
                  <a:ext cx="196850" cy="1905"/>
                </a:xfrm>
                <a:prstGeom prst="rect">
                  <a:avLst/>
                </a:prstGeom>
                <a:solidFill>
                  <a:srgbClr val="F0F0F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1" name="Rectangle 30">
                  <a:extLst>
                    <a:ext uri="{FF2B5EF4-FFF2-40B4-BE49-F238E27FC236}">
                      <a16:creationId xmlns:a16="http://schemas.microsoft.com/office/drawing/2014/main" xmlns="" id="{ED2B0DA6-DA5B-48F6-BE80-9B33D9448D71}"/>
                    </a:ext>
                  </a:extLst>
                </p:cNvPr>
                <p:cNvSpPr>
                  <a:spLocks noChangeArrowheads="1"/>
                </p:cNvSpPr>
                <p:nvPr/>
              </p:nvSpPr>
              <p:spPr bwMode="auto">
                <a:xfrm>
                  <a:off x="9440545" y="5049980"/>
                  <a:ext cx="196850" cy="1270"/>
                </a:xfrm>
                <a:prstGeom prst="rect">
                  <a:avLst/>
                </a:prstGeom>
                <a:solidFill>
                  <a:srgbClr val="EDEDE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2" name="Rectangle 31">
                  <a:extLst>
                    <a:ext uri="{FF2B5EF4-FFF2-40B4-BE49-F238E27FC236}">
                      <a16:creationId xmlns:a16="http://schemas.microsoft.com/office/drawing/2014/main" xmlns="" id="{08D0F12D-9FC6-422E-97A0-2F9980D785CD}"/>
                    </a:ext>
                  </a:extLst>
                </p:cNvPr>
                <p:cNvSpPr>
                  <a:spLocks noChangeArrowheads="1"/>
                </p:cNvSpPr>
                <p:nvPr/>
              </p:nvSpPr>
              <p:spPr bwMode="auto">
                <a:xfrm>
                  <a:off x="9440545" y="5051250"/>
                  <a:ext cx="196850" cy="1905"/>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3" name="Rectangle 32">
                  <a:extLst>
                    <a:ext uri="{FF2B5EF4-FFF2-40B4-BE49-F238E27FC236}">
                      <a16:creationId xmlns:a16="http://schemas.microsoft.com/office/drawing/2014/main" xmlns="" id="{69419066-08C0-40DC-80AC-E062B0CD0E29}"/>
                    </a:ext>
                  </a:extLst>
                </p:cNvPr>
                <p:cNvSpPr>
                  <a:spLocks noChangeArrowheads="1"/>
                </p:cNvSpPr>
                <p:nvPr/>
              </p:nvSpPr>
              <p:spPr bwMode="auto">
                <a:xfrm>
                  <a:off x="9440545" y="5053155"/>
                  <a:ext cx="196850" cy="1905"/>
                </a:xfrm>
                <a:prstGeom prst="rect">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4" name="Rectangle 33">
                  <a:extLst>
                    <a:ext uri="{FF2B5EF4-FFF2-40B4-BE49-F238E27FC236}">
                      <a16:creationId xmlns:a16="http://schemas.microsoft.com/office/drawing/2014/main" xmlns="" id="{136823A4-51D7-48F8-8385-010C66FF329E}"/>
                    </a:ext>
                  </a:extLst>
                </p:cNvPr>
                <p:cNvSpPr>
                  <a:spLocks noChangeArrowheads="1"/>
                </p:cNvSpPr>
                <p:nvPr/>
              </p:nvSpPr>
              <p:spPr bwMode="auto">
                <a:xfrm>
                  <a:off x="9440545" y="5055060"/>
                  <a:ext cx="196850" cy="127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5" name="Rectangle 34">
                  <a:extLst>
                    <a:ext uri="{FF2B5EF4-FFF2-40B4-BE49-F238E27FC236}">
                      <a16:creationId xmlns:a16="http://schemas.microsoft.com/office/drawing/2014/main" xmlns="" id="{EDFA8057-AD72-474B-851F-2F37028DCFE5}"/>
                    </a:ext>
                  </a:extLst>
                </p:cNvPr>
                <p:cNvSpPr>
                  <a:spLocks noChangeArrowheads="1"/>
                </p:cNvSpPr>
                <p:nvPr/>
              </p:nvSpPr>
              <p:spPr bwMode="auto">
                <a:xfrm>
                  <a:off x="9440545" y="5056330"/>
                  <a:ext cx="196850" cy="1905"/>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6" name="Rectangle 35">
                  <a:extLst>
                    <a:ext uri="{FF2B5EF4-FFF2-40B4-BE49-F238E27FC236}">
                      <a16:creationId xmlns:a16="http://schemas.microsoft.com/office/drawing/2014/main" xmlns="" id="{E96127BE-1F20-4CE5-B795-448A14AC14B3}"/>
                    </a:ext>
                  </a:extLst>
                </p:cNvPr>
                <p:cNvSpPr>
                  <a:spLocks noChangeArrowheads="1"/>
                </p:cNvSpPr>
                <p:nvPr/>
              </p:nvSpPr>
              <p:spPr bwMode="auto">
                <a:xfrm>
                  <a:off x="9440545" y="5058235"/>
                  <a:ext cx="196850" cy="1905"/>
                </a:xfrm>
                <a:prstGeom prst="rect">
                  <a:avLst/>
                </a:prstGeom>
                <a:solidFill>
                  <a:srgbClr val="E3E3E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7" name="Rectangle 36">
                  <a:extLst>
                    <a:ext uri="{FF2B5EF4-FFF2-40B4-BE49-F238E27FC236}">
                      <a16:creationId xmlns:a16="http://schemas.microsoft.com/office/drawing/2014/main" xmlns="" id="{93380082-6849-47CD-BCC9-70C2C2832237}"/>
                    </a:ext>
                  </a:extLst>
                </p:cNvPr>
                <p:cNvSpPr>
                  <a:spLocks noChangeArrowheads="1"/>
                </p:cNvSpPr>
                <p:nvPr/>
              </p:nvSpPr>
              <p:spPr bwMode="auto">
                <a:xfrm>
                  <a:off x="9440545" y="5060140"/>
                  <a:ext cx="196850" cy="1270"/>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8" name="Rectangle 37">
                  <a:extLst>
                    <a:ext uri="{FF2B5EF4-FFF2-40B4-BE49-F238E27FC236}">
                      <a16:creationId xmlns:a16="http://schemas.microsoft.com/office/drawing/2014/main" xmlns="" id="{ABE44009-33BE-44CE-9412-FA68D0ED443D}"/>
                    </a:ext>
                  </a:extLst>
                </p:cNvPr>
                <p:cNvSpPr>
                  <a:spLocks noChangeArrowheads="1"/>
                </p:cNvSpPr>
                <p:nvPr/>
              </p:nvSpPr>
              <p:spPr bwMode="auto">
                <a:xfrm>
                  <a:off x="9440545" y="5061410"/>
                  <a:ext cx="196850" cy="1905"/>
                </a:xfrm>
                <a:prstGeom prst="rect">
                  <a:avLst/>
                </a:prstGeom>
                <a:solidFill>
                  <a:srgbClr val="DEDED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9" name="Rectangle 38">
                  <a:extLst>
                    <a:ext uri="{FF2B5EF4-FFF2-40B4-BE49-F238E27FC236}">
                      <a16:creationId xmlns:a16="http://schemas.microsoft.com/office/drawing/2014/main" xmlns="" id="{2EBD5D11-ED75-471D-B765-8D08055F594E}"/>
                    </a:ext>
                  </a:extLst>
                </p:cNvPr>
                <p:cNvSpPr>
                  <a:spLocks noChangeArrowheads="1"/>
                </p:cNvSpPr>
                <p:nvPr/>
              </p:nvSpPr>
              <p:spPr bwMode="auto">
                <a:xfrm>
                  <a:off x="9440545" y="5063315"/>
                  <a:ext cx="196850" cy="1905"/>
                </a:xfrm>
                <a:prstGeom prst="rect">
                  <a:avLst/>
                </a:prstGeom>
                <a:solidFill>
                  <a:srgbClr val="DBDBDB"/>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0" name="Rectangle 39">
                  <a:extLst>
                    <a:ext uri="{FF2B5EF4-FFF2-40B4-BE49-F238E27FC236}">
                      <a16:creationId xmlns:a16="http://schemas.microsoft.com/office/drawing/2014/main" xmlns="" id="{5ABA7525-DB8E-48C1-899C-C28BD4BE649F}"/>
                    </a:ext>
                  </a:extLst>
                </p:cNvPr>
                <p:cNvSpPr>
                  <a:spLocks noChangeArrowheads="1"/>
                </p:cNvSpPr>
                <p:nvPr/>
              </p:nvSpPr>
              <p:spPr bwMode="auto">
                <a:xfrm>
                  <a:off x="9440545" y="5065220"/>
                  <a:ext cx="196850" cy="1270"/>
                </a:xfrm>
                <a:prstGeom prst="rect">
                  <a:avLst/>
                </a:prstGeom>
                <a:solidFill>
                  <a:srgbClr val="DBDBDB"/>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1" name="Rectangle 40">
                  <a:extLst>
                    <a:ext uri="{FF2B5EF4-FFF2-40B4-BE49-F238E27FC236}">
                      <a16:creationId xmlns:a16="http://schemas.microsoft.com/office/drawing/2014/main" xmlns="" id="{BA102557-6EC0-4C56-9638-129F893D8AC4}"/>
                    </a:ext>
                  </a:extLst>
                </p:cNvPr>
                <p:cNvSpPr>
                  <a:spLocks noChangeArrowheads="1"/>
                </p:cNvSpPr>
                <p:nvPr/>
              </p:nvSpPr>
              <p:spPr bwMode="auto">
                <a:xfrm>
                  <a:off x="9440545" y="5066490"/>
                  <a:ext cx="196850" cy="1905"/>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2" name="Rectangle 41">
                  <a:extLst>
                    <a:ext uri="{FF2B5EF4-FFF2-40B4-BE49-F238E27FC236}">
                      <a16:creationId xmlns:a16="http://schemas.microsoft.com/office/drawing/2014/main" xmlns="" id="{9436DE9D-E58F-46B2-B54F-3F0D85CB9A40}"/>
                    </a:ext>
                  </a:extLst>
                </p:cNvPr>
                <p:cNvSpPr>
                  <a:spLocks noChangeArrowheads="1"/>
                </p:cNvSpPr>
                <p:nvPr/>
              </p:nvSpPr>
              <p:spPr bwMode="auto">
                <a:xfrm>
                  <a:off x="9440545" y="5068395"/>
                  <a:ext cx="196850" cy="1905"/>
                </a:xfrm>
                <a:prstGeom prst="rect">
                  <a:avLst/>
                </a:prstGeom>
                <a:solidFill>
                  <a:srgbClr val="D6D6D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3" name="Rectangle 42">
                  <a:extLst>
                    <a:ext uri="{FF2B5EF4-FFF2-40B4-BE49-F238E27FC236}">
                      <a16:creationId xmlns:a16="http://schemas.microsoft.com/office/drawing/2014/main" xmlns="" id="{079C3CF4-980A-426D-9E80-4FC4DF158057}"/>
                    </a:ext>
                  </a:extLst>
                </p:cNvPr>
                <p:cNvSpPr>
                  <a:spLocks noChangeArrowheads="1"/>
                </p:cNvSpPr>
                <p:nvPr/>
              </p:nvSpPr>
              <p:spPr bwMode="auto">
                <a:xfrm>
                  <a:off x="9440545" y="5070300"/>
                  <a:ext cx="196850" cy="1270"/>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4" name="Rectangle 43">
                  <a:extLst>
                    <a:ext uri="{FF2B5EF4-FFF2-40B4-BE49-F238E27FC236}">
                      <a16:creationId xmlns:a16="http://schemas.microsoft.com/office/drawing/2014/main" xmlns="" id="{F93730A0-4EA1-44E1-A3B7-9E1C22D06591}"/>
                    </a:ext>
                  </a:extLst>
                </p:cNvPr>
                <p:cNvSpPr>
                  <a:spLocks noChangeArrowheads="1"/>
                </p:cNvSpPr>
                <p:nvPr/>
              </p:nvSpPr>
              <p:spPr bwMode="auto">
                <a:xfrm>
                  <a:off x="9440545" y="5071570"/>
                  <a:ext cx="196850" cy="1905"/>
                </a:xfrm>
                <a:prstGeom prst="rect">
                  <a:avLst/>
                </a:prstGeom>
                <a:solidFill>
                  <a:srgbClr val="D1D1D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5" name="Rectangle 44">
                  <a:extLst>
                    <a:ext uri="{FF2B5EF4-FFF2-40B4-BE49-F238E27FC236}">
                      <a16:creationId xmlns:a16="http://schemas.microsoft.com/office/drawing/2014/main" xmlns="" id="{98B07242-DDBB-4FBD-8259-FD7D46F4FB1B}"/>
                    </a:ext>
                  </a:extLst>
                </p:cNvPr>
                <p:cNvSpPr>
                  <a:spLocks noChangeArrowheads="1"/>
                </p:cNvSpPr>
                <p:nvPr/>
              </p:nvSpPr>
              <p:spPr bwMode="auto">
                <a:xfrm>
                  <a:off x="9440545" y="5073475"/>
                  <a:ext cx="196850" cy="1905"/>
                </a:xfrm>
                <a:prstGeom prst="rect">
                  <a:avLst/>
                </a:prstGeom>
                <a:solidFill>
                  <a:srgbClr val="CFCFC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6" name="Rectangle 45">
                  <a:extLst>
                    <a:ext uri="{FF2B5EF4-FFF2-40B4-BE49-F238E27FC236}">
                      <a16:creationId xmlns:a16="http://schemas.microsoft.com/office/drawing/2014/main" xmlns="" id="{4D8D419C-0F6B-498E-8923-208BF361746C}"/>
                    </a:ext>
                  </a:extLst>
                </p:cNvPr>
                <p:cNvSpPr>
                  <a:spLocks noChangeArrowheads="1"/>
                </p:cNvSpPr>
                <p:nvPr/>
              </p:nvSpPr>
              <p:spPr bwMode="auto">
                <a:xfrm>
                  <a:off x="9440545" y="5075380"/>
                  <a:ext cx="196850" cy="1905"/>
                </a:xfrm>
                <a:prstGeom prst="rect">
                  <a:avLst/>
                </a:prstGeom>
                <a:solidFill>
                  <a:srgbClr val="CFCFC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7" name="Rectangle 46">
                  <a:extLst>
                    <a:ext uri="{FF2B5EF4-FFF2-40B4-BE49-F238E27FC236}">
                      <a16:creationId xmlns:a16="http://schemas.microsoft.com/office/drawing/2014/main" xmlns="" id="{2AF7BB95-0120-4083-8672-82C64C57BBCE}"/>
                    </a:ext>
                  </a:extLst>
                </p:cNvPr>
                <p:cNvSpPr>
                  <a:spLocks noChangeArrowheads="1"/>
                </p:cNvSpPr>
                <p:nvPr/>
              </p:nvSpPr>
              <p:spPr bwMode="auto">
                <a:xfrm>
                  <a:off x="9440545" y="5077285"/>
                  <a:ext cx="196850" cy="1270"/>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8" name="Rectangle 47">
                  <a:extLst>
                    <a:ext uri="{FF2B5EF4-FFF2-40B4-BE49-F238E27FC236}">
                      <a16:creationId xmlns:a16="http://schemas.microsoft.com/office/drawing/2014/main" xmlns="" id="{014F2186-AF0E-4E2B-98A2-698D0DE7BF84}"/>
                    </a:ext>
                  </a:extLst>
                </p:cNvPr>
                <p:cNvSpPr>
                  <a:spLocks noChangeArrowheads="1"/>
                </p:cNvSpPr>
                <p:nvPr/>
              </p:nvSpPr>
              <p:spPr bwMode="auto">
                <a:xfrm>
                  <a:off x="9440545" y="5078555"/>
                  <a:ext cx="196850" cy="1905"/>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9" name="Rectangle 48">
                  <a:extLst>
                    <a:ext uri="{FF2B5EF4-FFF2-40B4-BE49-F238E27FC236}">
                      <a16:creationId xmlns:a16="http://schemas.microsoft.com/office/drawing/2014/main" xmlns="" id="{D89E951B-4C0D-4AC8-B744-839756446684}"/>
                    </a:ext>
                  </a:extLst>
                </p:cNvPr>
                <p:cNvSpPr>
                  <a:spLocks noChangeArrowheads="1"/>
                </p:cNvSpPr>
                <p:nvPr/>
              </p:nvSpPr>
              <p:spPr bwMode="auto">
                <a:xfrm>
                  <a:off x="9440545" y="5080460"/>
                  <a:ext cx="196850" cy="1905"/>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0" name="Rectangle 49">
                  <a:extLst>
                    <a:ext uri="{FF2B5EF4-FFF2-40B4-BE49-F238E27FC236}">
                      <a16:creationId xmlns:a16="http://schemas.microsoft.com/office/drawing/2014/main" xmlns="" id="{DFD676EF-9928-41E3-B96C-DCA39CA04315}"/>
                    </a:ext>
                  </a:extLst>
                </p:cNvPr>
                <p:cNvSpPr>
                  <a:spLocks noChangeArrowheads="1"/>
                </p:cNvSpPr>
                <p:nvPr/>
              </p:nvSpPr>
              <p:spPr bwMode="auto">
                <a:xfrm>
                  <a:off x="9440545" y="5082365"/>
                  <a:ext cx="196850" cy="1270"/>
                </a:xfrm>
                <a:prstGeom prst="rect">
                  <a:avLst/>
                </a:prstGeom>
                <a:solidFill>
                  <a:srgbClr val="C4C4C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1" name="Rectangle 50">
                  <a:extLst>
                    <a:ext uri="{FF2B5EF4-FFF2-40B4-BE49-F238E27FC236}">
                      <a16:creationId xmlns:a16="http://schemas.microsoft.com/office/drawing/2014/main" xmlns="" id="{E6E7AC6D-C727-4359-A6CB-E2DC2C649468}"/>
                    </a:ext>
                  </a:extLst>
                </p:cNvPr>
                <p:cNvSpPr>
                  <a:spLocks noChangeArrowheads="1"/>
                </p:cNvSpPr>
                <p:nvPr/>
              </p:nvSpPr>
              <p:spPr bwMode="auto">
                <a:xfrm>
                  <a:off x="9440545" y="5083635"/>
                  <a:ext cx="196850" cy="1905"/>
                </a:xfrm>
                <a:prstGeom prst="rect">
                  <a:avLst/>
                </a:prstGeom>
                <a:solidFill>
                  <a:srgbClr val="C4C4C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2" name="Rectangle 51">
                  <a:extLst>
                    <a:ext uri="{FF2B5EF4-FFF2-40B4-BE49-F238E27FC236}">
                      <a16:creationId xmlns:a16="http://schemas.microsoft.com/office/drawing/2014/main" xmlns="" id="{5AA854A3-02B7-4C9D-857B-71D4F3395B14}"/>
                    </a:ext>
                  </a:extLst>
                </p:cNvPr>
                <p:cNvSpPr>
                  <a:spLocks noChangeArrowheads="1"/>
                </p:cNvSpPr>
                <p:nvPr/>
              </p:nvSpPr>
              <p:spPr bwMode="auto">
                <a:xfrm>
                  <a:off x="9440545" y="5085540"/>
                  <a:ext cx="196850" cy="1905"/>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3" name="Rectangle 52">
                  <a:extLst>
                    <a:ext uri="{FF2B5EF4-FFF2-40B4-BE49-F238E27FC236}">
                      <a16:creationId xmlns:a16="http://schemas.microsoft.com/office/drawing/2014/main" xmlns="" id="{622E83DC-559C-4AD1-A8C2-4F59461379C0}"/>
                    </a:ext>
                  </a:extLst>
                </p:cNvPr>
                <p:cNvSpPr>
                  <a:spLocks noChangeArrowheads="1"/>
                </p:cNvSpPr>
                <p:nvPr/>
              </p:nvSpPr>
              <p:spPr bwMode="auto">
                <a:xfrm>
                  <a:off x="9440545" y="5087445"/>
                  <a:ext cx="196850" cy="1270"/>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4" name="Rectangle 53">
                  <a:extLst>
                    <a:ext uri="{FF2B5EF4-FFF2-40B4-BE49-F238E27FC236}">
                      <a16:creationId xmlns:a16="http://schemas.microsoft.com/office/drawing/2014/main" xmlns="" id="{50452DEB-DA30-49E7-927E-B5D0CA39D8FC}"/>
                    </a:ext>
                  </a:extLst>
                </p:cNvPr>
                <p:cNvSpPr>
                  <a:spLocks noChangeArrowheads="1"/>
                </p:cNvSpPr>
                <p:nvPr/>
              </p:nvSpPr>
              <p:spPr bwMode="auto">
                <a:xfrm>
                  <a:off x="9440545" y="5088715"/>
                  <a:ext cx="196850" cy="1905"/>
                </a:xfrm>
                <a:prstGeom prst="rect">
                  <a:avLst/>
                </a:prstGeom>
                <a:solidFill>
                  <a:srgbClr val="BDBDB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5" name="Rectangle 54">
                  <a:extLst>
                    <a:ext uri="{FF2B5EF4-FFF2-40B4-BE49-F238E27FC236}">
                      <a16:creationId xmlns:a16="http://schemas.microsoft.com/office/drawing/2014/main" xmlns="" id="{8A4125AD-8A08-4608-964F-DF9FCF2E512B}"/>
                    </a:ext>
                  </a:extLst>
                </p:cNvPr>
                <p:cNvSpPr>
                  <a:spLocks noChangeArrowheads="1"/>
                </p:cNvSpPr>
                <p:nvPr/>
              </p:nvSpPr>
              <p:spPr bwMode="auto">
                <a:xfrm>
                  <a:off x="9440545" y="5090620"/>
                  <a:ext cx="196850" cy="1905"/>
                </a:xfrm>
                <a:prstGeom prst="rect">
                  <a:avLst/>
                </a:prstGeom>
                <a:solidFill>
                  <a:srgbClr val="BABAB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6" name="Rectangle 55">
                  <a:extLst>
                    <a:ext uri="{FF2B5EF4-FFF2-40B4-BE49-F238E27FC236}">
                      <a16:creationId xmlns:a16="http://schemas.microsoft.com/office/drawing/2014/main" xmlns="" id="{F907D886-1BD6-4A74-9DB9-87A00974D547}"/>
                    </a:ext>
                  </a:extLst>
                </p:cNvPr>
                <p:cNvSpPr>
                  <a:spLocks noChangeArrowheads="1"/>
                </p:cNvSpPr>
                <p:nvPr/>
              </p:nvSpPr>
              <p:spPr bwMode="auto">
                <a:xfrm>
                  <a:off x="9440545" y="5092525"/>
                  <a:ext cx="196850" cy="1270"/>
                </a:xfrm>
                <a:prstGeom prst="rect">
                  <a:avLst/>
                </a:prstGeom>
                <a:solidFill>
                  <a:srgbClr val="B8B8B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7" name="Rectangle 56">
                  <a:extLst>
                    <a:ext uri="{FF2B5EF4-FFF2-40B4-BE49-F238E27FC236}">
                      <a16:creationId xmlns:a16="http://schemas.microsoft.com/office/drawing/2014/main" xmlns="" id="{DD4B4F1B-460B-4289-964D-4FA9ABD0E29A}"/>
                    </a:ext>
                  </a:extLst>
                </p:cNvPr>
                <p:cNvSpPr>
                  <a:spLocks noChangeArrowheads="1"/>
                </p:cNvSpPr>
                <p:nvPr/>
              </p:nvSpPr>
              <p:spPr bwMode="auto">
                <a:xfrm>
                  <a:off x="9440545" y="5093795"/>
                  <a:ext cx="196850" cy="1905"/>
                </a:xfrm>
                <a:prstGeom prst="rect">
                  <a:avLst/>
                </a:prstGeom>
                <a:solidFill>
                  <a:srgbClr val="B8B8B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8" name="Rectangle 57">
                  <a:extLst>
                    <a:ext uri="{FF2B5EF4-FFF2-40B4-BE49-F238E27FC236}">
                      <a16:creationId xmlns:a16="http://schemas.microsoft.com/office/drawing/2014/main" xmlns="" id="{240B12C0-FD16-4795-B818-1CE33408F04D}"/>
                    </a:ext>
                  </a:extLst>
                </p:cNvPr>
                <p:cNvSpPr>
                  <a:spLocks noChangeArrowheads="1"/>
                </p:cNvSpPr>
                <p:nvPr/>
              </p:nvSpPr>
              <p:spPr bwMode="auto">
                <a:xfrm>
                  <a:off x="9440545" y="5095700"/>
                  <a:ext cx="196850" cy="1905"/>
                </a:xfrm>
                <a:prstGeom prst="rect">
                  <a:avLst/>
                </a:prstGeom>
                <a:solidFill>
                  <a:srgbClr val="B5B5B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9" name="Rectangle 58">
                  <a:extLst>
                    <a:ext uri="{FF2B5EF4-FFF2-40B4-BE49-F238E27FC236}">
                      <a16:creationId xmlns:a16="http://schemas.microsoft.com/office/drawing/2014/main" xmlns="" id="{D79AAAE0-0432-4507-9D85-DD926C334198}"/>
                    </a:ext>
                  </a:extLst>
                </p:cNvPr>
                <p:cNvSpPr>
                  <a:spLocks noChangeArrowheads="1"/>
                </p:cNvSpPr>
                <p:nvPr/>
              </p:nvSpPr>
              <p:spPr bwMode="auto">
                <a:xfrm>
                  <a:off x="9440545" y="5097605"/>
                  <a:ext cx="196850" cy="1270"/>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0" name="Rectangle 59">
                  <a:extLst>
                    <a:ext uri="{FF2B5EF4-FFF2-40B4-BE49-F238E27FC236}">
                      <a16:creationId xmlns:a16="http://schemas.microsoft.com/office/drawing/2014/main" xmlns="" id="{EF60D30D-210F-46F5-BCC9-C60C50311D6D}"/>
                    </a:ext>
                  </a:extLst>
                </p:cNvPr>
                <p:cNvSpPr>
                  <a:spLocks noChangeArrowheads="1"/>
                </p:cNvSpPr>
                <p:nvPr/>
              </p:nvSpPr>
              <p:spPr bwMode="auto">
                <a:xfrm>
                  <a:off x="9440545" y="5098875"/>
                  <a:ext cx="196850" cy="1905"/>
                </a:xfrm>
                <a:prstGeom prst="rect">
                  <a:avLst/>
                </a:prstGeom>
                <a:solidFill>
                  <a:srgbClr val="B0B0B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1" name="Rectangle 60">
                  <a:extLst>
                    <a:ext uri="{FF2B5EF4-FFF2-40B4-BE49-F238E27FC236}">
                      <a16:creationId xmlns:a16="http://schemas.microsoft.com/office/drawing/2014/main" xmlns="" id="{0B5102A3-FF68-4028-A46B-C51A2DE537AE}"/>
                    </a:ext>
                  </a:extLst>
                </p:cNvPr>
                <p:cNvSpPr>
                  <a:spLocks noChangeArrowheads="1"/>
                </p:cNvSpPr>
                <p:nvPr/>
              </p:nvSpPr>
              <p:spPr bwMode="auto">
                <a:xfrm>
                  <a:off x="9440545" y="5100780"/>
                  <a:ext cx="196850" cy="1905"/>
                </a:xfrm>
                <a:prstGeom prst="rect">
                  <a:avLst/>
                </a:prstGeom>
                <a:solidFill>
                  <a:srgbClr val="ADADA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2" name="Rectangle 61">
                  <a:extLst>
                    <a:ext uri="{FF2B5EF4-FFF2-40B4-BE49-F238E27FC236}">
                      <a16:creationId xmlns:a16="http://schemas.microsoft.com/office/drawing/2014/main" xmlns="" id="{267ED6DA-76DC-48BE-9825-EDC85BF88A17}"/>
                    </a:ext>
                  </a:extLst>
                </p:cNvPr>
                <p:cNvSpPr>
                  <a:spLocks noChangeArrowheads="1"/>
                </p:cNvSpPr>
                <p:nvPr/>
              </p:nvSpPr>
              <p:spPr bwMode="auto">
                <a:xfrm>
                  <a:off x="9440545" y="5102685"/>
                  <a:ext cx="196850" cy="1270"/>
                </a:xfrm>
                <a:prstGeom prst="rect">
                  <a:avLst/>
                </a:prstGeom>
                <a:solidFill>
                  <a:srgbClr val="ADADA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3" name="Rectangle 62">
                  <a:extLst>
                    <a:ext uri="{FF2B5EF4-FFF2-40B4-BE49-F238E27FC236}">
                      <a16:creationId xmlns:a16="http://schemas.microsoft.com/office/drawing/2014/main" xmlns="" id="{44559864-1A6A-4411-9281-2763777CBC94}"/>
                    </a:ext>
                  </a:extLst>
                </p:cNvPr>
                <p:cNvSpPr>
                  <a:spLocks noChangeArrowheads="1"/>
                </p:cNvSpPr>
                <p:nvPr/>
              </p:nvSpPr>
              <p:spPr bwMode="auto">
                <a:xfrm>
                  <a:off x="9440545" y="5103955"/>
                  <a:ext cx="196850" cy="1905"/>
                </a:xfrm>
                <a:prstGeom prst="rect">
                  <a:avLst/>
                </a:prstGeom>
                <a:solidFill>
                  <a:srgbClr val="ABABAB"/>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4" name="Rectangle 63">
                  <a:extLst>
                    <a:ext uri="{FF2B5EF4-FFF2-40B4-BE49-F238E27FC236}">
                      <a16:creationId xmlns:a16="http://schemas.microsoft.com/office/drawing/2014/main" xmlns="" id="{B2369CB8-D3F4-44C8-BC59-86A1309FF4CF}"/>
                    </a:ext>
                  </a:extLst>
                </p:cNvPr>
                <p:cNvSpPr>
                  <a:spLocks noChangeArrowheads="1"/>
                </p:cNvSpPr>
                <p:nvPr/>
              </p:nvSpPr>
              <p:spPr bwMode="auto">
                <a:xfrm>
                  <a:off x="9440545" y="5105860"/>
                  <a:ext cx="196850" cy="1905"/>
                </a:xfrm>
                <a:prstGeom prst="rect">
                  <a:avLst/>
                </a:prstGeom>
                <a:solidFill>
                  <a:srgbClr val="A8A8A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5" name="Rectangle 64">
                  <a:extLst>
                    <a:ext uri="{FF2B5EF4-FFF2-40B4-BE49-F238E27FC236}">
                      <a16:creationId xmlns:a16="http://schemas.microsoft.com/office/drawing/2014/main" xmlns="" id="{7EE202B9-8E36-4927-A303-6908251D13A8}"/>
                    </a:ext>
                  </a:extLst>
                </p:cNvPr>
                <p:cNvSpPr>
                  <a:spLocks noChangeArrowheads="1"/>
                </p:cNvSpPr>
                <p:nvPr/>
              </p:nvSpPr>
              <p:spPr bwMode="auto">
                <a:xfrm>
                  <a:off x="9440545" y="5107765"/>
                  <a:ext cx="196850" cy="1905"/>
                </a:xfrm>
                <a:prstGeom prst="rect">
                  <a:avLst/>
                </a:prstGeom>
                <a:solidFill>
                  <a:srgbClr val="A6A6A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6" name="Rectangle 65">
                  <a:extLst>
                    <a:ext uri="{FF2B5EF4-FFF2-40B4-BE49-F238E27FC236}">
                      <a16:creationId xmlns:a16="http://schemas.microsoft.com/office/drawing/2014/main" xmlns="" id="{02B640B7-762C-4A2B-BADB-1F87E302DB97}"/>
                    </a:ext>
                  </a:extLst>
                </p:cNvPr>
                <p:cNvSpPr>
                  <a:spLocks noChangeArrowheads="1"/>
                </p:cNvSpPr>
                <p:nvPr/>
              </p:nvSpPr>
              <p:spPr bwMode="auto">
                <a:xfrm>
                  <a:off x="9440545" y="5109670"/>
                  <a:ext cx="196850" cy="1270"/>
                </a:xfrm>
                <a:prstGeom prst="rect">
                  <a:avLst/>
                </a:prstGeom>
                <a:solidFill>
                  <a:srgbClr val="A3A3A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7" name="Rectangle 66">
                  <a:extLst>
                    <a:ext uri="{FF2B5EF4-FFF2-40B4-BE49-F238E27FC236}">
                      <a16:creationId xmlns:a16="http://schemas.microsoft.com/office/drawing/2014/main" xmlns="" id="{912B751A-5975-43C7-BB7B-5F9CF8C2E9F8}"/>
                    </a:ext>
                  </a:extLst>
                </p:cNvPr>
                <p:cNvSpPr>
                  <a:spLocks noChangeArrowheads="1"/>
                </p:cNvSpPr>
                <p:nvPr/>
              </p:nvSpPr>
              <p:spPr bwMode="auto">
                <a:xfrm>
                  <a:off x="9440545" y="5110940"/>
                  <a:ext cx="196850" cy="1905"/>
                </a:xfrm>
                <a:prstGeom prst="rect">
                  <a:avLst/>
                </a:prstGeom>
                <a:solidFill>
                  <a:srgbClr val="A1A1A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8" name="Rectangle 67">
                  <a:extLst>
                    <a:ext uri="{FF2B5EF4-FFF2-40B4-BE49-F238E27FC236}">
                      <a16:creationId xmlns:a16="http://schemas.microsoft.com/office/drawing/2014/main" xmlns="" id="{4F52AA57-7410-4708-A329-D4AA7B7F59C8}"/>
                    </a:ext>
                  </a:extLst>
                </p:cNvPr>
                <p:cNvSpPr>
                  <a:spLocks noChangeArrowheads="1"/>
                </p:cNvSpPr>
                <p:nvPr/>
              </p:nvSpPr>
              <p:spPr bwMode="auto">
                <a:xfrm>
                  <a:off x="9440545" y="5112845"/>
                  <a:ext cx="196850" cy="1905"/>
                </a:xfrm>
                <a:prstGeom prst="rect">
                  <a:avLst/>
                </a:prstGeom>
                <a:solidFill>
                  <a:srgbClr val="A1A1A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9" name="Rectangle 68">
                  <a:extLst>
                    <a:ext uri="{FF2B5EF4-FFF2-40B4-BE49-F238E27FC236}">
                      <a16:creationId xmlns:a16="http://schemas.microsoft.com/office/drawing/2014/main" xmlns="" id="{7CE23334-A637-4CAD-9AAD-D86D65053CD3}"/>
                    </a:ext>
                  </a:extLst>
                </p:cNvPr>
                <p:cNvSpPr>
                  <a:spLocks noChangeArrowheads="1"/>
                </p:cNvSpPr>
                <p:nvPr/>
              </p:nvSpPr>
              <p:spPr bwMode="auto">
                <a:xfrm>
                  <a:off x="9440545" y="5114750"/>
                  <a:ext cx="196850" cy="1270"/>
                </a:xfrm>
                <a:prstGeom prst="rect">
                  <a:avLst/>
                </a:prstGeom>
                <a:solidFill>
                  <a:srgbClr val="9E9E9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70" name="Rectangle 69">
                  <a:extLst>
                    <a:ext uri="{FF2B5EF4-FFF2-40B4-BE49-F238E27FC236}">
                      <a16:creationId xmlns:a16="http://schemas.microsoft.com/office/drawing/2014/main" xmlns="" id="{3CF62609-C1CF-4DB8-BD7D-D4004C754CB9}"/>
                    </a:ext>
                  </a:extLst>
                </p:cNvPr>
                <p:cNvSpPr>
                  <a:spLocks noChangeArrowheads="1"/>
                </p:cNvSpPr>
                <p:nvPr/>
              </p:nvSpPr>
              <p:spPr bwMode="auto">
                <a:xfrm>
                  <a:off x="9440545" y="5116020"/>
                  <a:ext cx="196850" cy="1905"/>
                </a:xfrm>
                <a:prstGeom prst="rect">
                  <a:avLst/>
                </a:prstGeom>
                <a:solidFill>
                  <a:srgbClr val="9C9C9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71" name="Rectangle 70">
                  <a:extLst>
                    <a:ext uri="{FF2B5EF4-FFF2-40B4-BE49-F238E27FC236}">
                      <a16:creationId xmlns:a16="http://schemas.microsoft.com/office/drawing/2014/main" xmlns="" id="{4A97B8FD-6D5E-491D-AF6B-A0FE77C298E2}"/>
                    </a:ext>
                  </a:extLst>
                </p:cNvPr>
                <p:cNvSpPr>
                  <a:spLocks noChangeArrowheads="1"/>
                </p:cNvSpPr>
                <p:nvPr/>
              </p:nvSpPr>
              <p:spPr bwMode="auto">
                <a:xfrm>
                  <a:off x="9440545" y="5117925"/>
                  <a:ext cx="196850" cy="190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72" name="Rectangle 71">
                  <a:extLst>
                    <a:ext uri="{FF2B5EF4-FFF2-40B4-BE49-F238E27FC236}">
                      <a16:creationId xmlns:a16="http://schemas.microsoft.com/office/drawing/2014/main" xmlns="" id="{F1BC0858-4ECC-4A7C-A50A-7574BAAB673D}"/>
                    </a:ext>
                  </a:extLst>
                </p:cNvPr>
                <p:cNvSpPr>
                  <a:spLocks noChangeArrowheads="1"/>
                </p:cNvSpPr>
                <p:nvPr/>
              </p:nvSpPr>
              <p:spPr bwMode="auto">
                <a:xfrm>
                  <a:off x="9440545" y="5119830"/>
                  <a:ext cx="196850" cy="1270"/>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73" name="Rectangle 72">
                  <a:extLst>
                    <a:ext uri="{FF2B5EF4-FFF2-40B4-BE49-F238E27FC236}">
                      <a16:creationId xmlns:a16="http://schemas.microsoft.com/office/drawing/2014/main" xmlns="" id="{8A1BF968-E5E1-44C0-A6C4-A19E77092F73}"/>
                    </a:ext>
                  </a:extLst>
                </p:cNvPr>
                <p:cNvSpPr>
                  <a:spLocks noChangeArrowheads="1"/>
                </p:cNvSpPr>
                <p:nvPr/>
              </p:nvSpPr>
              <p:spPr bwMode="auto">
                <a:xfrm>
                  <a:off x="9440545" y="5121100"/>
                  <a:ext cx="196850" cy="1905"/>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74" name="Rectangle 73">
                  <a:extLst>
                    <a:ext uri="{FF2B5EF4-FFF2-40B4-BE49-F238E27FC236}">
                      <a16:creationId xmlns:a16="http://schemas.microsoft.com/office/drawing/2014/main" xmlns="" id="{C6F1A72F-0FC2-4EF1-890E-E4A06182BA94}"/>
                    </a:ext>
                  </a:extLst>
                </p:cNvPr>
                <p:cNvSpPr>
                  <a:spLocks noChangeArrowheads="1"/>
                </p:cNvSpPr>
                <p:nvPr/>
              </p:nvSpPr>
              <p:spPr bwMode="auto">
                <a:xfrm>
                  <a:off x="9440545" y="5123005"/>
                  <a:ext cx="196850" cy="1905"/>
                </a:xfrm>
                <a:prstGeom prst="rect">
                  <a:avLst/>
                </a:prstGeom>
                <a:solidFill>
                  <a:srgbClr val="94949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75" name="Rectangle 74">
                  <a:extLst>
                    <a:ext uri="{FF2B5EF4-FFF2-40B4-BE49-F238E27FC236}">
                      <a16:creationId xmlns:a16="http://schemas.microsoft.com/office/drawing/2014/main" xmlns="" id="{68CB9E41-1772-49C9-994F-CEB7352D295F}"/>
                    </a:ext>
                  </a:extLst>
                </p:cNvPr>
                <p:cNvSpPr>
                  <a:spLocks noChangeArrowheads="1"/>
                </p:cNvSpPr>
                <p:nvPr/>
              </p:nvSpPr>
              <p:spPr bwMode="auto">
                <a:xfrm>
                  <a:off x="9440545" y="5124910"/>
                  <a:ext cx="196850" cy="1270"/>
                </a:xfrm>
                <a:prstGeom prst="rect">
                  <a:avLst/>
                </a:prstGeom>
                <a:solidFill>
                  <a:srgbClr val="91919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76" name="Rectangle 75">
                  <a:extLst>
                    <a:ext uri="{FF2B5EF4-FFF2-40B4-BE49-F238E27FC236}">
                      <a16:creationId xmlns:a16="http://schemas.microsoft.com/office/drawing/2014/main" xmlns="" id="{ECD7BC2C-25A5-4066-861B-7D40BAC498D0}"/>
                    </a:ext>
                  </a:extLst>
                </p:cNvPr>
                <p:cNvSpPr>
                  <a:spLocks noChangeArrowheads="1"/>
                </p:cNvSpPr>
                <p:nvPr/>
              </p:nvSpPr>
              <p:spPr bwMode="auto">
                <a:xfrm>
                  <a:off x="9440545" y="5126180"/>
                  <a:ext cx="196850" cy="1905"/>
                </a:xfrm>
                <a:prstGeom prst="rect">
                  <a:avLst/>
                </a:prstGeom>
                <a:solidFill>
                  <a:srgbClr val="8F8F8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77" name="Rectangle 76">
                  <a:extLst>
                    <a:ext uri="{FF2B5EF4-FFF2-40B4-BE49-F238E27FC236}">
                      <a16:creationId xmlns:a16="http://schemas.microsoft.com/office/drawing/2014/main" xmlns="" id="{8CC7E328-959D-494C-B745-5751F3F6C162}"/>
                    </a:ext>
                  </a:extLst>
                </p:cNvPr>
                <p:cNvSpPr>
                  <a:spLocks noChangeArrowheads="1"/>
                </p:cNvSpPr>
                <p:nvPr/>
              </p:nvSpPr>
              <p:spPr bwMode="auto">
                <a:xfrm>
                  <a:off x="9440545" y="5128085"/>
                  <a:ext cx="196850" cy="1905"/>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78" name="Rectangle 77">
                  <a:extLst>
                    <a:ext uri="{FF2B5EF4-FFF2-40B4-BE49-F238E27FC236}">
                      <a16:creationId xmlns:a16="http://schemas.microsoft.com/office/drawing/2014/main" xmlns="" id="{7EB257A8-C342-4208-87FB-22620B65CAAA}"/>
                    </a:ext>
                  </a:extLst>
                </p:cNvPr>
                <p:cNvSpPr>
                  <a:spLocks noChangeArrowheads="1"/>
                </p:cNvSpPr>
                <p:nvPr/>
              </p:nvSpPr>
              <p:spPr bwMode="auto">
                <a:xfrm>
                  <a:off x="9440545" y="5129990"/>
                  <a:ext cx="196850" cy="1270"/>
                </a:xfrm>
                <a:prstGeom prst="rect">
                  <a:avLst/>
                </a:prstGeom>
                <a:solidFill>
                  <a:srgbClr val="8A8A8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79" name="Rectangle 78">
                  <a:extLst>
                    <a:ext uri="{FF2B5EF4-FFF2-40B4-BE49-F238E27FC236}">
                      <a16:creationId xmlns:a16="http://schemas.microsoft.com/office/drawing/2014/main" xmlns="" id="{E79F2087-80F5-4196-B245-90C40C692F65}"/>
                    </a:ext>
                  </a:extLst>
                </p:cNvPr>
                <p:cNvSpPr>
                  <a:spLocks noChangeArrowheads="1"/>
                </p:cNvSpPr>
                <p:nvPr/>
              </p:nvSpPr>
              <p:spPr bwMode="auto">
                <a:xfrm>
                  <a:off x="9440545" y="5131260"/>
                  <a:ext cx="196850" cy="1905"/>
                </a:xfrm>
                <a:prstGeom prst="rect">
                  <a:avLst/>
                </a:prstGeom>
                <a:solidFill>
                  <a:srgbClr val="8A8A8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80" name="Rectangle 79">
                  <a:extLst>
                    <a:ext uri="{FF2B5EF4-FFF2-40B4-BE49-F238E27FC236}">
                      <a16:creationId xmlns:a16="http://schemas.microsoft.com/office/drawing/2014/main" xmlns="" id="{20D773FA-7A0B-4353-8CC1-F7FD2508C9CA}"/>
                    </a:ext>
                  </a:extLst>
                </p:cNvPr>
                <p:cNvSpPr>
                  <a:spLocks noChangeArrowheads="1"/>
                </p:cNvSpPr>
                <p:nvPr/>
              </p:nvSpPr>
              <p:spPr bwMode="auto">
                <a:xfrm>
                  <a:off x="9440545" y="5133165"/>
                  <a:ext cx="196850" cy="1905"/>
                </a:xfrm>
                <a:prstGeom prst="rect">
                  <a:avLst/>
                </a:prstGeom>
                <a:solidFill>
                  <a:srgbClr val="87878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81" name="Rectangle 80">
                  <a:extLst>
                    <a:ext uri="{FF2B5EF4-FFF2-40B4-BE49-F238E27FC236}">
                      <a16:creationId xmlns:a16="http://schemas.microsoft.com/office/drawing/2014/main" xmlns="" id="{A0C4C403-504A-4A05-B0F0-38C78D21BEBA}"/>
                    </a:ext>
                  </a:extLst>
                </p:cNvPr>
                <p:cNvSpPr>
                  <a:spLocks noChangeArrowheads="1"/>
                </p:cNvSpPr>
                <p:nvPr/>
              </p:nvSpPr>
              <p:spPr bwMode="auto">
                <a:xfrm>
                  <a:off x="9440545" y="5135070"/>
                  <a:ext cx="196850" cy="1270"/>
                </a:xfrm>
                <a:prstGeom prst="rect">
                  <a:avLst/>
                </a:prstGeom>
                <a:solidFill>
                  <a:srgbClr val="85858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82" name="Rectangle 81">
                  <a:extLst>
                    <a:ext uri="{FF2B5EF4-FFF2-40B4-BE49-F238E27FC236}">
                      <a16:creationId xmlns:a16="http://schemas.microsoft.com/office/drawing/2014/main" xmlns="" id="{CC39724D-EC74-441E-A997-705C0BB87CF6}"/>
                    </a:ext>
                  </a:extLst>
                </p:cNvPr>
                <p:cNvSpPr>
                  <a:spLocks noChangeArrowheads="1"/>
                </p:cNvSpPr>
                <p:nvPr/>
              </p:nvSpPr>
              <p:spPr bwMode="auto">
                <a:xfrm>
                  <a:off x="9440545" y="5136340"/>
                  <a:ext cx="196850" cy="1905"/>
                </a:xfrm>
                <a:prstGeom prst="rect">
                  <a:avLst/>
                </a:prstGeom>
                <a:solidFill>
                  <a:srgbClr val="82828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83" name="Rectangle 82">
                  <a:extLst>
                    <a:ext uri="{FF2B5EF4-FFF2-40B4-BE49-F238E27FC236}">
                      <a16:creationId xmlns:a16="http://schemas.microsoft.com/office/drawing/2014/main" xmlns="" id="{BE393835-CE0B-4069-9163-491B2D175211}"/>
                    </a:ext>
                  </a:extLst>
                </p:cNvPr>
                <p:cNvSpPr>
                  <a:spLocks noChangeArrowheads="1"/>
                </p:cNvSpPr>
                <p:nvPr/>
              </p:nvSpPr>
              <p:spPr bwMode="auto">
                <a:xfrm>
                  <a:off x="9440545" y="5138245"/>
                  <a:ext cx="196850" cy="190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84" name="Rectangle 83">
                  <a:extLst>
                    <a:ext uri="{FF2B5EF4-FFF2-40B4-BE49-F238E27FC236}">
                      <a16:creationId xmlns:a16="http://schemas.microsoft.com/office/drawing/2014/main" xmlns="" id="{C5E64D9B-463D-41E9-BB63-FE74AE14D6E2}"/>
                    </a:ext>
                  </a:extLst>
                </p:cNvPr>
                <p:cNvSpPr>
                  <a:spLocks noChangeArrowheads="1"/>
                </p:cNvSpPr>
                <p:nvPr/>
              </p:nvSpPr>
              <p:spPr bwMode="auto">
                <a:xfrm>
                  <a:off x="9440545" y="5140150"/>
                  <a:ext cx="196850" cy="190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85" name="Rectangle 84">
                  <a:extLst>
                    <a:ext uri="{FF2B5EF4-FFF2-40B4-BE49-F238E27FC236}">
                      <a16:creationId xmlns:a16="http://schemas.microsoft.com/office/drawing/2014/main" xmlns="" id="{05D1AE2E-7F57-4A40-86B0-6BD16B4C80CE}"/>
                    </a:ext>
                  </a:extLst>
                </p:cNvPr>
                <p:cNvSpPr>
                  <a:spLocks noChangeArrowheads="1"/>
                </p:cNvSpPr>
                <p:nvPr/>
              </p:nvSpPr>
              <p:spPr bwMode="auto">
                <a:xfrm>
                  <a:off x="9693910" y="5000450"/>
                  <a:ext cx="918489" cy="108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p>
                  <a:pPr marL="0" marR="0">
                    <a:lnSpc>
                      <a:spcPct val="107000"/>
                    </a:lnSpc>
                    <a:spcBef>
                      <a:spcPts val="0"/>
                    </a:spcBef>
                    <a:spcAft>
                      <a:spcPts val="800"/>
                    </a:spcAft>
                  </a:pPr>
                  <a:r>
                    <a:rPr lang="en-US" sz="1600" dirty="0">
                      <a:solidFill>
                        <a:srgbClr val="000000"/>
                      </a:solidFill>
                      <a:effectLst/>
                      <a:ea typeface="Calibri" panose="020F0502020204030204" pitchFamily="34" charset="0"/>
                      <a:cs typeface="Times New Roman" panose="02020603050405020304" pitchFamily="18" charset="0"/>
                    </a:rPr>
                    <a:t>High : 3449 m</a:t>
                  </a:r>
                  <a:endParaRPr lang="en-US" sz="1600" dirty="0">
                    <a:effectLst/>
                    <a:ea typeface="Calibri" panose="020F0502020204030204" pitchFamily="34" charset="0"/>
                    <a:cs typeface="Times New Roman" panose="02020603050405020304" pitchFamily="18" charset="0"/>
                  </a:endParaRPr>
                </a:p>
              </p:txBody>
            </p:sp>
            <p:cxnSp>
              <p:nvCxnSpPr>
                <p:cNvPr id="86" name="Line 81">
                  <a:extLst>
                    <a:ext uri="{FF2B5EF4-FFF2-40B4-BE49-F238E27FC236}">
                      <a16:creationId xmlns:a16="http://schemas.microsoft.com/office/drawing/2014/main" xmlns="" id="{30C1F738-F695-4DF1-8330-E18C771542BD}"/>
                    </a:ext>
                  </a:extLst>
                </p:cNvPr>
                <p:cNvCxnSpPr>
                  <a:cxnSpLocks noChangeShapeType="1"/>
                </p:cNvCxnSpPr>
                <p:nvPr/>
              </p:nvCxnSpPr>
              <p:spPr bwMode="auto">
                <a:xfrm>
                  <a:off x="9637395" y="5131260"/>
                  <a:ext cx="1714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cxnSp>
            <p:sp>
              <p:nvSpPr>
                <p:cNvPr id="87" name="Rectangle 86">
                  <a:extLst>
                    <a:ext uri="{FF2B5EF4-FFF2-40B4-BE49-F238E27FC236}">
                      <a16:creationId xmlns:a16="http://schemas.microsoft.com/office/drawing/2014/main" xmlns="" id="{1CCEA4CF-01A6-4148-A52C-6958C135E2CD}"/>
                    </a:ext>
                  </a:extLst>
                </p:cNvPr>
                <p:cNvSpPr>
                  <a:spLocks noChangeArrowheads="1"/>
                </p:cNvSpPr>
                <p:nvPr/>
              </p:nvSpPr>
              <p:spPr bwMode="auto">
                <a:xfrm>
                  <a:off x="9440545" y="5131260"/>
                  <a:ext cx="196850" cy="1905"/>
                </a:xfrm>
                <a:prstGeom prst="rect">
                  <a:avLst/>
                </a:prstGeom>
                <a:solidFill>
                  <a:srgbClr val="7D7D7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88" name="Rectangle 87">
                  <a:extLst>
                    <a:ext uri="{FF2B5EF4-FFF2-40B4-BE49-F238E27FC236}">
                      <a16:creationId xmlns:a16="http://schemas.microsoft.com/office/drawing/2014/main" xmlns="" id="{955A1073-A0C6-43E7-9804-77651DEDCA9C}"/>
                    </a:ext>
                  </a:extLst>
                </p:cNvPr>
                <p:cNvSpPr>
                  <a:spLocks noChangeArrowheads="1"/>
                </p:cNvSpPr>
                <p:nvPr/>
              </p:nvSpPr>
              <p:spPr bwMode="auto">
                <a:xfrm>
                  <a:off x="9440545" y="5133165"/>
                  <a:ext cx="196850" cy="1905"/>
                </a:xfrm>
                <a:prstGeom prst="rect">
                  <a:avLst/>
                </a:prstGeom>
                <a:solidFill>
                  <a:srgbClr val="7A7A7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89" name="Rectangle 88">
                  <a:extLst>
                    <a:ext uri="{FF2B5EF4-FFF2-40B4-BE49-F238E27FC236}">
                      <a16:creationId xmlns:a16="http://schemas.microsoft.com/office/drawing/2014/main" xmlns="" id="{0272BD19-196B-41B8-AF4B-FA4B45CA49F1}"/>
                    </a:ext>
                  </a:extLst>
                </p:cNvPr>
                <p:cNvSpPr>
                  <a:spLocks noChangeArrowheads="1"/>
                </p:cNvSpPr>
                <p:nvPr/>
              </p:nvSpPr>
              <p:spPr bwMode="auto">
                <a:xfrm>
                  <a:off x="9440545" y="5135070"/>
                  <a:ext cx="196850" cy="1270"/>
                </a:xfrm>
                <a:prstGeom prst="rect">
                  <a:avLst/>
                </a:prstGeom>
                <a:solidFill>
                  <a:srgbClr val="78787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90" name="Rectangle 89">
                  <a:extLst>
                    <a:ext uri="{FF2B5EF4-FFF2-40B4-BE49-F238E27FC236}">
                      <a16:creationId xmlns:a16="http://schemas.microsoft.com/office/drawing/2014/main" xmlns="" id="{BDD06BEC-FE6D-4885-B2A8-BD9EB5A968D9}"/>
                    </a:ext>
                  </a:extLst>
                </p:cNvPr>
                <p:cNvSpPr>
                  <a:spLocks noChangeArrowheads="1"/>
                </p:cNvSpPr>
                <p:nvPr/>
              </p:nvSpPr>
              <p:spPr bwMode="auto">
                <a:xfrm>
                  <a:off x="9440545" y="5136340"/>
                  <a:ext cx="196850" cy="1905"/>
                </a:xfrm>
                <a:prstGeom prst="rect">
                  <a:avLst/>
                </a:prstGeom>
                <a:solidFill>
                  <a:srgbClr val="75757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91" name="Rectangle 90">
                  <a:extLst>
                    <a:ext uri="{FF2B5EF4-FFF2-40B4-BE49-F238E27FC236}">
                      <a16:creationId xmlns:a16="http://schemas.microsoft.com/office/drawing/2014/main" xmlns="" id="{462C3A0B-C9E0-480E-91F6-7DC76AF5B5B7}"/>
                    </a:ext>
                  </a:extLst>
                </p:cNvPr>
                <p:cNvSpPr>
                  <a:spLocks noChangeArrowheads="1"/>
                </p:cNvSpPr>
                <p:nvPr/>
              </p:nvSpPr>
              <p:spPr bwMode="auto">
                <a:xfrm>
                  <a:off x="9440545" y="5138245"/>
                  <a:ext cx="196850" cy="1905"/>
                </a:xfrm>
                <a:prstGeom prst="rect">
                  <a:avLst/>
                </a:prstGeom>
                <a:solidFill>
                  <a:srgbClr val="73737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92" name="Rectangle 91">
                  <a:extLst>
                    <a:ext uri="{FF2B5EF4-FFF2-40B4-BE49-F238E27FC236}">
                      <a16:creationId xmlns:a16="http://schemas.microsoft.com/office/drawing/2014/main" xmlns="" id="{F93057FD-E80A-424E-8BF3-E54D9C2EB417}"/>
                    </a:ext>
                  </a:extLst>
                </p:cNvPr>
                <p:cNvSpPr>
                  <a:spLocks noChangeArrowheads="1"/>
                </p:cNvSpPr>
                <p:nvPr/>
              </p:nvSpPr>
              <p:spPr bwMode="auto">
                <a:xfrm>
                  <a:off x="9440545" y="5140150"/>
                  <a:ext cx="196850" cy="1905"/>
                </a:xfrm>
                <a:prstGeom prst="rect">
                  <a:avLst/>
                </a:prstGeom>
                <a:solidFill>
                  <a:srgbClr val="70707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93" name="Rectangle 92">
                  <a:extLst>
                    <a:ext uri="{FF2B5EF4-FFF2-40B4-BE49-F238E27FC236}">
                      <a16:creationId xmlns:a16="http://schemas.microsoft.com/office/drawing/2014/main" xmlns="" id="{7231FBE1-A3EB-4643-9611-37039D5AAAEC}"/>
                    </a:ext>
                  </a:extLst>
                </p:cNvPr>
                <p:cNvSpPr>
                  <a:spLocks noChangeArrowheads="1"/>
                </p:cNvSpPr>
                <p:nvPr/>
              </p:nvSpPr>
              <p:spPr bwMode="auto">
                <a:xfrm>
                  <a:off x="9440545" y="5142055"/>
                  <a:ext cx="196850" cy="1270"/>
                </a:xfrm>
                <a:prstGeom prst="rect">
                  <a:avLst/>
                </a:prstGeom>
                <a:solidFill>
                  <a:srgbClr val="70707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94" name="Rectangle 93">
                  <a:extLst>
                    <a:ext uri="{FF2B5EF4-FFF2-40B4-BE49-F238E27FC236}">
                      <a16:creationId xmlns:a16="http://schemas.microsoft.com/office/drawing/2014/main" xmlns="" id="{40DD9526-1B24-4724-B7A6-7BE6635E31E5}"/>
                    </a:ext>
                  </a:extLst>
                </p:cNvPr>
                <p:cNvSpPr>
                  <a:spLocks noChangeArrowheads="1"/>
                </p:cNvSpPr>
                <p:nvPr/>
              </p:nvSpPr>
              <p:spPr bwMode="auto">
                <a:xfrm>
                  <a:off x="9440545" y="5143325"/>
                  <a:ext cx="196850" cy="1905"/>
                </a:xfrm>
                <a:prstGeom prst="rect">
                  <a:avLst/>
                </a:prstGeom>
                <a:solidFill>
                  <a:srgbClr val="6E6E6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95" name="Rectangle 94">
                  <a:extLst>
                    <a:ext uri="{FF2B5EF4-FFF2-40B4-BE49-F238E27FC236}">
                      <a16:creationId xmlns:a16="http://schemas.microsoft.com/office/drawing/2014/main" xmlns="" id="{7975C2B8-3F84-4B82-AE72-0AB86F42190F}"/>
                    </a:ext>
                  </a:extLst>
                </p:cNvPr>
                <p:cNvSpPr>
                  <a:spLocks noChangeArrowheads="1"/>
                </p:cNvSpPr>
                <p:nvPr/>
              </p:nvSpPr>
              <p:spPr bwMode="auto">
                <a:xfrm>
                  <a:off x="9440545" y="5145230"/>
                  <a:ext cx="196850" cy="1905"/>
                </a:xfrm>
                <a:prstGeom prst="rect">
                  <a:avLst/>
                </a:prstGeom>
                <a:solidFill>
                  <a:srgbClr val="6B6B6B"/>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96" name="Rectangle 95">
                  <a:extLst>
                    <a:ext uri="{FF2B5EF4-FFF2-40B4-BE49-F238E27FC236}">
                      <a16:creationId xmlns:a16="http://schemas.microsoft.com/office/drawing/2014/main" xmlns="" id="{C4930F81-DD5B-4A4E-ACDC-DCC2896C8250}"/>
                    </a:ext>
                  </a:extLst>
                </p:cNvPr>
                <p:cNvSpPr>
                  <a:spLocks noChangeArrowheads="1"/>
                </p:cNvSpPr>
                <p:nvPr/>
              </p:nvSpPr>
              <p:spPr bwMode="auto">
                <a:xfrm>
                  <a:off x="9440545" y="5147135"/>
                  <a:ext cx="196850" cy="1270"/>
                </a:xfrm>
                <a:prstGeom prst="rect">
                  <a:avLst/>
                </a:prstGeom>
                <a:solidFill>
                  <a:srgbClr val="69696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97" name="Rectangle 96">
                  <a:extLst>
                    <a:ext uri="{FF2B5EF4-FFF2-40B4-BE49-F238E27FC236}">
                      <a16:creationId xmlns:a16="http://schemas.microsoft.com/office/drawing/2014/main" xmlns="" id="{15FD88CA-8448-4957-9696-321EF03B57F6}"/>
                    </a:ext>
                  </a:extLst>
                </p:cNvPr>
                <p:cNvSpPr>
                  <a:spLocks noChangeArrowheads="1"/>
                </p:cNvSpPr>
                <p:nvPr/>
              </p:nvSpPr>
              <p:spPr bwMode="auto">
                <a:xfrm>
                  <a:off x="9440545" y="5148405"/>
                  <a:ext cx="196850" cy="1905"/>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98" name="Rectangle 97">
                  <a:extLst>
                    <a:ext uri="{FF2B5EF4-FFF2-40B4-BE49-F238E27FC236}">
                      <a16:creationId xmlns:a16="http://schemas.microsoft.com/office/drawing/2014/main" xmlns="" id="{FAA49D04-6D61-46C7-9F00-6CE4C647EEAE}"/>
                    </a:ext>
                  </a:extLst>
                </p:cNvPr>
                <p:cNvSpPr>
                  <a:spLocks noChangeArrowheads="1"/>
                </p:cNvSpPr>
                <p:nvPr/>
              </p:nvSpPr>
              <p:spPr bwMode="auto">
                <a:xfrm>
                  <a:off x="9440545" y="5150310"/>
                  <a:ext cx="196850" cy="1905"/>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99" name="Rectangle 98">
                  <a:extLst>
                    <a:ext uri="{FF2B5EF4-FFF2-40B4-BE49-F238E27FC236}">
                      <a16:creationId xmlns:a16="http://schemas.microsoft.com/office/drawing/2014/main" xmlns="" id="{D4963B15-3C53-48C8-B215-9675B51C2500}"/>
                    </a:ext>
                  </a:extLst>
                </p:cNvPr>
                <p:cNvSpPr>
                  <a:spLocks noChangeArrowheads="1"/>
                </p:cNvSpPr>
                <p:nvPr/>
              </p:nvSpPr>
              <p:spPr bwMode="auto">
                <a:xfrm>
                  <a:off x="9440545" y="5152215"/>
                  <a:ext cx="196850" cy="1270"/>
                </a:xfrm>
                <a:prstGeom prst="rect">
                  <a:avLst/>
                </a:prstGeom>
                <a:solidFill>
                  <a:srgbClr val="63636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00" name="Rectangle 99">
                  <a:extLst>
                    <a:ext uri="{FF2B5EF4-FFF2-40B4-BE49-F238E27FC236}">
                      <a16:creationId xmlns:a16="http://schemas.microsoft.com/office/drawing/2014/main" xmlns="" id="{B8F97BCE-AA71-4076-AF91-ECADDAE7F111}"/>
                    </a:ext>
                  </a:extLst>
                </p:cNvPr>
                <p:cNvSpPr>
                  <a:spLocks noChangeArrowheads="1"/>
                </p:cNvSpPr>
                <p:nvPr/>
              </p:nvSpPr>
              <p:spPr bwMode="auto">
                <a:xfrm>
                  <a:off x="9440545" y="5153485"/>
                  <a:ext cx="196850" cy="1905"/>
                </a:xfrm>
                <a:prstGeom prst="rect">
                  <a:avLst/>
                </a:prstGeom>
                <a:solidFill>
                  <a:srgbClr val="61616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01" name="Rectangle 100">
                  <a:extLst>
                    <a:ext uri="{FF2B5EF4-FFF2-40B4-BE49-F238E27FC236}">
                      <a16:creationId xmlns:a16="http://schemas.microsoft.com/office/drawing/2014/main" xmlns="" id="{342DCADB-92FF-41D4-8C6F-6B35D2C8F998}"/>
                    </a:ext>
                  </a:extLst>
                </p:cNvPr>
                <p:cNvSpPr>
                  <a:spLocks noChangeArrowheads="1"/>
                </p:cNvSpPr>
                <p:nvPr/>
              </p:nvSpPr>
              <p:spPr bwMode="auto">
                <a:xfrm>
                  <a:off x="9440545" y="5155390"/>
                  <a:ext cx="196850" cy="1905"/>
                </a:xfrm>
                <a:prstGeom prst="rect">
                  <a:avLst/>
                </a:prstGeom>
                <a:solidFill>
                  <a:srgbClr val="5E5E5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02" name="Rectangle 101">
                  <a:extLst>
                    <a:ext uri="{FF2B5EF4-FFF2-40B4-BE49-F238E27FC236}">
                      <a16:creationId xmlns:a16="http://schemas.microsoft.com/office/drawing/2014/main" xmlns="" id="{1A587F59-6CE1-407B-8EC7-12D21ED02A63}"/>
                    </a:ext>
                  </a:extLst>
                </p:cNvPr>
                <p:cNvSpPr>
                  <a:spLocks noChangeArrowheads="1"/>
                </p:cNvSpPr>
                <p:nvPr/>
              </p:nvSpPr>
              <p:spPr bwMode="auto">
                <a:xfrm>
                  <a:off x="9440545" y="5157295"/>
                  <a:ext cx="196850" cy="1270"/>
                </a:xfrm>
                <a:prstGeom prst="rect">
                  <a:avLst/>
                </a:prstGeom>
                <a:solidFill>
                  <a:srgbClr val="5C5C5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03" name="Rectangle 102">
                  <a:extLst>
                    <a:ext uri="{FF2B5EF4-FFF2-40B4-BE49-F238E27FC236}">
                      <a16:creationId xmlns:a16="http://schemas.microsoft.com/office/drawing/2014/main" xmlns="" id="{4D61AD73-A52D-4678-B646-654F600BBB5F}"/>
                    </a:ext>
                  </a:extLst>
                </p:cNvPr>
                <p:cNvSpPr>
                  <a:spLocks noChangeArrowheads="1"/>
                </p:cNvSpPr>
                <p:nvPr/>
              </p:nvSpPr>
              <p:spPr bwMode="auto">
                <a:xfrm>
                  <a:off x="9440545" y="5158565"/>
                  <a:ext cx="196850" cy="1905"/>
                </a:xfrm>
                <a:prstGeom prst="rect">
                  <a:avLst/>
                </a:prstGeom>
                <a:solidFill>
                  <a:srgbClr val="5C5C5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04" name="Rectangle 103">
                  <a:extLst>
                    <a:ext uri="{FF2B5EF4-FFF2-40B4-BE49-F238E27FC236}">
                      <a16:creationId xmlns:a16="http://schemas.microsoft.com/office/drawing/2014/main" xmlns="" id="{3F9B0E35-03C4-4E4F-AC00-017CE28CFE29}"/>
                    </a:ext>
                  </a:extLst>
                </p:cNvPr>
                <p:cNvSpPr>
                  <a:spLocks noChangeArrowheads="1"/>
                </p:cNvSpPr>
                <p:nvPr/>
              </p:nvSpPr>
              <p:spPr bwMode="auto">
                <a:xfrm>
                  <a:off x="9440545" y="5160470"/>
                  <a:ext cx="196850" cy="1905"/>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05" name="Rectangle 104">
                  <a:extLst>
                    <a:ext uri="{FF2B5EF4-FFF2-40B4-BE49-F238E27FC236}">
                      <a16:creationId xmlns:a16="http://schemas.microsoft.com/office/drawing/2014/main" xmlns="" id="{D1A1993D-0503-4DE0-8E1A-F3920983AB7C}"/>
                    </a:ext>
                  </a:extLst>
                </p:cNvPr>
                <p:cNvSpPr>
                  <a:spLocks noChangeArrowheads="1"/>
                </p:cNvSpPr>
                <p:nvPr/>
              </p:nvSpPr>
              <p:spPr bwMode="auto">
                <a:xfrm>
                  <a:off x="9440545" y="5162375"/>
                  <a:ext cx="196850" cy="1270"/>
                </a:xfrm>
                <a:prstGeom prst="rect">
                  <a:avLst/>
                </a:prstGeom>
                <a:solidFill>
                  <a:srgbClr val="57575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06" name="Rectangle 105">
                  <a:extLst>
                    <a:ext uri="{FF2B5EF4-FFF2-40B4-BE49-F238E27FC236}">
                      <a16:creationId xmlns:a16="http://schemas.microsoft.com/office/drawing/2014/main" xmlns="" id="{793ABFA6-B6D3-4894-A618-2C2A3D8C2602}"/>
                    </a:ext>
                  </a:extLst>
                </p:cNvPr>
                <p:cNvSpPr>
                  <a:spLocks noChangeArrowheads="1"/>
                </p:cNvSpPr>
                <p:nvPr/>
              </p:nvSpPr>
              <p:spPr bwMode="auto">
                <a:xfrm>
                  <a:off x="9440545" y="5163645"/>
                  <a:ext cx="196850" cy="1905"/>
                </a:xfrm>
                <a:prstGeom prst="rect">
                  <a:avLst/>
                </a:prstGeom>
                <a:solidFill>
                  <a:srgbClr val="54545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07" name="Rectangle 106">
                  <a:extLst>
                    <a:ext uri="{FF2B5EF4-FFF2-40B4-BE49-F238E27FC236}">
                      <a16:creationId xmlns:a16="http://schemas.microsoft.com/office/drawing/2014/main" xmlns="" id="{12E1C0D7-A292-4ACE-A6CA-C61EF35503C0}"/>
                    </a:ext>
                  </a:extLst>
                </p:cNvPr>
                <p:cNvSpPr>
                  <a:spLocks noChangeArrowheads="1"/>
                </p:cNvSpPr>
                <p:nvPr/>
              </p:nvSpPr>
              <p:spPr bwMode="auto">
                <a:xfrm>
                  <a:off x="9440545" y="5165550"/>
                  <a:ext cx="196850" cy="1905"/>
                </a:xfrm>
                <a:prstGeom prst="rect">
                  <a:avLst/>
                </a:prstGeom>
                <a:solidFill>
                  <a:srgbClr val="52525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08" name="Rectangle 107">
                  <a:extLst>
                    <a:ext uri="{FF2B5EF4-FFF2-40B4-BE49-F238E27FC236}">
                      <a16:creationId xmlns:a16="http://schemas.microsoft.com/office/drawing/2014/main" xmlns="" id="{753E1493-2D5B-4D1A-B979-A0E2F98D7546}"/>
                    </a:ext>
                  </a:extLst>
                </p:cNvPr>
                <p:cNvSpPr>
                  <a:spLocks noChangeArrowheads="1"/>
                </p:cNvSpPr>
                <p:nvPr/>
              </p:nvSpPr>
              <p:spPr bwMode="auto">
                <a:xfrm>
                  <a:off x="9440545" y="5167455"/>
                  <a:ext cx="196850" cy="1270"/>
                </a:xfrm>
                <a:prstGeom prst="rect">
                  <a:avLst/>
                </a:prstGeom>
                <a:solidFill>
                  <a:srgbClr val="52525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09" name="Rectangle 108">
                  <a:extLst>
                    <a:ext uri="{FF2B5EF4-FFF2-40B4-BE49-F238E27FC236}">
                      <a16:creationId xmlns:a16="http://schemas.microsoft.com/office/drawing/2014/main" xmlns="" id="{A4F977F7-6C07-43C1-BFC8-A6A1F0334E7E}"/>
                    </a:ext>
                  </a:extLst>
                </p:cNvPr>
                <p:cNvSpPr>
                  <a:spLocks noChangeArrowheads="1"/>
                </p:cNvSpPr>
                <p:nvPr/>
              </p:nvSpPr>
              <p:spPr bwMode="auto">
                <a:xfrm>
                  <a:off x="9440545" y="5168725"/>
                  <a:ext cx="196850" cy="1905"/>
                </a:xfrm>
                <a:prstGeom prst="rect">
                  <a:avLst/>
                </a:prstGeom>
                <a:solidFill>
                  <a:srgbClr val="4F4F4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10" name="Rectangle 109">
                  <a:extLst>
                    <a:ext uri="{FF2B5EF4-FFF2-40B4-BE49-F238E27FC236}">
                      <a16:creationId xmlns:a16="http://schemas.microsoft.com/office/drawing/2014/main" xmlns="" id="{830E597F-FA5B-45C9-8213-9A7DC81FE3C1}"/>
                    </a:ext>
                  </a:extLst>
                </p:cNvPr>
                <p:cNvSpPr>
                  <a:spLocks noChangeArrowheads="1"/>
                </p:cNvSpPr>
                <p:nvPr/>
              </p:nvSpPr>
              <p:spPr bwMode="auto">
                <a:xfrm>
                  <a:off x="9440545" y="5170630"/>
                  <a:ext cx="196850" cy="1905"/>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11" name="Rectangle 110">
                  <a:extLst>
                    <a:ext uri="{FF2B5EF4-FFF2-40B4-BE49-F238E27FC236}">
                      <a16:creationId xmlns:a16="http://schemas.microsoft.com/office/drawing/2014/main" xmlns="" id="{412E0B07-6F73-43E2-80DE-8EDFCC59252D}"/>
                    </a:ext>
                  </a:extLst>
                </p:cNvPr>
                <p:cNvSpPr>
                  <a:spLocks noChangeArrowheads="1"/>
                </p:cNvSpPr>
                <p:nvPr/>
              </p:nvSpPr>
              <p:spPr bwMode="auto">
                <a:xfrm>
                  <a:off x="9440545" y="5172535"/>
                  <a:ext cx="196850" cy="1905"/>
                </a:xfrm>
                <a:prstGeom prst="rect">
                  <a:avLst/>
                </a:prstGeom>
                <a:solidFill>
                  <a:srgbClr val="4A4A4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12" name="Rectangle 111">
                  <a:extLst>
                    <a:ext uri="{FF2B5EF4-FFF2-40B4-BE49-F238E27FC236}">
                      <a16:creationId xmlns:a16="http://schemas.microsoft.com/office/drawing/2014/main" xmlns="" id="{D3E7A8FA-45E2-40D5-9CF2-EF2EFC0F6EF6}"/>
                    </a:ext>
                  </a:extLst>
                </p:cNvPr>
                <p:cNvSpPr>
                  <a:spLocks noChangeArrowheads="1"/>
                </p:cNvSpPr>
                <p:nvPr/>
              </p:nvSpPr>
              <p:spPr bwMode="auto">
                <a:xfrm>
                  <a:off x="9440545" y="5174440"/>
                  <a:ext cx="196850" cy="1270"/>
                </a:xfrm>
                <a:prstGeom prst="rect">
                  <a:avLst/>
                </a:prstGeom>
                <a:solidFill>
                  <a:srgbClr val="47474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13" name="Rectangle 112">
                  <a:extLst>
                    <a:ext uri="{FF2B5EF4-FFF2-40B4-BE49-F238E27FC236}">
                      <a16:creationId xmlns:a16="http://schemas.microsoft.com/office/drawing/2014/main" xmlns="" id="{5C3C1DEA-CFF8-4AFF-A665-429D03D9681F}"/>
                    </a:ext>
                  </a:extLst>
                </p:cNvPr>
                <p:cNvSpPr>
                  <a:spLocks noChangeArrowheads="1"/>
                </p:cNvSpPr>
                <p:nvPr/>
              </p:nvSpPr>
              <p:spPr bwMode="auto">
                <a:xfrm>
                  <a:off x="9440545" y="5175710"/>
                  <a:ext cx="196850" cy="1905"/>
                </a:xfrm>
                <a:prstGeom prst="rect">
                  <a:avLst/>
                </a:prstGeom>
                <a:solidFill>
                  <a:srgbClr val="47474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14" name="Rectangle 113">
                  <a:extLst>
                    <a:ext uri="{FF2B5EF4-FFF2-40B4-BE49-F238E27FC236}">
                      <a16:creationId xmlns:a16="http://schemas.microsoft.com/office/drawing/2014/main" xmlns="" id="{70635ACC-BD38-4240-8FD1-0061B574D40E}"/>
                    </a:ext>
                  </a:extLst>
                </p:cNvPr>
                <p:cNvSpPr>
                  <a:spLocks noChangeArrowheads="1"/>
                </p:cNvSpPr>
                <p:nvPr/>
              </p:nvSpPr>
              <p:spPr bwMode="auto">
                <a:xfrm>
                  <a:off x="9440545" y="5177615"/>
                  <a:ext cx="196850" cy="1905"/>
                </a:xfrm>
                <a:prstGeom prst="rect">
                  <a:avLst/>
                </a:prstGeom>
                <a:solidFill>
                  <a:srgbClr val="45454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15" name="Rectangle 114">
                  <a:extLst>
                    <a:ext uri="{FF2B5EF4-FFF2-40B4-BE49-F238E27FC236}">
                      <a16:creationId xmlns:a16="http://schemas.microsoft.com/office/drawing/2014/main" xmlns="" id="{25CBB025-336C-4584-868B-6515590A3AEC}"/>
                    </a:ext>
                  </a:extLst>
                </p:cNvPr>
                <p:cNvSpPr>
                  <a:spLocks noChangeArrowheads="1"/>
                </p:cNvSpPr>
                <p:nvPr/>
              </p:nvSpPr>
              <p:spPr bwMode="auto">
                <a:xfrm>
                  <a:off x="9440545" y="5179520"/>
                  <a:ext cx="196850" cy="1270"/>
                </a:xfrm>
                <a:prstGeom prst="rect">
                  <a:avLst/>
                </a:prstGeom>
                <a:solidFill>
                  <a:srgbClr val="42424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16" name="Rectangle 115">
                  <a:extLst>
                    <a:ext uri="{FF2B5EF4-FFF2-40B4-BE49-F238E27FC236}">
                      <a16:creationId xmlns:a16="http://schemas.microsoft.com/office/drawing/2014/main" xmlns="" id="{B5BC373F-4116-4DE2-98E9-AFA5EE70E7A8}"/>
                    </a:ext>
                  </a:extLst>
                </p:cNvPr>
                <p:cNvSpPr>
                  <a:spLocks noChangeArrowheads="1"/>
                </p:cNvSpPr>
                <p:nvPr/>
              </p:nvSpPr>
              <p:spPr bwMode="auto">
                <a:xfrm>
                  <a:off x="9440545" y="5180790"/>
                  <a:ext cx="196850" cy="1905"/>
                </a:xfrm>
                <a:prstGeom prst="rect">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17" name="Rectangle 116">
                  <a:extLst>
                    <a:ext uri="{FF2B5EF4-FFF2-40B4-BE49-F238E27FC236}">
                      <a16:creationId xmlns:a16="http://schemas.microsoft.com/office/drawing/2014/main" xmlns="" id="{036CC14C-F1EE-4138-9F08-D21FF7A6BAF7}"/>
                    </a:ext>
                  </a:extLst>
                </p:cNvPr>
                <p:cNvSpPr>
                  <a:spLocks noChangeArrowheads="1"/>
                </p:cNvSpPr>
                <p:nvPr/>
              </p:nvSpPr>
              <p:spPr bwMode="auto">
                <a:xfrm>
                  <a:off x="9440545" y="5182695"/>
                  <a:ext cx="196850" cy="1905"/>
                </a:xfrm>
                <a:prstGeom prst="rect">
                  <a:avLst/>
                </a:prstGeom>
                <a:solidFill>
                  <a:srgbClr val="3D3D3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18" name="Rectangle 117">
                  <a:extLst>
                    <a:ext uri="{FF2B5EF4-FFF2-40B4-BE49-F238E27FC236}">
                      <a16:creationId xmlns:a16="http://schemas.microsoft.com/office/drawing/2014/main" xmlns="" id="{713F599D-0B46-427E-A648-3076FF785186}"/>
                    </a:ext>
                  </a:extLst>
                </p:cNvPr>
                <p:cNvSpPr>
                  <a:spLocks noChangeArrowheads="1"/>
                </p:cNvSpPr>
                <p:nvPr/>
              </p:nvSpPr>
              <p:spPr bwMode="auto">
                <a:xfrm>
                  <a:off x="9440545" y="5184600"/>
                  <a:ext cx="196850" cy="1270"/>
                </a:xfrm>
                <a:prstGeom prst="rect">
                  <a:avLst/>
                </a:prstGeom>
                <a:solidFill>
                  <a:srgbClr val="3D3D3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19" name="Rectangle 118">
                  <a:extLst>
                    <a:ext uri="{FF2B5EF4-FFF2-40B4-BE49-F238E27FC236}">
                      <a16:creationId xmlns:a16="http://schemas.microsoft.com/office/drawing/2014/main" xmlns="" id="{2E0A5C42-60C2-414F-8E23-0D47E404A0EB}"/>
                    </a:ext>
                  </a:extLst>
                </p:cNvPr>
                <p:cNvSpPr>
                  <a:spLocks noChangeArrowheads="1"/>
                </p:cNvSpPr>
                <p:nvPr/>
              </p:nvSpPr>
              <p:spPr bwMode="auto">
                <a:xfrm>
                  <a:off x="9440545" y="5185870"/>
                  <a:ext cx="196850" cy="1905"/>
                </a:xfrm>
                <a:prstGeom prst="rect">
                  <a:avLst/>
                </a:prstGeom>
                <a:solidFill>
                  <a:srgbClr val="3B3B3B"/>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20" name="Rectangle 119">
                  <a:extLst>
                    <a:ext uri="{FF2B5EF4-FFF2-40B4-BE49-F238E27FC236}">
                      <a16:creationId xmlns:a16="http://schemas.microsoft.com/office/drawing/2014/main" xmlns="" id="{8A2219F0-DE9A-4E89-ACDD-F21B006C86C0}"/>
                    </a:ext>
                  </a:extLst>
                </p:cNvPr>
                <p:cNvSpPr>
                  <a:spLocks noChangeArrowheads="1"/>
                </p:cNvSpPr>
                <p:nvPr/>
              </p:nvSpPr>
              <p:spPr bwMode="auto">
                <a:xfrm>
                  <a:off x="9440545" y="5187775"/>
                  <a:ext cx="196850" cy="1905"/>
                </a:xfrm>
                <a:prstGeom prst="rect">
                  <a:avLst/>
                </a:prstGeom>
                <a:solidFill>
                  <a:srgbClr val="38383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21" name="Rectangle 120">
                  <a:extLst>
                    <a:ext uri="{FF2B5EF4-FFF2-40B4-BE49-F238E27FC236}">
                      <a16:creationId xmlns:a16="http://schemas.microsoft.com/office/drawing/2014/main" xmlns="" id="{D8D8AED5-B3B6-40C1-8B83-25889A86B63D}"/>
                    </a:ext>
                  </a:extLst>
                </p:cNvPr>
                <p:cNvSpPr>
                  <a:spLocks noChangeArrowheads="1"/>
                </p:cNvSpPr>
                <p:nvPr/>
              </p:nvSpPr>
              <p:spPr bwMode="auto">
                <a:xfrm>
                  <a:off x="9440545" y="5189680"/>
                  <a:ext cx="196850" cy="1270"/>
                </a:xfrm>
                <a:prstGeom prst="rect">
                  <a:avLst/>
                </a:prstGeom>
                <a:solidFill>
                  <a:srgbClr val="36363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22" name="Rectangle 121">
                  <a:extLst>
                    <a:ext uri="{FF2B5EF4-FFF2-40B4-BE49-F238E27FC236}">
                      <a16:creationId xmlns:a16="http://schemas.microsoft.com/office/drawing/2014/main" xmlns="" id="{88A99D33-7867-42A3-9D2C-81828B703344}"/>
                    </a:ext>
                  </a:extLst>
                </p:cNvPr>
                <p:cNvSpPr>
                  <a:spLocks noChangeArrowheads="1"/>
                </p:cNvSpPr>
                <p:nvPr/>
              </p:nvSpPr>
              <p:spPr bwMode="auto">
                <a:xfrm>
                  <a:off x="9440545" y="5190950"/>
                  <a:ext cx="196850" cy="1905"/>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23" name="Rectangle 122">
                  <a:extLst>
                    <a:ext uri="{FF2B5EF4-FFF2-40B4-BE49-F238E27FC236}">
                      <a16:creationId xmlns:a16="http://schemas.microsoft.com/office/drawing/2014/main" xmlns="" id="{C3E87C54-91C4-46B4-8A69-BD0ED88BEAF3}"/>
                    </a:ext>
                  </a:extLst>
                </p:cNvPr>
                <p:cNvSpPr>
                  <a:spLocks noChangeArrowheads="1"/>
                </p:cNvSpPr>
                <p:nvPr/>
              </p:nvSpPr>
              <p:spPr bwMode="auto">
                <a:xfrm>
                  <a:off x="9440545" y="5192855"/>
                  <a:ext cx="196850" cy="1905"/>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24" name="Rectangle 123">
                  <a:extLst>
                    <a:ext uri="{FF2B5EF4-FFF2-40B4-BE49-F238E27FC236}">
                      <a16:creationId xmlns:a16="http://schemas.microsoft.com/office/drawing/2014/main" xmlns="" id="{99B22147-B2A4-4437-A5B0-8A4551AF301F}"/>
                    </a:ext>
                  </a:extLst>
                </p:cNvPr>
                <p:cNvSpPr>
                  <a:spLocks noChangeArrowheads="1"/>
                </p:cNvSpPr>
                <p:nvPr/>
              </p:nvSpPr>
              <p:spPr bwMode="auto">
                <a:xfrm>
                  <a:off x="9440545" y="5194760"/>
                  <a:ext cx="196850" cy="1270"/>
                </a:xfrm>
                <a:prstGeom prst="rect">
                  <a:avLst/>
                </a:prstGeom>
                <a:solidFill>
                  <a:srgbClr val="30303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25" name="Rectangle 124">
                  <a:extLst>
                    <a:ext uri="{FF2B5EF4-FFF2-40B4-BE49-F238E27FC236}">
                      <a16:creationId xmlns:a16="http://schemas.microsoft.com/office/drawing/2014/main" xmlns="" id="{0F1443BC-907E-40D7-8174-30DD7B8A6B40}"/>
                    </a:ext>
                  </a:extLst>
                </p:cNvPr>
                <p:cNvSpPr>
                  <a:spLocks noChangeArrowheads="1"/>
                </p:cNvSpPr>
                <p:nvPr/>
              </p:nvSpPr>
              <p:spPr bwMode="auto">
                <a:xfrm>
                  <a:off x="9440545" y="5196030"/>
                  <a:ext cx="196850" cy="1905"/>
                </a:xfrm>
                <a:prstGeom prst="rect">
                  <a:avLst/>
                </a:prstGeom>
                <a:solidFill>
                  <a:srgbClr val="2E2E2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26" name="Rectangle 125">
                  <a:extLst>
                    <a:ext uri="{FF2B5EF4-FFF2-40B4-BE49-F238E27FC236}">
                      <a16:creationId xmlns:a16="http://schemas.microsoft.com/office/drawing/2014/main" xmlns="" id="{3451395C-0DE3-48CE-82BB-ABCCF8C04075}"/>
                    </a:ext>
                  </a:extLst>
                </p:cNvPr>
                <p:cNvSpPr>
                  <a:spLocks noChangeArrowheads="1"/>
                </p:cNvSpPr>
                <p:nvPr/>
              </p:nvSpPr>
              <p:spPr bwMode="auto">
                <a:xfrm>
                  <a:off x="9440545" y="5197935"/>
                  <a:ext cx="196850" cy="1905"/>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27" name="Rectangle 126">
                  <a:extLst>
                    <a:ext uri="{FF2B5EF4-FFF2-40B4-BE49-F238E27FC236}">
                      <a16:creationId xmlns:a16="http://schemas.microsoft.com/office/drawing/2014/main" xmlns="" id="{7AD0AAE2-86B6-4922-B369-ACD2E9909779}"/>
                    </a:ext>
                  </a:extLst>
                </p:cNvPr>
                <p:cNvSpPr>
                  <a:spLocks noChangeArrowheads="1"/>
                </p:cNvSpPr>
                <p:nvPr/>
              </p:nvSpPr>
              <p:spPr bwMode="auto">
                <a:xfrm>
                  <a:off x="9440545" y="5199840"/>
                  <a:ext cx="196850" cy="1905"/>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28" name="Rectangle 127">
                  <a:extLst>
                    <a:ext uri="{FF2B5EF4-FFF2-40B4-BE49-F238E27FC236}">
                      <a16:creationId xmlns:a16="http://schemas.microsoft.com/office/drawing/2014/main" xmlns="" id="{047A2A17-8EE2-4707-83B6-DAFD9511F5FD}"/>
                    </a:ext>
                  </a:extLst>
                </p:cNvPr>
                <p:cNvSpPr>
                  <a:spLocks noChangeArrowheads="1"/>
                </p:cNvSpPr>
                <p:nvPr/>
              </p:nvSpPr>
              <p:spPr bwMode="auto">
                <a:xfrm>
                  <a:off x="9440545" y="5201745"/>
                  <a:ext cx="196850" cy="1270"/>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29" name="Rectangle 128">
                  <a:extLst>
                    <a:ext uri="{FF2B5EF4-FFF2-40B4-BE49-F238E27FC236}">
                      <a16:creationId xmlns:a16="http://schemas.microsoft.com/office/drawing/2014/main" xmlns="" id="{916E3CFF-3D44-4DF3-B554-19D86500F8E1}"/>
                    </a:ext>
                  </a:extLst>
                </p:cNvPr>
                <p:cNvSpPr>
                  <a:spLocks noChangeArrowheads="1"/>
                </p:cNvSpPr>
                <p:nvPr/>
              </p:nvSpPr>
              <p:spPr bwMode="auto">
                <a:xfrm>
                  <a:off x="9440545" y="5203015"/>
                  <a:ext cx="196850" cy="1905"/>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30" name="Rectangle 129">
                  <a:extLst>
                    <a:ext uri="{FF2B5EF4-FFF2-40B4-BE49-F238E27FC236}">
                      <a16:creationId xmlns:a16="http://schemas.microsoft.com/office/drawing/2014/main" xmlns="" id="{CE89896D-8FB8-4892-9C91-627B162DDC6C}"/>
                    </a:ext>
                  </a:extLst>
                </p:cNvPr>
                <p:cNvSpPr>
                  <a:spLocks noChangeArrowheads="1"/>
                </p:cNvSpPr>
                <p:nvPr/>
              </p:nvSpPr>
              <p:spPr bwMode="auto">
                <a:xfrm>
                  <a:off x="9440545" y="5204920"/>
                  <a:ext cx="196850" cy="1905"/>
                </a:xfrm>
                <a:prstGeom prst="rect">
                  <a:avLst/>
                </a:prstGeom>
                <a:solidFill>
                  <a:srgbClr val="24242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31" name="Rectangle 130">
                  <a:extLst>
                    <a:ext uri="{FF2B5EF4-FFF2-40B4-BE49-F238E27FC236}">
                      <a16:creationId xmlns:a16="http://schemas.microsoft.com/office/drawing/2014/main" xmlns="" id="{9B63E7A3-9BC2-46E4-82EB-6D46E51AC92B}"/>
                    </a:ext>
                  </a:extLst>
                </p:cNvPr>
                <p:cNvSpPr>
                  <a:spLocks noChangeArrowheads="1"/>
                </p:cNvSpPr>
                <p:nvPr/>
              </p:nvSpPr>
              <p:spPr bwMode="auto">
                <a:xfrm>
                  <a:off x="9440545" y="5206825"/>
                  <a:ext cx="196850" cy="1270"/>
                </a:xfrm>
                <a:prstGeom prst="rect">
                  <a:avLst/>
                </a:prstGeom>
                <a:solidFill>
                  <a:srgbClr val="21212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32" name="Rectangle 131">
                  <a:extLst>
                    <a:ext uri="{FF2B5EF4-FFF2-40B4-BE49-F238E27FC236}">
                      <a16:creationId xmlns:a16="http://schemas.microsoft.com/office/drawing/2014/main" xmlns="" id="{ECAC69A7-D960-4FCF-8F37-23A97A6F805E}"/>
                    </a:ext>
                  </a:extLst>
                </p:cNvPr>
                <p:cNvSpPr>
                  <a:spLocks noChangeArrowheads="1"/>
                </p:cNvSpPr>
                <p:nvPr/>
              </p:nvSpPr>
              <p:spPr bwMode="auto">
                <a:xfrm>
                  <a:off x="9440545" y="5208095"/>
                  <a:ext cx="196850" cy="1905"/>
                </a:xfrm>
                <a:prstGeom prst="rect">
                  <a:avLst/>
                </a:prstGeom>
                <a:solidFill>
                  <a:srgbClr val="1F1F1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33" name="Rectangle 132">
                  <a:extLst>
                    <a:ext uri="{FF2B5EF4-FFF2-40B4-BE49-F238E27FC236}">
                      <a16:creationId xmlns:a16="http://schemas.microsoft.com/office/drawing/2014/main" xmlns="" id="{36578E3F-B1AB-4089-97ED-FEC329A5BA07}"/>
                    </a:ext>
                  </a:extLst>
                </p:cNvPr>
                <p:cNvSpPr>
                  <a:spLocks noChangeArrowheads="1"/>
                </p:cNvSpPr>
                <p:nvPr/>
              </p:nvSpPr>
              <p:spPr bwMode="auto">
                <a:xfrm>
                  <a:off x="9440545" y="5210000"/>
                  <a:ext cx="196850" cy="1905"/>
                </a:xfrm>
                <a:prstGeom prst="rect">
                  <a:avLst/>
                </a:prstGeom>
                <a:solidFill>
                  <a:srgbClr val="1F1F1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34" name="Rectangle 133">
                  <a:extLst>
                    <a:ext uri="{FF2B5EF4-FFF2-40B4-BE49-F238E27FC236}">
                      <a16:creationId xmlns:a16="http://schemas.microsoft.com/office/drawing/2014/main" xmlns="" id="{0CFBB49D-7C3F-410C-8A18-529EFC5D7CE5}"/>
                    </a:ext>
                  </a:extLst>
                </p:cNvPr>
                <p:cNvSpPr>
                  <a:spLocks noChangeArrowheads="1"/>
                </p:cNvSpPr>
                <p:nvPr/>
              </p:nvSpPr>
              <p:spPr bwMode="auto">
                <a:xfrm>
                  <a:off x="9440545" y="5211905"/>
                  <a:ext cx="196850" cy="1270"/>
                </a:xfrm>
                <a:prstGeom prst="rect">
                  <a:avLst/>
                </a:prstGeom>
                <a:solidFill>
                  <a:srgbClr val="1C1C1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35" name="Rectangle 134">
                  <a:extLst>
                    <a:ext uri="{FF2B5EF4-FFF2-40B4-BE49-F238E27FC236}">
                      <a16:creationId xmlns:a16="http://schemas.microsoft.com/office/drawing/2014/main" xmlns="" id="{A84ED2C0-6A02-46C3-8E76-A8EA16011A0A}"/>
                    </a:ext>
                  </a:extLst>
                </p:cNvPr>
                <p:cNvSpPr>
                  <a:spLocks noChangeArrowheads="1"/>
                </p:cNvSpPr>
                <p:nvPr/>
              </p:nvSpPr>
              <p:spPr bwMode="auto">
                <a:xfrm>
                  <a:off x="9440545" y="5213175"/>
                  <a:ext cx="196850" cy="1905"/>
                </a:xfrm>
                <a:prstGeom prst="rect">
                  <a:avLst/>
                </a:prstGeom>
                <a:solidFill>
                  <a:srgbClr val="1A1A1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36" name="Rectangle 135">
                  <a:extLst>
                    <a:ext uri="{FF2B5EF4-FFF2-40B4-BE49-F238E27FC236}">
                      <a16:creationId xmlns:a16="http://schemas.microsoft.com/office/drawing/2014/main" xmlns="" id="{3C59A173-4900-4939-BB53-C02A761B1C42}"/>
                    </a:ext>
                  </a:extLst>
                </p:cNvPr>
                <p:cNvSpPr>
                  <a:spLocks noChangeArrowheads="1"/>
                </p:cNvSpPr>
                <p:nvPr/>
              </p:nvSpPr>
              <p:spPr bwMode="auto">
                <a:xfrm>
                  <a:off x="9440545" y="5215080"/>
                  <a:ext cx="196850" cy="1905"/>
                </a:xfrm>
                <a:prstGeom prst="rect">
                  <a:avLst/>
                </a:prstGeom>
                <a:solidFill>
                  <a:srgbClr val="17171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37" name="Rectangle 136">
                  <a:extLst>
                    <a:ext uri="{FF2B5EF4-FFF2-40B4-BE49-F238E27FC236}">
                      <a16:creationId xmlns:a16="http://schemas.microsoft.com/office/drawing/2014/main" xmlns="" id="{4C4029E8-F23E-45A8-9580-47BB6B493C1B}"/>
                    </a:ext>
                  </a:extLst>
                </p:cNvPr>
                <p:cNvSpPr>
                  <a:spLocks noChangeArrowheads="1"/>
                </p:cNvSpPr>
                <p:nvPr/>
              </p:nvSpPr>
              <p:spPr bwMode="auto">
                <a:xfrm>
                  <a:off x="9440545" y="5216985"/>
                  <a:ext cx="196850" cy="1270"/>
                </a:xfrm>
                <a:prstGeom prst="rect">
                  <a:avLst/>
                </a:prstGeom>
                <a:solidFill>
                  <a:srgbClr val="14141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38" name="Rectangle 137">
                  <a:extLst>
                    <a:ext uri="{FF2B5EF4-FFF2-40B4-BE49-F238E27FC236}">
                      <a16:creationId xmlns:a16="http://schemas.microsoft.com/office/drawing/2014/main" xmlns="" id="{C32D1D65-E92D-4366-ABDD-064706C003C0}"/>
                    </a:ext>
                  </a:extLst>
                </p:cNvPr>
                <p:cNvSpPr>
                  <a:spLocks noChangeArrowheads="1"/>
                </p:cNvSpPr>
                <p:nvPr/>
              </p:nvSpPr>
              <p:spPr bwMode="auto">
                <a:xfrm>
                  <a:off x="9440545" y="5218255"/>
                  <a:ext cx="196850" cy="1905"/>
                </a:xfrm>
                <a:prstGeom prst="rect">
                  <a:avLst/>
                </a:prstGeom>
                <a:solidFill>
                  <a:srgbClr val="14141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39" name="Rectangle 138">
                  <a:extLst>
                    <a:ext uri="{FF2B5EF4-FFF2-40B4-BE49-F238E27FC236}">
                      <a16:creationId xmlns:a16="http://schemas.microsoft.com/office/drawing/2014/main" xmlns="" id="{2BB56ED4-FA98-41F0-9893-A014BB104AEF}"/>
                    </a:ext>
                  </a:extLst>
                </p:cNvPr>
                <p:cNvSpPr>
                  <a:spLocks noChangeArrowheads="1"/>
                </p:cNvSpPr>
                <p:nvPr/>
              </p:nvSpPr>
              <p:spPr bwMode="auto">
                <a:xfrm>
                  <a:off x="9440545" y="5220160"/>
                  <a:ext cx="196850" cy="1905"/>
                </a:xfrm>
                <a:prstGeom prst="rect">
                  <a:avLst/>
                </a:prstGeom>
                <a:solidFill>
                  <a:srgbClr val="12121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40" name="Rectangle 139">
                  <a:extLst>
                    <a:ext uri="{FF2B5EF4-FFF2-40B4-BE49-F238E27FC236}">
                      <a16:creationId xmlns:a16="http://schemas.microsoft.com/office/drawing/2014/main" xmlns="" id="{28231117-E994-424A-9090-A5B5FCDF7D1E}"/>
                    </a:ext>
                  </a:extLst>
                </p:cNvPr>
                <p:cNvSpPr>
                  <a:spLocks noChangeArrowheads="1"/>
                </p:cNvSpPr>
                <p:nvPr/>
              </p:nvSpPr>
              <p:spPr bwMode="auto">
                <a:xfrm>
                  <a:off x="9440545" y="5222065"/>
                  <a:ext cx="196850" cy="1270"/>
                </a:xfrm>
                <a:prstGeom prst="rect">
                  <a:avLst/>
                </a:prstGeom>
                <a:solidFill>
                  <a:srgbClr val="0F0F0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41" name="Rectangle 140">
                  <a:extLst>
                    <a:ext uri="{FF2B5EF4-FFF2-40B4-BE49-F238E27FC236}">
                      <a16:creationId xmlns:a16="http://schemas.microsoft.com/office/drawing/2014/main" xmlns="" id="{146B482B-176C-4E47-AD55-7FD80AA355CC}"/>
                    </a:ext>
                  </a:extLst>
                </p:cNvPr>
                <p:cNvSpPr>
                  <a:spLocks noChangeArrowheads="1"/>
                </p:cNvSpPr>
                <p:nvPr/>
              </p:nvSpPr>
              <p:spPr bwMode="auto">
                <a:xfrm>
                  <a:off x="9440545" y="5223335"/>
                  <a:ext cx="196850" cy="1905"/>
                </a:xfrm>
                <a:prstGeom prst="rect">
                  <a:avLst/>
                </a:prstGeom>
                <a:solidFill>
                  <a:srgbClr val="0D0D0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42" name="Rectangle 141">
                  <a:extLst>
                    <a:ext uri="{FF2B5EF4-FFF2-40B4-BE49-F238E27FC236}">
                      <a16:creationId xmlns:a16="http://schemas.microsoft.com/office/drawing/2014/main" xmlns="" id="{A6C2A546-9669-4974-9F75-50070FF8FA98}"/>
                    </a:ext>
                  </a:extLst>
                </p:cNvPr>
                <p:cNvSpPr>
                  <a:spLocks noChangeArrowheads="1"/>
                </p:cNvSpPr>
                <p:nvPr/>
              </p:nvSpPr>
              <p:spPr bwMode="auto">
                <a:xfrm>
                  <a:off x="9440545" y="5225240"/>
                  <a:ext cx="196850" cy="1905"/>
                </a:xfrm>
                <a:prstGeom prst="rect">
                  <a:avLst/>
                </a:prstGeom>
                <a:solidFill>
                  <a:srgbClr val="0A0A0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43" name="Rectangle 142">
                  <a:extLst>
                    <a:ext uri="{FF2B5EF4-FFF2-40B4-BE49-F238E27FC236}">
                      <a16:creationId xmlns:a16="http://schemas.microsoft.com/office/drawing/2014/main" xmlns="" id="{20E10F47-D75D-4FAD-99C2-DB3124836E60}"/>
                    </a:ext>
                  </a:extLst>
                </p:cNvPr>
                <p:cNvSpPr>
                  <a:spLocks noChangeArrowheads="1"/>
                </p:cNvSpPr>
                <p:nvPr/>
              </p:nvSpPr>
              <p:spPr bwMode="auto">
                <a:xfrm>
                  <a:off x="9440545" y="5227145"/>
                  <a:ext cx="196850" cy="1270"/>
                </a:xfrm>
                <a:prstGeom prst="rect">
                  <a:avLst/>
                </a:prstGeom>
                <a:solidFill>
                  <a:srgbClr val="0A0A0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44" name="Rectangle 143">
                  <a:extLst>
                    <a:ext uri="{FF2B5EF4-FFF2-40B4-BE49-F238E27FC236}">
                      <a16:creationId xmlns:a16="http://schemas.microsoft.com/office/drawing/2014/main" xmlns="" id="{72C3DF69-64EA-4F16-92B8-64CC98C21DEC}"/>
                    </a:ext>
                  </a:extLst>
                </p:cNvPr>
                <p:cNvSpPr>
                  <a:spLocks noChangeArrowheads="1"/>
                </p:cNvSpPr>
                <p:nvPr/>
              </p:nvSpPr>
              <p:spPr bwMode="auto">
                <a:xfrm>
                  <a:off x="9440545" y="5228415"/>
                  <a:ext cx="196850" cy="1905"/>
                </a:xfrm>
                <a:prstGeom prst="rect">
                  <a:avLst/>
                </a:prstGeom>
                <a:solidFill>
                  <a:srgbClr val="08080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45" name="Rectangle 144">
                  <a:extLst>
                    <a:ext uri="{FF2B5EF4-FFF2-40B4-BE49-F238E27FC236}">
                      <a16:creationId xmlns:a16="http://schemas.microsoft.com/office/drawing/2014/main" xmlns="" id="{422F0BA5-39FE-4AA4-A79D-A42DA282405B}"/>
                    </a:ext>
                  </a:extLst>
                </p:cNvPr>
                <p:cNvSpPr>
                  <a:spLocks noChangeArrowheads="1"/>
                </p:cNvSpPr>
                <p:nvPr/>
              </p:nvSpPr>
              <p:spPr bwMode="auto">
                <a:xfrm>
                  <a:off x="9440545" y="5230320"/>
                  <a:ext cx="196850" cy="1905"/>
                </a:xfrm>
                <a:prstGeom prst="rect">
                  <a:avLst/>
                </a:prstGeom>
                <a:solidFill>
                  <a:srgbClr val="05050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46" name="Rectangle 145">
                  <a:extLst>
                    <a:ext uri="{FF2B5EF4-FFF2-40B4-BE49-F238E27FC236}">
                      <a16:creationId xmlns:a16="http://schemas.microsoft.com/office/drawing/2014/main" xmlns="" id="{15A712EB-32BB-498C-8454-9FD4BFCFA5D7}"/>
                    </a:ext>
                  </a:extLst>
                </p:cNvPr>
                <p:cNvSpPr>
                  <a:spLocks noChangeArrowheads="1"/>
                </p:cNvSpPr>
                <p:nvPr/>
              </p:nvSpPr>
              <p:spPr bwMode="auto">
                <a:xfrm>
                  <a:off x="9440545" y="5232225"/>
                  <a:ext cx="196850" cy="1905"/>
                </a:xfrm>
                <a:prstGeom prst="rect">
                  <a:avLst/>
                </a:prstGeom>
                <a:solidFill>
                  <a:srgbClr val="03030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47" name="Rectangle 146">
                  <a:extLst>
                    <a:ext uri="{FF2B5EF4-FFF2-40B4-BE49-F238E27FC236}">
                      <a16:creationId xmlns:a16="http://schemas.microsoft.com/office/drawing/2014/main" xmlns="" id="{69C96AEF-8240-409B-8577-B7F6CB549BA0}"/>
                    </a:ext>
                  </a:extLst>
                </p:cNvPr>
                <p:cNvSpPr>
                  <a:spLocks noChangeArrowheads="1"/>
                </p:cNvSpPr>
                <p:nvPr/>
              </p:nvSpPr>
              <p:spPr bwMode="auto">
                <a:xfrm>
                  <a:off x="9440545" y="5234130"/>
                  <a:ext cx="196850" cy="127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48" name="Rectangle 147">
                  <a:extLst>
                    <a:ext uri="{FF2B5EF4-FFF2-40B4-BE49-F238E27FC236}">
                      <a16:creationId xmlns:a16="http://schemas.microsoft.com/office/drawing/2014/main" xmlns="" id="{7EFC508F-FB7F-452E-899D-DCD643A406E3}"/>
                    </a:ext>
                  </a:extLst>
                </p:cNvPr>
                <p:cNvSpPr>
                  <a:spLocks noChangeArrowheads="1"/>
                </p:cNvSpPr>
                <p:nvPr/>
              </p:nvSpPr>
              <p:spPr bwMode="auto">
                <a:xfrm>
                  <a:off x="9440545" y="5235400"/>
                  <a:ext cx="196850" cy="190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cxnSp>
              <p:nvCxnSpPr>
                <p:cNvPr id="149" name="Line 144">
                  <a:extLst>
                    <a:ext uri="{FF2B5EF4-FFF2-40B4-BE49-F238E27FC236}">
                      <a16:creationId xmlns:a16="http://schemas.microsoft.com/office/drawing/2014/main" xmlns="" id="{35AF51A4-AA35-4AA1-923D-5703C3502C41}"/>
                    </a:ext>
                  </a:extLst>
                </p:cNvPr>
                <p:cNvCxnSpPr>
                  <a:cxnSpLocks noChangeShapeType="1"/>
                </p:cNvCxnSpPr>
                <p:nvPr/>
              </p:nvCxnSpPr>
              <p:spPr bwMode="auto">
                <a:xfrm>
                  <a:off x="9637395" y="5235400"/>
                  <a:ext cx="1714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cxnSp>
            <p:sp>
              <p:nvSpPr>
                <p:cNvPr id="150" name="Rectangle 149">
                  <a:extLst>
                    <a:ext uri="{FF2B5EF4-FFF2-40B4-BE49-F238E27FC236}">
                      <a16:creationId xmlns:a16="http://schemas.microsoft.com/office/drawing/2014/main" xmlns="" id="{834BB0FB-8586-4F7C-B91B-D748394E4BB3}"/>
                    </a:ext>
                  </a:extLst>
                </p:cNvPr>
                <p:cNvSpPr>
                  <a:spLocks noChangeArrowheads="1"/>
                </p:cNvSpPr>
                <p:nvPr/>
              </p:nvSpPr>
              <p:spPr bwMode="auto">
                <a:xfrm>
                  <a:off x="9693910" y="5201745"/>
                  <a:ext cx="884197" cy="108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p>
                  <a:pPr marL="0" marR="0">
                    <a:lnSpc>
                      <a:spcPct val="107000"/>
                    </a:lnSpc>
                    <a:spcBef>
                      <a:spcPts val="0"/>
                    </a:spcBef>
                    <a:spcAft>
                      <a:spcPts val="800"/>
                    </a:spcAft>
                  </a:pPr>
                  <a:r>
                    <a:rPr lang="en-US" sz="1600" dirty="0">
                      <a:solidFill>
                        <a:srgbClr val="000000"/>
                      </a:solidFill>
                      <a:effectLst/>
                      <a:ea typeface="Calibri" panose="020F0502020204030204" pitchFamily="34" charset="0"/>
                      <a:cs typeface="Times New Roman" panose="02020603050405020304" pitchFamily="18" charset="0"/>
                    </a:rPr>
                    <a:t>Low : 1562 m</a:t>
                  </a:r>
                  <a:endParaRPr lang="en-US" sz="1600" dirty="0">
                    <a:effectLst/>
                    <a:ea typeface="Calibri" panose="020F0502020204030204" pitchFamily="34" charset="0"/>
                    <a:cs typeface="Times New Roman" panose="02020603050405020304" pitchFamily="18" charset="0"/>
                  </a:endParaRPr>
                </a:p>
              </p:txBody>
            </p:sp>
          </p:grpSp>
          <p:sp>
            <p:nvSpPr>
              <p:cNvPr id="160" name="Rectangle 10"/>
              <p:cNvSpPr>
                <a:spLocks noChangeArrowheads="1"/>
              </p:cNvSpPr>
              <p:nvPr/>
            </p:nvSpPr>
            <p:spPr bwMode="auto">
              <a:xfrm>
                <a:off x="9755583" y="5309006"/>
                <a:ext cx="4365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mn-lt"/>
                  </a:rPr>
                  <a:t>DEM</a:t>
                </a:r>
                <a:endParaRPr kumimoji="0" lang="en-US" altLang="en-US" sz="1600" b="0" i="0" u="none" strike="noStrike" cap="none" normalizeH="0" baseline="0" dirty="0">
                  <a:ln>
                    <a:noFill/>
                  </a:ln>
                  <a:solidFill>
                    <a:schemeClr val="tx1"/>
                  </a:solidFill>
                  <a:effectLst/>
                  <a:latin typeface="+mn-lt"/>
                </a:endParaRPr>
              </a:p>
            </p:txBody>
          </p:sp>
        </p:grpSp>
      </p:grpSp>
      <p:pic>
        <p:nvPicPr>
          <p:cNvPr id="4" name="Picture 3">
            <a:extLst>
              <a:ext uri="{FF2B5EF4-FFF2-40B4-BE49-F238E27FC236}">
                <a16:creationId xmlns:a16="http://schemas.microsoft.com/office/drawing/2014/main" xmlns="" id="{AD298EC5-7CA1-450F-BFDC-E12914F3CE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504" y="1044091"/>
            <a:ext cx="9263196" cy="5660842"/>
          </a:xfrm>
          <a:prstGeom prst="rect">
            <a:avLst/>
          </a:prstGeom>
        </p:spPr>
      </p:pic>
      <p:pic>
        <p:nvPicPr>
          <p:cNvPr id="159" name="Picture 158">
            <a:extLst>
              <a:ext uri="{FF2B5EF4-FFF2-40B4-BE49-F238E27FC236}">
                <a16:creationId xmlns:a16="http://schemas.microsoft.com/office/drawing/2014/main" xmlns="" id="{8A05728E-BE36-4071-BA72-B231DD17A847}"/>
              </a:ext>
            </a:extLst>
          </p:cNvPr>
          <p:cNvPicPr>
            <a:picLocks noChangeAspect="1"/>
          </p:cNvPicPr>
          <p:nvPr/>
        </p:nvPicPr>
        <p:blipFill>
          <a:blip r:embed="rId4"/>
          <a:stretch>
            <a:fillRect/>
          </a:stretch>
        </p:blipFill>
        <p:spPr>
          <a:xfrm>
            <a:off x="9759635" y="1281030"/>
            <a:ext cx="287729" cy="596308"/>
          </a:xfrm>
          <a:prstGeom prst="rect">
            <a:avLst/>
          </a:prstGeom>
        </p:spPr>
      </p:pic>
    </p:spTree>
    <p:extLst>
      <p:ext uri="{BB962C8B-B14F-4D97-AF65-F5344CB8AC3E}">
        <p14:creationId xmlns:p14="http://schemas.microsoft.com/office/powerpoint/2010/main" val="1508169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xmlns="" id="{AC73F75F-C57B-4A3E-A1A5-4A47B7134D2E}"/>
              </a:ext>
            </a:extLst>
          </p:cNvPr>
          <p:cNvSpPr>
            <a:spLocks noGrp="1"/>
          </p:cNvSpPr>
          <p:nvPr>
            <p:ph type="title"/>
          </p:nvPr>
        </p:nvSpPr>
        <p:spPr>
          <a:xfrm>
            <a:off x="1000125" y="193178"/>
            <a:ext cx="9413277" cy="651372"/>
          </a:xfrm>
        </p:spPr>
        <p:txBody>
          <a:bodyPr/>
          <a:lstStyle/>
          <a:p>
            <a:r>
              <a:rPr lang="en-US" dirty="0"/>
              <a:t>ESI Bioclimatic Forecast (2050)</a:t>
            </a:r>
          </a:p>
        </p:txBody>
      </p:sp>
      <p:grpSp>
        <p:nvGrpSpPr>
          <p:cNvPr id="2" name="Group 1"/>
          <p:cNvGrpSpPr/>
          <p:nvPr/>
        </p:nvGrpSpPr>
        <p:grpSpPr>
          <a:xfrm>
            <a:off x="9552600" y="4475722"/>
            <a:ext cx="2430330" cy="2146548"/>
            <a:chOff x="9533550" y="4551922"/>
            <a:chExt cx="2430330" cy="2146548"/>
          </a:xfrm>
        </p:grpSpPr>
        <p:grpSp>
          <p:nvGrpSpPr>
            <p:cNvPr id="13" name="Canvas 19">
              <a:extLst>
                <a:ext uri="{FF2B5EF4-FFF2-40B4-BE49-F238E27FC236}">
                  <a16:creationId xmlns:a16="http://schemas.microsoft.com/office/drawing/2014/main" xmlns="" id="{485B76A8-9406-40AB-9E2E-8093F20DA452}"/>
                </a:ext>
              </a:extLst>
            </p:cNvPr>
            <p:cNvGrpSpPr/>
            <p:nvPr/>
          </p:nvGrpSpPr>
          <p:grpSpPr>
            <a:xfrm>
              <a:off x="9533550" y="4551922"/>
              <a:ext cx="2430330" cy="1055429"/>
              <a:chOff x="10967" y="624835"/>
              <a:chExt cx="2808816" cy="1539703"/>
            </a:xfrm>
          </p:grpSpPr>
          <p:sp>
            <p:nvSpPr>
              <p:cNvPr id="16" name="Rectangle 15">
                <a:extLst>
                  <a:ext uri="{FF2B5EF4-FFF2-40B4-BE49-F238E27FC236}">
                    <a16:creationId xmlns:a16="http://schemas.microsoft.com/office/drawing/2014/main" xmlns="" id="{B3224D9A-2683-4270-90B1-0C30BA73F1C5}"/>
                  </a:ext>
                </a:extLst>
              </p:cNvPr>
              <p:cNvSpPr>
                <a:spLocks noChangeArrowheads="1"/>
              </p:cNvSpPr>
              <p:nvPr/>
            </p:nvSpPr>
            <p:spPr bwMode="auto">
              <a:xfrm>
                <a:off x="23261" y="1809831"/>
                <a:ext cx="348745" cy="310812"/>
              </a:xfrm>
              <a:prstGeom prst="rect">
                <a:avLst/>
              </a:prstGeom>
              <a:noFill/>
              <a:ln w="28575">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sp>
            <p:nvSpPr>
              <p:cNvPr id="17" name="Rectangle 16">
                <a:extLst>
                  <a:ext uri="{FF2B5EF4-FFF2-40B4-BE49-F238E27FC236}">
                    <a16:creationId xmlns:a16="http://schemas.microsoft.com/office/drawing/2014/main" xmlns="" id="{56FE7BCB-8B88-443C-9979-FCC0B722D2EF}"/>
                  </a:ext>
                </a:extLst>
              </p:cNvPr>
              <p:cNvSpPr>
                <a:spLocks noChangeArrowheads="1"/>
              </p:cNvSpPr>
              <p:nvPr/>
            </p:nvSpPr>
            <p:spPr bwMode="auto">
              <a:xfrm>
                <a:off x="494263" y="1809831"/>
                <a:ext cx="1345020" cy="35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a:spAutoFit/>
              </a:bodyPr>
              <a:lstStyle/>
              <a:p>
                <a:pPr marL="0" marR="0">
                  <a:lnSpc>
                    <a:spcPct val="107000"/>
                  </a:lnSpc>
                  <a:spcBef>
                    <a:spcPts val="0"/>
                  </a:spcBef>
                  <a:spcAft>
                    <a:spcPts val="800"/>
                  </a:spcAft>
                </a:pPr>
                <a:r>
                  <a:rPr lang="en-US" sz="1600" dirty="0">
                    <a:solidFill>
                      <a:srgbClr val="000000"/>
                    </a:solidFill>
                    <a:effectLst/>
                    <a:ea typeface="Calibri" panose="020F0502020204030204" pitchFamily="34" charset="0"/>
                    <a:cs typeface="Times New Roman" panose="02020603050405020304" pitchFamily="18" charset="0"/>
                  </a:rPr>
                  <a:t>ESI</a:t>
                </a:r>
                <a:r>
                  <a:rPr lang="en-US" sz="5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1600" dirty="0">
                    <a:solidFill>
                      <a:srgbClr val="000000"/>
                    </a:solidFill>
                    <a:effectLst/>
                    <a:ea typeface="Calibri" panose="020F0502020204030204" pitchFamily="34" charset="0"/>
                    <a:cs typeface="Times New Roman" panose="02020603050405020304" pitchFamily="18" charset="0"/>
                  </a:rPr>
                  <a:t>Polygons</a:t>
                </a:r>
                <a:endParaRPr lang="en-US" sz="1600" dirty="0">
                  <a:effectLst/>
                  <a:ea typeface="Calibri" panose="020F0502020204030204"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xmlns="" id="{10D134BD-2419-40F1-86DB-D965459FB57A}"/>
                  </a:ext>
                </a:extLst>
              </p:cNvPr>
              <p:cNvSpPr>
                <a:spLocks noChangeArrowheads="1"/>
              </p:cNvSpPr>
              <p:nvPr/>
            </p:nvSpPr>
            <p:spPr bwMode="auto">
              <a:xfrm>
                <a:off x="11099" y="624835"/>
                <a:ext cx="2808684" cy="384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p>
                <a:pPr marL="0" marR="0">
                  <a:lnSpc>
                    <a:spcPct val="107000"/>
                  </a:lnSpc>
                  <a:spcBef>
                    <a:spcPts val="0"/>
                  </a:spcBef>
                  <a:spcAft>
                    <a:spcPts val="800"/>
                  </a:spcAft>
                </a:pPr>
                <a:r>
                  <a:rPr lang="en-US" sz="1600" b="1" dirty="0">
                    <a:solidFill>
                      <a:srgbClr val="000000"/>
                    </a:solidFill>
                    <a:effectLst/>
                    <a:ea typeface="Calibri" panose="020F0502020204030204" pitchFamily="34" charset="0"/>
                    <a:cs typeface="Times New Roman" panose="02020603050405020304" pitchFamily="18" charset="0"/>
                  </a:rPr>
                  <a:t>ESI Potential Coverage</a:t>
                </a:r>
                <a:endParaRPr lang="en-US" sz="1600" dirty="0">
                  <a:effectLst/>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xmlns="" id="{74AC0B2E-FA86-4756-AB41-C3C6A2841A9D}"/>
                  </a:ext>
                </a:extLst>
              </p:cNvPr>
              <p:cNvSpPr>
                <a:spLocks noChangeArrowheads="1"/>
              </p:cNvSpPr>
              <p:nvPr/>
            </p:nvSpPr>
            <p:spPr bwMode="auto">
              <a:xfrm>
                <a:off x="10967" y="979664"/>
                <a:ext cx="348745" cy="310812"/>
              </a:xfrm>
              <a:prstGeom prst="rect">
                <a:avLst/>
              </a:prstGeom>
              <a:solidFill>
                <a:srgbClr val="FFFF00"/>
              </a:solidFill>
              <a:ln w="0">
                <a:solidFill>
                  <a:srgbClr val="000000"/>
                </a:solidFill>
                <a:prstDash val="solid"/>
                <a:miter lim="800000"/>
                <a:headEnd/>
                <a:tailEnd/>
              </a:ln>
            </p:spPr>
            <p:txBody>
              <a:bodyPr rot="0" vert="horz" wrap="square" lIns="91440" tIns="45720" rIns="91440" bIns="45720" anchor="t" anchorCtr="0" upright="1">
                <a:noAutofit/>
              </a:bodyPr>
              <a:lstStyle/>
              <a:p>
                <a:endParaRPr lang="en-US"/>
              </a:p>
            </p:txBody>
          </p:sp>
          <p:sp>
            <p:nvSpPr>
              <p:cNvPr id="21" name="Rectangle 20">
                <a:extLst>
                  <a:ext uri="{FF2B5EF4-FFF2-40B4-BE49-F238E27FC236}">
                    <a16:creationId xmlns:a16="http://schemas.microsoft.com/office/drawing/2014/main" xmlns="" id="{5EDE26AB-B183-4AB0-AE7D-3885C381752D}"/>
                  </a:ext>
                </a:extLst>
              </p:cNvPr>
              <p:cNvSpPr>
                <a:spLocks noChangeArrowheads="1"/>
              </p:cNvSpPr>
              <p:nvPr/>
            </p:nvSpPr>
            <p:spPr bwMode="auto">
              <a:xfrm>
                <a:off x="567251" y="1011332"/>
                <a:ext cx="1345019" cy="384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p>
                <a:pPr marL="0" marR="0">
                  <a:lnSpc>
                    <a:spcPct val="107000"/>
                  </a:lnSpc>
                  <a:spcBef>
                    <a:spcPts val="0"/>
                  </a:spcBef>
                  <a:spcAft>
                    <a:spcPts val="800"/>
                  </a:spcAft>
                </a:pPr>
                <a:r>
                  <a:rPr lang="en-US" sz="1600" dirty="0">
                    <a:solidFill>
                      <a:srgbClr val="000000"/>
                    </a:solidFill>
                    <a:effectLst/>
                    <a:ea typeface="Calibri" panose="020F0502020204030204" pitchFamily="34" charset="0"/>
                    <a:cs typeface="Times New Roman" panose="02020603050405020304" pitchFamily="18" charset="0"/>
                  </a:rPr>
                  <a:t>0.34 - 0.66</a:t>
                </a:r>
                <a:endParaRPr lang="en-US" sz="1600" dirty="0">
                  <a:effectLst/>
                  <a:ea typeface="Calibri" panose="020F0502020204030204" pitchFamily="34" charset="0"/>
                  <a:cs typeface="Times New Roman" panose="02020603050405020304" pitchFamily="18" charset="0"/>
                </a:endParaRPr>
              </a:p>
            </p:txBody>
          </p:sp>
          <p:sp>
            <p:nvSpPr>
              <p:cNvPr id="22" name="Rectangle 21">
                <a:extLst>
                  <a:ext uri="{FF2B5EF4-FFF2-40B4-BE49-F238E27FC236}">
                    <a16:creationId xmlns:a16="http://schemas.microsoft.com/office/drawing/2014/main" xmlns="" id="{D2BCBAB3-A5F2-47D9-8C5D-F8B77A7D579A}"/>
                  </a:ext>
                </a:extLst>
              </p:cNvPr>
              <p:cNvSpPr>
                <a:spLocks noChangeArrowheads="1"/>
              </p:cNvSpPr>
              <p:nvPr/>
            </p:nvSpPr>
            <p:spPr bwMode="auto">
              <a:xfrm>
                <a:off x="10967" y="1381273"/>
                <a:ext cx="348745" cy="305529"/>
              </a:xfrm>
              <a:prstGeom prst="rect">
                <a:avLst/>
              </a:prstGeom>
              <a:solidFill>
                <a:srgbClr val="FF0000"/>
              </a:solidFill>
              <a:ln w="0">
                <a:solidFill>
                  <a:srgbClr val="000000"/>
                </a:solidFill>
                <a:prstDash val="solid"/>
                <a:miter lim="800000"/>
                <a:headEnd/>
                <a:tailEnd/>
              </a:ln>
            </p:spPr>
            <p:txBody>
              <a:bodyPr rot="0" vert="horz" wrap="square" lIns="91440" tIns="45720" rIns="91440" bIns="45720" anchor="t" anchorCtr="0" upright="1">
                <a:noAutofit/>
              </a:bodyPr>
              <a:lstStyle/>
              <a:p>
                <a:endParaRPr lang="en-US"/>
              </a:p>
            </p:txBody>
          </p:sp>
          <p:sp>
            <p:nvSpPr>
              <p:cNvPr id="24" name="Rectangle 23">
                <a:extLst>
                  <a:ext uri="{FF2B5EF4-FFF2-40B4-BE49-F238E27FC236}">
                    <a16:creationId xmlns:a16="http://schemas.microsoft.com/office/drawing/2014/main" xmlns="" id="{4050788F-ED3C-4676-B44F-C412C2D7C439}"/>
                  </a:ext>
                </a:extLst>
              </p:cNvPr>
              <p:cNvSpPr>
                <a:spLocks noChangeArrowheads="1"/>
              </p:cNvSpPr>
              <p:nvPr/>
            </p:nvSpPr>
            <p:spPr bwMode="auto">
              <a:xfrm rot="10800000" flipV="1">
                <a:off x="567251" y="1376991"/>
                <a:ext cx="1272030" cy="384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p>
                <a:pPr marL="0" marR="0">
                  <a:lnSpc>
                    <a:spcPct val="107000"/>
                  </a:lnSpc>
                  <a:spcBef>
                    <a:spcPts val="0"/>
                  </a:spcBef>
                  <a:spcAft>
                    <a:spcPts val="800"/>
                  </a:spcAft>
                </a:pPr>
                <a:r>
                  <a:rPr lang="en-US" sz="1600" dirty="0">
                    <a:solidFill>
                      <a:srgbClr val="000000"/>
                    </a:solidFill>
                    <a:effectLst/>
                    <a:ea typeface="Calibri" panose="020F0502020204030204" pitchFamily="34" charset="0"/>
                    <a:cs typeface="Times New Roman" panose="02020603050405020304" pitchFamily="18" charset="0"/>
                  </a:rPr>
                  <a:t>0.67 – 0.99</a:t>
                </a:r>
                <a:endParaRPr lang="en-US" sz="1600" dirty="0">
                  <a:effectLst/>
                  <a:ea typeface="Calibri" panose="020F0502020204030204" pitchFamily="34" charset="0"/>
                  <a:cs typeface="Times New Roman" panose="02020603050405020304" pitchFamily="18" charset="0"/>
                </a:endParaRPr>
              </a:p>
            </p:txBody>
          </p:sp>
        </p:grpSp>
        <p:grpSp>
          <p:nvGrpSpPr>
            <p:cNvPr id="14" name="Group 13"/>
            <p:cNvGrpSpPr/>
            <p:nvPr/>
          </p:nvGrpSpPr>
          <p:grpSpPr>
            <a:xfrm>
              <a:off x="9544187" y="5723108"/>
              <a:ext cx="1965375" cy="975362"/>
              <a:chOff x="9755583" y="5309006"/>
              <a:chExt cx="1965375" cy="975362"/>
            </a:xfrm>
          </p:grpSpPr>
          <p:grpSp>
            <p:nvGrpSpPr>
              <p:cNvPr id="15" name="Group 14">
                <a:extLst>
                  <a:ext uri="{FF2B5EF4-FFF2-40B4-BE49-F238E27FC236}">
                    <a16:creationId xmlns:a16="http://schemas.microsoft.com/office/drawing/2014/main" xmlns="" id="{2488D6DD-6D90-4039-B84B-91D3F1A25C7A}"/>
                  </a:ext>
                </a:extLst>
              </p:cNvPr>
              <p:cNvGrpSpPr/>
              <p:nvPr/>
            </p:nvGrpSpPr>
            <p:grpSpPr>
              <a:xfrm>
                <a:off x="9755584" y="5531058"/>
                <a:ext cx="1965374" cy="753310"/>
                <a:chOff x="9440545" y="5000450"/>
                <a:chExt cx="1358843" cy="309566"/>
              </a:xfrm>
            </p:grpSpPr>
            <p:cxnSp>
              <p:nvCxnSpPr>
                <p:cNvPr id="23" name="Line 17">
                  <a:extLst>
                    <a:ext uri="{FF2B5EF4-FFF2-40B4-BE49-F238E27FC236}">
                      <a16:creationId xmlns:a16="http://schemas.microsoft.com/office/drawing/2014/main" xmlns="" id="{8EFC2A56-53BD-40AF-8011-839229E4C8F4}"/>
                    </a:ext>
                  </a:extLst>
                </p:cNvPr>
                <p:cNvCxnSpPr>
                  <a:cxnSpLocks noChangeShapeType="1"/>
                </p:cNvCxnSpPr>
                <p:nvPr/>
              </p:nvCxnSpPr>
              <p:spPr bwMode="auto">
                <a:xfrm>
                  <a:off x="9637395" y="5036010"/>
                  <a:ext cx="1714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cxnSp>
            <p:sp>
              <p:nvSpPr>
                <p:cNvPr id="26" name="Rectangle 25">
                  <a:extLst>
                    <a:ext uri="{FF2B5EF4-FFF2-40B4-BE49-F238E27FC236}">
                      <a16:creationId xmlns:a16="http://schemas.microsoft.com/office/drawing/2014/main" xmlns="" id="{A2295963-A644-44F3-96DC-8C6825430328}"/>
                    </a:ext>
                  </a:extLst>
                </p:cNvPr>
                <p:cNvSpPr>
                  <a:spLocks noChangeArrowheads="1"/>
                </p:cNvSpPr>
                <p:nvPr/>
              </p:nvSpPr>
              <p:spPr bwMode="auto">
                <a:xfrm>
                  <a:off x="9440545" y="5036010"/>
                  <a:ext cx="196850" cy="19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7" name="Rectangle 26">
                  <a:extLst>
                    <a:ext uri="{FF2B5EF4-FFF2-40B4-BE49-F238E27FC236}">
                      <a16:creationId xmlns:a16="http://schemas.microsoft.com/office/drawing/2014/main" xmlns="" id="{7A719ED1-C2B9-44E7-B1F2-88E731CD182B}"/>
                    </a:ext>
                  </a:extLst>
                </p:cNvPr>
                <p:cNvSpPr>
                  <a:spLocks noChangeArrowheads="1"/>
                </p:cNvSpPr>
                <p:nvPr/>
              </p:nvSpPr>
              <p:spPr bwMode="auto">
                <a:xfrm>
                  <a:off x="9440545" y="5037915"/>
                  <a:ext cx="196850" cy="1270"/>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8" name="Rectangle 27">
                  <a:extLst>
                    <a:ext uri="{FF2B5EF4-FFF2-40B4-BE49-F238E27FC236}">
                      <a16:creationId xmlns:a16="http://schemas.microsoft.com/office/drawing/2014/main" xmlns="" id="{2EFB0863-1659-46B5-B252-41B6C8C264A9}"/>
                    </a:ext>
                  </a:extLst>
                </p:cNvPr>
                <p:cNvSpPr>
                  <a:spLocks noChangeArrowheads="1"/>
                </p:cNvSpPr>
                <p:nvPr/>
              </p:nvSpPr>
              <p:spPr bwMode="auto">
                <a:xfrm>
                  <a:off x="9440545" y="5039185"/>
                  <a:ext cx="196850" cy="1905"/>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9" name="Rectangle 28">
                  <a:extLst>
                    <a:ext uri="{FF2B5EF4-FFF2-40B4-BE49-F238E27FC236}">
                      <a16:creationId xmlns:a16="http://schemas.microsoft.com/office/drawing/2014/main" xmlns="" id="{4D6C94D1-8489-42C0-B8D8-37FF0CD24B3F}"/>
                    </a:ext>
                  </a:extLst>
                </p:cNvPr>
                <p:cNvSpPr>
                  <a:spLocks noChangeArrowheads="1"/>
                </p:cNvSpPr>
                <p:nvPr/>
              </p:nvSpPr>
              <p:spPr bwMode="auto">
                <a:xfrm>
                  <a:off x="9440545" y="5041090"/>
                  <a:ext cx="196850" cy="1905"/>
                </a:xfrm>
                <a:prstGeom prst="rect">
                  <a:avLst/>
                </a:prstGeom>
                <a:solidFill>
                  <a:srgbClr val="F7F7F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0" name="Rectangle 29">
                  <a:extLst>
                    <a:ext uri="{FF2B5EF4-FFF2-40B4-BE49-F238E27FC236}">
                      <a16:creationId xmlns:a16="http://schemas.microsoft.com/office/drawing/2014/main" xmlns="" id="{0B7A55CB-F582-4111-A874-77DA8386AF4C}"/>
                    </a:ext>
                  </a:extLst>
                </p:cNvPr>
                <p:cNvSpPr>
                  <a:spLocks noChangeArrowheads="1"/>
                </p:cNvSpPr>
                <p:nvPr/>
              </p:nvSpPr>
              <p:spPr bwMode="auto">
                <a:xfrm>
                  <a:off x="9440545" y="5042995"/>
                  <a:ext cx="196850" cy="1905"/>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1" name="Rectangle 30">
                  <a:extLst>
                    <a:ext uri="{FF2B5EF4-FFF2-40B4-BE49-F238E27FC236}">
                      <a16:creationId xmlns:a16="http://schemas.microsoft.com/office/drawing/2014/main" xmlns="" id="{DEBF2D9A-630A-4487-B828-1E446F8B789C}"/>
                    </a:ext>
                  </a:extLst>
                </p:cNvPr>
                <p:cNvSpPr>
                  <a:spLocks noChangeArrowheads="1"/>
                </p:cNvSpPr>
                <p:nvPr/>
              </p:nvSpPr>
              <p:spPr bwMode="auto">
                <a:xfrm>
                  <a:off x="9440545" y="5044900"/>
                  <a:ext cx="196850" cy="127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2" name="Rectangle 31">
                  <a:extLst>
                    <a:ext uri="{FF2B5EF4-FFF2-40B4-BE49-F238E27FC236}">
                      <a16:creationId xmlns:a16="http://schemas.microsoft.com/office/drawing/2014/main" xmlns="" id="{75AFC12B-CB0C-47FA-AB4C-0AFE88202D8F}"/>
                    </a:ext>
                  </a:extLst>
                </p:cNvPr>
                <p:cNvSpPr>
                  <a:spLocks noChangeArrowheads="1"/>
                </p:cNvSpPr>
                <p:nvPr/>
              </p:nvSpPr>
              <p:spPr bwMode="auto">
                <a:xfrm>
                  <a:off x="9440545" y="5046170"/>
                  <a:ext cx="196850" cy="1905"/>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3" name="Rectangle 32">
                  <a:extLst>
                    <a:ext uri="{FF2B5EF4-FFF2-40B4-BE49-F238E27FC236}">
                      <a16:creationId xmlns:a16="http://schemas.microsoft.com/office/drawing/2014/main" xmlns="" id="{948A59DB-043F-44B5-8FB9-C4AA6EE6D411}"/>
                    </a:ext>
                  </a:extLst>
                </p:cNvPr>
                <p:cNvSpPr>
                  <a:spLocks noChangeArrowheads="1"/>
                </p:cNvSpPr>
                <p:nvPr/>
              </p:nvSpPr>
              <p:spPr bwMode="auto">
                <a:xfrm>
                  <a:off x="9440545" y="5048075"/>
                  <a:ext cx="196850" cy="1905"/>
                </a:xfrm>
                <a:prstGeom prst="rect">
                  <a:avLst/>
                </a:prstGeom>
                <a:solidFill>
                  <a:srgbClr val="F0F0F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4" name="Rectangle 33">
                  <a:extLst>
                    <a:ext uri="{FF2B5EF4-FFF2-40B4-BE49-F238E27FC236}">
                      <a16:creationId xmlns:a16="http://schemas.microsoft.com/office/drawing/2014/main" xmlns="" id="{ED2B0DA6-DA5B-48F6-BE80-9B33D9448D71}"/>
                    </a:ext>
                  </a:extLst>
                </p:cNvPr>
                <p:cNvSpPr>
                  <a:spLocks noChangeArrowheads="1"/>
                </p:cNvSpPr>
                <p:nvPr/>
              </p:nvSpPr>
              <p:spPr bwMode="auto">
                <a:xfrm>
                  <a:off x="9440545" y="5049980"/>
                  <a:ext cx="196850" cy="1270"/>
                </a:xfrm>
                <a:prstGeom prst="rect">
                  <a:avLst/>
                </a:prstGeom>
                <a:solidFill>
                  <a:srgbClr val="EDEDE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5" name="Rectangle 34">
                  <a:extLst>
                    <a:ext uri="{FF2B5EF4-FFF2-40B4-BE49-F238E27FC236}">
                      <a16:creationId xmlns:a16="http://schemas.microsoft.com/office/drawing/2014/main" xmlns="" id="{08D0F12D-9FC6-422E-97A0-2F9980D785CD}"/>
                    </a:ext>
                  </a:extLst>
                </p:cNvPr>
                <p:cNvSpPr>
                  <a:spLocks noChangeArrowheads="1"/>
                </p:cNvSpPr>
                <p:nvPr/>
              </p:nvSpPr>
              <p:spPr bwMode="auto">
                <a:xfrm>
                  <a:off x="9440545" y="5051250"/>
                  <a:ext cx="196850" cy="1905"/>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6" name="Rectangle 35">
                  <a:extLst>
                    <a:ext uri="{FF2B5EF4-FFF2-40B4-BE49-F238E27FC236}">
                      <a16:creationId xmlns:a16="http://schemas.microsoft.com/office/drawing/2014/main" xmlns="" id="{69419066-08C0-40DC-80AC-E062B0CD0E29}"/>
                    </a:ext>
                  </a:extLst>
                </p:cNvPr>
                <p:cNvSpPr>
                  <a:spLocks noChangeArrowheads="1"/>
                </p:cNvSpPr>
                <p:nvPr/>
              </p:nvSpPr>
              <p:spPr bwMode="auto">
                <a:xfrm>
                  <a:off x="9440545" y="5053155"/>
                  <a:ext cx="196850" cy="1905"/>
                </a:xfrm>
                <a:prstGeom prst="rect">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7" name="Rectangle 36">
                  <a:extLst>
                    <a:ext uri="{FF2B5EF4-FFF2-40B4-BE49-F238E27FC236}">
                      <a16:creationId xmlns:a16="http://schemas.microsoft.com/office/drawing/2014/main" xmlns="" id="{136823A4-51D7-48F8-8385-010C66FF329E}"/>
                    </a:ext>
                  </a:extLst>
                </p:cNvPr>
                <p:cNvSpPr>
                  <a:spLocks noChangeArrowheads="1"/>
                </p:cNvSpPr>
                <p:nvPr/>
              </p:nvSpPr>
              <p:spPr bwMode="auto">
                <a:xfrm>
                  <a:off x="9440545" y="5055060"/>
                  <a:ext cx="196850" cy="127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8" name="Rectangle 37">
                  <a:extLst>
                    <a:ext uri="{FF2B5EF4-FFF2-40B4-BE49-F238E27FC236}">
                      <a16:creationId xmlns:a16="http://schemas.microsoft.com/office/drawing/2014/main" xmlns="" id="{EDFA8057-AD72-474B-851F-2F37028DCFE5}"/>
                    </a:ext>
                  </a:extLst>
                </p:cNvPr>
                <p:cNvSpPr>
                  <a:spLocks noChangeArrowheads="1"/>
                </p:cNvSpPr>
                <p:nvPr/>
              </p:nvSpPr>
              <p:spPr bwMode="auto">
                <a:xfrm>
                  <a:off x="9440545" y="5056330"/>
                  <a:ext cx="196850" cy="1905"/>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39" name="Rectangle 38">
                  <a:extLst>
                    <a:ext uri="{FF2B5EF4-FFF2-40B4-BE49-F238E27FC236}">
                      <a16:creationId xmlns:a16="http://schemas.microsoft.com/office/drawing/2014/main" xmlns="" id="{E96127BE-1F20-4CE5-B795-448A14AC14B3}"/>
                    </a:ext>
                  </a:extLst>
                </p:cNvPr>
                <p:cNvSpPr>
                  <a:spLocks noChangeArrowheads="1"/>
                </p:cNvSpPr>
                <p:nvPr/>
              </p:nvSpPr>
              <p:spPr bwMode="auto">
                <a:xfrm>
                  <a:off x="9440545" y="5058235"/>
                  <a:ext cx="196850" cy="1905"/>
                </a:xfrm>
                <a:prstGeom prst="rect">
                  <a:avLst/>
                </a:prstGeom>
                <a:solidFill>
                  <a:srgbClr val="E3E3E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0" name="Rectangle 39">
                  <a:extLst>
                    <a:ext uri="{FF2B5EF4-FFF2-40B4-BE49-F238E27FC236}">
                      <a16:creationId xmlns:a16="http://schemas.microsoft.com/office/drawing/2014/main" xmlns="" id="{93380082-6849-47CD-BCC9-70C2C2832237}"/>
                    </a:ext>
                  </a:extLst>
                </p:cNvPr>
                <p:cNvSpPr>
                  <a:spLocks noChangeArrowheads="1"/>
                </p:cNvSpPr>
                <p:nvPr/>
              </p:nvSpPr>
              <p:spPr bwMode="auto">
                <a:xfrm>
                  <a:off x="9440545" y="5060140"/>
                  <a:ext cx="196850" cy="1270"/>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1" name="Rectangle 40">
                  <a:extLst>
                    <a:ext uri="{FF2B5EF4-FFF2-40B4-BE49-F238E27FC236}">
                      <a16:creationId xmlns:a16="http://schemas.microsoft.com/office/drawing/2014/main" xmlns="" id="{ABE44009-33BE-44CE-9412-FA68D0ED443D}"/>
                    </a:ext>
                  </a:extLst>
                </p:cNvPr>
                <p:cNvSpPr>
                  <a:spLocks noChangeArrowheads="1"/>
                </p:cNvSpPr>
                <p:nvPr/>
              </p:nvSpPr>
              <p:spPr bwMode="auto">
                <a:xfrm>
                  <a:off x="9440545" y="5061410"/>
                  <a:ext cx="196850" cy="1905"/>
                </a:xfrm>
                <a:prstGeom prst="rect">
                  <a:avLst/>
                </a:prstGeom>
                <a:solidFill>
                  <a:srgbClr val="DEDED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2" name="Rectangle 41">
                  <a:extLst>
                    <a:ext uri="{FF2B5EF4-FFF2-40B4-BE49-F238E27FC236}">
                      <a16:creationId xmlns:a16="http://schemas.microsoft.com/office/drawing/2014/main" xmlns="" id="{2EBD5D11-ED75-471D-B765-8D08055F594E}"/>
                    </a:ext>
                  </a:extLst>
                </p:cNvPr>
                <p:cNvSpPr>
                  <a:spLocks noChangeArrowheads="1"/>
                </p:cNvSpPr>
                <p:nvPr/>
              </p:nvSpPr>
              <p:spPr bwMode="auto">
                <a:xfrm>
                  <a:off x="9440545" y="5063315"/>
                  <a:ext cx="196850" cy="1905"/>
                </a:xfrm>
                <a:prstGeom prst="rect">
                  <a:avLst/>
                </a:prstGeom>
                <a:solidFill>
                  <a:srgbClr val="DBDBDB"/>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3" name="Rectangle 42">
                  <a:extLst>
                    <a:ext uri="{FF2B5EF4-FFF2-40B4-BE49-F238E27FC236}">
                      <a16:creationId xmlns:a16="http://schemas.microsoft.com/office/drawing/2014/main" xmlns="" id="{5ABA7525-DB8E-48C1-899C-C28BD4BE649F}"/>
                    </a:ext>
                  </a:extLst>
                </p:cNvPr>
                <p:cNvSpPr>
                  <a:spLocks noChangeArrowheads="1"/>
                </p:cNvSpPr>
                <p:nvPr/>
              </p:nvSpPr>
              <p:spPr bwMode="auto">
                <a:xfrm>
                  <a:off x="9440545" y="5065220"/>
                  <a:ext cx="196850" cy="1270"/>
                </a:xfrm>
                <a:prstGeom prst="rect">
                  <a:avLst/>
                </a:prstGeom>
                <a:solidFill>
                  <a:srgbClr val="DBDBDB"/>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4" name="Rectangle 43">
                  <a:extLst>
                    <a:ext uri="{FF2B5EF4-FFF2-40B4-BE49-F238E27FC236}">
                      <a16:creationId xmlns:a16="http://schemas.microsoft.com/office/drawing/2014/main" xmlns="" id="{BA102557-6EC0-4C56-9638-129F893D8AC4}"/>
                    </a:ext>
                  </a:extLst>
                </p:cNvPr>
                <p:cNvSpPr>
                  <a:spLocks noChangeArrowheads="1"/>
                </p:cNvSpPr>
                <p:nvPr/>
              </p:nvSpPr>
              <p:spPr bwMode="auto">
                <a:xfrm>
                  <a:off x="9440545" y="5066490"/>
                  <a:ext cx="196850" cy="1905"/>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5" name="Rectangle 44">
                  <a:extLst>
                    <a:ext uri="{FF2B5EF4-FFF2-40B4-BE49-F238E27FC236}">
                      <a16:creationId xmlns:a16="http://schemas.microsoft.com/office/drawing/2014/main" xmlns="" id="{9436DE9D-E58F-46B2-B54F-3F0D85CB9A40}"/>
                    </a:ext>
                  </a:extLst>
                </p:cNvPr>
                <p:cNvSpPr>
                  <a:spLocks noChangeArrowheads="1"/>
                </p:cNvSpPr>
                <p:nvPr/>
              </p:nvSpPr>
              <p:spPr bwMode="auto">
                <a:xfrm>
                  <a:off x="9440545" y="5068395"/>
                  <a:ext cx="196850" cy="1905"/>
                </a:xfrm>
                <a:prstGeom prst="rect">
                  <a:avLst/>
                </a:prstGeom>
                <a:solidFill>
                  <a:srgbClr val="D6D6D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6" name="Rectangle 45">
                  <a:extLst>
                    <a:ext uri="{FF2B5EF4-FFF2-40B4-BE49-F238E27FC236}">
                      <a16:creationId xmlns:a16="http://schemas.microsoft.com/office/drawing/2014/main" xmlns="" id="{079C3CF4-980A-426D-9E80-4FC4DF158057}"/>
                    </a:ext>
                  </a:extLst>
                </p:cNvPr>
                <p:cNvSpPr>
                  <a:spLocks noChangeArrowheads="1"/>
                </p:cNvSpPr>
                <p:nvPr/>
              </p:nvSpPr>
              <p:spPr bwMode="auto">
                <a:xfrm>
                  <a:off x="9440545" y="5070300"/>
                  <a:ext cx="196850" cy="1270"/>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7" name="Rectangle 46">
                  <a:extLst>
                    <a:ext uri="{FF2B5EF4-FFF2-40B4-BE49-F238E27FC236}">
                      <a16:creationId xmlns:a16="http://schemas.microsoft.com/office/drawing/2014/main" xmlns="" id="{F93730A0-4EA1-44E1-A3B7-9E1C22D06591}"/>
                    </a:ext>
                  </a:extLst>
                </p:cNvPr>
                <p:cNvSpPr>
                  <a:spLocks noChangeArrowheads="1"/>
                </p:cNvSpPr>
                <p:nvPr/>
              </p:nvSpPr>
              <p:spPr bwMode="auto">
                <a:xfrm>
                  <a:off x="9440545" y="5071570"/>
                  <a:ext cx="196850" cy="1905"/>
                </a:xfrm>
                <a:prstGeom prst="rect">
                  <a:avLst/>
                </a:prstGeom>
                <a:solidFill>
                  <a:srgbClr val="D1D1D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8" name="Rectangle 47">
                  <a:extLst>
                    <a:ext uri="{FF2B5EF4-FFF2-40B4-BE49-F238E27FC236}">
                      <a16:creationId xmlns:a16="http://schemas.microsoft.com/office/drawing/2014/main" xmlns="" id="{98B07242-DDBB-4FBD-8259-FD7D46F4FB1B}"/>
                    </a:ext>
                  </a:extLst>
                </p:cNvPr>
                <p:cNvSpPr>
                  <a:spLocks noChangeArrowheads="1"/>
                </p:cNvSpPr>
                <p:nvPr/>
              </p:nvSpPr>
              <p:spPr bwMode="auto">
                <a:xfrm>
                  <a:off x="9440545" y="5073475"/>
                  <a:ext cx="196850" cy="1905"/>
                </a:xfrm>
                <a:prstGeom prst="rect">
                  <a:avLst/>
                </a:prstGeom>
                <a:solidFill>
                  <a:srgbClr val="CFCFC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49" name="Rectangle 48">
                  <a:extLst>
                    <a:ext uri="{FF2B5EF4-FFF2-40B4-BE49-F238E27FC236}">
                      <a16:creationId xmlns:a16="http://schemas.microsoft.com/office/drawing/2014/main" xmlns="" id="{4D8D419C-0F6B-498E-8923-208BF361746C}"/>
                    </a:ext>
                  </a:extLst>
                </p:cNvPr>
                <p:cNvSpPr>
                  <a:spLocks noChangeArrowheads="1"/>
                </p:cNvSpPr>
                <p:nvPr/>
              </p:nvSpPr>
              <p:spPr bwMode="auto">
                <a:xfrm>
                  <a:off x="9440545" y="5075380"/>
                  <a:ext cx="196850" cy="1905"/>
                </a:xfrm>
                <a:prstGeom prst="rect">
                  <a:avLst/>
                </a:prstGeom>
                <a:solidFill>
                  <a:srgbClr val="CFCFC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0" name="Rectangle 49">
                  <a:extLst>
                    <a:ext uri="{FF2B5EF4-FFF2-40B4-BE49-F238E27FC236}">
                      <a16:creationId xmlns:a16="http://schemas.microsoft.com/office/drawing/2014/main" xmlns="" id="{2AF7BB95-0120-4083-8672-82C64C57BBCE}"/>
                    </a:ext>
                  </a:extLst>
                </p:cNvPr>
                <p:cNvSpPr>
                  <a:spLocks noChangeArrowheads="1"/>
                </p:cNvSpPr>
                <p:nvPr/>
              </p:nvSpPr>
              <p:spPr bwMode="auto">
                <a:xfrm>
                  <a:off x="9440545" y="5077285"/>
                  <a:ext cx="196850" cy="1270"/>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1" name="Rectangle 50">
                  <a:extLst>
                    <a:ext uri="{FF2B5EF4-FFF2-40B4-BE49-F238E27FC236}">
                      <a16:creationId xmlns:a16="http://schemas.microsoft.com/office/drawing/2014/main" xmlns="" id="{014F2186-AF0E-4E2B-98A2-698D0DE7BF84}"/>
                    </a:ext>
                  </a:extLst>
                </p:cNvPr>
                <p:cNvSpPr>
                  <a:spLocks noChangeArrowheads="1"/>
                </p:cNvSpPr>
                <p:nvPr/>
              </p:nvSpPr>
              <p:spPr bwMode="auto">
                <a:xfrm>
                  <a:off x="9440545" y="5078555"/>
                  <a:ext cx="196850" cy="1905"/>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2" name="Rectangle 51">
                  <a:extLst>
                    <a:ext uri="{FF2B5EF4-FFF2-40B4-BE49-F238E27FC236}">
                      <a16:creationId xmlns:a16="http://schemas.microsoft.com/office/drawing/2014/main" xmlns="" id="{D89E951B-4C0D-4AC8-B744-839756446684}"/>
                    </a:ext>
                  </a:extLst>
                </p:cNvPr>
                <p:cNvSpPr>
                  <a:spLocks noChangeArrowheads="1"/>
                </p:cNvSpPr>
                <p:nvPr/>
              </p:nvSpPr>
              <p:spPr bwMode="auto">
                <a:xfrm>
                  <a:off x="9440545" y="5080460"/>
                  <a:ext cx="196850" cy="1905"/>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3" name="Rectangle 52">
                  <a:extLst>
                    <a:ext uri="{FF2B5EF4-FFF2-40B4-BE49-F238E27FC236}">
                      <a16:creationId xmlns:a16="http://schemas.microsoft.com/office/drawing/2014/main" xmlns="" id="{DFD676EF-9928-41E3-B96C-DCA39CA04315}"/>
                    </a:ext>
                  </a:extLst>
                </p:cNvPr>
                <p:cNvSpPr>
                  <a:spLocks noChangeArrowheads="1"/>
                </p:cNvSpPr>
                <p:nvPr/>
              </p:nvSpPr>
              <p:spPr bwMode="auto">
                <a:xfrm>
                  <a:off x="9440545" y="5082365"/>
                  <a:ext cx="196850" cy="1270"/>
                </a:xfrm>
                <a:prstGeom prst="rect">
                  <a:avLst/>
                </a:prstGeom>
                <a:solidFill>
                  <a:srgbClr val="C4C4C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4" name="Rectangle 53">
                  <a:extLst>
                    <a:ext uri="{FF2B5EF4-FFF2-40B4-BE49-F238E27FC236}">
                      <a16:creationId xmlns:a16="http://schemas.microsoft.com/office/drawing/2014/main" xmlns="" id="{E6E7AC6D-C727-4359-A6CB-E2DC2C649468}"/>
                    </a:ext>
                  </a:extLst>
                </p:cNvPr>
                <p:cNvSpPr>
                  <a:spLocks noChangeArrowheads="1"/>
                </p:cNvSpPr>
                <p:nvPr/>
              </p:nvSpPr>
              <p:spPr bwMode="auto">
                <a:xfrm>
                  <a:off x="9440545" y="5083635"/>
                  <a:ext cx="196850" cy="1905"/>
                </a:xfrm>
                <a:prstGeom prst="rect">
                  <a:avLst/>
                </a:prstGeom>
                <a:solidFill>
                  <a:srgbClr val="C4C4C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5" name="Rectangle 54">
                  <a:extLst>
                    <a:ext uri="{FF2B5EF4-FFF2-40B4-BE49-F238E27FC236}">
                      <a16:creationId xmlns:a16="http://schemas.microsoft.com/office/drawing/2014/main" xmlns="" id="{5AA854A3-02B7-4C9D-857B-71D4F3395B14}"/>
                    </a:ext>
                  </a:extLst>
                </p:cNvPr>
                <p:cNvSpPr>
                  <a:spLocks noChangeArrowheads="1"/>
                </p:cNvSpPr>
                <p:nvPr/>
              </p:nvSpPr>
              <p:spPr bwMode="auto">
                <a:xfrm>
                  <a:off x="9440545" y="5085540"/>
                  <a:ext cx="196850" cy="1905"/>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6" name="Rectangle 55">
                  <a:extLst>
                    <a:ext uri="{FF2B5EF4-FFF2-40B4-BE49-F238E27FC236}">
                      <a16:creationId xmlns:a16="http://schemas.microsoft.com/office/drawing/2014/main" xmlns="" id="{622E83DC-559C-4AD1-A8C2-4F59461379C0}"/>
                    </a:ext>
                  </a:extLst>
                </p:cNvPr>
                <p:cNvSpPr>
                  <a:spLocks noChangeArrowheads="1"/>
                </p:cNvSpPr>
                <p:nvPr/>
              </p:nvSpPr>
              <p:spPr bwMode="auto">
                <a:xfrm>
                  <a:off x="9440545" y="5087445"/>
                  <a:ext cx="196850" cy="1270"/>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7" name="Rectangle 56">
                  <a:extLst>
                    <a:ext uri="{FF2B5EF4-FFF2-40B4-BE49-F238E27FC236}">
                      <a16:creationId xmlns:a16="http://schemas.microsoft.com/office/drawing/2014/main" xmlns="" id="{50452DEB-DA30-49E7-927E-B5D0CA39D8FC}"/>
                    </a:ext>
                  </a:extLst>
                </p:cNvPr>
                <p:cNvSpPr>
                  <a:spLocks noChangeArrowheads="1"/>
                </p:cNvSpPr>
                <p:nvPr/>
              </p:nvSpPr>
              <p:spPr bwMode="auto">
                <a:xfrm>
                  <a:off x="9440545" y="5088715"/>
                  <a:ext cx="196850" cy="1905"/>
                </a:xfrm>
                <a:prstGeom prst="rect">
                  <a:avLst/>
                </a:prstGeom>
                <a:solidFill>
                  <a:srgbClr val="BDBDB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8" name="Rectangle 57">
                  <a:extLst>
                    <a:ext uri="{FF2B5EF4-FFF2-40B4-BE49-F238E27FC236}">
                      <a16:creationId xmlns:a16="http://schemas.microsoft.com/office/drawing/2014/main" xmlns="" id="{8A4125AD-8A08-4608-964F-DF9FCF2E512B}"/>
                    </a:ext>
                  </a:extLst>
                </p:cNvPr>
                <p:cNvSpPr>
                  <a:spLocks noChangeArrowheads="1"/>
                </p:cNvSpPr>
                <p:nvPr/>
              </p:nvSpPr>
              <p:spPr bwMode="auto">
                <a:xfrm>
                  <a:off x="9440545" y="5090620"/>
                  <a:ext cx="196850" cy="1905"/>
                </a:xfrm>
                <a:prstGeom prst="rect">
                  <a:avLst/>
                </a:prstGeom>
                <a:solidFill>
                  <a:srgbClr val="BABAB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9" name="Rectangle 58">
                  <a:extLst>
                    <a:ext uri="{FF2B5EF4-FFF2-40B4-BE49-F238E27FC236}">
                      <a16:creationId xmlns:a16="http://schemas.microsoft.com/office/drawing/2014/main" xmlns="" id="{F907D886-1BD6-4A74-9DB9-87A00974D547}"/>
                    </a:ext>
                  </a:extLst>
                </p:cNvPr>
                <p:cNvSpPr>
                  <a:spLocks noChangeArrowheads="1"/>
                </p:cNvSpPr>
                <p:nvPr/>
              </p:nvSpPr>
              <p:spPr bwMode="auto">
                <a:xfrm>
                  <a:off x="9440545" y="5092525"/>
                  <a:ext cx="196850" cy="1270"/>
                </a:xfrm>
                <a:prstGeom prst="rect">
                  <a:avLst/>
                </a:prstGeom>
                <a:solidFill>
                  <a:srgbClr val="B8B8B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0" name="Rectangle 59">
                  <a:extLst>
                    <a:ext uri="{FF2B5EF4-FFF2-40B4-BE49-F238E27FC236}">
                      <a16:creationId xmlns:a16="http://schemas.microsoft.com/office/drawing/2014/main" xmlns="" id="{DD4B4F1B-460B-4289-964D-4FA9ABD0E29A}"/>
                    </a:ext>
                  </a:extLst>
                </p:cNvPr>
                <p:cNvSpPr>
                  <a:spLocks noChangeArrowheads="1"/>
                </p:cNvSpPr>
                <p:nvPr/>
              </p:nvSpPr>
              <p:spPr bwMode="auto">
                <a:xfrm>
                  <a:off x="9440545" y="5093795"/>
                  <a:ext cx="196850" cy="1905"/>
                </a:xfrm>
                <a:prstGeom prst="rect">
                  <a:avLst/>
                </a:prstGeom>
                <a:solidFill>
                  <a:srgbClr val="B8B8B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1" name="Rectangle 60">
                  <a:extLst>
                    <a:ext uri="{FF2B5EF4-FFF2-40B4-BE49-F238E27FC236}">
                      <a16:creationId xmlns:a16="http://schemas.microsoft.com/office/drawing/2014/main" xmlns="" id="{240B12C0-FD16-4795-B818-1CE33408F04D}"/>
                    </a:ext>
                  </a:extLst>
                </p:cNvPr>
                <p:cNvSpPr>
                  <a:spLocks noChangeArrowheads="1"/>
                </p:cNvSpPr>
                <p:nvPr/>
              </p:nvSpPr>
              <p:spPr bwMode="auto">
                <a:xfrm>
                  <a:off x="9440545" y="5095700"/>
                  <a:ext cx="196850" cy="1905"/>
                </a:xfrm>
                <a:prstGeom prst="rect">
                  <a:avLst/>
                </a:prstGeom>
                <a:solidFill>
                  <a:srgbClr val="B5B5B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2" name="Rectangle 61">
                  <a:extLst>
                    <a:ext uri="{FF2B5EF4-FFF2-40B4-BE49-F238E27FC236}">
                      <a16:creationId xmlns:a16="http://schemas.microsoft.com/office/drawing/2014/main" xmlns="" id="{D79AAAE0-0432-4507-9D85-DD926C334198}"/>
                    </a:ext>
                  </a:extLst>
                </p:cNvPr>
                <p:cNvSpPr>
                  <a:spLocks noChangeArrowheads="1"/>
                </p:cNvSpPr>
                <p:nvPr/>
              </p:nvSpPr>
              <p:spPr bwMode="auto">
                <a:xfrm>
                  <a:off x="9440545" y="5097605"/>
                  <a:ext cx="196850" cy="1270"/>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3" name="Rectangle 62">
                  <a:extLst>
                    <a:ext uri="{FF2B5EF4-FFF2-40B4-BE49-F238E27FC236}">
                      <a16:creationId xmlns:a16="http://schemas.microsoft.com/office/drawing/2014/main" xmlns="" id="{EF60D30D-210F-46F5-BCC9-C60C50311D6D}"/>
                    </a:ext>
                  </a:extLst>
                </p:cNvPr>
                <p:cNvSpPr>
                  <a:spLocks noChangeArrowheads="1"/>
                </p:cNvSpPr>
                <p:nvPr/>
              </p:nvSpPr>
              <p:spPr bwMode="auto">
                <a:xfrm>
                  <a:off x="9440545" y="5098875"/>
                  <a:ext cx="196850" cy="1905"/>
                </a:xfrm>
                <a:prstGeom prst="rect">
                  <a:avLst/>
                </a:prstGeom>
                <a:solidFill>
                  <a:srgbClr val="B0B0B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4" name="Rectangle 63">
                  <a:extLst>
                    <a:ext uri="{FF2B5EF4-FFF2-40B4-BE49-F238E27FC236}">
                      <a16:creationId xmlns:a16="http://schemas.microsoft.com/office/drawing/2014/main" xmlns="" id="{0B5102A3-FF68-4028-A46B-C51A2DE537AE}"/>
                    </a:ext>
                  </a:extLst>
                </p:cNvPr>
                <p:cNvSpPr>
                  <a:spLocks noChangeArrowheads="1"/>
                </p:cNvSpPr>
                <p:nvPr/>
              </p:nvSpPr>
              <p:spPr bwMode="auto">
                <a:xfrm>
                  <a:off x="9440545" y="5100780"/>
                  <a:ext cx="196850" cy="1905"/>
                </a:xfrm>
                <a:prstGeom prst="rect">
                  <a:avLst/>
                </a:prstGeom>
                <a:solidFill>
                  <a:srgbClr val="ADADA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5" name="Rectangle 64">
                  <a:extLst>
                    <a:ext uri="{FF2B5EF4-FFF2-40B4-BE49-F238E27FC236}">
                      <a16:creationId xmlns:a16="http://schemas.microsoft.com/office/drawing/2014/main" xmlns="" id="{267ED6DA-76DC-48BE-9825-EDC85BF88A17}"/>
                    </a:ext>
                  </a:extLst>
                </p:cNvPr>
                <p:cNvSpPr>
                  <a:spLocks noChangeArrowheads="1"/>
                </p:cNvSpPr>
                <p:nvPr/>
              </p:nvSpPr>
              <p:spPr bwMode="auto">
                <a:xfrm>
                  <a:off x="9440545" y="5102685"/>
                  <a:ext cx="196850" cy="1270"/>
                </a:xfrm>
                <a:prstGeom prst="rect">
                  <a:avLst/>
                </a:prstGeom>
                <a:solidFill>
                  <a:srgbClr val="ADADA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6" name="Rectangle 65">
                  <a:extLst>
                    <a:ext uri="{FF2B5EF4-FFF2-40B4-BE49-F238E27FC236}">
                      <a16:creationId xmlns:a16="http://schemas.microsoft.com/office/drawing/2014/main" xmlns="" id="{44559864-1A6A-4411-9281-2763777CBC94}"/>
                    </a:ext>
                  </a:extLst>
                </p:cNvPr>
                <p:cNvSpPr>
                  <a:spLocks noChangeArrowheads="1"/>
                </p:cNvSpPr>
                <p:nvPr/>
              </p:nvSpPr>
              <p:spPr bwMode="auto">
                <a:xfrm>
                  <a:off x="9440545" y="5103955"/>
                  <a:ext cx="196850" cy="1905"/>
                </a:xfrm>
                <a:prstGeom prst="rect">
                  <a:avLst/>
                </a:prstGeom>
                <a:solidFill>
                  <a:srgbClr val="ABABAB"/>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7" name="Rectangle 66">
                  <a:extLst>
                    <a:ext uri="{FF2B5EF4-FFF2-40B4-BE49-F238E27FC236}">
                      <a16:creationId xmlns:a16="http://schemas.microsoft.com/office/drawing/2014/main" xmlns="" id="{B2369CB8-D3F4-44C8-BC59-86A1309FF4CF}"/>
                    </a:ext>
                  </a:extLst>
                </p:cNvPr>
                <p:cNvSpPr>
                  <a:spLocks noChangeArrowheads="1"/>
                </p:cNvSpPr>
                <p:nvPr/>
              </p:nvSpPr>
              <p:spPr bwMode="auto">
                <a:xfrm>
                  <a:off x="9440545" y="5105860"/>
                  <a:ext cx="196850" cy="1905"/>
                </a:xfrm>
                <a:prstGeom prst="rect">
                  <a:avLst/>
                </a:prstGeom>
                <a:solidFill>
                  <a:srgbClr val="A8A8A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8" name="Rectangle 67">
                  <a:extLst>
                    <a:ext uri="{FF2B5EF4-FFF2-40B4-BE49-F238E27FC236}">
                      <a16:creationId xmlns:a16="http://schemas.microsoft.com/office/drawing/2014/main" xmlns="" id="{7EE202B9-8E36-4927-A303-6908251D13A8}"/>
                    </a:ext>
                  </a:extLst>
                </p:cNvPr>
                <p:cNvSpPr>
                  <a:spLocks noChangeArrowheads="1"/>
                </p:cNvSpPr>
                <p:nvPr/>
              </p:nvSpPr>
              <p:spPr bwMode="auto">
                <a:xfrm>
                  <a:off x="9440545" y="5107765"/>
                  <a:ext cx="196850" cy="1905"/>
                </a:xfrm>
                <a:prstGeom prst="rect">
                  <a:avLst/>
                </a:prstGeom>
                <a:solidFill>
                  <a:srgbClr val="A6A6A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69" name="Rectangle 68">
                  <a:extLst>
                    <a:ext uri="{FF2B5EF4-FFF2-40B4-BE49-F238E27FC236}">
                      <a16:creationId xmlns:a16="http://schemas.microsoft.com/office/drawing/2014/main" xmlns="" id="{02B640B7-762C-4A2B-BADB-1F87E302DB97}"/>
                    </a:ext>
                  </a:extLst>
                </p:cNvPr>
                <p:cNvSpPr>
                  <a:spLocks noChangeArrowheads="1"/>
                </p:cNvSpPr>
                <p:nvPr/>
              </p:nvSpPr>
              <p:spPr bwMode="auto">
                <a:xfrm>
                  <a:off x="9440545" y="5109670"/>
                  <a:ext cx="196850" cy="1270"/>
                </a:xfrm>
                <a:prstGeom prst="rect">
                  <a:avLst/>
                </a:prstGeom>
                <a:solidFill>
                  <a:srgbClr val="A3A3A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70" name="Rectangle 69">
                  <a:extLst>
                    <a:ext uri="{FF2B5EF4-FFF2-40B4-BE49-F238E27FC236}">
                      <a16:creationId xmlns:a16="http://schemas.microsoft.com/office/drawing/2014/main" xmlns="" id="{912B751A-5975-43C7-BB7B-5F9CF8C2E9F8}"/>
                    </a:ext>
                  </a:extLst>
                </p:cNvPr>
                <p:cNvSpPr>
                  <a:spLocks noChangeArrowheads="1"/>
                </p:cNvSpPr>
                <p:nvPr/>
              </p:nvSpPr>
              <p:spPr bwMode="auto">
                <a:xfrm>
                  <a:off x="9440545" y="5110940"/>
                  <a:ext cx="196850" cy="1905"/>
                </a:xfrm>
                <a:prstGeom prst="rect">
                  <a:avLst/>
                </a:prstGeom>
                <a:solidFill>
                  <a:srgbClr val="A1A1A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71" name="Rectangle 70">
                  <a:extLst>
                    <a:ext uri="{FF2B5EF4-FFF2-40B4-BE49-F238E27FC236}">
                      <a16:creationId xmlns:a16="http://schemas.microsoft.com/office/drawing/2014/main" xmlns="" id="{4F52AA57-7410-4708-A329-D4AA7B7F59C8}"/>
                    </a:ext>
                  </a:extLst>
                </p:cNvPr>
                <p:cNvSpPr>
                  <a:spLocks noChangeArrowheads="1"/>
                </p:cNvSpPr>
                <p:nvPr/>
              </p:nvSpPr>
              <p:spPr bwMode="auto">
                <a:xfrm>
                  <a:off x="9440545" y="5112845"/>
                  <a:ext cx="196850" cy="1905"/>
                </a:xfrm>
                <a:prstGeom prst="rect">
                  <a:avLst/>
                </a:prstGeom>
                <a:solidFill>
                  <a:srgbClr val="A1A1A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72" name="Rectangle 71">
                  <a:extLst>
                    <a:ext uri="{FF2B5EF4-FFF2-40B4-BE49-F238E27FC236}">
                      <a16:creationId xmlns:a16="http://schemas.microsoft.com/office/drawing/2014/main" xmlns="" id="{7CE23334-A637-4CAD-9AAD-D86D65053CD3}"/>
                    </a:ext>
                  </a:extLst>
                </p:cNvPr>
                <p:cNvSpPr>
                  <a:spLocks noChangeArrowheads="1"/>
                </p:cNvSpPr>
                <p:nvPr/>
              </p:nvSpPr>
              <p:spPr bwMode="auto">
                <a:xfrm>
                  <a:off x="9440545" y="5114750"/>
                  <a:ext cx="196850" cy="1270"/>
                </a:xfrm>
                <a:prstGeom prst="rect">
                  <a:avLst/>
                </a:prstGeom>
                <a:solidFill>
                  <a:srgbClr val="9E9E9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73" name="Rectangle 72">
                  <a:extLst>
                    <a:ext uri="{FF2B5EF4-FFF2-40B4-BE49-F238E27FC236}">
                      <a16:creationId xmlns:a16="http://schemas.microsoft.com/office/drawing/2014/main" xmlns="" id="{3CF62609-C1CF-4DB8-BD7D-D4004C754CB9}"/>
                    </a:ext>
                  </a:extLst>
                </p:cNvPr>
                <p:cNvSpPr>
                  <a:spLocks noChangeArrowheads="1"/>
                </p:cNvSpPr>
                <p:nvPr/>
              </p:nvSpPr>
              <p:spPr bwMode="auto">
                <a:xfrm>
                  <a:off x="9440545" y="5116020"/>
                  <a:ext cx="196850" cy="1905"/>
                </a:xfrm>
                <a:prstGeom prst="rect">
                  <a:avLst/>
                </a:prstGeom>
                <a:solidFill>
                  <a:srgbClr val="9C9C9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74" name="Rectangle 73">
                  <a:extLst>
                    <a:ext uri="{FF2B5EF4-FFF2-40B4-BE49-F238E27FC236}">
                      <a16:creationId xmlns:a16="http://schemas.microsoft.com/office/drawing/2014/main" xmlns="" id="{4A97B8FD-6D5E-491D-AF6B-A0FE77C298E2}"/>
                    </a:ext>
                  </a:extLst>
                </p:cNvPr>
                <p:cNvSpPr>
                  <a:spLocks noChangeArrowheads="1"/>
                </p:cNvSpPr>
                <p:nvPr/>
              </p:nvSpPr>
              <p:spPr bwMode="auto">
                <a:xfrm>
                  <a:off x="9440545" y="5117925"/>
                  <a:ext cx="196850" cy="1905"/>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75" name="Rectangle 74">
                  <a:extLst>
                    <a:ext uri="{FF2B5EF4-FFF2-40B4-BE49-F238E27FC236}">
                      <a16:creationId xmlns:a16="http://schemas.microsoft.com/office/drawing/2014/main" xmlns="" id="{F1BC0858-4ECC-4A7C-A50A-7574BAAB673D}"/>
                    </a:ext>
                  </a:extLst>
                </p:cNvPr>
                <p:cNvSpPr>
                  <a:spLocks noChangeArrowheads="1"/>
                </p:cNvSpPr>
                <p:nvPr/>
              </p:nvSpPr>
              <p:spPr bwMode="auto">
                <a:xfrm>
                  <a:off x="9440545" y="5119830"/>
                  <a:ext cx="196850" cy="1270"/>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76" name="Rectangle 75">
                  <a:extLst>
                    <a:ext uri="{FF2B5EF4-FFF2-40B4-BE49-F238E27FC236}">
                      <a16:creationId xmlns:a16="http://schemas.microsoft.com/office/drawing/2014/main" xmlns="" id="{8A1BF968-E5E1-44C0-A6C4-A19E77092F73}"/>
                    </a:ext>
                  </a:extLst>
                </p:cNvPr>
                <p:cNvSpPr>
                  <a:spLocks noChangeArrowheads="1"/>
                </p:cNvSpPr>
                <p:nvPr/>
              </p:nvSpPr>
              <p:spPr bwMode="auto">
                <a:xfrm>
                  <a:off x="9440545" y="5121100"/>
                  <a:ext cx="196850" cy="1905"/>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77" name="Rectangle 76">
                  <a:extLst>
                    <a:ext uri="{FF2B5EF4-FFF2-40B4-BE49-F238E27FC236}">
                      <a16:creationId xmlns:a16="http://schemas.microsoft.com/office/drawing/2014/main" xmlns="" id="{C6F1A72F-0FC2-4EF1-890E-E4A06182BA94}"/>
                    </a:ext>
                  </a:extLst>
                </p:cNvPr>
                <p:cNvSpPr>
                  <a:spLocks noChangeArrowheads="1"/>
                </p:cNvSpPr>
                <p:nvPr/>
              </p:nvSpPr>
              <p:spPr bwMode="auto">
                <a:xfrm>
                  <a:off x="9440545" y="5123005"/>
                  <a:ext cx="196850" cy="1905"/>
                </a:xfrm>
                <a:prstGeom prst="rect">
                  <a:avLst/>
                </a:prstGeom>
                <a:solidFill>
                  <a:srgbClr val="94949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78" name="Rectangle 77">
                  <a:extLst>
                    <a:ext uri="{FF2B5EF4-FFF2-40B4-BE49-F238E27FC236}">
                      <a16:creationId xmlns:a16="http://schemas.microsoft.com/office/drawing/2014/main" xmlns="" id="{68CB9E41-1772-49C9-994F-CEB7352D295F}"/>
                    </a:ext>
                  </a:extLst>
                </p:cNvPr>
                <p:cNvSpPr>
                  <a:spLocks noChangeArrowheads="1"/>
                </p:cNvSpPr>
                <p:nvPr/>
              </p:nvSpPr>
              <p:spPr bwMode="auto">
                <a:xfrm>
                  <a:off x="9440545" y="5124910"/>
                  <a:ext cx="196850" cy="1270"/>
                </a:xfrm>
                <a:prstGeom prst="rect">
                  <a:avLst/>
                </a:prstGeom>
                <a:solidFill>
                  <a:srgbClr val="91919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79" name="Rectangle 78">
                  <a:extLst>
                    <a:ext uri="{FF2B5EF4-FFF2-40B4-BE49-F238E27FC236}">
                      <a16:creationId xmlns:a16="http://schemas.microsoft.com/office/drawing/2014/main" xmlns="" id="{ECD7BC2C-25A5-4066-861B-7D40BAC498D0}"/>
                    </a:ext>
                  </a:extLst>
                </p:cNvPr>
                <p:cNvSpPr>
                  <a:spLocks noChangeArrowheads="1"/>
                </p:cNvSpPr>
                <p:nvPr/>
              </p:nvSpPr>
              <p:spPr bwMode="auto">
                <a:xfrm>
                  <a:off x="9440545" y="5126180"/>
                  <a:ext cx="196850" cy="1905"/>
                </a:xfrm>
                <a:prstGeom prst="rect">
                  <a:avLst/>
                </a:prstGeom>
                <a:solidFill>
                  <a:srgbClr val="8F8F8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80" name="Rectangle 79">
                  <a:extLst>
                    <a:ext uri="{FF2B5EF4-FFF2-40B4-BE49-F238E27FC236}">
                      <a16:creationId xmlns:a16="http://schemas.microsoft.com/office/drawing/2014/main" xmlns="" id="{8CC7E328-959D-494C-B745-5751F3F6C162}"/>
                    </a:ext>
                  </a:extLst>
                </p:cNvPr>
                <p:cNvSpPr>
                  <a:spLocks noChangeArrowheads="1"/>
                </p:cNvSpPr>
                <p:nvPr/>
              </p:nvSpPr>
              <p:spPr bwMode="auto">
                <a:xfrm>
                  <a:off x="9440545" y="5128085"/>
                  <a:ext cx="196850" cy="1905"/>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81" name="Rectangle 80">
                  <a:extLst>
                    <a:ext uri="{FF2B5EF4-FFF2-40B4-BE49-F238E27FC236}">
                      <a16:creationId xmlns:a16="http://schemas.microsoft.com/office/drawing/2014/main" xmlns="" id="{7EB257A8-C342-4208-87FB-22620B65CAAA}"/>
                    </a:ext>
                  </a:extLst>
                </p:cNvPr>
                <p:cNvSpPr>
                  <a:spLocks noChangeArrowheads="1"/>
                </p:cNvSpPr>
                <p:nvPr/>
              </p:nvSpPr>
              <p:spPr bwMode="auto">
                <a:xfrm>
                  <a:off x="9440545" y="5129990"/>
                  <a:ext cx="196850" cy="1270"/>
                </a:xfrm>
                <a:prstGeom prst="rect">
                  <a:avLst/>
                </a:prstGeom>
                <a:solidFill>
                  <a:srgbClr val="8A8A8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82" name="Rectangle 81">
                  <a:extLst>
                    <a:ext uri="{FF2B5EF4-FFF2-40B4-BE49-F238E27FC236}">
                      <a16:creationId xmlns:a16="http://schemas.microsoft.com/office/drawing/2014/main" xmlns="" id="{E79F2087-80F5-4196-B245-90C40C692F65}"/>
                    </a:ext>
                  </a:extLst>
                </p:cNvPr>
                <p:cNvSpPr>
                  <a:spLocks noChangeArrowheads="1"/>
                </p:cNvSpPr>
                <p:nvPr/>
              </p:nvSpPr>
              <p:spPr bwMode="auto">
                <a:xfrm>
                  <a:off x="9440545" y="5131260"/>
                  <a:ext cx="196850" cy="1905"/>
                </a:xfrm>
                <a:prstGeom prst="rect">
                  <a:avLst/>
                </a:prstGeom>
                <a:solidFill>
                  <a:srgbClr val="8A8A8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83" name="Rectangle 82">
                  <a:extLst>
                    <a:ext uri="{FF2B5EF4-FFF2-40B4-BE49-F238E27FC236}">
                      <a16:creationId xmlns:a16="http://schemas.microsoft.com/office/drawing/2014/main" xmlns="" id="{20D773FA-7A0B-4353-8CC1-F7FD2508C9CA}"/>
                    </a:ext>
                  </a:extLst>
                </p:cNvPr>
                <p:cNvSpPr>
                  <a:spLocks noChangeArrowheads="1"/>
                </p:cNvSpPr>
                <p:nvPr/>
              </p:nvSpPr>
              <p:spPr bwMode="auto">
                <a:xfrm>
                  <a:off x="9440545" y="5133165"/>
                  <a:ext cx="196850" cy="1905"/>
                </a:xfrm>
                <a:prstGeom prst="rect">
                  <a:avLst/>
                </a:prstGeom>
                <a:solidFill>
                  <a:srgbClr val="87878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84" name="Rectangle 83">
                  <a:extLst>
                    <a:ext uri="{FF2B5EF4-FFF2-40B4-BE49-F238E27FC236}">
                      <a16:creationId xmlns:a16="http://schemas.microsoft.com/office/drawing/2014/main" xmlns="" id="{A0C4C403-504A-4A05-B0F0-38C78D21BEBA}"/>
                    </a:ext>
                  </a:extLst>
                </p:cNvPr>
                <p:cNvSpPr>
                  <a:spLocks noChangeArrowheads="1"/>
                </p:cNvSpPr>
                <p:nvPr/>
              </p:nvSpPr>
              <p:spPr bwMode="auto">
                <a:xfrm>
                  <a:off x="9440545" y="5135070"/>
                  <a:ext cx="196850" cy="1270"/>
                </a:xfrm>
                <a:prstGeom prst="rect">
                  <a:avLst/>
                </a:prstGeom>
                <a:solidFill>
                  <a:srgbClr val="85858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85" name="Rectangle 84">
                  <a:extLst>
                    <a:ext uri="{FF2B5EF4-FFF2-40B4-BE49-F238E27FC236}">
                      <a16:creationId xmlns:a16="http://schemas.microsoft.com/office/drawing/2014/main" xmlns="" id="{CC39724D-EC74-441E-A997-705C0BB87CF6}"/>
                    </a:ext>
                  </a:extLst>
                </p:cNvPr>
                <p:cNvSpPr>
                  <a:spLocks noChangeArrowheads="1"/>
                </p:cNvSpPr>
                <p:nvPr/>
              </p:nvSpPr>
              <p:spPr bwMode="auto">
                <a:xfrm>
                  <a:off x="9440545" y="5136340"/>
                  <a:ext cx="196850" cy="1905"/>
                </a:xfrm>
                <a:prstGeom prst="rect">
                  <a:avLst/>
                </a:prstGeom>
                <a:solidFill>
                  <a:srgbClr val="82828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86" name="Rectangle 85">
                  <a:extLst>
                    <a:ext uri="{FF2B5EF4-FFF2-40B4-BE49-F238E27FC236}">
                      <a16:creationId xmlns:a16="http://schemas.microsoft.com/office/drawing/2014/main" xmlns="" id="{BE393835-CE0B-4069-9163-491B2D175211}"/>
                    </a:ext>
                  </a:extLst>
                </p:cNvPr>
                <p:cNvSpPr>
                  <a:spLocks noChangeArrowheads="1"/>
                </p:cNvSpPr>
                <p:nvPr/>
              </p:nvSpPr>
              <p:spPr bwMode="auto">
                <a:xfrm>
                  <a:off x="9440545" y="5138245"/>
                  <a:ext cx="196850" cy="190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87" name="Rectangle 86">
                  <a:extLst>
                    <a:ext uri="{FF2B5EF4-FFF2-40B4-BE49-F238E27FC236}">
                      <a16:creationId xmlns:a16="http://schemas.microsoft.com/office/drawing/2014/main" xmlns="" id="{C5E64D9B-463D-41E9-BB63-FE74AE14D6E2}"/>
                    </a:ext>
                  </a:extLst>
                </p:cNvPr>
                <p:cNvSpPr>
                  <a:spLocks noChangeArrowheads="1"/>
                </p:cNvSpPr>
                <p:nvPr/>
              </p:nvSpPr>
              <p:spPr bwMode="auto">
                <a:xfrm>
                  <a:off x="9440545" y="5140150"/>
                  <a:ext cx="196850" cy="1905"/>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88" name="Rectangle 87">
                  <a:extLst>
                    <a:ext uri="{FF2B5EF4-FFF2-40B4-BE49-F238E27FC236}">
                      <a16:creationId xmlns:a16="http://schemas.microsoft.com/office/drawing/2014/main" xmlns="" id="{05D1AE2E-7F57-4A40-86B0-6BD16B4C80CE}"/>
                    </a:ext>
                  </a:extLst>
                </p:cNvPr>
                <p:cNvSpPr>
                  <a:spLocks noChangeArrowheads="1"/>
                </p:cNvSpPr>
                <p:nvPr/>
              </p:nvSpPr>
              <p:spPr bwMode="auto">
                <a:xfrm>
                  <a:off x="9693910" y="5000450"/>
                  <a:ext cx="1105478" cy="108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p>
                  <a:pPr marL="0" marR="0">
                    <a:lnSpc>
                      <a:spcPct val="107000"/>
                    </a:lnSpc>
                    <a:spcBef>
                      <a:spcPts val="0"/>
                    </a:spcBef>
                    <a:spcAft>
                      <a:spcPts val="800"/>
                    </a:spcAft>
                  </a:pPr>
                  <a:r>
                    <a:rPr lang="en-US" sz="1600" dirty="0">
                      <a:solidFill>
                        <a:srgbClr val="000000"/>
                      </a:solidFill>
                      <a:effectLst/>
                      <a:ea typeface="Calibri" panose="020F0502020204030204" pitchFamily="34" charset="0"/>
                      <a:cs typeface="Times New Roman" panose="02020603050405020304" pitchFamily="18" charset="0"/>
                    </a:rPr>
                    <a:t>High : 3449 m</a:t>
                  </a:r>
                  <a:endParaRPr lang="en-US" sz="1600" dirty="0">
                    <a:effectLst/>
                    <a:ea typeface="Calibri" panose="020F0502020204030204" pitchFamily="34" charset="0"/>
                    <a:cs typeface="Times New Roman" panose="02020603050405020304" pitchFamily="18" charset="0"/>
                  </a:endParaRPr>
                </a:p>
              </p:txBody>
            </p:sp>
            <p:cxnSp>
              <p:nvCxnSpPr>
                <p:cNvPr id="89" name="Line 81">
                  <a:extLst>
                    <a:ext uri="{FF2B5EF4-FFF2-40B4-BE49-F238E27FC236}">
                      <a16:creationId xmlns:a16="http://schemas.microsoft.com/office/drawing/2014/main" xmlns="" id="{30C1F738-F695-4DF1-8330-E18C771542BD}"/>
                    </a:ext>
                  </a:extLst>
                </p:cNvPr>
                <p:cNvCxnSpPr>
                  <a:cxnSpLocks noChangeShapeType="1"/>
                </p:cNvCxnSpPr>
                <p:nvPr/>
              </p:nvCxnSpPr>
              <p:spPr bwMode="auto">
                <a:xfrm>
                  <a:off x="9637395" y="5131260"/>
                  <a:ext cx="1714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cxnSp>
            <p:sp>
              <p:nvSpPr>
                <p:cNvPr id="90" name="Rectangle 89">
                  <a:extLst>
                    <a:ext uri="{FF2B5EF4-FFF2-40B4-BE49-F238E27FC236}">
                      <a16:creationId xmlns:a16="http://schemas.microsoft.com/office/drawing/2014/main" xmlns="" id="{1CCEA4CF-01A6-4148-A52C-6958C135E2CD}"/>
                    </a:ext>
                  </a:extLst>
                </p:cNvPr>
                <p:cNvSpPr>
                  <a:spLocks noChangeArrowheads="1"/>
                </p:cNvSpPr>
                <p:nvPr/>
              </p:nvSpPr>
              <p:spPr bwMode="auto">
                <a:xfrm>
                  <a:off x="9440545" y="5131260"/>
                  <a:ext cx="196850" cy="1905"/>
                </a:xfrm>
                <a:prstGeom prst="rect">
                  <a:avLst/>
                </a:prstGeom>
                <a:solidFill>
                  <a:srgbClr val="7D7D7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91" name="Rectangle 90">
                  <a:extLst>
                    <a:ext uri="{FF2B5EF4-FFF2-40B4-BE49-F238E27FC236}">
                      <a16:creationId xmlns:a16="http://schemas.microsoft.com/office/drawing/2014/main" xmlns="" id="{955A1073-A0C6-43E7-9804-77651DEDCA9C}"/>
                    </a:ext>
                  </a:extLst>
                </p:cNvPr>
                <p:cNvSpPr>
                  <a:spLocks noChangeArrowheads="1"/>
                </p:cNvSpPr>
                <p:nvPr/>
              </p:nvSpPr>
              <p:spPr bwMode="auto">
                <a:xfrm>
                  <a:off x="9440545" y="5133165"/>
                  <a:ext cx="196850" cy="1905"/>
                </a:xfrm>
                <a:prstGeom prst="rect">
                  <a:avLst/>
                </a:prstGeom>
                <a:solidFill>
                  <a:srgbClr val="7A7A7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92" name="Rectangle 91">
                  <a:extLst>
                    <a:ext uri="{FF2B5EF4-FFF2-40B4-BE49-F238E27FC236}">
                      <a16:creationId xmlns:a16="http://schemas.microsoft.com/office/drawing/2014/main" xmlns="" id="{0272BD19-196B-41B8-AF4B-FA4B45CA49F1}"/>
                    </a:ext>
                  </a:extLst>
                </p:cNvPr>
                <p:cNvSpPr>
                  <a:spLocks noChangeArrowheads="1"/>
                </p:cNvSpPr>
                <p:nvPr/>
              </p:nvSpPr>
              <p:spPr bwMode="auto">
                <a:xfrm>
                  <a:off x="9440545" y="5135070"/>
                  <a:ext cx="196850" cy="1270"/>
                </a:xfrm>
                <a:prstGeom prst="rect">
                  <a:avLst/>
                </a:prstGeom>
                <a:solidFill>
                  <a:srgbClr val="78787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93" name="Rectangle 92">
                  <a:extLst>
                    <a:ext uri="{FF2B5EF4-FFF2-40B4-BE49-F238E27FC236}">
                      <a16:creationId xmlns:a16="http://schemas.microsoft.com/office/drawing/2014/main" xmlns="" id="{BDD06BEC-FE6D-4885-B2A8-BD9EB5A968D9}"/>
                    </a:ext>
                  </a:extLst>
                </p:cNvPr>
                <p:cNvSpPr>
                  <a:spLocks noChangeArrowheads="1"/>
                </p:cNvSpPr>
                <p:nvPr/>
              </p:nvSpPr>
              <p:spPr bwMode="auto">
                <a:xfrm>
                  <a:off x="9440545" y="5136340"/>
                  <a:ext cx="196850" cy="1905"/>
                </a:xfrm>
                <a:prstGeom prst="rect">
                  <a:avLst/>
                </a:prstGeom>
                <a:solidFill>
                  <a:srgbClr val="75757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94" name="Rectangle 93">
                  <a:extLst>
                    <a:ext uri="{FF2B5EF4-FFF2-40B4-BE49-F238E27FC236}">
                      <a16:creationId xmlns:a16="http://schemas.microsoft.com/office/drawing/2014/main" xmlns="" id="{462C3A0B-C9E0-480E-91F6-7DC76AF5B5B7}"/>
                    </a:ext>
                  </a:extLst>
                </p:cNvPr>
                <p:cNvSpPr>
                  <a:spLocks noChangeArrowheads="1"/>
                </p:cNvSpPr>
                <p:nvPr/>
              </p:nvSpPr>
              <p:spPr bwMode="auto">
                <a:xfrm>
                  <a:off x="9440545" y="5138245"/>
                  <a:ext cx="196850" cy="1905"/>
                </a:xfrm>
                <a:prstGeom prst="rect">
                  <a:avLst/>
                </a:prstGeom>
                <a:solidFill>
                  <a:srgbClr val="73737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95" name="Rectangle 94">
                  <a:extLst>
                    <a:ext uri="{FF2B5EF4-FFF2-40B4-BE49-F238E27FC236}">
                      <a16:creationId xmlns:a16="http://schemas.microsoft.com/office/drawing/2014/main" xmlns="" id="{F93057FD-E80A-424E-8BF3-E54D9C2EB417}"/>
                    </a:ext>
                  </a:extLst>
                </p:cNvPr>
                <p:cNvSpPr>
                  <a:spLocks noChangeArrowheads="1"/>
                </p:cNvSpPr>
                <p:nvPr/>
              </p:nvSpPr>
              <p:spPr bwMode="auto">
                <a:xfrm>
                  <a:off x="9440545" y="5140150"/>
                  <a:ext cx="196850" cy="1905"/>
                </a:xfrm>
                <a:prstGeom prst="rect">
                  <a:avLst/>
                </a:prstGeom>
                <a:solidFill>
                  <a:srgbClr val="70707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96" name="Rectangle 95">
                  <a:extLst>
                    <a:ext uri="{FF2B5EF4-FFF2-40B4-BE49-F238E27FC236}">
                      <a16:creationId xmlns:a16="http://schemas.microsoft.com/office/drawing/2014/main" xmlns="" id="{7231FBE1-A3EB-4643-9611-37039D5AAAEC}"/>
                    </a:ext>
                  </a:extLst>
                </p:cNvPr>
                <p:cNvSpPr>
                  <a:spLocks noChangeArrowheads="1"/>
                </p:cNvSpPr>
                <p:nvPr/>
              </p:nvSpPr>
              <p:spPr bwMode="auto">
                <a:xfrm>
                  <a:off x="9440545" y="5142055"/>
                  <a:ext cx="196850" cy="1270"/>
                </a:xfrm>
                <a:prstGeom prst="rect">
                  <a:avLst/>
                </a:prstGeom>
                <a:solidFill>
                  <a:srgbClr val="70707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97" name="Rectangle 96">
                  <a:extLst>
                    <a:ext uri="{FF2B5EF4-FFF2-40B4-BE49-F238E27FC236}">
                      <a16:creationId xmlns:a16="http://schemas.microsoft.com/office/drawing/2014/main" xmlns="" id="{40DD9526-1B24-4724-B7A6-7BE6635E31E5}"/>
                    </a:ext>
                  </a:extLst>
                </p:cNvPr>
                <p:cNvSpPr>
                  <a:spLocks noChangeArrowheads="1"/>
                </p:cNvSpPr>
                <p:nvPr/>
              </p:nvSpPr>
              <p:spPr bwMode="auto">
                <a:xfrm>
                  <a:off x="9440545" y="5143325"/>
                  <a:ext cx="196850" cy="1905"/>
                </a:xfrm>
                <a:prstGeom prst="rect">
                  <a:avLst/>
                </a:prstGeom>
                <a:solidFill>
                  <a:srgbClr val="6E6E6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98" name="Rectangle 97">
                  <a:extLst>
                    <a:ext uri="{FF2B5EF4-FFF2-40B4-BE49-F238E27FC236}">
                      <a16:creationId xmlns:a16="http://schemas.microsoft.com/office/drawing/2014/main" xmlns="" id="{7975C2B8-3F84-4B82-AE72-0AB86F42190F}"/>
                    </a:ext>
                  </a:extLst>
                </p:cNvPr>
                <p:cNvSpPr>
                  <a:spLocks noChangeArrowheads="1"/>
                </p:cNvSpPr>
                <p:nvPr/>
              </p:nvSpPr>
              <p:spPr bwMode="auto">
                <a:xfrm>
                  <a:off x="9440545" y="5145230"/>
                  <a:ext cx="196850" cy="1905"/>
                </a:xfrm>
                <a:prstGeom prst="rect">
                  <a:avLst/>
                </a:prstGeom>
                <a:solidFill>
                  <a:srgbClr val="6B6B6B"/>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99" name="Rectangle 98">
                  <a:extLst>
                    <a:ext uri="{FF2B5EF4-FFF2-40B4-BE49-F238E27FC236}">
                      <a16:creationId xmlns:a16="http://schemas.microsoft.com/office/drawing/2014/main" xmlns="" id="{C4930F81-DD5B-4A4E-ACDC-DCC2896C8250}"/>
                    </a:ext>
                  </a:extLst>
                </p:cNvPr>
                <p:cNvSpPr>
                  <a:spLocks noChangeArrowheads="1"/>
                </p:cNvSpPr>
                <p:nvPr/>
              </p:nvSpPr>
              <p:spPr bwMode="auto">
                <a:xfrm>
                  <a:off x="9440545" y="5147135"/>
                  <a:ext cx="196850" cy="1270"/>
                </a:xfrm>
                <a:prstGeom prst="rect">
                  <a:avLst/>
                </a:prstGeom>
                <a:solidFill>
                  <a:srgbClr val="69696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00" name="Rectangle 99">
                  <a:extLst>
                    <a:ext uri="{FF2B5EF4-FFF2-40B4-BE49-F238E27FC236}">
                      <a16:creationId xmlns:a16="http://schemas.microsoft.com/office/drawing/2014/main" xmlns="" id="{15FD88CA-8448-4957-9696-321EF03B57F6}"/>
                    </a:ext>
                  </a:extLst>
                </p:cNvPr>
                <p:cNvSpPr>
                  <a:spLocks noChangeArrowheads="1"/>
                </p:cNvSpPr>
                <p:nvPr/>
              </p:nvSpPr>
              <p:spPr bwMode="auto">
                <a:xfrm>
                  <a:off x="9440545" y="5148405"/>
                  <a:ext cx="196850" cy="1905"/>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01" name="Rectangle 100">
                  <a:extLst>
                    <a:ext uri="{FF2B5EF4-FFF2-40B4-BE49-F238E27FC236}">
                      <a16:creationId xmlns:a16="http://schemas.microsoft.com/office/drawing/2014/main" xmlns="" id="{FAA49D04-6D61-46C7-9F00-6CE4C647EEAE}"/>
                    </a:ext>
                  </a:extLst>
                </p:cNvPr>
                <p:cNvSpPr>
                  <a:spLocks noChangeArrowheads="1"/>
                </p:cNvSpPr>
                <p:nvPr/>
              </p:nvSpPr>
              <p:spPr bwMode="auto">
                <a:xfrm>
                  <a:off x="9440545" y="5150310"/>
                  <a:ext cx="196850" cy="1905"/>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02" name="Rectangle 101">
                  <a:extLst>
                    <a:ext uri="{FF2B5EF4-FFF2-40B4-BE49-F238E27FC236}">
                      <a16:creationId xmlns:a16="http://schemas.microsoft.com/office/drawing/2014/main" xmlns="" id="{D4963B15-3C53-48C8-B215-9675B51C2500}"/>
                    </a:ext>
                  </a:extLst>
                </p:cNvPr>
                <p:cNvSpPr>
                  <a:spLocks noChangeArrowheads="1"/>
                </p:cNvSpPr>
                <p:nvPr/>
              </p:nvSpPr>
              <p:spPr bwMode="auto">
                <a:xfrm>
                  <a:off x="9440545" y="5152215"/>
                  <a:ext cx="196850" cy="1270"/>
                </a:xfrm>
                <a:prstGeom prst="rect">
                  <a:avLst/>
                </a:prstGeom>
                <a:solidFill>
                  <a:srgbClr val="63636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03" name="Rectangle 102">
                  <a:extLst>
                    <a:ext uri="{FF2B5EF4-FFF2-40B4-BE49-F238E27FC236}">
                      <a16:creationId xmlns:a16="http://schemas.microsoft.com/office/drawing/2014/main" xmlns="" id="{B8F97BCE-AA71-4076-AF91-ECADDAE7F111}"/>
                    </a:ext>
                  </a:extLst>
                </p:cNvPr>
                <p:cNvSpPr>
                  <a:spLocks noChangeArrowheads="1"/>
                </p:cNvSpPr>
                <p:nvPr/>
              </p:nvSpPr>
              <p:spPr bwMode="auto">
                <a:xfrm>
                  <a:off x="9440545" y="5153485"/>
                  <a:ext cx="196850" cy="1905"/>
                </a:xfrm>
                <a:prstGeom prst="rect">
                  <a:avLst/>
                </a:prstGeom>
                <a:solidFill>
                  <a:srgbClr val="61616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04" name="Rectangle 103">
                  <a:extLst>
                    <a:ext uri="{FF2B5EF4-FFF2-40B4-BE49-F238E27FC236}">
                      <a16:creationId xmlns:a16="http://schemas.microsoft.com/office/drawing/2014/main" xmlns="" id="{342DCADB-92FF-41D4-8C6F-6B35D2C8F998}"/>
                    </a:ext>
                  </a:extLst>
                </p:cNvPr>
                <p:cNvSpPr>
                  <a:spLocks noChangeArrowheads="1"/>
                </p:cNvSpPr>
                <p:nvPr/>
              </p:nvSpPr>
              <p:spPr bwMode="auto">
                <a:xfrm>
                  <a:off x="9440545" y="5155390"/>
                  <a:ext cx="196850" cy="1905"/>
                </a:xfrm>
                <a:prstGeom prst="rect">
                  <a:avLst/>
                </a:prstGeom>
                <a:solidFill>
                  <a:srgbClr val="5E5E5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05" name="Rectangle 104">
                  <a:extLst>
                    <a:ext uri="{FF2B5EF4-FFF2-40B4-BE49-F238E27FC236}">
                      <a16:creationId xmlns:a16="http://schemas.microsoft.com/office/drawing/2014/main" xmlns="" id="{1A587F59-6CE1-407B-8EC7-12D21ED02A63}"/>
                    </a:ext>
                  </a:extLst>
                </p:cNvPr>
                <p:cNvSpPr>
                  <a:spLocks noChangeArrowheads="1"/>
                </p:cNvSpPr>
                <p:nvPr/>
              </p:nvSpPr>
              <p:spPr bwMode="auto">
                <a:xfrm>
                  <a:off x="9440545" y="5157295"/>
                  <a:ext cx="196850" cy="1270"/>
                </a:xfrm>
                <a:prstGeom prst="rect">
                  <a:avLst/>
                </a:prstGeom>
                <a:solidFill>
                  <a:srgbClr val="5C5C5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06" name="Rectangle 105">
                  <a:extLst>
                    <a:ext uri="{FF2B5EF4-FFF2-40B4-BE49-F238E27FC236}">
                      <a16:creationId xmlns:a16="http://schemas.microsoft.com/office/drawing/2014/main" xmlns="" id="{4D61AD73-A52D-4678-B646-654F600BBB5F}"/>
                    </a:ext>
                  </a:extLst>
                </p:cNvPr>
                <p:cNvSpPr>
                  <a:spLocks noChangeArrowheads="1"/>
                </p:cNvSpPr>
                <p:nvPr/>
              </p:nvSpPr>
              <p:spPr bwMode="auto">
                <a:xfrm>
                  <a:off x="9440545" y="5158565"/>
                  <a:ext cx="196850" cy="1905"/>
                </a:xfrm>
                <a:prstGeom prst="rect">
                  <a:avLst/>
                </a:prstGeom>
                <a:solidFill>
                  <a:srgbClr val="5C5C5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07" name="Rectangle 106">
                  <a:extLst>
                    <a:ext uri="{FF2B5EF4-FFF2-40B4-BE49-F238E27FC236}">
                      <a16:creationId xmlns:a16="http://schemas.microsoft.com/office/drawing/2014/main" xmlns="" id="{3F9B0E35-03C4-4E4F-AC00-017CE28CFE29}"/>
                    </a:ext>
                  </a:extLst>
                </p:cNvPr>
                <p:cNvSpPr>
                  <a:spLocks noChangeArrowheads="1"/>
                </p:cNvSpPr>
                <p:nvPr/>
              </p:nvSpPr>
              <p:spPr bwMode="auto">
                <a:xfrm>
                  <a:off x="9440545" y="5160470"/>
                  <a:ext cx="196850" cy="1905"/>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08" name="Rectangle 107">
                  <a:extLst>
                    <a:ext uri="{FF2B5EF4-FFF2-40B4-BE49-F238E27FC236}">
                      <a16:creationId xmlns:a16="http://schemas.microsoft.com/office/drawing/2014/main" xmlns="" id="{D1A1993D-0503-4DE0-8E1A-F3920983AB7C}"/>
                    </a:ext>
                  </a:extLst>
                </p:cNvPr>
                <p:cNvSpPr>
                  <a:spLocks noChangeArrowheads="1"/>
                </p:cNvSpPr>
                <p:nvPr/>
              </p:nvSpPr>
              <p:spPr bwMode="auto">
                <a:xfrm>
                  <a:off x="9440545" y="5162375"/>
                  <a:ext cx="196850" cy="1270"/>
                </a:xfrm>
                <a:prstGeom prst="rect">
                  <a:avLst/>
                </a:prstGeom>
                <a:solidFill>
                  <a:srgbClr val="57575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09" name="Rectangle 108">
                  <a:extLst>
                    <a:ext uri="{FF2B5EF4-FFF2-40B4-BE49-F238E27FC236}">
                      <a16:creationId xmlns:a16="http://schemas.microsoft.com/office/drawing/2014/main" xmlns="" id="{793ABFA6-B6D3-4894-A618-2C2A3D8C2602}"/>
                    </a:ext>
                  </a:extLst>
                </p:cNvPr>
                <p:cNvSpPr>
                  <a:spLocks noChangeArrowheads="1"/>
                </p:cNvSpPr>
                <p:nvPr/>
              </p:nvSpPr>
              <p:spPr bwMode="auto">
                <a:xfrm>
                  <a:off x="9440545" y="5163645"/>
                  <a:ext cx="196850" cy="1905"/>
                </a:xfrm>
                <a:prstGeom prst="rect">
                  <a:avLst/>
                </a:prstGeom>
                <a:solidFill>
                  <a:srgbClr val="54545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10" name="Rectangle 109">
                  <a:extLst>
                    <a:ext uri="{FF2B5EF4-FFF2-40B4-BE49-F238E27FC236}">
                      <a16:creationId xmlns:a16="http://schemas.microsoft.com/office/drawing/2014/main" xmlns="" id="{12E1C0D7-A292-4ACE-A6CA-C61EF35503C0}"/>
                    </a:ext>
                  </a:extLst>
                </p:cNvPr>
                <p:cNvSpPr>
                  <a:spLocks noChangeArrowheads="1"/>
                </p:cNvSpPr>
                <p:nvPr/>
              </p:nvSpPr>
              <p:spPr bwMode="auto">
                <a:xfrm>
                  <a:off x="9440545" y="5165550"/>
                  <a:ext cx="196850" cy="1905"/>
                </a:xfrm>
                <a:prstGeom prst="rect">
                  <a:avLst/>
                </a:prstGeom>
                <a:solidFill>
                  <a:srgbClr val="52525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11" name="Rectangle 110">
                  <a:extLst>
                    <a:ext uri="{FF2B5EF4-FFF2-40B4-BE49-F238E27FC236}">
                      <a16:creationId xmlns:a16="http://schemas.microsoft.com/office/drawing/2014/main" xmlns="" id="{753E1493-2D5B-4D1A-B979-A0E2F98D7546}"/>
                    </a:ext>
                  </a:extLst>
                </p:cNvPr>
                <p:cNvSpPr>
                  <a:spLocks noChangeArrowheads="1"/>
                </p:cNvSpPr>
                <p:nvPr/>
              </p:nvSpPr>
              <p:spPr bwMode="auto">
                <a:xfrm>
                  <a:off x="9440545" y="5167455"/>
                  <a:ext cx="196850" cy="1270"/>
                </a:xfrm>
                <a:prstGeom prst="rect">
                  <a:avLst/>
                </a:prstGeom>
                <a:solidFill>
                  <a:srgbClr val="52525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12" name="Rectangle 111">
                  <a:extLst>
                    <a:ext uri="{FF2B5EF4-FFF2-40B4-BE49-F238E27FC236}">
                      <a16:creationId xmlns:a16="http://schemas.microsoft.com/office/drawing/2014/main" xmlns="" id="{A4F977F7-6C07-43C1-BFC8-A6A1F0334E7E}"/>
                    </a:ext>
                  </a:extLst>
                </p:cNvPr>
                <p:cNvSpPr>
                  <a:spLocks noChangeArrowheads="1"/>
                </p:cNvSpPr>
                <p:nvPr/>
              </p:nvSpPr>
              <p:spPr bwMode="auto">
                <a:xfrm>
                  <a:off x="9440545" y="5168725"/>
                  <a:ext cx="196850" cy="1905"/>
                </a:xfrm>
                <a:prstGeom prst="rect">
                  <a:avLst/>
                </a:prstGeom>
                <a:solidFill>
                  <a:srgbClr val="4F4F4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13" name="Rectangle 112">
                  <a:extLst>
                    <a:ext uri="{FF2B5EF4-FFF2-40B4-BE49-F238E27FC236}">
                      <a16:creationId xmlns:a16="http://schemas.microsoft.com/office/drawing/2014/main" xmlns="" id="{830E597F-FA5B-45C9-8213-9A7DC81FE3C1}"/>
                    </a:ext>
                  </a:extLst>
                </p:cNvPr>
                <p:cNvSpPr>
                  <a:spLocks noChangeArrowheads="1"/>
                </p:cNvSpPr>
                <p:nvPr/>
              </p:nvSpPr>
              <p:spPr bwMode="auto">
                <a:xfrm>
                  <a:off x="9440545" y="5170630"/>
                  <a:ext cx="196850" cy="1905"/>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14" name="Rectangle 113">
                  <a:extLst>
                    <a:ext uri="{FF2B5EF4-FFF2-40B4-BE49-F238E27FC236}">
                      <a16:creationId xmlns:a16="http://schemas.microsoft.com/office/drawing/2014/main" xmlns="" id="{412E0B07-6F73-43E2-80DE-8EDFCC59252D}"/>
                    </a:ext>
                  </a:extLst>
                </p:cNvPr>
                <p:cNvSpPr>
                  <a:spLocks noChangeArrowheads="1"/>
                </p:cNvSpPr>
                <p:nvPr/>
              </p:nvSpPr>
              <p:spPr bwMode="auto">
                <a:xfrm>
                  <a:off x="9440545" y="5172535"/>
                  <a:ext cx="196850" cy="1905"/>
                </a:xfrm>
                <a:prstGeom prst="rect">
                  <a:avLst/>
                </a:prstGeom>
                <a:solidFill>
                  <a:srgbClr val="4A4A4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15" name="Rectangle 114">
                  <a:extLst>
                    <a:ext uri="{FF2B5EF4-FFF2-40B4-BE49-F238E27FC236}">
                      <a16:creationId xmlns:a16="http://schemas.microsoft.com/office/drawing/2014/main" xmlns="" id="{D3E7A8FA-45E2-40D5-9CF2-EF2EFC0F6EF6}"/>
                    </a:ext>
                  </a:extLst>
                </p:cNvPr>
                <p:cNvSpPr>
                  <a:spLocks noChangeArrowheads="1"/>
                </p:cNvSpPr>
                <p:nvPr/>
              </p:nvSpPr>
              <p:spPr bwMode="auto">
                <a:xfrm>
                  <a:off x="9440545" y="5174440"/>
                  <a:ext cx="196850" cy="1270"/>
                </a:xfrm>
                <a:prstGeom prst="rect">
                  <a:avLst/>
                </a:prstGeom>
                <a:solidFill>
                  <a:srgbClr val="47474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16" name="Rectangle 115">
                  <a:extLst>
                    <a:ext uri="{FF2B5EF4-FFF2-40B4-BE49-F238E27FC236}">
                      <a16:creationId xmlns:a16="http://schemas.microsoft.com/office/drawing/2014/main" xmlns="" id="{5C3C1DEA-CFF8-4AFF-A665-429D03D9681F}"/>
                    </a:ext>
                  </a:extLst>
                </p:cNvPr>
                <p:cNvSpPr>
                  <a:spLocks noChangeArrowheads="1"/>
                </p:cNvSpPr>
                <p:nvPr/>
              </p:nvSpPr>
              <p:spPr bwMode="auto">
                <a:xfrm>
                  <a:off x="9440545" y="5175710"/>
                  <a:ext cx="196850" cy="1905"/>
                </a:xfrm>
                <a:prstGeom prst="rect">
                  <a:avLst/>
                </a:prstGeom>
                <a:solidFill>
                  <a:srgbClr val="47474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17" name="Rectangle 116">
                  <a:extLst>
                    <a:ext uri="{FF2B5EF4-FFF2-40B4-BE49-F238E27FC236}">
                      <a16:creationId xmlns:a16="http://schemas.microsoft.com/office/drawing/2014/main" xmlns="" id="{70635ACC-BD38-4240-8FD1-0061B574D40E}"/>
                    </a:ext>
                  </a:extLst>
                </p:cNvPr>
                <p:cNvSpPr>
                  <a:spLocks noChangeArrowheads="1"/>
                </p:cNvSpPr>
                <p:nvPr/>
              </p:nvSpPr>
              <p:spPr bwMode="auto">
                <a:xfrm>
                  <a:off x="9440545" y="5177615"/>
                  <a:ext cx="196850" cy="1905"/>
                </a:xfrm>
                <a:prstGeom prst="rect">
                  <a:avLst/>
                </a:prstGeom>
                <a:solidFill>
                  <a:srgbClr val="45454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18" name="Rectangle 117">
                  <a:extLst>
                    <a:ext uri="{FF2B5EF4-FFF2-40B4-BE49-F238E27FC236}">
                      <a16:creationId xmlns:a16="http://schemas.microsoft.com/office/drawing/2014/main" xmlns="" id="{25CBB025-336C-4584-868B-6515590A3AEC}"/>
                    </a:ext>
                  </a:extLst>
                </p:cNvPr>
                <p:cNvSpPr>
                  <a:spLocks noChangeArrowheads="1"/>
                </p:cNvSpPr>
                <p:nvPr/>
              </p:nvSpPr>
              <p:spPr bwMode="auto">
                <a:xfrm>
                  <a:off x="9440545" y="5179520"/>
                  <a:ext cx="196850" cy="1270"/>
                </a:xfrm>
                <a:prstGeom prst="rect">
                  <a:avLst/>
                </a:prstGeom>
                <a:solidFill>
                  <a:srgbClr val="42424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19" name="Rectangle 118">
                  <a:extLst>
                    <a:ext uri="{FF2B5EF4-FFF2-40B4-BE49-F238E27FC236}">
                      <a16:creationId xmlns:a16="http://schemas.microsoft.com/office/drawing/2014/main" xmlns="" id="{B5BC373F-4116-4DE2-98E9-AFA5EE70E7A8}"/>
                    </a:ext>
                  </a:extLst>
                </p:cNvPr>
                <p:cNvSpPr>
                  <a:spLocks noChangeArrowheads="1"/>
                </p:cNvSpPr>
                <p:nvPr/>
              </p:nvSpPr>
              <p:spPr bwMode="auto">
                <a:xfrm>
                  <a:off x="9440545" y="5180790"/>
                  <a:ext cx="196850" cy="1905"/>
                </a:xfrm>
                <a:prstGeom prst="rect">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20" name="Rectangle 119">
                  <a:extLst>
                    <a:ext uri="{FF2B5EF4-FFF2-40B4-BE49-F238E27FC236}">
                      <a16:creationId xmlns:a16="http://schemas.microsoft.com/office/drawing/2014/main" xmlns="" id="{036CC14C-F1EE-4138-9F08-D21FF7A6BAF7}"/>
                    </a:ext>
                  </a:extLst>
                </p:cNvPr>
                <p:cNvSpPr>
                  <a:spLocks noChangeArrowheads="1"/>
                </p:cNvSpPr>
                <p:nvPr/>
              </p:nvSpPr>
              <p:spPr bwMode="auto">
                <a:xfrm>
                  <a:off x="9440545" y="5182695"/>
                  <a:ext cx="196850" cy="1905"/>
                </a:xfrm>
                <a:prstGeom prst="rect">
                  <a:avLst/>
                </a:prstGeom>
                <a:solidFill>
                  <a:srgbClr val="3D3D3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21" name="Rectangle 120">
                  <a:extLst>
                    <a:ext uri="{FF2B5EF4-FFF2-40B4-BE49-F238E27FC236}">
                      <a16:creationId xmlns:a16="http://schemas.microsoft.com/office/drawing/2014/main" xmlns="" id="{713F599D-0B46-427E-A648-3076FF785186}"/>
                    </a:ext>
                  </a:extLst>
                </p:cNvPr>
                <p:cNvSpPr>
                  <a:spLocks noChangeArrowheads="1"/>
                </p:cNvSpPr>
                <p:nvPr/>
              </p:nvSpPr>
              <p:spPr bwMode="auto">
                <a:xfrm>
                  <a:off x="9440545" y="5184600"/>
                  <a:ext cx="196850" cy="1270"/>
                </a:xfrm>
                <a:prstGeom prst="rect">
                  <a:avLst/>
                </a:prstGeom>
                <a:solidFill>
                  <a:srgbClr val="3D3D3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22" name="Rectangle 121">
                  <a:extLst>
                    <a:ext uri="{FF2B5EF4-FFF2-40B4-BE49-F238E27FC236}">
                      <a16:creationId xmlns:a16="http://schemas.microsoft.com/office/drawing/2014/main" xmlns="" id="{2E0A5C42-60C2-414F-8E23-0D47E404A0EB}"/>
                    </a:ext>
                  </a:extLst>
                </p:cNvPr>
                <p:cNvSpPr>
                  <a:spLocks noChangeArrowheads="1"/>
                </p:cNvSpPr>
                <p:nvPr/>
              </p:nvSpPr>
              <p:spPr bwMode="auto">
                <a:xfrm>
                  <a:off x="9440545" y="5185870"/>
                  <a:ext cx="196850" cy="1905"/>
                </a:xfrm>
                <a:prstGeom prst="rect">
                  <a:avLst/>
                </a:prstGeom>
                <a:solidFill>
                  <a:srgbClr val="3B3B3B"/>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23" name="Rectangle 122">
                  <a:extLst>
                    <a:ext uri="{FF2B5EF4-FFF2-40B4-BE49-F238E27FC236}">
                      <a16:creationId xmlns:a16="http://schemas.microsoft.com/office/drawing/2014/main" xmlns="" id="{8A2219F0-DE9A-4E89-ACDD-F21B006C86C0}"/>
                    </a:ext>
                  </a:extLst>
                </p:cNvPr>
                <p:cNvSpPr>
                  <a:spLocks noChangeArrowheads="1"/>
                </p:cNvSpPr>
                <p:nvPr/>
              </p:nvSpPr>
              <p:spPr bwMode="auto">
                <a:xfrm>
                  <a:off x="9440545" y="5187775"/>
                  <a:ext cx="196850" cy="1905"/>
                </a:xfrm>
                <a:prstGeom prst="rect">
                  <a:avLst/>
                </a:prstGeom>
                <a:solidFill>
                  <a:srgbClr val="38383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24" name="Rectangle 123">
                  <a:extLst>
                    <a:ext uri="{FF2B5EF4-FFF2-40B4-BE49-F238E27FC236}">
                      <a16:creationId xmlns:a16="http://schemas.microsoft.com/office/drawing/2014/main" xmlns="" id="{D8D8AED5-B3B6-40C1-8B83-25889A86B63D}"/>
                    </a:ext>
                  </a:extLst>
                </p:cNvPr>
                <p:cNvSpPr>
                  <a:spLocks noChangeArrowheads="1"/>
                </p:cNvSpPr>
                <p:nvPr/>
              </p:nvSpPr>
              <p:spPr bwMode="auto">
                <a:xfrm>
                  <a:off x="9440545" y="5189680"/>
                  <a:ext cx="196850" cy="1270"/>
                </a:xfrm>
                <a:prstGeom prst="rect">
                  <a:avLst/>
                </a:prstGeom>
                <a:solidFill>
                  <a:srgbClr val="36363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25" name="Rectangle 124">
                  <a:extLst>
                    <a:ext uri="{FF2B5EF4-FFF2-40B4-BE49-F238E27FC236}">
                      <a16:creationId xmlns:a16="http://schemas.microsoft.com/office/drawing/2014/main" xmlns="" id="{88A99D33-7867-42A3-9D2C-81828B703344}"/>
                    </a:ext>
                  </a:extLst>
                </p:cNvPr>
                <p:cNvSpPr>
                  <a:spLocks noChangeArrowheads="1"/>
                </p:cNvSpPr>
                <p:nvPr/>
              </p:nvSpPr>
              <p:spPr bwMode="auto">
                <a:xfrm>
                  <a:off x="9440545" y="5190950"/>
                  <a:ext cx="196850" cy="1905"/>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26" name="Rectangle 125">
                  <a:extLst>
                    <a:ext uri="{FF2B5EF4-FFF2-40B4-BE49-F238E27FC236}">
                      <a16:creationId xmlns:a16="http://schemas.microsoft.com/office/drawing/2014/main" xmlns="" id="{C3E87C54-91C4-46B4-8A69-BD0ED88BEAF3}"/>
                    </a:ext>
                  </a:extLst>
                </p:cNvPr>
                <p:cNvSpPr>
                  <a:spLocks noChangeArrowheads="1"/>
                </p:cNvSpPr>
                <p:nvPr/>
              </p:nvSpPr>
              <p:spPr bwMode="auto">
                <a:xfrm>
                  <a:off x="9440545" y="5192855"/>
                  <a:ext cx="196850" cy="1905"/>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27" name="Rectangle 126">
                  <a:extLst>
                    <a:ext uri="{FF2B5EF4-FFF2-40B4-BE49-F238E27FC236}">
                      <a16:creationId xmlns:a16="http://schemas.microsoft.com/office/drawing/2014/main" xmlns="" id="{99B22147-B2A4-4437-A5B0-8A4551AF301F}"/>
                    </a:ext>
                  </a:extLst>
                </p:cNvPr>
                <p:cNvSpPr>
                  <a:spLocks noChangeArrowheads="1"/>
                </p:cNvSpPr>
                <p:nvPr/>
              </p:nvSpPr>
              <p:spPr bwMode="auto">
                <a:xfrm>
                  <a:off x="9440545" y="5194760"/>
                  <a:ext cx="196850" cy="1270"/>
                </a:xfrm>
                <a:prstGeom prst="rect">
                  <a:avLst/>
                </a:prstGeom>
                <a:solidFill>
                  <a:srgbClr val="30303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28" name="Rectangle 127">
                  <a:extLst>
                    <a:ext uri="{FF2B5EF4-FFF2-40B4-BE49-F238E27FC236}">
                      <a16:creationId xmlns:a16="http://schemas.microsoft.com/office/drawing/2014/main" xmlns="" id="{0F1443BC-907E-40D7-8174-30DD7B8A6B40}"/>
                    </a:ext>
                  </a:extLst>
                </p:cNvPr>
                <p:cNvSpPr>
                  <a:spLocks noChangeArrowheads="1"/>
                </p:cNvSpPr>
                <p:nvPr/>
              </p:nvSpPr>
              <p:spPr bwMode="auto">
                <a:xfrm>
                  <a:off x="9440545" y="5196030"/>
                  <a:ext cx="196850" cy="1905"/>
                </a:xfrm>
                <a:prstGeom prst="rect">
                  <a:avLst/>
                </a:prstGeom>
                <a:solidFill>
                  <a:srgbClr val="2E2E2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29" name="Rectangle 128">
                  <a:extLst>
                    <a:ext uri="{FF2B5EF4-FFF2-40B4-BE49-F238E27FC236}">
                      <a16:creationId xmlns:a16="http://schemas.microsoft.com/office/drawing/2014/main" xmlns="" id="{3451395C-0DE3-48CE-82BB-ABCCF8C04075}"/>
                    </a:ext>
                  </a:extLst>
                </p:cNvPr>
                <p:cNvSpPr>
                  <a:spLocks noChangeArrowheads="1"/>
                </p:cNvSpPr>
                <p:nvPr/>
              </p:nvSpPr>
              <p:spPr bwMode="auto">
                <a:xfrm>
                  <a:off x="9440545" y="5197935"/>
                  <a:ext cx="196850" cy="1905"/>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30" name="Rectangle 129">
                  <a:extLst>
                    <a:ext uri="{FF2B5EF4-FFF2-40B4-BE49-F238E27FC236}">
                      <a16:creationId xmlns:a16="http://schemas.microsoft.com/office/drawing/2014/main" xmlns="" id="{7AD0AAE2-86B6-4922-B369-ACD2E9909779}"/>
                    </a:ext>
                  </a:extLst>
                </p:cNvPr>
                <p:cNvSpPr>
                  <a:spLocks noChangeArrowheads="1"/>
                </p:cNvSpPr>
                <p:nvPr/>
              </p:nvSpPr>
              <p:spPr bwMode="auto">
                <a:xfrm>
                  <a:off x="9440545" y="5199840"/>
                  <a:ext cx="196850" cy="1905"/>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31" name="Rectangle 130">
                  <a:extLst>
                    <a:ext uri="{FF2B5EF4-FFF2-40B4-BE49-F238E27FC236}">
                      <a16:creationId xmlns:a16="http://schemas.microsoft.com/office/drawing/2014/main" xmlns="" id="{047A2A17-8EE2-4707-83B6-DAFD9511F5FD}"/>
                    </a:ext>
                  </a:extLst>
                </p:cNvPr>
                <p:cNvSpPr>
                  <a:spLocks noChangeArrowheads="1"/>
                </p:cNvSpPr>
                <p:nvPr/>
              </p:nvSpPr>
              <p:spPr bwMode="auto">
                <a:xfrm>
                  <a:off x="9440545" y="5201745"/>
                  <a:ext cx="196850" cy="1270"/>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32" name="Rectangle 131">
                  <a:extLst>
                    <a:ext uri="{FF2B5EF4-FFF2-40B4-BE49-F238E27FC236}">
                      <a16:creationId xmlns:a16="http://schemas.microsoft.com/office/drawing/2014/main" xmlns="" id="{916E3CFF-3D44-4DF3-B554-19D86500F8E1}"/>
                    </a:ext>
                  </a:extLst>
                </p:cNvPr>
                <p:cNvSpPr>
                  <a:spLocks noChangeArrowheads="1"/>
                </p:cNvSpPr>
                <p:nvPr/>
              </p:nvSpPr>
              <p:spPr bwMode="auto">
                <a:xfrm>
                  <a:off x="9440545" y="5203015"/>
                  <a:ext cx="196850" cy="1905"/>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33" name="Rectangle 132">
                  <a:extLst>
                    <a:ext uri="{FF2B5EF4-FFF2-40B4-BE49-F238E27FC236}">
                      <a16:creationId xmlns:a16="http://schemas.microsoft.com/office/drawing/2014/main" xmlns="" id="{CE89896D-8FB8-4892-9C91-627B162DDC6C}"/>
                    </a:ext>
                  </a:extLst>
                </p:cNvPr>
                <p:cNvSpPr>
                  <a:spLocks noChangeArrowheads="1"/>
                </p:cNvSpPr>
                <p:nvPr/>
              </p:nvSpPr>
              <p:spPr bwMode="auto">
                <a:xfrm>
                  <a:off x="9440545" y="5204920"/>
                  <a:ext cx="196850" cy="1905"/>
                </a:xfrm>
                <a:prstGeom prst="rect">
                  <a:avLst/>
                </a:prstGeom>
                <a:solidFill>
                  <a:srgbClr val="24242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34" name="Rectangle 133">
                  <a:extLst>
                    <a:ext uri="{FF2B5EF4-FFF2-40B4-BE49-F238E27FC236}">
                      <a16:creationId xmlns:a16="http://schemas.microsoft.com/office/drawing/2014/main" xmlns="" id="{9B63E7A3-9BC2-46E4-82EB-6D46E51AC92B}"/>
                    </a:ext>
                  </a:extLst>
                </p:cNvPr>
                <p:cNvSpPr>
                  <a:spLocks noChangeArrowheads="1"/>
                </p:cNvSpPr>
                <p:nvPr/>
              </p:nvSpPr>
              <p:spPr bwMode="auto">
                <a:xfrm>
                  <a:off x="9440545" y="5206825"/>
                  <a:ext cx="196850" cy="1270"/>
                </a:xfrm>
                <a:prstGeom prst="rect">
                  <a:avLst/>
                </a:prstGeom>
                <a:solidFill>
                  <a:srgbClr val="212121"/>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35" name="Rectangle 134">
                  <a:extLst>
                    <a:ext uri="{FF2B5EF4-FFF2-40B4-BE49-F238E27FC236}">
                      <a16:creationId xmlns:a16="http://schemas.microsoft.com/office/drawing/2014/main" xmlns="" id="{ECAC69A7-D960-4FCF-8F37-23A97A6F805E}"/>
                    </a:ext>
                  </a:extLst>
                </p:cNvPr>
                <p:cNvSpPr>
                  <a:spLocks noChangeArrowheads="1"/>
                </p:cNvSpPr>
                <p:nvPr/>
              </p:nvSpPr>
              <p:spPr bwMode="auto">
                <a:xfrm>
                  <a:off x="9440545" y="5208095"/>
                  <a:ext cx="196850" cy="1905"/>
                </a:xfrm>
                <a:prstGeom prst="rect">
                  <a:avLst/>
                </a:prstGeom>
                <a:solidFill>
                  <a:srgbClr val="1F1F1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36" name="Rectangle 135">
                  <a:extLst>
                    <a:ext uri="{FF2B5EF4-FFF2-40B4-BE49-F238E27FC236}">
                      <a16:creationId xmlns:a16="http://schemas.microsoft.com/office/drawing/2014/main" xmlns="" id="{36578E3F-B1AB-4089-97ED-FEC329A5BA07}"/>
                    </a:ext>
                  </a:extLst>
                </p:cNvPr>
                <p:cNvSpPr>
                  <a:spLocks noChangeArrowheads="1"/>
                </p:cNvSpPr>
                <p:nvPr/>
              </p:nvSpPr>
              <p:spPr bwMode="auto">
                <a:xfrm>
                  <a:off x="9440545" y="5210000"/>
                  <a:ext cx="196850" cy="1905"/>
                </a:xfrm>
                <a:prstGeom prst="rect">
                  <a:avLst/>
                </a:prstGeom>
                <a:solidFill>
                  <a:srgbClr val="1F1F1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37" name="Rectangle 136">
                  <a:extLst>
                    <a:ext uri="{FF2B5EF4-FFF2-40B4-BE49-F238E27FC236}">
                      <a16:creationId xmlns:a16="http://schemas.microsoft.com/office/drawing/2014/main" xmlns="" id="{0CFBB49D-7C3F-410C-8A18-529EFC5D7CE5}"/>
                    </a:ext>
                  </a:extLst>
                </p:cNvPr>
                <p:cNvSpPr>
                  <a:spLocks noChangeArrowheads="1"/>
                </p:cNvSpPr>
                <p:nvPr/>
              </p:nvSpPr>
              <p:spPr bwMode="auto">
                <a:xfrm>
                  <a:off x="9440545" y="5211905"/>
                  <a:ext cx="196850" cy="1270"/>
                </a:xfrm>
                <a:prstGeom prst="rect">
                  <a:avLst/>
                </a:prstGeom>
                <a:solidFill>
                  <a:srgbClr val="1C1C1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38" name="Rectangle 137">
                  <a:extLst>
                    <a:ext uri="{FF2B5EF4-FFF2-40B4-BE49-F238E27FC236}">
                      <a16:creationId xmlns:a16="http://schemas.microsoft.com/office/drawing/2014/main" xmlns="" id="{A84ED2C0-6A02-46C3-8E76-A8EA16011A0A}"/>
                    </a:ext>
                  </a:extLst>
                </p:cNvPr>
                <p:cNvSpPr>
                  <a:spLocks noChangeArrowheads="1"/>
                </p:cNvSpPr>
                <p:nvPr/>
              </p:nvSpPr>
              <p:spPr bwMode="auto">
                <a:xfrm>
                  <a:off x="9440545" y="5213175"/>
                  <a:ext cx="196850" cy="1905"/>
                </a:xfrm>
                <a:prstGeom prst="rect">
                  <a:avLst/>
                </a:prstGeom>
                <a:solidFill>
                  <a:srgbClr val="1A1A1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39" name="Rectangle 138">
                  <a:extLst>
                    <a:ext uri="{FF2B5EF4-FFF2-40B4-BE49-F238E27FC236}">
                      <a16:creationId xmlns:a16="http://schemas.microsoft.com/office/drawing/2014/main" xmlns="" id="{3C59A173-4900-4939-BB53-C02A761B1C42}"/>
                    </a:ext>
                  </a:extLst>
                </p:cNvPr>
                <p:cNvSpPr>
                  <a:spLocks noChangeArrowheads="1"/>
                </p:cNvSpPr>
                <p:nvPr/>
              </p:nvSpPr>
              <p:spPr bwMode="auto">
                <a:xfrm>
                  <a:off x="9440545" y="5215080"/>
                  <a:ext cx="196850" cy="1905"/>
                </a:xfrm>
                <a:prstGeom prst="rect">
                  <a:avLst/>
                </a:prstGeom>
                <a:solidFill>
                  <a:srgbClr val="17171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40" name="Rectangle 139">
                  <a:extLst>
                    <a:ext uri="{FF2B5EF4-FFF2-40B4-BE49-F238E27FC236}">
                      <a16:creationId xmlns:a16="http://schemas.microsoft.com/office/drawing/2014/main" xmlns="" id="{4C4029E8-F23E-45A8-9580-47BB6B493C1B}"/>
                    </a:ext>
                  </a:extLst>
                </p:cNvPr>
                <p:cNvSpPr>
                  <a:spLocks noChangeArrowheads="1"/>
                </p:cNvSpPr>
                <p:nvPr/>
              </p:nvSpPr>
              <p:spPr bwMode="auto">
                <a:xfrm>
                  <a:off x="9440545" y="5216985"/>
                  <a:ext cx="196850" cy="1270"/>
                </a:xfrm>
                <a:prstGeom prst="rect">
                  <a:avLst/>
                </a:prstGeom>
                <a:solidFill>
                  <a:srgbClr val="14141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41" name="Rectangle 140">
                  <a:extLst>
                    <a:ext uri="{FF2B5EF4-FFF2-40B4-BE49-F238E27FC236}">
                      <a16:creationId xmlns:a16="http://schemas.microsoft.com/office/drawing/2014/main" xmlns="" id="{C32D1D65-E92D-4366-ABDD-064706C003C0}"/>
                    </a:ext>
                  </a:extLst>
                </p:cNvPr>
                <p:cNvSpPr>
                  <a:spLocks noChangeArrowheads="1"/>
                </p:cNvSpPr>
                <p:nvPr/>
              </p:nvSpPr>
              <p:spPr bwMode="auto">
                <a:xfrm>
                  <a:off x="9440545" y="5218255"/>
                  <a:ext cx="196850" cy="1905"/>
                </a:xfrm>
                <a:prstGeom prst="rect">
                  <a:avLst/>
                </a:prstGeom>
                <a:solidFill>
                  <a:srgbClr val="14141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42" name="Rectangle 141">
                  <a:extLst>
                    <a:ext uri="{FF2B5EF4-FFF2-40B4-BE49-F238E27FC236}">
                      <a16:creationId xmlns:a16="http://schemas.microsoft.com/office/drawing/2014/main" xmlns="" id="{2BB56ED4-FA98-41F0-9893-A014BB104AEF}"/>
                    </a:ext>
                  </a:extLst>
                </p:cNvPr>
                <p:cNvSpPr>
                  <a:spLocks noChangeArrowheads="1"/>
                </p:cNvSpPr>
                <p:nvPr/>
              </p:nvSpPr>
              <p:spPr bwMode="auto">
                <a:xfrm>
                  <a:off x="9440545" y="5220160"/>
                  <a:ext cx="196850" cy="1905"/>
                </a:xfrm>
                <a:prstGeom prst="rect">
                  <a:avLst/>
                </a:prstGeom>
                <a:solidFill>
                  <a:srgbClr val="121212"/>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43" name="Rectangle 142">
                  <a:extLst>
                    <a:ext uri="{FF2B5EF4-FFF2-40B4-BE49-F238E27FC236}">
                      <a16:creationId xmlns:a16="http://schemas.microsoft.com/office/drawing/2014/main" xmlns="" id="{28231117-E994-424A-9090-A5B5FCDF7D1E}"/>
                    </a:ext>
                  </a:extLst>
                </p:cNvPr>
                <p:cNvSpPr>
                  <a:spLocks noChangeArrowheads="1"/>
                </p:cNvSpPr>
                <p:nvPr/>
              </p:nvSpPr>
              <p:spPr bwMode="auto">
                <a:xfrm>
                  <a:off x="9440545" y="5222065"/>
                  <a:ext cx="196850" cy="1270"/>
                </a:xfrm>
                <a:prstGeom prst="rect">
                  <a:avLst/>
                </a:prstGeom>
                <a:solidFill>
                  <a:srgbClr val="0F0F0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44" name="Rectangle 143">
                  <a:extLst>
                    <a:ext uri="{FF2B5EF4-FFF2-40B4-BE49-F238E27FC236}">
                      <a16:creationId xmlns:a16="http://schemas.microsoft.com/office/drawing/2014/main" xmlns="" id="{146B482B-176C-4E47-AD55-7FD80AA355CC}"/>
                    </a:ext>
                  </a:extLst>
                </p:cNvPr>
                <p:cNvSpPr>
                  <a:spLocks noChangeArrowheads="1"/>
                </p:cNvSpPr>
                <p:nvPr/>
              </p:nvSpPr>
              <p:spPr bwMode="auto">
                <a:xfrm>
                  <a:off x="9440545" y="5223335"/>
                  <a:ext cx="196850" cy="1905"/>
                </a:xfrm>
                <a:prstGeom prst="rect">
                  <a:avLst/>
                </a:prstGeom>
                <a:solidFill>
                  <a:srgbClr val="0D0D0D"/>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45" name="Rectangle 144">
                  <a:extLst>
                    <a:ext uri="{FF2B5EF4-FFF2-40B4-BE49-F238E27FC236}">
                      <a16:creationId xmlns:a16="http://schemas.microsoft.com/office/drawing/2014/main" xmlns="" id="{A6C2A546-9669-4974-9F75-50070FF8FA98}"/>
                    </a:ext>
                  </a:extLst>
                </p:cNvPr>
                <p:cNvSpPr>
                  <a:spLocks noChangeArrowheads="1"/>
                </p:cNvSpPr>
                <p:nvPr/>
              </p:nvSpPr>
              <p:spPr bwMode="auto">
                <a:xfrm>
                  <a:off x="9440545" y="5225240"/>
                  <a:ext cx="196850" cy="1905"/>
                </a:xfrm>
                <a:prstGeom prst="rect">
                  <a:avLst/>
                </a:prstGeom>
                <a:solidFill>
                  <a:srgbClr val="0A0A0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46" name="Rectangle 145">
                  <a:extLst>
                    <a:ext uri="{FF2B5EF4-FFF2-40B4-BE49-F238E27FC236}">
                      <a16:creationId xmlns:a16="http://schemas.microsoft.com/office/drawing/2014/main" xmlns="" id="{20E10F47-D75D-4FAD-99C2-DB3124836E60}"/>
                    </a:ext>
                  </a:extLst>
                </p:cNvPr>
                <p:cNvSpPr>
                  <a:spLocks noChangeArrowheads="1"/>
                </p:cNvSpPr>
                <p:nvPr/>
              </p:nvSpPr>
              <p:spPr bwMode="auto">
                <a:xfrm>
                  <a:off x="9440545" y="5227145"/>
                  <a:ext cx="196850" cy="1270"/>
                </a:xfrm>
                <a:prstGeom prst="rect">
                  <a:avLst/>
                </a:prstGeom>
                <a:solidFill>
                  <a:srgbClr val="0A0A0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47" name="Rectangle 146">
                  <a:extLst>
                    <a:ext uri="{FF2B5EF4-FFF2-40B4-BE49-F238E27FC236}">
                      <a16:creationId xmlns:a16="http://schemas.microsoft.com/office/drawing/2014/main" xmlns="" id="{72C3DF69-64EA-4F16-92B8-64CC98C21DEC}"/>
                    </a:ext>
                  </a:extLst>
                </p:cNvPr>
                <p:cNvSpPr>
                  <a:spLocks noChangeArrowheads="1"/>
                </p:cNvSpPr>
                <p:nvPr/>
              </p:nvSpPr>
              <p:spPr bwMode="auto">
                <a:xfrm>
                  <a:off x="9440545" y="5228415"/>
                  <a:ext cx="196850" cy="1905"/>
                </a:xfrm>
                <a:prstGeom prst="rect">
                  <a:avLst/>
                </a:prstGeom>
                <a:solidFill>
                  <a:srgbClr val="080808"/>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48" name="Rectangle 147">
                  <a:extLst>
                    <a:ext uri="{FF2B5EF4-FFF2-40B4-BE49-F238E27FC236}">
                      <a16:creationId xmlns:a16="http://schemas.microsoft.com/office/drawing/2014/main" xmlns="" id="{422F0BA5-39FE-4AA4-A79D-A42DA282405B}"/>
                    </a:ext>
                  </a:extLst>
                </p:cNvPr>
                <p:cNvSpPr>
                  <a:spLocks noChangeArrowheads="1"/>
                </p:cNvSpPr>
                <p:nvPr/>
              </p:nvSpPr>
              <p:spPr bwMode="auto">
                <a:xfrm>
                  <a:off x="9440545" y="5230320"/>
                  <a:ext cx="196850" cy="1905"/>
                </a:xfrm>
                <a:prstGeom prst="rect">
                  <a:avLst/>
                </a:prstGeom>
                <a:solidFill>
                  <a:srgbClr val="05050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49" name="Rectangle 148">
                  <a:extLst>
                    <a:ext uri="{FF2B5EF4-FFF2-40B4-BE49-F238E27FC236}">
                      <a16:creationId xmlns:a16="http://schemas.microsoft.com/office/drawing/2014/main" xmlns="" id="{15A712EB-32BB-498C-8454-9FD4BFCFA5D7}"/>
                    </a:ext>
                  </a:extLst>
                </p:cNvPr>
                <p:cNvSpPr>
                  <a:spLocks noChangeArrowheads="1"/>
                </p:cNvSpPr>
                <p:nvPr/>
              </p:nvSpPr>
              <p:spPr bwMode="auto">
                <a:xfrm>
                  <a:off x="9440545" y="5232225"/>
                  <a:ext cx="196850" cy="1905"/>
                </a:xfrm>
                <a:prstGeom prst="rect">
                  <a:avLst/>
                </a:prstGeom>
                <a:solidFill>
                  <a:srgbClr val="03030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50" name="Rectangle 149">
                  <a:extLst>
                    <a:ext uri="{FF2B5EF4-FFF2-40B4-BE49-F238E27FC236}">
                      <a16:creationId xmlns:a16="http://schemas.microsoft.com/office/drawing/2014/main" xmlns="" id="{69C96AEF-8240-409B-8577-B7F6CB549BA0}"/>
                    </a:ext>
                  </a:extLst>
                </p:cNvPr>
                <p:cNvSpPr>
                  <a:spLocks noChangeArrowheads="1"/>
                </p:cNvSpPr>
                <p:nvPr/>
              </p:nvSpPr>
              <p:spPr bwMode="auto">
                <a:xfrm>
                  <a:off x="9440545" y="5234130"/>
                  <a:ext cx="196850" cy="127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51" name="Rectangle 150">
                  <a:extLst>
                    <a:ext uri="{FF2B5EF4-FFF2-40B4-BE49-F238E27FC236}">
                      <a16:creationId xmlns:a16="http://schemas.microsoft.com/office/drawing/2014/main" xmlns="" id="{7EFC508F-FB7F-452E-899D-DCD643A406E3}"/>
                    </a:ext>
                  </a:extLst>
                </p:cNvPr>
                <p:cNvSpPr>
                  <a:spLocks noChangeArrowheads="1"/>
                </p:cNvSpPr>
                <p:nvPr/>
              </p:nvSpPr>
              <p:spPr bwMode="auto">
                <a:xfrm>
                  <a:off x="9440545" y="5235400"/>
                  <a:ext cx="196850" cy="190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cxnSp>
              <p:nvCxnSpPr>
                <p:cNvPr id="152" name="Line 144">
                  <a:extLst>
                    <a:ext uri="{FF2B5EF4-FFF2-40B4-BE49-F238E27FC236}">
                      <a16:creationId xmlns:a16="http://schemas.microsoft.com/office/drawing/2014/main" xmlns="" id="{35AF51A4-AA35-4AA1-923D-5703C3502C41}"/>
                    </a:ext>
                  </a:extLst>
                </p:cNvPr>
                <p:cNvCxnSpPr>
                  <a:cxnSpLocks noChangeShapeType="1"/>
                </p:cNvCxnSpPr>
                <p:nvPr/>
              </p:nvCxnSpPr>
              <p:spPr bwMode="auto">
                <a:xfrm>
                  <a:off x="9637395" y="5235400"/>
                  <a:ext cx="1714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cxnSp>
            <p:sp>
              <p:nvSpPr>
                <p:cNvPr id="153" name="Rectangle 152">
                  <a:extLst>
                    <a:ext uri="{FF2B5EF4-FFF2-40B4-BE49-F238E27FC236}">
                      <a16:creationId xmlns:a16="http://schemas.microsoft.com/office/drawing/2014/main" xmlns="" id="{834BB0FB-8586-4F7C-B91B-D748394E4BB3}"/>
                    </a:ext>
                  </a:extLst>
                </p:cNvPr>
                <p:cNvSpPr>
                  <a:spLocks noChangeArrowheads="1"/>
                </p:cNvSpPr>
                <p:nvPr/>
              </p:nvSpPr>
              <p:spPr bwMode="auto">
                <a:xfrm>
                  <a:off x="9693910" y="5201745"/>
                  <a:ext cx="976766" cy="108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a:spAutoFit/>
                </a:bodyPr>
                <a:lstStyle/>
                <a:p>
                  <a:pPr marL="0" marR="0">
                    <a:lnSpc>
                      <a:spcPct val="107000"/>
                    </a:lnSpc>
                    <a:spcBef>
                      <a:spcPts val="0"/>
                    </a:spcBef>
                    <a:spcAft>
                      <a:spcPts val="800"/>
                    </a:spcAft>
                  </a:pPr>
                  <a:r>
                    <a:rPr lang="en-US" sz="1600" dirty="0">
                      <a:solidFill>
                        <a:srgbClr val="000000"/>
                      </a:solidFill>
                      <a:effectLst/>
                      <a:ea typeface="Calibri" panose="020F0502020204030204" pitchFamily="34" charset="0"/>
                      <a:cs typeface="Times New Roman" panose="02020603050405020304" pitchFamily="18" charset="0"/>
                    </a:rPr>
                    <a:t>Low : 1562 m</a:t>
                  </a:r>
                  <a:endParaRPr lang="en-US" sz="1600" dirty="0">
                    <a:effectLst/>
                    <a:ea typeface="Calibri" panose="020F0502020204030204" pitchFamily="34" charset="0"/>
                    <a:cs typeface="Times New Roman" panose="02020603050405020304" pitchFamily="18" charset="0"/>
                  </a:endParaRPr>
                </a:p>
              </p:txBody>
            </p:sp>
          </p:grpSp>
          <p:sp>
            <p:nvSpPr>
              <p:cNvPr id="20" name="Rectangle 10"/>
              <p:cNvSpPr>
                <a:spLocks noChangeArrowheads="1"/>
              </p:cNvSpPr>
              <p:nvPr/>
            </p:nvSpPr>
            <p:spPr bwMode="auto">
              <a:xfrm>
                <a:off x="9755583" y="5309006"/>
                <a:ext cx="4365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mn-lt"/>
                  </a:rPr>
                  <a:t>DEM</a:t>
                </a:r>
                <a:endParaRPr kumimoji="0" lang="en-US" altLang="en-US" sz="1600" b="0" i="0" u="none" strike="noStrike" cap="none" normalizeH="0" baseline="0" dirty="0">
                  <a:ln>
                    <a:noFill/>
                  </a:ln>
                  <a:solidFill>
                    <a:schemeClr val="tx1"/>
                  </a:solidFill>
                  <a:effectLst/>
                  <a:latin typeface="+mn-lt"/>
                </a:endParaRPr>
              </a:p>
            </p:txBody>
          </p:sp>
        </p:grpSp>
      </p:grpSp>
      <p:pic>
        <p:nvPicPr>
          <p:cNvPr id="5" name="Picture 4">
            <a:extLst>
              <a:ext uri="{FF2B5EF4-FFF2-40B4-BE49-F238E27FC236}">
                <a16:creationId xmlns:a16="http://schemas.microsoft.com/office/drawing/2014/main" xmlns="" id="{7D2CC250-5644-438E-B306-0C23D36392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81" y="882196"/>
            <a:ext cx="9183030" cy="5611852"/>
          </a:xfrm>
          <a:prstGeom prst="rect">
            <a:avLst/>
          </a:prstGeom>
        </p:spPr>
      </p:pic>
      <p:pic>
        <p:nvPicPr>
          <p:cNvPr id="154" name="Picture 153">
            <a:extLst>
              <a:ext uri="{FF2B5EF4-FFF2-40B4-BE49-F238E27FC236}">
                <a16:creationId xmlns:a16="http://schemas.microsoft.com/office/drawing/2014/main" xmlns="" id="{8A05728E-BE36-4071-BA72-B231DD17A847}"/>
              </a:ext>
            </a:extLst>
          </p:cNvPr>
          <p:cNvPicPr>
            <a:picLocks noChangeAspect="1"/>
          </p:cNvPicPr>
          <p:nvPr/>
        </p:nvPicPr>
        <p:blipFill>
          <a:blip r:embed="rId4"/>
          <a:stretch>
            <a:fillRect/>
          </a:stretch>
        </p:blipFill>
        <p:spPr>
          <a:xfrm>
            <a:off x="9759636" y="1281030"/>
            <a:ext cx="287729" cy="596308"/>
          </a:xfrm>
          <a:prstGeom prst="rect">
            <a:avLst/>
          </a:prstGeom>
        </p:spPr>
      </p:pic>
    </p:spTree>
    <p:extLst>
      <p:ext uri="{BB962C8B-B14F-4D97-AF65-F5344CB8AC3E}">
        <p14:creationId xmlns:p14="http://schemas.microsoft.com/office/powerpoint/2010/main" val="5886843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1893544-A69B-4ACB-A122-50ECAEC723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850899"/>
            <a:ext cx="6096000" cy="5961382"/>
          </a:xfrm>
          <a:prstGeom prst="rect">
            <a:avLst/>
          </a:prstGeom>
        </p:spPr>
      </p:pic>
      <p:sp>
        <p:nvSpPr>
          <p:cNvPr id="5" name="Title 4"/>
          <p:cNvSpPr>
            <a:spLocks noGrp="1"/>
          </p:cNvSpPr>
          <p:nvPr>
            <p:ph type="title"/>
          </p:nvPr>
        </p:nvSpPr>
        <p:spPr>
          <a:xfrm>
            <a:off x="1000125" y="371474"/>
            <a:ext cx="10233148" cy="479425"/>
          </a:xfrm>
        </p:spPr>
        <p:txBody>
          <a:bodyPr>
            <a:normAutofit fontScale="90000"/>
          </a:bodyPr>
          <a:lstStyle/>
          <a:p>
            <a:r>
              <a:rPr lang="en-US" dirty="0"/>
              <a:t>Conclusions</a:t>
            </a:r>
          </a:p>
        </p:txBody>
      </p:sp>
      <p:sp>
        <p:nvSpPr>
          <p:cNvPr id="6" name="Text Placeholder 5"/>
          <p:cNvSpPr>
            <a:spLocks noGrp="1"/>
          </p:cNvSpPr>
          <p:nvPr>
            <p:ph type="body" sz="half" idx="2"/>
          </p:nvPr>
        </p:nvSpPr>
        <p:spPr>
          <a:xfrm>
            <a:off x="148569" y="1599243"/>
            <a:ext cx="5947431" cy="4887283"/>
          </a:xfrm>
        </p:spPr>
        <p:txBody>
          <a:bodyPr>
            <a:noAutofit/>
          </a:bodyPr>
          <a:lstStyle/>
          <a:p>
            <a:pPr marL="342900" indent="-342900">
              <a:lnSpc>
                <a:spcPct val="100000"/>
              </a:lnSpc>
              <a:spcBef>
                <a:spcPts val="0"/>
              </a:spcBef>
              <a:spcAft>
                <a:spcPts val="2400"/>
              </a:spcAft>
              <a:buClr>
                <a:srgbClr val="2E8652"/>
              </a:buClr>
              <a:buFont typeface="Webdings" panose="05030102010509060703" pitchFamily="18" charset="2"/>
              <a:buChar char="4"/>
            </a:pPr>
            <a:r>
              <a:rPr lang="en-US" sz="2400" b="1" dirty="0">
                <a:solidFill>
                  <a:schemeClr val="bg2">
                    <a:lumMod val="50000"/>
                  </a:schemeClr>
                </a:solidFill>
              </a:rPr>
              <a:t>Random Forest </a:t>
            </a:r>
            <a:r>
              <a:rPr lang="en-US" sz="2400" dirty="0">
                <a:solidFill>
                  <a:schemeClr val="bg2">
                    <a:lumMod val="50000"/>
                  </a:schemeClr>
                </a:solidFill>
              </a:rPr>
              <a:t>model using Landsat and SRTM data as inputs yielded the </a:t>
            </a:r>
            <a:r>
              <a:rPr lang="en-US" sz="2400" b="1" dirty="0">
                <a:solidFill>
                  <a:schemeClr val="bg2">
                    <a:lumMod val="50000"/>
                  </a:schemeClr>
                </a:solidFill>
              </a:rPr>
              <a:t>most realistic </a:t>
            </a:r>
            <a:r>
              <a:rPr lang="en-US" sz="2400" dirty="0">
                <a:solidFill>
                  <a:schemeClr val="bg2">
                    <a:lumMod val="50000"/>
                  </a:schemeClr>
                </a:solidFill>
              </a:rPr>
              <a:t>results of all tested </a:t>
            </a:r>
            <a:r>
              <a:rPr lang="en-US" sz="2400" dirty="0" smtClean="0">
                <a:solidFill>
                  <a:schemeClr val="bg2">
                    <a:lumMod val="50000"/>
                  </a:schemeClr>
                </a:solidFill>
              </a:rPr>
              <a:t>models.</a:t>
            </a:r>
            <a:endParaRPr lang="en-US" sz="2400" dirty="0">
              <a:solidFill>
                <a:schemeClr val="bg2">
                  <a:lumMod val="50000"/>
                </a:schemeClr>
              </a:solidFill>
            </a:endParaRPr>
          </a:p>
          <a:p>
            <a:pPr marL="342900" indent="-342900">
              <a:lnSpc>
                <a:spcPct val="100000"/>
              </a:lnSpc>
              <a:spcBef>
                <a:spcPts val="0"/>
              </a:spcBef>
              <a:spcAft>
                <a:spcPts val="2400"/>
              </a:spcAft>
              <a:buClr>
                <a:srgbClr val="2E8652"/>
              </a:buClr>
              <a:buFont typeface="Webdings" panose="05030102010509060703" pitchFamily="18" charset="2"/>
              <a:buChar char="4"/>
            </a:pPr>
            <a:r>
              <a:rPr lang="en-US" sz="2400" b="1" dirty="0">
                <a:solidFill>
                  <a:schemeClr val="bg2">
                    <a:lumMod val="50000"/>
                  </a:schemeClr>
                </a:solidFill>
              </a:rPr>
              <a:t>ESI species </a:t>
            </a:r>
            <a:r>
              <a:rPr lang="en-US" sz="2400" dirty="0">
                <a:solidFill>
                  <a:schemeClr val="bg2">
                    <a:lumMod val="50000"/>
                  </a:schemeClr>
                </a:solidFill>
              </a:rPr>
              <a:t>cover maps from </a:t>
            </a:r>
            <a:r>
              <a:rPr lang="en-US" sz="2400" dirty="0" smtClean="0">
                <a:solidFill>
                  <a:schemeClr val="bg2">
                    <a:lumMod val="50000"/>
                  </a:schemeClr>
                </a:solidFill>
              </a:rPr>
              <a:t>the project </a:t>
            </a:r>
            <a:r>
              <a:rPr lang="en-US" sz="2400" dirty="0">
                <a:solidFill>
                  <a:schemeClr val="bg2">
                    <a:lumMod val="50000"/>
                  </a:schemeClr>
                </a:solidFill>
              </a:rPr>
              <a:t>show that ESI species have become </a:t>
            </a:r>
            <a:r>
              <a:rPr lang="en-US" sz="2400" b="1" dirty="0">
                <a:solidFill>
                  <a:schemeClr val="bg2">
                    <a:lumMod val="50000"/>
                  </a:schemeClr>
                </a:solidFill>
              </a:rPr>
              <a:t>more extensive</a:t>
            </a:r>
            <a:r>
              <a:rPr lang="en-US" sz="2400" dirty="0">
                <a:solidFill>
                  <a:schemeClr val="bg2">
                    <a:lumMod val="50000"/>
                  </a:schemeClr>
                </a:solidFill>
              </a:rPr>
              <a:t>, especially at the northern border of </a:t>
            </a:r>
            <a:r>
              <a:rPr lang="en-US" sz="2400" dirty="0" smtClean="0">
                <a:solidFill>
                  <a:schemeClr val="bg2">
                    <a:lumMod val="50000"/>
                  </a:schemeClr>
                </a:solidFill>
              </a:rPr>
              <a:t>YNP.</a:t>
            </a:r>
            <a:endParaRPr lang="en-US" sz="2400" dirty="0">
              <a:solidFill>
                <a:schemeClr val="bg2">
                  <a:lumMod val="50000"/>
                </a:schemeClr>
              </a:solidFill>
            </a:endParaRPr>
          </a:p>
          <a:p>
            <a:pPr marL="342900" indent="-342900">
              <a:lnSpc>
                <a:spcPct val="100000"/>
              </a:lnSpc>
              <a:spcBef>
                <a:spcPts val="0"/>
              </a:spcBef>
              <a:spcAft>
                <a:spcPts val="2400"/>
              </a:spcAft>
              <a:buClr>
                <a:srgbClr val="2E8652"/>
              </a:buClr>
              <a:buFont typeface="Webdings" panose="05030102010509060703" pitchFamily="18" charset="2"/>
              <a:buChar char="4"/>
            </a:pPr>
            <a:r>
              <a:rPr lang="en-US" sz="2400" dirty="0">
                <a:solidFill>
                  <a:schemeClr val="bg2">
                    <a:lumMod val="50000"/>
                  </a:schemeClr>
                </a:solidFill>
              </a:rPr>
              <a:t>The </a:t>
            </a:r>
            <a:r>
              <a:rPr lang="en-US" sz="2400" b="1" dirty="0">
                <a:solidFill>
                  <a:schemeClr val="bg2">
                    <a:lumMod val="50000"/>
                  </a:schemeClr>
                </a:solidFill>
              </a:rPr>
              <a:t>forecast model </a:t>
            </a:r>
            <a:r>
              <a:rPr lang="en-US" sz="2400" dirty="0">
                <a:solidFill>
                  <a:schemeClr val="bg2">
                    <a:lumMod val="50000"/>
                  </a:schemeClr>
                </a:solidFill>
              </a:rPr>
              <a:t>based on bioclimatic data shows an </a:t>
            </a:r>
            <a:r>
              <a:rPr lang="en-US" sz="2400" b="1" dirty="0">
                <a:solidFill>
                  <a:schemeClr val="bg2">
                    <a:lumMod val="50000"/>
                  </a:schemeClr>
                </a:solidFill>
              </a:rPr>
              <a:t>expansion of ESI </a:t>
            </a:r>
            <a:r>
              <a:rPr lang="en-US" sz="2400" dirty="0">
                <a:solidFill>
                  <a:schemeClr val="bg2">
                    <a:lumMod val="50000"/>
                  </a:schemeClr>
                </a:solidFill>
              </a:rPr>
              <a:t>areas by 2050.</a:t>
            </a:r>
          </a:p>
        </p:txBody>
      </p:sp>
      <p:sp>
        <p:nvSpPr>
          <p:cNvPr id="9" name="Text Placeholder 4">
            <a:extLst>
              <a:ext uri="{FF2B5EF4-FFF2-40B4-BE49-F238E27FC236}">
                <a16:creationId xmlns:a16="http://schemas.microsoft.com/office/drawing/2014/main" xmlns="" id="{74F0AB68-9DCC-4E56-85CE-31753BA0A9B5}"/>
              </a:ext>
            </a:extLst>
          </p:cNvPr>
          <p:cNvSpPr txBox="1">
            <a:spLocks/>
          </p:cNvSpPr>
          <p:nvPr/>
        </p:nvSpPr>
        <p:spPr>
          <a:xfrm>
            <a:off x="8690901" y="6537960"/>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a:t>
            </a:r>
            <a:r>
              <a:rPr lang="en-US" dirty="0">
                <a:solidFill>
                  <a:schemeClr val="bg1"/>
                </a:solidFill>
              </a:rPr>
              <a:t>NPS</a:t>
            </a:r>
            <a:endParaRPr kumimoji="0" lang="en-US" sz="1200" b="0" i="0" u="none" strike="noStrike" kern="120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89649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243064"/>
            <a:ext cx="10233148" cy="607835"/>
          </a:xfrm>
        </p:spPr>
        <p:txBody>
          <a:bodyPr>
            <a:noAutofit/>
          </a:bodyPr>
          <a:lstStyle/>
          <a:p>
            <a:r>
              <a:rPr lang="en-US" dirty="0"/>
              <a:t>Limitations</a:t>
            </a:r>
          </a:p>
        </p:txBody>
      </p:sp>
      <p:sp>
        <p:nvSpPr>
          <p:cNvPr id="9" name="Text Placeholder 5">
            <a:extLst>
              <a:ext uri="{FF2B5EF4-FFF2-40B4-BE49-F238E27FC236}">
                <a16:creationId xmlns:a16="http://schemas.microsoft.com/office/drawing/2014/main" xmlns="" id="{4CEACF59-1145-4E25-9ABA-30CE34A94BC2}"/>
              </a:ext>
            </a:extLst>
          </p:cNvPr>
          <p:cNvSpPr>
            <a:spLocks noGrp="1"/>
          </p:cNvSpPr>
          <p:nvPr>
            <p:ph type="body" sz="half" idx="2"/>
          </p:nvPr>
        </p:nvSpPr>
        <p:spPr>
          <a:xfrm>
            <a:off x="468737" y="1501989"/>
            <a:ext cx="4657900" cy="4254233"/>
          </a:xfrm>
        </p:spPr>
        <p:txBody>
          <a:bodyPr>
            <a:noAutofit/>
          </a:bodyPr>
          <a:lstStyle/>
          <a:p>
            <a:pPr>
              <a:lnSpc>
                <a:spcPct val="100000"/>
              </a:lnSpc>
              <a:spcBef>
                <a:spcPts val="4800"/>
              </a:spcBef>
              <a:buClr>
                <a:srgbClr val="2E8652"/>
              </a:buClr>
            </a:pPr>
            <a:endParaRPr lang="en-US" sz="2400" dirty="0">
              <a:solidFill>
                <a:schemeClr val="bg2">
                  <a:lumMod val="50000"/>
                </a:schemeClr>
              </a:solidFill>
            </a:endParaRPr>
          </a:p>
          <a:p>
            <a:pPr marL="342900" indent="-342900">
              <a:lnSpc>
                <a:spcPct val="100000"/>
              </a:lnSpc>
              <a:spcBef>
                <a:spcPts val="200"/>
              </a:spcBef>
              <a:buClr>
                <a:srgbClr val="2E8652"/>
              </a:buClr>
              <a:buFont typeface="Webdings" panose="05030102010509060703" pitchFamily="18" charset="2"/>
              <a:buChar char="4"/>
            </a:pPr>
            <a:r>
              <a:rPr lang="en-US" sz="2400" b="1" dirty="0">
                <a:solidFill>
                  <a:schemeClr val="bg2">
                    <a:lumMod val="50000"/>
                  </a:schemeClr>
                </a:solidFill>
              </a:rPr>
              <a:t>Limited field/reference </a:t>
            </a:r>
            <a:r>
              <a:rPr lang="en-US" sz="2400" dirty="0">
                <a:solidFill>
                  <a:schemeClr val="bg2">
                    <a:lumMod val="50000"/>
                  </a:schemeClr>
                </a:solidFill>
              </a:rPr>
              <a:t>data of and outside study </a:t>
            </a:r>
            <a:r>
              <a:rPr lang="en-US" sz="2400" dirty="0" smtClean="0">
                <a:solidFill>
                  <a:schemeClr val="bg2">
                    <a:lumMod val="50000"/>
                  </a:schemeClr>
                </a:solidFill>
              </a:rPr>
              <a:t>area</a:t>
            </a:r>
            <a:endParaRPr lang="en-US" sz="2400" dirty="0">
              <a:solidFill>
                <a:schemeClr val="bg2">
                  <a:lumMod val="50000"/>
                </a:schemeClr>
              </a:solidFill>
            </a:endParaRPr>
          </a:p>
          <a:p>
            <a:pPr>
              <a:lnSpc>
                <a:spcPct val="100000"/>
              </a:lnSpc>
              <a:spcBef>
                <a:spcPts val="200"/>
              </a:spcBef>
              <a:buClr>
                <a:srgbClr val="2E8652"/>
              </a:buClr>
            </a:pPr>
            <a:endParaRPr lang="en-US" sz="2400" dirty="0">
              <a:solidFill>
                <a:schemeClr val="bg2">
                  <a:lumMod val="50000"/>
                </a:schemeClr>
              </a:solidFill>
            </a:endParaRPr>
          </a:p>
          <a:p>
            <a:pPr marL="342900" indent="-342900">
              <a:lnSpc>
                <a:spcPct val="100000"/>
              </a:lnSpc>
              <a:spcBef>
                <a:spcPts val="200"/>
              </a:spcBef>
              <a:buClr>
                <a:srgbClr val="2E8652"/>
              </a:buClr>
              <a:buFont typeface="Webdings" panose="05030102010509060703" pitchFamily="18" charset="2"/>
              <a:buChar char="4"/>
            </a:pPr>
            <a:r>
              <a:rPr lang="en-US" sz="2400" b="1" dirty="0">
                <a:solidFill>
                  <a:schemeClr val="bg2">
                    <a:lumMod val="50000"/>
                  </a:schemeClr>
                </a:solidFill>
              </a:rPr>
              <a:t>High snow </a:t>
            </a:r>
            <a:r>
              <a:rPr lang="en-US" sz="2400" dirty="0">
                <a:solidFill>
                  <a:schemeClr val="bg2">
                    <a:lumMod val="50000"/>
                  </a:schemeClr>
                </a:solidFill>
              </a:rPr>
              <a:t>and </a:t>
            </a:r>
            <a:r>
              <a:rPr lang="en-US" sz="2400" b="1" dirty="0">
                <a:solidFill>
                  <a:schemeClr val="bg2">
                    <a:lumMod val="50000"/>
                  </a:schemeClr>
                </a:solidFill>
              </a:rPr>
              <a:t>cloud</a:t>
            </a:r>
            <a:r>
              <a:rPr lang="en-US" sz="2400" dirty="0">
                <a:solidFill>
                  <a:schemeClr val="bg2">
                    <a:lumMod val="50000"/>
                  </a:schemeClr>
                </a:solidFill>
              </a:rPr>
              <a:t> </a:t>
            </a:r>
            <a:r>
              <a:rPr lang="en-US" sz="2400" b="1" dirty="0">
                <a:solidFill>
                  <a:schemeClr val="bg2">
                    <a:lumMod val="50000"/>
                  </a:schemeClr>
                </a:solidFill>
              </a:rPr>
              <a:t>cover</a:t>
            </a:r>
            <a:r>
              <a:rPr lang="en-US" sz="2400" dirty="0">
                <a:solidFill>
                  <a:schemeClr val="bg2">
                    <a:lumMod val="50000"/>
                  </a:schemeClr>
                </a:solidFill>
              </a:rPr>
              <a:t> satellite </a:t>
            </a:r>
            <a:r>
              <a:rPr lang="en-US" sz="2400" dirty="0" smtClean="0">
                <a:solidFill>
                  <a:schemeClr val="bg2">
                    <a:lumMod val="50000"/>
                  </a:schemeClr>
                </a:solidFill>
              </a:rPr>
              <a:t>images</a:t>
            </a:r>
            <a:endParaRPr lang="en-US" sz="2400" dirty="0">
              <a:solidFill>
                <a:schemeClr val="bg2">
                  <a:lumMod val="50000"/>
                </a:schemeClr>
              </a:solidFill>
            </a:endParaRPr>
          </a:p>
          <a:p>
            <a:pPr>
              <a:lnSpc>
                <a:spcPct val="100000"/>
              </a:lnSpc>
              <a:spcBef>
                <a:spcPts val="200"/>
              </a:spcBef>
              <a:buClr>
                <a:srgbClr val="2E8652"/>
              </a:buClr>
            </a:pPr>
            <a:endParaRPr lang="en-US" sz="2400" dirty="0">
              <a:solidFill>
                <a:schemeClr val="bg2">
                  <a:lumMod val="50000"/>
                </a:schemeClr>
              </a:solidFill>
            </a:endParaRPr>
          </a:p>
          <a:p>
            <a:pPr marL="342900" indent="-342900">
              <a:lnSpc>
                <a:spcPct val="100000"/>
              </a:lnSpc>
              <a:spcBef>
                <a:spcPts val="200"/>
              </a:spcBef>
              <a:buClr>
                <a:srgbClr val="2E8652"/>
              </a:buClr>
              <a:buFont typeface="Webdings" panose="05030102010509060703" pitchFamily="18" charset="2"/>
              <a:buChar char="4"/>
            </a:pPr>
            <a:r>
              <a:rPr lang="en-US" sz="2400" b="1" dirty="0">
                <a:solidFill>
                  <a:schemeClr val="bg2">
                    <a:lumMod val="50000"/>
                  </a:schemeClr>
                </a:solidFill>
              </a:rPr>
              <a:t>Limited</a:t>
            </a:r>
            <a:r>
              <a:rPr lang="en-US" sz="2400" dirty="0">
                <a:solidFill>
                  <a:schemeClr val="bg2">
                    <a:lumMod val="50000"/>
                  </a:schemeClr>
                </a:solidFill>
              </a:rPr>
              <a:t> yearly range of </a:t>
            </a:r>
            <a:r>
              <a:rPr lang="en-US" sz="2400" b="1" dirty="0">
                <a:solidFill>
                  <a:schemeClr val="bg2">
                    <a:lumMod val="50000"/>
                  </a:schemeClr>
                </a:solidFill>
              </a:rPr>
              <a:t>future climate </a:t>
            </a:r>
            <a:r>
              <a:rPr lang="en-US" sz="2400" b="1" dirty="0" smtClean="0">
                <a:solidFill>
                  <a:schemeClr val="bg2">
                    <a:lumMod val="50000"/>
                  </a:schemeClr>
                </a:solidFill>
              </a:rPr>
              <a:t>data</a:t>
            </a:r>
            <a:endParaRPr lang="en-US" sz="2400" b="1"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endParaRPr lang="en-US" sz="2400"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endParaRPr lang="en-US" sz="2400" dirty="0">
              <a:solidFill>
                <a:schemeClr val="bg2">
                  <a:lumMod val="50000"/>
                </a:schemeClr>
              </a:solidFill>
            </a:endParaRPr>
          </a:p>
          <a:p>
            <a:pPr>
              <a:spcBef>
                <a:spcPts val="200"/>
              </a:spcBef>
              <a:buClr>
                <a:srgbClr val="2E8652"/>
              </a:buClr>
            </a:pPr>
            <a:endParaRPr lang="en-US" sz="2400" dirty="0"/>
          </a:p>
          <a:p>
            <a:pPr marL="342900" indent="-342900">
              <a:spcBef>
                <a:spcPts val="200"/>
              </a:spcBef>
              <a:buClr>
                <a:srgbClr val="2E8652"/>
              </a:buClr>
              <a:buFont typeface="Webdings" panose="05030102010509060703" pitchFamily="18" charset="2"/>
              <a:buChar char="4"/>
            </a:pPr>
            <a:endParaRPr lang="en-US" sz="2400" b="1" dirty="0">
              <a:solidFill>
                <a:schemeClr val="bg2">
                  <a:lumMod val="50000"/>
                </a:schemeClr>
              </a:solidFill>
            </a:endParaRPr>
          </a:p>
        </p:txBody>
      </p:sp>
      <p:pic>
        <p:nvPicPr>
          <p:cNvPr id="6" name="Picture 5">
            <a:extLst>
              <a:ext uri="{FF2B5EF4-FFF2-40B4-BE49-F238E27FC236}">
                <a16:creationId xmlns:a16="http://schemas.microsoft.com/office/drawing/2014/main" xmlns="" id="{C5AE4E61-66BA-499B-93D5-CFF8A91071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2877" y="1042024"/>
            <a:ext cx="3535424" cy="3452011"/>
          </a:xfrm>
          <a:prstGeom prst="rect">
            <a:avLst/>
          </a:prstGeom>
        </p:spPr>
      </p:pic>
      <p:pic>
        <p:nvPicPr>
          <p:cNvPr id="11" name="Picture 10">
            <a:extLst>
              <a:ext uri="{FF2B5EF4-FFF2-40B4-BE49-F238E27FC236}">
                <a16:creationId xmlns:a16="http://schemas.microsoft.com/office/drawing/2014/main" xmlns="" id="{2AB429B6-6801-4FC6-BA34-6310B6240D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3255" y="3361017"/>
            <a:ext cx="3538745" cy="3452011"/>
          </a:xfrm>
          <a:prstGeom prst="rect">
            <a:avLst/>
          </a:prstGeom>
        </p:spPr>
      </p:pic>
      <p:sp>
        <p:nvSpPr>
          <p:cNvPr id="12" name="TextBox 11">
            <a:extLst>
              <a:ext uri="{FF2B5EF4-FFF2-40B4-BE49-F238E27FC236}">
                <a16:creationId xmlns:a16="http://schemas.microsoft.com/office/drawing/2014/main" xmlns="" id="{E674ABF7-5364-4DDF-B28C-F16E6A124101}"/>
              </a:ext>
            </a:extLst>
          </p:cNvPr>
          <p:cNvSpPr txBox="1"/>
          <p:nvPr/>
        </p:nvSpPr>
        <p:spPr>
          <a:xfrm>
            <a:off x="6258293" y="5332541"/>
            <a:ext cx="2394962" cy="707886"/>
          </a:xfrm>
          <a:prstGeom prst="rect">
            <a:avLst/>
          </a:prstGeom>
          <a:noFill/>
        </p:spPr>
        <p:txBody>
          <a:bodyPr wrap="square" rtlCol="0">
            <a:spAutoFit/>
          </a:bodyPr>
          <a:lstStyle/>
          <a:p>
            <a:r>
              <a:rPr lang="en-US" sz="2000" dirty="0">
                <a:solidFill>
                  <a:schemeClr val="bg2">
                    <a:lumMod val="50000"/>
                  </a:schemeClr>
                </a:solidFill>
              </a:rPr>
              <a:t>High Cloud Cover (2015 June)</a:t>
            </a:r>
          </a:p>
        </p:txBody>
      </p:sp>
      <p:sp>
        <p:nvSpPr>
          <p:cNvPr id="13" name="TextBox 12">
            <a:extLst>
              <a:ext uri="{FF2B5EF4-FFF2-40B4-BE49-F238E27FC236}">
                <a16:creationId xmlns:a16="http://schemas.microsoft.com/office/drawing/2014/main" xmlns="" id="{94322CF7-E68D-4434-BBDB-FCDE5C562DD8}"/>
              </a:ext>
            </a:extLst>
          </p:cNvPr>
          <p:cNvSpPr txBox="1"/>
          <p:nvPr/>
        </p:nvSpPr>
        <p:spPr>
          <a:xfrm>
            <a:off x="9480701" y="1550472"/>
            <a:ext cx="2394962" cy="707886"/>
          </a:xfrm>
          <a:prstGeom prst="rect">
            <a:avLst/>
          </a:prstGeom>
          <a:noFill/>
        </p:spPr>
        <p:txBody>
          <a:bodyPr wrap="square" rtlCol="0">
            <a:spAutoFit/>
          </a:bodyPr>
          <a:lstStyle/>
          <a:p>
            <a:r>
              <a:rPr lang="en-US" sz="2000" dirty="0">
                <a:solidFill>
                  <a:schemeClr val="bg2">
                    <a:lumMod val="50000"/>
                  </a:schemeClr>
                </a:solidFill>
              </a:rPr>
              <a:t>High Snow Cover (2003 April)</a:t>
            </a:r>
          </a:p>
        </p:txBody>
      </p:sp>
      <p:sp>
        <p:nvSpPr>
          <p:cNvPr id="14" name="Text Placeholder 4">
            <a:extLst>
              <a:ext uri="{FF2B5EF4-FFF2-40B4-BE49-F238E27FC236}">
                <a16:creationId xmlns:a16="http://schemas.microsoft.com/office/drawing/2014/main" xmlns="" id="{428C8055-92E0-46C3-AD5F-2A2015AD5919}"/>
              </a:ext>
            </a:extLst>
          </p:cNvPr>
          <p:cNvSpPr txBox="1">
            <a:spLocks/>
          </p:cNvSpPr>
          <p:nvPr/>
        </p:nvSpPr>
        <p:spPr>
          <a:xfrm>
            <a:off x="8690901" y="6537960"/>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a:t>
            </a:r>
            <a:r>
              <a:rPr lang="en-US" dirty="0">
                <a:solidFill>
                  <a:schemeClr val="bg1"/>
                </a:solidFill>
              </a:rPr>
              <a:t>USGS</a:t>
            </a:r>
            <a:endParaRPr kumimoji="0" lang="en-US" sz="1200" b="0" i="0" u="none" strike="noStrike" kern="120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14696113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15284" y="117437"/>
            <a:ext cx="10083022" cy="679676"/>
          </a:xfrm>
        </p:spPr>
        <p:txBody>
          <a:bodyPr>
            <a:normAutofit fontScale="90000"/>
          </a:bodyPr>
          <a:lstStyle/>
          <a:p>
            <a:r>
              <a:rPr lang="en-US" dirty="0"/>
              <a:t>Future Work</a:t>
            </a:r>
          </a:p>
        </p:txBody>
      </p:sp>
      <p:pic>
        <p:nvPicPr>
          <p:cNvPr id="8" name="Picture Placeholder 7"/>
          <p:cNvPicPr>
            <a:picLocks noGrp="1" noChangeAspect="1"/>
          </p:cNvPicPr>
          <p:nvPr>
            <p:ph type="pic" idx="10"/>
          </p:nvPr>
        </p:nvPicPr>
        <p:blipFill>
          <a:blip r:embed="rId3" cstate="screen">
            <a:extLst>
              <a:ext uri="{28A0092B-C50C-407E-A947-70E740481C1C}">
                <a14:useLocalDpi xmlns:a14="http://schemas.microsoft.com/office/drawing/2010/main"/>
              </a:ext>
            </a:extLst>
          </a:blip>
          <a:stretch>
            <a:fillRect/>
          </a:stretch>
        </p:blipFill>
        <p:spPr>
          <a:xfrm>
            <a:off x="0" y="3465126"/>
            <a:ext cx="12192000" cy="3354936"/>
          </a:xfrm>
        </p:spPr>
      </p:pic>
      <p:sp>
        <p:nvSpPr>
          <p:cNvPr id="9" name="Text Placeholder 4">
            <a:extLst>
              <a:ext uri="{FF2B5EF4-FFF2-40B4-BE49-F238E27FC236}">
                <a16:creationId xmlns:a16="http://schemas.microsoft.com/office/drawing/2014/main" xmlns="" id="{DCBEFA2B-1670-4011-A974-81862CAF09CA}"/>
              </a:ext>
            </a:extLst>
          </p:cNvPr>
          <p:cNvSpPr txBox="1">
            <a:spLocks/>
          </p:cNvSpPr>
          <p:nvPr/>
        </p:nvSpPr>
        <p:spPr>
          <a:xfrm>
            <a:off x="8690901" y="6537960"/>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Image Credit: </a:t>
            </a:r>
            <a:r>
              <a:rPr lang="en-US" dirty="0">
                <a:solidFill>
                  <a:sysClr val="windowText" lastClr="000000"/>
                </a:solidFill>
              </a:rPr>
              <a:t>NPS</a:t>
            </a:r>
            <a:endPar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
        <p:nvSpPr>
          <p:cNvPr id="7" name="Text Placeholder 5">
            <a:extLst>
              <a:ext uri="{FF2B5EF4-FFF2-40B4-BE49-F238E27FC236}">
                <a16:creationId xmlns:a16="http://schemas.microsoft.com/office/drawing/2014/main" xmlns="" id="{79D41526-CA37-4CE2-8013-14817C6D484A}"/>
              </a:ext>
            </a:extLst>
          </p:cNvPr>
          <p:cNvSpPr>
            <a:spLocks noGrp="1"/>
          </p:cNvSpPr>
          <p:nvPr>
            <p:ph type="body" sz="half" idx="2"/>
          </p:nvPr>
        </p:nvSpPr>
        <p:spPr>
          <a:xfrm>
            <a:off x="858034" y="850899"/>
            <a:ext cx="10475932" cy="2606445"/>
          </a:xfrm>
        </p:spPr>
        <p:txBody>
          <a:bodyPr>
            <a:noAutofit/>
          </a:bodyPr>
          <a:lstStyle/>
          <a:p>
            <a:pPr marL="342900" indent="-342900">
              <a:lnSpc>
                <a:spcPct val="100000"/>
              </a:lnSpc>
              <a:spcBef>
                <a:spcPts val="0"/>
              </a:spcBef>
              <a:spcAft>
                <a:spcPts val="1200"/>
              </a:spcAft>
              <a:buClr>
                <a:srgbClr val="2E8652"/>
              </a:buClr>
              <a:buFont typeface="Webdings" panose="05030102010509060703" pitchFamily="18" charset="2"/>
              <a:buChar char="4"/>
            </a:pPr>
            <a:r>
              <a:rPr lang="en-US" sz="2400" dirty="0">
                <a:solidFill>
                  <a:schemeClr val="bg2">
                    <a:lumMod val="50000"/>
                  </a:schemeClr>
                </a:solidFill>
              </a:rPr>
              <a:t>More field data is needed to validate current ESI map from project.</a:t>
            </a:r>
          </a:p>
          <a:p>
            <a:pPr marL="342900" indent="-342900">
              <a:lnSpc>
                <a:spcPct val="100000"/>
              </a:lnSpc>
              <a:spcBef>
                <a:spcPts val="0"/>
              </a:spcBef>
              <a:spcAft>
                <a:spcPts val="1200"/>
              </a:spcAft>
              <a:buClr>
                <a:srgbClr val="2E8652"/>
              </a:buClr>
              <a:buFont typeface="Webdings" panose="05030102010509060703" pitchFamily="18" charset="2"/>
              <a:buChar char="4"/>
            </a:pPr>
            <a:r>
              <a:rPr lang="en-US" sz="2400" dirty="0">
                <a:solidFill>
                  <a:schemeClr val="bg2">
                    <a:lumMod val="50000"/>
                  </a:schemeClr>
                </a:solidFill>
              </a:rPr>
              <a:t>More research is needed to assess if higher resolution imagery than Landsat could be used to improve ESI maps.</a:t>
            </a:r>
          </a:p>
          <a:p>
            <a:pPr marL="342900" indent="-342900">
              <a:lnSpc>
                <a:spcPct val="100000"/>
              </a:lnSpc>
              <a:spcBef>
                <a:spcPts val="0"/>
              </a:spcBef>
              <a:spcAft>
                <a:spcPts val="1200"/>
              </a:spcAft>
              <a:buClr>
                <a:srgbClr val="2E8652"/>
              </a:buClr>
              <a:buFont typeface="Webdings" panose="05030102010509060703" pitchFamily="18" charset="2"/>
              <a:buChar char="4"/>
            </a:pPr>
            <a:r>
              <a:rPr lang="en-US" sz="2400" dirty="0">
                <a:solidFill>
                  <a:schemeClr val="bg2">
                    <a:lumMod val="50000"/>
                  </a:schemeClr>
                </a:solidFill>
              </a:rPr>
              <a:t>Maps could be improved with better cloud and snow masks.</a:t>
            </a:r>
          </a:p>
          <a:p>
            <a:pPr marL="342900" indent="-342900">
              <a:lnSpc>
                <a:spcPct val="100000"/>
              </a:lnSpc>
              <a:spcBef>
                <a:spcPts val="0"/>
              </a:spcBef>
              <a:spcAft>
                <a:spcPts val="1200"/>
              </a:spcAft>
              <a:buClr>
                <a:srgbClr val="2E8652"/>
              </a:buClr>
              <a:buFont typeface="Webdings" panose="05030102010509060703" pitchFamily="18" charset="2"/>
              <a:buChar char="4"/>
            </a:pPr>
            <a:r>
              <a:rPr lang="en-US" sz="2400" dirty="0">
                <a:solidFill>
                  <a:schemeClr val="bg2">
                    <a:lumMod val="50000"/>
                  </a:schemeClr>
                </a:solidFill>
              </a:rPr>
              <a:t>Higher resolution climate data could be used to improve results if available.</a:t>
            </a:r>
          </a:p>
          <a:p>
            <a:pPr marL="342900" indent="-342900">
              <a:lnSpc>
                <a:spcPct val="100000"/>
              </a:lnSpc>
              <a:spcBef>
                <a:spcPts val="0"/>
              </a:spcBef>
              <a:spcAft>
                <a:spcPts val="1200"/>
              </a:spcAft>
              <a:buClr>
                <a:srgbClr val="2E8652"/>
              </a:buClr>
              <a:buFont typeface="Webdings" panose="05030102010509060703" pitchFamily="18" charset="2"/>
              <a:buChar char="4"/>
            </a:pPr>
            <a:endParaRPr lang="en-US" sz="2400" dirty="0">
              <a:solidFill>
                <a:schemeClr val="bg2">
                  <a:lumMod val="50000"/>
                </a:schemeClr>
              </a:solidFill>
            </a:endParaRPr>
          </a:p>
          <a:p>
            <a:pPr marL="342900" indent="-342900">
              <a:lnSpc>
                <a:spcPct val="100000"/>
              </a:lnSpc>
              <a:spcBef>
                <a:spcPts val="0"/>
              </a:spcBef>
              <a:spcAft>
                <a:spcPts val="1200"/>
              </a:spcAft>
              <a:buClr>
                <a:srgbClr val="2E8652"/>
              </a:buClr>
              <a:buFont typeface="Webdings" panose="05030102010509060703" pitchFamily="18" charset="2"/>
              <a:buChar char="4"/>
            </a:pPr>
            <a:endParaRPr lang="en-US" sz="2400" dirty="0">
              <a:solidFill>
                <a:schemeClr val="bg2">
                  <a:lumMod val="50000"/>
                </a:schemeClr>
              </a:solidFill>
            </a:endParaRPr>
          </a:p>
          <a:p>
            <a:pPr marL="342900" indent="-342900">
              <a:lnSpc>
                <a:spcPct val="100000"/>
              </a:lnSpc>
              <a:spcBef>
                <a:spcPts val="0"/>
              </a:spcBef>
              <a:spcAft>
                <a:spcPts val="1200"/>
              </a:spcAft>
              <a:buClr>
                <a:srgbClr val="2E8652"/>
              </a:buClr>
              <a:buFont typeface="Webdings" panose="05030102010509060703" pitchFamily="18" charset="2"/>
              <a:buChar char="4"/>
            </a:pPr>
            <a:endParaRPr lang="en-US" sz="2400" dirty="0">
              <a:solidFill>
                <a:schemeClr val="bg2">
                  <a:lumMod val="50000"/>
                </a:schemeClr>
              </a:solidFill>
            </a:endParaRPr>
          </a:p>
          <a:p>
            <a:pPr marL="342900" indent="-342900">
              <a:lnSpc>
                <a:spcPct val="100000"/>
              </a:lnSpc>
              <a:spcBef>
                <a:spcPts val="0"/>
              </a:spcBef>
              <a:spcAft>
                <a:spcPts val="1200"/>
              </a:spcAft>
              <a:buClr>
                <a:srgbClr val="2E8652"/>
              </a:buClr>
              <a:buFont typeface="Webdings" panose="05030102010509060703" pitchFamily="18" charset="2"/>
              <a:buChar char="4"/>
            </a:pPr>
            <a:endParaRPr lang="en-US" sz="2400" dirty="0">
              <a:solidFill>
                <a:schemeClr val="bg2">
                  <a:lumMod val="50000"/>
                </a:schemeClr>
              </a:solidFill>
            </a:endParaRPr>
          </a:p>
          <a:p>
            <a:pPr>
              <a:lnSpc>
                <a:spcPct val="100000"/>
              </a:lnSpc>
              <a:spcBef>
                <a:spcPts val="0"/>
              </a:spcBef>
              <a:spcAft>
                <a:spcPts val="1200"/>
              </a:spcAft>
              <a:buClr>
                <a:srgbClr val="2E8652"/>
              </a:buClr>
            </a:pPr>
            <a:endParaRPr lang="en-US" sz="2400" dirty="0"/>
          </a:p>
          <a:p>
            <a:pPr marL="342900" indent="-342900">
              <a:lnSpc>
                <a:spcPct val="100000"/>
              </a:lnSpc>
              <a:spcBef>
                <a:spcPts val="0"/>
              </a:spcBef>
              <a:spcAft>
                <a:spcPts val="1200"/>
              </a:spcAft>
              <a:buClr>
                <a:srgbClr val="2E8652"/>
              </a:buClr>
              <a:buFont typeface="Webdings" panose="05030102010509060703" pitchFamily="18" charset="2"/>
              <a:buChar char="4"/>
            </a:pPr>
            <a:endParaRPr lang="en-US" sz="2400" b="1" dirty="0">
              <a:solidFill>
                <a:schemeClr val="bg2">
                  <a:lumMod val="50000"/>
                </a:schemeClr>
              </a:solidFill>
            </a:endParaRPr>
          </a:p>
        </p:txBody>
      </p:sp>
    </p:spTree>
    <p:extLst>
      <p:ext uri="{BB962C8B-B14F-4D97-AF65-F5344CB8AC3E}">
        <p14:creationId xmlns:p14="http://schemas.microsoft.com/office/powerpoint/2010/main" val="1388637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a:t>Acknowledgements</a:t>
            </a:r>
          </a:p>
        </p:txBody>
      </p:sp>
      <p:sp>
        <p:nvSpPr>
          <p:cNvPr id="2" name="Text Placeholder 1"/>
          <p:cNvSpPr>
            <a:spLocks noGrp="1"/>
          </p:cNvSpPr>
          <p:nvPr>
            <p:ph type="body" sz="quarter" idx="10"/>
          </p:nvPr>
        </p:nvSpPr>
        <p:spPr>
          <a:xfrm>
            <a:off x="1159704" y="1272385"/>
            <a:ext cx="9818921" cy="4726858"/>
          </a:xfrm>
        </p:spPr>
        <p:txBody>
          <a:bodyPr>
            <a:normAutofit fontScale="85000" lnSpcReduction="20000"/>
          </a:bodyPr>
          <a:lstStyle/>
          <a:p>
            <a:pPr marL="342900" indent="-342900">
              <a:lnSpc>
                <a:spcPct val="150000"/>
              </a:lnSpc>
              <a:spcBef>
                <a:spcPts val="200"/>
              </a:spcBef>
              <a:buClr>
                <a:srgbClr val="2E8652"/>
              </a:buClr>
              <a:buFont typeface="Webdings" panose="05030102010509060703" pitchFamily="18" charset="2"/>
              <a:buChar char="4"/>
            </a:pPr>
            <a:r>
              <a:rPr lang="en-US" b="1" dirty="0">
                <a:solidFill>
                  <a:schemeClr val="bg2">
                    <a:lumMod val="50000"/>
                  </a:schemeClr>
                </a:solidFill>
              </a:rPr>
              <a:t>Joseph </a:t>
            </a:r>
            <a:r>
              <a:rPr lang="en-US" dirty="0">
                <a:solidFill>
                  <a:schemeClr val="bg2">
                    <a:lumMod val="50000"/>
                  </a:schemeClr>
                </a:solidFill>
              </a:rPr>
              <a:t>Spruce, Science Systems &amp; Applications, Inc</a:t>
            </a:r>
          </a:p>
          <a:p>
            <a:pPr marL="342900" indent="-342900">
              <a:lnSpc>
                <a:spcPct val="150000"/>
              </a:lnSpc>
              <a:spcBef>
                <a:spcPts val="200"/>
              </a:spcBef>
              <a:buClr>
                <a:srgbClr val="2E8652"/>
              </a:buClr>
              <a:buFont typeface="Webdings" panose="05030102010509060703" pitchFamily="18" charset="2"/>
              <a:buChar char="4"/>
            </a:pPr>
            <a:r>
              <a:rPr lang="en-US" b="1" dirty="0">
                <a:solidFill>
                  <a:schemeClr val="bg2">
                    <a:lumMod val="50000"/>
                  </a:schemeClr>
                </a:solidFill>
              </a:rPr>
              <a:t>Dr. L. DeWayne</a:t>
            </a:r>
            <a:r>
              <a:rPr lang="en-US" dirty="0">
                <a:solidFill>
                  <a:schemeClr val="bg2">
                    <a:lumMod val="50000"/>
                  </a:schemeClr>
                </a:solidFill>
              </a:rPr>
              <a:t> Cecil, NOAA National Centers for Environmental Information, Global Science &amp; Technology, Inc. </a:t>
            </a:r>
          </a:p>
          <a:p>
            <a:pPr marL="342900" indent="-342900">
              <a:lnSpc>
                <a:spcPct val="150000"/>
              </a:lnSpc>
              <a:spcBef>
                <a:spcPts val="200"/>
              </a:spcBef>
              <a:buClr>
                <a:srgbClr val="2E8652"/>
              </a:buClr>
              <a:buFont typeface="Webdings" panose="05030102010509060703" pitchFamily="18" charset="2"/>
              <a:buChar char="4"/>
            </a:pPr>
            <a:r>
              <a:rPr lang="en-US" b="1" dirty="0">
                <a:solidFill>
                  <a:schemeClr val="bg2">
                    <a:lumMod val="50000"/>
                  </a:schemeClr>
                </a:solidFill>
              </a:rPr>
              <a:t>Bob</a:t>
            </a:r>
            <a:r>
              <a:rPr lang="en-US" dirty="0">
                <a:solidFill>
                  <a:schemeClr val="bg2">
                    <a:lumMod val="50000"/>
                  </a:schemeClr>
                </a:solidFill>
              </a:rPr>
              <a:t> </a:t>
            </a:r>
            <a:r>
              <a:rPr lang="en-US" dirty="0" err="1">
                <a:solidFill>
                  <a:schemeClr val="bg2">
                    <a:lumMod val="50000"/>
                  </a:schemeClr>
                </a:solidFill>
              </a:rPr>
              <a:t>VanGundy</a:t>
            </a:r>
            <a:r>
              <a:rPr lang="en-US" dirty="0">
                <a:solidFill>
                  <a:schemeClr val="bg2">
                    <a:lumMod val="50000"/>
                  </a:schemeClr>
                </a:solidFill>
              </a:rPr>
              <a:t>, , The University of Virginia’s College at Wise</a:t>
            </a:r>
          </a:p>
          <a:p>
            <a:pPr marL="342900" indent="-342900">
              <a:lnSpc>
                <a:spcPct val="150000"/>
              </a:lnSpc>
              <a:spcBef>
                <a:spcPts val="200"/>
              </a:spcBef>
              <a:buClr>
                <a:srgbClr val="2E8652"/>
              </a:buClr>
              <a:buFont typeface="Webdings" panose="05030102010509060703" pitchFamily="18" charset="2"/>
              <a:buChar char="4"/>
            </a:pPr>
            <a:r>
              <a:rPr lang="en-US" b="1" dirty="0">
                <a:solidFill>
                  <a:schemeClr val="bg2">
                    <a:lumMod val="50000"/>
                  </a:schemeClr>
                </a:solidFill>
              </a:rPr>
              <a:t>Dr. Amanda </a:t>
            </a:r>
            <a:r>
              <a:rPr lang="en-US" dirty="0">
                <a:solidFill>
                  <a:schemeClr val="bg2">
                    <a:lumMod val="50000"/>
                  </a:schemeClr>
                </a:solidFill>
              </a:rPr>
              <a:t>West, Colorado State University</a:t>
            </a:r>
          </a:p>
          <a:p>
            <a:pPr marL="342900" indent="-342900">
              <a:lnSpc>
                <a:spcPct val="150000"/>
              </a:lnSpc>
              <a:spcBef>
                <a:spcPts val="200"/>
              </a:spcBef>
              <a:buClr>
                <a:srgbClr val="2E8652"/>
              </a:buClr>
              <a:buFont typeface="Webdings" panose="05030102010509060703" pitchFamily="18" charset="2"/>
              <a:buChar char="4"/>
            </a:pPr>
            <a:r>
              <a:rPr lang="en-US" b="1" dirty="0">
                <a:solidFill>
                  <a:schemeClr val="bg2">
                    <a:lumMod val="50000"/>
                  </a:schemeClr>
                </a:solidFill>
              </a:rPr>
              <a:t>Dr. Kenton </a:t>
            </a:r>
            <a:r>
              <a:rPr lang="en-US" dirty="0">
                <a:solidFill>
                  <a:schemeClr val="bg2">
                    <a:lumMod val="50000"/>
                  </a:schemeClr>
                </a:solidFill>
              </a:rPr>
              <a:t>Ross, NASA Langley Research Center</a:t>
            </a:r>
          </a:p>
          <a:p>
            <a:pPr marL="342900" indent="-342900">
              <a:lnSpc>
                <a:spcPct val="150000"/>
              </a:lnSpc>
              <a:spcBef>
                <a:spcPts val="200"/>
              </a:spcBef>
              <a:buClr>
                <a:srgbClr val="2E8652"/>
              </a:buClr>
              <a:buFont typeface="Webdings" panose="05030102010509060703" pitchFamily="18" charset="2"/>
              <a:buChar char="4"/>
            </a:pPr>
            <a:r>
              <a:rPr lang="en-US" b="1" dirty="0">
                <a:solidFill>
                  <a:schemeClr val="bg2">
                    <a:lumMod val="50000"/>
                  </a:schemeClr>
                </a:solidFill>
              </a:rPr>
              <a:t>Heidi</a:t>
            </a:r>
            <a:r>
              <a:rPr lang="en-US" dirty="0">
                <a:solidFill>
                  <a:schemeClr val="bg2">
                    <a:lumMod val="50000"/>
                  </a:schemeClr>
                </a:solidFill>
              </a:rPr>
              <a:t> Anderson, Botanist/Ecologist, Yellowstone National Park</a:t>
            </a:r>
          </a:p>
          <a:p>
            <a:pPr marL="342900" indent="-342900">
              <a:lnSpc>
                <a:spcPct val="150000"/>
              </a:lnSpc>
              <a:spcBef>
                <a:spcPts val="200"/>
              </a:spcBef>
              <a:buClr>
                <a:srgbClr val="2E8652"/>
              </a:buClr>
              <a:buFont typeface="Webdings" panose="05030102010509060703" pitchFamily="18" charset="2"/>
              <a:buChar char="4"/>
            </a:pPr>
            <a:r>
              <a:rPr lang="en-US" b="1" dirty="0">
                <a:solidFill>
                  <a:schemeClr val="bg2">
                    <a:lumMod val="50000"/>
                  </a:schemeClr>
                </a:solidFill>
              </a:rPr>
              <a:t>Samantha</a:t>
            </a:r>
            <a:r>
              <a:rPr lang="en-US" dirty="0">
                <a:solidFill>
                  <a:schemeClr val="bg2">
                    <a:lumMod val="50000"/>
                  </a:schemeClr>
                </a:solidFill>
              </a:rPr>
              <a:t> Yeo, Cartographic specialist, Yellowstone National Park</a:t>
            </a:r>
          </a:p>
          <a:p>
            <a:pPr marL="342900" indent="-342900">
              <a:lnSpc>
                <a:spcPct val="150000"/>
              </a:lnSpc>
              <a:spcBef>
                <a:spcPts val="200"/>
              </a:spcBef>
              <a:buClr>
                <a:srgbClr val="2E8652"/>
              </a:buClr>
              <a:buFont typeface="Webdings" panose="05030102010509060703" pitchFamily="18" charset="2"/>
              <a:buChar char="4"/>
            </a:pPr>
            <a:r>
              <a:rPr lang="en-US" b="1" dirty="0">
                <a:solidFill>
                  <a:schemeClr val="bg2">
                    <a:lumMod val="50000"/>
                  </a:schemeClr>
                </a:solidFill>
              </a:rPr>
              <a:t>Stefanie</a:t>
            </a:r>
            <a:r>
              <a:rPr lang="en-US" dirty="0">
                <a:solidFill>
                  <a:schemeClr val="bg2">
                    <a:lumMod val="50000"/>
                  </a:schemeClr>
                </a:solidFill>
              </a:rPr>
              <a:t> Wacker, Ecologist, Yellowstone National park</a:t>
            </a:r>
          </a:p>
          <a:p>
            <a:pPr marL="342900" indent="-342900">
              <a:lnSpc>
                <a:spcPct val="150000"/>
              </a:lnSpc>
              <a:spcBef>
                <a:spcPts val="200"/>
              </a:spcBef>
              <a:buClr>
                <a:srgbClr val="2E8652"/>
              </a:buClr>
              <a:buFont typeface="Webdings" panose="05030102010509060703" pitchFamily="18" charset="2"/>
              <a:buChar char="4"/>
            </a:pPr>
            <a:r>
              <a:rPr lang="en-US" b="1" dirty="0">
                <a:solidFill>
                  <a:schemeClr val="bg2">
                    <a:lumMod val="50000"/>
                  </a:schemeClr>
                </a:solidFill>
              </a:rPr>
              <a:t>Ann</a:t>
            </a:r>
            <a:r>
              <a:rPr lang="en-US" dirty="0">
                <a:solidFill>
                  <a:schemeClr val="bg2">
                    <a:lumMod val="50000"/>
                  </a:schemeClr>
                </a:solidFill>
              </a:rPr>
              <a:t> Rodman, Ecologist, Yellowstone National Park.</a:t>
            </a:r>
          </a:p>
          <a:p>
            <a:pPr marL="342900" indent="-342900">
              <a:lnSpc>
                <a:spcPct val="150000"/>
              </a:lnSpc>
              <a:spcBef>
                <a:spcPts val="200"/>
              </a:spcBef>
              <a:buClr>
                <a:srgbClr val="2E8652"/>
              </a:buClr>
              <a:buFont typeface="Webdings" panose="05030102010509060703" pitchFamily="18" charset="2"/>
              <a:buChar char="4"/>
            </a:pPr>
            <a:r>
              <a:rPr lang="en-US" b="1" dirty="0">
                <a:solidFill>
                  <a:schemeClr val="bg2">
                    <a:lumMod val="50000"/>
                  </a:schemeClr>
                </a:solidFill>
              </a:rPr>
              <a:t>Dr. Bill </a:t>
            </a:r>
            <a:r>
              <a:rPr lang="en-US" dirty="0">
                <a:solidFill>
                  <a:schemeClr val="bg2">
                    <a:lumMod val="50000"/>
                  </a:schemeClr>
                </a:solidFill>
              </a:rPr>
              <a:t>Hargrove and </a:t>
            </a:r>
            <a:r>
              <a:rPr lang="en-US" b="1" dirty="0">
                <a:solidFill>
                  <a:schemeClr val="bg2">
                    <a:lumMod val="50000"/>
                  </a:schemeClr>
                </a:solidFill>
              </a:rPr>
              <a:t>William </a:t>
            </a:r>
            <a:r>
              <a:rPr lang="en-US" dirty="0">
                <a:solidFill>
                  <a:schemeClr val="bg2">
                    <a:lumMod val="50000"/>
                  </a:schemeClr>
                </a:solidFill>
              </a:rPr>
              <a:t>Christie</a:t>
            </a:r>
            <a:r>
              <a:rPr lang="en-US" b="1" dirty="0">
                <a:solidFill>
                  <a:schemeClr val="bg2">
                    <a:lumMod val="50000"/>
                  </a:schemeClr>
                </a:solidFill>
              </a:rPr>
              <a:t>, </a:t>
            </a:r>
            <a:r>
              <a:rPr lang="en-US" dirty="0">
                <a:solidFill>
                  <a:schemeClr val="bg2">
                    <a:lumMod val="50000"/>
                  </a:schemeClr>
                </a:solidFill>
              </a:rPr>
              <a:t>USDA Forest Service – Southern Research Station</a:t>
            </a:r>
          </a:p>
          <a:p>
            <a:pPr marL="342900" indent="-342900">
              <a:lnSpc>
                <a:spcPct val="150000"/>
              </a:lnSpc>
              <a:spcBef>
                <a:spcPts val="200"/>
              </a:spcBef>
              <a:buClr>
                <a:srgbClr val="2E8652"/>
              </a:buClr>
              <a:buFont typeface="Webdings" panose="05030102010509060703" pitchFamily="18" charset="2"/>
              <a:buChar char="4"/>
            </a:pPr>
            <a:r>
              <a:rPr lang="en-US" b="1" smtClean="0">
                <a:solidFill>
                  <a:schemeClr val="bg2">
                    <a:lumMod val="50000"/>
                  </a:schemeClr>
                </a:solidFill>
              </a:rPr>
              <a:t>Virginia – Wise </a:t>
            </a:r>
            <a:r>
              <a:rPr lang="en-US" dirty="0">
                <a:solidFill>
                  <a:schemeClr val="bg2">
                    <a:lumMod val="50000"/>
                  </a:schemeClr>
                </a:solidFill>
              </a:rPr>
              <a:t>node</a:t>
            </a:r>
            <a:r>
              <a:rPr lang="en-US" b="1" dirty="0"/>
              <a:t/>
            </a:r>
            <a:br>
              <a:rPr lang="en-US" b="1" dirty="0"/>
            </a:br>
            <a:endParaRPr lang="en-US" dirty="0">
              <a:solidFill>
                <a:schemeClr val="bg2">
                  <a:lumMod val="50000"/>
                </a:schemeClr>
              </a:solidFill>
            </a:endParaRPr>
          </a:p>
          <a:p>
            <a:pPr>
              <a:spcBef>
                <a:spcPts val="200"/>
              </a:spcBef>
              <a:buClr>
                <a:srgbClr val="2E8652"/>
              </a:buClr>
            </a:pPr>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354421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45718"/>
            <a:ext cx="10127420" cy="756627"/>
          </a:xfrm>
        </p:spPr>
        <p:txBody>
          <a:bodyPr/>
          <a:lstStyle/>
          <a:p>
            <a:r>
              <a:rPr lang="en-US" dirty="0"/>
              <a:t>Community Concerns</a:t>
            </a:r>
          </a:p>
        </p:txBody>
      </p:sp>
      <p:pic>
        <p:nvPicPr>
          <p:cNvPr id="9" name="Picture Placeholder 8" descr="A picture containing tree, outdoor, grass, field&#10;&#10;Description generated with very high confidence">
            <a:extLst>
              <a:ext uri="{FF2B5EF4-FFF2-40B4-BE49-F238E27FC236}">
                <a16:creationId xmlns:a16="http://schemas.microsoft.com/office/drawing/2014/main" xmlns="" id="{D38A4D96-554D-482E-8722-03D4DB82D949}"/>
              </a:ext>
            </a:extLst>
          </p:cNvPr>
          <p:cNvPicPr>
            <a:picLocks noGrp="1" noChangeAspect="1"/>
          </p:cNvPicPr>
          <p:nvPr>
            <p:ph type="pic" idx="10"/>
          </p:nvPr>
        </p:nvPicPr>
        <p:blipFill>
          <a:blip r:embed="rId3" cstate="screen">
            <a:extLst>
              <a:ext uri="{28A0092B-C50C-407E-A947-70E740481C1C}">
                <a14:useLocalDpi xmlns:a14="http://schemas.microsoft.com/office/drawing/2010/main"/>
              </a:ext>
            </a:extLst>
          </a:blip>
          <a:srcRect/>
          <a:stretch>
            <a:fillRect/>
          </a:stretch>
        </p:blipFill>
        <p:spPr>
          <a:xfrm>
            <a:off x="6400800" y="844550"/>
            <a:ext cx="5791199" cy="5967732"/>
          </a:xfrm>
        </p:spPr>
      </p:pic>
      <p:sp>
        <p:nvSpPr>
          <p:cNvPr id="6" name="Text Placeholder 5"/>
          <p:cNvSpPr>
            <a:spLocks noGrp="1"/>
          </p:cNvSpPr>
          <p:nvPr>
            <p:ph type="body" sz="half" idx="2"/>
          </p:nvPr>
        </p:nvSpPr>
        <p:spPr>
          <a:xfrm>
            <a:off x="228601" y="1438835"/>
            <a:ext cx="6064624" cy="4961965"/>
          </a:xfrm>
        </p:spPr>
        <p:txBody>
          <a:bodyPr>
            <a:normAutofit/>
          </a:bodyPr>
          <a:lstStyle/>
          <a:p>
            <a:pPr marL="342900" indent="-342900">
              <a:spcBef>
                <a:spcPts val="4800"/>
              </a:spcBef>
              <a:buClr>
                <a:srgbClr val="2E8652"/>
              </a:buClr>
              <a:buFont typeface="Webdings" panose="05030102010509060703" pitchFamily="18" charset="2"/>
              <a:buChar char="4"/>
            </a:pPr>
            <a:r>
              <a:rPr lang="en-US" sz="2200" b="1" dirty="0">
                <a:solidFill>
                  <a:schemeClr val="bg2">
                    <a:lumMod val="50000"/>
                  </a:schemeClr>
                </a:solidFill>
              </a:rPr>
              <a:t>Fires</a:t>
            </a:r>
            <a:r>
              <a:rPr lang="en-US" sz="2200" dirty="0">
                <a:solidFill>
                  <a:schemeClr val="bg2">
                    <a:lumMod val="50000"/>
                  </a:schemeClr>
                </a:solidFill>
              </a:rPr>
              <a:t> and </a:t>
            </a:r>
            <a:r>
              <a:rPr lang="en-US" sz="2200" b="1" dirty="0">
                <a:solidFill>
                  <a:schemeClr val="bg2">
                    <a:lumMod val="50000"/>
                  </a:schemeClr>
                </a:solidFill>
              </a:rPr>
              <a:t>disturbances</a:t>
            </a:r>
            <a:r>
              <a:rPr lang="en-US" sz="2200" dirty="0">
                <a:solidFill>
                  <a:schemeClr val="bg2">
                    <a:lumMod val="50000"/>
                  </a:schemeClr>
                </a:solidFill>
              </a:rPr>
              <a:t> in Yellowstone National Park have led to an increase in </a:t>
            </a:r>
            <a:r>
              <a:rPr lang="en-US" sz="2200" b="1" dirty="0">
                <a:solidFill>
                  <a:schemeClr val="bg2">
                    <a:lumMod val="50000"/>
                  </a:schemeClr>
                </a:solidFill>
              </a:rPr>
              <a:t>susceptibility</a:t>
            </a:r>
            <a:r>
              <a:rPr lang="en-US" sz="2200" dirty="0">
                <a:solidFill>
                  <a:schemeClr val="bg2">
                    <a:lumMod val="50000"/>
                  </a:schemeClr>
                </a:solidFill>
              </a:rPr>
              <a:t> to annual early season grass invasion.</a:t>
            </a:r>
          </a:p>
          <a:p>
            <a:pPr marL="342900" indent="-342900">
              <a:spcBef>
                <a:spcPts val="4800"/>
              </a:spcBef>
              <a:buClr>
                <a:srgbClr val="2E8652"/>
              </a:buClr>
              <a:buFont typeface="Webdings" panose="05030102010509060703" pitchFamily="18" charset="2"/>
              <a:buChar char="4"/>
            </a:pPr>
            <a:r>
              <a:rPr lang="en-US" sz="2200" dirty="0">
                <a:solidFill>
                  <a:schemeClr val="bg2">
                    <a:lumMod val="50000"/>
                  </a:schemeClr>
                </a:solidFill>
              </a:rPr>
              <a:t>Areas with high populations of early season invasive species have an increased </a:t>
            </a:r>
            <a:r>
              <a:rPr lang="en-US" sz="2200" b="1" dirty="0">
                <a:solidFill>
                  <a:schemeClr val="bg2">
                    <a:lumMod val="50000"/>
                  </a:schemeClr>
                </a:solidFill>
              </a:rPr>
              <a:t>fire risk</a:t>
            </a:r>
            <a:r>
              <a:rPr lang="en-US" sz="2200" dirty="0">
                <a:solidFill>
                  <a:schemeClr val="bg2">
                    <a:lumMod val="50000"/>
                  </a:schemeClr>
                </a:solidFill>
              </a:rPr>
              <a:t>.</a:t>
            </a:r>
          </a:p>
          <a:p>
            <a:pPr marL="342900" indent="-342900">
              <a:spcBef>
                <a:spcPts val="4800"/>
              </a:spcBef>
              <a:buClr>
                <a:srgbClr val="2E8652"/>
              </a:buClr>
              <a:buFont typeface="Webdings" panose="05030102010509060703" pitchFamily="18" charset="2"/>
              <a:buChar char="4"/>
            </a:pPr>
            <a:r>
              <a:rPr lang="en-US" sz="2200" dirty="0">
                <a:solidFill>
                  <a:schemeClr val="bg2">
                    <a:lumMod val="50000"/>
                  </a:schemeClr>
                </a:solidFill>
              </a:rPr>
              <a:t>Early season invasive grasses </a:t>
            </a:r>
            <a:r>
              <a:rPr lang="en-US" sz="2200" b="1" dirty="0">
                <a:solidFill>
                  <a:schemeClr val="bg2">
                    <a:lumMod val="50000"/>
                  </a:schemeClr>
                </a:solidFill>
              </a:rPr>
              <a:t>outcompete</a:t>
            </a:r>
            <a:r>
              <a:rPr lang="en-US" sz="2200" dirty="0">
                <a:solidFill>
                  <a:schemeClr val="bg2">
                    <a:lumMod val="50000"/>
                  </a:schemeClr>
                </a:solidFill>
              </a:rPr>
              <a:t> endemic species leading to lower biodiversity.</a:t>
            </a:r>
          </a:p>
          <a:p>
            <a:pPr marL="342900" indent="-342900">
              <a:spcBef>
                <a:spcPts val="200"/>
              </a:spcBef>
              <a:buClr>
                <a:srgbClr val="2E8652"/>
              </a:buClr>
              <a:buFont typeface="Webdings" panose="05030102010509060703" pitchFamily="18" charset="2"/>
              <a:buChar char="4"/>
            </a:pPr>
            <a:endParaRPr lang="en-US"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endParaRPr lang="en-US" dirty="0">
              <a:solidFill>
                <a:schemeClr val="bg2">
                  <a:lumMod val="50000"/>
                </a:schemeClr>
              </a:solidFill>
            </a:endParaRPr>
          </a:p>
          <a:p>
            <a:pPr>
              <a:spcBef>
                <a:spcPts val="200"/>
              </a:spcBef>
              <a:buClr>
                <a:srgbClr val="2E8652"/>
              </a:buClr>
            </a:pPr>
            <a:endParaRPr lang="en-US" dirty="0"/>
          </a:p>
          <a:p>
            <a:pPr marL="342900" indent="-342900">
              <a:spcBef>
                <a:spcPts val="200"/>
              </a:spcBef>
              <a:buClr>
                <a:srgbClr val="2E8652"/>
              </a:buClr>
              <a:buFont typeface="Webdings" panose="05030102010509060703" pitchFamily="18" charset="2"/>
              <a:buChar char="4"/>
            </a:pPr>
            <a:endParaRPr lang="en-US" b="1" dirty="0">
              <a:solidFill>
                <a:schemeClr val="bg2">
                  <a:lumMod val="50000"/>
                </a:schemeClr>
              </a:solidFill>
            </a:endParaRPr>
          </a:p>
        </p:txBody>
      </p:sp>
      <p:sp>
        <p:nvSpPr>
          <p:cNvPr id="13" name="Text Placeholder 4">
            <a:extLst>
              <a:ext uri="{FF2B5EF4-FFF2-40B4-BE49-F238E27FC236}">
                <a16:creationId xmlns:a16="http://schemas.microsoft.com/office/drawing/2014/main" xmlns="" id="{CC50BAAE-8742-4CD0-AE26-97769F8F5F49}"/>
              </a:ext>
            </a:extLst>
          </p:cNvPr>
          <p:cNvSpPr txBox="1">
            <a:spLocks/>
          </p:cNvSpPr>
          <p:nvPr/>
        </p:nvSpPr>
        <p:spPr>
          <a:xfrm>
            <a:off x="8746998" y="6583680"/>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a:t>
            </a:r>
            <a:r>
              <a:rPr lang="en-US" dirty="0">
                <a:solidFill>
                  <a:schemeClr val="bg1"/>
                </a:solidFill>
              </a:rPr>
              <a:t>NPS</a:t>
            </a:r>
            <a:endParaRPr kumimoji="0" lang="en-US" sz="1200" b="0" i="0" u="none" strike="noStrike" kern="120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24527315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B896188-46C6-4310-A220-6686799558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3304903"/>
            <a:ext cx="12192000" cy="3513909"/>
          </a:xfrm>
          <a:prstGeom prst="rect">
            <a:avLst/>
          </a:prstGeom>
          <a:blipFill>
            <a:blip r:embed="rId4"/>
            <a:stretch>
              <a:fillRect/>
            </a:stretch>
          </a:blipFill>
        </p:spPr>
      </p:pic>
      <p:sp>
        <p:nvSpPr>
          <p:cNvPr id="2" name="Title 1">
            <a:extLst>
              <a:ext uri="{FF2B5EF4-FFF2-40B4-BE49-F238E27FC236}">
                <a16:creationId xmlns:a16="http://schemas.microsoft.com/office/drawing/2014/main" xmlns="" id="{6BA7695A-572C-4C2F-9EA0-1760D4BF3A07}"/>
              </a:ext>
            </a:extLst>
          </p:cNvPr>
          <p:cNvSpPr>
            <a:spLocks noGrp="1"/>
          </p:cNvSpPr>
          <p:nvPr>
            <p:ph type="title"/>
          </p:nvPr>
        </p:nvSpPr>
        <p:spPr>
          <a:xfrm>
            <a:off x="2291379" y="1129553"/>
            <a:ext cx="7562625" cy="1065007"/>
          </a:xfrm>
        </p:spPr>
        <p:txBody>
          <a:bodyPr/>
          <a:lstStyle/>
          <a:p>
            <a:r>
              <a:rPr lang="en-US" dirty="0"/>
              <a:t>Questions?</a:t>
            </a:r>
          </a:p>
        </p:txBody>
      </p:sp>
      <p:sp>
        <p:nvSpPr>
          <p:cNvPr id="4" name="Text Placeholder 4">
            <a:extLst>
              <a:ext uri="{FF2B5EF4-FFF2-40B4-BE49-F238E27FC236}">
                <a16:creationId xmlns:a16="http://schemas.microsoft.com/office/drawing/2014/main" xmlns="" id="{F992C516-A606-49EE-9CC6-F26932C10F89}"/>
              </a:ext>
            </a:extLst>
          </p:cNvPr>
          <p:cNvSpPr txBox="1">
            <a:spLocks/>
          </p:cNvSpPr>
          <p:nvPr/>
        </p:nvSpPr>
        <p:spPr>
          <a:xfrm>
            <a:off x="8746997" y="6537657"/>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a:t>
            </a:r>
            <a:r>
              <a:rPr lang="en-US" dirty="0">
                <a:solidFill>
                  <a:schemeClr val="bg1"/>
                </a:solidFill>
              </a:rPr>
              <a:t>NPS Flickr</a:t>
            </a:r>
            <a:endParaRPr kumimoji="0" lang="en-US" sz="1200" b="0" i="0" u="none" strike="noStrike" kern="120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97890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59788"/>
            <a:ext cx="9413277" cy="798830"/>
          </a:xfrm>
        </p:spPr>
        <p:txBody>
          <a:bodyPr/>
          <a:lstStyle/>
          <a:p>
            <a:r>
              <a:rPr lang="en-US" dirty="0"/>
              <a:t>Partners and Objectives</a:t>
            </a:r>
          </a:p>
        </p:txBody>
      </p:sp>
      <p:pic>
        <p:nvPicPr>
          <p:cNvPr id="8" name="Picture Placeholder 7"/>
          <p:cNvPicPr>
            <a:picLocks noGrp="1" noChangeAspect="1"/>
          </p:cNvPicPr>
          <p:nvPr>
            <p:ph type="pic" idx="10"/>
          </p:nvPr>
        </p:nvPicPr>
        <p:blipFill>
          <a:blip r:embed="rId3" cstate="screen">
            <a:extLst>
              <a:ext uri="{28A0092B-C50C-407E-A947-70E740481C1C}">
                <a14:useLocalDpi xmlns:a14="http://schemas.microsoft.com/office/drawing/2010/main"/>
              </a:ext>
            </a:extLst>
          </a:blip>
          <a:stretch>
            <a:fillRect/>
          </a:stretch>
        </p:blipFill>
        <p:spPr>
          <a:xfrm>
            <a:off x="6289566" y="931498"/>
            <a:ext cx="5902435" cy="5880781"/>
          </a:xfrm>
        </p:spPr>
      </p:pic>
      <p:sp>
        <p:nvSpPr>
          <p:cNvPr id="6" name="Text Placeholder 5"/>
          <p:cNvSpPr>
            <a:spLocks noGrp="1"/>
          </p:cNvSpPr>
          <p:nvPr>
            <p:ph type="body" sz="half" idx="2"/>
          </p:nvPr>
        </p:nvSpPr>
        <p:spPr>
          <a:xfrm>
            <a:off x="193565" y="931498"/>
            <a:ext cx="5902435" cy="5866713"/>
          </a:xfrm>
        </p:spPr>
        <p:txBody>
          <a:bodyPr>
            <a:normAutofit/>
          </a:bodyPr>
          <a:lstStyle/>
          <a:p>
            <a:pPr marL="342900" indent="-342900">
              <a:spcBef>
                <a:spcPts val="200"/>
              </a:spcBef>
              <a:buClr>
                <a:srgbClr val="2E8652"/>
              </a:buClr>
              <a:buFont typeface="Webdings" panose="05030102010509060703" pitchFamily="18" charset="2"/>
              <a:buChar char="4"/>
            </a:pPr>
            <a:endParaRPr lang="en-US" sz="2200"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endParaRPr lang="en-US" sz="2200"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endParaRPr lang="en-US" sz="2200"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r>
              <a:rPr lang="en-US" sz="2200" b="1" dirty="0">
                <a:solidFill>
                  <a:schemeClr val="bg2">
                    <a:lumMod val="50000"/>
                  </a:schemeClr>
                </a:solidFill>
              </a:rPr>
              <a:t>Partner:</a:t>
            </a:r>
            <a:r>
              <a:rPr lang="en-US" sz="2200" dirty="0">
                <a:solidFill>
                  <a:schemeClr val="bg2">
                    <a:lumMod val="50000"/>
                  </a:schemeClr>
                </a:solidFill>
              </a:rPr>
              <a:t> National Park Service</a:t>
            </a:r>
          </a:p>
          <a:p>
            <a:pPr marL="344488">
              <a:spcBef>
                <a:spcPts val="200"/>
              </a:spcBef>
              <a:buClr>
                <a:srgbClr val="2E8652"/>
              </a:buClr>
            </a:pPr>
            <a:r>
              <a:rPr lang="en-US" sz="2200" dirty="0">
                <a:solidFill>
                  <a:schemeClr val="bg2">
                    <a:lumMod val="50000"/>
                  </a:schemeClr>
                </a:solidFill>
              </a:rPr>
              <a:t>at Yellowstone National Park</a:t>
            </a:r>
          </a:p>
          <a:p>
            <a:pPr>
              <a:spcBef>
                <a:spcPts val="200"/>
              </a:spcBef>
              <a:buClr>
                <a:srgbClr val="2E8652"/>
              </a:buClr>
            </a:pPr>
            <a:endParaRPr lang="en-US" sz="2200" dirty="0">
              <a:solidFill>
                <a:schemeClr val="bg2">
                  <a:lumMod val="50000"/>
                </a:schemeClr>
              </a:solidFill>
            </a:endParaRPr>
          </a:p>
          <a:p>
            <a:pPr>
              <a:spcBef>
                <a:spcPts val="200"/>
              </a:spcBef>
              <a:buClr>
                <a:srgbClr val="2E8652"/>
              </a:buClr>
            </a:pPr>
            <a:endParaRPr lang="en-US" sz="2200"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r>
              <a:rPr lang="en-US" sz="2200" b="1" dirty="0">
                <a:solidFill>
                  <a:schemeClr val="bg2">
                    <a:lumMod val="50000"/>
                  </a:schemeClr>
                </a:solidFill>
              </a:rPr>
              <a:t>Objectives: </a:t>
            </a:r>
          </a:p>
          <a:p>
            <a:pPr marL="800100" lvl="1" indent="-342900">
              <a:lnSpc>
                <a:spcPct val="110000"/>
              </a:lnSpc>
              <a:spcBef>
                <a:spcPts val="200"/>
              </a:spcBef>
              <a:buClr>
                <a:srgbClr val="2E8652"/>
              </a:buClr>
              <a:buFont typeface="Webdings" panose="05030102010509060703" pitchFamily="18" charset="2"/>
              <a:buChar char="4"/>
            </a:pPr>
            <a:r>
              <a:rPr lang="en-US" sz="2200" b="1" dirty="0">
                <a:solidFill>
                  <a:schemeClr val="bg2">
                    <a:lumMod val="50000"/>
                  </a:schemeClr>
                </a:solidFill>
              </a:rPr>
              <a:t>Identify</a:t>
            </a:r>
            <a:r>
              <a:rPr lang="en-US" sz="2200" dirty="0">
                <a:solidFill>
                  <a:schemeClr val="bg2">
                    <a:lumMod val="50000"/>
                  </a:schemeClr>
                </a:solidFill>
              </a:rPr>
              <a:t> the </a:t>
            </a:r>
            <a:r>
              <a:rPr lang="en-US" sz="2200" b="1" dirty="0">
                <a:solidFill>
                  <a:schemeClr val="bg2">
                    <a:lumMod val="50000"/>
                  </a:schemeClr>
                </a:solidFill>
              </a:rPr>
              <a:t>spatial</a:t>
            </a:r>
            <a:r>
              <a:rPr lang="en-US" sz="2200" dirty="0">
                <a:solidFill>
                  <a:schemeClr val="bg2">
                    <a:lumMod val="50000"/>
                  </a:schemeClr>
                </a:solidFill>
              </a:rPr>
              <a:t> and </a:t>
            </a:r>
            <a:r>
              <a:rPr lang="en-US" sz="2200" b="1" dirty="0">
                <a:solidFill>
                  <a:schemeClr val="bg2">
                    <a:lumMod val="50000"/>
                  </a:schemeClr>
                </a:solidFill>
              </a:rPr>
              <a:t>temporal</a:t>
            </a:r>
            <a:r>
              <a:rPr lang="en-US" sz="2200" dirty="0">
                <a:solidFill>
                  <a:schemeClr val="bg2">
                    <a:lumMod val="50000"/>
                  </a:schemeClr>
                </a:solidFill>
              </a:rPr>
              <a:t> progression of the ESI species in Yellowstone National Park</a:t>
            </a:r>
          </a:p>
          <a:p>
            <a:pPr marL="800100" lvl="1" indent="-342900">
              <a:lnSpc>
                <a:spcPct val="110000"/>
              </a:lnSpc>
              <a:spcBef>
                <a:spcPts val="200"/>
              </a:spcBef>
              <a:buClr>
                <a:srgbClr val="2E8652"/>
              </a:buClr>
              <a:buFont typeface="Webdings" panose="05030102010509060703" pitchFamily="18" charset="2"/>
              <a:buChar char="4"/>
            </a:pPr>
            <a:r>
              <a:rPr lang="en-US" sz="2200" b="1" dirty="0">
                <a:solidFill>
                  <a:schemeClr val="bg2">
                    <a:lumMod val="50000"/>
                  </a:schemeClr>
                </a:solidFill>
              </a:rPr>
              <a:t>Forecast</a:t>
            </a:r>
            <a:r>
              <a:rPr lang="en-US" sz="2200" dirty="0">
                <a:solidFill>
                  <a:schemeClr val="bg2">
                    <a:lumMod val="50000"/>
                  </a:schemeClr>
                </a:solidFill>
              </a:rPr>
              <a:t> the progression of ESI species </a:t>
            </a:r>
            <a:r>
              <a:rPr lang="en-US" sz="2200" b="1" dirty="0">
                <a:solidFill>
                  <a:schemeClr val="bg2">
                    <a:lumMod val="50000"/>
                  </a:schemeClr>
                </a:solidFill>
              </a:rPr>
              <a:t>up to 2050</a:t>
            </a:r>
            <a:r>
              <a:rPr lang="en-US" sz="2200" dirty="0">
                <a:solidFill>
                  <a:schemeClr val="bg2">
                    <a:lumMod val="50000"/>
                  </a:schemeClr>
                </a:solidFill>
              </a:rPr>
              <a:t> based on future climatic conditions</a:t>
            </a:r>
          </a:p>
          <a:p>
            <a:pPr>
              <a:spcBef>
                <a:spcPts val="200"/>
              </a:spcBef>
              <a:buClr>
                <a:srgbClr val="2E8652"/>
              </a:buClr>
            </a:pPr>
            <a:endParaRPr lang="en-US" sz="2900"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endParaRPr lang="en-US" b="1" dirty="0">
              <a:solidFill>
                <a:schemeClr val="bg2">
                  <a:lumMod val="50000"/>
                </a:schemeClr>
              </a:solidFill>
            </a:endParaRPr>
          </a:p>
        </p:txBody>
      </p:sp>
      <p:sp>
        <p:nvSpPr>
          <p:cNvPr id="9" name="Text Placeholder 4">
            <a:extLst>
              <a:ext uri="{FF2B5EF4-FFF2-40B4-BE49-F238E27FC236}">
                <a16:creationId xmlns:a16="http://schemas.microsoft.com/office/drawing/2014/main" xmlns="" id="{34B131E5-877B-4F80-925A-CDF512B31609}"/>
              </a:ext>
            </a:extLst>
          </p:cNvPr>
          <p:cNvSpPr txBox="1">
            <a:spLocks/>
          </p:cNvSpPr>
          <p:nvPr/>
        </p:nvSpPr>
        <p:spPr>
          <a:xfrm>
            <a:off x="8690901" y="6537960"/>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a:t>
            </a:r>
            <a:r>
              <a:rPr lang="en-US" dirty="0">
                <a:solidFill>
                  <a:schemeClr val="bg1"/>
                </a:solidFill>
              </a:rPr>
              <a:t>NPS</a:t>
            </a:r>
            <a:endParaRPr kumimoji="0" lang="en-US" sz="1200" b="0" i="0" u="none" strike="noStrike" kern="1200" cap="none" spc="0" normalizeH="0" baseline="0" noProof="0" dirty="0">
              <a:ln>
                <a:noFill/>
              </a:ln>
              <a:solidFill>
                <a:schemeClr val="bg1"/>
              </a:solidFill>
              <a:effectLst/>
              <a:uLnTx/>
              <a:uFillTx/>
            </a:endParaRPr>
          </a:p>
        </p:txBody>
      </p:sp>
      <p:pic>
        <p:nvPicPr>
          <p:cNvPr id="3" name="Graphic 2">
            <a:extLst>
              <a:ext uri="{FF2B5EF4-FFF2-40B4-BE49-F238E27FC236}">
                <a16:creationId xmlns:a16="http://schemas.microsoft.com/office/drawing/2014/main" xmlns="" id="{EFCAE705-B12E-4017-B992-C1F47592D4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857616" y="1718340"/>
            <a:ext cx="1141433" cy="1402247"/>
          </a:xfrm>
          <a:prstGeom prst="rect">
            <a:avLst/>
          </a:prstGeom>
        </p:spPr>
      </p:pic>
    </p:spTree>
    <p:extLst>
      <p:ext uri="{BB962C8B-B14F-4D97-AF65-F5344CB8AC3E}">
        <p14:creationId xmlns:p14="http://schemas.microsoft.com/office/powerpoint/2010/main" val="25145378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descr="A close up of a logo&#10;&#10;Description generated with high confidence">
            <a:extLst>
              <a:ext uri="{FF2B5EF4-FFF2-40B4-BE49-F238E27FC236}">
                <a16:creationId xmlns:a16="http://schemas.microsoft.com/office/drawing/2014/main" xmlns="" id="{D484812E-B8F5-43D4-BDE8-BF71659813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50" t="2590" r="2354" b="2692"/>
          <a:stretch/>
        </p:blipFill>
        <p:spPr>
          <a:xfrm>
            <a:off x="4482757" y="844549"/>
            <a:ext cx="7644789" cy="5940101"/>
          </a:xfrm>
          <a:prstGeom prst="rect">
            <a:avLst/>
          </a:prstGeom>
        </p:spPr>
      </p:pic>
      <p:pic>
        <p:nvPicPr>
          <p:cNvPr id="9" name="Picture 8">
            <a:extLst>
              <a:ext uri="{FF2B5EF4-FFF2-40B4-BE49-F238E27FC236}">
                <a16:creationId xmlns:a16="http://schemas.microsoft.com/office/drawing/2014/main" xmlns="" id="{DA846C64-271A-47B4-B3CA-C8C9198EFF0C}"/>
              </a:ext>
            </a:extLst>
          </p:cNvPr>
          <p:cNvPicPr>
            <a:picLocks noChangeAspect="1"/>
          </p:cNvPicPr>
          <p:nvPr/>
        </p:nvPicPr>
        <p:blipFill rotWithShape="1">
          <a:blip r:embed="rId4"/>
          <a:srcRect t="17383" r="54413" b="11339"/>
          <a:stretch/>
        </p:blipFill>
        <p:spPr>
          <a:xfrm>
            <a:off x="517935" y="3075935"/>
            <a:ext cx="3042330" cy="3077921"/>
          </a:xfrm>
          <a:prstGeom prst="rect">
            <a:avLst/>
          </a:prstGeom>
        </p:spPr>
      </p:pic>
      <p:sp>
        <p:nvSpPr>
          <p:cNvPr id="5" name="Title 4"/>
          <p:cNvSpPr>
            <a:spLocks noGrp="1"/>
          </p:cNvSpPr>
          <p:nvPr>
            <p:ph type="title"/>
          </p:nvPr>
        </p:nvSpPr>
        <p:spPr>
          <a:xfrm>
            <a:off x="1000125" y="99812"/>
            <a:ext cx="10167547" cy="744737"/>
          </a:xfrm>
        </p:spPr>
        <p:txBody>
          <a:bodyPr/>
          <a:lstStyle/>
          <a:p>
            <a:r>
              <a:rPr lang="en-US" dirty="0"/>
              <a:t>Study Area and Period</a:t>
            </a:r>
          </a:p>
        </p:txBody>
      </p:sp>
      <p:sp>
        <p:nvSpPr>
          <p:cNvPr id="6" name="Text Placeholder 5"/>
          <p:cNvSpPr>
            <a:spLocks noGrp="1"/>
          </p:cNvSpPr>
          <p:nvPr>
            <p:ph type="body" sz="half" idx="2"/>
          </p:nvPr>
        </p:nvSpPr>
        <p:spPr>
          <a:xfrm>
            <a:off x="197877" y="1306993"/>
            <a:ext cx="4210745" cy="3818494"/>
          </a:xfrm>
        </p:spPr>
        <p:txBody>
          <a:bodyPr>
            <a:normAutofit/>
          </a:bodyPr>
          <a:lstStyle/>
          <a:p>
            <a:pPr>
              <a:spcBef>
                <a:spcPts val="200"/>
              </a:spcBef>
              <a:buClr>
                <a:srgbClr val="2E8652"/>
              </a:buClr>
            </a:pPr>
            <a:endParaRPr lang="en-US" sz="2400"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r>
              <a:rPr lang="en-US" sz="2400" b="1" dirty="0">
                <a:solidFill>
                  <a:schemeClr val="bg2">
                    <a:lumMod val="50000"/>
                  </a:schemeClr>
                </a:solidFill>
              </a:rPr>
              <a:t>Study Period</a:t>
            </a:r>
            <a:r>
              <a:rPr lang="en-US" sz="2400" dirty="0">
                <a:solidFill>
                  <a:schemeClr val="bg2">
                    <a:lumMod val="50000"/>
                  </a:schemeClr>
                </a:solidFill>
              </a:rPr>
              <a:t>:1985 - 2017; </a:t>
            </a:r>
            <a:r>
              <a:rPr lang="en-US" sz="2200" dirty="0">
                <a:solidFill>
                  <a:schemeClr val="bg2">
                    <a:lumMod val="50000"/>
                  </a:schemeClr>
                </a:solidFill>
              </a:rPr>
              <a:t>Forecasting</a:t>
            </a:r>
            <a:r>
              <a:rPr lang="en-US" sz="2400" dirty="0">
                <a:solidFill>
                  <a:schemeClr val="bg2">
                    <a:lumMod val="50000"/>
                  </a:schemeClr>
                </a:solidFill>
              </a:rPr>
              <a:t> to 2050</a:t>
            </a:r>
          </a:p>
          <a:p>
            <a:pPr marL="342900" indent="-342900">
              <a:spcBef>
                <a:spcPts val="200"/>
              </a:spcBef>
              <a:buClr>
                <a:srgbClr val="2E8652"/>
              </a:buClr>
              <a:buFont typeface="Webdings" panose="05030102010509060703" pitchFamily="18" charset="2"/>
              <a:buChar char="4"/>
            </a:pPr>
            <a:endParaRPr lang="en-US" sz="2400" dirty="0">
              <a:solidFill>
                <a:schemeClr val="bg2">
                  <a:lumMod val="50000"/>
                </a:schemeClr>
              </a:solidFill>
            </a:endParaRPr>
          </a:p>
          <a:p>
            <a:pPr>
              <a:spcBef>
                <a:spcPts val="200"/>
              </a:spcBef>
              <a:buClr>
                <a:srgbClr val="2E8652"/>
              </a:buClr>
            </a:pPr>
            <a:endParaRPr lang="en-US" sz="2900" dirty="0">
              <a:solidFill>
                <a:schemeClr val="bg2">
                  <a:lumMod val="50000"/>
                </a:schemeClr>
              </a:solidFill>
            </a:endParaRPr>
          </a:p>
          <a:p>
            <a:pPr>
              <a:spcBef>
                <a:spcPts val="200"/>
              </a:spcBef>
              <a:buClr>
                <a:srgbClr val="2E8652"/>
              </a:buClr>
            </a:pPr>
            <a:endParaRPr lang="en-US" b="1" dirty="0">
              <a:solidFill>
                <a:schemeClr val="bg2">
                  <a:lumMod val="50000"/>
                </a:schemeClr>
              </a:solidFill>
            </a:endParaRPr>
          </a:p>
        </p:txBody>
      </p:sp>
      <p:graphicFrame>
        <p:nvGraphicFramePr>
          <p:cNvPr id="7" name="Table 6">
            <a:extLst>
              <a:ext uri="{FF2B5EF4-FFF2-40B4-BE49-F238E27FC236}">
                <a16:creationId xmlns:a16="http://schemas.microsoft.com/office/drawing/2014/main" xmlns="" id="{BDBEB7E6-0737-4642-8196-988ECBE80889}"/>
              </a:ext>
            </a:extLst>
          </p:cNvPr>
          <p:cNvGraphicFramePr>
            <a:graphicFrameLocks noGrp="1"/>
          </p:cNvGraphicFramePr>
          <p:nvPr>
            <p:extLst>
              <p:ext uri="{D42A27DB-BD31-4B8C-83A1-F6EECF244321}">
                <p14:modId xmlns:p14="http://schemas.microsoft.com/office/powerpoint/2010/main" val="1695183330"/>
              </p:ext>
            </p:extLst>
          </p:nvPr>
        </p:nvGraphicFramePr>
        <p:xfrm>
          <a:off x="9722265" y="2537366"/>
          <a:ext cx="2168888" cy="3962506"/>
        </p:xfrm>
        <a:graphic>
          <a:graphicData uri="http://schemas.openxmlformats.org/drawingml/2006/table">
            <a:tbl>
              <a:tblPr/>
              <a:tblGrid>
                <a:gridCol w="2168888">
                  <a:extLst>
                    <a:ext uri="{9D8B030D-6E8A-4147-A177-3AD203B41FA5}">
                      <a16:colId xmlns:a16="http://schemas.microsoft.com/office/drawing/2014/main" xmlns="" val="157315421"/>
                    </a:ext>
                  </a:extLst>
                </a:gridCol>
              </a:tblGrid>
              <a:tr h="3962506">
                <a:tc>
                  <a:txBody>
                    <a:bodyPr/>
                    <a:lstStyle/>
                    <a:p>
                      <a:pPr algn="ctr"/>
                      <a:r>
                        <a:rPr lang="en-US" sz="1600" b="1" dirty="0"/>
                        <a:t>Land Cover</a:t>
                      </a:r>
                    </a:p>
                    <a:p>
                      <a:pPr algn="l"/>
                      <a:endParaRPr lang="en-US" sz="1600" b="1" dirty="0"/>
                    </a:p>
                    <a:p>
                      <a:pPr algn="ctr"/>
                      <a:endParaRPr lang="en-US" dirty="0"/>
                    </a:p>
                    <a:p>
                      <a:pPr algn="ctr"/>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extLst>
                  <a:ext uri="{0D108BD9-81ED-4DB2-BD59-A6C34878D82A}">
                    <a16:rowId xmlns:a16="http://schemas.microsoft.com/office/drawing/2014/main" xmlns="" val="700597207"/>
                  </a:ext>
                </a:extLst>
              </a:tr>
            </a:tbl>
          </a:graphicData>
        </a:graphic>
      </p:graphicFrame>
      <p:pic>
        <p:nvPicPr>
          <p:cNvPr id="2" name="Picture 1">
            <a:extLst>
              <a:ext uri="{FF2B5EF4-FFF2-40B4-BE49-F238E27FC236}">
                <a16:creationId xmlns:a16="http://schemas.microsoft.com/office/drawing/2014/main" xmlns="" id="{B967E439-A747-49F8-82AF-59009AC221C3}"/>
              </a:ext>
            </a:extLst>
          </p:cNvPr>
          <p:cNvPicPr>
            <a:picLocks noChangeAspect="1"/>
          </p:cNvPicPr>
          <p:nvPr/>
        </p:nvPicPr>
        <p:blipFill>
          <a:blip r:embed="rId5"/>
          <a:stretch>
            <a:fillRect/>
          </a:stretch>
        </p:blipFill>
        <p:spPr>
          <a:xfrm>
            <a:off x="4715924" y="5751507"/>
            <a:ext cx="295800" cy="673200"/>
          </a:xfrm>
          <a:prstGeom prst="rect">
            <a:avLst/>
          </a:prstGeom>
        </p:spPr>
      </p:pic>
      <p:sp>
        <p:nvSpPr>
          <p:cNvPr id="15" name="TextBox 14">
            <a:extLst>
              <a:ext uri="{FF2B5EF4-FFF2-40B4-BE49-F238E27FC236}">
                <a16:creationId xmlns:a16="http://schemas.microsoft.com/office/drawing/2014/main" xmlns="" id="{31978995-1B5B-4681-A5AF-DA406D2F42C8}"/>
              </a:ext>
            </a:extLst>
          </p:cNvPr>
          <p:cNvSpPr txBox="1"/>
          <p:nvPr/>
        </p:nvSpPr>
        <p:spPr>
          <a:xfrm>
            <a:off x="5288437" y="1192164"/>
            <a:ext cx="6523347" cy="400110"/>
          </a:xfrm>
          <a:prstGeom prst="rect">
            <a:avLst/>
          </a:prstGeom>
          <a:noFill/>
        </p:spPr>
        <p:txBody>
          <a:bodyPr wrap="square" rtlCol="0">
            <a:spAutoFit/>
          </a:bodyPr>
          <a:lstStyle/>
          <a:p>
            <a:r>
              <a:rPr lang="en-US" sz="2000" dirty="0"/>
              <a:t>Yellowstone National Park Land Cover (NLCD 2011)</a:t>
            </a:r>
          </a:p>
        </p:txBody>
      </p:sp>
      <p:sp>
        <p:nvSpPr>
          <p:cNvPr id="17" name="TextBox 16">
            <a:extLst>
              <a:ext uri="{FF2B5EF4-FFF2-40B4-BE49-F238E27FC236}">
                <a16:creationId xmlns:a16="http://schemas.microsoft.com/office/drawing/2014/main" xmlns="" id="{FF9D3247-476C-4198-B357-0ADD3F589AD4}"/>
              </a:ext>
            </a:extLst>
          </p:cNvPr>
          <p:cNvSpPr txBox="1"/>
          <p:nvPr/>
        </p:nvSpPr>
        <p:spPr>
          <a:xfrm>
            <a:off x="4735011" y="2484250"/>
            <a:ext cx="553426" cy="369332"/>
          </a:xfrm>
          <a:prstGeom prst="rect">
            <a:avLst/>
          </a:prstGeom>
          <a:noFill/>
        </p:spPr>
        <p:txBody>
          <a:bodyPr wrap="square" rtlCol="0">
            <a:spAutoFit/>
          </a:bodyPr>
          <a:lstStyle/>
          <a:p>
            <a:r>
              <a:rPr lang="en-US" dirty="0"/>
              <a:t>MT</a:t>
            </a:r>
          </a:p>
        </p:txBody>
      </p:sp>
      <p:sp>
        <p:nvSpPr>
          <p:cNvPr id="18" name="TextBox 17">
            <a:extLst>
              <a:ext uri="{FF2B5EF4-FFF2-40B4-BE49-F238E27FC236}">
                <a16:creationId xmlns:a16="http://schemas.microsoft.com/office/drawing/2014/main" xmlns="" id="{2136AF38-D7D9-481A-997F-71C9EFDDEDEA}"/>
              </a:ext>
            </a:extLst>
          </p:cNvPr>
          <p:cNvSpPr txBox="1"/>
          <p:nvPr/>
        </p:nvSpPr>
        <p:spPr>
          <a:xfrm>
            <a:off x="4735011" y="4593437"/>
            <a:ext cx="553426" cy="369332"/>
          </a:xfrm>
          <a:prstGeom prst="rect">
            <a:avLst/>
          </a:prstGeom>
          <a:noFill/>
        </p:spPr>
        <p:txBody>
          <a:bodyPr wrap="square" rtlCol="0">
            <a:spAutoFit/>
          </a:bodyPr>
          <a:lstStyle/>
          <a:p>
            <a:r>
              <a:rPr lang="en-US" dirty="0"/>
              <a:t>ID</a:t>
            </a:r>
          </a:p>
        </p:txBody>
      </p:sp>
      <p:sp>
        <p:nvSpPr>
          <p:cNvPr id="19" name="TextBox 18">
            <a:extLst>
              <a:ext uri="{FF2B5EF4-FFF2-40B4-BE49-F238E27FC236}">
                <a16:creationId xmlns:a16="http://schemas.microsoft.com/office/drawing/2014/main" xmlns="" id="{B3C6DA58-B9A1-4CD4-B80A-B78CBE4FD2F4}"/>
              </a:ext>
            </a:extLst>
          </p:cNvPr>
          <p:cNvSpPr txBox="1"/>
          <p:nvPr/>
        </p:nvSpPr>
        <p:spPr>
          <a:xfrm>
            <a:off x="8879673" y="3776362"/>
            <a:ext cx="553426" cy="369332"/>
          </a:xfrm>
          <a:prstGeom prst="rect">
            <a:avLst/>
          </a:prstGeom>
          <a:noFill/>
        </p:spPr>
        <p:txBody>
          <a:bodyPr wrap="square" rtlCol="0">
            <a:spAutoFit/>
          </a:bodyPr>
          <a:lstStyle/>
          <a:p>
            <a:r>
              <a:rPr lang="en-US" dirty="0"/>
              <a:t>WY</a:t>
            </a:r>
          </a:p>
        </p:txBody>
      </p:sp>
      <p:sp>
        <p:nvSpPr>
          <p:cNvPr id="24" name="TextBox 23">
            <a:extLst>
              <a:ext uri="{FF2B5EF4-FFF2-40B4-BE49-F238E27FC236}">
                <a16:creationId xmlns:a16="http://schemas.microsoft.com/office/drawing/2014/main" xmlns="" id="{B1D1587C-F648-4DB4-8238-50492E6C0ED3}"/>
              </a:ext>
            </a:extLst>
          </p:cNvPr>
          <p:cNvSpPr txBox="1"/>
          <p:nvPr/>
        </p:nvSpPr>
        <p:spPr>
          <a:xfrm>
            <a:off x="2118851" y="3751129"/>
            <a:ext cx="553426" cy="369332"/>
          </a:xfrm>
          <a:prstGeom prst="rect">
            <a:avLst/>
          </a:prstGeom>
          <a:noFill/>
        </p:spPr>
        <p:txBody>
          <a:bodyPr wrap="square" rtlCol="0">
            <a:spAutoFit/>
          </a:bodyPr>
          <a:lstStyle/>
          <a:p>
            <a:r>
              <a:rPr lang="en-US" dirty="0"/>
              <a:t>MT</a:t>
            </a:r>
          </a:p>
        </p:txBody>
      </p:sp>
      <p:sp>
        <p:nvSpPr>
          <p:cNvPr id="25" name="TextBox 24">
            <a:extLst>
              <a:ext uri="{FF2B5EF4-FFF2-40B4-BE49-F238E27FC236}">
                <a16:creationId xmlns:a16="http://schemas.microsoft.com/office/drawing/2014/main" xmlns="" id="{B1BEC874-18A1-40ED-98F8-15E168BEA9CC}"/>
              </a:ext>
            </a:extLst>
          </p:cNvPr>
          <p:cNvSpPr txBox="1"/>
          <p:nvPr/>
        </p:nvSpPr>
        <p:spPr>
          <a:xfrm>
            <a:off x="2552742" y="4844151"/>
            <a:ext cx="553426" cy="369332"/>
          </a:xfrm>
          <a:prstGeom prst="rect">
            <a:avLst/>
          </a:prstGeom>
          <a:noFill/>
        </p:spPr>
        <p:txBody>
          <a:bodyPr wrap="square" rtlCol="0">
            <a:spAutoFit/>
          </a:bodyPr>
          <a:lstStyle/>
          <a:p>
            <a:r>
              <a:rPr lang="en-US" dirty="0"/>
              <a:t>WY</a:t>
            </a:r>
          </a:p>
        </p:txBody>
      </p:sp>
      <p:sp>
        <p:nvSpPr>
          <p:cNvPr id="26" name="TextBox 25">
            <a:extLst>
              <a:ext uri="{FF2B5EF4-FFF2-40B4-BE49-F238E27FC236}">
                <a16:creationId xmlns:a16="http://schemas.microsoft.com/office/drawing/2014/main" xmlns="" id="{50DF19CD-B3AB-411D-A350-2095F2C05158}"/>
              </a:ext>
            </a:extLst>
          </p:cNvPr>
          <p:cNvSpPr txBox="1"/>
          <p:nvPr/>
        </p:nvSpPr>
        <p:spPr>
          <a:xfrm>
            <a:off x="1151556" y="4593436"/>
            <a:ext cx="471856" cy="369332"/>
          </a:xfrm>
          <a:prstGeom prst="rect">
            <a:avLst/>
          </a:prstGeom>
          <a:noFill/>
        </p:spPr>
        <p:txBody>
          <a:bodyPr wrap="square" rtlCol="0">
            <a:spAutoFit/>
          </a:bodyPr>
          <a:lstStyle/>
          <a:p>
            <a:r>
              <a:rPr lang="en-US" dirty="0"/>
              <a:t>ID</a:t>
            </a:r>
          </a:p>
        </p:txBody>
      </p:sp>
      <p:pic>
        <p:nvPicPr>
          <p:cNvPr id="20" name="Picture 19">
            <a:extLst>
              <a:ext uri="{FF2B5EF4-FFF2-40B4-BE49-F238E27FC236}">
                <a16:creationId xmlns:a16="http://schemas.microsoft.com/office/drawing/2014/main" xmlns="" id="{D40B1E7D-52A3-4D72-83BA-ECC209DCEB32}"/>
              </a:ext>
            </a:extLst>
          </p:cNvPr>
          <p:cNvPicPr>
            <a:picLocks noChangeAspect="1"/>
          </p:cNvPicPr>
          <p:nvPr/>
        </p:nvPicPr>
        <p:blipFill>
          <a:blip r:embed="rId5"/>
          <a:stretch>
            <a:fillRect/>
          </a:stretch>
        </p:blipFill>
        <p:spPr>
          <a:xfrm>
            <a:off x="3816445" y="3229337"/>
            <a:ext cx="285998" cy="547025"/>
          </a:xfrm>
          <a:prstGeom prst="rect">
            <a:avLst/>
          </a:prstGeom>
        </p:spPr>
      </p:pic>
      <p:sp>
        <p:nvSpPr>
          <p:cNvPr id="4" name="AutoShape 3">
            <a:extLst>
              <a:ext uri="{FF2B5EF4-FFF2-40B4-BE49-F238E27FC236}">
                <a16:creationId xmlns:a16="http://schemas.microsoft.com/office/drawing/2014/main" xmlns="" id="{16ABB6A7-1A0B-4EC6-8B2B-587DB59B8C5C}"/>
              </a:ext>
            </a:extLst>
          </p:cNvPr>
          <p:cNvSpPr>
            <a:spLocks noChangeAspect="1" noChangeArrowheads="1" noTextEdit="1"/>
          </p:cNvSpPr>
          <p:nvPr/>
        </p:nvSpPr>
        <p:spPr bwMode="auto">
          <a:xfrm>
            <a:off x="9884740" y="2457416"/>
            <a:ext cx="504825" cy="4146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6" name="Group 4">
            <a:extLst>
              <a:ext uri="{FF2B5EF4-FFF2-40B4-BE49-F238E27FC236}">
                <a16:creationId xmlns:a16="http://schemas.microsoft.com/office/drawing/2014/main" xmlns="" id="{B2ECBF86-5377-4FE6-8D60-DDA6A49CC371}"/>
              </a:ext>
            </a:extLst>
          </p:cNvPr>
          <p:cNvGrpSpPr>
            <a:grpSpLocks noChangeAspect="1"/>
          </p:cNvGrpSpPr>
          <p:nvPr/>
        </p:nvGrpSpPr>
        <p:grpSpPr bwMode="auto">
          <a:xfrm>
            <a:off x="9849780" y="2918824"/>
            <a:ext cx="1896284" cy="3415325"/>
            <a:chOff x="3252" y="1203"/>
            <a:chExt cx="1249" cy="1963"/>
          </a:xfrm>
        </p:grpSpPr>
        <p:sp>
          <p:nvSpPr>
            <p:cNvPr id="23" name="AutoShape 3">
              <a:extLst>
                <a:ext uri="{FF2B5EF4-FFF2-40B4-BE49-F238E27FC236}">
                  <a16:creationId xmlns:a16="http://schemas.microsoft.com/office/drawing/2014/main" xmlns="" id="{32D5503D-5704-4CA4-9017-718B6D444D9B}"/>
                </a:ext>
              </a:extLst>
            </p:cNvPr>
            <p:cNvSpPr>
              <a:spLocks noChangeAspect="1" noChangeArrowheads="1" noTextEdit="1"/>
            </p:cNvSpPr>
            <p:nvPr/>
          </p:nvSpPr>
          <p:spPr bwMode="auto">
            <a:xfrm>
              <a:off x="3252" y="1203"/>
              <a:ext cx="1176" cy="1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5">
              <a:extLst>
                <a:ext uri="{FF2B5EF4-FFF2-40B4-BE49-F238E27FC236}">
                  <a16:creationId xmlns:a16="http://schemas.microsoft.com/office/drawing/2014/main" xmlns="" id="{23D93E84-0F9D-4201-9307-721C98C5E23E}"/>
                </a:ext>
              </a:extLst>
            </p:cNvPr>
            <p:cNvSpPr>
              <a:spLocks noChangeArrowheads="1"/>
            </p:cNvSpPr>
            <p:nvPr/>
          </p:nvSpPr>
          <p:spPr bwMode="auto">
            <a:xfrm>
              <a:off x="3257" y="2996"/>
              <a:ext cx="240" cy="121"/>
            </a:xfrm>
            <a:prstGeom prst="rect">
              <a:avLst/>
            </a:prstGeom>
            <a:solidFill>
              <a:srgbClr val="7AEBA8"/>
            </a:solidFill>
            <a:ln w="1270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 name="Rectangle 6">
              <a:extLst>
                <a:ext uri="{FF2B5EF4-FFF2-40B4-BE49-F238E27FC236}">
                  <a16:creationId xmlns:a16="http://schemas.microsoft.com/office/drawing/2014/main" xmlns="" id="{3EE20DAB-3DE9-491A-B23A-C8CFD7479AF5}"/>
                </a:ext>
              </a:extLst>
            </p:cNvPr>
            <p:cNvSpPr>
              <a:spLocks noChangeArrowheads="1"/>
            </p:cNvSpPr>
            <p:nvPr/>
          </p:nvSpPr>
          <p:spPr bwMode="auto">
            <a:xfrm>
              <a:off x="3540" y="3011"/>
              <a:ext cx="58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solidFill>
                    <a:srgbClr val="000000"/>
                  </a:solidFill>
                  <a:latin typeface="+mn-lt"/>
                </a:rPr>
                <a:t>Wetlands</a:t>
              </a:r>
              <a:endParaRPr kumimoji="0" lang="en-US" altLang="en-US" sz="1600" b="0" i="0" u="none" strike="noStrike" cap="none" normalizeH="0" baseline="0" dirty="0">
                <a:ln>
                  <a:noFill/>
                </a:ln>
                <a:solidFill>
                  <a:schemeClr val="tx1"/>
                </a:solidFill>
                <a:effectLst/>
                <a:latin typeface="+mn-lt"/>
              </a:endParaRPr>
            </a:p>
          </p:txBody>
        </p:sp>
        <p:sp>
          <p:nvSpPr>
            <p:cNvPr id="33" name="Rectangle 7">
              <a:extLst>
                <a:ext uri="{FF2B5EF4-FFF2-40B4-BE49-F238E27FC236}">
                  <a16:creationId xmlns:a16="http://schemas.microsoft.com/office/drawing/2014/main" xmlns="" id="{94AD2B48-BED1-43C4-9A58-12373A77BC59}"/>
                </a:ext>
              </a:extLst>
            </p:cNvPr>
            <p:cNvSpPr>
              <a:spLocks noChangeArrowheads="1"/>
            </p:cNvSpPr>
            <p:nvPr/>
          </p:nvSpPr>
          <p:spPr bwMode="auto">
            <a:xfrm>
              <a:off x="3257" y="2833"/>
              <a:ext cx="240" cy="121"/>
            </a:xfrm>
            <a:prstGeom prst="rect">
              <a:avLst/>
            </a:prstGeom>
            <a:solidFill>
              <a:srgbClr val="B093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 name="Rectangle 8">
              <a:extLst>
                <a:ext uri="{FF2B5EF4-FFF2-40B4-BE49-F238E27FC236}">
                  <a16:creationId xmlns:a16="http://schemas.microsoft.com/office/drawing/2014/main" xmlns="" id="{DBCDEC56-902C-4F11-92F4-588DFF03E5A8}"/>
                </a:ext>
              </a:extLst>
            </p:cNvPr>
            <p:cNvSpPr>
              <a:spLocks noChangeArrowheads="1"/>
            </p:cNvSpPr>
            <p:nvPr/>
          </p:nvSpPr>
          <p:spPr bwMode="auto">
            <a:xfrm>
              <a:off x="3257" y="2833"/>
              <a:ext cx="240" cy="121"/>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Rectangle 9">
              <a:extLst>
                <a:ext uri="{FF2B5EF4-FFF2-40B4-BE49-F238E27FC236}">
                  <a16:creationId xmlns:a16="http://schemas.microsoft.com/office/drawing/2014/main" xmlns="" id="{98A1C887-6367-4FE0-A29A-843564F205D1}"/>
                </a:ext>
              </a:extLst>
            </p:cNvPr>
            <p:cNvSpPr>
              <a:spLocks noChangeArrowheads="1"/>
            </p:cNvSpPr>
            <p:nvPr/>
          </p:nvSpPr>
          <p:spPr bwMode="auto">
            <a:xfrm>
              <a:off x="3540" y="2848"/>
              <a:ext cx="46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solidFill>
                    <a:srgbClr val="000000"/>
                  </a:solidFill>
                  <a:latin typeface="+mn-lt"/>
                </a:rPr>
                <a:t>Pasture</a:t>
              </a:r>
              <a:endParaRPr kumimoji="0" lang="en-US" altLang="en-US" sz="1600" b="0" i="0" u="none" strike="noStrike" cap="none" normalizeH="0" baseline="0" dirty="0">
                <a:ln>
                  <a:noFill/>
                </a:ln>
                <a:solidFill>
                  <a:schemeClr val="tx1"/>
                </a:solidFill>
                <a:effectLst/>
                <a:latin typeface="+mn-lt"/>
              </a:endParaRPr>
            </a:p>
          </p:txBody>
        </p:sp>
        <p:sp>
          <p:nvSpPr>
            <p:cNvPr id="42" name="Rectangle 10">
              <a:extLst>
                <a:ext uri="{FF2B5EF4-FFF2-40B4-BE49-F238E27FC236}">
                  <a16:creationId xmlns:a16="http://schemas.microsoft.com/office/drawing/2014/main" xmlns="" id="{17F7F8A2-63EC-4C1D-BEA9-089062FF91AF}"/>
                </a:ext>
              </a:extLst>
            </p:cNvPr>
            <p:cNvSpPr>
              <a:spLocks noChangeArrowheads="1"/>
            </p:cNvSpPr>
            <p:nvPr/>
          </p:nvSpPr>
          <p:spPr bwMode="auto">
            <a:xfrm>
              <a:off x="3257" y="2670"/>
              <a:ext cx="240" cy="121"/>
            </a:xfrm>
            <a:prstGeom prst="rect">
              <a:avLst/>
            </a:prstGeom>
            <a:solidFill>
              <a:srgbClr val="45E33D"/>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 name="Rectangle 11">
              <a:extLst>
                <a:ext uri="{FF2B5EF4-FFF2-40B4-BE49-F238E27FC236}">
                  <a16:creationId xmlns:a16="http://schemas.microsoft.com/office/drawing/2014/main" xmlns="" id="{6BB14268-92E4-4497-800A-1F436E712C12}"/>
                </a:ext>
              </a:extLst>
            </p:cNvPr>
            <p:cNvSpPr>
              <a:spLocks noChangeArrowheads="1"/>
            </p:cNvSpPr>
            <p:nvPr/>
          </p:nvSpPr>
          <p:spPr bwMode="auto">
            <a:xfrm>
              <a:off x="3257" y="2670"/>
              <a:ext cx="240" cy="121"/>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Rectangle 12">
              <a:extLst>
                <a:ext uri="{FF2B5EF4-FFF2-40B4-BE49-F238E27FC236}">
                  <a16:creationId xmlns:a16="http://schemas.microsoft.com/office/drawing/2014/main" xmlns="" id="{05A66FEB-A6F1-4E1D-89B6-44826F64A5C2}"/>
                </a:ext>
              </a:extLst>
            </p:cNvPr>
            <p:cNvSpPr>
              <a:spLocks noChangeArrowheads="1"/>
            </p:cNvSpPr>
            <p:nvPr/>
          </p:nvSpPr>
          <p:spPr bwMode="auto">
            <a:xfrm>
              <a:off x="3540" y="2685"/>
              <a:ext cx="62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solidFill>
                    <a:srgbClr val="000000"/>
                  </a:solidFill>
                  <a:latin typeface="+mn-lt"/>
                </a:rPr>
                <a:t>Grassland</a:t>
              </a:r>
              <a:endParaRPr kumimoji="0" lang="en-US" altLang="en-US" sz="1600" b="0" i="0" u="none" strike="noStrike" cap="none" normalizeH="0" baseline="0" dirty="0">
                <a:ln>
                  <a:noFill/>
                </a:ln>
                <a:solidFill>
                  <a:schemeClr val="tx1"/>
                </a:solidFill>
                <a:effectLst/>
                <a:latin typeface="+mn-lt"/>
              </a:endParaRPr>
            </a:p>
          </p:txBody>
        </p:sp>
        <p:sp>
          <p:nvSpPr>
            <p:cNvPr id="48" name="Rectangle 13">
              <a:extLst>
                <a:ext uri="{FF2B5EF4-FFF2-40B4-BE49-F238E27FC236}">
                  <a16:creationId xmlns:a16="http://schemas.microsoft.com/office/drawing/2014/main" xmlns="" id="{18D04EC0-532D-4B71-9344-60E19DF021EB}"/>
                </a:ext>
              </a:extLst>
            </p:cNvPr>
            <p:cNvSpPr>
              <a:spLocks noChangeArrowheads="1"/>
            </p:cNvSpPr>
            <p:nvPr/>
          </p:nvSpPr>
          <p:spPr bwMode="auto">
            <a:xfrm>
              <a:off x="3257" y="2507"/>
              <a:ext cx="240" cy="121"/>
            </a:xfrm>
            <a:prstGeom prst="rect">
              <a:avLst/>
            </a:prstGeom>
            <a:solidFill>
              <a:srgbClr val="EBAB7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 name="Rectangle 14">
              <a:extLst>
                <a:ext uri="{FF2B5EF4-FFF2-40B4-BE49-F238E27FC236}">
                  <a16:creationId xmlns:a16="http://schemas.microsoft.com/office/drawing/2014/main" xmlns="" id="{ED998E05-6ABE-4564-815C-F45C96F3E5CD}"/>
                </a:ext>
              </a:extLst>
            </p:cNvPr>
            <p:cNvSpPr>
              <a:spLocks noChangeArrowheads="1"/>
            </p:cNvSpPr>
            <p:nvPr/>
          </p:nvSpPr>
          <p:spPr bwMode="auto">
            <a:xfrm>
              <a:off x="3257" y="2507"/>
              <a:ext cx="240" cy="121"/>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Rectangle 15">
              <a:extLst>
                <a:ext uri="{FF2B5EF4-FFF2-40B4-BE49-F238E27FC236}">
                  <a16:creationId xmlns:a16="http://schemas.microsoft.com/office/drawing/2014/main" xmlns="" id="{78739C14-D808-4610-9ED9-298186659F46}"/>
                </a:ext>
              </a:extLst>
            </p:cNvPr>
            <p:cNvSpPr>
              <a:spLocks noChangeArrowheads="1"/>
            </p:cNvSpPr>
            <p:nvPr/>
          </p:nvSpPr>
          <p:spPr bwMode="auto">
            <a:xfrm>
              <a:off x="3540" y="2522"/>
              <a:ext cx="76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solidFill>
                    <a:srgbClr val="000000"/>
                  </a:solidFill>
                  <a:latin typeface="+mn-lt"/>
                </a:rPr>
                <a:t>Shrub/Scrub</a:t>
              </a:r>
              <a:endParaRPr kumimoji="0" lang="en-US" altLang="en-US" sz="1600" b="0" i="0" u="none" strike="noStrike" cap="none" normalizeH="0" baseline="0" dirty="0">
                <a:ln>
                  <a:noFill/>
                </a:ln>
                <a:solidFill>
                  <a:schemeClr val="tx1"/>
                </a:solidFill>
                <a:effectLst/>
                <a:latin typeface="+mn-lt"/>
              </a:endParaRPr>
            </a:p>
          </p:txBody>
        </p:sp>
        <p:sp>
          <p:nvSpPr>
            <p:cNvPr id="51" name="Rectangle 16">
              <a:extLst>
                <a:ext uri="{FF2B5EF4-FFF2-40B4-BE49-F238E27FC236}">
                  <a16:creationId xmlns:a16="http://schemas.microsoft.com/office/drawing/2014/main" xmlns="" id="{9789E5D2-E2F3-4F90-A1A7-D2DFE7AACDB0}"/>
                </a:ext>
              </a:extLst>
            </p:cNvPr>
            <p:cNvSpPr>
              <a:spLocks noChangeArrowheads="1"/>
            </p:cNvSpPr>
            <p:nvPr/>
          </p:nvSpPr>
          <p:spPr bwMode="auto">
            <a:xfrm>
              <a:off x="3257" y="2344"/>
              <a:ext cx="240" cy="121"/>
            </a:xfrm>
            <a:prstGeom prst="rect">
              <a:avLst/>
            </a:prstGeom>
            <a:solidFill>
              <a:srgbClr val="268575"/>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 name="Rectangle 17">
              <a:extLst>
                <a:ext uri="{FF2B5EF4-FFF2-40B4-BE49-F238E27FC236}">
                  <a16:creationId xmlns:a16="http://schemas.microsoft.com/office/drawing/2014/main" xmlns="" id="{B2223F46-7919-4983-9441-7BAEBAE92AA9}"/>
                </a:ext>
              </a:extLst>
            </p:cNvPr>
            <p:cNvSpPr>
              <a:spLocks noChangeArrowheads="1"/>
            </p:cNvSpPr>
            <p:nvPr/>
          </p:nvSpPr>
          <p:spPr bwMode="auto">
            <a:xfrm>
              <a:off x="3257" y="2344"/>
              <a:ext cx="240" cy="121"/>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Rectangle 18">
              <a:extLst>
                <a:ext uri="{FF2B5EF4-FFF2-40B4-BE49-F238E27FC236}">
                  <a16:creationId xmlns:a16="http://schemas.microsoft.com/office/drawing/2014/main" xmlns="" id="{E5C5F071-0CEF-45E5-B274-C3DE5BE7E1E5}"/>
                </a:ext>
              </a:extLst>
            </p:cNvPr>
            <p:cNvSpPr>
              <a:spLocks noChangeArrowheads="1"/>
            </p:cNvSpPr>
            <p:nvPr/>
          </p:nvSpPr>
          <p:spPr bwMode="auto">
            <a:xfrm>
              <a:off x="3540" y="2359"/>
              <a:ext cx="36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solidFill>
                    <a:srgbClr val="000000"/>
                  </a:solidFill>
                  <a:latin typeface="+mn-lt"/>
                </a:rPr>
                <a:t>Forest</a:t>
              </a:r>
              <a:endParaRPr kumimoji="0" lang="en-US" altLang="en-US" sz="1600" b="0" i="0" u="none" strike="noStrike" cap="none" normalizeH="0" baseline="0" dirty="0">
                <a:ln>
                  <a:noFill/>
                </a:ln>
                <a:solidFill>
                  <a:schemeClr val="tx1"/>
                </a:solidFill>
                <a:effectLst/>
                <a:latin typeface="+mn-lt"/>
              </a:endParaRPr>
            </a:p>
          </p:txBody>
        </p:sp>
        <p:sp>
          <p:nvSpPr>
            <p:cNvPr id="54" name="Rectangle 19">
              <a:extLst>
                <a:ext uri="{FF2B5EF4-FFF2-40B4-BE49-F238E27FC236}">
                  <a16:creationId xmlns:a16="http://schemas.microsoft.com/office/drawing/2014/main" xmlns="" id="{AA76F9AC-B878-4282-BD6C-D51A3268D41D}"/>
                </a:ext>
              </a:extLst>
            </p:cNvPr>
            <p:cNvSpPr>
              <a:spLocks noChangeArrowheads="1"/>
            </p:cNvSpPr>
            <p:nvPr/>
          </p:nvSpPr>
          <p:spPr bwMode="auto">
            <a:xfrm>
              <a:off x="3257" y="2181"/>
              <a:ext cx="240" cy="121"/>
            </a:xfrm>
            <a:prstGeom prst="rect">
              <a:avLst/>
            </a:prstGeom>
            <a:solidFill>
              <a:srgbClr val="898996"/>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 name="Rectangle 20">
              <a:extLst>
                <a:ext uri="{FF2B5EF4-FFF2-40B4-BE49-F238E27FC236}">
                  <a16:creationId xmlns:a16="http://schemas.microsoft.com/office/drawing/2014/main" xmlns="" id="{49E06CA3-31F5-4648-92DE-7011B541FD31}"/>
                </a:ext>
              </a:extLst>
            </p:cNvPr>
            <p:cNvSpPr>
              <a:spLocks noChangeArrowheads="1"/>
            </p:cNvSpPr>
            <p:nvPr/>
          </p:nvSpPr>
          <p:spPr bwMode="auto">
            <a:xfrm>
              <a:off x="3257" y="2181"/>
              <a:ext cx="240" cy="121"/>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Rectangle 21">
              <a:extLst>
                <a:ext uri="{FF2B5EF4-FFF2-40B4-BE49-F238E27FC236}">
                  <a16:creationId xmlns:a16="http://schemas.microsoft.com/office/drawing/2014/main" xmlns="" id="{1C861256-6281-487B-9971-9B1CAA4BF355}"/>
                </a:ext>
              </a:extLst>
            </p:cNvPr>
            <p:cNvSpPr>
              <a:spLocks noChangeArrowheads="1"/>
            </p:cNvSpPr>
            <p:nvPr/>
          </p:nvSpPr>
          <p:spPr bwMode="auto">
            <a:xfrm>
              <a:off x="3540" y="2196"/>
              <a:ext cx="43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solidFill>
                    <a:srgbClr val="000000"/>
                  </a:solidFill>
                  <a:latin typeface="+mn-lt"/>
                </a:rPr>
                <a:t>Barren </a:t>
              </a:r>
              <a:endParaRPr kumimoji="0" lang="en-US" altLang="en-US" sz="1600" b="0" i="0" u="none" strike="noStrike" cap="none" normalizeH="0" baseline="0" dirty="0">
                <a:ln>
                  <a:noFill/>
                </a:ln>
                <a:solidFill>
                  <a:schemeClr val="tx1"/>
                </a:solidFill>
                <a:effectLst/>
                <a:latin typeface="+mn-lt"/>
              </a:endParaRPr>
            </a:p>
          </p:txBody>
        </p:sp>
        <p:sp>
          <p:nvSpPr>
            <p:cNvPr id="57" name="Rectangle 22">
              <a:extLst>
                <a:ext uri="{FF2B5EF4-FFF2-40B4-BE49-F238E27FC236}">
                  <a16:creationId xmlns:a16="http://schemas.microsoft.com/office/drawing/2014/main" xmlns="" id="{88CB3A42-3FD2-48AA-8726-4873D015C333}"/>
                </a:ext>
              </a:extLst>
            </p:cNvPr>
            <p:cNvSpPr>
              <a:spLocks noChangeArrowheads="1"/>
            </p:cNvSpPr>
            <p:nvPr/>
          </p:nvSpPr>
          <p:spPr bwMode="auto">
            <a:xfrm>
              <a:off x="3257" y="2018"/>
              <a:ext cx="240" cy="120"/>
            </a:xfrm>
            <a:prstGeom prst="rect">
              <a:avLst/>
            </a:prstGeom>
            <a:solidFill>
              <a:srgbClr val="FF004F"/>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 name="Rectangle 23">
              <a:extLst>
                <a:ext uri="{FF2B5EF4-FFF2-40B4-BE49-F238E27FC236}">
                  <a16:creationId xmlns:a16="http://schemas.microsoft.com/office/drawing/2014/main" xmlns="" id="{C32F5211-6EE1-492B-A0D6-F79284DF2382}"/>
                </a:ext>
              </a:extLst>
            </p:cNvPr>
            <p:cNvSpPr>
              <a:spLocks noChangeArrowheads="1"/>
            </p:cNvSpPr>
            <p:nvPr/>
          </p:nvSpPr>
          <p:spPr bwMode="auto">
            <a:xfrm>
              <a:off x="3257" y="2018"/>
              <a:ext cx="240" cy="120"/>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Rectangle 24">
              <a:extLst>
                <a:ext uri="{FF2B5EF4-FFF2-40B4-BE49-F238E27FC236}">
                  <a16:creationId xmlns:a16="http://schemas.microsoft.com/office/drawing/2014/main" xmlns="" id="{A0FB864D-0A81-4595-8663-E44EBB74445C}"/>
                </a:ext>
              </a:extLst>
            </p:cNvPr>
            <p:cNvSpPr>
              <a:spLocks noChangeArrowheads="1"/>
            </p:cNvSpPr>
            <p:nvPr/>
          </p:nvSpPr>
          <p:spPr bwMode="auto">
            <a:xfrm>
              <a:off x="3540" y="2033"/>
              <a:ext cx="70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solidFill>
                    <a:srgbClr val="000000"/>
                  </a:solidFill>
                  <a:latin typeface="+mn-lt"/>
                </a:rPr>
                <a:t>Developed</a:t>
              </a:r>
              <a:endParaRPr kumimoji="0" lang="en-US" altLang="en-US" sz="1600" b="0" i="0" u="none" strike="noStrike" cap="none" normalizeH="0" baseline="0" dirty="0">
                <a:ln>
                  <a:noFill/>
                </a:ln>
                <a:solidFill>
                  <a:schemeClr val="tx1"/>
                </a:solidFill>
                <a:effectLst/>
                <a:latin typeface="+mn-lt"/>
              </a:endParaRPr>
            </a:p>
          </p:txBody>
        </p:sp>
        <p:sp>
          <p:nvSpPr>
            <p:cNvPr id="60" name="Rectangle 25">
              <a:extLst>
                <a:ext uri="{FF2B5EF4-FFF2-40B4-BE49-F238E27FC236}">
                  <a16:creationId xmlns:a16="http://schemas.microsoft.com/office/drawing/2014/main" xmlns="" id="{613A2B33-1C39-4D97-B571-3325E85D1DE4}"/>
                </a:ext>
              </a:extLst>
            </p:cNvPr>
            <p:cNvSpPr>
              <a:spLocks noChangeArrowheads="1"/>
            </p:cNvSpPr>
            <p:nvPr/>
          </p:nvSpPr>
          <p:spPr bwMode="auto">
            <a:xfrm>
              <a:off x="3257" y="1855"/>
              <a:ext cx="240" cy="120"/>
            </a:xfrm>
            <a:prstGeom prst="rect">
              <a:avLst/>
            </a:prstGeom>
            <a:solidFill>
              <a:srgbClr val="000ED6"/>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 name="Rectangle 26">
              <a:extLst>
                <a:ext uri="{FF2B5EF4-FFF2-40B4-BE49-F238E27FC236}">
                  <a16:creationId xmlns:a16="http://schemas.microsoft.com/office/drawing/2014/main" xmlns="" id="{3F94E87A-E383-4582-9010-9E63B8BBA6BB}"/>
                </a:ext>
              </a:extLst>
            </p:cNvPr>
            <p:cNvSpPr>
              <a:spLocks noChangeArrowheads="1"/>
            </p:cNvSpPr>
            <p:nvPr/>
          </p:nvSpPr>
          <p:spPr bwMode="auto">
            <a:xfrm>
              <a:off x="3257" y="1855"/>
              <a:ext cx="240" cy="120"/>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Rectangle 27">
              <a:extLst>
                <a:ext uri="{FF2B5EF4-FFF2-40B4-BE49-F238E27FC236}">
                  <a16:creationId xmlns:a16="http://schemas.microsoft.com/office/drawing/2014/main" xmlns="" id="{037298B5-44D4-4196-9B71-E288F6CF4E98}"/>
                </a:ext>
              </a:extLst>
            </p:cNvPr>
            <p:cNvSpPr>
              <a:spLocks noChangeArrowheads="1"/>
            </p:cNvSpPr>
            <p:nvPr/>
          </p:nvSpPr>
          <p:spPr bwMode="auto">
            <a:xfrm>
              <a:off x="3540" y="1870"/>
              <a:ext cx="58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solidFill>
                    <a:srgbClr val="000000"/>
                  </a:solidFill>
                  <a:latin typeface="+mn-lt"/>
                </a:rPr>
                <a:t>Ice/Snow</a:t>
              </a:r>
              <a:endParaRPr kumimoji="0" lang="en-US" altLang="en-US" sz="1600" b="0" i="0" u="none" strike="noStrike" cap="none" normalizeH="0" baseline="0" dirty="0">
                <a:ln>
                  <a:noFill/>
                </a:ln>
                <a:solidFill>
                  <a:schemeClr val="tx1"/>
                </a:solidFill>
                <a:effectLst/>
                <a:latin typeface="+mn-lt"/>
              </a:endParaRPr>
            </a:p>
          </p:txBody>
        </p:sp>
        <p:sp>
          <p:nvSpPr>
            <p:cNvPr id="63" name="Rectangle 28">
              <a:extLst>
                <a:ext uri="{FF2B5EF4-FFF2-40B4-BE49-F238E27FC236}">
                  <a16:creationId xmlns:a16="http://schemas.microsoft.com/office/drawing/2014/main" xmlns="" id="{F28B6A8C-F51E-4D3B-B025-C4F35314BF24}"/>
                </a:ext>
              </a:extLst>
            </p:cNvPr>
            <p:cNvSpPr>
              <a:spLocks noChangeArrowheads="1"/>
            </p:cNvSpPr>
            <p:nvPr/>
          </p:nvSpPr>
          <p:spPr bwMode="auto">
            <a:xfrm>
              <a:off x="3257" y="1697"/>
              <a:ext cx="232" cy="115"/>
            </a:xfrm>
            <a:prstGeom prst="rect">
              <a:avLst/>
            </a:prstGeom>
            <a:solidFill>
              <a:srgbClr val="52C4D9"/>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 name="Rectangle 29">
              <a:extLst>
                <a:ext uri="{FF2B5EF4-FFF2-40B4-BE49-F238E27FC236}">
                  <a16:creationId xmlns:a16="http://schemas.microsoft.com/office/drawing/2014/main" xmlns="" id="{896E9FD1-0C42-4328-9F49-D1D09E3F586D}"/>
                </a:ext>
              </a:extLst>
            </p:cNvPr>
            <p:cNvSpPr>
              <a:spLocks noChangeArrowheads="1"/>
            </p:cNvSpPr>
            <p:nvPr/>
          </p:nvSpPr>
          <p:spPr bwMode="auto">
            <a:xfrm>
              <a:off x="3257" y="1697"/>
              <a:ext cx="232" cy="115"/>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Rectangle 30">
              <a:extLst>
                <a:ext uri="{FF2B5EF4-FFF2-40B4-BE49-F238E27FC236}">
                  <a16:creationId xmlns:a16="http://schemas.microsoft.com/office/drawing/2014/main" xmlns="" id="{D056F745-922E-4FBE-ADEC-F724DEB4B401}"/>
                </a:ext>
              </a:extLst>
            </p:cNvPr>
            <p:cNvSpPr>
              <a:spLocks noChangeArrowheads="1"/>
            </p:cNvSpPr>
            <p:nvPr/>
          </p:nvSpPr>
          <p:spPr bwMode="auto">
            <a:xfrm>
              <a:off x="3531" y="1712"/>
              <a:ext cx="77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solidFill>
                    <a:srgbClr val="000000"/>
                  </a:solidFill>
                  <a:latin typeface="+mn-lt"/>
                </a:rPr>
                <a:t>Open Water</a:t>
              </a:r>
              <a:endParaRPr kumimoji="0" lang="en-US" altLang="en-US" sz="1600" b="0" i="0" u="none" strike="noStrike" cap="none" normalizeH="0" baseline="0" dirty="0">
                <a:ln>
                  <a:noFill/>
                </a:ln>
                <a:solidFill>
                  <a:schemeClr val="tx1"/>
                </a:solidFill>
                <a:effectLst/>
                <a:latin typeface="+mn-lt"/>
              </a:endParaRPr>
            </a:p>
          </p:txBody>
        </p:sp>
        <p:sp>
          <p:nvSpPr>
            <p:cNvPr id="66" name="Rectangle 31">
              <a:extLst>
                <a:ext uri="{FF2B5EF4-FFF2-40B4-BE49-F238E27FC236}">
                  <a16:creationId xmlns:a16="http://schemas.microsoft.com/office/drawing/2014/main" xmlns="" id="{C6CE2BDC-3619-4086-B0A6-51752831F2B5}"/>
                </a:ext>
              </a:extLst>
            </p:cNvPr>
            <p:cNvSpPr>
              <a:spLocks noChangeArrowheads="1"/>
            </p:cNvSpPr>
            <p:nvPr/>
          </p:nvSpPr>
          <p:spPr bwMode="auto">
            <a:xfrm>
              <a:off x="3257" y="1529"/>
              <a:ext cx="240" cy="120"/>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Rectangle 32">
              <a:extLst>
                <a:ext uri="{FF2B5EF4-FFF2-40B4-BE49-F238E27FC236}">
                  <a16:creationId xmlns:a16="http://schemas.microsoft.com/office/drawing/2014/main" xmlns="" id="{E011B716-A2F2-409F-A0C7-EE14A3802917}"/>
                </a:ext>
              </a:extLst>
            </p:cNvPr>
            <p:cNvSpPr>
              <a:spLocks noChangeArrowheads="1"/>
            </p:cNvSpPr>
            <p:nvPr/>
          </p:nvSpPr>
          <p:spPr bwMode="auto">
            <a:xfrm>
              <a:off x="3540" y="1544"/>
              <a:ext cx="96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solidFill>
                    <a:srgbClr val="000000"/>
                  </a:solidFill>
                  <a:latin typeface="+mn-lt"/>
                </a:rPr>
                <a:t>State Boundary</a:t>
              </a:r>
              <a:endParaRPr kumimoji="0" lang="en-US" altLang="en-US" sz="1600" b="0" i="0" u="none" strike="noStrike" cap="none" normalizeH="0" baseline="0" dirty="0">
                <a:ln>
                  <a:noFill/>
                </a:ln>
                <a:solidFill>
                  <a:schemeClr val="tx1"/>
                </a:solidFill>
                <a:effectLst/>
                <a:latin typeface="+mn-lt"/>
              </a:endParaRPr>
            </a:p>
          </p:txBody>
        </p:sp>
        <p:sp>
          <p:nvSpPr>
            <p:cNvPr id="68" name="Rectangle 33">
              <a:extLst>
                <a:ext uri="{FF2B5EF4-FFF2-40B4-BE49-F238E27FC236}">
                  <a16:creationId xmlns:a16="http://schemas.microsoft.com/office/drawing/2014/main" xmlns="" id="{48C75F9D-2E48-4266-B20E-FC9615362273}"/>
                </a:ext>
              </a:extLst>
            </p:cNvPr>
            <p:cNvSpPr>
              <a:spLocks noChangeArrowheads="1"/>
            </p:cNvSpPr>
            <p:nvPr/>
          </p:nvSpPr>
          <p:spPr bwMode="auto">
            <a:xfrm>
              <a:off x="3257" y="1366"/>
              <a:ext cx="240" cy="120"/>
            </a:xfrm>
            <a:prstGeom prst="rect">
              <a:avLst/>
            </a:prstGeom>
            <a:noFill/>
            <a:ln w="2540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 name="Rectangle 34">
              <a:extLst>
                <a:ext uri="{FF2B5EF4-FFF2-40B4-BE49-F238E27FC236}">
                  <a16:creationId xmlns:a16="http://schemas.microsoft.com/office/drawing/2014/main" xmlns="" id="{740928B7-280D-441D-BFE2-D563901AC1EB}"/>
                </a:ext>
              </a:extLst>
            </p:cNvPr>
            <p:cNvSpPr>
              <a:spLocks noChangeArrowheads="1"/>
            </p:cNvSpPr>
            <p:nvPr/>
          </p:nvSpPr>
          <p:spPr bwMode="auto">
            <a:xfrm>
              <a:off x="3540" y="1381"/>
              <a:ext cx="90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solidFill>
                    <a:srgbClr val="000000"/>
                  </a:solidFill>
                  <a:latin typeface="+mn-lt"/>
                </a:rPr>
                <a:t>Park Boundary</a:t>
              </a:r>
              <a:endParaRPr kumimoji="0" lang="en-US" altLang="en-US" sz="1600" b="0" i="0" u="none" strike="noStrike" cap="none" normalizeH="0" baseline="0" dirty="0">
                <a:ln>
                  <a:noFill/>
                </a:ln>
                <a:solidFill>
                  <a:schemeClr val="tx1"/>
                </a:solidFill>
                <a:effectLst/>
                <a:latin typeface="+mn-lt"/>
              </a:endParaRPr>
            </a:p>
          </p:txBody>
        </p:sp>
        <p:sp>
          <p:nvSpPr>
            <p:cNvPr id="70" name="Rectangle 35">
              <a:extLst>
                <a:ext uri="{FF2B5EF4-FFF2-40B4-BE49-F238E27FC236}">
                  <a16:creationId xmlns:a16="http://schemas.microsoft.com/office/drawing/2014/main" xmlns="" id="{56D4719A-D34D-4C9B-89CF-E190D92B2F32}"/>
                </a:ext>
              </a:extLst>
            </p:cNvPr>
            <p:cNvSpPr>
              <a:spLocks noChangeArrowheads="1"/>
            </p:cNvSpPr>
            <p:nvPr/>
          </p:nvSpPr>
          <p:spPr bwMode="auto">
            <a:xfrm>
              <a:off x="3257" y="1203"/>
              <a:ext cx="240" cy="120"/>
            </a:xfrm>
            <a:prstGeom prst="rect">
              <a:avLst/>
            </a:prstGeom>
            <a:solidFill>
              <a:srgbClr val="FFFF00"/>
            </a:solidFill>
            <a:ln w="4763">
              <a:solidFill>
                <a:srgbClr val="34343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 name="Rectangle 36">
              <a:extLst>
                <a:ext uri="{FF2B5EF4-FFF2-40B4-BE49-F238E27FC236}">
                  <a16:creationId xmlns:a16="http://schemas.microsoft.com/office/drawing/2014/main" xmlns="" id="{5A64B80B-CDD4-4201-BF39-FE4C04AF12CD}"/>
                </a:ext>
              </a:extLst>
            </p:cNvPr>
            <p:cNvSpPr>
              <a:spLocks noChangeArrowheads="1"/>
            </p:cNvSpPr>
            <p:nvPr/>
          </p:nvSpPr>
          <p:spPr bwMode="auto">
            <a:xfrm>
              <a:off x="3540" y="1218"/>
              <a:ext cx="558"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600" dirty="0">
                  <a:solidFill>
                    <a:srgbClr val="000000"/>
                  </a:solidFill>
                  <a:latin typeface="+mn-lt"/>
                </a:rPr>
                <a:t>ESI Zones</a:t>
              </a:r>
            </a:p>
          </p:txBody>
        </p:sp>
      </p:grpSp>
    </p:spTree>
    <p:extLst>
      <p:ext uri="{BB962C8B-B14F-4D97-AF65-F5344CB8AC3E}">
        <p14:creationId xmlns:p14="http://schemas.microsoft.com/office/powerpoint/2010/main" val="1325530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7E4355EE-575B-4F56-858F-0583F3F3D027}"/>
              </a:ext>
            </a:extLst>
          </p:cNvPr>
          <p:cNvSpPr>
            <a:spLocks noGrp="1"/>
          </p:cNvSpPr>
          <p:nvPr>
            <p:ph type="title"/>
          </p:nvPr>
        </p:nvSpPr>
        <p:spPr>
          <a:xfrm>
            <a:off x="1000125" y="173572"/>
            <a:ext cx="10233148" cy="670977"/>
          </a:xfrm>
        </p:spPr>
        <p:txBody>
          <a:bodyPr/>
          <a:lstStyle/>
          <a:p>
            <a:r>
              <a:rPr lang="en-US" dirty="0"/>
              <a:t>Early Season Invasive (ESI) Species</a:t>
            </a:r>
          </a:p>
        </p:txBody>
      </p:sp>
      <p:sp>
        <p:nvSpPr>
          <p:cNvPr id="7" name="Text Placeholder 6">
            <a:extLst>
              <a:ext uri="{FF2B5EF4-FFF2-40B4-BE49-F238E27FC236}">
                <a16:creationId xmlns:a16="http://schemas.microsoft.com/office/drawing/2014/main" xmlns="" id="{D7773B2C-3FCB-4A9D-BA68-1BD2CA49D95C}"/>
              </a:ext>
            </a:extLst>
          </p:cNvPr>
          <p:cNvSpPr>
            <a:spLocks noGrp="1"/>
          </p:cNvSpPr>
          <p:nvPr>
            <p:ph type="body" sz="quarter" idx="15"/>
          </p:nvPr>
        </p:nvSpPr>
        <p:spPr>
          <a:xfrm>
            <a:off x="167166" y="1738711"/>
            <a:ext cx="2231093" cy="1469149"/>
          </a:xfrm>
        </p:spPr>
        <p:txBody>
          <a:bodyPr>
            <a:noAutofit/>
          </a:bodyPr>
          <a:lstStyle/>
          <a:p>
            <a:r>
              <a:rPr lang="en-US" sz="2400" dirty="0" err="1"/>
              <a:t>Cheatgrass</a:t>
            </a:r>
            <a:r>
              <a:rPr lang="en-US" sz="2400" dirty="0"/>
              <a:t> (</a:t>
            </a:r>
            <a:r>
              <a:rPr lang="en-US" sz="2400" i="1" dirty="0" err="1"/>
              <a:t>Bromus</a:t>
            </a:r>
            <a:r>
              <a:rPr lang="en-US" sz="2400" i="1" dirty="0"/>
              <a:t> tectorum</a:t>
            </a:r>
            <a:r>
              <a:rPr lang="en-US" sz="2400" dirty="0"/>
              <a:t>)</a:t>
            </a:r>
          </a:p>
        </p:txBody>
      </p:sp>
      <p:pic>
        <p:nvPicPr>
          <p:cNvPr id="19" name="Picture 18">
            <a:extLst>
              <a:ext uri="{FF2B5EF4-FFF2-40B4-BE49-F238E27FC236}">
                <a16:creationId xmlns:a16="http://schemas.microsoft.com/office/drawing/2014/main" xmlns="" id="{FC958FD8-3165-4171-B2EE-537AC8B6D940}"/>
              </a:ext>
            </a:extLst>
          </p:cNvPr>
          <p:cNvPicPr>
            <a:picLocks noChangeAspect="1"/>
          </p:cNvPicPr>
          <p:nvPr/>
        </p:nvPicPr>
        <p:blipFill>
          <a:blip r:embed="rId3"/>
          <a:stretch>
            <a:fillRect/>
          </a:stretch>
        </p:blipFill>
        <p:spPr>
          <a:xfrm>
            <a:off x="2554266" y="1225531"/>
            <a:ext cx="3237133" cy="2495507"/>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
        <p:nvSpPr>
          <p:cNvPr id="10" name="Text Placeholder 9">
            <a:extLst>
              <a:ext uri="{FF2B5EF4-FFF2-40B4-BE49-F238E27FC236}">
                <a16:creationId xmlns:a16="http://schemas.microsoft.com/office/drawing/2014/main" xmlns="" id="{4300CE90-24C4-4BB2-9ACF-E448FFB3DCF1}"/>
              </a:ext>
            </a:extLst>
          </p:cNvPr>
          <p:cNvSpPr>
            <a:spLocks noGrp="1"/>
          </p:cNvSpPr>
          <p:nvPr>
            <p:ph type="body" sz="quarter" idx="18"/>
          </p:nvPr>
        </p:nvSpPr>
        <p:spPr>
          <a:xfrm>
            <a:off x="294897" y="4102022"/>
            <a:ext cx="2219529" cy="1875316"/>
          </a:xfrm>
        </p:spPr>
        <p:txBody>
          <a:bodyPr>
            <a:normAutofit/>
          </a:bodyPr>
          <a:lstStyle/>
          <a:p>
            <a:r>
              <a:rPr lang="en-US" sz="2400" dirty="0"/>
              <a:t>Bluegrass (</a:t>
            </a:r>
            <a:r>
              <a:rPr lang="en-US" sz="2400" i="1" dirty="0" err="1"/>
              <a:t>Poa</a:t>
            </a:r>
            <a:r>
              <a:rPr lang="en-US" sz="2400" i="1" dirty="0"/>
              <a:t> bulbous</a:t>
            </a:r>
            <a:r>
              <a:rPr lang="en-US" sz="2400" dirty="0"/>
              <a:t>)</a:t>
            </a:r>
          </a:p>
        </p:txBody>
      </p:sp>
      <p:pic>
        <p:nvPicPr>
          <p:cNvPr id="15" name="Picture 14">
            <a:extLst>
              <a:ext uri="{FF2B5EF4-FFF2-40B4-BE49-F238E27FC236}">
                <a16:creationId xmlns:a16="http://schemas.microsoft.com/office/drawing/2014/main" xmlns="" id="{33315EDF-DB21-4ED1-BC78-9C85C925E690}"/>
              </a:ext>
            </a:extLst>
          </p:cNvPr>
          <p:cNvPicPr>
            <a:picLocks/>
          </p:cNvPicPr>
          <p:nvPr/>
        </p:nvPicPr>
        <p:blipFill>
          <a:blip r:embed="rId4"/>
          <a:stretch>
            <a:fillRect/>
          </a:stretch>
        </p:blipFill>
        <p:spPr>
          <a:xfrm>
            <a:off x="2538624" y="4105453"/>
            <a:ext cx="3236976" cy="2496312"/>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xmlns="" id="{274B0553-6B1E-4DE5-9E29-158D6D902B37}"/>
              </a:ext>
            </a:extLst>
          </p:cNvPr>
          <p:cNvSpPr txBox="1"/>
          <p:nvPr/>
        </p:nvSpPr>
        <p:spPr>
          <a:xfrm>
            <a:off x="9745255" y="1842885"/>
            <a:ext cx="2222203" cy="2000548"/>
          </a:xfrm>
          <a:prstGeom prst="rect">
            <a:avLst/>
          </a:prstGeom>
          <a:noFill/>
        </p:spPr>
        <p:txBody>
          <a:bodyPr wrap="square" rtlCol="0">
            <a:spAutoFit/>
          </a:bodyPr>
          <a:lstStyle/>
          <a:p>
            <a:r>
              <a:rPr lang="en-US" sz="2400" dirty="0">
                <a:solidFill>
                  <a:srgbClr val="2E8652"/>
                </a:solidFill>
              </a:rPr>
              <a:t>Annual Wheatgrass (</a:t>
            </a:r>
            <a:r>
              <a:rPr lang="en-US" sz="2400" i="1" dirty="0" err="1">
                <a:solidFill>
                  <a:srgbClr val="2E8652"/>
                </a:solidFill>
              </a:rPr>
              <a:t>Agropyron</a:t>
            </a:r>
            <a:r>
              <a:rPr lang="en-US" sz="2400" i="1" dirty="0">
                <a:solidFill>
                  <a:srgbClr val="2E8652"/>
                </a:solidFill>
              </a:rPr>
              <a:t> </a:t>
            </a:r>
            <a:r>
              <a:rPr lang="en-US" sz="2400" i="1" dirty="0" err="1">
                <a:solidFill>
                  <a:srgbClr val="2E8652"/>
                </a:solidFill>
              </a:rPr>
              <a:t>triticeum</a:t>
            </a:r>
            <a:r>
              <a:rPr lang="en-US" sz="2400" dirty="0">
                <a:solidFill>
                  <a:srgbClr val="2E8652"/>
                </a:solidFill>
              </a:rPr>
              <a:t>)</a:t>
            </a:r>
          </a:p>
          <a:p>
            <a:endParaRPr lang="en-US" sz="2800" dirty="0"/>
          </a:p>
        </p:txBody>
      </p:sp>
      <p:pic>
        <p:nvPicPr>
          <p:cNvPr id="17" name="Picture 16">
            <a:extLst>
              <a:ext uri="{FF2B5EF4-FFF2-40B4-BE49-F238E27FC236}">
                <a16:creationId xmlns:a16="http://schemas.microsoft.com/office/drawing/2014/main" xmlns="" id="{08459949-B18A-42DE-9153-83C10C273B33}"/>
              </a:ext>
            </a:extLst>
          </p:cNvPr>
          <p:cNvPicPr>
            <a:picLocks noChangeAspect="1"/>
          </p:cNvPicPr>
          <p:nvPr/>
        </p:nvPicPr>
        <p:blipFill rotWithShape="1">
          <a:blip r:embed="rId5"/>
          <a:srcRect l="5180" r="8223"/>
          <a:stretch/>
        </p:blipFill>
        <p:spPr>
          <a:xfrm>
            <a:off x="6352115" y="1207669"/>
            <a:ext cx="3166298" cy="2513369"/>
          </a:xfrm>
          <a:prstGeom prst="rect">
            <a:avLst/>
          </a:prstGeom>
          <a:ln>
            <a:noFill/>
          </a:ln>
          <a:effectLst>
            <a:outerShdw blurRad="292100" dist="139700" dir="2700000" algn="tl" rotWithShape="0">
              <a:srgbClr val="333333">
                <a:alpha val="65000"/>
              </a:srgbClr>
            </a:outerShdw>
          </a:effectLst>
        </p:spPr>
      </p:pic>
      <p:sp>
        <p:nvSpPr>
          <p:cNvPr id="25" name="Text Placeholder 4">
            <a:extLst>
              <a:ext uri="{FF2B5EF4-FFF2-40B4-BE49-F238E27FC236}">
                <a16:creationId xmlns:a16="http://schemas.microsoft.com/office/drawing/2014/main" xmlns="" id="{9D06BD8C-7297-4FA0-9C3F-55E098381BA4}"/>
              </a:ext>
            </a:extLst>
          </p:cNvPr>
          <p:cNvSpPr txBox="1">
            <a:spLocks/>
          </p:cNvSpPr>
          <p:nvPr/>
        </p:nvSpPr>
        <p:spPr>
          <a:xfrm>
            <a:off x="6404242" y="3493638"/>
            <a:ext cx="3166298"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USDA</a:t>
            </a:r>
            <a:endParaRPr kumimoji="0" lang="en-US" sz="1200" b="0" i="0" u="none" strike="noStrike" kern="1200" cap="none" spc="0" normalizeH="0" baseline="0" noProof="0" dirty="0">
              <a:ln>
                <a:noFill/>
              </a:ln>
              <a:solidFill>
                <a:schemeClr val="bg1"/>
              </a:solidFill>
              <a:effectLst/>
              <a:uLnTx/>
              <a:uFillTx/>
            </a:endParaRPr>
          </a:p>
        </p:txBody>
      </p:sp>
      <p:sp>
        <p:nvSpPr>
          <p:cNvPr id="26" name="Text Placeholder 4">
            <a:extLst>
              <a:ext uri="{FF2B5EF4-FFF2-40B4-BE49-F238E27FC236}">
                <a16:creationId xmlns:a16="http://schemas.microsoft.com/office/drawing/2014/main" xmlns="" id="{2F896039-6B69-4AF0-AFA8-1DB0854CA863}"/>
              </a:ext>
            </a:extLst>
          </p:cNvPr>
          <p:cNvSpPr txBox="1">
            <a:spLocks/>
          </p:cNvSpPr>
          <p:nvPr/>
        </p:nvSpPr>
        <p:spPr>
          <a:xfrm>
            <a:off x="2606392" y="6327445"/>
            <a:ext cx="3237133"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a:t>
            </a:r>
            <a:r>
              <a:rPr lang="en-US" dirty="0">
                <a:solidFill>
                  <a:schemeClr val="bg1"/>
                </a:solidFill>
              </a:rPr>
              <a:t>NPS</a:t>
            </a:r>
            <a:endParaRPr kumimoji="0" lang="en-US" sz="1200" b="0" i="0" u="none" strike="noStrike" kern="1200" cap="none" spc="0" normalizeH="0" baseline="0" noProof="0" dirty="0">
              <a:ln>
                <a:noFill/>
              </a:ln>
              <a:solidFill>
                <a:schemeClr val="bg1"/>
              </a:solidFill>
              <a:effectLst/>
              <a:uLnTx/>
              <a:uFillTx/>
            </a:endParaRPr>
          </a:p>
        </p:txBody>
      </p:sp>
      <p:pic>
        <p:nvPicPr>
          <p:cNvPr id="3" name="Picture 2">
            <a:extLst>
              <a:ext uri="{FF2B5EF4-FFF2-40B4-BE49-F238E27FC236}">
                <a16:creationId xmlns:a16="http://schemas.microsoft.com/office/drawing/2014/main" xmlns="" id="{1AE9751F-C606-42D7-9ED9-233774D9889C}"/>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6348601" y="4084158"/>
            <a:ext cx="3166298" cy="2496312"/>
          </a:xfrm>
          <a:prstGeom prst="rect">
            <a:avLst/>
          </a:prstGeom>
        </p:spPr>
      </p:pic>
      <p:sp>
        <p:nvSpPr>
          <p:cNvPr id="18" name="TextBox 17">
            <a:extLst>
              <a:ext uri="{FF2B5EF4-FFF2-40B4-BE49-F238E27FC236}">
                <a16:creationId xmlns:a16="http://schemas.microsoft.com/office/drawing/2014/main" xmlns="" id="{ABDAF325-170D-4E06-B4E5-6B678D4F3346}"/>
              </a:ext>
            </a:extLst>
          </p:cNvPr>
          <p:cNvSpPr txBox="1"/>
          <p:nvPr/>
        </p:nvSpPr>
        <p:spPr>
          <a:xfrm>
            <a:off x="9570540" y="4724277"/>
            <a:ext cx="2222203" cy="1692771"/>
          </a:xfrm>
          <a:prstGeom prst="rect">
            <a:avLst/>
          </a:prstGeom>
          <a:noFill/>
        </p:spPr>
        <p:txBody>
          <a:bodyPr wrap="square" rtlCol="0">
            <a:spAutoFit/>
          </a:bodyPr>
          <a:lstStyle/>
          <a:p>
            <a:r>
              <a:rPr lang="en-US" sz="2400" dirty="0">
                <a:solidFill>
                  <a:srgbClr val="2E8652"/>
                </a:solidFill>
              </a:rPr>
              <a:t>Alyssum (</a:t>
            </a:r>
            <a:r>
              <a:rPr lang="en-US" sz="2400" i="1" dirty="0">
                <a:solidFill>
                  <a:srgbClr val="2E8652"/>
                </a:solidFill>
              </a:rPr>
              <a:t>Alyssum </a:t>
            </a:r>
            <a:r>
              <a:rPr lang="en-US" sz="2400" i="1" dirty="0" err="1">
                <a:solidFill>
                  <a:srgbClr val="2E8652"/>
                </a:solidFill>
              </a:rPr>
              <a:t>desertorum</a:t>
            </a:r>
            <a:r>
              <a:rPr lang="en-US" sz="2800" dirty="0">
                <a:solidFill>
                  <a:srgbClr val="2E8652"/>
                </a:solidFill>
              </a:rPr>
              <a:t>)</a:t>
            </a:r>
          </a:p>
          <a:p>
            <a:endParaRPr lang="en-US" sz="2800" dirty="0"/>
          </a:p>
        </p:txBody>
      </p:sp>
      <p:sp>
        <p:nvSpPr>
          <p:cNvPr id="20" name="Text Placeholder 4">
            <a:extLst>
              <a:ext uri="{FF2B5EF4-FFF2-40B4-BE49-F238E27FC236}">
                <a16:creationId xmlns:a16="http://schemas.microsoft.com/office/drawing/2014/main" xmlns="" id="{21492F63-26B0-4DE2-8267-F409187E2A02}"/>
              </a:ext>
            </a:extLst>
          </p:cNvPr>
          <p:cNvSpPr txBox="1">
            <a:spLocks/>
          </p:cNvSpPr>
          <p:nvPr/>
        </p:nvSpPr>
        <p:spPr>
          <a:xfrm>
            <a:off x="6428440" y="6417048"/>
            <a:ext cx="3142100" cy="26738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a:t>
            </a:r>
            <a:r>
              <a:rPr kumimoji="0" lang="en-US" sz="12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Credit:Alchetron</a:t>
            </a: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endParaRPr kumimoji="0" lang="en-US" sz="1200" b="0" i="0" u="none" strike="noStrike" kern="1200" cap="none" spc="0" normalizeH="0" baseline="0" noProof="0" dirty="0">
              <a:ln>
                <a:noFill/>
              </a:ln>
              <a:solidFill>
                <a:schemeClr val="bg1"/>
              </a:solidFill>
              <a:effectLst/>
              <a:uLnTx/>
              <a:uFillTx/>
            </a:endParaRPr>
          </a:p>
        </p:txBody>
      </p:sp>
      <p:sp>
        <p:nvSpPr>
          <p:cNvPr id="16" name="Text Placeholder 4">
            <a:extLst>
              <a:ext uri="{FF2B5EF4-FFF2-40B4-BE49-F238E27FC236}">
                <a16:creationId xmlns:a16="http://schemas.microsoft.com/office/drawing/2014/main" xmlns="" id="{EBEE98B4-BC71-46FD-970A-8B333A56DA05}"/>
              </a:ext>
            </a:extLst>
          </p:cNvPr>
          <p:cNvSpPr txBox="1">
            <a:spLocks/>
          </p:cNvSpPr>
          <p:nvPr/>
        </p:nvSpPr>
        <p:spPr>
          <a:xfrm>
            <a:off x="2618306" y="3814650"/>
            <a:ext cx="3237133"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a:t>
            </a:r>
            <a:r>
              <a:rPr lang="en-US" dirty="0">
                <a:solidFill>
                  <a:schemeClr val="bg1"/>
                </a:solidFill>
              </a:rPr>
              <a:t>NPS</a:t>
            </a:r>
            <a:endParaRPr kumimoji="0" lang="en-US" sz="1200" b="0" i="0" u="none" strike="noStrike" kern="1200" cap="none" spc="0" normalizeH="0" baseline="0" noProof="0" dirty="0">
              <a:ln>
                <a:noFill/>
              </a:ln>
              <a:solidFill>
                <a:schemeClr val="bg1"/>
              </a:solidFill>
              <a:effectLst/>
              <a:uLnTx/>
              <a:uFillTx/>
            </a:endParaRPr>
          </a:p>
        </p:txBody>
      </p:sp>
      <p:sp>
        <p:nvSpPr>
          <p:cNvPr id="21" name="Text Placeholder 4">
            <a:extLst>
              <a:ext uri="{FF2B5EF4-FFF2-40B4-BE49-F238E27FC236}">
                <a16:creationId xmlns:a16="http://schemas.microsoft.com/office/drawing/2014/main" xmlns="" id="{DF72AC8A-F09A-4711-BDA1-8E0D3449BC66}"/>
              </a:ext>
            </a:extLst>
          </p:cNvPr>
          <p:cNvSpPr txBox="1">
            <a:spLocks/>
          </p:cNvSpPr>
          <p:nvPr/>
        </p:nvSpPr>
        <p:spPr>
          <a:xfrm>
            <a:off x="2606393" y="3501765"/>
            <a:ext cx="3237133"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a:t>
            </a:r>
            <a:r>
              <a:rPr lang="en-US" dirty="0">
                <a:solidFill>
                  <a:schemeClr val="bg1"/>
                </a:solidFill>
              </a:rPr>
              <a:t>NPS</a:t>
            </a:r>
            <a:endParaRPr kumimoji="0" lang="en-US" sz="1200" b="0" i="0" u="none" strike="noStrike" kern="120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1617397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EADF1F-6E10-411E-9A57-2A8DA58B2AF9}"/>
              </a:ext>
            </a:extLst>
          </p:cNvPr>
          <p:cNvSpPr>
            <a:spLocks noGrp="1"/>
          </p:cNvSpPr>
          <p:nvPr>
            <p:ph type="title"/>
          </p:nvPr>
        </p:nvSpPr>
        <p:spPr>
          <a:xfrm>
            <a:off x="1000125" y="198074"/>
            <a:ext cx="10233148" cy="646476"/>
          </a:xfrm>
        </p:spPr>
        <p:txBody>
          <a:bodyPr/>
          <a:lstStyle/>
          <a:p>
            <a:r>
              <a:rPr lang="en-US" dirty="0"/>
              <a:t>Earth Observations</a:t>
            </a:r>
          </a:p>
        </p:txBody>
      </p:sp>
      <p:sp>
        <p:nvSpPr>
          <p:cNvPr id="15" name="Text Placeholder 16">
            <a:extLst>
              <a:ext uri="{FF2B5EF4-FFF2-40B4-BE49-F238E27FC236}">
                <a16:creationId xmlns:a16="http://schemas.microsoft.com/office/drawing/2014/main" xmlns="" id="{CACD10D8-4F94-4F23-BF99-D65FA31CAF0E}"/>
              </a:ext>
            </a:extLst>
          </p:cNvPr>
          <p:cNvSpPr txBox="1">
            <a:spLocks/>
          </p:cNvSpPr>
          <p:nvPr/>
        </p:nvSpPr>
        <p:spPr>
          <a:xfrm>
            <a:off x="12192000" y="7476631"/>
            <a:ext cx="2389318" cy="717805"/>
          </a:xfrm>
          <a:prstGeom prst="rect">
            <a:avLst/>
          </a:prstGeom>
        </p:spPr>
        <p:txBody>
          <a:bodyPr numCol="1" spcCol="640080"/>
          <a:lstStyle>
            <a:defPPr>
              <a:defRPr lang="en-US"/>
            </a:defPPr>
            <a:lvl1pPr indent="0" defTabSz="2743200">
              <a:lnSpc>
                <a:spcPct val="90000"/>
              </a:lnSpc>
              <a:spcBef>
                <a:spcPts val="1800"/>
              </a:spcBef>
              <a:buFont typeface="Arial" panose="020B0604020202020204" pitchFamily="34" charset="0"/>
              <a:buNone/>
              <a:defRPr sz="2700" baseline="0">
                <a:solidFill>
                  <a:schemeClr val="tx1">
                    <a:lumMod val="75000"/>
                  </a:schemeClr>
                </a:solidFill>
              </a:defRPr>
            </a:lvl1pPr>
            <a:lvl2pPr marL="2057400" indent="-685800" defTabSz="2743200">
              <a:lnSpc>
                <a:spcPct val="90000"/>
              </a:lnSpc>
              <a:spcBef>
                <a:spcPts val="1500"/>
              </a:spcBef>
              <a:buFont typeface="Arial" panose="020B0604020202020204" pitchFamily="34" charset="0"/>
              <a:buChar char="•"/>
              <a:defRPr sz="2700"/>
            </a:lvl2pPr>
            <a:lvl3pPr marL="3429000" indent="-685800" defTabSz="2743200">
              <a:lnSpc>
                <a:spcPct val="90000"/>
              </a:lnSpc>
              <a:spcBef>
                <a:spcPts val="1500"/>
              </a:spcBef>
              <a:buFont typeface="Arial" panose="020B0604020202020204" pitchFamily="34" charset="0"/>
              <a:buChar char="•"/>
              <a:defRPr sz="2700"/>
            </a:lvl3pPr>
            <a:lvl4pPr marL="4800600" indent="-685800" defTabSz="2743200">
              <a:lnSpc>
                <a:spcPct val="90000"/>
              </a:lnSpc>
              <a:spcBef>
                <a:spcPts val="1500"/>
              </a:spcBef>
              <a:buFont typeface="Arial" panose="020B0604020202020204" pitchFamily="34" charset="0"/>
              <a:buChar char="•"/>
              <a:defRPr sz="2700"/>
            </a:lvl4pPr>
            <a:lvl5pPr marL="6172200" indent="-685800" defTabSz="2743200">
              <a:lnSpc>
                <a:spcPct val="90000"/>
              </a:lnSpc>
              <a:spcBef>
                <a:spcPts val="1500"/>
              </a:spcBef>
              <a:buFont typeface="Arial" panose="020B0604020202020204" pitchFamily="34" charset="0"/>
              <a:buChar char="•"/>
              <a:defRPr sz="2700"/>
            </a:lvl5pPr>
            <a:lvl6pPr marL="7543800" indent="-685800" defTabSz="2743200">
              <a:lnSpc>
                <a:spcPct val="90000"/>
              </a:lnSpc>
              <a:spcBef>
                <a:spcPts val="1500"/>
              </a:spcBef>
              <a:buFont typeface="Arial" panose="020B0604020202020204" pitchFamily="34" charset="0"/>
              <a:buChar char="•"/>
              <a:defRPr sz="5400"/>
            </a:lvl6pPr>
            <a:lvl7pPr marL="8915400" indent="-685800" defTabSz="2743200">
              <a:lnSpc>
                <a:spcPct val="90000"/>
              </a:lnSpc>
              <a:spcBef>
                <a:spcPts val="1500"/>
              </a:spcBef>
              <a:buFont typeface="Arial" panose="020B0604020202020204" pitchFamily="34" charset="0"/>
              <a:buChar char="•"/>
              <a:defRPr sz="5400"/>
            </a:lvl7pPr>
            <a:lvl8pPr marL="10287000" indent="-685800" defTabSz="2743200">
              <a:lnSpc>
                <a:spcPct val="90000"/>
              </a:lnSpc>
              <a:spcBef>
                <a:spcPts val="1500"/>
              </a:spcBef>
              <a:buFont typeface="Arial" panose="020B0604020202020204" pitchFamily="34" charset="0"/>
              <a:buChar char="•"/>
              <a:defRPr sz="5400"/>
            </a:lvl8pPr>
            <a:lvl9pPr marL="11658600" indent="-685800" defTabSz="2743200">
              <a:lnSpc>
                <a:spcPct val="90000"/>
              </a:lnSpc>
              <a:spcBef>
                <a:spcPts val="1500"/>
              </a:spcBef>
              <a:buFont typeface="Arial" panose="020B0604020202020204" pitchFamily="34" charset="0"/>
              <a:buChar char="•"/>
              <a:defRPr sz="5400"/>
            </a:lvl9pPr>
          </a:lstStyle>
          <a:p>
            <a:endParaRPr lang="en-US" dirty="0">
              <a:solidFill>
                <a:prstClr val="black">
                  <a:lumMod val="75000"/>
                </a:prstClr>
              </a:solidFill>
              <a:latin typeface="Garamond"/>
            </a:endParaRPr>
          </a:p>
        </p:txBody>
      </p:sp>
      <p:grpSp>
        <p:nvGrpSpPr>
          <p:cNvPr id="27" name="Group 26">
            <a:extLst>
              <a:ext uri="{FF2B5EF4-FFF2-40B4-BE49-F238E27FC236}">
                <a16:creationId xmlns:a16="http://schemas.microsoft.com/office/drawing/2014/main" xmlns="" id="{0A240A90-8333-4737-9964-E67DEE0B9E07}"/>
              </a:ext>
            </a:extLst>
          </p:cNvPr>
          <p:cNvGrpSpPr/>
          <p:nvPr/>
        </p:nvGrpSpPr>
        <p:grpSpPr>
          <a:xfrm>
            <a:off x="202658" y="1162627"/>
            <a:ext cx="11248018" cy="5644619"/>
            <a:chOff x="202658" y="1162627"/>
            <a:chExt cx="11248018" cy="5644619"/>
          </a:xfrm>
        </p:grpSpPr>
        <p:sp>
          <p:nvSpPr>
            <p:cNvPr id="7" name="Text Placeholder 3">
              <a:extLst>
                <a:ext uri="{FF2B5EF4-FFF2-40B4-BE49-F238E27FC236}">
                  <a16:creationId xmlns:a16="http://schemas.microsoft.com/office/drawing/2014/main" xmlns="" id="{33098076-25C8-41C8-8288-2E060C27E1D0}"/>
                </a:ext>
              </a:extLst>
            </p:cNvPr>
            <p:cNvSpPr txBox="1">
              <a:spLocks/>
            </p:cNvSpPr>
            <p:nvPr/>
          </p:nvSpPr>
          <p:spPr>
            <a:xfrm>
              <a:off x="202658" y="6368717"/>
              <a:ext cx="2345349" cy="438529"/>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757070"/>
                  </a:solidFill>
                  <a:effectLst/>
                  <a:uLnTx/>
                  <a:uFillTx/>
                  <a:latin typeface="Century Gothic" panose="020B0502020202020204" pitchFamily="34" charset="0"/>
                  <a:ea typeface="+mn-ea"/>
                  <a:cs typeface="+mn-cs"/>
                </a:rPr>
                <a:t>Source: NASA </a:t>
              </a:r>
              <a:r>
                <a:rPr kumimoji="0" lang="en-US" b="0" i="0" u="none" strike="noStrike" kern="1200" cap="none" spc="0" normalizeH="0" baseline="0" noProof="0" dirty="0" err="1">
                  <a:ln>
                    <a:noFill/>
                  </a:ln>
                  <a:solidFill>
                    <a:srgbClr val="757070"/>
                  </a:solidFill>
                  <a:effectLst/>
                  <a:uLnTx/>
                  <a:uFillTx/>
                  <a:latin typeface="Century Gothic" panose="020B0502020202020204" pitchFamily="34" charset="0"/>
                  <a:ea typeface="+mn-ea"/>
                  <a:cs typeface="+mn-cs"/>
                </a:rPr>
                <a:t>DEVELOPedia</a:t>
              </a:r>
              <a:endParaRPr kumimoji="0" lang="en-US" b="0" i="0" u="none" strike="noStrike" kern="1200" cap="none" spc="0" normalizeH="0" baseline="0" noProof="0" dirty="0">
                <a:ln>
                  <a:noFill/>
                </a:ln>
                <a:solidFill>
                  <a:srgbClr val="757070"/>
                </a:solidFill>
                <a:effectLst/>
                <a:uLnTx/>
                <a:uFillTx/>
                <a:latin typeface="Century Gothic" panose="020B0502020202020204" pitchFamily="34" charset="0"/>
                <a:ea typeface="+mn-ea"/>
                <a:cs typeface="+mn-cs"/>
              </a:endParaRPr>
            </a:p>
          </p:txBody>
        </p:sp>
        <p:sp>
          <p:nvSpPr>
            <p:cNvPr id="19" name="Hexagon 18">
              <a:extLst>
                <a:ext uri="{FF2B5EF4-FFF2-40B4-BE49-F238E27FC236}">
                  <a16:creationId xmlns:a16="http://schemas.microsoft.com/office/drawing/2014/main" xmlns="" id="{352E3403-CA51-4793-A142-2AF8DEB873DB}"/>
                </a:ext>
              </a:extLst>
            </p:cNvPr>
            <p:cNvSpPr/>
            <p:nvPr/>
          </p:nvSpPr>
          <p:spPr>
            <a:xfrm flipH="1">
              <a:off x="6800265" y="2274942"/>
              <a:ext cx="356620" cy="440297"/>
            </a:xfrm>
            <a:prstGeom prst="hexagon">
              <a:avLst>
                <a:gd name="adj" fmla="val 50000"/>
                <a:gd name="vf" fmla="val 115470"/>
              </a:avLst>
            </a:prstGeom>
            <a:solidFill>
              <a:schemeClr val="accent6">
                <a:lumMod val="50000"/>
              </a:schemeClr>
            </a:solidFill>
            <a:ln>
              <a:solidFill>
                <a:schemeClr val="accent6">
                  <a:lumMod val="50000"/>
                </a:schemeClr>
              </a:solid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nvGrpSpPr>
            <p:cNvPr id="22" name="Group 21">
              <a:extLst>
                <a:ext uri="{FF2B5EF4-FFF2-40B4-BE49-F238E27FC236}">
                  <a16:creationId xmlns:a16="http://schemas.microsoft.com/office/drawing/2014/main" xmlns="" id="{8B0B98EB-DF0B-45D4-8881-BAE02283A3C9}"/>
                </a:ext>
              </a:extLst>
            </p:cNvPr>
            <p:cNvGrpSpPr/>
            <p:nvPr/>
          </p:nvGrpSpPr>
          <p:grpSpPr>
            <a:xfrm>
              <a:off x="1204280" y="1162627"/>
              <a:ext cx="4152783" cy="3052034"/>
              <a:chOff x="4013827" y="2478733"/>
              <a:chExt cx="4152783" cy="3052034"/>
            </a:xfrm>
          </p:grpSpPr>
          <p:sp>
            <p:nvSpPr>
              <p:cNvPr id="5" name="Freeform: Shape 4">
                <a:extLst>
                  <a:ext uri="{FF2B5EF4-FFF2-40B4-BE49-F238E27FC236}">
                    <a16:creationId xmlns:a16="http://schemas.microsoft.com/office/drawing/2014/main" xmlns="" id="{8DDF43EB-2D6C-4E46-8E06-42E0600385F7}"/>
                  </a:ext>
                </a:extLst>
              </p:cNvPr>
              <p:cNvSpPr/>
              <p:nvPr/>
            </p:nvSpPr>
            <p:spPr>
              <a:xfrm>
                <a:off x="4013827" y="2478733"/>
                <a:ext cx="2308311" cy="2043515"/>
              </a:xfrm>
              <a:custGeom>
                <a:avLst/>
                <a:gdLst>
                  <a:gd name="connsiteX0" fmla="*/ 0 w 2345349"/>
                  <a:gd name="connsiteY0" fmla="*/ 1006606 h 2013212"/>
                  <a:gd name="connsiteX1" fmla="*/ 503303 w 2345349"/>
                  <a:gd name="connsiteY1" fmla="*/ 0 h 2013212"/>
                  <a:gd name="connsiteX2" fmla="*/ 1842046 w 2345349"/>
                  <a:gd name="connsiteY2" fmla="*/ 0 h 2013212"/>
                  <a:gd name="connsiteX3" fmla="*/ 2345349 w 2345349"/>
                  <a:gd name="connsiteY3" fmla="*/ 1006606 h 2013212"/>
                  <a:gd name="connsiteX4" fmla="*/ 1842046 w 2345349"/>
                  <a:gd name="connsiteY4" fmla="*/ 2013212 h 2013212"/>
                  <a:gd name="connsiteX5" fmla="*/ 503303 w 2345349"/>
                  <a:gd name="connsiteY5" fmla="*/ 2013212 h 2013212"/>
                  <a:gd name="connsiteX6" fmla="*/ 0 w 2345349"/>
                  <a:gd name="connsiteY6" fmla="*/ 1006606 h 201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5349" h="2013212">
                    <a:moveTo>
                      <a:pt x="0" y="1006606"/>
                    </a:moveTo>
                    <a:lnTo>
                      <a:pt x="503303" y="0"/>
                    </a:lnTo>
                    <a:lnTo>
                      <a:pt x="1842046" y="0"/>
                    </a:lnTo>
                    <a:lnTo>
                      <a:pt x="2345349" y="1006606"/>
                    </a:lnTo>
                    <a:lnTo>
                      <a:pt x="1842046" y="2013212"/>
                    </a:lnTo>
                    <a:lnTo>
                      <a:pt x="503303" y="2013212"/>
                    </a:lnTo>
                    <a:lnTo>
                      <a:pt x="0" y="1006606"/>
                    </a:lnTo>
                    <a:close/>
                  </a:path>
                </a:pathLst>
              </a:custGeom>
              <a:solidFill>
                <a:srgbClr val="2E8652"/>
              </a:solidFill>
            </p:spPr>
            <p:style>
              <a:lnRef idx="2">
                <a:schemeClr val="accent6">
                  <a:shade val="80000"/>
                  <a:hueOff val="0"/>
                  <a:satOff val="0"/>
                  <a:lumOff val="0"/>
                  <a:alphaOff val="0"/>
                </a:schemeClr>
              </a:lnRef>
              <a:fillRef idx="1">
                <a:scrgbClr r="0" g="0" b="0"/>
              </a:fillRef>
              <a:effectRef idx="0">
                <a:schemeClr val="accent6">
                  <a:shade val="80000"/>
                  <a:hueOff val="0"/>
                  <a:satOff val="0"/>
                  <a:lumOff val="0"/>
                  <a:alphaOff val="0"/>
                </a:schemeClr>
              </a:effectRef>
              <a:fontRef idx="minor">
                <a:schemeClr val="lt1"/>
              </a:fontRef>
            </p:style>
            <p:txBody>
              <a:bodyPr spcFirstLastPara="0" vert="horz" wrap="square" lIns="363213" tIns="335907" rIns="363213" bIns="335907" numCol="1" spcCol="1270" anchor="ctr" anchorCtr="0">
                <a:noAutofit/>
              </a:bodyPr>
              <a:lstStyle/>
              <a:p>
                <a:pPr marL="0" lvl="0" indent="0" algn="ctr" defTabSz="844550">
                  <a:lnSpc>
                    <a:spcPct val="90000"/>
                  </a:lnSpc>
                  <a:spcBef>
                    <a:spcPct val="0"/>
                  </a:spcBef>
                  <a:spcAft>
                    <a:spcPct val="35000"/>
                  </a:spcAft>
                  <a:buNone/>
                </a:pPr>
                <a:endParaRPr lang="da-DK" sz="2400" kern="1200" dirty="0"/>
              </a:p>
              <a:p>
                <a:pPr marL="0" lvl="0" indent="0" algn="ctr" defTabSz="844550">
                  <a:lnSpc>
                    <a:spcPct val="90000"/>
                  </a:lnSpc>
                  <a:spcBef>
                    <a:spcPct val="0"/>
                  </a:spcBef>
                  <a:spcAft>
                    <a:spcPct val="35000"/>
                  </a:spcAft>
                  <a:buNone/>
                </a:pPr>
                <a:r>
                  <a:rPr lang="da-DK" sz="2400" kern="1200" dirty="0"/>
                  <a:t>Landsat 5 TM</a:t>
                </a:r>
                <a:r>
                  <a:rPr lang="da-DK" sz="1900" kern="1200" dirty="0"/>
                  <a:t/>
                </a:r>
                <a:br>
                  <a:rPr lang="da-DK" sz="1900" kern="1200" dirty="0"/>
                </a:br>
                <a:endParaRPr lang="en-US" sz="1900" kern="1200" dirty="0"/>
              </a:p>
            </p:txBody>
          </p:sp>
          <p:sp>
            <p:nvSpPr>
              <p:cNvPr id="8" name="Hexagon 7">
                <a:extLst>
                  <a:ext uri="{FF2B5EF4-FFF2-40B4-BE49-F238E27FC236}">
                    <a16:creationId xmlns:a16="http://schemas.microsoft.com/office/drawing/2014/main" xmlns="" id="{CBC8CECA-1F42-45A9-8C5D-037DABC1A3F8}"/>
                  </a:ext>
                </a:extLst>
              </p:cNvPr>
              <p:cNvSpPr/>
              <p:nvPr/>
            </p:nvSpPr>
            <p:spPr>
              <a:xfrm>
                <a:off x="5821261" y="3516416"/>
                <a:ext cx="2345349" cy="2014351"/>
              </a:xfrm>
              <a:prstGeom prst="hexagon">
                <a:avLst>
                  <a:gd name="adj" fmla="val 25000"/>
                  <a:gd name="vf" fmla="val 115470"/>
                </a:avLst>
              </a:prstGeom>
              <a:blipFill dpi="0" rotWithShape="1">
                <a:blip r:embed="rId3">
                  <a:extLst/>
                </a:blip>
                <a:srcRect/>
                <a:stretch>
                  <a:fillRect l="16860" t="6851" r="16860" b="6851"/>
                </a:stretch>
              </a:blipFill>
              <a:ln w="38100">
                <a:solidFill>
                  <a:srgbClr val="2E8652"/>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pSp>
        <p:grpSp>
          <p:nvGrpSpPr>
            <p:cNvPr id="9" name="Group 8">
              <a:extLst>
                <a:ext uri="{FF2B5EF4-FFF2-40B4-BE49-F238E27FC236}">
                  <a16:creationId xmlns:a16="http://schemas.microsoft.com/office/drawing/2014/main" xmlns="" id="{F296A999-F1ED-44FC-92A0-A60817A53226}"/>
                </a:ext>
              </a:extLst>
            </p:cNvPr>
            <p:cNvGrpSpPr/>
            <p:nvPr/>
          </p:nvGrpSpPr>
          <p:grpSpPr>
            <a:xfrm>
              <a:off x="7239340" y="3391408"/>
              <a:ext cx="4211336" cy="3006247"/>
              <a:chOff x="156392" y="1321055"/>
              <a:chExt cx="4211336" cy="3006247"/>
            </a:xfrm>
          </p:grpSpPr>
          <p:sp>
            <p:nvSpPr>
              <p:cNvPr id="10" name="Freeform: Shape 9">
                <a:extLst>
                  <a:ext uri="{FF2B5EF4-FFF2-40B4-BE49-F238E27FC236}">
                    <a16:creationId xmlns:a16="http://schemas.microsoft.com/office/drawing/2014/main" xmlns="" id="{B0C6BF8B-54EC-4BB9-804B-B83FB75D78A5}"/>
                  </a:ext>
                </a:extLst>
              </p:cNvPr>
              <p:cNvSpPr/>
              <p:nvPr/>
            </p:nvSpPr>
            <p:spPr>
              <a:xfrm>
                <a:off x="156392" y="2312951"/>
                <a:ext cx="2345349" cy="2014351"/>
              </a:xfrm>
              <a:custGeom>
                <a:avLst/>
                <a:gdLst>
                  <a:gd name="connsiteX0" fmla="*/ 0 w 2345349"/>
                  <a:gd name="connsiteY0" fmla="*/ 1006606 h 2013212"/>
                  <a:gd name="connsiteX1" fmla="*/ 503303 w 2345349"/>
                  <a:gd name="connsiteY1" fmla="*/ 0 h 2013212"/>
                  <a:gd name="connsiteX2" fmla="*/ 1842046 w 2345349"/>
                  <a:gd name="connsiteY2" fmla="*/ 0 h 2013212"/>
                  <a:gd name="connsiteX3" fmla="*/ 2345349 w 2345349"/>
                  <a:gd name="connsiteY3" fmla="*/ 1006606 h 2013212"/>
                  <a:gd name="connsiteX4" fmla="*/ 1842046 w 2345349"/>
                  <a:gd name="connsiteY4" fmla="*/ 2013212 h 2013212"/>
                  <a:gd name="connsiteX5" fmla="*/ 503303 w 2345349"/>
                  <a:gd name="connsiteY5" fmla="*/ 2013212 h 2013212"/>
                  <a:gd name="connsiteX6" fmla="*/ 0 w 2345349"/>
                  <a:gd name="connsiteY6" fmla="*/ 1006606 h 201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5349" h="2013212">
                    <a:moveTo>
                      <a:pt x="0" y="1006606"/>
                    </a:moveTo>
                    <a:lnTo>
                      <a:pt x="503303" y="0"/>
                    </a:lnTo>
                    <a:lnTo>
                      <a:pt x="1842046" y="0"/>
                    </a:lnTo>
                    <a:lnTo>
                      <a:pt x="2345349" y="1006606"/>
                    </a:lnTo>
                    <a:lnTo>
                      <a:pt x="1842046" y="2013212"/>
                    </a:lnTo>
                    <a:lnTo>
                      <a:pt x="503303" y="2013212"/>
                    </a:lnTo>
                    <a:lnTo>
                      <a:pt x="0" y="1006606"/>
                    </a:lnTo>
                    <a:close/>
                  </a:path>
                </a:pathLst>
              </a:custGeom>
              <a:solidFill>
                <a:schemeClr val="accent6"/>
              </a:solidFill>
            </p:spPr>
            <p:style>
              <a:lnRef idx="2">
                <a:schemeClr val="accent6">
                  <a:shade val="80000"/>
                  <a:hueOff val="107093"/>
                  <a:satOff val="-4303"/>
                  <a:lumOff val="9209"/>
                  <a:alphaOff val="0"/>
                </a:schemeClr>
              </a:lnRef>
              <a:fillRef idx="1">
                <a:scrgbClr r="0" g="0" b="0"/>
              </a:fillRef>
              <a:effectRef idx="0">
                <a:schemeClr val="accent6">
                  <a:shade val="80000"/>
                  <a:hueOff val="107093"/>
                  <a:satOff val="-4303"/>
                  <a:lumOff val="9209"/>
                  <a:alphaOff val="0"/>
                </a:schemeClr>
              </a:effectRef>
              <a:fontRef idx="minor">
                <a:schemeClr val="lt1"/>
              </a:fontRef>
            </p:style>
            <p:txBody>
              <a:bodyPr spcFirstLastPara="0" vert="horz" wrap="square" lIns="363213" tIns="335907" rIns="363213" bIns="335907" numCol="1" spcCol="1270" anchor="ctr" anchorCtr="0">
                <a:noAutofit/>
              </a:bodyPr>
              <a:lstStyle/>
              <a:p>
                <a:pPr marL="0" lvl="0" indent="0" algn="ctr" defTabSz="844550">
                  <a:lnSpc>
                    <a:spcPct val="90000"/>
                  </a:lnSpc>
                  <a:spcBef>
                    <a:spcPct val="0"/>
                  </a:spcBef>
                  <a:spcAft>
                    <a:spcPct val="35000"/>
                  </a:spcAft>
                  <a:buNone/>
                </a:pPr>
                <a:r>
                  <a:rPr lang="en-US" sz="2400" kern="1200" dirty="0"/>
                  <a:t>Terra MODIS</a:t>
                </a:r>
                <a:r>
                  <a:rPr lang="en-US" sz="1900" kern="1200" dirty="0"/>
                  <a:t/>
                </a:r>
                <a:br>
                  <a:rPr lang="en-US" sz="1900" kern="1200" dirty="0"/>
                </a:br>
                <a:endParaRPr lang="en-US" sz="1900" kern="1200" dirty="0"/>
              </a:p>
            </p:txBody>
          </p:sp>
          <p:sp>
            <p:nvSpPr>
              <p:cNvPr id="12" name="Hexagon 11">
                <a:extLst>
                  <a:ext uri="{FF2B5EF4-FFF2-40B4-BE49-F238E27FC236}">
                    <a16:creationId xmlns:a16="http://schemas.microsoft.com/office/drawing/2014/main" xmlns="" id="{2C2F3E9B-3C95-46AD-B948-3BBAFD278B57}"/>
                  </a:ext>
                </a:extLst>
              </p:cNvPr>
              <p:cNvSpPr/>
              <p:nvPr/>
            </p:nvSpPr>
            <p:spPr>
              <a:xfrm>
                <a:off x="2022379" y="1321055"/>
                <a:ext cx="2345349" cy="2017733"/>
              </a:xfrm>
              <a:prstGeom prst="hexagon">
                <a:avLst>
                  <a:gd name="adj" fmla="val 25000"/>
                  <a:gd name="vf" fmla="val 115470"/>
                </a:avLst>
              </a:prstGeom>
              <a:blipFill dpi="0" rotWithShape="1">
                <a:blip r:embed="rId4"/>
                <a:srcRect/>
                <a:stretch>
                  <a:fillRect l="9063" t="20477" r="9063" b="20477"/>
                </a:stretch>
              </a:blipFill>
              <a:ln w="38100">
                <a:solidFill>
                  <a:schemeClr val="accent6"/>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pSp>
        <p:grpSp>
          <p:nvGrpSpPr>
            <p:cNvPr id="6" name="Group 5">
              <a:extLst>
                <a:ext uri="{FF2B5EF4-FFF2-40B4-BE49-F238E27FC236}">
                  <a16:creationId xmlns:a16="http://schemas.microsoft.com/office/drawing/2014/main" xmlns="" id="{25BD7EED-478C-48AA-8AAC-5B58FD1FE0E5}"/>
                </a:ext>
              </a:extLst>
            </p:cNvPr>
            <p:cNvGrpSpPr/>
            <p:nvPr/>
          </p:nvGrpSpPr>
          <p:grpSpPr>
            <a:xfrm>
              <a:off x="1039798" y="3315339"/>
              <a:ext cx="4206105" cy="3017520"/>
              <a:chOff x="2208546" y="2681975"/>
              <a:chExt cx="4206105" cy="3017520"/>
            </a:xfrm>
          </p:grpSpPr>
          <p:sp>
            <p:nvSpPr>
              <p:cNvPr id="14" name="Freeform: Shape 13">
                <a:extLst>
                  <a:ext uri="{FF2B5EF4-FFF2-40B4-BE49-F238E27FC236}">
                    <a16:creationId xmlns:a16="http://schemas.microsoft.com/office/drawing/2014/main" xmlns="" id="{AC9D4CC2-4A71-482F-A707-ED809F6E00A2}"/>
                  </a:ext>
                </a:extLst>
              </p:cNvPr>
              <p:cNvSpPr/>
              <p:nvPr/>
            </p:nvSpPr>
            <p:spPr>
              <a:xfrm>
                <a:off x="4037211" y="3687815"/>
                <a:ext cx="2377440" cy="2011680"/>
              </a:xfrm>
              <a:custGeom>
                <a:avLst/>
                <a:gdLst>
                  <a:gd name="connsiteX0" fmla="*/ 0 w 2345349"/>
                  <a:gd name="connsiteY0" fmla="*/ 1006606 h 2013212"/>
                  <a:gd name="connsiteX1" fmla="*/ 503303 w 2345349"/>
                  <a:gd name="connsiteY1" fmla="*/ 0 h 2013212"/>
                  <a:gd name="connsiteX2" fmla="*/ 1842046 w 2345349"/>
                  <a:gd name="connsiteY2" fmla="*/ 0 h 2013212"/>
                  <a:gd name="connsiteX3" fmla="*/ 2345349 w 2345349"/>
                  <a:gd name="connsiteY3" fmla="*/ 1006606 h 2013212"/>
                  <a:gd name="connsiteX4" fmla="*/ 1842046 w 2345349"/>
                  <a:gd name="connsiteY4" fmla="*/ 2013212 h 2013212"/>
                  <a:gd name="connsiteX5" fmla="*/ 503303 w 2345349"/>
                  <a:gd name="connsiteY5" fmla="*/ 2013212 h 2013212"/>
                  <a:gd name="connsiteX6" fmla="*/ 0 w 2345349"/>
                  <a:gd name="connsiteY6" fmla="*/ 1006606 h 201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5349" h="2013212">
                    <a:moveTo>
                      <a:pt x="0" y="1006606"/>
                    </a:moveTo>
                    <a:lnTo>
                      <a:pt x="503303" y="0"/>
                    </a:lnTo>
                    <a:lnTo>
                      <a:pt x="1842046" y="0"/>
                    </a:lnTo>
                    <a:lnTo>
                      <a:pt x="2345349" y="1006606"/>
                    </a:lnTo>
                    <a:lnTo>
                      <a:pt x="1842046" y="2013212"/>
                    </a:lnTo>
                    <a:lnTo>
                      <a:pt x="503303" y="2013212"/>
                    </a:lnTo>
                    <a:lnTo>
                      <a:pt x="0" y="1006606"/>
                    </a:lnTo>
                    <a:close/>
                  </a:path>
                </a:pathLst>
              </a:custGeom>
              <a:solidFill>
                <a:srgbClr val="92D050"/>
              </a:solidFill>
            </p:spPr>
            <p:style>
              <a:lnRef idx="2">
                <a:schemeClr val="accent6">
                  <a:shade val="80000"/>
                  <a:hueOff val="214187"/>
                  <a:satOff val="-8606"/>
                  <a:lumOff val="18419"/>
                  <a:alphaOff val="0"/>
                </a:schemeClr>
              </a:lnRef>
              <a:fillRef idx="1">
                <a:scrgbClr r="0" g="0" b="0"/>
              </a:fillRef>
              <a:effectRef idx="0">
                <a:schemeClr val="accent6">
                  <a:shade val="80000"/>
                  <a:hueOff val="214187"/>
                  <a:satOff val="-8606"/>
                  <a:lumOff val="18419"/>
                  <a:alphaOff val="0"/>
                </a:schemeClr>
              </a:effectRef>
              <a:fontRef idx="minor">
                <a:schemeClr val="lt1"/>
              </a:fontRef>
            </p:style>
            <p:txBody>
              <a:bodyPr spcFirstLastPara="0" vert="horz" wrap="square" lIns="363213" tIns="335907" rIns="363213" bIns="335907" numCol="1" spcCol="1270" anchor="ctr" anchorCtr="0">
                <a:noAutofit/>
              </a:bodyPr>
              <a:lstStyle/>
              <a:p>
                <a:pPr marL="0" lvl="0" indent="0" algn="ctr" defTabSz="844550">
                  <a:lnSpc>
                    <a:spcPct val="90000"/>
                  </a:lnSpc>
                  <a:spcBef>
                    <a:spcPct val="0"/>
                  </a:spcBef>
                  <a:spcAft>
                    <a:spcPct val="35000"/>
                  </a:spcAft>
                  <a:buNone/>
                </a:pPr>
                <a:r>
                  <a:rPr lang="en-US" sz="2400" kern="1200" dirty="0"/>
                  <a:t>Landsat 8 OLI/TIRS</a:t>
                </a:r>
                <a:r>
                  <a:rPr lang="en-US" sz="1900" kern="1200" dirty="0"/>
                  <a:t/>
                </a:r>
                <a:br>
                  <a:rPr lang="en-US" sz="1900" kern="1200" dirty="0"/>
                </a:br>
                <a:endParaRPr lang="en-US" sz="1900" kern="1200" dirty="0"/>
              </a:p>
            </p:txBody>
          </p:sp>
          <p:sp>
            <p:nvSpPr>
              <p:cNvPr id="16" name="Hexagon 15">
                <a:extLst>
                  <a:ext uri="{FF2B5EF4-FFF2-40B4-BE49-F238E27FC236}">
                    <a16:creationId xmlns:a16="http://schemas.microsoft.com/office/drawing/2014/main" xmlns="" id="{7D8A6FA3-3193-46EA-AC21-8BAAEFE88638}"/>
                  </a:ext>
                </a:extLst>
              </p:cNvPr>
              <p:cNvSpPr/>
              <p:nvPr/>
            </p:nvSpPr>
            <p:spPr>
              <a:xfrm>
                <a:off x="2208546" y="2681975"/>
                <a:ext cx="2377440" cy="2011680"/>
              </a:xfrm>
              <a:prstGeom prst="hexagon">
                <a:avLst>
                  <a:gd name="adj" fmla="val 25000"/>
                  <a:gd name="vf" fmla="val 115470"/>
                </a:avLst>
              </a:prstGeom>
              <a:blipFill dpi="0" rotWithShape="1">
                <a:blip r:embed="rId5"/>
                <a:srcRect/>
                <a:stretch>
                  <a:fillRect l="7114" t="9122" r="7114" b="9122"/>
                </a:stretch>
              </a:blipFill>
              <a:ln w="38100">
                <a:solidFill>
                  <a:schemeClr val="accent6">
                    <a:lumMod val="60000"/>
                    <a:lumOff val="40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pSp>
        <p:grpSp>
          <p:nvGrpSpPr>
            <p:cNvPr id="11" name="Group 10">
              <a:extLst>
                <a:ext uri="{FF2B5EF4-FFF2-40B4-BE49-F238E27FC236}">
                  <a16:creationId xmlns:a16="http://schemas.microsoft.com/office/drawing/2014/main" xmlns="" id="{7C2F5E0D-7CA8-4C08-8128-19EB08273354}"/>
                </a:ext>
              </a:extLst>
            </p:cNvPr>
            <p:cNvGrpSpPr/>
            <p:nvPr/>
          </p:nvGrpSpPr>
          <p:grpSpPr>
            <a:xfrm>
              <a:off x="5022144" y="1186073"/>
              <a:ext cx="2527517" cy="4042825"/>
              <a:chOff x="5963744" y="1021407"/>
              <a:chExt cx="2527517" cy="4042825"/>
            </a:xfrm>
          </p:grpSpPr>
          <p:sp>
            <p:nvSpPr>
              <p:cNvPr id="18" name="Freeform: Shape 17">
                <a:extLst>
                  <a:ext uri="{FF2B5EF4-FFF2-40B4-BE49-F238E27FC236}">
                    <a16:creationId xmlns:a16="http://schemas.microsoft.com/office/drawing/2014/main" xmlns="" id="{AC06B34C-C202-43F4-959A-E3A356AA172F}"/>
                  </a:ext>
                </a:extLst>
              </p:cNvPr>
              <p:cNvSpPr/>
              <p:nvPr/>
            </p:nvSpPr>
            <p:spPr>
              <a:xfrm>
                <a:off x="5963744" y="1021407"/>
                <a:ext cx="2527517" cy="2076208"/>
              </a:xfrm>
              <a:custGeom>
                <a:avLst/>
                <a:gdLst>
                  <a:gd name="connsiteX0" fmla="*/ 0 w 2345349"/>
                  <a:gd name="connsiteY0" fmla="*/ 1006606 h 2013212"/>
                  <a:gd name="connsiteX1" fmla="*/ 503303 w 2345349"/>
                  <a:gd name="connsiteY1" fmla="*/ 0 h 2013212"/>
                  <a:gd name="connsiteX2" fmla="*/ 1842046 w 2345349"/>
                  <a:gd name="connsiteY2" fmla="*/ 0 h 2013212"/>
                  <a:gd name="connsiteX3" fmla="*/ 2345349 w 2345349"/>
                  <a:gd name="connsiteY3" fmla="*/ 1006606 h 2013212"/>
                  <a:gd name="connsiteX4" fmla="*/ 1842046 w 2345349"/>
                  <a:gd name="connsiteY4" fmla="*/ 2013212 h 2013212"/>
                  <a:gd name="connsiteX5" fmla="*/ 503303 w 2345349"/>
                  <a:gd name="connsiteY5" fmla="*/ 2013212 h 2013212"/>
                  <a:gd name="connsiteX6" fmla="*/ 0 w 2345349"/>
                  <a:gd name="connsiteY6" fmla="*/ 1006606 h 201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5349" h="2013212">
                    <a:moveTo>
                      <a:pt x="0" y="1006606"/>
                    </a:moveTo>
                    <a:lnTo>
                      <a:pt x="503303" y="0"/>
                    </a:lnTo>
                    <a:lnTo>
                      <a:pt x="1842046" y="0"/>
                    </a:lnTo>
                    <a:lnTo>
                      <a:pt x="2345349" y="1006606"/>
                    </a:lnTo>
                    <a:lnTo>
                      <a:pt x="1842046" y="2013212"/>
                    </a:lnTo>
                    <a:lnTo>
                      <a:pt x="503303" y="2013212"/>
                    </a:lnTo>
                    <a:lnTo>
                      <a:pt x="0" y="1006606"/>
                    </a:lnTo>
                    <a:close/>
                  </a:path>
                </a:pathLst>
              </a:custGeom>
              <a:solidFill>
                <a:schemeClr val="accent6">
                  <a:lumMod val="50000"/>
                </a:schemeClr>
              </a:solidFill>
            </p:spPr>
            <p:style>
              <a:lnRef idx="2">
                <a:schemeClr val="accent6">
                  <a:shade val="80000"/>
                  <a:hueOff val="321280"/>
                  <a:satOff val="-12909"/>
                  <a:lumOff val="27628"/>
                  <a:alphaOff val="0"/>
                </a:schemeClr>
              </a:lnRef>
              <a:fillRef idx="1">
                <a:scrgbClr r="0" g="0" b="0"/>
              </a:fillRef>
              <a:effectRef idx="0">
                <a:schemeClr val="accent6">
                  <a:shade val="80000"/>
                  <a:hueOff val="321280"/>
                  <a:satOff val="-12909"/>
                  <a:lumOff val="27628"/>
                  <a:alphaOff val="0"/>
                </a:schemeClr>
              </a:effectRef>
              <a:fontRef idx="minor">
                <a:schemeClr val="lt1"/>
              </a:fontRef>
            </p:style>
            <p:txBody>
              <a:bodyPr spcFirstLastPara="0" vert="horz" wrap="square" lIns="363213" tIns="335907" rIns="363213" bIns="335907" numCol="1" spcCol="1270" anchor="ctr" anchorCtr="0">
                <a:noAutofit/>
              </a:bodyPr>
              <a:lstStyle/>
              <a:p>
                <a:pPr marL="0" lvl="0" indent="0" algn="ctr" defTabSz="844550">
                  <a:lnSpc>
                    <a:spcPct val="90000"/>
                  </a:lnSpc>
                  <a:spcBef>
                    <a:spcPct val="0"/>
                  </a:spcBef>
                  <a:spcAft>
                    <a:spcPct val="35000"/>
                  </a:spcAft>
                  <a:buNone/>
                </a:pPr>
                <a:r>
                  <a:rPr lang="en-US" sz="2300" kern="1200" dirty="0"/>
                  <a:t>Shuttle Radar Topography Mission</a:t>
                </a:r>
                <a:br>
                  <a:rPr lang="en-US" sz="2300" kern="1200" dirty="0"/>
                </a:br>
                <a:endParaRPr lang="en-US" sz="2300" kern="1200" dirty="0"/>
              </a:p>
            </p:txBody>
          </p:sp>
          <p:sp>
            <p:nvSpPr>
              <p:cNvPr id="20" name="Hexagon 19">
                <a:extLst>
                  <a:ext uri="{FF2B5EF4-FFF2-40B4-BE49-F238E27FC236}">
                    <a16:creationId xmlns:a16="http://schemas.microsoft.com/office/drawing/2014/main" xmlns="" id="{6D89C4C5-00AC-4771-9404-FDCD6E48ACC3}"/>
                  </a:ext>
                </a:extLst>
              </p:cNvPr>
              <p:cNvSpPr/>
              <p:nvPr/>
            </p:nvSpPr>
            <p:spPr>
              <a:xfrm>
                <a:off x="6048885" y="3083009"/>
                <a:ext cx="2377440" cy="1981223"/>
              </a:xfrm>
              <a:prstGeom prst="hexagon">
                <a:avLst>
                  <a:gd name="adj" fmla="val 25000"/>
                  <a:gd name="vf" fmla="val 115470"/>
                </a:avLst>
              </a:prstGeom>
              <a:blipFill dpi="0" rotWithShape="1">
                <a:blip r:embed="rId6"/>
                <a:srcRect/>
                <a:stretch>
                  <a:fillRect l="11012" t="2309" r="11012" b="2309"/>
                </a:stretch>
              </a:blipFill>
              <a:ln w="38100">
                <a:solidFill>
                  <a:schemeClr val="accent6">
                    <a:lumMod val="50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p>
            </p:txBody>
          </p:sp>
        </p:grpSp>
        <p:grpSp>
          <p:nvGrpSpPr>
            <p:cNvPr id="3" name="Group 2">
              <a:extLst>
                <a:ext uri="{FF2B5EF4-FFF2-40B4-BE49-F238E27FC236}">
                  <a16:creationId xmlns:a16="http://schemas.microsoft.com/office/drawing/2014/main" xmlns="" id="{1390937D-A961-4AE5-823E-B73C1718BEF9}"/>
                </a:ext>
              </a:extLst>
            </p:cNvPr>
            <p:cNvGrpSpPr/>
            <p:nvPr/>
          </p:nvGrpSpPr>
          <p:grpSpPr>
            <a:xfrm>
              <a:off x="7196327" y="1237131"/>
              <a:ext cx="4161630" cy="3060962"/>
              <a:chOff x="9723853" y="2783076"/>
              <a:chExt cx="4161630" cy="3060962"/>
            </a:xfrm>
          </p:grpSpPr>
          <p:pic>
            <p:nvPicPr>
              <p:cNvPr id="17" name="Picture 2" descr="http://www.devpedia.developexchange.com/dp/images/b/bf/06_Aqua.png">
                <a:extLst>
                  <a:ext uri="{FF2B5EF4-FFF2-40B4-BE49-F238E27FC236}">
                    <a16:creationId xmlns:a16="http://schemas.microsoft.com/office/drawing/2014/main" xmlns="" id="{440D775C-332F-4850-BC01-27648FF88014}"/>
                  </a:ext>
                </a:extLst>
              </p:cNvPr>
              <p:cNvPicPr preferRelativeResize="0">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43854" y="4074182"/>
                <a:ext cx="1828800" cy="1645920"/>
              </a:xfrm>
              <a:prstGeom prst="rect">
                <a:avLst/>
              </a:prstGeom>
              <a:noFill/>
              <a:extLst>
                <a:ext uri="{909E8E84-426E-40DD-AFC4-6F175D3DCCD1}">
                  <a14:hiddenFill xmlns:a14="http://schemas.microsoft.com/office/drawing/2010/main">
                    <a:solidFill>
                      <a:srgbClr val="FFFFFF"/>
                    </a:solidFill>
                  </a14:hiddenFill>
                </a:ext>
              </a:extLst>
            </p:spPr>
          </p:pic>
          <p:sp>
            <p:nvSpPr>
              <p:cNvPr id="25" name="Freeform: Shape 24">
                <a:extLst>
                  <a:ext uri="{FF2B5EF4-FFF2-40B4-BE49-F238E27FC236}">
                    <a16:creationId xmlns:a16="http://schemas.microsoft.com/office/drawing/2014/main" xmlns="" id="{11CCDFAF-C5DD-4534-97C4-A135F23E40D1}"/>
                  </a:ext>
                </a:extLst>
              </p:cNvPr>
              <p:cNvSpPr/>
              <p:nvPr/>
            </p:nvSpPr>
            <p:spPr>
              <a:xfrm>
                <a:off x="11508043" y="2783076"/>
                <a:ext cx="2377440" cy="2011680"/>
              </a:xfrm>
              <a:custGeom>
                <a:avLst/>
                <a:gdLst>
                  <a:gd name="connsiteX0" fmla="*/ 0 w 2345349"/>
                  <a:gd name="connsiteY0" fmla="*/ 1006606 h 2013212"/>
                  <a:gd name="connsiteX1" fmla="*/ 503303 w 2345349"/>
                  <a:gd name="connsiteY1" fmla="*/ 0 h 2013212"/>
                  <a:gd name="connsiteX2" fmla="*/ 1842046 w 2345349"/>
                  <a:gd name="connsiteY2" fmla="*/ 0 h 2013212"/>
                  <a:gd name="connsiteX3" fmla="*/ 2345349 w 2345349"/>
                  <a:gd name="connsiteY3" fmla="*/ 1006606 h 2013212"/>
                  <a:gd name="connsiteX4" fmla="*/ 1842046 w 2345349"/>
                  <a:gd name="connsiteY4" fmla="*/ 2013212 h 2013212"/>
                  <a:gd name="connsiteX5" fmla="*/ 503303 w 2345349"/>
                  <a:gd name="connsiteY5" fmla="*/ 2013212 h 2013212"/>
                  <a:gd name="connsiteX6" fmla="*/ 0 w 2345349"/>
                  <a:gd name="connsiteY6" fmla="*/ 1006606 h 201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5349" h="2013212">
                    <a:moveTo>
                      <a:pt x="0" y="1006606"/>
                    </a:moveTo>
                    <a:lnTo>
                      <a:pt x="503303" y="0"/>
                    </a:lnTo>
                    <a:lnTo>
                      <a:pt x="1842046" y="0"/>
                    </a:lnTo>
                    <a:lnTo>
                      <a:pt x="2345349" y="1006606"/>
                    </a:lnTo>
                    <a:lnTo>
                      <a:pt x="1842046" y="2013212"/>
                    </a:lnTo>
                    <a:lnTo>
                      <a:pt x="503303" y="2013212"/>
                    </a:lnTo>
                    <a:lnTo>
                      <a:pt x="0" y="1006606"/>
                    </a:lnTo>
                    <a:close/>
                  </a:path>
                </a:pathLst>
              </a:custGeom>
              <a:solidFill>
                <a:schemeClr val="accent6"/>
              </a:solidFill>
            </p:spPr>
            <p:style>
              <a:lnRef idx="2">
                <a:schemeClr val="accent6">
                  <a:shade val="80000"/>
                  <a:hueOff val="107093"/>
                  <a:satOff val="-4303"/>
                  <a:lumOff val="9209"/>
                  <a:alphaOff val="0"/>
                </a:schemeClr>
              </a:lnRef>
              <a:fillRef idx="1">
                <a:scrgbClr r="0" g="0" b="0"/>
              </a:fillRef>
              <a:effectRef idx="0">
                <a:schemeClr val="accent6">
                  <a:shade val="80000"/>
                  <a:hueOff val="107093"/>
                  <a:satOff val="-4303"/>
                  <a:lumOff val="9209"/>
                  <a:alphaOff val="0"/>
                </a:schemeClr>
              </a:effectRef>
              <a:fontRef idx="minor">
                <a:schemeClr val="lt1"/>
              </a:fontRef>
            </p:style>
            <p:txBody>
              <a:bodyPr spcFirstLastPara="0" vert="horz" wrap="square" lIns="363213" tIns="335907" rIns="363213" bIns="335907" numCol="1" spcCol="1270" anchor="ctr" anchorCtr="0">
                <a:noAutofit/>
              </a:bodyPr>
              <a:lstStyle/>
              <a:p>
                <a:pPr algn="ctr" defTabSz="844550">
                  <a:lnSpc>
                    <a:spcPct val="90000"/>
                  </a:lnSpc>
                  <a:spcBef>
                    <a:spcPct val="0"/>
                  </a:spcBef>
                  <a:spcAft>
                    <a:spcPct val="35000"/>
                  </a:spcAft>
                </a:pPr>
                <a:r>
                  <a:rPr lang="en-US" sz="2400" dirty="0"/>
                  <a:t>Aqua MODIS</a:t>
                </a:r>
              </a:p>
            </p:txBody>
          </p:sp>
          <p:sp>
            <p:nvSpPr>
              <p:cNvPr id="26" name="Hexagon 25">
                <a:extLst>
                  <a:ext uri="{FF2B5EF4-FFF2-40B4-BE49-F238E27FC236}">
                    <a16:creationId xmlns:a16="http://schemas.microsoft.com/office/drawing/2014/main" xmlns="" id="{83506244-4F05-4F65-A243-62E3D941F0A1}"/>
                  </a:ext>
                </a:extLst>
              </p:cNvPr>
              <p:cNvSpPr/>
              <p:nvPr/>
            </p:nvSpPr>
            <p:spPr>
              <a:xfrm>
                <a:off x="9723853" y="3832358"/>
                <a:ext cx="2298920" cy="2011680"/>
              </a:xfrm>
              <a:prstGeom prst="hexagon">
                <a:avLst>
                  <a:gd name="adj" fmla="val 25000"/>
                  <a:gd name="vf" fmla="val 115470"/>
                </a:avLst>
              </a:prstGeom>
              <a:noFill/>
              <a:ln w="38100">
                <a:solidFill>
                  <a:schemeClr val="accent6">
                    <a:lumMod val="60000"/>
                    <a:lumOff val="40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pSp>
      </p:grpSp>
    </p:spTree>
    <p:extLst>
      <p:ext uri="{BB962C8B-B14F-4D97-AF65-F5344CB8AC3E}">
        <p14:creationId xmlns:p14="http://schemas.microsoft.com/office/powerpoint/2010/main" val="1918525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61B707-4BA7-429E-8C6E-A55FA95EC1BE}"/>
              </a:ext>
            </a:extLst>
          </p:cNvPr>
          <p:cNvSpPr>
            <a:spLocks noGrp="1"/>
          </p:cNvSpPr>
          <p:nvPr>
            <p:ph type="title"/>
          </p:nvPr>
        </p:nvSpPr>
        <p:spPr/>
        <p:txBody>
          <a:bodyPr/>
          <a:lstStyle/>
          <a:p>
            <a:r>
              <a:rPr lang="en-US" dirty="0"/>
              <a:t>Methodology</a:t>
            </a:r>
          </a:p>
        </p:txBody>
      </p:sp>
      <p:sp>
        <p:nvSpPr>
          <p:cNvPr id="5" name="Flowchart: Alternate Process 4">
            <a:extLst>
              <a:ext uri="{FF2B5EF4-FFF2-40B4-BE49-F238E27FC236}">
                <a16:creationId xmlns:a16="http://schemas.microsoft.com/office/drawing/2014/main" xmlns="" id="{F80BF51B-FA7D-4328-8CFC-A16656A794B3}"/>
              </a:ext>
            </a:extLst>
          </p:cNvPr>
          <p:cNvSpPr/>
          <p:nvPr/>
        </p:nvSpPr>
        <p:spPr>
          <a:xfrm>
            <a:off x="3163927" y="3016412"/>
            <a:ext cx="2012533" cy="1239101"/>
          </a:xfrm>
          <a:prstGeom prst="flowChartAlternate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t>Data</a:t>
            </a:r>
          </a:p>
          <a:p>
            <a:pPr algn="ctr"/>
            <a:r>
              <a:rPr lang="en-US" sz="2400" dirty="0"/>
              <a:t>Acquisition</a:t>
            </a:r>
          </a:p>
        </p:txBody>
      </p:sp>
      <p:sp>
        <p:nvSpPr>
          <p:cNvPr id="6" name="Text Placeholder 10">
            <a:extLst>
              <a:ext uri="{FF2B5EF4-FFF2-40B4-BE49-F238E27FC236}">
                <a16:creationId xmlns:a16="http://schemas.microsoft.com/office/drawing/2014/main" xmlns="" id="{A75A20A8-074E-44FB-B00E-23FE699A5A1D}"/>
              </a:ext>
            </a:extLst>
          </p:cNvPr>
          <p:cNvSpPr txBox="1">
            <a:spLocks/>
          </p:cNvSpPr>
          <p:nvPr/>
        </p:nvSpPr>
        <p:spPr>
          <a:xfrm>
            <a:off x="1083316" y="1301706"/>
            <a:ext cx="1604751" cy="1219137"/>
          </a:xfrm>
          <a:prstGeom prst="flowChartAlternateProcess">
            <a:avLst/>
          </a:prstGeom>
          <a:solidFill>
            <a:srgbClr val="2E8652"/>
          </a:solidFill>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l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l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9pPr>
          </a:lstStyle>
          <a:p>
            <a:pPr algn="ctr"/>
            <a:r>
              <a:rPr lang="en-US" sz="2400" i="1" dirty="0">
                <a:solidFill>
                  <a:schemeClr val="bg1"/>
                </a:solidFill>
              </a:rPr>
              <a:t>In-situ</a:t>
            </a:r>
          </a:p>
          <a:p>
            <a:pPr algn="ctr"/>
            <a:r>
              <a:rPr lang="en-US" sz="2400" i="1" dirty="0">
                <a:solidFill>
                  <a:schemeClr val="bg1"/>
                </a:solidFill>
              </a:rPr>
              <a:t>Data</a:t>
            </a:r>
          </a:p>
        </p:txBody>
      </p:sp>
      <p:cxnSp>
        <p:nvCxnSpPr>
          <p:cNvPr id="7" name="Connector: Elbow 6">
            <a:extLst>
              <a:ext uri="{FF2B5EF4-FFF2-40B4-BE49-F238E27FC236}">
                <a16:creationId xmlns:a16="http://schemas.microsoft.com/office/drawing/2014/main" xmlns="" id="{CBD3CC9F-A4E9-45DA-AF0A-F569DDBAC7D1}"/>
              </a:ext>
            </a:extLst>
          </p:cNvPr>
          <p:cNvCxnSpPr>
            <a:cxnSpLocks/>
            <a:endCxn id="6" idx="2"/>
          </p:cNvCxnSpPr>
          <p:nvPr/>
        </p:nvCxnSpPr>
        <p:spPr>
          <a:xfrm rot="16200000" flipV="1">
            <a:off x="2780159" y="1626377"/>
            <a:ext cx="495569" cy="2284502"/>
          </a:xfrm>
          <a:prstGeom prst="bentConnector3">
            <a:avLst/>
          </a:prstGeom>
          <a:ln w="12700">
            <a:solidFill>
              <a:schemeClr val="bg2">
                <a:lumMod val="50000"/>
              </a:schemeClr>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8" name="Text Placeholder 10">
            <a:extLst>
              <a:ext uri="{FF2B5EF4-FFF2-40B4-BE49-F238E27FC236}">
                <a16:creationId xmlns:a16="http://schemas.microsoft.com/office/drawing/2014/main" xmlns="" id="{4349F28E-0A38-4BF8-8678-DD3D121903DA}"/>
              </a:ext>
            </a:extLst>
          </p:cNvPr>
          <p:cNvSpPr>
            <a:spLocks noGrp="1"/>
          </p:cNvSpPr>
          <p:nvPr>
            <p:ph type="body" sz="half" idx="2"/>
          </p:nvPr>
        </p:nvSpPr>
        <p:spPr>
          <a:xfrm>
            <a:off x="5059995" y="5116369"/>
            <a:ext cx="2347652" cy="1497375"/>
          </a:xfrm>
          <a:prstGeom prst="flowChartAlternateProcess">
            <a:avLst/>
          </a:prstGeom>
          <a:solidFill>
            <a:srgbClr val="2E8652"/>
          </a:solidFill>
        </p:spPr>
        <p:style>
          <a:lnRef idx="2">
            <a:schemeClr val="accent6">
              <a:shade val="50000"/>
            </a:schemeClr>
          </a:lnRef>
          <a:fillRef idx="1">
            <a:schemeClr val="accent6"/>
          </a:fillRef>
          <a:effectRef idx="0">
            <a:schemeClr val="accent6"/>
          </a:effectRef>
          <a:fontRef idx="minor">
            <a:schemeClr val="lt1"/>
          </a:fontRef>
        </p:style>
        <p:txBody>
          <a:bodyPr rtlCol="0" anchor="ctr">
            <a:noAutofit/>
          </a:bodyPr>
          <a:lstStyle/>
          <a:p>
            <a:pPr algn="ctr"/>
            <a:r>
              <a:rPr lang="en-US" sz="2400" dirty="0">
                <a:solidFill>
                  <a:schemeClr val="bg1"/>
                </a:solidFill>
              </a:rPr>
              <a:t>USFS </a:t>
            </a:r>
            <a:r>
              <a:rPr lang="en-US" sz="2400" dirty="0" err="1">
                <a:solidFill>
                  <a:schemeClr val="bg1"/>
                </a:solidFill>
              </a:rPr>
              <a:t>ForWarn</a:t>
            </a:r>
            <a:r>
              <a:rPr lang="en-US" sz="2400" dirty="0">
                <a:solidFill>
                  <a:schemeClr val="bg1"/>
                </a:solidFill>
              </a:rPr>
              <a:t> MODIS </a:t>
            </a:r>
            <a:r>
              <a:rPr lang="en-US" sz="2400" dirty="0" err="1">
                <a:solidFill>
                  <a:schemeClr val="bg1"/>
                </a:solidFill>
              </a:rPr>
              <a:t>Pheonology</a:t>
            </a:r>
            <a:r>
              <a:rPr lang="en-US" sz="2400" dirty="0">
                <a:solidFill>
                  <a:schemeClr val="bg1"/>
                </a:solidFill>
              </a:rPr>
              <a:t> dataset </a:t>
            </a:r>
          </a:p>
        </p:txBody>
      </p:sp>
      <p:cxnSp>
        <p:nvCxnSpPr>
          <p:cNvPr id="9" name="Connector: Elbow 8">
            <a:extLst>
              <a:ext uri="{FF2B5EF4-FFF2-40B4-BE49-F238E27FC236}">
                <a16:creationId xmlns:a16="http://schemas.microsoft.com/office/drawing/2014/main" xmlns="" id="{C9E04FFD-AC94-4377-82CF-500AE9A0989A}"/>
              </a:ext>
            </a:extLst>
          </p:cNvPr>
          <p:cNvCxnSpPr>
            <a:cxnSpLocks/>
          </p:cNvCxnSpPr>
          <p:nvPr/>
        </p:nvCxnSpPr>
        <p:spPr>
          <a:xfrm rot="16200000" flipH="1">
            <a:off x="4772089" y="3513905"/>
            <a:ext cx="822960" cy="2286000"/>
          </a:xfrm>
          <a:prstGeom prst="bentConnector3">
            <a:avLst>
              <a:gd name="adj1" fmla="val 50000"/>
            </a:avLst>
          </a:prstGeom>
          <a:ln w="12700">
            <a:solidFill>
              <a:schemeClr val="bg2">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xmlns="" id="{4D05ABA1-0B15-43A6-BBA9-BE1E38E1568A}"/>
              </a:ext>
            </a:extLst>
          </p:cNvPr>
          <p:cNvGrpSpPr/>
          <p:nvPr/>
        </p:nvGrpSpPr>
        <p:grpSpPr>
          <a:xfrm>
            <a:off x="6136846" y="1613680"/>
            <a:ext cx="4144687" cy="3379289"/>
            <a:chOff x="11026719" y="5537054"/>
            <a:chExt cx="2469006" cy="2038594"/>
          </a:xfrm>
        </p:grpSpPr>
        <p:pic>
          <p:nvPicPr>
            <p:cNvPr id="17" name="Picture 16">
              <a:extLst>
                <a:ext uri="{FF2B5EF4-FFF2-40B4-BE49-F238E27FC236}">
                  <a16:creationId xmlns:a16="http://schemas.microsoft.com/office/drawing/2014/main" xmlns="" id="{D38A04B8-40F5-4FDE-8723-072FD22E78BA}"/>
                </a:ext>
              </a:extLst>
            </p:cNvPr>
            <p:cNvPicPr>
              <a:picLocks noChangeAspect="1"/>
            </p:cNvPicPr>
            <p:nvPr/>
          </p:nvPicPr>
          <p:blipFill rotWithShape="1">
            <a:blip r:embed="rId3"/>
            <a:srcRect l="3602" t="1598" r="7456" b="3734"/>
            <a:stretch/>
          </p:blipFill>
          <p:spPr>
            <a:xfrm>
              <a:off x="11550692" y="5537054"/>
              <a:ext cx="1945033" cy="1834978"/>
            </a:xfrm>
            <a:prstGeom prst="rect">
              <a:avLst/>
            </a:prstGeom>
          </p:spPr>
        </p:pic>
        <p:sp>
          <p:nvSpPr>
            <p:cNvPr id="18" name="Text Placeholder 4">
              <a:extLst>
                <a:ext uri="{FF2B5EF4-FFF2-40B4-BE49-F238E27FC236}">
                  <a16:creationId xmlns:a16="http://schemas.microsoft.com/office/drawing/2014/main" xmlns="" id="{62F03629-B4E2-401A-8060-F08DAA5BC0FA}"/>
                </a:ext>
              </a:extLst>
            </p:cNvPr>
            <p:cNvSpPr txBox="1">
              <a:spLocks/>
            </p:cNvSpPr>
            <p:nvPr/>
          </p:nvSpPr>
          <p:spPr>
            <a:xfrm>
              <a:off x="11026719" y="7238221"/>
              <a:ext cx="1582013" cy="337427"/>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effectLst/>
                  <a:uLnTx/>
                  <a:uFillTx/>
                  <a:latin typeface="Century Gothic" panose="020B0502020202020204" pitchFamily="34" charset="0"/>
                  <a:ea typeface="+mn-ea"/>
                  <a:cs typeface="+mn-cs"/>
                </a:rPr>
                <a:t>Image </a:t>
              </a:r>
              <a:r>
                <a:rPr kumimoji="0" lang="en-US" sz="1200" b="0" i="0" u="none" strike="noStrike" kern="1200" cap="none" spc="0" normalizeH="0" baseline="0" noProof="0" dirty="0" err="1">
                  <a:ln>
                    <a:noFill/>
                  </a:ln>
                  <a:effectLst/>
                  <a:uLnTx/>
                  <a:uFillTx/>
                  <a:latin typeface="Century Gothic" panose="020B0502020202020204" pitchFamily="34" charset="0"/>
                  <a:ea typeface="+mn-ea"/>
                  <a:cs typeface="+mn-cs"/>
                </a:rPr>
                <a:t>Credit:USFS</a:t>
              </a:r>
              <a:r>
                <a:rPr kumimoji="0" lang="en-US" sz="1200" b="0" i="0" u="none" strike="noStrike" kern="1200" cap="none" spc="0" normalizeH="0" baseline="0" noProof="0" dirty="0">
                  <a:ln>
                    <a:noFill/>
                  </a:ln>
                  <a:effectLst/>
                  <a:uLnTx/>
                  <a:uFillTx/>
                </a:rPr>
                <a:t> </a:t>
              </a:r>
            </a:p>
          </p:txBody>
        </p:sp>
      </p:grpSp>
      <p:sp>
        <p:nvSpPr>
          <p:cNvPr id="19" name="Rectangle: Rounded Corners 18">
            <a:extLst>
              <a:ext uri="{FF2B5EF4-FFF2-40B4-BE49-F238E27FC236}">
                <a16:creationId xmlns:a16="http://schemas.microsoft.com/office/drawing/2014/main" xmlns="" id="{F52C743F-8395-41D0-A186-7E7325970F4D}"/>
              </a:ext>
            </a:extLst>
          </p:cNvPr>
          <p:cNvSpPr/>
          <p:nvPr/>
        </p:nvSpPr>
        <p:spPr>
          <a:xfrm>
            <a:off x="5461881" y="1301706"/>
            <a:ext cx="2347652" cy="1144790"/>
          </a:xfrm>
          <a:prstGeom prst="roundRect">
            <a:avLst/>
          </a:prstGeom>
          <a:solidFill>
            <a:srgbClr val="2E86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a:t>Landsat 5 TM</a:t>
            </a:r>
          </a:p>
          <a:p>
            <a:pPr algn="ctr"/>
            <a:r>
              <a:rPr lang="da-DK" sz="2400" dirty="0"/>
              <a:t>Landsat 8 OLI</a:t>
            </a:r>
          </a:p>
        </p:txBody>
      </p:sp>
      <p:cxnSp>
        <p:nvCxnSpPr>
          <p:cNvPr id="20" name="Connector: Elbow 19">
            <a:extLst>
              <a:ext uri="{FF2B5EF4-FFF2-40B4-BE49-F238E27FC236}">
                <a16:creationId xmlns:a16="http://schemas.microsoft.com/office/drawing/2014/main" xmlns="" id="{4836DA21-C831-4E25-977B-A244E1A3B32A}"/>
              </a:ext>
            </a:extLst>
          </p:cNvPr>
          <p:cNvCxnSpPr>
            <a:cxnSpLocks/>
          </p:cNvCxnSpPr>
          <p:nvPr/>
        </p:nvCxnSpPr>
        <p:spPr>
          <a:xfrm rot="5400000" flipH="1" flipV="1">
            <a:off x="5117954" y="1506683"/>
            <a:ext cx="569994" cy="2439481"/>
          </a:xfrm>
          <a:prstGeom prst="bentConnector3">
            <a:avLst>
              <a:gd name="adj1" fmla="val 42595"/>
            </a:avLst>
          </a:prstGeom>
          <a:ln w="12700">
            <a:solidFill>
              <a:schemeClr val="bg2">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xmlns="" id="{9D8F16CB-4FBB-4B8C-9DD1-6DEFB174D244}"/>
              </a:ext>
            </a:extLst>
          </p:cNvPr>
          <p:cNvGrpSpPr/>
          <p:nvPr/>
        </p:nvGrpSpPr>
        <p:grpSpPr>
          <a:xfrm>
            <a:off x="7451456" y="1887126"/>
            <a:ext cx="3323954" cy="3457567"/>
            <a:chOff x="7165314" y="36027"/>
            <a:chExt cx="2202896" cy="2232546"/>
          </a:xfrm>
        </p:grpSpPr>
        <p:pic>
          <p:nvPicPr>
            <p:cNvPr id="22" name="Picture 6" descr="https://lh4.googleusercontent.com/ZB-vUHHQmle0uORMecnkZdMHTLbJETYJMl4DqXgUy7cYuPfSft0tJmEpq5yg2KysKvMfxiiZmMza1v4lAqz0v4E6NNAzQNtHzqxFAMj87VJ7T1TyjWu79GR0j6I63U1uDC70LXc">
              <a:extLst>
                <a:ext uri="{FF2B5EF4-FFF2-40B4-BE49-F238E27FC236}">
                  <a16:creationId xmlns:a16="http://schemas.microsoft.com/office/drawing/2014/main" xmlns="" id="{FD0B0780-6F6A-47C0-A578-700BA59AE19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838" b="94924" l="3406" r="99270">
                          <a14:foregroundMark x1="27007" y1="6091" x2="27007" y2="6091"/>
                          <a14:foregroundMark x1="94891" y1="23350" x2="94891" y2="23350"/>
                          <a14:foregroundMark x1="7543" y1="73350" x2="7543" y2="73350"/>
                          <a14:foregroundMark x1="76399" y1="91878" x2="76399" y2="91878"/>
                          <a14:foregroundMark x1="79562" y1="94924" x2="79562" y2="94924"/>
                          <a14:foregroundMark x1="3893" y1="80203" x2="3893" y2="80203"/>
                          <a14:foregroundMark x1="99513" y1="20305" x2="99513" y2="20305"/>
                          <a14:foregroundMark x1="3406" y1="77665" x2="3406" y2="77665"/>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7165314" y="36027"/>
              <a:ext cx="2202896" cy="2016912"/>
            </a:xfrm>
            <a:prstGeom prst="rect">
              <a:avLst/>
            </a:prstGeom>
            <a:noFill/>
            <a:extLst>
              <a:ext uri="{909E8E84-426E-40DD-AFC4-6F175D3DCCD1}">
                <a14:hiddenFill xmlns:a14="http://schemas.microsoft.com/office/drawing/2010/main">
                  <a:solidFill>
                    <a:srgbClr val="FFFFFF"/>
                  </a:solidFill>
                </a14:hiddenFill>
              </a:ext>
            </a:extLst>
          </p:spPr>
        </p:pic>
        <p:sp>
          <p:nvSpPr>
            <p:cNvPr id="23" name="Text Placeholder 4">
              <a:extLst>
                <a:ext uri="{FF2B5EF4-FFF2-40B4-BE49-F238E27FC236}">
                  <a16:creationId xmlns:a16="http://schemas.microsoft.com/office/drawing/2014/main" xmlns="" id="{708FDA74-3640-4D58-8E37-5DA99F7D6B88}"/>
                </a:ext>
              </a:extLst>
            </p:cNvPr>
            <p:cNvSpPr txBox="1">
              <a:spLocks/>
            </p:cNvSpPr>
            <p:nvPr/>
          </p:nvSpPr>
          <p:spPr>
            <a:xfrm>
              <a:off x="7245117" y="1954498"/>
              <a:ext cx="1706575" cy="314075"/>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effectLst/>
                  <a:uLnTx/>
                  <a:uFillTx/>
                  <a:latin typeface="Century Gothic" panose="020B0502020202020204" pitchFamily="34" charset="0"/>
                  <a:ea typeface="+mn-ea"/>
                  <a:cs typeface="+mn-cs"/>
                </a:rPr>
                <a:t>Image Credit: </a:t>
              </a:r>
              <a:r>
                <a:rPr lang="en-US" dirty="0"/>
                <a:t>USGS</a:t>
              </a:r>
              <a:endParaRPr kumimoji="0" lang="en-US" sz="1200" b="0" i="0" u="none" strike="noStrike" kern="1200" cap="none" spc="0" normalizeH="0" baseline="0" noProof="0" dirty="0">
                <a:ln>
                  <a:noFill/>
                </a:ln>
                <a:effectLst/>
                <a:uLnTx/>
                <a:uFillTx/>
              </a:endParaRPr>
            </a:p>
          </p:txBody>
        </p:sp>
      </p:grpSp>
      <p:sp>
        <p:nvSpPr>
          <p:cNvPr id="24" name="Text Placeholder 10">
            <a:extLst>
              <a:ext uri="{FF2B5EF4-FFF2-40B4-BE49-F238E27FC236}">
                <a16:creationId xmlns:a16="http://schemas.microsoft.com/office/drawing/2014/main" xmlns="" id="{1C4CA2CD-9164-4D99-A812-B6F4A3E6FDA7}"/>
              </a:ext>
            </a:extLst>
          </p:cNvPr>
          <p:cNvSpPr txBox="1">
            <a:spLocks/>
          </p:cNvSpPr>
          <p:nvPr/>
        </p:nvSpPr>
        <p:spPr>
          <a:xfrm>
            <a:off x="469712" y="5036986"/>
            <a:ext cx="1722481" cy="1310637"/>
          </a:xfrm>
          <a:prstGeom prst="flowChartAlternateProcess">
            <a:avLst/>
          </a:prstGeom>
          <a:solidFill>
            <a:srgbClr val="2E8652"/>
          </a:solidFill>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l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l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9pPr>
          </a:lstStyle>
          <a:p>
            <a:pPr algn="ctr"/>
            <a:r>
              <a:rPr lang="en-US" sz="2400" dirty="0">
                <a:solidFill>
                  <a:schemeClr val="bg1"/>
                </a:solidFill>
              </a:rPr>
              <a:t>NLCD Data </a:t>
            </a:r>
          </a:p>
        </p:txBody>
      </p:sp>
      <p:cxnSp>
        <p:nvCxnSpPr>
          <p:cNvPr id="25" name="Connector: Elbow 24">
            <a:extLst>
              <a:ext uri="{FF2B5EF4-FFF2-40B4-BE49-F238E27FC236}">
                <a16:creationId xmlns:a16="http://schemas.microsoft.com/office/drawing/2014/main" xmlns="" id="{09D893EB-763E-4E3E-A2D3-46F6F24FF4BF}"/>
              </a:ext>
            </a:extLst>
          </p:cNvPr>
          <p:cNvCxnSpPr>
            <a:cxnSpLocks/>
          </p:cNvCxnSpPr>
          <p:nvPr/>
        </p:nvCxnSpPr>
        <p:spPr>
          <a:xfrm flipH="1">
            <a:off x="1416590" y="4657702"/>
            <a:ext cx="2651760" cy="365760"/>
          </a:xfrm>
          <a:prstGeom prst="bentConnector2">
            <a:avLst/>
          </a:prstGeom>
          <a:ln w="12700">
            <a:solidFill>
              <a:schemeClr val="bg2">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xmlns="" id="{BB0E06DD-04DA-4453-B7F4-3812487D809B}"/>
              </a:ext>
            </a:extLst>
          </p:cNvPr>
          <p:cNvGrpSpPr/>
          <p:nvPr/>
        </p:nvGrpSpPr>
        <p:grpSpPr>
          <a:xfrm>
            <a:off x="7891839" y="1737360"/>
            <a:ext cx="3104724" cy="3473724"/>
            <a:chOff x="1049658" y="5008243"/>
            <a:chExt cx="1779982" cy="1942928"/>
          </a:xfrm>
        </p:grpSpPr>
        <p:pic>
          <p:nvPicPr>
            <p:cNvPr id="27" name="Picture 26">
              <a:extLst>
                <a:ext uri="{FF2B5EF4-FFF2-40B4-BE49-F238E27FC236}">
                  <a16:creationId xmlns:a16="http://schemas.microsoft.com/office/drawing/2014/main" xmlns="" id="{3604528C-1CCE-45A8-B48D-F34356DBA2E4}"/>
                </a:ext>
              </a:extLst>
            </p:cNvPr>
            <p:cNvPicPr>
              <a:picLocks noChangeAspect="1"/>
            </p:cNvPicPr>
            <p:nvPr/>
          </p:nvPicPr>
          <p:blipFill>
            <a:blip r:embed="rId6"/>
            <a:stretch>
              <a:fillRect/>
            </a:stretch>
          </p:blipFill>
          <p:spPr>
            <a:xfrm>
              <a:off x="1195754" y="5008243"/>
              <a:ext cx="1607250" cy="1605501"/>
            </a:xfrm>
            <a:prstGeom prst="rect">
              <a:avLst/>
            </a:prstGeom>
          </p:spPr>
        </p:pic>
        <p:sp>
          <p:nvSpPr>
            <p:cNvPr id="28" name="Text Placeholder 4">
              <a:extLst>
                <a:ext uri="{FF2B5EF4-FFF2-40B4-BE49-F238E27FC236}">
                  <a16:creationId xmlns:a16="http://schemas.microsoft.com/office/drawing/2014/main" xmlns="" id="{BD742E02-AF24-40D0-85BF-A84BD7831443}"/>
                </a:ext>
              </a:extLst>
            </p:cNvPr>
            <p:cNvSpPr txBox="1">
              <a:spLocks/>
            </p:cNvSpPr>
            <p:nvPr/>
          </p:nvSpPr>
          <p:spPr>
            <a:xfrm>
              <a:off x="1049658" y="6613744"/>
              <a:ext cx="1779982" cy="337427"/>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effectLst/>
                  <a:uLnTx/>
                  <a:uFillTx/>
                </a:rPr>
                <a:t>Image Credit: MLRC</a:t>
              </a:r>
            </a:p>
          </p:txBody>
        </p:sp>
      </p:grpSp>
      <p:sp>
        <p:nvSpPr>
          <p:cNvPr id="31" name="Rectangle: Rounded Corners 30">
            <a:extLst>
              <a:ext uri="{FF2B5EF4-FFF2-40B4-BE49-F238E27FC236}">
                <a16:creationId xmlns:a16="http://schemas.microsoft.com/office/drawing/2014/main" xmlns="" id="{DEC134BB-76C6-40CB-9333-856868746912}"/>
              </a:ext>
            </a:extLst>
          </p:cNvPr>
          <p:cNvSpPr/>
          <p:nvPr/>
        </p:nvSpPr>
        <p:spPr>
          <a:xfrm>
            <a:off x="3298284" y="1172267"/>
            <a:ext cx="1769853" cy="1387652"/>
          </a:xfrm>
          <a:prstGeom prst="roundRect">
            <a:avLst/>
          </a:prstGeom>
          <a:solidFill>
            <a:srgbClr val="2E86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SRTM DEM</a:t>
            </a:r>
          </a:p>
        </p:txBody>
      </p:sp>
      <p:cxnSp>
        <p:nvCxnSpPr>
          <p:cNvPr id="32" name="Straight Arrow Connector 31">
            <a:extLst>
              <a:ext uri="{FF2B5EF4-FFF2-40B4-BE49-F238E27FC236}">
                <a16:creationId xmlns:a16="http://schemas.microsoft.com/office/drawing/2014/main" xmlns="" id="{D6C9A20A-7721-45E1-A5D8-A428699B36C8}"/>
              </a:ext>
            </a:extLst>
          </p:cNvPr>
          <p:cNvCxnSpPr>
            <a:cxnSpLocks/>
            <a:endCxn id="31" idx="2"/>
          </p:cNvCxnSpPr>
          <p:nvPr/>
        </p:nvCxnSpPr>
        <p:spPr>
          <a:xfrm flipV="1">
            <a:off x="4170194" y="2559919"/>
            <a:ext cx="13017" cy="456493"/>
          </a:xfrm>
          <a:prstGeom prst="straightConnector1">
            <a:avLst/>
          </a:prstGeom>
          <a:ln w="12700">
            <a:solidFill>
              <a:schemeClr val="bg2">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xmlns="" id="{CE8A083F-AAA0-4A92-8206-21CF2C092516}"/>
              </a:ext>
            </a:extLst>
          </p:cNvPr>
          <p:cNvGrpSpPr/>
          <p:nvPr/>
        </p:nvGrpSpPr>
        <p:grpSpPr>
          <a:xfrm>
            <a:off x="8142358" y="1641170"/>
            <a:ext cx="2896988" cy="3469762"/>
            <a:chOff x="3351919" y="950345"/>
            <a:chExt cx="1641218" cy="1850110"/>
          </a:xfrm>
        </p:grpSpPr>
        <p:pic>
          <p:nvPicPr>
            <p:cNvPr id="34" name="Picture 33">
              <a:extLst>
                <a:ext uri="{FF2B5EF4-FFF2-40B4-BE49-F238E27FC236}">
                  <a16:creationId xmlns:a16="http://schemas.microsoft.com/office/drawing/2014/main" xmlns="" id="{8288FEF6-9EF7-4FB3-8866-2B4DA0DB9029}"/>
                </a:ext>
              </a:extLst>
            </p:cNvPr>
            <p:cNvPicPr>
              <a:picLocks noChangeAspect="1"/>
            </p:cNvPicPr>
            <p:nvPr/>
          </p:nvPicPr>
          <p:blipFill>
            <a:blip r:embed="rId7"/>
            <a:stretch>
              <a:fillRect/>
            </a:stretch>
          </p:blipFill>
          <p:spPr>
            <a:xfrm>
              <a:off x="3351919" y="950345"/>
              <a:ext cx="1636554" cy="1636554"/>
            </a:xfrm>
            <a:prstGeom prst="rect">
              <a:avLst/>
            </a:prstGeom>
          </p:spPr>
        </p:pic>
        <p:sp>
          <p:nvSpPr>
            <p:cNvPr id="35" name="Text Placeholder 4">
              <a:extLst>
                <a:ext uri="{FF2B5EF4-FFF2-40B4-BE49-F238E27FC236}">
                  <a16:creationId xmlns:a16="http://schemas.microsoft.com/office/drawing/2014/main" xmlns="" id="{36BC68EF-C263-4BB5-B9AB-E03092154230}"/>
                </a:ext>
              </a:extLst>
            </p:cNvPr>
            <p:cNvSpPr txBox="1">
              <a:spLocks/>
            </p:cNvSpPr>
            <p:nvPr/>
          </p:nvSpPr>
          <p:spPr>
            <a:xfrm>
              <a:off x="3354315" y="2586899"/>
              <a:ext cx="1638822" cy="213556"/>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effectLst/>
                  <a:uLnTx/>
                  <a:uFillTx/>
                  <a:latin typeface="Century Gothic" panose="020B0502020202020204" pitchFamily="34" charset="0"/>
                  <a:ea typeface="+mn-ea"/>
                  <a:cs typeface="+mn-cs"/>
                </a:rPr>
                <a:t>Image Credit: </a:t>
              </a:r>
              <a:r>
                <a:rPr lang="en-US" dirty="0"/>
                <a:t>USGS</a:t>
              </a:r>
              <a:endParaRPr kumimoji="0" lang="en-US" sz="1200" b="0" i="0" u="none" strike="noStrike" kern="1200" cap="none" spc="0" normalizeH="0" baseline="0" noProof="0" dirty="0">
                <a:ln>
                  <a:noFill/>
                </a:ln>
                <a:effectLst/>
                <a:uLnTx/>
                <a:uFillTx/>
              </a:endParaRPr>
            </a:p>
          </p:txBody>
        </p:sp>
      </p:grpSp>
      <p:sp>
        <p:nvSpPr>
          <p:cNvPr id="36" name="Rectangle: Rounded Corners 35">
            <a:extLst>
              <a:ext uri="{FF2B5EF4-FFF2-40B4-BE49-F238E27FC236}">
                <a16:creationId xmlns:a16="http://schemas.microsoft.com/office/drawing/2014/main" xmlns="" id="{988E542E-DE6C-483D-89D8-7257AE53363D}"/>
              </a:ext>
            </a:extLst>
          </p:cNvPr>
          <p:cNvSpPr/>
          <p:nvPr/>
        </p:nvSpPr>
        <p:spPr>
          <a:xfrm>
            <a:off x="8842070" y="2908787"/>
            <a:ext cx="2326341" cy="1748117"/>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Data Processing</a:t>
            </a:r>
          </a:p>
        </p:txBody>
      </p:sp>
      <p:cxnSp>
        <p:nvCxnSpPr>
          <p:cNvPr id="37" name="Straight Arrow Connector 36">
            <a:extLst>
              <a:ext uri="{FF2B5EF4-FFF2-40B4-BE49-F238E27FC236}">
                <a16:creationId xmlns:a16="http://schemas.microsoft.com/office/drawing/2014/main" xmlns="" id="{B9B5EB51-FA22-41F5-A2DD-D8663CD18B1E}"/>
              </a:ext>
            </a:extLst>
          </p:cNvPr>
          <p:cNvCxnSpPr>
            <a:cxnSpLocks/>
          </p:cNvCxnSpPr>
          <p:nvPr/>
        </p:nvCxnSpPr>
        <p:spPr>
          <a:xfrm flipV="1">
            <a:off x="5177015" y="3564670"/>
            <a:ext cx="3665055" cy="14017"/>
          </a:xfrm>
          <a:prstGeom prst="straightConnector1">
            <a:avLst/>
          </a:prstGeom>
          <a:ln w="22225">
            <a:solidFill>
              <a:schemeClr val="bg2">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38" name="Rectangle: Rounded Corners 37">
            <a:extLst>
              <a:ext uri="{FF2B5EF4-FFF2-40B4-BE49-F238E27FC236}">
                <a16:creationId xmlns:a16="http://schemas.microsoft.com/office/drawing/2014/main" xmlns="" id="{8DB8FC43-E408-41BA-871F-7666D9A4C4D4}"/>
              </a:ext>
            </a:extLst>
          </p:cNvPr>
          <p:cNvSpPr/>
          <p:nvPr/>
        </p:nvSpPr>
        <p:spPr>
          <a:xfrm>
            <a:off x="8249681" y="5223886"/>
            <a:ext cx="3033699" cy="1322139"/>
          </a:xfrm>
          <a:prstGeom prst="roundRect">
            <a:avLst/>
          </a:prstGeom>
          <a:solidFill>
            <a:srgbClr val="2E86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Identification of temporal growth patterns</a:t>
            </a:r>
          </a:p>
        </p:txBody>
      </p:sp>
      <p:cxnSp>
        <p:nvCxnSpPr>
          <p:cNvPr id="39" name="Straight Arrow Connector 38">
            <a:extLst>
              <a:ext uri="{FF2B5EF4-FFF2-40B4-BE49-F238E27FC236}">
                <a16:creationId xmlns:a16="http://schemas.microsoft.com/office/drawing/2014/main" xmlns="" id="{8CD3604A-57E1-482F-8911-104E0B519BA0}"/>
              </a:ext>
            </a:extLst>
          </p:cNvPr>
          <p:cNvCxnSpPr>
            <a:cxnSpLocks/>
          </p:cNvCxnSpPr>
          <p:nvPr/>
        </p:nvCxnSpPr>
        <p:spPr>
          <a:xfrm flipV="1">
            <a:off x="10073711" y="2461514"/>
            <a:ext cx="0" cy="459370"/>
          </a:xfrm>
          <a:prstGeom prst="straightConnector1">
            <a:avLst/>
          </a:prstGeom>
          <a:ln w="12700">
            <a:solidFill>
              <a:schemeClr val="bg2">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xmlns="" id="{B9AFBD75-3711-4FCA-8B8A-0CD6878E45B3}"/>
              </a:ext>
            </a:extLst>
          </p:cNvPr>
          <p:cNvSpPr/>
          <p:nvPr/>
        </p:nvSpPr>
        <p:spPr>
          <a:xfrm>
            <a:off x="8930144" y="850025"/>
            <a:ext cx="2756236" cy="1584700"/>
          </a:xfrm>
          <a:prstGeom prst="roundRect">
            <a:avLst/>
          </a:prstGeom>
          <a:solidFill>
            <a:srgbClr val="2E86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Derivation of vegetation and topographic Indices </a:t>
            </a:r>
          </a:p>
        </p:txBody>
      </p:sp>
      <p:cxnSp>
        <p:nvCxnSpPr>
          <p:cNvPr id="41" name="Straight Arrow Connector 40">
            <a:extLst>
              <a:ext uri="{FF2B5EF4-FFF2-40B4-BE49-F238E27FC236}">
                <a16:creationId xmlns:a16="http://schemas.microsoft.com/office/drawing/2014/main" xmlns="" id="{94585A1F-5836-4903-8E26-DF516C2A8CFE}"/>
              </a:ext>
            </a:extLst>
          </p:cNvPr>
          <p:cNvCxnSpPr>
            <a:cxnSpLocks/>
          </p:cNvCxnSpPr>
          <p:nvPr/>
        </p:nvCxnSpPr>
        <p:spPr>
          <a:xfrm rot="16200000">
            <a:off x="7843229" y="5488456"/>
            <a:ext cx="0" cy="822960"/>
          </a:xfrm>
          <a:prstGeom prst="straightConnector1">
            <a:avLst/>
          </a:prstGeom>
          <a:ln w="12700">
            <a:solidFill>
              <a:schemeClr val="bg2">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42" name="Text Placeholder 10">
            <a:extLst>
              <a:ext uri="{FF2B5EF4-FFF2-40B4-BE49-F238E27FC236}">
                <a16:creationId xmlns:a16="http://schemas.microsoft.com/office/drawing/2014/main" xmlns="" id="{02E75C79-9923-4215-B20F-064BF88F6016}"/>
              </a:ext>
            </a:extLst>
          </p:cNvPr>
          <p:cNvSpPr txBox="1">
            <a:spLocks/>
          </p:cNvSpPr>
          <p:nvPr/>
        </p:nvSpPr>
        <p:spPr>
          <a:xfrm>
            <a:off x="3034227" y="5036986"/>
            <a:ext cx="1604751" cy="1367964"/>
          </a:xfrm>
          <a:prstGeom prst="flowChartAlternateProcess">
            <a:avLst/>
          </a:prstGeom>
          <a:solidFill>
            <a:srgbClr val="2E8652"/>
          </a:solidFill>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l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l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9pPr>
          </a:lstStyle>
          <a:p>
            <a:pPr algn="ctr"/>
            <a:r>
              <a:rPr lang="en-US" sz="2400" dirty="0">
                <a:solidFill>
                  <a:schemeClr val="bg1"/>
                </a:solidFill>
              </a:rPr>
              <a:t>Climate Data</a:t>
            </a:r>
          </a:p>
        </p:txBody>
      </p:sp>
      <p:cxnSp>
        <p:nvCxnSpPr>
          <p:cNvPr id="43" name="Straight Arrow Connector 42">
            <a:extLst>
              <a:ext uri="{FF2B5EF4-FFF2-40B4-BE49-F238E27FC236}">
                <a16:creationId xmlns:a16="http://schemas.microsoft.com/office/drawing/2014/main" xmlns="" id="{026CC0A0-069F-4DBF-A9B2-A8D09E1FAAA7}"/>
              </a:ext>
            </a:extLst>
          </p:cNvPr>
          <p:cNvCxnSpPr>
            <a:cxnSpLocks/>
          </p:cNvCxnSpPr>
          <p:nvPr/>
        </p:nvCxnSpPr>
        <p:spPr>
          <a:xfrm>
            <a:off x="4050308" y="4655442"/>
            <a:ext cx="0" cy="365760"/>
          </a:xfrm>
          <a:prstGeom prst="straightConnector1">
            <a:avLst/>
          </a:prstGeom>
          <a:ln w="12700">
            <a:solidFill>
              <a:schemeClr val="bg2">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xmlns="" id="{73BF481C-13B7-4B80-AA99-D40EC8FC25F6}"/>
              </a:ext>
            </a:extLst>
          </p:cNvPr>
          <p:cNvGrpSpPr/>
          <p:nvPr/>
        </p:nvGrpSpPr>
        <p:grpSpPr>
          <a:xfrm>
            <a:off x="7052265" y="1388044"/>
            <a:ext cx="4600641" cy="4041060"/>
            <a:chOff x="2830923" y="4754881"/>
            <a:chExt cx="2402516" cy="2071640"/>
          </a:xfrm>
        </p:grpSpPr>
        <p:pic>
          <p:nvPicPr>
            <p:cNvPr id="3" name="Picture 2">
              <a:extLst>
                <a:ext uri="{FF2B5EF4-FFF2-40B4-BE49-F238E27FC236}">
                  <a16:creationId xmlns:a16="http://schemas.microsoft.com/office/drawing/2014/main" xmlns="" id="{A64696BE-3694-4354-A69F-88B8EB6509D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307" b="93450" l="9745" r="89805">
                          <a14:foregroundMark x1="37781" y1="17891" x2="37781" y2="17891"/>
                        </a14:backgroundRemoval>
                      </a14:imgEffect>
                    </a14:imgLayer>
                  </a14:imgProps>
                </a:ext>
              </a:extLst>
            </a:blip>
            <a:stretch>
              <a:fillRect/>
            </a:stretch>
          </p:blipFill>
          <p:spPr>
            <a:xfrm>
              <a:off x="3226019" y="4754881"/>
              <a:ext cx="2007420" cy="1884025"/>
            </a:xfrm>
            <a:prstGeom prst="rect">
              <a:avLst/>
            </a:prstGeom>
          </p:spPr>
        </p:pic>
        <p:sp>
          <p:nvSpPr>
            <p:cNvPr id="44" name="Text Placeholder 4">
              <a:extLst>
                <a:ext uri="{FF2B5EF4-FFF2-40B4-BE49-F238E27FC236}">
                  <a16:creationId xmlns:a16="http://schemas.microsoft.com/office/drawing/2014/main" xmlns="" id="{EF509B96-47BB-48D0-85FB-375FA580F659}"/>
                </a:ext>
              </a:extLst>
            </p:cNvPr>
            <p:cNvSpPr txBox="1">
              <a:spLocks/>
            </p:cNvSpPr>
            <p:nvPr/>
          </p:nvSpPr>
          <p:spPr>
            <a:xfrm>
              <a:off x="2830923" y="6480656"/>
              <a:ext cx="1926909" cy="345865"/>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effectLst/>
                  <a:uLnTx/>
                  <a:uFillTx/>
                  <a:latin typeface="Century Gothic" panose="020B0502020202020204" pitchFamily="34" charset="0"/>
                  <a:ea typeface="+mn-ea"/>
                  <a:cs typeface="+mn-cs"/>
                </a:rPr>
                <a:t>Image </a:t>
              </a:r>
              <a:r>
                <a:rPr kumimoji="0" lang="en-US" sz="1200" b="0" i="0" u="none" strike="noStrike" kern="1200" cap="none" spc="0" normalizeH="0" baseline="0" noProof="0" dirty="0" err="1">
                  <a:ln>
                    <a:noFill/>
                  </a:ln>
                  <a:effectLst/>
                  <a:uLnTx/>
                  <a:uFillTx/>
                  <a:latin typeface="Century Gothic" panose="020B0502020202020204" pitchFamily="34" charset="0"/>
                  <a:ea typeface="+mn-ea"/>
                  <a:cs typeface="+mn-cs"/>
                </a:rPr>
                <a:t>Credit:WorldClim</a:t>
              </a:r>
              <a:r>
                <a:rPr kumimoji="0" lang="en-US" sz="1200" b="0" i="0" u="none" strike="noStrike" kern="1200" cap="none" spc="0" normalizeH="0" baseline="0" noProof="0" dirty="0">
                  <a:ln>
                    <a:noFill/>
                  </a:ln>
                  <a:effectLst/>
                  <a:uLnTx/>
                  <a:uFillTx/>
                </a:rPr>
                <a:t> </a:t>
              </a:r>
            </a:p>
          </p:txBody>
        </p:sp>
      </p:grpSp>
    </p:spTree>
    <p:extLst>
      <p:ext uri="{BB962C8B-B14F-4D97-AF65-F5344CB8AC3E}">
        <p14:creationId xmlns:p14="http://schemas.microsoft.com/office/powerpoint/2010/main" val="400312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16"/>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21"/>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26"/>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1" presetClass="exit" presetSubtype="0" fill="hold" nodeType="withEffect">
                                  <p:stCondLst>
                                    <p:cond delay="0"/>
                                  </p:stCondLst>
                                  <p:childTnLst>
                                    <p:set>
                                      <p:cBhvr>
                                        <p:cTn id="60" dur="1" fill="hold">
                                          <p:stCondLst>
                                            <p:cond delay="0"/>
                                          </p:stCondLst>
                                        </p:cTn>
                                        <p:tgtEl>
                                          <p:spTgt spid="33"/>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par>
                                <p:cTn id="69" presetID="1" presetClass="exit" presetSubtype="0" fill="hold" nodeType="withEffect">
                                  <p:stCondLst>
                                    <p:cond delay="0"/>
                                  </p:stCondLst>
                                  <p:childTnLst>
                                    <p:set>
                                      <p:cBhvr>
                                        <p:cTn id="70" dur="1" fill="hold">
                                          <p:stCondLst>
                                            <p:cond delay="0"/>
                                          </p:stCondLst>
                                        </p:cTn>
                                        <p:tgtEl>
                                          <p:spTgt spid="4"/>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3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uiExpand="1" build="p" animBg="1"/>
      <p:bldP spid="19" grpId="0" animBg="1"/>
      <p:bldP spid="24" grpId="0" animBg="1"/>
      <p:bldP spid="31" grpId="0" animBg="1"/>
      <p:bldP spid="36" grpId="0" animBg="1"/>
      <p:bldP spid="38" grpId="0" animBg="1"/>
      <p:bldP spid="40" grpId="0" animBg="1"/>
      <p:bldP spid="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Field Data</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844549"/>
            <a:ext cx="8991608" cy="5494872"/>
          </a:xfrm>
          <a:prstGeom prst="rect">
            <a:avLst/>
          </a:prstGeom>
        </p:spPr>
      </p:pic>
      <p:grpSp>
        <p:nvGrpSpPr>
          <p:cNvPr id="9" name="Group 4"/>
          <p:cNvGrpSpPr>
            <a:grpSpLocks noChangeAspect="1"/>
          </p:cNvGrpSpPr>
          <p:nvPr/>
        </p:nvGrpSpPr>
        <p:grpSpPr bwMode="auto">
          <a:xfrm>
            <a:off x="9950453" y="3973513"/>
            <a:ext cx="1677988" cy="2152651"/>
            <a:chOff x="6268" y="2503"/>
            <a:chExt cx="1057" cy="1356"/>
          </a:xfrm>
        </p:grpSpPr>
        <p:sp>
          <p:nvSpPr>
            <p:cNvPr id="10" name="AutoShape 3"/>
            <p:cNvSpPr>
              <a:spLocks noChangeAspect="1" noChangeArrowheads="1" noTextEdit="1"/>
            </p:cNvSpPr>
            <p:nvPr/>
          </p:nvSpPr>
          <p:spPr bwMode="auto">
            <a:xfrm>
              <a:off x="6268" y="2508"/>
              <a:ext cx="908" cy="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1" name="Group 205"/>
            <p:cNvGrpSpPr>
              <a:grpSpLocks/>
            </p:cNvGrpSpPr>
            <p:nvPr/>
          </p:nvGrpSpPr>
          <p:grpSpPr bwMode="auto">
            <a:xfrm>
              <a:off x="6269" y="2503"/>
              <a:ext cx="1056" cy="1094"/>
              <a:chOff x="6269" y="2503"/>
              <a:chExt cx="1056" cy="1094"/>
            </a:xfrm>
          </p:grpSpPr>
          <p:sp>
            <p:nvSpPr>
              <p:cNvPr id="44" name="Rectangle 5"/>
              <p:cNvSpPr>
                <a:spLocks noChangeArrowheads="1"/>
              </p:cNvSpPr>
              <p:nvPr/>
            </p:nvSpPr>
            <p:spPr bwMode="auto">
              <a:xfrm>
                <a:off x="6269" y="2503"/>
                <a:ext cx="735"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900" b="1" i="0" u="none" strike="noStrike" cap="none" normalizeH="0" baseline="0" dirty="0">
                    <a:ln>
                      <a:noFill/>
                    </a:ln>
                    <a:solidFill>
                      <a:srgbClr val="000000"/>
                    </a:solidFill>
                    <a:effectLst/>
                    <a:latin typeface="Arial" panose="020B0604020202020204" pitchFamily="34" charset="0"/>
                  </a:rPr>
                  <a:t>Field Data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5" name="Oval 6"/>
              <p:cNvSpPr>
                <a:spLocks noChangeArrowheads="1"/>
              </p:cNvSpPr>
              <p:nvPr/>
            </p:nvSpPr>
            <p:spPr bwMode="auto">
              <a:xfrm>
                <a:off x="6369" y="2784"/>
                <a:ext cx="100" cy="123"/>
              </a:xfrm>
              <a:prstGeom prst="ellipse">
                <a:avLst/>
              </a:prstGeom>
              <a:solidFill>
                <a:srgbClr val="FF0000"/>
              </a:solidFill>
              <a:ln w="14288">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Rectangle 7"/>
              <p:cNvSpPr>
                <a:spLocks noChangeArrowheads="1"/>
              </p:cNvSpPr>
              <p:nvPr/>
            </p:nvSpPr>
            <p:spPr bwMode="auto">
              <a:xfrm>
                <a:off x="6618" y="2788"/>
                <a:ext cx="63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mn-lt"/>
                  </a:rPr>
                  <a:t>Train data</a:t>
                </a:r>
                <a:endParaRPr kumimoji="0" lang="en-US" altLang="en-US" sz="1600" b="0" i="0" u="none" strike="noStrike" cap="none" normalizeH="0" baseline="0" dirty="0">
                  <a:ln>
                    <a:noFill/>
                  </a:ln>
                  <a:solidFill>
                    <a:schemeClr val="tx1"/>
                  </a:solidFill>
                  <a:effectLst/>
                  <a:latin typeface="+mn-lt"/>
                </a:endParaRPr>
              </a:p>
            </p:txBody>
          </p:sp>
          <p:sp>
            <p:nvSpPr>
              <p:cNvPr id="47" name="Rectangle 8"/>
              <p:cNvSpPr>
                <a:spLocks noChangeArrowheads="1"/>
              </p:cNvSpPr>
              <p:nvPr/>
            </p:nvSpPr>
            <p:spPr bwMode="auto">
              <a:xfrm>
                <a:off x="6269" y="2961"/>
                <a:ext cx="295" cy="149"/>
              </a:xfrm>
              <a:prstGeom prst="rect">
                <a:avLst/>
              </a:prstGeom>
              <a:solidFill>
                <a:srgbClr val="C9F2D3"/>
              </a:solidFill>
              <a:ln w="635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 name="Rectangle 9"/>
              <p:cNvSpPr>
                <a:spLocks noChangeArrowheads="1"/>
              </p:cNvSpPr>
              <p:nvPr/>
            </p:nvSpPr>
            <p:spPr bwMode="auto">
              <a:xfrm>
                <a:off x="6618" y="2990"/>
                <a:ext cx="70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mn-lt"/>
                  </a:rPr>
                  <a:t>ESI Polygon</a:t>
                </a:r>
                <a:endParaRPr kumimoji="0" lang="en-US" altLang="en-US" sz="1600" b="0" i="0" u="none" strike="noStrike" cap="none" normalizeH="0" baseline="0">
                  <a:ln>
                    <a:noFill/>
                  </a:ln>
                  <a:solidFill>
                    <a:schemeClr val="tx1"/>
                  </a:solidFill>
                  <a:effectLst/>
                  <a:latin typeface="+mn-lt"/>
                </a:endParaRPr>
              </a:p>
            </p:txBody>
          </p:sp>
          <p:sp>
            <p:nvSpPr>
              <p:cNvPr id="49" name="Rectangle 10"/>
              <p:cNvSpPr>
                <a:spLocks noChangeArrowheads="1"/>
              </p:cNvSpPr>
              <p:nvPr/>
            </p:nvSpPr>
            <p:spPr bwMode="auto">
              <a:xfrm>
                <a:off x="6269" y="3164"/>
                <a:ext cx="27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mn-lt"/>
                  </a:rPr>
                  <a:t>DEM</a:t>
                </a:r>
                <a:endParaRPr kumimoji="0" lang="en-US" altLang="en-US" sz="1600" b="0" i="0" u="none" strike="noStrike" cap="none" normalizeH="0" baseline="0" dirty="0">
                  <a:ln>
                    <a:noFill/>
                  </a:ln>
                  <a:solidFill>
                    <a:schemeClr val="tx1"/>
                  </a:solidFill>
                  <a:effectLst/>
                  <a:latin typeface="+mn-lt"/>
                </a:endParaRPr>
              </a:p>
            </p:txBody>
          </p:sp>
          <p:sp>
            <p:nvSpPr>
              <p:cNvPr id="50" name="Line 11"/>
              <p:cNvSpPr>
                <a:spLocks noChangeShapeType="1"/>
              </p:cNvSpPr>
              <p:nvPr/>
            </p:nvSpPr>
            <p:spPr bwMode="auto">
              <a:xfrm>
                <a:off x="6540" y="3349"/>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Rectangle 12"/>
              <p:cNvSpPr>
                <a:spLocks noChangeArrowheads="1"/>
              </p:cNvSpPr>
              <p:nvPr/>
            </p:nvSpPr>
            <p:spPr bwMode="auto">
              <a:xfrm>
                <a:off x="6269" y="3349"/>
                <a:ext cx="271"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Rectangle 13"/>
              <p:cNvSpPr>
                <a:spLocks noChangeArrowheads="1"/>
              </p:cNvSpPr>
              <p:nvPr/>
            </p:nvSpPr>
            <p:spPr bwMode="auto">
              <a:xfrm>
                <a:off x="6269" y="3350"/>
                <a:ext cx="271" cy="2"/>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Rectangle 14"/>
              <p:cNvSpPr>
                <a:spLocks noChangeArrowheads="1"/>
              </p:cNvSpPr>
              <p:nvPr/>
            </p:nvSpPr>
            <p:spPr bwMode="auto">
              <a:xfrm>
                <a:off x="6269" y="3352"/>
                <a:ext cx="271" cy="1"/>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Rectangle 15"/>
              <p:cNvSpPr>
                <a:spLocks noChangeArrowheads="1"/>
              </p:cNvSpPr>
              <p:nvPr/>
            </p:nvSpPr>
            <p:spPr bwMode="auto">
              <a:xfrm>
                <a:off x="6269" y="3353"/>
                <a:ext cx="271" cy="1"/>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Rectangle 16"/>
              <p:cNvSpPr>
                <a:spLocks noChangeArrowheads="1"/>
              </p:cNvSpPr>
              <p:nvPr/>
            </p:nvSpPr>
            <p:spPr bwMode="auto">
              <a:xfrm>
                <a:off x="6269" y="3354"/>
                <a:ext cx="271" cy="2"/>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Rectangle 17"/>
              <p:cNvSpPr>
                <a:spLocks noChangeArrowheads="1"/>
              </p:cNvSpPr>
              <p:nvPr/>
            </p:nvSpPr>
            <p:spPr bwMode="auto">
              <a:xfrm>
                <a:off x="6269" y="3356"/>
                <a:ext cx="271" cy="1"/>
              </a:xfrm>
              <a:prstGeom prst="rect">
                <a:avLst/>
              </a:prstGeom>
              <a:solidFill>
                <a:srgbClr val="F7F7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Rectangle 18"/>
              <p:cNvSpPr>
                <a:spLocks noChangeArrowheads="1"/>
              </p:cNvSpPr>
              <p:nvPr/>
            </p:nvSpPr>
            <p:spPr bwMode="auto">
              <a:xfrm>
                <a:off x="6269" y="3357"/>
                <a:ext cx="271" cy="1"/>
              </a:xfrm>
              <a:prstGeom prst="rect">
                <a:avLst/>
              </a:prstGeom>
              <a:solidFill>
                <a:srgbClr val="F7F7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Rectangle 19"/>
              <p:cNvSpPr>
                <a:spLocks noChangeArrowheads="1"/>
              </p:cNvSpPr>
              <p:nvPr/>
            </p:nvSpPr>
            <p:spPr bwMode="auto">
              <a:xfrm>
                <a:off x="6269" y="3358"/>
                <a:ext cx="271" cy="2"/>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Rectangle 20"/>
              <p:cNvSpPr>
                <a:spLocks noChangeArrowheads="1"/>
              </p:cNvSpPr>
              <p:nvPr/>
            </p:nvSpPr>
            <p:spPr bwMode="auto">
              <a:xfrm>
                <a:off x="6269" y="3360"/>
                <a:ext cx="271" cy="1"/>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Rectangle 21"/>
              <p:cNvSpPr>
                <a:spLocks noChangeArrowheads="1"/>
              </p:cNvSpPr>
              <p:nvPr/>
            </p:nvSpPr>
            <p:spPr bwMode="auto">
              <a:xfrm>
                <a:off x="6269" y="3361"/>
                <a:ext cx="271" cy="1"/>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Rectangle 22"/>
              <p:cNvSpPr>
                <a:spLocks noChangeArrowheads="1"/>
              </p:cNvSpPr>
              <p:nvPr/>
            </p:nvSpPr>
            <p:spPr bwMode="auto">
              <a:xfrm>
                <a:off x="6269" y="3362"/>
                <a:ext cx="271" cy="2"/>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Rectangle 23"/>
              <p:cNvSpPr>
                <a:spLocks noChangeArrowheads="1"/>
              </p:cNvSpPr>
              <p:nvPr/>
            </p:nvSpPr>
            <p:spPr bwMode="auto">
              <a:xfrm>
                <a:off x="6269" y="3364"/>
                <a:ext cx="271" cy="1"/>
              </a:xfrm>
              <a:prstGeom prst="rect">
                <a:avLst/>
              </a:prstGeom>
              <a:solidFill>
                <a:srgbClr val="F0F0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Rectangle 24"/>
              <p:cNvSpPr>
                <a:spLocks noChangeArrowheads="1"/>
              </p:cNvSpPr>
              <p:nvPr/>
            </p:nvSpPr>
            <p:spPr bwMode="auto">
              <a:xfrm>
                <a:off x="6269" y="3365"/>
                <a:ext cx="271" cy="1"/>
              </a:xfrm>
              <a:prstGeom prst="rect">
                <a:avLst/>
              </a:prstGeom>
              <a:solidFill>
                <a:srgbClr val="F0F0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Rectangle 25"/>
              <p:cNvSpPr>
                <a:spLocks noChangeArrowheads="1"/>
              </p:cNvSpPr>
              <p:nvPr/>
            </p:nvSpPr>
            <p:spPr bwMode="auto">
              <a:xfrm>
                <a:off x="6269" y="3366"/>
                <a:ext cx="271" cy="2"/>
              </a:xfrm>
              <a:prstGeom prst="rect">
                <a:avLst/>
              </a:prstGeom>
              <a:solidFill>
                <a:srgbClr val="F0F0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Rectangle 26"/>
              <p:cNvSpPr>
                <a:spLocks noChangeArrowheads="1"/>
              </p:cNvSpPr>
              <p:nvPr/>
            </p:nvSpPr>
            <p:spPr bwMode="auto">
              <a:xfrm>
                <a:off x="6269" y="3368"/>
                <a:ext cx="271" cy="1"/>
              </a:xfrm>
              <a:prstGeom prst="rect">
                <a:avLst/>
              </a:prstGeom>
              <a:solidFill>
                <a:srgbClr val="EDED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Rectangle 27"/>
              <p:cNvSpPr>
                <a:spLocks noChangeArrowheads="1"/>
              </p:cNvSpPr>
              <p:nvPr/>
            </p:nvSpPr>
            <p:spPr bwMode="auto">
              <a:xfrm>
                <a:off x="6269" y="3369"/>
                <a:ext cx="271" cy="1"/>
              </a:xfrm>
              <a:prstGeom prst="rect">
                <a:avLst/>
              </a:prstGeom>
              <a:solidFill>
                <a:srgbClr val="EDED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Rectangle 28"/>
              <p:cNvSpPr>
                <a:spLocks noChangeArrowheads="1"/>
              </p:cNvSpPr>
              <p:nvPr/>
            </p:nvSpPr>
            <p:spPr bwMode="auto">
              <a:xfrm>
                <a:off x="6269" y="3370"/>
                <a:ext cx="271" cy="2"/>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Rectangle 29"/>
              <p:cNvSpPr>
                <a:spLocks noChangeArrowheads="1"/>
              </p:cNvSpPr>
              <p:nvPr/>
            </p:nvSpPr>
            <p:spPr bwMode="auto">
              <a:xfrm>
                <a:off x="6269" y="3372"/>
                <a:ext cx="271" cy="1"/>
              </a:xfrm>
              <a:prstGeom prst="rect">
                <a:avLst/>
              </a:prstGeom>
              <a:solidFill>
                <a:srgbClr val="EBEB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Rectangle 30"/>
              <p:cNvSpPr>
                <a:spLocks noChangeArrowheads="1"/>
              </p:cNvSpPr>
              <p:nvPr/>
            </p:nvSpPr>
            <p:spPr bwMode="auto">
              <a:xfrm>
                <a:off x="6269" y="3373"/>
                <a:ext cx="271" cy="2"/>
              </a:xfrm>
              <a:prstGeom prst="rect">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31"/>
              <p:cNvSpPr>
                <a:spLocks noChangeArrowheads="1"/>
              </p:cNvSpPr>
              <p:nvPr/>
            </p:nvSpPr>
            <p:spPr bwMode="auto">
              <a:xfrm>
                <a:off x="6269" y="3375"/>
                <a:ext cx="271" cy="1"/>
              </a:xfrm>
              <a:prstGeom prst="rect">
                <a:avLst/>
              </a:prstGeom>
              <a:solidFill>
                <a:srgbClr val="E8E8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Rectangle 32"/>
              <p:cNvSpPr>
                <a:spLocks noChangeArrowheads="1"/>
              </p:cNvSpPr>
              <p:nvPr/>
            </p:nvSpPr>
            <p:spPr bwMode="auto">
              <a:xfrm>
                <a:off x="6269" y="3376"/>
                <a:ext cx="271" cy="1"/>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Rectangle 33"/>
              <p:cNvSpPr>
                <a:spLocks noChangeArrowheads="1"/>
              </p:cNvSpPr>
              <p:nvPr/>
            </p:nvSpPr>
            <p:spPr bwMode="auto">
              <a:xfrm>
                <a:off x="6269" y="3377"/>
                <a:ext cx="271" cy="2"/>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Rectangle 34"/>
              <p:cNvSpPr>
                <a:spLocks noChangeArrowheads="1"/>
              </p:cNvSpPr>
              <p:nvPr/>
            </p:nvSpPr>
            <p:spPr bwMode="auto">
              <a:xfrm>
                <a:off x="6269" y="3379"/>
                <a:ext cx="271" cy="1"/>
              </a:xfrm>
              <a:prstGeom prst="rect">
                <a:avLst/>
              </a:prstGeom>
              <a:solidFill>
                <a:srgbClr val="E3E3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Rectangle 35"/>
              <p:cNvSpPr>
                <a:spLocks noChangeArrowheads="1"/>
              </p:cNvSpPr>
              <p:nvPr/>
            </p:nvSpPr>
            <p:spPr bwMode="auto">
              <a:xfrm>
                <a:off x="6269" y="3380"/>
                <a:ext cx="271" cy="1"/>
              </a:xfrm>
              <a:prstGeom prst="rect">
                <a:avLst/>
              </a:prstGeom>
              <a:solidFill>
                <a:srgbClr val="E3E3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Rectangle 36"/>
              <p:cNvSpPr>
                <a:spLocks noChangeArrowheads="1"/>
              </p:cNvSpPr>
              <p:nvPr/>
            </p:nvSpPr>
            <p:spPr bwMode="auto">
              <a:xfrm>
                <a:off x="6269" y="3381"/>
                <a:ext cx="271" cy="2"/>
              </a:xfrm>
              <a:prstGeom prst="rect">
                <a:avLst/>
              </a:prstGeom>
              <a:solidFill>
                <a:srgbClr val="E3E3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Rectangle 37"/>
              <p:cNvSpPr>
                <a:spLocks noChangeArrowheads="1"/>
              </p:cNvSpPr>
              <p:nvPr/>
            </p:nvSpPr>
            <p:spPr bwMode="auto">
              <a:xfrm>
                <a:off x="6269" y="3383"/>
                <a:ext cx="271" cy="1"/>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Rectangle 38"/>
              <p:cNvSpPr>
                <a:spLocks noChangeArrowheads="1"/>
              </p:cNvSpPr>
              <p:nvPr/>
            </p:nvSpPr>
            <p:spPr bwMode="auto">
              <a:xfrm>
                <a:off x="6269" y="3384"/>
                <a:ext cx="271" cy="1"/>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Rectangle 39"/>
              <p:cNvSpPr>
                <a:spLocks noChangeArrowheads="1"/>
              </p:cNvSpPr>
              <p:nvPr/>
            </p:nvSpPr>
            <p:spPr bwMode="auto">
              <a:xfrm>
                <a:off x="6269" y="3385"/>
                <a:ext cx="271" cy="2"/>
              </a:xfrm>
              <a:prstGeom prst="rect">
                <a:avLst/>
              </a:prstGeom>
              <a:solidFill>
                <a:srgbClr val="DEDE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Rectangle 40"/>
              <p:cNvSpPr>
                <a:spLocks noChangeArrowheads="1"/>
              </p:cNvSpPr>
              <p:nvPr/>
            </p:nvSpPr>
            <p:spPr bwMode="auto">
              <a:xfrm>
                <a:off x="6269" y="3387"/>
                <a:ext cx="271" cy="1"/>
              </a:xfrm>
              <a:prstGeom prst="rect">
                <a:avLst/>
              </a:prstGeom>
              <a:solidFill>
                <a:srgbClr val="DEDE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Rectangle 41"/>
              <p:cNvSpPr>
                <a:spLocks noChangeArrowheads="1"/>
              </p:cNvSpPr>
              <p:nvPr/>
            </p:nvSpPr>
            <p:spPr bwMode="auto">
              <a:xfrm>
                <a:off x="6269" y="3388"/>
                <a:ext cx="271" cy="1"/>
              </a:xfrm>
              <a:prstGeom prst="rect">
                <a:avLst/>
              </a:prstGeom>
              <a:solidFill>
                <a:srgbClr val="DBDB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Rectangle 42"/>
              <p:cNvSpPr>
                <a:spLocks noChangeArrowheads="1"/>
              </p:cNvSpPr>
              <p:nvPr/>
            </p:nvSpPr>
            <p:spPr bwMode="auto">
              <a:xfrm>
                <a:off x="6269" y="3389"/>
                <a:ext cx="271" cy="2"/>
              </a:xfrm>
              <a:prstGeom prst="rect">
                <a:avLst/>
              </a:prstGeom>
              <a:solidFill>
                <a:srgbClr val="DBDB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Rectangle 43"/>
              <p:cNvSpPr>
                <a:spLocks noChangeArrowheads="1"/>
              </p:cNvSpPr>
              <p:nvPr/>
            </p:nvSpPr>
            <p:spPr bwMode="auto">
              <a:xfrm>
                <a:off x="6269" y="3391"/>
                <a:ext cx="271" cy="1"/>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Rectangle 44"/>
              <p:cNvSpPr>
                <a:spLocks noChangeArrowheads="1"/>
              </p:cNvSpPr>
              <p:nvPr/>
            </p:nvSpPr>
            <p:spPr bwMode="auto">
              <a:xfrm>
                <a:off x="6269" y="3392"/>
                <a:ext cx="271" cy="1"/>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45"/>
              <p:cNvSpPr>
                <a:spLocks noChangeArrowheads="1"/>
              </p:cNvSpPr>
              <p:nvPr/>
            </p:nvSpPr>
            <p:spPr bwMode="auto">
              <a:xfrm>
                <a:off x="6269" y="3393"/>
                <a:ext cx="271" cy="2"/>
              </a:xfrm>
              <a:prstGeom prst="rect">
                <a:avLst/>
              </a:prstGeom>
              <a:solidFill>
                <a:srgbClr val="D6D6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46"/>
              <p:cNvSpPr>
                <a:spLocks noChangeArrowheads="1"/>
              </p:cNvSpPr>
              <p:nvPr/>
            </p:nvSpPr>
            <p:spPr bwMode="auto">
              <a:xfrm>
                <a:off x="6269" y="3395"/>
                <a:ext cx="271" cy="1"/>
              </a:xfrm>
              <a:prstGeom prst="rect">
                <a:avLst/>
              </a:prstGeom>
              <a:solidFill>
                <a:srgbClr val="D6D6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Rectangle 47"/>
              <p:cNvSpPr>
                <a:spLocks noChangeArrowheads="1"/>
              </p:cNvSpPr>
              <p:nvPr/>
            </p:nvSpPr>
            <p:spPr bwMode="auto">
              <a:xfrm>
                <a:off x="6269" y="3396"/>
                <a:ext cx="271" cy="1"/>
              </a:xfrm>
              <a:prstGeom prst="rect">
                <a:avLst/>
              </a:prstGeom>
              <a:solidFill>
                <a:srgbClr val="D6D6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Rectangle 48"/>
              <p:cNvSpPr>
                <a:spLocks noChangeArrowheads="1"/>
              </p:cNvSpPr>
              <p:nvPr/>
            </p:nvSpPr>
            <p:spPr bwMode="auto">
              <a:xfrm>
                <a:off x="6269" y="3397"/>
                <a:ext cx="271" cy="2"/>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Rectangle 49"/>
              <p:cNvSpPr>
                <a:spLocks noChangeArrowheads="1"/>
              </p:cNvSpPr>
              <p:nvPr/>
            </p:nvSpPr>
            <p:spPr bwMode="auto">
              <a:xfrm>
                <a:off x="6269" y="3399"/>
                <a:ext cx="271" cy="1"/>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Rectangle 50"/>
              <p:cNvSpPr>
                <a:spLocks noChangeArrowheads="1"/>
              </p:cNvSpPr>
              <p:nvPr/>
            </p:nvSpPr>
            <p:spPr bwMode="auto">
              <a:xfrm>
                <a:off x="6269" y="3400"/>
                <a:ext cx="271" cy="1"/>
              </a:xfrm>
              <a:prstGeom prst="rect">
                <a:avLst/>
              </a:prstGeom>
              <a:solidFill>
                <a:srgbClr val="D1D1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Rectangle 51"/>
              <p:cNvSpPr>
                <a:spLocks noChangeArrowheads="1"/>
              </p:cNvSpPr>
              <p:nvPr/>
            </p:nvSpPr>
            <p:spPr bwMode="auto">
              <a:xfrm>
                <a:off x="6269" y="3401"/>
                <a:ext cx="271" cy="2"/>
              </a:xfrm>
              <a:prstGeom prst="rect">
                <a:avLst/>
              </a:prstGeom>
              <a:solidFill>
                <a:srgbClr val="D1D1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Rectangle 52"/>
              <p:cNvSpPr>
                <a:spLocks noChangeArrowheads="1"/>
              </p:cNvSpPr>
              <p:nvPr/>
            </p:nvSpPr>
            <p:spPr bwMode="auto">
              <a:xfrm>
                <a:off x="6269" y="3403"/>
                <a:ext cx="271" cy="1"/>
              </a:xfrm>
              <a:prstGeom prst="rect">
                <a:avLst/>
              </a:prstGeom>
              <a:solidFill>
                <a:srgbClr val="CFCF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Rectangle 53"/>
              <p:cNvSpPr>
                <a:spLocks noChangeArrowheads="1"/>
              </p:cNvSpPr>
              <p:nvPr/>
            </p:nvSpPr>
            <p:spPr bwMode="auto">
              <a:xfrm>
                <a:off x="6269" y="3404"/>
                <a:ext cx="271" cy="2"/>
              </a:xfrm>
              <a:prstGeom prst="rect">
                <a:avLst/>
              </a:prstGeom>
              <a:solidFill>
                <a:srgbClr val="CFCF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Rectangle 54"/>
              <p:cNvSpPr>
                <a:spLocks noChangeArrowheads="1"/>
              </p:cNvSpPr>
              <p:nvPr/>
            </p:nvSpPr>
            <p:spPr bwMode="auto">
              <a:xfrm>
                <a:off x="6269" y="3406"/>
                <a:ext cx="271" cy="1"/>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Rectangle 55"/>
              <p:cNvSpPr>
                <a:spLocks noChangeArrowheads="1"/>
              </p:cNvSpPr>
              <p:nvPr/>
            </p:nvSpPr>
            <p:spPr bwMode="auto">
              <a:xfrm>
                <a:off x="6269" y="3407"/>
                <a:ext cx="271" cy="1"/>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Rectangle 56"/>
              <p:cNvSpPr>
                <a:spLocks noChangeArrowheads="1"/>
              </p:cNvSpPr>
              <p:nvPr/>
            </p:nvSpPr>
            <p:spPr bwMode="auto">
              <a:xfrm>
                <a:off x="6269" y="3408"/>
                <a:ext cx="271" cy="2"/>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Rectangle 57"/>
              <p:cNvSpPr>
                <a:spLocks noChangeArrowheads="1"/>
              </p:cNvSpPr>
              <p:nvPr/>
            </p:nvSpPr>
            <p:spPr bwMode="auto">
              <a:xfrm>
                <a:off x="6269" y="3410"/>
                <a:ext cx="271" cy="1"/>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Rectangle 58"/>
              <p:cNvSpPr>
                <a:spLocks noChangeArrowheads="1"/>
              </p:cNvSpPr>
              <p:nvPr/>
            </p:nvSpPr>
            <p:spPr bwMode="auto">
              <a:xfrm>
                <a:off x="6269" y="3411"/>
                <a:ext cx="271" cy="1"/>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Rectangle 59"/>
              <p:cNvSpPr>
                <a:spLocks noChangeArrowheads="1"/>
              </p:cNvSpPr>
              <p:nvPr/>
            </p:nvSpPr>
            <p:spPr bwMode="auto">
              <a:xfrm>
                <a:off x="6269" y="3412"/>
                <a:ext cx="271" cy="2"/>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Rectangle 60"/>
              <p:cNvSpPr>
                <a:spLocks noChangeArrowheads="1"/>
              </p:cNvSpPr>
              <p:nvPr/>
            </p:nvSpPr>
            <p:spPr bwMode="auto">
              <a:xfrm>
                <a:off x="6269" y="3414"/>
                <a:ext cx="271" cy="1"/>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Rectangle 61"/>
              <p:cNvSpPr>
                <a:spLocks noChangeArrowheads="1"/>
              </p:cNvSpPr>
              <p:nvPr/>
            </p:nvSpPr>
            <p:spPr bwMode="auto">
              <a:xfrm>
                <a:off x="6269" y="3415"/>
                <a:ext cx="271" cy="1"/>
              </a:xfrm>
              <a:prstGeom prst="rect">
                <a:avLst/>
              </a:prstGeom>
              <a:solidFill>
                <a:srgbClr val="C4C4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Rectangle 62"/>
              <p:cNvSpPr>
                <a:spLocks noChangeArrowheads="1"/>
              </p:cNvSpPr>
              <p:nvPr/>
            </p:nvSpPr>
            <p:spPr bwMode="auto">
              <a:xfrm>
                <a:off x="6269" y="3416"/>
                <a:ext cx="271" cy="2"/>
              </a:xfrm>
              <a:prstGeom prst="rect">
                <a:avLst/>
              </a:prstGeom>
              <a:solidFill>
                <a:srgbClr val="C4C4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Rectangle 63"/>
              <p:cNvSpPr>
                <a:spLocks noChangeArrowheads="1"/>
              </p:cNvSpPr>
              <p:nvPr/>
            </p:nvSpPr>
            <p:spPr bwMode="auto">
              <a:xfrm>
                <a:off x="6269" y="3418"/>
                <a:ext cx="271" cy="1"/>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Rectangle 64"/>
              <p:cNvSpPr>
                <a:spLocks noChangeArrowheads="1"/>
              </p:cNvSpPr>
              <p:nvPr/>
            </p:nvSpPr>
            <p:spPr bwMode="auto">
              <a:xfrm>
                <a:off x="6269" y="3419"/>
                <a:ext cx="271" cy="1"/>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Rectangle 65"/>
              <p:cNvSpPr>
                <a:spLocks noChangeArrowheads="1"/>
              </p:cNvSpPr>
              <p:nvPr/>
            </p:nvSpPr>
            <p:spPr bwMode="auto">
              <a:xfrm>
                <a:off x="6269" y="3420"/>
                <a:ext cx="271" cy="2"/>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Rectangle 66"/>
              <p:cNvSpPr>
                <a:spLocks noChangeArrowheads="1"/>
              </p:cNvSpPr>
              <p:nvPr/>
            </p:nvSpPr>
            <p:spPr bwMode="auto">
              <a:xfrm>
                <a:off x="6269" y="3422"/>
                <a:ext cx="271" cy="1"/>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Rectangle 67"/>
              <p:cNvSpPr>
                <a:spLocks noChangeArrowheads="1"/>
              </p:cNvSpPr>
              <p:nvPr/>
            </p:nvSpPr>
            <p:spPr bwMode="auto">
              <a:xfrm>
                <a:off x="6269" y="3423"/>
                <a:ext cx="271" cy="1"/>
              </a:xfrm>
              <a:prstGeom prst="rect">
                <a:avLst/>
              </a:prstGeom>
              <a:solidFill>
                <a:srgbClr val="BDBD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Rectangle 68"/>
              <p:cNvSpPr>
                <a:spLocks noChangeArrowheads="1"/>
              </p:cNvSpPr>
              <p:nvPr/>
            </p:nvSpPr>
            <p:spPr bwMode="auto">
              <a:xfrm>
                <a:off x="6269" y="3424"/>
                <a:ext cx="271" cy="2"/>
              </a:xfrm>
              <a:prstGeom prst="rect">
                <a:avLst/>
              </a:prstGeom>
              <a:solidFill>
                <a:srgbClr val="BDBD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Rectangle 69"/>
              <p:cNvSpPr>
                <a:spLocks noChangeArrowheads="1"/>
              </p:cNvSpPr>
              <p:nvPr/>
            </p:nvSpPr>
            <p:spPr bwMode="auto">
              <a:xfrm>
                <a:off x="6269" y="3426"/>
                <a:ext cx="271" cy="1"/>
              </a:xfrm>
              <a:prstGeom prst="rect">
                <a:avLst/>
              </a:prstGeom>
              <a:solidFill>
                <a:srgbClr val="BDBD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Rectangle 70"/>
              <p:cNvSpPr>
                <a:spLocks noChangeArrowheads="1"/>
              </p:cNvSpPr>
              <p:nvPr/>
            </p:nvSpPr>
            <p:spPr bwMode="auto">
              <a:xfrm>
                <a:off x="6269" y="3427"/>
                <a:ext cx="271" cy="1"/>
              </a:xfrm>
              <a:prstGeom prst="rect">
                <a:avLst/>
              </a:prstGeom>
              <a:solidFill>
                <a:srgbClr val="BABA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Rectangle 71"/>
              <p:cNvSpPr>
                <a:spLocks noChangeArrowheads="1"/>
              </p:cNvSpPr>
              <p:nvPr/>
            </p:nvSpPr>
            <p:spPr bwMode="auto">
              <a:xfrm>
                <a:off x="6269" y="3428"/>
                <a:ext cx="271" cy="2"/>
              </a:xfrm>
              <a:prstGeom prst="rect">
                <a:avLst/>
              </a:prstGeom>
              <a:solidFill>
                <a:srgbClr val="BABA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Rectangle 72"/>
              <p:cNvSpPr>
                <a:spLocks noChangeArrowheads="1"/>
              </p:cNvSpPr>
              <p:nvPr/>
            </p:nvSpPr>
            <p:spPr bwMode="auto">
              <a:xfrm>
                <a:off x="6269" y="3430"/>
                <a:ext cx="271" cy="1"/>
              </a:xfrm>
              <a:prstGeom prst="rect">
                <a:avLst/>
              </a:prstGeom>
              <a:solidFill>
                <a:srgbClr val="B8B8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Rectangle 73"/>
              <p:cNvSpPr>
                <a:spLocks noChangeArrowheads="1"/>
              </p:cNvSpPr>
              <p:nvPr/>
            </p:nvSpPr>
            <p:spPr bwMode="auto">
              <a:xfrm>
                <a:off x="6269" y="3431"/>
                <a:ext cx="271" cy="1"/>
              </a:xfrm>
              <a:prstGeom prst="rect">
                <a:avLst/>
              </a:prstGeom>
              <a:solidFill>
                <a:srgbClr val="B8B8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Rectangle 74"/>
              <p:cNvSpPr>
                <a:spLocks noChangeArrowheads="1"/>
              </p:cNvSpPr>
              <p:nvPr/>
            </p:nvSpPr>
            <p:spPr bwMode="auto">
              <a:xfrm>
                <a:off x="6269" y="3432"/>
                <a:ext cx="271" cy="2"/>
              </a:xfrm>
              <a:prstGeom prst="rect">
                <a:avLst/>
              </a:prstGeom>
              <a:solidFill>
                <a:srgbClr val="B5B5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Rectangle 75"/>
              <p:cNvSpPr>
                <a:spLocks noChangeArrowheads="1"/>
              </p:cNvSpPr>
              <p:nvPr/>
            </p:nvSpPr>
            <p:spPr bwMode="auto">
              <a:xfrm>
                <a:off x="6269" y="3434"/>
                <a:ext cx="271" cy="1"/>
              </a:xfrm>
              <a:prstGeom prst="rect">
                <a:avLst/>
              </a:prstGeom>
              <a:solidFill>
                <a:srgbClr val="B5B5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Rectangle 76"/>
              <p:cNvSpPr>
                <a:spLocks noChangeArrowheads="1"/>
              </p:cNvSpPr>
              <p:nvPr/>
            </p:nvSpPr>
            <p:spPr bwMode="auto">
              <a:xfrm>
                <a:off x="6269" y="3435"/>
                <a:ext cx="271" cy="1"/>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Rectangle 77"/>
              <p:cNvSpPr>
                <a:spLocks noChangeArrowheads="1"/>
              </p:cNvSpPr>
              <p:nvPr/>
            </p:nvSpPr>
            <p:spPr bwMode="auto">
              <a:xfrm>
                <a:off x="6269" y="3436"/>
                <a:ext cx="271" cy="2"/>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Rectangle 78"/>
              <p:cNvSpPr>
                <a:spLocks noChangeArrowheads="1"/>
              </p:cNvSpPr>
              <p:nvPr/>
            </p:nvSpPr>
            <p:spPr bwMode="auto">
              <a:xfrm>
                <a:off x="6269" y="3438"/>
                <a:ext cx="271" cy="1"/>
              </a:xfrm>
              <a:prstGeom prst="rect">
                <a:avLst/>
              </a:prstGeom>
              <a:solidFill>
                <a:srgbClr val="B0B0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Rectangle 79"/>
              <p:cNvSpPr>
                <a:spLocks noChangeArrowheads="1"/>
              </p:cNvSpPr>
              <p:nvPr/>
            </p:nvSpPr>
            <p:spPr bwMode="auto">
              <a:xfrm>
                <a:off x="6269" y="3439"/>
                <a:ext cx="271" cy="2"/>
              </a:xfrm>
              <a:prstGeom prst="rect">
                <a:avLst/>
              </a:prstGeom>
              <a:solidFill>
                <a:srgbClr val="B0B0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Rectangle 80"/>
              <p:cNvSpPr>
                <a:spLocks noChangeArrowheads="1"/>
              </p:cNvSpPr>
              <p:nvPr/>
            </p:nvSpPr>
            <p:spPr bwMode="auto">
              <a:xfrm>
                <a:off x="6269" y="3441"/>
                <a:ext cx="271" cy="1"/>
              </a:xfrm>
              <a:prstGeom prst="rect">
                <a:avLst/>
              </a:prstGeom>
              <a:solidFill>
                <a:srgbClr val="B0B0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Rectangle 81"/>
              <p:cNvSpPr>
                <a:spLocks noChangeArrowheads="1"/>
              </p:cNvSpPr>
              <p:nvPr/>
            </p:nvSpPr>
            <p:spPr bwMode="auto">
              <a:xfrm>
                <a:off x="6269" y="3442"/>
                <a:ext cx="271" cy="1"/>
              </a:xfrm>
              <a:prstGeom prst="rect">
                <a:avLst/>
              </a:prstGeom>
              <a:solidFill>
                <a:srgbClr val="ADAD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Rectangle 82"/>
              <p:cNvSpPr>
                <a:spLocks noChangeArrowheads="1"/>
              </p:cNvSpPr>
              <p:nvPr/>
            </p:nvSpPr>
            <p:spPr bwMode="auto">
              <a:xfrm>
                <a:off x="6269" y="3443"/>
                <a:ext cx="271" cy="2"/>
              </a:xfrm>
              <a:prstGeom prst="rect">
                <a:avLst/>
              </a:prstGeom>
              <a:solidFill>
                <a:srgbClr val="ADAD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Rectangle 83"/>
              <p:cNvSpPr>
                <a:spLocks noChangeArrowheads="1"/>
              </p:cNvSpPr>
              <p:nvPr/>
            </p:nvSpPr>
            <p:spPr bwMode="auto">
              <a:xfrm>
                <a:off x="6269" y="3445"/>
                <a:ext cx="271" cy="1"/>
              </a:xfrm>
              <a:prstGeom prst="rect">
                <a:avLst/>
              </a:prstGeom>
              <a:solidFill>
                <a:srgbClr val="ABAB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Rectangle 84"/>
              <p:cNvSpPr>
                <a:spLocks noChangeArrowheads="1"/>
              </p:cNvSpPr>
              <p:nvPr/>
            </p:nvSpPr>
            <p:spPr bwMode="auto">
              <a:xfrm>
                <a:off x="6269" y="3446"/>
                <a:ext cx="271" cy="1"/>
              </a:xfrm>
              <a:prstGeom prst="rect">
                <a:avLst/>
              </a:prstGeom>
              <a:solidFill>
                <a:srgbClr val="ABAB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Rectangle 85"/>
              <p:cNvSpPr>
                <a:spLocks noChangeArrowheads="1"/>
              </p:cNvSpPr>
              <p:nvPr/>
            </p:nvSpPr>
            <p:spPr bwMode="auto">
              <a:xfrm>
                <a:off x="6269" y="3447"/>
                <a:ext cx="271" cy="2"/>
              </a:xfrm>
              <a:prstGeom prst="rect">
                <a:avLst/>
              </a:prstGeom>
              <a:solidFill>
                <a:srgbClr val="A8A8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Rectangle 86"/>
              <p:cNvSpPr>
                <a:spLocks noChangeArrowheads="1"/>
              </p:cNvSpPr>
              <p:nvPr/>
            </p:nvSpPr>
            <p:spPr bwMode="auto">
              <a:xfrm>
                <a:off x="6269" y="3449"/>
                <a:ext cx="271" cy="1"/>
              </a:xfrm>
              <a:prstGeom prst="rect">
                <a:avLst/>
              </a:prstGeom>
              <a:solidFill>
                <a:srgbClr val="A8A8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Rectangle 87"/>
              <p:cNvSpPr>
                <a:spLocks noChangeArrowheads="1"/>
              </p:cNvSpPr>
              <p:nvPr/>
            </p:nvSpPr>
            <p:spPr bwMode="auto">
              <a:xfrm>
                <a:off x="6269" y="3450"/>
                <a:ext cx="271" cy="1"/>
              </a:xfrm>
              <a:prstGeom prst="rect">
                <a:avLst/>
              </a:prstGeom>
              <a:solidFill>
                <a:srgbClr val="A6A6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Rectangle 88"/>
              <p:cNvSpPr>
                <a:spLocks noChangeArrowheads="1"/>
              </p:cNvSpPr>
              <p:nvPr/>
            </p:nvSpPr>
            <p:spPr bwMode="auto">
              <a:xfrm>
                <a:off x="6269" y="3451"/>
                <a:ext cx="271" cy="2"/>
              </a:xfrm>
              <a:prstGeom prst="rect">
                <a:avLst/>
              </a:prstGeom>
              <a:solidFill>
                <a:srgbClr val="A6A6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Rectangle 89"/>
              <p:cNvSpPr>
                <a:spLocks noChangeArrowheads="1"/>
              </p:cNvSpPr>
              <p:nvPr/>
            </p:nvSpPr>
            <p:spPr bwMode="auto">
              <a:xfrm>
                <a:off x="6269" y="3453"/>
                <a:ext cx="271" cy="1"/>
              </a:xfrm>
              <a:prstGeom prst="rect">
                <a:avLst/>
              </a:prstGeom>
              <a:solidFill>
                <a:srgbClr val="A3A3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Rectangle 90"/>
              <p:cNvSpPr>
                <a:spLocks noChangeArrowheads="1"/>
              </p:cNvSpPr>
              <p:nvPr/>
            </p:nvSpPr>
            <p:spPr bwMode="auto">
              <a:xfrm>
                <a:off x="6269" y="3454"/>
                <a:ext cx="271" cy="1"/>
              </a:xfrm>
              <a:prstGeom prst="rect">
                <a:avLst/>
              </a:prstGeom>
              <a:solidFill>
                <a:srgbClr val="A3A3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Rectangle 91"/>
              <p:cNvSpPr>
                <a:spLocks noChangeArrowheads="1"/>
              </p:cNvSpPr>
              <p:nvPr/>
            </p:nvSpPr>
            <p:spPr bwMode="auto">
              <a:xfrm>
                <a:off x="6269" y="3455"/>
                <a:ext cx="271" cy="2"/>
              </a:xfrm>
              <a:prstGeom prst="rect">
                <a:avLst/>
              </a:prstGeom>
              <a:solidFill>
                <a:srgbClr val="A3A3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Rectangle 92"/>
              <p:cNvSpPr>
                <a:spLocks noChangeArrowheads="1"/>
              </p:cNvSpPr>
              <p:nvPr/>
            </p:nvSpPr>
            <p:spPr bwMode="auto">
              <a:xfrm>
                <a:off x="6269" y="3457"/>
                <a:ext cx="271" cy="1"/>
              </a:xfrm>
              <a:prstGeom prst="rect">
                <a:avLst/>
              </a:prstGeom>
              <a:solidFill>
                <a:srgbClr val="A1A1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Rectangle 93"/>
              <p:cNvSpPr>
                <a:spLocks noChangeArrowheads="1"/>
              </p:cNvSpPr>
              <p:nvPr/>
            </p:nvSpPr>
            <p:spPr bwMode="auto">
              <a:xfrm>
                <a:off x="6269" y="3458"/>
                <a:ext cx="271" cy="1"/>
              </a:xfrm>
              <a:prstGeom prst="rect">
                <a:avLst/>
              </a:prstGeom>
              <a:solidFill>
                <a:srgbClr val="A1A1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Rectangle 94"/>
              <p:cNvSpPr>
                <a:spLocks noChangeArrowheads="1"/>
              </p:cNvSpPr>
              <p:nvPr/>
            </p:nvSpPr>
            <p:spPr bwMode="auto">
              <a:xfrm>
                <a:off x="6269" y="3459"/>
                <a:ext cx="271" cy="2"/>
              </a:xfrm>
              <a:prstGeom prst="rect">
                <a:avLst/>
              </a:prstGeom>
              <a:solidFill>
                <a:srgbClr val="9E9E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Rectangle 95"/>
              <p:cNvSpPr>
                <a:spLocks noChangeArrowheads="1"/>
              </p:cNvSpPr>
              <p:nvPr/>
            </p:nvSpPr>
            <p:spPr bwMode="auto">
              <a:xfrm>
                <a:off x="6269" y="3461"/>
                <a:ext cx="271" cy="1"/>
              </a:xfrm>
              <a:prstGeom prst="rect">
                <a:avLst/>
              </a:prstGeom>
              <a:solidFill>
                <a:srgbClr val="9E9E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Rectangle 96"/>
              <p:cNvSpPr>
                <a:spLocks noChangeArrowheads="1"/>
              </p:cNvSpPr>
              <p:nvPr/>
            </p:nvSpPr>
            <p:spPr bwMode="auto">
              <a:xfrm>
                <a:off x="6269" y="3462"/>
                <a:ext cx="271" cy="1"/>
              </a:xfrm>
              <a:prstGeom prst="rect">
                <a:avLst/>
              </a:prstGeom>
              <a:solidFill>
                <a:srgbClr val="9C9C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Rectangle 97"/>
              <p:cNvSpPr>
                <a:spLocks noChangeArrowheads="1"/>
              </p:cNvSpPr>
              <p:nvPr/>
            </p:nvSpPr>
            <p:spPr bwMode="auto">
              <a:xfrm>
                <a:off x="6269" y="3463"/>
                <a:ext cx="271" cy="2"/>
              </a:xfrm>
              <a:prstGeom prst="rect">
                <a:avLst/>
              </a:prstGeom>
              <a:solidFill>
                <a:srgbClr val="9C9C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Rectangle 98"/>
              <p:cNvSpPr>
                <a:spLocks noChangeArrowheads="1"/>
              </p:cNvSpPr>
              <p:nvPr/>
            </p:nvSpPr>
            <p:spPr bwMode="auto">
              <a:xfrm>
                <a:off x="6269" y="3465"/>
                <a:ext cx="271" cy="1"/>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Rectangle 99"/>
              <p:cNvSpPr>
                <a:spLocks noChangeArrowheads="1"/>
              </p:cNvSpPr>
              <p:nvPr/>
            </p:nvSpPr>
            <p:spPr bwMode="auto">
              <a:xfrm>
                <a:off x="6269" y="3466"/>
                <a:ext cx="271" cy="1"/>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Rectangle 100"/>
              <p:cNvSpPr>
                <a:spLocks noChangeArrowheads="1"/>
              </p:cNvSpPr>
              <p:nvPr/>
            </p:nvSpPr>
            <p:spPr bwMode="auto">
              <a:xfrm>
                <a:off x="6269" y="3467"/>
                <a:ext cx="271" cy="2"/>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Rectangle 101"/>
              <p:cNvSpPr>
                <a:spLocks noChangeArrowheads="1"/>
              </p:cNvSpPr>
              <p:nvPr/>
            </p:nvSpPr>
            <p:spPr bwMode="auto">
              <a:xfrm>
                <a:off x="6269" y="3469"/>
                <a:ext cx="271" cy="1"/>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Rectangle 102"/>
              <p:cNvSpPr>
                <a:spLocks noChangeArrowheads="1"/>
              </p:cNvSpPr>
              <p:nvPr/>
            </p:nvSpPr>
            <p:spPr bwMode="auto">
              <a:xfrm>
                <a:off x="6269" y="3470"/>
                <a:ext cx="271" cy="2"/>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Rectangle 103"/>
              <p:cNvSpPr>
                <a:spLocks noChangeArrowheads="1"/>
              </p:cNvSpPr>
              <p:nvPr/>
            </p:nvSpPr>
            <p:spPr bwMode="auto">
              <a:xfrm>
                <a:off x="6269" y="3472"/>
                <a:ext cx="271" cy="1"/>
              </a:xfrm>
              <a:prstGeom prst="rect">
                <a:avLst/>
              </a:prstGeom>
              <a:solidFill>
                <a:srgbClr val="9494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Rectangle 104"/>
              <p:cNvSpPr>
                <a:spLocks noChangeArrowheads="1"/>
              </p:cNvSpPr>
              <p:nvPr/>
            </p:nvSpPr>
            <p:spPr bwMode="auto">
              <a:xfrm>
                <a:off x="6269" y="3473"/>
                <a:ext cx="271" cy="1"/>
              </a:xfrm>
              <a:prstGeom prst="rect">
                <a:avLst/>
              </a:prstGeom>
              <a:solidFill>
                <a:srgbClr val="9494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Rectangle 105"/>
              <p:cNvSpPr>
                <a:spLocks noChangeArrowheads="1"/>
              </p:cNvSpPr>
              <p:nvPr/>
            </p:nvSpPr>
            <p:spPr bwMode="auto">
              <a:xfrm>
                <a:off x="6269" y="3474"/>
                <a:ext cx="271" cy="2"/>
              </a:xfrm>
              <a:prstGeom prst="rect">
                <a:avLst/>
              </a:prstGeom>
              <a:solidFill>
                <a:srgbClr val="9191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Rectangle 106"/>
              <p:cNvSpPr>
                <a:spLocks noChangeArrowheads="1"/>
              </p:cNvSpPr>
              <p:nvPr/>
            </p:nvSpPr>
            <p:spPr bwMode="auto">
              <a:xfrm>
                <a:off x="6269" y="3476"/>
                <a:ext cx="271" cy="1"/>
              </a:xfrm>
              <a:prstGeom prst="rect">
                <a:avLst/>
              </a:prstGeom>
              <a:solidFill>
                <a:srgbClr val="9191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Rectangle 107"/>
              <p:cNvSpPr>
                <a:spLocks noChangeArrowheads="1"/>
              </p:cNvSpPr>
              <p:nvPr/>
            </p:nvSpPr>
            <p:spPr bwMode="auto">
              <a:xfrm>
                <a:off x="6269" y="3477"/>
                <a:ext cx="271" cy="1"/>
              </a:xfrm>
              <a:prstGeom prst="rect">
                <a:avLst/>
              </a:prstGeom>
              <a:solidFill>
                <a:srgbClr val="8F8F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Rectangle 108"/>
              <p:cNvSpPr>
                <a:spLocks noChangeArrowheads="1"/>
              </p:cNvSpPr>
              <p:nvPr/>
            </p:nvSpPr>
            <p:spPr bwMode="auto">
              <a:xfrm>
                <a:off x="6269" y="3478"/>
                <a:ext cx="271" cy="2"/>
              </a:xfrm>
              <a:prstGeom prst="rect">
                <a:avLst/>
              </a:prstGeom>
              <a:solidFill>
                <a:srgbClr val="8F8F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Rectangle 109"/>
              <p:cNvSpPr>
                <a:spLocks noChangeArrowheads="1"/>
              </p:cNvSpPr>
              <p:nvPr/>
            </p:nvSpPr>
            <p:spPr bwMode="auto">
              <a:xfrm>
                <a:off x="6269" y="3480"/>
                <a:ext cx="271" cy="1"/>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Rectangle 110"/>
              <p:cNvSpPr>
                <a:spLocks noChangeArrowheads="1"/>
              </p:cNvSpPr>
              <p:nvPr/>
            </p:nvSpPr>
            <p:spPr bwMode="auto">
              <a:xfrm>
                <a:off x="6269" y="3481"/>
                <a:ext cx="271" cy="1"/>
              </a:xfrm>
              <a:prstGeom prst="rect">
                <a:avLst/>
              </a:prstGeom>
              <a:solidFill>
                <a:srgbClr val="8C8C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Rectangle 111"/>
              <p:cNvSpPr>
                <a:spLocks noChangeArrowheads="1"/>
              </p:cNvSpPr>
              <p:nvPr/>
            </p:nvSpPr>
            <p:spPr bwMode="auto">
              <a:xfrm>
                <a:off x="6269" y="3482"/>
                <a:ext cx="271" cy="2"/>
              </a:xfrm>
              <a:prstGeom prst="rect">
                <a:avLst/>
              </a:prstGeom>
              <a:solidFill>
                <a:srgbClr val="8A8A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Rectangle 112"/>
              <p:cNvSpPr>
                <a:spLocks noChangeArrowheads="1"/>
              </p:cNvSpPr>
              <p:nvPr/>
            </p:nvSpPr>
            <p:spPr bwMode="auto">
              <a:xfrm>
                <a:off x="6269" y="3484"/>
                <a:ext cx="271" cy="1"/>
              </a:xfrm>
              <a:prstGeom prst="rect">
                <a:avLst/>
              </a:prstGeom>
              <a:solidFill>
                <a:srgbClr val="8A8A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Rectangle 113"/>
              <p:cNvSpPr>
                <a:spLocks noChangeArrowheads="1"/>
              </p:cNvSpPr>
              <p:nvPr/>
            </p:nvSpPr>
            <p:spPr bwMode="auto">
              <a:xfrm>
                <a:off x="6269" y="3485"/>
                <a:ext cx="271" cy="1"/>
              </a:xfrm>
              <a:prstGeom prst="rect">
                <a:avLst/>
              </a:prstGeom>
              <a:solidFill>
                <a:srgbClr val="8A8A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Rectangle 114"/>
              <p:cNvSpPr>
                <a:spLocks noChangeArrowheads="1"/>
              </p:cNvSpPr>
              <p:nvPr/>
            </p:nvSpPr>
            <p:spPr bwMode="auto">
              <a:xfrm>
                <a:off x="6269" y="3486"/>
                <a:ext cx="271" cy="2"/>
              </a:xfrm>
              <a:prstGeom prst="rect">
                <a:avLst/>
              </a:prstGeom>
              <a:solidFill>
                <a:srgbClr val="8787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Rectangle 115"/>
              <p:cNvSpPr>
                <a:spLocks noChangeArrowheads="1"/>
              </p:cNvSpPr>
              <p:nvPr/>
            </p:nvSpPr>
            <p:spPr bwMode="auto">
              <a:xfrm>
                <a:off x="6269" y="3488"/>
                <a:ext cx="271" cy="1"/>
              </a:xfrm>
              <a:prstGeom prst="rect">
                <a:avLst/>
              </a:prstGeom>
              <a:solidFill>
                <a:srgbClr val="8787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Rectangle 116"/>
              <p:cNvSpPr>
                <a:spLocks noChangeArrowheads="1"/>
              </p:cNvSpPr>
              <p:nvPr/>
            </p:nvSpPr>
            <p:spPr bwMode="auto">
              <a:xfrm>
                <a:off x="6269" y="3489"/>
                <a:ext cx="271" cy="1"/>
              </a:xfrm>
              <a:prstGeom prst="rect">
                <a:avLst/>
              </a:prstGeom>
              <a:solidFill>
                <a:srgbClr val="8585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Rectangle 117"/>
              <p:cNvSpPr>
                <a:spLocks noChangeArrowheads="1"/>
              </p:cNvSpPr>
              <p:nvPr/>
            </p:nvSpPr>
            <p:spPr bwMode="auto">
              <a:xfrm>
                <a:off x="6269" y="3490"/>
                <a:ext cx="271" cy="2"/>
              </a:xfrm>
              <a:prstGeom prst="rect">
                <a:avLst/>
              </a:prstGeom>
              <a:solidFill>
                <a:srgbClr val="8585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Rectangle 118"/>
              <p:cNvSpPr>
                <a:spLocks noChangeArrowheads="1"/>
              </p:cNvSpPr>
              <p:nvPr/>
            </p:nvSpPr>
            <p:spPr bwMode="auto">
              <a:xfrm>
                <a:off x="6269" y="3492"/>
                <a:ext cx="271" cy="1"/>
              </a:xfrm>
              <a:prstGeom prst="rect">
                <a:avLst/>
              </a:prstGeom>
              <a:solidFill>
                <a:srgbClr val="8282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Rectangle 119"/>
              <p:cNvSpPr>
                <a:spLocks noChangeArrowheads="1"/>
              </p:cNvSpPr>
              <p:nvPr/>
            </p:nvSpPr>
            <p:spPr bwMode="auto">
              <a:xfrm>
                <a:off x="6269" y="3493"/>
                <a:ext cx="271" cy="1"/>
              </a:xfrm>
              <a:prstGeom prst="rect">
                <a:avLst/>
              </a:prstGeom>
              <a:solidFill>
                <a:srgbClr val="8282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Rectangle 120"/>
              <p:cNvSpPr>
                <a:spLocks noChangeArrowheads="1"/>
              </p:cNvSpPr>
              <p:nvPr/>
            </p:nvSpPr>
            <p:spPr bwMode="auto">
              <a:xfrm>
                <a:off x="6269" y="3494"/>
                <a:ext cx="271" cy="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21"/>
              <p:cNvSpPr>
                <a:spLocks noChangeArrowheads="1"/>
              </p:cNvSpPr>
              <p:nvPr/>
            </p:nvSpPr>
            <p:spPr bwMode="auto">
              <a:xfrm>
                <a:off x="6269" y="3496"/>
                <a:ext cx="271" cy="1"/>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Rectangle 122"/>
              <p:cNvSpPr>
                <a:spLocks noChangeArrowheads="1"/>
              </p:cNvSpPr>
              <p:nvPr/>
            </p:nvSpPr>
            <p:spPr bwMode="auto">
              <a:xfrm>
                <a:off x="6269" y="3497"/>
                <a:ext cx="271" cy="1"/>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Rectangle 123"/>
              <p:cNvSpPr>
                <a:spLocks noChangeArrowheads="1"/>
              </p:cNvSpPr>
              <p:nvPr/>
            </p:nvSpPr>
            <p:spPr bwMode="auto">
              <a:xfrm>
                <a:off x="6618" y="3294"/>
                <a:ext cx="67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mn-lt"/>
                  </a:rPr>
                  <a:t>High : 3449</a:t>
                </a:r>
                <a:endParaRPr kumimoji="0" lang="en-US" altLang="en-US" sz="1600" b="0" i="0" u="none" strike="noStrike" cap="none" normalizeH="0" baseline="0">
                  <a:ln>
                    <a:noFill/>
                  </a:ln>
                  <a:solidFill>
                    <a:schemeClr val="tx1"/>
                  </a:solidFill>
                  <a:effectLst/>
                  <a:latin typeface="+mn-lt"/>
                </a:endParaRPr>
              </a:p>
            </p:txBody>
          </p:sp>
          <p:sp>
            <p:nvSpPr>
              <p:cNvPr id="163" name="Line 124"/>
              <p:cNvSpPr>
                <a:spLocks noChangeShapeType="1"/>
              </p:cNvSpPr>
              <p:nvPr/>
            </p:nvSpPr>
            <p:spPr bwMode="auto">
              <a:xfrm>
                <a:off x="6540" y="3489"/>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4" name="Rectangle 125"/>
              <p:cNvSpPr>
                <a:spLocks noChangeArrowheads="1"/>
              </p:cNvSpPr>
              <p:nvPr/>
            </p:nvSpPr>
            <p:spPr bwMode="auto">
              <a:xfrm>
                <a:off x="6269" y="3489"/>
                <a:ext cx="271" cy="1"/>
              </a:xfrm>
              <a:prstGeom prst="rect">
                <a:avLst/>
              </a:prstGeom>
              <a:solidFill>
                <a:srgbClr val="7D7D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Rectangle 126"/>
              <p:cNvSpPr>
                <a:spLocks noChangeArrowheads="1"/>
              </p:cNvSpPr>
              <p:nvPr/>
            </p:nvSpPr>
            <p:spPr bwMode="auto">
              <a:xfrm>
                <a:off x="6269" y="3490"/>
                <a:ext cx="271" cy="2"/>
              </a:xfrm>
              <a:prstGeom prst="rect">
                <a:avLst/>
              </a:prstGeom>
              <a:solidFill>
                <a:srgbClr val="7A7A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127"/>
              <p:cNvSpPr>
                <a:spLocks noChangeArrowheads="1"/>
              </p:cNvSpPr>
              <p:nvPr/>
            </p:nvSpPr>
            <p:spPr bwMode="auto">
              <a:xfrm>
                <a:off x="6269" y="3492"/>
                <a:ext cx="271" cy="1"/>
              </a:xfrm>
              <a:prstGeom prst="rect">
                <a:avLst/>
              </a:prstGeom>
              <a:solidFill>
                <a:srgbClr val="7A7A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Rectangle 128"/>
              <p:cNvSpPr>
                <a:spLocks noChangeArrowheads="1"/>
              </p:cNvSpPr>
              <p:nvPr/>
            </p:nvSpPr>
            <p:spPr bwMode="auto">
              <a:xfrm>
                <a:off x="6269" y="3493"/>
                <a:ext cx="271" cy="1"/>
              </a:xfrm>
              <a:prstGeom prst="rect">
                <a:avLst/>
              </a:prstGeom>
              <a:solidFill>
                <a:srgbClr val="7878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Rectangle 129"/>
              <p:cNvSpPr>
                <a:spLocks noChangeArrowheads="1"/>
              </p:cNvSpPr>
              <p:nvPr/>
            </p:nvSpPr>
            <p:spPr bwMode="auto">
              <a:xfrm>
                <a:off x="6269" y="3494"/>
                <a:ext cx="271" cy="2"/>
              </a:xfrm>
              <a:prstGeom prst="rect">
                <a:avLst/>
              </a:prstGeom>
              <a:solidFill>
                <a:srgbClr val="7878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Rectangle 130"/>
              <p:cNvSpPr>
                <a:spLocks noChangeArrowheads="1"/>
              </p:cNvSpPr>
              <p:nvPr/>
            </p:nvSpPr>
            <p:spPr bwMode="auto">
              <a:xfrm>
                <a:off x="6269" y="3496"/>
                <a:ext cx="271" cy="1"/>
              </a:xfrm>
              <a:prstGeom prst="rect">
                <a:avLst/>
              </a:prstGeom>
              <a:solidFill>
                <a:srgbClr val="7575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Rectangle 131"/>
              <p:cNvSpPr>
                <a:spLocks noChangeArrowheads="1"/>
              </p:cNvSpPr>
              <p:nvPr/>
            </p:nvSpPr>
            <p:spPr bwMode="auto">
              <a:xfrm>
                <a:off x="6269" y="3497"/>
                <a:ext cx="271" cy="1"/>
              </a:xfrm>
              <a:prstGeom prst="rect">
                <a:avLst/>
              </a:prstGeom>
              <a:solidFill>
                <a:srgbClr val="7575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Rectangle 132"/>
              <p:cNvSpPr>
                <a:spLocks noChangeArrowheads="1"/>
              </p:cNvSpPr>
              <p:nvPr/>
            </p:nvSpPr>
            <p:spPr bwMode="auto">
              <a:xfrm>
                <a:off x="6269" y="3498"/>
                <a:ext cx="271" cy="2"/>
              </a:xfrm>
              <a:prstGeom prst="rect">
                <a:avLst/>
              </a:prstGeom>
              <a:solidFill>
                <a:srgbClr val="7373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Rectangle 133"/>
              <p:cNvSpPr>
                <a:spLocks noChangeArrowheads="1"/>
              </p:cNvSpPr>
              <p:nvPr/>
            </p:nvSpPr>
            <p:spPr bwMode="auto">
              <a:xfrm>
                <a:off x="6269" y="3500"/>
                <a:ext cx="271" cy="1"/>
              </a:xfrm>
              <a:prstGeom prst="rect">
                <a:avLst/>
              </a:prstGeom>
              <a:solidFill>
                <a:srgbClr val="7373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Rectangle 134"/>
              <p:cNvSpPr>
                <a:spLocks noChangeArrowheads="1"/>
              </p:cNvSpPr>
              <p:nvPr/>
            </p:nvSpPr>
            <p:spPr bwMode="auto">
              <a:xfrm>
                <a:off x="6269" y="3501"/>
                <a:ext cx="271" cy="2"/>
              </a:xfrm>
              <a:prstGeom prst="rect">
                <a:avLst/>
              </a:prstGeom>
              <a:solidFill>
                <a:srgbClr val="7070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Rectangle 135"/>
              <p:cNvSpPr>
                <a:spLocks noChangeArrowheads="1"/>
              </p:cNvSpPr>
              <p:nvPr/>
            </p:nvSpPr>
            <p:spPr bwMode="auto">
              <a:xfrm>
                <a:off x="6269" y="3503"/>
                <a:ext cx="271" cy="1"/>
              </a:xfrm>
              <a:prstGeom prst="rect">
                <a:avLst/>
              </a:prstGeom>
              <a:solidFill>
                <a:srgbClr val="7070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136"/>
              <p:cNvSpPr>
                <a:spLocks noChangeArrowheads="1"/>
              </p:cNvSpPr>
              <p:nvPr/>
            </p:nvSpPr>
            <p:spPr bwMode="auto">
              <a:xfrm>
                <a:off x="6269" y="3504"/>
                <a:ext cx="271" cy="1"/>
              </a:xfrm>
              <a:prstGeom prst="rect">
                <a:avLst/>
              </a:prstGeom>
              <a:solidFill>
                <a:srgbClr val="7070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Rectangle 137"/>
              <p:cNvSpPr>
                <a:spLocks noChangeArrowheads="1"/>
              </p:cNvSpPr>
              <p:nvPr/>
            </p:nvSpPr>
            <p:spPr bwMode="auto">
              <a:xfrm>
                <a:off x="6269" y="3505"/>
                <a:ext cx="271" cy="2"/>
              </a:xfrm>
              <a:prstGeom prst="rect">
                <a:avLst/>
              </a:prstGeom>
              <a:solidFill>
                <a:srgbClr val="6E6E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Rectangle 138"/>
              <p:cNvSpPr>
                <a:spLocks noChangeArrowheads="1"/>
              </p:cNvSpPr>
              <p:nvPr/>
            </p:nvSpPr>
            <p:spPr bwMode="auto">
              <a:xfrm>
                <a:off x="6269" y="3507"/>
                <a:ext cx="271" cy="1"/>
              </a:xfrm>
              <a:prstGeom prst="rect">
                <a:avLst/>
              </a:prstGeom>
              <a:solidFill>
                <a:srgbClr val="6E6E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Rectangle 139"/>
              <p:cNvSpPr>
                <a:spLocks noChangeArrowheads="1"/>
              </p:cNvSpPr>
              <p:nvPr/>
            </p:nvSpPr>
            <p:spPr bwMode="auto">
              <a:xfrm>
                <a:off x="6269" y="3508"/>
                <a:ext cx="271" cy="1"/>
              </a:xfrm>
              <a:prstGeom prst="rect">
                <a:avLst/>
              </a:prstGeom>
              <a:solidFill>
                <a:srgbClr val="6B6B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Rectangle 140"/>
              <p:cNvSpPr>
                <a:spLocks noChangeArrowheads="1"/>
              </p:cNvSpPr>
              <p:nvPr/>
            </p:nvSpPr>
            <p:spPr bwMode="auto">
              <a:xfrm>
                <a:off x="6269" y="3509"/>
                <a:ext cx="271" cy="2"/>
              </a:xfrm>
              <a:prstGeom prst="rect">
                <a:avLst/>
              </a:prstGeom>
              <a:solidFill>
                <a:srgbClr val="6B6B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Rectangle 141"/>
              <p:cNvSpPr>
                <a:spLocks noChangeArrowheads="1"/>
              </p:cNvSpPr>
              <p:nvPr/>
            </p:nvSpPr>
            <p:spPr bwMode="auto">
              <a:xfrm>
                <a:off x="6269" y="3511"/>
                <a:ext cx="271" cy="1"/>
              </a:xfrm>
              <a:prstGeom prst="rect">
                <a:avLst/>
              </a:prstGeom>
              <a:solidFill>
                <a:srgbClr val="696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Rectangle 142"/>
              <p:cNvSpPr>
                <a:spLocks noChangeArrowheads="1"/>
              </p:cNvSpPr>
              <p:nvPr/>
            </p:nvSpPr>
            <p:spPr bwMode="auto">
              <a:xfrm>
                <a:off x="6269" y="3512"/>
                <a:ext cx="271" cy="1"/>
              </a:xfrm>
              <a:prstGeom prst="rect">
                <a:avLst/>
              </a:prstGeom>
              <a:solidFill>
                <a:srgbClr val="696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Rectangle 143"/>
              <p:cNvSpPr>
                <a:spLocks noChangeArrowheads="1"/>
              </p:cNvSpPr>
              <p:nvPr/>
            </p:nvSpPr>
            <p:spPr bwMode="auto">
              <a:xfrm>
                <a:off x="6269" y="3513"/>
                <a:ext cx="271" cy="2"/>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Rectangle 144"/>
              <p:cNvSpPr>
                <a:spLocks noChangeArrowheads="1"/>
              </p:cNvSpPr>
              <p:nvPr/>
            </p:nvSpPr>
            <p:spPr bwMode="auto">
              <a:xfrm>
                <a:off x="6269" y="3515"/>
                <a:ext cx="271" cy="1"/>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Rectangle 145"/>
              <p:cNvSpPr>
                <a:spLocks noChangeArrowheads="1"/>
              </p:cNvSpPr>
              <p:nvPr/>
            </p:nvSpPr>
            <p:spPr bwMode="auto">
              <a:xfrm>
                <a:off x="6269" y="3516"/>
                <a:ext cx="271" cy="1"/>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146"/>
              <p:cNvSpPr>
                <a:spLocks noChangeArrowheads="1"/>
              </p:cNvSpPr>
              <p:nvPr/>
            </p:nvSpPr>
            <p:spPr bwMode="auto">
              <a:xfrm>
                <a:off x="6269" y="3517"/>
                <a:ext cx="271" cy="2"/>
              </a:xfrm>
              <a:prstGeom prst="rect">
                <a:avLst/>
              </a:prstGeom>
              <a:solidFill>
                <a:srgbClr val="636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Rectangle 147"/>
              <p:cNvSpPr>
                <a:spLocks noChangeArrowheads="1"/>
              </p:cNvSpPr>
              <p:nvPr/>
            </p:nvSpPr>
            <p:spPr bwMode="auto">
              <a:xfrm>
                <a:off x="6269" y="3519"/>
                <a:ext cx="271" cy="1"/>
              </a:xfrm>
              <a:prstGeom prst="rect">
                <a:avLst/>
              </a:prstGeom>
              <a:solidFill>
                <a:srgbClr val="636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Rectangle 148"/>
              <p:cNvSpPr>
                <a:spLocks noChangeArrowheads="1"/>
              </p:cNvSpPr>
              <p:nvPr/>
            </p:nvSpPr>
            <p:spPr bwMode="auto">
              <a:xfrm>
                <a:off x="6269" y="3520"/>
                <a:ext cx="271" cy="1"/>
              </a:xfrm>
              <a:prstGeom prst="rect">
                <a:avLst/>
              </a:prstGeom>
              <a:solidFill>
                <a:srgbClr val="6161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Rectangle 149"/>
              <p:cNvSpPr>
                <a:spLocks noChangeArrowheads="1"/>
              </p:cNvSpPr>
              <p:nvPr/>
            </p:nvSpPr>
            <p:spPr bwMode="auto">
              <a:xfrm>
                <a:off x="6269" y="3521"/>
                <a:ext cx="271" cy="2"/>
              </a:xfrm>
              <a:prstGeom prst="rect">
                <a:avLst/>
              </a:prstGeom>
              <a:solidFill>
                <a:srgbClr val="6161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Rectangle 150"/>
              <p:cNvSpPr>
                <a:spLocks noChangeArrowheads="1"/>
              </p:cNvSpPr>
              <p:nvPr/>
            </p:nvSpPr>
            <p:spPr bwMode="auto">
              <a:xfrm>
                <a:off x="6269" y="3523"/>
                <a:ext cx="271" cy="1"/>
              </a:xfrm>
              <a:prstGeom prst="rect">
                <a:avLst/>
              </a:prstGeom>
              <a:solidFill>
                <a:srgbClr val="5E5E5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Rectangle 151"/>
              <p:cNvSpPr>
                <a:spLocks noChangeArrowheads="1"/>
              </p:cNvSpPr>
              <p:nvPr/>
            </p:nvSpPr>
            <p:spPr bwMode="auto">
              <a:xfrm>
                <a:off x="6269" y="3524"/>
                <a:ext cx="271" cy="1"/>
              </a:xfrm>
              <a:prstGeom prst="rect">
                <a:avLst/>
              </a:prstGeom>
              <a:solidFill>
                <a:srgbClr val="5E5E5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Rectangle 152"/>
              <p:cNvSpPr>
                <a:spLocks noChangeArrowheads="1"/>
              </p:cNvSpPr>
              <p:nvPr/>
            </p:nvSpPr>
            <p:spPr bwMode="auto">
              <a:xfrm>
                <a:off x="6269" y="3525"/>
                <a:ext cx="271" cy="2"/>
              </a:xfrm>
              <a:prstGeom prst="rect">
                <a:avLst/>
              </a:prstGeom>
              <a:solidFill>
                <a:srgbClr val="5C5C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Rectangle 153"/>
              <p:cNvSpPr>
                <a:spLocks noChangeArrowheads="1"/>
              </p:cNvSpPr>
              <p:nvPr/>
            </p:nvSpPr>
            <p:spPr bwMode="auto">
              <a:xfrm>
                <a:off x="6269" y="3527"/>
                <a:ext cx="271" cy="1"/>
              </a:xfrm>
              <a:prstGeom prst="rect">
                <a:avLst/>
              </a:prstGeom>
              <a:solidFill>
                <a:srgbClr val="5C5C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Rectangle 154"/>
              <p:cNvSpPr>
                <a:spLocks noChangeArrowheads="1"/>
              </p:cNvSpPr>
              <p:nvPr/>
            </p:nvSpPr>
            <p:spPr bwMode="auto">
              <a:xfrm>
                <a:off x="6269" y="3528"/>
                <a:ext cx="271" cy="1"/>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Rectangle 155"/>
              <p:cNvSpPr>
                <a:spLocks noChangeArrowheads="1"/>
              </p:cNvSpPr>
              <p:nvPr/>
            </p:nvSpPr>
            <p:spPr bwMode="auto">
              <a:xfrm>
                <a:off x="6269" y="3529"/>
                <a:ext cx="271" cy="2"/>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Rectangle 156"/>
              <p:cNvSpPr>
                <a:spLocks noChangeArrowheads="1"/>
              </p:cNvSpPr>
              <p:nvPr/>
            </p:nvSpPr>
            <p:spPr bwMode="auto">
              <a:xfrm>
                <a:off x="6269" y="3531"/>
                <a:ext cx="271" cy="1"/>
              </a:xfrm>
              <a:prstGeom prst="rect">
                <a:avLst/>
              </a:prstGeom>
              <a:solidFill>
                <a:srgbClr val="59595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Rectangle 157"/>
              <p:cNvSpPr>
                <a:spLocks noChangeArrowheads="1"/>
              </p:cNvSpPr>
              <p:nvPr/>
            </p:nvSpPr>
            <p:spPr bwMode="auto">
              <a:xfrm>
                <a:off x="6269" y="3532"/>
                <a:ext cx="271" cy="2"/>
              </a:xfrm>
              <a:prstGeom prst="rect">
                <a:avLst/>
              </a:prstGeom>
              <a:solidFill>
                <a:srgbClr val="5757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Rectangle 158"/>
              <p:cNvSpPr>
                <a:spLocks noChangeArrowheads="1"/>
              </p:cNvSpPr>
              <p:nvPr/>
            </p:nvSpPr>
            <p:spPr bwMode="auto">
              <a:xfrm>
                <a:off x="6269" y="3534"/>
                <a:ext cx="271" cy="1"/>
              </a:xfrm>
              <a:prstGeom prst="rect">
                <a:avLst/>
              </a:prstGeom>
              <a:solidFill>
                <a:srgbClr val="5757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Rectangle 159"/>
              <p:cNvSpPr>
                <a:spLocks noChangeArrowheads="1"/>
              </p:cNvSpPr>
              <p:nvPr/>
            </p:nvSpPr>
            <p:spPr bwMode="auto">
              <a:xfrm>
                <a:off x="6269" y="3535"/>
                <a:ext cx="271" cy="1"/>
              </a:xfrm>
              <a:prstGeom prst="rect">
                <a:avLst/>
              </a:prstGeom>
              <a:solidFill>
                <a:srgbClr val="5454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Rectangle 160"/>
              <p:cNvSpPr>
                <a:spLocks noChangeArrowheads="1"/>
              </p:cNvSpPr>
              <p:nvPr/>
            </p:nvSpPr>
            <p:spPr bwMode="auto">
              <a:xfrm>
                <a:off x="6269" y="3536"/>
                <a:ext cx="271" cy="2"/>
              </a:xfrm>
              <a:prstGeom prst="rect">
                <a:avLst/>
              </a:prstGeom>
              <a:solidFill>
                <a:srgbClr val="5454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Rectangle 161"/>
              <p:cNvSpPr>
                <a:spLocks noChangeArrowheads="1"/>
              </p:cNvSpPr>
              <p:nvPr/>
            </p:nvSpPr>
            <p:spPr bwMode="auto">
              <a:xfrm>
                <a:off x="6269" y="3538"/>
                <a:ext cx="271" cy="1"/>
              </a:xfrm>
              <a:prstGeom prst="rect">
                <a:avLst/>
              </a:prstGeom>
              <a:solidFill>
                <a:srgbClr val="5252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Rectangle 162"/>
              <p:cNvSpPr>
                <a:spLocks noChangeArrowheads="1"/>
              </p:cNvSpPr>
              <p:nvPr/>
            </p:nvSpPr>
            <p:spPr bwMode="auto">
              <a:xfrm>
                <a:off x="6269" y="3539"/>
                <a:ext cx="271" cy="1"/>
              </a:xfrm>
              <a:prstGeom prst="rect">
                <a:avLst/>
              </a:prstGeom>
              <a:solidFill>
                <a:srgbClr val="5252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Rectangle 163"/>
              <p:cNvSpPr>
                <a:spLocks noChangeArrowheads="1"/>
              </p:cNvSpPr>
              <p:nvPr/>
            </p:nvSpPr>
            <p:spPr bwMode="auto">
              <a:xfrm>
                <a:off x="6269" y="3540"/>
                <a:ext cx="271" cy="2"/>
              </a:xfrm>
              <a:prstGeom prst="rect">
                <a:avLst/>
              </a:prstGeom>
              <a:solidFill>
                <a:srgbClr val="4F4F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Rectangle 164"/>
              <p:cNvSpPr>
                <a:spLocks noChangeArrowheads="1"/>
              </p:cNvSpPr>
              <p:nvPr/>
            </p:nvSpPr>
            <p:spPr bwMode="auto">
              <a:xfrm>
                <a:off x="6269" y="3542"/>
                <a:ext cx="271" cy="1"/>
              </a:xfrm>
              <a:prstGeom prst="rect">
                <a:avLst/>
              </a:prstGeom>
              <a:solidFill>
                <a:srgbClr val="4F4F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Rectangle 165"/>
              <p:cNvSpPr>
                <a:spLocks noChangeArrowheads="1"/>
              </p:cNvSpPr>
              <p:nvPr/>
            </p:nvSpPr>
            <p:spPr bwMode="auto">
              <a:xfrm>
                <a:off x="6269" y="3543"/>
                <a:ext cx="271" cy="1"/>
              </a:xfrm>
              <a:prstGeom prst="rect">
                <a:avLst/>
              </a:prstGeom>
              <a:solidFill>
                <a:srgbClr val="4F4F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Rectangle 166"/>
              <p:cNvSpPr>
                <a:spLocks noChangeArrowheads="1"/>
              </p:cNvSpPr>
              <p:nvPr/>
            </p:nvSpPr>
            <p:spPr bwMode="auto">
              <a:xfrm>
                <a:off x="6269" y="3544"/>
                <a:ext cx="271" cy="2"/>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167"/>
              <p:cNvSpPr>
                <a:spLocks noChangeArrowheads="1"/>
              </p:cNvSpPr>
              <p:nvPr/>
            </p:nvSpPr>
            <p:spPr bwMode="auto">
              <a:xfrm>
                <a:off x="6269" y="3546"/>
                <a:ext cx="271" cy="1"/>
              </a:xfrm>
              <a:prstGeom prst="rect">
                <a:avLst/>
              </a:prstGeom>
              <a:solidFill>
                <a:srgbClr val="4D4D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Rectangle 168"/>
              <p:cNvSpPr>
                <a:spLocks noChangeArrowheads="1"/>
              </p:cNvSpPr>
              <p:nvPr/>
            </p:nvSpPr>
            <p:spPr bwMode="auto">
              <a:xfrm>
                <a:off x="6269" y="3547"/>
                <a:ext cx="271" cy="1"/>
              </a:xfrm>
              <a:prstGeom prst="rect">
                <a:avLst/>
              </a:prstGeom>
              <a:solidFill>
                <a:srgbClr val="4A4A4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Rectangle 169"/>
              <p:cNvSpPr>
                <a:spLocks noChangeArrowheads="1"/>
              </p:cNvSpPr>
              <p:nvPr/>
            </p:nvSpPr>
            <p:spPr bwMode="auto">
              <a:xfrm>
                <a:off x="6269" y="3548"/>
                <a:ext cx="271" cy="2"/>
              </a:xfrm>
              <a:prstGeom prst="rect">
                <a:avLst/>
              </a:prstGeom>
              <a:solidFill>
                <a:srgbClr val="4A4A4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Rectangle 170"/>
              <p:cNvSpPr>
                <a:spLocks noChangeArrowheads="1"/>
              </p:cNvSpPr>
              <p:nvPr/>
            </p:nvSpPr>
            <p:spPr bwMode="auto">
              <a:xfrm>
                <a:off x="6269" y="3550"/>
                <a:ext cx="271" cy="1"/>
              </a:xfrm>
              <a:prstGeom prst="rect">
                <a:avLst/>
              </a:prstGeom>
              <a:solidFill>
                <a:srgbClr val="4747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Rectangle 171"/>
              <p:cNvSpPr>
                <a:spLocks noChangeArrowheads="1"/>
              </p:cNvSpPr>
              <p:nvPr/>
            </p:nvSpPr>
            <p:spPr bwMode="auto">
              <a:xfrm>
                <a:off x="6269" y="3551"/>
                <a:ext cx="271" cy="1"/>
              </a:xfrm>
              <a:prstGeom prst="rect">
                <a:avLst/>
              </a:prstGeom>
              <a:solidFill>
                <a:srgbClr val="4747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Rectangle 172"/>
              <p:cNvSpPr>
                <a:spLocks noChangeArrowheads="1"/>
              </p:cNvSpPr>
              <p:nvPr/>
            </p:nvSpPr>
            <p:spPr bwMode="auto">
              <a:xfrm>
                <a:off x="6269" y="3552"/>
                <a:ext cx="271" cy="2"/>
              </a:xfrm>
              <a:prstGeom prst="rect">
                <a:avLst/>
              </a:prstGeom>
              <a:solidFill>
                <a:srgbClr val="4545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Rectangle 173"/>
              <p:cNvSpPr>
                <a:spLocks noChangeArrowheads="1"/>
              </p:cNvSpPr>
              <p:nvPr/>
            </p:nvSpPr>
            <p:spPr bwMode="auto">
              <a:xfrm>
                <a:off x="6269" y="3554"/>
                <a:ext cx="271" cy="1"/>
              </a:xfrm>
              <a:prstGeom prst="rect">
                <a:avLst/>
              </a:prstGeom>
              <a:solidFill>
                <a:srgbClr val="4545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Rectangle 174"/>
              <p:cNvSpPr>
                <a:spLocks noChangeArrowheads="1"/>
              </p:cNvSpPr>
              <p:nvPr/>
            </p:nvSpPr>
            <p:spPr bwMode="auto">
              <a:xfrm>
                <a:off x="6269" y="3555"/>
                <a:ext cx="271" cy="1"/>
              </a:xfrm>
              <a:prstGeom prst="rect">
                <a:avLst/>
              </a:prstGeom>
              <a:solidFill>
                <a:srgbClr val="4242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Rectangle 175"/>
              <p:cNvSpPr>
                <a:spLocks noChangeArrowheads="1"/>
              </p:cNvSpPr>
              <p:nvPr/>
            </p:nvSpPr>
            <p:spPr bwMode="auto">
              <a:xfrm>
                <a:off x="6269" y="3556"/>
                <a:ext cx="271" cy="2"/>
              </a:xfrm>
              <a:prstGeom prst="rect">
                <a:avLst/>
              </a:prstGeom>
              <a:solidFill>
                <a:srgbClr val="4242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Rectangle 176"/>
              <p:cNvSpPr>
                <a:spLocks noChangeArrowheads="1"/>
              </p:cNvSpPr>
              <p:nvPr/>
            </p:nvSpPr>
            <p:spPr bwMode="auto">
              <a:xfrm>
                <a:off x="6269" y="3558"/>
                <a:ext cx="271" cy="1"/>
              </a:xfrm>
              <a:prstGeom prst="rect">
                <a:avLst/>
              </a:prstGeom>
              <a:solidFill>
                <a:srgbClr val="4242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Rectangle 177"/>
              <p:cNvSpPr>
                <a:spLocks noChangeArrowheads="1"/>
              </p:cNvSpPr>
              <p:nvPr/>
            </p:nvSpPr>
            <p:spPr bwMode="auto">
              <a:xfrm>
                <a:off x="6269" y="3559"/>
                <a:ext cx="271" cy="1"/>
              </a:xfrm>
              <a:prstGeom prst="rect">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Rectangle 178"/>
              <p:cNvSpPr>
                <a:spLocks noChangeArrowheads="1"/>
              </p:cNvSpPr>
              <p:nvPr/>
            </p:nvSpPr>
            <p:spPr bwMode="auto">
              <a:xfrm>
                <a:off x="6269" y="3560"/>
                <a:ext cx="271" cy="2"/>
              </a:xfrm>
              <a:prstGeom prst="rect">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Rectangle 179"/>
              <p:cNvSpPr>
                <a:spLocks noChangeArrowheads="1"/>
              </p:cNvSpPr>
              <p:nvPr/>
            </p:nvSpPr>
            <p:spPr bwMode="auto">
              <a:xfrm>
                <a:off x="6269" y="3562"/>
                <a:ext cx="271" cy="1"/>
              </a:xfrm>
              <a:prstGeom prst="rect">
                <a:avLst/>
              </a:prstGeom>
              <a:solidFill>
                <a:srgbClr val="3D3D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Rectangle 180"/>
              <p:cNvSpPr>
                <a:spLocks noChangeArrowheads="1"/>
              </p:cNvSpPr>
              <p:nvPr/>
            </p:nvSpPr>
            <p:spPr bwMode="auto">
              <a:xfrm>
                <a:off x="6269" y="3563"/>
                <a:ext cx="271" cy="2"/>
              </a:xfrm>
              <a:prstGeom prst="rect">
                <a:avLst/>
              </a:prstGeom>
              <a:solidFill>
                <a:srgbClr val="3D3D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Rectangle 181"/>
              <p:cNvSpPr>
                <a:spLocks noChangeArrowheads="1"/>
              </p:cNvSpPr>
              <p:nvPr/>
            </p:nvSpPr>
            <p:spPr bwMode="auto">
              <a:xfrm>
                <a:off x="6269" y="3565"/>
                <a:ext cx="271" cy="1"/>
              </a:xfrm>
              <a:prstGeom prst="rect">
                <a:avLst/>
              </a:prstGeom>
              <a:solidFill>
                <a:srgbClr val="3B3B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Rectangle 182"/>
              <p:cNvSpPr>
                <a:spLocks noChangeArrowheads="1"/>
              </p:cNvSpPr>
              <p:nvPr/>
            </p:nvSpPr>
            <p:spPr bwMode="auto">
              <a:xfrm>
                <a:off x="6269" y="3566"/>
                <a:ext cx="271" cy="1"/>
              </a:xfrm>
              <a:prstGeom prst="rect">
                <a:avLst/>
              </a:prstGeom>
              <a:solidFill>
                <a:srgbClr val="3B3B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Rectangle 183"/>
              <p:cNvSpPr>
                <a:spLocks noChangeArrowheads="1"/>
              </p:cNvSpPr>
              <p:nvPr/>
            </p:nvSpPr>
            <p:spPr bwMode="auto">
              <a:xfrm>
                <a:off x="6269" y="3567"/>
                <a:ext cx="271" cy="2"/>
              </a:xfrm>
              <a:prstGeom prst="rect">
                <a:avLst/>
              </a:prstGeom>
              <a:solidFill>
                <a:srgbClr val="3838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Rectangle 184"/>
              <p:cNvSpPr>
                <a:spLocks noChangeArrowheads="1"/>
              </p:cNvSpPr>
              <p:nvPr/>
            </p:nvSpPr>
            <p:spPr bwMode="auto">
              <a:xfrm>
                <a:off x="6269" y="3569"/>
                <a:ext cx="271" cy="1"/>
              </a:xfrm>
              <a:prstGeom prst="rect">
                <a:avLst/>
              </a:prstGeom>
              <a:solidFill>
                <a:srgbClr val="3838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Rectangle 185"/>
              <p:cNvSpPr>
                <a:spLocks noChangeArrowheads="1"/>
              </p:cNvSpPr>
              <p:nvPr/>
            </p:nvSpPr>
            <p:spPr bwMode="auto">
              <a:xfrm>
                <a:off x="6269" y="3570"/>
                <a:ext cx="271" cy="1"/>
              </a:xfrm>
              <a:prstGeom prst="rect">
                <a:avLst/>
              </a:prstGeom>
              <a:solidFill>
                <a:srgbClr val="3838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Rectangle 186"/>
              <p:cNvSpPr>
                <a:spLocks noChangeArrowheads="1"/>
              </p:cNvSpPr>
              <p:nvPr/>
            </p:nvSpPr>
            <p:spPr bwMode="auto">
              <a:xfrm>
                <a:off x="6269" y="3571"/>
                <a:ext cx="271" cy="2"/>
              </a:xfrm>
              <a:prstGeom prst="rect">
                <a:avLst/>
              </a:prstGeom>
              <a:solidFill>
                <a:srgbClr val="3636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Rectangle 187"/>
              <p:cNvSpPr>
                <a:spLocks noChangeArrowheads="1"/>
              </p:cNvSpPr>
              <p:nvPr/>
            </p:nvSpPr>
            <p:spPr bwMode="auto">
              <a:xfrm>
                <a:off x="6269" y="3573"/>
                <a:ext cx="271" cy="1"/>
              </a:xfrm>
              <a:prstGeom prst="rect">
                <a:avLst/>
              </a:prstGeom>
              <a:solidFill>
                <a:srgbClr val="3636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Rectangle 188"/>
              <p:cNvSpPr>
                <a:spLocks noChangeArrowheads="1"/>
              </p:cNvSpPr>
              <p:nvPr/>
            </p:nvSpPr>
            <p:spPr bwMode="auto">
              <a:xfrm>
                <a:off x="6269" y="3574"/>
                <a:ext cx="271" cy="1"/>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Rectangle 189"/>
              <p:cNvSpPr>
                <a:spLocks noChangeArrowheads="1"/>
              </p:cNvSpPr>
              <p:nvPr/>
            </p:nvSpPr>
            <p:spPr bwMode="auto">
              <a:xfrm>
                <a:off x="6269" y="3575"/>
                <a:ext cx="271" cy="2"/>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Rectangle 190"/>
              <p:cNvSpPr>
                <a:spLocks noChangeArrowheads="1"/>
              </p:cNvSpPr>
              <p:nvPr/>
            </p:nvSpPr>
            <p:spPr bwMode="auto">
              <a:xfrm>
                <a:off x="6269" y="3577"/>
                <a:ext cx="271" cy="1"/>
              </a:xfrm>
              <a:prstGeom prst="rect">
                <a:avLst/>
              </a:prstGeom>
              <a:solidFill>
                <a:srgbClr val="3030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Rectangle 191"/>
              <p:cNvSpPr>
                <a:spLocks noChangeArrowheads="1"/>
              </p:cNvSpPr>
              <p:nvPr/>
            </p:nvSpPr>
            <p:spPr bwMode="auto">
              <a:xfrm>
                <a:off x="6269" y="3578"/>
                <a:ext cx="271" cy="1"/>
              </a:xfrm>
              <a:prstGeom prst="rect">
                <a:avLst/>
              </a:prstGeom>
              <a:solidFill>
                <a:srgbClr val="3030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 name="Rectangle 192"/>
              <p:cNvSpPr>
                <a:spLocks noChangeArrowheads="1"/>
              </p:cNvSpPr>
              <p:nvPr/>
            </p:nvSpPr>
            <p:spPr bwMode="auto">
              <a:xfrm>
                <a:off x="6269" y="3579"/>
                <a:ext cx="271" cy="2"/>
              </a:xfrm>
              <a:prstGeom prst="rect">
                <a:avLst/>
              </a:prstGeom>
              <a:solidFill>
                <a:srgbClr val="2E2E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 name="Rectangle 193"/>
              <p:cNvSpPr>
                <a:spLocks noChangeArrowheads="1"/>
              </p:cNvSpPr>
              <p:nvPr/>
            </p:nvSpPr>
            <p:spPr bwMode="auto">
              <a:xfrm>
                <a:off x="6269" y="3581"/>
                <a:ext cx="271" cy="1"/>
              </a:xfrm>
              <a:prstGeom prst="rect">
                <a:avLst/>
              </a:prstGeom>
              <a:solidFill>
                <a:srgbClr val="2E2E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3" name="Rectangle 194"/>
              <p:cNvSpPr>
                <a:spLocks noChangeArrowheads="1"/>
              </p:cNvSpPr>
              <p:nvPr/>
            </p:nvSpPr>
            <p:spPr bwMode="auto">
              <a:xfrm>
                <a:off x="6269" y="3582"/>
                <a:ext cx="271" cy="1"/>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 name="Rectangle 195"/>
              <p:cNvSpPr>
                <a:spLocks noChangeArrowheads="1"/>
              </p:cNvSpPr>
              <p:nvPr/>
            </p:nvSpPr>
            <p:spPr bwMode="auto">
              <a:xfrm>
                <a:off x="6269" y="3583"/>
                <a:ext cx="271" cy="2"/>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5" name="Rectangle 196"/>
              <p:cNvSpPr>
                <a:spLocks noChangeArrowheads="1"/>
              </p:cNvSpPr>
              <p:nvPr/>
            </p:nvSpPr>
            <p:spPr bwMode="auto">
              <a:xfrm>
                <a:off x="6269" y="3585"/>
                <a:ext cx="271" cy="1"/>
              </a:xfrm>
              <a:prstGeom prst="rect">
                <a:avLst/>
              </a:prstGeom>
              <a:solidFill>
                <a:srgbClr val="2B2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6" name="Rectangle 197"/>
              <p:cNvSpPr>
                <a:spLocks noChangeArrowheads="1"/>
              </p:cNvSpPr>
              <p:nvPr/>
            </p:nvSpPr>
            <p:spPr bwMode="auto">
              <a:xfrm>
                <a:off x="6269" y="3586"/>
                <a:ext cx="271" cy="1"/>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 name="Rectangle 198"/>
              <p:cNvSpPr>
                <a:spLocks noChangeArrowheads="1"/>
              </p:cNvSpPr>
              <p:nvPr/>
            </p:nvSpPr>
            <p:spPr bwMode="auto">
              <a:xfrm>
                <a:off x="6269" y="3587"/>
                <a:ext cx="271" cy="2"/>
              </a:xfrm>
              <a:prstGeom prst="rect">
                <a:avLst/>
              </a:prstGeom>
              <a:solidFill>
                <a:srgbClr val="2929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 name="Rectangle 199"/>
              <p:cNvSpPr>
                <a:spLocks noChangeArrowheads="1"/>
              </p:cNvSpPr>
              <p:nvPr/>
            </p:nvSpPr>
            <p:spPr bwMode="auto">
              <a:xfrm>
                <a:off x="6269" y="3589"/>
                <a:ext cx="271" cy="1"/>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9" name="Rectangle 200"/>
              <p:cNvSpPr>
                <a:spLocks noChangeArrowheads="1"/>
              </p:cNvSpPr>
              <p:nvPr/>
            </p:nvSpPr>
            <p:spPr bwMode="auto">
              <a:xfrm>
                <a:off x="6269" y="3590"/>
                <a:ext cx="271" cy="1"/>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 name="Rectangle 201"/>
              <p:cNvSpPr>
                <a:spLocks noChangeArrowheads="1"/>
              </p:cNvSpPr>
              <p:nvPr/>
            </p:nvSpPr>
            <p:spPr bwMode="auto">
              <a:xfrm>
                <a:off x="6269" y="3591"/>
                <a:ext cx="271" cy="2"/>
              </a:xfrm>
              <a:prstGeom prst="rect">
                <a:avLst/>
              </a:prstGeom>
              <a:solidFill>
                <a:srgbClr val="24242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1" name="Rectangle 202"/>
              <p:cNvSpPr>
                <a:spLocks noChangeArrowheads="1"/>
              </p:cNvSpPr>
              <p:nvPr/>
            </p:nvSpPr>
            <p:spPr bwMode="auto">
              <a:xfrm>
                <a:off x="6269" y="3593"/>
                <a:ext cx="271" cy="1"/>
              </a:xfrm>
              <a:prstGeom prst="rect">
                <a:avLst/>
              </a:prstGeom>
              <a:solidFill>
                <a:srgbClr val="24242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 name="Rectangle 203"/>
              <p:cNvSpPr>
                <a:spLocks noChangeArrowheads="1"/>
              </p:cNvSpPr>
              <p:nvPr/>
            </p:nvSpPr>
            <p:spPr bwMode="auto">
              <a:xfrm>
                <a:off x="6269" y="3594"/>
                <a:ext cx="271" cy="2"/>
              </a:xfrm>
              <a:prstGeom prst="rect">
                <a:avLst/>
              </a:prstGeom>
              <a:solidFill>
                <a:srgbClr val="2121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3" name="Rectangle 204"/>
              <p:cNvSpPr>
                <a:spLocks noChangeArrowheads="1"/>
              </p:cNvSpPr>
              <p:nvPr/>
            </p:nvSpPr>
            <p:spPr bwMode="auto">
              <a:xfrm>
                <a:off x="6269" y="3596"/>
                <a:ext cx="271" cy="1"/>
              </a:xfrm>
              <a:prstGeom prst="rect">
                <a:avLst/>
              </a:prstGeom>
              <a:solidFill>
                <a:srgbClr val="2121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 name="Rectangle 206"/>
            <p:cNvSpPr>
              <a:spLocks noChangeArrowheads="1"/>
            </p:cNvSpPr>
            <p:nvPr/>
          </p:nvSpPr>
          <p:spPr bwMode="auto">
            <a:xfrm>
              <a:off x="6269" y="3597"/>
              <a:ext cx="271" cy="1"/>
            </a:xfrm>
            <a:prstGeom prst="rect">
              <a:avLst/>
            </a:prstGeom>
            <a:solidFill>
              <a:srgbClr val="2121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207"/>
            <p:cNvSpPr>
              <a:spLocks noChangeArrowheads="1"/>
            </p:cNvSpPr>
            <p:nvPr/>
          </p:nvSpPr>
          <p:spPr bwMode="auto">
            <a:xfrm>
              <a:off x="6269" y="3598"/>
              <a:ext cx="271" cy="2"/>
            </a:xfrm>
            <a:prstGeom prst="rect">
              <a:avLst/>
            </a:prstGeom>
            <a:solidFill>
              <a:srgbClr val="1F1F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208"/>
            <p:cNvSpPr>
              <a:spLocks noChangeArrowheads="1"/>
            </p:cNvSpPr>
            <p:nvPr/>
          </p:nvSpPr>
          <p:spPr bwMode="auto">
            <a:xfrm>
              <a:off x="6269" y="3600"/>
              <a:ext cx="271" cy="1"/>
            </a:xfrm>
            <a:prstGeom prst="rect">
              <a:avLst/>
            </a:prstGeom>
            <a:solidFill>
              <a:srgbClr val="1F1F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209"/>
            <p:cNvSpPr>
              <a:spLocks noChangeArrowheads="1"/>
            </p:cNvSpPr>
            <p:nvPr/>
          </p:nvSpPr>
          <p:spPr bwMode="auto">
            <a:xfrm>
              <a:off x="6269" y="3601"/>
              <a:ext cx="271" cy="1"/>
            </a:xfrm>
            <a:prstGeom prst="rect">
              <a:avLst/>
            </a:prstGeom>
            <a:solidFill>
              <a:srgbClr val="1C1C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210"/>
            <p:cNvSpPr>
              <a:spLocks noChangeArrowheads="1"/>
            </p:cNvSpPr>
            <p:nvPr/>
          </p:nvSpPr>
          <p:spPr bwMode="auto">
            <a:xfrm>
              <a:off x="6269" y="3602"/>
              <a:ext cx="271" cy="2"/>
            </a:xfrm>
            <a:prstGeom prst="rect">
              <a:avLst/>
            </a:prstGeom>
            <a:solidFill>
              <a:srgbClr val="1C1C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211"/>
            <p:cNvSpPr>
              <a:spLocks noChangeArrowheads="1"/>
            </p:cNvSpPr>
            <p:nvPr/>
          </p:nvSpPr>
          <p:spPr bwMode="auto">
            <a:xfrm>
              <a:off x="6269" y="3604"/>
              <a:ext cx="271" cy="1"/>
            </a:xfrm>
            <a:prstGeom prst="rect">
              <a:avLst/>
            </a:prstGeom>
            <a:solidFill>
              <a:srgbClr val="1A1A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212"/>
            <p:cNvSpPr>
              <a:spLocks noChangeArrowheads="1"/>
            </p:cNvSpPr>
            <p:nvPr/>
          </p:nvSpPr>
          <p:spPr bwMode="auto">
            <a:xfrm>
              <a:off x="6269" y="3605"/>
              <a:ext cx="271" cy="1"/>
            </a:xfrm>
            <a:prstGeom prst="rect">
              <a:avLst/>
            </a:prstGeom>
            <a:solidFill>
              <a:srgbClr val="1A1A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213"/>
            <p:cNvSpPr>
              <a:spLocks noChangeArrowheads="1"/>
            </p:cNvSpPr>
            <p:nvPr/>
          </p:nvSpPr>
          <p:spPr bwMode="auto">
            <a:xfrm>
              <a:off x="6269" y="3606"/>
              <a:ext cx="271" cy="2"/>
            </a:xfrm>
            <a:prstGeom prst="rect">
              <a:avLst/>
            </a:prstGeom>
            <a:solidFill>
              <a:srgbClr val="1717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214"/>
            <p:cNvSpPr>
              <a:spLocks noChangeArrowheads="1"/>
            </p:cNvSpPr>
            <p:nvPr/>
          </p:nvSpPr>
          <p:spPr bwMode="auto">
            <a:xfrm>
              <a:off x="6269" y="3608"/>
              <a:ext cx="271" cy="1"/>
            </a:xfrm>
            <a:prstGeom prst="rect">
              <a:avLst/>
            </a:prstGeom>
            <a:solidFill>
              <a:srgbClr val="1717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215"/>
            <p:cNvSpPr>
              <a:spLocks noChangeArrowheads="1"/>
            </p:cNvSpPr>
            <p:nvPr/>
          </p:nvSpPr>
          <p:spPr bwMode="auto">
            <a:xfrm>
              <a:off x="6269" y="3609"/>
              <a:ext cx="271" cy="1"/>
            </a:xfrm>
            <a:prstGeom prst="rect">
              <a:avLst/>
            </a:prstGeom>
            <a:solidFill>
              <a:srgbClr val="1414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216"/>
            <p:cNvSpPr>
              <a:spLocks noChangeArrowheads="1"/>
            </p:cNvSpPr>
            <p:nvPr/>
          </p:nvSpPr>
          <p:spPr bwMode="auto">
            <a:xfrm>
              <a:off x="6269" y="3610"/>
              <a:ext cx="271" cy="2"/>
            </a:xfrm>
            <a:prstGeom prst="rect">
              <a:avLst/>
            </a:prstGeom>
            <a:solidFill>
              <a:srgbClr val="1414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217"/>
            <p:cNvSpPr>
              <a:spLocks noChangeArrowheads="1"/>
            </p:cNvSpPr>
            <p:nvPr/>
          </p:nvSpPr>
          <p:spPr bwMode="auto">
            <a:xfrm>
              <a:off x="6269" y="3612"/>
              <a:ext cx="271" cy="1"/>
            </a:xfrm>
            <a:prstGeom prst="rect">
              <a:avLst/>
            </a:prstGeom>
            <a:solidFill>
              <a:srgbClr val="1414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218"/>
            <p:cNvSpPr>
              <a:spLocks noChangeArrowheads="1"/>
            </p:cNvSpPr>
            <p:nvPr/>
          </p:nvSpPr>
          <p:spPr bwMode="auto">
            <a:xfrm>
              <a:off x="6269" y="3613"/>
              <a:ext cx="271" cy="1"/>
            </a:xfrm>
            <a:prstGeom prst="rect">
              <a:avLst/>
            </a:prstGeom>
            <a:solidFill>
              <a:srgbClr val="1212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219"/>
            <p:cNvSpPr>
              <a:spLocks noChangeArrowheads="1"/>
            </p:cNvSpPr>
            <p:nvPr/>
          </p:nvSpPr>
          <p:spPr bwMode="auto">
            <a:xfrm>
              <a:off x="6269" y="3614"/>
              <a:ext cx="271" cy="2"/>
            </a:xfrm>
            <a:prstGeom prst="rect">
              <a:avLst/>
            </a:prstGeom>
            <a:solidFill>
              <a:srgbClr val="1212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220"/>
            <p:cNvSpPr>
              <a:spLocks noChangeArrowheads="1"/>
            </p:cNvSpPr>
            <p:nvPr/>
          </p:nvSpPr>
          <p:spPr bwMode="auto">
            <a:xfrm>
              <a:off x="6269" y="3616"/>
              <a:ext cx="271" cy="1"/>
            </a:xfrm>
            <a:prstGeom prst="rect">
              <a:avLst/>
            </a:prstGeom>
            <a:solidFill>
              <a:srgbClr val="0F0F0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221"/>
            <p:cNvSpPr>
              <a:spLocks noChangeArrowheads="1"/>
            </p:cNvSpPr>
            <p:nvPr/>
          </p:nvSpPr>
          <p:spPr bwMode="auto">
            <a:xfrm>
              <a:off x="6269" y="3617"/>
              <a:ext cx="271" cy="1"/>
            </a:xfrm>
            <a:prstGeom prst="rect">
              <a:avLst/>
            </a:prstGeom>
            <a:solidFill>
              <a:srgbClr val="0F0F0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222"/>
            <p:cNvSpPr>
              <a:spLocks noChangeArrowheads="1"/>
            </p:cNvSpPr>
            <p:nvPr/>
          </p:nvSpPr>
          <p:spPr bwMode="auto">
            <a:xfrm>
              <a:off x="6269" y="3618"/>
              <a:ext cx="271" cy="2"/>
            </a:xfrm>
            <a:prstGeom prst="rect">
              <a:avLst/>
            </a:prstGeom>
            <a:solidFill>
              <a:srgbClr val="0D0D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223"/>
            <p:cNvSpPr>
              <a:spLocks noChangeArrowheads="1"/>
            </p:cNvSpPr>
            <p:nvPr/>
          </p:nvSpPr>
          <p:spPr bwMode="auto">
            <a:xfrm>
              <a:off x="6269" y="3620"/>
              <a:ext cx="271" cy="1"/>
            </a:xfrm>
            <a:prstGeom prst="rect">
              <a:avLst/>
            </a:prstGeom>
            <a:solidFill>
              <a:srgbClr val="0D0D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Rectangle 224"/>
            <p:cNvSpPr>
              <a:spLocks noChangeArrowheads="1"/>
            </p:cNvSpPr>
            <p:nvPr/>
          </p:nvSpPr>
          <p:spPr bwMode="auto">
            <a:xfrm>
              <a:off x="6269" y="3621"/>
              <a:ext cx="271" cy="1"/>
            </a:xfrm>
            <a:prstGeom prst="rect">
              <a:avLst/>
            </a:prstGeom>
            <a:solidFill>
              <a:srgbClr val="0A0A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225"/>
            <p:cNvSpPr>
              <a:spLocks noChangeArrowheads="1"/>
            </p:cNvSpPr>
            <p:nvPr/>
          </p:nvSpPr>
          <p:spPr bwMode="auto">
            <a:xfrm>
              <a:off x="6269" y="3622"/>
              <a:ext cx="271" cy="2"/>
            </a:xfrm>
            <a:prstGeom prst="rect">
              <a:avLst/>
            </a:prstGeom>
            <a:solidFill>
              <a:srgbClr val="0A0A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226"/>
            <p:cNvSpPr>
              <a:spLocks noChangeArrowheads="1"/>
            </p:cNvSpPr>
            <p:nvPr/>
          </p:nvSpPr>
          <p:spPr bwMode="auto">
            <a:xfrm>
              <a:off x="6269" y="3624"/>
              <a:ext cx="271" cy="1"/>
            </a:xfrm>
            <a:prstGeom prst="rect">
              <a:avLst/>
            </a:prstGeom>
            <a:solidFill>
              <a:srgbClr val="0A0A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227"/>
            <p:cNvSpPr>
              <a:spLocks noChangeArrowheads="1"/>
            </p:cNvSpPr>
            <p:nvPr/>
          </p:nvSpPr>
          <p:spPr bwMode="auto">
            <a:xfrm>
              <a:off x="6269" y="3625"/>
              <a:ext cx="271" cy="2"/>
            </a:xfrm>
            <a:prstGeom prst="rect">
              <a:avLst/>
            </a:prstGeom>
            <a:solidFill>
              <a:srgbClr val="0808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Rectangle 228"/>
            <p:cNvSpPr>
              <a:spLocks noChangeArrowheads="1"/>
            </p:cNvSpPr>
            <p:nvPr/>
          </p:nvSpPr>
          <p:spPr bwMode="auto">
            <a:xfrm>
              <a:off x="6269" y="3627"/>
              <a:ext cx="271" cy="1"/>
            </a:xfrm>
            <a:prstGeom prst="rect">
              <a:avLst/>
            </a:prstGeom>
            <a:solidFill>
              <a:srgbClr val="0808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229"/>
            <p:cNvSpPr>
              <a:spLocks noChangeArrowheads="1"/>
            </p:cNvSpPr>
            <p:nvPr/>
          </p:nvSpPr>
          <p:spPr bwMode="auto">
            <a:xfrm>
              <a:off x="6269" y="3628"/>
              <a:ext cx="271" cy="1"/>
            </a:xfrm>
            <a:prstGeom prst="rect">
              <a:avLst/>
            </a:prstGeom>
            <a:solidFill>
              <a:srgbClr val="0505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230"/>
            <p:cNvSpPr>
              <a:spLocks noChangeArrowheads="1"/>
            </p:cNvSpPr>
            <p:nvPr/>
          </p:nvSpPr>
          <p:spPr bwMode="auto">
            <a:xfrm>
              <a:off x="6269" y="3629"/>
              <a:ext cx="271" cy="2"/>
            </a:xfrm>
            <a:prstGeom prst="rect">
              <a:avLst/>
            </a:prstGeom>
            <a:solidFill>
              <a:srgbClr val="0505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Rectangle 231"/>
            <p:cNvSpPr>
              <a:spLocks noChangeArrowheads="1"/>
            </p:cNvSpPr>
            <p:nvPr/>
          </p:nvSpPr>
          <p:spPr bwMode="auto">
            <a:xfrm>
              <a:off x="6269" y="3631"/>
              <a:ext cx="271" cy="1"/>
            </a:xfrm>
            <a:prstGeom prst="rect">
              <a:avLst/>
            </a:prstGeom>
            <a:solidFill>
              <a:srgbClr val="0303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Rectangle 232"/>
            <p:cNvSpPr>
              <a:spLocks noChangeArrowheads="1"/>
            </p:cNvSpPr>
            <p:nvPr/>
          </p:nvSpPr>
          <p:spPr bwMode="auto">
            <a:xfrm>
              <a:off x="6269" y="3632"/>
              <a:ext cx="271" cy="1"/>
            </a:xfrm>
            <a:prstGeom prst="rect">
              <a:avLst/>
            </a:prstGeom>
            <a:solidFill>
              <a:srgbClr val="0303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Rectangle 233"/>
            <p:cNvSpPr>
              <a:spLocks noChangeArrowheads="1"/>
            </p:cNvSpPr>
            <p:nvPr/>
          </p:nvSpPr>
          <p:spPr bwMode="auto">
            <a:xfrm>
              <a:off x="6269" y="3633"/>
              <a:ext cx="271" cy="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Rectangle 234"/>
            <p:cNvSpPr>
              <a:spLocks noChangeArrowheads="1"/>
            </p:cNvSpPr>
            <p:nvPr/>
          </p:nvSpPr>
          <p:spPr bwMode="auto">
            <a:xfrm>
              <a:off x="6269" y="3635"/>
              <a:ext cx="271" cy="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Rectangle 235"/>
            <p:cNvSpPr>
              <a:spLocks noChangeArrowheads="1"/>
            </p:cNvSpPr>
            <p:nvPr/>
          </p:nvSpPr>
          <p:spPr bwMode="auto">
            <a:xfrm>
              <a:off x="6269" y="3636"/>
              <a:ext cx="271" cy="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Line 236"/>
            <p:cNvSpPr>
              <a:spLocks noChangeShapeType="1"/>
            </p:cNvSpPr>
            <p:nvPr/>
          </p:nvSpPr>
          <p:spPr bwMode="auto">
            <a:xfrm>
              <a:off x="6540" y="3636"/>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Rectangle 237"/>
            <p:cNvSpPr>
              <a:spLocks noChangeArrowheads="1"/>
            </p:cNvSpPr>
            <p:nvPr/>
          </p:nvSpPr>
          <p:spPr bwMode="auto">
            <a:xfrm>
              <a:off x="6618" y="3582"/>
              <a:ext cx="64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mn-lt"/>
                </a:rPr>
                <a:t>Low : 1562</a:t>
              </a:r>
              <a:endParaRPr kumimoji="0" lang="en-US" altLang="en-US" sz="1600" b="0" i="0" u="none" strike="noStrike" cap="none" normalizeH="0" baseline="0">
                <a:ln>
                  <a:noFill/>
                </a:ln>
                <a:solidFill>
                  <a:schemeClr val="tx1"/>
                </a:solidFill>
                <a:effectLst/>
                <a:latin typeface="+mn-lt"/>
              </a:endParaRPr>
            </a:p>
          </p:txBody>
        </p:sp>
      </p:grpSp>
    </p:spTree>
    <p:extLst>
      <p:ext uri="{BB962C8B-B14F-4D97-AF65-F5344CB8AC3E}">
        <p14:creationId xmlns:p14="http://schemas.microsoft.com/office/powerpoint/2010/main" val="26235918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FB150FFF-BC12-4366-A9CB-C47F45C59183}"/>
              </a:ext>
            </a:extLst>
          </p:cNvPr>
          <p:cNvGrpSpPr/>
          <p:nvPr/>
        </p:nvGrpSpPr>
        <p:grpSpPr>
          <a:xfrm>
            <a:off x="4837051" y="1021538"/>
            <a:ext cx="6841454" cy="5596753"/>
            <a:chOff x="4864945" y="1261247"/>
            <a:chExt cx="6841454" cy="5596753"/>
          </a:xfrm>
        </p:grpSpPr>
        <p:grpSp>
          <p:nvGrpSpPr>
            <p:cNvPr id="2" name="Group 1">
              <a:extLst>
                <a:ext uri="{FF2B5EF4-FFF2-40B4-BE49-F238E27FC236}">
                  <a16:creationId xmlns:a16="http://schemas.microsoft.com/office/drawing/2014/main" xmlns="" id="{E90F0BB4-F063-49AB-876A-E35C4A97CD61}"/>
                </a:ext>
              </a:extLst>
            </p:cNvPr>
            <p:cNvGrpSpPr/>
            <p:nvPr/>
          </p:nvGrpSpPr>
          <p:grpSpPr>
            <a:xfrm>
              <a:off x="4864945" y="1878420"/>
              <a:ext cx="6841454" cy="4979580"/>
              <a:chOff x="4518093" y="1905002"/>
              <a:chExt cx="6841454" cy="4979580"/>
            </a:xfrm>
          </p:grpSpPr>
          <p:pic>
            <p:nvPicPr>
              <p:cNvPr id="8" name="Picture 7">
                <a:extLst>
                  <a:ext uri="{FF2B5EF4-FFF2-40B4-BE49-F238E27FC236}">
                    <a16:creationId xmlns:a16="http://schemas.microsoft.com/office/drawing/2014/main" xmlns="" id="{455D3AAF-EDAF-48D3-8798-4F6534A8AB77}"/>
                  </a:ext>
                </a:extLst>
              </p:cNvPr>
              <p:cNvPicPr>
                <a:picLocks/>
              </p:cNvPicPr>
              <p:nvPr/>
            </p:nvPicPr>
            <p:blipFill rotWithShape="1">
              <a:blip r:embed="rId3">
                <a:extLst>
                  <a:ext uri="{BEBA8EAE-BF5A-486C-A8C5-ECC9F3942E4B}">
                    <a14:imgProps xmlns:a14="http://schemas.microsoft.com/office/drawing/2010/main">
                      <a14:imgLayer r:embed="rId4">
                        <a14:imgEffect>
                          <a14:backgroundRemoval t="40349" b="84070" l="21250" r="91042"/>
                        </a14:imgEffect>
                      </a14:imgLayer>
                    </a14:imgProps>
                  </a:ext>
                  <a:ext uri="{28A0092B-C50C-407E-A947-70E740481C1C}">
                    <a14:useLocalDpi xmlns:a14="http://schemas.microsoft.com/office/drawing/2010/main" val="0"/>
                  </a:ext>
                </a:extLst>
              </a:blip>
              <a:srcRect l="20923" t="35521" r="8618" b="14492"/>
              <a:stretch/>
            </p:blipFill>
            <p:spPr>
              <a:xfrm>
                <a:off x="4592987" y="3775622"/>
                <a:ext cx="6565392" cy="3108960"/>
              </a:xfrm>
              <a:prstGeom prst="rect">
                <a:avLst/>
              </a:prstGeom>
            </p:spPr>
          </p:pic>
          <p:pic>
            <p:nvPicPr>
              <p:cNvPr id="9" name="Picture 8">
                <a:extLst>
                  <a:ext uri="{FF2B5EF4-FFF2-40B4-BE49-F238E27FC236}">
                    <a16:creationId xmlns:a16="http://schemas.microsoft.com/office/drawing/2014/main" xmlns="" id="{8A09536A-AD0A-4B38-9F95-932CB63BFB39}"/>
                  </a:ext>
                </a:extLst>
              </p:cNvPr>
              <p:cNvPicPr>
                <a:picLocks/>
              </p:cNvPicPr>
              <p:nvPr/>
            </p:nvPicPr>
            <p:blipFill rotWithShape="1">
              <a:blip r:embed="rId5">
                <a:extLst>
                  <a:ext uri="{BEBA8EAE-BF5A-486C-A8C5-ECC9F3942E4B}">
                    <a14:imgProps xmlns:a14="http://schemas.microsoft.com/office/drawing/2010/main">
                      <a14:imgLayer r:embed="rId6">
                        <a14:imgEffect>
                          <a14:backgroundRemoval t="37907" b="85116" l="22014" r="91667"/>
                        </a14:imgEffect>
                      </a14:imgLayer>
                    </a14:imgProps>
                  </a:ext>
                  <a:ext uri="{28A0092B-C50C-407E-A947-70E740481C1C}">
                    <a14:useLocalDpi xmlns:a14="http://schemas.microsoft.com/office/drawing/2010/main" val="0"/>
                  </a:ext>
                </a:extLst>
              </a:blip>
              <a:srcRect l="20863" t="32623" r="5930" b="14004"/>
              <a:stretch/>
            </p:blipFill>
            <p:spPr>
              <a:xfrm>
                <a:off x="4592987" y="3252807"/>
                <a:ext cx="6766560" cy="3108960"/>
              </a:xfrm>
              <a:prstGeom prst="rect">
                <a:avLst/>
              </a:prstGeom>
            </p:spPr>
          </p:pic>
          <p:pic>
            <p:nvPicPr>
              <p:cNvPr id="10" name="Picture 9">
                <a:extLst>
                  <a:ext uri="{FF2B5EF4-FFF2-40B4-BE49-F238E27FC236}">
                    <a16:creationId xmlns:a16="http://schemas.microsoft.com/office/drawing/2014/main" xmlns="" id="{A657672E-0AE6-4C4C-A00D-93BAE02C9F97}"/>
                  </a:ext>
                </a:extLst>
              </p:cNvPr>
              <p:cNvPicPr>
                <a:picLocks/>
              </p:cNvPicPr>
              <p:nvPr/>
            </p:nvPicPr>
            <p:blipFill rotWithShape="1">
              <a:blip r:embed="rId7">
                <a:extLst>
                  <a:ext uri="{BEBA8EAE-BF5A-486C-A8C5-ECC9F3942E4B}">
                    <a14:imgProps xmlns:a14="http://schemas.microsoft.com/office/drawing/2010/main">
                      <a14:imgLayer r:embed="rId8">
                        <a14:imgEffect>
                          <a14:backgroundRemoval t="35814" b="84767" l="22153" r="91250"/>
                        </a14:imgEffect>
                      </a14:imgLayer>
                    </a14:imgProps>
                  </a:ext>
                  <a:ext uri="{28A0092B-C50C-407E-A947-70E740481C1C}">
                    <a14:useLocalDpi xmlns:a14="http://schemas.microsoft.com/office/drawing/2010/main" val="0"/>
                  </a:ext>
                </a:extLst>
              </a:blip>
              <a:srcRect l="21114" t="30278" r="8426" b="14254"/>
              <a:stretch/>
            </p:blipFill>
            <p:spPr>
              <a:xfrm>
                <a:off x="4592987" y="2635634"/>
                <a:ext cx="6565392" cy="3108960"/>
              </a:xfrm>
              <a:prstGeom prst="rect">
                <a:avLst/>
              </a:prstGeom>
            </p:spPr>
          </p:pic>
          <p:pic>
            <p:nvPicPr>
              <p:cNvPr id="11" name="Picture 10">
                <a:extLst>
                  <a:ext uri="{FF2B5EF4-FFF2-40B4-BE49-F238E27FC236}">
                    <a16:creationId xmlns:a16="http://schemas.microsoft.com/office/drawing/2014/main" xmlns="" id="{94D99301-5CD3-4D2A-823F-BDAADBE6F447}"/>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3256" b="84767" l="22153" r="91667"/>
                        </a14:imgEffect>
                      </a14:imgLayer>
                    </a14:imgProps>
                  </a:ext>
                  <a:ext uri="{28A0092B-C50C-407E-A947-70E740481C1C}">
                    <a14:useLocalDpi xmlns:a14="http://schemas.microsoft.com/office/drawing/2010/main" val="0"/>
                  </a:ext>
                </a:extLst>
              </a:blip>
              <a:srcRect l="19576" t="27653" r="7430" b="15223"/>
              <a:stretch/>
            </p:blipFill>
            <p:spPr>
              <a:xfrm>
                <a:off x="4518093" y="2095972"/>
                <a:ext cx="6715180" cy="3108960"/>
              </a:xfrm>
              <a:prstGeom prst="rect">
                <a:avLst/>
              </a:prstGeom>
            </p:spPr>
          </p:pic>
          <p:pic>
            <p:nvPicPr>
              <p:cNvPr id="12" name="Picture 11">
                <a:extLst>
                  <a:ext uri="{FF2B5EF4-FFF2-40B4-BE49-F238E27FC236}">
                    <a16:creationId xmlns:a16="http://schemas.microsoft.com/office/drawing/2014/main" xmlns="" id="{37264C77-0053-456D-A39D-6ACA774CCF1D}"/>
                  </a:ext>
                </a:extLst>
              </p:cNvPr>
              <p:cNvPicPr>
                <a:picLocks/>
              </p:cNvPicPr>
              <p:nvPr/>
            </p:nvPicPr>
            <p:blipFill rotWithShape="1">
              <a:blip r:embed="rId11">
                <a:extLst>
                  <a:ext uri="{BEBA8EAE-BF5A-486C-A8C5-ECC9F3942E4B}">
                    <a14:imgProps xmlns:a14="http://schemas.microsoft.com/office/drawing/2010/main">
                      <a14:imgLayer r:embed="rId12">
                        <a14:imgEffect>
                          <a14:backgroundRemoval t="39419" b="85000" l="21042" r="90625"/>
                        </a14:imgEffect>
                      </a14:imgLayer>
                    </a14:imgProps>
                  </a:ext>
                  <a:ext uri="{28A0092B-C50C-407E-A947-70E740481C1C}">
                    <a14:useLocalDpi xmlns:a14="http://schemas.microsoft.com/office/drawing/2010/main" val="0"/>
                  </a:ext>
                </a:extLst>
              </a:blip>
              <a:srcRect l="20802" t="34182" r="7866" b="12599"/>
              <a:stretch/>
            </p:blipFill>
            <p:spPr>
              <a:xfrm>
                <a:off x="4667881" y="1905002"/>
                <a:ext cx="6565392" cy="3108960"/>
              </a:xfrm>
              <a:prstGeom prst="rect">
                <a:avLst/>
              </a:prstGeom>
            </p:spPr>
          </p:pic>
        </p:grpSp>
        <p:pic>
          <p:nvPicPr>
            <p:cNvPr id="7" name="Picture 6">
              <a:extLst>
                <a:ext uri="{FF2B5EF4-FFF2-40B4-BE49-F238E27FC236}">
                  <a16:creationId xmlns:a16="http://schemas.microsoft.com/office/drawing/2014/main" xmlns="" id="{EB689B88-FA54-4E16-AE3A-E668278FAD19}"/>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35000" b="84767" l="21875" r="91806"/>
                      </a14:imgEffect>
                    </a14:imgLayer>
                  </a14:imgProps>
                </a:ext>
                <a:ext uri="{28A0092B-C50C-407E-A947-70E740481C1C}">
                  <a14:useLocalDpi xmlns:a14="http://schemas.microsoft.com/office/drawing/2010/main" val="0"/>
                </a:ext>
              </a:extLst>
            </a:blip>
            <a:srcRect l="19642" t="29445" r="9026" b="13432"/>
            <a:stretch/>
          </p:blipFill>
          <p:spPr>
            <a:xfrm>
              <a:off x="4930695" y="1261247"/>
              <a:ext cx="6583680" cy="3119108"/>
            </a:xfrm>
            <a:prstGeom prst="rect">
              <a:avLst/>
            </a:prstGeom>
          </p:spPr>
        </p:pic>
      </p:grpSp>
      <p:sp>
        <p:nvSpPr>
          <p:cNvPr id="13" name="TextBox 12">
            <a:extLst>
              <a:ext uri="{FF2B5EF4-FFF2-40B4-BE49-F238E27FC236}">
                <a16:creationId xmlns:a16="http://schemas.microsoft.com/office/drawing/2014/main" xmlns="" id="{3E22FD7D-4009-4599-8494-636B16F8589D}"/>
              </a:ext>
            </a:extLst>
          </p:cNvPr>
          <p:cNvSpPr txBox="1"/>
          <p:nvPr/>
        </p:nvSpPr>
        <p:spPr>
          <a:xfrm>
            <a:off x="513495" y="2050713"/>
            <a:ext cx="3660169" cy="3538405"/>
          </a:xfrm>
          <a:prstGeom prst="rect">
            <a:avLst/>
          </a:prstGeom>
          <a:noFill/>
        </p:spPr>
        <p:txBody>
          <a:bodyPr wrap="square" rtlCol="0">
            <a:spAutoFit/>
          </a:bodyPr>
          <a:lstStyle/>
          <a:p>
            <a:pPr marL="800100" lvl="1" indent="-342900">
              <a:lnSpc>
                <a:spcPct val="110000"/>
              </a:lnSpc>
              <a:spcBef>
                <a:spcPts val="200"/>
              </a:spcBef>
              <a:buClr>
                <a:srgbClr val="2E8652"/>
              </a:buClr>
              <a:buFont typeface="Webdings" panose="05030102010509060703" pitchFamily="18" charset="2"/>
              <a:buChar char="4"/>
            </a:pPr>
            <a:r>
              <a:rPr lang="en-US" sz="2800" dirty="0">
                <a:solidFill>
                  <a:schemeClr val="bg2">
                    <a:lumMod val="50000"/>
                  </a:schemeClr>
                </a:solidFill>
              </a:rPr>
              <a:t>Mean Annual Temperature</a:t>
            </a:r>
          </a:p>
          <a:p>
            <a:pPr marL="800100" lvl="1" indent="-342900">
              <a:lnSpc>
                <a:spcPct val="110000"/>
              </a:lnSpc>
              <a:spcBef>
                <a:spcPts val="200"/>
              </a:spcBef>
              <a:buClr>
                <a:srgbClr val="2E8652"/>
              </a:buClr>
              <a:buFont typeface="Webdings" panose="05030102010509060703" pitchFamily="18" charset="2"/>
              <a:buChar char="4"/>
            </a:pPr>
            <a:r>
              <a:rPr lang="en-US" sz="2800" dirty="0">
                <a:solidFill>
                  <a:schemeClr val="bg2">
                    <a:lumMod val="50000"/>
                  </a:schemeClr>
                </a:solidFill>
              </a:rPr>
              <a:t>Aspect</a:t>
            </a:r>
          </a:p>
          <a:p>
            <a:pPr marL="800100" lvl="1" indent="-342900">
              <a:lnSpc>
                <a:spcPct val="110000"/>
              </a:lnSpc>
              <a:spcBef>
                <a:spcPts val="200"/>
              </a:spcBef>
              <a:buClr>
                <a:srgbClr val="2E8652"/>
              </a:buClr>
              <a:buFont typeface="Webdings" panose="05030102010509060703" pitchFamily="18" charset="2"/>
              <a:buChar char="4"/>
            </a:pPr>
            <a:r>
              <a:rPr lang="en-US" sz="2800" dirty="0">
                <a:solidFill>
                  <a:schemeClr val="bg2">
                    <a:lumMod val="50000"/>
                  </a:schemeClr>
                </a:solidFill>
              </a:rPr>
              <a:t>Slope</a:t>
            </a:r>
          </a:p>
          <a:p>
            <a:pPr marL="800100" lvl="1" indent="-342900">
              <a:lnSpc>
                <a:spcPct val="110000"/>
              </a:lnSpc>
              <a:spcBef>
                <a:spcPts val="200"/>
              </a:spcBef>
              <a:buClr>
                <a:srgbClr val="2E8652"/>
              </a:buClr>
              <a:buFont typeface="Webdings" panose="05030102010509060703" pitchFamily="18" charset="2"/>
              <a:buChar char="4"/>
            </a:pPr>
            <a:r>
              <a:rPr lang="en-US" sz="2800" dirty="0">
                <a:solidFill>
                  <a:schemeClr val="bg2">
                    <a:lumMod val="50000"/>
                  </a:schemeClr>
                </a:solidFill>
              </a:rPr>
              <a:t>NDVI</a:t>
            </a:r>
          </a:p>
          <a:p>
            <a:pPr marL="800100" lvl="1" indent="-342900">
              <a:lnSpc>
                <a:spcPct val="110000"/>
              </a:lnSpc>
              <a:spcBef>
                <a:spcPts val="200"/>
              </a:spcBef>
              <a:buClr>
                <a:srgbClr val="2E8652"/>
              </a:buClr>
              <a:buFont typeface="Webdings" panose="05030102010509060703" pitchFamily="18" charset="2"/>
              <a:buChar char="4"/>
            </a:pPr>
            <a:r>
              <a:rPr lang="en-US" sz="2800" dirty="0">
                <a:solidFill>
                  <a:schemeClr val="bg2">
                    <a:lumMod val="50000"/>
                  </a:schemeClr>
                </a:solidFill>
              </a:rPr>
              <a:t>DEM</a:t>
            </a:r>
          </a:p>
          <a:p>
            <a:pPr marL="800100" lvl="1" indent="-342900">
              <a:lnSpc>
                <a:spcPct val="110000"/>
              </a:lnSpc>
              <a:spcBef>
                <a:spcPts val="200"/>
              </a:spcBef>
              <a:buClr>
                <a:srgbClr val="2E8652"/>
              </a:buClr>
              <a:buFont typeface="Webdings" panose="05030102010509060703" pitchFamily="18" charset="2"/>
              <a:buChar char="4"/>
            </a:pPr>
            <a:r>
              <a:rPr lang="en-US" sz="2800" dirty="0">
                <a:solidFill>
                  <a:schemeClr val="bg2">
                    <a:lumMod val="50000"/>
                  </a:schemeClr>
                </a:solidFill>
              </a:rPr>
              <a:t>NDMI</a:t>
            </a:r>
          </a:p>
        </p:txBody>
      </p:sp>
      <p:sp>
        <p:nvSpPr>
          <p:cNvPr id="14" name="Title 1">
            <a:extLst>
              <a:ext uri="{FF2B5EF4-FFF2-40B4-BE49-F238E27FC236}">
                <a16:creationId xmlns:a16="http://schemas.microsoft.com/office/drawing/2014/main" xmlns="" id="{F823A9D8-B379-4966-BB3B-7A5B211F6C0F}"/>
              </a:ext>
            </a:extLst>
          </p:cNvPr>
          <p:cNvSpPr>
            <a:spLocks noGrp="1"/>
          </p:cNvSpPr>
          <p:nvPr>
            <p:ph type="title"/>
          </p:nvPr>
        </p:nvSpPr>
        <p:spPr>
          <a:xfrm>
            <a:off x="1000125" y="229092"/>
            <a:ext cx="10233148" cy="630378"/>
          </a:xfrm>
        </p:spPr>
        <p:txBody>
          <a:bodyPr/>
          <a:lstStyle/>
          <a:p>
            <a:r>
              <a:rPr lang="en-US" dirty="0"/>
              <a:t>Predictor Variables</a:t>
            </a:r>
          </a:p>
        </p:txBody>
      </p:sp>
    </p:spTree>
    <p:extLst>
      <p:ext uri="{BB962C8B-B14F-4D97-AF65-F5344CB8AC3E}">
        <p14:creationId xmlns:p14="http://schemas.microsoft.com/office/powerpoint/2010/main" val="30559156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2017 v4</Template>
  <TotalTime>5934</TotalTime>
  <Words>2535</Words>
  <Application>Microsoft Office PowerPoint</Application>
  <PresentationFormat>Widescreen</PresentationFormat>
  <Paragraphs>319</Paragraphs>
  <Slides>20</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Cambria Math</vt:lpstr>
      <vt:lpstr>Century Gothic</vt:lpstr>
      <vt:lpstr>Garamond</vt:lpstr>
      <vt:lpstr>Times New Roman</vt:lpstr>
      <vt:lpstr>Webdings</vt:lpstr>
      <vt:lpstr>Office Theme</vt:lpstr>
      <vt:lpstr>PowerPoint Presentation</vt:lpstr>
      <vt:lpstr>Community Concerns</vt:lpstr>
      <vt:lpstr>Partners and Objectives</vt:lpstr>
      <vt:lpstr>Study Area and Period</vt:lpstr>
      <vt:lpstr>Early Season Invasive (ESI) Species</vt:lpstr>
      <vt:lpstr>Earth Observations</vt:lpstr>
      <vt:lpstr>Methodology</vt:lpstr>
      <vt:lpstr>Field Data</vt:lpstr>
      <vt:lpstr>Predictor Variables</vt:lpstr>
      <vt:lpstr>PowerPoint Presentation</vt:lpstr>
      <vt:lpstr>SAHM Output</vt:lpstr>
      <vt:lpstr>SAHM Model Outputs</vt:lpstr>
      <vt:lpstr>ESI Time Series Cover Maps (1986-2009)</vt:lpstr>
      <vt:lpstr>2017 ESI Cover Map</vt:lpstr>
      <vt:lpstr>ESI Bioclimatic Forecast (2050)</vt:lpstr>
      <vt:lpstr>Conclusions</vt:lpstr>
      <vt:lpstr>Limitations</vt:lpstr>
      <vt:lpstr>Future Work</vt:lpstr>
      <vt:lpstr>Acknowledgements</vt:lpstr>
      <vt:lpstr>Questions?</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Clayton, Amanda L. (LARC-E3)[SSAI DEVELOP]</cp:lastModifiedBy>
  <cp:revision>491</cp:revision>
  <cp:lastPrinted>2017-11-09T20:37:19Z</cp:lastPrinted>
  <dcterms:created xsi:type="dcterms:W3CDTF">2017-05-15T13:42:39Z</dcterms:created>
  <dcterms:modified xsi:type="dcterms:W3CDTF">2017-11-14T15:56:27Z</dcterms:modified>
</cp:coreProperties>
</file>