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2"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 id="3" name="Gregory, Bradley W. (LARC-E3)[DEVELOP]" initials="GBW(" lastIdx="5" clrIdx="2">
    <p:extLst>
      <p:ext uri="{19B8F6BF-5375-455C-9EA6-DF929625EA0E}">
        <p15:presenceInfo xmlns:p15="http://schemas.microsoft.com/office/powerpoint/2012/main" userId="S-1-5-21-330711430-3775241029-4075259233-667964" providerId="AD"/>
      </p:ext>
    </p:extLst>
  </p:cmAuthor>
  <p:cmAuthor id="4" name="peter hawman" initials="ph" lastIdx="5" clrIdx="3">
    <p:extLst>
      <p:ext uri="{19B8F6BF-5375-455C-9EA6-DF929625EA0E}">
        <p15:presenceInfo xmlns:p15="http://schemas.microsoft.com/office/powerpoint/2012/main" userId="52dc934910af067e" providerId="Windows Live"/>
      </p:ext>
    </p:extLst>
  </p:cmAuthor>
  <p:cmAuthor id="5" name="Orne, Tiffani N. (LARC-E3)[SSAI DEVELOP]" initials="OTN(D" lastIdx="10" clrIdx="4">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2724"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17T09:57:27.340" idx="7">
    <p:pos x="9528" y="8287"/>
    <p:text>Can you make this text a little bigger</p:text>
    <p:extLst>
      <p:ext uri="{C676402C-5697-4E1C-873F-D02D1690AC5C}">
        <p15:threadingInfo xmlns:p15="http://schemas.microsoft.com/office/powerpoint/2012/main" timeZoneBias="240"/>
      </p:ext>
    </p:extLst>
  </p:cm>
  <p:cm authorId="1" dt="2015-07-17T09:57:46.808" idx="8">
    <p:pos x="14136" y="3960"/>
    <p:text>Be a little more specific, where is your study area and when is your study period</p:text>
    <p:extLst>
      <p:ext uri="{C676402C-5697-4E1C-873F-D02D1690AC5C}">
        <p15:threadingInfo xmlns:p15="http://schemas.microsoft.com/office/powerpoint/2012/main" timeZoneBias="240"/>
      </p:ext>
    </p:extLst>
  </p:cm>
  <p:cm authorId="1" dt="2015-07-17T09:58:20.873" idx="9">
    <p:pos x="2760" y="19620"/>
    <p:text>Please have this inserted before submission to NPO</p:text>
    <p:extLst>
      <p:ext uri="{C676402C-5697-4E1C-873F-D02D1690AC5C}">
        <p15:threadingInfo xmlns:p15="http://schemas.microsoft.com/office/powerpoint/2012/main" timeZoneBias="240"/>
      </p:ext>
    </p:extLst>
  </p:cm>
  <p:cm authorId="1" dt="2015-07-17T09:58:45.117" idx="10">
    <p:pos x="12636" y="18024"/>
    <p:text>C-Cap wetlands extent across what time period?</p:text>
    <p:extLst>
      <p:ext uri="{C676402C-5697-4E1C-873F-D02D1690AC5C}">
        <p15:threadingInfo xmlns:p15="http://schemas.microsoft.com/office/powerpoint/2012/main" timeZoneBias="240"/>
      </p:ext>
    </p:extLst>
  </p:cm>
  <p:cm authorId="1" dt="2015-07-17T09:59:18.085" idx="11">
    <p:pos x="5080" y="12769"/>
    <p:text>Please make the text on the images larger and in general you can make the images larger to take up some of the white space</p:text>
    <p:extLst>
      <p:ext uri="{C676402C-5697-4E1C-873F-D02D1690AC5C}">
        <p15:threadingInfo xmlns:p15="http://schemas.microsoft.com/office/powerpoint/2012/main" timeZoneBias="240"/>
      </p:ext>
    </p:extLst>
  </p:cm>
  <p:cm authorId="1" dt="2015-07-17T10:00:40.967" idx="12">
    <p:pos x="11581" y="1698"/>
    <p:text>Please use sentence case</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Evaluating the Application of NASA Earth Observations to Rapidly Detect </a:t>
            </a:r>
          </a:p>
          <a:p>
            <a:r>
              <a:rPr lang="en-US" dirty="0" smtClean="0"/>
              <a:t>Change </a:t>
            </a:r>
            <a:r>
              <a:rPr lang="en-US" dirty="0"/>
              <a:t>in Wetland Types at a R</a:t>
            </a:r>
            <a:r>
              <a:rPr lang="en-US" dirty="0" smtClean="0"/>
              <a:t>egional </a:t>
            </a:r>
            <a:r>
              <a:rPr lang="en-US" dirty="0"/>
              <a:t>S</a:t>
            </a:r>
            <a:r>
              <a:rPr lang="en-US" dirty="0" smtClean="0"/>
              <a:t>cale</a:t>
            </a:r>
            <a:endParaRPr lang="en-US" dirty="0"/>
          </a:p>
        </p:txBody>
      </p:sp>
      <p:sp>
        <p:nvSpPr>
          <p:cNvPr id="5" name="Text Placeholder 4"/>
          <p:cNvSpPr>
            <a:spLocks noGrp="1"/>
          </p:cNvSpPr>
          <p:nvPr>
            <p:ph type="body" sz="quarter" idx="10"/>
          </p:nvPr>
        </p:nvSpPr>
        <p:spPr/>
        <p:txBody>
          <a:bodyPr/>
          <a:lstStyle/>
          <a:p>
            <a:r>
              <a:rPr lang="en-US" sz="6300" dirty="0" smtClean="0"/>
              <a:t>NORTH CAROLINA ECOLOGICAL FORECASTING</a:t>
            </a:r>
            <a:endParaRPr lang="en-US" sz="6300" dirty="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a:p>
        </p:txBody>
      </p:sp>
      <p:sp>
        <p:nvSpPr>
          <p:cNvPr id="11" name="Text Placeholder 16"/>
          <p:cNvSpPr txBox="1">
            <a:spLocks/>
          </p:cNvSpPr>
          <p:nvPr/>
        </p:nvSpPr>
        <p:spPr>
          <a:xfrm>
            <a:off x="18115167" y="31820184"/>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Kenton Ross</a:t>
            </a:r>
          </a:p>
          <a:p>
            <a:r>
              <a:rPr lang="en-US" dirty="0" smtClean="0"/>
              <a:t>NASA DEVELOP National Program Science Advisor</a:t>
            </a:r>
          </a:p>
          <a:p>
            <a:r>
              <a:rPr lang="en-US" b="1" dirty="0" smtClean="0"/>
              <a:t>Jeff Ely</a:t>
            </a:r>
          </a:p>
          <a:p>
            <a:r>
              <a:rPr lang="en-US" dirty="0" smtClean="0"/>
              <a:t>NASA DEVELOP</a:t>
            </a:r>
          </a:p>
          <a:p>
            <a:pPr algn="ct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6261202"/>
            <a:ext cx="8229600" cy="314010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From 2000 – 2010 there was minimal change in wetland extent (approximately 30 mi</a:t>
            </a:r>
            <a:r>
              <a:rPr lang="en-US" baseline="30000" dirty="0" smtClean="0"/>
              <a:t>2 </a:t>
            </a:r>
            <a:r>
              <a:rPr lang="en-US" dirty="0" smtClean="0"/>
              <a:t>)</a:t>
            </a:r>
          </a:p>
          <a:p>
            <a:pPr marL="347663" indent="-347663"/>
            <a:r>
              <a:rPr lang="en-US" dirty="0" smtClean="0"/>
              <a:t>Noticeable decrease in the overall wetland health detected from health index (NDPI)</a:t>
            </a:r>
          </a:p>
          <a:p>
            <a:pPr marL="347663" indent="-347663"/>
            <a:r>
              <a:rPr lang="en-US" dirty="0" smtClean="0"/>
              <a:t>According to C-CAP wetland area will remain relatively consistent, our assessment predicts wetland health will continue to decrease  </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15847" y="22733736"/>
            <a:ext cx="2237803" cy="5054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	</a:t>
            </a:r>
          </a:p>
        </p:txBody>
      </p:sp>
      <p:sp>
        <p:nvSpPr>
          <p:cNvPr id="6" name="Text Placeholder 16"/>
          <p:cNvSpPr txBox="1">
            <a:spLocks/>
          </p:cNvSpPr>
          <p:nvPr/>
        </p:nvSpPr>
        <p:spPr>
          <a:xfrm>
            <a:off x="914400" y="6243411"/>
            <a:ext cx="16441204" cy="432004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As a result of their sensitivity to sea level rise, wetlands are one of the most vulnerable ecosystems to climate change. In addition, wetland extents have diminished over time due to population increases and associated land change patterns. This project, partnered with the Albemarle-Pamlico National Estuary Partnership (APNEP), sought to delineate wetland extent within the Albemarle-Pamlico watershed from 2000 to 2015 using NASA’s Landsat 5 Thematic mapper(TM), Landsat 7 Enhanced Thematic Mapper Plus (ETM+), and Landsat 8 Operational Land Imager (OLI). Four images (representing spring, summer, fall, and winter) were collected for each year from 2000 to 2015. Multiple images were used for each year to account for tidal changes and to minimize the noise produced by clouds.  After pre-processing the images, indices that measure water extent and wetland health were calculated for each image. A Normalized Difference Water Index was used to delineate shoreline. A wetland health index that ratios the near infrared and short wave infrared bands, and a Normalized Difference Pigment Index were used to assess wetland health. From these indices, wetland extent and relative health were measured more rapidly than contemporary classification methods. A tutorial was provided to APNEP to support the organization in implementing policies toward wetland monitoring, protection, and restoration.</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Determine shoreline extent</a:t>
            </a:r>
          </a:p>
          <a:p>
            <a:pPr marL="347663" indent="-347663"/>
            <a:r>
              <a:rPr lang="en-US" dirty="0" smtClean="0"/>
              <a:t>Assess relative wetland health by measuring carotenoid/chlorophyll-a ratios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192117" y="98323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93576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17642" y="1935506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54917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115167" y="311087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010431" y="311087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886449" y="311044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Zand Bakhtiari (Project Lead), Stephen Zimmerman, Kayla Patel, Brad Gregory</a:t>
            </a:r>
          </a:p>
          <a:p>
            <a:r>
              <a:rPr lang="en-US" sz="2800" dirty="0" smtClean="0"/>
              <a:t>NASA DEVELOP National Program at NASA Langley Research Center </a:t>
            </a:r>
          </a:p>
          <a:p>
            <a:endParaRPr lang="en-US" sz="2400" dirty="0"/>
          </a:p>
        </p:txBody>
      </p:sp>
      <p:pic>
        <p:nvPicPr>
          <p:cNvPr id="1026"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15847" y="20571751"/>
            <a:ext cx="2237803" cy="2161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55228" y="21587543"/>
            <a:ext cx="2489654" cy="10124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055228" y="20838580"/>
            <a:ext cx="2695144" cy="707886"/>
          </a:xfrm>
          <a:prstGeom prst="rect">
            <a:avLst/>
          </a:prstGeom>
          <a:noFill/>
        </p:spPr>
        <p:txBody>
          <a:bodyPr wrap="square" rtlCol="0">
            <a:spAutoFit/>
          </a:bodyPr>
          <a:lstStyle/>
          <a:p>
            <a:r>
              <a:rPr lang="en-US" sz="2700" dirty="0" smtClean="0"/>
              <a:t>Landsat</a:t>
            </a:r>
            <a:r>
              <a:rPr lang="en-US" sz="4000" dirty="0" smtClean="0"/>
              <a:t> </a:t>
            </a:r>
            <a:r>
              <a:rPr lang="en-US" sz="2700" dirty="0" smtClean="0"/>
              <a:t>7 ETM+</a:t>
            </a:r>
            <a:endParaRPr lang="en-US" sz="2700" dirty="0"/>
          </a:p>
        </p:txBody>
      </p:sp>
      <p:pic>
        <p:nvPicPr>
          <p:cNvPr id="103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03824" y="20845570"/>
            <a:ext cx="2314638" cy="18917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371439" y="22731336"/>
            <a:ext cx="2314638" cy="507831"/>
          </a:xfrm>
          <a:prstGeom prst="rect">
            <a:avLst/>
          </a:prstGeom>
          <a:noFill/>
        </p:spPr>
        <p:txBody>
          <a:bodyPr wrap="square" rtlCol="0">
            <a:spAutoFit/>
          </a:bodyPr>
          <a:lstStyle/>
          <a:p>
            <a:r>
              <a:rPr lang="en-US" sz="2700" dirty="0" smtClean="0"/>
              <a:t>Landsat 8 OLI</a:t>
            </a:r>
            <a:endParaRPr lang="en-US" sz="2700" dirty="0"/>
          </a:p>
        </p:txBody>
      </p:sp>
      <p:sp>
        <p:nvSpPr>
          <p:cNvPr id="24" name="TextBox 23"/>
          <p:cNvSpPr txBox="1"/>
          <p:nvPr/>
        </p:nvSpPr>
        <p:spPr>
          <a:xfrm>
            <a:off x="914400" y="11571162"/>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34" name="Group 33"/>
          <p:cNvGrpSpPr/>
          <p:nvPr/>
        </p:nvGrpSpPr>
        <p:grpSpPr>
          <a:xfrm>
            <a:off x="148545" y="12866559"/>
            <a:ext cx="3849629" cy="3833353"/>
            <a:chOff x="148545" y="13780952"/>
            <a:chExt cx="3849629" cy="3833353"/>
          </a:xfrm>
        </p:grpSpPr>
        <p:pic>
          <p:nvPicPr>
            <p:cNvPr id="53" name="Picture 52" descr="フリーイラスト素材] クリップアート, 人工衛星 ..."/>
            <p:cNvPicPr>
              <a:picLocks noChangeAspect="1"/>
            </p:cNvPicPr>
            <p:nvPr/>
          </p:nvPicPr>
          <p:blipFill>
            <a:blip r:embed="rId5"/>
            <a:stretch>
              <a:fillRect/>
            </a:stretch>
          </p:blipFill>
          <p:spPr>
            <a:xfrm>
              <a:off x="1131174" y="14405764"/>
              <a:ext cx="2052430" cy="2052430"/>
            </a:xfrm>
            <a:prstGeom prst="rect">
              <a:avLst/>
            </a:prstGeom>
          </p:spPr>
        </p:pic>
        <p:sp>
          <p:nvSpPr>
            <p:cNvPr id="35" name="Down Arrow 34"/>
            <p:cNvSpPr/>
            <p:nvPr/>
          </p:nvSpPr>
          <p:spPr>
            <a:xfrm>
              <a:off x="148545" y="13780952"/>
              <a:ext cx="3849629" cy="3833353"/>
            </a:xfrm>
            <a:prstGeom prst="down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5755833" y="12704084"/>
            <a:ext cx="3915551" cy="3919521"/>
            <a:chOff x="5755833" y="13618477"/>
            <a:chExt cx="3915551" cy="3919521"/>
          </a:xfrm>
        </p:grpSpPr>
        <p:sp>
          <p:nvSpPr>
            <p:cNvPr id="36" name="Sun 35"/>
            <p:cNvSpPr/>
            <p:nvPr/>
          </p:nvSpPr>
          <p:spPr>
            <a:xfrm>
              <a:off x="5965592" y="15859520"/>
              <a:ext cx="1427666" cy="1454616"/>
            </a:xfrm>
            <a:prstGeom prst="su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loud 36"/>
            <p:cNvSpPr/>
            <p:nvPr/>
          </p:nvSpPr>
          <p:spPr>
            <a:xfrm>
              <a:off x="5949844" y="14040936"/>
              <a:ext cx="1345051" cy="1148805"/>
            </a:xfrm>
            <a:prstGeom prst="cloud">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8185844" y="13974761"/>
              <a:ext cx="1092805" cy="1135533"/>
              <a:chOff x="4162425" y="1085850"/>
              <a:chExt cx="457200" cy="476250"/>
            </a:xfrm>
          </p:grpSpPr>
          <p:sp>
            <p:nvSpPr>
              <p:cNvPr id="38" name="Teardrop 37"/>
              <p:cNvSpPr/>
              <p:nvPr/>
            </p:nvSpPr>
            <p:spPr>
              <a:xfrm>
                <a:off x="4210050" y="1085850"/>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ardrop 38"/>
              <p:cNvSpPr/>
              <p:nvPr/>
            </p:nvSpPr>
            <p:spPr>
              <a:xfrm>
                <a:off x="4352925" y="122872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ardrop 39"/>
              <p:cNvSpPr/>
              <p:nvPr/>
            </p:nvSpPr>
            <p:spPr>
              <a:xfrm>
                <a:off x="4162425" y="128587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5755833" y="13618477"/>
              <a:ext cx="3915551" cy="3919521"/>
              <a:chOff x="5220202" y="10001394"/>
              <a:chExt cx="1933575" cy="1943100"/>
            </a:xfrm>
          </p:grpSpPr>
          <p:cxnSp>
            <p:nvCxnSpPr>
              <p:cNvPr id="41" name="Straight Arrow Connector 40"/>
              <p:cNvCxnSpPr/>
              <p:nvPr/>
            </p:nvCxnSpPr>
            <p:spPr>
              <a:xfrm>
                <a:off x="6191751" y="10001394"/>
                <a:ext cx="9525" cy="194310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flipH="1">
                <a:off x="5220202" y="10953894"/>
                <a:ext cx="1933575" cy="1905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Group 51"/>
            <p:cNvGrpSpPr/>
            <p:nvPr/>
          </p:nvGrpSpPr>
          <p:grpSpPr>
            <a:xfrm>
              <a:off x="7794310" y="16060144"/>
              <a:ext cx="1709579" cy="1002829"/>
              <a:chOff x="7794310" y="16060144"/>
              <a:chExt cx="1709579" cy="1002829"/>
            </a:xfrm>
          </p:grpSpPr>
          <p:sp>
            <p:nvSpPr>
              <p:cNvPr id="43" name="Isosceles Triangle 42"/>
              <p:cNvSpPr/>
              <p:nvPr/>
            </p:nvSpPr>
            <p:spPr>
              <a:xfrm rot="2400000">
                <a:off x="8611953" y="16060144"/>
                <a:ext cx="891936" cy="73954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c 43"/>
              <p:cNvSpPr/>
              <p:nvPr/>
            </p:nvSpPr>
            <p:spPr>
              <a:xfrm flipV="1">
                <a:off x="7794310" y="16281872"/>
                <a:ext cx="998841" cy="781101"/>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8" name="Group 47"/>
              <p:cNvGrpSpPr/>
              <p:nvPr/>
            </p:nvGrpSpPr>
            <p:grpSpPr>
              <a:xfrm>
                <a:off x="8774307" y="16364096"/>
                <a:ext cx="414611" cy="323871"/>
                <a:chOff x="4400551" y="2085975"/>
                <a:chExt cx="209549" cy="161925"/>
              </a:xfrm>
            </p:grpSpPr>
            <p:cxnSp>
              <p:nvCxnSpPr>
                <p:cNvPr id="49" name="Straight Arrow Connector 48"/>
                <p:cNvCxnSpPr/>
                <p:nvPr/>
              </p:nvCxnSpPr>
              <p:spPr>
                <a:xfrm flipH="1">
                  <a:off x="4400551" y="2095500"/>
                  <a:ext cx="152400" cy="1524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a:off x="4457700" y="2085975"/>
                  <a:ext cx="0" cy="1143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p:nvPr/>
              </p:nvCxnSpPr>
              <p:spPr>
                <a:xfrm flipH="1">
                  <a:off x="4495800" y="2133600"/>
                  <a:ext cx="114300" cy="1905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56" name="Curved Down Arrow 55"/>
          <p:cNvSpPr/>
          <p:nvPr/>
        </p:nvSpPr>
        <p:spPr>
          <a:xfrm>
            <a:off x="3688182" y="12455778"/>
            <a:ext cx="2313146" cy="5807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883123" y="17418291"/>
            <a:ext cx="11342400" cy="1200329"/>
          </a:xfrm>
          <a:prstGeom prst="rect">
            <a:avLst/>
          </a:prstGeom>
        </p:spPr>
        <p:txBody>
          <a:bodyPr wrap="none">
            <a:spAutoFit/>
          </a:bodyPr>
          <a:lstStyle/>
          <a:p>
            <a:pPr marL="342900" indent="-342900">
              <a:buFont typeface="Arial" panose="020B0604020202020204" pitchFamily="34" charset="0"/>
              <a:buChar char="•"/>
            </a:pPr>
            <a:r>
              <a:rPr lang="en-US" sz="2400" dirty="0" smtClean="0"/>
              <a:t>56 Landsat (5 TM, 7 ETM+, 8 OLI) scenes were collected form 2000 - 2015</a:t>
            </a:r>
          </a:p>
          <a:p>
            <a:pPr marL="342900" indent="-342900">
              <a:buFont typeface="Arial" panose="020B0604020202020204" pitchFamily="34" charset="0"/>
              <a:buChar char="•"/>
            </a:pPr>
            <a:r>
              <a:rPr lang="en-US" sz="2400" dirty="0" smtClean="0"/>
              <a:t>Four scenes per year was acquired in order </a:t>
            </a:r>
            <a:r>
              <a:rPr lang="en-US" sz="2400" dirty="0"/>
              <a:t>t</a:t>
            </a:r>
            <a:r>
              <a:rPr lang="en-US" sz="2400" dirty="0" smtClean="0"/>
              <a:t>o account for tidal variations and cloud noise</a:t>
            </a:r>
          </a:p>
          <a:p>
            <a:pPr marL="342900" indent="-342900">
              <a:buFont typeface="Arial" panose="020B0604020202020204" pitchFamily="34" charset="0"/>
              <a:buChar char="•"/>
            </a:pPr>
            <a:r>
              <a:rPr lang="en-US" sz="2400" dirty="0" smtClean="0"/>
              <a:t>Python used to calculate indices in an automated process </a:t>
            </a:r>
            <a:endParaRPr lang="en-US" sz="2400" dirty="0"/>
          </a:p>
        </p:txBody>
      </p:sp>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88762" y="31898243"/>
            <a:ext cx="1939864" cy="2623394"/>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92117" y="10544211"/>
            <a:ext cx="8954169" cy="6919131"/>
          </a:xfrm>
          <a:prstGeom prst="rect">
            <a:avLst/>
          </a:prstGeom>
        </p:spPr>
      </p:pic>
      <p:sp>
        <p:nvSpPr>
          <p:cNvPr id="64" name="Curved Up Arrow 63"/>
          <p:cNvSpPr/>
          <p:nvPr/>
        </p:nvSpPr>
        <p:spPr>
          <a:xfrm>
            <a:off x="9574496" y="15875197"/>
            <a:ext cx="2395025" cy="6416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5" name="Group 64"/>
          <p:cNvGrpSpPr/>
          <p:nvPr/>
        </p:nvGrpSpPr>
        <p:grpSpPr>
          <a:xfrm>
            <a:off x="11280836" y="13156309"/>
            <a:ext cx="6704861" cy="2134143"/>
            <a:chOff x="7426977" y="2699761"/>
            <a:chExt cx="6704861" cy="2134143"/>
          </a:xfrm>
        </p:grpSpPr>
        <mc:AlternateContent xmlns:mc="http://schemas.openxmlformats.org/markup-compatibility/2006" xmlns:a14="http://schemas.microsoft.com/office/drawing/2010/main">
          <mc:Choice Requires="a14">
            <p:sp>
              <p:nvSpPr>
                <p:cNvPr id="66" name="TextBox 65"/>
                <p:cNvSpPr txBox="1"/>
                <p:nvPr/>
              </p:nvSpPr>
              <p:spPr>
                <a:xfrm>
                  <a:off x="8057607" y="3582501"/>
                  <a:ext cx="6074231" cy="588366"/>
                </a:xfrm>
                <a:prstGeom prst="rect">
                  <a:avLst/>
                </a:prstGeom>
                <a:noFill/>
              </p:spPr>
              <p:txBody>
                <a:bodyPr wrap="square" lIns="0" tIns="0" rIns="0" bIns="0" rtlCol="0">
                  <a:spAutoFit/>
                </a:bodyPr>
                <a:lstStyle/>
                <a:p>
                  <a:r>
                    <a:rPr lang="en-US" sz="2400" dirty="0" smtClean="0">
                      <a:latin typeface="Cambria Math" panose="02040503050406030204" pitchFamily="18" charset="0"/>
                      <a:ea typeface="Cambria Math" panose="02040503050406030204" pitchFamily="18" charset="0"/>
                    </a:rPr>
                    <a:t>Green NDVI </a:t>
                  </a:r>
                  <a14:m>
                    <m:oMath xmlns:m="http://schemas.openxmlformats.org/officeDocument/2006/math">
                      <m:r>
                        <a:rPr lang="en-US" sz="2400" i="1" smtClean="0">
                          <a:latin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𝐺𝑟𝑒𝑒𝑛</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𝑁𝐼𝑅</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𝐺𝑟𝑒𝑒𝑛</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𝑁𝐼𝑅</m:t>
                          </m:r>
                          <m:r>
                            <a:rPr lang="en-US" sz="2400" b="0" i="1" smtClean="0">
                              <a:latin typeface="Cambria Math" panose="02040503050406030204" pitchFamily="18" charset="0"/>
                              <a:ea typeface="Cambria Math" panose="02040503050406030204" pitchFamily="18" charset="0"/>
                            </a:rPr>
                            <m:t>)</m:t>
                          </m:r>
                        </m:den>
                      </m:f>
                    </m:oMath>
                  </a14:m>
                  <a:endParaRPr lang="en-US" sz="2400" dirty="0">
                    <a:latin typeface="Cambria Math" panose="02040503050406030204" pitchFamily="18" charset="0"/>
                    <a:ea typeface="Cambria Math" panose="020405030504060302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8057607" y="3582501"/>
                  <a:ext cx="6074231" cy="588366"/>
                </a:xfrm>
                <a:prstGeom prst="rect">
                  <a:avLst/>
                </a:prstGeom>
                <a:blipFill rotWithShape="0">
                  <a:blip r:embed="rId8"/>
                  <a:stretch>
                    <a:fillRect l="-3112" t="-3093" b="-61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7426977" y="4245538"/>
                  <a:ext cx="4570675" cy="588366"/>
                </a:xfrm>
                <a:prstGeom prst="rect">
                  <a:avLst/>
                </a:prstGeom>
                <a:noFill/>
              </p:spPr>
              <p:txBody>
                <a:bodyPr wrap="none" lIns="0" tIns="0" rIns="0" bIns="0" rtlCol="0">
                  <a:spAutoFit/>
                </a:bodyPr>
                <a:lstStyle/>
                <a:p>
                  <a:pPr algn="ctr"/>
                  <a:r>
                    <a:rPr lang="en-US" sz="2400" dirty="0" smtClean="0">
                      <a:latin typeface="Cambria Math" panose="02040503050406030204" pitchFamily="18" charset="0"/>
                      <a:ea typeface="Cambria Math" panose="02040503050406030204" pitchFamily="18" charset="0"/>
                    </a:rPr>
                    <a:t>Wetland Health Index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𝑁𝐼𝑅</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𝑆𝑊𝐼𝑅</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𝑁𝐼𝑅</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𝑆𝑊𝐼𝑅</m:t>
                          </m:r>
                          <m:r>
                            <a:rPr lang="en-US" sz="2400" b="0" i="1" smtClean="0">
                              <a:latin typeface="Cambria Math" panose="02040503050406030204" pitchFamily="18" charset="0"/>
                              <a:ea typeface="Cambria Math" panose="02040503050406030204" pitchFamily="18" charset="0"/>
                            </a:rPr>
                            <m:t>)</m:t>
                          </m:r>
                        </m:den>
                      </m:f>
                    </m:oMath>
                  </a14:m>
                  <a:endParaRPr lang="en-US" sz="2400" dirty="0">
                    <a:latin typeface="Cambria Math" panose="02040503050406030204" pitchFamily="18" charset="0"/>
                    <a:ea typeface="Cambria Math" panose="02040503050406030204"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7426977" y="4245538"/>
                  <a:ext cx="4570675" cy="588366"/>
                </a:xfrm>
                <a:prstGeom prst="rect">
                  <a:avLst/>
                </a:prstGeom>
                <a:blipFill rotWithShape="0">
                  <a:blip r:embed="rId9"/>
                  <a:stretch>
                    <a:fillRect l="-3738" t="-3125" b="-7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246057" y="2699761"/>
                  <a:ext cx="3025315"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NDPI</m:t>
                        </m:r>
                        <m:r>
                          <a:rPr lang="en-US" sz="240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𝑅𝑒𝑑</m:t>
                            </m:r>
                            <m:r>
                              <a:rPr lang="en-US" sz="2400" b="0" i="1" smtClean="0">
                                <a:latin typeface="Cambria Math" panose="02040503050406030204" pitchFamily="18" charset="0"/>
                              </a:rPr>
                              <m:t> −</m:t>
                            </m:r>
                            <m:r>
                              <a:rPr lang="en-US" sz="2400" b="0" i="1" smtClean="0">
                                <a:latin typeface="Cambria Math" panose="02040503050406030204" pitchFamily="18" charset="0"/>
                              </a:rPr>
                              <m:t>𝐵𝑙𝑢𝑒</m:t>
                            </m:r>
                            <m:r>
                              <a:rPr lang="en-US" sz="2400" b="0" i="1" smtClean="0">
                                <a:latin typeface="Cambria Math" panose="02040503050406030204" pitchFamily="18" charset="0"/>
                              </a:rPr>
                              <m:t>)</m:t>
                            </m:r>
                          </m:num>
                          <m:den>
                            <m:r>
                              <a:rPr lang="en-US" sz="2400" b="0" i="1" smtClean="0">
                                <a:latin typeface="Cambria Math" panose="02040503050406030204" pitchFamily="18" charset="0"/>
                              </a:rPr>
                              <m:t>(</m:t>
                            </m:r>
                            <m:r>
                              <a:rPr lang="en-US" sz="2400" b="0" i="1" smtClean="0">
                                <a:latin typeface="Cambria Math" panose="02040503050406030204" pitchFamily="18" charset="0"/>
                              </a:rPr>
                              <m:t>𝑅𝑒𝑑</m:t>
                            </m:r>
                            <m:r>
                              <a:rPr lang="en-US" sz="2400" b="0" i="1" smtClean="0">
                                <a:latin typeface="Cambria Math" panose="02040503050406030204" pitchFamily="18" charset="0"/>
                              </a:rPr>
                              <m:t>+</m:t>
                            </m:r>
                            <m:r>
                              <a:rPr lang="en-US" sz="2400" b="0" i="1" smtClean="0">
                                <a:latin typeface="Cambria Math" panose="02040503050406030204" pitchFamily="18" charset="0"/>
                              </a:rPr>
                              <m:t>𝐵𝑙𝑢𝑒</m:t>
                            </m:r>
                            <m:r>
                              <a:rPr lang="en-US" sz="2400" b="0" i="1" smtClean="0">
                                <a:latin typeface="Cambria Math" panose="02040503050406030204" pitchFamily="18" charset="0"/>
                              </a:rPr>
                              <m:t>)</m:t>
                            </m:r>
                          </m:den>
                        </m:f>
                      </m:oMath>
                    </m:oMathPara>
                  </a14:m>
                  <a:endParaRPr lang="en-US" sz="2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246057" y="2699761"/>
                  <a:ext cx="3025315" cy="768993"/>
                </a:xfrm>
                <a:prstGeom prst="rect">
                  <a:avLst/>
                </a:prstGeom>
                <a:blipFill rotWithShape="0">
                  <a:blip r:embed="rId10"/>
                  <a:stretch>
                    <a:fillRect/>
                  </a:stretch>
                </a:blipFill>
              </p:spPr>
              <p:txBody>
                <a:bodyPr/>
                <a:lstStyle/>
                <a:p>
                  <a:r>
                    <a:rPr lang="en-US">
                      <a:noFill/>
                    </a:rPr>
                    <a:t> </a:t>
                  </a:r>
                </a:p>
              </p:txBody>
            </p:sp>
          </mc:Fallback>
        </mc:AlternateContent>
      </p:grpSp>
      <p:sp>
        <p:nvSpPr>
          <p:cNvPr id="20" name="Rectangle 19"/>
          <p:cNvSpPr/>
          <p:nvPr/>
        </p:nvSpPr>
        <p:spPr>
          <a:xfrm>
            <a:off x="10306049" y="34493426"/>
            <a:ext cx="13716000" cy="369332"/>
          </a:xfrm>
          <a:prstGeom prst="rect">
            <a:avLst/>
          </a:prstGeom>
        </p:spPr>
        <p:txBody>
          <a:bodyPr>
            <a:spAutoFit/>
          </a:bodyPr>
          <a:lstStyle/>
          <a:p>
            <a:r>
              <a:rPr lang="en-US" sz="1800" dirty="0"/>
              <a:t>Albemarle-Pamlico National Estuary Partnership (</a:t>
            </a:r>
            <a:r>
              <a:rPr lang="en-US" sz="1800" dirty="0" smtClean="0"/>
              <a:t>APNEP)</a:t>
            </a:r>
            <a:endParaRPr lang="en-US" sz="1800" dirty="0"/>
          </a:p>
        </p:txBody>
      </p:sp>
      <p:pic>
        <p:nvPicPr>
          <p:cNvPr id="62" name="Picture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1174" y="20271453"/>
            <a:ext cx="6932682" cy="8971706"/>
          </a:xfrm>
          <a:prstGeom prst="rect">
            <a:avLst/>
          </a:prstGeom>
        </p:spPr>
      </p:pic>
      <p:pic>
        <p:nvPicPr>
          <p:cNvPr id="69" name="Picture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78649" y="20304889"/>
            <a:ext cx="6906844" cy="8938270"/>
          </a:xfrm>
          <a:prstGeom prst="rect">
            <a:avLst/>
          </a:prstGeom>
        </p:spPr>
      </p:pic>
      <p:sp>
        <p:nvSpPr>
          <p:cNvPr id="70" name="TextBox 69"/>
          <p:cNvSpPr txBox="1"/>
          <p:nvPr/>
        </p:nvSpPr>
        <p:spPr>
          <a:xfrm>
            <a:off x="10653708" y="28410934"/>
            <a:ext cx="5044440" cy="830997"/>
          </a:xfrm>
          <a:prstGeom prst="rect">
            <a:avLst/>
          </a:prstGeom>
          <a:noFill/>
        </p:spPr>
        <p:txBody>
          <a:bodyPr wrap="square" rtlCol="0">
            <a:spAutoFit/>
          </a:bodyPr>
          <a:lstStyle/>
          <a:p>
            <a:r>
              <a:rPr lang="en-US" sz="1200" dirty="0" smtClean="0"/>
              <a:t>Top Image: C-CAP data shows changes in land use that were previously wetlands.</a:t>
            </a:r>
          </a:p>
          <a:p>
            <a:r>
              <a:rPr lang="en-US" sz="1200" dirty="0" smtClean="0"/>
              <a:t>Bottom Images:  Wetland health index (NDPI), low values represent healthy vegetation while high values are unhealthy.  This is a clear example of direct human destruction of wetlands.</a:t>
            </a:r>
          </a:p>
        </p:txBody>
      </p:sp>
      <p:sp>
        <p:nvSpPr>
          <p:cNvPr id="74" name="TextBox 73"/>
          <p:cNvSpPr txBox="1"/>
          <p:nvPr/>
        </p:nvSpPr>
        <p:spPr>
          <a:xfrm>
            <a:off x="2399519" y="28442279"/>
            <a:ext cx="5044440" cy="830997"/>
          </a:xfrm>
          <a:prstGeom prst="rect">
            <a:avLst/>
          </a:prstGeom>
          <a:noFill/>
        </p:spPr>
        <p:txBody>
          <a:bodyPr wrap="square" rtlCol="0">
            <a:spAutoFit/>
          </a:bodyPr>
          <a:lstStyle/>
          <a:p>
            <a:r>
              <a:rPr lang="en-US" sz="1200" dirty="0" smtClean="0"/>
              <a:t>Top Image: C-CAP data shows no change in wetland extent.</a:t>
            </a:r>
          </a:p>
          <a:p>
            <a:r>
              <a:rPr lang="en-US" sz="1200" dirty="0" smtClean="0"/>
              <a:t>Bottom Images:  Wetland health index (NDPI), low values represent healthy vegetation while high values are unhealthy.  Wetland heath is decreasing due to unknown factors. </a:t>
            </a: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2379</TotalTime>
  <Words>569</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Cambria Math</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124</cp:revision>
  <dcterms:created xsi:type="dcterms:W3CDTF">2015-06-02T14:58:58Z</dcterms:created>
  <dcterms:modified xsi:type="dcterms:W3CDTF">2015-07-20T12:25:45Z</dcterms:modified>
</cp:coreProperties>
</file>