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285" r:id="rId3"/>
    <p:sldId id="286" r:id="rId4"/>
    <p:sldId id="287" r:id="rId5"/>
    <p:sldId id="291" r:id="rId6"/>
    <p:sldId id="288" r:id="rId7"/>
    <p:sldId id="289" r:id="rId8"/>
    <p:sldId id="294" r:id="rId9"/>
    <p:sldId id="303" r:id="rId10"/>
    <p:sldId id="290" r:id="rId11"/>
    <p:sldId id="295" r:id="rId12"/>
    <p:sldId id="297" r:id="rId13"/>
    <p:sldId id="296" r:id="rId14"/>
    <p:sldId id="300" r:id="rId15"/>
    <p:sldId id="299" r:id="rId16"/>
    <p:sldId id="278" r:id="rId17"/>
    <p:sldId id="279" r:id="rId18"/>
    <p:sldId id="280" r:id="rId19"/>
    <p:sldId id="281" r:id="rId20"/>
    <p:sldId id="282" r:id="rId21"/>
    <p:sldId id="283"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18" clrIdx="0"/>
  <p:cmAuthor id="1" name="Zajic, Brittany N (329D-Affiliate)" initials="ZBN(" lastIdx="6" clrIdx="1">
    <p:extLst>
      <p:ext uri="{19B8F6BF-5375-455C-9EA6-DF929625EA0E}">
        <p15:presenceInfo xmlns:p15="http://schemas.microsoft.com/office/powerpoint/2012/main" userId="S-1-5-21-1608413684-1126320247-1535859923-128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4" autoAdjust="0"/>
    <p:restoredTop sz="86472" autoAdjust="0"/>
  </p:normalViewPr>
  <p:slideViewPr>
    <p:cSldViewPr snapToGrid="0">
      <p:cViewPr varScale="1">
        <p:scale>
          <a:sx n="114" d="100"/>
          <a:sy n="114" d="100"/>
        </p:scale>
        <p:origin x="1332" y="11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Wildfires across the contiguous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United States have increasingly become larger and more frequent in the last several decades. In turn, this has</a:t>
            </a:r>
            <a:r>
              <a:rPr lang="en-US" sz="1200" kern="1200" baseline="0" dirty="0" smtClean="0">
                <a:solidFill>
                  <a:schemeClr val="tx1"/>
                </a:solidFill>
                <a:effectLst/>
                <a:latin typeface="+mn-lt"/>
                <a:ea typeface="+mn-ea"/>
                <a:cs typeface="+mn-cs"/>
              </a:rPr>
              <a:t> caused an increase in fire suppression costs, a higher rate of natural resource degradation and an increase in property damage in the form of structures burned.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Trends contributing to both an increase in the number of wildfires as well as large fire area correlate with a</a:t>
            </a:r>
            <a:r>
              <a:rPr lang="en-US" sz="1200" kern="1200" baseline="0" dirty="0" smtClean="0">
                <a:solidFill>
                  <a:schemeClr val="tx1"/>
                </a:solidFill>
                <a:effectLst/>
                <a:latin typeface="+mn-lt"/>
                <a:ea typeface="+mn-ea"/>
                <a:cs typeface="+mn-cs"/>
              </a:rPr>
              <a:t> decrease in terrestrial water supply</a:t>
            </a:r>
            <a:r>
              <a:rPr lang="en-US" sz="1200" kern="1200" dirty="0" smtClean="0">
                <a:solidFill>
                  <a:schemeClr val="tx1"/>
                </a:solidFill>
                <a:effectLst/>
                <a:latin typeface="+mn-lt"/>
                <a:ea typeface="+mn-ea"/>
                <a:cs typeface="+mn-cs"/>
              </a:rPr>
              <a:t> (Dennison et al. 2014).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2009 </a:t>
            </a:r>
            <a:r>
              <a:rPr lang="en-US" sz="1200" kern="1200" baseline="0" dirty="0" smtClean="0">
                <a:solidFill>
                  <a:schemeClr val="tx1"/>
                </a:solidFill>
                <a:effectLst/>
                <a:latin typeface="+mn-lt"/>
                <a:ea typeface="+mn-ea"/>
                <a:cs typeface="+mn-cs"/>
              </a:rPr>
              <a:t>Station Fire located near Big Tujunga Canyon, California (Source: Nick Rousseau)</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4828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61991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39869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40942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21311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Fire season in the western United States has historically occurred from the months of June through October which also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driest time of the year in the western U.S., but over the past decade fire season has increasingly lengthened due to the drought.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2003-2012: 71.7 million acres burned</a:t>
            </a:r>
            <a:r>
              <a:rPr lang="en-US" sz="1200" kern="1200" baseline="0" dirty="0" smtClean="0">
                <a:solidFill>
                  <a:schemeClr val="tx1"/>
                </a:solidFill>
                <a:effectLst/>
                <a:latin typeface="+mn-lt"/>
                <a:ea typeface="+mn-ea"/>
                <a:cs typeface="+mn-cs"/>
              </a:rPr>
              <a:t>, 2006 record for most acres burned at 9.8 million acres (National Interagency Fire Center.)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If we can understand how regional climate conditions effect terrestrial water supply we can better understand and possibly predict potential wildfires.</a:t>
            </a:r>
          </a:p>
          <a:p>
            <a:endParaRPr lang="en-US" dirty="0" smtClean="0"/>
          </a:p>
          <a:p>
            <a:r>
              <a:rPr lang="en-US" dirty="0" smtClean="0"/>
              <a:t>Higher precipitation rates during the wet season generally lead to higher rates of vegetation growth or “fire fuel”, which can lead to greater potential for fire in the dry season.</a:t>
            </a:r>
          </a:p>
          <a:p>
            <a:endParaRPr lang="en-US" dirty="0" smtClean="0"/>
          </a:p>
          <a:p>
            <a:r>
              <a:rPr lang="en-US" dirty="0" smtClean="0"/>
              <a:t>Image 1: Post wildfire burn areas</a:t>
            </a:r>
            <a:r>
              <a:rPr lang="en-US" baseline="0" dirty="0" smtClean="0"/>
              <a:t> near Mt. Lukens, San Gabriel Mountains, California (Source: Nick Rousseau)</a:t>
            </a:r>
          </a:p>
          <a:p>
            <a:r>
              <a:rPr lang="en-US" baseline="0" dirty="0" smtClean="0"/>
              <a:t>Image 2: River basin in the Western United States  (source: http://www.noaa.gov/features/monitoring_0209/watersupply.html)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54479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Fuel moisture content (FMC) is a measure of the amount of water in a fuel (vegetation) available to a fire.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moisture content and distribution of fuels determine how quickly a fire can spread and how intense or hot a fire may become. The burning speeds in vegetation with a higher FMC will be slower than vegetation with a lower FMC because the heat from the fire must first eliminate the moisture within that higher FMC vegetation type.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Low FMC means higher fire risk as well as higher potential fire severity, thus increasing the degree of environmental degradation caused by a fire.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is currently no accurate remotely-sensed fuel moisture content product in use. A remotely-sensed FMC proxy, combined with an analysis of yearly wet and dry patterns, could provide fire managers and responders with a powerful predictive tool for understanding fire risk and response.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a:t>
            </a:r>
            <a:r>
              <a:rPr lang="en-US" sz="1200" kern="1200" baseline="0" dirty="0" smtClean="0">
                <a:solidFill>
                  <a:schemeClr val="tx1"/>
                </a:solidFill>
                <a:effectLst/>
                <a:latin typeface="+mn-lt"/>
                <a:ea typeface="+mn-ea"/>
                <a:cs typeface="+mn-cs"/>
              </a:rPr>
              <a:t> http://www.jpl.nasa.gov/news/news.php?release=2014-376</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8931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98528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focus is on the contiguous United States, mainly</a:t>
            </a:r>
            <a:r>
              <a:rPr lang="en-US" baseline="0" dirty="0" smtClean="0"/>
              <a:t> </a:t>
            </a:r>
            <a:r>
              <a:rPr lang="en-US" sz="1200" kern="1200" dirty="0" smtClean="0">
                <a:solidFill>
                  <a:schemeClr val="tx1"/>
                </a:solidFill>
                <a:effectLst/>
                <a:latin typeface="+mn-lt"/>
                <a:ea typeface="+mn-ea"/>
                <a:cs typeface="+mn-cs"/>
              </a:rPr>
              <a:t>areas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are most affected by</a:t>
            </a:r>
            <a:r>
              <a:rPr lang="en-US" sz="1200" kern="1200" baseline="0" dirty="0" smtClean="0">
                <a:solidFill>
                  <a:schemeClr val="tx1"/>
                </a:solidFill>
                <a:effectLst/>
                <a:latin typeface="+mn-lt"/>
                <a:ea typeface="+mn-ea"/>
                <a:cs typeface="+mn-cs"/>
              </a:rPr>
              <a:t> wildfires using data from a ten-year period: January 2003 to December 2012</a:t>
            </a:r>
            <a:r>
              <a:rPr lang="en-US" sz="1200" kern="1200" dirty="0" smtClean="0">
                <a:solidFill>
                  <a:schemeClr val="tx1"/>
                </a:solidFill>
                <a:effectLst/>
                <a:latin typeface="+mn-lt"/>
                <a:ea typeface="+mn-ea"/>
                <a:cs typeface="+mn-cs"/>
              </a:rPr>
              <a:t>. This period was</a:t>
            </a:r>
            <a:r>
              <a:rPr lang="en-US" sz="1200" kern="1200" baseline="0" dirty="0" smtClean="0">
                <a:solidFill>
                  <a:schemeClr val="tx1"/>
                </a:solidFill>
                <a:effectLst/>
                <a:latin typeface="+mn-lt"/>
                <a:ea typeface="+mn-ea"/>
                <a:cs typeface="+mn-cs"/>
              </a:rPr>
              <a:t> used </a:t>
            </a:r>
            <a:r>
              <a:rPr lang="en-US" sz="1200" kern="1200" dirty="0" smtClean="0">
                <a:solidFill>
                  <a:schemeClr val="tx1"/>
                </a:solidFill>
                <a:effectLst/>
                <a:latin typeface="+mn-lt"/>
                <a:ea typeface="+mn-ea"/>
                <a:cs typeface="+mn-cs"/>
              </a:rPr>
              <a:t>to determine the extent to which dry years following wet years correlate with fire severity. Trends contributing to both an increase in the number of wildfires as well as large fire area correlate with decreased soil moisture (Dennison et al. 2014).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7959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NASA’s Gravity Recovery and Climate Experiment (GRACE) is made up of a pair of Earth-observing satellites that measure Earth’s gravity field. From that we can measure how Earth’s gravity field changes over time. If we can look at something in monthly scale, we can look at how much the gravity field has diverted from the mean gravity field.  The only thing that moves around that time scale is water. At the time scales we are looking at with GRACE is how Earth’s terrestrial water storage changes over time and derive assimilated data that depicts water stored at all levels. This enables reliable detection of spatial and temporal variations in total terrestrial water storage (TWS) (</a:t>
            </a:r>
            <a:r>
              <a:rPr lang="en-US" sz="1200" b="0" i="0" kern="1200" dirty="0" err="1" smtClean="0">
                <a:solidFill>
                  <a:schemeClr val="tx1"/>
                </a:solidFill>
                <a:effectLst/>
                <a:latin typeface="+mn-lt"/>
                <a:ea typeface="+mn-ea"/>
                <a:cs typeface="+mn-cs"/>
              </a:rPr>
              <a:t>Houberg</a:t>
            </a:r>
            <a:r>
              <a:rPr lang="en-US" sz="1200" b="0" i="0" kern="1200" dirty="0" smtClean="0">
                <a:solidFill>
                  <a:schemeClr val="tx1"/>
                </a:solidFill>
                <a:effectLst/>
                <a:latin typeface="+mn-lt"/>
                <a:ea typeface="+mn-ea"/>
                <a:cs typeface="+mn-cs"/>
              </a:rPr>
              <a:t> et al. 2010, </a:t>
            </a:r>
            <a:r>
              <a:rPr lang="en-US" sz="1200" b="0" i="0" kern="1200" dirty="0" err="1" smtClean="0">
                <a:solidFill>
                  <a:schemeClr val="tx1"/>
                </a:solidFill>
                <a:effectLst/>
                <a:latin typeface="+mn-lt"/>
                <a:ea typeface="+mn-ea"/>
                <a:cs typeface="+mn-cs"/>
              </a:rPr>
              <a:t>Houberg</a:t>
            </a:r>
            <a:r>
              <a:rPr lang="en-US" sz="1200" b="0" i="0" kern="1200" dirty="0" smtClean="0">
                <a:solidFill>
                  <a:schemeClr val="tx1"/>
                </a:solidFill>
                <a:effectLst/>
                <a:latin typeface="+mn-lt"/>
                <a:ea typeface="+mn-ea"/>
                <a:cs typeface="+mn-cs"/>
              </a:rPr>
              <a:t> et al. 2012). </a:t>
            </a:r>
          </a:p>
          <a:p>
            <a:endParaRPr lang="en-US" dirty="0" smtClean="0"/>
          </a:p>
          <a:p>
            <a:r>
              <a:rPr lang="en-US" dirty="0" smtClean="0"/>
              <a:t>Image source: http://www.nasa.gov/topics/earth/features/Grace_OBP.html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57526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52237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These maps represent GRACE assimilated data used as drought indicators for terrestrial</a:t>
            </a:r>
            <a:r>
              <a:rPr lang="en-US" sz="1200" b="0" i="0" kern="1200" baseline="0" dirty="0" smtClean="0">
                <a:solidFill>
                  <a:schemeClr val="tx1"/>
                </a:solidFill>
                <a:effectLst/>
                <a:latin typeface="+mn-lt"/>
                <a:ea typeface="+mn-ea"/>
                <a:cs typeface="+mn-cs"/>
              </a:rPr>
              <a:t> water storage (TWS) root zone soil moisture content (RZMC), and surface soil moisture content (SFMC).  They </a:t>
            </a:r>
            <a:r>
              <a:rPr lang="en-US" sz="1200" b="0" i="0" kern="1200" dirty="0" smtClean="0">
                <a:solidFill>
                  <a:schemeClr val="tx1"/>
                </a:solidFill>
                <a:effectLst/>
                <a:latin typeface="+mn-lt"/>
                <a:ea typeface="+mn-ea"/>
                <a:cs typeface="+mn-cs"/>
              </a:rPr>
              <a:t>depict drought associated with climatic variability, as opposed to depletion of aquifers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due to groundwater withdrawals that exceed recharge.</a:t>
            </a:r>
            <a:r>
              <a:rPr lang="en-US" baseline="0" dirty="0" smtClean="0"/>
              <a:t> </a:t>
            </a:r>
            <a:r>
              <a:rPr lang="en-US" sz="1200" kern="1200" dirty="0" smtClean="0">
                <a:solidFill>
                  <a:schemeClr val="tx1"/>
                </a:solidFill>
                <a:effectLst/>
                <a:latin typeface="+mn-lt"/>
                <a:ea typeface="+mn-ea"/>
                <a:cs typeface="+mn-cs"/>
              </a:rPr>
              <a:t>Estimates of terrestrial water storage in the contiguous U.S. are crucial for predicting climate change, weather, and natural hazards, especially wildfires (</a:t>
            </a:r>
            <a:r>
              <a:rPr lang="en-US" sz="1200" kern="1200" dirty="0" err="1" smtClean="0">
                <a:solidFill>
                  <a:schemeClr val="tx1"/>
                </a:solidFill>
                <a:effectLst/>
                <a:latin typeface="+mn-lt"/>
                <a:ea typeface="+mn-ea"/>
                <a:cs typeface="+mn-cs"/>
              </a:rPr>
              <a:t>Tapley</a:t>
            </a:r>
            <a:r>
              <a:rPr lang="en-US" sz="1200" kern="1200" dirty="0" smtClean="0">
                <a:solidFill>
                  <a:schemeClr val="tx1"/>
                </a:solidFill>
                <a:effectLst/>
                <a:latin typeface="+mn-lt"/>
                <a:ea typeface="+mn-ea"/>
                <a:cs typeface="+mn-cs"/>
              </a:rPr>
              <a:t> et al. 2004). Because biomass is largely built up during wet years and fire risk is greatest during dry years, dry years that are preceded by wet years are of great importance for fire risk assessment.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r>
              <a:rPr lang="en-US" dirty="0" smtClean="0"/>
              <a:t>Image source: http://drought.unl.edu/MonitoringTools/NASAGRACEDataAssimilation.aspx</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67923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data product contains a spatial database of wildfires that occurred in the United States from 1992 to 2013, generated for the national Fire Program Analysis (FPA) system. The wildfire records were acquired from the reporting systems of federal, state, and local fire organizations. The following core data elements were required for records to be included in this data product: discovery date, final fire size, and a point location at least as precise as Public Land Survey System (PLSS) section (1-square mile grid). The data were transformed to conform, when possible, to the data standards of the National Wildfire Coordinating Group (NWCG). Basic error-checking was performed and redundant records were identified and removed, to the degree possible. The resulting product, referred to as the Fire Program Analysis fire-occurrence database (FPA FOD), includes 1.73 million geo-referenced wildfire records, representing a total of 126 million acres burned during the 22-year period.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http://www.fs.usda.gov/rds/archive/Product/RDS-2013-0009.3/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Short, Karen C. 2015. Spatial wildfire occurrence data for the United States, 1992-2013 [FPA_FOD_20150323]. 3rd Edition. Fort Collins, CO: Forest Service Research Data Archive. http://dx.doi.org/10.2737/RDS-2013-0009.3</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58516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 </a:t>
            </a:r>
          </a:p>
          <a:p>
            <a:r>
              <a:rPr lang="en-US" dirty="0" smtClean="0"/>
              <a:t>DISASTERS II</a:t>
            </a:r>
            <a:endParaRPr lang="en-US" dirty="0"/>
          </a:p>
        </p:txBody>
      </p:sp>
      <p:sp>
        <p:nvSpPr>
          <p:cNvPr id="3" name="Text Placeholder 2"/>
          <p:cNvSpPr>
            <a:spLocks noGrp="1"/>
          </p:cNvSpPr>
          <p:nvPr>
            <p:ph type="body" sz="quarter" idx="11"/>
          </p:nvPr>
        </p:nvSpPr>
        <p:spPr>
          <a:xfrm>
            <a:off x="2980944" y="5348491"/>
            <a:ext cx="3182112" cy="369332"/>
          </a:xfrm>
        </p:spPr>
        <p:txBody>
          <a:bodyPr>
            <a:normAutofit fontScale="92500"/>
          </a:bodyPr>
          <a:lstStyle/>
          <a:p>
            <a:r>
              <a:rPr lang="en-US" dirty="0" smtClean="0"/>
              <a:t>Brittany </a:t>
            </a:r>
            <a:r>
              <a:rPr lang="en-US" dirty="0" err="1" smtClean="0"/>
              <a:t>Zajic</a:t>
            </a:r>
            <a:r>
              <a:rPr lang="en-US" dirty="0" smtClean="0"/>
              <a:t> (Project Lead)</a:t>
            </a:r>
            <a:endParaRPr lang="en-US" dirty="0"/>
          </a:p>
        </p:txBody>
      </p:sp>
      <p:sp>
        <p:nvSpPr>
          <p:cNvPr id="4" name="Text Placeholder 3"/>
          <p:cNvSpPr>
            <a:spLocks noGrp="1"/>
          </p:cNvSpPr>
          <p:nvPr>
            <p:ph type="body" sz="quarter" idx="12"/>
          </p:nvPr>
        </p:nvSpPr>
        <p:spPr>
          <a:xfrm>
            <a:off x="3619717" y="5741683"/>
            <a:ext cx="1904565" cy="369332"/>
          </a:xfrm>
        </p:spPr>
        <p:txBody>
          <a:bodyPr/>
          <a:lstStyle/>
          <a:p>
            <a:r>
              <a:rPr lang="en-US" dirty="0" smtClean="0"/>
              <a:t>Daniel Jensen</a:t>
            </a:r>
            <a:endParaRPr lang="en-US" dirty="0"/>
          </a:p>
        </p:txBody>
      </p:sp>
      <p:sp>
        <p:nvSpPr>
          <p:cNvPr id="6" name="Text Placeholder 5"/>
          <p:cNvSpPr>
            <a:spLocks noGrp="1"/>
          </p:cNvSpPr>
          <p:nvPr>
            <p:ph type="body" sz="quarter" idx="14"/>
          </p:nvPr>
        </p:nvSpPr>
        <p:spPr>
          <a:xfrm>
            <a:off x="3600960" y="6121063"/>
            <a:ext cx="1942078" cy="369332"/>
          </a:xfrm>
        </p:spPr>
        <p:txBody>
          <a:bodyPr/>
          <a:lstStyle/>
          <a:p>
            <a:r>
              <a:rPr lang="en-US" dirty="0" smtClean="0"/>
              <a:t>Nick Rousseau</a:t>
            </a:r>
            <a:endParaRPr lang="en-US" dirty="0"/>
          </a:p>
        </p:txBody>
      </p:sp>
      <p:sp>
        <p:nvSpPr>
          <p:cNvPr id="9" name="Text Placeholder 8"/>
          <p:cNvSpPr>
            <a:spLocks noGrp="1"/>
          </p:cNvSpPr>
          <p:nvPr>
            <p:ph type="body" sz="quarter" idx="17"/>
          </p:nvPr>
        </p:nvSpPr>
        <p:spPr/>
        <p:txBody>
          <a:bodyPr>
            <a:normAutofit fontScale="70000" lnSpcReduction="20000"/>
          </a:bodyPr>
          <a:lstStyle/>
          <a:p>
            <a:pPr>
              <a:spcBef>
                <a:spcPts val="1200"/>
              </a:spcBef>
              <a:spcAft>
                <a:spcPts val="600"/>
              </a:spcAft>
            </a:pPr>
            <a:r>
              <a:rPr lang="en-US" dirty="0" smtClean="0"/>
              <a:t>Using GRACE-derived water and moisture products as a predictive tool for wildfire response in the contiguous United States</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62" y="466482"/>
            <a:ext cx="8296451" cy="6260890"/>
          </a:xfrm>
          <a:prstGeom prst="rect">
            <a:avLst/>
          </a:prstGeom>
        </p:spPr>
      </p:pic>
      <p:sp>
        <p:nvSpPr>
          <p:cNvPr id="3" name="Text Placeholder 2"/>
          <p:cNvSpPr>
            <a:spLocks noGrp="1"/>
          </p:cNvSpPr>
          <p:nvPr>
            <p:ph type="body" sz="quarter" idx="14"/>
          </p:nvPr>
        </p:nvSpPr>
        <p:spPr>
          <a:xfrm>
            <a:off x="484632" y="231513"/>
            <a:ext cx="7982712" cy="704088"/>
          </a:xfrm>
        </p:spPr>
        <p:txBody>
          <a:bodyPr/>
          <a:lstStyle/>
          <a:p>
            <a:r>
              <a:rPr lang="en-US" sz="3600" dirty="0" smtClean="0"/>
              <a:t>Fire Program Analysis fire-occurrence database (FPA FOD)</a:t>
            </a:r>
            <a:endParaRPr lang="en-US" sz="3600" dirty="0"/>
          </a:p>
        </p:txBody>
      </p:sp>
    </p:spTree>
    <p:extLst>
      <p:ext uri="{BB962C8B-B14F-4D97-AF65-F5344CB8AC3E}">
        <p14:creationId xmlns:p14="http://schemas.microsoft.com/office/powerpoint/2010/main" val="550007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Results</a:t>
            </a:r>
            <a:endParaRPr lang="en-US" sz="3600" dirty="0"/>
          </a:p>
        </p:txBody>
      </p:sp>
    </p:spTree>
    <p:extLst>
      <p:ext uri="{BB962C8B-B14F-4D97-AF65-F5344CB8AC3E}">
        <p14:creationId xmlns:p14="http://schemas.microsoft.com/office/powerpoint/2010/main" val="294783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Discussion</a:t>
            </a:r>
            <a:endParaRPr lang="en-US" sz="3600" dirty="0"/>
          </a:p>
        </p:txBody>
      </p:sp>
    </p:spTree>
    <p:extLst>
      <p:ext uri="{BB962C8B-B14F-4D97-AF65-F5344CB8AC3E}">
        <p14:creationId xmlns:p14="http://schemas.microsoft.com/office/powerpoint/2010/main" val="511064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Conclusions</a:t>
            </a:r>
            <a:endParaRPr lang="en-US" sz="3600" dirty="0"/>
          </a:p>
        </p:txBody>
      </p:sp>
    </p:spTree>
    <p:extLst>
      <p:ext uri="{BB962C8B-B14F-4D97-AF65-F5344CB8AC3E}">
        <p14:creationId xmlns:p14="http://schemas.microsoft.com/office/powerpoint/2010/main" val="444091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447876"/>
            <a:ext cx="7982712" cy="704088"/>
          </a:xfrm>
        </p:spPr>
        <p:txBody>
          <a:bodyPr/>
          <a:lstStyle/>
          <a:p>
            <a:r>
              <a:rPr lang="en-US" dirty="0" smtClean="0"/>
              <a:t>Acknowledgements</a:t>
            </a:r>
            <a:endParaRPr lang="en-US" dirty="0"/>
          </a:p>
        </p:txBody>
      </p:sp>
      <p:sp>
        <p:nvSpPr>
          <p:cNvPr id="7" name="Text Placeholder 2"/>
          <p:cNvSpPr>
            <a:spLocks noGrp="1"/>
          </p:cNvSpPr>
          <p:nvPr>
            <p:ph type="body" sz="quarter" idx="11"/>
          </p:nvPr>
        </p:nvSpPr>
        <p:spPr>
          <a:xfrm>
            <a:off x="484632" y="1549369"/>
            <a:ext cx="8072772" cy="2953620"/>
          </a:xfrm>
        </p:spPr>
        <p:txBody>
          <a:bodyPr>
            <a:normAutofit/>
          </a:bodyPr>
          <a:lstStyle/>
          <a:p>
            <a:pPr marL="342900" indent="-342900">
              <a:buSzPct val="75000"/>
              <a:buFont typeface="Century Gothic" panose="020B0502020202020204" pitchFamily="34" charset="0"/>
              <a:buChar char="►"/>
            </a:pPr>
            <a:r>
              <a:rPr lang="en-US" dirty="0" smtClean="0">
                <a:solidFill>
                  <a:prstClr val="black"/>
                </a:solidFill>
              </a:rPr>
              <a:t>Dr. Matt </a:t>
            </a:r>
            <a:r>
              <a:rPr lang="en-US" dirty="0" err="1" smtClean="0">
                <a:solidFill>
                  <a:prstClr val="black"/>
                </a:solidFill>
              </a:rPr>
              <a:t>Rodell</a:t>
            </a:r>
            <a:r>
              <a:rPr lang="en-US" dirty="0" smtClean="0">
                <a:solidFill>
                  <a:prstClr val="black"/>
                </a:solidFill>
              </a:rPr>
              <a:t> (NASA Terrestrial Hydrology Program at Goddard Space Flight Center)</a:t>
            </a:r>
          </a:p>
          <a:p>
            <a:pPr marL="342900" indent="-342900">
              <a:buSzPct val="75000"/>
              <a:buFont typeface="Century Gothic" panose="020B0502020202020204" pitchFamily="34" charset="0"/>
              <a:buChar char="►"/>
            </a:pPr>
            <a:r>
              <a:rPr lang="en-US" dirty="0" smtClean="0">
                <a:solidFill>
                  <a:schemeClr val="tx1">
                    <a:lumMod val="50000"/>
                  </a:schemeClr>
                </a:solidFill>
              </a:rPr>
              <a:t>Mark Finney, Chuck McHugh, and Everett Hinkley from the USDA Forest </a:t>
            </a:r>
            <a:r>
              <a:rPr lang="en-US" dirty="0" smtClean="0">
                <a:solidFill>
                  <a:schemeClr val="tx1">
                    <a:lumMod val="50000"/>
                  </a:schemeClr>
                </a:solidFill>
              </a:rPr>
              <a:t>Service</a:t>
            </a:r>
          </a:p>
          <a:p>
            <a:pPr marL="342900" indent="-342900">
              <a:buSzPct val="75000"/>
              <a:buFont typeface="Century Gothic" panose="020B0502020202020204" pitchFamily="34" charset="0"/>
              <a:buChar char="►"/>
            </a:pPr>
            <a:endParaRPr lang="en-US" dirty="0" smtClean="0">
              <a:solidFill>
                <a:schemeClr val="tx1">
                  <a:lumMod val="50000"/>
                </a:schemeClr>
              </a:solidFill>
            </a:endParaRPr>
          </a:p>
          <a:p>
            <a:pPr marL="342900" indent="-342900">
              <a:buSzPct val="75000"/>
              <a:buFont typeface="Century Gothic" panose="020B0502020202020204" pitchFamily="34" charset="0"/>
              <a:buChar char="►"/>
            </a:pPr>
            <a:r>
              <a:rPr lang="en-US" dirty="0" smtClean="0">
                <a:solidFill>
                  <a:schemeClr val="tx1">
                    <a:lumMod val="50000"/>
                  </a:schemeClr>
                </a:solidFill>
              </a:rPr>
              <a:t>Dr. John T Reager, NASA Jet Propulsion Laboratory</a:t>
            </a:r>
          </a:p>
          <a:p>
            <a:pPr marL="342900" indent="-342900">
              <a:buSzPct val="75000"/>
              <a:buFont typeface="Century Gothic" panose="020B0502020202020204" pitchFamily="34" charset="0"/>
              <a:buChar char="►"/>
            </a:pPr>
            <a:endParaRPr lang="en-US" dirty="0">
              <a:solidFill>
                <a:schemeClr val="tx1">
                  <a:lumMod val="50000"/>
                </a:schemeClr>
              </a:solidFill>
            </a:endParaRPr>
          </a:p>
          <a:p>
            <a:pPr marL="342900" indent="-342900">
              <a:buSzPct val="75000"/>
              <a:buFont typeface="Century Gothic" panose="020B0502020202020204" pitchFamily="34" charset="0"/>
              <a:buChar char="►"/>
            </a:pPr>
            <a:r>
              <a:rPr lang="en-US" dirty="0" smtClean="0">
                <a:solidFill>
                  <a:schemeClr val="tx1">
                    <a:lumMod val="50000"/>
                  </a:schemeClr>
                </a:solidFill>
              </a:rPr>
              <a:t>Max Baldridge, NASA DEVELOP</a:t>
            </a:r>
            <a:endParaRPr lang="en-US" dirty="0" smtClean="0">
              <a:solidFill>
                <a:schemeClr val="tx1">
                  <a:lumMod val="50000"/>
                </a:schemeClr>
              </a:solidFill>
            </a:endParaRPr>
          </a:p>
          <a:p>
            <a:endParaRPr lang="en-US" dirty="0" smtClean="0">
              <a:solidFill>
                <a:schemeClr val="tx1">
                  <a:lumMod val="50000"/>
                </a:schemeClr>
              </a:solidFill>
            </a:endParaRPr>
          </a:p>
          <a:p>
            <a:pPr marL="342900" indent="-342900">
              <a:buFont typeface="Arial" panose="020B0604020202020204" pitchFamily="34" charset="0"/>
              <a:buChar char="•"/>
            </a:pPr>
            <a:endParaRPr lang="en-US" dirty="0"/>
          </a:p>
        </p:txBody>
      </p:sp>
      <p:sp>
        <p:nvSpPr>
          <p:cNvPr id="8" name="TextBox 7"/>
          <p:cNvSpPr txBox="1"/>
          <p:nvPr/>
        </p:nvSpPr>
        <p:spPr>
          <a:xfrm>
            <a:off x="507784" y="1079636"/>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84" y="4502989"/>
            <a:ext cx="1617098" cy="20925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0699" y="4888722"/>
            <a:ext cx="4996645" cy="1205221"/>
          </a:xfrm>
          <a:prstGeom prst="rect">
            <a:avLst/>
          </a:prstGeom>
        </p:spPr>
      </p:pic>
      <p:sp>
        <p:nvSpPr>
          <p:cNvPr id="11" name="TextBox 10"/>
          <p:cNvSpPr txBox="1"/>
          <p:nvPr/>
        </p:nvSpPr>
        <p:spPr>
          <a:xfrm>
            <a:off x="484632" y="279399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Advisor</a:t>
            </a:r>
            <a:endParaRPr lang="en-US" sz="2800" dirty="0" smtClean="0">
              <a:solidFill>
                <a:schemeClr val="accent1"/>
              </a:solidFill>
              <a:latin typeface="Century Gothic" panose="020B0502020202020204" pitchFamily="34" charset="0"/>
            </a:endParaRPr>
          </a:p>
        </p:txBody>
      </p:sp>
      <p:sp>
        <p:nvSpPr>
          <p:cNvPr id="13" name="TextBox 12"/>
          <p:cNvSpPr txBox="1"/>
          <p:nvPr/>
        </p:nvSpPr>
        <p:spPr>
          <a:xfrm>
            <a:off x="507784" y="3609908"/>
            <a:ext cx="3494873"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Past Contributors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069929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1" y="554713"/>
            <a:ext cx="7982712" cy="704088"/>
          </a:xfrm>
        </p:spPr>
        <p:txBody>
          <a:bodyPr/>
          <a:lstStyle/>
          <a:p>
            <a:r>
              <a:rPr lang="en-US" dirty="0" smtClean="0"/>
              <a:t>Questions?</a:t>
            </a:r>
            <a:endParaRPr lang="en-US" dirty="0"/>
          </a:p>
        </p:txBody>
      </p:sp>
      <p:sp>
        <p:nvSpPr>
          <p:cNvPr id="6" name="TextBox 5"/>
          <p:cNvSpPr txBox="1"/>
          <p:nvPr/>
        </p:nvSpPr>
        <p:spPr>
          <a:xfrm>
            <a:off x="1892413" y="6229052"/>
            <a:ext cx="5350028" cy="461665"/>
          </a:xfrm>
          <a:prstGeom prst="rect">
            <a:avLst/>
          </a:prstGeom>
          <a:noFill/>
        </p:spPr>
        <p:txBody>
          <a:bodyPr wrap="square" rtlCol="0">
            <a:spAutoFit/>
          </a:bodyPr>
          <a:lstStyle/>
          <a:p>
            <a:pPr algn="ctr"/>
            <a:r>
              <a:rPr lang="en-US" sz="2400" i="1" dirty="0" smtClean="0"/>
              <a:t>U.S. Disasters II Team, Summer 2015</a:t>
            </a:r>
            <a:endParaRPr lang="en-US" sz="2400" i="1" dirty="0"/>
          </a:p>
        </p:txBody>
      </p:sp>
      <p:sp>
        <p:nvSpPr>
          <p:cNvPr id="7" name="TextBox 6"/>
          <p:cNvSpPr txBox="1"/>
          <p:nvPr/>
        </p:nvSpPr>
        <p:spPr>
          <a:xfrm>
            <a:off x="2520357" y="5896868"/>
            <a:ext cx="4094141" cy="307777"/>
          </a:xfrm>
          <a:prstGeom prst="rect">
            <a:avLst/>
          </a:prstGeom>
          <a:noFill/>
        </p:spPr>
        <p:txBody>
          <a:bodyPr wrap="square" rtlCol="0">
            <a:spAutoFit/>
          </a:bodyPr>
          <a:lstStyle/>
          <a:p>
            <a:r>
              <a:rPr lang="en-US" sz="1400" dirty="0"/>
              <a:t>B</a:t>
            </a:r>
            <a:r>
              <a:rPr lang="en-US" sz="1400" dirty="0" smtClean="0"/>
              <a:t>rittany </a:t>
            </a:r>
            <a:r>
              <a:rPr lang="en-US" sz="1400" dirty="0" err="1" smtClean="0"/>
              <a:t>Zajic</a:t>
            </a:r>
            <a:r>
              <a:rPr lang="en-US" sz="1400" dirty="0" smtClean="0"/>
              <a:t>, Nick Rousseau, Daniel Jensen</a:t>
            </a:r>
            <a:endParaRPr lang="en-US" sz="1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636" y="1283208"/>
            <a:ext cx="6119004" cy="4589253"/>
          </a:xfrm>
          <a:prstGeom prst="rect">
            <a:avLst/>
          </a:prstGeom>
        </p:spPr>
      </p:pic>
    </p:spTree>
    <p:extLst>
      <p:ext uri="{BB962C8B-B14F-4D97-AF65-F5344CB8AC3E}">
        <p14:creationId xmlns:p14="http://schemas.microsoft.com/office/powerpoint/2010/main" val="2411224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Study area</a:t>
            </a:r>
          </a:p>
          <a:p>
            <a:pPr marL="342900" indent="-342900">
              <a:spcBef>
                <a:spcPts val="200"/>
              </a:spcBef>
              <a:buClr>
                <a:schemeClr val="accent1"/>
              </a:buClr>
              <a:buFont typeface="Webdings" panose="05030102010509060703" pitchFamily="18" charset="2"/>
              <a:buChar char="4"/>
            </a:pPr>
            <a:r>
              <a:rPr lang="en-US" dirty="0" smtClean="0"/>
              <a:t>Study period</a:t>
            </a:r>
          </a:p>
          <a:p>
            <a:pPr marL="342900" indent="-342900">
              <a:spcBef>
                <a:spcPts val="200"/>
              </a:spcBef>
              <a:buClr>
                <a:schemeClr val="accent1"/>
              </a:buClr>
              <a:buFont typeface="Webdings" panose="05030102010509060703" pitchFamily="18" charset="2"/>
              <a:buChar char="4"/>
            </a:pPr>
            <a:r>
              <a:rPr lang="en-US" dirty="0" smtClean="0"/>
              <a:t>Objectives</a:t>
            </a:r>
          </a:p>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NASA satellites/sensors used</a:t>
            </a:r>
          </a:p>
          <a:p>
            <a:pPr marL="342900" indent="-342900">
              <a:spcBef>
                <a:spcPts val="200"/>
              </a:spcBef>
              <a:buClr>
                <a:schemeClr val="accent1"/>
              </a:buClr>
              <a:buFont typeface="Webdings" panose="05030102010509060703" pitchFamily="18" charset="2"/>
              <a:buChar char="4"/>
            </a:pPr>
            <a:r>
              <a:rPr lang="en-US" dirty="0" smtClean="0"/>
              <a:t>Methodology</a:t>
            </a:r>
          </a:p>
          <a:p>
            <a:pPr marL="342900" indent="-342900">
              <a:spcBef>
                <a:spcPts val="200"/>
              </a:spcBef>
              <a:buClr>
                <a:schemeClr val="accent1"/>
              </a:buClr>
              <a:buFont typeface="Webdings" panose="05030102010509060703" pitchFamily="18" charset="2"/>
              <a:buChar char="4"/>
            </a:pPr>
            <a:r>
              <a:rPr lang="en-US" dirty="0" smtClean="0"/>
              <a:t>Results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Include </a:t>
            </a:r>
            <a:r>
              <a:rPr lang="en-US" b="1" dirty="0" smtClean="0"/>
              <a:t>speaker notes </a:t>
            </a:r>
            <a:r>
              <a:rPr lang="en-US" dirty="0" smtClean="0"/>
              <a:t>for each slide (see below).</a:t>
            </a:r>
          </a:p>
          <a:p>
            <a:r>
              <a:rPr lang="en-US" dirty="0" smtClean="0"/>
              <a:t>Include a </a:t>
            </a:r>
            <a:r>
              <a:rPr lang="en-US" b="1" dirty="0" smtClean="0"/>
              <a:t>visual</a:t>
            </a:r>
            <a:r>
              <a:rPr lang="en-US" dirty="0" smtClean="0"/>
              <a:t> on each slide, if possible.</a:t>
            </a:r>
          </a:p>
          <a:p>
            <a:r>
              <a:rPr lang="en-US" dirty="0" smtClean="0"/>
              <a:t>Arrange content to </a:t>
            </a:r>
            <a:r>
              <a:rPr lang="en-US" b="1" dirty="0" smtClean="0"/>
              <a:t>minimize</a:t>
            </a:r>
            <a:r>
              <a:rPr lang="en-US" dirty="0" smtClean="0"/>
              <a:t> white space.</a:t>
            </a:r>
            <a:endParaRPr lang="en-US" dirty="0"/>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04" b="44467"/>
          <a:stretch/>
        </p:blipFill>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960474"/>
            <a:ext cx="8293608" cy="4037697"/>
          </a:xfrm>
        </p:spPr>
        <p:txBody>
          <a:bodyPr anchor="ctr">
            <a:normAutofit/>
          </a:bodyPr>
          <a:lstStyle/>
          <a:p>
            <a:r>
              <a:rPr lang="en-US" dirty="0" smtClean="0"/>
              <a:t>Wildfires in the contiguous United States have become more frequent in the last several decades</a:t>
            </a:r>
          </a:p>
          <a:p>
            <a:r>
              <a:rPr lang="en-US" dirty="0" smtClean="0"/>
              <a:t>Recent drought conditions have escalated wildfires causing:</a:t>
            </a:r>
          </a:p>
          <a:p>
            <a:endParaRPr lang="en-US" dirty="0"/>
          </a:p>
          <a:p>
            <a:pPr marL="342900" indent="-342900">
              <a:buSzPct val="75000"/>
              <a:buFont typeface="Century Gothic" panose="020B0502020202020204" pitchFamily="34" charset="0"/>
              <a:buChar char="►"/>
            </a:pPr>
            <a:r>
              <a:rPr lang="en-US" dirty="0" smtClean="0"/>
              <a:t>Economic Loss</a:t>
            </a:r>
          </a:p>
          <a:p>
            <a:pPr marL="342900" indent="-342900">
              <a:buFont typeface="Arial" panose="020B0604020202020204" pitchFamily="34" charset="0"/>
              <a:buChar char="•"/>
            </a:pPr>
            <a:endParaRPr lang="en-US" dirty="0" smtClean="0"/>
          </a:p>
          <a:p>
            <a:pPr marL="342900" indent="-342900">
              <a:buSzPct val="75000"/>
              <a:buFont typeface="Century Gothic" panose="020B0502020202020204" pitchFamily="34" charset="0"/>
              <a:buChar char="►"/>
            </a:pPr>
            <a:r>
              <a:rPr lang="en-US" dirty="0" smtClean="0"/>
              <a:t>Environmental </a:t>
            </a:r>
          </a:p>
          <a:p>
            <a:r>
              <a:rPr lang="en-US" dirty="0"/>
              <a:t> </a:t>
            </a:r>
            <a:r>
              <a:rPr lang="en-US" dirty="0" smtClean="0"/>
              <a:t>    Degradation</a:t>
            </a:r>
          </a:p>
          <a:p>
            <a:endParaRPr lang="en-US" dirty="0" smtClean="0"/>
          </a:p>
          <a:p>
            <a:pPr marL="342900" indent="-342900">
              <a:buSzPct val="75000"/>
              <a:buFont typeface="Century Gothic" panose="020B0502020202020204" pitchFamily="34" charset="0"/>
              <a:buChar char="►"/>
            </a:pPr>
            <a:r>
              <a:rPr lang="en-US" dirty="0" smtClean="0"/>
              <a:t>Property Damage</a:t>
            </a:r>
            <a:endParaRPr lang="en-US" dirty="0"/>
          </a:p>
        </p:txBody>
      </p:sp>
      <p:sp>
        <p:nvSpPr>
          <p:cNvPr id="3" name="Text Placeholder 2"/>
          <p:cNvSpPr>
            <a:spLocks noGrp="1"/>
          </p:cNvSpPr>
          <p:nvPr>
            <p:ph type="body" sz="quarter" idx="14"/>
          </p:nvPr>
        </p:nvSpPr>
        <p:spPr>
          <a:xfrm>
            <a:off x="484632" y="256386"/>
            <a:ext cx="7982712" cy="704088"/>
          </a:xfrm>
        </p:spPr>
        <p:txBody>
          <a:bodyPr/>
          <a:lstStyle/>
          <a:p>
            <a:r>
              <a:rPr lang="en-US" dirty="0" smtClean="0"/>
              <a:t>Introduction</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283" y="2572033"/>
            <a:ext cx="5784850" cy="3607517"/>
          </a:xfrm>
          <a:prstGeom prst="rect">
            <a:avLst/>
          </a:prstGeom>
        </p:spPr>
      </p:pic>
      <p:sp>
        <p:nvSpPr>
          <p:cNvPr id="9" name="TextBox 8"/>
          <p:cNvSpPr txBox="1"/>
          <p:nvPr/>
        </p:nvSpPr>
        <p:spPr>
          <a:xfrm>
            <a:off x="3132083" y="6135312"/>
            <a:ext cx="4538546" cy="276999"/>
          </a:xfrm>
          <a:prstGeom prst="rect">
            <a:avLst/>
          </a:prstGeom>
          <a:noFill/>
        </p:spPr>
        <p:txBody>
          <a:bodyPr wrap="square" rtlCol="0">
            <a:spAutoFit/>
          </a:bodyPr>
          <a:lstStyle/>
          <a:p>
            <a:r>
              <a:rPr lang="en-US" sz="1200" dirty="0" smtClean="0"/>
              <a:t>Source: Nick Rousseau</a:t>
            </a:r>
            <a:endParaRPr lang="en-US" sz="1200" dirty="0"/>
          </a:p>
        </p:txBody>
      </p:sp>
    </p:spTree>
    <p:extLst>
      <p:ext uri="{BB962C8B-B14F-4D97-AF65-F5344CB8AC3E}">
        <p14:creationId xmlns:p14="http://schemas.microsoft.com/office/powerpoint/2010/main" val="2029777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962842"/>
            <a:ext cx="8176289" cy="4037697"/>
          </a:xfrm>
        </p:spPr>
        <p:txBody>
          <a:bodyPr>
            <a:normAutofit/>
          </a:bodyPr>
          <a:lstStyle/>
          <a:p>
            <a:r>
              <a:rPr lang="en-US" dirty="0" smtClean="0"/>
              <a:t>Rising wildfire trends can be correlated with the increase of drought</a:t>
            </a:r>
          </a:p>
          <a:p>
            <a:endParaRPr lang="en-US" dirty="0"/>
          </a:p>
          <a:p>
            <a:r>
              <a:rPr lang="en-US" dirty="0" smtClean="0"/>
              <a:t>Understanding the relationship between wildfire activity and soil moisture in the U.S. has faced limited ability</a:t>
            </a:r>
            <a:endParaRPr lang="en-US" dirty="0"/>
          </a:p>
        </p:txBody>
      </p:sp>
      <p:sp>
        <p:nvSpPr>
          <p:cNvPr id="3" name="Text Placeholder 2"/>
          <p:cNvSpPr>
            <a:spLocks noGrp="1"/>
          </p:cNvSpPr>
          <p:nvPr>
            <p:ph type="body" sz="quarter" idx="14"/>
          </p:nvPr>
        </p:nvSpPr>
        <p:spPr>
          <a:xfrm>
            <a:off x="484632" y="258754"/>
            <a:ext cx="7982712" cy="704088"/>
          </a:xfrm>
        </p:spPr>
        <p:txBody>
          <a:bodyPr/>
          <a:lstStyle/>
          <a:p>
            <a:r>
              <a:rPr lang="en-US" dirty="0" smtClean="0"/>
              <a:t>Introduction</a:t>
            </a:r>
            <a:endParaRPr lang="en-US" dirty="0"/>
          </a:p>
        </p:txBody>
      </p:sp>
      <p:pic>
        <p:nvPicPr>
          <p:cNvPr id="6" name="Picture 4" descr="C:\Users\Nick Rousseau\Desktop\NASA DEVELOP PROGRAM\DEVELOP VIDEO VPS WAVE\Images\2011012810341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94" y="3212508"/>
            <a:ext cx="4022154" cy="3163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0788" y="6415190"/>
            <a:ext cx="2238375" cy="276999"/>
          </a:xfrm>
          <a:prstGeom prst="rect">
            <a:avLst/>
          </a:prstGeom>
          <a:noFill/>
        </p:spPr>
        <p:txBody>
          <a:bodyPr wrap="square" rtlCol="0">
            <a:spAutoFit/>
          </a:bodyPr>
          <a:lstStyle/>
          <a:p>
            <a:r>
              <a:rPr lang="en-US" sz="1200" dirty="0" smtClean="0"/>
              <a:t>Source: Nick Rousseau</a:t>
            </a:r>
            <a:endParaRPr lang="en-US" sz="1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512" y="3212507"/>
            <a:ext cx="4217404" cy="3163053"/>
          </a:xfrm>
          <a:prstGeom prst="rect">
            <a:avLst/>
          </a:prstGeom>
        </p:spPr>
      </p:pic>
      <p:sp>
        <p:nvSpPr>
          <p:cNvPr id="11" name="TextBox 10"/>
          <p:cNvSpPr txBox="1"/>
          <p:nvPr/>
        </p:nvSpPr>
        <p:spPr>
          <a:xfrm>
            <a:off x="4604512" y="6375560"/>
            <a:ext cx="2238375" cy="276999"/>
          </a:xfrm>
          <a:prstGeom prst="rect">
            <a:avLst/>
          </a:prstGeom>
          <a:noFill/>
        </p:spPr>
        <p:txBody>
          <a:bodyPr wrap="square" rtlCol="0">
            <a:spAutoFit/>
          </a:bodyPr>
          <a:lstStyle/>
          <a:p>
            <a:r>
              <a:rPr lang="en-US" sz="1200" dirty="0" smtClean="0"/>
              <a:t>Source: NOAA</a:t>
            </a:r>
            <a:endParaRPr lang="en-US" sz="1200" dirty="0"/>
          </a:p>
        </p:txBody>
      </p:sp>
    </p:spTree>
    <p:extLst>
      <p:ext uri="{BB962C8B-B14F-4D97-AF65-F5344CB8AC3E}">
        <p14:creationId xmlns:p14="http://schemas.microsoft.com/office/powerpoint/2010/main" val="263477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019996"/>
            <a:ext cx="8293608" cy="4037697"/>
          </a:xfrm>
        </p:spPr>
        <p:txBody>
          <a:bodyPr>
            <a:normAutofit/>
          </a:bodyPr>
          <a:lstStyle/>
          <a:p>
            <a:r>
              <a:rPr lang="en-US" dirty="0"/>
              <a:t>A major contributing factor to wildfires is fuel moisture content (FMC)</a:t>
            </a:r>
          </a:p>
          <a:p>
            <a:endParaRPr lang="en-US" sz="700" dirty="0"/>
          </a:p>
          <a:p>
            <a:r>
              <a:rPr lang="en-US" dirty="0"/>
              <a:t>Low FMC means higher fire risk as wells as a potentially higher fire severity</a:t>
            </a:r>
          </a:p>
          <a:p>
            <a:endParaRPr lang="en-US" sz="700" dirty="0"/>
          </a:p>
          <a:p>
            <a:r>
              <a:rPr lang="en-US" dirty="0" smtClean="0"/>
              <a:t>No </a:t>
            </a:r>
            <a:r>
              <a:rPr lang="en-US" dirty="0"/>
              <a:t>accurate remotely-sensed </a:t>
            </a:r>
            <a:r>
              <a:rPr lang="en-US" dirty="0" smtClean="0"/>
              <a:t>FMC product available</a:t>
            </a:r>
          </a:p>
        </p:txBody>
      </p:sp>
      <p:sp>
        <p:nvSpPr>
          <p:cNvPr id="3" name="Text Placeholder 2"/>
          <p:cNvSpPr>
            <a:spLocks noGrp="1"/>
          </p:cNvSpPr>
          <p:nvPr>
            <p:ph type="body" sz="quarter" idx="14"/>
          </p:nvPr>
        </p:nvSpPr>
        <p:spPr>
          <a:xfrm>
            <a:off x="484632" y="256393"/>
            <a:ext cx="7982712" cy="704088"/>
          </a:xfrm>
        </p:spPr>
        <p:txBody>
          <a:bodyPr/>
          <a:lstStyle/>
          <a:p>
            <a:r>
              <a:rPr lang="en-US" dirty="0" smtClean="0"/>
              <a:t>Introduction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82" y="4152628"/>
            <a:ext cx="8378965" cy="2368230"/>
          </a:xfrm>
          <a:prstGeom prst="rect">
            <a:avLst/>
          </a:prstGeom>
        </p:spPr>
      </p:pic>
      <p:sp>
        <p:nvSpPr>
          <p:cNvPr id="7" name="TextBox 6"/>
          <p:cNvSpPr txBox="1"/>
          <p:nvPr/>
        </p:nvSpPr>
        <p:spPr>
          <a:xfrm>
            <a:off x="406400" y="6492293"/>
            <a:ext cx="4209143" cy="276999"/>
          </a:xfrm>
          <a:prstGeom prst="rect">
            <a:avLst/>
          </a:prstGeom>
          <a:noFill/>
        </p:spPr>
        <p:txBody>
          <a:bodyPr wrap="square" rtlCol="0">
            <a:spAutoFit/>
          </a:bodyPr>
          <a:lstStyle/>
          <a:p>
            <a:r>
              <a:rPr lang="en-US" sz="1200" dirty="0" smtClean="0"/>
              <a:t>Source: Wikimedia Commons</a:t>
            </a:r>
            <a:endParaRPr lang="en-US" sz="1200" dirty="0"/>
          </a:p>
        </p:txBody>
      </p:sp>
    </p:spTree>
    <p:extLst>
      <p:ext uri="{BB962C8B-B14F-4D97-AF65-F5344CB8AC3E}">
        <p14:creationId xmlns:p14="http://schemas.microsoft.com/office/powerpoint/2010/main" val="27976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Objectives</a:t>
            </a:r>
            <a:endParaRPr lang="en-US" sz="3600" dirty="0"/>
          </a:p>
        </p:txBody>
      </p:sp>
      <p:sp>
        <p:nvSpPr>
          <p:cNvPr id="2" name="TextBox 1"/>
          <p:cNvSpPr txBox="1"/>
          <p:nvPr/>
        </p:nvSpPr>
        <p:spPr>
          <a:xfrm>
            <a:off x="484632" y="1420008"/>
            <a:ext cx="7678882" cy="3970318"/>
          </a:xfrm>
          <a:prstGeom prst="rect">
            <a:avLst/>
          </a:prstGeom>
          <a:noFill/>
        </p:spPr>
        <p:txBody>
          <a:bodyPr wrap="square" rtlCol="0">
            <a:spAutoFit/>
          </a:bodyPr>
          <a:lstStyle/>
          <a:p>
            <a:pPr marL="347663" indent="-347663"/>
            <a:r>
              <a:rPr lang="en-US" dirty="0"/>
              <a:t>Develop a methodology and toolset for forecasting wildfire activity based on GRACE assimilated data in </a:t>
            </a:r>
            <a:r>
              <a:rPr lang="en-US" dirty="0" smtClean="0"/>
              <a:t>Python</a:t>
            </a:r>
          </a:p>
          <a:p>
            <a:pPr marL="347663" indent="-347663"/>
            <a:endParaRPr lang="en-US" dirty="0" smtClean="0"/>
          </a:p>
          <a:p>
            <a:pPr marL="347663" indent="-347663"/>
            <a:endParaRPr lang="en-US" dirty="0"/>
          </a:p>
          <a:p>
            <a:pPr marL="347663" indent="-347663"/>
            <a:endParaRPr lang="en-US" dirty="0"/>
          </a:p>
          <a:p>
            <a:pPr marL="347663" indent="-347663"/>
            <a:r>
              <a:rPr lang="en-US" dirty="0"/>
              <a:t>Correlate GRACE assimilated data with </a:t>
            </a:r>
            <a:r>
              <a:rPr lang="en-US" dirty="0" smtClean="0"/>
              <a:t>wildfire data </a:t>
            </a:r>
            <a:r>
              <a:rPr lang="en-US" dirty="0"/>
              <a:t>in the contiguous United </a:t>
            </a:r>
            <a:r>
              <a:rPr lang="en-US" dirty="0" smtClean="0"/>
              <a:t>States</a:t>
            </a:r>
          </a:p>
          <a:p>
            <a:pPr marL="347663" indent="-347663"/>
            <a:endParaRPr lang="en-US" dirty="0"/>
          </a:p>
          <a:p>
            <a:pPr marL="347663" indent="-347663"/>
            <a:endParaRPr lang="en-US" dirty="0" smtClean="0"/>
          </a:p>
          <a:p>
            <a:pPr marL="347663" indent="-347663"/>
            <a:endParaRPr lang="en-US" dirty="0" smtClean="0"/>
          </a:p>
          <a:p>
            <a:pPr marL="347663" indent="-347663"/>
            <a:r>
              <a:rPr lang="en-US" dirty="0"/>
              <a:t>Create </a:t>
            </a:r>
            <a:r>
              <a:rPr lang="en-US" dirty="0" smtClean="0"/>
              <a:t>a predictive algorithm that forecasts areas of potential high fire activity risk </a:t>
            </a:r>
            <a:endParaRPr lang="en-US" dirty="0"/>
          </a:p>
          <a:p>
            <a:pPr marL="347663" indent="-347663"/>
            <a:endParaRPr lang="en-US" dirty="0"/>
          </a:p>
          <a:p>
            <a:pPr marL="347663" indent="-347663"/>
            <a:endParaRPr lang="en-US" dirty="0"/>
          </a:p>
        </p:txBody>
      </p:sp>
    </p:spTree>
    <p:extLst>
      <p:ext uri="{BB962C8B-B14F-4D97-AF65-F5344CB8AC3E}">
        <p14:creationId xmlns:p14="http://schemas.microsoft.com/office/powerpoint/2010/main" val="196993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4782" y="1030757"/>
            <a:ext cx="8293608" cy="4037697"/>
          </a:xfrm>
        </p:spPr>
        <p:txBody>
          <a:bodyPr>
            <a:normAutofit/>
          </a:bodyPr>
          <a:lstStyle/>
          <a:p>
            <a:pPr algn="ctr"/>
            <a:r>
              <a:rPr lang="en-US" dirty="0" smtClean="0"/>
              <a:t>Location: Contiguous United States</a:t>
            </a:r>
          </a:p>
          <a:p>
            <a:pPr algn="ctr"/>
            <a:r>
              <a:rPr lang="en-US" dirty="0" smtClean="0"/>
              <a:t>Study Period: January 2003 to December 2013</a:t>
            </a:r>
            <a:endParaRPr lang="en-US" dirty="0"/>
          </a:p>
        </p:txBody>
      </p:sp>
      <p:sp>
        <p:nvSpPr>
          <p:cNvPr id="3" name="Text Placeholder 2"/>
          <p:cNvSpPr>
            <a:spLocks noGrp="1"/>
          </p:cNvSpPr>
          <p:nvPr>
            <p:ph type="body" sz="quarter" idx="14"/>
          </p:nvPr>
        </p:nvSpPr>
        <p:spPr>
          <a:xfrm>
            <a:off x="484632" y="267138"/>
            <a:ext cx="7982712" cy="704088"/>
          </a:xfrm>
        </p:spPr>
        <p:txBody>
          <a:bodyPr/>
          <a:lstStyle/>
          <a:p>
            <a:r>
              <a:rPr lang="en-US" sz="3600" dirty="0" smtClean="0"/>
              <a:t>Study Area and Period</a:t>
            </a:r>
            <a:endParaRPr lang="en-US" sz="3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376" y="1877068"/>
            <a:ext cx="6071121" cy="4691320"/>
          </a:xfrm>
          <a:prstGeom prst="rect">
            <a:avLst/>
          </a:prstGeom>
        </p:spPr>
      </p:pic>
    </p:spTree>
    <p:extLst>
      <p:ext uri="{BB962C8B-B14F-4D97-AF65-F5344CB8AC3E}">
        <p14:creationId xmlns:p14="http://schemas.microsoft.com/office/powerpoint/2010/main" val="1710894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8"/>
            <a:ext cx="7982712" cy="704088"/>
          </a:xfrm>
        </p:spPr>
        <p:txBody>
          <a:bodyPr/>
          <a:lstStyle/>
          <a:p>
            <a:r>
              <a:rPr lang="en-US" sz="3200" dirty="0" smtClean="0"/>
              <a:t>Gravity Recovery and Climate Experiment (GRACE)</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77" y="1284768"/>
            <a:ext cx="7573561" cy="5112154"/>
          </a:xfrm>
          <a:prstGeom prst="rect">
            <a:avLst/>
          </a:prstGeom>
        </p:spPr>
      </p:pic>
      <p:sp>
        <p:nvSpPr>
          <p:cNvPr id="7" name="TextBox 6"/>
          <p:cNvSpPr txBox="1"/>
          <p:nvPr/>
        </p:nvSpPr>
        <p:spPr>
          <a:xfrm>
            <a:off x="733873" y="6429198"/>
            <a:ext cx="4538546" cy="276999"/>
          </a:xfrm>
          <a:prstGeom prst="rect">
            <a:avLst/>
          </a:prstGeom>
          <a:noFill/>
        </p:spPr>
        <p:txBody>
          <a:bodyPr wrap="square" rtlCol="0">
            <a:spAutoFit/>
          </a:bodyPr>
          <a:lstStyle/>
          <a:p>
            <a:r>
              <a:rPr lang="en-US" sz="1200" dirty="0" smtClean="0"/>
              <a:t>Source: NASA/JPL-Cal Tech</a:t>
            </a:r>
            <a:endParaRPr lang="en-US" sz="1200" dirty="0"/>
          </a:p>
        </p:txBody>
      </p:sp>
    </p:spTree>
    <p:extLst>
      <p:ext uri="{BB962C8B-B14F-4D97-AF65-F5344CB8AC3E}">
        <p14:creationId xmlns:p14="http://schemas.microsoft.com/office/powerpoint/2010/main" val="3604804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7"/>
            <a:ext cx="7982712" cy="1152871"/>
          </a:xfrm>
        </p:spPr>
        <p:txBody>
          <a:bodyPr/>
          <a:lstStyle/>
          <a:p>
            <a:r>
              <a:rPr lang="en-US" sz="3600" dirty="0" smtClean="0"/>
              <a:t>Project Methodology</a:t>
            </a:r>
            <a:endParaRPr lang="en-US" sz="3600" dirty="0"/>
          </a:p>
        </p:txBody>
      </p:sp>
      <p:grpSp>
        <p:nvGrpSpPr>
          <p:cNvPr id="28" name="Group 27"/>
          <p:cNvGrpSpPr/>
          <p:nvPr/>
        </p:nvGrpSpPr>
        <p:grpSpPr>
          <a:xfrm>
            <a:off x="476243" y="1522466"/>
            <a:ext cx="8197974" cy="4341438"/>
            <a:chOff x="1153528" y="13996554"/>
            <a:chExt cx="15986459" cy="6271808"/>
          </a:xfrm>
        </p:grpSpPr>
        <p:grpSp>
          <p:nvGrpSpPr>
            <p:cNvPr id="29" name="Group 28"/>
            <p:cNvGrpSpPr/>
            <p:nvPr/>
          </p:nvGrpSpPr>
          <p:grpSpPr>
            <a:xfrm>
              <a:off x="1162049" y="13996554"/>
              <a:ext cx="15977938" cy="3774907"/>
              <a:chOff x="642063" y="3138038"/>
              <a:chExt cx="8554554" cy="2896761"/>
            </a:xfrm>
          </p:grpSpPr>
          <p:sp>
            <p:nvSpPr>
              <p:cNvPr id="42" name="Flowchart: Alternate Process 41"/>
              <p:cNvSpPr/>
              <p:nvPr/>
            </p:nvSpPr>
            <p:spPr>
              <a:xfrm>
                <a:off x="647700" y="3140598"/>
                <a:ext cx="2196852" cy="1003126"/>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1200" b="1" dirty="0" smtClean="0">
                    <a:solidFill>
                      <a:schemeClr val="tx1"/>
                    </a:solidFill>
                  </a:rPr>
                  <a:t>GRACE Assimilated Data</a:t>
                </a:r>
                <a:endParaRPr lang="en-US" sz="1200" dirty="0" smtClean="0">
                  <a:solidFill>
                    <a:schemeClr val="tx1"/>
                  </a:solidFill>
                </a:endParaRPr>
              </a:p>
              <a:p>
                <a:pPr algn="ctr"/>
                <a:r>
                  <a:rPr lang="en-US" sz="1200" dirty="0" smtClean="0">
                    <a:solidFill>
                      <a:schemeClr val="tx1"/>
                    </a:solidFill>
                  </a:rPr>
                  <a:t>(Surface Soil Moisture)</a:t>
                </a:r>
              </a:p>
            </p:txBody>
          </p:sp>
          <p:sp>
            <p:nvSpPr>
              <p:cNvPr id="43" name="Flowchart: Alternate Process 42"/>
              <p:cNvSpPr/>
              <p:nvPr/>
            </p:nvSpPr>
            <p:spPr>
              <a:xfrm>
                <a:off x="642063" y="4405697"/>
                <a:ext cx="2196852" cy="1002189"/>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smtClean="0">
                    <a:solidFill>
                      <a:schemeClr val="tx1"/>
                    </a:solidFill>
                  </a:rPr>
                  <a:t>Fire Program Analysis Fire-Occurrence Database</a:t>
                </a:r>
                <a:endParaRPr lang="en-US" sz="1200" dirty="0" smtClean="0">
                  <a:solidFill>
                    <a:schemeClr val="tx1"/>
                  </a:solidFill>
                </a:endParaRPr>
              </a:p>
              <a:p>
                <a:pPr algn="ctr">
                  <a:lnSpc>
                    <a:spcPct val="150000"/>
                  </a:lnSpc>
                </a:pPr>
                <a:r>
                  <a:rPr lang="en-US" sz="1200" dirty="0" smtClean="0">
                    <a:solidFill>
                      <a:schemeClr val="tx1"/>
                    </a:solidFill>
                  </a:rPr>
                  <a:t>(Wildfire data)</a:t>
                </a:r>
              </a:p>
            </p:txBody>
          </p:sp>
          <p:sp>
            <p:nvSpPr>
              <p:cNvPr id="44" name="Flowchart: Alternate Process 43"/>
              <p:cNvSpPr/>
              <p:nvPr/>
            </p:nvSpPr>
            <p:spPr>
              <a:xfrm>
                <a:off x="3815785" y="3138038"/>
                <a:ext cx="2196852" cy="1005617"/>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smtClean="0">
                  <a:solidFill>
                    <a:schemeClr val="tx1"/>
                  </a:solidFill>
                </a:endParaRPr>
              </a:p>
              <a:p>
                <a:pPr algn="ctr"/>
                <a:r>
                  <a:rPr lang="en-US" sz="1200" b="1" dirty="0" smtClean="0">
                    <a:solidFill>
                      <a:schemeClr val="tx1"/>
                    </a:solidFill>
                  </a:rPr>
                  <a:t>Correlation</a:t>
                </a:r>
                <a:endParaRPr lang="en-US" sz="1200" b="1" dirty="0">
                  <a:solidFill>
                    <a:schemeClr val="tx1"/>
                  </a:solidFill>
                </a:endParaRPr>
              </a:p>
              <a:p>
                <a:pPr algn="ctr">
                  <a:lnSpc>
                    <a:spcPct val="150000"/>
                  </a:lnSpc>
                </a:pPr>
                <a:r>
                  <a:rPr lang="en-US" sz="1200" dirty="0">
                    <a:solidFill>
                      <a:schemeClr val="tx1"/>
                    </a:solidFill>
                  </a:rPr>
                  <a:t>(</a:t>
                </a:r>
                <a:r>
                  <a:rPr lang="en-US" sz="1200" dirty="0" smtClean="0">
                    <a:solidFill>
                      <a:schemeClr val="tx1"/>
                    </a:solidFill>
                  </a:rPr>
                  <a:t>Python - </a:t>
                </a:r>
                <a:r>
                  <a:rPr lang="en-US" sz="1200" dirty="0" err="1" smtClean="0">
                    <a:solidFill>
                      <a:schemeClr val="tx1"/>
                    </a:solidFill>
                  </a:rPr>
                  <a:t>NumPy</a:t>
                </a:r>
                <a:r>
                  <a:rPr lang="en-US" sz="1200" dirty="0" smtClean="0">
                    <a:solidFill>
                      <a:schemeClr val="tx1"/>
                    </a:solidFill>
                  </a:rPr>
                  <a:t>)</a:t>
                </a:r>
                <a:endParaRPr lang="en-US" sz="1200" dirty="0">
                  <a:solidFill>
                    <a:schemeClr val="tx1"/>
                  </a:solidFill>
                </a:endParaRPr>
              </a:p>
              <a:p>
                <a:pPr algn="ctr"/>
                <a:endParaRPr lang="en-US" sz="1200" dirty="0" smtClean="0">
                  <a:solidFill>
                    <a:schemeClr val="tx1"/>
                  </a:solidFill>
                </a:endParaRPr>
              </a:p>
            </p:txBody>
          </p:sp>
          <p:sp>
            <p:nvSpPr>
              <p:cNvPr id="45" name="Flowchart: Alternate Process 44"/>
              <p:cNvSpPr/>
              <p:nvPr/>
            </p:nvSpPr>
            <p:spPr>
              <a:xfrm>
                <a:off x="6999765" y="5032602"/>
                <a:ext cx="2196852" cy="1002197"/>
              </a:xfrm>
              <a:prstGeom prst="flowChartAlternateProcess">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smtClean="0">
                    <a:solidFill>
                      <a:schemeClr val="tx1"/>
                    </a:solidFill>
                  </a:rPr>
                  <a:t>Predictive Algorithm</a:t>
                </a:r>
              </a:p>
            </p:txBody>
          </p:sp>
          <p:sp>
            <p:nvSpPr>
              <p:cNvPr id="46" name="Flowchart: Alternate Process 45"/>
              <p:cNvSpPr/>
              <p:nvPr/>
            </p:nvSpPr>
            <p:spPr>
              <a:xfrm>
                <a:off x="3820914" y="4405693"/>
                <a:ext cx="2196852" cy="1002197"/>
              </a:xfrm>
              <a:prstGeom prst="flowChartAlternateProcess">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smtClean="0">
                  <a:solidFill>
                    <a:schemeClr val="tx1"/>
                  </a:solidFill>
                </a:endParaRPr>
              </a:p>
              <a:p>
                <a:pPr algn="ctr"/>
                <a:r>
                  <a:rPr lang="en-US" sz="1200" b="1" dirty="0" smtClean="0">
                    <a:solidFill>
                      <a:schemeClr val="tx1"/>
                    </a:solidFill>
                  </a:rPr>
                  <a:t>Multivariate Regression</a:t>
                </a:r>
                <a:endParaRPr lang="en-US" sz="1200" b="1" dirty="0">
                  <a:solidFill>
                    <a:schemeClr val="tx1"/>
                  </a:solidFill>
                </a:endParaRPr>
              </a:p>
              <a:p>
                <a:pPr algn="ctr">
                  <a:lnSpc>
                    <a:spcPct val="150000"/>
                  </a:lnSpc>
                </a:pPr>
                <a:r>
                  <a:rPr lang="en-US" sz="1200" dirty="0">
                    <a:solidFill>
                      <a:schemeClr val="tx1"/>
                    </a:solidFill>
                  </a:rPr>
                  <a:t>(</a:t>
                </a:r>
                <a:r>
                  <a:rPr lang="en-US" sz="1200" dirty="0" smtClean="0">
                    <a:solidFill>
                      <a:schemeClr val="tx1"/>
                    </a:solidFill>
                  </a:rPr>
                  <a:t>Python - </a:t>
                </a:r>
                <a:r>
                  <a:rPr lang="en-US" sz="1200" dirty="0" err="1" smtClean="0">
                    <a:solidFill>
                      <a:schemeClr val="tx1"/>
                    </a:solidFill>
                  </a:rPr>
                  <a:t>SciPy</a:t>
                </a:r>
                <a:r>
                  <a:rPr lang="en-US" sz="1200" dirty="0" smtClean="0">
                    <a:solidFill>
                      <a:schemeClr val="tx1"/>
                    </a:solidFill>
                  </a:rPr>
                  <a:t>)</a:t>
                </a:r>
                <a:endParaRPr lang="en-US" sz="1200" dirty="0">
                  <a:solidFill>
                    <a:schemeClr val="tx1"/>
                  </a:solidFill>
                </a:endParaRPr>
              </a:p>
              <a:p>
                <a:pPr algn="ctr"/>
                <a:endParaRPr lang="en-US" sz="1200" dirty="0" smtClean="0">
                  <a:solidFill>
                    <a:schemeClr val="tx1"/>
                  </a:solidFill>
                </a:endParaRPr>
              </a:p>
            </p:txBody>
          </p:sp>
        </p:grpSp>
        <p:cxnSp>
          <p:nvCxnSpPr>
            <p:cNvPr id="30" name="Straight Arrow Connector 29"/>
            <p:cNvCxnSpPr>
              <a:stCxn id="43" idx="3"/>
              <a:endCxn id="46" idx="1"/>
            </p:cNvCxnSpPr>
            <p:nvPr/>
          </p:nvCxnSpPr>
          <p:spPr>
            <a:xfrm>
              <a:off x="5265263" y="16301500"/>
              <a:ext cx="1834148" cy="0"/>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3" idx="3"/>
              <a:endCxn id="44" idx="1"/>
            </p:cNvCxnSpPr>
            <p:nvPr/>
          </p:nvCxnSpPr>
          <p:spPr>
            <a:xfrm flipV="1">
              <a:off x="5265263" y="14651788"/>
              <a:ext cx="1824568" cy="1649713"/>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4" idx="3"/>
              <a:endCxn id="45" idx="1"/>
            </p:cNvCxnSpPr>
            <p:nvPr/>
          </p:nvCxnSpPr>
          <p:spPr>
            <a:xfrm>
              <a:off x="11193045" y="14651788"/>
              <a:ext cx="1843728" cy="2466668"/>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2" idx="3"/>
              <a:endCxn id="46" idx="1"/>
            </p:cNvCxnSpPr>
            <p:nvPr/>
          </p:nvCxnSpPr>
          <p:spPr>
            <a:xfrm>
              <a:off x="5275792" y="14653500"/>
              <a:ext cx="1823619" cy="1648000"/>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2" idx="3"/>
              <a:endCxn id="44" idx="1"/>
            </p:cNvCxnSpPr>
            <p:nvPr/>
          </p:nvCxnSpPr>
          <p:spPr>
            <a:xfrm flipV="1">
              <a:off x="5275792" y="14651788"/>
              <a:ext cx="1814039" cy="1713"/>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6" idx="3"/>
              <a:endCxn id="45" idx="1"/>
            </p:cNvCxnSpPr>
            <p:nvPr/>
          </p:nvCxnSpPr>
          <p:spPr>
            <a:xfrm>
              <a:off x="11202625" y="16301502"/>
              <a:ext cx="1834148" cy="816954"/>
            </a:xfrm>
            <a:prstGeom prst="straightConnector1">
              <a:avLst/>
            </a:prstGeom>
            <a:ln w="57150">
              <a:solidFill>
                <a:schemeClr val="accent2"/>
              </a:solidFill>
              <a:tailEnd type="triangle" w="sm"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153528" y="17295980"/>
              <a:ext cx="4103214" cy="1314682"/>
            </a:xfrm>
            <a:prstGeom prst="roundRect">
              <a:avLst/>
            </a:prstGeom>
            <a:solidFill>
              <a:schemeClr val="accent3">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smtClean="0">
                  <a:solidFill>
                    <a:schemeClr val="tx1">
                      <a:lumMod val="50000"/>
                    </a:schemeClr>
                  </a:solidFill>
                </a:rPr>
                <a:t>NLCD Land Cover Types</a:t>
              </a:r>
              <a:endParaRPr lang="en-US" sz="1200" dirty="0">
                <a:solidFill>
                  <a:schemeClr val="tx1">
                    <a:lumMod val="50000"/>
                  </a:schemeClr>
                </a:solidFill>
              </a:endParaRPr>
            </a:p>
          </p:txBody>
        </p:sp>
        <p:sp>
          <p:nvSpPr>
            <p:cNvPr id="37" name="Rounded Rectangle 36"/>
            <p:cNvSpPr/>
            <p:nvPr/>
          </p:nvSpPr>
          <p:spPr>
            <a:xfrm>
              <a:off x="1181099" y="18952141"/>
              <a:ext cx="4094693" cy="131622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schemeClr>
                  </a:solidFill>
                </a:rPr>
                <a:t>FPA FOD Wildfire data</a:t>
              </a:r>
              <a:endParaRPr lang="en-US" sz="1200" dirty="0">
                <a:solidFill>
                  <a:schemeClr val="tx1">
                    <a:lumMod val="50000"/>
                  </a:schemeClr>
                </a:solidFill>
              </a:endParaRPr>
            </a:p>
          </p:txBody>
        </p:sp>
        <p:sp>
          <p:nvSpPr>
            <p:cNvPr id="38" name="Rounded Rectangle 37"/>
            <p:cNvSpPr/>
            <p:nvPr/>
          </p:nvSpPr>
          <p:spPr>
            <a:xfrm>
              <a:off x="7089832" y="18160671"/>
              <a:ext cx="4104272" cy="131590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schemeClr>
                  </a:solidFill>
                </a:rPr>
                <a:t>Land Cover Analysis</a:t>
              </a:r>
              <a:endParaRPr lang="en-US" sz="1200" dirty="0">
                <a:solidFill>
                  <a:schemeClr val="tx1">
                    <a:lumMod val="50000"/>
                  </a:schemeClr>
                </a:solidFill>
              </a:endParaRPr>
            </a:p>
          </p:txBody>
        </p:sp>
        <p:cxnSp>
          <p:nvCxnSpPr>
            <p:cNvPr id="39" name="Straight Arrow Connector 38"/>
            <p:cNvCxnSpPr>
              <a:stCxn id="37" idx="3"/>
              <a:endCxn id="38" idx="1"/>
            </p:cNvCxnSpPr>
            <p:nvPr/>
          </p:nvCxnSpPr>
          <p:spPr>
            <a:xfrm flipV="1">
              <a:off x="5275792" y="18818625"/>
              <a:ext cx="1814040" cy="791627"/>
            </a:xfrm>
            <a:prstGeom prst="straightConnector1">
              <a:avLst/>
            </a:prstGeom>
            <a:ln w="57150">
              <a:tailEnd type="triangle" w="sm" len="med"/>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stCxn id="36" idx="3"/>
              <a:endCxn id="38" idx="1"/>
            </p:cNvCxnSpPr>
            <p:nvPr/>
          </p:nvCxnSpPr>
          <p:spPr>
            <a:xfrm>
              <a:off x="5256742" y="17953321"/>
              <a:ext cx="1833090" cy="865304"/>
            </a:xfrm>
            <a:prstGeom prst="straightConnector1">
              <a:avLst/>
            </a:prstGeom>
            <a:ln w="57150">
              <a:tailEnd type="triangle" w="sm" len="med"/>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a:stCxn id="38" idx="3"/>
              <a:endCxn id="45" idx="1"/>
            </p:cNvCxnSpPr>
            <p:nvPr/>
          </p:nvCxnSpPr>
          <p:spPr>
            <a:xfrm flipV="1">
              <a:off x="11194104" y="17118456"/>
              <a:ext cx="1842669" cy="1700169"/>
            </a:xfrm>
            <a:prstGeom prst="straightConnector1">
              <a:avLst/>
            </a:prstGeom>
            <a:ln w="57150">
              <a:tailEnd type="triangle" w="sm" len="med"/>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975864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267138"/>
            <a:ext cx="7982712" cy="704088"/>
          </a:xfrm>
        </p:spPr>
        <p:txBody>
          <a:bodyPr/>
          <a:lstStyle/>
          <a:p>
            <a:r>
              <a:rPr lang="en-US" sz="3200" dirty="0" smtClean="0"/>
              <a:t>GRACE Assimilated Data</a:t>
            </a:r>
            <a:endParaRPr lang="en-US" sz="3200" dirty="0"/>
          </a:p>
        </p:txBody>
      </p:sp>
      <p:sp>
        <p:nvSpPr>
          <p:cNvPr id="8" name="Content Placeholder 1"/>
          <p:cNvSpPr txBox="1">
            <a:spLocks/>
          </p:cNvSpPr>
          <p:nvPr/>
        </p:nvSpPr>
        <p:spPr>
          <a:xfrm>
            <a:off x="318782" y="1054646"/>
            <a:ext cx="4269996" cy="23009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GRACE assimilated data measures terrestrial water storage (</a:t>
            </a:r>
            <a:r>
              <a:rPr lang="en-US" b="1" dirty="0" smtClean="0"/>
              <a:t>TWS</a:t>
            </a:r>
            <a:r>
              <a:rPr lang="en-US" dirty="0" smtClean="0"/>
              <a:t>), root zone moisture content (</a:t>
            </a:r>
            <a:r>
              <a:rPr lang="en-US" b="1" dirty="0" smtClean="0"/>
              <a:t>RZMC</a:t>
            </a:r>
            <a:r>
              <a:rPr lang="en-US" dirty="0" smtClean="0"/>
              <a:t>), and surface soil moisture content (</a:t>
            </a:r>
            <a:r>
              <a:rPr lang="en-US" b="1" dirty="0" smtClean="0"/>
              <a:t>SFMC</a:t>
            </a:r>
            <a:r>
              <a:rPr lang="en-US" dirty="0" smtClean="0"/>
              <a:t>) </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74" y="3898367"/>
            <a:ext cx="3302002" cy="255154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715" y="3898368"/>
            <a:ext cx="3302000" cy="255154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715" y="1114130"/>
            <a:ext cx="3302000" cy="2551545"/>
          </a:xfrm>
          <a:prstGeom prst="rect">
            <a:avLst/>
          </a:prstGeom>
        </p:spPr>
      </p:pic>
      <p:sp>
        <p:nvSpPr>
          <p:cNvPr id="12" name="TextBox 11"/>
          <p:cNvSpPr txBox="1"/>
          <p:nvPr/>
        </p:nvSpPr>
        <p:spPr>
          <a:xfrm>
            <a:off x="997474" y="6355780"/>
            <a:ext cx="6525073" cy="276999"/>
          </a:xfrm>
          <a:prstGeom prst="rect">
            <a:avLst/>
          </a:prstGeom>
          <a:noFill/>
        </p:spPr>
        <p:txBody>
          <a:bodyPr wrap="square" rtlCol="0">
            <a:spAutoFit/>
          </a:bodyPr>
          <a:lstStyle/>
          <a:p>
            <a:r>
              <a:rPr lang="en-US" sz="1200" dirty="0" smtClean="0"/>
              <a:t>Source: National Drought Mitigation Center</a:t>
            </a:r>
            <a:endParaRPr lang="en-US" sz="1200" dirty="0"/>
          </a:p>
        </p:txBody>
      </p:sp>
      <p:sp>
        <p:nvSpPr>
          <p:cNvPr id="13" name="TextBox 12"/>
          <p:cNvSpPr txBox="1"/>
          <p:nvPr/>
        </p:nvSpPr>
        <p:spPr>
          <a:xfrm>
            <a:off x="5029514" y="904406"/>
            <a:ext cx="2800767" cy="307777"/>
          </a:xfrm>
          <a:prstGeom prst="rect">
            <a:avLst/>
          </a:prstGeom>
          <a:noFill/>
        </p:spPr>
        <p:txBody>
          <a:bodyPr wrap="none" rtlCol="0">
            <a:spAutoFit/>
          </a:bodyPr>
          <a:lstStyle/>
          <a:p>
            <a:r>
              <a:rPr lang="en-US" sz="1400" b="1" dirty="0" smtClean="0"/>
              <a:t>Terrestrial Water Storage (TWS)</a:t>
            </a:r>
            <a:endParaRPr lang="en-US" sz="1400" b="1" dirty="0"/>
          </a:p>
        </p:txBody>
      </p:sp>
      <p:sp>
        <p:nvSpPr>
          <p:cNvPr id="14" name="TextBox 13"/>
          <p:cNvSpPr txBox="1"/>
          <p:nvPr/>
        </p:nvSpPr>
        <p:spPr>
          <a:xfrm>
            <a:off x="901675" y="3677160"/>
            <a:ext cx="3625819" cy="307777"/>
          </a:xfrm>
          <a:prstGeom prst="rect">
            <a:avLst/>
          </a:prstGeom>
          <a:noFill/>
        </p:spPr>
        <p:txBody>
          <a:bodyPr wrap="square" rtlCol="0">
            <a:spAutoFit/>
          </a:bodyPr>
          <a:lstStyle/>
          <a:p>
            <a:r>
              <a:rPr lang="en-US" sz="1400" b="1" dirty="0" smtClean="0"/>
              <a:t>Root Zone Soil Moisture Content (RZMC)</a:t>
            </a:r>
            <a:endParaRPr lang="en-US" sz="1400" b="1" dirty="0"/>
          </a:p>
        </p:txBody>
      </p:sp>
      <p:sp>
        <p:nvSpPr>
          <p:cNvPr id="15" name="TextBox 14"/>
          <p:cNvSpPr txBox="1"/>
          <p:nvPr/>
        </p:nvSpPr>
        <p:spPr>
          <a:xfrm>
            <a:off x="4775715" y="3677160"/>
            <a:ext cx="3675378" cy="307777"/>
          </a:xfrm>
          <a:prstGeom prst="rect">
            <a:avLst/>
          </a:prstGeom>
          <a:noFill/>
        </p:spPr>
        <p:txBody>
          <a:bodyPr wrap="square" rtlCol="0">
            <a:spAutoFit/>
          </a:bodyPr>
          <a:lstStyle/>
          <a:p>
            <a:r>
              <a:rPr lang="en-US" sz="1400" b="1" dirty="0" smtClean="0"/>
              <a:t>Surface Soil Moisture Content (SFMC)</a:t>
            </a:r>
            <a:endParaRPr lang="en-US" sz="1400" b="1" dirty="0"/>
          </a:p>
        </p:txBody>
      </p:sp>
    </p:spTree>
    <p:extLst>
      <p:ext uri="{BB962C8B-B14F-4D97-AF65-F5344CB8AC3E}">
        <p14:creationId xmlns:p14="http://schemas.microsoft.com/office/powerpoint/2010/main" val="169090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2618</TotalTime>
  <Words>1806</Words>
  <Application>Microsoft Office PowerPoint</Application>
  <PresentationFormat>On-screen Show (4:3)</PresentationFormat>
  <Paragraphs>191</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Jensen, Daniel J (329D-Affiliate)</cp:lastModifiedBy>
  <cp:revision>134</cp:revision>
  <dcterms:created xsi:type="dcterms:W3CDTF">2015-05-18T13:26:09Z</dcterms:created>
  <dcterms:modified xsi:type="dcterms:W3CDTF">2015-07-02T21:06:53Z</dcterms:modified>
</cp:coreProperties>
</file>