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480" r:id="rId3"/>
    <p:sldId id="481" r:id="rId4"/>
    <p:sldId id="482" r:id="rId5"/>
    <p:sldId id="467" r:id="rId6"/>
    <p:sldId id="466" r:id="rId7"/>
    <p:sldId id="484" r:id="rId8"/>
    <p:sldId id="493" r:id="rId9"/>
    <p:sldId id="486" r:id="rId10"/>
    <p:sldId id="487" r:id="rId11"/>
    <p:sldId id="479" r:id="rId12"/>
    <p:sldId id="494" r:id="rId13"/>
    <p:sldId id="489" r:id="rId14"/>
    <p:sldId id="490" r:id="rId15"/>
    <p:sldId id="491" r:id="rId16"/>
    <p:sldId id="492" r:id="rId17"/>
    <p:sldId id="33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LOP-13" initials="D" lastIdx="5" clrIdx="0">
    <p:extLst>
      <p:ext uri="{19B8F6BF-5375-455C-9EA6-DF929625EA0E}">
        <p15:presenceInfo xmlns:p15="http://schemas.microsoft.com/office/powerpoint/2012/main" userId="DEVELOP-13" providerId="None"/>
      </p:ext>
    </p:extLst>
  </p:cmAuthor>
  <p:cmAuthor id="2" name="Aubrey Hilte" initials="AH" lastIdx="14" clrIdx="1">
    <p:extLst>
      <p:ext uri="{19B8F6BF-5375-455C-9EA6-DF929625EA0E}">
        <p15:presenceInfo xmlns:p15="http://schemas.microsoft.com/office/powerpoint/2012/main" userId="54c1f3403e73a7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FFFFF"/>
    <a:srgbClr val="CEDBE6"/>
    <a:srgbClr val="3E96A8"/>
    <a:srgbClr val="0265A6"/>
    <a:srgbClr val="9995A8"/>
    <a:srgbClr val="FADF82"/>
    <a:srgbClr val="2F5983"/>
    <a:srgbClr val="629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8" autoAdjust="0"/>
    <p:restoredTop sz="82512" autoAdjust="0"/>
  </p:normalViewPr>
  <p:slideViewPr>
    <p:cSldViewPr>
      <p:cViewPr varScale="1">
        <p:scale>
          <a:sx n="94" d="100"/>
          <a:sy n="94" d="100"/>
        </p:scale>
        <p:origin x="4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88"/>
    </p:cViewPr>
  </p:sorterViewPr>
  <p:notesViewPr>
    <p:cSldViewPr>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custT="1"/>
      <dgm:spPr>
        <a:xfrm>
          <a:off x="756784" y="545233"/>
          <a:ext cx="7601460" cy="1090467"/>
        </a:xfrm>
        <a:prstGeom prst="rect">
          <a:avLst/>
        </a:prstGeom>
        <a:solidFill>
          <a:srgbClr val="3E96A8"/>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SERVIR Coordination Office (MSFC): </a:t>
          </a:r>
          <a:r>
            <a:rPr lang="en-US" sz="2000" dirty="0" smtClean="0">
              <a:solidFill>
                <a:sysClr val="window" lastClr="FFFFFF"/>
              </a:solidFill>
              <a:latin typeface="Century Gothic"/>
              <a:ea typeface="+mn-ea"/>
              <a:cs typeface="+mn-cs"/>
            </a:rPr>
            <a:t>Building international capacity with hubs in East Africa, Hindu Kush-Himalaya, Mesoamerica</a:t>
          </a:r>
          <a:endParaRPr lang="en-US" sz="2000" dirty="0">
            <a:solidFill>
              <a:sysClr val="window" lastClr="FFFFFF"/>
            </a:solidFill>
            <a:latin typeface="Century Gothic"/>
            <a:ea typeface="+mn-ea"/>
            <a:cs typeface="+mn-cs"/>
          </a:endParaRPr>
        </a:p>
      </dgm:t>
    </dgm:pt>
    <dgm:pt modelId="{2F563447-146E-4D4E-B0EE-A507DD571115}" type="parTrans" cxnId="{D23064DD-B48F-4A84-A37A-1CC7D4837181}">
      <dgm:prSet/>
      <dgm:spPr/>
      <dgm:t>
        <a:bodyPr/>
        <a:lstStyle/>
        <a:p>
          <a:endParaRPr lang="en-US"/>
        </a:p>
      </dgm:t>
    </dgm:pt>
    <dgm:pt modelId="{2B2E7B70-23C6-45D9-A7C7-14C42C7BC1C5}" type="sibTrans" cxnId="{D23064DD-B48F-4A84-A37A-1CC7D4837181}">
      <dgm:prSet/>
      <dgm:spPr>
        <a:xfrm>
          <a:off x="-6163201" y="-943201"/>
          <a:ext cx="7338738" cy="7338738"/>
        </a:xfrm>
        <a:prstGeom prst="blockArc">
          <a:avLst>
            <a:gd name="adj1" fmla="val 18900000"/>
            <a:gd name="adj2" fmla="val 2700000"/>
            <a:gd name="adj3" fmla="val 294"/>
          </a:avLst>
        </a:prstGeom>
        <a:noFill/>
        <a:ln w="12700" cap="flat" cmpd="sng" algn="ctr">
          <a:solidFill>
            <a:srgbClr val="56EEC2">
              <a:hueOff val="0"/>
              <a:satOff val="0"/>
              <a:lumOff val="0"/>
              <a:alphaOff val="0"/>
            </a:srgbClr>
          </a:solidFill>
          <a:prstDash val="solid"/>
          <a:miter lim="800000"/>
        </a:ln>
        <a:effectLst/>
      </dgm:spPr>
      <dgm:t>
        <a:bodyPr/>
        <a:lstStyle/>
        <a:p>
          <a:endParaRPr lang="en-US"/>
        </a:p>
      </dgm:t>
    </dgm:pt>
    <dgm:pt modelId="{22D28AFE-C88F-4EF5-91BD-4FE19DCE6186}">
      <dgm:prSet phldrT="[Text]" custT="1"/>
      <dgm:spPr>
        <a:xfrm>
          <a:off x="1153168" y="2180934"/>
          <a:ext cx="7205075" cy="1090467"/>
        </a:xfrm>
        <a:prstGeom prst="rect">
          <a:avLst/>
        </a:prstGeom>
        <a:solidFill>
          <a:srgbClr val="0067AA"/>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Applied Remote Sensing Training, ARSET (GSFC): </a:t>
          </a:r>
          <a:r>
            <a:rPr lang="en-US" sz="2000" dirty="0" smtClean="0">
              <a:solidFill>
                <a:sysClr val="window" lastClr="FFFFFF"/>
              </a:solidFill>
              <a:latin typeface="Century Gothic"/>
              <a:ea typeface="+mn-ea"/>
              <a:cs typeface="+mn-cs"/>
            </a:rPr>
            <a:t>Online and hands on basic/advanced training to build domestic skills</a:t>
          </a:r>
          <a:endParaRPr lang="en-US" sz="2000" dirty="0">
            <a:solidFill>
              <a:sysClr val="window" lastClr="FFFFFF"/>
            </a:solidFill>
            <a:latin typeface="Century Gothic"/>
            <a:ea typeface="+mn-ea"/>
            <a:cs typeface="+mn-cs"/>
          </a:endParaRPr>
        </a:p>
      </dgm:t>
    </dgm:pt>
    <dgm:pt modelId="{760B17AD-4C11-464B-9E5B-7F3EAF6650C9}" type="parTrans" cxnId="{8794C01D-557A-44F9-BAC8-CC6391D63104}">
      <dgm:prSet/>
      <dgm:spPr/>
      <dgm:t>
        <a:bodyPr/>
        <a:lstStyle/>
        <a:p>
          <a:endParaRPr lang="en-US"/>
        </a:p>
      </dgm:t>
    </dgm:pt>
    <dgm:pt modelId="{C5E239BC-44A0-402E-8B66-20212BE099AA}" type="sibTrans" cxnId="{8794C01D-557A-44F9-BAC8-CC6391D63104}">
      <dgm:prSet/>
      <dgm:spPr/>
      <dgm:t>
        <a:bodyPr/>
        <a:lstStyle/>
        <a:p>
          <a:endParaRPr lang="en-US"/>
        </a:p>
      </dgm:t>
    </dgm:pt>
    <dgm:pt modelId="{1072902D-D63C-4F41-9E35-8F3E49D11CA8}">
      <dgm:prSet custT="1"/>
      <dgm:spPr>
        <a:xfrm>
          <a:off x="756784" y="3816634"/>
          <a:ext cx="7601460" cy="1090467"/>
        </a:xfrm>
        <a:prstGeom prst="rect">
          <a:avLst/>
        </a:prstGeom>
        <a:solidFill>
          <a:srgbClr val="13416C"/>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DEVELOP (LaRC National Office): </a:t>
          </a:r>
          <a:r>
            <a:rPr lang="en-US" sz="2000" dirty="0" smtClean="0">
              <a:solidFill>
                <a:sysClr val="window" lastClr="FFFFFF"/>
              </a:solidFill>
              <a:latin typeface="Century Gothic"/>
              <a:ea typeface="+mn-ea"/>
              <a:cs typeface="+mn-cs"/>
            </a:rPr>
            <a:t>Dual workforce and local partner capacity building using collaborative feasibility projects</a:t>
          </a:r>
          <a:endParaRPr lang="en-US" sz="2000" dirty="0">
            <a:solidFill>
              <a:sysClr val="window" lastClr="FFFFFF"/>
            </a:solidFill>
            <a:latin typeface="Century Gothic"/>
            <a:ea typeface="+mn-ea"/>
            <a:cs typeface="+mn-cs"/>
          </a:endParaRPr>
        </a:p>
      </dgm:t>
    </dgm:pt>
    <dgm:pt modelId="{9436AEEF-2E65-4DAB-8BA4-0579E01C3798}" type="parTrans" cxnId="{4482EDBB-D476-4FDE-8A77-0533F7FA3F60}">
      <dgm:prSet/>
      <dgm:spPr/>
      <dgm:t>
        <a:bodyPr/>
        <a:lstStyle/>
        <a:p>
          <a:endParaRPr lang="en-US"/>
        </a:p>
      </dgm:t>
    </dgm:pt>
    <dgm:pt modelId="{24A9785F-BBFF-458A-B17A-AE49DA60DA90}" type="sibTrans" cxnId="{4482EDBB-D476-4FDE-8A77-0533F7FA3F60}">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3"/>
      <dgm:spPr/>
      <dgm:t>
        <a:bodyPr/>
        <a:lstStyle/>
        <a:p>
          <a:endParaRPr lang="en-US"/>
        </a:p>
      </dgm:t>
    </dgm:pt>
    <dgm:pt modelId="{21286048-CA9D-49DB-9C34-8C7D8AB95FAA}" type="pres">
      <dgm:prSet presAssocID="{E2D398C5-C49F-4EED-8EE1-1E38E86E8136}" presName="conn" presStyleLbl="parChTrans1D2" presStyleIdx="0" presStyleCnt="1" custScaleX="96708" custScaleY="84175" custLinFactNeighborX="1038" custLinFactNeighborY="-280"/>
      <dgm:spPr/>
      <dgm:t>
        <a:bodyPr/>
        <a:lstStyle/>
        <a:p>
          <a:endParaRPr lang="en-US"/>
        </a:p>
      </dgm:t>
    </dgm:pt>
    <dgm:pt modelId="{8B842C18-AE08-4EA6-BD8B-C48A1204C752}" type="pres">
      <dgm:prSet presAssocID="{E2D398C5-C49F-4EED-8EE1-1E38E86E8136}" presName="extraNode" presStyleLbl="node1" presStyleIdx="0" presStyleCnt="3"/>
      <dgm:spPr/>
      <dgm:t>
        <a:bodyPr/>
        <a:lstStyle/>
        <a:p>
          <a:endParaRPr lang="en-US"/>
        </a:p>
      </dgm:t>
    </dgm:pt>
    <dgm:pt modelId="{9A7C8AC8-EFF3-46E8-9E39-FF39CA32E5C7}" type="pres">
      <dgm:prSet presAssocID="{E2D398C5-C49F-4EED-8EE1-1E38E86E8136}" presName="dstNode" presStyleLbl="node1" presStyleIdx="0" presStyleCnt="3"/>
      <dgm:spPr/>
      <dgm:t>
        <a:bodyPr/>
        <a:lstStyle/>
        <a:p>
          <a:endParaRPr lang="en-US"/>
        </a:p>
      </dgm:t>
    </dgm:pt>
    <dgm:pt modelId="{83D3514D-309E-43DE-940E-9A1576539D8F}" type="pres">
      <dgm:prSet presAssocID="{42712486-8890-4626-9A1B-0F4530920489}" presName="text_1" presStyleLbl="node1" presStyleIdx="0" presStyleCnt="3" custLinFactNeighborX="990" custLinFactNeighborY="18993">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3" custLinFactNeighborX="5671" custLinFactNeighborY="15196"/>
      <dgm:spPr>
        <a:xfrm>
          <a:off x="75242" y="408925"/>
          <a:ext cx="1363083" cy="1363083"/>
        </a:xfrm>
        <a:prstGeom prst="ellipse">
          <a:avLst/>
        </a:prstGeom>
        <a:ln w="12700" cap="flat" cmpd="sng" algn="ctr">
          <a:solidFill>
            <a:srgbClr val="31BBB5">
              <a:hueOff val="0"/>
              <a:satOff val="0"/>
              <a:lumOff val="0"/>
              <a:alphaOff val="0"/>
            </a:srgbClr>
          </a:solidFill>
          <a:prstDash val="solid"/>
          <a:miter lim="800000"/>
        </a:ln>
        <a:effectLst/>
      </dgm:spPr>
      <dgm:t>
        <a:bodyPr/>
        <a:lstStyle/>
        <a:p>
          <a:endParaRPr lang="en-US"/>
        </a:p>
      </dgm:t>
    </dgm:pt>
    <dgm:pt modelId="{78C2C1EC-0176-4F29-83AD-E027EAC007D4}" type="pres">
      <dgm:prSet presAssocID="{22D28AFE-C88F-4EF5-91BD-4FE19DCE6186}" presName="text_2" presStyleLbl="node1" presStyleIdx="1" presStyleCnt="3" custLinFactNeighborX="1073" custLinFactNeighborY="7972">
        <dgm:presLayoutVars>
          <dgm:bulletEnabled val="1"/>
        </dgm:presLayoutVars>
      </dgm:prSet>
      <dgm:spPr/>
      <dgm:t>
        <a:bodyPr/>
        <a:lstStyle/>
        <a:p>
          <a:endParaRPr lang="en-US"/>
        </a:p>
      </dgm:t>
    </dgm:pt>
    <dgm:pt modelId="{CB47BFBB-1341-44D7-9D49-6F823637B374}" type="pres">
      <dgm:prSet presAssocID="{22D28AFE-C88F-4EF5-91BD-4FE19DCE6186}" presName="accent_2" presStyleCnt="0"/>
      <dgm:spPr/>
    </dgm:pt>
    <dgm:pt modelId="{7BBC4D0F-6CFC-4FD5-9BAE-EE4ADBBC346D}" type="pres">
      <dgm:prSet presAssocID="{22D28AFE-C88F-4EF5-91BD-4FE19DCE6186}" presName="accentRepeatNode" presStyleLbl="solidFgAcc1" presStyleIdx="1" presStyleCnt="3" custScaleX="104107" custScaleY="104107" custLinFactNeighborX="5671" custLinFactNeighborY="6376"/>
      <dgm:spPr>
        <a:xfrm>
          <a:off x="471626" y="2044625"/>
          <a:ext cx="1363083" cy="1363083"/>
        </a:xfrm>
        <a:prstGeom prst="ellipse">
          <a:avLst/>
        </a:prstGeom>
        <a:blipFill rotWithShape="0">
          <a:blip xmlns:r="http://schemas.openxmlformats.org/officeDocument/2006/relationships" r:embed="rId1"/>
          <a:stretch>
            <a:fillRect/>
          </a:stretch>
        </a:blipFill>
        <a:ln w="12700" cap="flat" cmpd="sng" algn="ctr">
          <a:solidFill>
            <a:srgbClr val="0067AA"/>
          </a:solidFill>
          <a:prstDash val="solid"/>
          <a:miter lim="800000"/>
        </a:ln>
        <a:effectLst/>
      </dgm:spPr>
      <dgm:t>
        <a:bodyPr/>
        <a:lstStyle/>
        <a:p>
          <a:endParaRPr lang="en-US"/>
        </a:p>
      </dgm:t>
    </dgm:pt>
    <dgm:pt modelId="{BCF73FCC-CEBE-4FD2-87AF-2A59A56FD9A5}" type="pres">
      <dgm:prSet presAssocID="{1072902D-D63C-4F41-9E35-8F3E49D11CA8}" presName="text_3" presStyleLbl="node1" presStyleIdx="2" presStyleCnt="3" custLinFactNeighborX="990" custLinFactNeighborY="-2273">
        <dgm:presLayoutVars>
          <dgm:bulletEnabled val="1"/>
        </dgm:presLayoutVars>
      </dgm:prSet>
      <dgm:spPr/>
      <dgm:t>
        <a:bodyPr/>
        <a:lstStyle/>
        <a:p>
          <a:endParaRPr lang="en-US"/>
        </a:p>
      </dgm:t>
    </dgm:pt>
    <dgm:pt modelId="{A8A13DD9-8418-46DE-AE9C-83BE5C1E3C21}" type="pres">
      <dgm:prSet presAssocID="{1072902D-D63C-4F41-9E35-8F3E49D11CA8}" presName="accent_3" presStyleCnt="0"/>
      <dgm:spPr/>
    </dgm:pt>
    <dgm:pt modelId="{712D4282-2BD8-4386-A953-0D5DEF83C5FB}" type="pres">
      <dgm:prSet presAssocID="{1072902D-D63C-4F41-9E35-8F3E49D11CA8}" presName="accentRepeatNode" presStyleLbl="solidFgAcc1" presStyleIdx="2" presStyleCnt="3" custLinFactNeighborX="5671" custLinFactNeighborY="-1818"/>
      <dgm:spPr>
        <a:xfrm>
          <a:off x="75242" y="3680326"/>
          <a:ext cx="1363083" cy="1363083"/>
        </a:xfrm>
        <a:prstGeom prst="ellipse">
          <a:avLst/>
        </a:prstGeom>
        <a:ln w="12700" cap="flat" cmpd="sng" algn="ctr">
          <a:solidFill>
            <a:srgbClr val="31BBB5">
              <a:hueOff val="-885608"/>
              <a:satOff val="23244"/>
              <a:lumOff val="17255"/>
              <a:alphaOff val="0"/>
            </a:srgbClr>
          </a:solidFill>
          <a:prstDash val="solid"/>
          <a:miter lim="800000"/>
        </a:ln>
        <a:effectLst/>
      </dgm:spPr>
      <dgm:t>
        <a:bodyPr/>
        <a:lstStyle/>
        <a:p>
          <a:endParaRPr lang="en-US"/>
        </a:p>
      </dgm:t>
    </dgm:pt>
  </dgm:ptLst>
  <dgm:cxnLst>
    <dgm:cxn modelId="{D23064DD-B48F-4A84-A37A-1CC7D4837181}" srcId="{E2D398C5-C49F-4EED-8EE1-1E38E86E8136}" destId="{42712486-8890-4626-9A1B-0F4530920489}" srcOrd="0" destOrd="0" parTransId="{2F563447-146E-4D4E-B0EE-A507DD571115}" sibTransId="{2B2E7B70-23C6-45D9-A7C7-14C42C7BC1C5}"/>
    <dgm:cxn modelId="{8FCF5CAD-C142-4219-A897-AD88D1F45930}" type="presOf" srcId="{2B2E7B70-23C6-45D9-A7C7-14C42C7BC1C5}" destId="{21286048-CA9D-49DB-9C34-8C7D8AB95FAA}" srcOrd="0" destOrd="0" presId="urn:microsoft.com/office/officeart/2008/layout/VerticalCurvedList"/>
    <dgm:cxn modelId="{D349ADA6-C511-4F98-9059-8C474B3E8956}" type="presOf" srcId="{42712486-8890-4626-9A1B-0F4530920489}" destId="{83D3514D-309E-43DE-940E-9A1576539D8F}" srcOrd="0" destOrd="0" presId="urn:microsoft.com/office/officeart/2008/layout/VerticalCurvedList"/>
    <dgm:cxn modelId="{8794C01D-557A-44F9-BAC8-CC6391D63104}" srcId="{E2D398C5-C49F-4EED-8EE1-1E38E86E8136}" destId="{22D28AFE-C88F-4EF5-91BD-4FE19DCE6186}" srcOrd="1" destOrd="0" parTransId="{760B17AD-4C11-464B-9E5B-7F3EAF6650C9}" sibTransId="{C5E239BC-44A0-402E-8B66-20212BE099AA}"/>
    <dgm:cxn modelId="{4482EDBB-D476-4FDE-8A77-0533F7FA3F60}" srcId="{E2D398C5-C49F-4EED-8EE1-1E38E86E8136}" destId="{1072902D-D63C-4F41-9E35-8F3E49D11CA8}" srcOrd="2" destOrd="0" parTransId="{9436AEEF-2E65-4DAB-8BA4-0579E01C3798}" sibTransId="{24A9785F-BBFF-458A-B17A-AE49DA60DA90}"/>
    <dgm:cxn modelId="{134DC9B7-14B7-4694-BAC6-1A0BBD0CDF2E}" type="presOf" srcId="{22D28AFE-C88F-4EF5-91BD-4FE19DCE6186}" destId="{78C2C1EC-0176-4F29-83AD-E027EAC007D4}" srcOrd="0" destOrd="0" presId="urn:microsoft.com/office/officeart/2008/layout/VerticalCurvedList"/>
    <dgm:cxn modelId="{4C423684-BE07-40E8-9AF6-73BA2BE9C3E2}" type="presOf" srcId="{E2D398C5-C49F-4EED-8EE1-1E38E86E8136}" destId="{CD5B9927-D8EE-4FE1-B407-B6138813B49F}" srcOrd="0" destOrd="0" presId="urn:microsoft.com/office/officeart/2008/layout/VerticalCurvedList"/>
    <dgm:cxn modelId="{864EC937-BFB0-4150-8A1B-9EC432C2D0F1}" type="presOf" srcId="{1072902D-D63C-4F41-9E35-8F3E49D11CA8}" destId="{BCF73FCC-CEBE-4FD2-87AF-2A59A56FD9A5}" srcOrd="0" destOrd="0" presId="urn:microsoft.com/office/officeart/2008/layout/VerticalCurvedList"/>
    <dgm:cxn modelId="{82449108-7401-4A59-A9FA-7BE16D60FC41}" type="presParOf" srcId="{CD5B9927-D8EE-4FE1-B407-B6138813B49F}" destId="{6DCA33EC-8978-4E39-8395-7B2340120E20}" srcOrd="0" destOrd="0" presId="urn:microsoft.com/office/officeart/2008/layout/VerticalCurvedList"/>
    <dgm:cxn modelId="{AE6ECE91-570C-4975-9D77-883D9EDBE40A}" type="presParOf" srcId="{6DCA33EC-8978-4E39-8395-7B2340120E20}" destId="{B7CE0B84-1A17-4CFE-9A24-29463047D965}" srcOrd="0" destOrd="0" presId="urn:microsoft.com/office/officeart/2008/layout/VerticalCurvedList"/>
    <dgm:cxn modelId="{1944BD62-241F-4B02-BB5B-FE71414A3990}" type="presParOf" srcId="{B7CE0B84-1A17-4CFE-9A24-29463047D965}" destId="{524FE40F-FF17-41FD-8707-68AB73139A09}" srcOrd="0" destOrd="0" presId="urn:microsoft.com/office/officeart/2008/layout/VerticalCurvedList"/>
    <dgm:cxn modelId="{227C9098-A9E9-4399-BD86-9C7A7FCD29E4}" type="presParOf" srcId="{B7CE0B84-1A17-4CFE-9A24-29463047D965}" destId="{21286048-CA9D-49DB-9C34-8C7D8AB95FAA}" srcOrd="1" destOrd="0" presId="urn:microsoft.com/office/officeart/2008/layout/VerticalCurvedList"/>
    <dgm:cxn modelId="{2F211013-4DC6-4DE2-86E3-7220B9887BDD}" type="presParOf" srcId="{B7CE0B84-1A17-4CFE-9A24-29463047D965}" destId="{8B842C18-AE08-4EA6-BD8B-C48A1204C752}" srcOrd="2" destOrd="0" presId="urn:microsoft.com/office/officeart/2008/layout/VerticalCurvedList"/>
    <dgm:cxn modelId="{EB74896B-1436-4E9A-8418-6C847924FAD5}" type="presParOf" srcId="{B7CE0B84-1A17-4CFE-9A24-29463047D965}" destId="{9A7C8AC8-EFF3-46E8-9E39-FF39CA32E5C7}" srcOrd="3" destOrd="0" presId="urn:microsoft.com/office/officeart/2008/layout/VerticalCurvedList"/>
    <dgm:cxn modelId="{E4B36D5C-FDD0-4070-B6E4-91263BBE6B75}" type="presParOf" srcId="{6DCA33EC-8978-4E39-8395-7B2340120E20}" destId="{83D3514D-309E-43DE-940E-9A1576539D8F}" srcOrd="1" destOrd="0" presId="urn:microsoft.com/office/officeart/2008/layout/VerticalCurvedList"/>
    <dgm:cxn modelId="{5A8445CE-BA28-44D6-B8F5-10967E2D2632}" type="presParOf" srcId="{6DCA33EC-8978-4E39-8395-7B2340120E20}" destId="{C284446F-514B-41C8-818B-222FB6FC83C9}" srcOrd="2" destOrd="0" presId="urn:microsoft.com/office/officeart/2008/layout/VerticalCurvedList"/>
    <dgm:cxn modelId="{43747C0F-DC3D-41FC-B35D-22C2945C5DCE}" type="presParOf" srcId="{C284446F-514B-41C8-818B-222FB6FC83C9}" destId="{14784EC8-F47A-4753-80EB-80F378115A9C}" srcOrd="0" destOrd="0" presId="urn:microsoft.com/office/officeart/2008/layout/VerticalCurvedList"/>
    <dgm:cxn modelId="{2F295128-F7AE-4ED3-B567-9FE9B8F4106F}" type="presParOf" srcId="{6DCA33EC-8978-4E39-8395-7B2340120E20}" destId="{78C2C1EC-0176-4F29-83AD-E027EAC007D4}" srcOrd="3" destOrd="0" presId="urn:microsoft.com/office/officeart/2008/layout/VerticalCurvedList"/>
    <dgm:cxn modelId="{1ED7D1C1-FA4A-4329-A300-429A07857BF9}" type="presParOf" srcId="{6DCA33EC-8978-4E39-8395-7B2340120E20}" destId="{CB47BFBB-1341-44D7-9D49-6F823637B374}" srcOrd="4" destOrd="0" presId="urn:microsoft.com/office/officeart/2008/layout/VerticalCurvedList"/>
    <dgm:cxn modelId="{53AC7F4B-CABC-4EFF-BEC8-D931598D2DFF}" type="presParOf" srcId="{CB47BFBB-1341-44D7-9D49-6F823637B374}" destId="{7BBC4D0F-6CFC-4FD5-9BAE-EE4ADBBC346D}" srcOrd="0" destOrd="0" presId="urn:microsoft.com/office/officeart/2008/layout/VerticalCurvedList"/>
    <dgm:cxn modelId="{05A7B8EE-8938-4D82-88AD-D08E271AB352}" type="presParOf" srcId="{6DCA33EC-8978-4E39-8395-7B2340120E20}" destId="{BCF73FCC-CEBE-4FD2-87AF-2A59A56FD9A5}" srcOrd="5" destOrd="0" presId="urn:microsoft.com/office/officeart/2008/layout/VerticalCurvedList"/>
    <dgm:cxn modelId="{814170B4-654E-4310-9EC0-ECF20DAEDA20}" type="presParOf" srcId="{6DCA33EC-8978-4E39-8395-7B2340120E20}" destId="{A8A13DD9-8418-46DE-AE9C-83BE5C1E3C21}" srcOrd="6" destOrd="0" presId="urn:microsoft.com/office/officeart/2008/layout/VerticalCurvedList"/>
    <dgm:cxn modelId="{18536ED3-6817-4710-BBA7-F7F7D7763AB2}" type="presParOf" srcId="{A8A13DD9-8418-46DE-AE9C-83BE5C1E3C21}"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6048-CA9D-49DB-9C34-8C7D8AB95FAA}">
      <dsp:nvSpPr>
        <dsp:cNvPr id="0" name=""/>
        <dsp:cNvSpPr/>
      </dsp:nvSpPr>
      <dsp:spPr>
        <a:xfrm>
          <a:off x="-5966229" y="-383072"/>
          <a:ext cx="7097146" cy="6177382"/>
        </a:xfrm>
        <a:prstGeom prst="blockArc">
          <a:avLst>
            <a:gd name="adj1" fmla="val 18900000"/>
            <a:gd name="adj2" fmla="val 2700000"/>
            <a:gd name="adj3" fmla="val 294"/>
          </a:avLst>
        </a:prstGeom>
        <a:noFill/>
        <a:ln w="12700" cap="flat" cmpd="sng" algn="ctr">
          <a:solidFill>
            <a:srgbClr val="56EEC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832026" y="752345"/>
          <a:ext cx="7601460" cy="1090467"/>
        </a:xfrm>
        <a:prstGeom prst="rect">
          <a:avLst/>
        </a:prstGeom>
        <a:solidFill>
          <a:srgbClr val="3E96A8"/>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SERVIR Coordination Office (MSFC): </a:t>
          </a:r>
          <a:r>
            <a:rPr lang="en-US" sz="2000" kern="1200" dirty="0" smtClean="0">
              <a:solidFill>
                <a:sysClr val="window" lastClr="FFFFFF"/>
              </a:solidFill>
              <a:latin typeface="Century Gothic"/>
              <a:ea typeface="+mn-ea"/>
              <a:cs typeface="+mn-cs"/>
            </a:rPr>
            <a:t>Building international capacity with hubs in East Africa, Hindu Kush-Himalaya, Mesoamerica</a:t>
          </a:r>
          <a:endParaRPr lang="en-US" sz="2000" kern="1200" dirty="0">
            <a:solidFill>
              <a:sysClr val="window" lastClr="FFFFFF"/>
            </a:solidFill>
            <a:latin typeface="Century Gothic"/>
            <a:ea typeface="+mn-ea"/>
            <a:cs typeface="+mn-cs"/>
          </a:endParaRPr>
        </a:p>
      </dsp:txBody>
      <dsp:txXfrm>
        <a:off x="832026" y="752345"/>
        <a:ext cx="7601460" cy="1090467"/>
      </dsp:txXfrm>
    </dsp:sp>
    <dsp:sp modelId="{14784EC8-F47A-4753-80EB-80F378115A9C}">
      <dsp:nvSpPr>
        <dsp:cNvPr id="0" name=""/>
        <dsp:cNvSpPr/>
      </dsp:nvSpPr>
      <dsp:spPr>
        <a:xfrm>
          <a:off x="152542" y="616059"/>
          <a:ext cx="1363083" cy="1363083"/>
        </a:xfrm>
        <a:prstGeom prst="ellipse">
          <a:avLst/>
        </a:prstGeom>
        <a:solidFill>
          <a:schemeClr val="lt1">
            <a:hueOff val="0"/>
            <a:satOff val="0"/>
            <a:lumOff val="0"/>
            <a:alphaOff val="0"/>
          </a:schemeClr>
        </a:solidFill>
        <a:ln w="12700" cap="flat" cmpd="sng" algn="ctr">
          <a:solidFill>
            <a:srgbClr val="31BBB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C2C1EC-0176-4F29-83AD-E027EAC007D4}">
      <dsp:nvSpPr>
        <dsp:cNvPr id="0" name=""/>
        <dsp:cNvSpPr/>
      </dsp:nvSpPr>
      <dsp:spPr>
        <a:xfrm>
          <a:off x="1228411" y="2267866"/>
          <a:ext cx="7205075" cy="1090467"/>
        </a:xfrm>
        <a:prstGeom prst="rect">
          <a:avLst/>
        </a:prstGeom>
        <a:solidFill>
          <a:srgbClr val="0067AA"/>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Applied Remote Sensing Training, ARSET (GSFC): </a:t>
          </a:r>
          <a:r>
            <a:rPr lang="en-US" sz="2000" kern="1200" dirty="0" smtClean="0">
              <a:solidFill>
                <a:sysClr val="window" lastClr="FFFFFF"/>
              </a:solidFill>
              <a:latin typeface="Century Gothic"/>
              <a:ea typeface="+mn-ea"/>
              <a:cs typeface="+mn-cs"/>
            </a:rPr>
            <a:t>Online and hands on basic/advanced training to build domestic skills</a:t>
          </a:r>
          <a:endParaRPr lang="en-US" sz="2000" kern="1200" dirty="0">
            <a:solidFill>
              <a:sysClr val="window" lastClr="FFFFFF"/>
            </a:solidFill>
            <a:latin typeface="Century Gothic"/>
            <a:ea typeface="+mn-ea"/>
            <a:cs typeface="+mn-cs"/>
          </a:endParaRPr>
        </a:p>
      </dsp:txBody>
      <dsp:txXfrm>
        <a:off x="1228411" y="2267866"/>
        <a:ext cx="7205075" cy="1090467"/>
      </dsp:txXfrm>
    </dsp:sp>
    <dsp:sp modelId="{7BBC4D0F-6CFC-4FD5-9BAE-EE4ADBBC346D}">
      <dsp:nvSpPr>
        <dsp:cNvPr id="0" name=""/>
        <dsp:cNvSpPr/>
      </dsp:nvSpPr>
      <dsp:spPr>
        <a:xfrm>
          <a:off x="520936" y="2103544"/>
          <a:ext cx="1419065" cy="1419065"/>
        </a:xfrm>
        <a:prstGeom prst="ellipse">
          <a:avLst/>
        </a:prstGeom>
        <a:blipFill rotWithShape="0">
          <a:blip xmlns:r="http://schemas.openxmlformats.org/officeDocument/2006/relationships" r:embed="rId1"/>
          <a:stretch>
            <a:fillRect/>
          </a:stretch>
        </a:blipFill>
        <a:ln w="12700" cap="flat" cmpd="sng" algn="ctr">
          <a:solidFill>
            <a:srgbClr val="0067AA"/>
          </a:solidFill>
          <a:prstDash val="solid"/>
          <a:miter lim="800000"/>
        </a:ln>
        <a:effectLst/>
      </dsp:spPr>
      <dsp:style>
        <a:lnRef idx="2">
          <a:scrgbClr r="0" g="0" b="0"/>
        </a:lnRef>
        <a:fillRef idx="1">
          <a:scrgbClr r="0" g="0" b="0"/>
        </a:fillRef>
        <a:effectRef idx="0">
          <a:scrgbClr r="0" g="0" b="0"/>
        </a:effectRef>
        <a:fontRef idx="minor"/>
      </dsp:style>
    </dsp:sp>
    <dsp:sp modelId="{BCF73FCC-CEBE-4FD2-87AF-2A59A56FD9A5}">
      <dsp:nvSpPr>
        <dsp:cNvPr id="0" name=""/>
        <dsp:cNvSpPr/>
      </dsp:nvSpPr>
      <dsp:spPr>
        <a:xfrm>
          <a:off x="832026" y="3791848"/>
          <a:ext cx="7601460" cy="1090467"/>
        </a:xfrm>
        <a:prstGeom prst="rect">
          <a:avLst/>
        </a:prstGeom>
        <a:solidFill>
          <a:srgbClr val="13416C"/>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DEVELOP (LaRC National Office): </a:t>
          </a:r>
          <a:r>
            <a:rPr lang="en-US" sz="2000" kern="1200" dirty="0" smtClean="0">
              <a:solidFill>
                <a:sysClr val="window" lastClr="FFFFFF"/>
              </a:solidFill>
              <a:latin typeface="Century Gothic"/>
              <a:ea typeface="+mn-ea"/>
              <a:cs typeface="+mn-cs"/>
            </a:rPr>
            <a:t>Dual workforce and local partner capacity building using collaborative feasibility projects</a:t>
          </a:r>
          <a:endParaRPr lang="en-US" sz="2000" kern="1200" dirty="0">
            <a:solidFill>
              <a:sysClr val="window" lastClr="FFFFFF"/>
            </a:solidFill>
            <a:latin typeface="Century Gothic"/>
            <a:ea typeface="+mn-ea"/>
            <a:cs typeface="+mn-cs"/>
          </a:endParaRPr>
        </a:p>
      </dsp:txBody>
      <dsp:txXfrm>
        <a:off x="832026" y="3791848"/>
        <a:ext cx="7601460" cy="1090467"/>
      </dsp:txXfrm>
    </dsp:sp>
    <dsp:sp modelId="{712D4282-2BD8-4386-A953-0D5DEF83C5FB}">
      <dsp:nvSpPr>
        <dsp:cNvPr id="0" name=""/>
        <dsp:cNvSpPr/>
      </dsp:nvSpPr>
      <dsp:spPr>
        <a:xfrm>
          <a:off x="152542" y="3655545"/>
          <a:ext cx="1363083" cy="1363083"/>
        </a:xfrm>
        <a:prstGeom prst="ellipse">
          <a:avLst/>
        </a:prstGeom>
        <a:solidFill>
          <a:schemeClr val="lt1">
            <a:hueOff val="0"/>
            <a:satOff val="0"/>
            <a:lumOff val="0"/>
            <a:alphaOff val="0"/>
          </a:schemeClr>
        </a:solidFill>
        <a:ln w="12700" cap="flat" cmpd="sng" algn="ctr">
          <a:solidFill>
            <a:srgbClr val="31BBB5">
              <a:hueOff val="-885608"/>
              <a:satOff val="23244"/>
              <a:lumOff val="17255"/>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t>11/4/2016</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5E8856A9-6A40-4B70-AB5B-065DFA12FF30}" type="slidenum">
              <a:rPr lang="en-US" smtClean="0"/>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332861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7</a:t>
            </a:fld>
            <a:endParaRPr lang="en-US"/>
          </a:p>
        </p:txBody>
      </p:sp>
    </p:spTree>
    <p:extLst>
      <p:ext uri="{BB962C8B-B14F-4D97-AF65-F5344CB8AC3E}">
        <p14:creationId xmlns:p14="http://schemas.microsoft.com/office/powerpoint/2010/main" val="10487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10</a:t>
            </a:fld>
            <a:endParaRPr lang="en-US"/>
          </a:p>
        </p:txBody>
      </p:sp>
    </p:spTree>
    <p:extLst>
      <p:ext uri="{BB962C8B-B14F-4D97-AF65-F5344CB8AC3E}">
        <p14:creationId xmlns:p14="http://schemas.microsoft.com/office/powerpoint/2010/main" val="137592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Scientific/Professional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Experience using NASA Earth observations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GIS and remote sensing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Working in a group environment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Management and leadership skills</a:t>
            </a:r>
          </a:p>
          <a:p>
            <a:pPr marL="403225" lvl="2" indent="-176213" defTabSz="1018824" eaLnBrk="0" hangingPunct="0">
              <a:buFont typeface="Arial" pitchFamily="34" charset="0"/>
              <a:buChar char="•"/>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Personal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Presentation and communication skills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Personality typing and working with diverse groups (</a:t>
            </a:r>
            <a:r>
              <a:rPr lang="en-US" sz="1200" i="1" kern="0" dirty="0" smtClean="0">
                <a:solidFill>
                  <a:prstClr val="black"/>
                </a:solidFill>
                <a:latin typeface="Century Gothic" panose="020B0502020202020204" pitchFamily="34" charset="0"/>
                <a:ea typeface="ＭＳ Ｐゴシック" pitchFamily="34" charset="-128"/>
              </a:rPr>
              <a:t>How NASA Builds Teams</a:t>
            </a:r>
            <a:r>
              <a:rPr lang="en-US" sz="1200" kern="0" dirty="0" smtClean="0">
                <a:solidFill>
                  <a:prstClr val="black"/>
                </a:solidFill>
                <a:latin typeface="Century Gothic" panose="020B0502020202020204" pitchFamily="34" charset="0"/>
                <a:ea typeface="ＭＳ Ｐゴシック" pitchFamily="34" charset="-128"/>
              </a:rPr>
              <a:t>)</a:t>
            </a:r>
          </a:p>
          <a:p>
            <a:pPr marL="227012" lvl="2" indent="0" defTabSz="1018824" eaLnBrk="0" hangingPunct="0">
              <a:buFont typeface="Arial" pitchFamily="34" charset="0"/>
              <a:buNone/>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Professional Networking: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NASA scientists and managers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Partner organizations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Peers – teams, center, and national</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11</a:t>
            </a:fld>
            <a:endParaRPr lang="en-US"/>
          </a:p>
        </p:txBody>
      </p:sp>
    </p:spTree>
    <p:extLst>
      <p:ext uri="{BB962C8B-B14F-4D97-AF65-F5344CB8AC3E}">
        <p14:creationId xmlns:p14="http://schemas.microsoft.com/office/powerpoint/2010/main" val="412961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213266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Project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317961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Project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14</a:t>
            </a:fld>
            <a:endParaRPr lang="en-US"/>
          </a:p>
        </p:txBody>
      </p:sp>
    </p:spTree>
    <p:extLst>
      <p:ext uri="{BB962C8B-B14F-4D97-AF65-F5344CB8AC3E}">
        <p14:creationId xmlns:p14="http://schemas.microsoft.com/office/powerpoint/2010/main" val="106960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15</a:t>
            </a:fld>
            <a:endParaRPr lang="en-US"/>
          </a:p>
        </p:txBody>
      </p:sp>
    </p:spTree>
    <p:extLst>
      <p:ext uri="{BB962C8B-B14F-4D97-AF65-F5344CB8AC3E}">
        <p14:creationId xmlns:p14="http://schemas.microsoft.com/office/powerpoint/2010/main" val="141020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your contact information!</a:t>
            </a:r>
            <a:r>
              <a:rPr lang="en-US" baseline="0" dirty="0" smtClean="0"/>
              <a:t> Hand out business cards if appropriate. </a:t>
            </a:r>
          </a:p>
          <a:p>
            <a:r>
              <a:rPr lang="en-US" baseline="0" dirty="0" smtClean="0"/>
              <a:t>(Can include Communications Team email: </a:t>
            </a:r>
            <a:r>
              <a:rPr lang="en-US" u="sng" baseline="0" dirty="0" smtClean="0"/>
              <a:t>DEVELOP.Communications@gmail.com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10354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11/4/2016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46304" y="1712977"/>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rgbClr val="0067A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11/4/2016</a:t>
            </a:fld>
            <a:endParaRPr lang="en-US"/>
          </a:p>
        </p:txBody>
      </p:sp>
      <p:sp>
        <p:nvSpPr>
          <p:cNvPr id="8" name="Straight Connector 7"/>
          <p:cNvSpPr>
            <a:spLocks noChangeShapeType="1"/>
          </p:cNvSpPr>
          <p:nvPr/>
        </p:nvSpPr>
        <p:spPr bwMode="auto">
          <a:xfrm>
            <a:off x="143435" y="1856412"/>
            <a:ext cx="8833104" cy="0"/>
          </a:xfrm>
          <a:prstGeom prst="line">
            <a:avLst/>
          </a:prstGeom>
          <a:noFill/>
          <a:ln w="11430" cap="flat" cmpd="sng" algn="ctr">
            <a:solidFill>
              <a:srgbClr val="13416C"/>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48912" y="157765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43400" y="1672146"/>
            <a:ext cx="420624" cy="420624"/>
          </a:xfrm>
          <a:prstGeom prst="ellipse">
            <a:avLst/>
          </a:prstGeom>
          <a:solidFill>
            <a:srgbClr val="FFFFFF"/>
          </a:solidFill>
          <a:ln w="50800" cap="rnd" cmpd="dbl" algn="ctr">
            <a:solidFill>
              <a:srgbClr val="13416C"/>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34256" y="1652303"/>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294752"/>
            <a:ext cx="7772400" cy="1078874"/>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
        <p:nvSpPr>
          <p:cNvPr id="20" name="Rectangle 19"/>
          <p:cNvSpPr>
            <a:spLocks noChangeArrowheads="1"/>
          </p:cNvSpPr>
          <p:nvPr userDrawn="1"/>
        </p:nvSpPr>
        <p:spPr bwMode="auto">
          <a:xfrm>
            <a:off x="155448" y="6624340"/>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6">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11/4/2016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EE289CF8-4C39-49E0-AC7D-C209D6C0BFB9}"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a:ln>
            <a:solidFill>
              <a:srgbClr val="13416C"/>
            </a:solidFill>
          </a:ln>
        </p:spPr>
        <p:txBody>
          <a:bodyPr/>
          <a:lstStyle/>
          <a:p>
            <a:fld id="{74107330-A4E1-497D-BB24-CE6B6F1E90AA}" type="slidenum">
              <a:rPr lang="en-US" smtClean="0"/>
              <a:pPr/>
              <a:t>‹#›</a:t>
            </a:fld>
            <a:endParaRPr lang="en-US"/>
          </a:p>
        </p:txBody>
      </p:sp>
      <p:sp>
        <p:nvSpPr>
          <p:cNvPr id="6" name="Rectangle 5"/>
          <p:cNvSpPr>
            <a:spLocks noChangeArrowheads="1"/>
          </p:cNvSpPr>
          <p:nvPr userDrawn="1"/>
        </p:nvSpPr>
        <p:spPr bwMode="auto">
          <a:xfrm>
            <a:off x="155448" y="6553200"/>
            <a:ext cx="8830056" cy="16526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Rectangle 6"/>
          <p:cNvSpPr>
            <a:spLocks noChangeArrowheads="1"/>
          </p:cNvSpPr>
          <p:nvPr userDrawn="1"/>
        </p:nvSpPr>
        <p:spPr bwMode="auto">
          <a:xfrm>
            <a:off x="155448" y="6396458"/>
            <a:ext cx="8828532" cy="156742"/>
          </a:xfrm>
          <a:prstGeom prst="rect">
            <a:avLst/>
          </a:prstGeom>
          <a:solidFill>
            <a:srgbClr val="CEDBE6"/>
          </a:solidFill>
          <a:ln w="9525" cap="flat" cmpd="sng" algn="ctr">
            <a:solidFill>
              <a:srgbClr val="CEDBE6"/>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cxnSp>
        <p:nvCxnSpPr>
          <p:cNvPr id="9" name="Straight Connector 8"/>
          <p:cNvCxnSpPr/>
          <p:nvPr userDrawn="1"/>
        </p:nvCxnSpPr>
        <p:spPr>
          <a:xfrm>
            <a:off x="155448" y="6324600"/>
            <a:ext cx="0" cy="228600"/>
          </a:xfrm>
          <a:prstGeom prst="line">
            <a:avLst/>
          </a:prstGeom>
          <a:ln>
            <a:solidFill>
              <a:srgbClr val="13416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83980" y="6324600"/>
            <a:ext cx="0" cy="256093"/>
          </a:xfrm>
          <a:prstGeom prst="line">
            <a:avLst/>
          </a:prstGeom>
          <a:ln>
            <a:solidFill>
              <a:srgbClr val="1341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
        <p:nvSpPr>
          <p:cNvPr id="11" name="Rectangle 10"/>
          <p:cNvSpPr>
            <a:spLocks noChangeArrowheads="1"/>
          </p:cNvSpPr>
          <p:nvPr userDrawn="1"/>
        </p:nvSpPr>
        <p:spPr bwMode="auto">
          <a:xfrm>
            <a:off x="155448" y="6624340"/>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55448" y="165944"/>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rgbClr val="6295A6"/>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11/4/2016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11/4/2016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11/4/2016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hyperlink" Target="http://www.nasa.gov/applied-sciences" TargetMode="External"/><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86663"/>
            <a:ext cx="7924800" cy="1981200"/>
          </a:xfrm>
        </p:spPr>
        <p:txBody>
          <a:bodyPr anchor="ctr">
            <a:normAutofit/>
          </a:bodyPr>
          <a:lstStyle/>
          <a:p>
            <a:r>
              <a:rPr lang="en-US" sz="2200" dirty="0" smtClean="0"/>
              <a:t>Event Location</a:t>
            </a:r>
          </a:p>
          <a:p>
            <a:r>
              <a:rPr lang="en-US" sz="2200" dirty="0" smtClean="0"/>
              <a:t>Event Name</a:t>
            </a:r>
          </a:p>
          <a:p>
            <a:r>
              <a:rPr lang="en-US" sz="2200" dirty="0" smtClean="0"/>
              <a:t>Date of Presentation</a:t>
            </a:r>
            <a:endParaRPr lang="en-US" sz="2200" dirty="0"/>
          </a:p>
        </p:txBody>
      </p:sp>
      <p:sp>
        <p:nvSpPr>
          <p:cNvPr id="2" name="Title 1"/>
          <p:cNvSpPr>
            <a:spLocks noGrp="1"/>
          </p:cNvSpPr>
          <p:nvPr>
            <p:ph type="title"/>
          </p:nvPr>
        </p:nvSpPr>
        <p:spPr>
          <a:xfrm>
            <a:off x="152400" y="304800"/>
            <a:ext cx="8839200" cy="1524000"/>
          </a:xfrm>
        </p:spPr>
        <p:txBody>
          <a:bodyPr anchor="ctr">
            <a:normAutofit/>
          </a:bodyPr>
          <a:lstStyle/>
          <a:p>
            <a:r>
              <a:rPr lang="en-US" sz="4400" dirty="0" smtClean="0">
                <a:solidFill>
                  <a:srgbClr val="13416C"/>
                </a:solidFill>
              </a:rPr>
              <a:t>DEVELOP National Program</a:t>
            </a:r>
            <a:endParaRPr lang="en-US" sz="4400" dirty="0">
              <a:solidFill>
                <a:srgbClr val="13416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211" y="5120640"/>
            <a:ext cx="1706881" cy="128016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011" y="5120640"/>
            <a:ext cx="1600200" cy="12801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67415" y="5120640"/>
            <a:ext cx="1727196" cy="1280160"/>
          </a:xfrm>
          <a:prstGeom prst="rect">
            <a:avLst/>
          </a:prstGeom>
        </p:spPr>
      </p:pic>
      <p:pic>
        <p:nvPicPr>
          <p:cNvPr id="9" name="Picture 8" descr="11_Langley_Atlantic_Algae_PI.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2885" y="5120640"/>
            <a:ext cx="1567288" cy="1280160"/>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255675" y="5109393"/>
            <a:ext cx="1610136" cy="1287888"/>
          </a:xfrm>
          <a:prstGeom prst="rect">
            <a:avLst/>
          </a:prstGeom>
          <a:ln w="12700">
            <a:noFill/>
          </a:ln>
        </p:spPr>
      </p:pic>
      <p:sp>
        <p:nvSpPr>
          <p:cNvPr id="11" name="Rectangle 10"/>
          <p:cNvSpPr/>
          <p:nvPr/>
        </p:nvSpPr>
        <p:spPr>
          <a:xfrm>
            <a:off x="152400" y="4800600"/>
            <a:ext cx="8839200" cy="76200"/>
          </a:xfrm>
          <a:prstGeom prst="rect">
            <a:avLst/>
          </a:prstGeom>
          <a:solidFill>
            <a:srgbClr val="0067AA"/>
          </a:solidFill>
          <a:ln>
            <a:solidFill>
              <a:srgbClr val="00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Eligibility</a:t>
            </a:r>
            <a:endParaRPr lang="en-US" dirty="0"/>
          </a:p>
        </p:txBody>
      </p:sp>
      <p:sp>
        <p:nvSpPr>
          <p:cNvPr id="3" name="Content Placeholder 1"/>
          <p:cNvSpPr txBox="1">
            <a:spLocks/>
          </p:cNvSpPr>
          <p:nvPr/>
        </p:nvSpPr>
        <p:spPr>
          <a:xfrm>
            <a:off x="2707200" y="1752599"/>
            <a:ext cx="6128952" cy="4607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ebdings" panose="05030102010509060703" pitchFamily="18" charset="2"/>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ebdings" panose="05030102010509060703"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Age 18+ with a minimum GPA of 3.0 GPA</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Current students, recent graduates, early career professionals, transitioning career professionals, US Military service members &amp; veterans</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Interdisciplinary backgrounds (majority from STEM fields), no experience is required but a strong interest in GIS, remote sensing, and science is important</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US Citizens &amp; Foreign Nationals*</a:t>
            </a:r>
          </a:p>
          <a:p>
            <a:pPr marL="0" marR="0" lvl="0" indent="0" algn="l" defTabSz="914400" rtl="0" eaLnBrk="1" fontAlgn="auto" latinLnBrk="0" hangingPunct="1">
              <a:lnSpc>
                <a:spcPct val="90000"/>
              </a:lnSpc>
              <a:spcBef>
                <a:spcPts val="1000"/>
              </a:spcBef>
              <a:spcAft>
                <a:spcPts val="0"/>
              </a:spcAft>
              <a:buClrTx/>
              <a:buSzPct val="125000"/>
              <a:buNone/>
              <a:tabLst/>
              <a:defRPr/>
            </a:pPr>
            <a:r>
              <a:rPr kumimoji="0" lang="en-US" sz="1200" b="0" i="1" u="none" strike="noStrike" kern="1200" cap="none" spc="0" normalizeH="0" baseline="0" noProof="0" dirty="0" smtClean="0">
                <a:ln>
                  <a:noFill/>
                </a:ln>
                <a:solidFill>
                  <a:sysClr val="windowText" lastClr="000000"/>
                </a:solidFill>
                <a:effectLst/>
                <a:uLnTx/>
                <a:uFillTx/>
                <a:latin typeface="Century Gothic"/>
                <a:ea typeface="+mn-ea"/>
                <a:cs typeface="+mn-cs"/>
              </a:rPr>
              <a:t>* US citizenship required to apply to DEVELOP locations at NASA Centers. Foreign nationals must be currently enrolled or recently graduated an accredited U.S. school. Acceptances are conditional upon proof of a visa or approved CPT/OPT that will allow them to legally work within the U.S. </a:t>
            </a:r>
            <a:endParaRPr kumimoji="0" lang="en-US" sz="1200" b="0" i="1" u="none" strike="noStrike" kern="1200" cap="none" spc="0" normalizeH="0" baseline="0" noProof="0" dirty="0">
              <a:ln>
                <a:noFill/>
              </a:ln>
              <a:solidFill>
                <a:sysClr val="windowText" lastClr="000000"/>
              </a:solidFill>
              <a:effectLst/>
              <a:uLnTx/>
              <a:uFillTx/>
              <a:latin typeface="Century Gothic"/>
              <a:ea typeface="+mn-ea"/>
              <a:cs typeface="+mn-cs"/>
            </a:endParaRPr>
          </a:p>
        </p:txBody>
      </p:sp>
      <p:pic>
        <p:nvPicPr>
          <p:cNvPr id="5" name="Picture 4" descr="C:\Users\jfavors\Desktop\DEVELOP NPO Documents\Pictures\Pictures From LC\MCHD\MCHD Summer 2011.jpg"/>
          <p:cNvPicPr>
            <a:picLocks noChangeAspect="1" noChangeArrowheads="1"/>
          </p:cNvPicPr>
          <p:nvPr/>
        </p:nvPicPr>
        <p:blipFill>
          <a:blip r:embed="rId3" cstate="screen"/>
          <a:srcRect/>
          <a:stretch>
            <a:fillRect/>
          </a:stretch>
        </p:blipFill>
        <p:spPr bwMode="auto">
          <a:xfrm>
            <a:off x="287298" y="4686972"/>
            <a:ext cx="2227302" cy="1571124"/>
          </a:xfrm>
          <a:prstGeom prst="rect">
            <a:avLst/>
          </a:prstGeom>
          <a:ln w="19050">
            <a:solidFill>
              <a:sysClr val="window" lastClr="FFFFFF"/>
            </a:solidFill>
          </a:ln>
          <a:effectLst>
            <a:outerShdw blurRad="50800" dist="38100" dir="2700000" algn="tl" rotWithShape="0">
              <a:prstClr val="black">
                <a:alpha val="40000"/>
              </a:prstClr>
            </a:outerShdw>
          </a:effectLst>
        </p:spPr>
      </p:pic>
      <p:pic>
        <p:nvPicPr>
          <p:cNvPr id="6" name="Picture 5" descr="DSC_1842_sm.jpg"/>
          <p:cNvPicPr>
            <a:picLocks noChangeAspect="1"/>
          </p:cNvPicPr>
          <p:nvPr/>
        </p:nvPicPr>
        <p:blipFill>
          <a:blip r:embed="rId4" cstate="print"/>
          <a:stretch>
            <a:fillRect/>
          </a:stretch>
        </p:blipFill>
        <p:spPr>
          <a:xfrm>
            <a:off x="301752" y="1447800"/>
            <a:ext cx="2227302" cy="1479933"/>
          </a:xfrm>
          <a:prstGeom prst="rect">
            <a:avLst/>
          </a:prstGeom>
          <a:ln w="19050">
            <a:solidFill>
              <a:sysClr val="window" lastClr="FFFFFF"/>
            </a:solidFill>
          </a:ln>
          <a:effectLst>
            <a:outerShdw blurRad="50800" dist="38100" dir="2700000" algn="tl" rotWithShape="0">
              <a:prstClr val="black">
                <a:alpha val="40000"/>
              </a:prstClr>
            </a:outerShdw>
          </a:effectLst>
        </p:spPr>
      </p:pic>
      <p:sp>
        <p:nvSpPr>
          <p:cNvPr id="7" name="Content Placeholder 8"/>
          <p:cNvSpPr txBox="1">
            <a:spLocks/>
          </p:cNvSpPr>
          <p:nvPr/>
        </p:nvSpPr>
        <p:spPr bwMode="auto">
          <a:xfrm>
            <a:off x="3011488" y="5361352"/>
            <a:ext cx="5765370" cy="998538"/>
          </a:xfrm>
          <a:prstGeom prst="rect">
            <a:avLst/>
          </a:prstGeom>
          <a:noFill/>
          <a:ln w="9525">
            <a:noFill/>
            <a:miter lim="800000"/>
            <a:headEnd/>
            <a:tailEnd/>
          </a:ln>
        </p:spPr>
        <p:txBody>
          <a:bodyPr lIns="0" tIns="0" rIns="101526" bIns="0"/>
          <a:lstStyle/>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A4B86"/>
                </a:solidFill>
                <a:effectLst/>
                <a:uLnTx/>
                <a:uFillTx/>
              </a:rPr>
              <a:t>Three 10-week terms per year  </a:t>
            </a:r>
          </a:p>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A4B86"/>
                </a:solidFill>
                <a:effectLst/>
                <a:uLnTx/>
                <a:uFillTx/>
              </a:rPr>
              <a:t>Spring, Summer, and Fall</a:t>
            </a:r>
          </a:p>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A4B86"/>
                </a:solidFill>
                <a:effectLst/>
                <a:uLnTx/>
                <a:uFillTx/>
              </a:rPr>
              <a:t>Participants must reapply each term</a:t>
            </a:r>
          </a:p>
        </p:txBody>
      </p:sp>
      <p:pic>
        <p:nvPicPr>
          <p:cNvPr id="8" name="Picture 7"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63" r="4581"/>
          <a:stretch/>
        </p:blipFill>
        <p:spPr bwMode="auto">
          <a:xfrm>
            <a:off x="304799" y="3048000"/>
            <a:ext cx="2209801" cy="1531040"/>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5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Dual-Capacity Building</a:t>
            </a:r>
            <a:endParaRPr lang="en-US" dirty="0"/>
          </a:p>
        </p:txBody>
      </p:sp>
      <p:sp>
        <p:nvSpPr>
          <p:cNvPr id="4" name="Rectangle 3"/>
          <p:cNvSpPr/>
          <p:nvPr/>
        </p:nvSpPr>
        <p:spPr>
          <a:xfrm>
            <a:off x="4659873" y="1738493"/>
            <a:ext cx="4199923" cy="4433707"/>
          </a:xfrm>
          <a:prstGeom prst="rect">
            <a:avLst/>
          </a:prstGeom>
          <a:solidFill>
            <a:schemeClr val="bg1"/>
          </a:solidFill>
          <a:ln w="19050">
            <a:solidFill>
              <a:srgbClr val="0067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71850" y="1738493"/>
            <a:ext cx="4199923" cy="4433707"/>
          </a:xfrm>
          <a:prstGeom prst="rect">
            <a:avLst/>
          </a:prstGeom>
          <a:solidFill>
            <a:schemeClr val="bg1"/>
          </a:solidFill>
          <a:ln w="19050">
            <a:solidFill>
              <a:srgbClr val="0067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1752" y="1814692"/>
            <a:ext cx="4199923" cy="1323439"/>
          </a:xfrm>
          <a:prstGeom prst="rect">
            <a:avLst/>
          </a:prstGeom>
          <a:noFill/>
        </p:spPr>
        <p:txBody>
          <a:bodyPr wrap="square" rtlCol="0">
            <a:spAutoFit/>
          </a:bodyPr>
          <a:lstStyle/>
          <a:p>
            <a:pPr marL="382059" indent="-382059" algn="ctr" defTabSz="1018824">
              <a:defRPr/>
            </a:pPr>
            <a:r>
              <a:rPr lang="en-US" sz="2800" b="1" dirty="0" smtClean="0">
                <a:solidFill>
                  <a:srgbClr val="000000"/>
                </a:solidFill>
                <a:latin typeface="Century Gothic" panose="020B0502020202020204" pitchFamily="34" charset="0"/>
              </a:rPr>
              <a:t>Participants</a:t>
            </a:r>
            <a:endParaRPr lang="en-US" sz="2400" b="1" dirty="0">
              <a:solidFill>
                <a:srgbClr val="000000"/>
              </a:solidFill>
              <a:latin typeface="Century Gothic" panose="020B0502020202020204" pitchFamily="34" charset="0"/>
            </a:endParaRPr>
          </a:p>
          <a:p>
            <a:pPr marL="382059" indent="-382059" algn="ctr" defTabSz="1018824">
              <a:defRPr/>
            </a:pPr>
            <a:r>
              <a:rPr lang="en-US" sz="1600" i="1" dirty="0">
                <a:solidFill>
                  <a:srgbClr val="000000"/>
                </a:solidFill>
                <a:latin typeface="Century Gothic" panose="020B0502020202020204" pitchFamily="34" charset="0"/>
              </a:rPr>
              <a:t>Young Professionals, Students &amp; </a:t>
            </a:r>
          </a:p>
          <a:p>
            <a:pPr marL="382059" indent="-382059" algn="ctr" defTabSz="1018824">
              <a:defRPr/>
            </a:pPr>
            <a:r>
              <a:rPr lang="en-US" sz="1600" i="1" dirty="0">
                <a:solidFill>
                  <a:srgbClr val="000000"/>
                </a:solidFill>
                <a:latin typeface="Century Gothic" panose="020B0502020202020204" pitchFamily="34" charset="0"/>
              </a:rPr>
              <a:t>Transitioning </a:t>
            </a:r>
            <a:r>
              <a:rPr lang="en-US" sz="1600" i="1" dirty="0" smtClean="0">
                <a:solidFill>
                  <a:srgbClr val="000000"/>
                </a:solidFill>
                <a:latin typeface="Century Gothic" panose="020B0502020202020204" pitchFamily="34" charset="0"/>
              </a:rPr>
              <a:t>Professionals</a:t>
            </a:r>
          </a:p>
          <a:p>
            <a:pPr marL="382059" indent="-382059" algn="ctr" defTabSz="1018824">
              <a:defRPr/>
            </a:pPr>
            <a:endParaRPr lang="en-US" sz="1400" b="1" i="1" dirty="0">
              <a:solidFill>
                <a:srgbClr val="000000"/>
              </a:solidFill>
              <a:latin typeface="Century Gothic" panose="020B0502020202020204" pitchFamily="34" charset="0"/>
            </a:endParaRPr>
          </a:p>
          <a:p>
            <a:pPr defTabSz="1018824">
              <a:defRPr/>
            </a:pPr>
            <a:endParaRPr lang="en-US" sz="600" b="1" i="1" dirty="0">
              <a:solidFill>
                <a:srgbClr val="000000"/>
              </a:solidFill>
              <a:latin typeface="Century Gothic" panose="020B0502020202020204" pitchFamily="34" charset="0"/>
            </a:endParaRPr>
          </a:p>
        </p:txBody>
      </p:sp>
      <p:sp>
        <p:nvSpPr>
          <p:cNvPr id="7" name="TextBox 6"/>
          <p:cNvSpPr txBox="1"/>
          <p:nvPr/>
        </p:nvSpPr>
        <p:spPr>
          <a:xfrm>
            <a:off x="4659873" y="1820995"/>
            <a:ext cx="4199923" cy="1138773"/>
          </a:xfrm>
          <a:prstGeom prst="rect">
            <a:avLst/>
          </a:prstGeom>
          <a:noFill/>
        </p:spPr>
        <p:txBody>
          <a:bodyPr wrap="square" rtlCol="0">
            <a:spAutoFit/>
          </a:bodyPr>
          <a:lstStyle/>
          <a:p>
            <a:pPr marL="382059" indent="-382059" algn="ctr" defTabSz="1018824">
              <a:defRPr/>
            </a:pPr>
            <a:r>
              <a:rPr lang="en-US" sz="2800" b="1" dirty="0" smtClean="0">
                <a:solidFill>
                  <a:srgbClr val="000000"/>
                </a:solidFill>
                <a:latin typeface="Century Gothic" panose="020B0502020202020204" pitchFamily="34" charset="0"/>
              </a:rPr>
              <a:t>End-Users</a:t>
            </a:r>
            <a:endParaRPr lang="en-US" sz="2800" b="1" dirty="0">
              <a:solidFill>
                <a:srgbClr val="000000"/>
              </a:solidFill>
              <a:latin typeface="Century Gothic" panose="020B0502020202020204" pitchFamily="34" charset="0"/>
            </a:endParaRPr>
          </a:p>
          <a:p>
            <a:pPr algn="ctr" defTabSz="1018824">
              <a:defRPr/>
            </a:pPr>
            <a:r>
              <a:rPr lang="en-US" sz="1600" i="1" dirty="0">
                <a:solidFill>
                  <a:srgbClr val="000000"/>
                </a:solidFill>
                <a:latin typeface="Century Gothic" panose="020B0502020202020204" pitchFamily="34" charset="0"/>
              </a:rPr>
              <a:t>Local, State, Regional, Federal, Academic, International, and NGOs</a:t>
            </a:r>
          </a:p>
          <a:p>
            <a:pPr algn="ctr" defTabSz="1018824">
              <a:defRPr/>
            </a:pPr>
            <a:endParaRPr lang="en-US" sz="800" b="1" i="1" dirty="0">
              <a:solidFill>
                <a:srgbClr val="000000"/>
              </a:solidFill>
              <a:latin typeface="Century Gothic" panose="020B0502020202020204" pitchFamily="34" charset="0"/>
            </a:endParaRPr>
          </a:p>
        </p:txBody>
      </p:sp>
      <p:pic>
        <p:nvPicPr>
          <p:cNvPr id="12" name="Picture 11" descr="DSC_1842_sm.jpg"/>
          <p:cNvPicPr>
            <a:picLocks noChangeAspect="1"/>
          </p:cNvPicPr>
          <p:nvPr/>
        </p:nvPicPr>
        <p:blipFill>
          <a:blip r:embed="rId3" cstate="print"/>
          <a:stretch>
            <a:fillRect/>
          </a:stretch>
        </p:blipFill>
        <p:spPr>
          <a:xfrm>
            <a:off x="1219200" y="4481692"/>
            <a:ext cx="2319852" cy="1541482"/>
          </a:xfrm>
          <a:prstGeom prst="rect">
            <a:avLst/>
          </a:prstGeom>
          <a:ln w="19050">
            <a:solidFill>
              <a:sysClr val="window" lastClr="FFFFFF"/>
            </a:solidFill>
          </a:ln>
          <a:effectLst>
            <a:outerShdw blurRad="50800" dist="38100" dir="2700000" algn="tl" rotWithShape="0">
              <a:prstClr val="black">
                <a:alpha val="40000"/>
              </a:prstClr>
            </a:outerShdw>
          </a:effectLst>
        </p:spPr>
      </p:pic>
      <p:sp>
        <p:nvSpPr>
          <p:cNvPr id="3" name="TextBox 2"/>
          <p:cNvSpPr txBox="1"/>
          <p:nvPr/>
        </p:nvSpPr>
        <p:spPr>
          <a:xfrm>
            <a:off x="1096915" y="3020497"/>
            <a:ext cx="2789285" cy="1384995"/>
          </a:xfrm>
          <a:prstGeom prst="rect">
            <a:avLst/>
          </a:prstGeom>
          <a:noFill/>
        </p:spPr>
        <p:txBody>
          <a:bodyPr wrap="square" rtlCol="0">
            <a:spAutoFit/>
          </a:bodyPr>
          <a:lstStyle/>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Scientific/Professional Development</a:t>
            </a:r>
          </a:p>
          <a:p>
            <a:pPr marL="191030" lvl="1" indent="-191030" defTabSz="1018824" eaLnBrk="0" hangingPunct="0">
              <a:buFont typeface="Arial" panose="020B0604020202020204"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Personal Development</a:t>
            </a:r>
          </a:p>
          <a:p>
            <a:pPr marL="191030" lvl="1" indent="-191030" defTabSz="1018824" eaLnBrk="0" hangingPunct="0">
              <a:buFont typeface="Arial" panose="020B0604020202020204"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Professional Networking</a:t>
            </a:r>
          </a:p>
        </p:txBody>
      </p:sp>
      <p:sp>
        <p:nvSpPr>
          <p:cNvPr id="13" name="TextBox 12"/>
          <p:cNvSpPr txBox="1"/>
          <p:nvPr/>
        </p:nvSpPr>
        <p:spPr>
          <a:xfrm>
            <a:off x="5326740" y="3020497"/>
            <a:ext cx="3082625" cy="2400657"/>
          </a:xfrm>
          <a:prstGeom prst="rect">
            <a:avLst/>
          </a:prstGeom>
          <a:noFill/>
        </p:spPr>
        <p:txBody>
          <a:bodyPr wrap="square" rtlCol="0">
            <a:spAutoFit/>
          </a:bodyPr>
          <a:lstStyle/>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Enhanced decision support through use of NASA Earth observations</a:t>
            </a:r>
          </a:p>
          <a:p>
            <a:pPr marL="166688" lvl="2" indent="-166688" defTabSz="1018824" eaLnBrk="0" hangingPunct="0">
              <a:spcAft>
                <a:spcPts val="300"/>
              </a:spcAft>
              <a:buFont typeface="Arial"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Increased exposure to NASA Earth Science technologies and capabilities</a:t>
            </a:r>
          </a:p>
          <a:p>
            <a:pPr marL="166688" lvl="2" indent="-166688" defTabSz="1018824" eaLnBrk="0" hangingPunct="0">
              <a:spcAft>
                <a:spcPts val="300"/>
              </a:spcAft>
              <a:buFont typeface="Arial"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Opportunities for networking with the NASA community</a:t>
            </a:r>
          </a:p>
        </p:txBody>
      </p:sp>
    </p:spTree>
    <p:extLst>
      <p:ext uri="{BB962C8B-B14F-4D97-AF65-F5344CB8AC3E}">
        <p14:creationId xmlns:p14="http://schemas.microsoft.com/office/powerpoint/2010/main" val="285642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2016 Portfolio</a:t>
            </a:r>
            <a:endParaRPr lang="en-US" dirty="0"/>
          </a:p>
        </p:txBody>
      </p:sp>
      <p:pic>
        <p:nvPicPr>
          <p:cNvPr id="4" name="Picture 3" descr="agricultu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7175" y="1752600"/>
            <a:ext cx="1260625" cy="982263"/>
          </a:xfrm>
          <a:prstGeom prst="rect">
            <a:avLst/>
          </a:prstGeom>
          <a:ln>
            <a:noFill/>
          </a:ln>
          <a:effectLst>
            <a:outerShdw blurRad="50800" dist="38100" dir="2700000" algn="tl" rotWithShape="0">
              <a:prstClr val="black">
                <a:alpha val="40000"/>
              </a:prstClr>
            </a:outerShdw>
          </a:effectLst>
        </p:spPr>
      </p:pic>
      <p:pic>
        <p:nvPicPr>
          <p:cNvPr id="5" name="Picture 4" descr="agricultur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175" y="2561363"/>
            <a:ext cx="1260625" cy="978838"/>
          </a:xfrm>
          <a:prstGeom prst="rect">
            <a:avLst/>
          </a:prstGeom>
          <a:ln>
            <a:noFill/>
          </a:ln>
          <a:effectLst>
            <a:outerShdw blurRad="50800" dist="38100" dir="2700000" algn="tl" rotWithShape="0">
              <a:prstClr val="black">
                <a:alpha val="40000"/>
              </a:prstClr>
            </a:outerShdw>
          </a:effectLst>
        </p:spPr>
      </p:pic>
      <p:pic>
        <p:nvPicPr>
          <p:cNvPr id="6" name="Picture 5" descr="agricultur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7175" y="3372961"/>
            <a:ext cx="1258762" cy="993881"/>
          </a:xfrm>
          <a:prstGeom prst="rect">
            <a:avLst/>
          </a:prstGeom>
          <a:ln>
            <a:noFill/>
          </a:ln>
          <a:effectLst>
            <a:outerShdw blurRad="50800" dist="38100" dir="2700000" algn="tl" rotWithShape="0">
              <a:prstClr val="black">
                <a:alpha val="40000"/>
              </a:prstClr>
            </a:outerShdw>
          </a:effectLst>
        </p:spPr>
      </p:pic>
      <p:pic>
        <p:nvPicPr>
          <p:cNvPr id="8" name="Picture 7" descr="agricultur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7174" y="4197708"/>
            <a:ext cx="1268449" cy="993882"/>
          </a:xfrm>
          <a:prstGeom prst="rect">
            <a:avLst/>
          </a:prstGeom>
          <a:ln>
            <a:noFill/>
          </a:ln>
          <a:effectLst>
            <a:outerShdw blurRad="50800" dist="38100" dir="2700000" algn="tl" rotWithShape="0">
              <a:prstClr val="black">
                <a:alpha val="40000"/>
              </a:prstClr>
            </a:outerShdw>
          </a:effectLst>
        </p:spPr>
      </p:pic>
      <p:pic>
        <p:nvPicPr>
          <p:cNvPr id="7" name="Picture 6" descr="agriculture.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7176" y="5027627"/>
            <a:ext cx="1258761" cy="993881"/>
          </a:xfrm>
          <a:prstGeom prst="rect">
            <a:avLst/>
          </a:prstGeom>
          <a:ln>
            <a:noFill/>
          </a:ln>
          <a:effectLst>
            <a:outerShdw blurRad="50800" dist="38100" dir="2700000" algn="tl" rotWithShape="0">
              <a:prstClr val="black">
                <a:alpha val="40000"/>
              </a:prstClr>
            </a:outerShdw>
          </a:effectLst>
        </p:spPr>
      </p:pic>
      <p:sp>
        <p:nvSpPr>
          <p:cNvPr id="10" name="Rectangle 9"/>
          <p:cNvSpPr/>
          <p:nvPr/>
        </p:nvSpPr>
        <p:spPr>
          <a:xfrm>
            <a:off x="76200" y="1597415"/>
            <a:ext cx="3948545" cy="5122662"/>
          </a:xfrm>
          <a:prstGeom prst="rect">
            <a:avLst/>
          </a:prstGeom>
        </p:spPr>
        <p:txBody>
          <a:bodyPr wrap="square" lIns="82021" tIns="41010" rIns="82021" bIns="41010" anchor="t">
            <a:spAutoFit/>
          </a:bodyPr>
          <a:lstStyle/>
          <a:p>
            <a:pPr marL="342699" indent="-342699" algn="ctr" defTabSz="1018229">
              <a:spcBef>
                <a:spcPts val="1077"/>
              </a:spcBef>
            </a:pPr>
            <a:r>
              <a:rPr lang="en-US" sz="2000" b="1" kern="1200" dirty="0">
                <a:solidFill>
                  <a:prstClr val="black"/>
                </a:solidFill>
                <a:latin typeface="Century Gothic"/>
                <a:ea typeface="+mn-ea"/>
                <a:cs typeface="+mn-cs"/>
              </a:rPr>
              <a:t>Ecological Forecasting</a:t>
            </a:r>
          </a:p>
          <a:p>
            <a:pPr algn="ctr"/>
            <a:r>
              <a:rPr lang="en-US" sz="1600" kern="1200" dirty="0" smtClean="0">
                <a:solidFill>
                  <a:srgbClr val="0A4B86"/>
                </a:solidFill>
                <a:latin typeface="Century Gothic"/>
                <a:ea typeface="+mn-ea"/>
                <a:cs typeface="+mn-cs"/>
              </a:rPr>
              <a:t>Elkhorn Slough Eco Forecasting II Kenya Eco Forecasting </a:t>
            </a:r>
          </a:p>
          <a:p>
            <a:pPr algn="ctr"/>
            <a:r>
              <a:rPr lang="en-US" sz="1600" kern="1200" dirty="0" smtClean="0">
                <a:solidFill>
                  <a:srgbClr val="0A4B86"/>
                </a:solidFill>
                <a:latin typeface="Century Gothic"/>
                <a:ea typeface="+mn-ea"/>
                <a:cs typeface="+mn-cs"/>
              </a:rPr>
              <a:t>Southern Arizona Eco Forecasting Everglades Eco Forecasting II </a:t>
            </a:r>
          </a:p>
          <a:p>
            <a:pPr algn="ctr"/>
            <a:r>
              <a:rPr lang="en-US" sz="1600" kern="1200" dirty="0" smtClean="0">
                <a:solidFill>
                  <a:srgbClr val="0A4B86"/>
                </a:solidFill>
                <a:latin typeface="Century Gothic"/>
                <a:ea typeface="+mn-ea"/>
                <a:cs typeface="+mn-cs"/>
              </a:rPr>
              <a:t>Eastern India Eco Forecasting</a:t>
            </a:r>
            <a:endParaRPr lang="en-US" sz="2000" b="1" dirty="0">
              <a:solidFill>
                <a:prstClr val="black"/>
              </a:solidFill>
              <a:latin typeface="Century Gothic"/>
            </a:endParaRPr>
          </a:p>
          <a:p>
            <a:pPr algn="ctr"/>
            <a:endParaRPr lang="en-US" sz="2000" b="1" kern="1200" dirty="0" smtClean="0">
              <a:solidFill>
                <a:prstClr val="black"/>
              </a:solidFill>
              <a:latin typeface="Century Gothic"/>
              <a:ea typeface="+mn-ea"/>
              <a:cs typeface="+mn-cs"/>
            </a:endParaRPr>
          </a:p>
          <a:p>
            <a:pPr algn="ctr"/>
            <a:r>
              <a:rPr lang="en-US" sz="2000" b="1" kern="1200" dirty="0" smtClean="0">
                <a:solidFill>
                  <a:prstClr val="black"/>
                </a:solidFill>
                <a:latin typeface="Century Gothic"/>
                <a:ea typeface="+mn-ea"/>
                <a:cs typeface="+mn-cs"/>
              </a:rPr>
              <a:t>Disasters</a:t>
            </a:r>
          </a:p>
          <a:p>
            <a:pPr algn="ctr"/>
            <a:r>
              <a:rPr lang="en-US" sz="1600" kern="1200" dirty="0" smtClean="0">
                <a:solidFill>
                  <a:srgbClr val="0A4B86"/>
                </a:solidFill>
                <a:latin typeface="Century Gothic"/>
                <a:ea typeface="+mn-ea"/>
                <a:cs typeface="+mn-cs"/>
              </a:rPr>
              <a:t>Ethiopia Disasters</a:t>
            </a:r>
          </a:p>
          <a:p>
            <a:pPr algn="ctr"/>
            <a:r>
              <a:rPr lang="en-US" sz="1600" kern="1200" dirty="0" smtClean="0">
                <a:solidFill>
                  <a:srgbClr val="0A4B86"/>
                </a:solidFill>
                <a:latin typeface="Century Gothic"/>
                <a:ea typeface="+mn-ea"/>
                <a:cs typeface="+mn-cs"/>
              </a:rPr>
              <a:t>Mississippi River Basin Disasters</a:t>
            </a:r>
            <a:endParaRPr lang="en-US" sz="2000" b="1" dirty="0">
              <a:solidFill>
                <a:prstClr val="black"/>
              </a:solidFill>
              <a:latin typeface="Century Gothic"/>
            </a:endParaRPr>
          </a:p>
          <a:p>
            <a:pPr algn="ctr"/>
            <a:endParaRPr lang="en-US" sz="2000" b="1" kern="1200" dirty="0" smtClean="0">
              <a:solidFill>
                <a:prstClr val="black"/>
              </a:solidFill>
              <a:latin typeface="Century Gothic"/>
            </a:endParaRPr>
          </a:p>
          <a:p>
            <a:pPr marL="342699" indent="-342699" algn="ctr" defTabSz="1018229">
              <a:spcBef>
                <a:spcPts val="897"/>
              </a:spcBef>
            </a:pPr>
            <a:r>
              <a:rPr lang="en-US" sz="2000" b="1" kern="1200" dirty="0" smtClean="0">
                <a:solidFill>
                  <a:prstClr val="black"/>
                </a:solidFill>
                <a:latin typeface="Century Gothic"/>
              </a:rPr>
              <a:t>Health &amp; Air </a:t>
            </a:r>
            <a:r>
              <a:rPr lang="en-US" sz="2000" b="1" kern="1200" dirty="0">
                <a:solidFill>
                  <a:prstClr val="black"/>
                </a:solidFill>
                <a:latin typeface="Century Gothic"/>
              </a:rPr>
              <a:t>Quality</a:t>
            </a:r>
          </a:p>
          <a:p>
            <a:pPr algn="ctr"/>
            <a:r>
              <a:rPr lang="en-US" sz="1600" kern="1200" dirty="0">
                <a:solidFill>
                  <a:srgbClr val="0A4B86"/>
                </a:solidFill>
                <a:latin typeface="Century Gothic"/>
              </a:rPr>
              <a:t>Maricopa Health &amp; Air Quality </a:t>
            </a:r>
            <a:r>
              <a:rPr lang="en-US" sz="1600" kern="1200" dirty="0" smtClean="0">
                <a:solidFill>
                  <a:srgbClr val="0A4B86"/>
                </a:solidFill>
                <a:latin typeface="Century Gothic"/>
              </a:rPr>
              <a:t>II</a:t>
            </a:r>
            <a:endParaRPr lang="en-US" sz="1600" dirty="0">
              <a:solidFill>
                <a:srgbClr val="0A4B86"/>
              </a:solidFill>
              <a:latin typeface="Century Gothic"/>
              <a:ea typeface="+mn-ea"/>
              <a:cs typeface="+mn-cs"/>
            </a:endParaRPr>
          </a:p>
          <a:p>
            <a:pPr algn="ctr"/>
            <a:endParaRPr lang="en-US" sz="2000" b="1" dirty="0" smtClean="0">
              <a:solidFill>
                <a:prstClr val="black"/>
              </a:solidFill>
            </a:endParaRPr>
          </a:p>
          <a:p>
            <a:pPr algn="ctr"/>
            <a:r>
              <a:rPr lang="en-US" sz="2000" b="1" dirty="0" smtClean="0">
                <a:solidFill>
                  <a:prstClr val="black"/>
                </a:solidFill>
              </a:rPr>
              <a:t>Agriculture</a:t>
            </a:r>
            <a:endParaRPr lang="en-US" sz="2000" b="1" dirty="0">
              <a:solidFill>
                <a:prstClr val="black"/>
              </a:solidFill>
            </a:endParaRPr>
          </a:p>
          <a:p>
            <a:pPr algn="ctr"/>
            <a:r>
              <a:rPr lang="en-US" sz="1600" dirty="0">
                <a:solidFill>
                  <a:srgbClr val="0A4B86"/>
                </a:solidFill>
              </a:rPr>
              <a:t>Costa Rica Ag II </a:t>
            </a:r>
          </a:p>
          <a:p>
            <a:pPr algn="ctr"/>
            <a:endParaRPr lang="en-US" kern="1200" dirty="0" smtClean="0">
              <a:solidFill>
                <a:srgbClr val="0A4B86"/>
              </a:solidFill>
              <a:latin typeface="Century Gothic"/>
              <a:ea typeface="+mn-ea"/>
              <a:cs typeface="+mn-cs"/>
            </a:endParaRPr>
          </a:p>
          <a:p>
            <a:pPr algn="ctr"/>
            <a:endParaRPr lang="en-US" b="1" kern="1200" dirty="0">
              <a:solidFill>
                <a:srgbClr val="0A4B86"/>
              </a:solidFill>
              <a:latin typeface="Century Gothic"/>
              <a:ea typeface="+mn-ea"/>
              <a:cs typeface="+mn-cs"/>
            </a:endParaRPr>
          </a:p>
        </p:txBody>
      </p:sp>
      <p:sp>
        <p:nvSpPr>
          <p:cNvPr id="11" name="Subtitle 2"/>
          <p:cNvSpPr txBox="1">
            <a:spLocks/>
          </p:cNvSpPr>
          <p:nvPr/>
        </p:nvSpPr>
        <p:spPr>
          <a:xfrm>
            <a:off x="5188527" y="1272112"/>
            <a:ext cx="3879273" cy="5079952"/>
          </a:xfrm>
          <a:prstGeom prst="rect">
            <a:avLst/>
          </a:prstGeom>
        </p:spPr>
        <p:txBody>
          <a:bodyPr vert="horz" lIns="91387" tIns="45693" rIns="91387" bIns="45693" rtlCol="0" anchor="t">
            <a:noAutofit/>
          </a:bodyPr>
          <a:lstStyle/>
          <a:p>
            <a:pPr marL="342699" indent="-342699" algn="ctr" defTabSz="1018229"/>
            <a:endParaRPr lang="en-US" b="1" kern="1200" dirty="0" smtClean="0">
              <a:solidFill>
                <a:srgbClr val="0A4B86"/>
              </a:solidFill>
              <a:latin typeface="Century Gothic"/>
              <a:ea typeface="+mn-ea"/>
              <a:cs typeface="+mn-cs"/>
            </a:endParaRPr>
          </a:p>
          <a:p>
            <a:pPr marL="342699" indent="-342699" algn="ctr" defTabSz="1018229"/>
            <a:r>
              <a:rPr lang="en-US" sz="2000" b="1" kern="1200" dirty="0" smtClean="0">
                <a:solidFill>
                  <a:prstClr val="black"/>
                </a:solidFill>
                <a:latin typeface="Century Gothic"/>
                <a:ea typeface="+mn-ea"/>
                <a:cs typeface="+mn-cs"/>
              </a:rPr>
              <a:t>Climate</a:t>
            </a:r>
            <a:endParaRPr lang="en-US" b="1" kern="1200" dirty="0">
              <a:solidFill>
                <a:prstClr val="black"/>
              </a:solidFill>
              <a:latin typeface="Century Gothic"/>
              <a:ea typeface="+mn-ea"/>
              <a:cs typeface="+mn-cs"/>
            </a:endParaRPr>
          </a:p>
          <a:p>
            <a:pPr algn="ctr"/>
            <a:r>
              <a:rPr lang="en-US" sz="1600" kern="1200" dirty="0" smtClean="0">
                <a:solidFill>
                  <a:srgbClr val="0A4B86"/>
                </a:solidFill>
                <a:latin typeface="Century Gothic"/>
                <a:ea typeface="+mn-ea"/>
                <a:cs typeface="+mn-cs"/>
              </a:rPr>
              <a:t>Navajo Nation Climate III </a:t>
            </a:r>
          </a:p>
          <a:p>
            <a:pPr algn="ctr"/>
            <a:r>
              <a:rPr lang="en-US" sz="1600" kern="1200" dirty="0" smtClean="0">
                <a:solidFill>
                  <a:srgbClr val="0A4B86"/>
                </a:solidFill>
                <a:latin typeface="Century Gothic"/>
                <a:ea typeface="+mn-ea"/>
                <a:cs typeface="+mn-cs"/>
              </a:rPr>
              <a:t>Rocky Mountain National Park Climate</a:t>
            </a:r>
          </a:p>
          <a:p>
            <a:pPr algn="ctr"/>
            <a:r>
              <a:rPr lang="en-US" sz="1600" kern="1200" dirty="0" smtClean="0">
                <a:solidFill>
                  <a:srgbClr val="0A4B86"/>
                </a:solidFill>
                <a:latin typeface="Century Gothic"/>
                <a:ea typeface="+mn-ea"/>
                <a:cs typeface="+mn-cs"/>
              </a:rPr>
              <a:t>Glacier National Park Climate</a:t>
            </a:r>
          </a:p>
          <a:p>
            <a:pPr algn="ctr"/>
            <a:r>
              <a:rPr lang="en-US" sz="1600" kern="1200" dirty="0" smtClean="0">
                <a:solidFill>
                  <a:srgbClr val="0A4B86"/>
                </a:solidFill>
                <a:latin typeface="Century Gothic"/>
                <a:ea typeface="+mn-ea"/>
                <a:cs typeface="+mn-cs"/>
              </a:rPr>
              <a:t>Levant &amp; Central America Climate II </a:t>
            </a:r>
          </a:p>
          <a:p>
            <a:pPr algn="ctr"/>
            <a:endParaRPr lang="en-US" sz="2000" b="1" dirty="0">
              <a:solidFill>
                <a:srgbClr val="0A4B86"/>
              </a:solidFill>
              <a:latin typeface="Century Gothic"/>
            </a:endParaRPr>
          </a:p>
          <a:p>
            <a:pPr algn="ctr"/>
            <a:r>
              <a:rPr lang="en-US" sz="2000" b="1" kern="1200" dirty="0" smtClean="0">
                <a:solidFill>
                  <a:prstClr val="black"/>
                </a:solidFill>
                <a:latin typeface="Century Gothic"/>
                <a:ea typeface="+mn-ea"/>
                <a:cs typeface="+mn-cs"/>
              </a:rPr>
              <a:t>Water Resources</a:t>
            </a:r>
            <a:endParaRPr lang="en-US" sz="2000" b="1" kern="1200" dirty="0">
              <a:solidFill>
                <a:prstClr val="black"/>
              </a:solidFill>
              <a:latin typeface="Century Gothic"/>
              <a:ea typeface="+mn-ea"/>
              <a:cs typeface="+mn-cs"/>
            </a:endParaRPr>
          </a:p>
          <a:p>
            <a:pPr algn="ctr"/>
            <a:r>
              <a:rPr lang="en-US" sz="1600" kern="1200" dirty="0" smtClean="0">
                <a:solidFill>
                  <a:srgbClr val="0A4B86"/>
                </a:solidFill>
                <a:latin typeface="Century Gothic"/>
                <a:ea typeface="+mn-ea"/>
                <a:cs typeface="+mn-cs"/>
              </a:rPr>
              <a:t>North Carolina Water </a:t>
            </a:r>
          </a:p>
          <a:p>
            <a:pPr algn="ctr"/>
            <a:r>
              <a:rPr lang="en-US" sz="1600" kern="1200" dirty="0" smtClean="0">
                <a:solidFill>
                  <a:srgbClr val="0A4B86"/>
                </a:solidFill>
                <a:latin typeface="Century Gothic"/>
                <a:ea typeface="+mn-ea"/>
                <a:cs typeface="+mn-cs"/>
              </a:rPr>
              <a:t>Southeastern Idaho Water </a:t>
            </a:r>
          </a:p>
          <a:p>
            <a:pPr algn="ctr"/>
            <a:r>
              <a:rPr lang="en-US" sz="1600" kern="1200" dirty="0" smtClean="0">
                <a:solidFill>
                  <a:srgbClr val="0A4B86"/>
                </a:solidFill>
                <a:latin typeface="Century Gothic"/>
                <a:ea typeface="+mn-ea"/>
                <a:cs typeface="+mn-cs"/>
              </a:rPr>
              <a:t>Western US Water II </a:t>
            </a:r>
          </a:p>
          <a:p>
            <a:pPr algn="ctr"/>
            <a:r>
              <a:rPr lang="en-US" sz="1600" kern="1200" dirty="0" smtClean="0">
                <a:solidFill>
                  <a:srgbClr val="0A4B86"/>
                </a:solidFill>
                <a:latin typeface="Century Gothic"/>
                <a:ea typeface="+mn-ea"/>
                <a:cs typeface="+mn-cs"/>
              </a:rPr>
              <a:t>Southeastern Arizona Water </a:t>
            </a:r>
          </a:p>
          <a:p>
            <a:pPr algn="ctr"/>
            <a:r>
              <a:rPr lang="en-US" sz="1600" kern="1200" dirty="0" smtClean="0">
                <a:solidFill>
                  <a:srgbClr val="0A4B86"/>
                </a:solidFill>
                <a:latin typeface="Century Gothic"/>
                <a:ea typeface="+mn-ea"/>
                <a:cs typeface="+mn-cs"/>
              </a:rPr>
              <a:t>Lake Victoria Water III </a:t>
            </a:r>
          </a:p>
          <a:p>
            <a:pPr algn="ctr"/>
            <a:r>
              <a:rPr lang="en-US" sz="1600" kern="1200" dirty="0" smtClean="0">
                <a:solidFill>
                  <a:srgbClr val="0A4B86"/>
                </a:solidFill>
                <a:latin typeface="Century Gothic"/>
                <a:ea typeface="+mn-ea"/>
                <a:cs typeface="+mn-cs"/>
              </a:rPr>
              <a:t>Atlanta Water III </a:t>
            </a:r>
          </a:p>
          <a:p>
            <a:pPr algn="ctr"/>
            <a:r>
              <a:rPr lang="en-US" sz="1600" kern="1200" dirty="0" smtClean="0">
                <a:solidFill>
                  <a:srgbClr val="0A4B86"/>
                </a:solidFill>
                <a:latin typeface="Century Gothic"/>
                <a:ea typeface="+mn-ea"/>
                <a:cs typeface="+mn-cs"/>
              </a:rPr>
              <a:t>Grand Canyon Water </a:t>
            </a:r>
          </a:p>
          <a:p>
            <a:pPr algn="ctr"/>
            <a:r>
              <a:rPr lang="en-US" sz="1600" kern="1200" dirty="0" smtClean="0">
                <a:solidFill>
                  <a:srgbClr val="0A4B86"/>
                </a:solidFill>
                <a:latin typeface="Century Gothic"/>
                <a:ea typeface="+mn-ea"/>
                <a:cs typeface="+mn-cs"/>
              </a:rPr>
              <a:t>Northern Great Plains Water II </a:t>
            </a:r>
          </a:p>
          <a:p>
            <a:pPr marL="342699" indent="-342699" algn="ctr" defTabSz="1018229"/>
            <a:endParaRPr lang="en-US" sz="1600" kern="1200" dirty="0" smtClean="0">
              <a:solidFill>
                <a:srgbClr val="0A4B86"/>
              </a:solidFill>
              <a:latin typeface="Century Gothic"/>
              <a:ea typeface="+mn-ea"/>
              <a:cs typeface="+mn-cs"/>
            </a:endParaRPr>
          </a:p>
        </p:txBody>
      </p:sp>
      <p:sp>
        <p:nvSpPr>
          <p:cNvPr id="3" name="Rectangle 2"/>
          <p:cNvSpPr/>
          <p:nvPr/>
        </p:nvSpPr>
        <p:spPr>
          <a:xfrm>
            <a:off x="3987489" y="1752600"/>
            <a:ext cx="1270311" cy="4267697"/>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558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lstStyle/>
          <a:p>
            <a:r>
              <a:rPr lang="en-US" dirty="0" smtClean="0"/>
              <a:t>Louisiana Ecological Forecasting</a:t>
            </a:r>
            <a:endParaRPr lang="en-US" dirty="0"/>
          </a:p>
        </p:txBody>
      </p:sp>
      <p:sp>
        <p:nvSpPr>
          <p:cNvPr id="3" name="Content Placeholder 1"/>
          <p:cNvSpPr txBox="1">
            <a:spLocks/>
          </p:cNvSpPr>
          <p:nvPr/>
        </p:nvSpPr>
        <p:spPr>
          <a:xfrm>
            <a:off x="128813" y="1733770"/>
            <a:ext cx="4239741" cy="497183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u="sng" dirty="0" smtClean="0"/>
              <a:t>Community Concerns</a:t>
            </a:r>
          </a:p>
          <a:p>
            <a:pPr lvl="1"/>
            <a:r>
              <a:rPr lang="en-US" sz="1600" dirty="0" smtClean="0"/>
              <a:t>Land subsidence and sea level rise</a:t>
            </a:r>
          </a:p>
          <a:p>
            <a:pPr lvl="1"/>
            <a:r>
              <a:rPr lang="en-US" sz="1600" dirty="0" smtClean="0"/>
              <a:t>Rapid growth of Wax Lake Delta</a:t>
            </a:r>
          </a:p>
          <a:p>
            <a:r>
              <a:rPr lang="en-US" sz="2000" b="1" u="sng" dirty="0" smtClean="0"/>
              <a:t>Partners</a:t>
            </a:r>
          </a:p>
          <a:p>
            <a:pPr lvl="1"/>
            <a:r>
              <a:rPr lang="en-US" sz="1600" dirty="0" smtClean="0"/>
              <a:t>Naval Research Laboratory</a:t>
            </a:r>
          </a:p>
          <a:p>
            <a:pPr lvl="1"/>
            <a:r>
              <a:rPr lang="en-US" sz="1600" dirty="0" smtClean="0"/>
              <a:t>Louisiana Universities Marine Consortium</a:t>
            </a:r>
          </a:p>
          <a:p>
            <a:r>
              <a:rPr lang="en-US" sz="2000" b="1" u="sng" dirty="0" smtClean="0"/>
              <a:t>Partner Needs</a:t>
            </a:r>
          </a:p>
          <a:p>
            <a:pPr lvl="1"/>
            <a:r>
              <a:rPr lang="en-US" sz="1600" dirty="0" smtClean="0"/>
              <a:t>Better understand the accretion process at Wax Lake to help guide coastal managers</a:t>
            </a:r>
          </a:p>
          <a:p>
            <a:pPr lvl="1"/>
            <a:r>
              <a:rPr lang="en-US" sz="1600" dirty="0" smtClean="0"/>
              <a:t>Assess land loss reduction and preserve future of the Louisiana Coastline</a:t>
            </a:r>
            <a:endParaRPr lang="en-US" sz="1600" dirty="0"/>
          </a:p>
        </p:txBody>
      </p:sp>
      <p:pic>
        <p:nvPicPr>
          <p:cNvPr id="4" name="Picture 6" descr="http://www.oceanography.lsu.edu/twilleylab/image/prettyWLD.png"/>
          <p:cNvPicPr>
            <a:picLocks noChangeAspect="1" noChangeArrowheads="1"/>
          </p:cNvPicPr>
          <p:nvPr/>
        </p:nvPicPr>
        <p:blipFill>
          <a:blip r:embed="rId3"/>
          <a:srcRect/>
          <a:stretch>
            <a:fillRect/>
          </a:stretch>
        </p:blipFill>
        <p:spPr bwMode="auto">
          <a:xfrm>
            <a:off x="4724400" y="2057400"/>
            <a:ext cx="3966599" cy="3428904"/>
          </a:xfrm>
          <a:prstGeom prst="rect">
            <a:avLst/>
          </a:prstGeom>
          <a:noFill/>
        </p:spPr>
      </p:pic>
      <p:sp>
        <p:nvSpPr>
          <p:cNvPr id="6" name="Title 1"/>
          <p:cNvSpPr txBox="1">
            <a:spLocks/>
          </p:cNvSpPr>
          <p:nvPr/>
        </p:nvSpPr>
        <p:spPr>
          <a:xfrm>
            <a:off x="457200" y="762000"/>
            <a:ext cx="8534400" cy="304800"/>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1800" dirty="0" smtClean="0"/>
              <a:t>NASA Jet Propulsion Laboratory</a:t>
            </a:r>
            <a:endParaRPr lang="en-US" sz="1800" dirty="0"/>
          </a:p>
        </p:txBody>
      </p:sp>
    </p:spTree>
    <p:extLst>
      <p:ext uri="{BB962C8B-B14F-4D97-AF65-F5344CB8AC3E}">
        <p14:creationId xmlns:p14="http://schemas.microsoft.com/office/powerpoint/2010/main" val="199200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lstStyle/>
          <a:p>
            <a:r>
              <a:rPr lang="en-US" dirty="0" smtClean="0"/>
              <a:t>Africa Great Lakes Weather</a:t>
            </a:r>
            <a:endParaRPr lang="en-US" dirty="0"/>
          </a:p>
        </p:txBody>
      </p:sp>
      <p:sp>
        <p:nvSpPr>
          <p:cNvPr id="3" name="Content Placeholder 1"/>
          <p:cNvSpPr txBox="1">
            <a:spLocks/>
          </p:cNvSpPr>
          <p:nvPr/>
        </p:nvSpPr>
        <p:spPr>
          <a:xfrm>
            <a:off x="111034" y="1676401"/>
            <a:ext cx="4239741" cy="511111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u="sng" dirty="0" smtClean="0"/>
              <a:t>Community Concerns</a:t>
            </a:r>
            <a:endParaRPr lang="en-US" sz="2000" b="1" dirty="0" smtClean="0"/>
          </a:p>
          <a:p>
            <a:pPr lvl="1"/>
            <a:r>
              <a:rPr lang="en-US" sz="1600" dirty="0" smtClean="0"/>
              <a:t>5,000 people/ year killed in great lakes due to sever storms</a:t>
            </a:r>
          </a:p>
          <a:p>
            <a:pPr lvl="1"/>
            <a:r>
              <a:rPr lang="en-US" sz="1600" dirty="0" smtClean="0"/>
              <a:t>No early warning system for local residents</a:t>
            </a:r>
          </a:p>
          <a:p>
            <a:r>
              <a:rPr lang="en-US" sz="2000" b="1" u="sng" dirty="0" smtClean="0"/>
              <a:t>Partners</a:t>
            </a:r>
            <a:endParaRPr lang="en-US" sz="2000" b="1" dirty="0" smtClean="0"/>
          </a:p>
          <a:p>
            <a:pPr lvl="1"/>
            <a:r>
              <a:rPr lang="en-US" sz="1600" dirty="0" smtClean="0"/>
              <a:t>Tanzania Meteorological Agency</a:t>
            </a:r>
          </a:p>
          <a:p>
            <a:r>
              <a:rPr lang="en-US" sz="2000" b="1" u="sng" dirty="0" smtClean="0"/>
              <a:t>Partner Needs</a:t>
            </a:r>
            <a:endParaRPr lang="en-US" sz="2000" b="1" dirty="0" smtClean="0"/>
          </a:p>
          <a:p>
            <a:pPr lvl="1"/>
            <a:r>
              <a:rPr lang="en-US" sz="1600" dirty="0" smtClean="0"/>
              <a:t>Determine the historical record of storms</a:t>
            </a:r>
          </a:p>
          <a:p>
            <a:pPr lvl="1"/>
            <a:r>
              <a:rPr lang="en-US" sz="1600" dirty="0" smtClean="0"/>
              <a:t>Assess environmental impacts before and after storm events</a:t>
            </a:r>
          </a:p>
          <a:p>
            <a:pPr lvl="1"/>
            <a:r>
              <a:rPr lang="en-US" sz="1600" dirty="0" smtClean="0"/>
              <a:t>Find correlations and create storm impact index</a:t>
            </a:r>
            <a:endParaRPr lang="en-US" sz="1600" dirty="0"/>
          </a:p>
        </p:txBody>
      </p:sp>
      <p:pic>
        <p:nvPicPr>
          <p:cNvPr id="4" name="Picture 2"/>
          <p:cNvPicPr>
            <a:picLocks noChangeAspect="1" noChangeArrowheads="1"/>
          </p:cNvPicPr>
          <p:nvPr/>
        </p:nvPicPr>
        <p:blipFill>
          <a:blip r:embed="rId3"/>
          <a:srcRect/>
          <a:stretch>
            <a:fillRect/>
          </a:stretch>
        </p:blipFill>
        <p:spPr bwMode="auto">
          <a:xfrm>
            <a:off x="4571999" y="2286000"/>
            <a:ext cx="4255831" cy="2837221"/>
          </a:xfrm>
          <a:prstGeom prst="rect">
            <a:avLst/>
          </a:prstGeom>
          <a:noFill/>
          <a:ln w="9525">
            <a:noFill/>
            <a:miter lim="800000"/>
            <a:headEnd/>
            <a:tailEnd/>
          </a:ln>
        </p:spPr>
      </p:pic>
      <p:sp>
        <p:nvSpPr>
          <p:cNvPr id="5" name="Title 1"/>
          <p:cNvSpPr txBox="1">
            <a:spLocks/>
          </p:cNvSpPr>
          <p:nvPr/>
        </p:nvSpPr>
        <p:spPr>
          <a:xfrm>
            <a:off x="457200" y="762000"/>
            <a:ext cx="8534400" cy="304800"/>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1800" dirty="0" smtClean="0"/>
              <a:t>Wise County Clerk of Court’s Office</a:t>
            </a:r>
            <a:endParaRPr lang="en-US" sz="1800" dirty="0"/>
          </a:p>
        </p:txBody>
      </p:sp>
    </p:spTree>
    <p:extLst>
      <p:ext uri="{BB962C8B-B14F-4D97-AF65-F5344CB8AC3E}">
        <p14:creationId xmlns:p14="http://schemas.microsoft.com/office/powerpoint/2010/main" val="163109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Project</a:t>
            </a:r>
            <a:endParaRPr lang="en-US" dirty="0"/>
          </a:p>
        </p:txBody>
      </p:sp>
      <p:sp>
        <p:nvSpPr>
          <p:cNvPr id="3" name="Content Placeholder 1"/>
          <p:cNvSpPr txBox="1">
            <a:spLocks/>
          </p:cNvSpPr>
          <p:nvPr/>
        </p:nvSpPr>
        <p:spPr>
          <a:xfrm>
            <a:off x="406400" y="1752599"/>
            <a:ext cx="8331200" cy="485921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smtClean="0">
                <a:solidFill>
                  <a:srgbClr val="C00000"/>
                </a:solidFill>
              </a:rPr>
              <a:t>Feel free to use this slide to showcase your own  project which you worked on through DEVELOP. You can also change the two examples before this if you like. </a:t>
            </a:r>
            <a:endParaRPr lang="en-US" sz="2000" dirty="0">
              <a:solidFill>
                <a:srgbClr val="C00000"/>
              </a:solidFill>
            </a:endParaRPr>
          </a:p>
        </p:txBody>
      </p:sp>
    </p:spTree>
    <p:extLst>
      <p:ext uri="{BB962C8B-B14F-4D97-AF65-F5344CB8AC3E}">
        <p14:creationId xmlns:p14="http://schemas.microsoft.com/office/powerpoint/2010/main" val="306950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Opportunities</a:t>
            </a:r>
            <a:endParaRPr lang="en-US" dirty="0"/>
          </a:p>
        </p:txBody>
      </p:sp>
      <p:sp>
        <p:nvSpPr>
          <p:cNvPr id="3" name="Content Placeholder 9"/>
          <p:cNvSpPr txBox="1">
            <a:spLocks/>
          </p:cNvSpPr>
          <p:nvPr/>
        </p:nvSpPr>
        <p:spPr>
          <a:xfrm>
            <a:off x="5377299" y="2377423"/>
            <a:ext cx="2647930" cy="2042177"/>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buClr>
                <a:schemeClr val="accent2">
                  <a:lumMod val="75000"/>
                </a:schemeClr>
              </a:buClr>
              <a:buSzPct val="100000"/>
              <a:buFont typeface="Arial" panose="020B0604020202020204" pitchFamily="34" charset="0"/>
              <a:buChar char="•"/>
            </a:pPr>
            <a:r>
              <a:rPr lang="en-US" sz="1400" dirty="0" smtClean="0"/>
              <a:t>ESRI ArcGIS</a:t>
            </a:r>
          </a:p>
          <a:p>
            <a:pPr lvl="1">
              <a:buClr>
                <a:schemeClr val="accent2">
                  <a:lumMod val="75000"/>
                </a:schemeClr>
              </a:buClr>
              <a:buSzPct val="100000"/>
              <a:buFont typeface="Arial" panose="020B0604020202020204" pitchFamily="34" charset="0"/>
              <a:buChar char="•"/>
            </a:pPr>
            <a:r>
              <a:rPr lang="en-US" sz="1400" dirty="0" smtClean="0"/>
              <a:t>ERDAS IMAGINE</a:t>
            </a:r>
          </a:p>
          <a:p>
            <a:pPr lvl="1">
              <a:buClr>
                <a:schemeClr val="accent2">
                  <a:lumMod val="75000"/>
                </a:schemeClr>
              </a:buClr>
              <a:buSzPct val="100000"/>
              <a:buFont typeface="Arial" panose="020B0604020202020204" pitchFamily="34" charset="0"/>
              <a:buChar char="•"/>
            </a:pPr>
            <a:r>
              <a:rPr lang="en-US" sz="1400" dirty="0" smtClean="0"/>
              <a:t>ENVI/IDL</a:t>
            </a:r>
          </a:p>
          <a:p>
            <a:pPr lvl="1">
              <a:buClr>
                <a:schemeClr val="accent2">
                  <a:lumMod val="75000"/>
                </a:schemeClr>
              </a:buClr>
              <a:buSzPct val="100000"/>
              <a:buFont typeface="Arial" panose="020B0604020202020204" pitchFamily="34" charset="0"/>
              <a:buChar char="•"/>
            </a:pPr>
            <a:r>
              <a:rPr lang="en-US" sz="1400" dirty="0" smtClean="0"/>
              <a:t>Python</a:t>
            </a:r>
          </a:p>
          <a:p>
            <a:pPr lvl="1">
              <a:buClr>
                <a:schemeClr val="accent2">
                  <a:lumMod val="75000"/>
                </a:schemeClr>
              </a:buClr>
              <a:buSzPct val="100000"/>
              <a:buFont typeface="Arial" panose="020B0604020202020204" pitchFamily="34" charset="0"/>
              <a:buChar char="•"/>
            </a:pPr>
            <a:r>
              <a:rPr lang="en-US" sz="1400" dirty="0" smtClean="0"/>
              <a:t>MATLAB</a:t>
            </a:r>
          </a:p>
          <a:p>
            <a:pPr lvl="1">
              <a:buClr>
                <a:schemeClr val="accent2">
                  <a:lumMod val="75000"/>
                </a:schemeClr>
              </a:buClr>
              <a:buSzPct val="100000"/>
              <a:buFont typeface="Arial" panose="020B0604020202020204" pitchFamily="34" charset="0"/>
              <a:buChar char="•"/>
            </a:pPr>
            <a:r>
              <a:rPr lang="en-US" sz="1400" dirty="0" smtClean="0"/>
              <a:t>R</a:t>
            </a:r>
          </a:p>
          <a:p>
            <a:pPr lvl="1">
              <a:buClr>
                <a:schemeClr val="accent2">
                  <a:lumMod val="75000"/>
                </a:schemeClr>
              </a:buClr>
              <a:buSzPct val="100000"/>
              <a:buFont typeface="Arial" panose="020B0604020202020204" pitchFamily="34" charset="0"/>
              <a:buChar char="•"/>
            </a:pPr>
            <a:r>
              <a:rPr lang="en-US" sz="1400" dirty="0" smtClean="0"/>
              <a:t>Microsoft Office Suite</a:t>
            </a:r>
          </a:p>
          <a:p>
            <a:pPr>
              <a:buClr>
                <a:schemeClr val="accent2">
                  <a:lumMod val="75000"/>
                </a:schemeClr>
              </a:buClr>
              <a:buSzPct val="100000"/>
              <a:buFont typeface="Arial" panose="020B0604020202020204" pitchFamily="34" charset="0"/>
              <a:buChar char="•"/>
            </a:pPr>
            <a:endParaRPr lang="en-US" sz="1600" dirty="0"/>
          </a:p>
        </p:txBody>
      </p:sp>
      <p:sp>
        <p:nvSpPr>
          <p:cNvPr id="4" name="Text Placeholder 8"/>
          <p:cNvSpPr txBox="1">
            <a:spLocks/>
          </p:cNvSpPr>
          <p:nvPr/>
        </p:nvSpPr>
        <p:spPr>
          <a:xfrm>
            <a:off x="4519764" y="1522576"/>
            <a:ext cx="4363000" cy="1032677"/>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400" dirty="0" smtClean="0"/>
              <a:t>Common Software &amp; Programming Languages</a:t>
            </a:r>
            <a:endParaRPr lang="en-US" sz="2400" dirty="0"/>
          </a:p>
        </p:txBody>
      </p:sp>
      <p:sp>
        <p:nvSpPr>
          <p:cNvPr id="5" name="Content Placeholder 1"/>
          <p:cNvSpPr txBox="1">
            <a:spLocks/>
          </p:cNvSpPr>
          <p:nvPr/>
        </p:nvSpPr>
        <p:spPr>
          <a:xfrm>
            <a:off x="453628" y="1991274"/>
            <a:ext cx="4362390" cy="2320746"/>
          </a:xfrm>
          <a:prstGeom prst="rect">
            <a:avLst/>
          </a:prstGeom>
        </p:spPr>
        <p:txBody>
          <a:bodyPr numCol="2">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20000"/>
              </a:lnSpc>
              <a:spcBef>
                <a:spcPts val="0"/>
              </a:spcBef>
              <a:buClr>
                <a:schemeClr val="accent2">
                  <a:lumMod val="75000"/>
                </a:schemeClr>
              </a:buClr>
            </a:pPr>
            <a:r>
              <a:rPr lang="en-US" sz="1400" dirty="0" smtClean="0"/>
              <a:t>Geography</a:t>
            </a:r>
          </a:p>
          <a:p>
            <a:pPr>
              <a:lnSpc>
                <a:spcPct val="120000"/>
              </a:lnSpc>
              <a:spcBef>
                <a:spcPts val="0"/>
              </a:spcBef>
              <a:buClr>
                <a:schemeClr val="accent2">
                  <a:lumMod val="75000"/>
                </a:schemeClr>
              </a:buClr>
            </a:pPr>
            <a:r>
              <a:rPr lang="en-US" sz="1400" dirty="0" smtClean="0"/>
              <a:t>Environmental Science</a:t>
            </a:r>
          </a:p>
          <a:p>
            <a:pPr>
              <a:lnSpc>
                <a:spcPct val="120000"/>
              </a:lnSpc>
              <a:spcBef>
                <a:spcPts val="0"/>
              </a:spcBef>
              <a:buClr>
                <a:schemeClr val="accent2">
                  <a:lumMod val="75000"/>
                </a:schemeClr>
              </a:buClr>
            </a:pPr>
            <a:r>
              <a:rPr lang="en-US" sz="1400" dirty="0" smtClean="0"/>
              <a:t>Computer Science</a:t>
            </a:r>
          </a:p>
          <a:p>
            <a:pPr>
              <a:lnSpc>
                <a:spcPct val="120000"/>
              </a:lnSpc>
              <a:spcBef>
                <a:spcPts val="0"/>
              </a:spcBef>
              <a:buClr>
                <a:schemeClr val="accent2">
                  <a:lumMod val="75000"/>
                </a:schemeClr>
              </a:buClr>
            </a:pPr>
            <a:r>
              <a:rPr lang="en-US" sz="1400" dirty="0" smtClean="0"/>
              <a:t>Remote Sensing</a:t>
            </a:r>
          </a:p>
          <a:p>
            <a:pPr>
              <a:lnSpc>
                <a:spcPct val="120000"/>
              </a:lnSpc>
              <a:spcBef>
                <a:spcPts val="0"/>
              </a:spcBef>
              <a:buClr>
                <a:schemeClr val="accent2">
                  <a:lumMod val="75000"/>
                </a:schemeClr>
              </a:buClr>
            </a:pPr>
            <a:r>
              <a:rPr lang="en-US" sz="1400" dirty="0" smtClean="0"/>
              <a:t>GIS</a:t>
            </a:r>
          </a:p>
          <a:p>
            <a:pPr>
              <a:lnSpc>
                <a:spcPct val="120000"/>
              </a:lnSpc>
              <a:spcBef>
                <a:spcPts val="0"/>
              </a:spcBef>
              <a:buClr>
                <a:schemeClr val="accent2">
                  <a:lumMod val="75000"/>
                </a:schemeClr>
              </a:buClr>
            </a:pPr>
            <a:r>
              <a:rPr lang="en-US" sz="1400" dirty="0" smtClean="0"/>
              <a:t>Biology</a:t>
            </a:r>
          </a:p>
          <a:p>
            <a:pPr>
              <a:lnSpc>
                <a:spcPct val="120000"/>
              </a:lnSpc>
              <a:spcBef>
                <a:spcPts val="0"/>
              </a:spcBef>
              <a:buClr>
                <a:schemeClr val="accent2">
                  <a:lumMod val="75000"/>
                </a:schemeClr>
              </a:buClr>
            </a:pPr>
            <a:r>
              <a:rPr lang="en-US" sz="1400" dirty="0" smtClean="0"/>
              <a:t>Engineering</a:t>
            </a:r>
          </a:p>
          <a:p>
            <a:pPr>
              <a:lnSpc>
                <a:spcPct val="120000"/>
              </a:lnSpc>
              <a:spcBef>
                <a:spcPts val="0"/>
              </a:spcBef>
              <a:buClr>
                <a:schemeClr val="accent2">
                  <a:lumMod val="75000"/>
                </a:schemeClr>
              </a:buClr>
            </a:pPr>
            <a:r>
              <a:rPr lang="en-US" sz="1400" dirty="0" smtClean="0"/>
              <a:t>Chemistry</a:t>
            </a:r>
          </a:p>
          <a:p>
            <a:pPr>
              <a:lnSpc>
                <a:spcPct val="120000"/>
              </a:lnSpc>
              <a:spcBef>
                <a:spcPts val="0"/>
              </a:spcBef>
              <a:buClr>
                <a:schemeClr val="accent2">
                  <a:lumMod val="75000"/>
                </a:schemeClr>
              </a:buClr>
            </a:pPr>
            <a:r>
              <a:rPr lang="en-US" sz="1400" dirty="0" smtClean="0"/>
              <a:t>Meteorology </a:t>
            </a:r>
          </a:p>
          <a:p>
            <a:pPr>
              <a:lnSpc>
                <a:spcPct val="120000"/>
              </a:lnSpc>
              <a:spcBef>
                <a:spcPts val="0"/>
              </a:spcBef>
              <a:buClr>
                <a:schemeClr val="accent2">
                  <a:lumMod val="75000"/>
                </a:schemeClr>
              </a:buClr>
            </a:pPr>
            <a:r>
              <a:rPr lang="en-US" sz="1400" dirty="0" smtClean="0"/>
              <a:t>Physics</a:t>
            </a:r>
          </a:p>
          <a:p>
            <a:pPr>
              <a:lnSpc>
                <a:spcPct val="120000"/>
              </a:lnSpc>
              <a:spcBef>
                <a:spcPts val="0"/>
              </a:spcBef>
              <a:buClr>
                <a:schemeClr val="accent2">
                  <a:lumMod val="75000"/>
                </a:schemeClr>
              </a:buClr>
            </a:pPr>
            <a:r>
              <a:rPr lang="en-US" sz="1400" dirty="0" smtClean="0"/>
              <a:t>Accounting</a:t>
            </a:r>
          </a:p>
          <a:p>
            <a:pPr>
              <a:lnSpc>
                <a:spcPct val="120000"/>
              </a:lnSpc>
              <a:spcBef>
                <a:spcPts val="0"/>
              </a:spcBef>
              <a:buClr>
                <a:schemeClr val="accent2">
                  <a:lumMod val="75000"/>
                </a:schemeClr>
              </a:buClr>
            </a:pPr>
            <a:r>
              <a:rPr lang="en-US" sz="1400" dirty="0" smtClean="0"/>
              <a:t>Economics</a:t>
            </a:r>
          </a:p>
          <a:p>
            <a:pPr>
              <a:lnSpc>
                <a:spcPct val="120000"/>
              </a:lnSpc>
              <a:spcBef>
                <a:spcPts val="0"/>
              </a:spcBef>
              <a:buClr>
                <a:schemeClr val="accent2">
                  <a:lumMod val="75000"/>
                </a:schemeClr>
              </a:buClr>
            </a:pPr>
            <a:r>
              <a:rPr lang="en-US" sz="1400" dirty="0" smtClean="0"/>
              <a:t>Mathematics</a:t>
            </a:r>
          </a:p>
          <a:p>
            <a:pPr>
              <a:lnSpc>
                <a:spcPct val="120000"/>
              </a:lnSpc>
              <a:spcBef>
                <a:spcPts val="0"/>
              </a:spcBef>
              <a:buClr>
                <a:schemeClr val="accent2">
                  <a:lumMod val="75000"/>
                </a:schemeClr>
              </a:buClr>
            </a:pPr>
            <a:r>
              <a:rPr lang="en-US" sz="1400" dirty="0" smtClean="0"/>
              <a:t>Public Policy</a:t>
            </a:r>
          </a:p>
          <a:p>
            <a:pPr>
              <a:lnSpc>
                <a:spcPct val="120000"/>
              </a:lnSpc>
              <a:spcBef>
                <a:spcPts val="0"/>
              </a:spcBef>
              <a:buClr>
                <a:schemeClr val="accent2">
                  <a:lumMod val="75000"/>
                </a:schemeClr>
              </a:buClr>
            </a:pPr>
            <a:r>
              <a:rPr lang="en-US" sz="1400" dirty="0" smtClean="0"/>
              <a:t>Communications</a:t>
            </a:r>
            <a:endParaRPr lang="en-US" sz="1400" dirty="0"/>
          </a:p>
        </p:txBody>
      </p:sp>
      <p:sp>
        <p:nvSpPr>
          <p:cNvPr id="6" name="Text Placeholder 7"/>
          <p:cNvSpPr txBox="1">
            <a:spLocks/>
          </p:cNvSpPr>
          <p:nvPr/>
        </p:nvSpPr>
        <p:spPr>
          <a:xfrm>
            <a:off x="685800" y="1535794"/>
            <a:ext cx="3361270" cy="484811"/>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400" dirty="0" smtClean="0"/>
              <a:t>Common Majors</a:t>
            </a:r>
          </a:p>
        </p:txBody>
      </p:sp>
      <p:pic>
        <p:nvPicPr>
          <p:cNvPr id="8" name="Picture 2"/>
          <p:cNvPicPr>
            <a:picLocks noChangeAspect="1" noChangeArrowheads="1"/>
          </p:cNvPicPr>
          <p:nvPr/>
        </p:nvPicPr>
        <p:blipFill rotWithShape="1">
          <a:blip r:embed="rId2" cstate="print"/>
          <a:srcRect t="9124" b="10925"/>
          <a:stretch/>
        </p:blipFill>
        <p:spPr bwMode="auto">
          <a:xfrm>
            <a:off x="2816903" y="4314478"/>
            <a:ext cx="3884361" cy="533401"/>
          </a:xfrm>
          <a:prstGeom prst="rect">
            <a:avLst/>
          </a:prstGeom>
          <a:noFill/>
          <a:ln w="9525">
            <a:solidFill>
              <a:srgbClr val="000000"/>
            </a:solidFill>
            <a:miter lim="800000"/>
            <a:headEnd/>
            <a:tailEnd/>
          </a:ln>
          <a:effectLst>
            <a:outerShdw blurRad="127000" dist="38100" dir="5400000" sx="102000" sy="102000" algn="t" rotWithShape="0">
              <a:prstClr val="black">
                <a:alpha val="25000"/>
              </a:prstClr>
            </a:outerShdw>
          </a:effectLst>
        </p:spPr>
      </p:pic>
      <p:sp>
        <p:nvSpPr>
          <p:cNvPr id="9" name="Content Placeholder 2"/>
          <p:cNvSpPr txBox="1">
            <a:spLocks/>
          </p:cNvSpPr>
          <p:nvPr/>
        </p:nvSpPr>
        <p:spPr>
          <a:xfrm>
            <a:off x="4643602" y="5038058"/>
            <a:ext cx="4192550"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000" b="1" dirty="0" smtClean="0">
                <a:solidFill>
                  <a:srgbClr val="13416C"/>
                </a:solidFill>
                <a:latin typeface="Century Gothic"/>
              </a:rPr>
              <a:t>Fall Term 2017</a:t>
            </a:r>
          </a:p>
          <a:p>
            <a:pPr marL="0" indent="0" algn="ctr">
              <a:lnSpc>
                <a:spcPct val="100000"/>
              </a:lnSpc>
              <a:buClr>
                <a:srgbClr val="0F6FC6"/>
              </a:buClr>
              <a:buFont typeface="Wingdings 2"/>
              <a:buNone/>
              <a:defRPr/>
            </a:pPr>
            <a:r>
              <a:rPr lang="en-US" sz="1600" dirty="0" smtClean="0">
                <a:solidFill>
                  <a:srgbClr val="13416C"/>
                </a:solidFill>
                <a:latin typeface="Century Gothic"/>
              </a:rPr>
              <a:t>September 11</a:t>
            </a:r>
            <a:r>
              <a:rPr lang="en-US" sz="1600" baseline="30000" dirty="0" smtClean="0">
                <a:solidFill>
                  <a:srgbClr val="13416C"/>
                </a:solidFill>
                <a:latin typeface="Century Gothic"/>
              </a:rPr>
              <a:t>th</a:t>
            </a:r>
            <a:r>
              <a:rPr lang="en-US" sz="1600" dirty="0" smtClean="0">
                <a:solidFill>
                  <a:srgbClr val="13416C"/>
                </a:solidFill>
                <a:latin typeface="Century Gothic"/>
              </a:rPr>
              <a:t> – November 17</a:t>
            </a:r>
            <a:r>
              <a:rPr lang="en-US" sz="1600" baseline="30000" dirty="0" smtClean="0">
                <a:solidFill>
                  <a:srgbClr val="13416C"/>
                </a:solidFill>
                <a:latin typeface="Century Gothic"/>
              </a:rPr>
              <a:t>th</a:t>
            </a:r>
            <a:r>
              <a:rPr lang="en-US" sz="1600" dirty="0" smtClean="0">
                <a:solidFill>
                  <a:srgbClr val="13416C"/>
                </a:solidFill>
                <a:latin typeface="Century Gothic"/>
              </a:rPr>
              <a:t> </a:t>
            </a:r>
          </a:p>
          <a:p>
            <a:pPr marL="0" indent="0" algn="ctr">
              <a:lnSpc>
                <a:spcPct val="100000"/>
              </a:lnSpc>
              <a:buClr>
                <a:srgbClr val="0F6FC6"/>
              </a:buClr>
              <a:buFont typeface="Wingdings 2"/>
              <a:buNone/>
              <a:defRPr/>
            </a:pPr>
            <a:r>
              <a:rPr lang="en-US" sz="1600" b="1" dirty="0" smtClean="0">
                <a:solidFill>
                  <a:srgbClr val="13416C"/>
                </a:solidFill>
                <a:latin typeface="Century Gothic"/>
              </a:rPr>
              <a:t>Apply Online:</a:t>
            </a:r>
          </a:p>
          <a:p>
            <a:pPr marL="0" indent="0" algn="ctr">
              <a:lnSpc>
                <a:spcPct val="100000"/>
              </a:lnSpc>
              <a:buClr>
                <a:srgbClr val="0F6FC6"/>
              </a:buClr>
              <a:buFont typeface="Wingdings 2"/>
              <a:buNone/>
              <a:defRPr/>
            </a:pPr>
            <a:r>
              <a:rPr lang="en-US" sz="1600" dirty="0" smtClean="0">
                <a:solidFill>
                  <a:srgbClr val="13416C"/>
                </a:solidFill>
                <a:latin typeface="Century Gothic"/>
              </a:rPr>
              <a:t>May 22</a:t>
            </a:r>
            <a:r>
              <a:rPr lang="en-US" sz="1600" baseline="30000" dirty="0" smtClean="0">
                <a:solidFill>
                  <a:srgbClr val="13416C"/>
                </a:solidFill>
                <a:latin typeface="Century Gothic"/>
              </a:rPr>
              <a:t>nd</a:t>
            </a:r>
            <a:r>
              <a:rPr lang="en-US" sz="1600" dirty="0" smtClean="0">
                <a:solidFill>
                  <a:srgbClr val="13416C"/>
                </a:solidFill>
                <a:latin typeface="Century Gothic"/>
              </a:rPr>
              <a:t> – June 30</a:t>
            </a:r>
            <a:r>
              <a:rPr lang="en-US" sz="1600" baseline="30000" dirty="0" smtClean="0">
                <a:solidFill>
                  <a:srgbClr val="13416C"/>
                </a:solidFill>
                <a:latin typeface="Century Gothic"/>
              </a:rPr>
              <a:t>th</a:t>
            </a:r>
            <a:r>
              <a:rPr lang="en-US" sz="1600" dirty="0" smtClean="0">
                <a:solidFill>
                  <a:srgbClr val="13416C"/>
                </a:solidFill>
                <a:latin typeface="Century Gothic"/>
              </a:rPr>
              <a:t> </a:t>
            </a:r>
          </a:p>
        </p:txBody>
      </p:sp>
      <p:sp>
        <p:nvSpPr>
          <p:cNvPr id="11" name="Content Placeholder 2"/>
          <p:cNvSpPr txBox="1">
            <a:spLocks/>
          </p:cNvSpPr>
          <p:nvPr/>
        </p:nvSpPr>
        <p:spPr>
          <a:xfrm>
            <a:off x="404440" y="5038059"/>
            <a:ext cx="4115324"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b="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000" b="1" dirty="0" smtClean="0">
                <a:solidFill>
                  <a:srgbClr val="13416C"/>
                </a:solidFill>
                <a:latin typeface="Century Gothic"/>
              </a:rPr>
              <a:t>Summer Term 2017</a:t>
            </a:r>
          </a:p>
          <a:p>
            <a:pPr marL="0" indent="0" algn="ctr">
              <a:lnSpc>
                <a:spcPct val="100000"/>
              </a:lnSpc>
              <a:buClr>
                <a:srgbClr val="0F6FC6"/>
              </a:buClr>
              <a:buFont typeface="Wingdings 2"/>
              <a:buNone/>
              <a:defRPr/>
            </a:pPr>
            <a:r>
              <a:rPr lang="en-US" sz="1600" dirty="0" smtClean="0">
                <a:solidFill>
                  <a:srgbClr val="13416C"/>
                </a:solidFill>
                <a:latin typeface="Century Gothic"/>
              </a:rPr>
              <a:t>June 5</a:t>
            </a:r>
            <a:r>
              <a:rPr lang="en-US" sz="1600" baseline="30000" dirty="0" smtClean="0">
                <a:solidFill>
                  <a:srgbClr val="13416C"/>
                </a:solidFill>
                <a:latin typeface="Century Gothic"/>
              </a:rPr>
              <a:t>th</a:t>
            </a:r>
            <a:r>
              <a:rPr lang="en-US" sz="1600" dirty="0" smtClean="0">
                <a:solidFill>
                  <a:srgbClr val="13416C"/>
                </a:solidFill>
                <a:latin typeface="Century Gothic"/>
              </a:rPr>
              <a:t> – August 11</a:t>
            </a:r>
            <a:r>
              <a:rPr lang="en-US" sz="1600" baseline="30000" dirty="0" smtClean="0">
                <a:solidFill>
                  <a:srgbClr val="13416C"/>
                </a:solidFill>
                <a:latin typeface="Century Gothic"/>
              </a:rPr>
              <a:t>th</a:t>
            </a:r>
            <a:endParaRPr lang="en-US" sz="1600" dirty="0" smtClean="0">
              <a:solidFill>
                <a:srgbClr val="13416C"/>
              </a:solidFill>
              <a:latin typeface="Century Gothic"/>
            </a:endParaRPr>
          </a:p>
          <a:p>
            <a:pPr marL="0" indent="0" algn="ctr">
              <a:lnSpc>
                <a:spcPct val="100000"/>
              </a:lnSpc>
              <a:buClr>
                <a:srgbClr val="0F6FC6"/>
              </a:buClr>
              <a:buFont typeface="Wingdings 2"/>
              <a:buNone/>
              <a:defRPr/>
            </a:pPr>
            <a:r>
              <a:rPr lang="en-US" sz="1600" b="1" dirty="0" smtClean="0">
                <a:solidFill>
                  <a:srgbClr val="13416C"/>
                </a:solidFill>
                <a:latin typeface="Century Gothic"/>
              </a:rPr>
              <a:t>Apply Online:</a:t>
            </a:r>
          </a:p>
          <a:p>
            <a:pPr marL="0" indent="0" algn="ctr">
              <a:lnSpc>
                <a:spcPct val="100000"/>
              </a:lnSpc>
              <a:buClr>
                <a:srgbClr val="0F6FC6"/>
              </a:buClr>
              <a:buFont typeface="Wingdings 2"/>
              <a:buNone/>
              <a:defRPr/>
            </a:pPr>
            <a:r>
              <a:rPr lang="en-US" sz="1600" dirty="0" smtClean="0">
                <a:solidFill>
                  <a:srgbClr val="13416C"/>
                </a:solidFill>
                <a:latin typeface="Century Gothic"/>
              </a:rPr>
              <a:t>January 9</a:t>
            </a:r>
            <a:r>
              <a:rPr lang="en-US" sz="1600" baseline="30000" dirty="0" smtClean="0">
                <a:solidFill>
                  <a:srgbClr val="13416C"/>
                </a:solidFill>
                <a:latin typeface="Century Gothic"/>
              </a:rPr>
              <a:t>th</a:t>
            </a:r>
            <a:r>
              <a:rPr lang="en-US" sz="1600" dirty="0" smtClean="0">
                <a:solidFill>
                  <a:srgbClr val="13416C"/>
                </a:solidFill>
                <a:latin typeface="Century Gothic"/>
              </a:rPr>
              <a:t> – February 17</a:t>
            </a:r>
            <a:r>
              <a:rPr lang="en-US" sz="1600" baseline="30000" dirty="0" smtClean="0">
                <a:solidFill>
                  <a:srgbClr val="13416C"/>
                </a:solidFill>
                <a:latin typeface="Century Gothic"/>
              </a:rPr>
              <a:t>th</a:t>
            </a:r>
            <a:r>
              <a:rPr lang="en-US" sz="1600" dirty="0" smtClean="0">
                <a:solidFill>
                  <a:srgbClr val="13416C"/>
                </a:solidFill>
                <a:latin typeface="Century Gothic"/>
              </a:rPr>
              <a:t> </a:t>
            </a:r>
          </a:p>
        </p:txBody>
      </p:sp>
      <p:sp>
        <p:nvSpPr>
          <p:cNvPr id="7" name="Rectangle 6"/>
          <p:cNvSpPr/>
          <p:nvPr/>
        </p:nvSpPr>
        <p:spPr>
          <a:xfrm>
            <a:off x="4987277" y="5038057"/>
            <a:ext cx="3505200" cy="12865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2870" y="5038057"/>
            <a:ext cx="3124200" cy="12865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76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13416C"/>
                </a:solidFill>
              </a:rPr>
              <a:t>THANK YOU!</a:t>
            </a:r>
            <a:endParaRPr lang="en-US" dirty="0">
              <a:solidFill>
                <a:srgbClr val="13416C"/>
              </a:solidFill>
            </a:endParaRPr>
          </a:p>
        </p:txBody>
      </p:sp>
      <p:sp>
        <p:nvSpPr>
          <p:cNvPr id="6" name="Text Placeholder 2"/>
          <p:cNvSpPr txBox="1">
            <a:spLocks/>
          </p:cNvSpPr>
          <p:nvPr/>
        </p:nvSpPr>
        <p:spPr>
          <a:xfrm>
            <a:off x="188913" y="3124200"/>
            <a:ext cx="8839200" cy="1491916"/>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all" spc="250" normalizeH="0" baseline="0" noProof="0" dirty="0" smtClean="0">
                <a:ln>
                  <a:noFill/>
                </a:ln>
                <a:solidFill>
                  <a:srgbClr val="13416C"/>
                </a:solidFill>
                <a:effectLst/>
                <a:uLnTx/>
                <a:uFillTx/>
                <a:latin typeface="Century Gothic"/>
              </a:rPr>
              <a:t>Questions?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2000" dirty="0" smtClean="0">
                <a:solidFill>
                  <a:srgbClr val="0F6FC6"/>
                </a:solidFill>
                <a:latin typeface="Century Gothic"/>
                <a:hlinkClick r:id="rId3"/>
              </a:rPr>
              <a:t>NASA-DL-DEVELOP@mail.NASA.gov</a:t>
            </a:r>
            <a:r>
              <a:rPr lang="en-US" sz="2000" dirty="0" smtClean="0">
                <a:solidFill>
                  <a:srgbClr val="0F6FC6"/>
                </a:solidFill>
                <a:latin typeface="Century Gothic"/>
              </a:rPr>
              <a:t> </a:t>
            </a:r>
            <a:endParaRPr kumimoji="0" lang="en-US" sz="2000" i="0" u="none" strike="noStrike" kern="1200" cap="all" spc="250" normalizeH="0" baseline="0" noProof="0" dirty="0">
              <a:ln>
                <a:noFill/>
              </a:ln>
              <a:solidFill>
                <a:srgbClr val="0F6FC6"/>
              </a:solidFill>
              <a:effectLst/>
              <a:uLnTx/>
              <a:uFillTx/>
              <a:latin typeface="Century Gothic"/>
            </a:endParaRPr>
          </a:p>
        </p:txBody>
      </p:sp>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Organization</a:t>
            </a:r>
            <a:endParaRPr lang="en-US" dirty="0"/>
          </a:p>
        </p:txBody>
      </p:sp>
      <p:cxnSp>
        <p:nvCxnSpPr>
          <p:cNvPr id="4" name="Straight Connector 3"/>
          <p:cNvCxnSpPr>
            <a:stCxn id="18" idx="0"/>
          </p:cNvCxnSpPr>
          <p:nvPr/>
        </p:nvCxnSpPr>
        <p:spPr>
          <a:xfrm flipV="1">
            <a:off x="1165098" y="2876999"/>
            <a:ext cx="0" cy="67958"/>
          </a:xfrm>
          <a:prstGeom prst="line">
            <a:avLst/>
          </a:prstGeom>
          <a:noFill/>
          <a:ln w="19050" cap="flat" cmpd="sng" algn="ctr">
            <a:solidFill>
              <a:srgbClr val="A5A5A5"/>
            </a:solidFill>
            <a:prstDash val="sysDash"/>
          </a:ln>
          <a:effectLst/>
        </p:spPr>
      </p:cxnSp>
      <p:cxnSp>
        <p:nvCxnSpPr>
          <p:cNvPr id="5" name="Straight Connector 4"/>
          <p:cNvCxnSpPr/>
          <p:nvPr/>
        </p:nvCxnSpPr>
        <p:spPr>
          <a:xfrm>
            <a:off x="1162050" y="2876998"/>
            <a:ext cx="6813804" cy="0"/>
          </a:xfrm>
          <a:prstGeom prst="line">
            <a:avLst/>
          </a:prstGeom>
          <a:noFill/>
          <a:ln w="19050" cap="flat" cmpd="sng" algn="ctr">
            <a:solidFill>
              <a:srgbClr val="A5A5A5"/>
            </a:solidFill>
            <a:prstDash val="sysDash"/>
          </a:ln>
          <a:effectLst/>
        </p:spPr>
      </p:cxnSp>
      <p:cxnSp>
        <p:nvCxnSpPr>
          <p:cNvPr id="6" name="Straight Connector 5"/>
          <p:cNvCxnSpPr/>
          <p:nvPr/>
        </p:nvCxnSpPr>
        <p:spPr>
          <a:xfrm flipV="1">
            <a:off x="7980525" y="2876999"/>
            <a:ext cx="0" cy="167958"/>
          </a:xfrm>
          <a:prstGeom prst="line">
            <a:avLst/>
          </a:prstGeom>
          <a:noFill/>
          <a:ln w="19050" cap="flat" cmpd="sng" algn="ctr">
            <a:solidFill>
              <a:srgbClr val="A5A5A5"/>
            </a:solidFill>
            <a:prstDash val="sysDash"/>
          </a:ln>
          <a:effectLst/>
        </p:spPr>
      </p:cxnSp>
      <p:cxnSp>
        <p:nvCxnSpPr>
          <p:cNvPr id="7" name="Straight Connector 6"/>
          <p:cNvCxnSpPr>
            <a:stCxn id="19" idx="0"/>
          </p:cNvCxnSpPr>
          <p:nvPr/>
        </p:nvCxnSpPr>
        <p:spPr>
          <a:xfrm flipV="1">
            <a:off x="2839974" y="2876998"/>
            <a:ext cx="0" cy="173735"/>
          </a:xfrm>
          <a:prstGeom prst="line">
            <a:avLst/>
          </a:prstGeom>
          <a:noFill/>
          <a:ln w="19050" cap="flat" cmpd="sng" algn="ctr">
            <a:solidFill>
              <a:srgbClr val="A5A5A5"/>
            </a:solidFill>
            <a:prstDash val="sysDash"/>
          </a:ln>
          <a:effectLst/>
        </p:spPr>
      </p:cxnSp>
      <p:cxnSp>
        <p:nvCxnSpPr>
          <p:cNvPr id="8" name="Straight Connector 7"/>
          <p:cNvCxnSpPr>
            <a:stCxn id="20" idx="0"/>
          </p:cNvCxnSpPr>
          <p:nvPr/>
        </p:nvCxnSpPr>
        <p:spPr>
          <a:xfrm flipV="1">
            <a:off x="6297930" y="2876998"/>
            <a:ext cx="0" cy="167959"/>
          </a:xfrm>
          <a:prstGeom prst="line">
            <a:avLst/>
          </a:prstGeom>
          <a:noFill/>
          <a:ln w="19050" cap="flat" cmpd="sng" algn="ctr">
            <a:solidFill>
              <a:srgbClr val="A5A5A5"/>
            </a:solidFill>
            <a:prstDash val="sysDash"/>
          </a:ln>
          <a:effectLst/>
        </p:spPr>
      </p:cxnSp>
      <p:cxnSp>
        <p:nvCxnSpPr>
          <p:cNvPr id="9" name="Straight Connector 8"/>
          <p:cNvCxnSpPr>
            <a:stCxn id="10" idx="2"/>
            <a:endCxn id="16" idx="0"/>
          </p:cNvCxnSpPr>
          <p:nvPr/>
        </p:nvCxnSpPr>
        <p:spPr>
          <a:xfrm>
            <a:off x="4568952" y="2146290"/>
            <a:ext cx="0" cy="3721110"/>
          </a:xfrm>
          <a:prstGeom prst="line">
            <a:avLst/>
          </a:prstGeom>
          <a:noFill/>
          <a:ln w="19050" cap="flat" cmpd="sng" algn="ctr">
            <a:solidFill>
              <a:srgbClr val="A5A5A5"/>
            </a:solidFill>
            <a:prstDash val="sysDash"/>
          </a:ln>
          <a:effectLst/>
        </p:spPr>
      </p:cxnSp>
      <p:sp>
        <p:nvSpPr>
          <p:cNvPr id="10" name="TextBox 9"/>
          <p:cNvSpPr txBox="1"/>
          <p:nvPr/>
        </p:nvSpPr>
        <p:spPr>
          <a:xfrm>
            <a:off x="3200400" y="1765290"/>
            <a:ext cx="27371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NASA Administrator</a:t>
            </a:r>
          </a:p>
        </p:txBody>
      </p:sp>
      <p:sp>
        <p:nvSpPr>
          <p:cNvPr id="11" name="TextBox 10"/>
          <p:cNvSpPr txBox="1"/>
          <p:nvPr/>
        </p:nvSpPr>
        <p:spPr>
          <a:xfrm>
            <a:off x="2971800" y="2253681"/>
            <a:ext cx="31943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Associate Administrator</a:t>
            </a:r>
          </a:p>
        </p:txBody>
      </p:sp>
      <p:sp>
        <p:nvSpPr>
          <p:cNvPr id="12" name="TextBox 11"/>
          <p:cNvSpPr txBox="1"/>
          <p:nvPr/>
        </p:nvSpPr>
        <p:spPr>
          <a:xfrm>
            <a:off x="3886200" y="3146746"/>
            <a:ext cx="1365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Science</a:t>
            </a:r>
          </a:p>
        </p:txBody>
      </p:sp>
      <p:sp>
        <p:nvSpPr>
          <p:cNvPr id="13" name="TextBox 12"/>
          <p:cNvSpPr txBox="1"/>
          <p:nvPr/>
        </p:nvSpPr>
        <p:spPr>
          <a:xfrm>
            <a:off x="3810000" y="4155895"/>
            <a:ext cx="1517904" cy="536224"/>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rPr>
              <a:t>Earth Science Division</a:t>
            </a:r>
          </a:p>
        </p:txBody>
      </p:sp>
      <p:sp>
        <p:nvSpPr>
          <p:cNvPr id="14" name="TextBox 13"/>
          <p:cNvSpPr txBox="1"/>
          <p:nvPr/>
        </p:nvSpPr>
        <p:spPr>
          <a:xfrm>
            <a:off x="2743200" y="4866753"/>
            <a:ext cx="3651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Applied Sciences Program</a:t>
            </a:r>
          </a:p>
        </p:txBody>
      </p:sp>
      <p:sp>
        <p:nvSpPr>
          <p:cNvPr id="15" name="TextBox 14"/>
          <p:cNvSpPr txBox="1"/>
          <p:nvPr/>
        </p:nvSpPr>
        <p:spPr>
          <a:xfrm>
            <a:off x="2743200" y="5367077"/>
            <a:ext cx="3651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Capacity Building Program</a:t>
            </a:r>
          </a:p>
        </p:txBody>
      </p:sp>
      <p:sp>
        <p:nvSpPr>
          <p:cNvPr id="16" name="TextBox 15"/>
          <p:cNvSpPr txBox="1"/>
          <p:nvPr/>
        </p:nvSpPr>
        <p:spPr>
          <a:xfrm>
            <a:off x="2743200" y="5867400"/>
            <a:ext cx="3651504" cy="381000"/>
          </a:xfrm>
          <a:prstGeom prst="roundRect">
            <a:avLst/>
          </a:prstGeom>
          <a:solidFill>
            <a:srgbClr val="2F5983"/>
          </a:solidFill>
          <a:ln w="31750">
            <a:no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DEVELOP National Program</a:t>
            </a:r>
          </a:p>
        </p:txBody>
      </p:sp>
      <p:sp>
        <p:nvSpPr>
          <p:cNvPr id="17" name="TextBox 16"/>
          <p:cNvSpPr txBox="1"/>
          <p:nvPr/>
        </p:nvSpPr>
        <p:spPr>
          <a:xfrm>
            <a:off x="1165098" y="2608332"/>
            <a:ext cx="1676400" cy="228600"/>
          </a:xfrm>
          <a:prstGeom prst="rect">
            <a:avLst/>
          </a:prstGeom>
          <a:solidFill>
            <a:srgbClr val="7F7F7F"/>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white"/>
                </a:solidFill>
                <a:effectLst/>
                <a:uLnTx/>
                <a:uFillTx/>
              </a:rPr>
              <a:t>Mission Directorates</a:t>
            </a:r>
          </a:p>
        </p:txBody>
      </p:sp>
      <p:sp>
        <p:nvSpPr>
          <p:cNvPr id="18" name="TextBox 17"/>
          <p:cNvSpPr txBox="1"/>
          <p:nvPr/>
        </p:nvSpPr>
        <p:spPr>
          <a:xfrm>
            <a:off x="479298" y="2944957"/>
            <a:ext cx="1371600" cy="98098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 Human Exploration and Operations</a:t>
            </a:r>
          </a:p>
        </p:txBody>
      </p:sp>
      <p:sp>
        <p:nvSpPr>
          <p:cNvPr id="19" name="TextBox 18"/>
          <p:cNvSpPr txBox="1"/>
          <p:nvPr/>
        </p:nvSpPr>
        <p:spPr>
          <a:xfrm>
            <a:off x="2116074" y="3050733"/>
            <a:ext cx="1447800" cy="58457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Space Technology</a:t>
            </a:r>
          </a:p>
        </p:txBody>
      </p:sp>
      <p:sp>
        <p:nvSpPr>
          <p:cNvPr id="20" name="TextBox 19"/>
          <p:cNvSpPr txBox="1"/>
          <p:nvPr/>
        </p:nvSpPr>
        <p:spPr>
          <a:xfrm>
            <a:off x="5764530" y="3044957"/>
            <a:ext cx="1066800" cy="58457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Mission Support</a:t>
            </a:r>
          </a:p>
        </p:txBody>
      </p:sp>
      <p:sp>
        <p:nvSpPr>
          <p:cNvPr id="21" name="TextBox 20"/>
          <p:cNvSpPr txBox="1"/>
          <p:nvPr/>
        </p:nvSpPr>
        <p:spPr>
          <a:xfrm>
            <a:off x="454152"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Joint Agency Satellite Div.</a:t>
            </a:r>
          </a:p>
        </p:txBody>
      </p:sp>
      <p:sp>
        <p:nvSpPr>
          <p:cNvPr id="22" name="TextBox 21"/>
          <p:cNvSpPr txBox="1"/>
          <p:nvPr/>
        </p:nvSpPr>
        <p:spPr>
          <a:xfrm>
            <a:off x="2132076"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rPr>
              <a:t>Heliophysics</a:t>
            </a:r>
            <a:r>
              <a:rPr kumimoji="0" lang="en-US" sz="1400" b="0" i="0" u="none" strike="noStrike" kern="0" cap="none" spc="0" normalizeH="0" baseline="0" noProof="0" dirty="0" smtClean="0">
                <a:ln>
                  <a:noFill/>
                </a:ln>
                <a:solidFill>
                  <a:prstClr val="white"/>
                </a:solidFill>
                <a:effectLst/>
                <a:uLnTx/>
                <a:uFillTx/>
              </a:rPr>
              <a:t> Division</a:t>
            </a:r>
          </a:p>
        </p:txBody>
      </p:sp>
      <p:sp>
        <p:nvSpPr>
          <p:cNvPr id="23" name="TextBox 22"/>
          <p:cNvSpPr txBox="1"/>
          <p:nvPr/>
        </p:nvSpPr>
        <p:spPr>
          <a:xfrm>
            <a:off x="5590032"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Planetary Science Div.</a:t>
            </a:r>
          </a:p>
        </p:txBody>
      </p:sp>
      <p:cxnSp>
        <p:nvCxnSpPr>
          <p:cNvPr id="24" name="Straight Connector 23"/>
          <p:cNvCxnSpPr>
            <a:stCxn id="21" idx="0"/>
          </p:cNvCxnSpPr>
          <p:nvPr/>
        </p:nvCxnSpPr>
        <p:spPr>
          <a:xfrm flipV="1">
            <a:off x="1162050" y="4044006"/>
            <a:ext cx="0" cy="111889"/>
          </a:xfrm>
          <a:prstGeom prst="line">
            <a:avLst/>
          </a:prstGeom>
          <a:noFill/>
          <a:ln w="19050" cap="flat" cmpd="sng" algn="ctr">
            <a:solidFill>
              <a:srgbClr val="A5A5A5"/>
            </a:solidFill>
            <a:prstDash val="sysDash"/>
          </a:ln>
          <a:effectLst/>
        </p:spPr>
      </p:cxnSp>
      <p:cxnSp>
        <p:nvCxnSpPr>
          <p:cNvPr id="25" name="Straight Connector 24"/>
          <p:cNvCxnSpPr/>
          <p:nvPr/>
        </p:nvCxnSpPr>
        <p:spPr>
          <a:xfrm>
            <a:off x="1162050" y="4044006"/>
            <a:ext cx="6813804" cy="0"/>
          </a:xfrm>
          <a:prstGeom prst="line">
            <a:avLst/>
          </a:prstGeom>
          <a:noFill/>
          <a:ln w="19050" cap="flat" cmpd="sng" algn="ctr">
            <a:solidFill>
              <a:srgbClr val="A5A5A5"/>
            </a:solidFill>
            <a:prstDash val="sysDash"/>
          </a:ln>
          <a:effectLst/>
        </p:spPr>
      </p:cxnSp>
      <p:cxnSp>
        <p:nvCxnSpPr>
          <p:cNvPr id="26" name="Straight Connector 25"/>
          <p:cNvCxnSpPr/>
          <p:nvPr/>
        </p:nvCxnSpPr>
        <p:spPr>
          <a:xfrm flipV="1">
            <a:off x="7975854" y="4044006"/>
            <a:ext cx="0" cy="111889"/>
          </a:xfrm>
          <a:prstGeom prst="line">
            <a:avLst/>
          </a:prstGeom>
          <a:noFill/>
          <a:ln w="19050" cap="flat" cmpd="sng" algn="ctr">
            <a:solidFill>
              <a:srgbClr val="A5A5A5"/>
            </a:solidFill>
            <a:prstDash val="sysDash"/>
          </a:ln>
          <a:effectLst/>
        </p:spPr>
      </p:cxnSp>
      <p:cxnSp>
        <p:nvCxnSpPr>
          <p:cNvPr id="27" name="Straight Connector 26"/>
          <p:cNvCxnSpPr>
            <a:stCxn id="22" idx="0"/>
          </p:cNvCxnSpPr>
          <p:nvPr/>
        </p:nvCxnSpPr>
        <p:spPr>
          <a:xfrm flipV="1">
            <a:off x="2839974" y="4044006"/>
            <a:ext cx="0" cy="111889"/>
          </a:xfrm>
          <a:prstGeom prst="line">
            <a:avLst/>
          </a:prstGeom>
          <a:noFill/>
          <a:ln w="19050" cap="flat" cmpd="sng" algn="ctr">
            <a:solidFill>
              <a:srgbClr val="A5A5A5"/>
            </a:solidFill>
            <a:prstDash val="sysDash"/>
          </a:ln>
          <a:effectLst/>
        </p:spPr>
      </p:cxnSp>
      <p:cxnSp>
        <p:nvCxnSpPr>
          <p:cNvPr id="28" name="Straight Connector 27"/>
          <p:cNvCxnSpPr>
            <a:stCxn id="23" idx="0"/>
          </p:cNvCxnSpPr>
          <p:nvPr/>
        </p:nvCxnSpPr>
        <p:spPr>
          <a:xfrm flipV="1">
            <a:off x="6297930" y="4044006"/>
            <a:ext cx="0" cy="111889"/>
          </a:xfrm>
          <a:prstGeom prst="line">
            <a:avLst/>
          </a:prstGeom>
          <a:noFill/>
          <a:ln w="19050" cap="flat" cmpd="sng" algn="ctr">
            <a:solidFill>
              <a:srgbClr val="A5A5A5"/>
            </a:solidFill>
            <a:prstDash val="sysDash"/>
          </a:ln>
          <a:effectLst/>
        </p:spPr>
      </p:cxnSp>
      <p:sp>
        <p:nvSpPr>
          <p:cNvPr id="29" name="TextBox 28"/>
          <p:cNvSpPr txBox="1"/>
          <p:nvPr/>
        </p:nvSpPr>
        <p:spPr>
          <a:xfrm>
            <a:off x="7247481" y="3044957"/>
            <a:ext cx="1466088" cy="482790"/>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Aeronautics Research</a:t>
            </a:r>
          </a:p>
        </p:txBody>
      </p:sp>
      <p:sp>
        <p:nvSpPr>
          <p:cNvPr id="30" name="TextBox 29"/>
          <p:cNvSpPr txBox="1"/>
          <p:nvPr/>
        </p:nvSpPr>
        <p:spPr>
          <a:xfrm>
            <a:off x="7267956"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Astrophysics Division</a:t>
            </a:r>
          </a:p>
        </p:txBody>
      </p:sp>
    </p:spTree>
    <p:extLst>
      <p:ext uri="{BB962C8B-B14F-4D97-AF65-F5344CB8AC3E}">
        <p14:creationId xmlns:p14="http://schemas.microsoft.com/office/powerpoint/2010/main" val="744268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Applied Sciences Program</a:t>
            </a:r>
            <a:endParaRPr lang="en-US" dirty="0"/>
          </a:p>
        </p:txBody>
      </p:sp>
      <p:sp>
        <p:nvSpPr>
          <p:cNvPr id="3" name="Content Placeholder 1"/>
          <p:cNvSpPr txBox="1">
            <a:spLocks/>
          </p:cNvSpPr>
          <p:nvPr/>
        </p:nvSpPr>
        <p:spPr>
          <a:xfrm>
            <a:off x="481215" y="1650746"/>
            <a:ext cx="8401050" cy="2853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13416C"/>
                </a:solidFill>
                <a:effectLst/>
                <a:uLnTx/>
                <a:uFillTx/>
                <a:latin typeface="Century Gothic"/>
                <a:ea typeface="+mn-ea"/>
                <a:cs typeface="+mn-cs"/>
              </a:rPr>
              <a:t>“Discovering Innovative &amp; Practical Applications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13416C"/>
                </a:solidFill>
                <a:effectLst/>
                <a:uLnTx/>
                <a:uFillTx/>
                <a:latin typeface="Century Gothic"/>
                <a:ea typeface="+mn-ea"/>
                <a:cs typeface="+mn-cs"/>
              </a:rPr>
              <a:t>of NASA Earth Science”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ysClr val="windowText" lastClr="000000"/>
                </a:solidFill>
                <a:effectLst/>
                <a:uLnTx/>
                <a:uFillTx/>
                <a:latin typeface="Century Gothic"/>
                <a:ea typeface="+mn-ea"/>
                <a:cs typeface="+mn-cs"/>
              </a:rPr>
              <a:t>The Applied Sciences Program (ASP) serves as a bridge between the data and knowledge generated by NASA Earth Science and the information and decision-making needs of public and private organizations. The goal of the program is to discover and demonstrate innovative uses and practical benefits of NASA Earth science data, scientific knowledge, and technology.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entury Gothic"/>
              <a:ea typeface="+mn-ea"/>
              <a:cs typeface="+mn-cs"/>
            </a:endParaRPr>
          </a:p>
        </p:txBody>
      </p:sp>
      <p:sp>
        <p:nvSpPr>
          <p:cNvPr id="4" name="Oval 3"/>
          <p:cNvSpPr/>
          <p:nvPr/>
        </p:nvSpPr>
        <p:spPr>
          <a:xfrm>
            <a:off x="238296" y="4847676"/>
            <a:ext cx="811284" cy="811284"/>
          </a:xfrm>
          <a:prstGeom prst="ellipse">
            <a:avLst/>
          </a:prstGeom>
          <a:blipFill>
            <a:blip r:embed="rId2"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5" name="Oval 4"/>
          <p:cNvSpPr/>
          <p:nvPr/>
        </p:nvSpPr>
        <p:spPr>
          <a:xfrm>
            <a:off x="1213418" y="4847676"/>
            <a:ext cx="811284" cy="81128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6" name="Oval 5"/>
          <p:cNvSpPr/>
          <p:nvPr/>
        </p:nvSpPr>
        <p:spPr>
          <a:xfrm>
            <a:off x="2188540" y="4847676"/>
            <a:ext cx="811284" cy="811284"/>
          </a:xfrm>
          <a:prstGeom prst="ellipse">
            <a:avLst/>
          </a:prstGeom>
          <a:blipFill>
            <a:blip r:embed="rId4"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7" name="Oval 6"/>
          <p:cNvSpPr/>
          <p:nvPr/>
        </p:nvSpPr>
        <p:spPr>
          <a:xfrm>
            <a:off x="3163662" y="4847676"/>
            <a:ext cx="811284" cy="811284"/>
          </a:xfrm>
          <a:prstGeom prst="ellipse">
            <a:avLst/>
          </a:prstGeom>
          <a:blipFill>
            <a:blip r:embed="rId5"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8" name="Oval 7"/>
          <p:cNvSpPr/>
          <p:nvPr/>
        </p:nvSpPr>
        <p:spPr>
          <a:xfrm>
            <a:off x="4134274" y="4872403"/>
            <a:ext cx="811284" cy="811284"/>
          </a:xfrm>
          <a:prstGeom prst="ellipse">
            <a:avLst/>
          </a:prstGeom>
          <a:blipFill>
            <a:blip r:embed="rId6"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9" name="Oval 8"/>
          <p:cNvSpPr/>
          <p:nvPr/>
        </p:nvSpPr>
        <p:spPr>
          <a:xfrm>
            <a:off x="5109396" y="4872403"/>
            <a:ext cx="811284" cy="811284"/>
          </a:xfrm>
          <a:prstGeom prst="ellipse">
            <a:avLst/>
          </a:prstGeom>
          <a:blipFill>
            <a:blip r:embed="rId7"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0" name="Oval 9"/>
          <p:cNvSpPr/>
          <p:nvPr/>
        </p:nvSpPr>
        <p:spPr>
          <a:xfrm>
            <a:off x="6084518" y="4872403"/>
            <a:ext cx="811284" cy="811284"/>
          </a:xfrm>
          <a:prstGeom prst="ellipse">
            <a:avLst/>
          </a:prstGeom>
          <a:blipFill>
            <a:blip r:embed="rId8"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1" name="Oval 10"/>
          <p:cNvSpPr/>
          <p:nvPr/>
        </p:nvSpPr>
        <p:spPr>
          <a:xfrm>
            <a:off x="7059640" y="4872403"/>
            <a:ext cx="811284" cy="811284"/>
          </a:xfrm>
          <a:prstGeom prst="ellipse">
            <a:avLst/>
          </a:prstGeom>
          <a:blipFill>
            <a:blip r:embed="rId9"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2" name="TextBox 11"/>
          <p:cNvSpPr txBox="1"/>
          <p:nvPr/>
        </p:nvSpPr>
        <p:spPr>
          <a:xfrm rot="17501805">
            <a:off x="216952" y="4057929"/>
            <a:ext cx="126829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Agriculture</a:t>
            </a:r>
          </a:p>
        </p:txBody>
      </p:sp>
      <p:sp>
        <p:nvSpPr>
          <p:cNvPr id="13" name="TextBox 12"/>
          <p:cNvSpPr txBox="1"/>
          <p:nvPr/>
        </p:nvSpPr>
        <p:spPr>
          <a:xfrm rot="17501805">
            <a:off x="1281233" y="4212170"/>
            <a:ext cx="9685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Climate</a:t>
            </a:r>
          </a:p>
        </p:txBody>
      </p:sp>
      <p:sp>
        <p:nvSpPr>
          <p:cNvPr id="14" name="TextBox 13"/>
          <p:cNvSpPr txBox="1"/>
          <p:nvPr/>
        </p:nvSpPr>
        <p:spPr>
          <a:xfrm rot="17501805">
            <a:off x="2207329" y="4184864"/>
            <a:ext cx="104227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Disasters</a:t>
            </a:r>
          </a:p>
        </p:txBody>
      </p:sp>
      <p:sp>
        <p:nvSpPr>
          <p:cNvPr id="15" name="TextBox 14"/>
          <p:cNvSpPr txBox="1"/>
          <p:nvPr/>
        </p:nvSpPr>
        <p:spPr>
          <a:xfrm rot="17501805">
            <a:off x="3127189" y="3890775"/>
            <a:ext cx="145264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Ecological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  </a:t>
            </a:r>
            <a:r>
              <a:rPr kumimoji="0" lang="en-US" sz="1600" b="1" i="0" u="none" strike="noStrike" kern="0" cap="none" spc="0" normalizeH="0" baseline="0" noProof="0" dirty="0" smtClean="0">
                <a:ln>
                  <a:noFill/>
                </a:ln>
                <a:solidFill>
                  <a:prstClr val="black"/>
                </a:solidFill>
                <a:effectLst/>
                <a:uLnTx/>
                <a:uFillTx/>
              </a:rPr>
              <a:t>Forecasting</a:t>
            </a:r>
          </a:p>
        </p:txBody>
      </p:sp>
      <p:sp>
        <p:nvSpPr>
          <p:cNvPr id="16" name="TextBox 15"/>
          <p:cNvSpPr txBox="1"/>
          <p:nvPr/>
        </p:nvSpPr>
        <p:spPr>
          <a:xfrm rot="17501805">
            <a:off x="4317613" y="4292247"/>
            <a:ext cx="86433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Energy</a:t>
            </a:r>
          </a:p>
        </p:txBody>
      </p:sp>
      <p:sp>
        <p:nvSpPr>
          <p:cNvPr id="17" name="TextBox 16"/>
          <p:cNvSpPr txBox="1"/>
          <p:nvPr/>
        </p:nvSpPr>
        <p:spPr>
          <a:xfrm rot="17501805">
            <a:off x="5234256" y="4028934"/>
            <a:ext cx="122180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Health &amp;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Air Quality</a:t>
            </a:r>
          </a:p>
        </p:txBody>
      </p:sp>
      <p:sp>
        <p:nvSpPr>
          <p:cNvPr id="18" name="TextBox 17"/>
          <p:cNvSpPr txBox="1"/>
          <p:nvPr/>
        </p:nvSpPr>
        <p:spPr>
          <a:xfrm rot="17501805">
            <a:off x="6254776" y="4275959"/>
            <a:ext cx="97334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Oceans</a:t>
            </a:r>
          </a:p>
        </p:txBody>
      </p:sp>
      <p:sp>
        <p:nvSpPr>
          <p:cNvPr id="19" name="TextBox 18"/>
          <p:cNvSpPr txBox="1"/>
          <p:nvPr/>
        </p:nvSpPr>
        <p:spPr>
          <a:xfrm rot="17389200">
            <a:off x="7042171" y="3946104"/>
            <a:ext cx="13035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Water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  </a:t>
            </a:r>
            <a:r>
              <a:rPr kumimoji="0" lang="en-US" sz="1600" b="1" i="0" u="none" strike="noStrike" kern="0" cap="none" spc="0" normalizeH="0" baseline="0" noProof="0" dirty="0" smtClean="0">
                <a:ln>
                  <a:noFill/>
                </a:ln>
                <a:solidFill>
                  <a:prstClr val="black"/>
                </a:solidFill>
                <a:effectLst/>
                <a:uLnTx/>
                <a:uFillTx/>
              </a:rPr>
              <a:t>Resources</a:t>
            </a:r>
          </a:p>
        </p:txBody>
      </p:sp>
      <p:sp>
        <p:nvSpPr>
          <p:cNvPr id="24" name="TextBox 23"/>
          <p:cNvSpPr txBox="1"/>
          <p:nvPr/>
        </p:nvSpPr>
        <p:spPr>
          <a:xfrm rot="17268363">
            <a:off x="8037340" y="4177213"/>
            <a:ext cx="101822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Weather</a:t>
            </a:r>
          </a:p>
        </p:txBody>
      </p:sp>
      <p:sp>
        <p:nvSpPr>
          <p:cNvPr id="25" name="Shape 353"/>
          <p:cNvSpPr/>
          <p:nvPr/>
        </p:nvSpPr>
        <p:spPr>
          <a:xfrm>
            <a:off x="8030252" y="4925036"/>
            <a:ext cx="816005" cy="816005"/>
          </a:xfrm>
          <a:prstGeom prst="ellipse">
            <a:avLst/>
          </a:prstGeom>
          <a:blipFill rotWithShape="1">
            <a:blip r:embed="rId10">
              <a:alphaModFix/>
            </a:blip>
            <a:stretch>
              <a:fillRect/>
            </a:stretch>
          </a:blip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3" name="Rectangle 22"/>
          <p:cNvSpPr/>
          <p:nvPr/>
        </p:nvSpPr>
        <p:spPr>
          <a:xfrm>
            <a:off x="152400" y="6422730"/>
            <a:ext cx="8839200" cy="206671"/>
          </a:xfrm>
          <a:prstGeom prst="rect">
            <a:avLst/>
          </a:prstGeom>
          <a:solidFill>
            <a:srgbClr val="006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9"/>
          <p:cNvSpPr txBox="1">
            <a:spLocks/>
          </p:cNvSpPr>
          <p:nvPr/>
        </p:nvSpPr>
        <p:spPr>
          <a:xfrm>
            <a:off x="452000" y="6400800"/>
            <a:ext cx="8305800" cy="304800"/>
          </a:xfrm>
          <a:prstGeom prst="rect">
            <a:avLst/>
          </a:prstGeom>
        </p:spPr>
        <p:txBody>
          <a:bodyPr vert="horz" lIns="91387" tIns="45693" rIns="91387" bIns="45693" rtlCol="0">
            <a:noAutofit/>
          </a:bodyPr>
          <a:lstStyle/>
          <a:p>
            <a:pPr marL="0" marR="0" lvl="0" indent="0" algn="ctr" defTabSz="1018229" eaLnBrk="1" fontAlgn="auto" latinLnBrk="0" hangingPunct="1">
              <a:lnSpc>
                <a:spcPct val="100000"/>
              </a:lnSpc>
              <a:spcBef>
                <a:spcPct val="20000"/>
              </a:spcBef>
              <a:spcAft>
                <a:spcPts val="0"/>
              </a:spcAft>
              <a:buClr>
                <a:srgbClr val="0F6FC6"/>
              </a:buClr>
              <a:buSzPct val="85000"/>
              <a:buFontTx/>
              <a:buNone/>
              <a:tabLst/>
              <a:defRPr/>
            </a:pPr>
            <a:r>
              <a:rPr kumimoji="0" lang="en-US" sz="1400" i="0" u="none" strike="noStrike" kern="0" cap="none" spc="0" normalizeH="0" baseline="0" noProof="0" dirty="0" smtClean="0">
                <a:ln>
                  <a:noFill/>
                </a:ln>
                <a:solidFill>
                  <a:schemeClr val="bg1"/>
                </a:solidFill>
                <a:effectLst/>
                <a:uLnTx/>
                <a:uFillTx/>
              </a:rPr>
              <a:t>Applied Sciences Program Website: </a:t>
            </a:r>
            <a:r>
              <a:rPr kumimoji="0" lang="en-US" sz="1400" i="0" u="none" strike="noStrike" kern="0" cap="none" spc="0" normalizeH="0" baseline="0" noProof="0" dirty="0" smtClean="0">
                <a:ln>
                  <a:noFill/>
                </a:ln>
                <a:solidFill>
                  <a:srgbClr val="0075A2"/>
                </a:solidFill>
                <a:effectLst/>
                <a:uLnTx/>
                <a:uFillTx/>
                <a:hlinkClick r:id="rId11"/>
              </a:rPr>
              <a:t>www.nasa.gov/applied-sciences</a:t>
            </a:r>
            <a:r>
              <a:rPr kumimoji="0" lang="en-US" sz="1400" i="0" u="none" strike="noStrike" kern="0" cap="none" spc="0" normalizeH="0" baseline="0" noProof="0" dirty="0" smtClean="0">
                <a:ln>
                  <a:noFill/>
                </a:ln>
                <a:solidFill>
                  <a:srgbClr val="0075A2"/>
                </a:solidFill>
                <a:effectLst/>
                <a:uLnTx/>
                <a:uFillTx/>
              </a:rPr>
              <a:t> </a:t>
            </a:r>
          </a:p>
        </p:txBody>
      </p:sp>
    </p:spTree>
    <p:extLst>
      <p:ext uri="{BB962C8B-B14F-4D97-AF65-F5344CB8AC3E}">
        <p14:creationId xmlns:p14="http://schemas.microsoft.com/office/powerpoint/2010/main" val="267287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Capacity Building</a:t>
            </a:r>
            <a:endParaRPr lang="en-US" dirty="0"/>
          </a:p>
        </p:txBody>
      </p:sp>
      <p:graphicFrame>
        <p:nvGraphicFramePr>
          <p:cNvPr id="5" name="Diagram 4"/>
          <p:cNvGraphicFramePr/>
          <p:nvPr>
            <p:extLst>
              <p:ext uri="{D42A27DB-BD31-4B8C-83A1-F6EECF244321}">
                <p14:modId xmlns:p14="http://schemas.microsoft.com/office/powerpoint/2010/main" val="4178433473"/>
              </p:ext>
            </p:extLst>
          </p:nvPr>
        </p:nvGraphicFramePr>
        <p:xfrm>
          <a:off x="269797" y="1219200"/>
          <a:ext cx="8433487" cy="545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14" r="14766"/>
          <a:stretch/>
        </p:blipFill>
        <p:spPr bwMode="auto">
          <a:xfrm>
            <a:off x="381000" y="1828801"/>
            <a:ext cx="1447800" cy="1447799"/>
          </a:xfrm>
          <a:prstGeom prst="ellipse">
            <a:avLst/>
          </a:prstGeom>
          <a:noFill/>
          <a:ln>
            <a:solidFill>
              <a:srgbClr val="3E96A8"/>
            </a:solidFill>
          </a:ln>
          <a:extLst>
            <a:ext uri="{909E8E84-426E-40DD-AFC4-6F175D3DCCD1}">
              <a14:hiddenFill xmlns:a14="http://schemas.microsoft.com/office/drawing/2010/main">
                <a:solidFill>
                  <a:srgbClr val="FFFFFF"/>
                </a:solidFill>
              </a14:hiddenFill>
            </a:ext>
          </a:extLst>
        </p:spPr>
      </p:pic>
      <p:pic>
        <p:nvPicPr>
          <p:cNvPr id="7" name="Picture 6" descr="C:\Users\lamaynar\Pictures\DEVELOP\2013\2013 Fall Closeout\develop_2.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142" t="-648" r="9624" b="648"/>
          <a:stretch/>
        </p:blipFill>
        <p:spPr bwMode="auto">
          <a:xfrm>
            <a:off x="381000" y="4876800"/>
            <a:ext cx="1447800" cy="1431103"/>
          </a:xfrm>
          <a:prstGeom prst="ellipse">
            <a:avLst/>
          </a:prstGeom>
          <a:noFill/>
          <a:ln>
            <a:solidFill>
              <a:srgbClr val="13416C"/>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2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share.sandia.gov/news/resources/news_releases/images/2009/mw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63" b="14389"/>
          <a:stretch/>
        </p:blipFill>
        <p:spPr bwMode="auto">
          <a:xfrm>
            <a:off x="6283745" y="1853962"/>
            <a:ext cx="2569324" cy="1715977"/>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74636" y="1880332"/>
            <a:ext cx="2571750" cy="1689607"/>
          </a:xfrm>
          <a:prstGeom prst="rect">
            <a:avLst/>
          </a:prstGeom>
          <a:ln w="15875">
            <a:solidFill>
              <a:schemeClr val="bg1"/>
            </a:solidFill>
            <a:prstDash val="solid"/>
          </a:ln>
          <a:effectLst/>
        </p:spPr>
      </p:pic>
      <p:sp>
        <p:nvSpPr>
          <p:cNvPr id="12" name="Text Box 9"/>
          <p:cNvSpPr txBox="1">
            <a:spLocks noChangeArrowheads="1"/>
          </p:cNvSpPr>
          <p:nvPr/>
        </p:nvSpPr>
        <p:spPr bwMode="auto">
          <a:xfrm>
            <a:off x="263523" y="2869395"/>
            <a:ext cx="2582863" cy="707864"/>
          </a:xfrm>
          <a:prstGeom prst="rect">
            <a:avLst/>
          </a:prstGeom>
          <a:solidFill>
            <a:schemeClr val="bg2">
              <a:alpha val="60000"/>
            </a:schemeClr>
          </a:solidFill>
          <a:ln w="15875">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cs typeface="Arial" pitchFamily="34" charset="0"/>
              </a:rPr>
              <a:t>and Predictions</a:t>
            </a:r>
          </a:p>
        </p:txBody>
      </p:sp>
      <p:sp>
        <p:nvSpPr>
          <p:cNvPr id="15" name="Text Box 10"/>
          <p:cNvSpPr txBox="1">
            <a:spLocks noChangeArrowheads="1"/>
          </p:cNvSpPr>
          <p:nvPr/>
        </p:nvSpPr>
        <p:spPr bwMode="auto">
          <a:xfrm>
            <a:off x="6283744" y="3181709"/>
            <a:ext cx="2594726" cy="400087"/>
          </a:xfrm>
          <a:prstGeom prst="rect">
            <a:avLst/>
          </a:prstGeom>
          <a:solidFill>
            <a:schemeClr val="bg2">
              <a:alpha val="60000"/>
            </a:schemeClr>
          </a:solidFill>
          <a:ln w="15875">
            <a:noFill/>
            <a:miter lim="800000"/>
            <a:headEnd/>
            <a:tailEnd/>
          </a:ln>
        </p:spPr>
        <p:txBody>
          <a:bodyPr wrap="square"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rPr>
              <a:t>Communities</a:t>
            </a:r>
          </a:p>
        </p:txBody>
      </p:sp>
      <p:pic>
        <p:nvPicPr>
          <p:cNvPr id="1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71" b="42859"/>
          <a:stretch/>
        </p:blipFill>
        <p:spPr bwMode="auto">
          <a:xfrm>
            <a:off x="2981577" y="2305700"/>
            <a:ext cx="3180845" cy="1264239"/>
          </a:xfrm>
          <a:prstGeom prst="rect">
            <a:avLst/>
          </a:prstGeom>
          <a:noFill/>
          <a:ln w="1587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39892" y="5176338"/>
            <a:ext cx="7458115" cy="703108"/>
          </a:xfrm>
          <a:prstGeom prst="roundRect">
            <a:avLst/>
          </a:prstGeom>
          <a:solidFill>
            <a:srgbClr val="FADF82"/>
          </a:solidFill>
          <a:ln w="127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18824">
              <a:defRPr/>
            </a:pPr>
            <a:r>
              <a:rPr lang="en-US" sz="2000" i="1" dirty="0">
                <a:solidFill>
                  <a:schemeClr val="tx1"/>
                </a:solidFill>
              </a:rPr>
              <a:t>DEVELOP is a dual-capacity building program: </a:t>
            </a:r>
          </a:p>
          <a:p>
            <a:pPr lvl="0" algn="ctr" defTabSz="1018824">
              <a:defRPr/>
            </a:pPr>
            <a:r>
              <a:rPr lang="en-US" sz="2000" b="1" i="1" dirty="0">
                <a:solidFill>
                  <a:schemeClr val="tx1"/>
                </a:solidFill>
              </a:rPr>
              <a:t>Partners &amp; Participants</a:t>
            </a:r>
          </a:p>
        </p:txBody>
      </p:sp>
      <p:sp>
        <p:nvSpPr>
          <p:cNvPr id="22" name="Subtitle 2"/>
          <p:cNvSpPr txBox="1">
            <a:spLocks/>
          </p:cNvSpPr>
          <p:nvPr/>
        </p:nvSpPr>
        <p:spPr>
          <a:xfrm>
            <a:off x="365985" y="3782345"/>
            <a:ext cx="8385049" cy="1323159"/>
          </a:xfrm>
          <a:prstGeom prst="rect">
            <a:avLst/>
          </a:prstGeom>
          <a:noFill/>
        </p:spPr>
        <p:txBody>
          <a:bodyPr lIns="91354" tIns="45678" rIns="91354" bIns="45678"/>
          <a:lstStyle>
            <a:lvl1pPr marL="382059" indent="-382059" algn="l" defTabSz="1018824" rtl="0" eaLnBrk="1" latinLnBrk="0" hangingPunct="1">
              <a:spcBef>
                <a:spcPct val="20000"/>
              </a:spcBef>
              <a:buFont typeface="Arial" pitchFamily="34" charset="0"/>
              <a:buChar char="•"/>
              <a:defRPr sz="28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24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0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spcBef>
                <a:spcPts val="0"/>
              </a:spcBef>
              <a:buFont typeface="Arial" pitchFamily="34" charset="0"/>
              <a:buNone/>
              <a:defRPr/>
            </a:pPr>
            <a:r>
              <a:rPr lang="en-US" sz="1800" b="1" i="1" dirty="0" smtClean="0">
                <a:solidFill>
                  <a:prstClr val="black"/>
                </a:solidFill>
                <a:latin typeface="Century Gothic" panose="020B0502020202020204" pitchFamily="34" charset="0"/>
              </a:rPr>
              <a:t>DEVELOP </a:t>
            </a:r>
            <a:r>
              <a:rPr lang="en-US" sz="1800" b="1" i="1" dirty="0">
                <a:solidFill>
                  <a:prstClr val="black"/>
                </a:solidFill>
                <a:latin typeface="Century Gothic" panose="020B0502020202020204" pitchFamily="34" charset="0"/>
              </a:rPr>
              <a:t>bridges the gap between NASA Earth Science and society</a:t>
            </a:r>
            <a:r>
              <a:rPr lang="en-US" sz="1800" dirty="0">
                <a:solidFill>
                  <a:prstClr val="black"/>
                </a:solidFill>
                <a:latin typeface="Century Gothic" panose="020B0502020202020204" pitchFamily="34" charset="0"/>
              </a:rPr>
              <a:t>, building capacity in both its </a:t>
            </a:r>
            <a:r>
              <a:rPr lang="en-US" sz="1800" dirty="0" smtClean="0">
                <a:solidFill>
                  <a:prstClr val="black"/>
                </a:solidFill>
                <a:latin typeface="Century Gothic" panose="020B0502020202020204" pitchFamily="34" charset="0"/>
              </a:rPr>
              <a:t>participants and end-user organizations </a:t>
            </a:r>
            <a:r>
              <a:rPr lang="en-US" sz="1800" dirty="0">
                <a:solidFill>
                  <a:prstClr val="black"/>
                </a:solidFill>
                <a:latin typeface="Century Gothic" panose="020B0502020202020204" pitchFamily="34" charset="0"/>
              </a:rPr>
              <a:t>to better prepare them to handle the </a:t>
            </a:r>
            <a:r>
              <a:rPr lang="en-US" sz="1800" dirty="0" smtClean="0">
                <a:solidFill>
                  <a:prstClr val="black"/>
                </a:solidFill>
                <a:latin typeface="Century Gothic" panose="020B0502020202020204" pitchFamily="34" charset="0"/>
              </a:rPr>
              <a:t>environmental challenges </a:t>
            </a:r>
            <a:r>
              <a:rPr lang="en-US" sz="1800" dirty="0">
                <a:solidFill>
                  <a:prstClr val="black"/>
                </a:solidFill>
                <a:latin typeface="Century Gothic" panose="020B0502020202020204" pitchFamily="34" charset="0"/>
              </a:rPr>
              <a:t>that face </a:t>
            </a:r>
            <a:r>
              <a:rPr lang="en-US" sz="1800" dirty="0" smtClean="0">
                <a:solidFill>
                  <a:prstClr val="black"/>
                </a:solidFill>
                <a:latin typeface="Century Gothic" panose="020B0502020202020204" pitchFamily="34" charset="0"/>
              </a:rPr>
              <a:t>society.</a:t>
            </a:r>
            <a:endParaRPr lang="en-US" sz="1800" dirty="0">
              <a:solidFill>
                <a:prstClr val="black"/>
              </a:solidFill>
              <a:latin typeface="Century Gothic" panose="020B0502020202020204" pitchFamily="34" charset="0"/>
            </a:endParaRPr>
          </a:p>
          <a:p>
            <a:pPr algn="ctr">
              <a:spcBef>
                <a:spcPts val="0"/>
              </a:spcBef>
              <a:buFont typeface="Arial" pitchFamily="34" charset="0"/>
              <a:buNone/>
              <a:defRPr/>
            </a:pPr>
            <a:endParaRPr lang="en-US" sz="2000" dirty="0">
              <a:solidFill>
                <a:prstClr val="black"/>
              </a:solidFill>
              <a:latin typeface="Century Gothic" panose="020B0502020202020204" pitchFamily="34" charset="0"/>
            </a:endParaRPr>
          </a:p>
        </p:txBody>
      </p:sp>
      <p:sp>
        <p:nvSpPr>
          <p:cNvPr id="23" name="Title 1"/>
          <p:cNvSpPr>
            <a:spLocks noGrp="1"/>
          </p:cNvSpPr>
          <p:nvPr>
            <p:ph type="title"/>
          </p:nvPr>
        </p:nvSpPr>
        <p:spPr/>
        <p:txBody>
          <a:bodyPr>
            <a:normAutofit/>
          </a:bodyPr>
          <a:lstStyle/>
          <a:p>
            <a:r>
              <a:rPr lang="en-US" sz="3600" dirty="0" smtClean="0"/>
              <a:t>What is DEVELOP?</a:t>
            </a:r>
            <a:endParaRPr lang="en-US" sz="3600" dirty="0"/>
          </a:p>
        </p:txBody>
      </p:sp>
      <p:sp>
        <p:nvSpPr>
          <p:cNvPr id="5" name="Left-Right Arrow 4"/>
          <p:cNvSpPr/>
          <p:nvPr/>
        </p:nvSpPr>
        <p:spPr>
          <a:xfrm>
            <a:off x="2971800" y="1853962"/>
            <a:ext cx="3127358" cy="355838"/>
          </a:xfrm>
          <a:prstGeom prst="leftRightArrow">
            <a:avLst/>
          </a:prstGeom>
          <a:solidFill>
            <a:srgbClr val="0067AA"/>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76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DEVELOP Node Locations</a:t>
            </a:r>
            <a:endParaRPr lang="en-US" sz="3600" dirty="0"/>
          </a:p>
        </p:txBody>
      </p:sp>
      <p:sp>
        <p:nvSpPr>
          <p:cNvPr id="8" name="Rectangle 7"/>
          <p:cNvSpPr/>
          <p:nvPr/>
        </p:nvSpPr>
        <p:spPr>
          <a:xfrm>
            <a:off x="301752" y="1779687"/>
            <a:ext cx="4705307" cy="1456755"/>
          </a:xfrm>
          <a:prstGeom prst="rect">
            <a:avLst/>
          </a:prstGeom>
        </p:spPr>
        <p:txBody>
          <a:bodyPr wrap="square" lIns="91387" tIns="45693" rIns="91387" bIns="45693">
            <a:spAutoFit/>
          </a:bodyPr>
          <a:lstStyle/>
          <a:p>
            <a:pPr defTabSz="1018229">
              <a:spcAft>
                <a:spcPts val="400"/>
              </a:spcAft>
              <a:buClr>
                <a:schemeClr val="accent2">
                  <a:lumMod val="75000"/>
                </a:schemeClr>
              </a:buClr>
              <a:defRPr/>
            </a:pPr>
            <a:r>
              <a:rPr lang="en-US" sz="1200" b="1" i="1" u="sng" dirty="0">
                <a:solidFill>
                  <a:srgbClr val="000000"/>
                </a:solidFill>
                <a:latin typeface="Century Gothic"/>
              </a:rPr>
              <a:t>NASA Centers</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Ames Research Center – Moffett Field, CA</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Goddard Space Flight Center – Greenbelt, MD</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Jet Propulsion Laboratory – Pasadena, CA</a:t>
            </a:r>
          </a:p>
          <a:p>
            <a:pPr marL="342830" indent="-228600" defTabSz="1018229">
              <a:spcAft>
                <a:spcPts val="400"/>
              </a:spcAft>
              <a:buClr>
                <a:schemeClr val="accent2">
                  <a:lumMod val="75000"/>
                </a:schemeClr>
              </a:buClr>
              <a:buFont typeface="+mj-lt"/>
              <a:buAutoNum type="arabicPeriod"/>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Marshall Space Flight Center – Huntsville, </a:t>
            </a:r>
            <a:r>
              <a:rPr lang="en-US" sz="1200" dirty="0" smtClean="0">
                <a:solidFill>
                  <a:srgbClr val="000000"/>
                </a:solidFill>
                <a:latin typeface="Century Gothic"/>
              </a:rPr>
              <a:t>AL</a:t>
            </a:r>
            <a:endParaRPr lang="en-US" sz="1200" dirty="0">
              <a:solidFill>
                <a:srgbClr val="000000"/>
              </a:solidFill>
              <a:latin typeface="Century Gothic"/>
            </a:endParaRPr>
          </a:p>
        </p:txBody>
      </p:sp>
      <p:sp>
        <p:nvSpPr>
          <p:cNvPr id="9" name="Rectangle 8"/>
          <p:cNvSpPr/>
          <p:nvPr/>
        </p:nvSpPr>
        <p:spPr>
          <a:xfrm>
            <a:off x="303681" y="3619322"/>
            <a:ext cx="5550479" cy="2477547"/>
          </a:xfrm>
          <a:prstGeom prst="rect">
            <a:avLst/>
          </a:prstGeom>
        </p:spPr>
        <p:txBody>
          <a:bodyPr wrap="square" lIns="91387" tIns="45693" rIns="91387" bIns="45693">
            <a:spAutoFit/>
          </a:bodyPr>
          <a:lstStyle/>
          <a:p>
            <a:pPr defTabSz="1018229">
              <a:spcAft>
                <a:spcPts val="400"/>
              </a:spcAft>
              <a:buClr>
                <a:schemeClr val="accent2">
                  <a:lumMod val="75000"/>
                </a:schemeClr>
              </a:buClr>
              <a:defRPr/>
            </a:pPr>
            <a:r>
              <a:rPr lang="en-US" sz="1200" b="1" i="1" u="sng" dirty="0" smtClean="0">
                <a:solidFill>
                  <a:srgbClr val="000000"/>
                </a:solidFill>
                <a:latin typeface="Century Gothic"/>
              </a:rPr>
              <a:t>Regional Locations</a:t>
            </a:r>
            <a:endParaRPr lang="en-US" sz="1200" b="1" i="1" u="sng" dirty="0">
              <a:solidFill>
                <a:srgbClr val="000000"/>
              </a:solidFill>
              <a:latin typeface="Century Gothic"/>
            </a:endParaRPr>
          </a:p>
          <a:p>
            <a:pPr marL="342830" indent="-228600" defTabSz="1018229">
              <a:spcAft>
                <a:spcPts val="400"/>
              </a:spcAft>
              <a:buClr>
                <a:schemeClr val="accent2">
                  <a:lumMod val="75000"/>
                </a:schemeClr>
              </a:buClr>
              <a:buAutoNum type="arabicPeriod" startAt="6"/>
              <a:defRPr/>
            </a:pPr>
            <a:r>
              <a:rPr lang="en-US" sz="1200" dirty="0" smtClean="0">
                <a:solidFill>
                  <a:srgbClr val="000000"/>
                </a:solidFill>
                <a:latin typeface="Century Gothic"/>
              </a:rPr>
              <a:t>BLM at Idaho State University – Pocatello, ID</a:t>
            </a:r>
          </a:p>
          <a:p>
            <a:pPr marL="342830" indent="-228600" defTabSz="1018229">
              <a:spcAft>
                <a:spcPts val="400"/>
              </a:spcAft>
              <a:buClr>
                <a:schemeClr val="accent2">
                  <a:lumMod val="75000"/>
                </a:schemeClr>
              </a:buClr>
              <a:buAutoNum type="arabicPeriod" startAt="6"/>
              <a:defRPr/>
            </a:pPr>
            <a:r>
              <a:rPr lang="en-US" sz="1200" dirty="0" smtClean="0">
                <a:solidFill>
                  <a:srgbClr val="000000"/>
                </a:solidFill>
                <a:latin typeface="Century Gothic"/>
              </a:rPr>
              <a:t>Maricopa County Department of Public Health </a:t>
            </a:r>
          </a:p>
          <a:p>
            <a:pPr marL="114230" defTabSz="1018229">
              <a:spcAft>
                <a:spcPts val="600"/>
              </a:spcAft>
              <a:buClr>
                <a:schemeClr val="accent2">
                  <a:lumMod val="75000"/>
                </a:schemeClr>
              </a:buClr>
              <a:defRPr/>
            </a:pPr>
            <a:r>
              <a:rPr lang="en-US" sz="1200" dirty="0">
                <a:solidFill>
                  <a:srgbClr val="000000"/>
                </a:solidFill>
                <a:latin typeface="Century Gothic"/>
              </a:rPr>
              <a:t> </a:t>
            </a:r>
            <a:r>
              <a:rPr lang="en-US" sz="1200" dirty="0" smtClean="0">
                <a:solidFill>
                  <a:srgbClr val="000000"/>
                </a:solidFill>
                <a:latin typeface="Century Gothic"/>
              </a:rPr>
              <a:t>     and Arizona State University – Tempe, AZ</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Mobile </a:t>
            </a:r>
            <a:r>
              <a:rPr lang="en-US" sz="1200" dirty="0">
                <a:solidFill>
                  <a:srgbClr val="000000"/>
                </a:solidFill>
                <a:latin typeface="Century Gothic"/>
              </a:rPr>
              <a:t>County Health Department – Mobile, </a:t>
            </a:r>
            <a:r>
              <a:rPr lang="en-US" sz="1200" dirty="0" smtClean="0">
                <a:solidFill>
                  <a:srgbClr val="000000"/>
                </a:solidFill>
                <a:latin typeface="Century Gothic"/>
              </a:rPr>
              <a:t>AL</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NOAA National Centers for Environmental Information – Asheville, NC</a:t>
            </a:r>
          </a:p>
          <a:p>
            <a:pPr marL="342830" indent="-228600" defTabSz="1018229">
              <a:spcAft>
                <a:spcPts val="600"/>
              </a:spcAft>
              <a:buClr>
                <a:schemeClr val="accent2">
                  <a:lumMod val="75000"/>
                </a:schemeClr>
              </a:buClr>
              <a:buAutoNum type="arabicPeriod" startAt="8"/>
              <a:defRPr/>
            </a:pPr>
            <a:r>
              <a:rPr lang="en-US" sz="1200" dirty="0">
                <a:solidFill>
                  <a:srgbClr val="000000"/>
                </a:solidFill>
                <a:latin typeface="Century Gothic"/>
              </a:rPr>
              <a:t> </a:t>
            </a:r>
            <a:r>
              <a:rPr lang="en-US" sz="1200" dirty="0" smtClean="0">
                <a:solidFill>
                  <a:srgbClr val="000000"/>
                </a:solidFill>
                <a:latin typeface="Century Gothic"/>
              </a:rPr>
              <a:t>University </a:t>
            </a:r>
            <a:r>
              <a:rPr lang="en-US" sz="1200" dirty="0">
                <a:solidFill>
                  <a:srgbClr val="000000"/>
                </a:solidFill>
                <a:latin typeface="Century Gothic"/>
              </a:rPr>
              <a:t>of Georgia – Athens, </a:t>
            </a:r>
            <a:r>
              <a:rPr lang="en-US" sz="1200" dirty="0" smtClean="0">
                <a:solidFill>
                  <a:srgbClr val="000000"/>
                </a:solidFill>
                <a:latin typeface="Century Gothic"/>
              </a:rPr>
              <a:t>GA</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USGS </a:t>
            </a:r>
            <a:r>
              <a:rPr lang="en-US" sz="1200" dirty="0">
                <a:solidFill>
                  <a:srgbClr val="000000"/>
                </a:solidFill>
                <a:latin typeface="Century Gothic"/>
              </a:rPr>
              <a:t>at Colorado State University – Fort Collins, </a:t>
            </a:r>
            <a:r>
              <a:rPr lang="en-US" sz="1200" dirty="0" smtClean="0">
                <a:solidFill>
                  <a:srgbClr val="000000"/>
                </a:solidFill>
                <a:latin typeface="Century Gothic"/>
              </a:rPr>
              <a:t>CO</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Wise </a:t>
            </a:r>
            <a:r>
              <a:rPr lang="en-US" sz="1200" dirty="0">
                <a:solidFill>
                  <a:srgbClr val="000000"/>
                </a:solidFill>
                <a:latin typeface="Century Gothic"/>
              </a:rPr>
              <a:t>County Clerk of Court’s Office – Wise, </a:t>
            </a:r>
            <a:r>
              <a:rPr lang="en-US" sz="1200" dirty="0" smtClean="0">
                <a:solidFill>
                  <a:srgbClr val="000000"/>
                </a:solidFill>
                <a:latin typeface="Century Gothic"/>
              </a:rPr>
              <a:t>VA</a:t>
            </a:r>
            <a:endParaRPr lang="en-US" sz="1200" dirty="0">
              <a:solidFill>
                <a:srgbClr val="000000"/>
              </a:solidFill>
              <a:latin typeface="Century Gothic"/>
            </a:endParaRPr>
          </a:p>
        </p:txBody>
      </p:sp>
      <p:pic>
        <p:nvPicPr>
          <p:cNvPr id="6" name="Picture 5"/>
          <p:cNvPicPr>
            <a:picLocks noChangeAspect="1"/>
          </p:cNvPicPr>
          <p:nvPr/>
        </p:nvPicPr>
        <p:blipFill>
          <a:blip r:embed="rId2"/>
          <a:stretch>
            <a:fillRect/>
          </a:stretch>
        </p:blipFill>
        <p:spPr>
          <a:xfrm>
            <a:off x="4495800" y="2057400"/>
            <a:ext cx="4214035" cy="2667000"/>
          </a:xfrm>
          <a:prstGeom prst="rect">
            <a:avLst/>
          </a:prstGeom>
        </p:spPr>
      </p:pic>
    </p:spTree>
    <p:extLst>
      <p:ext uri="{BB962C8B-B14F-4D97-AF65-F5344CB8AC3E}">
        <p14:creationId xmlns:p14="http://schemas.microsoft.com/office/powerpoint/2010/main" val="56421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5105400" y="3103568"/>
            <a:ext cx="2971801" cy="70643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3" name="Rounded Rectangle 32"/>
          <p:cNvSpPr/>
          <p:nvPr/>
        </p:nvSpPr>
        <p:spPr>
          <a:xfrm>
            <a:off x="5105400" y="4834088"/>
            <a:ext cx="2971802" cy="72851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5" name="Rounded Rectangle 34"/>
          <p:cNvSpPr/>
          <p:nvPr/>
        </p:nvSpPr>
        <p:spPr>
          <a:xfrm>
            <a:off x="426996" y="4324736"/>
            <a:ext cx="4068804" cy="1384815"/>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p:txBody>
          <a:bodyPr>
            <a:normAutofit/>
          </a:bodyPr>
          <a:lstStyle/>
          <a:p>
            <a:r>
              <a:rPr lang="en-US" dirty="0" smtClean="0"/>
              <a:t>DEVELOP’s Mission, Vision &amp; Core Values</a:t>
            </a:r>
            <a:endParaRPr lang="en-US" dirty="0"/>
          </a:p>
        </p:txBody>
      </p:sp>
      <p:sp>
        <p:nvSpPr>
          <p:cNvPr id="18" name="Rounded Rectangle 17"/>
          <p:cNvSpPr/>
          <p:nvPr/>
        </p:nvSpPr>
        <p:spPr>
          <a:xfrm>
            <a:off x="385104" y="2009705"/>
            <a:ext cx="4186896" cy="1724095"/>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9" name="TextBox 18"/>
          <p:cNvSpPr txBox="1"/>
          <p:nvPr/>
        </p:nvSpPr>
        <p:spPr>
          <a:xfrm>
            <a:off x="1725582" y="3962400"/>
            <a:ext cx="1505940" cy="536723"/>
          </a:xfrm>
          <a:prstGeom prst="roundRect">
            <a:avLst/>
          </a:prstGeom>
          <a:solidFill>
            <a:srgbClr val="13416C"/>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VISION</a:t>
            </a:r>
          </a:p>
        </p:txBody>
      </p:sp>
      <p:sp>
        <p:nvSpPr>
          <p:cNvPr id="20" name="TextBox 19"/>
          <p:cNvSpPr txBox="1"/>
          <p:nvPr/>
        </p:nvSpPr>
        <p:spPr>
          <a:xfrm>
            <a:off x="563009" y="2206794"/>
            <a:ext cx="4008991" cy="1323439"/>
          </a:xfrm>
          <a:prstGeom prst="rect">
            <a:avLst/>
          </a:prstGeom>
          <a:noFill/>
          <a:ln w="19050">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Integrating NASA Earth observations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with society to foster future innovation and cultivate the professionals of tomorrow by addressing diverse environmental issues today.</a:t>
            </a:r>
          </a:p>
        </p:txBody>
      </p:sp>
      <p:sp>
        <p:nvSpPr>
          <p:cNvPr id="21" name="TextBox 20"/>
          <p:cNvSpPr txBox="1"/>
          <p:nvPr/>
        </p:nvSpPr>
        <p:spPr>
          <a:xfrm>
            <a:off x="1615597" y="1618496"/>
            <a:ext cx="1691602" cy="536723"/>
          </a:xfrm>
          <a:prstGeom prst="roundRect">
            <a:avLst/>
          </a:prstGeom>
          <a:solidFill>
            <a:srgbClr val="13416C"/>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MISSION</a:t>
            </a:r>
          </a:p>
        </p:txBody>
      </p:sp>
      <p:sp>
        <p:nvSpPr>
          <p:cNvPr id="22" name="Rectangle 21"/>
          <p:cNvSpPr/>
          <p:nvPr/>
        </p:nvSpPr>
        <p:spPr>
          <a:xfrm>
            <a:off x="612111" y="4590103"/>
            <a:ext cx="3616335" cy="8540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Shaping the future by integrating Earth observations into global decision making.</a:t>
            </a:r>
          </a:p>
        </p:txBody>
      </p:sp>
      <p:sp>
        <p:nvSpPr>
          <p:cNvPr id="36" name="Rounded Rectangle 35"/>
          <p:cNvSpPr/>
          <p:nvPr/>
        </p:nvSpPr>
        <p:spPr>
          <a:xfrm>
            <a:off x="5105401" y="2252424"/>
            <a:ext cx="2971800" cy="68494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7" name="Rounded Rectangle 36"/>
          <p:cNvSpPr/>
          <p:nvPr/>
        </p:nvSpPr>
        <p:spPr>
          <a:xfrm>
            <a:off x="5105400" y="3962400"/>
            <a:ext cx="2971802" cy="706993"/>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8" name="TextBox 37"/>
          <p:cNvSpPr txBox="1"/>
          <p:nvPr/>
        </p:nvSpPr>
        <p:spPr>
          <a:xfrm>
            <a:off x="5536611" y="2462401"/>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COLLABORATION</a:t>
            </a:r>
            <a:endParaRPr kumimoji="0" lang="en-US" sz="1600" b="0" i="0" u="none" strike="noStrike" kern="0" cap="none" spc="0" normalizeH="0" baseline="0" noProof="0" dirty="0" smtClean="0">
              <a:ln>
                <a:noFill/>
              </a:ln>
              <a:solidFill>
                <a:prstClr val="white"/>
              </a:solidFill>
              <a:effectLst/>
              <a:uLnTx/>
              <a:uFillTx/>
            </a:endParaRPr>
          </a:p>
        </p:txBody>
      </p:sp>
      <p:sp>
        <p:nvSpPr>
          <p:cNvPr id="30" name="TextBox 29"/>
          <p:cNvSpPr txBox="1"/>
          <p:nvPr/>
        </p:nvSpPr>
        <p:spPr>
          <a:xfrm>
            <a:off x="5525723" y="3270128"/>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INNOVATION</a:t>
            </a:r>
          </a:p>
        </p:txBody>
      </p:sp>
      <p:sp>
        <p:nvSpPr>
          <p:cNvPr id="39" name="TextBox 38"/>
          <p:cNvSpPr txBox="1"/>
          <p:nvPr/>
        </p:nvSpPr>
        <p:spPr>
          <a:xfrm>
            <a:off x="5517174" y="4112440"/>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PASSION</a:t>
            </a:r>
            <a:endParaRPr kumimoji="0" lang="en-US" sz="1600" b="0" i="0" u="none" strike="noStrike" kern="0" cap="none" spc="0" normalizeH="0" baseline="0" noProof="0" dirty="0" smtClean="0">
              <a:ln>
                <a:noFill/>
              </a:ln>
              <a:solidFill>
                <a:prstClr val="white"/>
              </a:solidFill>
              <a:effectLst/>
              <a:uLnTx/>
              <a:uFillTx/>
            </a:endParaRPr>
          </a:p>
        </p:txBody>
      </p:sp>
      <p:sp>
        <p:nvSpPr>
          <p:cNvPr id="41" name="TextBox 40"/>
          <p:cNvSpPr txBox="1"/>
          <p:nvPr/>
        </p:nvSpPr>
        <p:spPr>
          <a:xfrm>
            <a:off x="5534268" y="5047400"/>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DISCOVERY</a:t>
            </a:r>
            <a:endParaRPr kumimoji="0" lang="en-US" sz="1600" b="0" i="0" u="none" strike="noStrike" kern="0" cap="none" spc="0" normalizeH="0" baseline="0" noProof="0" dirty="0" smtClean="0">
              <a:ln>
                <a:noFill/>
              </a:ln>
              <a:solidFill>
                <a:prstClr val="white"/>
              </a:solidFill>
              <a:effectLst/>
              <a:uLnTx/>
              <a:uFillTx/>
            </a:endParaRPr>
          </a:p>
        </p:txBody>
      </p:sp>
      <p:sp>
        <p:nvSpPr>
          <p:cNvPr id="23" name="TextBox 22"/>
          <p:cNvSpPr txBox="1"/>
          <p:nvPr/>
        </p:nvSpPr>
        <p:spPr>
          <a:xfrm>
            <a:off x="5534268" y="1828800"/>
            <a:ext cx="2209800" cy="524378"/>
          </a:xfrm>
          <a:prstGeom prst="roundRect">
            <a:avLst/>
          </a:prstGeom>
          <a:solidFill>
            <a:srgbClr val="13416C"/>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CORE VALUES</a:t>
            </a:r>
          </a:p>
        </p:txBody>
      </p:sp>
      <p:pic>
        <p:nvPicPr>
          <p:cNvPr id="2050" name="Picture 2" descr="Organiz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090" y="2238811"/>
            <a:ext cx="702890" cy="702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ck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0273" y="4876800"/>
            <a:ext cx="706431" cy="706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co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7815" y="3115673"/>
            <a:ext cx="694327" cy="6943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ar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7815" y="3970786"/>
            <a:ext cx="707900" cy="70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2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Project Characteristics</a:t>
            </a:r>
            <a:endParaRPr lang="en-US" sz="3600" dirty="0"/>
          </a:p>
        </p:txBody>
      </p:sp>
      <p:sp>
        <p:nvSpPr>
          <p:cNvPr id="6" name="Content Placeholder 1"/>
          <p:cNvSpPr>
            <a:spLocks noGrp="1"/>
          </p:cNvSpPr>
          <p:nvPr>
            <p:ph sz="quarter" idx="4294967295"/>
          </p:nvPr>
        </p:nvSpPr>
        <p:spPr>
          <a:xfrm>
            <a:off x="301752" y="2335853"/>
            <a:ext cx="6238875" cy="3505200"/>
          </a:xfrm>
        </p:spPr>
        <p:txBody>
          <a:bodyPr>
            <a:noAutofit/>
          </a:bodyPr>
          <a:lstStyle/>
          <a:p>
            <a:pPr marL="176213" indent="-166688">
              <a:spcBef>
                <a:spcPts val="1200"/>
              </a:spcBef>
              <a:spcAft>
                <a:spcPts val="800"/>
              </a:spcAft>
              <a:buClrTx/>
            </a:pPr>
            <a:r>
              <a:rPr lang="en-US" sz="1600" dirty="0" smtClean="0">
                <a:solidFill>
                  <a:schemeClr val="tx1"/>
                </a:solidFill>
              </a:rPr>
              <a:t>Highlight </a:t>
            </a:r>
            <a:r>
              <a:rPr lang="en-US" sz="1600" dirty="0">
                <a:solidFill>
                  <a:schemeClr val="tx1"/>
                </a:solidFill>
              </a:rPr>
              <a:t>the </a:t>
            </a:r>
            <a:r>
              <a:rPr lang="en-US" sz="1600" b="1" dirty="0" smtClean="0">
                <a:solidFill>
                  <a:schemeClr val="tx1"/>
                </a:solidFill>
              </a:rPr>
              <a:t>applications</a:t>
            </a:r>
            <a:r>
              <a:rPr lang="en-US" sz="1600" dirty="0" smtClean="0">
                <a:solidFill>
                  <a:schemeClr val="tx1"/>
                </a:solidFill>
              </a:rPr>
              <a:t> and </a:t>
            </a:r>
            <a:r>
              <a:rPr lang="en-US" sz="1600" b="1" dirty="0" smtClean="0">
                <a:solidFill>
                  <a:schemeClr val="tx1"/>
                </a:solidFill>
              </a:rPr>
              <a:t>capabilities</a:t>
            </a:r>
            <a:r>
              <a:rPr lang="en-US" sz="1600" dirty="0" smtClean="0">
                <a:solidFill>
                  <a:schemeClr val="tx1"/>
                </a:solidFill>
              </a:rPr>
              <a:t> of </a:t>
            </a:r>
            <a:r>
              <a:rPr lang="en-US" sz="1600" b="1" dirty="0" smtClean="0">
                <a:solidFill>
                  <a:schemeClr val="tx1"/>
                </a:solidFill>
              </a:rPr>
              <a:t>NASA Earth observations</a:t>
            </a:r>
            <a:endParaRPr lang="en-US" sz="1600" dirty="0" smtClean="0">
              <a:solidFill>
                <a:schemeClr val="tx1"/>
              </a:solidFill>
            </a:endParaRPr>
          </a:p>
          <a:p>
            <a:pPr marL="176213" indent="-166688">
              <a:spcBef>
                <a:spcPts val="0"/>
              </a:spcBef>
              <a:spcAft>
                <a:spcPts val="800"/>
              </a:spcAft>
              <a:buClrTx/>
            </a:pPr>
            <a:r>
              <a:rPr lang="en-US" sz="1600" dirty="0" smtClean="0">
                <a:solidFill>
                  <a:schemeClr val="tx1"/>
                </a:solidFill>
              </a:rPr>
              <a:t>Address </a:t>
            </a:r>
            <a:r>
              <a:rPr lang="en-US" sz="1600" b="1" dirty="0" smtClean="0">
                <a:solidFill>
                  <a:schemeClr val="tx1"/>
                </a:solidFill>
              </a:rPr>
              <a:t>community concerns </a:t>
            </a:r>
            <a:r>
              <a:rPr lang="en-US" sz="1600" dirty="0" smtClean="0">
                <a:solidFill>
                  <a:schemeClr val="tx1"/>
                </a:solidFill>
              </a:rPr>
              <a:t>relating to decision-making for real-world environmental issues</a:t>
            </a:r>
          </a:p>
          <a:p>
            <a:pPr marL="176213" indent="-166688">
              <a:spcBef>
                <a:spcPts val="0"/>
              </a:spcBef>
              <a:spcAft>
                <a:spcPts val="800"/>
              </a:spcAft>
              <a:buClrTx/>
            </a:pPr>
            <a:r>
              <a:rPr lang="en-US" sz="1600" dirty="0" smtClean="0">
                <a:solidFill>
                  <a:schemeClr val="tx1"/>
                </a:solidFill>
              </a:rPr>
              <a:t>Partner with organizations who can </a:t>
            </a:r>
            <a:r>
              <a:rPr lang="en-US" sz="1600" b="1" dirty="0" smtClean="0">
                <a:solidFill>
                  <a:schemeClr val="tx1"/>
                </a:solidFill>
              </a:rPr>
              <a:t>benefit</a:t>
            </a:r>
            <a:r>
              <a:rPr lang="en-US" sz="1600" dirty="0" smtClean="0">
                <a:solidFill>
                  <a:schemeClr val="tx1"/>
                </a:solidFill>
              </a:rPr>
              <a:t> from using NASA Earth observations to </a:t>
            </a:r>
            <a:r>
              <a:rPr lang="en-US" sz="1600" b="1" dirty="0" smtClean="0">
                <a:solidFill>
                  <a:schemeClr val="tx1"/>
                </a:solidFill>
              </a:rPr>
              <a:t>enhance decision making </a:t>
            </a:r>
            <a:r>
              <a:rPr lang="en-US" sz="1600" dirty="0" smtClean="0">
                <a:solidFill>
                  <a:schemeClr val="tx1"/>
                </a:solidFill>
              </a:rPr>
              <a:t>by </a:t>
            </a:r>
            <a:r>
              <a:rPr lang="en-US" sz="1600" b="1" dirty="0" smtClean="0">
                <a:solidFill>
                  <a:schemeClr val="tx1"/>
                </a:solidFill>
              </a:rPr>
              <a:t>providing decision support tools</a:t>
            </a:r>
          </a:p>
          <a:p>
            <a:pPr marL="176213" indent="-166688">
              <a:spcBef>
                <a:spcPts val="0"/>
              </a:spcBef>
              <a:spcAft>
                <a:spcPts val="800"/>
              </a:spcAft>
              <a:buClrTx/>
            </a:pPr>
            <a:r>
              <a:rPr lang="en-US" sz="1600" dirty="0" smtClean="0">
                <a:solidFill>
                  <a:schemeClr val="tx1"/>
                </a:solidFill>
              </a:rPr>
              <a:t>Align </a:t>
            </a:r>
            <a:r>
              <a:rPr lang="en-US" sz="1600" dirty="0">
                <a:solidFill>
                  <a:schemeClr val="tx1"/>
                </a:solidFill>
              </a:rPr>
              <a:t>with at least one of the nine NASA Applied Sciences Program’s </a:t>
            </a:r>
            <a:r>
              <a:rPr lang="en-US" sz="1600" b="1" dirty="0" smtClean="0">
                <a:solidFill>
                  <a:schemeClr val="tx1"/>
                </a:solidFill>
              </a:rPr>
              <a:t>National Application </a:t>
            </a:r>
            <a:r>
              <a:rPr lang="en-US" sz="1600" dirty="0">
                <a:solidFill>
                  <a:schemeClr val="tx1"/>
                </a:solidFill>
              </a:rPr>
              <a:t>Areas</a:t>
            </a:r>
          </a:p>
          <a:p>
            <a:pPr marL="176213" indent="-166688">
              <a:spcBef>
                <a:spcPts val="0"/>
              </a:spcBef>
              <a:spcAft>
                <a:spcPts val="800"/>
              </a:spcAft>
              <a:buClrTx/>
            </a:pPr>
            <a:r>
              <a:rPr lang="en-US" sz="1600" dirty="0" smtClean="0">
                <a:solidFill>
                  <a:schemeClr val="tx1"/>
                </a:solidFill>
              </a:rPr>
              <a:t>Incorporate teams </a:t>
            </a:r>
            <a:r>
              <a:rPr lang="en-US" sz="1600" dirty="0">
                <a:solidFill>
                  <a:schemeClr val="tx1"/>
                </a:solidFill>
              </a:rPr>
              <a:t>with </a:t>
            </a:r>
            <a:r>
              <a:rPr lang="en-US" sz="1600" b="1" dirty="0">
                <a:solidFill>
                  <a:schemeClr val="tx1"/>
                </a:solidFill>
              </a:rPr>
              <a:t>diverse </a:t>
            </a:r>
            <a:r>
              <a:rPr lang="en-US" sz="1600" b="1" dirty="0" smtClean="0">
                <a:solidFill>
                  <a:schemeClr val="tx1"/>
                </a:solidFill>
              </a:rPr>
              <a:t>academic backgrounds</a:t>
            </a:r>
            <a:endParaRPr lang="en-US" sz="1600" b="1" dirty="0">
              <a:solidFill>
                <a:schemeClr val="tx1"/>
              </a:solidFill>
            </a:endParaRPr>
          </a:p>
        </p:txBody>
      </p:sp>
      <p:pic>
        <p:nvPicPr>
          <p:cNvPr id="7" name="Picture 6" descr="C:\Users\ningchen\Downloads\LUCISFinalResult.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14115" y="2154688"/>
            <a:ext cx="2222037" cy="3179312"/>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21484" y="5417166"/>
            <a:ext cx="2214668" cy="884257"/>
          </a:xfrm>
          <a:prstGeom prst="rect">
            <a:avLst/>
          </a:prstGeom>
          <a:ln w="19050">
            <a:solidFill>
              <a:schemeClr val="bg1"/>
            </a:solidFill>
          </a:ln>
          <a:effectLst>
            <a:outerShdw blurRad="292100" dist="139700" dir="2700000" algn="tl" rotWithShape="0">
              <a:srgbClr val="333333">
                <a:alpha val="65000"/>
              </a:srgbClr>
            </a:outerShdw>
          </a:effectLst>
        </p:spPr>
      </p:pic>
      <p:grpSp>
        <p:nvGrpSpPr>
          <p:cNvPr id="17" name="Group 16"/>
          <p:cNvGrpSpPr/>
          <p:nvPr/>
        </p:nvGrpSpPr>
        <p:grpSpPr>
          <a:xfrm>
            <a:off x="914400" y="1575154"/>
            <a:ext cx="7086600" cy="482246"/>
            <a:chOff x="1295400" y="5715000"/>
            <a:chExt cx="7086600" cy="609600"/>
          </a:xfrm>
        </p:grpSpPr>
        <p:sp>
          <p:nvSpPr>
            <p:cNvPr id="18" name="Rectangle 17"/>
            <p:cNvSpPr/>
            <p:nvPr/>
          </p:nvSpPr>
          <p:spPr>
            <a:xfrm>
              <a:off x="1371599" y="5772151"/>
              <a:ext cx="7010401" cy="495300"/>
            </a:xfrm>
            <a:prstGeom prst="rect">
              <a:avLst/>
            </a:prstGeom>
            <a:solidFill>
              <a:srgbClr val="9995A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457200" marR="0" lvl="0" indent="0" defTabSz="913544"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prstClr val="black"/>
                  </a:solidFill>
                  <a:effectLst/>
                  <a:uLnTx/>
                  <a:uFillTx/>
                  <a:ea typeface="+mn-ea"/>
                  <a:cs typeface="+mn-cs"/>
                </a:rPr>
                <a:t>350+ </a:t>
              </a:r>
              <a:r>
                <a:rPr kumimoji="0" lang="en-US" sz="2000" b="1" i="1" u="none" strike="noStrike" kern="0" cap="none" spc="0" normalizeH="0" baseline="0" noProof="0" dirty="0">
                  <a:ln>
                    <a:noFill/>
                  </a:ln>
                  <a:solidFill>
                    <a:prstClr val="black"/>
                  </a:solidFill>
                  <a:effectLst/>
                  <a:uLnTx/>
                  <a:uFillTx/>
                  <a:ea typeface="+mn-ea"/>
                  <a:cs typeface="+mn-cs"/>
                </a:rPr>
                <a:t>Participants </a:t>
              </a:r>
              <a:r>
                <a:rPr kumimoji="0" lang="en-US" sz="2000" b="1" i="1" u="none" strike="noStrike" kern="0" cap="none" spc="0" normalizeH="0" baseline="0" noProof="0" dirty="0" smtClean="0">
                  <a:ln>
                    <a:noFill/>
                  </a:ln>
                  <a:solidFill>
                    <a:prstClr val="black"/>
                  </a:solidFill>
                  <a:effectLst/>
                  <a:uLnTx/>
                  <a:uFillTx/>
                  <a:ea typeface="+mn-ea"/>
                  <a:cs typeface="+mn-cs"/>
                </a:rPr>
                <a:t>Conducting 80+ </a:t>
              </a:r>
              <a:r>
                <a:rPr kumimoji="0" lang="en-US" sz="2000" b="1" i="1" u="none" strike="noStrike" kern="0" cap="none" spc="0" normalizeH="0" baseline="0" noProof="0" dirty="0">
                  <a:ln>
                    <a:noFill/>
                  </a:ln>
                  <a:solidFill>
                    <a:prstClr val="black"/>
                  </a:solidFill>
                  <a:effectLst/>
                  <a:uLnTx/>
                  <a:uFillTx/>
                  <a:ea typeface="+mn-ea"/>
                  <a:cs typeface="+mn-cs"/>
                </a:rPr>
                <a:t>Projects Per Year</a:t>
              </a:r>
              <a:endParaRPr kumimoji="0" lang="en-US" sz="2000" b="1" i="0" u="none" strike="noStrike" kern="0" cap="none" spc="0" normalizeH="0" baseline="0" noProof="0" dirty="0">
                <a:ln>
                  <a:noFill/>
                </a:ln>
                <a:solidFill>
                  <a:prstClr val="black"/>
                </a:solidFill>
                <a:effectLst/>
                <a:uLnTx/>
                <a:uFillTx/>
                <a:ea typeface="+mn-ea"/>
                <a:cs typeface="+mn-cs"/>
              </a:endParaRPr>
            </a:p>
          </p:txBody>
        </p:sp>
        <p:sp>
          <p:nvSpPr>
            <p:cNvPr id="19" name="Rectangle 18"/>
            <p:cNvSpPr/>
            <p:nvPr/>
          </p:nvSpPr>
          <p:spPr>
            <a:xfrm>
              <a:off x="1295400" y="5715000"/>
              <a:ext cx="457200" cy="609600"/>
            </a:xfrm>
            <a:prstGeom prst="rect">
              <a:avLst/>
            </a:prstGeom>
            <a:solidFill>
              <a:srgbClr val="3E96A8"/>
            </a:solidFill>
            <a:ln w="25400" cap="flat" cmpd="sng" algn="ctr">
              <a:solidFill>
                <a:srgbClr val="3E96A8"/>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white"/>
                  </a:solidFill>
                  <a:effectLst/>
                  <a:uLnTx/>
                  <a:uFillTx/>
                  <a:latin typeface="Calibri"/>
                  <a:ea typeface="+mn-ea"/>
                  <a:cs typeface="+mn-cs"/>
                </a:rPr>
                <a:t>&gt;</a:t>
              </a:r>
            </a:p>
          </p:txBody>
        </p:sp>
      </p:grpSp>
      <p:sp>
        <p:nvSpPr>
          <p:cNvPr id="20" name="Rounded Rectangle 19"/>
          <p:cNvSpPr/>
          <p:nvPr/>
        </p:nvSpPr>
        <p:spPr>
          <a:xfrm>
            <a:off x="449389" y="5640598"/>
            <a:ext cx="5943600" cy="478908"/>
          </a:xfrm>
          <a:prstGeom prst="roundRect">
            <a:avLst/>
          </a:prstGeom>
          <a:solidFill>
            <a:srgbClr val="FADF82"/>
          </a:solidFill>
          <a:ln w="127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18824">
              <a:defRPr/>
            </a:pPr>
            <a:r>
              <a:rPr lang="en-US" sz="2000" b="1" i="1" dirty="0" smtClean="0">
                <a:solidFill>
                  <a:schemeClr val="tx1"/>
                </a:solidFill>
              </a:rPr>
              <a:t>Rapid Feasibility &amp; Implementation: 10 Weeks</a:t>
            </a:r>
            <a:endParaRPr lang="en-US" sz="2000" b="1" i="1" dirty="0">
              <a:solidFill>
                <a:schemeClr val="tx1"/>
              </a:solidFill>
            </a:endParaRPr>
          </a:p>
        </p:txBody>
      </p:sp>
    </p:spTree>
    <p:extLst>
      <p:ext uri="{BB962C8B-B14F-4D97-AF65-F5344CB8AC3E}">
        <p14:creationId xmlns:p14="http://schemas.microsoft.com/office/powerpoint/2010/main" val="23013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39" r="3538"/>
          <a:stretch/>
        </p:blipFill>
        <p:spPr>
          <a:xfrm>
            <a:off x="152399" y="1143000"/>
            <a:ext cx="8839201" cy="5219867"/>
          </a:xfrm>
          <a:prstGeom prst="rect">
            <a:avLst/>
          </a:prstGeom>
          <a:ln>
            <a:noFill/>
          </a:ln>
        </p:spPr>
      </p:pic>
      <p:sp>
        <p:nvSpPr>
          <p:cNvPr id="6" name="Title 1"/>
          <p:cNvSpPr txBox="1">
            <a:spLocks/>
          </p:cNvSpPr>
          <p:nvPr/>
        </p:nvSpPr>
        <p:spPr>
          <a:xfrm>
            <a:off x="454152" y="381000"/>
            <a:ext cx="8534400" cy="758952"/>
          </a:xfrm>
          <a:prstGeom prst="rect">
            <a:avLst/>
          </a:prstGeom>
        </p:spPr>
        <p:txBody>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3200" dirty="0" smtClean="0"/>
              <a:t>NASA Earth Observations</a:t>
            </a:r>
            <a:endParaRPr lang="en-US" sz="3200" dirty="0"/>
          </a:p>
        </p:txBody>
      </p:sp>
    </p:spTree>
    <p:extLst>
      <p:ext uri="{BB962C8B-B14F-4D97-AF65-F5344CB8AC3E}">
        <p14:creationId xmlns:p14="http://schemas.microsoft.com/office/powerpoint/2010/main" val="2430081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4510</TotalTime>
  <Words>1109</Words>
  <Application>Microsoft Office PowerPoint</Application>
  <PresentationFormat>On-screen Show (4:3)</PresentationFormat>
  <Paragraphs>229</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Century Gothic</vt:lpstr>
      <vt:lpstr>Questrial</vt:lpstr>
      <vt:lpstr>Webdings</vt:lpstr>
      <vt:lpstr>Wingdings</vt:lpstr>
      <vt:lpstr>Wingdings 2</vt:lpstr>
      <vt:lpstr>Civic</vt:lpstr>
      <vt:lpstr>DEVELOP National Program</vt:lpstr>
      <vt:lpstr>NASA Organization</vt:lpstr>
      <vt:lpstr>NASA Applied Sciences Program</vt:lpstr>
      <vt:lpstr>Applied Sciences’ Capacity Building</vt:lpstr>
      <vt:lpstr>What is DEVELOP?</vt:lpstr>
      <vt:lpstr>DEVELOP Node Locations</vt:lpstr>
      <vt:lpstr>DEVELOP’s Mission, Vision &amp; Core Values</vt:lpstr>
      <vt:lpstr>Project Characteristics</vt:lpstr>
      <vt:lpstr>PowerPoint Presentation</vt:lpstr>
      <vt:lpstr>Participant Eligibility</vt:lpstr>
      <vt:lpstr>Dual-Capacity Building</vt:lpstr>
      <vt:lpstr>Fall 2016 Portfolio</vt:lpstr>
      <vt:lpstr>Louisiana Ecological Forecasting</vt:lpstr>
      <vt:lpstr>Africa Great Lakes Weather</vt:lpstr>
      <vt:lpstr>Your Project</vt:lpstr>
      <vt:lpstr>Participant Opportunities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DEVELOP-13</cp:lastModifiedBy>
  <cp:revision>335</cp:revision>
  <cp:lastPrinted>2015-09-08T16:11:35Z</cp:lastPrinted>
  <dcterms:created xsi:type="dcterms:W3CDTF">2013-12-31T00:35:50Z</dcterms:created>
  <dcterms:modified xsi:type="dcterms:W3CDTF">2016-11-04T15:36:47Z</dcterms:modified>
</cp:coreProperties>
</file>