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2" clrIdx="0">
    <p:extLst/>
  </p:cmAuthor>
  <p:cmAuthor id="2" name="Vishal Arya" initials="" lastIdx="12" clrIdx="1"/>
  <p:cmAuthor id="3" name="Fenn, Teresa E. (LARC-E3)[SSAI DEVELOP]" initials="FTE(D" lastIdx="5" clrIdx="2">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1920" y="-321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ounded Rectangle 1061"/>
          <p:cNvSpPr/>
          <p:nvPr/>
        </p:nvSpPr>
        <p:spPr>
          <a:xfrm>
            <a:off x="789678" y="16706595"/>
            <a:ext cx="16836490" cy="4003483"/>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en-US" dirty="0"/>
              <a:t>NASA Jet Propulsion Laboratory</a:t>
            </a:r>
          </a:p>
        </p:txBody>
      </p:sp>
      <p:sp>
        <p:nvSpPr>
          <p:cNvPr id="4" name="Text Placeholder 3"/>
          <p:cNvSpPr>
            <a:spLocks noGrp="1"/>
          </p:cNvSpPr>
          <p:nvPr>
            <p:ph type="body" sz="quarter" idx="11"/>
          </p:nvPr>
        </p:nvSpPr>
        <p:spPr/>
        <p:txBody>
          <a:bodyPr/>
          <a:lstStyle/>
          <a:p>
            <a:r>
              <a:rPr lang="en-US" dirty="0"/>
              <a:t>Ground </a:t>
            </a:r>
            <a:r>
              <a:rPr lang="en-US" dirty="0" err="1"/>
              <a:t>Truthing</a:t>
            </a:r>
            <a:r>
              <a:rPr lang="en-US" dirty="0"/>
              <a:t> Satellite Observations of Wastewater Plumes and Their Biological Impact in Santa Monica Bay, California</a:t>
            </a:r>
          </a:p>
        </p:txBody>
      </p:sp>
      <p:sp>
        <p:nvSpPr>
          <p:cNvPr id="5" name="Text Placeholder 4"/>
          <p:cNvSpPr>
            <a:spLocks noGrp="1"/>
          </p:cNvSpPr>
          <p:nvPr>
            <p:ph type="body" sz="quarter" idx="10"/>
          </p:nvPr>
        </p:nvSpPr>
        <p:spPr/>
        <p:txBody>
          <a:bodyPr/>
          <a:lstStyle/>
          <a:p>
            <a:r>
              <a:rPr lang="en-US" dirty="0" smtClean="0"/>
              <a:t>Los Angeles </a:t>
            </a:r>
            <a:r>
              <a:rPr lang="en-US" dirty="0" smtClean="0"/>
              <a:t>Oceans II</a:t>
            </a:r>
            <a:endParaRPr lang="en-US" dirty="0"/>
          </a:p>
        </p:txBody>
      </p:sp>
      <p:sp>
        <p:nvSpPr>
          <p:cNvPr id="9" name="Text Placeholder 16"/>
          <p:cNvSpPr txBox="1">
            <a:spLocks/>
          </p:cNvSpPr>
          <p:nvPr/>
        </p:nvSpPr>
        <p:spPr>
          <a:xfrm>
            <a:off x="854037" y="34182215"/>
            <a:ext cx="7379368" cy="7130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Lindsay </a:t>
            </a:r>
            <a:r>
              <a:rPr lang="en-US" dirty="0" err="1" smtClean="0"/>
              <a:t>Almaleh</a:t>
            </a:r>
            <a:r>
              <a:rPr lang="en-US" dirty="0" smtClean="0"/>
              <a:t>,, </a:t>
            </a:r>
            <a:r>
              <a:rPr lang="en-US" dirty="0" smtClean="0"/>
              <a:t>Rebecca Trinh (Team Lead)</a:t>
            </a:r>
          </a:p>
        </p:txBody>
      </p:sp>
      <p:sp>
        <p:nvSpPr>
          <p:cNvPr id="10" name="Text Placeholder 16"/>
          <p:cNvSpPr txBox="1">
            <a:spLocks/>
          </p:cNvSpPr>
          <p:nvPr/>
        </p:nvSpPr>
        <p:spPr>
          <a:xfrm>
            <a:off x="6289481" y="33548083"/>
            <a:ext cx="8229600" cy="71071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Hyperion </a:t>
            </a:r>
            <a:r>
              <a:rPr lang="en-US" dirty="0" smtClean="0"/>
              <a:t>Water Reclamation Plant,</a:t>
            </a:r>
          </a:p>
          <a:p>
            <a:pPr algn="ctr"/>
            <a:r>
              <a:rPr lang="en-US" dirty="0" smtClean="0"/>
              <a:t>City </a:t>
            </a:r>
            <a:r>
              <a:rPr lang="en-US" dirty="0" smtClean="0"/>
              <a:t>Of Los Angeles</a:t>
            </a:r>
          </a:p>
        </p:txBody>
      </p:sp>
      <p:sp>
        <p:nvSpPr>
          <p:cNvPr id="11" name="Text Placeholder 16"/>
          <p:cNvSpPr txBox="1">
            <a:spLocks/>
          </p:cNvSpPr>
          <p:nvPr/>
        </p:nvSpPr>
        <p:spPr>
          <a:xfrm>
            <a:off x="13449419" y="30010892"/>
            <a:ext cx="13296781" cy="436217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10000"/>
              </a:lnSpc>
            </a:pPr>
            <a:r>
              <a:rPr lang="en-US" dirty="0"/>
              <a:t>We would like to thank our science </a:t>
            </a:r>
            <a:r>
              <a:rPr lang="en-US" dirty="0" smtClean="0"/>
              <a:t>advisors, Ben </a:t>
            </a:r>
            <a:r>
              <a:rPr lang="en-US" dirty="0"/>
              <a:t>Holt and Michelle Gierach </a:t>
            </a:r>
            <a:r>
              <a:rPr lang="en-US" dirty="0" smtClean="0"/>
              <a:t>(NASA JPL) </a:t>
            </a:r>
            <a:r>
              <a:rPr lang="en-US" dirty="0"/>
              <a:t>for assisting us </a:t>
            </a:r>
            <a:r>
              <a:rPr lang="en-US" dirty="0" smtClean="0"/>
              <a:t>in data </a:t>
            </a:r>
            <a:r>
              <a:rPr lang="en-US" dirty="0"/>
              <a:t>retrieval </a:t>
            </a:r>
            <a:r>
              <a:rPr lang="en-US" dirty="0" smtClean="0"/>
              <a:t>and </a:t>
            </a:r>
            <a:r>
              <a:rPr lang="en-US" dirty="0"/>
              <a:t>analysis.  </a:t>
            </a:r>
            <a:endParaRPr lang="en-US" dirty="0" smtClean="0"/>
          </a:p>
          <a:p>
            <a:pPr algn="just">
              <a:lnSpc>
                <a:spcPct val="110000"/>
              </a:lnSpc>
            </a:pPr>
            <a:r>
              <a:rPr lang="en-US" dirty="0"/>
              <a:t>We would like to acknowledge our project partners: Curtis Cash, Ashley Booth, and Mas </a:t>
            </a:r>
            <a:r>
              <a:rPr lang="en-US" dirty="0" err="1"/>
              <a:t>Dojiri</a:t>
            </a:r>
            <a:r>
              <a:rPr lang="en-US" dirty="0"/>
              <a:t> at the Hyperion </a:t>
            </a:r>
            <a:r>
              <a:rPr lang="en-US" dirty="0" smtClean="0"/>
              <a:t>Water Reclamation </a:t>
            </a:r>
            <a:r>
              <a:rPr lang="en-US" dirty="0"/>
              <a:t>Plant. We would also like to thank Cedric </a:t>
            </a:r>
            <a:r>
              <a:rPr lang="en-US" dirty="0" err="1"/>
              <a:t>Fichot</a:t>
            </a:r>
            <a:r>
              <a:rPr lang="en-US" dirty="0"/>
              <a:t>, </a:t>
            </a:r>
            <a:r>
              <a:rPr lang="en-US" dirty="0" smtClean="0"/>
              <a:t>Jayme Smith of USC, and Carter </a:t>
            </a:r>
            <a:r>
              <a:rPr lang="en-US" dirty="0" err="1" smtClean="0"/>
              <a:t>Ohlmann</a:t>
            </a:r>
            <a:r>
              <a:rPr lang="en-US" dirty="0" smtClean="0"/>
              <a:t> of UCSB </a:t>
            </a:r>
            <a:r>
              <a:rPr lang="en-US" dirty="0"/>
              <a:t>for the use of their auxiliary data, along with the NASA DEVELOP Program, have made this project possible. </a:t>
            </a:r>
            <a:endParaRPr lang="en-US" dirty="0" smtClean="0"/>
          </a:p>
          <a:p>
            <a:pPr algn="just">
              <a:lnSpc>
                <a:spcPct val="110000"/>
              </a:lnSpc>
            </a:pPr>
            <a:r>
              <a:rPr lang="en-US" dirty="0" smtClean="0"/>
              <a:t>We </a:t>
            </a:r>
            <a:r>
              <a:rPr lang="en-US" dirty="0" smtClean="0"/>
              <a:t>would lastly like to thank </a:t>
            </a:r>
            <a:r>
              <a:rPr lang="en-US" dirty="0" smtClean="0"/>
              <a:t>Mark Barker, Christine Rains, </a:t>
            </a:r>
            <a:r>
              <a:rPr lang="en-US" dirty="0" smtClean="0"/>
              <a:t>and Jack Pan, contributors on </a:t>
            </a:r>
            <a:r>
              <a:rPr lang="en-US" dirty="0" smtClean="0"/>
              <a:t>earlier</a:t>
            </a:r>
            <a:r>
              <a:rPr lang="en-US" dirty="0" smtClean="0"/>
              <a:t> phases </a:t>
            </a:r>
            <a:r>
              <a:rPr lang="en-US" dirty="0" smtClean="0"/>
              <a:t>of this project.</a:t>
            </a:r>
            <a:endParaRPr lang="en-US" dirty="0"/>
          </a:p>
        </p:txBody>
      </p:sp>
      <p:sp>
        <p:nvSpPr>
          <p:cNvPr id="12" name="Text Placeholder 16"/>
          <p:cNvSpPr txBox="1">
            <a:spLocks/>
          </p:cNvSpPr>
          <p:nvPr/>
        </p:nvSpPr>
        <p:spPr>
          <a:xfrm>
            <a:off x="18251200" y="22423740"/>
            <a:ext cx="8229600" cy="562935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endParaRPr lang="en-US" dirty="0" smtClean="0"/>
          </a:p>
        </p:txBody>
      </p:sp>
      <p:sp>
        <p:nvSpPr>
          <p:cNvPr id="6" name="Text Placeholder 16"/>
          <p:cNvSpPr txBox="1">
            <a:spLocks/>
          </p:cNvSpPr>
          <p:nvPr/>
        </p:nvSpPr>
        <p:spPr>
          <a:xfrm>
            <a:off x="914400" y="6269159"/>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10000"/>
              </a:lnSpc>
            </a:pPr>
            <a:endParaRPr lang="en-US" dirty="0" smtClean="0">
              <a:latin typeface="+mj-lt"/>
            </a:endParaRPr>
          </a:p>
        </p:txBody>
      </p:sp>
      <p:sp>
        <p:nvSpPr>
          <p:cNvPr id="15" name="Text Placeholder 16"/>
          <p:cNvSpPr txBox="1">
            <a:spLocks/>
          </p:cNvSpPr>
          <p:nvPr/>
        </p:nvSpPr>
        <p:spPr>
          <a:xfrm>
            <a:off x="18059399" y="5932259"/>
            <a:ext cx="84582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r>
              <a:rPr lang="en-US" b="1" dirty="0" smtClean="0"/>
              <a:t>Coordinate </a:t>
            </a:r>
            <a:r>
              <a:rPr lang="en-US" dirty="0" smtClean="0"/>
              <a:t>with the Hyperion </a:t>
            </a:r>
            <a:r>
              <a:rPr lang="en-US" dirty="0" smtClean="0"/>
              <a:t>Water Reclamation Plant research </a:t>
            </a:r>
            <a:r>
              <a:rPr lang="en-US" dirty="0" smtClean="0"/>
              <a:t>team in obtaining in-situ readings taken in the LA Basin</a:t>
            </a:r>
            <a:endParaRPr lang="en-US" b="1" dirty="0" smtClean="0"/>
          </a:p>
          <a:p>
            <a:pPr marL="347663" indent="-347663" algn="just"/>
            <a:r>
              <a:rPr lang="en-US" b="1" dirty="0" smtClean="0"/>
              <a:t>Combine and Compare</a:t>
            </a:r>
            <a:r>
              <a:rPr lang="en-US" dirty="0" smtClean="0"/>
              <a:t> </a:t>
            </a:r>
            <a:r>
              <a:rPr lang="en-US" dirty="0"/>
              <a:t>NASA Earth </a:t>
            </a:r>
            <a:r>
              <a:rPr lang="en-US" dirty="0" smtClean="0"/>
              <a:t>observations </a:t>
            </a:r>
            <a:r>
              <a:rPr lang="en-US" dirty="0"/>
              <a:t>and </a:t>
            </a:r>
            <a:r>
              <a:rPr lang="en-US" dirty="0" smtClean="0"/>
              <a:t>i</a:t>
            </a:r>
            <a:r>
              <a:rPr lang="en-US" i="1" dirty="0" smtClean="0"/>
              <a:t>n </a:t>
            </a:r>
            <a:r>
              <a:rPr lang="en-US" i="1" dirty="0"/>
              <a:t>situ</a:t>
            </a:r>
            <a:r>
              <a:rPr lang="en-US" dirty="0"/>
              <a:t> </a:t>
            </a:r>
            <a:r>
              <a:rPr lang="en-US" dirty="0" smtClean="0"/>
              <a:t>readings </a:t>
            </a:r>
            <a:r>
              <a:rPr lang="en-US" dirty="0"/>
              <a:t>taken during the </a:t>
            </a:r>
            <a:r>
              <a:rPr lang="en-US" dirty="0" smtClean="0"/>
              <a:t>diversion event to determine validity.</a:t>
            </a:r>
            <a:endParaRPr lang="en-US" dirty="0" smtClean="0"/>
          </a:p>
          <a:p>
            <a:pPr marL="347663" indent="-347663" algn="just"/>
            <a:r>
              <a:rPr lang="en-US" b="1" dirty="0"/>
              <a:t>D</a:t>
            </a:r>
            <a:r>
              <a:rPr lang="en-US" b="1" dirty="0" smtClean="0"/>
              <a:t>etermine</a:t>
            </a:r>
            <a:r>
              <a:rPr lang="en-US" dirty="0" smtClean="0"/>
              <a:t> </a:t>
            </a:r>
            <a:r>
              <a:rPr lang="en-US" dirty="0"/>
              <a:t>whether the expelled effluent </a:t>
            </a:r>
            <a:r>
              <a:rPr lang="en-US" dirty="0" smtClean="0"/>
              <a:t>has</a:t>
            </a:r>
            <a:r>
              <a:rPr lang="en-US" dirty="0" smtClean="0"/>
              <a:t> </a:t>
            </a:r>
            <a:r>
              <a:rPr lang="en-US" dirty="0"/>
              <a:t>negatively </a:t>
            </a:r>
            <a:r>
              <a:rPr lang="en-US" dirty="0" smtClean="0"/>
              <a:t>impacted </a:t>
            </a:r>
            <a:r>
              <a:rPr lang="en-US" dirty="0"/>
              <a:t>the </a:t>
            </a:r>
            <a:r>
              <a:rPr lang="en-US" dirty="0" smtClean="0"/>
              <a:t>local ecosystem </a:t>
            </a:r>
            <a:r>
              <a:rPr lang="en-US" dirty="0"/>
              <a:t>or </a:t>
            </a:r>
            <a:r>
              <a:rPr lang="en-US" dirty="0" smtClean="0"/>
              <a:t>washed </a:t>
            </a:r>
            <a:r>
              <a:rPr lang="en-US" dirty="0"/>
              <a:t>ashore to potentially </a:t>
            </a:r>
            <a:r>
              <a:rPr lang="en-US" dirty="0" smtClean="0"/>
              <a:t>contaminate beaches</a:t>
            </a:r>
          </a:p>
          <a:p>
            <a:pPr marL="347663" indent="-347663" algn="just"/>
            <a:r>
              <a:rPr lang="en-US" b="1" dirty="0" smtClean="0"/>
              <a:t>Publish </a:t>
            </a:r>
            <a:r>
              <a:rPr lang="en-US" dirty="0" smtClean="0"/>
              <a:t>results in a journal, and Hyperion’s technical report.</a:t>
            </a:r>
            <a:endParaRPr lang="en-US" b="1" dirty="0"/>
          </a:p>
          <a:p>
            <a:pPr marL="347663" indent="-347663" algn="just"/>
            <a:endParaRPr lang="en-US" dirty="0">
              <a:latin typeface="+mj-lt"/>
            </a:endParaRPr>
          </a:p>
        </p:txBody>
      </p:sp>
      <p:sp>
        <p:nvSpPr>
          <p:cNvPr id="16" name="TextBox 15"/>
          <p:cNvSpPr txBox="1"/>
          <p:nvPr/>
        </p:nvSpPr>
        <p:spPr>
          <a:xfrm>
            <a:off x="951527" y="490295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7999" y="521571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789678" y="11296391"/>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14358" y="1080987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51200" y="170176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685800" y="21244776"/>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071378" y="2130363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3511368" y="2893909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7900726" y="28989297"/>
            <a:ext cx="462626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04095" y="2905223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269677"/>
            <a:ext cx="25603200" cy="1330755"/>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Rebecca Trinh (Project Lead</a:t>
            </a:r>
            <a:r>
              <a:rPr lang="en-US" dirty="0" smtClean="0"/>
              <a:t>) &amp; </a:t>
            </a:r>
            <a:r>
              <a:rPr lang="en-US" dirty="0" smtClean="0"/>
              <a:t>Lindsay </a:t>
            </a:r>
            <a:r>
              <a:rPr lang="en-US" dirty="0" err="1" smtClean="0"/>
              <a:t>Almaleh</a:t>
            </a:r>
            <a:endParaRPr lang="en-US" dirty="0" smtClean="0"/>
          </a:p>
          <a:p>
            <a:r>
              <a:rPr lang="en-US" sz="2400" dirty="0" smtClean="0"/>
              <a:t>DEVELOP </a:t>
            </a:r>
            <a:r>
              <a:rPr lang="en-US" sz="2400" dirty="0" smtClean="0"/>
              <a:t>National Program at NASA Jet Propulsion Laboratory</a:t>
            </a:r>
            <a:endParaRPr lang="en-US" sz="240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9127" y="18781238"/>
            <a:ext cx="1966019" cy="147997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2773" y="19007243"/>
            <a:ext cx="2481829" cy="1300203"/>
          </a:xfrm>
          <a:prstGeom prst="rect">
            <a:avLst/>
          </a:prstGeom>
        </p:spPr>
      </p:pic>
      <p:sp>
        <p:nvSpPr>
          <p:cNvPr id="39" name="Rounded Rectangle 38"/>
          <p:cNvSpPr/>
          <p:nvPr/>
        </p:nvSpPr>
        <p:spPr>
          <a:xfrm>
            <a:off x="900949" y="13370228"/>
            <a:ext cx="4069659" cy="1239365"/>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Landsat-8, TIR </a:t>
            </a:r>
            <a:r>
              <a:rPr lang="en-US" sz="3200" b="1" dirty="0" smtClean="0"/>
              <a:t>, OLI</a:t>
            </a:r>
          </a:p>
          <a:p>
            <a:pPr algn="ctr"/>
            <a:r>
              <a:rPr lang="en-US" sz="3200" b="1" dirty="0"/>
              <a:t>Aqua, MODIS</a:t>
            </a:r>
          </a:p>
          <a:p>
            <a:pPr algn="ctr"/>
            <a:endParaRPr lang="en-US" sz="3200" b="1" dirty="0" smtClean="0"/>
          </a:p>
        </p:txBody>
      </p:sp>
      <p:sp>
        <p:nvSpPr>
          <p:cNvPr id="43" name="Rounded Rectangle 42"/>
          <p:cNvSpPr/>
          <p:nvPr/>
        </p:nvSpPr>
        <p:spPr>
          <a:xfrm>
            <a:off x="5910098" y="12722538"/>
            <a:ext cx="3801980" cy="1653692"/>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Chlorophyll-a</a:t>
            </a:r>
          </a:p>
          <a:p>
            <a:pPr algn="ctr"/>
            <a:r>
              <a:rPr lang="en-US" sz="3200" b="1" dirty="0" smtClean="0"/>
              <a:t>Surface Sediment</a:t>
            </a:r>
          </a:p>
          <a:p>
            <a:pPr algn="ctr"/>
            <a:r>
              <a:rPr lang="en-US" sz="3200" b="1" dirty="0" smtClean="0"/>
              <a:t>Turbidity </a:t>
            </a:r>
          </a:p>
          <a:p>
            <a:pPr algn="ctr"/>
            <a:endParaRPr lang="en-US" sz="3200" dirty="0"/>
          </a:p>
        </p:txBody>
      </p:sp>
      <p:sp>
        <p:nvSpPr>
          <p:cNvPr id="44" name="Rounded Rectangle 43"/>
          <p:cNvSpPr/>
          <p:nvPr/>
        </p:nvSpPr>
        <p:spPr>
          <a:xfrm>
            <a:off x="5887885" y="14523128"/>
            <a:ext cx="3801979" cy="124746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Sea Surface Temperature</a:t>
            </a:r>
          </a:p>
          <a:p>
            <a:pPr algn="ctr"/>
            <a:endParaRPr lang="en-US" sz="3200" dirty="0"/>
          </a:p>
        </p:txBody>
      </p:sp>
      <p:sp>
        <p:nvSpPr>
          <p:cNvPr id="45" name="Rounded Rectangle 44"/>
          <p:cNvSpPr/>
          <p:nvPr/>
        </p:nvSpPr>
        <p:spPr>
          <a:xfrm>
            <a:off x="868334" y="15861758"/>
            <a:ext cx="4895850" cy="701555"/>
          </a:xfrm>
          <a:prstGeom prst="roundRect">
            <a:avLst/>
          </a:prstGeom>
          <a:solidFill>
            <a:schemeClr val="accent3">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i="1" dirty="0" smtClean="0"/>
              <a:t>In </a:t>
            </a:r>
            <a:r>
              <a:rPr lang="en-US" sz="3200" b="1" i="1" dirty="0"/>
              <a:t>S</a:t>
            </a:r>
            <a:r>
              <a:rPr lang="en-US" sz="3200" b="1" i="1" dirty="0" smtClean="0"/>
              <a:t>itu </a:t>
            </a:r>
            <a:r>
              <a:rPr lang="en-US" sz="3200" b="1" dirty="0" smtClean="0"/>
              <a:t>Measurements</a:t>
            </a:r>
          </a:p>
          <a:p>
            <a:pPr algn="ctr"/>
            <a:endParaRPr lang="en-US" sz="3200" dirty="0"/>
          </a:p>
        </p:txBody>
      </p:sp>
      <p:sp>
        <p:nvSpPr>
          <p:cNvPr id="49" name="TextBox 48"/>
          <p:cNvSpPr txBox="1"/>
          <p:nvPr/>
        </p:nvSpPr>
        <p:spPr>
          <a:xfrm>
            <a:off x="21122402" y="18700637"/>
            <a:ext cx="1758815" cy="584775"/>
          </a:xfrm>
          <a:prstGeom prst="rect">
            <a:avLst/>
          </a:prstGeom>
          <a:noFill/>
        </p:spPr>
        <p:txBody>
          <a:bodyPr wrap="none" rtlCol="0">
            <a:spAutoFit/>
          </a:bodyPr>
          <a:lstStyle/>
          <a:p>
            <a:r>
              <a:rPr lang="en-US" sz="3200" dirty="0" smtClean="0"/>
              <a:t>Landsat-8</a:t>
            </a:r>
            <a:endParaRPr lang="en-US" sz="3200" dirty="0"/>
          </a:p>
        </p:txBody>
      </p:sp>
      <p:sp>
        <p:nvSpPr>
          <p:cNvPr id="52" name="TextBox 51"/>
          <p:cNvSpPr txBox="1"/>
          <p:nvPr/>
        </p:nvSpPr>
        <p:spPr>
          <a:xfrm>
            <a:off x="23285166" y="20250673"/>
            <a:ext cx="2542684" cy="584775"/>
          </a:xfrm>
          <a:prstGeom prst="rect">
            <a:avLst/>
          </a:prstGeom>
          <a:noFill/>
        </p:spPr>
        <p:txBody>
          <a:bodyPr wrap="none" rtlCol="0">
            <a:spAutoFit/>
          </a:bodyPr>
          <a:lstStyle/>
          <a:p>
            <a:r>
              <a:rPr lang="en-US" sz="3200" dirty="0" smtClean="0"/>
              <a:t>Aqua, MODIS</a:t>
            </a:r>
            <a:endParaRPr lang="en-US" sz="3200" dirty="0"/>
          </a:p>
        </p:txBody>
      </p:sp>
      <p:sp>
        <p:nvSpPr>
          <p:cNvPr id="53" name="TextBox 52"/>
          <p:cNvSpPr txBox="1"/>
          <p:nvPr/>
        </p:nvSpPr>
        <p:spPr>
          <a:xfrm>
            <a:off x="19405416" y="20293220"/>
            <a:ext cx="2478564" cy="584775"/>
          </a:xfrm>
          <a:prstGeom prst="rect">
            <a:avLst/>
          </a:prstGeom>
          <a:noFill/>
        </p:spPr>
        <p:txBody>
          <a:bodyPr wrap="none" rtlCol="0">
            <a:spAutoFit/>
          </a:bodyPr>
          <a:lstStyle/>
          <a:p>
            <a:r>
              <a:rPr lang="en-US" sz="3200" dirty="0" smtClean="0"/>
              <a:t>Terra, ASTER</a:t>
            </a:r>
            <a:endParaRPr lang="en-US" sz="3200" dirty="0"/>
          </a:p>
        </p:txBody>
      </p:sp>
      <p:sp>
        <p:nvSpPr>
          <p:cNvPr id="55" name="Rounded Rectangle 54"/>
          <p:cNvSpPr/>
          <p:nvPr/>
        </p:nvSpPr>
        <p:spPr>
          <a:xfrm>
            <a:off x="900949" y="12090647"/>
            <a:ext cx="4259180" cy="1164159"/>
          </a:xfrm>
          <a:prstGeom prst="roundRect">
            <a:avLst/>
          </a:prstGeom>
          <a:solidFill>
            <a:schemeClr val="accent3">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NASA Earth observations:</a:t>
            </a:r>
          </a:p>
          <a:p>
            <a:pPr algn="ctr"/>
            <a:endParaRPr lang="en-US" sz="3200" dirty="0"/>
          </a:p>
        </p:txBody>
      </p:sp>
      <p:sp>
        <p:nvSpPr>
          <p:cNvPr id="80" name="Rounded Rectangle 79"/>
          <p:cNvSpPr/>
          <p:nvPr/>
        </p:nvSpPr>
        <p:spPr>
          <a:xfrm>
            <a:off x="14979652" y="12988501"/>
            <a:ext cx="3037633" cy="3224034"/>
          </a:xfrm>
          <a:prstGeom prst="roundRect">
            <a:avLst/>
          </a:prstGeom>
          <a:solidFill>
            <a:schemeClr val="accent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Effluent</a:t>
            </a:r>
          </a:p>
          <a:p>
            <a:pPr algn="ctr"/>
            <a:r>
              <a:rPr lang="en-US" sz="3200" b="1" dirty="0" smtClean="0"/>
              <a:t>impact</a:t>
            </a:r>
          </a:p>
          <a:p>
            <a:pPr algn="ctr"/>
            <a:r>
              <a:rPr lang="en-US" sz="3200" b="1" dirty="0" smtClean="0"/>
              <a:t>on local ecosystem and human health</a:t>
            </a:r>
            <a:endParaRPr lang="en-US" sz="3200" dirty="0"/>
          </a:p>
        </p:txBody>
      </p:sp>
      <p:sp>
        <p:nvSpPr>
          <p:cNvPr id="81" name="Rounded Rectangle 80"/>
          <p:cNvSpPr/>
          <p:nvPr/>
        </p:nvSpPr>
        <p:spPr>
          <a:xfrm>
            <a:off x="10585417" y="13448592"/>
            <a:ext cx="3611925" cy="2322001"/>
          </a:xfrm>
          <a:prstGeom prst="roundRect">
            <a:avLst/>
          </a:prstGeom>
          <a:solidFill>
            <a:schemeClr val="accent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Spatiotemporal </a:t>
            </a:r>
          </a:p>
          <a:p>
            <a:pPr algn="ctr"/>
            <a:r>
              <a:rPr lang="en-US" sz="3200" b="1" dirty="0" smtClean="0"/>
              <a:t>Analysis of combined </a:t>
            </a:r>
          </a:p>
          <a:p>
            <a:pPr algn="ctr"/>
            <a:r>
              <a:rPr lang="en-US" sz="3200" b="1" dirty="0" smtClean="0"/>
              <a:t>datasets</a:t>
            </a:r>
          </a:p>
          <a:p>
            <a:pPr algn="ctr"/>
            <a:endParaRPr lang="en-US" sz="3200" dirty="0"/>
          </a:p>
        </p:txBody>
      </p:sp>
      <p:cxnSp>
        <p:nvCxnSpPr>
          <p:cNvPr id="98" name="Straight Arrow Connector 97"/>
          <p:cNvCxnSpPr>
            <a:stCxn id="43" idx="3"/>
            <a:endCxn id="81" idx="1"/>
          </p:cNvCxnSpPr>
          <p:nvPr/>
        </p:nvCxnSpPr>
        <p:spPr>
          <a:xfrm>
            <a:off x="9712078" y="13549384"/>
            <a:ext cx="873339" cy="1060209"/>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81" idx="3"/>
            <a:endCxn id="80" idx="1"/>
          </p:cNvCxnSpPr>
          <p:nvPr/>
        </p:nvCxnSpPr>
        <p:spPr>
          <a:xfrm flipV="1">
            <a:off x="14197342" y="14600518"/>
            <a:ext cx="782310" cy="9075"/>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19001732" y="16402474"/>
            <a:ext cx="7021538" cy="523220"/>
          </a:xfrm>
          <a:prstGeom prst="rect">
            <a:avLst/>
          </a:prstGeom>
          <a:noFill/>
        </p:spPr>
        <p:txBody>
          <a:bodyPr wrap="none" rtlCol="0">
            <a:spAutoFit/>
          </a:bodyPr>
          <a:lstStyle/>
          <a:p>
            <a:r>
              <a:rPr lang="en-US" sz="2800" b="1" dirty="0" smtClean="0"/>
              <a:t>Study Period: August 31 – November 20, 2015</a:t>
            </a:r>
            <a:endParaRPr lang="en-US" sz="2800" b="1" dirty="0"/>
          </a:p>
        </p:txBody>
      </p:sp>
      <p:sp>
        <p:nvSpPr>
          <p:cNvPr id="13" name="TextBox 12"/>
          <p:cNvSpPr txBox="1"/>
          <p:nvPr/>
        </p:nvSpPr>
        <p:spPr>
          <a:xfrm>
            <a:off x="914398" y="5593830"/>
            <a:ext cx="16533455" cy="6109365"/>
          </a:xfrm>
          <a:prstGeom prst="rect">
            <a:avLst/>
          </a:prstGeom>
          <a:noFill/>
        </p:spPr>
        <p:txBody>
          <a:bodyPr wrap="square" rtlCol="0">
            <a:spAutoFit/>
          </a:bodyPr>
          <a:lstStyle/>
          <a:p>
            <a:r>
              <a:rPr lang="en-US" sz="2800" dirty="0"/>
              <a:t>The Hyperion Water Reclamation Plant is one of the largest wastewater treatment plants in the western United States. Treated sewage is generally released at depths of approximately 60 m through 8.05 km outfall pipes into the deep coastal waters of the Santa Monica Bay. In times of repair and maintenance, services on the main outfall pipe are temporarily suspended and require the plant to divert treated sewage to a shorter 1.6 km pipe that extends into shallow coastal zones. These shallow zones make it possible for the buoyant freshwater plumes to reach the surface, potentially contaminating the local environment. This diversion event occurred September 21 to November 2, 2015, and this project plans to integrate previously obtained satellite images and ancillary data collected by other scientists . By combining remotely-sensed observations with GPS-equipped drogue surface drifters and </a:t>
            </a:r>
            <a:r>
              <a:rPr lang="en-US" sz="2800" i="1" dirty="0"/>
              <a:t>in situ</a:t>
            </a:r>
            <a:r>
              <a:rPr lang="en-US" sz="2800" dirty="0"/>
              <a:t> readings of temperature, salinity, dissolved oxygen, pH, conductivity, transmissivity, atmospheric aerosols, colored dissolved organic matter (CDOM), and chlorophyll-a florescence, an accurate assessment of the full impact and extent at which these effluent plumes affected the Los Angeles Basin is possible. The outcome of this study can aid in developing proper methods to avoid harmful outcomes during similar diversion events in the future. </a:t>
            </a:r>
          </a:p>
          <a:p>
            <a:r>
              <a:rPr lang="en-US" sz="2800" dirty="0"/>
              <a:t> This sentence is awkwardly placed. Consider incorporating it into the next sentence.</a:t>
            </a:r>
          </a:p>
          <a:p>
            <a:endParaRPr lang="en-US" sz="2700" dirty="0"/>
          </a:p>
        </p:txBody>
      </p:sp>
      <p:pic>
        <p:nvPicPr>
          <p:cNvPr id="59"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17577" t="7201" r="50562" b="29657"/>
          <a:stretch/>
        </p:blipFill>
        <p:spPr bwMode="auto">
          <a:xfrm>
            <a:off x="18531466" y="11531789"/>
            <a:ext cx="7769058" cy="481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0" name="Straight Connector 59"/>
          <p:cNvCxnSpPr/>
          <p:nvPr/>
        </p:nvCxnSpPr>
        <p:spPr>
          <a:xfrm flipV="1">
            <a:off x="21361071" y="14239017"/>
            <a:ext cx="1599410" cy="264573"/>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1284871" y="14503589"/>
            <a:ext cx="76200" cy="228600"/>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1208671" y="14351189"/>
            <a:ext cx="152400" cy="152400"/>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2621425" y="14285502"/>
            <a:ext cx="339056" cy="198134"/>
          </a:xfrm>
          <a:prstGeom prst="line">
            <a:avLst/>
          </a:prstGeom>
          <a:ln w="4699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22923171" y="14126399"/>
            <a:ext cx="167640" cy="232410"/>
          </a:xfrm>
          <a:custGeom>
            <a:avLst/>
            <a:gdLst>
              <a:gd name="connsiteX0" fmla="*/ 0 w 167640"/>
              <a:gd name="connsiteY0" fmla="*/ 19050 h 232410"/>
              <a:gd name="connsiteX1" fmla="*/ 95250 w 167640"/>
              <a:gd name="connsiteY1" fmla="*/ 232410 h 232410"/>
              <a:gd name="connsiteX2" fmla="*/ 167640 w 167640"/>
              <a:gd name="connsiteY2" fmla="*/ 213360 h 232410"/>
              <a:gd name="connsiteX3" fmla="*/ 106680 w 167640"/>
              <a:gd name="connsiteY3" fmla="*/ 0 h 232410"/>
              <a:gd name="connsiteX4" fmla="*/ 0 w 167640"/>
              <a:gd name="connsiteY4" fmla="*/ 19050 h 23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232410">
                <a:moveTo>
                  <a:pt x="0" y="19050"/>
                </a:moveTo>
                <a:lnTo>
                  <a:pt x="95250" y="232410"/>
                </a:lnTo>
                <a:lnTo>
                  <a:pt x="167640" y="213360"/>
                </a:lnTo>
                <a:lnTo>
                  <a:pt x="106680" y="0"/>
                </a:lnTo>
                <a:lnTo>
                  <a:pt x="0" y="19050"/>
                </a:lnTo>
                <a:close/>
              </a:path>
            </a:pathLst>
          </a:custGeom>
          <a:solidFill>
            <a:srgbClr val="FF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66" name="TextBox 65"/>
          <p:cNvSpPr txBox="1"/>
          <p:nvPr/>
        </p:nvSpPr>
        <p:spPr>
          <a:xfrm>
            <a:off x="22923171" y="14007514"/>
            <a:ext cx="1814954" cy="1200329"/>
          </a:xfrm>
          <a:prstGeom prst="rect">
            <a:avLst/>
          </a:prstGeom>
          <a:noFill/>
        </p:spPr>
        <p:txBody>
          <a:bodyPr wrap="square" rtlCol="0">
            <a:spAutoFit/>
          </a:bodyPr>
          <a:lstStyle/>
          <a:p>
            <a:pPr algn="ctr"/>
            <a:r>
              <a:rPr lang="en-US" sz="2400" b="1" dirty="0" smtClean="0">
                <a:ln w="3175">
                  <a:noFill/>
                </a:ln>
                <a:solidFill>
                  <a:srgbClr val="000000"/>
                </a:solidFill>
                <a:latin typeface="Garamond" panose="02020404030301010803" pitchFamily="18" charset="0"/>
              </a:rPr>
              <a:t>Hyperion </a:t>
            </a:r>
          </a:p>
          <a:p>
            <a:pPr algn="ctr"/>
            <a:r>
              <a:rPr lang="en-US" sz="2400" b="1" dirty="0" smtClean="0">
                <a:ln w="3175">
                  <a:noFill/>
                </a:ln>
                <a:solidFill>
                  <a:srgbClr val="000000"/>
                </a:solidFill>
                <a:latin typeface="Garamond" panose="02020404030301010803" pitchFamily="18" charset="0"/>
              </a:rPr>
              <a:t>Treatment</a:t>
            </a:r>
          </a:p>
          <a:p>
            <a:pPr algn="ctr"/>
            <a:r>
              <a:rPr lang="en-US" sz="2400" b="1" dirty="0" smtClean="0">
                <a:ln w="3175">
                  <a:noFill/>
                </a:ln>
                <a:solidFill>
                  <a:srgbClr val="000000"/>
                </a:solidFill>
                <a:latin typeface="Garamond" panose="02020404030301010803" pitchFamily="18" charset="0"/>
              </a:rPr>
              <a:t>Plant</a:t>
            </a:r>
            <a:endParaRPr lang="en-US" sz="2400" b="1" dirty="0">
              <a:ln w="3175">
                <a:noFill/>
              </a:ln>
              <a:solidFill>
                <a:srgbClr val="000000"/>
              </a:solidFill>
              <a:latin typeface="Garamond" panose="02020404030301010803" pitchFamily="18" charset="0"/>
            </a:endParaRPr>
          </a:p>
        </p:txBody>
      </p:sp>
      <p:sp>
        <p:nvSpPr>
          <p:cNvPr id="68" name="Freeform 67"/>
          <p:cNvSpPr/>
          <p:nvPr/>
        </p:nvSpPr>
        <p:spPr>
          <a:xfrm>
            <a:off x="22803983" y="13627909"/>
            <a:ext cx="838200" cy="444500"/>
          </a:xfrm>
          <a:custGeom>
            <a:avLst/>
            <a:gdLst>
              <a:gd name="connsiteX0" fmla="*/ 0 w 838200"/>
              <a:gd name="connsiteY0" fmla="*/ 50800 h 444500"/>
              <a:gd name="connsiteX1" fmla="*/ 165100 w 838200"/>
              <a:gd name="connsiteY1" fmla="*/ 444500 h 444500"/>
              <a:gd name="connsiteX2" fmla="*/ 838200 w 838200"/>
              <a:gd name="connsiteY2" fmla="*/ 431800 h 444500"/>
              <a:gd name="connsiteX3" fmla="*/ 749300 w 838200"/>
              <a:gd name="connsiteY3" fmla="*/ 0 h 444500"/>
              <a:gd name="connsiteX4" fmla="*/ 0 w 838200"/>
              <a:gd name="connsiteY4" fmla="*/ 5080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444500">
                <a:moveTo>
                  <a:pt x="0" y="50800"/>
                </a:moveTo>
                <a:lnTo>
                  <a:pt x="165100" y="444500"/>
                </a:lnTo>
                <a:lnTo>
                  <a:pt x="838200" y="431800"/>
                </a:lnTo>
                <a:lnTo>
                  <a:pt x="749300" y="0"/>
                </a:lnTo>
                <a:lnTo>
                  <a:pt x="0" y="50800"/>
                </a:lnTo>
                <a:close/>
              </a:path>
            </a:pathLst>
          </a:cu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2905689" y="13663070"/>
            <a:ext cx="695857" cy="369332"/>
          </a:xfrm>
          <a:prstGeom prst="rect">
            <a:avLst/>
          </a:prstGeom>
          <a:noFill/>
        </p:spPr>
        <p:txBody>
          <a:bodyPr wrap="square" rtlCol="0">
            <a:spAutoFit/>
          </a:bodyPr>
          <a:lstStyle/>
          <a:p>
            <a:r>
              <a:rPr lang="en-US" sz="1800" b="1" dirty="0" smtClean="0">
                <a:solidFill>
                  <a:srgbClr val="000000"/>
                </a:solidFill>
                <a:latin typeface="Garamond" panose="02020404030301010803" pitchFamily="18" charset="0"/>
              </a:rPr>
              <a:t>LAX</a:t>
            </a:r>
            <a:endParaRPr lang="en-US" sz="1800" b="1" dirty="0">
              <a:solidFill>
                <a:srgbClr val="000000"/>
              </a:solidFill>
              <a:latin typeface="Garamond" panose="02020404030301010803" pitchFamily="18" charset="0"/>
            </a:endParaRPr>
          </a:p>
        </p:txBody>
      </p:sp>
      <p:sp>
        <p:nvSpPr>
          <p:cNvPr id="71" name="TextBox 70"/>
          <p:cNvSpPr txBox="1"/>
          <p:nvPr/>
        </p:nvSpPr>
        <p:spPr>
          <a:xfrm>
            <a:off x="18675512" y="13499038"/>
            <a:ext cx="3092777" cy="954107"/>
          </a:xfrm>
          <a:prstGeom prst="rect">
            <a:avLst/>
          </a:prstGeom>
          <a:noFill/>
        </p:spPr>
        <p:txBody>
          <a:bodyPr wrap="square" rtlCol="0">
            <a:spAutoFit/>
          </a:bodyPr>
          <a:lstStyle/>
          <a:p>
            <a:pPr algn="ctr"/>
            <a:r>
              <a:rPr lang="en-US" sz="2800" b="1" i="1" dirty="0" smtClean="0">
                <a:solidFill>
                  <a:schemeClr val="bg1"/>
                </a:solidFill>
                <a:latin typeface="Garamond" panose="02020404030301010803" pitchFamily="18" charset="0"/>
              </a:rPr>
              <a:t>Santa Monica </a:t>
            </a:r>
          </a:p>
          <a:p>
            <a:pPr algn="ctr"/>
            <a:r>
              <a:rPr lang="en-US" sz="2800" b="1" i="1" dirty="0" smtClean="0">
                <a:solidFill>
                  <a:schemeClr val="bg1"/>
                </a:solidFill>
                <a:latin typeface="Garamond" panose="02020404030301010803" pitchFamily="18" charset="0"/>
              </a:rPr>
              <a:t>Bay</a:t>
            </a:r>
            <a:endParaRPr lang="en-US" sz="2800" b="1" i="1" dirty="0">
              <a:solidFill>
                <a:schemeClr val="bg1"/>
              </a:solidFill>
              <a:latin typeface="Garamond" panose="02020404030301010803" pitchFamily="18" charset="0"/>
            </a:endParaRPr>
          </a:p>
        </p:txBody>
      </p:sp>
      <p:cxnSp>
        <p:nvCxnSpPr>
          <p:cNvPr id="38" name="Straight Connector 37"/>
          <p:cNvCxnSpPr/>
          <p:nvPr/>
        </p:nvCxnSpPr>
        <p:spPr>
          <a:xfrm>
            <a:off x="23098019" y="14230827"/>
            <a:ext cx="111980" cy="8190"/>
          </a:xfrm>
          <a:prstGeom prst="line">
            <a:avLst/>
          </a:prstGeom>
          <a:ln w="28575" cap="flat">
            <a:solidFill>
              <a:srgbClr val="000000"/>
            </a:solidFill>
            <a:head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7600" t="20997" r="37958" b="22942"/>
          <a:stretch/>
        </p:blipFill>
        <p:spPr>
          <a:xfrm>
            <a:off x="854037" y="29757650"/>
            <a:ext cx="5435444" cy="4197838"/>
          </a:xfrm>
          <a:prstGeom prst="rect">
            <a:avLst/>
          </a:prstGeom>
        </p:spPr>
      </p:pic>
      <p:sp>
        <p:nvSpPr>
          <p:cNvPr id="99" name="Rounded Rectangle 98"/>
          <p:cNvSpPr/>
          <p:nvPr/>
        </p:nvSpPr>
        <p:spPr>
          <a:xfrm>
            <a:off x="900949" y="14776685"/>
            <a:ext cx="4069659" cy="780100"/>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Terra ASTER</a:t>
            </a:r>
            <a:endParaRPr lang="en-US" sz="3200" b="1" dirty="0" smtClean="0"/>
          </a:p>
        </p:txBody>
      </p:sp>
      <p:pic>
        <p:nvPicPr>
          <p:cNvPr id="1026" name="Picture 2" descr="http://landsat.gsfc.nasa.gov/wp-content/uploads/2013/01/ldcm_2012_CO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61856" flipH="1">
            <a:off x="20567135" y="17504411"/>
            <a:ext cx="4004181" cy="2252352"/>
          </a:xfrm>
          <a:prstGeom prst="rect">
            <a:avLst/>
          </a:prstGeom>
          <a:noFill/>
          <a:extLst>
            <a:ext uri="{909E8E84-426E-40DD-AFC4-6F175D3DCCD1}">
              <a14:hiddenFill xmlns:a14="http://schemas.microsoft.com/office/drawing/2010/main">
                <a:solidFill>
                  <a:srgbClr val="FFFFFF"/>
                </a:solidFill>
              </a14:hiddenFill>
            </a:ext>
          </a:extLst>
        </p:spPr>
      </p:pic>
      <p:sp>
        <p:nvSpPr>
          <p:cNvPr id="101" name="Rounded Rectangle 100"/>
          <p:cNvSpPr/>
          <p:nvPr/>
        </p:nvSpPr>
        <p:spPr>
          <a:xfrm>
            <a:off x="1043682" y="16948466"/>
            <a:ext cx="3974899" cy="1070959"/>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JPL, </a:t>
            </a:r>
            <a:r>
              <a:rPr lang="en-US" sz="3200" b="1" dirty="0" smtClean="0"/>
              <a:t>Hyperspectral Instrument</a:t>
            </a:r>
            <a:endParaRPr lang="en-US" sz="3200" b="1" dirty="0" smtClean="0"/>
          </a:p>
        </p:txBody>
      </p:sp>
      <p:sp>
        <p:nvSpPr>
          <p:cNvPr id="124" name="Rounded Rectangle 123"/>
          <p:cNvSpPr/>
          <p:nvPr/>
        </p:nvSpPr>
        <p:spPr>
          <a:xfrm>
            <a:off x="1043681" y="19580852"/>
            <a:ext cx="3974899" cy="618394"/>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HWRP, CTD</a:t>
            </a:r>
            <a:endParaRPr lang="en-US" sz="3200" b="1" dirty="0" smtClean="0"/>
          </a:p>
        </p:txBody>
      </p:sp>
      <p:sp>
        <p:nvSpPr>
          <p:cNvPr id="125" name="Rounded Rectangle 124"/>
          <p:cNvSpPr/>
          <p:nvPr/>
        </p:nvSpPr>
        <p:spPr>
          <a:xfrm>
            <a:off x="9819219" y="19020906"/>
            <a:ext cx="3220620" cy="616361"/>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HWRP, YSI</a:t>
            </a:r>
            <a:endParaRPr lang="en-US" sz="3200" b="1" dirty="0" smtClean="0"/>
          </a:p>
        </p:txBody>
      </p:sp>
      <p:sp>
        <p:nvSpPr>
          <p:cNvPr id="126" name="Rounded Rectangle 125"/>
          <p:cNvSpPr/>
          <p:nvPr/>
        </p:nvSpPr>
        <p:spPr>
          <a:xfrm>
            <a:off x="9732719" y="17514456"/>
            <a:ext cx="3244144" cy="1040904"/>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UCSB, Surface drifters</a:t>
            </a:r>
            <a:endParaRPr lang="en-US" sz="3200" b="1" dirty="0" smtClean="0"/>
          </a:p>
        </p:txBody>
      </p:sp>
      <p:sp>
        <p:nvSpPr>
          <p:cNvPr id="127" name="Rounded Rectangle 126"/>
          <p:cNvSpPr/>
          <p:nvPr/>
        </p:nvSpPr>
        <p:spPr>
          <a:xfrm>
            <a:off x="1092712" y="18357251"/>
            <a:ext cx="3974899" cy="618394"/>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t>USC, Phytoplankton</a:t>
            </a:r>
            <a:endParaRPr lang="en-US" sz="3200" b="1" dirty="0" smtClean="0"/>
          </a:p>
        </p:txBody>
      </p:sp>
      <p:cxnSp>
        <p:nvCxnSpPr>
          <p:cNvPr id="122" name="Straight Arrow Connector 121"/>
          <p:cNvCxnSpPr>
            <a:stCxn id="99" idx="3"/>
            <a:endCxn id="44" idx="1"/>
          </p:cNvCxnSpPr>
          <p:nvPr/>
        </p:nvCxnSpPr>
        <p:spPr>
          <a:xfrm flipV="1">
            <a:off x="4970608" y="15146861"/>
            <a:ext cx="917277" cy="19874"/>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39" idx="3"/>
            <a:endCxn id="43" idx="1"/>
          </p:cNvCxnSpPr>
          <p:nvPr/>
        </p:nvCxnSpPr>
        <p:spPr>
          <a:xfrm flipV="1">
            <a:off x="4970608" y="13549384"/>
            <a:ext cx="939490" cy="440527"/>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39" idx="3"/>
          </p:cNvCxnSpPr>
          <p:nvPr/>
        </p:nvCxnSpPr>
        <p:spPr>
          <a:xfrm>
            <a:off x="4970608" y="13988883"/>
            <a:ext cx="914400" cy="914400"/>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44" idx="3"/>
            <a:endCxn id="81" idx="1"/>
          </p:cNvCxnSpPr>
          <p:nvPr/>
        </p:nvCxnSpPr>
        <p:spPr>
          <a:xfrm flipV="1">
            <a:off x="9689864" y="14609593"/>
            <a:ext cx="895553" cy="537268"/>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2" name="Rounded Rectangle 141"/>
          <p:cNvSpPr/>
          <p:nvPr/>
        </p:nvSpPr>
        <p:spPr>
          <a:xfrm>
            <a:off x="5757820" y="16854133"/>
            <a:ext cx="3801979" cy="124746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err="1" smtClean="0"/>
              <a:t>Chl</a:t>
            </a:r>
            <a:r>
              <a:rPr lang="en-US" sz="3200" dirty="0" smtClean="0"/>
              <a:t>-a. CDOM, CTD, Atmospheric aerosols</a:t>
            </a:r>
            <a:endParaRPr lang="en-US" sz="3200" dirty="0"/>
          </a:p>
        </p:txBody>
      </p:sp>
      <p:sp>
        <p:nvSpPr>
          <p:cNvPr id="144" name="Rounded Rectangle 143"/>
          <p:cNvSpPr/>
          <p:nvPr/>
        </p:nvSpPr>
        <p:spPr>
          <a:xfrm>
            <a:off x="5710748" y="19248474"/>
            <a:ext cx="3862684" cy="124746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smtClean="0"/>
              <a:t>Conductivity, temperature, depth</a:t>
            </a:r>
            <a:endParaRPr lang="en-US" sz="3200" dirty="0"/>
          </a:p>
        </p:txBody>
      </p:sp>
      <p:sp>
        <p:nvSpPr>
          <p:cNvPr id="146" name="Rounded Rectangle 145"/>
          <p:cNvSpPr/>
          <p:nvPr/>
        </p:nvSpPr>
        <p:spPr>
          <a:xfrm>
            <a:off x="13548548" y="18555506"/>
            <a:ext cx="3801979" cy="1534397"/>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smtClean="0"/>
              <a:t>pH, DO, salinity, TDS, optical brightness</a:t>
            </a:r>
            <a:endParaRPr lang="en-US" sz="3200" dirty="0"/>
          </a:p>
        </p:txBody>
      </p:sp>
      <p:sp>
        <p:nvSpPr>
          <p:cNvPr id="147" name="Rounded Rectangle 146"/>
          <p:cNvSpPr/>
          <p:nvPr/>
        </p:nvSpPr>
        <p:spPr>
          <a:xfrm>
            <a:off x="13515148" y="17300790"/>
            <a:ext cx="3801979" cy="1073816"/>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smtClean="0"/>
              <a:t>Local current direction</a:t>
            </a:r>
            <a:endParaRPr lang="en-US" sz="3200" dirty="0"/>
          </a:p>
        </p:txBody>
      </p:sp>
      <p:sp>
        <p:nvSpPr>
          <p:cNvPr id="148" name="Rounded Rectangle 147"/>
          <p:cNvSpPr/>
          <p:nvPr/>
        </p:nvSpPr>
        <p:spPr>
          <a:xfrm>
            <a:off x="5710747" y="18301506"/>
            <a:ext cx="3801979" cy="769818"/>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smtClean="0"/>
              <a:t>Harmful algal </a:t>
            </a:r>
            <a:r>
              <a:rPr lang="en-US" sz="3200" dirty="0"/>
              <a:t>b</a:t>
            </a:r>
            <a:r>
              <a:rPr lang="en-US" sz="3200" dirty="0" smtClean="0"/>
              <a:t>looms</a:t>
            </a:r>
            <a:endParaRPr lang="en-US" sz="3200" dirty="0"/>
          </a:p>
        </p:txBody>
      </p:sp>
      <p:cxnSp>
        <p:nvCxnSpPr>
          <p:cNvPr id="151" name="Straight Arrow Connector 150"/>
          <p:cNvCxnSpPr>
            <a:stCxn id="101" idx="3"/>
            <a:endCxn id="142" idx="1"/>
          </p:cNvCxnSpPr>
          <p:nvPr/>
        </p:nvCxnSpPr>
        <p:spPr>
          <a:xfrm flipV="1">
            <a:off x="5018581" y="17477866"/>
            <a:ext cx="739239" cy="6080"/>
          </a:xfrm>
          <a:prstGeom prst="straightConnector1">
            <a:avLst/>
          </a:prstGeom>
          <a:ln w="57150">
            <a:solidFill>
              <a:schemeClr val="tx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p:cNvCxnSpPr>
            <a:stCxn id="124" idx="3"/>
            <a:endCxn id="144" idx="1"/>
          </p:cNvCxnSpPr>
          <p:nvPr/>
        </p:nvCxnSpPr>
        <p:spPr>
          <a:xfrm flipV="1">
            <a:off x="5018580" y="19872207"/>
            <a:ext cx="692168" cy="17842"/>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125" idx="3"/>
            <a:endCxn id="146" idx="1"/>
          </p:cNvCxnSpPr>
          <p:nvPr/>
        </p:nvCxnSpPr>
        <p:spPr>
          <a:xfrm flipV="1">
            <a:off x="13039839" y="19322705"/>
            <a:ext cx="508709" cy="6382"/>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4" name="Straight Arrow Connector 1023"/>
          <p:cNvCxnSpPr>
            <a:endCxn id="147" idx="1"/>
          </p:cNvCxnSpPr>
          <p:nvPr/>
        </p:nvCxnSpPr>
        <p:spPr>
          <a:xfrm>
            <a:off x="13039839" y="17828009"/>
            <a:ext cx="475309" cy="9689"/>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8" name="Straight Arrow Connector 1027"/>
          <p:cNvCxnSpPr>
            <a:stCxn id="127" idx="3"/>
            <a:endCxn id="148" idx="1"/>
          </p:cNvCxnSpPr>
          <p:nvPr/>
        </p:nvCxnSpPr>
        <p:spPr>
          <a:xfrm>
            <a:off x="5067611" y="18666448"/>
            <a:ext cx="643136" cy="19967"/>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p:cNvCxnSpPr>
            <a:endCxn id="81" idx="2"/>
          </p:cNvCxnSpPr>
          <p:nvPr/>
        </p:nvCxnSpPr>
        <p:spPr>
          <a:xfrm flipV="1">
            <a:off x="12374536" y="15770593"/>
            <a:ext cx="16844" cy="930127"/>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72" name="Picture 10" descr="http://www.conservationsolutions.org/images1/3happen/greenevent2010/Sanitation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7113" y="30014929"/>
            <a:ext cx="4413487" cy="344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ceans 15">
      <a:dk1>
        <a:srgbClr val="767171"/>
      </a:dk1>
      <a:lt1>
        <a:srgbClr val="FFFFFF"/>
      </a:lt1>
      <a:dk2>
        <a:srgbClr val="767171"/>
      </a:dk2>
      <a:lt2>
        <a:srgbClr val="FFFFFF"/>
      </a:lt2>
      <a:accent1>
        <a:srgbClr val="3289B4"/>
      </a:accent1>
      <a:accent2>
        <a:srgbClr val="6075AE"/>
      </a:accent2>
      <a:accent3>
        <a:srgbClr val="7A5FA9"/>
      </a:accent3>
      <a:accent4>
        <a:srgbClr val="FFD362"/>
      </a:accent4>
      <a:accent5>
        <a:srgbClr val="FBB13E"/>
      </a:accent5>
      <a:accent6>
        <a:srgbClr val="F7901F"/>
      </a:accent6>
      <a:hlink>
        <a:srgbClr val="3289B4"/>
      </a:hlink>
      <a:folHlink>
        <a:srgbClr val="3289B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2350</TotalTime>
  <Words>497</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Almaleh, Lindsay (329D-Affiliate)</cp:lastModifiedBy>
  <cp:revision>159</cp:revision>
  <dcterms:created xsi:type="dcterms:W3CDTF">2015-06-02T14:58:58Z</dcterms:created>
  <dcterms:modified xsi:type="dcterms:W3CDTF">2016-02-22T18:44:18Z</dcterms:modified>
</cp:coreProperties>
</file>