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74" r:id="rId4"/>
    <p:sldId id="259" r:id="rId5"/>
    <p:sldId id="260" r:id="rId6"/>
    <p:sldId id="261" r:id="rId7"/>
    <p:sldId id="276" r:id="rId8"/>
    <p:sldId id="275" r:id="rId9"/>
    <p:sldId id="263" r:id="rId10"/>
    <p:sldId id="264" r:id="rId11"/>
    <p:sldId id="277" r:id="rId12"/>
    <p:sldId id="281" r:id="rId13"/>
    <p:sldId id="279" r:id="rId14"/>
    <p:sldId id="282" r:id="rId15"/>
    <p:sldId id="266" r:id="rId16"/>
    <p:sldId id="283" r:id="rId17"/>
    <p:sldId id="269" r:id="rId18"/>
    <p:sldId id="270" r:id="rId19"/>
    <p:sldId id="271" r:id="rId20"/>
    <p:sldId id="273" r:id="rId21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Questrial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08" autoAdjust="0"/>
  </p:normalViewPr>
  <p:slideViewPr>
    <p:cSldViewPr>
      <p:cViewPr>
        <p:scale>
          <a:sx n="70" d="100"/>
          <a:sy n="70" d="100"/>
        </p:scale>
        <p:origin x="-187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2576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http://www.ticotimes.net/wp-content/uploads/2014/08/140807NicaraguaDrought01-1000x666.jpg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81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-US"/>
              <a:t>explain NDVI and discuss the goals of the 14th weather squadron.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endParaRPr lang="en-US" dirty="0" smtClean="0"/>
          </a:p>
          <a:p>
            <a:pPr marL="228600" lvl="0" indent="0">
              <a:spcBef>
                <a:spcPts val="0"/>
              </a:spcBef>
              <a:buNone/>
            </a:pPr>
            <a:r>
              <a:rPr lang="en-US" dirty="0" smtClean="0"/>
              <a:t>Image source: http://www.ancient-origins.net/news-history-archaeology/scientists-discover-earliest-known-evidence-plant-cultivation-levant-003494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-US" dirty="0" smtClean="0"/>
              <a:t>very </a:t>
            </a:r>
            <a:r>
              <a:rPr lang="en-US" dirty="0"/>
              <a:t>clearly list in bullet point format the objectives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-US"/>
              <a:t>pictures of our satellites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Image Source: http://spankyford.aminus3.com/image/2012-05-08.html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https://imgflip.com/i/zvsq4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https://imgflip.com/i/zvtc4</a:t>
            </a:r>
            <a:endParaRPr dirty="0"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Image Source: http://www.tothenextjourney.com/2012/12/28/nicaragua-a-land-of-volcanoes-wind-and-waves/</a:t>
            </a:r>
            <a:endParaRPr dirty="0"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t="38508" b="30135"/>
          <a:stretch/>
        </p:blipFill>
        <p:spPr>
          <a:xfrm>
            <a:off x="0" y="4612942"/>
            <a:ext cx="9144000" cy="223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75" y="1238249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8"/>
          <p:cNvCxnSpPr/>
          <p:nvPr/>
        </p:nvCxnSpPr>
        <p:spPr>
          <a:xfrm>
            <a:off x="228600" y="3009335"/>
            <a:ext cx="8686800" cy="0"/>
          </a:xfrm>
          <a:prstGeom prst="straightConnector1">
            <a:avLst/>
          </a:prstGeom>
          <a:noFill/>
          <a:ln w="317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28600" y="2103119"/>
            <a:ext cx="8686800" cy="89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1132840" y="1299463"/>
            <a:ext cx="7782560" cy="7885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22" name="Shape 22"/>
            <p:cNvSpPr txBox="1"/>
            <p:nvPr/>
          </p:nvSpPr>
          <p:spPr>
            <a:xfrm>
              <a:off x="0" y="0"/>
              <a:ext cx="9144000" cy="97789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" name="Shape 23"/>
            <p:cNvSpPr txBox="1"/>
            <p:nvPr/>
          </p:nvSpPr>
          <p:spPr>
            <a:xfrm>
              <a:off x="153985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24" name="Shape 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Shape 25"/>
          <p:cNvSpPr/>
          <p:nvPr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81144" y="750018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740664" y="675560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6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acrony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49808" y="2255519"/>
            <a:ext cx="7653528" cy="3706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749808" y="779402"/>
            <a:ext cx="7653528" cy="1289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9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ext, Right im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572000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ext, Left ima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102351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102351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2578608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B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76072" y="4814316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76072" y="39547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key poin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0" y="4709160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54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594360" y="211531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572000" y="210311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5"/>
          </p:nvPr>
        </p:nvSpPr>
        <p:spPr>
          <a:xfrm>
            <a:off x="594360" y="472135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6"/>
          </p:nvPr>
        </p:nvSpPr>
        <p:spPr>
          <a:xfrm>
            <a:off x="594360" y="3418332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4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7"/>
          </p:nvPr>
        </p:nvSpPr>
        <p:spPr>
          <a:xfrm>
            <a:off x="4572000" y="340613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B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76072" y="1438655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576072" y="57912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511296" y="1220919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3511296" y="2369944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3511296" y="4118716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72" name="Shape 72"/>
          <p:cNvSpPr/>
          <p:nvPr/>
        </p:nvSpPr>
        <p:spPr>
          <a:xfrm>
            <a:off x="369281" y="6087110"/>
            <a:ext cx="82735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1" indent="-762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B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71208" y="1421133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571206" y="3011686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571208" y="4628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  <p:sp>
        <p:nvSpPr>
          <p:cNvPr id="81" name="Shape 81"/>
          <p:cNvSpPr/>
          <p:nvPr/>
        </p:nvSpPr>
        <p:spPr>
          <a:xfrm>
            <a:off x="369281" y="6087110"/>
            <a:ext cx="827356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1" indent="-7620" algn="ct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81144" y="4123944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740664" y="4049485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6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BFBFBF"/>
              </a:buClr>
              <a:buFont typeface="Arial"/>
              <a:buNone/>
              <a:defRPr sz="6000" b="1" i="0" u="none" strike="noStrike" cap="non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rgbClr val="A5A5A5"/>
              </a:buClr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6A3A3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A6A3A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132840" y="1299463"/>
            <a:ext cx="7782560" cy="7885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entury Gothic" panose="020B0502020202020204" pitchFamily="34" charset="0"/>
              </a:rPr>
              <a:t>The Levant and Central American Climate I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28600" y="2355748"/>
            <a:ext cx="8686800" cy="63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lang="en-US" sz="2000" i="0" dirty="0">
                <a:solidFill>
                  <a:srgbClr val="000000"/>
                </a:solidFill>
                <a:latin typeface="Century Gothic" panose="020B0502020202020204" pitchFamily="34" charset="0"/>
              </a:rPr>
              <a:t>Monitoring Precipitation and Drought to Enhance U.S. Air Force Predictions and Decision-Making in the Levant and Central America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28598" y="3258448"/>
            <a:ext cx="4233231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228600" y="3647635"/>
            <a:ext cx="4233231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228600" y="4036821"/>
            <a:ext cx="4233231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665612" y="3260211"/>
            <a:ext cx="4249788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Alec </a:t>
            </a:r>
            <a:r>
              <a:rPr lang="en-US" sz="1600" dirty="0" err="1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Courtright</a:t>
            </a: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(Project Lead)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665612" y="3649398"/>
            <a:ext cx="4249788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Hayley </a:t>
            </a:r>
            <a:r>
              <a:rPr lang="en-US" sz="1600" dirty="0" err="1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Hajic</a:t>
            </a:r>
            <a:endParaRPr lang="en-US" sz="160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4665612" y="4038585"/>
            <a:ext cx="4249788" cy="322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Christie Stevens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Analyzed anomalies for season and ENSO event related trends</a:t>
            </a:r>
            <a:endParaRPr sz="20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Data Analysis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3200" dirty="0" err="1" smtClean="0">
                <a:latin typeface="Century Gothic" panose="020B0502020202020204" pitchFamily="34" charset="0"/>
              </a:rPr>
              <a:t>Climatologies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Created daily and monthly baseline climatology maps averaging 1981-2015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Seasonality Trends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6"/>
          </p:nvPr>
        </p:nvSpPr>
        <p:spPr>
          <a:xfrm>
            <a:off x="228600" y="3276600"/>
            <a:ext cx="3931919" cy="768095"/>
          </a:xfrm>
        </p:spPr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Anomalous Months/Seasons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7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Identified anomalous months and seasons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r="17761"/>
          <a:stretch/>
        </p:blipFill>
        <p:spPr>
          <a:xfrm>
            <a:off x="4894929" y="0"/>
            <a:ext cx="4249072" cy="3564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33825"/>
          <a:stretch/>
        </p:blipFill>
        <p:spPr>
          <a:xfrm>
            <a:off x="4894930" y="3573998"/>
            <a:ext cx="4249070" cy="3284002"/>
          </a:xfrm>
          <a:prstGeom prst="rect">
            <a:avLst/>
          </a:prstGeom>
        </p:spPr>
      </p:pic>
      <p:sp>
        <p:nvSpPr>
          <p:cNvPr id="5" name="Shape 1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Create </a:t>
            </a:r>
            <a:r>
              <a:rPr lang="en-US" sz="2800" b="1" dirty="0" err="1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Climatologies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Daily and Monthly NDVI</a:t>
            </a: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For both Levant and Central American regions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hape 182"/>
          <p:cNvSpPr txBox="1">
            <a:spLocks noGrp="1"/>
          </p:cNvSpPr>
          <p:nvPr>
            <p:ph type="body" idx="2"/>
          </p:nvPr>
        </p:nvSpPr>
        <p:spPr>
          <a:xfrm>
            <a:off x="304801" y="640079"/>
            <a:ext cx="4038600" cy="13258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 dirty="0" err="1" smtClean="0">
                <a:latin typeface="Century Gothic" panose="020B0502020202020204" pitchFamily="34" charset="0"/>
              </a:rPr>
              <a:t>Climatologies</a:t>
            </a:r>
            <a:endParaRPr lang="en-US" sz="44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"/>
          </p:nvPr>
        </p:nvSpPr>
        <p:spPr>
          <a:xfrm>
            <a:off x="6022769" y="6477000"/>
            <a:ext cx="1993391" cy="274319"/>
          </a:xfrm>
        </p:spPr>
        <p:txBody>
          <a:bodyPr/>
          <a:lstStyle/>
          <a:p>
            <a:pPr algn="ctr"/>
            <a:r>
              <a:rPr lang="en-US" dirty="0" smtClean="0"/>
              <a:t>Levant Region (Placeholder)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150609" y="3012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r"/>
            <a:r>
              <a:rPr lang="en-US" dirty="0" smtClean="0"/>
              <a:t>Images made by team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22769" y="3154681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ctr"/>
            <a:r>
              <a:rPr lang="en-US" dirty="0" smtClean="0"/>
              <a:t>Central America (Placeholder)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r="8169" b="-272"/>
          <a:stretch/>
        </p:blipFill>
        <p:spPr>
          <a:xfrm>
            <a:off x="-28433" y="130894"/>
            <a:ext cx="4747146" cy="6689824"/>
          </a:xfrm>
          <a:prstGeom prst="rect">
            <a:avLst/>
          </a:prstGeom>
        </p:spPr>
      </p:pic>
      <p:sp>
        <p:nvSpPr>
          <p:cNvPr id="5" name="Shape 181"/>
          <p:cNvSpPr txBox="1">
            <a:spLocks noGrp="1"/>
          </p:cNvSpPr>
          <p:nvPr>
            <p:ph type="body" idx="1"/>
          </p:nvPr>
        </p:nvSpPr>
        <p:spPr>
          <a:xfrm>
            <a:off x="5353813" y="2971800"/>
            <a:ext cx="3593592" cy="33741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Calculated difference maps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Monthly difference from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climatologies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Seasonal (wet and dry as well as traditional) differences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hape 18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4400" dirty="0" smtClean="0">
                <a:latin typeface="Century Gothic" panose="020B0502020202020204" pitchFamily="34" charset="0"/>
              </a:rPr>
              <a:t>Anomalous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sz="4400" dirty="0" smtClean="0">
                <a:latin typeface="Century Gothic" panose="020B0502020202020204" pitchFamily="34" charset="0"/>
              </a:rPr>
              <a:t>Months and Seasons</a:t>
            </a:r>
            <a:endParaRPr lang="en-US" sz="44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 smtClean="0"/>
              <a:t>Image made by Team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150609" y="3012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r"/>
            <a:r>
              <a:rPr lang="en-US" dirty="0" smtClean="0"/>
              <a:t>Images made by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88" y="1232848"/>
            <a:ext cx="5105400" cy="4232848"/>
          </a:xfrm>
          <a:prstGeom prst="rect">
            <a:avLst/>
          </a:prstGeom>
        </p:spPr>
      </p:pic>
      <p:sp>
        <p:nvSpPr>
          <p:cNvPr id="5" name="Shape 182"/>
          <p:cNvSpPr txBox="1">
            <a:spLocks/>
          </p:cNvSpPr>
          <p:nvPr/>
        </p:nvSpPr>
        <p:spPr>
          <a:xfrm>
            <a:off x="250800" y="381000"/>
            <a:ext cx="4930800" cy="1289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 sz="9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400" dirty="0" smtClean="0">
                <a:latin typeface="Century Gothic" panose="020B0502020202020204" pitchFamily="34" charset="0"/>
              </a:rPr>
              <a:t>Seasonality Trends</a:t>
            </a:r>
            <a:endParaRPr lang="en-US" sz="4400" dirty="0" smtClean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endParaRPr lang="en-US" sz="540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>
          <a:xfrm>
            <a:off x="441596" y="2514600"/>
            <a:ext cx="3593592" cy="337413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Examine seasonality for 90-day comparisons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Evaluate NDVI trends in wet and dry seasons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Evaluate ENSO event NDVI trends </a:t>
            </a:r>
            <a:endParaRPr lang="en-US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72441" y="2033017"/>
            <a:ext cx="3566159" cy="633983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Assess Seasonality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4"/>
          </p:nvPr>
        </p:nvSpPr>
        <p:spPr>
          <a:xfrm>
            <a:off x="6854588" y="6532730"/>
            <a:ext cx="2286000" cy="304798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Example Trend Map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982711" cy="14447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Climatology</a:t>
            </a:r>
            <a:r>
              <a:rPr lang="en-US" sz="2400" dirty="0" smtClean="0">
                <a:latin typeface="Century Gothic" panose="020B0502020202020204" pitchFamily="34" charset="0"/>
              </a:rPr>
              <a:t> Maps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Anomaly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Maps and Graphs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Seasonal </a:t>
            </a:r>
            <a:r>
              <a:rPr lang="en-US" sz="2400" dirty="0" smtClean="0">
                <a:latin typeface="Century Gothic" panose="020B0502020202020204" pitchFamily="34" charset="0"/>
              </a:rPr>
              <a:t>Trend Maps and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5400" dirty="0" smtClean="0">
                <a:latin typeface="Century Gothic" panose="020B0502020202020204" pitchFamily="34" charset="0"/>
              </a:rPr>
              <a:t>Results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"/>
          </p:nvPr>
        </p:nvSpPr>
        <p:spPr>
          <a:xfrm>
            <a:off x="4876800" y="2971800"/>
            <a:ext cx="3666744" cy="304801"/>
          </a:xfrm>
        </p:spPr>
        <p:txBody>
          <a:bodyPr/>
          <a:lstStyle/>
          <a:p>
            <a:r>
              <a:rPr lang="en-US" dirty="0" smtClean="0"/>
              <a:t>Image Credit: </a:t>
            </a:r>
            <a:r>
              <a:rPr lang="en-US" dirty="0"/>
              <a:t>Ben Moffitt and </a:t>
            </a:r>
            <a:r>
              <a:rPr lang="en-US" dirty="0" err="1"/>
              <a:t>Pegah</a:t>
            </a:r>
            <a:r>
              <a:rPr lang="en-US" dirty="0"/>
              <a:t> </a:t>
            </a:r>
            <a:r>
              <a:rPr lang="en-US" dirty="0" err="1" smtClean="0"/>
              <a:t>Pourkarimi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5" b="-2600"/>
          <a:stretch/>
        </p:blipFill>
        <p:spPr>
          <a:xfrm>
            <a:off x="-30322" y="3276600"/>
            <a:ext cx="9161812" cy="37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258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762000" y="381000"/>
            <a:ext cx="7653528" cy="1289303"/>
          </a:xfrm>
        </p:spPr>
        <p:txBody>
          <a:bodyPr/>
          <a:lstStyle/>
          <a:p>
            <a:r>
              <a:rPr lang="en-US" sz="5400" dirty="0" err="1" smtClean="0">
                <a:latin typeface="Century Gothic" panose="020B0502020202020204" pitchFamily="34" charset="0"/>
              </a:rPr>
              <a:t>Climatologies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18" y="3655325"/>
            <a:ext cx="1882461" cy="2436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57" y="1219200"/>
            <a:ext cx="1882461" cy="243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39" y="3655324"/>
            <a:ext cx="1882461" cy="243612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457200" y="6324600"/>
            <a:ext cx="8382000" cy="36052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800" dirty="0" smtClean="0">
                <a:latin typeface="Century Gothic" panose="020B0502020202020204" pitchFamily="34" charset="0"/>
              </a:rPr>
              <a:t>Figures X-Y: (Examples) show the climatology of NDVI in Central America</a:t>
            </a:r>
            <a:endParaRPr lang="en-US" sz="18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762000" y="381000"/>
            <a:ext cx="7653528" cy="1289303"/>
          </a:xfrm>
        </p:spPr>
        <p:txBody>
          <a:bodyPr/>
          <a:lstStyle/>
          <a:p>
            <a:r>
              <a:rPr lang="en-US" sz="5400" dirty="0" smtClean="0">
                <a:latin typeface="Century Gothic" panose="020B0502020202020204" pitchFamily="34" charset="0"/>
              </a:rPr>
              <a:t>Seasonality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17" y="1447800"/>
            <a:ext cx="6775766" cy="4819488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idx="4294967295"/>
          </p:nvPr>
        </p:nvSpPr>
        <p:spPr>
          <a:xfrm>
            <a:off x="0" y="6267288"/>
            <a:ext cx="9140588" cy="5702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Figure X: Example </a:t>
            </a:r>
            <a:r>
              <a:rPr lang="en-US" sz="2000" dirty="0">
                <a:latin typeface="Century Gothic" panose="020B0502020202020204" pitchFamily="34" charset="0"/>
              </a:rPr>
              <a:t>Trend Map Image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258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0" y="4655821"/>
            <a:ext cx="3950099" cy="70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799" cy="92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3"/>
          </p:nvPr>
        </p:nvSpPr>
        <p:spPr>
          <a:xfrm>
            <a:off x="594360" y="2061972"/>
            <a:ext cx="3566099" cy="76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 dirty="0">
              <a:latin typeface="Century Gothic" panose="020B0502020202020204" pitchFamily="34" charset="0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4"/>
          </p:nvPr>
        </p:nvSpPr>
        <p:spPr>
          <a:xfrm>
            <a:off x="4572000" y="2103119"/>
            <a:ext cx="3950099" cy="70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5"/>
          </p:nvPr>
        </p:nvSpPr>
        <p:spPr>
          <a:xfrm>
            <a:off x="594360" y="4668012"/>
            <a:ext cx="3566099" cy="76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>
              <a:latin typeface="Century Gothic" panose="020B0502020202020204" pitchFamily="34" charset="0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6"/>
          </p:nvPr>
        </p:nvSpPr>
        <p:spPr>
          <a:xfrm>
            <a:off x="594360" y="3364993"/>
            <a:ext cx="3566099" cy="76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200">
              <a:latin typeface="Century Gothic" panose="020B0502020202020204" pitchFamily="34" charset="0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body" idx="7"/>
          </p:nvPr>
        </p:nvSpPr>
        <p:spPr>
          <a:xfrm>
            <a:off x="4572000" y="3352800"/>
            <a:ext cx="3950099" cy="70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5102351" y="2130551"/>
            <a:ext cx="3593700" cy="337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2"/>
          </p:nvPr>
        </p:nvSpPr>
        <p:spPr>
          <a:xfrm>
            <a:off x="5102351" y="640079"/>
            <a:ext cx="3566099" cy="1326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Limitations</a:t>
            </a:r>
          </a:p>
        </p:txBody>
      </p:sp>
      <p:sp>
        <p:nvSpPr>
          <p:cNvPr id="236" name="Shape 236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4"/>
          </p:nvPr>
        </p:nvSpPr>
        <p:spPr>
          <a:xfrm>
            <a:off x="2578608" y="6583679"/>
            <a:ext cx="1993499" cy="27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576072" y="1438655"/>
            <a:ext cx="7982700" cy="144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2"/>
          </p:nvPr>
        </p:nvSpPr>
        <p:spPr>
          <a:xfrm>
            <a:off x="576072" y="579120"/>
            <a:ext cx="7982700" cy="70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Century Gothic" panose="020B0502020202020204" pitchFamily="34" charset="0"/>
              </a:rPr>
              <a:t>Future Work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45" name="Shape 245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4999" cy="27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29" b="653"/>
          <a:stretch/>
        </p:blipFill>
        <p:spPr>
          <a:xfrm>
            <a:off x="1219200" y="13252"/>
            <a:ext cx="6477000" cy="4227038"/>
          </a:xfrm>
          <a:prstGeom prst="rect">
            <a:avLst/>
          </a:prstGeom>
        </p:spPr>
      </p:pic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28600" y="4814316"/>
            <a:ext cx="8686800" cy="144475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>
                <a:latin typeface="Century Gothic" panose="020B0502020202020204" pitchFamily="34" charset="0"/>
              </a:rPr>
              <a:t>The Levant</a:t>
            </a:r>
            <a:r>
              <a:rPr lang="en-US" dirty="0">
                <a:latin typeface="Century Gothic" panose="020B0502020202020204" pitchFamily="34" charset="0"/>
              </a:rPr>
              <a:t>: Syria, Lebanon, Israel, Jordan and Iraq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="1" dirty="0">
                <a:latin typeface="Century Gothic" panose="020B0502020202020204" pitchFamily="34" charset="0"/>
              </a:rPr>
              <a:t>Central America</a:t>
            </a:r>
            <a:r>
              <a:rPr lang="en-US" dirty="0">
                <a:latin typeface="Century Gothic" panose="020B0502020202020204" pitchFamily="34" charset="0"/>
              </a:rPr>
              <a:t>: Guatemala, Honduras, El Salvador and Nicaragua </a:t>
            </a:r>
            <a:endParaRPr dirty="0">
              <a:latin typeface="Century Gothic" panose="020B050202020202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b="1" dirty="0" smtClean="0">
              <a:latin typeface="Century Gothic" panose="020B050202020202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b="1" dirty="0" smtClean="0">
                <a:latin typeface="Century Gothic" panose="020B0502020202020204" pitchFamily="34" charset="0"/>
              </a:rPr>
              <a:t>Study </a:t>
            </a:r>
            <a:r>
              <a:rPr lang="en-US" b="1" dirty="0">
                <a:latin typeface="Century Gothic" panose="020B0502020202020204" pitchFamily="34" charset="0"/>
              </a:rPr>
              <a:t>period: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latin typeface="Century Gothic" panose="020B0502020202020204" pitchFamily="34" charset="0"/>
              </a:rPr>
              <a:t>June 1981- December 2015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sz="4800" dirty="0" smtClean="0">
              <a:latin typeface="Century Gothic" panose="020B050202020202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sz="4800" dirty="0">
              <a:latin typeface="Century Gothic" panose="020B0502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4400" dirty="0">
                <a:latin typeface="Century Gothic" panose="020B0502020202020204" pitchFamily="34" charset="0"/>
              </a:rPr>
              <a:t>Study </a:t>
            </a:r>
            <a:r>
              <a:rPr lang="en-US" sz="4400" dirty="0" smtClean="0">
                <a:latin typeface="Century Gothic" panose="020B0502020202020204" pitchFamily="34" charset="0"/>
              </a:rPr>
              <a:t>Area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"/>
          </p:nvPr>
        </p:nvSpPr>
        <p:spPr>
          <a:xfrm>
            <a:off x="71628" y="4103130"/>
            <a:ext cx="2295144" cy="274319"/>
          </a:xfrm>
        </p:spPr>
        <p:txBody>
          <a:bodyPr/>
          <a:lstStyle/>
          <a:p>
            <a:r>
              <a:rPr lang="en-US" dirty="0" smtClean="0"/>
              <a:t>Image Credit: Christie Stevens and Hayley </a:t>
            </a:r>
            <a:r>
              <a:rPr lang="en-US" dirty="0" err="1" smtClean="0"/>
              <a:t>Hajic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571208" y="1429512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Dr. DeWayne Cecil, NOAA NCEI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2"/>
          </p:nvPr>
        </p:nvSpPr>
        <p:spPr>
          <a:xfrm>
            <a:off x="571206" y="2514600"/>
            <a:ext cx="8051700" cy="1768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US Air Force, </a:t>
            </a:r>
            <a:r>
              <a:rPr lang="en-US" dirty="0"/>
              <a:t>14th Weather Squadron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POC</a:t>
            </a:r>
            <a:r>
              <a:rPr lang="en-US" dirty="0"/>
              <a:t>: Major </a:t>
            </a:r>
            <a:r>
              <a:rPr lang="en-US" dirty="0" smtClean="0"/>
              <a:t>Ryan Harris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Raymond </a:t>
            </a:r>
            <a:r>
              <a:rPr lang="en-US" dirty="0" err="1" smtClean="0"/>
              <a:t>Kiess</a:t>
            </a:r>
            <a:endParaRPr lang="en-US" dirty="0" smtClean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David </a:t>
            </a:r>
            <a:r>
              <a:rPr lang="en-US" dirty="0" err="1" smtClean="0"/>
              <a:t>Ramsaur</a:t>
            </a:r>
            <a:endParaRPr lang="en-US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Ryan Smith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Jeremy </a:t>
            </a:r>
            <a:r>
              <a:rPr lang="en-US" dirty="0"/>
              <a:t>Anthony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			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3"/>
          </p:nvPr>
        </p:nvSpPr>
        <p:spPr>
          <a:xfrm>
            <a:off x="571208" y="4934712"/>
            <a:ext cx="7963192" cy="932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Jessica Sutton, </a:t>
            </a:r>
            <a:r>
              <a:rPr lang="en-US" i="1" dirty="0"/>
              <a:t>Center Lead</a:t>
            </a:r>
            <a:r>
              <a:rPr lang="en-US" dirty="0"/>
              <a:t>, NASA DEVELOP National Program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Emma </a:t>
            </a:r>
            <a:r>
              <a:rPr lang="en-US" dirty="0" err="1"/>
              <a:t>Baghel</a:t>
            </a:r>
            <a:r>
              <a:rPr lang="en-US" dirty="0"/>
              <a:t>, </a:t>
            </a:r>
            <a:r>
              <a:rPr lang="en-US" i="1" dirty="0"/>
              <a:t>Assistant Center Lead</a:t>
            </a:r>
            <a:r>
              <a:rPr lang="en-US" dirty="0"/>
              <a:t>, NASA DEVELOP National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61" name="Shape 261"/>
          <p:cNvSpPr txBox="1"/>
          <p:nvPr/>
        </p:nvSpPr>
        <p:spPr>
          <a:xfrm>
            <a:off x="594358" y="1000781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Advisors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594358" y="2057400"/>
            <a:ext cx="2577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Partners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594358" y="4505981"/>
            <a:ext cx="257781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Others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800" y="2134846"/>
            <a:ext cx="209550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t="-491" r="18966" b="491"/>
          <a:stretch/>
        </p:blipFill>
        <p:spPr>
          <a:xfrm>
            <a:off x="4200939" y="76200"/>
            <a:ext cx="4943061" cy="674867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Heavy Precipitation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entury Gothic" panose="020B0502020202020204" pitchFamily="34" charset="0"/>
              </a:rPr>
              <a:t>Flooding, water contamination, landslides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Drought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entury Gothic" panose="020B0502020202020204" pitchFamily="34" charset="0"/>
              </a:rPr>
              <a:t>Depletion of water resources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entury Gothic" panose="020B0502020202020204" pitchFamily="34" charset="0"/>
              </a:rPr>
              <a:t>Crop failure and livestock die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Water Stress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Agricultural stress, strain on resources, catalyst to 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latin typeface="Century Gothic" panose="020B0502020202020204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Community Concerns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7150609" y="76200"/>
            <a:ext cx="1993391" cy="274319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Nicaragua Drought 2014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Dry Las Canoas Reservoir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Image Credit: Diana Ulloa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Background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>
          <a:xfrm>
            <a:off x="304800" y="3505200"/>
            <a:ext cx="3855719" cy="768095"/>
          </a:xfrm>
        </p:spPr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USAF 14</a:t>
            </a:r>
            <a:r>
              <a:rPr lang="en-US" sz="3200" baseline="30000" dirty="0">
                <a:latin typeface="Century Gothic" panose="020B0502020202020204" pitchFamily="34" charset="0"/>
              </a:rPr>
              <a:t>th</a:t>
            </a:r>
            <a:r>
              <a:rPr lang="en-US" sz="3200" dirty="0">
                <a:latin typeface="Century Gothic" panose="020B0502020202020204" pitchFamily="34" charset="0"/>
              </a:rPr>
              <a:t> Weather Squadron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"/>
          </p:nvPr>
        </p:nvSpPr>
        <p:spPr>
          <a:xfrm>
            <a:off x="4572000" y="3493008"/>
            <a:ext cx="4191000" cy="70408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Weather and climate data is used to aid in military decision-making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6"/>
          </p:nvPr>
        </p:nvSpPr>
        <p:spPr>
          <a:xfrm>
            <a:off x="381000" y="5052061"/>
            <a:ext cx="3931919" cy="768095"/>
          </a:xfrm>
        </p:spPr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Conflict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7"/>
          </p:nvPr>
        </p:nvSpPr>
        <p:spPr>
          <a:xfrm>
            <a:off x="4572000" y="4724400"/>
            <a:ext cx="4267200" cy="70408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Water stress in both Central America and the Levant Region  can catalyze conflict – as seen in Syria in 2011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idx="6"/>
          </p:nvPr>
        </p:nvSpPr>
        <p:spPr>
          <a:xfrm>
            <a:off x="304800" y="2133600"/>
            <a:ext cx="4008119" cy="768095"/>
          </a:xfrm>
        </p:spPr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Changing Climates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idx="4"/>
          </p:nvPr>
        </p:nvSpPr>
        <p:spPr>
          <a:xfrm>
            <a:off x="4572000" y="2057400"/>
            <a:ext cx="4191000" cy="704088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Both Central America and the Levant are vulnerable to drought and changing precipitation patterns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061"/>
            <a:ext cx="9144000" cy="277973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4"/>
          </p:nvPr>
        </p:nvSpPr>
        <p:spPr>
          <a:xfrm>
            <a:off x="-237744" y="6553200"/>
            <a:ext cx="2295144" cy="274319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Image credit: </a:t>
            </a: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Zachi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Evenor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09600" y="951263"/>
            <a:ext cx="8102009" cy="11061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7800" indent="0">
              <a:lnSpc>
                <a:spcPct val="100000"/>
              </a:lnSpc>
              <a:buNone/>
            </a:pP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Analyze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Normalized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Difference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V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egetation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ndex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NDVI) data and create climatologies from 1981-2015 of both Central America and the Levant region to enhance the 14</a:t>
            </a:r>
            <a:r>
              <a:rPr lang="en-US" sz="1800" baseline="300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 Weather Squadron’s decision-making capabilities.</a:t>
            </a:r>
            <a:endParaRPr lang="en-US" sz="18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54806" y="196347"/>
            <a:ext cx="7982712" cy="704088"/>
          </a:xfrm>
          <a:prstGeom prst="rect">
            <a:avLst/>
          </a:prstGeom>
        </p:spPr>
        <p:txBody>
          <a:bodyPr/>
          <a:lstStyle/>
          <a:p>
            <a:pPr marL="177800" indent="0" algn="ctr">
              <a:buNone/>
            </a:pPr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  <a:endParaRPr lang="en-US" sz="4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2347317"/>
            <a:ext cx="36416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Evaluate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and compare capabilities of both NOAA AVHRR and NASA MODIS NDVI in drought and heavy precipitation monitoring</a:t>
            </a:r>
            <a:endParaRPr lang="en-US" sz="18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621" y="2395716"/>
            <a:ext cx="31366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Document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normal and anomalous conditions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to assess trends in extreme-weather events</a:t>
            </a:r>
            <a:endParaRPr lang="en-US" sz="18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36937"/>
            <a:ext cx="425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</a:t>
            </a:r>
            <a:endParaRPr lang="en-US" sz="60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108537"/>
            <a:ext cx="627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2</a:t>
            </a:r>
            <a:endParaRPr lang="en-US" sz="60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2108537"/>
            <a:ext cx="372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en-US" sz="60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  <a:endParaRPr lang="en-US" sz="4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8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531">
            <a:off x="5410171" y="1426028"/>
            <a:ext cx="3387996" cy="2540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0916" y="4086528"/>
            <a:ext cx="2165684" cy="1630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95613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AVHRR – National Oceanic and Atmospheric Administration (NOAA) – multiple NOAA satellites, NDVI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626114"/>
            <a:ext cx="451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MODIS – NASA product– Terra satellite, NDVI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0" y="676656"/>
            <a:ext cx="8503920" cy="92354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Project Partners</a:t>
            </a:r>
            <a:endParaRPr lang="en-US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1432560" y="4489705"/>
            <a:ext cx="6339840" cy="768095"/>
          </a:xfrm>
        </p:spPr>
        <p:txBody>
          <a:bodyPr/>
          <a:lstStyle/>
          <a:p>
            <a:pPr algn="ctr"/>
            <a:r>
              <a:rPr lang="en-US" sz="3600" b="0" dirty="0" smtClean="0">
                <a:latin typeface="Century Gothic" panose="020B0502020202020204" pitchFamily="34" charset="0"/>
              </a:rPr>
              <a:t>United States Air Force 14</a:t>
            </a:r>
            <a:r>
              <a:rPr lang="en-US" sz="3600" b="0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3600" b="0" dirty="0" smtClean="0">
                <a:latin typeface="Century Gothic" panose="020B0502020202020204" pitchFamily="34" charset="0"/>
              </a:rPr>
              <a:t> Weather Squadron</a:t>
            </a:r>
            <a:endParaRPr lang="en-US" sz="3600" b="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9" y="2286000"/>
            <a:ext cx="2221571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685800" y="457200"/>
            <a:ext cx="7653528" cy="1289303"/>
          </a:xfrm>
        </p:spPr>
        <p:txBody>
          <a:bodyPr/>
          <a:lstStyle/>
          <a:p>
            <a:pPr algn="l"/>
            <a:r>
              <a:rPr lang="en-US" sz="7200" dirty="0" smtClean="0">
                <a:latin typeface="Century Gothic" panose="020B0502020202020204" pitchFamily="34" charset="0"/>
              </a:rPr>
              <a:t>NDVI</a:t>
            </a:r>
            <a:endParaRPr lang="en-US" sz="7200" dirty="0">
              <a:latin typeface="Century Gothic" panose="020B0502020202020204" pitchFamily="34" charset="0"/>
            </a:endParaRPr>
          </a:p>
        </p:txBody>
      </p:sp>
      <p:sp>
        <p:nvSpPr>
          <p:cNvPr id="10" name="Shape 163"/>
          <p:cNvSpPr txBox="1">
            <a:spLocks noGrp="1"/>
          </p:cNvSpPr>
          <p:nvPr>
            <p:ph type="body" idx="1"/>
          </p:nvPr>
        </p:nvSpPr>
        <p:spPr>
          <a:xfrm>
            <a:off x="749700" y="1652176"/>
            <a:ext cx="3593700" cy="20816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FF9900"/>
                </a:solidFill>
                <a:latin typeface="Century Gothic" panose="020B0502020202020204" pitchFamily="34" charset="0"/>
              </a:rPr>
              <a:t>N</a:t>
            </a:r>
            <a:r>
              <a:rPr lang="en-US" sz="3200" dirty="0">
                <a:latin typeface="Century Gothic" panose="020B0502020202020204" pitchFamily="34" charset="0"/>
              </a:rPr>
              <a:t>ormalized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FF99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latin typeface="Century Gothic" panose="020B0502020202020204" pitchFamily="34" charset="0"/>
              </a:rPr>
              <a:t>ifference </a:t>
            </a:r>
            <a:r>
              <a:rPr lang="en-US" sz="3200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V</a:t>
            </a:r>
            <a:r>
              <a:rPr lang="en-US" sz="3200" dirty="0" smtClean="0">
                <a:latin typeface="Century Gothic" panose="020B0502020202020204" pitchFamily="34" charset="0"/>
              </a:rPr>
              <a:t>egetation</a:t>
            </a:r>
            <a:endParaRPr lang="en-US" sz="3200" dirty="0">
              <a:latin typeface="Century Gothic" panose="020B0502020202020204" pitchFamily="34" charset="0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-US" sz="800" dirty="0">
                <a:solidFill>
                  <a:srgbClr val="FF9900"/>
                </a:solidFill>
                <a:latin typeface="Century Gothic" panose="020B0502020202020204" pitchFamily="34" charset="0"/>
              </a:rPr>
              <a:t> </a:t>
            </a:r>
            <a:r>
              <a:rPr lang="en-US" sz="800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  </a:t>
            </a:r>
            <a:r>
              <a:rPr lang="en-US" sz="3200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I</a:t>
            </a:r>
            <a:r>
              <a:rPr lang="en-US" sz="3200" dirty="0" smtClean="0">
                <a:latin typeface="Century Gothic" panose="020B0502020202020204" pitchFamily="34" charset="0"/>
              </a:rPr>
              <a:t>ndex</a:t>
            </a:r>
            <a:endParaRPr lang="en-US" sz="3200" dirty="0">
              <a:latin typeface="Century Gothic" panose="020B0502020202020204" pitchFamily="34" charset="0"/>
            </a:endParaRPr>
          </a:p>
          <a:p>
            <a:pPr lvl="0" algn="l">
              <a:spcBef>
                <a:spcPts val="0"/>
              </a:spcBef>
              <a:buNone/>
            </a:pPr>
            <a:endParaRPr sz="3600" dirty="0">
              <a:latin typeface="Century Gothic" panose="020B0502020202020204" pitchFamily="34" charset="0"/>
            </a:endParaRPr>
          </a:p>
        </p:txBody>
      </p:sp>
      <p:pic>
        <p:nvPicPr>
          <p:cNvPr id="11" name="Shape 1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68375" y="647142"/>
            <a:ext cx="4670925" cy="51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543" y="5015184"/>
            <a:ext cx="2772274" cy="960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6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0" b="11587"/>
          <a:stretch/>
        </p:blipFill>
        <p:spPr>
          <a:xfrm>
            <a:off x="0" y="122830"/>
            <a:ext cx="9144000" cy="3671248"/>
          </a:xfrm>
          <a:prstGeom prst="rect">
            <a:avLst/>
          </a:prstGeom>
        </p:spPr>
      </p:pic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Data Acquisition and Processing</a:t>
            </a:r>
          </a:p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Data Analysis</a:t>
            </a:r>
          </a:p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Results</a:t>
            </a:r>
            <a:endParaRPr sz="2400" dirty="0">
              <a:latin typeface="Century Gothic" panose="020B0502020202020204" pitchFamily="34" charset="0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 smtClean="0"/>
              <a:t>Image Credit: Paul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imat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E9A149"/>
      </a:accent1>
      <a:accent2>
        <a:srgbClr val="DF7934"/>
      </a:accent2>
      <a:accent3>
        <a:srgbClr val="D64D27"/>
      </a:accent3>
      <a:accent4>
        <a:srgbClr val="8D91C7"/>
      </a:accent4>
      <a:accent5>
        <a:srgbClr val="667FAA"/>
      </a:accent5>
      <a:accent6>
        <a:srgbClr val="347194"/>
      </a:accent6>
      <a:hlink>
        <a:srgbClr val="E9A149"/>
      </a:hlink>
      <a:folHlink>
        <a:srgbClr val="E9A1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578</Words>
  <Application>Microsoft Office PowerPoint</Application>
  <PresentationFormat>On-screen Show (4:3)</PresentationFormat>
  <Paragraphs>130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Helvetica Neue</vt:lpstr>
      <vt:lpstr>Calibri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Alec Courtright</dc:creator>
  <cp:lastModifiedBy>Alec Courtright</cp:lastModifiedBy>
  <cp:revision>29</cp:revision>
  <dcterms:modified xsi:type="dcterms:W3CDTF">2016-02-26T19:18:45Z</dcterms:modified>
</cp:coreProperties>
</file>