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7" r:id="rId2"/>
    <p:sldId id="342" r:id="rId3"/>
    <p:sldId id="353" r:id="rId4"/>
    <p:sldId id="417" r:id="rId5"/>
    <p:sldId id="345" r:id="rId6"/>
    <p:sldId id="346" r:id="rId7"/>
    <p:sldId id="349" r:id="rId8"/>
    <p:sldId id="350" r:id="rId9"/>
    <p:sldId id="347" r:id="rId10"/>
    <p:sldId id="348" r:id="rId11"/>
    <p:sldId id="351" r:id="rId12"/>
    <p:sldId id="355" r:id="rId13"/>
    <p:sldId id="356" r:id="rId14"/>
    <p:sldId id="339" r:id="rId15"/>
    <p:sldId id="359" r:id="rId16"/>
    <p:sldId id="419" r:id="rId17"/>
    <p:sldId id="416" r:id="rId18"/>
    <p:sldId id="337" r:id="rId19"/>
    <p:sldId id="415"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567"/>
    <a:srgbClr val="D8E5F2"/>
    <a:srgbClr val="244566"/>
    <a:srgbClr val="2E5984"/>
    <a:srgbClr val="386DA2"/>
    <a:srgbClr val="4481BE"/>
    <a:srgbClr val="538BC3"/>
    <a:srgbClr val="6194C8"/>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7" autoAdjust="0"/>
    <p:restoredTop sz="96318" autoAdjust="0"/>
  </p:normalViewPr>
  <p:slideViewPr>
    <p:cSldViewPr>
      <p:cViewPr>
        <p:scale>
          <a:sx n="100" d="100"/>
          <a:sy n="100" d="100"/>
        </p:scale>
        <p:origin x="1512" y="4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9/9/2016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9/9/2016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17</a:t>
            </a:fld>
            <a:endParaRPr lang="en-US"/>
          </a:p>
        </p:txBody>
      </p:sp>
    </p:spTree>
    <p:extLst>
      <p:ext uri="{BB962C8B-B14F-4D97-AF65-F5344CB8AC3E}">
        <p14:creationId xmlns:p14="http://schemas.microsoft.com/office/powerpoint/2010/main" val="321624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18</a:t>
            </a:fld>
            <a:endParaRPr lang="en-US"/>
          </a:p>
        </p:txBody>
      </p:sp>
    </p:spTree>
    <p:extLst>
      <p:ext uri="{BB962C8B-B14F-4D97-AF65-F5344CB8AC3E}">
        <p14:creationId xmlns:p14="http://schemas.microsoft.com/office/powerpoint/2010/main" val="246015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9/9/2016</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9/9/2016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9/9/2016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9/9/2016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9/9/2016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9/9/2016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nasa.gov/missions/current/index.html"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nasa.gov/applied-sciences/capacitybuilding"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develop.larc.nasa.gov/" TargetMode="Externa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jpeg"/><Relationship Id="rId2" Type="http://schemas.openxmlformats.org/officeDocument/2006/relationships/notesSlide" Target="../notesSlides/notesSlide2.xml"/><Relationship Id="rId16"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60.pn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hyperlink" Target="http://www.nasa.gov/about/org_index.html"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ience.nasa.gov/"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cience.nasa.gov/earth-scie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image" Target="../media/image22.jpeg"/><Relationship Id="rId21" Type="http://schemas.openxmlformats.org/officeDocument/2006/relationships/image" Target="../media/image40.jpeg"/><Relationship Id="rId7" Type="http://schemas.openxmlformats.org/officeDocument/2006/relationships/image" Target="../media/image26.jp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hyperlink" Target="http://www.nasa.gov/applied-sciences" TargetMode="External"/><Relationship Id="rId16" Type="http://schemas.openxmlformats.org/officeDocument/2006/relationships/image" Target="../media/image35.jpeg"/><Relationship Id="rId20"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19" Type="http://schemas.openxmlformats.org/officeDocument/2006/relationships/image" Target="../media/image38.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a:bodyPr>
          <a:lstStyle/>
          <a:p>
            <a:r>
              <a:rPr lang="en-US" sz="1800" dirty="0" smtClean="0">
                <a:solidFill>
                  <a:schemeClr val="accent2"/>
                </a:solidFill>
              </a:rPr>
              <a:t>About NASA &amp; DEVELOP:</a:t>
            </a:r>
          </a:p>
          <a:p>
            <a:r>
              <a:rPr lang="en-US" sz="1800" dirty="0" smtClean="0">
                <a:solidFill>
                  <a:schemeClr val="accent2"/>
                </a:solidFill>
              </a:rPr>
              <a:t>History, organization, Personnel </a:t>
            </a:r>
            <a:endParaRPr lang="en-US" sz="1800" dirty="0">
              <a:solidFill>
                <a:schemeClr val="accent2"/>
              </a:solidFill>
            </a:endParaRPr>
          </a:p>
        </p:txBody>
      </p:sp>
      <p:sp>
        <p:nvSpPr>
          <p:cNvPr id="2" name="Title 1"/>
          <p:cNvSpPr>
            <a:spLocks noGrp="1"/>
          </p:cNvSpPr>
          <p:nvPr>
            <p:ph type="title"/>
          </p:nvPr>
        </p:nvSpPr>
        <p:spPr/>
        <p:txBody>
          <a:bodyPr/>
          <a:lstStyle/>
          <a:p>
            <a:r>
              <a:rPr lang="en-US" dirty="0" smtClean="0"/>
              <a:t>DEVELOP National Program</a:t>
            </a:r>
            <a:endParaRPr lang="en-US" dirty="0"/>
          </a:p>
        </p:txBody>
      </p:sp>
      <p:pic>
        <p:nvPicPr>
          <p:cNvPr id="5" name="Picture 4"/>
          <p:cNvPicPr>
            <a:picLocks noChangeAspect="1"/>
          </p:cNvPicPr>
          <p:nvPr/>
        </p:nvPicPr>
        <p:blipFill>
          <a:blip r:embed="rId3" cstate="print"/>
          <a:srcRect/>
          <a:stretch>
            <a:fillRect/>
          </a:stretch>
        </p:blipFill>
        <p:spPr>
          <a:xfrm>
            <a:off x="3048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stretch>
            <a:fillRect/>
          </a:stretch>
        </p:blipFill>
        <p:spPr>
          <a:xfrm>
            <a:off x="3383280" y="3794760"/>
            <a:ext cx="237744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print"/>
          <a:srcRect/>
          <a:stretch>
            <a:fillRect/>
          </a:stretch>
        </p:blipFill>
        <p:spPr>
          <a:xfrm>
            <a:off x="58674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4800600" y="1524000"/>
            <a:ext cx="4070082" cy="46988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accent2"/>
                </a:solidFill>
              </a:rPr>
              <a:t>NASA’s Earth Observing System (EOS): </a:t>
            </a:r>
            <a:r>
              <a:rPr lang="en-US" sz="1800" dirty="0" smtClean="0">
                <a:solidFill>
                  <a:schemeClr val="accent2"/>
                </a:solidFill>
              </a:rPr>
              <a:t>EOS </a:t>
            </a:r>
            <a:r>
              <a:rPr lang="en-US" sz="1800" dirty="0">
                <a:solidFill>
                  <a:schemeClr val="accent2"/>
                </a:solidFill>
              </a:rPr>
              <a:t>is a </a:t>
            </a:r>
            <a:r>
              <a:rPr lang="en-US" sz="1800" dirty="0" smtClean="0">
                <a:solidFill>
                  <a:schemeClr val="accent2"/>
                </a:solidFill>
              </a:rPr>
              <a:t>subset of the </a:t>
            </a:r>
            <a:r>
              <a:rPr lang="en-US" sz="1800" dirty="0">
                <a:solidFill>
                  <a:schemeClr val="accent2"/>
                </a:solidFill>
              </a:rPr>
              <a:t>full suite of NASA Earth observing </a:t>
            </a:r>
            <a:r>
              <a:rPr lang="en-US" sz="1800" dirty="0" smtClean="0">
                <a:solidFill>
                  <a:schemeClr val="accent2"/>
                </a:solidFill>
              </a:rPr>
              <a:t>missions focused on long-term </a:t>
            </a:r>
            <a:r>
              <a:rPr lang="en-US" sz="1800" dirty="0">
                <a:solidFill>
                  <a:schemeClr val="accent2"/>
                </a:solidFill>
              </a:rPr>
              <a:t>global observations of the land surface, biosphere, solid Earth, atmosphere, and </a:t>
            </a:r>
            <a:r>
              <a:rPr lang="en-US" sz="1800" dirty="0" smtClean="0">
                <a:solidFill>
                  <a:schemeClr val="accent2"/>
                </a:solidFill>
              </a:rPr>
              <a:t>oceans to improve </a:t>
            </a:r>
            <a:r>
              <a:rPr lang="en-US" sz="1800" dirty="0">
                <a:solidFill>
                  <a:schemeClr val="accent2"/>
                </a:solidFill>
              </a:rPr>
              <a:t>understanding of the Earth as an integrated system. </a:t>
            </a:r>
            <a:endParaRPr lang="en-US" sz="1800" dirty="0" smtClean="0">
              <a:solidFill>
                <a:schemeClr val="accent2"/>
              </a:solidFill>
            </a:endParaRPr>
          </a:p>
          <a:p>
            <a:pPr marL="0" indent="0">
              <a:buNone/>
            </a:pPr>
            <a:r>
              <a:rPr lang="en-US" sz="1800" dirty="0" smtClean="0">
                <a:solidFill>
                  <a:schemeClr val="accent2"/>
                </a:solidFill>
              </a:rPr>
              <a:t>Only use this term when speaking exclusively to the below missions:</a:t>
            </a:r>
            <a:endParaRPr lang="en-US" sz="1800" dirty="0">
              <a:solidFill>
                <a:schemeClr val="accent2"/>
              </a:solidFill>
            </a:endParaRPr>
          </a:p>
          <a:p>
            <a:pPr marL="0" indent="0">
              <a:buFont typeface="Arial" panose="020B0604020202020204" pitchFamily="34" charset="0"/>
              <a:buNone/>
            </a:pPr>
            <a:r>
              <a:rPr lang="en-US" sz="2000" b="1" dirty="0" smtClean="0">
                <a:solidFill>
                  <a:schemeClr val="accent2"/>
                </a:solidFill>
              </a:rPr>
              <a:t/>
            </a:r>
            <a:br>
              <a:rPr lang="en-US" sz="2000" b="1" dirty="0" smtClean="0">
                <a:solidFill>
                  <a:schemeClr val="accent2"/>
                </a:solidFill>
              </a:rPr>
            </a:br>
            <a:r>
              <a:rPr lang="en-US" sz="2000" b="1" dirty="0" smtClean="0">
                <a:solidFill>
                  <a:schemeClr val="accent2"/>
                </a:solidFill>
              </a:rPr>
              <a:t>Current EOS Missions:</a:t>
            </a:r>
          </a:p>
          <a:p>
            <a:pPr>
              <a:spcBef>
                <a:spcPts val="0"/>
              </a:spcBef>
            </a:pPr>
            <a:r>
              <a:rPr lang="en-US" sz="2000" dirty="0" smtClean="0">
                <a:solidFill>
                  <a:schemeClr val="accent2"/>
                </a:solidFill>
              </a:rPr>
              <a:t>Aqua</a:t>
            </a:r>
          </a:p>
          <a:p>
            <a:pPr>
              <a:spcBef>
                <a:spcPts val="0"/>
              </a:spcBef>
            </a:pPr>
            <a:r>
              <a:rPr lang="en-US" sz="2000" dirty="0" smtClean="0">
                <a:solidFill>
                  <a:schemeClr val="accent2"/>
                </a:solidFill>
              </a:rPr>
              <a:t>Aura</a:t>
            </a:r>
          </a:p>
          <a:p>
            <a:pPr>
              <a:spcBef>
                <a:spcPts val="0"/>
              </a:spcBef>
            </a:pPr>
            <a:r>
              <a:rPr lang="en-US" sz="2000" dirty="0" smtClean="0">
                <a:solidFill>
                  <a:schemeClr val="accent2"/>
                </a:solidFill>
              </a:rPr>
              <a:t>Landsat 7</a:t>
            </a:r>
          </a:p>
          <a:p>
            <a:pPr>
              <a:spcBef>
                <a:spcPts val="0"/>
              </a:spcBef>
            </a:pPr>
            <a:r>
              <a:rPr lang="en-US" sz="2000" dirty="0" smtClean="0">
                <a:solidFill>
                  <a:schemeClr val="accent2"/>
                </a:solidFill>
              </a:rPr>
              <a:t>Landsat 8</a:t>
            </a:r>
          </a:p>
          <a:p>
            <a:pPr>
              <a:spcBef>
                <a:spcPts val="0"/>
              </a:spcBef>
            </a:pPr>
            <a:r>
              <a:rPr lang="en-US" sz="2000" dirty="0" smtClean="0">
                <a:solidFill>
                  <a:schemeClr val="accent2"/>
                </a:solidFill>
              </a:rPr>
              <a:t>OSTM/Jason-2</a:t>
            </a:r>
          </a:p>
          <a:p>
            <a:pPr>
              <a:spcBef>
                <a:spcPts val="0"/>
              </a:spcBef>
            </a:pPr>
            <a:r>
              <a:rPr lang="en-US" sz="2000" dirty="0" err="1" smtClean="0">
                <a:solidFill>
                  <a:schemeClr val="accent2"/>
                </a:solidFill>
              </a:rPr>
              <a:t>QuikSCAT</a:t>
            </a:r>
            <a:endParaRPr lang="en-US" sz="2000" dirty="0" smtClean="0">
              <a:solidFill>
                <a:schemeClr val="accent2"/>
              </a:solidFill>
            </a:endParaRPr>
          </a:p>
          <a:p>
            <a:pPr>
              <a:spcBef>
                <a:spcPts val="0"/>
              </a:spcBef>
            </a:pPr>
            <a:r>
              <a:rPr lang="en-US" sz="2000" dirty="0" smtClean="0">
                <a:solidFill>
                  <a:schemeClr val="accent2"/>
                </a:solidFill>
              </a:rPr>
              <a:t>SORCE</a:t>
            </a:r>
          </a:p>
          <a:p>
            <a:pPr>
              <a:spcBef>
                <a:spcPts val="0"/>
              </a:spcBef>
            </a:pPr>
            <a:r>
              <a:rPr lang="en-US" sz="2000" dirty="0" smtClean="0">
                <a:solidFill>
                  <a:schemeClr val="accent2"/>
                </a:solidFill>
              </a:rPr>
              <a:t>Terra</a:t>
            </a:r>
          </a:p>
          <a:p>
            <a:pPr marL="0" indent="0">
              <a:buFont typeface="Arial" panose="020B0604020202020204" pitchFamily="34" charset="0"/>
              <a:buNone/>
            </a:pPr>
            <a:endParaRPr lang="en-US" dirty="0">
              <a:solidFill>
                <a:schemeClr val="accent2"/>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506344">
            <a:off x="1562100" y="-28824"/>
            <a:ext cx="1676400" cy="1341120"/>
          </a:xfrm>
          <a:prstGeom prst="rect">
            <a:avLst/>
          </a:prstGeom>
        </p:spPr>
      </p:pic>
      <p:sp>
        <p:nvSpPr>
          <p:cNvPr id="3" name="Title 2"/>
          <p:cNvSpPr>
            <a:spLocks noGrp="1"/>
          </p:cNvSpPr>
          <p:nvPr>
            <p:ph type="title"/>
          </p:nvPr>
        </p:nvSpPr>
        <p:spPr/>
        <p:txBody>
          <a:bodyPr>
            <a:noAutofit/>
          </a:bodyPr>
          <a:lstStyle/>
          <a:p>
            <a:r>
              <a:rPr lang="en-US" b="1" dirty="0" smtClean="0">
                <a:solidFill>
                  <a:schemeClr val="accent3"/>
                </a:solidFill>
              </a:rPr>
              <a:t>EO v. EOS</a:t>
            </a:r>
            <a:endParaRPr lang="en-US" b="1" dirty="0">
              <a:solidFill>
                <a:schemeClr val="accent3"/>
              </a:solidFill>
            </a:endParaRPr>
          </a:p>
        </p:txBody>
      </p:sp>
      <p:sp>
        <p:nvSpPr>
          <p:cNvPr id="2" name="Content Placeholder 1"/>
          <p:cNvSpPr>
            <a:spLocks noGrp="1"/>
          </p:cNvSpPr>
          <p:nvPr>
            <p:ph idx="1"/>
          </p:nvPr>
        </p:nvSpPr>
        <p:spPr>
          <a:xfrm>
            <a:off x="228600" y="1524001"/>
            <a:ext cx="4343400" cy="4698832"/>
          </a:xfrm>
        </p:spPr>
        <p:txBody>
          <a:bodyPr>
            <a:noAutofit/>
          </a:bodyPr>
          <a:lstStyle/>
          <a:p>
            <a:pPr marL="0" indent="0">
              <a:lnSpc>
                <a:spcPct val="80000"/>
              </a:lnSpc>
              <a:buNone/>
            </a:pPr>
            <a:r>
              <a:rPr lang="en-US" sz="1900" b="1" dirty="0" smtClean="0">
                <a:solidFill>
                  <a:schemeClr val="accent2"/>
                </a:solidFill>
              </a:rPr>
              <a:t>NASA Earth observations: </a:t>
            </a:r>
            <a:r>
              <a:rPr lang="en-US" sz="1900" dirty="0" smtClean="0">
                <a:solidFill>
                  <a:schemeClr val="accent2"/>
                </a:solidFill>
              </a:rPr>
              <a:t>umbrella term used that includes all airborne and flight missions that study the Earth.</a:t>
            </a:r>
          </a:p>
          <a:p>
            <a:pPr marL="0" indent="0">
              <a:lnSpc>
                <a:spcPct val="80000"/>
              </a:lnSpc>
              <a:buNone/>
            </a:pPr>
            <a:endParaRPr lang="en-US" sz="1900" dirty="0" smtClean="0">
              <a:solidFill>
                <a:schemeClr val="accent2"/>
              </a:solidFill>
            </a:endParaRPr>
          </a:p>
          <a:p>
            <a:pPr marL="0" indent="0">
              <a:lnSpc>
                <a:spcPct val="80000"/>
              </a:lnSpc>
              <a:buNone/>
            </a:pPr>
            <a:r>
              <a:rPr lang="en-US" sz="1900" b="1" dirty="0" smtClean="0">
                <a:solidFill>
                  <a:schemeClr val="accent2"/>
                </a:solidFill>
              </a:rPr>
              <a:t>Current </a:t>
            </a:r>
            <a:r>
              <a:rPr lang="en-US" sz="1900" b="1" dirty="0" smtClean="0">
                <a:solidFill>
                  <a:schemeClr val="accent2"/>
                </a:solidFill>
              </a:rPr>
              <a:t>NASA Satellite Missions</a:t>
            </a:r>
            <a:r>
              <a:rPr lang="en-US" sz="1900" b="1" dirty="0" smtClean="0">
                <a:solidFill>
                  <a:schemeClr val="accent2"/>
                </a:solidFill>
              </a:rPr>
              <a:t>:</a:t>
            </a:r>
            <a:endParaRPr lang="en-US" sz="1900" b="1" dirty="0" smtClean="0">
              <a:solidFill>
                <a:schemeClr val="accent2"/>
              </a:solidFill>
            </a:endParaRPr>
          </a:p>
        </p:txBody>
      </p:sp>
      <p:sp>
        <p:nvSpPr>
          <p:cNvPr id="6"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3"/>
              </a:rPr>
              <a:t>www.nasa.gov/missions/current/index.html</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sp>
        <p:nvSpPr>
          <p:cNvPr id="4" name="Rectangle 3"/>
          <p:cNvSpPr/>
          <p:nvPr/>
        </p:nvSpPr>
        <p:spPr>
          <a:xfrm>
            <a:off x="265176" y="3429000"/>
            <a:ext cx="4270248" cy="2177409"/>
          </a:xfrm>
          <a:prstGeom prst="rect">
            <a:avLst/>
          </a:prstGeom>
        </p:spPr>
        <p:txBody>
          <a:bodyPr numCol="2">
            <a:noAutofit/>
          </a:bodyPr>
          <a:lstStyle/>
          <a:p>
            <a:pPr marL="342900" indent="-342900">
              <a:lnSpc>
                <a:spcPct val="80000"/>
              </a:lnSpc>
              <a:spcBef>
                <a:spcPts val="0"/>
              </a:spcBef>
              <a:buFont typeface="+mj-lt"/>
              <a:buAutoNum type="arabicPeriod"/>
            </a:pPr>
            <a:r>
              <a:rPr lang="en-US" dirty="0">
                <a:solidFill>
                  <a:schemeClr val="accent2"/>
                </a:solidFill>
              </a:rPr>
              <a:t>Aqua</a:t>
            </a:r>
          </a:p>
          <a:p>
            <a:pPr marL="342900" indent="-342900">
              <a:lnSpc>
                <a:spcPct val="80000"/>
              </a:lnSpc>
              <a:spcBef>
                <a:spcPts val="0"/>
              </a:spcBef>
              <a:buFont typeface="+mj-lt"/>
              <a:buAutoNum type="arabicPeriod"/>
            </a:pPr>
            <a:r>
              <a:rPr lang="en-US" dirty="0">
                <a:solidFill>
                  <a:schemeClr val="accent2"/>
                </a:solidFill>
              </a:rPr>
              <a:t>Aura</a:t>
            </a:r>
          </a:p>
          <a:p>
            <a:pPr marL="342900" indent="-342900">
              <a:lnSpc>
                <a:spcPct val="80000"/>
              </a:lnSpc>
              <a:spcBef>
                <a:spcPts val="0"/>
              </a:spcBef>
              <a:buFont typeface="+mj-lt"/>
              <a:buAutoNum type="arabicPeriod"/>
            </a:pPr>
            <a:r>
              <a:rPr lang="en-US" dirty="0">
                <a:solidFill>
                  <a:schemeClr val="accent2"/>
                </a:solidFill>
              </a:rPr>
              <a:t>CALIPSO</a:t>
            </a:r>
          </a:p>
          <a:p>
            <a:pPr marL="342900" indent="-342900">
              <a:lnSpc>
                <a:spcPct val="80000"/>
              </a:lnSpc>
              <a:spcBef>
                <a:spcPts val="0"/>
              </a:spcBef>
              <a:buFont typeface="+mj-lt"/>
              <a:buAutoNum type="arabicPeriod"/>
            </a:pPr>
            <a:r>
              <a:rPr lang="en-US" dirty="0" err="1">
                <a:solidFill>
                  <a:schemeClr val="accent2"/>
                </a:solidFill>
              </a:rPr>
              <a:t>CloudSat</a:t>
            </a:r>
            <a:endParaRPr lang="en-US" dirty="0">
              <a:solidFill>
                <a:schemeClr val="accent2"/>
              </a:solidFill>
            </a:endParaRPr>
          </a:p>
          <a:p>
            <a:pPr marL="342900" indent="-342900">
              <a:lnSpc>
                <a:spcPct val="80000"/>
              </a:lnSpc>
              <a:spcBef>
                <a:spcPts val="0"/>
              </a:spcBef>
              <a:buFont typeface="+mj-lt"/>
              <a:buAutoNum type="arabicPeriod"/>
            </a:pPr>
            <a:r>
              <a:rPr lang="en-US" dirty="0">
                <a:solidFill>
                  <a:schemeClr val="accent2"/>
                </a:solidFill>
              </a:rPr>
              <a:t>EO-1</a:t>
            </a:r>
          </a:p>
          <a:p>
            <a:pPr marL="342900" indent="-342900">
              <a:lnSpc>
                <a:spcPct val="80000"/>
              </a:lnSpc>
              <a:spcBef>
                <a:spcPts val="0"/>
              </a:spcBef>
              <a:buFont typeface="+mj-lt"/>
              <a:buAutoNum type="arabicPeriod"/>
            </a:pPr>
            <a:r>
              <a:rPr lang="en-US" dirty="0">
                <a:solidFill>
                  <a:schemeClr val="accent2"/>
                </a:solidFill>
              </a:rPr>
              <a:t>GPM</a:t>
            </a:r>
          </a:p>
          <a:p>
            <a:pPr marL="342900" indent="-342900">
              <a:lnSpc>
                <a:spcPct val="80000"/>
              </a:lnSpc>
              <a:spcBef>
                <a:spcPts val="0"/>
              </a:spcBef>
              <a:buFont typeface="+mj-lt"/>
              <a:buAutoNum type="arabicPeriod"/>
            </a:pPr>
            <a:r>
              <a:rPr lang="en-US" dirty="0">
                <a:solidFill>
                  <a:schemeClr val="accent2"/>
                </a:solidFill>
              </a:rPr>
              <a:t>GRACE</a:t>
            </a:r>
          </a:p>
          <a:p>
            <a:pPr marL="342900" indent="-342900">
              <a:lnSpc>
                <a:spcPct val="80000"/>
              </a:lnSpc>
              <a:spcBef>
                <a:spcPts val="0"/>
              </a:spcBef>
              <a:buFont typeface="+mj-lt"/>
              <a:buAutoNum type="arabicPeriod"/>
            </a:pPr>
            <a:r>
              <a:rPr lang="en-US" dirty="0">
                <a:solidFill>
                  <a:schemeClr val="accent2"/>
                </a:solidFill>
              </a:rPr>
              <a:t>Jason-3</a:t>
            </a:r>
          </a:p>
          <a:p>
            <a:pPr marL="342900" indent="-342900">
              <a:lnSpc>
                <a:spcPct val="80000"/>
              </a:lnSpc>
              <a:spcBef>
                <a:spcPts val="0"/>
              </a:spcBef>
              <a:buFont typeface="+mj-lt"/>
              <a:buAutoNum type="arabicPeriod"/>
            </a:pPr>
            <a:r>
              <a:rPr lang="en-US" dirty="0">
                <a:solidFill>
                  <a:schemeClr val="accent2"/>
                </a:solidFill>
              </a:rPr>
              <a:t>Landsat 7</a:t>
            </a:r>
          </a:p>
          <a:p>
            <a:pPr marL="342900" indent="-342900">
              <a:lnSpc>
                <a:spcPct val="80000"/>
              </a:lnSpc>
              <a:spcBef>
                <a:spcPts val="0"/>
              </a:spcBef>
              <a:buFont typeface="+mj-lt"/>
              <a:buAutoNum type="arabicPeriod"/>
            </a:pPr>
            <a:r>
              <a:rPr lang="en-US" dirty="0">
                <a:solidFill>
                  <a:schemeClr val="accent2"/>
                </a:solidFill>
              </a:rPr>
              <a:t>Landsat 8</a:t>
            </a:r>
          </a:p>
          <a:p>
            <a:pPr marL="342900" indent="-342900">
              <a:lnSpc>
                <a:spcPct val="80000"/>
              </a:lnSpc>
              <a:spcBef>
                <a:spcPts val="0"/>
              </a:spcBef>
              <a:buFont typeface="+mj-lt"/>
              <a:buAutoNum type="arabicPeriod"/>
            </a:pPr>
            <a:r>
              <a:rPr lang="en-US" dirty="0">
                <a:solidFill>
                  <a:schemeClr val="accent2"/>
                </a:solidFill>
              </a:rPr>
              <a:t>OSTM/Jason-2</a:t>
            </a:r>
          </a:p>
          <a:p>
            <a:pPr marL="342900" indent="-342900">
              <a:lnSpc>
                <a:spcPct val="80000"/>
              </a:lnSpc>
              <a:spcBef>
                <a:spcPts val="0"/>
              </a:spcBef>
              <a:buFont typeface="+mj-lt"/>
              <a:buAutoNum type="arabicPeriod"/>
            </a:pPr>
            <a:r>
              <a:rPr lang="en-US" dirty="0">
                <a:solidFill>
                  <a:schemeClr val="accent2"/>
                </a:solidFill>
              </a:rPr>
              <a:t>OCO-2</a:t>
            </a:r>
          </a:p>
          <a:p>
            <a:pPr marL="342900" indent="-342900">
              <a:lnSpc>
                <a:spcPct val="80000"/>
              </a:lnSpc>
              <a:spcBef>
                <a:spcPts val="0"/>
              </a:spcBef>
              <a:buFont typeface="+mj-lt"/>
              <a:buAutoNum type="arabicPeriod"/>
            </a:pPr>
            <a:r>
              <a:rPr lang="en-US" dirty="0" err="1">
                <a:solidFill>
                  <a:schemeClr val="accent2"/>
                </a:solidFill>
              </a:rPr>
              <a:t>QuikSCAT</a:t>
            </a:r>
            <a:endParaRPr lang="en-US" dirty="0">
              <a:solidFill>
                <a:schemeClr val="accent2"/>
              </a:solidFill>
            </a:endParaRPr>
          </a:p>
          <a:p>
            <a:pPr marL="342900" indent="-342900">
              <a:lnSpc>
                <a:spcPct val="80000"/>
              </a:lnSpc>
              <a:spcBef>
                <a:spcPts val="0"/>
              </a:spcBef>
              <a:buFont typeface="+mj-lt"/>
              <a:buAutoNum type="arabicPeriod"/>
            </a:pPr>
            <a:r>
              <a:rPr lang="en-US" dirty="0">
                <a:solidFill>
                  <a:schemeClr val="accent2"/>
                </a:solidFill>
              </a:rPr>
              <a:t>SORCE</a:t>
            </a:r>
          </a:p>
          <a:p>
            <a:pPr marL="342900" indent="-342900">
              <a:lnSpc>
                <a:spcPct val="80000"/>
              </a:lnSpc>
              <a:spcBef>
                <a:spcPts val="0"/>
              </a:spcBef>
              <a:buFont typeface="+mj-lt"/>
              <a:buAutoNum type="arabicPeriod"/>
            </a:pPr>
            <a:r>
              <a:rPr lang="en-US" dirty="0">
                <a:solidFill>
                  <a:schemeClr val="accent2"/>
                </a:solidFill>
              </a:rPr>
              <a:t>SMAP</a:t>
            </a:r>
          </a:p>
          <a:p>
            <a:pPr marL="342900" indent="-342900">
              <a:lnSpc>
                <a:spcPct val="80000"/>
              </a:lnSpc>
              <a:spcBef>
                <a:spcPts val="0"/>
              </a:spcBef>
              <a:buFont typeface="+mj-lt"/>
              <a:buAutoNum type="arabicPeriod"/>
            </a:pPr>
            <a:r>
              <a:rPr lang="en-US" dirty="0">
                <a:solidFill>
                  <a:schemeClr val="accent2"/>
                </a:solidFill>
              </a:rPr>
              <a:t>Suomi NPP</a:t>
            </a:r>
          </a:p>
          <a:p>
            <a:pPr marL="342900" indent="-342900">
              <a:lnSpc>
                <a:spcPct val="80000"/>
              </a:lnSpc>
              <a:spcBef>
                <a:spcPts val="0"/>
              </a:spcBef>
              <a:buFont typeface="+mj-lt"/>
              <a:buAutoNum type="arabicPeriod"/>
            </a:pPr>
            <a:r>
              <a:rPr lang="en-US" dirty="0">
                <a:solidFill>
                  <a:schemeClr val="accent2"/>
                </a:solidFill>
              </a:rPr>
              <a:t>Terra</a:t>
            </a:r>
            <a:endParaRPr lang="en-US" dirty="0">
              <a:solidFill>
                <a:schemeClr val="accent2"/>
              </a:solidFill>
            </a:endParaRPr>
          </a:p>
        </p:txBody>
      </p:sp>
    </p:spTree>
    <p:extLst>
      <p:ext uri="{BB962C8B-B14F-4D97-AF65-F5344CB8AC3E}">
        <p14:creationId xmlns:p14="http://schemas.microsoft.com/office/powerpoint/2010/main" val="2079300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CBP’s DEVELOP National Program</a:t>
            </a:r>
          </a:p>
        </p:txBody>
      </p:sp>
      <p:sp>
        <p:nvSpPr>
          <p:cNvPr id="7"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Capacity Building </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www.nasa.gov/applied-sciences/capacitybuilding</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21" name="TextBox 20"/>
          <p:cNvSpPr txBox="1"/>
          <p:nvPr/>
        </p:nvSpPr>
        <p:spPr>
          <a:xfrm>
            <a:off x="260551" y="2342219"/>
            <a:ext cx="8627810" cy="461665"/>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Participants + Earth Observations + Decision Makers</a:t>
            </a:r>
            <a:endParaRPr lang="en-US" b="1" dirty="0" smtClean="0">
              <a:solidFill>
                <a:srgbClr val="003366"/>
              </a:solidFill>
              <a:latin typeface="Century Gothic" panose="020F0302020204030204"/>
            </a:endParaRPr>
          </a:p>
        </p:txBody>
      </p:sp>
      <p:sp>
        <p:nvSpPr>
          <p:cNvPr id="22" name="Content Placeholder 1"/>
          <p:cNvSpPr txBox="1">
            <a:spLocks/>
          </p:cNvSpPr>
          <p:nvPr/>
        </p:nvSpPr>
        <p:spPr>
          <a:xfrm>
            <a:off x="314632" y="5074483"/>
            <a:ext cx="8465574" cy="1375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1800" b="1" dirty="0">
                <a:solidFill>
                  <a:schemeClr val="accent1"/>
                </a:solidFill>
              </a:rPr>
              <a:t>DEVELOP bridges the gap between NASA Earth Science and </a:t>
            </a:r>
            <a:r>
              <a:rPr lang="en-US" sz="1800" b="1" dirty="0" smtClean="0">
                <a:solidFill>
                  <a:schemeClr val="accent1"/>
                </a:solidFill>
              </a:rPr>
              <a:t>society</a:t>
            </a:r>
            <a:r>
              <a:rPr lang="en-US" sz="1800" dirty="0">
                <a:solidFill>
                  <a:schemeClr val="accent1"/>
                </a:solidFill>
              </a:rPr>
              <a:t>,</a:t>
            </a:r>
            <a:r>
              <a:rPr lang="en-US" sz="1800" dirty="0" smtClean="0">
                <a:solidFill>
                  <a:schemeClr val="accent1"/>
                </a:solidFill>
              </a:rPr>
              <a:t> </a:t>
            </a:r>
            <a:r>
              <a:rPr lang="en-US" sz="1800" dirty="0">
                <a:solidFill>
                  <a:schemeClr val="accent1"/>
                </a:solidFill>
              </a:rPr>
              <a:t>building capacity in both its participants and end-user organizations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to </a:t>
            </a:r>
            <a:r>
              <a:rPr lang="en-US" sz="1800" dirty="0">
                <a:solidFill>
                  <a:schemeClr val="accent1"/>
                </a:solidFill>
              </a:rPr>
              <a:t>better prepare them to handle the environmental challenges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that </a:t>
            </a:r>
            <a:r>
              <a:rPr lang="en-US" sz="1800" dirty="0">
                <a:solidFill>
                  <a:schemeClr val="accent1"/>
                </a:solidFill>
              </a:rPr>
              <a:t>face society.</a:t>
            </a:r>
          </a:p>
        </p:txBody>
      </p:sp>
      <p:sp>
        <p:nvSpPr>
          <p:cNvPr id="23" name="Content Placeholder 1"/>
          <p:cNvSpPr txBox="1">
            <a:spLocks/>
          </p:cNvSpPr>
          <p:nvPr/>
        </p:nvSpPr>
        <p:spPr>
          <a:xfrm>
            <a:off x="1396979" y="1537326"/>
            <a:ext cx="6193526" cy="82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kumimoji="0" lang="en-US" sz="2000" b="1" i="1" u="none" strike="noStrike" kern="1200" cap="none" spc="0" normalizeH="0" baseline="0" noProof="0" dirty="0" smtClean="0">
                <a:ln>
                  <a:noFill/>
                </a:ln>
                <a:solidFill>
                  <a:schemeClr val="accent1"/>
                </a:solidFill>
                <a:effectLst/>
                <a:uLnTx/>
                <a:uFillTx/>
              </a:rPr>
              <a:t>“Shaping </a:t>
            </a:r>
            <a:r>
              <a:rPr lang="en-US" sz="2000" b="1" i="1" dirty="0">
                <a:solidFill>
                  <a:schemeClr val="accent1"/>
                </a:solidFill>
              </a:rPr>
              <a:t>the future </a:t>
            </a:r>
            <a:r>
              <a:rPr lang="en-US" sz="2000" b="1" i="1" dirty="0" smtClean="0">
                <a:solidFill>
                  <a:schemeClr val="accent1"/>
                </a:solidFill>
              </a:rPr>
              <a:t>by </a:t>
            </a:r>
            <a:r>
              <a:rPr lang="en-US" sz="2000" b="1" i="1" dirty="0">
                <a:solidFill>
                  <a:schemeClr val="accent1"/>
                </a:solidFill>
              </a:rPr>
              <a:t>integrating Earth observations into global decision making.”</a:t>
            </a:r>
            <a:endParaRPr kumimoji="0" lang="en-US" sz="2000" b="1" i="1" u="none" strike="noStrike" kern="1200" cap="none" spc="0" normalizeH="0" baseline="0" noProof="0" dirty="0">
              <a:ln>
                <a:noFill/>
              </a:ln>
              <a:solidFill>
                <a:schemeClr val="accent1"/>
              </a:solidFill>
              <a:effectLst/>
              <a:uLnTx/>
              <a:uFillTx/>
            </a:endParaRPr>
          </a:p>
        </p:txBody>
      </p:sp>
      <p:pic>
        <p:nvPicPr>
          <p:cNvPr id="24" name="Picture 2" descr="https://share.sandia.gov/news/resources/news_releases/images/2009/mw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38688" y="2876383"/>
            <a:ext cx="287507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143020"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347352"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19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1527048"/>
            <a:ext cx="8503920" cy="2712348"/>
          </a:xfrm>
        </p:spPr>
        <p:txBody>
          <a:bodyPr>
            <a:normAutofit/>
          </a:bodyPr>
          <a:lstStyle/>
          <a:p>
            <a:pPr marL="0" indent="0">
              <a:buNone/>
            </a:pPr>
            <a:r>
              <a:rPr lang="en-US" sz="1800" b="1" i="1" dirty="0" smtClean="0">
                <a:solidFill>
                  <a:schemeClr val="accent2"/>
                </a:solidFill>
              </a:rPr>
              <a:t>So what is DEVELOP?</a:t>
            </a:r>
          </a:p>
          <a:p>
            <a:pPr marL="0" indent="0">
              <a:buNone/>
            </a:pPr>
            <a:r>
              <a:rPr lang="en-US" sz="1600" dirty="0" smtClean="0">
                <a:solidFill>
                  <a:schemeClr val="accent2"/>
                </a:solidFill>
              </a:rPr>
              <a:t>DEVELOP, part </a:t>
            </a:r>
            <a:r>
              <a:rPr lang="en-US" sz="1600" dirty="0">
                <a:solidFill>
                  <a:schemeClr val="accent2"/>
                </a:solidFill>
              </a:rPr>
              <a:t>of NASA’s Applied Sciences Program, </a:t>
            </a:r>
            <a:r>
              <a:rPr lang="en-US" sz="1600" b="1" dirty="0" smtClean="0">
                <a:solidFill>
                  <a:schemeClr val="accent2"/>
                </a:solidFill>
              </a:rPr>
              <a:t>addresses </a:t>
            </a:r>
            <a:r>
              <a:rPr lang="en-US" sz="1600" b="1" dirty="0">
                <a:solidFill>
                  <a:schemeClr val="accent2"/>
                </a:solidFill>
              </a:rPr>
              <a:t>environmental and public policy issues</a:t>
            </a:r>
            <a:r>
              <a:rPr lang="en-US" sz="1600" dirty="0">
                <a:solidFill>
                  <a:schemeClr val="accent2"/>
                </a:solidFill>
              </a:rPr>
              <a:t> </a:t>
            </a:r>
            <a:r>
              <a:rPr lang="en-US" sz="1600" dirty="0" smtClean="0">
                <a:solidFill>
                  <a:schemeClr val="accent2"/>
                </a:solidFill>
              </a:rPr>
              <a:t>by conducting </a:t>
            </a:r>
            <a:r>
              <a:rPr lang="en-US" sz="1600" b="1" dirty="0" smtClean="0">
                <a:solidFill>
                  <a:schemeClr val="accent2"/>
                </a:solidFill>
              </a:rPr>
              <a:t>interdisciplinary feasibility </a:t>
            </a:r>
            <a:r>
              <a:rPr lang="en-US" sz="1600" dirty="0" smtClean="0">
                <a:solidFill>
                  <a:schemeClr val="accent2"/>
                </a:solidFill>
              </a:rPr>
              <a:t>projects </a:t>
            </a:r>
            <a:r>
              <a:rPr lang="en-US" sz="1600" dirty="0">
                <a:solidFill>
                  <a:schemeClr val="accent2"/>
                </a:solidFill>
              </a:rPr>
              <a:t>that </a:t>
            </a:r>
            <a:r>
              <a:rPr lang="en-US" sz="1600" b="1" dirty="0">
                <a:solidFill>
                  <a:schemeClr val="accent2"/>
                </a:solidFill>
              </a:rPr>
              <a:t>apply the lens of NASA Earth observations </a:t>
            </a:r>
            <a:r>
              <a:rPr lang="en-US" sz="1600" dirty="0">
                <a:solidFill>
                  <a:schemeClr val="accent2"/>
                </a:solidFill>
              </a:rPr>
              <a:t>to </a:t>
            </a:r>
            <a:r>
              <a:rPr lang="en-US" sz="1600" b="1" dirty="0">
                <a:solidFill>
                  <a:schemeClr val="accent2"/>
                </a:solidFill>
              </a:rPr>
              <a:t>community concerns</a:t>
            </a:r>
            <a:r>
              <a:rPr lang="en-US" sz="1600" dirty="0">
                <a:solidFill>
                  <a:schemeClr val="accent2"/>
                </a:solidFill>
              </a:rPr>
              <a:t> around the globe.  Bridging the gap between NASA Earth Science and society, DEVELOP </a:t>
            </a:r>
            <a:r>
              <a:rPr lang="en-US" sz="1600" b="1" dirty="0">
                <a:solidFill>
                  <a:schemeClr val="accent2"/>
                </a:solidFill>
              </a:rPr>
              <a:t>builds capacity </a:t>
            </a:r>
            <a:r>
              <a:rPr lang="en-US" sz="1600" dirty="0">
                <a:solidFill>
                  <a:schemeClr val="accent2"/>
                </a:solidFill>
              </a:rPr>
              <a:t>in both </a:t>
            </a:r>
            <a:r>
              <a:rPr lang="en-US" sz="1600" b="1" dirty="0">
                <a:solidFill>
                  <a:schemeClr val="accent2"/>
                </a:solidFill>
              </a:rPr>
              <a:t>participants</a:t>
            </a:r>
            <a:r>
              <a:rPr lang="en-US" sz="1600" dirty="0">
                <a:solidFill>
                  <a:schemeClr val="accent2"/>
                </a:solidFill>
              </a:rPr>
              <a:t> and </a:t>
            </a:r>
            <a:r>
              <a:rPr lang="en-US" sz="1600" b="1" dirty="0">
                <a:solidFill>
                  <a:schemeClr val="accent2"/>
                </a:solidFill>
              </a:rPr>
              <a:t>partner</a:t>
            </a:r>
            <a:r>
              <a:rPr lang="en-US" sz="1600" dirty="0">
                <a:solidFill>
                  <a:schemeClr val="accent2"/>
                </a:solidFill>
              </a:rPr>
              <a:t> </a:t>
            </a:r>
            <a:r>
              <a:rPr lang="en-US" sz="1600" b="1" dirty="0">
                <a:solidFill>
                  <a:schemeClr val="accent2"/>
                </a:solidFill>
              </a:rPr>
              <a:t>organizations</a:t>
            </a:r>
            <a:r>
              <a:rPr lang="en-US" sz="1600" dirty="0">
                <a:solidFill>
                  <a:schemeClr val="accent2"/>
                </a:solidFill>
              </a:rPr>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p>
          <a:p>
            <a:pPr marL="0" indent="0">
              <a:buNone/>
            </a:pPr>
            <a:endParaRPr lang="en-US" sz="18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The DEVELOP Elevator Speech</a:t>
            </a:r>
            <a:endParaRPr lang="en-US" b="1" dirty="0">
              <a:solidFill>
                <a:schemeClr val="accent3"/>
              </a:solidFill>
            </a:endParaRPr>
          </a:p>
        </p:txBody>
      </p:sp>
      <p:sp>
        <p:nvSpPr>
          <p:cNvPr id="5" name="Content Placeholder 9"/>
          <p:cNvSpPr txBox="1">
            <a:spLocks/>
          </p:cNvSpPr>
          <p:nvPr/>
        </p:nvSpPr>
        <p:spPr>
          <a:xfrm>
            <a:off x="4572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DEVELOP’s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http://develop.larc.nasa.gov</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grpSp>
        <p:nvGrpSpPr>
          <p:cNvPr id="6" name="Group 5"/>
          <p:cNvGrpSpPr/>
          <p:nvPr/>
        </p:nvGrpSpPr>
        <p:grpSpPr>
          <a:xfrm>
            <a:off x="300795" y="4354254"/>
            <a:ext cx="2582863" cy="1730630"/>
            <a:chOff x="381005" y="1725361"/>
            <a:chExt cx="2582863" cy="1730630"/>
          </a:xfrm>
        </p:grpSpPr>
        <p:pic>
          <p:nvPicPr>
            <p:cNvPr id="7"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8"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and Predictions</a:t>
              </a:r>
            </a:p>
          </p:txBody>
        </p:sp>
      </p:grpSp>
      <p:grpSp>
        <p:nvGrpSpPr>
          <p:cNvPr id="9" name="Group 8"/>
          <p:cNvGrpSpPr/>
          <p:nvPr/>
        </p:nvGrpSpPr>
        <p:grpSpPr>
          <a:xfrm>
            <a:off x="6255588" y="4343400"/>
            <a:ext cx="2587625" cy="1719256"/>
            <a:chOff x="6175378" y="1714507"/>
            <a:chExt cx="2587625" cy="1719256"/>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11"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rPr>
                <a:t>Communities</a:t>
              </a:r>
            </a:p>
          </p:txBody>
        </p:sp>
      </p:grpSp>
      <p:grpSp>
        <p:nvGrpSpPr>
          <p:cNvPr id="16" name="Group 15"/>
          <p:cNvGrpSpPr/>
          <p:nvPr/>
        </p:nvGrpSpPr>
        <p:grpSpPr>
          <a:xfrm>
            <a:off x="2872545" y="4733128"/>
            <a:ext cx="3384630" cy="931857"/>
            <a:chOff x="2872545" y="4733128"/>
            <a:chExt cx="3384630" cy="931857"/>
          </a:xfrm>
        </p:grpSpPr>
        <p:sp>
          <p:nvSpPr>
            <p:cNvPr id="13" name="Isosceles Triangle 12"/>
            <p:cNvSpPr/>
            <p:nvPr/>
          </p:nvSpPr>
          <p:spPr>
            <a:xfrm rot="16200000">
              <a:off x="2589087"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9606" y="4869584"/>
              <a:ext cx="2730508" cy="658944"/>
            </a:xfrm>
            <a:prstGeom prst="rect">
              <a:avLst/>
            </a:prstGeom>
            <a:solidFill>
              <a:srgbClr val="6194C8"/>
            </a:solidFill>
          </p:spPr>
          <p:txBody>
            <a:bodyPr wrap="square" rtlCol="0" anchor="ctr">
              <a:noAutofit/>
            </a:bodyPr>
            <a:lstStyle/>
            <a:p>
              <a:pPr algn="ctr"/>
              <a:r>
                <a:rPr lang="en-US" sz="1500" b="1" dirty="0" smtClean="0">
                  <a:solidFill>
                    <a:schemeClr val="bg1"/>
                  </a:solidFill>
                </a:rPr>
                <a:t>NASA’s Applied Sciences’</a:t>
              </a:r>
            </a:p>
            <a:p>
              <a:pPr algn="ctr"/>
              <a:r>
                <a:rPr lang="en-US" sz="1500" b="1" dirty="0" smtClean="0">
                  <a:solidFill>
                    <a:schemeClr val="bg1"/>
                  </a:solidFill>
                </a:rPr>
                <a:t>DEVELOP National Program</a:t>
              </a:r>
              <a:endParaRPr lang="en-US" sz="1500" b="1" dirty="0">
                <a:solidFill>
                  <a:schemeClr val="bg1"/>
                </a:solidFill>
              </a:endParaRPr>
            </a:p>
          </p:txBody>
        </p:sp>
        <p:sp>
          <p:nvSpPr>
            <p:cNvPr id="15" name="Isosceles Triangle 14"/>
            <p:cNvSpPr/>
            <p:nvPr/>
          </p:nvSpPr>
          <p:spPr>
            <a:xfrm rot="5400000">
              <a:off x="5608776"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9894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DEVELOP’s Mission, Vision &amp; Core Values</a:t>
            </a:r>
            <a:endParaRPr lang="en-US" b="1" dirty="0">
              <a:solidFill>
                <a:schemeClr val="accent3"/>
              </a:solidFill>
            </a:endParaRPr>
          </a:p>
        </p:txBody>
      </p:sp>
      <p:sp>
        <p:nvSpPr>
          <p:cNvPr id="25" name="TextBox 24"/>
          <p:cNvSpPr txBox="1"/>
          <p:nvPr/>
        </p:nvSpPr>
        <p:spPr>
          <a:xfrm>
            <a:off x="7082725" y="1466543"/>
            <a:ext cx="1375475"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VISION</a:t>
            </a:r>
            <a:endParaRPr lang="en-US" sz="2400" b="1" dirty="0">
              <a:solidFill>
                <a:schemeClr val="bg1"/>
              </a:solidFill>
            </a:endParaRPr>
          </a:p>
        </p:txBody>
      </p:sp>
      <p:sp>
        <p:nvSpPr>
          <p:cNvPr id="26" name="TextBox 25"/>
          <p:cNvSpPr txBox="1"/>
          <p:nvPr/>
        </p:nvSpPr>
        <p:spPr>
          <a:xfrm>
            <a:off x="301752" y="1894800"/>
            <a:ext cx="3983727" cy="1323439"/>
          </a:xfrm>
          <a:prstGeom prst="rect">
            <a:avLst/>
          </a:prstGeom>
          <a:noFill/>
          <a:ln w="19050">
            <a:noFill/>
          </a:ln>
        </p:spPr>
        <p:txBody>
          <a:bodyPr wrap="square" rtlCol="0" anchor="ctr">
            <a:spAutoFit/>
          </a:bodyPr>
          <a:lstStyle/>
          <a:p>
            <a:r>
              <a:rPr lang="en-US" sz="1600" dirty="0" smtClean="0">
                <a:solidFill>
                  <a:schemeClr val="accent2"/>
                </a:solidFill>
              </a:rPr>
              <a:t>Integrating </a:t>
            </a:r>
            <a:r>
              <a:rPr lang="en-US" sz="1600" dirty="0">
                <a:solidFill>
                  <a:schemeClr val="accent2"/>
                </a:solidFill>
              </a:rPr>
              <a:t>NASA Earth observations </a:t>
            </a:r>
          </a:p>
          <a:p>
            <a:r>
              <a:rPr lang="en-US" sz="1600" dirty="0">
                <a:solidFill>
                  <a:schemeClr val="accent2"/>
                </a:solidFill>
              </a:rPr>
              <a:t>with society to foster future innovation and cultivate the professionals of tomorrow by addressing diverse environmental issues today.</a:t>
            </a:r>
          </a:p>
        </p:txBody>
      </p:sp>
      <p:sp>
        <p:nvSpPr>
          <p:cNvPr id="2" name="TextBox 1"/>
          <p:cNvSpPr txBox="1"/>
          <p:nvPr/>
        </p:nvSpPr>
        <p:spPr>
          <a:xfrm>
            <a:off x="685070" y="1466543"/>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MISSION</a:t>
            </a:r>
            <a:endParaRPr lang="en-US" sz="2400" b="1" dirty="0">
              <a:solidFill>
                <a:schemeClr val="bg1"/>
              </a:solidFill>
            </a:endParaRPr>
          </a:p>
        </p:txBody>
      </p:sp>
      <p:sp>
        <p:nvSpPr>
          <p:cNvPr id="28" name="Rectangle 27"/>
          <p:cNvSpPr/>
          <p:nvPr/>
        </p:nvSpPr>
        <p:spPr>
          <a:xfrm>
            <a:off x="4862418" y="1971744"/>
            <a:ext cx="4038600" cy="830997"/>
          </a:xfrm>
          <a:prstGeom prst="rect">
            <a:avLst/>
          </a:prstGeom>
        </p:spPr>
        <p:txBody>
          <a:bodyPr wrap="square">
            <a:spAutoFit/>
          </a:bodyPr>
          <a:lstStyle/>
          <a:p>
            <a:pPr algn="r"/>
            <a:r>
              <a:rPr lang="en-US" sz="1600" dirty="0" smtClean="0">
                <a:solidFill>
                  <a:schemeClr val="accent2"/>
                </a:solidFill>
              </a:rPr>
              <a:t>Shaping the future by integrating Earth observations into global decision making.</a:t>
            </a:r>
            <a:endParaRPr lang="en-US" sz="1600" dirty="0">
              <a:solidFill>
                <a:schemeClr val="accent2"/>
              </a:solidFill>
            </a:endParaRPr>
          </a:p>
        </p:txBody>
      </p:sp>
      <p:sp>
        <p:nvSpPr>
          <p:cNvPr id="29" name="TextBox 28"/>
          <p:cNvSpPr txBox="1"/>
          <p:nvPr/>
        </p:nvSpPr>
        <p:spPr>
          <a:xfrm>
            <a:off x="304800" y="3719385"/>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COLLABORATION</a:t>
            </a:r>
            <a:endParaRPr lang="en-US" sz="2400" b="1" dirty="0">
              <a:solidFill>
                <a:schemeClr val="bg1"/>
              </a:solidFill>
            </a:endParaRPr>
          </a:p>
        </p:txBody>
      </p:sp>
      <p:sp>
        <p:nvSpPr>
          <p:cNvPr id="30" name="TextBox 29"/>
          <p:cNvSpPr txBox="1"/>
          <p:nvPr/>
        </p:nvSpPr>
        <p:spPr>
          <a:xfrm>
            <a:off x="301752" y="4424931"/>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INNOVATION</a:t>
            </a:r>
            <a:endParaRPr lang="en-US" sz="2400" b="1" dirty="0">
              <a:solidFill>
                <a:schemeClr val="bg1"/>
              </a:solidFill>
            </a:endParaRPr>
          </a:p>
        </p:txBody>
      </p:sp>
      <p:sp>
        <p:nvSpPr>
          <p:cNvPr id="31" name="TextBox 30"/>
          <p:cNvSpPr txBox="1"/>
          <p:nvPr/>
        </p:nvSpPr>
        <p:spPr>
          <a:xfrm>
            <a:off x="301752" y="5054567"/>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PASSION</a:t>
            </a:r>
            <a:endParaRPr lang="en-US" sz="2400" b="1" dirty="0">
              <a:solidFill>
                <a:schemeClr val="bg1"/>
              </a:solidFill>
            </a:endParaRPr>
          </a:p>
        </p:txBody>
      </p:sp>
      <p:sp>
        <p:nvSpPr>
          <p:cNvPr id="32" name="TextBox 31"/>
          <p:cNvSpPr txBox="1"/>
          <p:nvPr/>
        </p:nvSpPr>
        <p:spPr>
          <a:xfrm>
            <a:off x="301752" y="5715000"/>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DISCOVERY</a:t>
            </a:r>
            <a:endParaRPr lang="en-US" sz="2400" b="1" dirty="0">
              <a:solidFill>
                <a:schemeClr val="bg1"/>
              </a:solidFill>
            </a:endParaRPr>
          </a:p>
        </p:txBody>
      </p:sp>
      <p:sp>
        <p:nvSpPr>
          <p:cNvPr id="37" name="TextBox 36"/>
          <p:cNvSpPr txBox="1"/>
          <p:nvPr/>
        </p:nvSpPr>
        <p:spPr>
          <a:xfrm>
            <a:off x="3124200" y="3669268"/>
            <a:ext cx="5776818" cy="523220"/>
          </a:xfrm>
          <a:prstGeom prst="rect">
            <a:avLst/>
          </a:prstGeom>
          <a:noFill/>
        </p:spPr>
        <p:txBody>
          <a:bodyPr wrap="square" rtlCol="0">
            <a:spAutoFit/>
          </a:bodyPr>
          <a:lstStyle/>
          <a:p>
            <a:r>
              <a:rPr lang="en-US" sz="1400" dirty="0">
                <a:solidFill>
                  <a:schemeClr val="accent2"/>
                </a:solidFill>
              </a:rPr>
              <a:t>Cultivating teamwork, multi-disciplinary solutions, and open communication to bridge the gap between science and society</a:t>
            </a:r>
          </a:p>
        </p:txBody>
      </p:sp>
      <p:sp>
        <p:nvSpPr>
          <p:cNvPr id="38" name="TextBox 37"/>
          <p:cNvSpPr txBox="1"/>
          <p:nvPr/>
        </p:nvSpPr>
        <p:spPr>
          <a:xfrm>
            <a:off x="3124200" y="4392828"/>
            <a:ext cx="5776818" cy="523220"/>
          </a:xfrm>
          <a:prstGeom prst="rect">
            <a:avLst/>
          </a:prstGeom>
          <a:noFill/>
        </p:spPr>
        <p:txBody>
          <a:bodyPr wrap="square" rtlCol="0">
            <a:spAutoFit/>
          </a:bodyPr>
          <a:lstStyle/>
          <a:p>
            <a:r>
              <a:rPr lang="en-US" sz="1400" dirty="0">
                <a:solidFill>
                  <a:schemeClr val="accent2"/>
                </a:solidFill>
              </a:rPr>
              <a:t>Fostering rapid feasibility projects to harness ingenuity and demonstrate the applications of Earth science</a:t>
            </a:r>
          </a:p>
        </p:txBody>
      </p:sp>
      <p:sp>
        <p:nvSpPr>
          <p:cNvPr id="39" name="TextBox 38"/>
          <p:cNvSpPr txBox="1"/>
          <p:nvPr/>
        </p:nvSpPr>
        <p:spPr>
          <a:xfrm>
            <a:off x="3124200" y="5022166"/>
            <a:ext cx="5776818" cy="523220"/>
          </a:xfrm>
          <a:prstGeom prst="rect">
            <a:avLst/>
          </a:prstGeom>
          <a:noFill/>
        </p:spPr>
        <p:txBody>
          <a:bodyPr wrap="square" rtlCol="0">
            <a:spAutoFit/>
          </a:bodyPr>
          <a:lstStyle/>
          <a:p>
            <a:r>
              <a:rPr lang="en-US" sz="1400" dirty="0">
                <a:solidFill>
                  <a:schemeClr val="accent2"/>
                </a:solidFill>
              </a:rPr>
              <a:t>Pursuing all endeavors with energy, excitement, and enthusiasm to sustain a high level of excellence and respect</a:t>
            </a:r>
          </a:p>
        </p:txBody>
      </p:sp>
      <p:sp>
        <p:nvSpPr>
          <p:cNvPr id="40" name="TextBox 39"/>
          <p:cNvSpPr txBox="1"/>
          <p:nvPr/>
        </p:nvSpPr>
        <p:spPr>
          <a:xfrm>
            <a:off x="3124200" y="5693551"/>
            <a:ext cx="5776818" cy="523220"/>
          </a:xfrm>
          <a:prstGeom prst="rect">
            <a:avLst/>
          </a:prstGeom>
          <a:noFill/>
        </p:spPr>
        <p:txBody>
          <a:bodyPr wrap="square" rtlCol="0">
            <a:spAutoFit/>
          </a:bodyPr>
          <a:lstStyle/>
          <a:p>
            <a:r>
              <a:rPr lang="en-US" sz="1400" dirty="0">
                <a:solidFill>
                  <a:schemeClr val="accent2"/>
                </a:solidFill>
              </a:rPr>
              <a:t>Exploring </a:t>
            </a:r>
            <a:r>
              <a:rPr lang="en-US" sz="1400" dirty="0" smtClean="0">
                <a:solidFill>
                  <a:schemeClr val="accent2"/>
                </a:solidFill>
              </a:rPr>
              <a:t>the potential of </a:t>
            </a:r>
            <a:r>
              <a:rPr lang="en-US" sz="1400" dirty="0">
                <a:solidFill>
                  <a:schemeClr val="accent2"/>
                </a:solidFill>
              </a:rPr>
              <a:t>NASA’s investment in Earth science to make the extraordinary possible</a:t>
            </a:r>
          </a:p>
        </p:txBody>
      </p:sp>
    </p:spTree>
    <p:extLst>
      <p:ext uri="{BB962C8B-B14F-4D97-AF65-F5344CB8AC3E}">
        <p14:creationId xmlns:p14="http://schemas.microsoft.com/office/powerpoint/2010/main" val="3981447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DEVELOP Locations</a:t>
            </a:r>
            <a:endParaRPr lang="en-US" b="1" dirty="0">
              <a:solidFill>
                <a:schemeClr val="accent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 y="1627972"/>
            <a:ext cx="6199256" cy="4059256"/>
          </a:xfrm>
          <a:prstGeom prst="rect">
            <a:avLst/>
          </a:prstGeom>
        </p:spPr>
      </p:pic>
      <p:sp>
        <p:nvSpPr>
          <p:cNvPr id="6" name="TextBox 5"/>
          <p:cNvSpPr txBox="1"/>
          <p:nvPr/>
        </p:nvSpPr>
        <p:spPr>
          <a:xfrm>
            <a:off x="5863308" y="3966625"/>
            <a:ext cx="2971800" cy="2339102"/>
          </a:xfrm>
          <a:prstGeom prst="rect">
            <a:avLst/>
          </a:prstGeom>
          <a:solidFill>
            <a:srgbClr val="D8E5F2"/>
          </a:solidFill>
          <a:ln>
            <a:solidFill>
              <a:srgbClr val="234567"/>
            </a:solidFill>
          </a:ln>
        </p:spPr>
        <p:txBody>
          <a:bodyPr wrap="square" rtlCol="0">
            <a:spAutoFit/>
          </a:bodyPr>
          <a:lstStyle/>
          <a:p>
            <a:r>
              <a:rPr lang="en-US" sz="1600" b="1" dirty="0" smtClean="0">
                <a:solidFill>
                  <a:schemeClr val="accent2"/>
                </a:solidFill>
              </a:rPr>
              <a:t>NASA Center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only accept US citizens (exception: MSFC)</a:t>
            </a:r>
          </a:p>
          <a:p>
            <a:pPr marL="168275" indent="-168275">
              <a:buFont typeface="Arial" panose="020B0604020202020204" pitchFamily="34" charset="0"/>
              <a:buChar char="•"/>
            </a:pPr>
            <a:r>
              <a:rPr lang="en-US" sz="1400" dirty="0" smtClean="0">
                <a:solidFill>
                  <a:schemeClr val="accent2"/>
                </a:solidFill>
              </a:rPr>
              <a:t>Contracted through SSAI, Inc.</a:t>
            </a:r>
          </a:p>
          <a:p>
            <a:endParaRPr lang="en-US" sz="1600" dirty="0">
              <a:solidFill>
                <a:schemeClr val="accent2"/>
              </a:solidFill>
            </a:endParaRPr>
          </a:p>
          <a:p>
            <a:r>
              <a:rPr lang="en-US" sz="1600" b="1" dirty="0" smtClean="0">
                <a:solidFill>
                  <a:schemeClr val="accent2"/>
                </a:solidFill>
              </a:rPr>
              <a:t>Regional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accept foreign nationals (exception: NCEI)</a:t>
            </a:r>
          </a:p>
          <a:p>
            <a:pPr marL="168275" indent="-168275">
              <a:buFont typeface="Arial" panose="020B0604020202020204" pitchFamily="34" charset="0"/>
              <a:buChar char="•"/>
            </a:pPr>
            <a:r>
              <a:rPr lang="en-US" sz="1400" dirty="0" smtClean="0">
                <a:solidFill>
                  <a:schemeClr val="accent2"/>
                </a:solidFill>
              </a:rPr>
              <a:t>Contracted through Wise County, VA</a:t>
            </a:r>
            <a:endParaRPr lang="en-US" sz="1400" dirty="0">
              <a:solidFill>
                <a:schemeClr val="accent2"/>
              </a:solidFill>
            </a:endParaRPr>
          </a:p>
        </p:txBody>
      </p:sp>
    </p:spTree>
    <p:extLst>
      <p:ext uri="{BB962C8B-B14F-4D97-AF65-F5344CB8AC3E}">
        <p14:creationId xmlns:p14="http://schemas.microsoft.com/office/powerpoint/2010/main" val="796378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Chain of Command</a:t>
            </a:r>
            <a:endParaRPr lang="en-US" b="1" dirty="0">
              <a:solidFill>
                <a:schemeClr val="accent3"/>
              </a:solidFill>
            </a:endParaRPr>
          </a:p>
        </p:txBody>
      </p:sp>
      <p:sp>
        <p:nvSpPr>
          <p:cNvPr id="32" name="TextBox 31"/>
          <p:cNvSpPr txBox="1"/>
          <p:nvPr/>
        </p:nvSpPr>
        <p:spPr>
          <a:xfrm>
            <a:off x="4724400" y="5564823"/>
            <a:ext cx="2057400" cy="430887"/>
          </a:xfrm>
          <a:prstGeom prst="rect">
            <a:avLst/>
          </a:prstGeom>
          <a:noFill/>
        </p:spPr>
        <p:txBody>
          <a:bodyPr wrap="square" rtlCol="0">
            <a:spAutoFit/>
          </a:bodyPr>
          <a:lstStyle/>
          <a:p>
            <a:r>
              <a:rPr lang="en-US" sz="2200" i="1" dirty="0" smtClean="0">
                <a:solidFill>
                  <a:srgbClr val="6194C8"/>
                </a:solidFill>
                <a:latin typeface="Century Gothic" panose="020B0502020202020204" pitchFamily="34" charset="0"/>
              </a:rPr>
              <a:t>Team Level</a:t>
            </a:r>
            <a:endParaRPr lang="en-US" sz="2200" i="1" dirty="0">
              <a:solidFill>
                <a:srgbClr val="6194C8"/>
              </a:solidFill>
              <a:latin typeface="Century Gothic" panose="020B0502020202020204" pitchFamily="34" charset="0"/>
            </a:endParaRPr>
          </a:p>
        </p:txBody>
      </p:sp>
      <p:sp>
        <p:nvSpPr>
          <p:cNvPr id="33" name="TextBox 32"/>
          <p:cNvSpPr txBox="1"/>
          <p:nvPr/>
        </p:nvSpPr>
        <p:spPr>
          <a:xfrm>
            <a:off x="4729480" y="4623256"/>
            <a:ext cx="2204720" cy="430887"/>
          </a:xfrm>
          <a:prstGeom prst="rect">
            <a:avLst/>
          </a:prstGeom>
          <a:noFill/>
        </p:spPr>
        <p:txBody>
          <a:bodyPr wrap="square" rtlCol="0">
            <a:spAutoFit/>
          </a:bodyPr>
          <a:lstStyle/>
          <a:p>
            <a:r>
              <a:rPr lang="en-US" sz="2200" i="1" dirty="0" smtClean="0">
                <a:solidFill>
                  <a:srgbClr val="4481BE"/>
                </a:solidFill>
                <a:latin typeface="Century Gothic" panose="020B0502020202020204" pitchFamily="34" charset="0"/>
              </a:rPr>
              <a:t>Project Level</a:t>
            </a:r>
            <a:endParaRPr lang="en-US" sz="2200" i="1" dirty="0">
              <a:solidFill>
                <a:srgbClr val="4481BE"/>
              </a:solidFill>
              <a:latin typeface="Century Gothic" panose="020B0502020202020204" pitchFamily="34" charset="0"/>
            </a:endParaRPr>
          </a:p>
        </p:txBody>
      </p:sp>
      <p:sp>
        <p:nvSpPr>
          <p:cNvPr id="34" name="TextBox 33"/>
          <p:cNvSpPr txBox="1"/>
          <p:nvPr/>
        </p:nvSpPr>
        <p:spPr>
          <a:xfrm>
            <a:off x="6196801" y="3620345"/>
            <a:ext cx="2261399" cy="430887"/>
          </a:xfrm>
          <a:prstGeom prst="rect">
            <a:avLst/>
          </a:prstGeom>
          <a:noFill/>
        </p:spPr>
        <p:txBody>
          <a:bodyPr wrap="square" rtlCol="0">
            <a:spAutoFit/>
          </a:bodyPr>
          <a:lstStyle/>
          <a:p>
            <a:r>
              <a:rPr lang="en-US" sz="2200" i="1" dirty="0" smtClean="0">
                <a:solidFill>
                  <a:srgbClr val="386DA2"/>
                </a:solidFill>
                <a:latin typeface="Century Gothic" panose="020B0502020202020204" pitchFamily="34" charset="0"/>
              </a:rPr>
              <a:t>Office Level</a:t>
            </a:r>
            <a:endParaRPr lang="en-US" sz="2200" i="1" dirty="0">
              <a:solidFill>
                <a:srgbClr val="386DA2"/>
              </a:solidFill>
              <a:latin typeface="Century Gothic" panose="020B0502020202020204" pitchFamily="34" charset="0"/>
            </a:endParaRPr>
          </a:p>
        </p:txBody>
      </p:sp>
      <p:sp>
        <p:nvSpPr>
          <p:cNvPr id="35" name="TextBox 34"/>
          <p:cNvSpPr txBox="1"/>
          <p:nvPr/>
        </p:nvSpPr>
        <p:spPr>
          <a:xfrm>
            <a:off x="6629400" y="2565856"/>
            <a:ext cx="2133600" cy="430887"/>
          </a:xfrm>
          <a:prstGeom prst="rect">
            <a:avLst/>
          </a:prstGeom>
          <a:noFill/>
        </p:spPr>
        <p:txBody>
          <a:bodyPr wrap="square" rtlCol="0">
            <a:spAutoFit/>
          </a:bodyPr>
          <a:lstStyle/>
          <a:p>
            <a:r>
              <a:rPr lang="en-US" sz="2200" i="1" dirty="0" smtClean="0">
                <a:solidFill>
                  <a:srgbClr val="2E5984"/>
                </a:solidFill>
                <a:latin typeface="Century Gothic" panose="020B0502020202020204" pitchFamily="34" charset="0"/>
              </a:rPr>
              <a:t>Center Level</a:t>
            </a:r>
            <a:endParaRPr lang="en-US" sz="2200" i="1" dirty="0">
              <a:solidFill>
                <a:srgbClr val="2E5984"/>
              </a:solidFill>
              <a:latin typeface="Century Gothic" panose="020B0502020202020204" pitchFamily="34" charset="0"/>
            </a:endParaRPr>
          </a:p>
        </p:txBody>
      </p:sp>
      <p:sp>
        <p:nvSpPr>
          <p:cNvPr id="36" name="TextBox 35"/>
          <p:cNvSpPr txBox="1"/>
          <p:nvPr/>
        </p:nvSpPr>
        <p:spPr>
          <a:xfrm>
            <a:off x="2646680" y="1653641"/>
            <a:ext cx="2458720" cy="430887"/>
          </a:xfrm>
          <a:prstGeom prst="rect">
            <a:avLst/>
          </a:prstGeom>
          <a:noFill/>
        </p:spPr>
        <p:txBody>
          <a:bodyPr wrap="square" rtlCol="0">
            <a:spAutoFit/>
          </a:bodyPr>
          <a:lstStyle/>
          <a:p>
            <a:r>
              <a:rPr lang="en-US" sz="2200" i="1" dirty="0" smtClean="0">
                <a:solidFill>
                  <a:srgbClr val="244566"/>
                </a:solidFill>
                <a:latin typeface="Century Gothic" panose="020B0502020202020204" pitchFamily="34" charset="0"/>
              </a:rPr>
              <a:t>National Level</a:t>
            </a:r>
            <a:endParaRPr lang="en-US" sz="2200" i="1" dirty="0">
              <a:solidFill>
                <a:srgbClr val="244566"/>
              </a:solidFill>
              <a:latin typeface="Century Gothic" panose="020B0502020202020204" pitchFamily="34" charset="0"/>
            </a:endParaRPr>
          </a:p>
        </p:txBody>
      </p:sp>
      <p:grpSp>
        <p:nvGrpSpPr>
          <p:cNvPr id="64" name="Group 63"/>
          <p:cNvGrpSpPr/>
          <p:nvPr/>
        </p:nvGrpSpPr>
        <p:grpSpPr>
          <a:xfrm>
            <a:off x="2757191" y="5410200"/>
            <a:ext cx="1617978" cy="740134"/>
            <a:chOff x="2757191" y="5410200"/>
            <a:chExt cx="1617978" cy="740134"/>
          </a:xfrm>
        </p:grpSpPr>
        <p:sp>
          <p:nvSpPr>
            <p:cNvPr id="38" name="Rounded Rectangle 37"/>
            <p:cNvSpPr/>
            <p:nvPr/>
          </p:nvSpPr>
          <p:spPr>
            <a:xfrm>
              <a:off x="2757191" y="5410200"/>
              <a:ext cx="1617978" cy="740134"/>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94C8"/>
                </a:solidFill>
              </a:endParaRPr>
            </a:p>
          </p:txBody>
        </p:sp>
        <p:sp>
          <p:nvSpPr>
            <p:cNvPr id="39" name="TextBox 38"/>
            <p:cNvSpPr txBox="1"/>
            <p:nvPr/>
          </p:nvSpPr>
          <p:spPr>
            <a:xfrm>
              <a:off x="2905780" y="5418448"/>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Team</a:t>
              </a:r>
              <a:endParaRPr lang="en-US" sz="2000" dirty="0">
                <a:solidFill>
                  <a:schemeClr val="bg1"/>
                </a:solidFill>
                <a:latin typeface="Century Gothic" panose="020B0502020202020204" pitchFamily="34" charset="0"/>
              </a:endParaRPr>
            </a:p>
          </p:txBody>
        </p:sp>
      </p:grpSp>
      <p:grpSp>
        <p:nvGrpSpPr>
          <p:cNvPr id="63" name="Group 62"/>
          <p:cNvGrpSpPr/>
          <p:nvPr/>
        </p:nvGrpSpPr>
        <p:grpSpPr>
          <a:xfrm>
            <a:off x="2757191" y="4495800"/>
            <a:ext cx="1634900" cy="964262"/>
            <a:chOff x="2757191" y="4495800"/>
            <a:chExt cx="1634900" cy="964262"/>
          </a:xfrm>
        </p:grpSpPr>
        <p:sp>
          <p:nvSpPr>
            <p:cNvPr id="41" name="Isosceles Triangle 40"/>
            <p:cNvSpPr/>
            <p:nvPr/>
          </p:nvSpPr>
          <p:spPr>
            <a:xfrm rot="10800000">
              <a:off x="2894762" y="5080621"/>
              <a:ext cx="1359757" cy="379441"/>
            </a:xfrm>
            <a:prstGeom prst="triangle">
              <a:avLst/>
            </a:prstGeom>
            <a:solidFill>
              <a:srgbClr val="4481BE"/>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757191" y="4495800"/>
              <a:ext cx="1634900" cy="735042"/>
            </a:xfrm>
            <a:prstGeom prst="roundRect">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914240" y="453586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Lead</a:t>
              </a:r>
              <a:endParaRPr lang="en-US" sz="2000" dirty="0">
                <a:solidFill>
                  <a:schemeClr val="bg1"/>
                </a:solidFill>
                <a:latin typeface="Century Gothic" panose="020B0502020202020204" pitchFamily="34" charset="0"/>
              </a:endParaRPr>
            </a:p>
          </p:txBody>
        </p:sp>
      </p:grpSp>
      <p:grpSp>
        <p:nvGrpSpPr>
          <p:cNvPr id="62" name="Group 61"/>
          <p:cNvGrpSpPr/>
          <p:nvPr/>
        </p:nvGrpSpPr>
        <p:grpSpPr>
          <a:xfrm>
            <a:off x="1295401" y="3429000"/>
            <a:ext cx="4571999" cy="1136360"/>
            <a:chOff x="1295401" y="3429000"/>
            <a:chExt cx="4571999" cy="1136360"/>
          </a:xfrm>
        </p:grpSpPr>
        <p:sp>
          <p:nvSpPr>
            <p:cNvPr id="45" name="Isosceles Triangle 44"/>
            <p:cNvSpPr/>
            <p:nvPr/>
          </p:nvSpPr>
          <p:spPr>
            <a:xfrm rot="10800000">
              <a:off x="2894763" y="4185919"/>
              <a:ext cx="1359757" cy="379441"/>
            </a:xfrm>
            <a:prstGeom prst="triangle">
              <a:avLst/>
            </a:prstGeom>
            <a:solidFill>
              <a:srgbClr val="386DA2"/>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295401" y="3429000"/>
              <a:ext cx="4566960" cy="838200"/>
            </a:xfrm>
            <a:prstGeom prst="roundRect">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57321" y="3623102"/>
              <a:ext cx="1910079" cy="415498"/>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Fellow</a:t>
              </a:r>
              <a:endParaRPr lang="en-US" sz="2100" dirty="0">
                <a:solidFill>
                  <a:schemeClr val="bg1"/>
                </a:solidFill>
                <a:latin typeface="Century Gothic" panose="020B0502020202020204" pitchFamily="34" charset="0"/>
              </a:endParaRPr>
            </a:p>
          </p:txBody>
        </p:sp>
        <p:sp>
          <p:nvSpPr>
            <p:cNvPr id="48" name="TextBox 47"/>
            <p:cNvSpPr txBox="1"/>
            <p:nvPr/>
          </p:nvSpPr>
          <p:spPr>
            <a:xfrm>
              <a:off x="1369080" y="3466457"/>
              <a:ext cx="1910079" cy="738664"/>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Assistant Center Lead</a:t>
              </a:r>
              <a:endParaRPr lang="en-US" sz="2100" dirty="0">
                <a:solidFill>
                  <a:schemeClr val="bg1"/>
                </a:solidFill>
                <a:latin typeface="Century Gothic" panose="020B0502020202020204" pitchFamily="34" charset="0"/>
              </a:endParaRPr>
            </a:p>
          </p:txBody>
        </p:sp>
      </p:grpSp>
      <p:grpSp>
        <p:nvGrpSpPr>
          <p:cNvPr id="61" name="Group 60"/>
          <p:cNvGrpSpPr/>
          <p:nvPr/>
        </p:nvGrpSpPr>
        <p:grpSpPr>
          <a:xfrm>
            <a:off x="840761" y="2362200"/>
            <a:ext cx="5450840" cy="1136360"/>
            <a:chOff x="840761" y="2362200"/>
            <a:chExt cx="5450840" cy="1136360"/>
          </a:xfrm>
        </p:grpSpPr>
        <p:sp>
          <p:nvSpPr>
            <p:cNvPr id="50" name="Isosceles Triangle 49"/>
            <p:cNvSpPr/>
            <p:nvPr/>
          </p:nvSpPr>
          <p:spPr>
            <a:xfrm rot="10800000">
              <a:off x="2886302" y="3119119"/>
              <a:ext cx="1359757" cy="379441"/>
            </a:xfrm>
            <a:prstGeom prst="triangle">
              <a:avLst/>
            </a:prstGeom>
            <a:solidFill>
              <a:srgbClr val="2E5984"/>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40761" y="2362200"/>
              <a:ext cx="5450840" cy="838200"/>
            </a:xfrm>
            <a:prstGeom prst="roundRect">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951321" y="2581840"/>
              <a:ext cx="1320800" cy="400110"/>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Mentor</a:t>
              </a:r>
              <a:endParaRPr lang="en-US" sz="2000" dirty="0">
                <a:solidFill>
                  <a:schemeClr val="bg1"/>
                </a:solidFill>
                <a:latin typeface="Century Gothic" panose="020B0502020202020204" pitchFamily="34" charset="0"/>
              </a:endParaRPr>
            </a:p>
          </p:txBody>
        </p:sp>
        <p:sp>
          <p:nvSpPr>
            <p:cNvPr id="53" name="TextBox 52"/>
            <p:cNvSpPr txBox="1"/>
            <p:nvPr/>
          </p:nvSpPr>
          <p:spPr>
            <a:xfrm>
              <a:off x="2905780"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Science Advisor</a:t>
              </a:r>
              <a:endParaRPr lang="en-US" sz="2000" dirty="0">
                <a:solidFill>
                  <a:schemeClr val="bg1"/>
                </a:solidFill>
                <a:latin typeface="Century Gothic" panose="020B0502020202020204" pitchFamily="34" charset="0"/>
              </a:endParaRPr>
            </a:p>
          </p:txBody>
        </p:sp>
        <p:sp>
          <p:nvSpPr>
            <p:cNvPr id="54" name="TextBox 53"/>
            <p:cNvSpPr txBox="1"/>
            <p:nvPr/>
          </p:nvSpPr>
          <p:spPr>
            <a:xfrm>
              <a:off x="840761"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Center Lead</a:t>
              </a:r>
              <a:endParaRPr lang="en-US" sz="2000" dirty="0">
                <a:solidFill>
                  <a:schemeClr val="bg1"/>
                </a:solidFill>
                <a:latin typeface="Century Gothic" panose="020B0502020202020204" pitchFamily="34" charset="0"/>
              </a:endParaRPr>
            </a:p>
          </p:txBody>
        </p:sp>
      </p:grpSp>
      <p:grpSp>
        <p:nvGrpSpPr>
          <p:cNvPr id="60" name="Group 59"/>
          <p:cNvGrpSpPr/>
          <p:nvPr/>
        </p:nvGrpSpPr>
        <p:grpSpPr>
          <a:xfrm>
            <a:off x="685800" y="1524000"/>
            <a:ext cx="1630722" cy="913567"/>
            <a:chOff x="685800" y="1524000"/>
            <a:chExt cx="1630722" cy="913567"/>
          </a:xfrm>
        </p:grpSpPr>
        <p:sp>
          <p:nvSpPr>
            <p:cNvPr id="56" name="Isosceles Triangle 55"/>
            <p:cNvSpPr/>
            <p:nvPr/>
          </p:nvSpPr>
          <p:spPr>
            <a:xfrm rot="10800000">
              <a:off x="821282" y="2058126"/>
              <a:ext cx="1359757" cy="379441"/>
            </a:xfrm>
            <a:prstGeom prst="triangle">
              <a:avLst/>
            </a:prstGeom>
            <a:solidFill>
              <a:srgbClr val="244566"/>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85800" y="1524000"/>
              <a:ext cx="1630722" cy="652794"/>
            </a:xfrm>
            <a:prstGeom prst="roundRect">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40761" y="1558009"/>
              <a:ext cx="1320800" cy="584775"/>
            </a:xfrm>
            <a:prstGeom prst="rect">
              <a:avLst/>
            </a:prstGeom>
            <a:noFill/>
          </p:spPr>
          <p:txBody>
            <a:bodyPr wrap="square" rtlCol="0">
              <a:spAutoFit/>
            </a:bodyPr>
            <a:lstStyle/>
            <a:p>
              <a:pPr algn="ctr"/>
              <a:r>
                <a:rPr lang="en-US" sz="3200" dirty="0" smtClean="0">
                  <a:solidFill>
                    <a:schemeClr val="bg1"/>
                  </a:solidFill>
                  <a:latin typeface="Century Gothic" panose="020B0502020202020204" pitchFamily="34" charset="0"/>
                </a:rPr>
                <a:t>NPO</a:t>
              </a:r>
              <a:endParaRPr lang="en-US" sz="320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432205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National POCs</a:t>
            </a:r>
            <a:endParaRPr lang="en-US" b="1" dirty="0">
              <a:solidFill>
                <a:schemeClr val="accent3"/>
              </a:solidFill>
            </a:endParaRPr>
          </a:p>
        </p:txBody>
      </p:sp>
      <p:sp>
        <p:nvSpPr>
          <p:cNvPr id="9" name="Rounded Rectangle 8"/>
          <p:cNvSpPr/>
          <p:nvPr/>
        </p:nvSpPr>
        <p:spPr>
          <a:xfrm>
            <a:off x="250825" y="3703320"/>
            <a:ext cx="8636000" cy="2655938"/>
          </a:xfrm>
          <a:prstGeom prst="roundRect">
            <a:avLst>
              <a:gd name="adj" fmla="val 5916"/>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0" name="Rectangle 9"/>
          <p:cNvSpPr/>
          <p:nvPr/>
        </p:nvSpPr>
        <p:spPr>
          <a:xfrm>
            <a:off x="422770" y="4570328"/>
            <a:ext cx="2091830" cy="1754272"/>
          </a:xfrm>
          <a:prstGeom prst="rect">
            <a:avLst/>
          </a:prstGeom>
        </p:spPr>
        <p:txBody>
          <a:bodyPr wrap="square" lIns="91387" tIns="45693" rIns="91387" bIns="45693">
            <a:spAutoFit/>
          </a:bodyPr>
          <a:lstStyle/>
          <a:p>
            <a:pPr defTabSz="1018229"/>
            <a:r>
              <a:rPr lang="en-US" sz="1200" b="1" u="sng" dirty="0">
                <a:solidFill>
                  <a:schemeClr val="bg1"/>
                </a:solidFill>
                <a:latin typeface="Century Gothic"/>
              </a:rPr>
              <a:t>Ames</a:t>
            </a:r>
          </a:p>
          <a:p>
            <a:pPr defTabSz="1018229"/>
            <a:r>
              <a:rPr lang="en-US" sz="1200" dirty="0" smtClean="0">
                <a:solidFill>
                  <a:schemeClr val="bg1"/>
                </a:solidFill>
                <a:latin typeface="Century Gothic"/>
              </a:rPr>
              <a:t>Brittany Zajic(CL</a:t>
            </a:r>
            <a:r>
              <a:rPr lang="en-US" sz="1200" dirty="0">
                <a:solidFill>
                  <a:schemeClr val="bg1"/>
                </a:solidFill>
                <a:latin typeface="Century Gothic"/>
              </a:rPr>
              <a:t>)</a:t>
            </a:r>
          </a:p>
          <a:p>
            <a:pPr defTabSz="1018229"/>
            <a:r>
              <a:rPr lang="en-US" sz="1200" dirty="0" smtClean="0">
                <a:solidFill>
                  <a:schemeClr val="bg1"/>
                </a:solidFill>
                <a:latin typeface="Century Gothic"/>
              </a:rPr>
              <a:t>Jenna Williams </a:t>
            </a:r>
            <a:r>
              <a:rPr lang="en-US" sz="1200" dirty="0" smtClean="0">
                <a:solidFill>
                  <a:schemeClr val="bg1"/>
                </a:solidFill>
                <a:latin typeface="Century Gothic"/>
              </a:rPr>
              <a:t>(ACL</a:t>
            </a:r>
            <a:r>
              <a:rPr lang="en-US" sz="1200" dirty="0" smtClean="0">
                <a:solidFill>
                  <a:schemeClr val="bg1"/>
                </a:solidFill>
                <a:latin typeface="Century Gothic"/>
              </a:rPr>
              <a:t>)</a:t>
            </a:r>
          </a:p>
          <a:p>
            <a:pPr defTabSz="1018229"/>
            <a:endParaRPr lang="en-US" sz="1200" dirty="0" smtClean="0">
              <a:solidFill>
                <a:schemeClr val="bg1"/>
              </a:solidFill>
              <a:latin typeface="Century Gothic"/>
            </a:endParaRPr>
          </a:p>
          <a:p>
            <a:pPr defTabSz="1018229"/>
            <a:r>
              <a:rPr lang="en-US" sz="1200" b="1" u="sng" dirty="0" smtClean="0">
                <a:solidFill>
                  <a:schemeClr val="bg1"/>
                </a:solidFill>
                <a:latin typeface="Century Gothic"/>
              </a:rPr>
              <a:t>Arizona</a:t>
            </a:r>
          </a:p>
          <a:p>
            <a:pPr defTabSz="1018229"/>
            <a:r>
              <a:rPr lang="en-US" sz="1200" dirty="0" smtClean="0">
                <a:solidFill>
                  <a:schemeClr val="bg1"/>
                </a:solidFill>
                <a:latin typeface="Century Gothic"/>
              </a:rPr>
              <a:t>Lance Watkins (CL)</a:t>
            </a:r>
          </a:p>
          <a:p>
            <a:pPr defTabSz="1018229"/>
            <a:endParaRPr lang="en-US" sz="1200" dirty="0" smtClean="0">
              <a:solidFill>
                <a:schemeClr val="bg1"/>
              </a:solidFill>
              <a:latin typeface="Century Gothic"/>
            </a:endParaRPr>
          </a:p>
          <a:p>
            <a:pPr defTabSz="1018229"/>
            <a:r>
              <a:rPr lang="en-US" sz="1200" b="1" u="sng" dirty="0">
                <a:solidFill>
                  <a:schemeClr val="bg1"/>
                </a:solidFill>
              </a:rPr>
              <a:t>Fort Collins</a:t>
            </a:r>
            <a:endParaRPr lang="en-US" sz="1200" b="1" dirty="0">
              <a:solidFill>
                <a:schemeClr val="bg1"/>
              </a:solidFill>
            </a:endParaRPr>
          </a:p>
          <a:p>
            <a:pPr defTabSz="1018229"/>
            <a:r>
              <a:rPr lang="en-US" sz="1200" dirty="0">
                <a:solidFill>
                  <a:schemeClr val="bg1"/>
                </a:solidFill>
              </a:rPr>
              <a:t>Brian Woodward (</a:t>
            </a:r>
            <a:r>
              <a:rPr lang="en-US" sz="1200" dirty="0" smtClean="0">
                <a:solidFill>
                  <a:schemeClr val="bg1"/>
                </a:solidFill>
              </a:rPr>
              <a:t>CL</a:t>
            </a:r>
            <a:endParaRPr lang="en-US" sz="1200" dirty="0">
              <a:solidFill>
                <a:schemeClr val="bg1"/>
              </a:solidFill>
            </a:endParaRPr>
          </a:p>
        </p:txBody>
      </p:sp>
      <p:sp>
        <p:nvSpPr>
          <p:cNvPr id="11" name="Rectangle 10"/>
          <p:cNvSpPr/>
          <p:nvPr/>
        </p:nvSpPr>
        <p:spPr>
          <a:xfrm>
            <a:off x="2525923" y="4191000"/>
            <a:ext cx="2274499" cy="2123604"/>
          </a:xfrm>
          <a:prstGeom prst="rect">
            <a:avLst/>
          </a:prstGeom>
        </p:spPr>
        <p:txBody>
          <a:bodyPr wrap="square" lIns="91387" tIns="45693" rIns="91387" bIns="45693">
            <a:spAutoFit/>
          </a:bodyPr>
          <a:lstStyle/>
          <a:p>
            <a:pPr defTabSz="1018229"/>
            <a:r>
              <a:rPr lang="en-US" sz="1200" b="1" u="sng" dirty="0" smtClean="0">
                <a:solidFill>
                  <a:schemeClr val="bg1"/>
                </a:solidFill>
              </a:rPr>
              <a:t>Goddard</a:t>
            </a:r>
            <a:endParaRPr lang="en-US" sz="1200" b="1" u="sng" dirty="0">
              <a:solidFill>
                <a:schemeClr val="bg1"/>
              </a:solidFill>
            </a:endParaRPr>
          </a:p>
          <a:p>
            <a:pPr defTabSz="1018229"/>
            <a:r>
              <a:rPr lang="en-US" sz="1200" dirty="0">
                <a:solidFill>
                  <a:schemeClr val="bg1"/>
                </a:solidFill>
              </a:rPr>
              <a:t>Sean McCartney (CL)</a:t>
            </a:r>
          </a:p>
          <a:p>
            <a:pPr defTabSz="1018229"/>
            <a:r>
              <a:rPr lang="en-US" sz="1200" dirty="0" smtClean="0">
                <a:solidFill>
                  <a:schemeClr val="bg1"/>
                </a:solidFill>
              </a:rPr>
              <a:t>Alison Thieme (ACL</a:t>
            </a:r>
            <a:r>
              <a:rPr lang="en-US" sz="1200" dirty="0" smtClean="0">
                <a:solidFill>
                  <a:schemeClr val="bg1"/>
                </a:solidFill>
              </a:rPr>
              <a:t>)</a:t>
            </a:r>
          </a:p>
          <a:p>
            <a:pPr defTabSz="1018229"/>
            <a:endParaRPr lang="en-US" sz="1200" dirty="0">
              <a:solidFill>
                <a:schemeClr val="bg1"/>
              </a:solidFill>
            </a:endParaRPr>
          </a:p>
          <a:p>
            <a:pPr defTabSz="1018229"/>
            <a:r>
              <a:rPr lang="en-US" sz="1200" b="1" u="sng" dirty="0">
                <a:solidFill>
                  <a:schemeClr val="bg1"/>
                </a:solidFill>
              </a:rPr>
              <a:t>Idaho</a:t>
            </a:r>
            <a:endParaRPr lang="en-US" sz="1200" dirty="0">
              <a:solidFill>
                <a:schemeClr val="bg1"/>
              </a:solidFill>
            </a:endParaRPr>
          </a:p>
          <a:p>
            <a:pPr defTabSz="1018229"/>
            <a:r>
              <a:rPr lang="en-US" sz="1200" dirty="0" smtClean="0">
                <a:solidFill>
                  <a:schemeClr val="bg1"/>
                </a:solidFill>
              </a:rPr>
              <a:t>Courtney </a:t>
            </a:r>
            <a:r>
              <a:rPr lang="en-US" sz="1200" dirty="0" err="1" smtClean="0">
                <a:solidFill>
                  <a:schemeClr val="bg1"/>
                </a:solidFill>
              </a:rPr>
              <a:t>Ohr</a:t>
            </a:r>
            <a:r>
              <a:rPr lang="en-US" sz="1200" dirty="0" smtClean="0">
                <a:solidFill>
                  <a:schemeClr val="bg1"/>
                </a:solidFill>
              </a:rPr>
              <a:t> (CL)</a:t>
            </a:r>
          </a:p>
          <a:p>
            <a:pPr defTabSz="1018229"/>
            <a:r>
              <a:rPr lang="en-US" sz="1200" dirty="0" smtClean="0">
                <a:solidFill>
                  <a:schemeClr val="bg1"/>
                </a:solidFill>
              </a:rPr>
              <a:t>Caitlin Toner (ACL)</a:t>
            </a:r>
            <a:endParaRPr lang="en-US" sz="1200" dirty="0" smtClean="0">
              <a:solidFill>
                <a:schemeClr val="bg1"/>
              </a:solidFill>
            </a:endParaRPr>
          </a:p>
          <a:p>
            <a:pPr defTabSz="1018229"/>
            <a:endParaRPr lang="en-US" sz="1200" dirty="0">
              <a:solidFill>
                <a:schemeClr val="bg1"/>
              </a:solidFill>
            </a:endParaRPr>
          </a:p>
          <a:p>
            <a:pPr defTabSz="1018229"/>
            <a:r>
              <a:rPr lang="en-US" sz="1200" b="1" u="sng" dirty="0">
                <a:solidFill>
                  <a:schemeClr val="bg1"/>
                </a:solidFill>
              </a:rPr>
              <a:t>JPL</a:t>
            </a:r>
          </a:p>
          <a:p>
            <a:pPr defTabSz="1018229"/>
            <a:r>
              <a:rPr lang="en-US" sz="1200" dirty="0">
                <a:solidFill>
                  <a:schemeClr val="bg1"/>
                </a:solidFill>
              </a:rPr>
              <a:t>Nick Rousseau (CL)</a:t>
            </a:r>
          </a:p>
          <a:p>
            <a:pPr defTabSz="1018229"/>
            <a:r>
              <a:rPr lang="en-US" sz="1200" dirty="0" smtClean="0">
                <a:solidFill>
                  <a:schemeClr val="bg1"/>
                </a:solidFill>
              </a:rPr>
              <a:t>Erika </a:t>
            </a:r>
            <a:r>
              <a:rPr lang="en-US" sz="1200" dirty="0" err="1" smtClean="0">
                <a:solidFill>
                  <a:schemeClr val="bg1"/>
                </a:solidFill>
              </a:rPr>
              <a:t>Higa</a:t>
            </a:r>
            <a:r>
              <a:rPr lang="en-US" sz="1200" dirty="0" smtClean="0">
                <a:solidFill>
                  <a:schemeClr val="bg1"/>
                </a:solidFill>
              </a:rPr>
              <a:t> </a:t>
            </a:r>
            <a:r>
              <a:rPr lang="en-US" sz="1200" dirty="0">
                <a:solidFill>
                  <a:schemeClr val="bg1"/>
                </a:solidFill>
              </a:rPr>
              <a:t>(ACL</a:t>
            </a:r>
            <a:r>
              <a:rPr lang="en-US" sz="1200" dirty="0" smtClean="0">
                <a:solidFill>
                  <a:schemeClr val="bg1"/>
                </a:solidFill>
              </a:rPr>
              <a:t>)</a:t>
            </a:r>
            <a:endParaRPr lang="en-US" sz="1200" dirty="0">
              <a:solidFill>
                <a:schemeClr val="bg1"/>
              </a:solidFill>
            </a:endParaRPr>
          </a:p>
        </p:txBody>
      </p:sp>
      <p:sp>
        <p:nvSpPr>
          <p:cNvPr id="12" name="Rectangle 11"/>
          <p:cNvSpPr/>
          <p:nvPr/>
        </p:nvSpPr>
        <p:spPr>
          <a:xfrm>
            <a:off x="4648200" y="4200996"/>
            <a:ext cx="2145238" cy="2123604"/>
          </a:xfrm>
          <a:prstGeom prst="rect">
            <a:avLst/>
          </a:prstGeom>
        </p:spPr>
        <p:txBody>
          <a:bodyPr wrap="square" lIns="91387" tIns="45693" rIns="91387" bIns="45693">
            <a:spAutoFit/>
          </a:bodyPr>
          <a:lstStyle/>
          <a:p>
            <a:pPr defTabSz="1018229"/>
            <a:r>
              <a:rPr lang="en-US" sz="1200" b="1" u="sng" dirty="0" smtClean="0">
                <a:solidFill>
                  <a:schemeClr val="bg1"/>
                </a:solidFill>
              </a:rPr>
              <a:t>Langley</a:t>
            </a:r>
            <a:endParaRPr lang="en-US" sz="1200" b="1" u="sng" dirty="0">
              <a:solidFill>
                <a:schemeClr val="bg1"/>
              </a:solidFill>
            </a:endParaRPr>
          </a:p>
          <a:p>
            <a:pPr defTabSz="1018229"/>
            <a:r>
              <a:rPr lang="en-US" sz="1200" dirty="0">
                <a:solidFill>
                  <a:schemeClr val="bg1"/>
                </a:solidFill>
              </a:rPr>
              <a:t>Emily </a:t>
            </a:r>
            <a:r>
              <a:rPr lang="en-US" sz="1200" dirty="0" smtClean="0">
                <a:solidFill>
                  <a:schemeClr val="bg1"/>
                </a:solidFill>
              </a:rPr>
              <a:t>Gotschalk </a:t>
            </a:r>
            <a:r>
              <a:rPr lang="en-US" sz="1200" dirty="0">
                <a:solidFill>
                  <a:schemeClr val="bg1"/>
                </a:solidFill>
              </a:rPr>
              <a:t>(CL</a:t>
            </a:r>
            <a:r>
              <a:rPr lang="en-US" sz="1200" dirty="0" smtClean="0">
                <a:solidFill>
                  <a:schemeClr val="bg1"/>
                </a:solidFill>
              </a:rPr>
              <a:t>)</a:t>
            </a:r>
          </a:p>
          <a:p>
            <a:pPr defTabSz="1018229"/>
            <a:r>
              <a:rPr lang="en-US" sz="1200" dirty="0" smtClean="0">
                <a:solidFill>
                  <a:schemeClr val="bg1"/>
                </a:solidFill>
              </a:rPr>
              <a:t>Tyler Rhodes </a:t>
            </a:r>
            <a:r>
              <a:rPr lang="en-US" sz="1200" dirty="0" smtClean="0">
                <a:solidFill>
                  <a:schemeClr val="bg1"/>
                </a:solidFill>
              </a:rPr>
              <a:t>(ACL</a:t>
            </a:r>
            <a:r>
              <a:rPr lang="en-US" sz="1200" dirty="0" smtClean="0">
                <a:solidFill>
                  <a:schemeClr val="bg1"/>
                </a:solidFill>
              </a:rPr>
              <a:t>)</a:t>
            </a:r>
            <a:endParaRPr lang="en-US" sz="1200" dirty="0">
              <a:solidFill>
                <a:schemeClr val="bg1"/>
              </a:solidFill>
            </a:endParaRPr>
          </a:p>
          <a:p>
            <a:pPr defTabSz="1018229"/>
            <a:endParaRPr lang="en-US" sz="1200" b="1" u="sng" dirty="0" smtClean="0">
              <a:solidFill>
                <a:schemeClr val="bg1"/>
              </a:solidFill>
            </a:endParaRPr>
          </a:p>
          <a:p>
            <a:pPr defTabSz="1018229"/>
            <a:r>
              <a:rPr lang="en-US" sz="1200" b="1" u="sng" dirty="0" smtClean="0">
                <a:solidFill>
                  <a:schemeClr val="bg1"/>
                </a:solidFill>
              </a:rPr>
              <a:t>Marshall </a:t>
            </a:r>
            <a:endParaRPr lang="en-US" sz="1200" b="1" u="sng" dirty="0">
              <a:solidFill>
                <a:schemeClr val="bg1"/>
              </a:solidFill>
            </a:endParaRPr>
          </a:p>
          <a:p>
            <a:pPr defTabSz="1018229"/>
            <a:r>
              <a:rPr lang="en-US" sz="1200" dirty="0" smtClean="0">
                <a:solidFill>
                  <a:schemeClr val="bg1"/>
                </a:solidFill>
              </a:rPr>
              <a:t>Maggi Klug (CL</a:t>
            </a:r>
            <a:r>
              <a:rPr lang="en-US" sz="1200" dirty="0">
                <a:solidFill>
                  <a:schemeClr val="bg1"/>
                </a:solidFill>
              </a:rPr>
              <a:t>)</a:t>
            </a:r>
          </a:p>
          <a:p>
            <a:pPr defTabSz="1018229"/>
            <a:r>
              <a:rPr lang="en-US" sz="1200" dirty="0" smtClean="0">
                <a:solidFill>
                  <a:schemeClr val="bg1"/>
                </a:solidFill>
              </a:rPr>
              <a:t>Dash Cruz (ACL</a:t>
            </a:r>
            <a:r>
              <a:rPr lang="en-US" sz="1200" dirty="0" smtClean="0">
                <a:solidFill>
                  <a:schemeClr val="bg1"/>
                </a:solidFill>
              </a:rPr>
              <a:t>)</a:t>
            </a:r>
          </a:p>
          <a:p>
            <a:pPr defTabSz="1018229"/>
            <a:endParaRPr lang="en-US" sz="1200" dirty="0">
              <a:solidFill>
                <a:schemeClr val="bg1"/>
              </a:solidFill>
            </a:endParaRPr>
          </a:p>
          <a:p>
            <a:pPr defTabSz="1018229"/>
            <a:r>
              <a:rPr lang="en-US" sz="1200" b="1" u="sng" dirty="0">
                <a:solidFill>
                  <a:schemeClr val="bg1"/>
                </a:solidFill>
              </a:rPr>
              <a:t>Mobile</a:t>
            </a:r>
          </a:p>
          <a:p>
            <a:pPr defTabSz="1018229"/>
            <a:r>
              <a:rPr lang="en-US" sz="1200" dirty="0">
                <a:solidFill>
                  <a:schemeClr val="bg1"/>
                </a:solidFill>
              </a:rPr>
              <a:t>Tyler Lynn (CL</a:t>
            </a:r>
            <a:r>
              <a:rPr lang="en-US" sz="1200" dirty="0" smtClean="0">
                <a:solidFill>
                  <a:schemeClr val="bg1"/>
                </a:solidFill>
              </a:rPr>
              <a:t>)</a:t>
            </a:r>
          </a:p>
          <a:p>
            <a:pPr defTabSz="1018229"/>
            <a:r>
              <a:rPr lang="en-US" sz="1200" dirty="0" smtClean="0">
                <a:solidFill>
                  <a:schemeClr val="bg1"/>
                </a:solidFill>
              </a:rPr>
              <a:t>Elaina Gonsoroski (ACL)</a:t>
            </a:r>
            <a:endParaRPr lang="en-US" sz="1200" dirty="0">
              <a:solidFill>
                <a:schemeClr val="bg1"/>
              </a:solidFill>
            </a:endParaRPr>
          </a:p>
        </p:txBody>
      </p:sp>
      <p:sp>
        <p:nvSpPr>
          <p:cNvPr id="13" name="Rectangle 12"/>
          <p:cNvSpPr/>
          <p:nvPr/>
        </p:nvSpPr>
        <p:spPr>
          <a:xfrm>
            <a:off x="6917263" y="4200996"/>
            <a:ext cx="1845737" cy="2123604"/>
          </a:xfrm>
          <a:prstGeom prst="rect">
            <a:avLst/>
          </a:prstGeom>
        </p:spPr>
        <p:txBody>
          <a:bodyPr wrap="square" lIns="91387" tIns="45693" rIns="91387" bIns="45693">
            <a:spAutoFit/>
          </a:bodyPr>
          <a:lstStyle/>
          <a:p>
            <a:pPr defTabSz="1018229"/>
            <a:r>
              <a:rPr lang="en-US" sz="1200" b="1" u="sng" dirty="0" smtClean="0">
                <a:solidFill>
                  <a:schemeClr val="bg1"/>
                </a:solidFill>
              </a:rPr>
              <a:t>NOAA </a:t>
            </a:r>
            <a:r>
              <a:rPr lang="en-US" sz="1200" b="1" u="sng" dirty="0">
                <a:solidFill>
                  <a:schemeClr val="bg1"/>
                </a:solidFill>
              </a:rPr>
              <a:t>NCEI</a:t>
            </a:r>
          </a:p>
          <a:p>
            <a:pPr defTabSz="1018229"/>
            <a:r>
              <a:rPr lang="en-US" sz="1200" dirty="0" smtClean="0">
                <a:solidFill>
                  <a:schemeClr val="bg1"/>
                </a:solidFill>
              </a:rPr>
              <a:t>Alec Courtright </a:t>
            </a:r>
            <a:r>
              <a:rPr lang="en-US" sz="1200" dirty="0">
                <a:solidFill>
                  <a:schemeClr val="bg1"/>
                </a:solidFill>
              </a:rPr>
              <a:t>(CL)</a:t>
            </a:r>
          </a:p>
          <a:p>
            <a:pPr defTabSz="1018229"/>
            <a:r>
              <a:rPr lang="en-US" sz="1200" dirty="0" smtClean="0">
                <a:solidFill>
                  <a:schemeClr val="bg1"/>
                </a:solidFill>
              </a:rPr>
              <a:t>Kelly Meehan (ACL</a:t>
            </a:r>
            <a:r>
              <a:rPr lang="en-US" sz="1200" dirty="0" smtClean="0">
                <a:solidFill>
                  <a:schemeClr val="bg1"/>
                </a:solidFill>
              </a:rPr>
              <a:t>)</a:t>
            </a:r>
          </a:p>
          <a:p>
            <a:pPr defTabSz="1018229"/>
            <a:endParaRPr lang="en-US" sz="1200" b="1" u="sng" dirty="0" smtClean="0">
              <a:solidFill>
                <a:schemeClr val="bg1"/>
              </a:solidFill>
            </a:endParaRPr>
          </a:p>
          <a:p>
            <a:pPr defTabSz="1018229"/>
            <a:r>
              <a:rPr lang="en-US" sz="1200" b="1" u="sng" dirty="0" smtClean="0">
                <a:solidFill>
                  <a:schemeClr val="bg1"/>
                </a:solidFill>
              </a:rPr>
              <a:t>UGA</a:t>
            </a:r>
            <a:endParaRPr lang="en-US" sz="1200" b="1" u="sng" dirty="0">
              <a:solidFill>
                <a:schemeClr val="bg1"/>
              </a:solidFill>
            </a:endParaRPr>
          </a:p>
          <a:p>
            <a:pPr defTabSz="1018229"/>
            <a:r>
              <a:rPr lang="en-US" sz="1200" dirty="0">
                <a:solidFill>
                  <a:schemeClr val="bg1"/>
                </a:solidFill>
              </a:rPr>
              <a:t>Caren Remillard (CL)</a:t>
            </a:r>
          </a:p>
          <a:p>
            <a:pPr defTabSz="1018229"/>
            <a:r>
              <a:rPr lang="en-US" sz="1200" dirty="0" smtClean="0">
                <a:solidFill>
                  <a:schemeClr val="bg1"/>
                </a:solidFill>
              </a:rPr>
              <a:t>Sean Cameron </a:t>
            </a:r>
            <a:r>
              <a:rPr lang="en-US" sz="1200" dirty="0">
                <a:solidFill>
                  <a:schemeClr val="bg1"/>
                </a:solidFill>
              </a:rPr>
              <a:t>(ACL)</a:t>
            </a:r>
          </a:p>
          <a:p>
            <a:pPr defTabSz="1018229"/>
            <a:endParaRPr lang="en-US" sz="1200" dirty="0">
              <a:solidFill>
                <a:schemeClr val="bg1"/>
              </a:solidFill>
              <a:latin typeface="Century Gothic"/>
            </a:endParaRPr>
          </a:p>
          <a:p>
            <a:pPr defTabSz="1018229"/>
            <a:r>
              <a:rPr lang="en-US" sz="1200" b="1" u="sng" dirty="0">
                <a:solidFill>
                  <a:schemeClr val="bg1"/>
                </a:solidFill>
                <a:latin typeface="Century Gothic"/>
              </a:rPr>
              <a:t>Wise County</a:t>
            </a:r>
          </a:p>
          <a:p>
            <a:pPr defTabSz="1018229"/>
            <a:r>
              <a:rPr lang="en-US" sz="1200" dirty="0" smtClean="0">
                <a:solidFill>
                  <a:schemeClr val="bg1"/>
                </a:solidFill>
                <a:latin typeface="Century Gothic"/>
              </a:rPr>
              <a:t>Michael Brooke (CL)</a:t>
            </a:r>
          </a:p>
          <a:p>
            <a:pPr defTabSz="1018229"/>
            <a:r>
              <a:rPr lang="en-US" sz="1200" dirty="0" smtClean="0">
                <a:solidFill>
                  <a:schemeClr val="bg1"/>
                </a:solidFill>
                <a:latin typeface="Century Gothic"/>
              </a:rPr>
              <a:t>Kimberly </a:t>
            </a:r>
            <a:r>
              <a:rPr lang="en-US" sz="1200" dirty="0" smtClean="0">
                <a:solidFill>
                  <a:schemeClr val="bg1"/>
                </a:solidFill>
                <a:latin typeface="Century Gothic"/>
              </a:rPr>
              <a:t>Berry (</a:t>
            </a:r>
            <a:r>
              <a:rPr lang="en-US" sz="1200" dirty="0" smtClean="0">
                <a:solidFill>
                  <a:schemeClr val="bg1"/>
                </a:solidFill>
                <a:latin typeface="Century Gothic"/>
              </a:rPr>
              <a:t>ACL)</a:t>
            </a:r>
          </a:p>
        </p:txBody>
      </p:sp>
      <p:sp>
        <p:nvSpPr>
          <p:cNvPr id="14" name="TextBox 13"/>
          <p:cNvSpPr txBox="1"/>
          <p:nvPr/>
        </p:nvSpPr>
        <p:spPr>
          <a:xfrm>
            <a:off x="301753" y="3822279"/>
            <a:ext cx="1984247" cy="646331"/>
          </a:xfrm>
          <a:prstGeom prst="rect">
            <a:avLst/>
          </a:prstGeom>
          <a:noFill/>
        </p:spPr>
        <p:txBody>
          <a:bodyPr wrap="square" rtlCol="0">
            <a:spAutoFit/>
          </a:bodyPr>
          <a:lstStyle/>
          <a:p>
            <a:r>
              <a:rPr lang="en-US" b="1" dirty="0" smtClean="0">
                <a:solidFill>
                  <a:schemeClr val="bg1"/>
                </a:solidFill>
              </a:rPr>
              <a:t>DEVELOP Node Leadership </a:t>
            </a:r>
            <a:endParaRPr lang="en-US" b="1" dirty="0">
              <a:solidFill>
                <a:schemeClr val="bg1"/>
              </a:solidFill>
            </a:endParaRPr>
          </a:p>
        </p:txBody>
      </p:sp>
      <p:sp>
        <p:nvSpPr>
          <p:cNvPr id="48" name="Rounded Rectangular Callout 47"/>
          <p:cNvSpPr/>
          <p:nvPr/>
        </p:nvSpPr>
        <p:spPr>
          <a:xfrm>
            <a:off x="228600" y="2575603"/>
            <a:ext cx="8686800" cy="1005797"/>
          </a:xfrm>
          <a:prstGeom prst="wedgeRoundRectCallout">
            <a:avLst>
              <a:gd name="adj1" fmla="val -20210"/>
              <a:gd name="adj2" fmla="val 76469"/>
              <a:gd name="adj3" fmla="val 16667"/>
            </a:avLst>
          </a:prstGeom>
          <a:solidFill>
            <a:srgbClr val="386DA2"/>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524000" y="2735813"/>
            <a:ext cx="1981200" cy="769387"/>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rPr>
              <a:t>Ryan Avery (</a:t>
            </a:r>
            <a:r>
              <a:rPr lang="en-US" sz="1100" b="1" dirty="0" err="1" smtClean="0">
                <a:solidFill>
                  <a:schemeClr val="bg1"/>
                </a:solidFill>
              </a:rPr>
              <a:t>LaRC</a:t>
            </a:r>
            <a:r>
              <a:rPr lang="en-US" sz="1100" b="1" dirty="0" smtClean="0">
                <a:solidFill>
                  <a:schemeClr val="bg1"/>
                </a:solidFill>
              </a:rPr>
              <a:t>)</a:t>
            </a:r>
          </a:p>
          <a:p>
            <a:pPr marL="119063" indent="-119063" defTabSz="1018229">
              <a:buFont typeface="Arial" pitchFamily="34" charset="0"/>
              <a:buChar char="•"/>
            </a:pPr>
            <a:r>
              <a:rPr lang="en-US" sz="1100" b="1" dirty="0" smtClean="0">
                <a:solidFill>
                  <a:schemeClr val="bg1"/>
                </a:solidFill>
              </a:rPr>
              <a:t>Sean Cameron (UGA)</a:t>
            </a:r>
          </a:p>
          <a:p>
            <a:pPr marL="119063" indent="-119063" defTabSz="1018229">
              <a:buFont typeface="Arial" pitchFamily="34" charset="0"/>
              <a:buChar char="•"/>
            </a:pPr>
            <a:r>
              <a:rPr lang="en-US" sz="1100" b="1" dirty="0" smtClean="0">
                <a:solidFill>
                  <a:schemeClr val="bg1"/>
                </a:solidFill>
              </a:rPr>
              <a:t>Sarah Carroll (FC)</a:t>
            </a:r>
          </a:p>
          <a:p>
            <a:pPr marL="119063" indent="-119063" defTabSz="1018229">
              <a:buFont typeface="Arial" pitchFamily="34" charset="0"/>
              <a:buChar char="•"/>
            </a:pPr>
            <a:r>
              <a:rPr lang="en-US" sz="1100" b="1" dirty="0" smtClean="0">
                <a:solidFill>
                  <a:schemeClr val="bg1"/>
                </a:solidFill>
              </a:rPr>
              <a:t>Amanda Clayton (</a:t>
            </a:r>
            <a:r>
              <a:rPr lang="en-US" sz="1100" b="1" dirty="0" err="1" smtClean="0">
                <a:solidFill>
                  <a:schemeClr val="bg1"/>
                </a:solidFill>
              </a:rPr>
              <a:t>LaRC</a:t>
            </a:r>
            <a:r>
              <a:rPr lang="en-US" sz="1100" b="1" dirty="0" smtClean="0">
                <a:solidFill>
                  <a:schemeClr val="bg1"/>
                </a:solidFill>
              </a:rPr>
              <a:t>)</a:t>
            </a:r>
          </a:p>
        </p:txBody>
      </p:sp>
      <p:sp>
        <p:nvSpPr>
          <p:cNvPr id="52" name="TextBox 51"/>
          <p:cNvSpPr txBox="1"/>
          <p:nvPr/>
        </p:nvSpPr>
        <p:spPr>
          <a:xfrm>
            <a:off x="273600" y="2743200"/>
            <a:ext cx="1281120" cy="707886"/>
          </a:xfrm>
          <a:prstGeom prst="rect">
            <a:avLst/>
          </a:prstGeom>
          <a:noFill/>
        </p:spPr>
        <p:txBody>
          <a:bodyPr wrap="none" rtlCol="0">
            <a:spAutoFit/>
          </a:bodyPr>
          <a:lstStyle/>
          <a:p>
            <a:pPr algn="ctr"/>
            <a:r>
              <a:rPr lang="en-US" sz="2000" b="1" dirty="0" smtClean="0">
                <a:solidFill>
                  <a:schemeClr val="bg1"/>
                </a:solidFill>
              </a:rPr>
              <a:t>DEVELOP</a:t>
            </a:r>
          </a:p>
          <a:p>
            <a:pPr algn="ctr"/>
            <a:r>
              <a:rPr lang="en-US" sz="2000" b="1" dirty="0" smtClean="0">
                <a:solidFill>
                  <a:schemeClr val="bg1"/>
                </a:solidFill>
              </a:rPr>
              <a:t>Fellows</a:t>
            </a:r>
          </a:p>
        </p:txBody>
      </p:sp>
      <p:sp>
        <p:nvSpPr>
          <p:cNvPr id="53" name="Rounded Rectangular Callout 52"/>
          <p:cNvSpPr/>
          <p:nvPr/>
        </p:nvSpPr>
        <p:spPr>
          <a:xfrm>
            <a:off x="228600" y="1507486"/>
            <a:ext cx="8686800" cy="927748"/>
          </a:xfrm>
          <a:prstGeom prst="wedgeRoundRectCallout">
            <a:avLst>
              <a:gd name="adj1" fmla="val -20210"/>
              <a:gd name="adj2" fmla="val 76469"/>
              <a:gd name="adj3" fmla="val 16667"/>
            </a:avLst>
          </a:prstGeom>
          <a:solidFill>
            <a:srgbClr val="234567"/>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28600" y="1654314"/>
            <a:ext cx="1349057" cy="707886"/>
          </a:xfrm>
          <a:prstGeom prst="rect">
            <a:avLst/>
          </a:prstGeom>
          <a:noFill/>
        </p:spPr>
        <p:txBody>
          <a:bodyPr wrap="square" rtlCol="0">
            <a:spAutoFit/>
          </a:bodyPr>
          <a:lstStyle/>
          <a:p>
            <a:pPr algn="ctr"/>
            <a:r>
              <a:rPr lang="en-US" sz="2000" b="1" dirty="0" smtClean="0">
                <a:solidFill>
                  <a:schemeClr val="bg1"/>
                </a:solidFill>
              </a:rPr>
              <a:t>DEVELOP</a:t>
            </a:r>
          </a:p>
          <a:p>
            <a:pPr algn="ctr"/>
            <a:r>
              <a:rPr lang="en-US" sz="2000" b="1" dirty="0" smtClean="0">
                <a:solidFill>
                  <a:schemeClr val="bg1"/>
                </a:solidFill>
              </a:rPr>
              <a:t>NPO</a:t>
            </a:r>
            <a:endParaRPr lang="en-US" sz="2000" b="1" dirty="0">
              <a:solidFill>
                <a:schemeClr val="bg1"/>
              </a:solidFill>
            </a:endParaRPr>
          </a:p>
        </p:txBody>
      </p:sp>
      <p:sp>
        <p:nvSpPr>
          <p:cNvPr id="55" name="Rectangle 54"/>
          <p:cNvSpPr/>
          <p:nvPr/>
        </p:nvSpPr>
        <p:spPr>
          <a:xfrm>
            <a:off x="1600200" y="1659086"/>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Karen Allsbrook</a:t>
            </a:r>
          </a:p>
          <a:p>
            <a:pPr marL="119063" indent="-119063" defTabSz="1018229">
              <a:buFont typeface="Arial" pitchFamily="34" charset="0"/>
              <a:buChar char="•"/>
            </a:pPr>
            <a:r>
              <a:rPr lang="en-US" sz="1300" b="1" dirty="0" smtClean="0">
                <a:solidFill>
                  <a:schemeClr val="bg1"/>
                </a:solidFill>
                <a:latin typeface="Century Gothic"/>
              </a:rPr>
              <a:t>Lauren Childs-Gleason</a:t>
            </a:r>
          </a:p>
          <a:p>
            <a:pPr marL="119063" indent="-119063" defTabSz="1018229">
              <a:buFont typeface="Arial" pitchFamily="34" charset="0"/>
              <a:buChar char="•"/>
            </a:pPr>
            <a:r>
              <a:rPr lang="en-US" sz="1300" b="1" dirty="0" smtClean="0">
                <a:solidFill>
                  <a:schemeClr val="bg1"/>
                </a:solidFill>
                <a:latin typeface="Century Gothic"/>
              </a:rPr>
              <a:t>Lindsay Rogers</a:t>
            </a:r>
            <a:endParaRPr lang="en-US" sz="1300" b="1" dirty="0" smtClean="0">
              <a:solidFill>
                <a:schemeClr val="bg1"/>
              </a:solidFill>
              <a:latin typeface="Century Gothic"/>
            </a:endParaRPr>
          </a:p>
        </p:txBody>
      </p:sp>
      <p:sp>
        <p:nvSpPr>
          <p:cNvPr id="56" name="Rectangle 55"/>
          <p:cNvSpPr/>
          <p:nvPr/>
        </p:nvSpPr>
        <p:spPr>
          <a:xfrm>
            <a:off x="3699370" y="1659086"/>
            <a:ext cx="155843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Dr</a:t>
            </a:r>
            <a:r>
              <a:rPr lang="en-US" sz="1300" b="1" dirty="0" smtClean="0">
                <a:solidFill>
                  <a:schemeClr val="bg1"/>
                </a:solidFill>
                <a:latin typeface="Century Gothic"/>
              </a:rPr>
              <a:t>. Kenton </a:t>
            </a:r>
            <a:r>
              <a:rPr lang="en-US" sz="1300" b="1" dirty="0" smtClean="0">
                <a:solidFill>
                  <a:schemeClr val="bg1"/>
                </a:solidFill>
                <a:latin typeface="Century Gothic"/>
              </a:rPr>
              <a:t>Ross</a:t>
            </a:r>
          </a:p>
          <a:p>
            <a:pPr marL="119063" indent="-119063" defTabSz="1018229">
              <a:buFont typeface="Arial" pitchFamily="34" charset="0"/>
              <a:buChar char="•"/>
            </a:pPr>
            <a:r>
              <a:rPr lang="en-US" sz="1300" b="1" dirty="0">
                <a:solidFill>
                  <a:schemeClr val="bg1"/>
                </a:solidFill>
              </a:rPr>
              <a:t>Mike Ruiz</a:t>
            </a:r>
          </a:p>
          <a:p>
            <a:pPr marL="119063" indent="-119063" defTabSz="1018229">
              <a:buFont typeface="Arial" pitchFamily="34" charset="0"/>
              <a:buChar char="•"/>
            </a:pPr>
            <a:r>
              <a:rPr lang="en-US" sz="1300" b="1" dirty="0">
                <a:solidFill>
                  <a:schemeClr val="bg1"/>
                </a:solidFill>
              </a:rPr>
              <a:t>Jennifer </a:t>
            </a:r>
            <a:r>
              <a:rPr lang="en-US" sz="1300" b="1" dirty="0" err="1" smtClean="0">
                <a:solidFill>
                  <a:schemeClr val="bg1"/>
                </a:solidFill>
              </a:rPr>
              <a:t>Tindell</a:t>
            </a:r>
            <a:endParaRPr lang="en-US" sz="1300" b="1" dirty="0" smtClean="0">
              <a:solidFill>
                <a:schemeClr val="bg1"/>
              </a:solidFill>
              <a:latin typeface="Century Gothic"/>
            </a:endParaRPr>
          </a:p>
        </p:txBody>
      </p:sp>
      <p:sp>
        <p:nvSpPr>
          <p:cNvPr id="57" name="Rectangle 56"/>
          <p:cNvSpPr/>
          <p:nvPr/>
        </p:nvSpPr>
        <p:spPr>
          <a:xfrm>
            <a:off x="5410200" y="1651391"/>
            <a:ext cx="3200400" cy="707832"/>
          </a:xfrm>
          <a:prstGeom prst="rect">
            <a:avLst/>
          </a:prstGeom>
        </p:spPr>
        <p:txBody>
          <a:bodyPr wrap="square" lIns="91387" tIns="45693" rIns="91387" bIns="45693">
            <a:spAutoFit/>
          </a:bodyPr>
          <a:lstStyle/>
          <a:p>
            <a:pPr defTabSz="1018229"/>
            <a:r>
              <a:rPr lang="en-US" sz="1400" b="1" i="1" dirty="0" err="1" smtClean="0">
                <a:solidFill>
                  <a:schemeClr val="bg1"/>
                </a:solidFill>
                <a:latin typeface="Century Gothic"/>
              </a:rPr>
              <a:t>Sr</a:t>
            </a:r>
            <a:r>
              <a:rPr lang="en-US" sz="1400" b="1" i="1" dirty="0" smtClean="0">
                <a:solidFill>
                  <a:schemeClr val="bg1"/>
                </a:solidFill>
                <a:latin typeface="Century Gothic"/>
              </a:rPr>
              <a:t> Fellows &amp; Post Doc</a:t>
            </a:r>
            <a:endParaRPr lang="en-US" sz="1400" b="1" i="1" dirty="0" smtClean="0">
              <a:solidFill>
                <a:schemeClr val="bg1"/>
              </a:solidFill>
              <a:latin typeface="Century Gothic"/>
            </a:endParaRPr>
          </a:p>
          <a:p>
            <a:pPr marL="119063" indent="-119063" defTabSz="1018229">
              <a:buFont typeface="Arial" pitchFamily="34" charset="0"/>
              <a:buChar char="•"/>
            </a:pPr>
            <a:r>
              <a:rPr lang="en-US" sz="1300" b="1" dirty="0">
                <a:solidFill>
                  <a:schemeClr val="bg1"/>
                </a:solidFill>
              </a:rPr>
              <a:t>Georgina Crepps</a:t>
            </a:r>
            <a:endParaRPr lang="en-US" sz="1300" dirty="0">
              <a:solidFill>
                <a:schemeClr val="bg1"/>
              </a:solidFill>
            </a:endParaRPr>
          </a:p>
          <a:p>
            <a:pPr marL="119063" indent="-119063" defTabSz="1018229">
              <a:buFont typeface="Arial" pitchFamily="34" charset="0"/>
              <a:buChar char="•"/>
            </a:pPr>
            <a:r>
              <a:rPr lang="en-US" sz="1300" b="1" dirty="0" smtClean="0">
                <a:solidFill>
                  <a:schemeClr val="bg1"/>
                </a:solidFill>
                <a:latin typeface="Century Gothic"/>
              </a:rPr>
              <a:t>Tiffani Miller</a:t>
            </a:r>
            <a:endParaRPr lang="en-US" sz="1300" b="1" dirty="0" smtClean="0">
              <a:solidFill>
                <a:schemeClr val="bg1"/>
              </a:solidFill>
              <a:latin typeface="Century Gothic"/>
            </a:endParaRPr>
          </a:p>
        </p:txBody>
      </p:sp>
      <p:sp>
        <p:nvSpPr>
          <p:cNvPr id="58" name="Rectangle 57"/>
          <p:cNvSpPr/>
          <p:nvPr/>
        </p:nvSpPr>
        <p:spPr>
          <a:xfrm>
            <a:off x="7280770" y="1669757"/>
            <a:ext cx="155843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rPr>
              <a:t>Carrie Kelley</a:t>
            </a:r>
          </a:p>
          <a:p>
            <a:pPr marL="119063" indent="-119063" defTabSz="1018229">
              <a:buFont typeface="Arial" pitchFamily="34" charset="0"/>
              <a:buChar char="•"/>
            </a:pPr>
            <a:r>
              <a:rPr lang="en-US" sz="1300" b="1" dirty="0">
                <a:solidFill>
                  <a:schemeClr val="bg1"/>
                </a:solidFill>
              </a:rPr>
              <a:t>Jordan </a:t>
            </a:r>
            <a:r>
              <a:rPr lang="en-US" sz="1300" b="1" dirty="0" err="1">
                <a:solidFill>
                  <a:schemeClr val="bg1"/>
                </a:solidFill>
              </a:rPr>
              <a:t>Vaa</a:t>
            </a:r>
            <a:endParaRPr lang="en-US" sz="1300" dirty="0">
              <a:solidFill>
                <a:schemeClr val="bg1"/>
              </a:solidFill>
            </a:endParaRPr>
          </a:p>
          <a:p>
            <a:pPr marL="119063" indent="-119063" defTabSz="1018229">
              <a:buFont typeface="Arial" pitchFamily="34" charset="0"/>
              <a:buChar char="•"/>
            </a:pPr>
            <a:r>
              <a:rPr lang="en-US" sz="1300" b="1" dirty="0" smtClean="0">
                <a:solidFill>
                  <a:schemeClr val="bg1"/>
                </a:solidFill>
              </a:rPr>
              <a:t>Dr. Katie Moore</a:t>
            </a:r>
            <a:endParaRPr lang="en-US" sz="1300" b="1" dirty="0" smtClean="0">
              <a:solidFill>
                <a:schemeClr val="bg1"/>
              </a:solidFill>
            </a:endParaRPr>
          </a:p>
        </p:txBody>
      </p:sp>
      <p:sp>
        <p:nvSpPr>
          <p:cNvPr id="20" name="Rectangle 19"/>
          <p:cNvSpPr/>
          <p:nvPr/>
        </p:nvSpPr>
        <p:spPr>
          <a:xfrm>
            <a:off x="3429000" y="2735813"/>
            <a:ext cx="2362200" cy="769387"/>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a:solidFill>
                  <a:schemeClr val="bg1"/>
                </a:solidFill>
              </a:rPr>
              <a:t>Dash Cruz (MSFC)</a:t>
            </a:r>
          </a:p>
          <a:p>
            <a:pPr marL="119063" indent="-119063" defTabSz="1018229">
              <a:buFont typeface="Arial" pitchFamily="34" charset="0"/>
              <a:buChar char="•"/>
            </a:pPr>
            <a:r>
              <a:rPr lang="en-US" sz="1100" b="1" dirty="0" smtClean="0">
                <a:solidFill>
                  <a:schemeClr val="bg1"/>
                </a:solidFill>
              </a:rPr>
              <a:t>Elaina Gonsoroski (MCHD)</a:t>
            </a:r>
          </a:p>
          <a:p>
            <a:pPr marL="119063" indent="-119063" defTabSz="1018229">
              <a:buFont typeface="Arial" pitchFamily="34" charset="0"/>
              <a:buChar char="•"/>
            </a:pPr>
            <a:r>
              <a:rPr lang="en-US" sz="1100" b="1" dirty="0" smtClean="0">
                <a:solidFill>
                  <a:schemeClr val="bg1"/>
                </a:solidFill>
              </a:rPr>
              <a:t>Erika </a:t>
            </a:r>
            <a:r>
              <a:rPr lang="en-US" sz="1100" b="1" dirty="0" err="1" smtClean="0">
                <a:solidFill>
                  <a:schemeClr val="bg1"/>
                </a:solidFill>
              </a:rPr>
              <a:t>Higa</a:t>
            </a:r>
            <a:r>
              <a:rPr lang="en-US" sz="1100" b="1" dirty="0" smtClean="0">
                <a:solidFill>
                  <a:schemeClr val="bg1"/>
                </a:solidFill>
              </a:rPr>
              <a:t> (JPL)</a:t>
            </a:r>
            <a:endParaRPr lang="en-US" sz="1100" b="1" dirty="0" smtClean="0">
              <a:solidFill>
                <a:schemeClr val="bg1"/>
              </a:solidFill>
            </a:endParaRPr>
          </a:p>
          <a:p>
            <a:pPr marL="119063" indent="-119063" defTabSz="1018229">
              <a:buFont typeface="Arial" pitchFamily="34" charset="0"/>
              <a:buChar char="•"/>
            </a:pPr>
            <a:r>
              <a:rPr lang="en-US" sz="1100" b="1" dirty="0" smtClean="0">
                <a:solidFill>
                  <a:schemeClr val="bg1"/>
                </a:solidFill>
              </a:rPr>
              <a:t>Aubrey Hilte (WC)</a:t>
            </a:r>
          </a:p>
        </p:txBody>
      </p:sp>
      <p:sp>
        <p:nvSpPr>
          <p:cNvPr id="21" name="Rectangle 20"/>
          <p:cNvSpPr/>
          <p:nvPr/>
        </p:nvSpPr>
        <p:spPr>
          <a:xfrm>
            <a:off x="5486400" y="2710244"/>
            <a:ext cx="2362200" cy="769387"/>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rPr>
              <a:t>Sol Kim (JPL)</a:t>
            </a:r>
          </a:p>
          <a:p>
            <a:pPr marL="119063" indent="-119063" defTabSz="1018229">
              <a:buFont typeface="Arial" pitchFamily="34" charset="0"/>
              <a:buChar char="•"/>
            </a:pPr>
            <a:r>
              <a:rPr lang="en-US" sz="1100" b="1" dirty="0">
                <a:solidFill>
                  <a:schemeClr val="bg1"/>
                </a:solidFill>
              </a:rPr>
              <a:t>Kelly Meehan (NCEI</a:t>
            </a:r>
            <a:r>
              <a:rPr lang="en-US" sz="1100" b="1" dirty="0" smtClean="0">
                <a:solidFill>
                  <a:schemeClr val="bg1"/>
                </a:solidFill>
              </a:rPr>
              <a:t>)</a:t>
            </a:r>
          </a:p>
          <a:p>
            <a:pPr marL="119063" indent="-119063" defTabSz="1018229">
              <a:buFont typeface="Arial" pitchFamily="34" charset="0"/>
              <a:buChar char="•"/>
            </a:pPr>
            <a:r>
              <a:rPr lang="en-US" sz="1100" b="1" dirty="0" smtClean="0">
                <a:solidFill>
                  <a:schemeClr val="bg1"/>
                </a:solidFill>
              </a:rPr>
              <a:t>Christie Stevens (WC)</a:t>
            </a:r>
          </a:p>
          <a:p>
            <a:pPr marL="119063" indent="-119063" defTabSz="1018229">
              <a:buFont typeface="Arial" pitchFamily="34" charset="0"/>
              <a:buChar char="•"/>
            </a:pPr>
            <a:r>
              <a:rPr lang="en-US" sz="1100" b="1" dirty="0" smtClean="0">
                <a:solidFill>
                  <a:schemeClr val="bg1"/>
                </a:solidFill>
              </a:rPr>
              <a:t>Alison Thieme (GSFC)</a:t>
            </a:r>
            <a:endParaRPr lang="en-US" sz="1100" b="1" dirty="0" smtClean="0">
              <a:solidFill>
                <a:schemeClr val="bg1"/>
              </a:solidFill>
            </a:endParaRPr>
          </a:p>
        </p:txBody>
      </p:sp>
      <p:sp>
        <p:nvSpPr>
          <p:cNvPr id="22" name="Rectangle 21"/>
          <p:cNvSpPr/>
          <p:nvPr/>
        </p:nvSpPr>
        <p:spPr>
          <a:xfrm>
            <a:off x="7155110" y="2710243"/>
            <a:ext cx="1805290" cy="430833"/>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rPr>
              <a:t>Caitlin Toner (ID)</a:t>
            </a:r>
          </a:p>
          <a:p>
            <a:pPr marL="119063" indent="-119063" defTabSz="1018229">
              <a:buFont typeface="Arial" pitchFamily="34" charset="0"/>
              <a:buChar char="•"/>
            </a:pPr>
            <a:r>
              <a:rPr lang="en-US" sz="1100" b="1" dirty="0" smtClean="0">
                <a:solidFill>
                  <a:schemeClr val="bg1"/>
                </a:solidFill>
              </a:rPr>
              <a:t>Jenna Williams (ARC)</a:t>
            </a:r>
            <a:endParaRPr lang="en-US" sz="1100" b="1" dirty="0" smtClean="0">
              <a:solidFill>
                <a:schemeClr val="bg1"/>
              </a:solidFill>
            </a:endParaRPr>
          </a:p>
        </p:txBody>
      </p:sp>
    </p:spTree>
    <p:extLst>
      <p:ext uri="{BB962C8B-B14F-4D97-AF65-F5344CB8AC3E}">
        <p14:creationId xmlns:p14="http://schemas.microsoft.com/office/powerpoint/2010/main" val="215009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401050" cy="1242238"/>
          </a:xfrm>
        </p:spPr>
        <p:txBody>
          <a:bodyPr>
            <a:normAutofit fontScale="92500" lnSpcReduction="20000"/>
          </a:bodyPr>
          <a:lstStyle/>
          <a:p>
            <a:pPr>
              <a:buFont typeface="Wingdings" panose="05000000000000000000" pitchFamily="2" charset="2"/>
              <a:buChar char="§"/>
            </a:pPr>
            <a:r>
              <a:rPr lang="en-US" sz="2000" b="1" dirty="0">
                <a:solidFill>
                  <a:schemeClr val="accent2"/>
                </a:solidFill>
              </a:rPr>
              <a:t>What is a </a:t>
            </a:r>
            <a:r>
              <a:rPr lang="en-US" sz="2000" b="1" dirty="0" smtClean="0">
                <a:solidFill>
                  <a:schemeClr val="accent2"/>
                </a:solidFill>
              </a:rPr>
              <a:t>DEVELOP Fellow? </a:t>
            </a:r>
          </a:p>
          <a:p>
            <a:pPr indent="0">
              <a:buNone/>
            </a:pPr>
            <a:r>
              <a:rPr lang="en-US" sz="1800" dirty="0" smtClean="0">
                <a:solidFill>
                  <a:schemeClr val="accent2"/>
                </a:solidFill>
              </a:rPr>
              <a:t>A </a:t>
            </a:r>
            <a:r>
              <a:rPr lang="en-US" sz="1800" dirty="0">
                <a:solidFill>
                  <a:schemeClr val="accent2"/>
                </a:solidFill>
              </a:rPr>
              <a:t>recent college graduate who spends one year with DEVELOP growing both personally and professionally, and contributing to the program as a whole. Each </a:t>
            </a:r>
            <a:r>
              <a:rPr lang="en-US" sz="1800" dirty="0" smtClean="0">
                <a:solidFill>
                  <a:schemeClr val="accent2"/>
                </a:solidFill>
              </a:rPr>
              <a:t>Fellow </a:t>
            </a:r>
            <a:r>
              <a:rPr lang="en-US" sz="1800" dirty="0">
                <a:solidFill>
                  <a:schemeClr val="accent2"/>
                </a:solidFill>
              </a:rPr>
              <a:t>serves in a dual-role, splitting their time between their node and NPO-related tasks</a:t>
            </a:r>
            <a:r>
              <a:rPr lang="en-US" sz="1800" dirty="0" smtClean="0">
                <a:solidFill>
                  <a:schemeClr val="accent2"/>
                </a:solidFill>
              </a:rPr>
              <a:t>.</a:t>
            </a:r>
          </a:p>
        </p:txBody>
      </p:sp>
      <p:sp>
        <p:nvSpPr>
          <p:cNvPr id="3" name="Title 2"/>
          <p:cNvSpPr>
            <a:spLocks noGrp="1"/>
          </p:cNvSpPr>
          <p:nvPr>
            <p:ph type="title"/>
          </p:nvPr>
        </p:nvSpPr>
        <p:spPr/>
        <p:txBody>
          <a:bodyPr>
            <a:normAutofit/>
          </a:bodyPr>
          <a:lstStyle/>
          <a:p>
            <a:r>
              <a:rPr lang="en-US" b="1" dirty="0" smtClean="0">
                <a:solidFill>
                  <a:schemeClr val="accent3"/>
                </a:solidFill>
              </a:rPr>
              <a:t>FY17 </a:t>
            </a:r>
            <a:r>
              <a:rPr lang="en-US" b="1" dirty="0" smtClean="0">
                <a:solidFill>
                  <a:schemeClr val="accent3"/>
                </a:solidFill>
              </a:rPr>
              <a:t>Fellows Class</a:t>
            </a:r>
            <a:endParaRPr lang="en-US" b="1" dirty="0">
              <a:solidFill>
                <a:schemeClr val="accent3"/>
              </a:solidFill>
            </a:endParaRPr>
          </a:p>
        </p:txBody>
      </p:sp>
      <p:sp>
        <p:nvSpPr>
          <p:cNvPr id="40" name="Content Placeholder 3"/>
          <p:cNvSpPr txBox="1">
            <a:spLocks/>
          </p:cNvSpPr>
          <p:nvPr/>
        </p:nvSpPr>
        <p:spPr>
          <a:xfrm>
            <a:off x="6523718"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Ryan Avery</a:t>
            </a:r>
          </a:p>
          <a:p>
            <a:pPr marL="0" indent="0" algn="ctr">
              <a:spcBef>
                <a:spcPts val="0"/>
              </a:spcBef>
              <a:buNone/>
            </a:pPr>
            <a:r>
              <a:rPr lang="en-US" sz="1050" i="1" dirty="0" smtClean="0">
                <a:solidFill>
                  <a:schemeClr val="tx1">
                    <a:lumMod val="75000"/>
                    <a:lumOff val="25000"/>
                  </a:schemeClr>
                </a:solidFill>
              </a:rPr>
              <a:t>PC/Geo </a:t>
            </a:r>
            <a:r>
              <a:rPr lang="en-US" sz="1050" i="1" dirty="0" smtClean="0">
                <a:solidFill>
                  <a:schemeClr val="tx1">
                    <a:lumMod val="75000"/>
                    <a:lumOff val="25000"/>
                  </a:schemeClr>
                </a:solidFill>
              </a:rPr>
              <a:t>(</a:t>
            </a:r>
            <a:r>
              <a:rPr lang="en-US" sz="1050" i="1" dirty="0" err="1" smtClean="0">
                <a:solidFill>
                  <a:schemeClr val="tx1">
                    <a:lumMod val="75000"/>
                    <a:lumOff val="25000"/>
                  </a:schemeClr>
                </a:solidFill>
              </a:rPr>
              <a:t>LaRC</a:t>
            </a:r>
            <a:r>
              <a:rPr lang="en-US" sz="1050" i="1" dirty="0" smtClean="0">
                <a:solidFill>
                  <a:schemeClr val="tx1">
                    <a:lumMod val="75000"/>
                    <a:lumOff val="25000"/>
                  </a:schemeClr>
                </a:solidFill>
              </a:rPr>
              <a:t>)</a:t>
            </a:r>
            <a:endParaRPr lang="en-US" sz="1050" i="1" dirty="0">
              <a:solidFill>
                <a:schemeClr val="tx1">
                  <a:lumMod val="75000"/>
                  <a:lumOff val="25000"/>
                </a:schemeClr>
              </a:solidFill>
            </a:endParaRPr>
          </a:p>
        </p:txBody>
      </p:sp>
      <p:sp>
        <p:nvSpPr>
          <p:cNvPr id="41" name="Content Placeholder 3"/>
          <p:cNvSpPr txBox="1">
            <a:spLocks/>
          </p:cNvSpPr>
          <p:nvPr/>
        </p:nvSpPr>
        <p:spPr>
          <a:xfrm>
            <a:off x="1420422"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Allison </a:t>
            </a:r>
            <a:r>
              <a:rPr lang="en-US" sz="1050" b="1" dirty="0" err="1" smtClean="0">
                <a:solidFill>
                  <a:schemeClr val="tx1">
                    <a:lumMod val="75000"/>
                    <a:lumOff val="25000"/>
                  </a:schemeClr>
                </a:solidFill>
              </a:rPr>
              <a:t>Thieme</a:t>
            </a:r>
            <a:r>
              <a:rPr lang="en-US" sz="1050" b="1" dirty="0" smtClean="0">
                <a:solidFill>
                  <a:schemeClr val="tx1">
                    <a:lumMod val="75000"/>
                    <a:lumOff val="25000"/>
                  </a:schemeClr>
                </a:solidFill>
              </a:rPr>
              <a:t> </a:t>
            </a:r>
          </a:p>
          <a:p>
            <a:pPr marL="0" indent="0" algn="ctr">
              <a:spcBef>
                <a:spcPts val="0"/>
              </a:spcBef>
              <a:buNone/>
            </a:pPr>
            <a:r>
              <a:rPr lang="en-US" sz="1050" i="1" dirty="0" smtClean="0">
                <a:solidFill>
                  <a:schemeClr val="tx1">
                    <a:lumMod val="75000"/>
                    <a:lumOff val="25000"/>
                  </a:schemeClr>
                </a:solidFill>
              </a:rPr>
              <a:t>Geo (GSFC)</a:t>
            </a:r>
            <a:endParaRPr lang="en-US" sz="1050" i="1" dirty="0">
              <a:solidFill>
                <a:schemeClr val="tx1">
                  <a:lumMod val="75000"/>
                  <a:lumOff val="25000"/>
                </a:schemeClr>
              </a:solidFill>
            </a:endParaRPr>
          </a:p>
        </p:txBody>
      </p:sp>
      <p:sp>
        <p:nvSpPr>
          <p:cNvPr id="42" name="Content Placeholder 3"/>
          <p:cNvSpPr txBox="1">
            <a:spLocks/>
          </p:cNvSpPr>
          <p:nvPr/>
        </p:nvSpPr>
        <p:spPr>
          <a:xfrm>
            <a:off x="2658087"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Elaina Gonsoroski</a:t>
            </a:r>
          </a:p>
          <a:p>
            <a:pPr marL="0" indent="0" algn="ctr">
              <a:spcBef>
                <a:spcPts val="0"/>
              </a:spcBef>
              <a:buNone/>
            </a:pPr>
            <a:r>
              <a:rPr lang="en-US" sz="1050" i="1" dirty="0" smtClean="0">
                <a:solidFill>
                  <a:schemeClr val="tx1">
                    <a:lumMod val="75000"/>
                    <a:lumOff val="25000"/>
                  </a:schemeClr>
                </a:solidFill>
              </a:rPr>
              <a:t>IA (MCHD)</a:t>
            </a:r>
            <a:endParaRPr lang="en-US" sz="1050" i="1" dirty="0">
              <a:solidFill>
                <a:schemeClr val="tx1">
                  <a:lumMod val="75000"/>
                  <a:lumOff val="25000"/>
                </a:schemeClr>
              </a:solidFill>
            </a:endParaRPr>
          </a:p>
        </p:txBody>
      </p:sp>
      <p:sp>
        <p:nvSpPr>
          <p:cNvPr id="43" name="Content Placeholder 3"/>
          <p:cNvSpPr txBox="1">
            <a:spLocks/>
          </p:cNvSpPr>
          <p:nvPr/>
        </p:nvSpPr>
        <p:spPr>
          <a:xfrm>
            <a:off x="3906754" y="4111401"/>
            <a:ext cx="1528672"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Dash Cruz</a:t>
            </a:r>
          </a:p>
          <a:p>
            <a:pPr marL="0" indent="0" algn="ctr">
              <a:spcBef>
                <a:spcPts val="0"/>
              </a:spcBef>
              <a:buNone/>
            </a:pPr>
            <a:r>
              <a:rPr lang="en-US" sz="1050" i="1" dirty="0" smtClean="0">
                <a:solidFill>
                  <a:schemeClr val="tx1">
                    <a:lumMod val="75000"/>
                    <a:lumOff val="25000"/>
                  </a:schemeClr>
                </a:solidFill>
              </a:rPr>
              <a:t>IA (MSFC)</a:t>
            </a:r>
            <a:endParaRPr lang="en-US" sz="1050" i="1" dirty="0">
              <a:solidFill>
                <a:schemeClr val="tx1">
                  <a:lumMod val="75000"/>
                  <a:lumOff val="25000"/>
                </a:schemeClr>
              </a:solidFill>
            </a:endParaRPr>
          </a:p>
        </p:txBody>
      </p:sp>
      <p:sp>
        <p:nvSpPr>
          <p:cNvPr id="44" name="Content Placeholder 3"/>
          <p:cNvSpPr txBox="1">
            <a:spLocks/>
          </p:cNvSpPr>
          <p:nvPr/>
        </p:nvSpPr>
        <p:spPr>
          <a:xfrm>
            <a:off x="5235481"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Sarah Carroll</a:t>
            </a:r>
          </a:p>
          <a:p>
            <a:pPr marL="0" indent="0" algn="ctr">
              <a:spcBef>
                <a:spcPts val="0"/>
              </a:spcBef>
              <a:buNone/>
            </a:pPr>
            <a:r>
              <a:rPr lang="en-US" sz="1050" i="1" dirty="0" smtClean="0">
                <a:solidFill>
                  <a:schemeClr val="tx1">
                    <a:lumMod val="75000"/>
                    <a:lumOff val="25000"/>
                  </a:schemeClr>
                </a:solidFill>
              </a:rPr>
              <a:t>IA (FC)</a:t>
            </a:r>
            <a:endParaRPr lang="en-US" sz="1050" i="1" dirty="0">
              <a:solidFill>
                <a:schemeClr val="tx1">
                  <a:lumMod val="75000"/>
                  <a:lumOff val="25000"/>
                </a:schemeClr>
              </a:solidFill>
            </a:endParaRPr>
          </a:p>
          <a:p>
            <a:pPr marL="0" indent="0" algn="ctr">
              <a:spcBef>
                <a:spcPts val="0"/>
              </a:spcBef>
              <a:buNone/>
            </a:pPr>
            <a:endParaRPr lang="en-US" sz="1050" dirty="0">
              <a:solidFill>
                <a:schemeClr val="tx1">
                  <a:lumMod val="75000"/>
                  <a:lumOff val="25000"/>
                </a:schemeClr>
              </a:solidFill>
            </a:endParaRPr>
          </a:p>
        </p:txBody>
      </p:sp>
      <p:sp>
        <p:nvSpPr>
          <p:cNvPr id="45" name="Content Placeholder 3"/>
          <p:cNvSpPr txBox="1">
            <a:spLocks/>
          </p:cNvSpPr>
          <p:nvPr/>
        </p:nvSpPr>
        <p:spPr>
          <a:xfrm>
            <a:off x="185253" y="5703078"/>
            <a:ext cx="1235169" cy="39292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Sol Kim</a:t>
            </a:r>
          </a:p>
          <a:p>
            <a:pPr marL="0" indent="0" algn="ctr">
              <a:spcBef>
                <a:spcPts val="0"/>
              </a:spcBef>
              <a:buNone/>
            </a:pPr>
            <a:r>
              <a:rPr lang="en-US" sz="1050" i="1" dirty="0" smtClean="0">
                <a:solidFill>
                  <a:schemeClr val="tx1">
                    <a:lumMod val="75000"/>
                    <a:lumOff val="25000"/>
                  </a:schemeClr>
                </a:solidFill>
              </a:rPr>
              <a:t>Geo/Mission Apps </a:t>
            </a:r>
            <a:r>
              <a:rPr lang="en-US" sz="1050" i="1" dirty="0" smtClean="0">
                <a:solidFill>
                  <a:schemeClr val="tx1">
                    <a:lumMod val="75000"/>
                    <a:lumOff val="25000"/>
                  </a:schemeClr>
                </a:solidFill>
              </a:rPr>
              <a:t>(JPL)</a:t>
            </a:r>
            <a:endParaRPr lang="en-US" sz="1050" i="1" dirty="0">
              <a:solidFill>
                <a:schemeClr val="tx1">
                  <a:lumMod val="75000"/>
                  <a:lumOff val="25000"/>
                </a:schemeClr>
              </a:solidFill>
            </a:endParaRPr>
          </a:p>
        </p:txBody>
      </p:sp>
      <p:sp>
        <p:nvSpPr>
          <p:cNvPr id="46" name="Content Placeholder 3"/>
          <p:cNvSpPr txBox="1">
            <a:spLocks/>
          </p:cNvSpPr>
          <p:nvPr/>
        </p:nvSpPr>
        <p:spPr>
          <a:xfrm>
            <a:off x="1531350" y="5703078"/>
            <a:ext cx="1235169"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Erika </a:t>
            </a:r>
            <a:r>
              <a:rPr lang="en-US" sz="1050" b="1" dirty="0" err="1" smtClean="0">
                <a:solidFill>
                  <a:schemeClr val="tx1">
                    <a:lumMod val="75000"/>
                    <a:lumOff val="25000"/>
                  </a:schemeClr>
                </a:solidFill>
              </a:rPr>
              <a:t>Higa</a:t>
            </a:r>
            <a:r>
              <a:rPr lang="en-US" sz="1050" b="1" dirty="0" smtClean="0">
                <a:solidFill>
                  <a:schemeClr val="tx1">
                    <a:lumMod val="75000"/>
                    <a:lumOff val="25000"/>
                  </a:schemeClr>
                </a:solidFill>
              </a:rPr>
              <a:t>  </a:t>
            </a:r>
            <a:endParaRPr lang="en-US" sz="1050" b="1" dirty="0">
              <a:solidFill>
                <a:schemeClr val="tx1">
                  <a:lumMod val="75000"/>
                  <a:lumOff val="25000"/>
                </a:schemeClr>
              </a:solidFill>
            </a:endParaRPr>
          </a:p>
          <a:p>
            <a:pPr marL="0" indent="0" algn="ctr">
              <a:spcBef>
                <a:spcPts val="0"/>
              </a:spcBef>
              <a:buNone/>
            </a:pPr>
            <a:r>
              <a:rPr lang="en-US" sz="1050" i="1" dirty="0" smtClean="0">
                <a:solidFill>
                  <a:schemeClr val="tx1">
                    <a:lumMod val="75000"/>
                    <a:lumOff val="25000"/>
                  </a:schemeClr>
                </a:solidFill>
              </a:rPr>
              <a:t>Geo (JPL)</a:t>
            </a:r>
            <a:endParaRPr lang="en-US" sz="1050" i="1" dirty="0">
              <a:solidFill>
                <a:schemeClr val="tx1">
                  <a:lumMod val="75000"/>
                  <a:lumOff val="25000"/>
                </a:schemeClr>
              </a:solidFill>
            </a:endParaRPr>
          </a:p>
        </p:txBody>
      </p:sp>
      <p:sp>
        <p:nvSpPr>
          <p:cNvPr id="47" name="Content Placeholder 3"/>
          <p:cNvSpPr txBox="1">
            <a:spLocks/>
          </p:cNvSpPr>
          <p:nvPr/>
        </p:nvSpPr>
        <p:spPr>
          <a:xfrm>
            <a:off x="2807015" y="5703078"/>
            <a:ext cx="1235169"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Caitlin Tonner  </a:t>
            </a:r>
            <a:r>
              <a:rPr lang="en-US" sz="1050" i="1" dirty="0" err="1" smtClean="0">
                <a:solidFill>
                  <a:schemeClr val="tx1">
                    <a:lumMod val="75000"/>
                    <a:lumOff val="25000"/>
                  </a:schemeClr>
                </a:solidFill>
              </a:rPr>
              <a:t>Comm</a:t>
            </a:r>
            <a:r>
              <a:rPr lang="en-US" sz="1050" i="1" dirty="0" smtClean="0">
                <a:solidFill>
                  <a:schemeClr val="tx1">
                    <a:lumMod val="75000"/>
                    <a:lumOff val="25000"/>
                  </a:schemeClr>
                </a:solidFill>
              </a:rPr>
              <a:t> (ID)</a:t>
            </a:r>
            <a:endParaRPr lang="en-US" sz="1050" i="1" dirty="0">
              <a:solidFill>
                <a:schemeClr val="tx1">
                  <a:lumMod val="75000"/>
                  <a:lumOff val="25000"/>
                </a:schemeClr>
              </a:solidFill>
            </a:endParaRPr>
          </a:p>
        </p:txBody>
      </p:sp>
      <p:sp>
        <p:nvSpPr>
          <p:cNvPr id="48" name="Content Placeholder 3"/>
          <p:cNvSpPr txBox="1">
            <a:spLocks/>
          </p:cNvSpPr>
          <p:nvPr/>
        </p:nvSpPr>
        <p:spPr>
          <a:xfrm>
            <a:off x="4002283" y="5703078"/>
            <a:ext cx="1366676"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Christie Stevens</a:t>
            </a:r>
          </a:p>
          <a:p>
            <a:pPr marL="0" indent="0" algn="ctr">
              <a:spcBef>
                <a:spcPts val="0"/>
              </a:spcBef>
              <a:buNone/>
            </a:pPr>
            <a:r>
              <a:rPr lang="en-US" sz="1050" i="1" dirty="0" err="1" smtClean="0">
                <a:solidFill>
                  <a:schemeClr val="tx1">
                    <a:lumMod val="75000"/>
                    <a:lumOff val="25000"/>
                  </a:schemeClr>
                </a:solidFill>
              </a:rPr>
              <a:t>Comm</a:t>
            </a:r>
            <a:r>
              <a:rPr lang="en-US" sz="1050" i="1" dirty="0" smtClean="0">
                <a:solidFill>
                  <a:schemeClr val="tx1">
                    <a:lumMod val="75000"/>
                    <a:lumOff val="25000"/>
                  </a:schemeClr>
                </a:solidFill>
              </a:rPr>
              <a:t> (WC)</a:t>
            </a:r>
            <a:endParaRPr lang="en-US" sz="1050" i="1" dirty="0">
              <a:solidFill>
                <a:schemeClr val="tx1">
                  <a:lumMod val="75000"/>
                  <a:lumOff val="25000"/>
                </a:schemeClr>
              </a:solidFill>
            </a:endParaRPr>
          </a:p>
        </p:txBody>
      </p:sp>
      <p:sp>
        <p:nvSpPr>
          <p:cNvPr id="49" name="Content Placeholder 3"/>
          <p:cNvSpPr txBox="1">
            <a:spLocks/>
          </p:cNvSpPr>
          <p:nvPr/>
        </p:nvSpPr>
        <p:spPr>
          <a:xfrm>
            <a:off x="5399829" y="5703078"/>
            <a:ext cx="1235169"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Jenna Williams </a:t>
            </a:r>
            <a:endParaRPr lang="en-US" sz="1050" b="1" i="1" dirty="0">
              <a:solidFill>
                <a:schemeClr val="tx1">
                  <a:lumMod val="75000"/>
                  <a:lumOff val="25000"/>
                </a:schemeClr>
              </a:solidFill>
            </a:endParaRPr>
          </a:p>
          <a:p>
            <a:pPr marL="0" indent="0" algn="ctr">
              <a:spcBef>
                <a:spcPts val="0"/>
              </a:spcBef>
              <a:buNone/>
            </a:pPr>
            <a:r>
              <a:rPr lang="en-US" sz="1050" i="1" dirty="0" err="1" smtClean="0">
                <a:solidFill>
                  <a:schemeClr val="tx1">
                    <a:lumMod val="75000"/>
                    <a:lumOff val="25000"/>
                  </a:schemeClr>
                </a:solidFill>
              </a:rPr>
              <a:t>Comm</a:t>
            </a:r>
            <a:r>
              <a:rPr lang="en-US" sz="1050" i="1" dirty="0" smtClean="0">
                <a:solidFill>
                  <a:schemeClr val="tx1">
                    <a:lumMod val="75000"/>
                    <a:lumOff val="25000"/>
                  </a:schemeClr>
                </a:solidFill>
              </a:rPr>
              <a:t> (ARC)</a:t>
            </a:r>
            <a:endParaRPr lang="en-US" sz="1050" i="1" dirty="0">
              <a:solidFill>
                <a:schemeClr val="tx1">
                  <a:lumMod val="75000"/>
                  <a:lumOff val="25000"/>
                </a:schemeClr>
              </a:solidFill>
            </a:endParaRPr>
          </a:p>
          <a:p>
            <a:pPr marL="0" indent="0" algn="ctr">
              <a:spcBef>
                <a:spcPts val="0"/>
              </a:spcBef>
              <a:buNone/>
            </a:pPr>
            <a:endParaRPr lang="en-US" sz="1050" dirty="0">
              <a:solidFill>
                <a:schemeClr val="tx1">
                  <a:lumMod val="75000"/>
                  <a:lumOff val="25000"/>
                </a:schemeClr>
              </a:solidFill>
            </a:endParaRPr>
          </a:p>
        </p:txBody>
      </p:sp>
      <p:sp>
        <p:nvSpPr>
          <p:cNvPr id="50" name="Content Placeholder 3"/>
          <p:cNvSpPr txBox="1">
            <a:spLocks/>
          </p:cNvSpPr>
          <p:nvPr/>
        </p:nvSpPr>
        <p:spPr>
          <a:xfrm>
            <a:off x="76200"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Kelly Meehan </a:t>
            </a:r>
          </a:p>
          <a:p>
            <a:pPr marL="0" indent="0" algn="ctr">
              <a:spcBef>
                <a:spcPts val="0"/>
              </a:spcBef>
              <a:buNone/>
            </a:pPr>
            <a:r>
              <a:rPr lang="en-US" sz="1050" i="1" dirty="0" smtClean="0">
                <a:solidFill>
                  <a:schemeClr val="tx1">
                    <a:lumMod val="75000"/>
                    <a:lumOff val="25000"/>
                  </a:schemeClr>
                </a:solidFill>
              </a:rPr>
              <a:t>Geo (NCEI)</a:t>
            </a:r>
            <a:endParaRPr lang="en-US" sz="1050" i="1" dirty="0">
              <a:solidFill>
                <a:schemeClr val="tx1">
                  <a:lumMod val="75000"/>
                  <a:lumOff val="25000"/>
                </a:schemeClr>
              </a:solidFill>
            </a:endParaRPr>
          </a:p>
        </p:txBody>
      </p:sp>
      <p:sp>
        <p:nvSpPr>
          <p:cNvPr id="51" name="Content Placeholder 3"/>
          <p:cNvSpPr txBox="1">
            <a:spLocks/>
          </p:cNvSpPr>
          <p:nvPr/>
        </p:nvSpPr>
        <p:spPr>
          <a:xfrm>
            <a:off x="7686300" y="4111401"/>
            <a:ext cx="1381577"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Sean  Cameron</a:t>
            </a:r>
          </a:p>
          <a:p>
            <a:pPr marL="0" indent="0" algn="ctr">
              <a:spcBef>
                <a:spcPts val="0"/>
              </a:spcBef>
              <a:buNone/>
            </a:pPr>
            <a:r>
              <a:rPr lang="en-US" sz="1050" i="1" dirty="0" smtClean="0">
                <a:solidFill>
                  <a:schemeClr val="tx1">
                    <a:lumMod val="75000"/>
                    <a:lumOff val="25000"/>
                  </a:schemeClr>
                </a:solidFill>
              </a:rPr>
              <a:t>PC (UGA)</a:t>
            </a:r>
            <a:endParaRPr lang="en-US" sz="1050" i="1" dirty="0">
              <a:solidFill>
                <a:schemeClr val="tx1">
                  <a:lumMod val="75000"/>
                  <a:lumOff val="25000"/>
                </a:schemeClr>
              </a:solidFill>
            </a:endParaRPr>
          </a:p>
        </p:txBody>
      </p:sp>
      <p:sp>
        <p:nvSpPr>
          <p:cNvPr id="52" name="Content Placeholder 3"/>
          <p:cNvSpPr txBox="1">
            <a:spLocks/>
          </p:cNvSpPr>
          <p:nvPr/>
        </p:nvSpPr>
        <p:spPr>
          <a:xfrm>
            <a:off x="6617058" y="5703078"/>
            <a:ext cx="1235169" cy="392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Aubrey </a:t>
            </a:r>
            <a:r>
              <a:rPr lang="en-US" sz="1050" b="1" dirty="0" err="1" smtClean="0">
                <a:solidFill>
                  <a:schemeClr val="tx1">
                    <a:lumMod val="75000"/>
                    <a:lumOff val="25000"/>
                  </a:schemeClr>
                </a:solidFill>
              </a:rPr>
              <a:t>Hilte</a:t>
            </a:r>
            <a:r>
              <a:rPr lang="en-US" sz="1050" b="1" dirty="0" smtClean="0">
                <a:solidFill>
                  <a:schemeClr val="tx1">
                    <a:lumMod val="75000"/>
                    <a:lumOff val="25000"/>
                  </a:schemeClr>
                </a:solidFill>
              </a:rPr>
              <a:t> </a:t>
            </a:r>
          </a:p>
          <a:p>
            <a:pPr marL="0" indent="0" algn="ctr">
              <a:spcBef>
                <a:spcPts val="0"/>
              </a:spcBef>
              <a:buNone/>
            </a:pPr>
            <a:r>
              <a:rPr lang="en-US" sz="1050" i="1" dirty="0" smtClean="0">
                <a:solidFill>
                  <a:schemeClr val="tx1">
                    <a:lumMod val="75000"/>
                    <a:lumOff val="25000"/>
                  </a:schemeClr>
                </a:solidFill>
              </a:rPr>
              <a:t>PC (WC)</a:t>
            </a:r>
            <a:endParaRPr lang="en-US" sz="1050" i="1" dirty="0">
              <a:solidFill>
                <a:schemeClr val="tx1">
                  <a:lumMod val="75000"/>
                  <a:lumOff val="25000"/>
                </a:schemeClr>
              </a:solidFill>
            </a:endParaRPr>
          </a:p>
        </p:txBody>
      </p:sp>
      <p:sp>
        <p:nvSpPr>
          <p:cNvPr id="53" name="Content Placeholder 3"/>
          <p:cNvSpPr txBox="1">
            <a:spLocks/>
          </p:cNvSpPr>
          <p:nvPr/>
        </p:nvSpPr>
        <p:spPr>
          <a:xfrm>
            <a:off x="7786371" y="5703078"/>
            <a:ext cx="1235169" cy="39292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smtClean="0">
                <a:solidFill>
                  <a:schemeClr val="tx1">
                    <a:lumMod val="75000"/>
                    <a:lumOff val="25000"/>
                  </a:schemeClr>
                </a:solidFill>
              </a:rPr>
              <a:t>Amanda Clayton </a:t>
            </a:r>
            <a:r>
              <a:rPr lang="en-US" sz="1050" i="1" dirty="0" smtClean="0">
                <a:solidFill>
                  <a:schemeClr val="tx1">
                    <a:lumMod val="75000"/>
                    <a:lumOff val="25000"/>
                  </a:schemeClr>
                </a:solidFill>
              </a:rPr>
              <a:t>PC (LaRC)</a:t>
            </a:r>
            <a:endParaRPr lang="en-US" sz="1050" i="1" dirty="0">
              <a:solidFill>
                <a:schemeClr val="tx1">
                  <a:lumMod val="75000"/>
                  <a:lumOff val="25000"/>
                </a:schemeClr>
              </a:solidFill>
            </a:endParaRPr>
          </a:p>
          <a:p>
            <a:pPr marL="0" indent="0" algn="ctr">
              <a:spcBef>
                <a:spcPts val="0"/>
              </a:spcBef>
              <a:buNone/>
            </a:pPr>
            <a:endParaRPr lang="en-US" sz="1050" dirty="0">
              <a:solidFill>
                <a:schemeClr val="tx1">
                  <a:lumMod val="75000"/>
                  <a:lumOff val="25000"/>
                </a:schemeClr>
              </a:solidFill>
            </a:endParaRPr>
          </a:p>
        </p:txBody>
      </p:sp>
      <p:grpSp>
        <p:nvGrpSpPr>
          <p:cNvPr id="54" name="Group 53"/>
          <p:cNvGrpSpPr/>
          <p:nvPr/>
        </p:nvGrpSpPr>
        <p:grpSpPr>
          <a:xfrm>
            <a:off x="5368959" y="3097038"/>
            <a:ext cx="1005840" cy="1005840"/>
            <a:chOff x="10559347" y="1379498"/>
            <a:chExt cx="1370684" cy="1389141"/>
          </a:xfrm>
        </p:grpSpPr>
        <p:pic>
          <p:nvPicPr>
            <p:cNvPr id="55" name="Picture 5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59347" y="1379498"/>
              <a:ext cx="1370684" cy="1389141"/>
            </a:xfrm>
            <a:prstGeom prst="rect">
              <a:avLst/>
            </a:prstGeom>
          </p:spPr>
        </p:pic>
        <p:pic>
          <p:nvPicPr>
            <p:cNvPr id="56" name="Picture 55"/>
            <p:cNvPicPr>
              <a:picLocks/>
            </p:cNvPicPr>
            <p:nvPr/>
          </p:nvPicPr>
          <p:blipFill>
            <a:blip r:embed="rId4" cstate="print">
              <a:extLst>
                <a:ext uri="{28A0092B-C50C-407E-A947-70E740481C1C}">
                  <a14:useLocalDpi xmlns:a14="http://schemas.microsoft.com/office/drawing/2010/main"/>
                </a:ext>
              </a:extLst>
            </a:blip>
            <a:stretch>
              <a:fillRect/>
            </a:stretch>
          </p:blipFill>
          <p:spPr>
            <a:xfrm>
              <a:off x="10690143" y="1525428"/>
              <a:ext cx="1126046" cy="1097280"/>
            </a:xfrm>
            <a:prstGeom prst="rect">
              <a:avLst/>
            </a:prstGeom>
          </p:spPr>
        </p:pic>
      </p:grpSp>
      <p:grpSp>
        <p:nvGrpSpPr>
          <p:cNvPr id="57" name="Group 56"/>
          <p:cNvGrpSpPr/>
          <p:nvPr/>
        </p:nvGrpSpPr>
        <p:grpSpPr>
          <a:xfrm>
            <a:off x="6636781" y="4682324"/>
            <a:ext cx="1005840" cy="1005840"/>
            <a:chOff x="7209732" y="4995820"/>
            <a:chExt cx="1370684" cy="1389140"/>
          </a:xfrm>
        </p:grpSpPr>
        <p:pic>
          <p:nvPicPr>
            <p:cNvPr id="59" name="Picture 5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9732" y="4995820"/>
              <a:ext cx="1370684" cy="1389140"/>
            </a:xfrm>
            <a:prstGeom prst="rect">
              <a:avLst/>
            </a:prstGeom>
          </p:spPr>
        </p:pic>
        <p:pic>
          <p:nvPicPr>
            <p:cNvPr id="61" name="Picture 6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59511" y="5141750"/>
              <a:ext cx="1071127" cy="1097280"/>
            </a:xfrm>
            <a:prstGeom prst="ellipse">
              <a:avLst/>
            </a:prstGeom>
          </p:spPr>
        </p:pic>
      </p:grpSp>
      <p:grpSp>
        <p:nvGrpSpPr>
          <p:cNvPr id="63" name="Group 62"/>
          <p:cNvGrpSpPr/>
          <p:nvPr/>
        </p:nvGrpSpPr>
        <p:grpSpPr>
          <a:xfrm>
            <a:off x="7901037" y="4682324"/>
            <a:ext cx="1005840" cy="1005840"/>
            <a:chOff x="10559347" y="4995819"/>
            <a:chExt cx="1370684" cy="1389141"/>
          </a:xfrm>
        </p:grpSpPr>
        <p:pic>
          <p:nvPicPr>
            <p:cNvPr id="64" name="Picture 6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59347" y="4995819"/>
              <a:ext cx="1370684" cy="1389141"/>
            </a:xfrm>
            <a:prstGeom prst="rect">
              <a:avLst/>
            </a:prstGeom>
          </p:spPr>
        </p:pic>
        <p:pic>
          <p:nvPicPr>
            <p:cNvPr id="66" name="Picture 6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697536" y="5141749"/>
              <a:ext cx="1094306" cy="1097280"/>
            </a:xfrm>
            <a:prstGeom prst="ellipse">
              <a:avLst/>
            </a:prstGeom>
          </p:spPr>
        </p:pic>
      </p:grpSp>
      <p:grpSp>
        <p:nvGrpSpPr>
          <p:cNvPr id="67" name="Group 66"/>
          <p:cNvGrpSpPr/>
          <p:nvPr/>
        </p:nvGrpSpPr>
        <p:grpSpPr>
          <a:xfrm>
            <a:off x="1570840" y="3097038"/>
            <a:ext cx="1005840" cy="1005840"/>
            <a:chOff x="5534925" y="1379498"/>
            <a:chExt cx="1370684" cy="1389141"/>
          </a:xfrm>
        </p:grpSpPr>
        <p:pic>
          <p:nvPicPr>
            <p:cNvPr id="69" name="Picture 6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4925" y="1379498"/>
              <a:ext cx="1370684" cy="1389141"/>
            </a:xfrm>
            <a:prstGeom prst="rect">
              <a:avLst/>
            </a:prstGeom>
          </p:spPr>
        </p:pic>
        <p:pic>
          <p:nvPicPr>
            <p:cNvPr id="71" name="Picture 7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1627" y="1525428"/>
              <a:ext cx="1097280" cy="1097280"/>
            </a:xfrm>
            <a:prstGeom prst="rect">
              <a:avLst/>
            </a:prstGeom>
          </p:spPr>
        </p:pic>
      </p:grpSp>
      <p:grpSp>
        <p:nvGrpSpPr>
          <p:cNvPr id="72" name="Group 71"/>
          <p:cNvGrpSpPr/>
          <p:nvPr/>
        </p:nvGrpSpPr>
        <p:grpSpPr>
          <a:xfrm>
            <a:off x="5372526" y="4682324"/>
            <a:ext cx="1005840" cy="1005840"/>
            <a:chOff x="10559347" y="3227327"/>
            <a:chExt cx="1370684" cy="1389141"/>
          </a:xfrm>
        </p:grpSpPr>
        <p:pic>
          <p:nvPicPr>
            <p:cNvPr id="74" name="Picture 7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59347" y="3227327"/>
              <a:ext cx="1370684" cy="1389141"/>
            </a:xfrm>
            <a:prstGeom prst="rect">
              <a:avLst/>
            </a:prstGeom>
          </p:spPr>
        </p:pic>
        <p:pic>
          <p:nvPicPr>
            <p:cNvPr id="75" name="Picture 74"/>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9257" y="3373257"/>
              <a:ext cx="1090864" cy="1097280"/>
            </a:xfrm>
            <a:prstGeom prst="ellipse">
              <a:avLst/>
            </a:prstGeom>
          </p:spPr>
        </p:pic>
      </p:grpSp>
      <p:grpSp>
        <p:nvGrpSpPr>
          <p:cNvPr id="77" name="Group 76"/>
          <p:cNvGrpSpPr/>
          <p:nvPr/>
        </p:nvGrpSpPr>
        <p:grpSpPr>
          <a:xfrm>
            <a:off x="2844016" y="4682324"/>
            <a:ext cx="1005840" cy="1005840"/>
            <a:chOff x="7209732" y="3227327"/>
            <a:chExt cx="1370684" cy="1389140"/>
          </a:xfrm>
        </p:grpSpPr>
        <p:pic>
          <p:nvPicPr>
            <p:cNvPr id="78" name="Picture 7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9732" y="3227327"/>
              <a:ext cx="1370684" cy="1389140"/>
            </a:xfrm>
            <a:prstGeom prst="rect">
              <a:avLst/>
            </a:prstGeom>
          </p:spPr>
        </p:pic>
        <p:pic>
          <p:nvPicPr>
            <p:cNvPr id="79" name="Picture 7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46434" y="3373257"/>
              <a:ext cx="1097280" cy="1097280"/>
            </a:xfrm>
            <a:prstGeom prst="rect">
              <a:avLst/>
            </a:prstGeom>
          </p:spPr>
        </p:pic>
      </p:grpSp>
      <p:grpSp>
        <p:nvGrpSpPr>
          <p:cNvPr id="80" name="Group 79"/>
          <p:cNvGrpSpPr/>
          <p:nvPr/>
        </p:nvGrpSpPr>
        <p:grpSpPr>
          <a:xfrm>
            <a:off x="6634998" y="3097038"/>
            <a:ext cx="1005840" cy="1005840"/>
            <a:chOff x="3860118" y="1379498"/>
            <a:chExt cx="1370684" cy="1389140"/>
          </a:xfrm>
        </p:grpSpPr>
        <p:pic>
          <p:nvPicPr>
            <p:cNvPr id="93" name="Picture 9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0118" y="1379498"/>
              <a:ext cx="1370684" cy="1389140"/>
            </a:xfrm>
            <a:prstGeom prst="rect">
              <a:avLst/>
            </a:prstGeom>
          </p:spPr>
        </p:pic>
        <p:pic>
          <p:nvPicPr>
            <p:cNvPr id="94" name="Picture 9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06980" y="1525428"/>
              <a:ext cx="1076960" cy="1097280"/>
            </a:xfrm>
            <a:prstGeom prst="rect">
              <a:avLst/>
            </a:prstGeom>
          </p:spPr>
        </p:pic>
      </p:grpSp>
      <p:grpSp>
        <p:nvGrpSpPr>
          <p:cNvPr id="98" name="Group 97"/>
          <p:cNvGrpSpPr/>
          <p:nvPr/>
        </p:nvGrpSpPr>
        <p:grpSpPr>
          <a:xfrm>
            <a:off x="304800" y="3097038"/>
            <a:ext cx="1005840" cy="1005840"/>
            <a:chOff x="3860118" y="4995820"/>
            <a:chExt cx="1370684" cy="1389140"/>
          </a:xfrm>
        </p:grpSpPr>
        <p:pic>
          <p:nvPicPr>
            <p:cNvPr id="99" name="Picture 9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0118" y="4995820"/>
              <a:ext cx="1370684" cy="1389140"/>
            </a:xfrm>
            <a:prstGeom prst="rect">
              <a:avLst/>
            </a:prstGeom>
          </p:spPr>
        </p:pic>
        <p:pic>
          <p:nvPicPr>
            <p:cNvPr id="100" name="Picture 9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996820" y="5141750"/>
              <a:ext cx="1097280" cy="1097280"/>
            </a:xfrm>
            <a:prstGeom prst="rect">
              <a:avLst/>
            </a:prstGeom>
          </p:spPr>
        </p:pic>
      </p:grpSp>
      <p:grpSp>
        <p:nvGrpSpPr>
          <p:cNvPr id="101" name="Group 100"/>
          <p:cNvGrpSpPr/>
          <p:nvPr/>
        </p:nvGrpSpPr>
        <p:grpSpPr>
          <a:xfrm>
            <a:off x="4108271" y="4682324"/>
            <a:ext cx="1005840" cy="1005840"/>
            <a:chOff x="8884539" y="3227327"/>
            <a:chExt cx="1370684" cy="1389141"/>
          </a:xfrm>
        </p:grpSpPr>
        <p:pic>
          <p:nvPicPr>
            <p:cNvPr id="102" name="Picture 10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84539" y="3227327"/>
              <a:ext cx="1370684" cy="1389141"/>
            </a:xfrm>
            <a:prstGeom prst="rect">
              <a:avLst/>
            </a:prstGeom>
          </p:spPr>
        </p:pic>
        <p:pic>
          <p:nvPicPr>
            <p:cNvPr id="103" name="Picture 10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013113" y="3373257"/>
              <a:ext cx="1113536" cy="1097280"/>
            </a:xfrm>
            <a:prstGeom prst="rect">
              <a:avLst/>
            </a:prstGeom>
          </p:spPr>
        </p:pic>
      </p:grpSp>
      <p:grpSp>
        <p:nvGrpSpPr>
          <p:cNvPr id="104" name="Group 103"/>
          <p:cNvGrpSpPr/>
          <p:nvPr/>
        </p:nvGrpSpPr>
        <p:grpSpPr>
          <a:xfrm>
            <a:off x="7901037" y="3097038"/>
            <a:ext cx="1005840" cy="1005840"/>
            <a:chOff x="5534925" y="4995820"/>
            <a:chExt cx="1370684" cy="1389141"/>
          </a:xfrm>
        </p:grpSpPr>
        <p:pic>
          <p:nvPicPr>
            <p:cNvPr id="105" name="Picture 10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4925" y="4995820"/>
              <a:ext cx="1370684" cy="1389141"/>
            </a:xfrm>
            <a:prstGeom prst="rect">
              <a:avLst/>
            </a:prstGeom>
          </p:spPr>
        </p:pic>
        <p:pic>
          <p:nvPicPr>
            <p:cNvPr id="106" name="Picture 105"/>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675661" y="5141750"/>
              <a:ext cx="1089212" cy="1097280"/>
            </a:xfrm>
            <a:prstGeom prst="rect">
              <a:avLst/>
            </a:prstGeom>
          </p:spPr>
        </p:pic>
      </p:grpSp>
      <p:grpSp>
        <p:nvGrpSpPr>
          <p:cNvPr id="107" name="Group 106"/>
          <p:cNvGrpSpPr/>
          <p:nvPr/>
        </p:nvGrpSpPr>
        <p:grpSpPr>
          <a:xfrm>
            <a:off x="4102920" y="3097038"/>
            <a:ext cx="1005840" cy="1005840"/>
            <a:chOff x="8884539" y="1379498"/>
            <a:chExt cx="1370684" cy="1389141"/>
          </a:xfrm>
        </p:grpSpPr>
        <p:pic>
          <p:nvPicPr>
            <p:cNvPr id="108" name="Picture 10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84539" y="1379498"/>
              <a:ext cx="1370684" cy="1389141"/>
            </a:xfrm>
            <a:prstGeom prst="rect">
              <a:avLst/>
            </a:prstGeom>
          </p:spPr>
        </p:pic>
        <p:pic>
          <p:nvPicPr>
            <p:cNvPr id="109" name="Picture 108"/>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010455" y="1525428"/>
              <a:ext cx="1118853" cy="1097280"/>
            </a:xfrm>
            <a:prstGeom prst="ellipse">
              <a:avLst/>
            </a:prstGeom>
          </p:spPr>
        </p:pic>
      </p:grpSp>
      <p:grpSp>
        <p:nvGrpSpPr>
          <p:cNvPr id="110" name="Group 109"/>
          <p:cNvGrpSpPr/>
          <p:nvPr/>
        </p:nvGrpSpPr>
        <p:grpSpPr>
          <a:xfrm>
            <a:off x="1579761" y="4682324"/>
            <a:ext cx="1005840" cy="1005840"/>
            <a:chOff x="5534925" y="3227327"/>
            <a:chExt cx="1370684" cy="1389141"/>
          </a:xfrm>
        </p:grpSpPr>
        <p:pic>
          <p:nvPicPr>
            <p:cNvPr id="111" name="Picture 1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4925" y="3227327"/>
              <a:ext cx="1370684" cy="1389141"/>
            </a:xfrm>
            <a:prstGeom prst="rect">
              <a:avLst/>
            </a:prstGeom>
          </p:spPr>
        </p:pic>
        <p:pic>
          <p:nvPicPr>
            <p:cNvPr id="112" name="Picture 111"/>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5674393" y="3373257"/>
              <a:ext cx="1091748" cy="1097280"/>
            </a:xfrm>
            <a:prstGeom prst="ellipse">
              <a:avLst/>
            </a:prstGeom>
          </p:spPr>
        </p:pic>
      </p:grpSp>
      <p:grpSp>
        <p:nvGrpSpPr>
          <p:cNvPr id="113" name="Group 112"/>
          <p:cNvGrpSpPr/>
          <p:nvPr/>
        </p:nvGrpSpPr>
        <p:grpSpPr>
          <a:xfrm>
            <a:off x="2836880" y="3097038"/>
            <a:ext cx="1005840" cy="1005840"/>
            <a:chOff x="7209732" y="1379498"/>
            <a:chExt cx="1370684" cy="1389140"/>
          </a:xfrm>
        </p:grpSpPr>
        <p:pic>
          <p:nvPicPr>
            <p:cNvPr id="114" name="Picture 1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9732" y="1379498"/>
              <a:ext cx="1370684" cy="1389140"/>
            </a:xfrm>
            <a:prstGeom prst="rect">
              <a:avLst/>
            </a:prstGeom>
          </p:spPr>
        </p:pic>
        <p:pic>
          <p:nvPicPr>
            <p:cNvPr id="115" name="Picture 114"/>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7338175" y="1525428"/>
              <a:ext cx="1113798" cy="1097280"/>
            </a:xfrm>
            <a:prstGeom prst="ellipse">
              <a:avLst/>
            </a:prstGeom>
          </p:spPr>
        </p:pic>
      </p:grpSp>
      <p:grpSp>
        <p:nvGrpSpPr>
          <p:cNvPr id="116" name="Group 115"/>
          <p:cNvGrpSpPr/>
          <p:nvPr/>
        </p:nvGrpSpPr>
        <p:grpSpPr>
          <a:xfrm>
            <a:off x="315506" y="4682324"/>
            <a:ext cx="1005840" cy="1005840"/>
            <a:chOff x="3860118" y="3227327"/>
            <a:chExt cx="1370684" cy="1389140"/>
          </a:xfrm>
        </p:grpSpPr>
        <p:pic>
          <p:nvPicPr>
            <p:cNvPr id="117" name="Picture 1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0118" y="3227327"/>
              <a:ext cx="1370684" cy="1389140"/>
            </a:xfrm>
            <a:prstGeom prst="rect">
              <a:avLst/>
            </a:prstGeom>
          </p:spPr>
        </p:pic>
        <p:pic>
          <p:nvPicPr>
            <p:cNvPr id="118" name="Picture 117"/>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3987677" y="3373257"/>
              <a:ext cx="1115567" cy="1097280"/>
            </a:xfrm>
            <a:prstGeom prst="ellipse">
              <a:avLst/>
            </a:prstGeom>
          </p:spPr>
        </p:pic>
      </p:grpSp>
    </p:spTree>
    <p:extLst>
      <p:ext uri="{BB962C8B-B14F-4D97-AF65-F5344CB8AC3E}">
        <p14:creationId xmlns:p14="http://schemas.microsoft.com/office/powerpoint/2010/main" val="2553691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Question? Contact…</a:t>
            </a:r>
            <a:endParaRPr lang="en-US" b="1" dirty="0">
              <a:solidFill>
                <a:schemeClr val="accent3"/>
              </a:solidFill>
            </a:endParaRPr>
          </a:p>
        </p:txBody>
      </p:sp>
      <p:sp>
        <p:nvSpPr>
          <p:cNvPr id="27" name="Content Placeholder 2"/>
          <p:cNvSpPr>
            <a:spLocks noGrp="1"/>
          </p:cNvSpPr>
          <p:nvPr>
            <p:ph idx="1"/>
          </p:nvPr>
        </p:nvSpPr>
        <p:spPr>
          <a:xfrm>
            <a:off x="228600" y="1524000"/>
            <a:ext cx="8607552" cy="4800600"/>
          </a:xfrm>
        </p:spPr>
        <p:txBody>
          <a:bodyPr>
            <a:normAutofit fontScale="70000" lnSpcReduction="20000"/>
          </a:bodyPr>
          <a:lstStyle/>
          <a:p>
            <a:pPr marL="171450" indent="-171450">
              <a:spcBef>
                <a:spcPts val="400"/>
              </a:spcBef>
              <a:spcAft>
                <a:spcPts val="600"/>
              </a:spcAft>
            </a:pPr>
            <a:r>
              <a:rPr lang="en-US" sz="2300" b="1" dirty="0" smtClean="0"/>
              <a:t>Karen</a:t>
            </a:r>
            <a:r>
              <a:rPr lang="en-US" sz="2300" b="1" dirty="0" smtClean="0"/>
              <a:t>: </a:t>
            </a:r>
            <a:r>
              <a:rPr lang="en-US" sz="2300" dirty="0" smtClean="0"/>
              <a:t>contracts, payroll, status reports/invoices, schedule adjustments, online app system, travel, SSAI</a:t>
            </a:r>
          </a:p>
          <a:p>
            <a:pPr marL="171450" indent="-171450">
              <a:spcBef>
                <a:spcPts val="400"/>
              </a:spcBef>
              <a:spcAft>
                <a:spcPts val="600"/>
              </a:spcAft>
            </a:pPr>
            <a:r>
              <a:rPr lang="en-US" sz="2300" b="1" dirty="0" smtClean="0"/>
              <a:t>Lauren: </a:t>
            </a:r>
            <a:r>
              <a:rPr lang="en-US" sz="2300" dirty="0" smtClean="0"/>
              <a:t>projects, deadlines, conferences, telecons, Fellow class, CL position competition, publications, international activities, state/local government activities, partner engagement, project hand-offs</a:t>
            </a:r>
            <a:r>
              <a:rPr lang="en-US" sz="2300" dirty="0"/>
              <a:t>, media interactions, Wise </a:t>
            </a:r>
            <a:r>
              <a:rPr lang="en-US" sz="2300" dirty="0" smtClean="0"/>
              <a:t>County</a:t>
            </a:r>
          </a:p>
          <a:p>
            <a:pPr marL="171450" indent="-171450">
              <a:spcBef>
                <a:spcPts val="400"/>
              </a:spcBef>
              <a:spcAft>
                <a:spcPts val="600"/>
              </a:spcAft>
            </a:pPr>
            <a:r>
              <a:rPr lang="en-US" sz="2300" b="1" dirty="0" smtClean="0"/>
              <a:t>Georgina: </a:t>
            </a:r>
            <a:r>
              <a:rPr lang="en-US" sz="2300" dirty="0"/>
              <a:t>Impact Analysis </a:t>
            </a:r>
            <a:r>
              <a:rPr lang="en-US" sz="2300" dirty="0" smtClean="0"/>
              <a:t>Team-related items, tracking metrics, indicators, socioeconomic impact analysis, PSI, participant surveys, alumni survey </a:t>
            </a:r>
          </a:p>
          <a:p>
            <a:pPr marL="171450" indent="-171450">
              <a:spcBef>
                <a:spcPts val="400"/>
              </a:spcBef>
              <a:spcAft>
                <a:spcPts val="600"/>
              </a:spcAft>
            </a:pPr>
            <a:r>
              <a:rPr lang="en-US" sz="2300" b="1" dirty="0"/>
              <a:t>Carrie: </a:t>
            </a:r>
            <a:r>
              <a:rPr lang="en-US" sz="2300" dirty="0"/>
              <a:t>Communications Team-related items, graphic design support, social media, newsletter, VPS, video help, recruiting, military engagement, recruiting, outreach activities, </a:t>
            </a:r>
            <a:r>
              <a:rPr lang="en-US" sz="2300" dirty="0" smtClean="0"/>
              <a:t>Campus </a:t>
            </a:r>
            <a:r>
              <a:rPr lang="en-US" sz="2300" dirty="0"/>
              <a:t>Ambassador Corps, print materials</a:t>
            </a:r>
          </a:p>
          <a:p>
            <a:pPr marL="171450" indent="-171450">
              <a:spcBef>
                <a:spcPts val="400"/>
              </a:spcBef>
              <a:spcAft>
                <a:spcPts val="600"/>
              </a:spcAft>
            </a:pPr>
            <a:r>
              <a:rPr lang="en-US" sz="2300" b="1" dirty="0" smtClean="0"/>
              <a:t>Tiffani:</a:t>
            </a:r>
            <a:r>
              <a:rPr lang="en-US" sz="2300" dirty="0"/>
              <a:t> Project Coordination </a:t>
            </a:r>
            <a:r>
              <a:rPr lang="en-US" sz="2300" dirty="0" smtClean="0"/>
              <a:t>Team-related items, EOX micro journal, publications, deliverables, </a:t>
            </a:r>
            <a:r>
              <a:rPr lang="en-US" sz="2300" dirty="0"/>
              <a:t>using the national telecon line </a:t>
            </a:r>
            <a:endParaRPr lang="en-US" sz="2300" dirty="0" smtClean="0"/>
          </a:p>
          <a:p>
            <a:pPr marL="171450" indent="-171450">
              <a:spcBef>
                <a:spcPts val="400"/>
              </a:spcBef>
              <a:spcAft>
                <a:spcPts val="600"/>
              </a:spcAft>
            </a:pPr>
            <a:r>
              <a:rPr lang="en-US" sz="2300" b="1" dirty="0"/>
              <a:t>Katie:</a:t>
            </a:r>
            <a:r>
              <a:rPr lang="en-US" sz="2300" dirty="0"/>
              <a:t> Geoinformatics Team-related items, software release authority, programming/coding </a:t>
            </a:r>
          </a:p>
          <a:p>
            <a:pPr marL="171450" indent="-171450">
              <a:spcBef>
                <a:spcPts val="400"/>
              </a:spcBef>
              <a:spcAft>
                <a:spcPts val="600"/>
              </a:spcAft>
            </a:pPr>
            <a:r>
              <a:rPr lang="en-US" sz="2300" b="1" dirty="0" smtClean="0"/>
              <a:t>Jordan: </a:t>
            </a:r>
            <a:r>
              <a:rPr lang="en-US" sz="2300" dirty="0" smtClean="0"/>
              <a:t>IT Team-related items, DEVELOPedia, DEVELOP website, DEVELOP </a:t>
            </a:r>
            <a:r>
              <a:rPr lang="en-US" sz="2300" dirty="0"/>
              <a:t>Exchange</a:t>
            </a:r>
            <a:r>
              <a:rPr lang="en-US" sz="2300" dirty="0" smtClean="0"/>
              <a:t>, </a:t>
            </a:r>
            <a:r>
              <a:rPr lang="en-US" sz="2300" dirty="0"/>
              <a:t>software,</a:t>
            </a:r>
            <a:r>
              <a:rPr lang="en-US" sz="2300" dirty="0" smtClean="0"/>
              <a:t> hardware</a:t>
            </a:r>
          </a:p>
          <a:p>
            <a:pPr marL="171450" indent="-171450">
              <a:spcBef>
                <a:spcPts val="400"/>
              </a:spcBef>
              <a:spcAft>
                <a:spcPts val="600"/>
              </a:spcAft>
            </a:pPr>
            <a:r>
              <a:rPr lang="en-US" sz="2300" b="1" dirty="0" smtClean="0"/>
              <a:t>Topics Not Listed Here: </a:t>
            </a:r>
            <a:r>
              <a:rPr lang="en-US" sz="2300" dirty="0" smtClean="0"/>
              <a:t>ANYONE! We love answering questions and will direct you to the right person if we can’t answer </a:t>
            </a:r>
            <a:r>
              <a:rPr lang="en-US" sz="2300" dirty="0" smtClean="0">
                <a:sym typeface="Wingdings" panose="05000000000000000000" pitchFamily="2" charset="2"/>
              </a:rPr>
              <a:t></a:t>
            </a:r>
            <a:endParaRPr lang="en-US" sz="2300" dirty="0" smtClean="0"/>
          </a:p>
        </p:txBody>
      </p:sp>
    </p:spTree>
    <p:extLst>
      <p:ext uri="{BB962C8B-B14F-4D97-AF65-F5344CB8AC3E}">
        <p14:creationId xmlns:p14="http://schemas.microsoft.com/office/powerpoint/2010/main" val="3083937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a:xfrm>
            <a:off x="1776873" y="2819400"/>
            <a:ext cx="5603111" cy="990600"/>
          </a:xfrm>
        </p:spPr>
        <p:txBody>
          <a:bodyPr/>
          <a:lstStyle/>
          <a:p>
            <a:r>
              <a:rPr lang="en-US" dirty="0" smtClean="0">
                <a:solidFill>
                  <a:schemeClr val="accent2"/>
                </a:solidFill>
              </a:rPr>
              <a:t>Joining the DEVELOP family means being part of NASA’s Legacy.</a:t>
            </a:r>
          </a:p>
          <a:p>
            <a:r>
              <a:rPr lang="en-US" dirty="0" smtClean="0">
                <a:solidFill>
                  <a:schemeClr val="accent2"/>
                </a:solidFill>
              </a:rPr>
              <a:t>Learn it. Know it. Live it. </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rotWithShape="1">
          <a:blip r:embed="rId2" cstate="print"/>
          <a:srcRect t="15568" b="1019"/>
          <a:stretch/>
        </p:blipFill>
        <p:spPr>
          <a:xfrm>
            <a:off x="3213259" y="3962400"/>
            <a:ext cx="2730341" cy="2286000"/>
          </a:xfrm>
          <a:prstGeom prst="rect">
            <a:avLst/>
          </a:prstGeom>
        </p:spPr>
      </p:pic>
    </p:spTree>
    <p:extLst>
      <p:ext uri="{BB962C8B-B14F-4D97-AF65-F5344CB8AC3E}">
        <p14:creationId xmlns:p14="http://schemas.microsoft.com/office/powerpoint/2010/main" val="3237054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History</a:t>
            </a:r>
            <a:endParaRPr lang="en-US" b="1" dirty="0">
              <a:solidFill>
                <a:schemeClr val="accent3"/>
              </a:solidFill>
            </a:endParaRPr>
          </a:p>
        </p:txBody>
      </p:sp>
      <p:sp>
        <p:nvSpPr>
          <p:cNvPr id="12" name="TextBox 11"/>
          <p:cNvSpPr txBox="1"/>
          <p:nvPr/>
        </p:nvSpPr>
        <p:spPr>
          <a:xfrm>
            <a:off x="381002" y="1524000"/>
            <a:ext cx="5083604" cy="3170099"/>
          </a:xfrm>
          <a:prstGeom prst="rect">
            <a:avLst/>
          </a:prstGeom>
          <a:noFill/>
        </p:spPr>
        <p:txBody>
          <a:bodyPr wrap="square" rtlCol="0">
            <a:spAutoFit/>
          </a:bodyPr>
          <a:lstStyle/>
          <a:p>
            <a:r>
              <a:rPr lang="en-US" sz="2000" dirty="0" smtClean="0">
                <a:solidFill>
                  <a:schemeClr val="accent1"/>
                </a:solidFill>
              </a:rPr>
              <a:t>NASA History</a:t>
            </a:r>
          </a:p>
          <a:p>
            <a:r>
              <a:rPr lang="en-US" sz="1200" b="1" dirty="0">
                <a:solidFill>
                  <a:schemeClr val="accent1"/>
                </a:solidFill>
              </a:rPr>
              <a:t>"An Act to provide for research into the problems of flight within and outside the Earth's atmosphere, and for other purposes." </a:t>
            </a:r>
            <a:r>
              <a:rPr lang="en-US" sz="1200" dirty="0">
                <a:solidFill>
                  <a:schemeClr val="accent1"/>
                </a:solidFill>
              </a:rPr>
              <a:t>With this simple preamble, the US Congress and President Dwight D. Eisenhower established the National Aeronautics and Space Administration (NASA) on July 29, 1958. </a:t>
            </a:r>
          </a:p>
          <a:p>
            <a:endParaRPr lang="en-US" sz="1200" dirty="0">
              <a:solidFill>
                <a:schemeClr val="accent1"/>
              </a:solidFill>
            </a:endParaRPr>
          </a:p>
          <a:p>
            <a:r>
              <a:rPr lang="en-US" sz="1200" dirty="0">
                <a:solidFill>
                  <a:schemeClr val="accent1"/>
                </a:solidFill>
              </a:rPr>
              <a:t>NASA began operations on </a:t>
            </a:r>
            <a:r>
              <a:rPr lang="en-US" sz="1200" b="1" dirty="0">
                <a:solidFill>
                  <a:schemeClr val="accent1"/>
                </a:solidFill>
              </a:rPr>
              <a:t>October 1, 1958</a:t>
            </a:r>
            <a:r>
              <a:rPr lang="en-US" sz="1200" dirty="0">
                <a:solidFill>
                  <a:schemeClr val="accent1"/>
                </a:solidFill>
              </a:rPr>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a:p>
            <a:endParaRPr lang="en-US" dirty="0" smtClean="0">
              <a:solidFill>
                <a:schemeClr val="accent1"/>
              </a:solidFill>
            </a:endParaRPr>
          </a:p>
          <a:p>
            <a:endParaRPr lang="en-US" dirty="0">
              <a:solidFill>
                <a:schemeClr val="accent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10200" y="1693090"/>
            <a:ext cx="3371547" cy="2269310"/>
          </a:xfrm>
          <a:prstGeom prst="rect">
            <a:avLst/>
          </a:prstGeom>
          <a:noFill/>
          <a:ln w="9525">
            <a:noFill/>
            <a:miter lim="800000"/>
            <a:headEnd/>
            <a:tailEnd/>
          </a:ln>
        </p:spPr>
      </p:pic>
      <p:sp>
        <p:nvSpPr>
          <p:cNvPr id="14" name="Rectangle 13"/>
          <p:cNvSpPr/>
          <p:nvPr/>
        </p:nvSpPr>
        <p:spPr>
          <a:xfrm>
            <a:off x="381002" y="4369475"/>
            <a:ext cx="8455150" cy="1877437"/>
          </a:xfrm>
          <a:prstGeom prst="rect">
            <a:avLst/>
          </a:prstGeom>
        </p:spPr>
        <p:txBody>
          <a:bodyPr wrap="square">
            <a:spAutoFit/>
          </a:bodyPr>
          <a:lstStyle/>
          <a:p>
            <a:r>
              <a:rPr lang="en-US" sz="2000" dirty="0">
                <a:solidFill>
                  <a:schemeClr val="accent1"/>
                </a:solidFill>
              </a:rPr>
              <a:t>DEVELOP History</a:t>
            </a:r>
          </a:p>
          <a:p>
            <a:r>
              <a:rPr lang="en-US" sz="1200" dirty="0">
                <a:solidFill>
                  <a:schemeClr val="accent1"/>
                </a:solidFill>
              </a:rPr>
              <a:t>In 1998, three interns at NASA Langley Research Center co-authored the white paper </a:t>
            </a:r>
            <a:r>
              <a:rPr lang="en-US" sz="1200" b="1" dirty="0">
                <a:solidFill>
                  <a:schemeClr val="accent1"/>
                </a:solidFill>
              </a:rPr>
              <a:t>“Practical Applications of Remote Sensing” </a:t>
            </a:r>
            <a:r>
              <a:rPr lang="en-US" sz="1200" dirty="0">
                <a:solidFill>
                  <a:schemeClr val="accent1"/>
                </a:solidFill>
              </a:rPr>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200" dirty="0" smtClean="0">
                <a:solidFill>
                  <a:schemeClr val="accent1"/>
                </a:solidFill>
              </a:rPr>
              <a:t>. Beginning </a:t>
            </a:r>
            <a:r>
              <a:rPr lang="en-US" sz="1200" dirty="0">
                <a:solidFill>
                  <a:schemeClr val="accent1"/>
                </a:solidFill>
              </a:rPr>
              <a:t>in 2001, new offices were established across the country and expansion has continued to today. DEVELOP is always looking for new opportunities to expand the DEVELOP network and those benefiting from DEVELOP activities</a:t>
            </a:r>
            <a:r>
              <a:rPr lang="en-US" sz="1200" dirty="0" smtClean="0">
                <a:solidFill>
                  <a:schemeClr val="accent1"/>
                </a:solidFill>
              </a:rPr>
              <a:t>.</a:t>
            </a:r>
            <a:endParaRPr lang="en-US" sz="1200" dirty="0">
              <a:solidFill>
                <a:schemeClr val="accent1"/>
              </a:solidFill>
            </a:endParaRPr>
          </a:p>
        </p:txBody>
      </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stCxn id="16" idx="0"/>
          </p:cNvCxnSpPr>
          <p:nvPr/>
        </p:nvCxnSpPr>
        <p:spPr>
          <a:xfrm flipV="1">
            <a:off x="1165098" y="2788109"/>
            <a:ext cx="0" cy="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62050" y="2788108"/>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 idx="0"/>
          </p:cNvCxnSpPr>
          <p:nvPr/>
        </p:nvCxnSpPr>
        <p:spPr>
          <a:xfrm flipV="1">
            <a:off x="7980525" y="2788109"/>
            <a:ext cx="0" cy="1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0"/>
          </p:cNvCxnSpPr>
          <p:nvPr/>
        </p:nvCxnSpPr>
        <p:spPr>
          <a:xfrm flipV="1">
            <a:off x="2839974" y="2788108"/>
            <a:ext cx="0" cy="173735"/>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p:cNvCxnSpPr>
          <p:nvPr/>
        </p:nvCxnSpPr>
        <p:spPr>
          <a:xfrm flipV="1">
            <a:off x="6297930" y="2788108"/>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 idx="2"/>
            <a:endCxn id="14" idx="0"/>
          </p:cNvCxnSpPr>
          <p:nvPr/>
        </p:nvCxnSpPr>
        <p:spPr>
          <a:xfrm>
            <a:off x="4568952" y="2057400"/>
            <a:ext cx="0" cy="372111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b="1" dirty="0" smtClean="0">
                <a:solidFill>
                  <a:schemeClr val="accent3"/>
                </a:solidFill>
              </a:rPr>
              <a:t>Where DEVELOP Fits @ NASA</a:t>
            </a:r>
            <a:endParaRPr lang="en-US" b="1" dirty="0">
              <a:solidFill>
                <a:schemeClr val="accent3"/>
              </a:solidFill>
            </a:endParaRPr>
          </a:p>
        </p:txBody>
      </p:sp>
      <p:sp>
        <p:nvSpPr>
          <p:cNvPr id="7" name="Right Arrow 6"/>
          <p:cNvSpPr/>
          <p:nvPr/>
        </p:nvSpPr>
        <p:spPr>
          <a:xfrm>
            <a:off x="1600200" y="5726694"/>
            <a:ext cx="978408" cy="484632"/>
          </a:xfrm>
          <a:prstGeom prst="rightArrow">
            <a:avLst/>
          </a:prstGeom>
          <a:solidFill>
            <a:schemeClr val="accent6"/>
          </a:solidFill>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457200" y="5652173"/>
            <a:ext cx="1085850" cy="646331"/>
          </a:xfrm>
          <a:prstGeom prst="rect">
            <a:avLst/>
          </a:prstGeom>
          <a:noFill/>
        </p:spPr>
        <p:txBody>
          <a:bodyPr wrap="square" rtlCol="0">
            <a:spAutoFit/>
          </a:bodyPr>
          <a:lstStyle/>
          <a:p>
            <a:pPr algn="ctr"/>
            <a:r>
              <a:rPr lang="en-US" dirty="0" smtClean="0">
                <a:solidFill>
                  <a:schemeClr val="accent2"/>
                </a:solidFill>
              </a:rPr>
              <a:t>You Are Here!</a:t>
            </a:r>
            <a:endParaRPr lang="en-US" dirty="0">
              <a:solidFill>
                <a:schemeClr val="accent2"/>
              </a:solidFill>
            </a:endParaRPr>
          </a:p>
        </p:txBody>
      </p:sp>
      <p:sp>
        <p:nvSpPr>
          <p:cNvPr id="2" name="TextBox 1"/>
          <p:cNvSpPr txBox="1"/>
          <p:nvPr/>
        </p:nvSpPr>
        <p:spPr>
          <a:xfrm>
            <a:off x="3200400" y="1676400"/>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rPr>
              <a:t>NASA Administrator</a:t>
            </a:r>
            <a:endParaRPr lang="en-US" sz="2000" b="1" dirty="0">
              <a:solidFill>
                <a:schemeClr val="bg1"/>
              </a:solidFill>
            </a:endParaRPr>
          </a:p>
        </p:txBody>
      </p:sp>
      <p:sp>
        <p:nvSpPr>
          <p:cNvPr id="9" name="TextBox 8"/>
          <p:cNvSpPr txBox="1"/>
          <p:nvPr/>
        </p:nvSpPr>
        <p:spPr>
          <a:xfrm>
            <a:off x="2971800" y="2164791"/>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rPr>
              <a:t>Associate Administrator</a:t>
            </a:r>
            <a:endParaRPr lang="en-US" sz="2000" b="1" dirty="0">
              <a:solidFill>
                <a:schemeClr val="bg1"/>
              </a:solidFill>
            </a:endParaRPr>
          </a:p>
        </p:txBody>
      </p:sp>
      <p:sp>
        <p:nvSpPr>
          <p:cNvPr id="10" name="TextBox 9"/>
          <p:cNvSpPr txBox="1"/>
          <p:nvPr/>
        </p:nvSpPr>
        <p:spPr>
          <a:xfrm>
            <a:off x="3886200" y="3057856"/>
            <a:ext cx="1365504" cy="381000"/>
          </a:xfrm>
          <a:prstGeom prst="roundRect">
            <a:avLst/>
          </a:prstGeom>
          <a:solidFill>
            <a:srgbClr val="396DA1"/>
          </a:solidFill>
        </p:spPr>
        <p:txBody>
          <a:bodyPr wrap="square" rtlCol="0" anchor="ctr">
            <a:noAutofit/>
          </a:bodyPr>
          <a:lstStyle/>
          <a:p>
            <a:pPr algn="ctr"/>
            <a:r>
              <a:rPr lang="en-US" sz="2000" b="1" dirty="0" smtClean="0">
                <a:solidFill>
                  <a:schemeClr val="bg1"/>
                </a:solidFill>
              </a:rPr>
              <a:t>Science</a:t>
            </a:r>
            <a:endParaRPr lang="en-US" sz="2000" b="1" dirty="0">
              <a:solidFill>
                <a:schemeClr val="bg1"/>
              </a:solidFill>
            </a:endParaRPr>
          </a:p>
        </p:txBody>
      </p:sp>
      <p:sp>
        <p:nvSpPr>
          <p:cNvPr id="11" name="TextBox 10"/>
          <p:cNvSpPr txBox="1"/>
          <p:nvPr/>
        </p:nvSpPr>
        <p:spPr>
          <a:xfrm>
            <a:off x="3810000" y="4067005"/>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12" name="TextBox 11"/>
          <p:cNvSpPr txBox="1"/>
          <p:nvPr/>
        </p:nvSpPr>
        <p:spPr>
          <a:xfrm>
            <a:off x="2743200" y="4777863"/>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rPr>
              <a:t>Applied Sciences Program</a:t>
            </a:r>
            <a:endParaRPr lang="en-US" sz="2000" b="1" dirty="0">
              <a:solidFill>
                <a:schemeClr val="bg1"/>
              </a:solidFill>
            </a:endParaRPr>
          </a:p>
        </p:txBody>
      </p:sp>
      <p:sp>
        <p:nvSpPr>
          <p:cNvPr id="13" name="TextBox 12"/>
          <p:cNvSpPr txBox="1"/>
          <p:nvPr/>
        </p:nvSpPr>
        <p:spPr>
          <a:xfrm>
            <a:off x="2743200" y="5278187"/>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rPr>
              <a:t>Capacity Building Program</a:t>
            </a:r>
            <a:endParaRPr lang="en-US" sz="2000" b="1" dirty="0">
              <a:solidFill>
                <a:schemeClr val="bg1"/>
              </a:solidFill>
            </a:endParaRPr>
          </a:p>
        </p:txBody>
      </p:sp>
      <p:sp>
        <p:nvSpPr>
          <p:cNvPr id="14" name="TextBox 13"/>
          <p:cNvSpPr txBox="1"/>
          <p:nvPr/>
        </p:nvSpPr>
        <p:spPr>
          <a:xfrm>
            <a:off x="2743200" y="5778510"/>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rPr>
              <a:t>DEVELOP National Program</a:t>
            </a:r>
            <a:endParaRPr lang="en-US" sz="2000" b="1" dirty="0">
              <a:solidFill>
                <a:schemeClr val="bg1"/>
              </a:solidFill>
            </a:endParaRPr>
          </a:p>
        </p:txBody>
      </p:sp>
      <p:sp>
        <p:nvSpPr>
          <p:cNvPr id="15" name="TextBox 14"/>
          <p:cNvSpPr txBox="1"/>
          <p:nvPr/>
        </p:nvSpPr>
        <p:spPr>
          <a:xfrm>
            <a:off x="1165098" y="2519442"/>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rPr>
              <a:t>Mission Directorates</a:t>
            </a:r>
            <a:endParaRPr lang="en-US" sz="1200" b="1" i="1" dirty="0">
              <a:solidFill>
                <a:schemeClr val="bg1"/>
              </a:solidFill>
            </a:endParaRPr>
          </a:p>
        </p:txBody>
      </p:sp>
      <p:sp>
        <p:nvSpPr>
          <p:cNvPr id="16" name="TextBox 15"/>
          <p:cNvSpPr txBox="1"/>
          <p:nvPr/>
        </p:nvSpPr>
        <p:spPr>
          <a:xfrm>
            <a:off x="479298" y="2856067"/>
            <a:ext cx="1371600" cy="980985"/>
          </a:xfrm>
          <a:prstGeom prst="roundRect">
            <a:avLst/>
          </a:prstGeom>
          <a:solidFill>
            <a:schemeClr val="accent4"/>
          </a:solidFill>
        </p:spPr>
        <p:txBody>
          <a:bodyPr wrap="square" rtlCol="0" anchor="ctr">
            <a:noAutofit/>
          </a:bodyPr>
          <a:lstStyle/>
          <a:p>
            <a:pPr algn="ctr"/>
            <a:r>
              <a:rPr lang="en-US" sz="1600" dirty="0" smtClean="0">
                <a:solidFill>
                  <a:schemeClr val="bg1"/>
                </a:solidFill>
              </a:rPr>
              <a:t> Human Exploration and Operations</a:t>
            </a:r>
            <a:endParaRPr lang="en-US" sz="1600" dirty="0">
              <a:solidFill>
                <a:schemeClr val="bg1"/>
              </a:solidFill>
            </a:endParaRPr>
          </a:p>
        </p:txBody>
      </p:sp>
      <p:sp>
        <p:nvSpPr>
          <p:cNvPr id="17" name="TextBox 16"/>
          <p:cNvSpPr txBox="1"/>
          <p:nvPr/>
        </p:nvSpPr>
        <p:spPr>
          <a:xfrm>
            <a:off x="2116074" y="2961843"/>
            <a:ext cx="1447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Space Technology</a:t>
            </a:r>
            <a:endParaRPr lang="en-US" sz="1600" dirty="0">
              <a:solidFill>
                <a:schemeClr val="bg1"/>
              </a:solidFill>
            </a:endParaRPr>
          </a:p>
        </p:txBody>
      </p:sp>
      <p:sp>
        <p:nvSpPr>
          <p:cNvPr id="18" name="TextBox 17"/>
          <p:cNvSpPr txBox="1"/>
          <p:nvPr/>
        </p:nvSpPr>
        <p:spPr>
          <a:xfrm>
            <a:off x="5764530" y="2956067"/>
            <a:ext cx="1066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Mission Support</a:t>
            </a:r>
            <a:endParaRPr lang="en-US" sz="1600" dirty="0">
              <a:solidFill>
                <a:schemeClr val="bg1"/>
              </a:solidFill>
            </a:endParaRPr>
          </a:p>
        </p:txBody>
      </p:sp>
      <p:sp>
        <p:nvSpPr>
          <p:cNvPr id="19" name="TextBox 18"/>
          <p:cNvSpPr txBox="1"/>
          <p:nvPr/>
        </p:nvSpPr>
        <p:spPr>
          <a:xfrm>
            <a:off x="7247481" y="2956067"/>
            <a:ext cx="1466088" cy="482790"/>
          </a:xfrm>
          <a:prstGeom prst="roundRect">
            <a:avLst/>
          </a:prstGeom>
          <a:solidFill>
            <a:schemeClr val="accent4"/>
          </a:solidFill>
        </p:spPr>
        <p:txBody>
          <a:bodyPr wrap="square" rtlCol="0" anchor="ctr">
            <a:noAutofit/>
          </a:bodyPr>
          <a:lstStyle/>
          <a:p>
            <a:pPr algn="ctr"/>
            <a:r>
              <a:rPr lang="en-US" sz="1600" dirty="0" smtClean="0">
                <a:solidFill>
                  <a:schemeClr val="bg1"/>
                </a:solidFill>
              </a:rPr>
              <a:t>Aeronautics Research</a:t>
            </a:r>
            <a:endParaRPr lang="en-US" sz="1600" dirty="0">
              <a:solidFill>
                <a:schemeClr val="bg1"/>
              </a:solidFill>
            </a:endParaRPr>
          </a:p>
        </p:txBody>
      </p:sp>
      <p:sp>
        <p:nvSpPr>
          <p:cNvPr id="20" name="TextBox 19"/>
          <p:cNvSpPr txBox="1"/>
          <p:nvPr/>
        </p:nvSpPr>
        <p:spPr>
          <a:xfrm>
            <a:off x="45415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Joint Agency Satellite Div.</a:t>
            </a:r>
            <a:endParaRPr lang="en-US" sz="1400" dirty="0">
              <a:solidFill>
                <a:schemeClr val="bg1"/>
              </a:solidFill>
            </a:endParaRPr>
          </a:p>
        </p:txBody>
      </p:sp>
      <p:sp>
        <p:nvSpPr>
          <p:cNvPr id="22" name="TextBox 21"/>
          <p:cNvSpPr txBox="1"/>
          <p:nvPr/>
        </p:nvSpPr>
        <p:spPr>
          <a:xfrm>
            <a:off x="2132076" y="4067005"/>
            <a:ext cx="1415796" cy="536224"/>
          </a:xfrm>
          <a:prstGeom prst="roundRect">
            <a:avLst/>
          </a:prstGeom>
          <a:solidFill>
            <a:schemeClr val="accent4"/>
          </a:solidFill>
        </p:spPr>
        <p:txBody>
          <a:bodyPr wrap="square" rtlCol="0" anchor="ctr">
            <a:noAutofit/>
          </a:bodyPr>
          <a:lstStyle/>
          <a:p>
            <a:pPr algn="ctr"/>
            <a:r>
              <a:rPr lang="en-US" sz="1400" dirty="0" err="1" smtClean="0">
                <a:solidFill>
                  <a:schemeClr val="bg1"/>
                </a:solidFill>
              </a:rPr>
              <a:t>Heliophysics</a:t>
            </a:r>
            <a:r>
              <a:rPr lang="en-US" sz="1400" dirty="0" smtClean="0">
                <a:solidFill>
                  <a:schemeClr val="bg1"/>
                </a:solidFill>
              </a:rPr>
              <a:t> Division</a:t>
            </a:r>
            <a:endParaRPr lang="en-US" sz="1400" dirty="0">
              <a:solidFill>
                <a:schemeClr val="bg1"/>
              </a:solidFill>
            </a:endParaRPr>
          </a:p>
        </p:txBody>
      </p:sp>
      <p:sp>
        <p:nvSpPr>
          <p:cNvPr id="23" name="TextBox 22"/>
          <p:cNvSpPr txBox="1"/>
          <p:nvPr/>
        </p:nvSpPr>
        <p:spPr>
          <a:xfrm>
            <a:off x="559003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Planetary Science Div.</a:t>
            </a:r>
            <a:endParaRPr lang="en-US" sz="1400" dirty="0">
              <a:solidFill>
                <a:schemeClr val="bg1"/>
              </a:solidFill>
            </a:endParaRPr>
          </a:p>
        </p:txBody>
      </p:sp>
      <p:sp>
        <p:nvSpPr>
          <p:cNvPr id="24" name="TextBox 23"/>
          <p:cNvSpPr txBox="1"/>
          <p:nvPr/>
        </p:nvSpPr>
        <p:spPr>
          <a:xfrm>
            <a:off x="7267956"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Astrophysics Division</a:t>
            </a:r>
            <a:endParaRPr lang="en-US" sz="1400" dirty="0">
              <a:solidFill>
                <a:schemeClr val="bg1"/>
              </a:solidFill>
            </a:endParaRPr>
          </a:p>
        </p:txBody>
      </p:sp>
      <p:cxnSp>
        <p:nvCxnSpPr>
          <p:cNvPr id="49" name="Straight Connector 48"/>
          <p:cNvCxnSpPr>
            <a:stCxn id="20" idx="0"/>
          </p:cNvCxnSpPr>
          <p:nvPr/>
        </p:nvCxnSpPr>
        <p:spPr>
          <a:xfrm flipV="1">
            <a:off x="116205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62050" y="3955116"/>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4" idx="0"/>
          </p:cNvCxnSpPr>
          <p:nvPr/>
        </p:nvCxnSpPr>
        <p:spPr>
          <a:xfrm flipV="1">
            <a:off x="797585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2" idx="0"/>
          </p:cNvCxnSpPr>
          <p:nvPr/>
        </p:nvCxnSpPr>
        <p:spPr>
          <a:xfrm flipV="1">
            <a:off x="283997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3" idx="0"/>
          </p:cNvCxnSpPr>
          <p:nvPr/>
        </p:nvCxnSpPr>
        <p:spPr>
          <a:xfrm flipV="1">
            <a:off x="629793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42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NASA Chain of Command</a:t>
            </a:r>
            <a:endParaRPr lang="en-US" b="1" dirty="0">
              <a:solidFill>
                <a:schemeClr val="accent3"/>
              </a:solidFill>
            </a:endParaRPr>
          </a:p>
        </p:txBody>
      </p:sp>
      <p:cxnSp>
        <p:nvCxnSpPr>
          <p:cNvPr id="44" name="Straight Connector 43"/>
          <p:cNvCxnSpPr/>
          <p:nvPr/>
        </p:nvCxnSpPr>
        <p:spPr>
          <a:xfrm>
            <a:off x="3124200" y="1752600"/>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Bolden2.jpg"/>
          <p:cNvPicPr>
            <a:picLocks noChangeAspect="1"/>
          </p:cNvPicPr>
          <p:nvPr/>
        </p:nvPicPr>
        <p:blipFill rotWithShape="1">
          <a:blip r:embed="rId2" cstate="screen">
            <a:extLst>
              <a:ext uri="{28A0092B-C50C-407E-A947-70E740481C1C}">
                <a14:useLocalDpi xmlns:a14="http://schemas.microsoft.com/office/drawing/2010/main"/>
              </a:ext>
            </a:extLst>
          </a:blip>
          <a:srcRect l="2734" r="2734"/>
          <a:stretch/>
        </p:blipFill>
        <p:spPr bwMode="auto">
          <a:xfrm>
            <a:off x="5980791" y="1600200"/>
            <a:ext cx="667512" cy="914400"/>
          </a:xfrm>
          <a:prstGeom prst="rect">
            <a:avLst/>
          </a:prstGeom>
          <a:ln>
            <a:noFill/>
          </a:ln>
          <a:effectLst>
            <a:outerShdw blurRad="127000" dist="50800" dir="2700000" algn="tl" rotWithShape="0">
              <a:prstClr val="black">
                <a:alpha val="40000"/>
              </a:prstClr>
            </a:outerShdw>
          </a:effectLst>
        </p:spPr>
      </p:pic>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l="2831" r="2831"/>
          <a:stretch/>
        </p:blipFill>
        <p:spPr>
          <a:xfrm>
            <a:off x="6931918" y="4702172"/>
            <a:ext cx="667512" cy="914400"/>
          </a:xfrm>
          <a:prstGeom prst="rect">
            <a:avLst/>
          </a:prstGeom>
          <a:ln>
            <a:noFill/>
          </a:ln>
          <a:effectLst>
            <a:outerShdw blurRad="127000" dist="50800" dir="2700000" algn="tl" rotWithShape="0">
              <a:prstClr val="black">
                <a:alpha val="40000"/>
              </a:prstClr>
            </a:outerShdw>
          </a:effectLst>
        </p:spPr>
      </p:pic>
      <p:sp>
        <p:nvSpPr>
          <p:cNvPr id="25" name="TextBox 24"/>
          <p:cNvSpPr txBox="1"/>
          <p:nvPr/>
        </p:nvSpPr>
        <p:spPr>
          <a:xfrm>
            <a:off x="5979054" y="2514600"/>
            <a:ext cx="66925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Charles Bolden</a:t>
            </a:r>
            <a:endParaRPr lang="en-US" sz="1000" b="1" i="1" dirty="0">
              <a:solidFill>
                <a:schemeClr val="accent2"/>
              </a:solidFill>
              <a:latin typeface="Century Gothic" pitchFamily="34" charset="0"/>
            </a:endParaRPr>
          </a:p>
        </p:txBody>
      </p:sp>
      <p:sp>
        <p:nvSpPr>
          <p:cNvPr id="26" name="TextBox 25"/>
          <p:cNvSpPr txBox="1"/>
          <p:nvPr/>
        </p:nvSpPr>
        <p:spPr>
          <a:xfrm>
            <a:off x="5901614" y="4064152"/>
            <a:ext cx="822392" cy="400110"/>
          </a:xfrm>
          <a:prstGeom prst="rect">
            <a:avLst/>
          </a:prstGeom>
          <a:noFill/>
        </p:spPr>
        <p:txBody>
          <a:bodyPr wrap="square" rtlCol="0">
            <a:spAutoFit/>
          </a:bodyPr>
          <a:lstStyle/>
          <a:p>
            <a:pPr algn="ctr"/>
            <a:r>
              <a:rPr lang="en-US" sz="1000" b="1" i="1" dirty="0" err="1" smtClean="0">
                <a:solidFill>
                  <a:schemeClr val="accent2"/>
                </a:solidFill>
                <a:latin typeface="Century Gothic" pitchFamily="34" charset="0"/>
              </a:rPr>
              <a:t>Lesa</a:t>
            </a:r>
            <a:endParaRPr lang="en-US" sz="1000" b="1" i="1" dirty="0">
              <a:solidFill>
                <a:schemeClr val="accent2"/>
              </a:solidFill>
              <a:latin typeface="Century Gothic" pitchFamily="34" charset="0"/>
            </a:endParaRPr>
          </a:p>
          <a:p>
            <a:pPr algn="ctr"/>
            <a:r>
              <a:rPr lang="en-US" sz="1000" b="1" i="1" dirty="0" smtClean="0">
                <a:solidFill>
                  <a:schemeClr val="accent2"/>
                </a:solidFill>
                <a:latin typeface="Century Gothic" pitchFamily="34" charset="0"/>
              </a:rPr>
              <a:t>Roe</a:t>
            </a:r>
            <a:endParaRPr lang="en-US" sz="1000" b="1" i="1" dirty="0">
              <a:solidFill>
                <a:schemeClr val="accent2"/>
              </a:solidFill>
              <a:latin typeface="Century Gothic" pitchFamily="34" charset="0"/>
            </a:endParaRPr>
          </a:p>
        </p:txBody>
      </p:sp>
      <p:sp>
        <p:nvSpPr>
          <p:cNvPr id="28" name="TextBox 27"/>
          <p:cNvSpPr txBox="1"/>
          <p:nvPr/>
        </p:nvSpPr>
        <p:spPr>
          <a:xfrm>
            <a:off x="5901614" y="5619690"/>
            <a:ext cx="82486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Lawrence </a:t>
            </a:r>
            <a:r>
              <a:rPr lang="en-US" sz="1000" b="1" i="1" dirty="0" err="1" smtClean="0">
                <a:solidFill>
                  <a:schemeClr val="accent2"/>
                </a:solidFill>
                <a:latin typeface="Century Gothic" pitchFamily="34" charset="0"/>
              </a:rPr>
              <a:t>Friedl</a:t>
            </a:r>
            <a:endParaRPr lang="en-US" sz="1000" b="1" i="1" dirty="0">
              <a:solidFill>
                <a:schemeClr val="accent2"/>
              </a:solidFill>
              <a:latin typeface="Century Gothic" pitchFamily="34" charset="0"/>
            </a:endParaRPr>
          </a:p>
        </p:txBody>
      </p:sp>
      <p:sp>
        <p:nvSpPr>
          <p:cNvPr id="29" name="TextBox 28"/>
          <p:cNvSpPr txBox="1"/>
          <p:nvPr/>
        </p:nvSpPr>
        <p:spPr>
          <a:xfrm>
            <a:off x="6848060" y="5614584"/>
            <a:ext cx="83349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Nancy </a:t>
            </a:r>
            <a:r>
              <a:rPr lang="en-US" sz="1000" b="1" i="1" dirty="0" err="1" smtClean="0">
                <a:solidFill>
                  <a:schemeClr val="accent2"/>
                </a:solidFill>
                <a:latin typeface="Century Gothic" pitchFamily="34" charset="0"/>
              </a:rPr>
              <a:t>Searby</a:t>
            </a:r>
            <a:endParaRPr lang="en-US" sz="1000" b="1" i="1" dirty="0">
              <a:solidFill>
                <a:schemeClr val="accent2"/>
              </a:solidFill>
              <a:latin typeface="Century Gothic" pitchFamily="34" charset="0"/>
            </a:endParaRPr>
          </a:p>
        </p:txBody>
      </p:sp>
      <p:sp>
        <p:nvSpPr>
          <p:cNvPr id="31" name="TextBox 30"/>
          <p:cNvSpPr txBox="1"/>
          <p:nvPr/>
        </p:nvSpPr>
        <p:spPr>
          <a:xfrm>
            <a:off x="6869268" y="2518430"/>
            <a:ext cx="79107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a:t>
            </a:r>
            <a:r>
              <a:rPr lang="en-US" sz="1000" b="1" i="1" dirty="0" err="1" smtClean="0">
                <a:solidFill>
                  <a:schemeClr val="accent2"/>
                </a:solidFill>
                <a:latin typeface="Century Gothic" pitchFamily="34" charset="0"/>
              </a:rPr>
              <a:t>Dava</a:t>
            </a:r>
            <a:r>
              <a:rPr lang="en-US" sz="1000" b="1" i="1" dirty="0" smtClean="0">
                <a:solidFill>
                  <a:schemeClr val="accent2"/>
                </a:solidFill>
                <a:latin typeface="Century Gothic" pitchFamily="34" charset="0"/>
              </a:rPr>
              <a:t> Newman</a:t>
            </a:r>
            <a:endParaRPr lang="en-US" sz="1000" b="1" i="1" dirty="0">
              <a:solidFill>
                <a:schemeClr val="accent2"/>
              </a:solidFill>
              <a:latin typeface="Century Gothic" pitchFamily="34" charset="0"/>
            </a:endParaRPr>
          </a:p>
        </p:txBody>
      </p:sp>
      <p:pic>
        <p:nvPicPr>
          <p:cNvPr id="32" name="Picture 4" descr="Lawrence Fried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79053" y="4702345"/>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bwMode="auto">
          <a:xfrm>
            <a:off x="3496402" y="1579740"/>
            <a:ext cx="2277839"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accent2"/>
                </a:solidFill>
                <a:latin typeface="Century Gothic" pitchFamily="34" charset="0"/>
              </a:rPr>
              <a:t>Charles F. Bolden, Jr</a:t>
            </a:r>
            <a:r>
              <a:rPr lang="en-US" sz="1500" b="1" dirty="0" smtClean="0">
                <a:solidFill>
                  <a:schemeClr val="accent2"/>
                </a:solidFill>
                <a:latin typeface="Century Gothic" pitchFamily="34" charset="0"/>
              </a:rPr>
              <a:t>.</a:t>
            </a:r>
            <a:endParaRPr lang="en-US" sz="1500" b="1" dirty="0">
              <a:solidFill>
                <a:schemeClr val="accent2"/>
              </a:solidFill>
              <a:latin typeface="Century Gothic" pitchFamily="34" charset="0"/>
            </a:endParaRPr>
          </a:p>
        </p:txBody>
      </p:sp>
      <p:sp>
        <p:nvSpPr>
          <p:cNvPr id="6" name="Isosceles Triangle 5"/>
          <p:cNvSpPr>
            <a:spLocks noChangeAspect="1"/>
          </p:cNvSpPr>
          <p:nvPr/>
        </p:nvSpPr>
        <p:spPr>
          <a:xfrm rot="5400000">
            <a:off x="3332632" y="1725210"/>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 name="Isosceles Triangle 6"/>
          <p:cNvSpPr>
            <a:spLocks noChangeAspect="1"/>
          </p:cNvSpPr>
          <p:nvPr/>
        </p:nvSpPr>
        <p:spPr>
          <a:xfrm rot="5400000">
            <a:off x="3332632" y="2732216"/>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Isosceles Triangle 7"/>
          <p:cNvSpPr>
            <a:spLocks noChangeAspect="1"/>
          </p:cNvSpPr>
          <p:nvPr/>
        </p:nvSpPr>
        <p:spPr>
          <a:xfrm rot="5400000">
            <a:off x="3332632" y="3739222"/>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Isosceles Triangle 8"/>
          <p:cNvSpPr>
            <a:spLocks noChangeAspect="1"/>
          </p:cNvSpPr>
          <p:nvPr/>
        </p:nvSpPr>
        <p:spPr>
          <a:xfrm rot="5400000">
            <a:off x="3332632" y="4242725"/>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Isosceles Triangle 9"/>
          <p:cNvSpPr>
            <a:spLocks noChangeAspect="1"/>
          </p:cNvSpPr>
          <p:nvPr/>
        </p:nvSpPr>
        <p:spPr>
          <a:xfrm rot="5400000">
            <a:off x="3332632" y="4746228"/>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Isosceles Triangle 10"/>
          <p:cNvSpPr>
            <a:spLocks noChangeAspect="1"/>
          </p:cNvSpPr>
          <p:nvPr/>
        </p:nvSpPr>
        <p:spPr>
          <a:xfrm rot="5400000">
            <a:off x="3332632" y="5249731"/>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11"/>
          <p:cNvSpPr>
            <a:spLocks noChangeAspect="1"/>
          </p:cNvSpPr>
          <p:nvPr/>
        </p:nvSpPr>
        <p:spPr>
          <a:xfrm rot="5400000">
            <a:off x="3332632" y="5753234"/>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Content Placeholder 2"/>
          <p:cNvSpPr txBox="1">
            <a:spLocks/>
          </p:cNvSpPr>
          <p:nvPr/>
        </p:nvSpPr>
        <p:spPr bwMode="auto">
          <a:xfrm>
            <a:off x="3496403" y="2587399"/>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Robert M. Lightfoot, Jr.</a:t>
            </a:r>
            <a:endParaRPr lang="en-US" sz="1500" b="1" dirty="0">
              <a:solidFill>
                <a:schemeClr val="accent2"/>
              </a:solidFill>
              <a:latin typeface="Century Gothic" pitchFamily="34" charset="0"/>
            </a:endParaRPr>
          </a:p>
        </p:txBody>
      </p:sp>
      <p:sp>
        <p:nvSpPr>
          <p:cNvPr id="14" name="Content Placeholder 2"/>
          <p:cNvSpPr txBox="1">
            <a:spLocks/>
          </p:cNvSpPr>
          <p:nvPr/>
        </p:nvSpPr>
        <p:spPr bwMode="auto">
          <a:xfrm>
            <a:off x="3496403" y="3584544"/>
            <a:ext cx="2277840"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Geoff Yoder</a:t>
            </a:r>
            <a:endParaRPr lang="en-US" sz="1500" b="1" dirty="0">
              <a:solidFill>
                <a:schemeClr val="accent2"/>
              </a:solidFill>
              <a:latin typeface="Century Gothic" pitchFamily="34" charset="0"/>
            </a:endParaRPr>
          </a:p>
        </p:txBody>
      </p:sp>
      <p:sp>
        <p:nvSpPr>
          <p:cNvPr id="15" name="Content Placeholder 2"/>
          <p:cNvSpPr txBox="1">
            <a:spLocks/>
          </p:cNvSpPr>
          <p:nvPr/>
        </p:nvSpPr>
        <p:spPr bwMode="auto">
          <a:xfrm>
            <a:off x="3496403" y="4088579"/>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a:t>
            </a:r>
            <a:r>
              <a:rPr lang="en-US" sz="1500" b="1" dirty="0" err="1" smtClean="0">
                <a:solidFill>
                  <a:schemeClr val="accent2"/>
                </a:solidFill>
                <a:latin typeface="Century Gothic" pitchFamily="34" charset="0"/>
              </a:rPr>
              <a:t>Freilich</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6" name="Content Placeholder 2"/>
          <p:cNvSpPr txBox="1">
            <a:spLocks/>
          </p:cNvSpPr>
          <p:nvPr/>
        </p:nvSpPr>
        <p:spPr bwMode="auto">
          <a:xfrm>
            <a:off x="3496403" y="4598053"/>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Lawrence </a:t>
            </a:r>
            <a:r>
              <a:rPr lang="en-US" sz="1500" b="1" dirty="0" err="1" smtClean="0">
                <a:solidFill>
                  <a:schemeClr val="accent2"/>
                </a:solidFill>
                <a:latin typeface="Century Gothic" pitchFamily="34" charset="0"/>
              </a:rPr>
              <a:t>Friedl</a:t>
            </a:r>
            <a:endParaRPr lang="en-US" sz="1500" b="1" dirty="0">
              <a:solidFill>
                <a:schemeClr val="accent2"/>
              </a:solidFill>
              <a:latin typeface="Century Gothic" pitchFamily="34" charset="0"/>
            </a:endParaRPr>
          </a:p>
        </p:txBody>
      </p:sp>
      <p:sp>
        <p:nvSpPr>
          <p:cNvPr id="17" name="Content Placeholder 2"/>
          <p:cNvSpPr txBox="1">
            <a:spLocks/>
          </p:cNvSpPr>
          <p:nvPr/>
        </p:nvSpPr>
        <p:spPr bwMode="auto">
          <a:xfrm>
            <a:off x="3496403" y="5107797"/>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Nancy </a:t>
            </a:r>
            <a:r>
              <a:rPr lang="en-US" sz="1500" b="1" dirty="0" err="1" smtClean="0">
                <a:solidFill>
                  <a:schemeClr val="accent2"/>
                </a:solidFill>
                <a:latin typeface="Century Gothic" pitchFamily="34" charset="0"/>
              </a:rPr>
              <a:t>Searby</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8" name="Content Placeholder 2"/>
          <p:cNvSpPr txBox="1">
            <a:spLocks/>
          </p:cNvSpPr>
          <p:nvPr/>
        </p:nvSpPr>
        <p:spPr bwMode="auto">
          <a:xfrm>
            <a:off x="3496403" y="5617542"/>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Ruiz</a:t>
            </a:r>
            <a:endParaRPr lang="en-US" sz="1500" b="1" dirty="0">
              <a:solidFill>
                <a:schemeClr val="accent2"/>
              </a:solidFill>
              <a:latin typeface="Century Gothic" pitchFamily="34" charset="0"/>
            </a:endParaRPr>
          </a:p>
        </p:txBody>
      </p:sp>
      <p:sp>
        <p:nvSpPr>
          <p:cNvPr id="19" name="TextBox 18"/>
          <p:cNvSpPr txBox="1"/>
          <p:nvPr/>
        </p:nvSpPr>
        <p:spPr>
          <a:xfrm>
            <a:off x="1300941" y="1600200"/>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rPr>
              <a:t>NASA Administrator</a:t>
            </a:r>
            <a:endParaRPr lang="en-US" sz="1400" b="1" dirty="0">
              <a:solidFill>
                <a:schemeClr val="bg1"/>
              </a:solidFill>
            </a:endParaRPr>
          </a:p>
        </p:txBody>
      </p:sp>
      <p:sp>
        <p:nvSpPr>
          <p:cNvPr id="33" name="TextBox 32"/>
          <p:cNvSpPr txBox="1"/>
          <p:nvPr/>
        </p:nvSpPr>
        <p:spPr>
          <a:xfrm>
            <a:off x="919940" y="2608410"/>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rPr>
              <a:t>Associate Administrator</a:t>
            </a:r>
            <a:endParaRPr lang="en-US" sz="1400" b="1" dirty="0">
              <a:solidFill>
                <a:schemeClr val="bg1"/>
              </a:solidFill>
            </a:endParaRPr>
          </a:p>
        </p:txBody>
      </p:sp>
      <p:sp>
        <p:nvSpPr>
          <p:cNvPr id="34" name="TextBox 33"/>
          <p:cNvSpPr txBox="1"/>
          <p:nvPr/>
        </p:nvSpPr>
        <p:spPr>
          <a:xfrm>
            <a:off x="585435" y="3616620"/>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rPr>
              <a:t>Science Mission Directorate</a:t>
            </a:r>
            <a:endParaRPr lang="en-US" sz="1400" b="1" dirty="0">
              <a:solidFill>
                <a:schemeClr val="bg1"/>
              </a:solidFill>
            </a:endParaRPr>
          </a:p>
        </p:txBody>
      </p:sp>
      <p:sp>
        <p:nvSpPr>
          <p:cNvPr id="35" name="TextBox 34"/>
          <p:cNvSpPr txBox="1"/>
          <p:nvPr/>
        </p:nvSpPr>
        <p:spPr>
          <a:xfrm>
            <a:off x="1072340" y="4120725"/>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36" name="TextBox 35"/>
          <p:cNvSpPr txBox="1"/>
          <p:nvPr/>
        </p:nvSpPr>
        <p:spPr>
          <a:xfrm>
            <a:off x="662926" y="4624830"/>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rPr>
              <a:t>Applied Sciences Program</a:t>
            </a:r>
            <a:endParaRPr lang="en-US" sz="1400" b="1" dirty="0">
              <a:solidFill>
                <a:schemeClr val="bg1"/>
              </a:solidFill>
            </a:endParaRPr>
          </a:p>
        </p:txBody>
      </p:sp>
      <p:sp>
        <p:nvSpPr>
          <p:cNvPr id="37" name="TextBox 36"/>
          <p:cNvSpPr txBox="1"/>
          <p:nvPr/>
        </p:nvSpPr>
        <p:spPr>
          <a:xfrm>
            <a:off x="662926" y="5128935"/>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rPr>
              <a:t>Capacity Building Program</a:t>
            </a:r>
            <a:endParaRPr lang="en-US" sz="1400" b="1" dirty="0">
              <a:solidFill>
                <a:schemeClr val="bg1"/>
              </a:solidFill>
            </a:endParaRPr>
          </a:p>
        </p:txBody>
      </p:sp>
      <p:sp>
        <p:nvSpPr>
          <p:cNvPr id="38" name="TextBox 37"/>
          <p:cNvSpPr txBox="1"/>
          <p:nvPr/>
        </p:nvSpPr>
        <p:spPr>
          <a:xfrm>
            <a:off x="662926" y="5633037"/>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rPr>
              <a:t>DEVELOP National Program</a:t>
            </a:r>
            <a:endParaRPr lang="en-US" sz="1400" b="1" dirty="0">
              <a:solidFill>
                <a:schemeClr val="bg1"/>
              </a:solidFill>
            </a:endParaRPr>
          </a:p>
        </p:txBody>
      </p:sp>
      <p:sp>
        <p:nvSpPr>
          <p:cNvPr id="39" name="Isosceles Triangle 38"/>
          <p:cNvSpPr>
            <a:spLocks noChangeAspect="1"/>
          </p:cNvSpPr>
          <p:nvPr/>
        </p:nvSpPr>
        <p:spPr>
          <a:xfrm rot="5400000">
            <a:off x="3332631" y="3235719"/>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0" name="Content Placeholder 2"/>
          <p:cNvSpPr txBox="1">
            <a:spLocks/>
          </p:cNvSpPr>
          <p:nvPr/>
        </p:nvSpPr>
        <p:spPr bwMode="auto">
          <a:xfrm>
            <a:off x="3496402" y="3083434"/>
            <a:ext cx="2277840"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Lesa</a:t>
            </a:r>
            <a:r>
              <a:rPr lang="en-US" sz="1500" b="1" dirty="0" smtClean="0">
                <a:solidFill>
                  <a:schemeClr val="accent2"/>
                </a:solidFill>
                <a:latin typeface="Century Gothic" pitchFamily="34" charset="0"/>
              </a:rPr>
              <a:t> Roe</a:t>
            </a:r>
            <a:endParaRPr lang="en-US" sz="1500" b="1" dirty="0">
              <a:solidFill>
                <a:schemeClr val="accent2"/>
              </a:solidFill>
              <a:latin typeface="Century Gothic" pitchFamily="34" charset="0"/>
            </a:endParaRPr>
          </a:p>
        </p:txBody>
      </p:sp>
      <p:sp>
        <p:nvSpPr>
          <p:cNvPr id="41" name="TextBox 40"/>
          <p:cNvSpPr txBox="1"/>
          <p:nvPr/>
        </p:nvSpPr>
        <p:spPr>
          <a:xfrm>
            <a:off x="301752" y="3112515"/>
            <a:ext cx="2964427" cy="292608"/>
          </a:xfrm>
          <a:prstGeom prst="roundRect">
            <a:avLst/>
          </a:prstGeom>
          <a:solidFill>
            <a:srgbClr val="336393"/>
          </a:solidFill>
        </p:spPr>
        <p:txBody>
          <a:bodyPr wrap="square" tIns="18288" bIns="18288" rtlCol="0">
            <a:noAutofit/>
          </a:bodyPr>
          <a:lstStyle/>
          <a:p>
            <a:pPr algn="ctr"/>
            <a:r>
              <a:rPr lang="en-US" sz="1400" b="1" dirty="0" smtClean="0">
                <a:solidFill>
                  <a:schemeClr val="bg1"/>
                </a:solidFill>
              </a:rPr>
              <a:t>Associate Deputy Administrator</a:t>
            </a:r>
            <a:endParaRPr lang="en-US" sz="1400" b="1" dirty="0">
              <a:solidFill>
                <a:schemeClr val="bg1"/>
              </a:solidFill>
            </a:endParaRPr>
          </a:p>
        </p:txBody>
      </p:sp>
      <p:sp>
        <p:nvSpPr>
          <p:cNvPr id="42" name="Isosceles Triangle 41"/>
          <p:cNvSpPr>
            <a:spLocks noChangeAspect="1"/>
          </p:cNvSpPr>
          <p:nvPr/>
        </p:nvSpPr>
        <p:spPr>
          <a:xfrm rot="5400000">
            <a:off x="3334233" y="2228713"/>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3" name="Content Placeholder 2"/>
          <p:cNvSpPr txBox="1">
            <a:spLocks/>
          </p:cNvSpPr>
          <p:nvPr/>
        </p:nvSpPr>
        <p:spPr bwMode="auto">
          <a:xfrm>
            <a:off x="3498004" y="2085167"/>
            <a:ext cx="2277840" cy="289413"/>
          </a:xfrm>
          <a:prstGeom prst="rect">
            <a:avLst/>
          </a:prstGeom>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Dava</a:t>
            </a:r>
            <a:r>
              <a:rPr lang="en-US" sz="1500" b="1" dirty="0" smtClean="0">
                <a:solidFill>
                  <a:schemeClr val="accent2"/>
                </a:solidFill>
                <a:latin typeface="Century Gothic" pitchFamily="34" charset="0"/>
              </a:rPr>
              <a:t> Newman, Ph.D.</a:t>
            </a:r>
            <a:endParaRPr lang="en-US" sz="1500" b="1" dirty="0">
              <a:solidFill>
                <a:schemeClr val="accent2"/>
              </a:solidFill>
              <a:latin typeface="Century Gothic" pitchFamily="34" charset="0"/>
            </a:endParaRPr>
          </a:p>
        </p:txBody>
      </p:sp>
      <p:sp>
        <p:nvSpPr>
          <p:cNvPr id="45" name="TextBox 44"/>
          <p:cNvSpPr txBox="1"/>
          <p:nvPr/>
        </p:nvSpPr>
        <p:spPr>
          <a:xfrm>
            <a:off x="919939" y="2104305"/>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rPr>
              <a:t>Deputy Administrator</a:t>
            </a:r>
            <a:endParaRPr lang="en-US" sz="1400" b="1" dirty="0">
              <a:solidFill>
                <a:schemeClr val="bg1"/>
              </a:solidFill>
            </a:endParaRPr>
          </a:p>
        </p:txBody>
      </p:sp>
      <p:pic>
        <p:nvPicPr>
          <p:cNvPr id="52" name="Picture 51" descr="Freilich3.bmp"/>
          <p:cNvPicPr>
            <a:picLocks noChangeAspect="1"/>
          </p:cNvPicPr>
          <p:nvPr/>
        </p:nvPicPr>
        <p:blipFill rotWithShape="1">
          <a:blip r:embed="rId5" cstate="print"/>
          <a:srcRect l="1333" r="1333"/>
          <a:stretch/>
        </p:blipFill>
        <p:spPr bwMode="auto">
          <a:xfrm>
            <a:off x="7881308" y="3151186"/>
            <a:ext cx="667512" cy="914400"/>
          </a:xfrm>
          <a:prstGeom prst="rect">
            <a:avLst/>
          </a:prstGeom>
          <a:ln>
            <a:noFill/>
          </a:ln>
          <a:effectLst>
            <a:outerShdw blurRad="127000" dist="50800" dir="2700000" algn="tl" rotWithShape="0">
              <a:prstClr val="black">
                <a:alpha val="40000"/>
              </a:prstClr>
            </a:outerShdw>
          </a:effectLst>
        </p:spPr>
      </p:pic>
      <p:sp>
        <p:nvSpPr>
          <p:cNvPr id="54" name="TextBox 53"/>
          <p:cNvSpPr txBox="1"/>
          <p:nvPr/>
        </p:nvSpPr>
        <p:spPr>
          <a:xfrm>
            <a:off x="7743328" y="4067428"/>
            <a:ext cx="943472"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Mike </a:t>
            </a:r>
            <a:r>
              <a:rPr lang="en-US" sz="1000" b="1" i="1" dirty="0" err="1" smtClean="0">
                <a:solidFill>
                  <a:schemeClr val="accent2"/>
                </a:solidFill>
                <a:latin typeface="Century Gothic" pitchFamily="34" charset="0"/>
              </a:rPr>
              <a:t>Freilich</a:t>
            </a:r>
            <a:endParaRPr lang="en-US" sz="1000" b="1" i="1" dirty="0">
              <a:solidFill>
                <a:schemeClr val="accent2"/>
              </a:solidFill>
              <a:latin typeface="Century Gothic" pitchFamily="34" charset="0"/>
            </a:endParaRPr>
          </a:p>
        </p:txBody>
      </p:sp>
      <p:sp>
        <p:nvSpPr>
          <p:cNvPr id="55" name="TextBox 54"/>
          <p:cNvSpPr txBox="1"/>
          <p:nvPr/>
        </p:nvSpPr>
        <p:spPr>
          <a:xfrm>
            <a:off x="7886990" y="5614584"/>
            <a:ext cx="66183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Mike</a:t>
            </a:r>
          </a:p>
          <a:p>
            <a:pPr algn="ctr"/>
            <a:r>
              <a:rPr lang="en-US" sz="1000" b="1" i="1" dirty="0" smtClean="0">
                <a:solidFill>
                  <a:schemeClr val="accent2"/>
                </a:solidFill>
                <a:latin typeface="Century Gothic" pitchFamily="34" charset="0"/>
              </a:rPr>
              <a:t>Ruiz</a:t>
            </a:r>
            <a:endParaRPr lang="en-US" sz="1000" b="1" i="1" dirty="0">
              <a:solidFill>
                <a:schemeClr val="accent2"/>
              </a:solidFill>
              <a:latin typeface="Century Gothic" pitchFamily="34" charset="0"/>
            </a:endParaRPr>
          </a:p>
        </p:txBody>
      </p:sp>
      <p:pic>
        <p:nvPicPr>
          <p:cNvPr id="56" name="Picture 2" descr="Robert M. Lightfoot Jr., Acting Associate Administra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17" r="4617"/>
          <a:stretch/>
        </p:blipFill>
        <p:spPr bwMode="auto">
          <a:xfrm>
            <a:off x="7881308" y="1600200"/>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7819528" y="2518430"/>
            <a:ext cx="789336"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Robert Lightfoot</a:t>
            </a:r>
            <a:endParaRPr lang="en-US" sz="1000" b="1" i="1" dirty="0">
              <a:solidFill>
                <a:schemeClr val="accent2"/>
              </a:solidFill>
              <a:latin typeface="Century Gothic" pitchFamily="34" charset="0"/>
            </a:endParaRPr>
          </a:p>
        </p:txBody>
      </p:sp>
      <p:sp>
        <p:nvSpPr>
          <p:cNvPr id="59" name="TextBox 58"/>
          <p:cNvSpPr txBox="1"/>
          <p:nvPr/>
        </p:nvSpPr>
        <p:spPr>
          <a:xfrm>
            <a:off x="6854849" y="4064065"/>
            <a:ext cx="82670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Geoff Yoder</a:t>
            </a:r>
            <a:endParaRPr lang="en-US" sz="1000" b="1" i="1" dirty="0">
              <a:solidFill>
                <a:schemeClr val="accent2"/>
              </a:solidFill>
              <a:latin typeface="Century Gothic" pitchFamily="34" charset="0"/>
            </a:endParaRPr>
          </a:p>
        </p:txBody>
      </p:sp>
      <p:pic>
        <p:nvPicPr>
          <p:cNvPr id="63" name="Picture 2" descr="http://www.dcsportsfan.com/siteresources/images/_defaultPlayerProfi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0789" y="3148280"/>
            <a:ext cx="667513" cy="914400"/>
          </a:xfrm>
          <a:prstGeom prst="rect">
            <a:avLst/>
          </a:prstGeom>
          <a:noFill/>
          <a:effectLst>
            <a:outerShdw blurRad="127000" dist="508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65" name="Picture 2" descr="Woody Turne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200" r="6200"/>
          <a:stretch/>
        </p:blipFill>
        <p:spPr bwMode="auto">
          <a:xfrm>
            <a:off x="7881308" y="4700184"/>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pic>
        <p:nvPicPr>
          <p:cNvPr id="50" name="Picture 49"/>
          <p:cNvPicPr>
            <a:picLocks noChangeAspect="1"/>
          </p:cNvPicPr>
          <p:nvPr/>
        </p:nvPicPr>
        <p:blipFill rotWithShape="1">
          <a:blip r:embed="rId9" cstate="print">
            <a:extLst>
              <a:ext uri="{28A0092B-C50C-407E-A947-70E740481C1C}">
                <a14:useLocalDpi xmlns:a14="http://schemas.microsoft.com/office/drawing/2010/main" val="0"/>
              </a:ext>
            </a:extLst>
          </a:blip>
          <a:srcRect t="7023" b="4935"/>
          <a:stretch/>
        </p:blipFill>
        <p:spPr>
          <a:xfrm>
            <a:off x="6933224" y="1604073"/>
            <a:ext cx="665337" cy="910527"/>
          </a:xfrm>
          <a:prstGeom prst="rect">
            <a:avLst/>
          </a:prstGeom>
        </p:spPr>
      </p:pic>
      <p:pic>
        <p:nvPicPr>
          <p:cNvPr id="5" name="Picture 4"/>
          <p:cNvPicPr preferRelativeResize="0">
            <a:picLocks noChangeAspect="1"/>
          </p:cNvPicPr>
          <p:nvPr/>
        </p:nvPicPr>
        <p:blipFill rotWithShape="1">
          <a:blip r:embed="rId10" cstate="print">
            <a:extLst>
              <a:ext uri="{28A0092B-C50C-407E-A947-70E740481C1C}">
                <a14:useLocalDpi xmlns:a14="http://schemas.microsoft.com/office/drawing/2010/main" val="0"/>
              </a:ext>
            </a:extLst>
          </a:blip>
          <a:srcRect t="1909" r="1976"/>
          <a:stretch/>
        </p:blipFill>
        <p:spPr>
          <a:xfrm>
            <a:off x="5982252" y="3150652"/>
            <a:ext cx="672838" cy="909007"/>
          </a:xfrm>
          <a:prstGeom prst="rect">
            <a:avLst/>
          </a:prstGeom>
        </p:spPr>
      </p:pic>
      <p:pic>
        <p:nvPicPr>
          <p:cNvPr id="1026" name="Picture 2" descr="Image result for geoff yod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3765" y="3145259"/>
            <a:ext cx="614435" cy="9144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65381" y="6405753"/>
            <a:ext cx="7776489" cy="307777"/>
          </a:xfrm>
          <a:prstGeom prst="rect">
            <a:avLst/>
          </a:prstGeom>
          <a:noFill/>
        </p:spPr>
        <p:txBody>
          <a:bodyPr wrap="none" rtlCol="0">
            <a:spAutoFit/>
          </a:bodyPr>
          <a:lstStyle/>
          <a:p>
            <a:pPr algn="ctr"/>
            <a:r>
              <a:rPr lang="en-US" sz="1400" b="1" dirty="0">
                <a:solidFill>
                  <a:schemeClr val="bg2">
                    <a:lumMod val="85000"/>
                  </a:schemeClr>
                </a:solidFill>
              </a:rPr>
              <a:t>NASA Organization </a:t>
            </a:r>
            <a:r>
              <a:rPr lang="en-US" sz="1400" b="1" dirty="0" smtClean="0">
                <a:solidFill>
                  <a:schemeClr val="bg2">
                    <a:lumMod val="85000"/>
                  </a:schemeClr>
                </a:solidFill>
              </a:rPr>
              <a:t>Chart:</a:t>
            </a:r>
            <a:r>
              <a:rPr lang="en-US" sz="1400" dirty="0" smtClean="0">
                <a:solidFill>
                  <a:schemeClr val="bg2">
                    <a:lumMod val="85000"/>
                  </a:schemeClr>
                </a:solidFill>
              </a:rPr>
              <a:t> </a:t>
            </a:r>
            <a:r>
              <a:rPr lang="en-US" sz="1400" b="1" dirty="0">
                <a:solidFill>
                  <a:schemeClr val="bg2">
                    <a:lumMod val="85000"/>
                  </a:schemeClr>
                </a:solidFill>
                <a:hlinkClick r:id="rId12"/>
              </a:rPr>
              <a:t>http://www.nasa.gov/about/org_index.html#.</a:t>
            </a:r>
            <a:r>
              <a:rPr lang="en-US" sz="1400" b="1" dirty="0" smtClean="0">
                <a:solidFill>
                  <a:schemeClr val="bg2">
                    <a:lumMod val="85000"/>
                  </a:schemeClr>
                </a:solidFill>
                <a:hlinkClick r:id="rId12"/>
              </a:rPr>
              <a:t>VBNBWvldWbM</a:t>
            </a:r>
            <a:r>
              <a:rPr lang="en-US" sz="1400" b="1" dirty="0" smtClean="0">
                <a:solidFill>
                  <a:schemeClr val="bg2">
                    <a:lumMod val="85000"/>
                  </a:schemeClr>
                </a:solidFill>
              </a:rPr>
              <a:t> </a:t>
            </a:r>
            <a:endParaRPr lang="en-US" sz="1400" b="1" dirty="0">
              <a:solidFill>
                <a:schemeClr val="bg2">
                  <a:lumMod val="85000"/>
                </a:schemeClr>
              </a:solidFill>
            </a:endParaRPr>
          </a:p>
        </p:txBody>
      </p:sp>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95425"/>
            <a:ext cx="8401050" cy="1933575"/>
          </a:xfrm>
        </p:spPr>
        <p:txBody>
          <a:bodyPr>
            <a:normAutofit/>
          </a:bodyPr>
          <a:lstStyle/>
          <a:p>
            <a:pPr marL="0" indent="0" algn="ctr">
              <a:buNone/>
            </a:pPr>
            <a:r>
              <a:rPr lang="en-US" sz="1800" b="1" dirty="0">
                <a:solidFill>
                  <a:schemeClr val="accent2"/>
                </a:solidFill>
              </a:rPr>
              <a:t>“Exploring near… and far… for the benefit of all.”</a:t>
            </a:r>
          </a:p>
          <a:p>
            <a:pPr marL="0" indent="0" algn="ctr">
              <a:buNone/>
            </a:pPr>
            <a:r>
              <a:rPr lang="en-US" sz="1500" dirty="0" smtClean="0">
                <a:solidFill>
                  <a:schemeClr val="accent2"/>
                </a:solidFill>
              </a:rPr>
              <a:t>NASA </a:t>
            </a:r>
            <a:r>
              <a:rPr lang="en-US" sz="1500" dirty="0">
                <a:solidFill>
                  <a:schemeClr val="accent2"/>
                </a:solidFill>
              </a:rPr>
              <a:t>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3" name="Title 2"/>
          <p:cNvSpPr>
            <a:spLocks noGrp="1"/>
          </p:cNvSpPr>
          <p:nvPr>
            <p:ph type="title"/>
          </p:nvPr>
        </p:nvSpPr>
        <p:spPr/>
        <p:txBody>
          <a:bodyPr>
            <a:normAutofit/>
          </a:bodyPr>
          <a:lstStyle/>
          <a:p>
            <a:r>
              <a:rPr lang="en-US" b="1" dirty="0" smtClean="0">
                <a:solidFill>
                  <a:schemeClr val="accent3"/>
                </a:solidFill>
              </a:rPr>
              <a:t>Science Mission Directorate</a:t>
            </a:r>
            <a:endParaRPr lang="en-US" b="1" dirty="0">
              <a:solidFill>
                <a:schemeClr val="accent3"/>
              </a:solidFill>
            </a:endParaRPr>
          </a:p>
        </p:txBody>
      </p:sp>
      <p:sp>
        <p:nvSpPr>
          <p:cNvPr id="11"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20" name="Group 19"/>
          <p:cNvGrpSpPr/>
          <p:nvPr/>
        </p:nvGrpSpPr>
        <p:grpSpPr>
          <a:xfrm>
            <a:off x="685800" y="3668190"/>
            <a:ext cx="1463040" cy="2176272"/>
            <a:chOff x="685800" y="3668190"/>
            <a:chExt cx="1463040" cy="2176272"/>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9" name="TextBox 8"/>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21" name="Group 20"/>
          <p:cNvGrpSpPr/>
          <p:nvPr/>
        </p:nvGrpSpPr>
        <p:grpSpPr>
          <a:xfrm>
            <a:off x="2780929" y="3668190"/>
            <a:ext cx="1463040" cy="2176272"/>
            <a:chOff x="2780929" y="3668190"/>
            <a:chExt cx="1463040" cy="2176272"/>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2" name="TextBox 11"/>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22" name="Group 21"/>
          <p:cNvGrpSpPr/>
          <p:nvPr/>
        </p:nvGrpSpPr>
        <p:grpSpPr>
          <a:xfrm>
            <a:off x="4876058" y="3673270"/>
            <a:ext cx="1463040" cy="2176272"/>
            <a:chOff x="4876058" y="3673270"/>
            <a:chExt cx="1463040" cy="2176272"/>
          </a:xfrm>
        </p:grpSpPr>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23" name="Group 22"/>
          <p:cNvGrpSpPr/>
          <p:nvPr/>
        </p:nvGrpSpPr>
        <p:grpSpPr>
          <a:xfrm>
            <a:off x="6971187" y="3668190"/>
            <a:ext cx="1463040" cy="2176272"/>
            <a:chOff x="6971187" y="3668190"/>
            <a:chExt cx="1463040" cy="2176272"/>
          </a:xfrm>
        </p:grpSpPr>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4" name="TextBox 13"/>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32994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43050"/>
            <a:ext cx="8401050" cy="2647950"/>
          </a:xfrm>
        </p:spPr>
        <p:txBody>
          <a:bodyPr>
            <a:normAutofit lnSpcReduction="10000"/>
          </a:bodyPr>
          <a:lstStyle/>
          <a:p>
            <a:pPr marL="0" indent="0">
              <a:buNone/>
            </a:pPr>
            <a:r>
              <a:rPr lang="en-US" sz="2000" b="1" dirty="0">
                <a:solidFill>
                  <a:schemeClr val="accent2"/>
                </a:solidFill>
              </a:rPr>
              <a:t>“Advancing Earth System Science to meet the challenges of </a:t>
            </a:r>
            <a:r>
              <a:rPr lang="en-US" sz="2000" b="1" dirty="0" smtClean="0">
                <a:solidFill>
                  <a:schemeClr val="accent2"/>
                </a:solidFill>
              </a:rPr>
              <a:t>climate </a:t>
            </a:r>
            <a:r>
              <a:rPr lang="en-US" sz="2000" b="1" dirty="0">
                <a:solidFill>
                  <a:schemeClr val="accent2"/>
                </a:solidFill>
              </a:rPr>
              <a:t>and environmental change.”</a:t>
            </a:r>
          </a:p>
          <a:p>
            <a:pPr marL="0" indent="0">
              <a:buNone/>
            </a:pPr>
            <a:r>
              <a:rPr lang="en-US" sz="1800" dirty="0" smtClean="0">
                <a:solidFill>
                  <a:schemeClr val="accent2"/>
                </a:solidFill>
              </a:rPr>
              <a:t>Earth </a:t>
            </a:r>
            <a:r>
              <a:rPr lang="en-US" sz="1800" dirty="0">
                <a:solidFill>
                  <a:schemeClr val="accent2"/>
                </a:solidFill>
              </a:rPr>
              <a:t>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r>
              <a:rPr lang="en-US" sz="1800" dirty="0" smtClean="0">
                <a:solidFill>
                  <a:schemeClr val="accent2"/>
                </a:solidFill>
              </a:rPr>
              <a:t>.</a:t>
            </a:r>
          </a:p>
          <a:p>
            <a:pPr marL="0" indent="0">
              <a:buNone/>
            </a:pPr>
            <a:endParaRPr lang="en-US" sz="16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Earth Science Division</a:t>
            </a:r>
            <a:endParaRPr lang="en-US" b="1" dirty="0">
              <a:solidFill>
                <a:schemeClr val="accent3"/>
              </a:solidFill>
            </a:endParaRPr>
          </a:p>
        </p:txBody>
      </p:sp>
      <p:sp>
        <p:nvSpPr>
          <p:cNvPr id="4" name="Content Placeholder 9"/>
          <p:cNvSpPr txBox="1">
            <a:spLocks/>
          </p:cNvSpPr>
          <p:nvPr/>
        </p:nvSpPr>
        <p:spPr>
          <a:xfrm>
            <a:off x="4572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2"/>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sp>
        <p:nvSpPr>
          <p:cNvPr id="6" name="Rectangle 5"/>
          <p:cNvSpPr/>
          <p:nvPr/>
        </p:nvSpPr>
        <p:spPr>
          <a:xfrm>
            <a:off x="371475" y="4133975"/>
            <a:ext cx="4238625" cy="2114425"/>
          </a:xfrm>
          <a:prstGeom prst="rect">
            <a:avLst/>
          </a:prstGeom>
        </p:spPr>
        <p:txBody>
          <a:bodyPr wrap="square">
            <a:spAutoFit/>
          </a:bodyPr>
          <a:lstStyle/>
          <a:p>
            <a:pPr lvl="0">
              <a:lnSpc>
                <a:spcPct val="90000"/>
              </a:lnSpc>
            </a:pPr>
            <a:r>
              <a:rPr lang="en-US" b="1" dirty="0">
                <a:solidFill>
                  <a:schemeClr val="accent2"/>
                </a:solidFill>
              </a:rPr>
              <a:t>Research Encompasses:</a:t>
            </a:r>
          </a:p>
          <a:p>
            <a:pPr marL="228600" lvl="0" indent="-228600">
              <a:lnSpc>
                <a:spcPct val="90000"/>
              </a:lnSpc>
              <a:buFont typeface="Arial" panose="020B0604020202020204" pitchFamily="34" charset="0"/>
              <a:buChar char="•"/>
            </a:pPr>
            <a:r>
              <a:rPr lang="en-US" sz="1600" dirty="0">
                <a:solidFill>
                  <a:schemeClr val="accent2"/>
                </a:solidFill>
              </a:rPr>
              <a:t>The global atmosphere</a:t>
            </a:r>
          </a:p>
          <a:p>
            <a:pPr marL="228600" lvl="0" indent="-228600">
              <a:lnSpc>
                <a:spcPct val="90000"/>
              </a:lnSpc>
              <a:buFont typeface="Arial" panose="020B0604020202020204" pitchFamily="34" charset="0"/>
              <a:buChar char="•"/>
            </a:pPr>
            <a:r>
              <a:rPr lang="en-US" sz="1600" dirty="0">
                <a:solidFill>
                  <a:schemeClr val="accent2"/>
                </a:solidFill>
              </a:rPr>
              <a:t>The global oceans including sea ice</a:t>
            </a:r>
          </a:p>
          <a:p>
            <a:pPr marL="228600" lvl="0" indent="-228600">
              <a:lnSpc>
                <a:spcPct val="90000"/>
              </a:lnSpc>
              <a:buFont typeface="Arial" panose="020B0604020202020204" pitchFamily="34" charset="0"/>
              <a:buChar char="•"/>
            </a:pPr>
            <a:r>
              <a:rPr lang="en-US" sz="1600" dirty="0">
                <a:solidFill>
                  <a:schemeClr val="accent2"/>
                </a:solidFill>
              </a:rPr>
              <a:t>Land surfaces including snow and ice</a:t>
            </a:r>
          </a:p>
          <a:p>
            <a:pPr marL="228600" lvl="0" indent="-228600">
              <a:lnSpc>
                <a:spcPct val="90000"/>
              </a:lnSpc>
              <a:buFont typeface="Arial" panose="020B0604020202020204" pitchFamily="34" charset="0"/>
              <a:buChar char="•"/>
            </a:pPr>
            <a:r>
              <a:rPr lang="en-US" sz="1600" dirty="0">
                <a:solidFill>
                  <a:schemeClr val="accent2"/>
                </a:solidFill>
              </a:rPr>
              <a:t>Ecosystems</a:t>
            </a:r>
          </a:p>
          <a:p>
            <a:pPr marL="228600" lvl="0" indent="-228600">
              <a:lnSpc>
                <a:spcPct val="90000"/>
              </a:lnSpc>
              <a:buFont typeface="Arial" panose="020B0604020202020204" pitchFamily="34" charset="0"/>
              <a:buChar char="•"/>
            </a:pPr>
            <a:r>
              <a:rPr lang="en-US" sz="1600" dirty="0">
                <a:solidFill>
                  <a:schemeClr val="accent2"/>
                </a:solidFill>
              </a:rPr>
              <a:t>Interactions among the atmosphere, oceans, land and ecosystems, including humans</a:t>
            </a:r>
          </a:p>
          <a:p>
            <a:pPr lvl="0">
              <a:lnSpc>
                <a:spcPct val="90000"/>
              </a:lnSpc>
            </a:pPr>
            <a:endParaRPr lang="en-US" sz="1600" dirty="0">
              <a:solidFill>
                <a:schemeClr val="accent2"/>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3782668"/>
            <a:ext cx="2428871" cy="2389532"/>
          </a:xfrm>
          <a:prstGeom prst="ellipse">
            <a:avLst/>
          </a:prstGeom>
          <a:ln>
            <a:noFill/>
          </a:ln>
          <a:effectLst>
            <a:softEdge rad="112500"/>
          </a:effectLst>
        </p:spPr>
      </p:pic>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Applied Sciences Program</a:t>
            </a:r>
            <a:endParaRPr lang="en-US" b="1" dirty="0">
              <a:solidFill>
                <a:schemeClr val="accent3"/>
              </a:solidFill>
            </a:endParaRPr>
          </a:p>
        </p:txBody>
      </p:sp>
      <p:sp>
        <p:nvSpPr>
          <p:cNvPr id="32" name="Content Placeholder 9"/>
          <p:cNvSpPr txBox="1">
            <a:spLocks/>
          </p:cNvSpPr>
          <p:nvPr/>
        </p:nvSpPr>
        <p:spPr>
          <a:xfrm>
            <a:off x="457200" y="6406042"/>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33" name="Rounded Rectangle 32"/>
          <p:cNvSpPr/>
          <p:nvPr/>
        </p:nvSpPr>
        <p:spPr>
          <a:xfrm>
            <a:off x="4304083" y="1905000"/>
            <a:ext cx="4500608" cy="1813559"/>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descr="Bradley Doo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63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pic>
        <p:nvPicPr>
          <p:cNvPr id="35" name="Picture 6" descr="John Hayn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550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36" name="TextBox 8"/>
          <p:cNvSpPr txBox="1">
            <a:spLocks noChangeArrowheads="1"/>
          </p:cNvSpPr>
          <p:nvPr/>
        </p:nvSpPr>
        <p:spPr bwMode="auto">
          <a:xfrm>
            <a:off x="4304082" y="3241655"/>
            <a:ext cx="7620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37" name="TextBox 9"/>
          <p:cNvSpPr txBox="1">
            <a:spLocks noChangeArrowheads="1"/>
          </p:cNvSpPr>
          <p:nvPr/>
        </p:nvSpPr>
        <p:spPr bwMode="auto">
          <a:xfrm>
            <a:off x="4989883" y="3241655"/>
            <a:ext cx="88197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38" name="TextBox 10"/>
          <p:cNvSpPr txBox="1">
            <a:spLocks noChangeArrowheads="1"/>
          </p:cNvSpPr>
          <p:nvPr/>
        </p:nvSpPr>
        <p:spPr bwMode="auto">
          <a:xfrm>
            <a:off x="5751884" y="3241655"/>
            <a:ext cx="8514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39" name="TextBox 38"/>
          <p:cNvSpPr txBox="1">
            <a:spLocks noChangeArrowheads="1"/>
          </p:cNvSpPr>
          <p:nvPr/>
        </p:nvSpPr>
        <p:spPr bwMode="auto">
          <a:xfrm>
            <a:off x="6509073" y="3241655"/>
            <a:ext cx="807804"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40" name="Picture 4" descr="Lucien Cox"/>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6567" y="2327255"/>
            <a:ext cx="60766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41" name="TextBox 40"/>
          <p:cNvSpPr txBox="1">
            <a:spLocks noChangeArrowheads="1"/>
          </p:cNvSpPr>
          <p:nvPr/>
        </p:nvSpPr>
        <p:spPr bwMode="auto">
          <a:xfrm>
            <a:off x="7266389" y="3241655"/>
            <a:ext cx="76351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42" name="TextBox 21"/>
          <p:cNvSpPr txBox="1">
            <a:spLocks noChangeArrowheads="1"/>
          </p:cNvSpPr>
          <p:nvPr/>
        </p:nvSpPr>
        <p:spPr bwMode="auto">
          <a:xfrm>
            <a:off x="4304082" y="1929626"/>
            <a:ext cx="4500609"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43" name="Picture 42"/>
          <p:cNvPicPr>
            <a:picLocks noChangeAspect="1"/>
          </p:cNvPicPr>
          <p:nvPr/>
        </p:nvPicPr>
        <p:blipFill>
          <a:blip r:embed="rId6" cstate="screen">
            <a:lum bright="2000"/>
            <a:extLst>
              <a:ext uri="{28A0092B-C50C-407E-A947-70E740481C1C}">
                <a14:useLocalDpi xmlns:a14="http://schemas.microsoft.com/office/drawing/2010/main"/>
              </a:ext>
            </a:extLst>
          </a:blip>
          <a:srcRect/>
          <a:stretch>
            <a:fillRect/>
          </a:stretch>
        </p:blipFill>
        <p:spPr>
          <a:xfrm>
            <a:off x="8053123" y="2327255"/>
            <a:ext cx="670560" cy="914400"/>
          </a:xfrm>
          <a:prstGeom prst="rect">
            <a:avLst/>
          </a:prstGeom>
          <a:ln w="6350" cmpd="sng">
            <a:solidFill>
              <a:schemeClr val="accent1">
                <a:shade val="50000"/>
              </a:schemeClr>
            </a:solidFill>
          </a:ln>
          <a:effectLst>
            <a:outerShdw blurRad="50800" dist="38100" dir="2700000" algn="tl" rotWithShape="0">
              <a:prstClr val="black">
                <a:alpha val="40000"/>
              </a:prstClr>
            </a:outerShdw>
          </a:effectLst>
        </p:spPr>
      </p:pic>
      <p:sp>
        <p:nvSpPr>
          <p:cNvPr id="44" name="TextBox 19"/>
          <p:cNvSpPr txBox="1">
            <a:spLocks noChangeArrowheads="1"/>
          </p:cNvSpPr>
          <p:nvPr/>
        </p:nvSpPr>
        <p:spPr bwMode="auto">
          <a:xfrm>
            <a:off x="7933108" y="3241655"/>
            <a:ext cx="906092"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45" name="Picture 44"/>
          <p:cNvPicPr>
            <a:picLocks noChangeAspect="1"/>
          </p:cNvPicPr>
          <p:nvPr/>
        </p:nvPicPr>
        <p:blipFill rotWithShape="1">
          <a:blip r:embed="rId7">
            <a:extLst>
              <a:ext uri="{28A0092B-C50C-407E-A947-70E740481C1C}">
                <a14:useLocalDpi xmlns:a14="http://schemas.microsoft.com/office/drawing/2010/main" val="0"/>
              </a:ext>
            </a:extLst>
          </a:blip>
          <a:srcRect l="11580" r="15576"/>
          <a:stretch/>
        </p:blipFill>
        <p:spPr>
          <a:xfrm>
            <a:off x="6577075" y="2322743"/>
            <a:ext cx="667715" cy="916656"/>
          </a:xfrm>
          <a:prstGeom prst="rect">
            <a:avLst/>
          </a:prstGeom>
          <a:ln w="6350">
            <a:solidFill>
              <a:schemeClr val="accent1">
                <a:shade val="50000"/>
              </a:schemeClr>
            </a:solidFill>
          </a:ln>
          <a:effectLst>
            <a:outerShdw blurRad="50800" dist="38100" dir="2700000" algn="tl" rotWithShape="0">
              <a:prstClr val="black">
                <a:alpha val="40000"/>
              </a:prstClr>
            </a:outerShdw>
          </a:effectLst>
        </p:spPr>
      </p:pic>
      <p:sp>
        <p:nvSpPr>
          <p:cNvPr id="47" name="TextBox 46"/>
          <p:cNvSpPr txBox="1">
            <a:spLocks noChangeArrowheads="1"/>
          </p:cNvSpPr>
          <p:nvPr/>
        </p:nvSpPr>
        <p:spPr bwMode="auto">
          <a:xfrm>
            <a:off x="6172200" y="12954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48" name="Picture 4" descr="Lawrence Fried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895266" y="5334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9" name="Rectangle 48"/>
          <p:cNvSpPr/>
          <p:nvPr/>
        </p:nvSpPr>
        <p:spPr>
          <a:xfrm>
            <a:off x="228600" y="1295400"/>
            <a:ext cx="3804424" cy="584775"/>
          </a:xfrm>
          <a:prstGeom prst="rect">
            <a:avLst/>
          </a:prstGeom>
        </p:spPr>
        <p:txBody>
          <a:bodyPr wrap="square">
            <a:spAutoFit/>
          </a:bodyPr>
          <a:lstStyle/>
          <a:p>
            <a:r>
              <a:rPr lang="en-US" sz="1600" b="1" dirty="0">
                <a:solidFill>
                  <a:schemeClr val="accent2"/>
                </a:solidFill>
              </a:rPr>
              <a:t>“Discovering Innovative &amp; Practical Applications of NASA Earth Science”</a:t>
            </a:r>
          </a:p>
        </p:txBody>
      </p:sp>
      <p:sp>
        <p:nvSpPr>
          <p:cNvPr id="50" name="TextBox 49"/>
          <p:cNvSpPr txBox="1"/>
          <p:nvPr/>
        </p:nvSpPr>
        <p:spPr>
          <a:xfrm>
            <a:off x="194481" y="1899553"/>
            <a:ext cx="4148919" cy="2139047"/>
          </a:xfrm>
          <a:prstGeom prst="rect">
            <a:avLst/>
          </a:prstGeom>
          <a:noFill/>
        </p:spPr>
        <p:txBody>
          <a:bodyPr wrap="square" rtlCol="0">
            <a:spAutoFit/>
          </a:bodyPr>
          <a:lstStyle/>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Partner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with public and private </a:t>
            </a:r>
            <a:r>
              <a:rPr lang="en-US" sz="1200" i="1" dirty="0" smtClean="0">
                <a:solidFill>
                  <a:schemeClr val="accent2"/>
                </a:solidFill>
                <a:latin typeface="Century Gothic" panose="020F0302020204030204"/>
              </a:rPr>
              <a:t>organizations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Discover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innovative </a:t>
            </a:r>
            <a:r>
              <a:rPr lang="en-US" sz="1200" i="1" dirty="0" smtClean="0">
                <a:solidFill>
                  <a:schemeClr val="accent2"/>
                </a:solidFill>
                <a:latin typeface="Century Gothic" panose="020F0302020204030204"/>
              </a:rPr>
              <a:t>NASA </a:t>
            </a:r>
            <a:r>
              <a:rPr lang="en-US" sz="1200" i="1" dirty="0">
                <a:solidFill>
                  <a:schemeClr val="accent2"/>
                </a:solidFill>
                <a:latin typeface="Century Gothic" panose="020F0302020204030204"/>
              </a:rPr>
              <a:t>Earth science </a:t>
            </a:r>
            <a:r>
              <a:rPr lang="en-US" sz="1200" i="1" dirty="0" smtClean="0">
                <a:solidFill>
                  <a:schemeClr val="accent2"/>
                </a:solidFill>
                <a:latin typeface="Century Gothic" panose="020F0302020204030204"/>
              </a:rPr>
              <a:t>applications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Support</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environmental decision-making activities</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Demonstrate</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practical benefits of NASA Earth science </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Help</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improve the quality of life and strengthen the </a:t>
            </a:r>
            <a:r>
              <a:rPr lang="en-US" sz="1200" i="1" dirty="0" smtClean="0">
                <a:solidFill>
                  <a:schemeClr val="accent2"/>
                </a:solidFill>
                <a:latin typeface="Century Gothic" panose="020F0302020204030204"/>
              </a:rPr>
              <a:t>economy</a:t>
            </a:r>
          </a:p>
          <a:p>
            <a:pPr>
              <a:spcAft>
                <a:spcPts val="600"/>
              </a:spcAft>
            </a:pPr>
            <a:endParaRPr lang="en-US" sz="1200" i="1" dirty="0">
              <a:solidFill>
                <a:schemeClr val="accent2"/>
              </a:solidFill>
              <a:latin typeface="Century Gothic" panose="020F0302020204030204"/>
            </a:endParaRPr>
          </a:p>
        </p:txBody>
      </p:sp>
      <p:sp>
        <p:nvSpPr>
          <p:cNvPr id="51" name="TextBox 50"/>
          <p:cNvSpPr txBox="1"/>
          <p:nvPr/>
        </p:nvSpPr>
        <p:spPr>
          <a:xfrm>
            <a:off x="260916" y="3988713"/>
            <a:ext cx="8511877" cy="430887"/>
          </a:xfrm>
          <a:prstGeom prst="rect">
            <a:avLst/>
          </a:prstGeom>
          <a:noFill/>
        </p:spPr>
        <p:txBody>
          <a:bodyPr wrap="square" rtlCol="0">
            <a:spAutoFit/>
          </a:bodyPr>
          <a:lstStyle/>
          <a:p>
            <a:pPr algn="ctr"/>
            <a:r>
              <a:rPr lang="en-US" sz="2200" b="1" dirty="0" smtClean="0">
                <a:solidFill>
                  <a:srgbClr val="003366"/>
                </a:solidFill>
              </a:rPr>
              <a:t>National Application Areas + Capacity Building Elements</a:t>
            </a:r>
            <a:endParaRPr lang="en-US" sz="2200" b="1" dirty="0">
              <a:solidFill>
                <a:srgbClr val="003366"/>
              </a:solidFill>
            </a:endParaRPr>
          </a:p>
        </p:txBody>
      </p:sp>
      <p:sp>
        <p:nvSpPr>
          <p:cNvPr id="52" name="Rounded Rectangle 51"/>
          <p:cNvSpPr/>
          <p:nvPr/>
        </p:nvSpPr>
        <p:spPr>
          <a:xfrm>
            <a:off x="443764" y="4482789"/>
            <a:ext cx="1741875" cy="535258"/>
          </a:xfrm>
          <a:prstGeom prst="roundRect">
            <a:avLst/>
          </a:prstGeom>
          <a:blipFill dpi="0" rotWithShape="1">
            <a:blip r:embed="rId9"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Agriculture</a:t>
            </a:r>
            <a:endParaRPr lang="en-US" b="1" dirty="0">
              <a:ln>
                <a:solidFill>
                  <a:srgbClr val="080808"/>
                </a:solidFill>
              </a:ln>
              <a:effectLst>
                <a:outerShdw blurRad="38100" dist="38100" dir="2700000" algn="tl">
                  <a:srgbClr val="000000">
                    <a:alpha val="43137"/>
                  </a:srgbClr>
                </a:outerShdw>
              </a:effectLst>
            </a:endParaRPr>
          </a:p>
        </p:txBody>
      </p:sp>
      <p:sp>
        <p:nvSpPr>
          <p:cNvPr id="53" name="Rounded Rectangle 52"/>
          <p:cNvSpPr/>
          <p:nvPr/>
        </p:nvSpPr>
        <p:spPr>
          <a:xfrm>
            <a:off x="443764" y="5131371"/>
            <a:ext cx="1741875" cy="535258"/>
          </a:xfrm>
          <a:prstGeom prst="roundRect">
            <a:avLst/>
          </a:prstGeom>
          <a:blipFill>
            <a:blip r:embed="rId10"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Eco Forecasting</a:t>
            </a:r>
            <a:endParaRPr lang="en-US" b="1" dirty="0">
              <a:ln>
                <a:solidFill>
                  <a:srgbClr val="080808"/>
                </a:solidFill>
              </a:ln>
              <a:effectLst>
                <a:outerShdw blurRad="38100" dist="38100" dir="2700000" algn="tl">
                  <a:srgbClr val="000000">
                    <a:alpha val="43137"/>
                  </a:srgbClr>
                </a:outerShdw>
              </a:effectLst>
            </a:endParaRPr>
          </a:p>
        </p:txBody>
      </p:sp>
      <p:sp>
        <p:nvSpPr>
          <p:cNvPr id="54" name="Rounded Rectangle 53"/>
          <p:cNvSpPr/>
          <p:nvPr/>
        </p:nvSpPr>
        <p:spPr>
          <a:xfrm>
            <a:off x="443764" y="5779953"/>
            <a:ext cx="1741875" cy="535258"/>
          </a:xfrm>
          <a:prstGeom prst="roundRect">
            <a:avLst/>
          </a:prstGeom>
          <a:blipFill dpi="0" rotWithShape="1">
            <a:blip r:embed="rId11"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Oceans</a:t>
            </a:r>
            <a:endParaRPr lang="en-US" b="1" dirty="0">
              <a:ln>
                <a:solidFill>
                  <a:srgbClr val="080808"/>
                </a:solidFill>
              </a:ln>
              <a:effectLst>
                <a:outerShdw blurRad="38100" dist="38100" dir="2700000" algn="tl">
                  <a:srgbClr val="000000">
                    <a:alpha val="43137"/>
                  </a:srgbClr>
                </a:outerShdw>
              </a:effectLst>
            </a:endParaRPr>
          </a:p>
        </p:txBody>
      </p:sp>
      <p:sp>
        <p:nvSpPr>
          <p:cNvPr id="55" name="Rounded Rectangle 54"/>
          <p:cNvSpPr/>
          <p:nvPr/>
        </p:nvSpPr>
        <p:spPr>
          <a:xfrm>
            <a:off x="2291149" y="4482789"/>
            <a:ext cx="1741875" cy="535258"/>
          </a:xfrm>
          <a:prstGeom prst="roundRect">
            <a:avLst/>
          </a:prstGeom>
          <a:blipFill dpi="0" rotWithShape="1">
            <a:blip r:embed="rId12"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Climate</a:t>
            </a:r>
            <a:endParaRPr lang="en-US" b="1" dirty="0">
              <a:ln>
                <a:solidFill>
                  <a:srgbClr val="080808"/>
                </a:solidFill>
              </a:ln>
              <a:effectLst>
                <a:outerShdw blurRad="38100" dist="38100" dir="2700000" algn="tl">
                  <a:srgbClr val="000000">
                    <a:alpha val="43137"/>
                  </a:srgbClr>
                </a:outerShdw>
              </a:effectLst>
            </a:endParaRPr>
          </a:p>
        </p:txBody>
      </p:sp>
      <p:sp>
        <p:nvSpPr>
          <p:cNvPr id="56" name="Rounded Rectangle 55"/>
          <p:cNvSpPr/>
          <p:nvPr/>
        </p:nvSpPr>
        <p:spPr>
          <a:xfrm>
            <a:off x="2291149" y="5131371"/>
            <a:ext cx="1741875" cy="535258"/>
          </a:xfrm>
          <a:prstGeom prst="roundRect">
            <a:avLst/>
          </a:prstGeom>
          <a:blipFill dpi="0" rotWithShape="1">
            <a:blip r:embed="rId13"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Energy</a:t>
            </a:r>
            <a:endParaRPr lang="en-US" b="1" dirty="0">
              <a:ln>
                <a:solidFill>
                  <a:srgbClr val="080808"/>
                </a:solidFill>
              </a:ln>
              <a:effectLst>
                <a:outerShdw blurRad="38100" dist="38100" dir="2700000" algn="tl">
                  <a:srgbClr val="000000">
                    <a:alpha val="43137"/>
                  </a:srgbClr>
                </a:outerShdw>
              </a:effectLst>
            </a:endParaRPr>
          </a:p>
        </p:txBody>
      </p:sp>
      <p:sp>
        <p:nvSpPr>
          <p:cNvPr id="57" name="Rounded Rectangle 56"/>
          <p:cNvSpPr/>
          <p:nvPr/>
        </p:nvSpPr>
        <p:spPr>
          <a:xfrm>
            <a:off x="2291149" y="5779953"/>
            <a:ext cx="1741875" cy="535258"/>
          </a:xfrm>
          <a:prstGeom prst="roundRect">
            <a:avLst/>
          </a:prstGeom>
          <a:blipFill dpi="0" rotWithShape="1">
            <a:blip r:embed="rId14"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Water Resources</a:t>
            </a:r>
            <a:endParaRPr lang="en-US" b="1" dirty="0">
              <a:ln>
                <a:solidFill>
                  <a:srgbClr val="080808"/>
                </a:solidFill>
              </a:ln>
              <a:effectLst>
                <a:outerShdw blurRad="38100" dist="38100" dir="2700000" algn="tl">
                  <a:srgbClr val="000000">
                    <a:alpha val="43137"/>
                  </a:srgbClr>
                </a:outerShdw>
              </a:effectLst>
            </a:endParaRPr>
          </a:p>
        </p:txBody>
      </p:sp>
      <p:sp>
        <p:nvSpPr>
          <p:cNvPr id="58" name="Rounded Rectangle 57"/>
          <p:cNvSpPr/>
          <p:nvPr/>
        </p:nvSpPr>
        <p:spPr>
          <a:xfrm>
            <a:off x="4138534" y="4482789"/>
            <a:ext cx="1741875" cy="535258"/>
          </a:xfrm>
          <a:prstGeom prst="roundRect">
            <a:avLst/>
          </a:prstGeom>
          <a:blipFill>
            <a:blip r:embed="rId15"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Disasters</a:t>
            </a:r>
            <a:endParaRPr lang="en-US" b="1" dirty="0">
              <a:ln>
                <a:solidFill>
                  <a:srgbClr val="080808"/>
                </a:solidFill>
              </a:ln>
              <a:effectLst>
                <a:outerShdw blurRad="38100" dist="38100" dir="2700000" algn="tl">
                  <a:srgbClr val="000000">
                    <a:alpha val="43137"/>
                  </a:srgbClr>
                </a:outerShdw>
              </a:effectLst>
            </a:endParaRPr>
          </a:p>
        </p:txBody>
      </p:sp>
      <p:sp>
        <p:nvSpPr>
          <p:cNvPr id="59" name="Rounded Rectangle 58"/>
          <p:cNvSpPr/>
          <p:nvPr/>
        </p:nvSpPr>
        <p:spPr>
          <a:xfrm>
            <a:off x="4138534" y="5131371"/>
            <a:ext cx="1741875" cy="535258"/>
          </a:xfrm>
          <a:prstGeom prst="roundRect">
            <a:avLst/>
          </a:prstGeom>
          <a:blipFill>
            <a:blip r:embed="rId16"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Health &amp; AQ</a:t>
            </a:r>
            <a:endParaRPr lang="en-US" b="1" dirty="0">
              <a:ln>
                <a:solidFill>
                  <a:srgbClr val="080808"/>
                </a:solidFill>
              </a:ln>
              <a:effectLst>
                <a:outerShdw blurRad="38100" dist="38100" dir="2700000" algn="tl">
                  <a:srgbClr val="000000">
                    <a:alpha val="43137"/>
                  </a:srgbClr>
                </a:outerShdw>
              </a:effectLst>
            </a:endParaRPr>
          </a:p>
        </p:txBody>
      </p:sp>
      <p:sp>
        <p:nvSpPr>
          <p:cNvPr id="60" name="Rounded Rectangle 59"/>
          <p:cNvSpPr/>
          <p:nvPr/>
        </p:nvSpPr>
        <p:spPr>
          <a:xfrm>
            <a:off x="4138534" y="5779953"/>
            <a:ext cx="1741875" cy="535258"/>
          </a:xfrm>
          <a:prstGeom prst="roundRect">
            <a:avLst/>
          </a:prstGeom>
          <a:blipFill dpi="0" rotWithShape="1">
            <a:blip r:embed="rId17" cstate="print">
              <a:extLst>
                <a:ext uri="{28A0092B-C50C-407E-A947-70E740481C1C}">
                  <a14:useLocalDpi xmlns:a14="http://schemas.microsoft.com/office/drawing/2010/main"/>
                </a:ext>
              </a:extLst>
            </a:blip>
            <a:srcRect/>
            <a:stretch>
              <a:fillRect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Weather</a:t>
            </a:r>
            <a:endParaRPr lang="en-US" b="1" dirty="0">
              <a:ln>
                <a:solidFill>
                  <a:srgbClr val="080808"/>
                </a:solidFill>
              </a:ln>
              <a:effectLst>
                <a:outerShdw blurRad="38100" dist="38100" dir="2700000" algn="tl">
                  <a:srgbClr val="000000">
                    <a:alpha val="43137"/>
                  </a:srgbClr>
                </a:outerShdw>
              </a:effectLst>
            </a:endParaRPr>
          </a:p>
        </p:txBody>
      </p:sp>
      <p:sp>
        <p:nvSpPr>
          <p:cNvPr id="61" name="Rounded Rectangle 60"/>
          <p:cNvSpPr/>
          <p:nvPr/>
        </p:nvSpPr>
        <p:spPr>
          <a:xfrm>
            <a:off x="6790481" y="4487431"/>
            <a:ext cx="1741875" cy="535258"/>
          </a:xfrm>
          <a:prstGeom prst="roundRect">
            <a:avLst/>
          </a:prstGeom>
          <a:blipFill dpi="0" rotWithShape="1">
            <a:blip r:embed="rId18"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ARSET</a:t>
            </a:r>
            <a:endParaRPr lang="en-US" b="1" dirty="0">
              <a:ln>
                <a:solidFill>
                  <a:srgbClr val="080808"/>
                </a:solidFill>
              </a:ln>
              <a:solidFill>
                <a:schemeClr val="bg1"/>
              </a:solidFill>
              <a:effectLst/>
            </a:endParaRPr>
          </a:p>
        </p:txBody>
      </p:sp>
      <p:sp>
        <p:nvSpPr>
          <p:cNvPr id="62" name="Rounded Rectangle 61"/>
          <p:cNvSpPr/>
          <p:nvPr/>
        </p:nvSpPr>
        <p:spPr>
          <a:xfrm>
            <a:off x="6790481" y="5136013"/>
            <a:ext cx="1741875" cy="535258"/>
          </a:xfrm>
          <a:prstGeom prst="roundRect">
            <a:avLst/>
          </a:prstGeom>
          <a:blipFill dpi="0" rotWithShape="1">
            <a:blip r:embed="rId19"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DEVELOP</a:t>
            </a:r>
            <a:endParaRPr lang="en-US" sz="2400" b="1" dirty="0">
              <a:ln>
                <a:solidFill>
                  <a:srgbClr val="080808"/>
                </a:solidFill>
              </a:ln>
              <a:solidFill>
                <a:schemeClr val="bg1"/>
              </a:solidFill>
              <a:effectLst/>
            </a:endParaRPr>
          </a:p>
        </p:txBody>
      </p:sp>
      <p:sp>
        <p:nvSpPr>
          <p:cNvPr id="63" name="Rounded Rectangle 62"/>
          <p:cNvSpPr/>
          <p:nvPr/>
        </p:nvSpPr>
        <p:spPr>
          <a:xfrm>
            <a:off x="6790481" y="5784595"/>
            <a:ext cx="1741875" cy="535258"/>
          </a:xfrm>
          <a:prstGeom prst="roundRect">
            <a:avLst/>
          </a:prstGeom>
          <a:blipFill dpi="0" rotWithShape="1">
            <a:blip r:embed="rId20"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SERVIR</a:t>
            </a:r>
            <a:endParaRPr lang="en-US" b="1" dirty="0">
              <a:ln>
                <a:solidFill>
                  <a:srgbClr val="080808"/>
                </a:solidFill>
              </a:ln>
              <a:solidFill>
                <a:schemeClr val="bg1"/>
              </a:solidFill>
              <a:effectLst/>
            </a:endParaRPr>
          </a:p>
        </p:txBody>
      </p:sp>
      <p:sp>
        <p:nvSpPr>
          <p:cNvPr id="64" name="Cross 63"/>
          <p:cNvSpPr/>
          <p:nvPr/>
        </p:nvSpPr>
        <p:spPr>
          <a:xfrm>
            <a:off x="6104986" y="5204827"/>
            <a:ext cx="460917" cy="461802"/>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1" cstate="print">
            <a:extLst>
              <a:ext uri="{28A0092B-C50C-407E-A947-70E740481C1C}">
                <a14:useLocalDpi xmlns:a14="http://schemas.microsoft.com/office/drawing/2010/main" val="0"/>
              </a:ext>
            </a:extLst>
          </a:blip>
          <a:srcRect l="-286" t="7582" r="286" b="1430"/>
          <a:stretch/>
        </p:blipFill>
        <p:spPr>
          <a:xfrm>
            <a:off x="5101185" y="2322743"/>
            <a:ext cx="666628" cy="914400"/>
          </a:xfrm>
          <a:prstGeom prst="rect">
            <a:avLst/>
          </a:prstGeom>
          <a:ln w="6350">
            <a:solidFill>
              <a:schemeClr val="accent1">
                <a:shade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2241234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ASP’s Capacity Building Program</a:t>
            </a:r>
          </a:p>
        </p:txBody>
      </p:sp>
      <p:sp>
        <p:nvSpPr>
          <p:cNvPr id="60" name="Rounded Rectangle 59"/>
          <p:cNvSpPr/>
          <p:nvPr/>
        </p:nvSpPr>
        <p:spPr>
          <a:xfrm>
            <a:off x="5405392" y="2621280"/>
            <a:ext cx="3433808" cy="2026920"/>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4308"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67" name="TextBox 8"/>
          <p:cNvSpPr txBox="1">
            <a:spLocks noChangeArrowheads="1"/>
          </p:cNvSpPr>
          <p:nvPr/>
        </p:nvSpPr>
        <p:spPr bwMode="auto">
          <a:xfrm>
            <a:off x="5529218" y="4164977"/>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78" name="TextBox 9"/>
          <p:cNvSpPr txBox="1">
            <a:spLocks noChangeArrowheads="1"/>
          </p:cNvSpPr>
          <p:nvPr/>
        </p:nvSpPr>
        <p:spPr bwMode="auto">
          <a:xfrm>
            <a:off x="6674308" y="4164977"/>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79" name="TextBox 12"/>
          <p:cNvSpPr txBox="1">
            <a:spLocks noChangeArrowheads="1"/>
          </p:cNvSpPr>
          <p:nvPr/>
        </p:nvSpPr>
        <p:spPr bwMode="auto">
          <a:xfrm>
            <a:off x="7776044" y="4164977"/>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80" name="Picture 14" descr="R.Eckman.bmp"/>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2400"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81" name="TextBox 21"/>
          <p:cNvSpPr txBox="1">
            <a:spLocks noChangeArrowheads="1"/>
          </p:cNvSpPr>
          <p:nvPr/>
        </p:nvSpPr>
        <p:spPr bwMode="auto">
          <a:xfrm>
            <a:off x="5386342" y="2653508"/>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82" name="Picture 8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54925" y="1088413"/>
            <a:ext cx="984275" cy="1342194"/>
          </a:xfrm>
          <a:prstGeom prst="rect">
            <a:avLst/>
          </a:prstGeom>
          <a:ln w="28575" cmpd="sng">
            <a:noFill/>
          </a:ln>
        </p:spPr>
      </p:pic>
      <p:sp>
        <p:nvSpPr>
          <p:cNvPr id="83" name="TextBox 19"/>
          <p:cNvSpPr txBox="1">
            <a:spLocks noChangeArrowheads="1"/>
          </p:cNvSpPr>
          <p:nvPr/>
        </p:nvSpPr>
        <p:spPr bwMode="auto">
          <a:xfrm>
            <a:off x="6324600" y="1676400"/>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84" name="TextBox 83"/>
          <p:cNvSpPr txBox="1"/>
          <p:nvPr/>
        </p:nvSpPr>
        <p:spPr>
          <a:xfrm>
            <a:off x="152400" y="4802594"/>
            <a:ext cx="2562386"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ARSET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Online </a:t>
            </a:r>
            <a:r>
              <a:rPr lang="en-US" dirty="0">
                <a:solidFill>
                  <a:schemeClr val="accent1"/>
                </a:solidFill>
              </a:rPr>
              <a:t>and hands-on NASA remote sensing </a:t>
            </a:r>
            <a:r>
              <a:rPr lang="en-US" dirty="0" smtClean="0">
                <a:solidFill>
                  <a:schemeClr val="accent1"/>
                </a:solidFill>
              </a:rPr>
              <a:t>training</a:t>
            </a:r>
            <a:endParaRPr lang="en-US" dirty="0">
              <a:solidFill>
                <a:schemeClr val="accent1"/>
              </a:solidFill>
            </a:endParaRPr>
          </a:p>
        </p:txBody>
      </p:sp>
      <p:sp>
        <p:nvSpPr>
          <p:cNvPr id="85" name="Content Placeholder 1"/>
          <p:cNvSpPr txBox="1">
            <a:spLocks/>
          </p:cNvSpPr>
          <p:nvPr/>
        </p:nvSpPr>
        <p:spPr>
          <a:xfrm>
            <a:off x="231838" y="1993731"/>
            <a:ext cx="4987863" cy="219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baseline="0" noProof="0" dirty="0" smtClean="0">
                <a:ln>
                  <a:noFill/>
                </a:ln>
                <a:solidFill>
                  <a:schemeClr val="accent1"/>
                </a:solidFill>
                <a:effectLst/>
                <a:uLnTx/>
                <a:uFillTx/>
                <a:ea typeface="+mn-ea"/>
                <a:cs typeface="+mn-cs"/>
              </a:rPr>
              <a:t>Engages current and future decision makers in a spectrum of activities to improve skills and capabilities in the United</a:t>
            </a:r>
            <a:r>
              <a:rPr kumimoji="0" lang="en-US" sz="1800" u="none" strike="noStrike" kern="1200" cap="none" spc="0" normalizeH="0" noProof="0" dirty="0" smtClean="0">
                <a:ln>
                  <a:noFill/>
                </a:ln>
                <a:solidFill>
                  <a:schemeClr val="accent1"/>
                </a:solidFill>
                <a:effectLst/>
                <a:uLnTx/>
                <a:uFillTx/>
                <a:ea typeface="+mn-ea"/>
                <a:cs typeface="+mn-cs"/>
              </a:rPr>
              <a:t> States and developing countries to access and apply NASA Earth science.</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a:solidFill>
                <a:schemeClr val="accent1"/>
              </a:solidFill>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noProof="0" dirty="0" smtClean="0">
                <a:ln>
                  <a:noFill/>
                </a:ln>
                <a:solidFill>
                  <a:schemeClr val="accent1"/>
                </a:solidFill>
                <a:effectLst/>
                <a:uLnTx/>
                <a:uFillTx/>
                <a:ea typeface="+mn-ea"/>
                <a:cs typeface="+mn-cs"/>
              </a:rPr>
              <a:t>Three elements: ARSET, DEVELOP, SERVIR</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accent1"/>
                </a:solidFill>
              </a:rPr>
              <a:t>(GOMI recently graduated)</a:t>
            </a:r>
            <a:endParaRPr kumimoji="0" lang="en-US" sz="1800" u="none" strike="noStrike" kern="1200" cap="none" spc="0" normalizeH="0" baseline="0" noProof="0" dirty="0">
              <a:ln>
                <a:noFill/>
              </a:ln>
              <a:solidFill>
                <a:schemeClr val="accent1"/>
              </a:solidFill>
              <a:effectLst/>
              <a:uLnTx/>
              <a:uFillTx/>
            </a:endParaRPr>
          </a:p>
        </p:txBody>
      </p:sp>
      <p:sp>
        <p:nvSpPr>
          <p:cNvPr id="86" name="TextBox 85"/>
          <p:cNvSpPr txBox="1"/>
          <p:nvPr/>
        </p:nvSpPr>
        <p:spPr>
          <a:xfrm>
            <a:off x="2866105" y="4802594"/>
            <a:ext cx="3248210"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DEVELOP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Dual workforce </a:t>
            </a:r>
            <a:r>
              <a:rPr lang="en-US" dirty="0">
                <a:solidFill>
                  <a:schemeClr val="accent1"/>
                </a:solidFill>
              </a:rPr>
              <a:t>capacity building using collaborative feasibility </a:t>
            </a:r>
            <a:r>
              <a:rPr lang="en-US" dirty="0" smtClean="0">
                <a:solidFill>
                  <a:schemeClr val="accent1"/>
                </a:solidFill>
              </a:rPr>
              <a:t>projects</a:t>
            </a:r>
            <a:endParaRPr lang="en-US" dirty="0">
              <a:solidFill>
                <a:schemeClr val="accent1"/>
              </a:solidFill>
            </a:endParaRPr>
          </a:p>
        </p:txBody>
      </p:sp>
      <p:sp>
        <p:nvSpPr>
          <p:cNvPr id="87" name="TextBox 86"/>
          <p:cNvSpPr txBox="1"/>
          <p:nvPr/>
        </p:nvSpPr>
        <p:spPr>
          <a:xfrm>
            <a:off x="6010645" y="4802594"/>
            <a:ext cx="2935357"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SERVIR </a:t>
            </a:r>
            <a:endParaRPr lang="en-US" b="1" dirty="0" smtClean="0">
              <a:solidFill>
                <a:srgbClr val="003366"/>
              </a:solidFill>
              <a:latin typeface="Century Gothic" panose="020F0302020204030204"/>
            </a:endParaRPr>
          </a:p>
          <a:p>
            <a:pPr algn="ctr" fontAlgn="base">
              <a:buClr>
                <a:schemeClr val="tx1">
                  <a:lumMod val="75000"/>
                </a:schemeClr>
              </a:buClr>
            </a:pPr>
            <a:r>
              <a:rPr lang="en-US" dirty="0" smtClean="0">
                <a:solidFill>
                  <a:schemeClr val="accent1"/>
                </a:solidFill>
              </a:rPr>
              <a:t>Building international </a:t>
            </a:r>
            <a:r>
              <a:rPr lang="en-US" dirty="0">
                <a:solidFill>
                  <a:schemeClr val="accent1"/>
                </a:solidFill>
              </a:rPr>
              <a:t>capacity </a:t>
            </a:r>
            <a:r>
              <a:rPr lang="en-US" dirty="0" smtClean="0">
                <a:solidFill>
                  <a:schemeClr val="accent1"/>
                </a:solidFill>
              </a:rPr>
              <a:t>in </a:t>
            </a:r>
          </a:p>
          <a:p>
            <a:pPr algn="ctr" fontAlgn="base">
              <a:buClr>
                <a:schemeClr val="tx1">
                  <a:lumMod val="75000"/>
                </a:schemeClr>
              </a:buClr>
            </a:pPr>
            <a:r>
              <a:rPr lang="en-US" dirty="0" smtClean="0">
                <a:solidFill>
                  <a:schemeClr val="accent1"/>
                </a:solidFill>
              </a:rPr>
              <a:t>developing countries</a:t>
            </a:r>
            <a:endParaRPr lang="en-US" dirty="0">
              <a:solidFill>
                <a:schemeClr val="accent1"/>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2391" t="4413" r="24055" b="60902"/>
          <a:stretch/>
        </p:blipFill>
        <p:spPr>
          <a:xfrm>
            <a:off x="5562599" y="3067696"/>
            <a:ext cx="964379" cy="1075723"/>
          </a:xfrm>
          <a:prstGeom prst="rect">
            <a:avLst/>
          </a:prstGeom>
          <a:noFill/>
          <a:ln>
            <a:solidFill>
              <a:schemeClr val="accent1">
                <a:shade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4113863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43" y="1449907"/>
            <a:ext cx="8581283" cy="4804594"/>
          </a:xfrm>
          <a:prstGeom prst="rect">
            <a:avLst/>
          </a:prstGeom>
        </p:spPr>
      </p:pic>
      <p:sp>
        <p:nvSpPr>
          <p:cNvPr id="3" name="Title 2"/>
          <p:cNvSpPr>
            <a:spLocks noGrp="1"/>
          </p:cNvSpPr>
          <p:nvPr>
            <p:ph type="title"/>
          </p:nvPr>
        </p:nvSpPr>
        <p:spPr/>
        <p:txBody>
          <a:bodyPr>
            <a:normAutofit/>
          </a:bodyPr>
          <a:lstStyle/>
          <a:p>
            <a:r>
              <a:rPr lang="en-US" b="1" dirty="0" smtClean="0">
                <a:solidFill>
                  <a:schemeClr val="accent3"/>
                </a:solidFill>
              </a:rPr>
              <a:t>NASA Earth Observing Satellites</a:t>
            </a:r>
            <a:endParaRPr lang="en-US" b="1" dirty="0">
              <a:solidFill>
                <a:schemeClr val="accent3"/>
              </a:solidFill>
            </a:endParaRPr>
          </a:p>
        </p:txBody>
      </p:sp>
      <p:sp>
        <p:nvSpPr>
          <p:cNvPr id="8" name="Content Placeholder 1"/>
          <p:cNvSpPr>
            <a:spLocks noGrp="1"/>
          </p:cNvSpPr>
          <p:nvPr>
            <p:ph idx="1"/>
          </p:nvPr>
        </p:nvSpPr>
        <p:spPr>
          <a:xfrm>
            <a:off x="301752" y="1449907"/>
            <a:ext cx="3051048" cy="2469715"/>
          </a:xfrm>
        </p:spPr>
        <p:txBody>
          <a:bodyPr>
            <a:normAutofit/>
          </a:bodyPr>
          <a:lstStyle/>
          <a:p>
            <a:pPr marL="0" indent="0">
              <a:buNone/>
            </a:pPr>
            <a:r>
              <a:rPr lang="en-US" sz="1600" dirty="0">
                <a:solidFill>
                  <a:schemeClr val="bg1"/>
                </a:solidFill>
              </a:rPr>
              <a:t>NASA Earth </a:t>
            </a:r>
            <a:r>
              <a:rPr lang="en-US" sz="1600" dirty="0" smtClean="0">
                <a:solidFill>
                  <a:schemeClr val="bg1"/>
                </a:solidFill>
              </a:rPr>
              <a:t>observations </a:t>
            </a:r>
            <a:r>
              <a:rPr lang="en-US" sz="1600" dirty="0">
                <a:solidFill>
                  <a:schemeClr val="bg1"/>
                </a:solidFill>
              </a:rPr>
              <a:t>include a coordinated series of </a:t>
            </a:r>
            <a:r>
              <a:rPr lang="en-US" sz="1600" b="1" dirty="0" smtClean="0">
                <a:solidFill>
                  <a:srgbClr val="F78009"/>
                </a:solidFill>
              </a:rPr>
              <a:t>17 </a:t>
            </a:r>
            <a:r>
              <a:rPr lang="en-US" sz="1600" dirty="0" smtClean="0">
                <a:solidFill>
                  <a:schemeClr val="bg1"/>
                </a:solidFill>
              </a:rPr>
              <a:t>polar-orbiting </a:t>
            </a:r>
            <a:r>
              <a:rPr lang="en-US" sz="1600" dirty="0">
                <a:solidFill>
                  <a:schemeClr val="bg1"/>
                </a:solidFill>
              </a:rPr>
              <a:t>and </a:t>
            </a:r>
            <a:r>
              <a:rPr lang="en-US" sz="1600" dirty="0" smtClean="0">
                <a:solidFill>
                  <a:schemeClr val="bg1"/>
                </a:solidFill>
              </a:rPr>
              <a:t>low</a:t>
            </a:r>
            <a:endParaRPr lang="en-US" sz="1600" dirty="0">
              <a:solidFill>
                <a:schemeClr val="bg1"/>
              </a:solidFill>
            </a:endParaRPr>
          </a:p>
        </p:txBody>
      </p:sp>
      <p:sp>
        <p:nvSpPr>
          <p:cNvPr id="6" name="Content Placeholder 1"/>
          <p:cNvSpPr txBox="1">
            <a:spLocks/>
          </p:cNvSpPr>
          <p:nvPr/>
        </p:nvSpPr>
        <p:spPr>
          <a:xfrm>
            <a:off x="301752" y="2209800"/>
            <a:ext cx="2670048" cy="1415963"/>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600" dirty="0" smtClean="0">
                <a:solidFill>
                  <a:schemeClr val="bg1"/>
                </a:solidFill>
              </a:rPr>
              <a:t>inclination satellites for long-term global observations. </a:t>
            </a:r>
            <a:endParaRPr lang="en-US" sz="1600" dirty="0">
              <a:solidFill>
                <a:schemeClr val="bg1"/>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2912</TotalTime>
  <Words>1980</Words>
  <Application>Microsoft Office PowerPoint</Application>
  <PresentationFormat>On-screen Show (4:3)</PresentationFormat>
  <Paragraphs>354</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Century Gothic</vt:lpstr>
      <vt:lpstr>Wingdings</vt:lpstr>
      <vt:lpstr>Wingdings 2</vt:lpstr>
      <vt:lpstr>Civic</vt:lpstr>
      <vt:lpstr>DEVELOP National Program</vt:lpstr>
      <vt:lpstr>History</vt:lpstr>
      <vt:lpstr>Where DEVELOP Fits @ NASA</vt:lpstr>
      <vt:lpstr>NASA Chain of Command</vt:lpstr>
      <vt:lpstr>Science Mission Directorate</vt:lpstr>
      <vt:lpstr>Earth Science Division</vt:lpstr>
      <vt:lpstr>Applied Sciences Program</vt:lpstr>
      <vt:lpstr>ASP’s Capacity Building Program</vt:lpstr>
      <vt:lpstr>NASA Earth Observing Satellites</vt:lpstr>
      <vt:lpstr>EO v. EOS</vt:lpstr>
      <vt:lpstr>CBP’s DEVELOP National Program</vt:lpstr>
      <vt:lpstr>The DEVELOP Elevator Speech</vt:lpstr>
      <vt:lpstr>DEVELOP’s Mission, Vision &amp; Core Values</vt:lpstr>
      <vt:lpstr>DEVELOP Locations</vt:lpstr>
      <vt:lpstr>DEVELOP Chain of Command</vt:lpstr>
      <vt:lpstr>National POCs</vt:lpstr>
      <vt:lpstr>FY17 Fellows Class</vt:lpstr>
      <vt:lpstr>Question? Contact…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Childs, Lauren M. (LARC-E3)[DEVELOP]</cp:lastModifiedBy>
  <cp:revision>223</cp:revision>
  <cp:lastPrinted>2014-01-06T23:08:00Z</cp:lastPrinted>
  <dcterms:created xsi:type="dcterms:W3CDTF">2013-12-31T00:35:50Z</dcterms:created>
  <dcterms:modified xsi:type="dcterms:W3CDTF">2016-09-09T13:27:05Z</dcterms:modified>
</cp:coreProperties>
</file>