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75" r:id="rId2"/>
    <p:sldId id="292" r:id="rId3"/>
    <p:sldId id="287" r:id="rId4"/>
    <p:sldId id="294" r:id="rId5"/>
    <p:sldId id="289" r:id="rId6"/>
    <p:sldId id="288" r:id="rId7"/>
    <p:sldId id="291" r:id="rId8"/>
    <p:sldId id="295" r:id="rId9"/>
    <p:sldId id="290" r:id="rId10"/>
    <p:sldId id="296" r:id="rId11"/>
    <p:sldId id="307" r:id="rId12"/>
    <p:sldId id="306" r:id="rId13"/>
    <p:sldId id="301" r:id="rId14"/>
    <p:sldId id="302" r:id="rId15"/>
    <p:sldId id="303" r:id="rId16"/>
    <p:sldId id="300" r:id="rId17"/>
    <p:sldId id="298" r:id="rId18"/>
    <p:sldId id="304" r:id="rId19"/>
    <p:sldId id="277"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Ramos" initials="SR" lastIdx="7" clrIdx="0">
    <p:extLst>
      <p:ext uri="{19B8F6BF-5375-455C-9EA6-DF929625EA0E}">
        <p15:presenceInfo xmlns:p15="http://schemas.microsoft.com/office/powerpoint/2012/main" userId="Sara Ramos" providerId="None"/>
      </p:ext>
    </p:extLst>
  </p:cmAuthor>
  <p:cmAuthor id="2" name="Jenna Williams" initials="JW" lastIdx="1" clrIdx="1">
    <p:extLst>
      <p:ext uri="{19B8F6BF-5375-455C-9EA6-DF929625EA0E}">
        <p15:presenceInfo xmlns:p15="http://schemas.microsoft.com/office/powerpoint/2012/main" userId="Jenna Willia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FF09"/>
    <a:srgbClr val="4DFC24"/>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9" autoAdjust="0"/>
    <p:restoredTop sz="74317" autoAdjust="0"/>
  </p:normalViewPr>
  <p:slideViewPr>
    <p:cSldViewPr snapToGrid="0">
      <p:cViewPr varScale="1">
        <p:scale>
          <a:sx n="78" d="100"/>
          <a:sy n="78" d="100"/>
        </p:scale>
        <p:origin x="1056" y="90"/>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11/20/2015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Southeast</a:t>
            </a:r>
            <a:r>
              <a:rPr lang="en-US" baseline="0" dirty="0" smtClean="0"/>
              <a:t> Idaho Disasters project began during the Fall 2015 DEVELOP term and will continue for one additional term. This project has focused on the expansion of juniper species across the Intermountain West and Great Basin.  Team members include Zachary Simpson (project lead), Jenna Williams, and Sara Ramos.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2666010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error matrix compares correctly classified points to incorrectly classified points. The Kappa coefficient uses this error matrix and gives an inter-rater agreement taking into account agreement occurring by chance. A Kappa coefficient of 1 represent perfect classification. </a:t>
            </a:r>
            <a:endParaRPr lang="en-US" dirty="0" smtClean="0"/>
          </a:p>
          <a:p>
            <a:r>
              <a:rPr lang="en-US" sz="1200" kern="1200" dirty="0" smtClean="0">
                <a:solidFill>
                  <a:schemeClr val="tx1"/>
                </a:solidFill>
                <a:effectLst/>
                <a:latin typeface="+mn-lt"/>
                <a:ea typeface="+mn-ea"/>
                <a:cs typeface="+mn-cs"/>
              </a:rPr>
              <a:t>Accuracy assessment of the fuel model produced an overall accuracy of 86% with a kappa coefficient of 0.81. The m</a:t>
            </a:r>
            <a:r>
              <a:rPr lang="en-US" baseline="0" dirty="0" smtClean="0"/>
              <a:t>odel is able to accurately identify dense juniper stands while leveraging 30 meter Landsat 8 imagery. Using these results a pixel-based fire severity model was produced that and</a:t>
            </a:r>
            <a:r>
              <a:rPr lang="en-US" sz="1200" kern="1200" dirty="0" smtClean="0">
                <a:solidFill>
                  <a:schemeClr val="tx1"/>
                </a:solidFill>
                <a:effectLst/>
                <a:latin typeface="+mn-lt"/>
                <a:ea typeface="+mn-ea"/>
                <a:cs typeface="+mn-cs"/>
              </a:rPr>
              <a:t> overlaid with BLM community concerns highlighting towns that are at greatest risk for catastrophic wildfire event especially communities that are building in the WUI.</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5100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entury Gothic" panose="020B0502020202020204" pitchFamily="34" charset="0"/>
              </a:rPr>
              <a:t>A Fire Severity Model was produced using topographical variables such as slop and aspect. Where these values were given weights that classified areas most likely to burn, a land cover layer was overlaid on the elevation data. This model</a:t>
            </a:r>
            <a:r>
              <a:rPr lang="en-US" baseline="0" dirty="0" smtClean="0">
                <a:latin typeface="Century Gothic" panose="020B0502020202020204" pitchFamily="34" charset="0"/>
              </a:rPr>
              <a:t> produces a map that identifies areas (on a per pixel bases) that will burn longer and hotter based on fuel type. </a:t>
            </a:r>
            <a:r>
              <a:rPr lang="en-US" dirty="0" smtClean="0">
                <a:latin typeface="Century Gothic" panose="020B0502020202020204" pitchFamily="34" charset="0"/>
              </a:rPr>
              <a:t>Risk assessment data was then used to map communities of risk from a catastrophic wildfire.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239718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Object-based analysis was preformed on the bottom half of the study area to reduce amount data processing. Unlike CTA, this method compares the visual spectrum with the near infrared giving less spectral reflectance variation.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3031176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Training and validation polygons (7m2-50m2) were created (using the image classification toolbar) for 5 different classes: Juniper, Bare ground, Sagebrush, Mixed Forest and shadows. The additional class of shadows was created to reduce error when calculating canopy cover and increase variance between juniper and mixed forest. </a:t>
            </a:r>
            <a:endParaRPr lang="en-US" dirty="0" smtClean="0"/>
          </a:p>
          <a:p>
            <a:r>
              <a:rPr lang="en-US" baseline="0" dirty="0" smtClean="0"/>
              <a:t>To achieve a 60/40 mix of classification and validation points, 180 training polygons and 120 validation polygons were created for each class.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988085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preparing the data through mosaic, training site and validation site creation, a segmented raster was created. </a:t>
            </a:r>
            <a:r>
              <a:rPr lang="en-US" sz="1200" kern="1200" dirty="0" smtClean="0">
                <a:solidFill>
                  <a:schemeClr val="tx1"/>
                </a:solidFill>
                <a:effectLst/>
                <a:latin typeface="+mn-lt"/>
                <a:ea typeface="+mn-ea"/>
                <a:cs typeface="+mn-cs"/>
              </a:rPr>
              <a:t>The model segmented imagery according to the spectral and spatial details of the objects. Like areas were grouped together (e.g. grasses) creating an object-based discrimination raster. </a:t>
            </a:r>
            <a:r>
              <a:rPr lang="en-US" baseline="0" dirty="0" smtClean="0"/>
              <a:t>The segmented raster in combination with the different bands were then used to create signatures which calculated a covariance matrix and other statistical values of the raster. The signature file, segmented raster, and individual NAIP bands were then used in Maximum Likelihood Classification for the final classification.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737673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Juniper phase were</a:t>
            </a:r>
            <a:r>
              <a:rPr lang="en-US" baseline="0" dirty="0" smtClean="0"/>
              <a:t> calculated by counting the sum of all juniper classified cover and dividing that sum by the total area.</a:t>
            </a:r>
            <a:r>
              <a:rPr lang="en-US" dirty="0" smtClean="0"/>
              <a:t> The</a:t>
            </a:r>
            <a:r>
              <a:rPr lang="en-US" baseline="0" dirty="0" smtClean="0"/>
              <a:t> area of 1 acre was chosen due to data processing time.  This was calculated for each acre, creating a raster like appearance. Resolution can be changed and calculated for any desired size. Different symbolization is also available because raster contains % cover calculations for each individual acre area.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1580635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error matrix compares correctly classified points to incorrectly classified points. The Kappa coefficient uses this error matrix and gives an inter-rater agreement taking into account agreement occurring by chance. A Kappa coefficient of 1 represent perfect classification.  </a:t>
            </a:r>
            <a:r>
              <a:rPr lang="en-US" dirty="0" smtClean="0"/>
              <a:t>With an overall kappa coefficient of 89%</a:t>
            </a:r>
            <a:r>
              <a:rPr lang="en-US" baseline="0" dirty="0" smtClean="0"/>
              <a:t> we were able to distinguish juniper from the surrounding land cover. The largest error was produced by miss identifying mixed forest as mixed forest.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650821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indent="-347663"/>
            <a:r>
              <a:rPr lang="en-US" dirty="0" smtClean="0"/>
              <a:t>This study demonstrates usefulness of multi-scale approach when identifying phases of juniper density.</a:t>
            </a:r>
          </a:p>
          <a:p>
            <a:pPr marL="347663" indent="-347663"/>
            <a:r>
              <a:rPr lang="en-US" dirty="0" smtClean="0"/>
              <a:t>Landsat 8, 30 meter CTA approach offers quick analysis of areas</a:t>
            </a:r>
            <a:r>
              <a:rPr lang="en-US" baseline="0" dirty="0" smtClean="0"/>
              <a:t> with high concentrations of</a:t>
            </a:r>
            <a:r>
              <a:rPr lang="en-US" dirty="0" smtClean="0"/>
              <a:t> juniper.</a:t>
            </a:r>
          </a:p>
          <a:p>
            <a:pPr marL="347663" indent="-347663"/>
            <a:r>
              <a:rPr lang="en-US" dirty="0" smtClean="0"/>
              <a:t>NAIP 2011, 1 meter object-based approach offers precise analysis of phase I,</a:t>
            </a:r>
            <a:r>
              <a:rPr lang="en-US" baseline="0" dirty="0" smtClean="0"/>
              <a:t> </a:t>
            </a:r>
            <a:r>
              <a:rPr lang="en-US" dirty="0" smtClean="0"/>
              <a:t>phase II,</a:t>
            </a:r>
            <a:r>
              <a:rPr lang="en-US" baseline="0" dirty="0" smtClean="0"/>
              <a:t> and phase III </a:t>
            </a:r>
            <a:r>
              <a:rPr lang="en-US" dirty="0" smtClean="0"/>
              <a:t>juniper areas.</a:t>
            </a:r>
          </a:p>
          <a:p>
            <a:pPr marL="347663" indent="-347663"/>
            <a:r>
              <a:rPr lang="en-US" dirty="0" smtClean="0"/>
              <a:t>These methods will be advantageous for land managers in fire prevention planning</a:t>
            </a:r>
            <a:r>
              <a:rPr lang="en-US" baseline="0" dirty="0" smtClean="0"/>
              <a:t> and</a:t>
            </a:r>
            <a:r>
              <a:rPr lang="en-US" dirty="0" smtClean="0"/>
              <a:t> allocation</a:t>
            </a:r>
            <a:r>
              <a:rPr lang="en-US" baseline="0" dirty="0" smtClean="0"/>
              <a:t> of resources</a:t>
            </a:r>
            <a:r>
              <a:rPr lang="en-US" dirty="0" smtClean="0"/>
              <a:t> used for juniper reduction that will help to reduce wildfire severity and intensity by reducing heavy fuel loads. </a:t>
            </a:r>
          </a:p>
          <a:p>
            <a:pPr marL="347663" indent="-347663"/>
            <a:r>
              <a:rPr lang="en-US" dirty="0" smtClean="0"/>
              <a:t>These methods will also be advantageous to land mangers working in vegetation restoration after a wildfire event.</a:t>
            </a:r>
          </a:p>
          <a:p>
            <a:pPr marL="347663" indent="-347663"/>
            <a:r>
              <a:rPr lang="en-US" dirty="0" smtClean="0"/>
              <a:t> </a:t>
            </a: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021348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dirty="0" smtClean="0"/>
              <a:t>Continued research will use these methods to calculate the encroachment of juniper from native fire safe zones to fire dependent zones. This</a:t>
            </a:r>
            <a:r>
              <a:rPr lang="en-US" baseline="0" dirty="0" smtClean="0"/>
              <a:t> term will use </a:t>
            </a:r>
            <a:r>
              <a:rPr lang="en-US" dirty="0" smtClean="0"/>
              <a:t>SMAP satellite imagery to assess temporal changes in cheatgrass dominated sites and compare these changes in soil moisture to sagebrush-dominated sites.</a:t>
            </a:r>
          </a:p>
          <a:p>
            <a:pPr>
              <a:buFont typeface="Webdings" panose="05030102010509060703" pitchFamily="18" charset="2"/>
              <a:buChar char=""/>
            </a:pP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191079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would like to thank the following people for their contributions to this project.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1826293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project focused</a:t>
            </a:r>
            <a:r>
              <a:rPr lang="en-US" baseline="0" dirty="0" smtClean="0"/>
              <a:t> on a variety of methods to detect juniper species. The project took a multi-scale approach using 30 meter Landsat 8 (provided by NASA Earth Observing Systems) and 1 meter 2011 National Agricultural Imagery Program (NAIP) imagery (provided by Inside Idaho) to detect juniper stands. Additional layers like SMA (Surface Management Agency) (provided by NASA RECOVER), and Idaho Cropland (provided by Inside Idaho) were used to mask out private land and agriculture. RSAC (US Forest Service’s Remote Sensing Application Center) (provided by the U.S. Forest service) was used to correctly identify juniper training and validation sites. .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934665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study area was located in Southeast Idaho.</a:t>
            </a:r>
            <a:r>
              <a:rPr lang="en-US" baseline="0" dirty="0" smtClean="0"/>
              <a:t> Landsat 8 OLI satellite imagery was acquired for late September 2015 comprising Landsat WRS path 39 row 30 and 31</a:t>
            </a:r>
            <a:r>
              <a:rPr lang="en-US" dirty="0" smtClean="0"/>
              <a:t>. </a:t>
            </a:r>
            <a:r>
              <a:rPr lang="en-US" sz="1200" kern="1200" dirty="0" smtClean="0">
                <a:solidFill>
                  <a:schemeClr val="tx1"/>
                </a:solidFill>
                <a:effectLst/>
                <a:latin typeface="+mn-lt"/>
                <a:ea typeface="+mn-ea"/>
                <a:cs typeface="+mn-cs"/>
              </a:rPr>
              <a:t>The study area encompasses the Snake River Plain, an area classified as a ‘cold desert’ that sustains much of the plant and animal life unique to this area. The ecology of this region include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simi</a:t>
            </a:r>
            <a:r>
              <a:rPr lang="en-US" sz="1200" kern="1200" baseline="0" dirty="0" smtClean="0">
                <a:solidFill>
                  <a:schemeClr val="tx1"/>
                </a:solidFill>
                <a:effectLst/>
                <a:latin typeface="+mn-lt"/>
                <a:ea typeface="+mn-ea"/>
                <a:cs typeface="+mn-cs"/>
              </a:rPr>
              <a:t>-arid savanna rangelands, sagebrush steppe ecosystems, and mountainous forest regions. A </a:t>
            </a:r>
            <a:r>
              <a:rPr lang="en-US" sz="1200" kern="1200" dirty="0" smtClean="0">
                <a:solidFill>
                  <a:schemeClr val="tx1"/>
                </a:solidFill>
                <a:effectLst/>
                <a:latin typeface="+mn-lt"/>
                <a:ea typeface="+mn-ea"/>
                <a:cs typeface="+mn-cs"/>
              </a:rPr>
              <a:t>focused study area was provided by the BLM due to their interest in future management of areas effected by juniper encroachment.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408668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BLM wanted to evaluate</a:t>
            </a:r>
            <a:r>
              <a:rPr lang="en-US" baseline="0" dirty="0" smtClean="0"/>
              <a:t> the area that surrounds the Curlew National Grassland which is under direct threat from juniper encroachment and wildfire. The Curlew National Grassland also provides critical habitat for greater sage-grouse (</a:t>
            </a:r>
            <a:r>
              <a:rPr lang="en-US" i="1" baseline="0" dirty="0" smtClean="0"/>
              <a:t>C. </a:t>
            </a:r>
            <a:r>
              <a:rPr lang="en-US" i="1" baseline="0" dirty="0" err="1" smtClean="0"/>
              <a:t>urophasianus</a:t>
            </a:r>
            <a:r>
              <a:rPr lang="en-US" i="1" baseline="0" dirty="0" smtClean="0"/>
              <a:t>). </a:t>
            </a:r>
            <a:r>
              <a:rPr lang="en-US" baseline="0" dirty="0" smtClean="0"/>
              <a:t>The BLM wants to have information about areas that have phase I, II and III juniper stands so they can better allocate funds for encroachment management. Phase I &lt;15% juniper cover where Phase II has between 15 and 45% cover and Phase III are areas with &gt;45% juniper cover.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891745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According to Miller and Tausch over the past </a:t>
            </a:r>
            <a:r>
              <a:rPr lang="en-US" sz="1200" kern="1200" dirty="0" smtClean="0">
                <a:solidFill>
                  <a:schemeClr val="tx1"/>
                </a:solidFill>
                <a:effectLst/>
                <a:latin typeface="+mn-lt"/>
                <a:ea typeface="+mn-ea"/>
                <a:cs typeface="+mn-cs"/>
              </a:rPr>
              <a:t>130 years the Great Basin and Intermountain West has seen juniper stands increase tenfold, fundamentally altering this landscape.</a:t>
            </a:r>
            <a:r>
              <a:rPr lang="en-US" sz="1200" kern="1200" baseline="0" dirty="0" smtClean="0">
                <a:solidFill>
                  <a:schemeClr val="tx1"/>
                </a:solidFill>
                <a:effectLst/>
                <a:latin typeface="+mn-lt"/>
                <a:ea typeface="+mn-ea"/>
                <a:cs typeface="+mn-cs"/>
              </a:rPr>
              <a:t> The a</a:t>
            </a:r>
            <a:r>
              <a:rPr lang="en-US" baseline="0" dirty="0" smtClean="0"/>
              <a:t>ccumulation of juniper has increased the severity and duration of wildfire. Wildfire has altered many of the ecosystems in this area, especially detrimental to the sage brush obligate species, the greater sage grouse (</a:t>
            </a:r>
            <a:r>
              <a:rPr lang="en-US" i="1" baseline="0" dirty="0" err="1" smtClean="0"/>
              <a:t>Centrocercus</a:t>
            </a:r>
            <a:r>
              <a:rPr lang="en-US" i="1" baseline="0" dirty="0" smtClean="0"/>
              <a:t> </a:t>
            </a:r>
            <a:r>
              <a:rPr lang="en-US" i="1" baseline="0" dirty="0" err="1" smtClean="0"/>
              <a:t>urophasianus</a:t>
            </a:r>
            <a:r>
              <a:rPr lang="en-US" baseline="0" dirty="0" smtClean="0"/>
              <a:t>).  With the expansion of the Wildland Urban Interface (WUI) more humans are at risk of catastrophic wildfire events like Charlotte Fire that occurred just outside of Pocatello, Idaho in 2012.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This fire destroyed 66 homes, 96 out buildings and caused the evacuation of 5,688 people. Mapping fire severity</a:t>
            </a:r>
            <a:r>
              <a:rPr lang="en-US" baseline="0" dirty="0" smtClean="0"/>
              <a:t> will help to</a:t>
            </a:r>
            <a:r>
              <a:rPr lang="en-US" dirty="0" smtClean="0"/>
              <a:t> identify communities-at-risk throughout the wildland urban interface and mitigate this risk. Wildfire disturbance can also alter entire ecosystems and further promote invasive species leading negative consequences for semi-arid ecosystem if not appropriately monitored and controlled.</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4183621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Bureau of Land Management is eager to map existing stands of juniper, in order to manage the encroachment of juniper. A juniper density map will help land managers allocate resources more efficiently and determine areas where ground truth studies will be most effective.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fire</a:t>
            </a:r>
            <a:r>
              <a:rPr lang="en-US" baseline="0" dirty="0" smtClean="0"/>
              <a:t> severity map will identify areas where there is an abundance of juniper and other long burning heavy fuels. When high fire severity areas burn they burn longer and with greater intensity destroying soil nutrients, creating a water resistant layers that make it hard for native species to reestablish, and potentially destroy seed banks. Identifying these areas will help our end users in land restoration planning. Also by classifying these areas and overlaying population data will help determine communities at risk of wildfire events.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136481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Four vegetation</a:t>
            </a:r>
            <a:r>
              <a:rPr lang="en-US" baseline="0" dirty="0" smtClean="0"/>
              <a:t> classes were selected; sagebrush/ herbaceous, bare ground, juniper mix, and mixed forest. Juniper mix included Western Juniper, Utah Juniper, and Pinyon-juniper because all of these grow within this region. Conifer, Douglas fur, and all other common woody trees are grouped into mixed forest. These points were digitized using 2013 NAIP imagery and correlated with 2014 Caribou-</a:t>
            </a:r>
            <a:r>
              <a:rPr lang="en-US" baseline="0" dirty="0" err="1" smtClean="0"/>
              <a:t>Targhee</a:t>
            </a:r>
            <a:r>
              <a:rPr lang="en-US" baseline="0" dirty="0" smtClean="0"/>
              <a:t> National Forest mid-level vegetation data from the US Forest Service Remote Sensing Application Center RSAC to correctly identify species type. The 935 classification sites were randomly divided, 60% were used to train the CTA model and the remaining 40% were used for validation.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3014343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Images were standardized</a:t>
            </a:r>
            <a:r>
              <a:rPr lang="en-US" baseline="0" dirty="0" smtClean="0"/>
              <a:t> and atmospherically corrected using the C-Cost model prior to being put into the CTA. Due to the semiarid ecosystem this area has a lot of bare soil so a normalized differenced bare soil index was created (</a:t>
            </a:r>
            <a:r>
              <a:rPr lang="en-US" baseline="0" dirty="0" err="1" smtClean="0"/>
              <a:t>Baraldi</a:t>
            </a:r>
            <a:r>
              <a:rPr lang="en-US" baseline="0" dirty="0" smtClean="0"/>
              <a:t> et al., 2006) in addition to mSAVI2 and Tasseled cap modules.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3693074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Classification Tree</a:t>
            </a:r>
            <a:r>
              <a:rPr lang="en-US" baseline="0" dirty="0" smtClean="0"/>
              <a:t> Analysis was used to differentiate areas with high concentrations of juniper. CTA utilizes known classes and constructs a decision tree based upon similar values of reflectance. This CTA compared spectral signatures form sagebrush, bare ground, juniper and mixed forest pixels.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970674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11/20/2015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Southeast Idaho Disasters</a:t>
            </a:r>
            <a:endParaRPr lang="en-US" dirty="0"/>
          </a:p>
        </p:txBody>
      </p:sp>
      <p:sp>
        <p:nvSpPr>
          <p:cNvPr id="3" name="Text Placeholder 2"/>
          <p:cNvSpPr>
            <a:spLocks noGrp="1"/>
          </p:cNvSpPr>
          <p:nvPr>
            <p:ph type="body" sz="quarter" idx="11"/>
          </p:nvPr>
        </p:nvSpPr>
        <p:spPr>
          <a:xfrm>
            <a:off x="2664823" y="5401491"/>
            <a:ext cx="3927565" cy="369332"/>
          </a:xfrm>
        </p:spPr>
        <p:txBody>
          <a:bodyPr>
            <a:noAutofit/>
          </a:bodyPr>
          <a:lstStyle/>
          <a:p>
            <a:pPr algn="ctr"/>
            <a:r>
              <a:rPr lang="en-US" dirty="0" smtClean="0"/>
              <a:t>Zachary Simpson (Project Lead)</a:t>
            </a:r>
            <a:endParaRPr lang="en-US" dirty="0"/>
          </a:p>
        </p:txBody>
      </p:sp>
      <p:sp>
        <p:nvSpPr>
          <p:cNvPr id="4" name="Text Placeholder 3"/>
          <p:cNvSpPr>
            <a:spLocks noGrp="1"/>
          </p:cNvSpPr>
          <p:nvPr>
            <p:ph type="body" sz="quarter" idx="12"/>
          </p:nvPr>
        </p:nvSpPr>
        <p:spPr>
          <a:xfrm>
            <a:off x="2980944" y="5803827"/>
            <a:ext cx="3182112" cy="369332"/>
          </a:xfrm>
        </p:spPr>
        <p:txBody>
          <a:bodyPr/>
          <a:lstStyle/>
          <a:p>
            <a:pPr algn="ctr"/>
            <a:r>
              <a:rPr lang="en-US" dirty="0" smtClean="0"/>
              <a:t>Jenna Williams</a:t>
            </a:r>
            <a:endParaRPr lang="en-US" dirty="0"/>
          </a:p>
        </p:txBody>
      </p:sp>
      <p:sp>
        <p:nvSpPr>
          <p:cNvPr id="5" name="Text Placeholder 4"/>
          <p:cNvSpPr>
            <a:spLocks noGrp="1"/>
          </p:cNvSpPr>
          <p:nvPr>
            <p:ph type="body" sz="quarter" idx="13"/>
          </p:nvPr>
        </p:nvSpPr>
        <p:spPr>
          <a:xfrm>
            <a:off x="2980944" y="6206163"/>
            <a:ext cx="3182112" cy="369332"/>
          </a:xfrm>
        </p:spPr>
        <p:txBody>
          <a:bodyPr/>
          <a:lstStyle/>
          <a:p>
            <a:pPr algn="ctr"/>
            <a:r>
              <a:rPr lang="en-US" dirty="0" smtClean="0"/>
              <a:t>Sara Ramos</a:t>
            </a:r>
            <a:endParaRPr lang="en-US" dirty="0"/>
          </a:p>
        </p:txBody>
      </p:sp>
      <p:sp>
        <p:nvSpPr>
          <p:cNvPr id="9" name="Text Placeholder 8"/>
          <p:cNvSpPr>
            <a:spLocks noGrp="1"/>
          </p:cNvSpPr>
          <p:nvPr>
            <p:ph type="body" sz="quarter" idx="17"/>
          </p:nvPr>
        </p:nvSpPr>
        <p:spPr/>
        <p:txBody>
          <a:bodyPr>
            <a:normAutofit fontScale="77500" lnSpcReduction="20000"/>
          </a:bodyPr>
          <a:lstStyle/>
          <a:p>
            <a:r>
              <a:rPr lang="en-US" dirty="0" smtClean="0"/>
              <a:t>Juniper Encroachment and Management in the Western U.S. Relative to Catastrophic Wildfires</a:t>
            </a: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18011" y="452846"/>
            <a:ext cx="5486400" cy="772886"/>
          </a:xfrm>
        </p:spPr>
        <p:txBody>
          <a:bodyPr/>
          <a:lstStyle/>
          <a:p>
            <a:r>
              <a:rPr lang="en-US" dirty="0" smtClean="0"/>
              <a:t>Classification Results</a:t>
            </a:r>
            <a:endParaRPr lang="en-US" dirty="0"/>
          </a:p>
        </p:txBody>
      </p:sp>
      <p:sp>
        <p:nvSpPr>
          <p:cNvPr id="5" name="Text Placeholder 4"/>
          <p:cNvSpPr>
            <a:spLocks noGrp="1"/>
          </p:cNvSpPr>
          <p:nvPr>
            <p:ph type="body" sz="quarter" idx="13"/>
          </p:nvPr>
        </p:nvSpPr>
        <p:spPr>
          <a:xfrm>
            <a:off x="5434148" y="6337534"/>
            <a:ext cx="3622553" cy="274320"/>
          </a:xfrm>
        </p:spPr>
        <p:txBody>
          <a:bodyPr>
            <a:noAutofit/>
          </a:bodyPr>
          <a:lstStyle/>
          <a:p>
            <a:r>
              <a:rPr lang="en-US" sz="2200" b="1" dirty="0" smtClean="0"/>
              <a:t>Kappa coefficient: 0.81</a:t>
            </a:r>
            <a:endParaRPr lang="en-US" sz="2200" b="1" dirty="0"/>
          </a:p>
        </p:txBody>
      </p:sp>
      <p:sp>
        <p:nvSpPr>
          <p:cNvPr id="6" name="TextBox 5"/>
          <p:cNvSpPr txBox="1"/>
          <p:nvPr/>
        </p:nvSpPr>
        <p:spPr>
          <a:xfrm>
            <a:off x="418011" y="1105989"/>
            <a:ext cx="5905784" cy="400110"/>
          </a:xfrm>
          <a:prstGeom prst="rect">
            <a:avLst/>
          </a:prstGeom>
          <a:noFill/>
        </p:spPr>
        <p:txBody>
          <a:bodyPr wrap="none" rtlCol="0">
            <a:spAutoFit/>
          </a:bodyPr>
          <a:lstStyle/>
          <a:p>
            <a:r>
              <a:rPr lang="en-US" sz="2000" i="1" dirty="0" smtClean="0"/>
              <a:t>Accuracy Assessment for Classified Fuel Model</a:t>
            </a:r>
            <a:endParaRPr lang="en-US" sz="2000" i="1" dirty="0"/>
          </a:p>
        </p:txBody>
      </p:sp>
      <p:graphicFrame>
        <p:nvGraphicFramePr>
          <p:cNvPr id="7" name="Table 6"/>
          <p:cNvGraphicFramePr>
            <a:graphicFrameLocks noGrp="1"/>
          </p:cNvGraphicFramePr>
          <p:nvPr>
            <p:extLst>
              <p:ext uri="{D42A27DB-BD31-4B8C-83A1-F6EECF244321}">
                <p14:modId xmlns:p14="http://schemas.microsoft.com/office/powerpoint/2010/main" val="984443034"/>
              </p:ext>
            </p:extLst>
          </p:nvPr>
        </p:nvGraphicFramePr>
        <p:xfrm>
          <a:off x="148046" y="1669559"/>
          <a:ext cx="8804153" cy="4552710"/>
        </p:xfrm>
        <a:graphic>
          <a:graphicData uri="http://schemas.openxmlformats.org/drawingml/2006/table">
            <a:tbl>
              <a:tblPr firstRow="1" bandRow="1">
                <a:tableStyleId>{5C22544A-7EE6-4342-B048-85BDC9FD1C3A}</a:tableStyleId>
              </a:tblPr>
              <a:tblGrid>
                <a:gridCol w="1832293"/>
                <a:gridCol w="1762443"/>
                <a:gridCol w="1202055"/>
                <a:gridCol w="1149668"/>
                <a:gridCol w="1010382"/>
                <a:gridCol w="836930"/>
                <a:gridCol w="1010382"/>
              </a:tblGrid>
              <a:tr h="380104">
                <a:tc gridSpan="7">
                  <a:txBody>
                    <a:bodyPr/>
                    <a:lstStyle/>
                    <a:p>
                      <a:pPr algn="ctr"/>
                      <a:r>
                        <a:rPr lang="en-US" sz="2200" dirty="0" smtClean="0"/>
                        <a:t>Error Matrix</a:t>
                      </a:r>
                      <a:r>
                        <a:rPr lang="en-US" sz="2200" baseline="0" dirty="0" smtClean="0"/>
                        <a:t> Analysis – CTA Results</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r>
              <a:tr h="496285">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Sagebrush/</a:t>
                      </a:r>
                      <a:r>
                        <a:rPr lang="en-US" sz="2000" baseline="0" dirty="0" smtClean="0"/>
                        <a:t> </a:t>
                      </a:r>
                    </a:p>
                    <a:p>
                      <a:r>
                        <a:rPr lang="en-US" sz="2000" baseline="0" dirty="0" smtClean="0"/>
                        <a:t>Herbaceous</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Bare</a:t>
                      </a:r>
                    </a:p>
                    <a:p>
                      <a:r>
                        <a:rPr lang="en-US" sz="2000" dirty="0" smtClean="0"/>
                        <a:t>Ground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Juniper</a:t>
                      </a:r>
                    </a:p>
                    <a:p>
                      <a:r>
                        <a:rPr lang="en-US" sz="2000" dirty="0" smtClean="0"/>
                        <a:t>Mix</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Mixed Forest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Total</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err="1" smtClean="0"/>
                        <a:t>ErrorC</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927838">
                <a:tc>
                  <a:txBody>
                    <a:bodyPr/>
                    <a:lstStyle/>
                    <a:p>
                      <a:r>
                        <a:rPr lang="en-US" sz="2000" dirty="0" smtClean="0"/>
                        <a:t>Sagebrush/ </a:t>
                      </a:r>
                    </a:p>
                    <a:p>
                      <a:r>
                        <a:rPr lang="en-US" sz="2000" dirty="0" smtClean="0"/>
                        <a:t>Herbaceous</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0.04</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12062">
                <a:tc>
                  <a:txBody>
                    <a:bodyPr/>
                    <a:lstStyle/>
                    <a:p>
                      <a:r>
                        <a:rPr lang="en-US" sz="2000" dirty="0" smtClean="0"/>
                        <a:t>Bare Ground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53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7</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67</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0.21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6285">
                <a:tc>
                  <a:txBody>
                    <a:bodyPr/>
                    <a:lstStyle/>
                    <a:p>
                      <a:r>
                        <a:rPr lang="en-US" sz="2000" dirty="0" smtClean="0"/>
                        <a:t>Juniper Mix</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7</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4</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72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0.16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6285">
                <a:tc>
                  <a:txBody>
                    <a:bodyPr/>
                    <a:lstStyle/>
                    <a:p>
                      <a:r>
                        <a:rPr lang="en-US" sz="2000" dirty="0" smtClean="0"/>
                        <a:t>Mixed Forest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10</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108</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124</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0.12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80104">
                <a:tc>
                  <a:txBody>
                    <a:bodyPr/>
                    <a:lstStyle/>
                    <a:p>
                      <a:r>
                        <a:rPr lang="en-US" sz="2000" dirty="0" smtClean="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68</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69</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74</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115</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326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80104">
                <a:tc>
                  <a:txBody>
                    <a:bodyPr/>
                    <a:lstStyle/>
                    <a:p>
                      <a:r>
                        <a:rPr lang="en-US" sz="2000" dirty="0" err="1" smtClean="0"/>
                        <a:t>ErrorO</a:t>
                      </a:r>
                      <a:endParaRPr lang="en-US" sz="2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0.12</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0.23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0.19</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0.06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0.13</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712624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37623" y="507877"/>
            <a:ext cx="3566160" cy="670927"/>
          </a:xfrm>
        </p:spPr>
        <p:txBody>
          <a:bodyPr/>
          <a:lstStyle/>
          <a:p>
            <a:r>
              <a:rPr lang="en-US" dirty="0" smtClean="0"/>
              <a:t>Methods</a:t>
            </a:r>
            <a:endParaRPr lang="en-US" dirty="0"/>
          </a:p>
        </p:txBody>
      </p:sp>
      <p:sp>
        <p:nvSpPr>
          <p:cNvPr id="14" name="Text Placeholder 1"/>
          <p:cNvSpPr>
            <a:spLocks noGrp="1"/>
          </p:cNvSpPr>
          <p:nvPr>
            <p:ph type="body" sz="quarter" idx="11"/>
          </p:nvPr>
        </p:nvSpPr>
        <p:spPr>
          <a:xfrm>
            <a:off x="258981" y="1688983"/>
            <a:ext cx="2832327" cy="3832874"/>
          </a:xfrm>
        </p:spPr>
        <p:txBody>
          <a:bodyPr>
            <a:normAutofit/>
          </a:bodyPr>
          <a:lstStyle/>
          <a:p>
            <a:endParaRPr lang="en-US" sz="2200" dirty="0" smtClean="0"/>
          </a:p>
          <a:p>
            <a:pPr marL="342900" indent="-342900">
              <a:buClr>
                <a:schemeClr val="accent1"/>
              </a:buClr>
              <a:buFont typeface="Webdings" panose="05030102010509060703" pitchFamily="18" charset="2"/>
              <a:buChar char=""/>
            </a:pPr>
            <a:r>
              <a:rPr lang="en-US" dirty="0" smtClean="0"/>
              <a:t>Combines</a:t>
            </a:r>
          </a:p>
          <a:p>
            <a:pPr marL="1028700" lvl="1" indent="-342900">
              <a:buClr>
                <a:schemeClr val="accent1"/>
              </a:buClr>
              <a:buFont typeface="Webdings" panose="05030102010509060703" pitchFamily="18" charset="2"/>
              <a:buChar char=""/>
            </a:pPr>
            <a:r>
              <a:rPr lang="en-US" sz="2000" dirty="0" smtClean="0"/>
              <a:t>Classified fuel model</a:t>
            </a:r>
          </a:p>
          <a:p>
            <a:pPr marL="1028700" lvl="1" indent="-342900">
              <a:buClr>
                <a:schemeClr val="accent1"/>
              </a:buClr>
              <a:buFont typeface="Webdings" panose="05030102010509060703" pitchFamily="18" charset="2"/>
              <a:buChar char=""/>
            </a:pPr>
            <a:r>
              <a:rPr lang="en-US" sz="2000" dirty="0" smtClean="0"/>
              <a:t>Slope</a:t>
            </a:r>
          </a:p>
          <a:p>
            <a:pPr marL="1028700" lvl="1" indent="-342900">
              <a:buClr>
                <a:schemeClr val="accent1"/>
              </a:buClr>
              <a:buFont typeface="Webdings" panose="05030102010509060703" pitchFamily="18" charset="2"/>
              <a:buChar char=""/>
            </a:pPr>
            <a:r>
              <a:rPr lang="en-US" sz="2000" dirty="0" smtClean="0"/>
              <a:t>Aspect</a:t>
            </a:r>
          </a:p>
          <a:p>
            <a:pPr marL="1028700" lvl="1" indent="-342900">
              <a:buClr>
                <a:schemeClr val="accent1"/>
              </a:buClr>
              <a:buFont typeface="Webdings" panose="05030102010509060703" pitchFamily="18" charset="2"/>
              <a:buChar char=""/>
            </a:pPr>
            <a:r>
              <a:rPr lang="en-US" sz="2000" dirty="0" smtClean="0"/>
              <a:t>Communities at risk data</a:t>
            </a:r>
          </a:p>
        </p:txBody>
      </p:sp>
      <p:sp>
        <p:nvSpPr>
          <p:cNvPr id="15" name="Text Placeholder 1"/>
          <p:cNvSpPr txBox="1">
            <a:spLocks/>
          </p:cNvSpPr>
          <p:nvPr/>
        </p:nvSpPr>
        <p:spPr>
          <a:xfrm>
            <a:off x="537623" y="1178804"/>
            <a:ext cx="3593592" cy="7291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6" name="Text Placeholder 1"/>
          <p:cNvSpPr txBox="1">
            <a:spLocks/>
          </p:cNvSpPr>
          <p:nvPr/>
        </p:nvSpPr>
        <p:spPr>
          <a:xfrm>
            <a:off x="510191" y="1098014"/>
            <a:ext cx="3593592" cy="44534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smtClean="0"/>
              <a:t>Fire Severity Model</a:t>
            </a:r>
            <a:endParaRPr lang="en-US" i="1" dirty="0"/>
          </a:p>
        </p:txBody>
      </p:sp>
      <p:pic>
        <p:nvPicPr>
          <p:cNvPr id="18" name="Picture 17"/>
          <p:cNvPicPr>
            <a:picLocks noChangeAspect="1"/>
          </p:cNvPicPr>
          <p:nvPr/>
        </p:nvPicPr>
        <p:blipFill rotWithShape="1">
          <a:blip r:embed="rId3"/>
          <a:srcRect l="26406" t="31143" r="24290" b="22142"/>
          <a:stretch/>
        </p:blipFill>
        <p:spPr>
          <a:xfrm>
            <a:off x="2180492" y="5521857"/>
            <a:ext cx="1235947" cy="964642"/>
          </a:xfrm>
          <a:prstGeom prst="rect">
            <a:avLst/>
          </a:prstGeom>
        </p:spPr>
      </p:pic>
      <p:pic>
        <p:nvPicPr>
          <p:cNvPr id="2" name="Picture 1"/>
          <p:cNvPicPr>
            <a:picLocks noChangeAspect="1"/>
          </p:cNvPicPr>
          <p:nvPr/>
        </p:nvPicPr>
        <p:blipFill>
          <a:blip r:embed="rId4"/>
          <a:stretch>
            <a:fillRect/>
          </a:stretch>
        </p:blipFill>
        <p:spPr>
          <a:xfrm>
            <a:off x="3342518" y="606655"/>
            <a:ext cx="5271683" cy="5336945"/>
          </a:xfrm>
          <a:prstGeom prst="rect">
            <a:avLst/>
          </a:prstGeom>
        </p:spPr>
      </p:pic>
    </p:spTree>
    <p:extLst>
      <p:ext uri="{BB962C8B-B14F-4D97-AF65-F5344CB8AC3E}">
        <p14:creationId xmlns:p14="http://schemas.microsoft.com/office/powerpoint/2010/main" val="3660973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01909" y="178704"/>
            <a:ext cx="3566160" cy="1325880"/>
          </a:xfrm>
        </p:spPr>
        <p:txBody>
          <a:bodyPr/>
          <a:lstStyle/>
          <a:p>
            <a:r>
              <a:rPr lang="en-US" dirty="0" smtClean="0"/>
              <a:t>Methods</a:t>
            </a:r>
            <a:endParaRPr lang="en-US" dirty="0"/>
          </a:p>
        </p:txBody>
      </p:sp>
      <p:sp>
        <p:nvSpPr>
          <p:cNvPr id="22" name="Text Placeholder 21"/>
          <p:cNvSpPr>
            <a:spLocks noGrp="1"/>
          </p:cNvSpPr>
          <p:nvPr>
            <p:ph type="body" sz="quarter" idx="13"/>
          </p:nvPr>
        </p:nvSpPr>
        <p:spPr/>
        <p:txBody>
          <a:bodyPr/>
          <a:lstStyle/>
          <a:p>
            <a:endParaRPr lang="en-US"/>
          </a:p>
        </p:txBody>
      </p:sp>
      <p:grpSp>
        <p:nvGrpSpPr>
          <p:cNvPr id="7" name="Group 6"/>
          <p:cNvGrpSpPr/>
          <p:nvPr/>
        </p:nvGrpSpPr>
        <p:grpSpPr>
          <a:xfrm>
            <a:off x="4125219" y="893468"/>
            <a:ext cx="4880345" cy="5013707"/>
            <a:chOff x="4114800" y="615703"/>
            <a:chExt cx="4880345" cy="5013707"/>
          </a:xfrm>
        </p:grpSpPr>
        <p:grpSp>
          <p:nvGrpSpPr>
            <p:cNvPr id="8" name="Group 7"/>
            <p:cNvGrpSpPr/>
            <p:nvPr/>
          </p:nvGrpSpPr>
          <p:grpSpPr>
            <a:xfrm>
              <a:off x="4114800" y="615703"/>
              <a:ext cx="4880345" cy="5013707"/>
              <a:chOff x="4114800" y="615703"/>
              <a:chExt cx="4880345" cy="5013707"/>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615703"/>
                <a:ext cx="4880345" cy="5012644"/>
              </a:xfrm>
              <a:prstGeom prst="rect">
                <a:avLst/>
              </a:prstGeom>
            </p:spPr>
          </p:pic>
          <p:sp>
            <p:nvSpPr>
              <p:cNvPr id="19" name="Freeform 18"/>
              <p:cNvSpPr/>
              <p:nvPr/>
            </p:nvSpPr>
            <p:spPr>
              <a:xfrm>
                <a:off x="4376986" y="3787609"/>
                <a:ext cx="3449585" cy="1841801"/>
              </a:xfrm>
              <a:custGeom>
                <a:avLst/>
                <a:gdLst>
                  <a:gd name="connsiteX0" fmla="*/ 2539518 w 3449585"/>
                  <a:gd name="connsiteY0" fmla="*/ 0 h 1841801"/>
                  <a:gd name="connsiteX1" fmla="*/ 2847207 w 3449585"/>
                  <a:gd name="connsiteY1" fmla="*/ 429032 h 1841801"/>
                  <a:gd name="connsiteX2" fmla="*/ 3024887 w 3449585"/>
                  <a:gd name="connsiteY2" fmla="*/ 719386 h 1841801"/>
                  <a:gd name="connsiteX3" fmla="*/ 3193899 w 3449585"/>
                  <a:gd name="connsiteY3" fmla="*/ 1035743 h 1841801"/>
                  <a:gd name="connsiteX4" fmla="*/ 3271905 w 3449585"/>
                  <a:gd name="connsiteY4" fmla="*/ 1165752 h 1841801"/>
                  <a:gd name="connsiteX5" fmla="*/ 3328242 w 3449585"/>
                  <a:gd name="connsiteY5" fmla="*/ 1369434 h 1841801"/>
                  <a:gd name="connsiteX6" fmla="*/ 3449585 w 3449585"/>
                  <a:gd name="connsiteY6" fmla="*/ 1781130 h 1841801"/>
                  <a:gd name="connsiteX7" fmla="*/ 979405 w 3449585"/>
                  <a:gd name="connsiteY7" fmla="*/ 1824467 h 1841801"/>
                  <a:gd name="connsiteX8" fmla="*/ 4333 w 3449585"/>
                  <a:gd name="connsiteY8" fmla="*/ 1841801 h 1841801"/>
                  <a:gd name="connsiteX9" fmla="*/ 0 w 3449585"/>
                  <a:gd name="connsiteY9" fmla="*/ 1044410 h 1841801"/>
                  <a:gd name="connsiteX10" fmla="*/ 203681 w 3449585"/>
                  <a:gd name="connsiteY10" fmla="*/ 1031409 h 1841801"/>
                  <a:gd name="connsiteX11" fmla="*/ 208015 w 3449585"/>
                  <a:gd name="connsiteY11" fmla="*/ 962071 h 1841801"/>
                  <a:gd name="connsiteX12" fmla="*/ 242684 w 3449585"/>
                  <a:gd name="connsiteY12" fmla="*/ 957737 h 1841801"/>
                  <a:gd name="connsiteX13" fmla="*/ 238350 w 3449585"/>
                  <a:gd name="connsiteY13" fmla="*/ 905733 h 1841801"/>
                  <a:gd name="connsiteX14" fmla="*/ 238350 w 3449585"/>
                  <a:gd name="connsiteY14" fmla="*/ 888399 h 1841801"/>
                  <a:gd name="connsiteX15" fmla="*/ 303355 w 3449585"/>
                  <a:gd name="connsiteY15" fmla="*/ 875398 h 1841801"/>
                  <a:gd name="connsiteX16" fmla="*/ 307689 w 3449585"/>
                  <a:gd name="connsiteY16" fmla="*/ 806059 h 1841801"/>
                  <a:gd name="connsiteX17" fmla="*/ 325023 w 3449585"/>
                  <a:gd name="connsiteY17" fmla="*/ 788725 h 1841801"/>
                  <a:gd name="connsiteX18" fmla="*/ 346692 w 3449585"/>
                  <a:gd name="connsiteY18" fmla="*/ 814727 h 1841801"/>
                  <a:gd name="connsiteX19" fmla="*/ 359693 w 3449585"/>
                  <a:gd name="connsiteY19" fmla="*/ 840728 h 1841801"/>
                  <a:gd name="connsiteX20" fmla="*/ 411696 w 3449585"/>
                  <a:gd name="connsiteY20" fmla="*/ 840728 h 1841801"/>
                  <a:gd name="connsiteX21" fmla="*/ 416030 w 3449585"/>
                  <a:gd name="connsiteY21" fmla="*/ 810393 h 1841801"/>
                  <a:gd name="connsiteX22" fmla="*/ 437698 w 3449585"/>
                  <a:gd name="connsiteY22" fmla="*/ 806059 h 1841801"/>
                  <a:gd name="connsiteX23" fmla="*/ 442032 w 3449585"/>
                  <a:gd name="connsiteY23" fmla="*/ 728054 h 1841801"/>
                  <a:gd name="connsiteX24" fmla="*/ 442032 w 3449585"/>
                  <a:gd name="connsiteY24" fmla="*/ 702052 h 1841801"/>
                  <a:gd name="connsiteX25" fmla="*/ 468034 w 3449585"/>
                  <a:gd name="connsiteY25" fmla="*/ 697718 h 1841801"/>
                  <a:gd name="connsiteX26" fmla="*/ 507037 w 3449585"/>
                  <a:gd name="connsiteY26" fmla="*/ 710719 h 1841801"/>
                  <a:gd name="connsiteX27" fmla="*/ 546040 w 3449585"/>
                  <a:gd name="connsiteY27" fmla="*/ 706385 h 1841801"/>
                  <a:gd name="connsiteX28" fmla="*/ 572041 w 3449585"/>
                  <a:gd name="connsiteY28" fmla="*/ 689051 h 1841801"/>
                  <a:gd name="connsiteX29" fmla="*/ 606711 w 3449585"/>
                  <a:gd name="connsiteY29" fmla="*/ 697718 h 1841801"/>
                  <a:gd name="connsiteX30" fmla="*/ 637046 w 3449585"/>
                  <a:gd name="connsiteY30" fmla="*/ 684717 h 1841801"/>
                  <a:gd name="connsiteX31" fmla="*/ 684716 w 3449585"/>
                  <a:gd name="connsiteY31" fmla="*/ 654382 h 1841801"/>
                  <a:gd name="connsiteX32" fmla="*/ 723719 w 3449585"/>
                  <a:gd name="connsiteY32" fmla="*/ 637047 h 1841801"/>
                  <a:gd name="connsiteX33" fmla="*/ 736720 w 3449585"/>
                  <a:gd name="connsiteY33" fmla="*/ 619712 h 1841801"/>
                  <a:gd name="connsiteX34" fmla="*/ 745387 w 3449585"/>
                  <a:gd name="connsiteY34" fmla="*/ 520038 h 1841801"/>
                  <a:gd name="connsiteX35" fmla="*/ 775723 w 3449585"/>
                  <a:gd name="connsiteY35" fmla="*/ 507037 h 1841801"/>
                  <a:gd name="connsiteX36" fmla="*/ 823393 w 3449585"/>
                  <a:gd name="connsiteY36" fmla="*/ 485369 h 1841801"/>
                  <a:gd name="connsiteX37" fmla="*/ 858062 w 3449585"/>
                  <a:gd name="connsiteY37" fmla="*/ 468035 h 1841801"/>
                  <a:gd name="connsiteX38" fmla="*/ 858062 w 3449585"/>
                  <a:gd name="connsiteY38" fmla="*/ 329358 h 1841801"/>
                  <a:gd name="connsiteX39" fmla="*/ 836394 w 3449585"/>
                  <a:gd name="connsiteY39" fmla="*/ 312023 h 1841801"/>
                  <a:gd name="connsiteX40" fmla="*/ 827727 w 3449585"/>
                  <a:gd name="connsiteY40" fmla="*/ 216683 h 1841801"/>
                  <a:gd name="connsiteX41" fmla="*/ 801725 w 3449585"/>
                  <a:gd name="connsiteY41" fmla="*/ 199348 h 1841801"/>
                  <a:gd name="connsiteX42" fmla="*/ 788724 w 3449585"/>
                  <a:gd name="connsiteY42" fmla="*/ 34670 h 1841801"/>
                  <a:gd name="connsiteX43" fmla="*/ 2539518 w 3449585"/>
                  <a:gd name="connsiteY43" fmla="*/ 0 h 1841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49585" h="1841801">
                    <a:moveTo>
                      <a:pt x="2539518" y="0"/>
                    </a:moveTo>
                    <a:lnTo>
                      <a:pt x="2847207" y="429032"/>
                    </a:lnTo>
                    <a:lnTo>
                      <a:pt x="3024887" y="719386"/>
                    </a:lnTo>
                    <a:lnTo>
                      <a:pt x="3193899" y="1035743"/>
                    </a:lnTo>
                    <a:lnTo>
                      <a:pt x="3271905" y="1165752"/>
                    </a:lnTo>
                    <a:lnTo>
                      <a:pt x="3328242" y="1369434"/>
                    </a:lnTo>
                    <a:lnTo>
                      <a:pt x="3449585" y="1781130"/>
                    </a:lnTo>
                    <a:lnTo>
                      <a:pt x="979405" y="1824467"/>
                    </a:lnTo>
                    <a:lnTo>
                      <a:pt x="4333" y="1841801"/>
                    </a:lnTo>
                    <a:cubicBezTo>
                      <a:pt x="2889" y="1576004"/>
                      <a:pt x="1444" y="1310207"/>
                      <a:pt x="0" y="1044410"/>
                    </a:cubicBezTo>
                    <a:lnTo>
                      <a:pt x="203681" y="1031409"/>
                    </a:lnTo>
                    <a:lnTo>
                      <a:pt x="208015" y="962071"/>
                    </a:lnTo>
                    <a:lnTo>
                      <a:pt x="242684" y="957737"/>
                    </a:lnTo>
                    <a:lnTo>
                      <a:pt x="238350" y="905733"/>
                    </a:lnTo>
                    <a:lnTo>
                      <a:pt x="238350" y="888399"/>
                    </a:lnTo>
                    <a:lnTo>
                      <a:pt x="303355" y="875398"/>
                    </a:lnTo>
                    <a:lnTo>
                      <a:pt x="307689" y="806059"/>
                    </a:lnTo>
                    <a:lnTo>
                      <a:pt x="325023" y="788725"/>
                    </a:lnTo>
                    <a:lnTo>
                      <a:pt x="346692" y="814727"/>
                    </a:lnTo>
                    <a:lnTo>
                      <a:pt x="359693" y="840728"/>
                    </a:lnTo>
                    <a:lnTo>
                      <a:pt x="411696" y="840728"/>
                    </a:lnTo>
                    <a:lnTo>
                      <a:pt x="416030" y="810393"/>
                    </a:lnTo>
                    <a:lnTo>
                      <a:pt x="437698" y="806059"/>
                    </a:lnTo>
                    <a:lnTo>
                      <a:pt x="442032" y="728054"/>
                    </a:lnTo>
                    <a:lnTo>
                      <a:pt x="442032" y="702052"/>
                    </a:lnTo>
                    <a:lnTo>
                      <a:pt x="468034" y="697718"/>
                    </a:lnTo>
                    <a:lnTo>
                      <a:pt x="507037" y="710719"/>
                    </a:lnTo>
                    <a:lnTo>
                      <a:pt x="546040" y="706385"/>
                    </a:lnTo>
                    <a:lnTo>
                      <a:pt x="572041" y="689051"/>
                    </a:lnTo>
                    <a:lnTo>
                      <a:pt x="606711" y="697718"/>
                    </a:lnTo>
                    <a:lnTo>
                      <a:pt x="637046" y="684717"/>
                    </a:lnTo>
                    <a:lnTo>
                      <a:pt x="684716" y="654382"/>
                    </a:lnTo>
                    <a:lnTo>
                      <a:pt x="723719" y="637047"/>
                    </a:lnTo>
                    <a:lnTo>
                      <a:pt x="736720" y="619712"/>
                    </a:lnTo>
                    <a:lnTo>
                      <a:pt x="745387" y="520038"/>
                    </a:lnTo>
                    <a:lnTo>
                      <a:pt x="775723" y="507037"/>
                    </a:lnTo>
                    <a:lnTo>
                      <a:pt x="823393" y="485369"/>
                    </a:lnTo>
                    <a:lnTo>
                      <a:pt x="858062" y="468035"/>
                    </a:lnTo>
                    <a:lnTo>
                      <a:pt x="858062" y="329358"/>
                    </a:lnTo>
                    <a:lnTo>
                      <a:pt x="836394" y="312023"/>
                    </a:lnTo>
                    <a:lnTo>
                      <a:pt x="827727" y="216683"/>
                    </a:lnTo>
                    <a:lnTo>
                      <a:pt x="801725" y="199348"/>
                    </a:lnTo>
                    <a:lnTo>
                      <a:pt x="788724" y="34670"/>
                    </a:lnTo>
                    <a:lnTo>
                      <a:pt x="2539518" y="0"/>
                    </a:lnTo>
                    <a:close/>
                  </a:path>
                </a:pathLst>
              </a:custGeom>
              <a:solidFill>
                <a:srgbClr val="FF0000">
                  <a:alpha val="36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6101778" y="986195"/>
              <a:ext cx="2085941" cy="4155038"/>
              <a:chOff x="6101778" y="986195"/>
              <a:chExt cx="2085941" cy="4155038"/>
            </a:xfrm>
          </p:grpSpPr>
          <p:sp>
            <p:nvSpPr>
              <p:cNvPr id="10" name="TextBox 9"/>
              <p:cNvSpPr txBox="1"/>
              <p:nvPr/>
            </p:nvSpPr>
            <p:spPr>
              <a:xfrm>
                <a:off x="6951483" y="1099861"/>
                <a:ext cx="1236236" cy="253916"/>
              </a:xfrm>
              <a:prstGeom prst="rect">
                <a:avLst/>
              </a:prstGeom>
              <a:solidFill>
                <a:schemeClr val="bg2">
                  <a:lumMod val="95000"/>
                  <a:alpha val="66000"/>
                </a:schemeClr>
              </a:solidFill>
            </p:spPr>
            <p:txBody>
              <a:bodyPr wrap="none" rtlCol="0">
                <a:spAutoFit/>
              </a:bodyPr>
              <a:lstStyle/>
              <a:p>
                <a:r>
                  <a:rPr lang="en-US" sz="1050" dirty="0" smtClean="0">
                    <a:solidFill>
                      <a:schemeClr val="tx1">
                        <a:lumMod val="50000"/>
                      </a:schemeClr>
                    </a:solidFill>
                  </a:rPr>
                  <a:t>Pocatello Creek</a:t>
                </a:r>
                <a:endParaRPr lang="en-US" sz="1050" dirty="0">
                  <a:solidFill>
                    <a:schemeClr val="tx1">
                      <a:lumMod val="50000"/>
                    </a:schemeClr>
                  </a:solidFill>
                </a:endParaRPr>
              </a:p>
            </p:txBody>
          </p:sp>
          <p:sp>
            <p:nvSpPr>
              <p:cNvPr id="11" name="TextBox 10"/>
              <p:cNvSpPr txBox="1"/>
              <p:nvPr/>
            </p:nvSpPr>
            <p:spPr>
              <a:xfrm>
                <a:off x="6216078" y="4814018"/>
                <a:ext cx="766557" cy="253916"/>
              </a:xfrm>
              <a:prstGeom prst="rect">
                <a:avLst/>
              </a:prstGeom>
              <a:solidFill>
                <a:schemeClr val="bg2">
                  <a:lumMod val="95000"/>
                  <a:alpha val="66000"/>
                </a:schemeClr>
              </a:solidFill>
            </p:spPr>
            <p:txBody>
              <a:bodyPr wrap="none" rtlCol="0">
                <a:spAutoFit/>
              </a:bodyPr>
              <a:lstStyle/>
              <a:p>
                <a:r>
                  <a:rPr lang="en-US" sz="1050" dirty="0" smtClean="0">
                    <a:solidFill>
                      <a:schemeClr val="tx1">
                        <a:lumMod val="50000"/>
                      </a:schemeClr>
                    </a:solidFill>
                  </a:rPr>
                  <a:t>Holbrook</a:t>
                </a:r>
                <a:endParaRPr lang="en-US" sz="1050" dirty="0">
                  <a:solidFill>
                    <a:schemeClr val="tx1">
                      <a:lumMod val="50000"/>
                    </a:schemeClr>
                  </a:solidFill>
                </a:endParaRPr>
              </a:p>
            </p:txBody>
          </p:sp>
          <p:sp>
            <p:nvSpPr>
              <p:cNvPr id="12" name="Oval 11"/>
              <p:cNvSpPr/>
              <p:nvPr/>
            </p:nvSpPr>
            <p:spPr>
              <a:xfrm>
                <a:off x="6837183" y="986195"/>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101778" y="5017408"/>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158928" y="3938522"/>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83342" y="4028010"/>
                <a:ext cx="585417" cy="253916"/>
              </a:xfrm>
              <a:prstGeom prst="rect">
                <a:avLst/>
              </a:prstGeom>
              <a:solidFill>
                <a:schemeClr val="bg2">
                  <a:lumMod val="95000"/>
                  <a:alpha val="66000"/>
                </a:schemeClr>
              </a:solidFill>
            </p:spPr>
            <p:txBody>
              <a:bodyPr wrap="none" rtlCol="0">
                <a:spAutoFit/>
              </a:bodyPr>
              <a:lstStyle/>
              <a:p>
                <a:r>
                  <a:rPr lang="en-US" sz="1050" dirty="0" err="1" smtClean="0">
                    <a:solidFill>
                      <a:schemeClr val="tx1">
                        <a:lumMod val="50000"/>
                      </a:schemeClr>
                    </a:solidFill>
                  </a:rPr>
                  <a:t>Arbon</a:t>
                </a:r>
                <a:endParaRPr lang="en-US" sz="1050" dirty="0">
                  <a:solidFill>
                    <a:schemeClr val="tx1">
                      <a:lumMod val="50000"/>
                    </a:schemeClr>
                  </a:solidFill>
                </a:endParaRPr>
              </a:p>
            </p:txBody>
          </p:sp>
          <p:sp>
            <p:nvSpPr>
              <p:cNvPr id="16" name="TextBox 15"/>
              <p:cNvSpPr txBox="1"/>
              <p:nvPr/>
            </p:nvSpPr>
            <p:spPr>
              <a:xfrm>
                <a:off x="7599153" y="1543666"/>
                <a:ext cx="579005" cy="253916"/>
              </a:xfrm>
              <a:prstGeom prst="rect">
                <a:avLst/>
              </a:prstGeom>
              <a:solidFill>
                <a:schemeClr val="bg2">
                  <a:lumMod val="95000"/>
                  <a:alpha val="66000"/>
                </a:schemeClr>
              </a:solidFill>
            </p:spPr>
            <p:txBody>
              <a:bodyPr wrap="none" rtlCol="0">
                <a:spAutoFit/>
              </a:bodyPr>
              <a:lstStyle/>
              <a:p>
                <a:r>
                  <a:rPr lang="en-US" sz="1050" dirty="0" err="1" smtClean="0">
                    <a:solidFill>
                      <a:schemeClr val="tx1">
                        <a:lumMod val="50000"/>
                      </a:schemeClr>
                    </a:solidFill>
                  </a:rPr>
                  <a:t>Inkom</a:t>
                </a:r>
                <a:endParaRPr lang="en-US" sz="1050" dirty="0">
                  <a:solidFill>
                    <a:schemeClr val="tx1">
                      <a:lumMod val="50000"/>
                    </a:schemeClr>
                  </a:solidFill>
                </a:endParaRPr>
              </a:p>
            </p:txBody>
          </p:sp>
          <p:sp>
            <p:nvSpPr>
              <p:cNvPr id="17" name="Oval 16"/>
              <p:cNvSpPr/>
              <p:nvPr/>
            </p:nvSpPr>
            <p:spPr>
              <a:xfrm>
                <a:off x="7484853" y="1412222"/>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Text Placeholder 1"/>
          <p:cNvSpPr txBox="1">
            <a:spLocks/>
          </p:cNvSpPr>
          <p:nvPr/>
        </p:nvSpPr>
        <p:spPr>
          <a:xfrm>
            <a:off x="521208" y="1549821"/>
            <a:ext cx="4142636" cy="4849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smtClean="0"/>
              <a:t>Object Based Image Analysis</a:t>
            </a:r>
            <a:endParaRPr lang="en-US" i="1" dirty="0"/>
          </a:p>
        </p:txBody>
      </p:sp>
      <p:sp>
        <p:nvSpPr>
          <p:cNvPr id="26" name="Text Placeholder 1"/>
          <p:cNvSpPr>
            <a:spLocks noGrp="1"/>
          </p:cNvSpPr>
          <p:nvPr>
            <p:ph type="body" sz="quarter" idx="11"/>
          </p:nvPr>
        </p:nvSpPr>
        <p:spPr>
          <a:xfrm>
            <a:off x="474477" y="1948389"/>
            <a:ext cx="3593592" cy="3971843"/>
          </a:xfrm>
        </p:spPr>
        <p:txBody>
          <a:bodyPr>
            <a:normAutofit/>
          </a:bodyPr>
          <a:lstStyle/>
          <a:p>
            <a:pPr marL="342900" lvl="0" indent="-342900">
              <a:buClr>
                <a:schemeClr val="accent1"/>
              </a:buClr>
              <a:buFont typeface="Webdings" panose="05030102010509060703" pitchFamily="18" charset="2"/>
              <a:buChar char=""/>
            </a:pPr>
            <a:r>
              <a:rPr lang="en-US" dirty="0" smtClean="0"/>
              <a:t>The </a:t>
            </a:r>
            <a:r>
              <a:rPr lang="en-US" dirty="0"/>
              <a:t>southern portion was isolated to calculate juniper density. </a:t>
            </a:r>
            <a:endParaRPr lang="en-US" dirty="0" smtClean="0"/>
          </a:p>
          <a:p>
            <a:pPr marL="342900" lvl="0" indent="-342900">
              <a:buClr>
                <a:schemeClr val="accent1"/>
              </a:buClr>
              <a:buFont typeface="Webdings" panose="05030102010509060703" pitchFamily="18" charset="2"/>
              <a:buChar char=""/>
            </a:pPr>
            <a:r>
              <a:rPr lang="en-US" dirty="0" smtClean="0"/>
              <a:t>1 meter approach </a:t>
            </a:r>
          </a:p>
          <a:p>
            <a:pPr marL="342900" lvl="0" indent="-342900">
              <a:buClr>
                <a:schemeClr val="accent1"/>
              </a:buClr>
              <a:buFont typeface="Webdings" panose="05030102010509060703" pitchFamily="18" charset="2"/>
              <a:buChar char=""/>
            </a:pPr>
            <a:r>
              <a:rPr lang="en-US" dirty="0" smtClean="0"/>
              <a:t>Calculates phase I,II,III</a:t>
            </a:r>
            <a:endParaRPr lang="en-US" dirty="0"/>
          </a:p>
          <a:p>
            <a:pPr marL="342900" indent="-342900">
              <a:buClr>
                <a:schemeClr val="accent1"/>
              </a:buClr>
              <a:buFont typeface="Webdings" panose="05030102010509060703" pitchFamily="18" charset="2"/>
              <a:buChar char=""/>
            </a:pPr>
            <a:endParaRPr lang="en-US" dirty="0"/>
          </a:p>
        </p:txBody>
      </p:sp>
    </p:spTree>
    <p:extLst>
      <p:ext uri="{BB962C8B-B14F-4D97-AF65-F5344CB8AC3E}">
        <p14:creationId xmlns:p14="http://schemas.microsoft.com/office/powerpoint/2010/main" val="1524673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31399" y="1748959"/>
            <a:ext cx="2791201" cy="3971843"/>
          </a:xfrm>
        </p:spPr>
        <p:txBody>
          <a:bodyPr>
            <a:normAutofit/>
          </a:bodyPr>
          <a:lstStyle/>
          <a:p>
            <a:r>
              <a:rPr lang="en-US" sz="2200" dirty="0" smtClean="0"/>
              <a:t>Polygons were created in using;</a:t>
            </a:r>
          </a:p>
          <a:p>
            <a:pPr marL="342900" indent="-342900">
              <a:buClr>
                <a:schemeClr val="accent1"/>
              </a:buClr>
              <a:buFont typeface="Webdings" panose="05030102010509060703" pitchFamily="18" charset="2"/>
              <a:buChar char=""/>
            </a:pPr>
            <a:r>
              <a:rPr lang="en-US" dirty="0" smtClean="0"/>
              <a:t> 2011 NAIP imagery with a </a:t>
            </a:r>
            <a:r>
              <a:rPr lang="en-US" dirty="0"/>
              <a:t>1</a:t>
            </a:r>
            <a:r>
              <a:rPr lang="en-US" dirty="0" smtClean="0"/>
              <a:t> meter resolution</a:t>
            </a:r>
          </a:p>
          <a:p>
            <a:pPr marL="342900" indent="-342900">
              <a:buClr>
                <a:schemeClr val="accent1"/>
              </a:buClr>
              <a:buFont typeface="Webdings" panose="05030102010509060703" pitchFamily="18" charset="2"/>
              <a:buChar char=""/>
            </a:pPr>
            <a:r>
              <a:rPr lang="en-US" dirty="0" smtClean="0"/>
              <a:t>Remote Sensing Applications Center (RSAC) data was used identify known juniper dominant areas</a:t>
            </a:r>
            <a:endParaRPr lang="en-US" dirty="0"/>
          </a:p>
        </p:txBody>
      </p:sp>
      <p:sp>
        <p:nvSpPr>
          <p:cNvPr id="3" name="Text Placeholder 2"/>
          <p:cNvSpPr>
            <a:spLocks noGrp="1"/>
          </p:cNvSpPr>
          <p:nvPr>
            <p:ph type="body" sz="quarter" idx="10"/>
          </p:nvPr>
        </p:nvSpPr>
        <p:spPr>
          <a:xfrm>
            <a:off x="231399" y="438538"/>
            <a:ext cx="3566160" cy="669005"/>
          </a:xfrm>
        </p:spPr>
        <p:txBody>
          <a:bodyPr/>
          <a:lstStyle/>
          <a:p>
            <a:r>
              <a:rPr lang="en-US" dirty="0" smtClean="0"/>
              <a:t>Methods</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3655925835"/>
              </p:ext>
            </p:extLst>
          </p:nvPr>
        </p:nvGraphicFramePr>
        <p:xfrm>
          <a:off x="3295517" y="3923460"/>
          <a:ext cx="5086482" cy="2552329"/>
        </p:xfrm>
        <a:graphic>
          <a:graphicData uri="http://schemas.openxmlformats.org/drawingml/2006/table">
            <a:tbl>
              <a:tblPr firstRow="1" bandRow="1">
                <a:tableStyleId>{5C22544A-7EE6-4342-B048-85BDC9FD1C3A}</a:tableStyleId>
              </a:tblPr>
              <a:tblGrid>
                <a:gridCol w="1695494"/>
                <a:gridCol w="1695494"/>
                <a:gridCol w="1695494"/>
              </a:tblGrid>
              <a:tr h="361122">
                <a:tc>
                  <a:txBody>
                    <a:bodyPr/>
                    <a:lstStyle/>
                    <a:p>
                      <a:r>
                        <a:rPr lang="en-US" dirty="0" smtClean="0"/>
                        <a:t>Vegetation Type</a:t>
                      </a:r>
                      <a:endParaRPr lang="en-US" dirty="0"/>
                    </a:p>
                  </a:txBody>
                  <a:tcPr/>
                </a:tc>
                <a:tc>
                  <a:txBody>
                    <a:bodyPr/>
                    <a:lstStyle/>
                    <a:p>
                      <a:r>
                        <a:rPr lang="en-US" dirty="0" smtClean="0"/>
                        <a:t>Training points</a:t>
                      </a:r>
                      <a:endParaRPr lang="en-US" dirty="0"/>
                    </a:p>
                  </a:txBody>
                  <a:tcPr/>
                </a:tc>
                <a:tc>
                  <a:txBody>
                    <a:bodyPr/>
                    <a:lstStyle/>
                    <a:p>
                      <a:r>
                        <a:rPr lang="en-US" baseline="0" dirty="0" smtClean="0"/>
                        <a:t>Validation Points</a:t>
                      </a:r>
                      <a:endParaRPr lang="en-US" dirty="0"/>
                    </a:p>
                  </a:txBody>
                  <a:tcPr/>
                </a:tc>
              </a:tr>
              <a:tr h="449209">
                <a:tc>
                  <a:txBody>
                    <a:bodyPr/>
                    <a:lstStyle/>
                    <a:p>
                      <a:r>
                        <a:rPr lang="en-US" dirty="0" smtClean="0"/>
                        <a:t>Juniper</a:t>
                      </a:r>
                      <a:endParaRPr lang="en-US" dirty="0"/>
                    </a:p>
                  </a:txBody>
                  <a:tcPr/>
                </a:tc>
                <a:tc>
                  <a:txBody>
                    <a:bodyPr/>
                    <a:lstStyle/>
                    <a:p>
                      <a:pPr algn="l"/>
                      <a:r>
                        <a:rPr lang="en-US" dirty="0" smtClean="0"/>
                        <a:t>180</a:t>
                      </a:r>
                      <a:endParaRPr lang="en-US" dirty="0"/>
                    </a:p>
                  </a:txBody>
                  <a:tcPr/>
                </a:tc>
                <a:tc>
                  <a:txBody>
                    <a:bodyPr/>
                    <a:lstStyle/>
                    <a:p>
                      <a:pPr algn="l"/>
                      <a:r>
                        <a:rPr lang="en-US" dirty="0" smtClean="0"/>
                        <a:t>120</a:t>
                      </a:r>
                      <a:endParaRPr lang="en-US" dirty="0"/>
                    </a:p>
                  </a:txBody>
                  <a:tcPr/>
                </a:tc>
              </a:tr>
              <a:tr h="361122">
                <a:tc>
                  <a:txBody>
                    <a:bodyPr/>
                    <a:lstStyle/>
                    <a:p>
                      <a:r>
                        <a:rPr lang="en-US" dirty="0" smtClean="0"/>
                        <a:t>Bare ground</a:t>
                      </a:r>
                      <a:endParaRPr lang="en-US" dirty="0"/>
                    </a:p>
                  </a:txBody>
                  <a:tcPr/>
                </a:tc>
                <a:tc>
                  <a:txBody>
                    <a:bodyPr/>
                    <a:lstStyle/>
                    <a:p>
                      <a:pPr algn="l"/>
                      <a:r>
                        <a:rPr lang="en-US" dirty="0" smtClean="0"/>
                        <a:t>180</a:t>
                      </a:r>
                      <a:endParaRPr lang="en-US" dirty="0"/>
                    </a:p>
                  </a:txBody>
                  <a:tcPr/>
                </a:tc>
                <a:tc>
                  <a:txBody>
                    <a:bodyPr/>
                    <a:lstStyle/>
                    <a:p>
                      <a:pPr algn="l"/>
                      <a:r>
                        <a:rPr lang="en-US" dirty="0" smtClean="0"/>
                        <a:t>120</a:t>
                      </a:r>
                      <a:endParaRPr lang="en-US" dirty="0"/>
                    </a:p>
                  </a:txBody>
                  <a:tcPr/>
                </a:tc>
              </a:tr>
              <a:tr h="361122">
                <a:tc>
                  <a:txBody>
                    <a:bodyPr/>
                    <a:lstStyle/>
                    <a:p>
                      <a:r>
                        <a:rPr lang="en-US" dirty="0" smtClean="0"/>
                        <a:t>Sagebrush</a:t>
                      </a:r>
                      <a:endParaRPr lang="en-US" dirty="0"/>
                    </a:p>
                  </a:txBody>
                  <a:tcPr/>
                </a:tc>
                <a:tc>
                  <a:txBody>
                    <a:bodyPr/>
                    <a:lstStyle/>
                    <a:p>
                      <a:pPr algn="l"/>
                      <a:r>
                        <a:rPr lang="en-US" dirty="0" smtClean="0"/>
                        <a:t>180</a:t>
                      </a:r>
                      <a:endParaRPr lang="en-US" dirty="0"/>
                    </a:p>
                  </a:txBody>
                  <a:tcPr/>
                </a:tc>
                <a:tc>
                  <a:txBody>
                    <a:bodyPr/>
                    <a:lstStyle/>
                    <a:p>
                      <a:pPr algn="l"/>
                      <a:r>
                        <a:rPr lang="en-US" dirty="0" smtClean="0"/>
                        <a:t>120</a:t>
                      </a:r>
                      <a:endParaRPr lang="en-US" dirty="0"/>
                    </a:p>
                  </a:txBody>
                  <a:tcPr/>
                </a:tc>
              </a:tr>
              <a:tr h="361122">
                <a:tc>
                  <a:txBody>
                    <a:bodyPr/>
                    <a:lstStyle/>
                    <a:p>
                      <a:r>
                        <a:rPr lang="en-US" dirty="0" smtClean="0"/>
                        <a:t>Mixed Forest</a:t>
                      </a:r>
                      <a:endParaRPr lang="en-US" dirty="0"/>
                    </a:p>
                  </a:txBody>
                  <a:tcPr/>
                </a:tc>
                <a:tc>
                  <a:txBody>
                    <a:bodyPr/>
                    <a:lstStyle/>
                    <a:p>
                      <a:pPr algn="l"/>
                      <a:r>
                        <a:rPr lang="en-US" dirty="0" smtClean="0"/>
                        <a:t>180</a:t>
                      </a:r>
                      <a:endParaRPr lang="en-US" dirty="0"/>
                    </a:p>
                  </a:txBody>
                  <a:tcPr/>
                </a:tc>
                <a:tc>
                  <a:txBody>
                    <a:bodyPr/>
                    <a:lstStyle/>
                    <a:p>
                      <a:pPr algn="l"/>
                      <a:r>
                        <a:rPr lang="en-US" dirty="0" smtClean="0"/>
                        <a:t>120</a:t>
                      </a:r>
                      <a:endParaRPr lang="en-US" dirty="0"/>
                    </a:p>
                  </a:txBody>
                  <a:tcPr/>
                </a:tc>
              </a:tr>
              <a:tr h="361122">
                <a:tc>
                  <a:txBody>
                    <a:bodyPr/>
                    <a:lstStyle/>
                    <a:p>
                      <a:r>
                        <a:rPr lang="en-US" dirty="0" smtClean="0"/>
                        <a:t>Shadows</a:t>
                      </a:r>
                      <a:endParaRPr lang="en-US" dirty="0"/>
                    </a:p>
                  </a:txBody>
                  <a:tcPr/>
                </a:tc>
                <a:tc>
                  <a:txBody>
                    <a:bodyPr/>
                    <a:lstStyle/>
                    <a:p>
                      <a:pPr algn="l"/>
                      <a:r>
                        <a:rPr lang="en-US" dirty="0" smtClean="0"/>
                        <a:t>180</a:t>
                      </a:r>
                      <a:endParaRPr lang="en-US" dirty="0"/>
                    </a:p>
                  </a:txBody>
                  <a:tcPr/>
                </a:tc>
                <a:tc>
                  <a:txBody>
                    <a:bodyPr/>
                    <a:lstStyle/>
                    <a:p>
                      <a:pPr algn="l"/>
                      <a:r>
                        <a:rPr lang="en-US" dirty="0" smtClean="0"/>
                        <a:t>120</a:t>
                      </a:r>
                      <a:endParaRPr lang="en-US" dirty="0"/>
                    </a:p>
                  </a:txBody>
                  <a:tcPr/>
                </a:tc>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519" y="249959"/>
            <a:ext cx="5848481" cy="3484922"/>
          </a:xfrm>
          <a:prstGeom prst="rect">
            <a:avLst/>
          </a:prstGeom>
        </p:spPr>
      </p:pic>
      <p:sp>
        <p:nvSpPr>
          <p:cNvPr id="7" name="TextBox 6"/>
          <p:cNvSpPr txBox="1"/>
          <p:nvPr/>
        </p:nvSpPr>
        <p:spPr>
          <a:xfrm>
            <a:off x="231399" y="965735"/>
            <a:ext cx="3999407" cy="707886"/>
          </a:xfrm>
          <a:prstGeom prst="rect">
            <a:avLst/>
          </a:prstGeom>
          <a:noFill/>
        </p:spPr>
        <p:txBody>
          <a:bodyPr wrap="square" rtlCol="0">
            <a:spAutoFit/>
          </a:bodyPr>
          <a:lstStyle/>
          <a:p>
            <a:r>
              <a:rPr lang="en-US" sz="2000" i="1" dirty="0" smtClean="0"/>
              <a:t>Object-based image analysis</a:t>
            </a:r>
          </a:p>
          <a:p>
            <a:r>
              <a:rPr lang="en-US" sz="2000" i="1" dirty="0" smtClean="0"/>
              <a:t>Training and Validation sites</a:t>
            </a:r>
            <a:endParaRPr lang="en-US" sz="2000" i="1" dirty="0"/>
          </a:p>
        </p:txBody>
      </p:sp>
    </p:spTree>
    <p:extLst>
      <p:ext uri="{BB962C8B-B14F-4D97-AF65-F5344CB8AC3E}">
        <p14:creationId xmlns:p14="http://schemas.microsoft.com/office/powerpoint/2010/main" val="17842419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6091" y="1219260"/>
            <a:ext cx="2146105" cy="5065281"/>
          </a:xfrm>
        </p:spPr>
        <p:txBody>
          <a:bodyPr>
            <a:normAutofit/>
          </a:bodyPr>
          <a:lstStyle/>
          <a:p>
            <a:pPr marL="342900" indent="-342900">
              <a:buClr>
                <a:schemeClr val="accent1"/>
              </a:buClr>
              <a:buFont typeface="Webdings" panose="05030102010509060703" pitchFamily="18" charset="2"/>
              <a:buChar char=""/>
            </a:pPr>
            <a:r>
              <a:rPr lang="en-US" dirty="0" smtClean="0"/>
              <a:t>Segmented raster was created and compared to the different bands to determine highest variance. </a:t>
            </a:r>
          </a:p>
          <a:p>
            <a:pPr marL="342900" indent="-342900">
              <a:buClr>
                <a:schemeClr val="accent1"/>
              </a:buClr>
              <a:buFont typeface="Webdings" panose="05030102010509060703" pitchFamily="18" charset="2"/>
              <a:buChar char=""/>
            </a:pPr>
            <a:r>
              <a:rPr lang="en-US" dirty="0" smtClean="0"/>
              <a:t>Maximum Likelihood classification was used to complete classification</a:t>
            </a:r>
            <a:endParaRPr lang="en-US" dirty="0"/>
          </a:p>
        </p:txBody>
      </p:sp>
      <p:sp>
        <p:nvSpPr>
          <p:cNvPr id="3" name="Text Placeholder 2"/>
          <p:cNvSpPr>
            <a:spLocks noGrp="1"/>
          </p:cNvSpPr>
          <p:nvPr>
            <p:ph type="body" sz="quarter" idx="10"/>
          </p:nvPr>
        </p:nvSpPr>
        <p:spPr>
          <a:xfrm>
            <a:off x="3129788" y="163830"/>
            <a:ext cx="3566160" cy="655320"/>
          </a:xfrm>
        </p:spPr>
        <p:txBody>
          <a:bodyPr/>
          <a:lstStyle/>
          <a:p>
            <a:r>
              <a:rPr lang="en-US" dirty="0" smtClean="0"/>
              <a:t>Methods</a:t>
            </a:r>
            <a:endParaRPr lang="en-US" dirty="0"/>
          </a:p>
        </p:txBody>
      </p:sp>
      <p:sp>
        <p:nvSpPr>
          <p:cNvPr id="6" name="TextBox 5"/>
          <p:cNvSpPr txBox="1"/>
          <p:nvPr/>
        </p:nvSpPr>
        <p:spPr>
          <a:xfrm>
            <a:off x="2597525" y="619095"/>
            <a:ext cx="3825086" cy="400110"/>
          </a:xfrm>
          <a:prstGeom prst="rect">
            <a:avLst/>
          </a:prstGeom>
          <a:noFill/>
        </p:spPr>
        <p:txBody>
          <a:bodyPr wrap="none" rtlCol="0">
            <a:spAutoFit/>
          </a:bodyPr>
          <a:lstStyle/>
          <a:p>
            <a:r>
              <a:rPr lang="en-US" sz="2000" i="1" dirty="0" smtClean="0"/>
              <a:t>Object-based image analysis</a:t>
            </a:r>
            <a:endParaRPr lang="en-US" sz="2000" i="1" dirty="0"/>
          </a:p>
        </p:txBody>
      </p:sp>
      <p:pic>
        <p:nvPicPr>
          <p:cNvPr id="31" name="ObjectBasedPicLege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42196" y="1201226"/>
            <a:ext cx="6801797" cy="5101348"/>
          </a:xfrm>
          <a:prstGeom prst="rect">
            <a:avLst/>
          </a:prstGeom>
        </p:spPr>
      </p:pic>
    </p:spTree>
    <p:extLst>
      <p:ext uri="{BB962C8B-B14F-4D97-AF65-F5344CB8AC3E}">
        <p14:creationId xmlns:p14="http://schemas.microsoft.com/office/powerpoint/2010/main" val="184160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22"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2076" y="1562705"/>
            <a:ext cx="3934521" cy="4125951"/>
          </a:xfrm>
        </p:spPr>
        <p:txBody>
          <a:bodyPr>
            <a:normAutofit/>
          </a:bodyPr>
          <a:lstStyle/>
          <a:p>
            <a:r>
              <a:rPr lang="en-US" dirty="0" smtClean="0"/>
              <a:t>Object-based classification was used to calculate juniper density. </a:t>
            </a:r>
          </a:p>
          <a:p>
            <a:pPr marL="342900" indent="-342900">
              <a:buClr>
                <a:schemeClr val="accent1"/>
              </a:buClr>
              <a:buFont typeface="Webdings" panose="05030102010509060703" pitchFamily="18" charset="2"/>
              <a:buChar char=""/>
            </a:pPr>
            <a:r>
              <a:rPr lang="en-US" dirty="0" smtClean="0"/>
              <a:t>Density was calculated in one acre parcels</a:t>
            </a:r>
          </a:p>
          <a:p>
            <a:pPr marL="342900" indent="-342900">
              <a:buClr>
                <a:schemeClr val="accent1"/>
              </a:buClr>
              <a:buFont typeface="Webdings" panose="05030102010509060703" pitchFamily="18" charset="2"/>
              <a:buChar char=""/>
            </a:pPr>
            <a:r>
              <a:rPr lang="en-US" dirty="0" smtClean="0"/>
              <a:t>Resulting density was symbolized as </a:t>
            </a:r>
          </a:p>
          <a:p>
            <a:pPr marL="342900" indent="-342900">
              <a:buFont typeface="Arial" panose="020B0604020202020204" pitchFamily="34" charset="0"/>
              <a:buChar char="•"/>
            </a:pPr>
            <a:endParaRPr lang="en-US" dirty="0" smtClean="0"/>
          </a:p>
        </p:txBody>
      </p:sp>
      <p:sp>
        <p:nvSpPr>
          <p:cNvPr id="3" name="Text Placeholder 2"/>
          <p:cNvSpPr>
            <a:spLocks noGrp="1"/>
          </p:cNvSpPr>
          <p:nvPr>
            <p:ph type="body" sz="quarter" idx="10"/>
          </p:nvPr>
        </p:nvSpPr>
        <p:spPr>
          <a:xfrm>
            <a:off x="286420" y="304135"/>
            <a:ext cx="3566160" cy="629285"/>
          </a:xfrm>
        </p:spPr>
        <p:txBody>
          <a:bodyPr>
            <a:normAutofit lnSpcReduction="10000"/>
          </a:bodyPr>
          <a:lstStyle/>
          <a:p>
            <a:r>
              <a:rPr lang="en-US" dirty="0" smtClean="0"/>
              <a:t>Methods</a:t>
            </a:r>
            <a:endParaRPr lang="en-US" dirty="0"/>
          </a:p>
        </p:txBody>
      </p:sp>
      <p:sp>
        <p:nvSpPr>
          <p:cNvPr id="4" name="TextBox 3"/>
          <p:cNvSpPr txBox="1"/>
          <p:nvPr/>
        </p:nvSpPr>
        <p:spPr>
          <a:xfrm>
            <a:off x="286420" y="933420"/>
            <a:ext cx="2010487" cy="400110"/>
          </a:xfrm>
          <a:prstGeom prst="rect">
            <a:avLst/>
          </a:prstGeom>
          <a:noFill/>
        </p:spPr>
        <p:txBody>
          <a:bodyPr wrap="none" rtlCol="0">
            <a:spAutoFit/>
          </a:bodyPr>
          <a:lstStyle/>
          <a:p>
            <a:r>
              <a:rPr lang="en-US" sz="2000" i="1" dirty="0" smtClean="0"/>
              <a:t>Juniper Phases</a:t>
            </a:r>
            <a:endParaRPr lang="en-US" sz="2000" i="1"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1956" y="3972540"/>
            <a:ext cx="3747250" cy="230257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2580" y="390516"/>
            <a:ext cx="5018465" cy="2995564"/>
          </a:xfrm>
          <a:prstGeom prst="rect">
            <a:avLst/>
          </a:prstGeom>
        </p:spPr>
      </p:pic>
      <p:sp>
        <p:nvSpPr>
          <p:cNvPr id="15" name="Rectangle 14"/>
          <p:cNvSpPr/>
          <p:nvPr/>
        </p:nvSpPr>
        <p:spPr>
          <a:xfrm>
            <a:off x="8256896" y="2770496"/>
            <a:ext cx="614149" cy="5049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949439" y="4424623"/>
            <a:ext cx="2047980" cy="1073655"/>
            <a:chOff x="6949439" y="4424623"/>
            <a:chExt cx="2047980" cy="1073655"/>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6949439" y="4424623"/>
              <a:ext cx="1307456" cy="1073655"/>
            </a:xfrm>
            <a:prstGeom prst="rect">
              <a:avLst/>
            </a:prstGeom>
          </p:spPr>
        </p:pic>
        <p:sp>
          <p:nvSpPr>
            <p:cNvPr id="20" name="TextBox 19"/>
            <p:cNvSpPr txBox="1"/>
            <p:nvPr/>
          </p:nvSpPr>
          <p:spPr>
            <a:xfrm>
              <a:off x="8213230" y="5157132"/>
              <a:ext cx="784189" cy="276999"/>
            </a:xfrm>
            <a:prstGeom prst="rect">
              <a:avLst/>
            </a:prstGeom>
            <a:noFill/>
          </p:spPr>
          <p:txBody>
            <a:bodyPr wrap="none" rtlCol="0">
              <a:spAutoFit/>
            </a:bodyPr>
            <a:lstStyle/>
            <a:p>
              <a:r>
                <a:rPr lang="en-US" sz="1200" dirty="0" smtClean="0"/>
                <a:t>Phase III</a:t>
              </a:r>
              <a:endParaRPr lang="en-US" sz="1200" dirty="0"/>
            </a:p>
          </p:txBody>
        </p:sp>
        <p:sp>
          <p:nvSpPr>
            <p:cNvPr id="21" name="TextBox 20"/>
            <p:cNvSpPr txBox="1"/>
            <p:nvPr/>
          </p:nvSpPr>
          <p:spPr>
            <a:xfrm>
              <a:off x="8204831" y="4822953"/>
              <a:ext cx="748923" cy="276999"/>
            </a:xfrm>
            <a:prstGeom prst="rect">
              <a:avLst/>
            </a:prstGeom>
            <a:noFill/>
          </p:spPr>
          <p:txBody>
            <a:bodyPr wrap="none" rtlCol="0">
              <a:spAutoFit/>
            </a:bodyPr>
            <a:lstStyle/>
            <a:p>
              <a:r>
                <a:rPr lang="en-US" sz="1200" i="1" dirty="0" smtClean="0"/>
                <a:t>Ph</a:t>
              </a:r>
              <a:r>
                <a:rPr lang="en-US" sz="1200" dirty="0" smtClean="0"/>
                <a:t>ase II</a:t>
              </a:r>
              <a:endParaRPr lang="en-US" sz="1200" dirty="0"/>
            </a:p>
          </p:txBody>
        </p:sp>
        <p:sp>
          <p:nvSpPr>
            <p:cNvPr id="22" name="TextBox 21"/>
            <p:cNvSpPr txBox="1"/>
            <p:nvPr/>
          </p:nvSpPr>
          <p:spPr>
            <a:xfrm>
              <a:off x="8204831" y="4485289"/>
              <a:ext cx="713657" cy="276999"/>
            </a:xfrm>
            <a:prstGeom prst="rect">
              <a:avLst/>
            </a:prstGeom>
            <a:noFill/>
          </p:spPr>
          <p:txBody>
            <a:bodyPr wrap="none" rtlCol="0">
              <a:spAutoFit/>
            </a:bodyPr>
            <a:lstStyle/>
            <a:p>
              <a:r>
                <a:rPr lang="en-US" sz="1200" dirty="0" smtClean="0"/>
                <a:t>Phase I</a:t>
              </a:r>
              <a:endParaRPr lang="en-US" sz="1200" dirty="0"/>
            </a:p>
          </p:txBody>
        </p:sp>
      </p:grpSp>
      <p:graphicFrame>
        <p:nvGraphicFramePr>
          <p:cNvPr id="5" name="Table 4"/>
          <p:cNvGraphicFramePr>
            <a:graphicFrameLocks noGrp="1"/>
          </p:cNvGraphicFramePr>
          <p:nvPr>
            <p:extLst>
              <p:ext uri="{D42A27DB-BD31-4B8C-83A1-F6EECF244321}">
                <p14:modId xmlns:p14="http://schemas.microsoft.com/office/powerpoint/2010/main" val="3926437865"/>
              </p:ext>
            </p:extLst>
          </p:nvPr>
        </p:nvGraphicFramePr>
        <p:xfrm>
          <a:off x="382046" y="4084401"/>
          <a:ext cx="3329940" cy="2078854"/>
        </p:xfrm>
        <a:graphic>
          <a:graphicData uri="http://schemas.openxmlformats.org/drawingml/2006/table">
            <a:tbl>
              <a:tblPr firstRow="1" bandRow="1">
                <a:tableStyleId>{5C22544A-7EE6-4342-B048-85BDC9FD1C3A}</a:tableStyleId>
              </a:tblPr>
              <a:tblGrid>
                <a:gridCol w="1205644"/>
                <a:gridCol w="2124296"/>
              </a:tblGrid>
              <a:tr h="389942">
                <a:tc gridSpan="2">
                  <a:txBody>
                    <a:bodyPr/>
                    <a:lstStyle/>
                    <a:p>
                      <a:pPr algn="ctr"/>
                      <a:r>
                        <a:rPr lang="en-US" dirty="0" smtClean="0"/>
                        <a:t>Juniper Phases </a:t>
                      </a:r>
                      <a:endParaRPr lang="en-US" dirty="0"/>
                    </a:p>
                  </a:txBody>
                  <a:tcPr/>
                </a:tc>
                <a:tc hMerge="1">
                  <a:txBody>
                    <a:bodyPr/>
                    <a:lstStyle/>
                    <a:p>
                      <a:endParaRPr lang="en-US" dirty="0"/>
                    </a:p>
                  </a:txBody>
                  <a:tcPr/>
                </a:tc>
              </a:tr>
              <a:tr h="583413">
                <a:tc>
                  <a:txBody>
                    <a:bodyPr/>
                    <a:lstStyle/>
                    <a:p>
                      <a:r>
                        <a:rPr lang="en-US" dirty="0" smtClean="0"/>
                        <a:t>Phase I</a:t>
                      </a:r>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0.01% to15%</a:t>
                      </a:r>
                      <a:endParaRPr lang="en-US" dirty="0"/>
                    </a:p>
                  </a:txBody>
                  <a:tcPr/>
                </a:tc>
              </a:tr>
              <a:tr h="522086">
                <a:tc>
                  <a:txBody>
                    <a:bodyPr/>
                    <a:lstStyle/>
                    <a:p>
                      <a:r>
                        <a:rPr lang="en-US" dirty="0" smtClean="0"/>
                        <a:t>Phase II</a:t>
                      </a:r>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15% to 45%</a:t>
                      </a:r>
                      <a:endParaRPr lang="en-US" dirty="0"/>
                    </a:p>
                  </a:txBody>
                  <a:tcPr/>
                </a:tc>
              </a:tr>
              <a:tr h="583413">
                <a:tc>
                  <a:txBody>
                    <a:bodyPr/>
                    <a:lstStyle/>
                    <a:p>
                      <a:r>
                        <a:rPr lang="en-US" dirty="0" smtClean="0"/>
                        <a:t>Phase</a:t>
                      </a:r>
                      <a:r>
                        <a:rPr lang="en-US" baseline="0" dirty="0" smtClean="0"/>
                        <a:t> III</a:t>
                      </a:r>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&gt;45%</a:t>
                      </a:r>
                      <a:endParaRPr lang="en-US" dirty="0"/>
                    </a:p>
                  </a:txBody>
                  <a:tcPr/>
                </a:tc>
              </a:tr>
            </a:tbl>
          </a:graphicData>
        </a:graphic>
      </p:graphicFrame>
    </p:spTree>
    <p:extLst>
      <p:ext uri="{BB962C8B-B14F-4D97-AF65-F5344CB8AC3E}">
        <p14:creationId xmlns:p14="http://schemas.microsoft.com/office/powerpoint/2010/main" val="18942466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18011" y="452846"/>
            <a:ext cx="5486400" cy="772886"/>
          </a:xfrm>
        </p:spPr>
        <p:txBody>
          <a:bodyPr/>
          <a:lstStyle/>
          <a:p>
            <a:r>
              <a:rPr lang="en-US" dirty="0" smtClean="0"/>
              <a:t>Classification Results</a:t>
            </a:r>
            <a:endParaRPr lang="en-US" dirty="0"/>
          </a:p>
        </p:txBody>
      </p:sp>
      <p:sp>
        <p:nvSpPr>
          <p:cNvPr id="5" name="Text Placeholder 4"/>
          <p:cNvSpPr>
            <a:spLocks noGrp="1"/>
          </p:cNvSpPr>
          <p:nvPr>
            <p:ph type="body" sz="quarter" idx="13"/>
          </p:nvPr>
        </p:nvSpPr>
        <p:spPr>
          <a:xfrm>
            <a:off x="5434148" y="6337534"/>
            <a:ext cx="3622553" cy="274320"/>
          </a:xfrm>
        </p:spPr>
        <p:txBody>
          <a:bodyPr>
            <a:noAutofit/>
          </a:bodyPr>
          <a:lstStyle/>
          <a:p>
            <a:r>
              <a:rPr lang="en-US" sz="2200" b="1" dirty="0" smtClean="0"/>
              <a:t>Kappa coefficient: 0.89</a:t>
            </a:r>
            <a:endParaRPr lang="en-US" sz="2200" b="1" dirty="0"/>
          </a:p>
        </p:txBody>
      </p:sp>
      <p:sp>
        <p:nvSpPr>
          <p:cNvPr id="6" name="TextBox 5"/>
          <p:cNvSpPr txBox="1"/>
          <p:nvPr/>
        </p:nvSpPr>
        <p:spPr>
          <a:xfrm>
            <a:off x="418011" y="1105989"/>
            <a:ext cx="6994222" cy="400110"/>
          </a:xfrm>
          <a:prstGeom prst="rect">
            <a:avLst/>
          </a:prstGeom>
          <a:noFill/>
        </p:spPr>
        <p:txBody>
          <a:bodyPr wrap="none" rtlCol="0">
            <a:spAutoFit/>
          </a:bodyPr>
          <a:lstStyle/>
          <a:p>
            <a:r>
              <a:rPr lang="en-US" sz="2000" i="1" dirty="0" smtClean="0">
                <a:solidFill>
                  <a:srgbClr val="767171"/>
                </a:solidFill>
              </a:rPr>
              <a:t>Accuracy Assessment for Object-Based Image Analysis</a:t>
            </a:r>
            <a:endParaRPr lang="en-US" sz="2000" i="1" dirty="0">
              <a:solidFill>
                <a:srgbClr val="76717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073753394"/>
              </p:ext>
            </p:extLst>
          </p:nvPr>
        </p:nvGraphicFramePr>
        <p:xfrm>
          <a:off x="148046" y="1669559"/>
          <a:ext cx="8409099" cy="4386397"/>
        </p:xfrm>
        <a:graphic>
          <a:graphicData uri="http://schemas.openxmlformats.org/drawingml/2006/table">
            <a:tbl>
              <a:tblPr firstRow="1" bandRow="1">
                <a:tableStyleId>{5C22544A-7EE6-4342-B048-85BDC9FD1C3A}</a:tableStyleId>
              </a:tblPr>
              <a:tblGrid>
                <a:gridCol w="1627642"/>
                <a:gridCol w="873875"/>
                <a:gridCol w="884425"/>
                <a:gridCol w="1073235"/>
                <a:gridCol w="1043423"/>
                <a:gridCol w="1013611"/>
                <a:gridCol w="995357"/>
                <a:gridCol w="897531"/>
              </a:tblGrid>
              <a:tr h="466062">
                <a:tc gridSpan="8">
                  <a:txBody>
                    <a:bodyPr/>
                    <a:lstStyle/>
                    <a:p>
                      <a:pPr algn="ctr"/>
                      <a:r>
                        <a:rPr lang="en-US" sz="2400" dirty="0" smtClean="0"/>
                        <a:t>Error Matrix</a:t>
                      </a:r>
                      <a:r>
                        <a:rPr lang="en-US" sz="2400" baseline="0" dirty="0" smtClean="0"/>
                        <a:t> Analysis – Object-based Results</a:t>
                      </a:r>
                      <a:endParaRPr lang="en-US" sz="2400" dirty="0"/>
                    </a:p>
                  </a:txBody>
                  <a:tcPr marL="99870" marR="99870" marT="49935" marB="499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r>
              <a:tr h="542041">
                <a:tc>
                  <a:txBody>
                    <a:bodyPr/>
                    <a:lstStyle/>
                    <a:p>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Juniper</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Mixed Forest</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Sagebrush</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Bare ground</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Shadows</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Total</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err="1" smtClean="0"/>
                        <a:t>ErrorC</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89103">
                <a:tc>
                  <a:txBody>
                    <a:bodyPr/>
                    <a:lstStyle/>
                    <a:p>
                      <a:r>
                        <a:rPr lang="en-US" sz="1300" dirty="0" smtClean="0"/>
                        <a:t>Juniper</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106</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28</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3</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137</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32772">
                <a:tc>
                  <a:txBody>
                    <a:bodyPr/>
                    <a:lstStyle/>
                    <a:p>
                      <a:r>
                        <a:rPr lang="en-US" sz="1300" dirty="0" smtClean="0"/>
                        <a:t>Mixed Forest</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11</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92</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5</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108</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0.10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42041">
                <a:tc>
                  <a:txBody>
                    <a:bodyPr/>
                    <a:lstStyle/>
                    <a:p>
                      <a:r>
                        <a:rPr lang="en-US" sz="1300" dirty="0" smtClean="0"/>
                        <a:t>Sagebrush</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3</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2</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125</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0.02</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42041">
                <a:tc>
                  <a:txBody>
                    <a:bodyPr/>
                    <a:lstStyle/>
                    <a:p>
                      <a:r>
                        <a:rPr lang="en-US" sz="1300" dirty="0" smtClean="0"/>
                        <a:t>Bare ground</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42041">
                <a:tc>
                  <a:txBody>
                    <a:bodyPr/>
                    <a:lstStyle/>
                    <a:p>
                      <a:r>
                        <a:rPr lang="en-US" sz="1300" dirty="0" smtClean="0"/>
                        <a:t>Shadows</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110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110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15148">
                <a:tc>
                  <a:txBody>
                    <a:bodyPr/>
                    <a:lstStyle/>
                    <a:p>
                      <a:r>
                        <a:rPr lang="en-US" sz="1300" dirty="0" smtClean="0"/>
                        <a:t>Total</a:t>
                      </a:r>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120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600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15148">
                <a:tc>
                  <a:txBody>
                    <a:bodyPr/>
                    <a:lstStyle/>
                    <a:p>
                      <a:r>
                        <a:rPr lang="en-US" sz="1300" dirty="0" err="1" smtClean="0"/>
                        <a:t>ErrorO</a:t>
                      </a:r>
                      <a:endParaRPr lang="en-US" sz="1300" dirty="0" smtClean="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0.11</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0.23</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300" dirty="0" smtClean="0"/>
                        <a:t>0.08</a:t>
                      </a:r>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300" dirty="0"/>
                    </a:p>
                  </a:txBody>
                  <a:tcPr marL="99870" marR="99870" marT="49935" marB="4993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4879170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normAutofit fontScale="85000" lnSpcReduction="10000"/>
          </a:bodyPr>
          <a:lstStyle/>
          <a:p>
            <a:r>
              <a:rPr lang="en-US" sz="2400" dirty="0"/>
              <a:t>The multi-scale approach was useful to identify phases of juniper.</a:t>
            </a:r>
          </a:p>
          <a:p>
            <a:pPr marL="342900" indent="-342900">
              <a:buClr>
                <a:schemeClr val="accent1"/>
              </a:buClr>
              <a:buFont typeface="Webdings" panose="05030102010509060703" pitchFamily="18" charset="2"/>
              <a:buChar char=""/>
            </a:pPr>
            <a:r>
              <a:rPr lang="en-US" sz="2400" dirty="0"/>
              <a:t>30 meter Landsat 8 imagery, CTA approach quickly identifies </a:t>
            </a:r>
            <a:r>
              <a:rPr lang="en-US" sz="2400" dirty="0" smtClean="0"/>
              <a:t>juniper dense areas.</a:t>
            </a:r>
            <a:endParaRPr lang="en-US" sz="2400" dirty="0"/>
          </a:p>
          <a:p>
            <a:pPr marL="342900" indent="-342900">
              <a:buClr>
                <a:schemeClr val="accent1"/>
              </a:buClr>
              <a:buFont typeface="Webdings" panose="05030102010509060703" pitchFamily="18" charset="2"/>
              <a:buChar char=""/>
            </a:pPr>
            <a:r>
              <a:rPr lang="en-US" sz="2400" dirty="0"/>
              <a:t>1 meter Object-based approach precisely identifies phase </a:t>
            </a:r>
            <a:r>
              <a:rPr lang="en-US" sz="2400" dirty="0" smtClean="0"/>
              <a:t>I, phase II, and phase III juniper</a:t>
            </a:r>
            <a:r>
              <a:rPr lang="en-US" sz="2400" dirty="0"/>
              <a:t>. </a:t>
            </a:r>
          </a:p>
          <a:p>
            <a:endParaRPr lang="en-US" sz="2400" dirty="0"/>
          </a:p>
        </p:txBody>
      </p:sp>
      <p:sp>
        <p:nvSpPr>
          <p:cNvPr id="3" name="Text Placeholder 2"/>
          <p:cNvSpPr>
            <a:spLocks noGrp="1"/>
          </p:cNvSpPr>
          <p:nvPr>
            <p:ph type="body" sz="quarter" idx="10"/>
          </p:nvPr>
        </p:nvSpPr>
        <p:spPr>
          <a:xfrm>
            <a:off x="4692919" y="216999"/>
            <a:ext cx="3566160" cy="1325880"/>
          </a:xfrm>
        </p:spPr>
        <p:txBody>
          <a:bodyPr>
            <a:normAutofit/>
          </a:bodyPr>
          <a:lstStyle/>
          <a:p>
            <a:r>
              <a:rPr lang="en-US" dirty="0" smtClean="0"/>
              <a:t>Conclusions</a:t>
            </a:r>
            <a:r>
              <a:rPr lang="en-US" sz="4300" dirty="0" smtClean="0"/>
              <a:t> </a:t>
            </a:r>
          </a:p>
          <a:p>
            <a:r>
              <a:rPr lang="en-US" sz="2000" b="0" i="1" dirty="0" smtClean="0">
                <a:solidFill>
                  <a:schemeClr val="tx2"/>
                </a:solidFill>
              </a:rPr>
              <a:t>Classification</a:t>
            </a:r>
          </a:p>
        </p:txBody>
      </p:sp>
      <p:sp>
        <p:nvSpPr>
          <p:cNvPr id="7" name="Text Placeholder 6"/>
          <p:cNvSpPr>
            <a:spLocks noGrp="1"/>
          </p:cNvSpPr>
          <p:nvPr>
            <p:ph type="body" sz="quarter" idx="13"/>
          </p:nvPr>
        </p:nvSpPr>
        <p:spPr/>
        <p:txBody>
          <a:bodyPr/>
          <a:lstStyle/>
          <a:p>
            <a:r>
              <a:rPr lang="en-US" dirty="0" err="1" smtClean="0"/>
              <a:t>Source:abook.org</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6419" t="900"/>
          <a:stretch/>
        </p:blipFill>
        <p:spPr>
          <a:xfrm>
            <a:off x="-13647" y="95534"/>
            <a:ext cx="4585648" cy="6488146"/>
          </a:xfrm>
          <a:prstGeom prst="rect">
            <a:avLst/>
          </a:prstGeom>
        </p:spPr>
      </p:pic>
    </p:spTree>
    <p:extLst>
      <p:ext uri="{BB962C8B-B14F-4D97-AF65-F5344CB8AC3E}">
        <p14:creationId xmlns:p14="http://schemas.microsoft.com/office/powerpoint/2010/main" val="4396789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83128" y="3386350"/>
            <a:ext cx="4933188" cy="959242"/>
          </a:xfrm>
        </p:spPr>
        <p:txBody>
          <a:bodyPr/>
          <a:lstStyle/>
          <a:p>
            <a:pPr algn="l"/>
            <a:r>
              <a:rPr lang="en-US" sz="4000" dirty="0" smtClean="0"/>
              <a:t>Project Continuation</a:t>
            </a:r>
          </a:p>
          <a:p>
            <a:endParaRPr lang="en-US" sz="2000" b="0" i="1" dirty="0">
              <a:solidFill>
                <a:schemeClr val="tx2"/>
              </a:solidFill>
            </a:endParaRPr>
          </a:p>
        </p:txBody>
      </p:sp>
      <p:sp>
        <p:nvSpPr>
          <p:cNvPr id="4" name="Text Placeholder 3"/>
          <p:cNvSpPr>
            <a:spLocks noGrp="1"/>
          </p:cNvSpPr>
          <p:nvPr>
            <p:ph type="body" sz="quarter" idx="13"/>
          </p:nvPr>
        </p:nvSpPr>
        <p:spPr/>
        <p:txBody>
          <a:bodyPr/>
          <a:lstStyle/>
          <a:p>
            <a:r>
              <a:rPr lang="en-US" dirty="0" smtClean="0">
                <a:solidFill>
                  <a:schemeClr val="tx1"/>
                </a:solidFill>
              </a:rPr>
              <a:t>Source: Chris Burger</a:t>
            </a:r>
            <a:endParaRPr lang="en-US" dirty="0">
              <a:solidFill>
                <a:schemeClr val="tx1"/>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7463" b="25770"/>
          <a:stretch/>
        </p:blipFill>
        <p:spPr>
          <a:xfrm>
            <a:off x="0" y="136477"/>
            <a:ext cx="9144000" cy="3207224"/>
          </a:xfrm>
          <a:prstGeom prst="rect">
            <a:avLst/>
          </a:prstGeom>
        </p:spPr>
      </p:pic>
      <p:sp>
        <p:nvSpPr>
          <p:cNvPr id="9" name="Text Placeholder 1"/>
          <p:cNvSpPr>
            <a:spLocks noGrp="1"/>
          </p:cNvSpPr>
          <p:nvPr>
            <p:ph type="body" sz="quarter" idx="11"/>
          </p:nvPr>
        </p:nvSpPr>
        <p:spPr>
          <a:xfrm>
            <a:off x="83128" y="4638101"/>
            <a:ext cx="7860033" cy="1646440"/>
          </a:xfrm>
        </p:spPr>
        <p:txBody>
          <a:bodyPr>
            <a:normAutofit/>
          </a:bodyPr>
          <a:lstStyle/>
          <a:p>
            <a:pPr marL="342900" indent="-342900">
              <a:buClr>
                <a:schemeClr val="accent1"/>
              </a:buClr>
              <a:buFont typeface="Webdings" panose="05030102010509060703" pitchFamily="18" charset="2"/>
              <a:buChar char=""/>
            </a:pPr>
            <a:r>
              <a:rPr lang="en-US" dirty="0" smtClean="0"/>
              <a:t>Characterize historic juniper encroachment and expansion</a:t>
            </a:r>
          </a:p>
          <a:p>
            <a:pPr marL="342900" indent="-342900">
              <a:buClr>
                <a:schemeClr val="accent1"/>
              </a:buClr>
              <a:buFont typeface="Webdings" panose="05030102010509060703" pitchFamily="18" charset="2"/>
              <a:buChar char=""/>
            </a:pPr>
            <a:r>
              <a:rPr lang="en-US" dirty="0" smtClean="0"/>
              <a:t>Use SMAP satellite imagery to assess temporal changes in cheatgrass dominated sites and compare these changes in soil moisture to sagebrush-dominated sites</a:t>
            </a:r>
            <a:endParaRPr lang="en-US" dirty="0"/>
          </a:p>
        </p:txBody>
      </p:sp>
    </p:spTree>
    <p:extLst>
      <p:ext uri="{BB962C8B-B14F-4D97-AF65-F5344CB8AC3E}">
        <p14:creationId xmlns:p14="http://schemas.microsoft.com/office/powerpoint/2010/main" val="22987935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2500" y="1604014"/>
            <a:ext cx="8051583" cy="1261106"/>
          </a:xfrm>
        </p:spPr>
        <p:txBody>
          <a:bodyPr>
            <a:normAutofit/>
          </a:bodyPr>
          <a:lstStyle/>
          <a:p>
            <a:r>
              <a:rPr lang="en-US" dirty="0"/>
              <a:t>Keith Weber (</a:t>
            </a:r>
            <a:r>
              <a:rPr lang="en-US" dirty="0" smtClean="0"/>
              <a:t>Idaho State University GIS </a:t>
            </a:r>
            <a:r>
              <a:rPr lang="en-US" dirty="0" err="1" smtClean="0"/>
              <a:t>TReC</a:t>
            </a:r>
            <a:r>
              <a:rPr lang="en-US" dirty="0" smtClean="0"/>
              <a:t>)</a:t>
            </a:r>
          </a:p>
          <a:p>
            <a:r>
              <a:rPr lang="en-US" dirty="0" smtClean="0"/>
              <a:t>Mark Carroll (NASA Goddard Space Flight Center)</a:t>
            </a:r>
          </a:p>
          <a:p>
            <a:r>
              <a:rPr lang="en-US" dirty="0" smtClean="0"/>
              <a:t>John </a:t>
            </a:r>
            <a:r>
              <a:rPr lang="en-US" dirty="0" err="1" smtClean="0"/>
              <a:t>Schnase</a:t>
            </a:r>
            <a:r>
              <a:rPr lang="en-US" dirty="0" smtClean="0"/>
              <a:t> (NASA Goddard Space Flight Center)</a:t>
            </a:r>
            <a:endParaRPr lang="en-US" dirty="0"/>
          </a:p>
          <a:p>
            <a:endParaRPr lang="en-US" dirty="0"/>
          </a:p>
        </p:txBody>
      </p:sp>
      <p:sp>
        <p:nvSpPr>
          <p:cNvPr id="3" name="Text Placeholder 2"/>
          <p:cNvSpPr>
            <a:spLocks noGrp="1"/>
          </p:cNvSpPr>
          <p:nvPr>
            <p:ph type="body" sz="quarter" idx="11"/>
          </p:nvPr>
        </p:nvSpPr>
        <p:spPr>
          <a:xfrm>
            <a:off x="585650" y="3354751"/>
            <a:ext cx="8051583" cy="1202009"/>
          </a:xfrm>
        </p:spPr>
        <p:txBody>
          <a:bodyPr>
            <a:normAutofit fontScale="85000" lnSpcReduction="20000"/>
          </a:bodyPr>
          <a:lstStyle/>
          <a:p>
            <a:r>
              <a:rPr lang="en-US" dirty="0"/>
              <a:t>Mike Kuyper &amp; Chris Burger, Bureau of Land Management</a:t>
            </a:r>
          </a:p>
          <a:p>
            <a:r>
              <a:rPr lang="en-US" dirty="0"/>
              <a:t>Robin Dunn, Idaho Department of Lands</a:t>
            </a:r>
          </a:p>
          <a:p>
            <a:r>
              <a:rPr lang="en-US" dirty="0"/>
              <a:t>Scott Bergen, Idaho Fish and Game</a:t>
            </a:r>
          </a:p>
          <a:p>
            <a:r>
              <a:rPr lang="en-US" dirty="0"/>
              <a:t>Chris Colt, US Forest Service Caribou-</a:t>
            </a:r>
            <a:r>
              <a:rPr lang="en-US" dirty="0" err="1"/>
              <a:t>Targhee</a:t>
            </a:r>
            <a:r>
              <a:rPr lang="en-US" dirty="0"/>
              <a:t> </a:t>
            </a:r>
          </a:p>
          <a:p>
            <a:endParaRPr lang="en-US" dirty="0"/>
          </a:p>
        </p:txBody>
      </p:sp>
      <p:sp>
        <p:nvSpPr>
          <p:cNvPr id="4" name="Text Placeholder 3"/>
          <p:cNvSpPr>
            <a:spLocks noGrp="1"/>
          </p:cNvSpPr>
          <p:nvPr>
            <p:ph type="body" sz="quarter" idx="12"/>
          </p:nvPr>
        </p:nvSpPr>
        <p:spPr>
          <a:xfrm>
            <a:off x="562500" y="5046391"/>
            <a:ext cx="8051582" cy="704088"/>
          </a:xfrm>
        </p:spPr>
        <p:txBody>
          <a:bodyPr>
            <a:normAutofit fontScale="55000" lnSpcReduction="20000"/>
          </a:bodyPr>
          <a:lstStyle/>
          <a:p>
            <a:r>
              <a:rPr lang="en-US" dirty="0" err="1"/>
              <a:t>Kindera</a:t>
            </a:r>
            <a:r>
              <a:rPr lang="en-US" dirty="0"/>
              <a:t> Serr, GIS Training and Research Center, Idaho State University</a:t>
            </a:r>
          </a:p>
          <a:p>
            <a:r>
              <a:rPr lang="en-US" dirty="0"/>
              <a:t>Ryan </a:t>
            </a:r>
            <a:r>
              <a:rPr lang="en-US" dirty="0" err="1"/>
              <a:t>Howerton</a:t>
            </a:r>
            <a:r>
              <a:rPr lang="en-US" dirty="0"/>
              <a:t>, Idaho State University </a:t>
            </a:r>
          </a:p>
          <a:p>
            <a:r>
              <a:rPr lang="en-US" dirty="0"/>
              <a:t>Jeff May, GIS Training and Research Center, Idaho State University</a:t>
            </a:r>
          </a:p>
          <a:p>
            <a:endParaRPr lang="en-US" dirty="0"/>
          </a:p>
        </p:txBody>
      </p:sp>
      <p:sp>
        <p:nvSpPr>
          <p:cNvPr id="5" name="TextBox 4"/>
          <p:cNvSpPr txBox="1"/>
          <p:nvPr/>
        </p:nvSpPr>
        <p:spPr>
          <a:xfrm>
            <a:off x="585651" y="112309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85651" y="2831531"/>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85650" y="4549837"/>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199841" y="1957668"/>
            <a:ext cx="3593592" cy="3374136"/>
          </a:xfrm>
        </p:spPr>
        <p:txBody>
          <a:bodyPr/>
          <a:lstStyle/>
          <a:p>
            <a:r>
              <a:rPr lang="en-US" i="1" dirty="0" smtClean="0">
                <a:solidFill>
                  <a:schemeClr val="tx2"/>
                </a:solidFill>
              </a:rPr>
              <a:t>NASA Earth Observations</a:t>
            </a:r>
            <a:endParaRPr lang="en-US" i="1" dirty="0">
              <a:solidFill>
                <a:schemeClr val="tx2"/>
              </a:solidFill>
            </a:endParaRPr>
          </a:p>
          <a:p>
            <a:pPr marL="342900" indent="-342900">
              <a:buClr>
                <a:schemeClr val="accent1"/>
              </a:buClr>
              <a:buFont typeface="Webdings" panose="05030102010509060703" pitchFamily="18" charset="2"/>
              <a:buChar char=""/>
            </a:pPr>
            <a:r>
              <a:rPr lang="en-US" dirty="0"/>
              <a:t>Landsat 8 (OLI</a:t>
            </a:r>
            <a:r>
              <a:rPr lang="en-US" dirty="0" smtClean="0"/>
              <a:t>)</a:t>
            </a:r>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10"/>
          </p:nvPr>
        </p:nvSpPr>
        <p:spPr>
          <a:xfrm>
            <a:off x="4199841" y="533400"/>
            <a:ext cx="3661682" cy="722036"/>
          </a:xfrm>
        </p:spPr>
        <p:txBody>
          <a:bodyPr/>
          <a:lstStyle/>
          <a:p>
            <a:r>
              <a:rPr lang="en-US" dirty="0" smtClean="0"/>
              <a:t>Datasets Used</a:t>
            </a:r>
            <a:endParaRPr lang="en-US" dirty="0"/>
          </a:p>
        </p:txBody>
      </p:sp>
      <p:sp>
        <p:nvSpPr>
          <p:cNvPr id="4" name="TextBox 3"/>
          <p:cNvSpPr txBox="1"/>
          <p:nvPr/>
        </p:nvSpPr>
        <p:spPr>
          <a:xfrm>
            <a:off x="4199841" y="2926785"/>
            <a:ext cx="3593592" cy="2893100"/>
          </a:xfrm>
          <a:prstGeom prst="rect">
            <a:avLst/>
          </a:prstGeom>
          <a:noFill/>
        </p:spPr>
        <p:txBody>
          <a:bodyPr wrap="square" rtlCol="0">
            <a:spAutoFit/>
          </a:bodyPr>
          <a:lstStyle/>
          <a:p>
            <a:pPr>
              <a:buClr>
                <a:schemeClr val="accent1"/>
              </a:buClr>
            </a:pPr>
            <a:r>
              <a:rPr lang="en-US" sz="2000" i="1" dirty="0"/>
              <a:t>Ancillary Datasets</a:t>
            </a:r>
          </a:p>
          <a:p>
            <a:pPr marL="285750" indent="-285750">
              <a:buClr>
                <a:schemeClr val="accent1"/>
              </a:buClr>
              <a:buFont typeface="Webdings" panose="05030102010509060703" pitchFamily="18" charset="2"/>
              <a:buChar char=""/>
            </a:pPr>
            <a:r>
              <a:rPr lang="en-US" dirty="0" smtClean="0"/>
              <a:t>2011 NAIP </a:t>
            </a:r>
          </a:p>
          <a:p>
            <a:pPr marL="285750" indent="-285750">
              <a:buClr>
                <a:schemeClr val="accent1"/>
              </a:buClr>
              <a:buFont typeface="Webdings" panose="05030102010509060703" pitchFamily="18" charset="2"/>
              <a:buChar char=""/>
            </a:pPr>
            <a:r>
              <a:rPr lang="en-US" dirty="0" smtClean="0"/>
              <a:t>2013 NAIP</a:t>
            </a:r>
            <a:endParaRPr lang="en-US" dirty="0"/>
          </a:p>
          <a:p>
            <a:pPr marL="285750" indent="-285750">
              <a:buClr>
                <a:schemeClr val="accent1"/>
              </a:buClr>
              <a:buFont typeface="Webdings" panose="05030102010509060703" pitchFamily="18" charset="2"/>
              <a:buChar char=""/>
            </a:pPr>
            <a:r>
              <a:rPr lang="en-US" dirty="0" smtClean="0"/>
              <a:t>2014 RSAC</a:t>
            </a:r>
          </a:p>
          <a:p>
            <a:pPr marL="285750" indent="-285750">
              <a:buClr>
                <a:schemeClr val="accent1"/>
              </a:buClr>
              <a:buFont typeface="Webdings" panose="05030102010509060703" pitchFamily="18" charset="2"/>
              <a:buChar char=""/>
            </a:pPr>
            <a:r>
              <a:rPr lang="en-US" dirty="0" smtClean="0"/>
              <a:t>2014 SMA</a:t>
            </a:r>
          </a:p>
          <a:p>
            <a:pPr marL="285750" indent="-285750">
              <a:buClr>
                <a:schemeClr val="accent1"/>
              </a:buClr>
              <a:buFont typeface="Webdings" panose="05030102010509060703" pitchFamily="18" charset="2"/>
              <a:buChar char=""/>
            </a:pPr>
            <a:r>
              <a:rPr lang="en-US" dirty="0" smtClean="0"/>
              <a:t>2014 Idaho Cropland</a:t>
            </a:r>
          </a:p>
          <a:p>
            <a:pPr marL="285750" indent="-285750">
              <a:buClr>
                <a:schemeClr val="accent1"/>
              </a:buClr>
              <a:buFont typeface="Webdings" panose="05030102010509060703" pitchFamily="18" charset="2"/>
              <a:buChar char=""/>
            </a:pPr>
            <a:endParaRPr lang="en-US" dirty="0"/>
          </a:p>
          <a:p>
            <a:endParaRPr lang="en-US" dirty="0"/>
          </a:p>
          <a:p>
            <a:endParaRPr lang="en-US" dirty="0"/>
          </a:p>
          <a:p>
            <a:endParaRPr lang="en-US" dirty="0"/>
          </a:p>
        </p:txBody>
      </p:sp>
      <p:sp>
        <p:nvSpPr>
          <p:cNvPr id="9" name="TextBox 8"/>
          <p:cNvSpPr txBox="1"/>
          <p:nvPr/>
        </p:nvSpPr>
        <p:spPr>
          <a:xfrm>
            <a:off x="6566975" y="6307966"/>
            <a:ext cx="2452916" cy="276999"/>
          </a:xfrm>
          <a:prstGeom prst="rect">
            <a:avLst/>
          </a:prstGeom>
          <a:noFill/>
        </p:spPr>
        <p:txBody>
          <a:bodyPr wrap="none" rtlCol="0">
            <a:spAutoFit/>
          </a:bodyPr>
          <a:lstStyle/>
          <a:p>
            <a:r>
              <a:rPr lang="en-US" sz="1200" dirty="0" smtClean="0"/>
              <a:t>NAIP 2013 0.5m Aerial Imagery</a:t>
            </a:r>
            <a:endParaRPr lang="en-US" sz="1200" dirty="0"/>
          </a:p>
        </p:txBody>
      </p:sp>
      <p:pic>
        <p:nvPicPr>
          <p:cNvPr id="7" name="Picture 6"/>
          <p:cNvPicPr>
            <a:picLocks noChangeAspect="1"/>
          </p:cNvPicPr>
          <p:nvPr/>
        </p:nvPicPr>
        <p:blipFill rotWithShape="1">
          <a:blip r:embed="rId3"/>
          <a:srcRect l="8581" t="1710" r="6518" b="2842"/>
          <a:stretch/>
        </p:blipFill>
        <p:spPr>
          <a:xfrm>
            <a:off x="7262722" y="3712073"/>
            <a:ext cx="1704976" cy="260032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6152"/>
          <a:stretch/>
        </p:blipFill>
        <p:spPr>
          <a:xfrm rot="5400000">
            <a:off x="-1331516" y="1455340"/>
            <a:ext cx="6652891" cy="3989861"/>
          </a:xfrm>
          <a:prstGeom prst="rect">
            <a:avLst/>
          </a:prstGeom>
        </p:spPr>
      </p:pic>
      <p:sp>
        <p:nvSpPr>
          <p:cNvPr id="6" name="Text Placeholder 5"/>
          <p:cNvSpPr>
            <a:spLocks noGrp="1"/>
          </p:cNvSpPr>
          <p:nvPr>
            <p:ph type="body" sz="quarter" idx="13"/>
          </p:nvPr>
        </p:nvSpPr>
        <p:spPr>
          <a:xfrm>
            <a:off x="2374870" y="6500127"/>
            <a:ext cx="1491324" cy="274320"/>
          </a:xfrm>
        </p:spPr>
        <p:txBody>
          <a:bodyPr>
            <a:normAutofit/>
          </a:bodyPr>
          <a:lstStyle/>
          <a:p>
            <a:r>
              <a:rPr lang="en-US" dirty="0" smtClean="0">
                <a:solidFill>
                  <a:schemeClr val="bg1"/>
                </a:solidFill>
              </a:rPr>
              <a:t>Svs.gsfc.nasa.gov</a:t>
            </a:r>
            <a:endParaRPr lang="en-US" dirty="0">
              <a:solidFill>
                <a:schemeClr val="bg1"/>
              </a:solidFill>
            </a:endParaRPr>
          </a:p>
        </p:txBody>
      </p:sp>
    </p:spTree>
    <p:extLst>
      <p:ext uri="{BB962C8B-B14F-4D97-AF65-F5344CB8AC3E}">
        <p14:creationId xmlns:p14="http://schemas.microsoft.com/office/powerpoint/2010/main" val="592306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59308" y="2090835"/>
            <a:ext cx="3593592" cy="3858976"/>
          </a:xfrm>
        </p:spPr>
        <p:txBody>
          <a:bodyPr>
            <a:normAutofit/>
          </a:bodyPr>
          <a:lstStyle/>
          <a:p>
            <a:r>
              <a:rPr lang="en-US" sz="2200" dirty="0" smtClean="0">
                <a:solidFill>
                  <a:schemeClr val="accent1"/>
                </a:solidFill>
              </a:rPr>
              <a:t>Study Area</a:t>
            </a:r>
          </a:p>
          <a:p>
            <a:r>
              <a:rPr lang="en-US" dirty="0" smtClean="0"/>
              <a:t>Southeast Idaho</a:t>
            </a:r>
          </a:p>
          <a:p>
            <a:pPr marL="342900" indent="-342900">
              <a:buClr>
                <a:schemeClr val="accent1"/>
              </a:buClr>
              <a:buFont typeface="Webdings" panose="05030102010509060703" pitchFamily="18" charset="2"/>
              <a:buChar char=""/>
            </a:pPr>
            <a:r>
              <a:rPr lang="en-US" dirty="0" smtClean="0"/>
              <a:t>WRS Path 39 Row 30</a:t>
            </a:r>
          </a:p>
          <a:p>
            <a:pPr marL="342900" indent="-342900">
              <a:buClr>
                <a:schemeClr val="accent1"/>
              </a:buClr>
              <a:buFont typeface="Webdings" panose="05030102010509060703" pitchFamily="18" charset="2"/>
              <a:buChar char=""/>
            </a:pPr>
            <a:r>
              <a:rPr lang="en-US" dirty="0" smtClean="0"/>
              <a:t>WRS Path 29 Row 30</a:t>
            </a:r>
          </a:p>
          <a:p>
            <a:pPr marL="342900" indent="-342900">
              <a:buFont typeface="Arial" panose="020B0604020202020204" pitchFamily="34" charset="0"/>
              <a:buChar char="•"/>
            </a:pPr>
            <a:endParaRPr lang="en-US" dirty="0" smtClean="0"/>
          </a:p>
          <a:p>
            <a:r>
              <a:rPr lang="en-US" sz="2200" dirty="0" smtClean="0">
                <a:solidFill>
                  <a:schemeClr val="accent1"/>
                </a:solidFill>
              </a:rPr>
              <a:t>Study Period</a:t>
            </a:r>
          </a:p>
          <a:p>
            <a:pPr marL="342900" indent="-342900">
              <a:buClr>
                <a:schemeClr val="accent1"/>
              </a:buClr>
              <a:buFont typeface="Webdings" panose="05030102010509060703" pitchFamily="18" charset="2"/>
              <a:buChar char=""/>
            </a:pPr>
            <a:r>
              <a:rPr lang="en-US" dirty="0" smtClean="0"/>
              <a:t>September 2015</a:t>
            </a:r>
            <a:endParaRPr lang="en-US" dirty="0"/>
          </a:p>
          <a:p>
            <a:pPr marL="342900" indent="-342900">
              <a:buClr>
                <a:schemeClr val="accent1"/>
              </a:buClr>
              <a:buFont typeface="Webdings" panose="05030102010509060703" pitchFamily="18" charset="2"/>
              <a:buChar char=""/>
            </a:pPr>
            <a:r>
              <a:rPr lang="en-US" dirty="0" smtClean="0"/>
              <a:t>Summer 2011</a:t>
            </a:r>
          </a:p>
          <a:p>
            <a:endParaRPr lang="en-US" dirty="0" smtClean="0"/>
          </a:p>
          <a:p>
            <a:endParaRPr lang="en-US" dirty="0" smtClean="0"/>
          </a:p>
        </p:txBody>
      </p:sp>
      <p:sp>
        <p:nvSpPr>
          <p:cNvPr id="3" name="Text Placeholder 2"/>
          <p:cNvSpPr>
            <a:spLocks noGrp="1"/>
          </p:cNvSpPr>
          <p:nvPr>
            <p:ph type="body" sz="quarter" idx="10"/>
          </p:nvPr>
        </p:nvSpPr>
        <p:spPr>
          <a:xfrm>
            <a:off x="586740" y="802005"/>
            <a:ext cx="3566160" cy="807720"/>
          </a:xfrm>
        </p:spPr>
        <p:txBody>
          <a:bodyPr/>
          <a:lstStyle/>
          <a:p>
            <a:r>
              <a:rPr lang="en-US" dirty="0" smtClean="0"/>
              <a:t>Study Area</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7740" y="428338"/>
            <a:ext cx="1032624" cy="129557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77806">
            <a:off x="4983775" y="1537509"/>
            <a:ext cx="2458353" cy="4686395"/>
          </a:xfrm>
          <a:prstGeom prst="rect">
            <a:avLst/>
          </a:prstGeom>
        </p:spPr>
      </p:pic>
    </p:spTree>
    <p:extLst>
      <p:ext uri="{BB962C8B-B14F-4D97-AF65-F5344CB8AC3E}">
        <p14:creationId xmlns:p14="http://schemas.microsoft.com/office/powerpoint/2010/main" val="34570237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2130552"/>
            <a:ext cx="3593592" cy="4249466"/>
          </a:xfrm>
        </p:spPr>
        <p:txBody>
          <a:bodyPr>
            <a:normAutofit/>
          </a:bodyPr>
          <a:lstStyle/>
          <a:p>
            <a:r>
              <a:rPr lang="en-US" dirty="0" smtClean="0"/>
              <a:t>A focused </a:t>
            </a:r>
            <a:r>
              <a:rPr lang="en-US" dirty="0"/>
              <a:t>study area provided by the Bureau of Land Management </a:t>
            </a:r>
            <a:r>
              <a:rPr lang="en-US" dirty="0" smtClean="0"/>
              <a:t>was analyzed to </a:t>
            </a:r>
            <a:r>
              <a:rPr lang="en-US" dirty="0"/>
              <a:t>determine existing juniper stands. </a:t>
            </a:r>
          </a:p>
          <a:p>
            <a:r>
              <a:rPr lang="en-US" dirty="0"/>
              <a:t>This areas extends </a:t>
            </a:r>
            <a:r>
              <a:rPr lang="en-US" dirty="0" smtClean="0"/>
              <a:t>from American </a:t>
            </a:r>
            <a:r>
              <a:rPr lang="en-US" dirty="0"/>
              <a:t>Falls reservoir in the north</a:t>
            </a:r>
            <a:r>
              <a:rPr lang="en-US" dirty="0" smtClean="0"/>
              <a:t> to the </a:t>
            </a:r>
            <a:r>
              <a:rPr lang="en-US" dirty="0"/>
              <a:t>Curlew National Grassland in the </a:t>
            </a:r>
            <a:r>
              <a:rPr lang="en-US" dirty="0" smtClean="0"/>
              <a:t>south. </a:t>
            </a:r>
          </a:p>
          <a:p>
            <a:endParaRPr lang="en-US" dirty="0"/>
          </a:p>
        </p:txBody>
      </p:sp>
      <p:sp>
        <p:nvSpPr>
          <p:cNvPr id="3" name="Text Placeholder 2"/>
          <p:cNvSpPr>
            <a:spLocks noGrp="1"/>
          </p:cNvSpPr>
          <p:nvPr>
            <p:ph type="body" sz="quarter" idx="10"/>
          </p:nvPr>
        </p:nvSpPr>
        <p:spPr>
          <a:xfrm>
            <a:off x="548640" y="640080"/>
            <a:ext cx="3194685" cy="1325880"/>
          </a:xfrm>
        </p:spPr>
        <p:txBody>
          <a:bodyPr/>
          <a:lstStyle/>
          <a:p>
            <a:r>
              <a:rPr lang="en-US" dirty="0"/>
              <a:t>Focused</a:t>
            </a:r>
          </a:p>
          <a:p>
            <a:r>
              <a:rPr lang="en-US" dirty="0" smtClean="0"/>
              <a:t>Study Area</a:t>
            </a:r>
            <a:endParaRPr lang="en-US" dirty="0"/>
          </a:p>
        </p:txBody>
      </p:sp>
      <p:sp>
        <p:nvSpPr>
          <p:cNvPr id="5" name="Text Placeholder 4"/>
          <p:cNvSpPr>
            <a:spLocks noGrp="1"/>
          </p:cNvSpPr>
          <p:nvPr>
            <p:ph type="body" sz="quarter" idx="13"/>
          </p:nvPr>
        </p:nvSpPr>
        <p:spPr>
          <a:xfrm>
            <a:off x="6909504" y="5655994"/>
            <a:ext cx="917067" cy="274320"/>
          </a:xfrm>
        </p:spPr>
        <p:txBody>
          <a:bodyPr/>
          <a:lstStyle/>
          <a:p>
            <a:r>
              <a:rPr lang="en-US" dirty="0" smtClean="0"/>
              <a:t>NAIP 2013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640080"/>
            <a:ext cx="4880345" cy="5012644"/>
          </a:xfrm>
          <a:prstGeom prst="rect">
            <a:avLst/>
          </a:prstGeom>
        </p:spPr>
      </p:pic>
      <p:grpSp>
        <p:nvGrpSpPr>
          <p:cNvPr id="18" name="Group 17"/>
          <p:cNvGrpSpPr/>
          <p:nvPr/>
        </p:nvGrpSpPr>
        <p:grpSpPr>
          <a:xfrm>
            <a:off x="6101778" y="1010572"/>
            <a:ext cx="2085941" cy="4155038"/>
            <a:chOff x="6101778" y="986195"/>
            <a:chExt cx="2085941" cy="4155038"/>
          </a:xfrm>
        </p:grpSpPr>
        <p:sp>
          <p:nvSpPr>
            <p:cNvPr id="7" name="TextBox 6"/>
            <p:cNvSpPr txBox="1"/>
            <p:nvPr/>
          </p:nvSpPr>
          <p:spPr>
            <a:xfrm>
              <a:off x="6951483" y="1099861"/>
              <a:ext cx="1236236" cy="253916"/>
            </a:xfrm>
            <a:prstGeom prst="rect">
              <a:avLst/>
            </a:prstGeom>
            <a:solidFill>
              <a:schemeClr val="bg2">
                <a:lumMod val="95000"/>
                <a:alpha val="66000"/>
              </a:schemeClr>
            </a:solidFill>
          </p:spPr>
          <p:txBody>
            <a:bodyPr wrap="none" rtlCol="0">
              <a:spAutoFit/>
            </a:bodyPr>
            <a:lstStyle/>
            <a:p>
              <a:r>
                <a:rPr lang="en-US" sz="1050" dirty="0" smtClean="0">
                  <a:solidFill>
                    <a:schemeClr val="tx1">
                      <a:lumMod val="50000"/>
                    </a:schemeClr>
                  </a:solidFill>
                </a:rPr>
                <a:t>Pocatello Creek</a:t>
              </a:r>
              <a:endParaRPr lang="en-US" sz="1050" dirty="0">
                <a:solidFill>
                  <a:schemeClr val="tx1">
                    <a:lumMod val="50000"/>
                  </a:schemeClr>
                </a:solidFill>
              </a:endParaRPr>
            </a:p>
          </p:txBody>
        </p:sp>
        <p:sp>
          <p:nvSpPr>
            <p:cNvPr id="11" name="TextBox 10"/>
            <p:cNvSpPr txBox="1"/>
            <p:nvPr/>
          </p:nvSpPr>
          <p:spPr>
            <a:xfrm>
              <a:off x="6216078" y="4814018"/>
              <a:ext cx="766557" cy="253916"/>
            </a:xfrm>
            <a:prstGeom prst="rect">
              <a:avLst/>
            </a:prstGeom>
            <a:solidFill>
              <a:schemeClr val="bg2">
                <a:lumMod val="95000"/>
                <a:alpha val="66000"/>
              </a:schemeClr>
            </a:solidFill>
          </p:spPr>
          <p:txBody>
            <a:bodyPr wrap="none" rtlCol="0">
              <a:spAutoFit/>
            </a:bodyPr>
            <a:lstStyle/>
            <a:p>
              <a:r>
                <a:rPr lang="en-US" sz="1050" dirty="0" smtClean="0">
                  <a:solidFill>
                    <a:schemeClr val="tx1">
                      <a:lumMod val="50000"/>
                    </a:schemeClr>
                  </a:solidFill>
                </a:rPr>
                <a:t>Holbrook</a:t>
              </a:r>
              <a:endParaRPr lang="en-US" sz="1050" dirty="0">
                <a:solidFill>
                  <a:schemeClr val="tx1">
                    <a:lumMod val="50000"/>
                  </a:schemeClr>
                </a:solidFill>
              </a:endParaRPr>
            </a:p>
          </p:txBody>
        </p:sp>
        <p:sp>
          <p:nvSpPr>
            <p:cNvPr id="12" name="Oval 11"/>
            <p:cNvSpPr/>
            <p:nvPr/>
          </p:nvSpPr>
          <p:spPr>
            <a:xfrm>
              <a:off x="6837183" y="986195"/>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101778" y="5017408"/>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158928" y="3938522"/>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83342" y="4028010"/>
              <a:ext cx="585417" cy="253916"/>
            </a:xfrm>
            <a:prstGeom prst="rect">
              <a:avLst/>
            </a:prstGeom>
            <a:solidFill>
              <a:schemeClr val="bg2">
                <a:lumMod val="95000"/>
                <a:alpha val="66000"/>
              </a:schemeClr>
            </a:solidFill>
          </p:spPr>
          <p:txBody>
            <a:bodyPr wrap="none" rtlCol="0">
              <a:spAutoFit/>
            </a:bodyPr>
            <a:lstStyle/>
            <a:p>
              <a:r>
                <a:rPr lang="en-US" sz="1050" dirty="0" err="1" smtClean="0">
                  <a:solidFill>
                    <a:schemeClr val="tx1">
                      <a:lumMod val="50000"/>
                    </a:schemeClr>
                  </a:solidFill>
                </a:rPr>
                <a:t>Arbon</a:t>
              </a:r>
              <a:endParaRPr lang="en-US" sz="1050" dirty="0">
                <a:solidFill>
                  <a:schemeClr val="tx1">
                    <a:lumMod val="50000"/>
                  </a:schemeClr>
                </a:solidFill>
              </a:endParaRPr>
            </a:p>
          </p:txBody>
        </p:sp>
        <p:sp>
          <p:nvSpPr>
            <p:cNvPr id="16" name="TextBox 15"/>
            <p:cNvSpPr txBox="1"/>
            <p:nvPr/>
          </p:nvSpPr>
          <p:spPr>
            <a:xfrm>
              <a:off x="7599153" y="1543666"/>
              <a:ext cx="579005" cy="253916"/>
            </a:xfrm>
            <a:prstGeom prst="rect">
              <a:avLst/>
            </a:prstGeom>
            <a:solidFill>
              <a:schemeClr val="bg2">
                <a:lumMod val="95000"/>
                <a:alpha val="66000"/>
              </a:schemeClr>
            </a:solidFill>
          </p:spPr>
          <p:txBody>
            <a:bodyPr wrap="none" rtlCol="0">
              <a:spAutoFit/>
            </a:bodyPr>
            <a:lstStyle/>
            <a:p>
              <a:r>
                <a:rPr lang="en-US" sz="1050" dirty="0" err="1" smtClean="0">
                  <a:solidFill>
                    <a:schemeClr val="tx1">
                      <a:lumMod val="50000"/>
                    </a:schemeClr>
                  </a:solidFill>
                </a:rPr>
                <a:t>Inkom</a:t>
              </a:r>
              <a:endParaRPr lang="en-US" sz="1050" dirty="0">
                <a:solidFill>
                  <a:schemeClr val="tx1">
                    <a:lumMod val="50000"/>
                  </a:schemeClr>
                </a:solidFill>
              </a:endParaRPr>
            </a:p>
          </p:txBody>
        </p:sp>
        <p:sp>
          <p:nvSpPr>
            <p:cNvPr id="17" name="Oval 16"/>
            <p:cNvSpPr/>
            <p:nvPr/>
          </p:nvSpPr>
          <p:spPr>
            <a:xfrm>
              <a:off x="7484853" y="1412222"/>
              <a:ext cx="114300" cy="123825"/>
            </a:xfrm>
            <a:prstGeom prst="ellipse">
              <a:avLst/>
            </a:prstGeom>
            <a:solidFill>
              <a:srgbClr val="6DF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08118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3497263"/>
            <a:ext cx="9144000" cy="642937"/>
          </a:xfrm>
        </p:spPr>
        <p:txBody>
          <a:bodyPr/>
          <a:lstStyle/>
          <a:p>
            <a:r>
              <a:rPr lang="en-US" dirty="0" smtClean="0"/>
              <a:t>Community Concerns</a:t>
            </a:r>
            <a:endParaRPr lang="en-US" dirty="0"/>
          </a:p>
        </p:txBody>
      </p:sp>
      <p:sp>
        <p:nvSpPr>
          <p:cNvPr id="9" name="TextBox 8"/>
          <p:cNvSpPr txBox="1"/>
          <p:nvPr/>
        </p:nvSpPr>
        <p:spPr>
          <a:xfrm>
            <a:off x="317500" y="4140200"/>
            <a:ext cx="8547100" cy="2010807"/>
          </a:xfrm>
          <a:prstGeom prst="rect">
            <a:avLst/>
          </a:prstGeom>
          <a:noFill/>
        </p:spPr>
        <p:txBody>
          <a:bodyPr wrap="square" rtlCol="0">
            <a:spAutoFit/>
          </a:bodyPr>
          <a:lstStyle/>
          <a:p>
            <a:pPr marL="342900" lvl="0" indent="-342900">
              <a:lnSpc>
                <a:spcPct val="90000"/>
              </a:lnSpc>
              <a:spcBef>
                <a:spcPts val="1000"/>
              </a:spcBef>
              <a:buClr>
                <a:schemeClr val="accent1"/>
              </a:buClr>
              <a:buFont typeface="Webdings" panose="05030102010509060703" pitchFamily="18" charset="2"/>
              <a:buChar char=""/>
            </a:pPr>
            <a:r>
              <a:rPr lang="en-US" sz="2000" dirty="0">
                <a:solidFill>
                  <a:srgbClr val="767171"/>
                </a:solidFill>
              </a:rPr>
              <a:t>The 2012 Charlotte Fire cost Idaho $211 million dollars in fire suppression expenditures.</a:t>
            </a:r>
          </a:p>
          <a:p>
            <a:pPr marL="342900" lvl="0" indent="-342900">
              <a:lnSpc>
                <a:spcPct val="90000"/>
              </a:lnSpc>
              <a:spcBef>
                <a:spcPts val="1000"/>
              </a:spcBef>
              <a:buClr>
                <a:schemeClr val="accent1"/>
              </a:buClr>
              <a:buFont typeface="Webdings" panose="05030102010509060703" pitchFamily="18" charset="2"/>
              <a:buChar char=""/>
            </a:pPr>
            <a:r>
              <a:rPr lang="en-US" sz="2000" dirty="0">
                <a:solidFill>
                  <a:srgbClr val="767171"/>
                </a:solidFill>
              </a:rPr>
              <a:t>In Idaho, j</a:t>
            </a:r>
            <a:r>
              <a:rPr lang="en-US" sz="2000" dirty="0" smtClean="0">
                <a:solidFill>
                  <a:srgbClr val="767171"/>
                </a:solidFill>
              </a:rPr>
              <a:t>uniper species </a:t>
            </a:r>
            <a:r>
              <a:rPr lang="en-US" sz="2000" dirty="0">
                <a:solidFill>
                  <a:srgbClr val="767171"/>
                </a:solidFill>
              </a:rPr>
              <a:t>have </a:t>
            </a:r>
            <a:r>
              <a:rPr lang="en-US" sz="2000" dirty="0" smtClean="0">
                <a:solidFill>
                  <a:srgbClr val="767171"/>
                </a:solidFill>
              </a:rPr>
              <a:t>extended beyond their native habitats and are increasing </a:t>
            </a:r>
            <a:r>
              <a:rPr lang="en-US" sz="2000" dirty="0">
                <a:solidFill>
                  <a:srgbClr val="767171"/>
                </a:solidFill>
              </a:rPr>
              <a:t>wildfire </a:t>
            </a:r>
            <a:r>
              <a:rPr lang="en-US" sz="2000" dirty="0" smtClean="0">
                <a:solidFill>
                  <a:srgbClr val="767171"/>
                </a:solidFill>
              </a:rPr>
              <a:t>severity and </a:t>
            </a:r>
            <a:r>
              <a:rPr lang="en-US" sz="2000" dirty="0">
                <a:solidFill>
                  <a:srgbClr val="767171"/>
                </a:solidFill>
              </a:rPr>
              <a:t>duration.</a:t>
            </a:r>
          </a:p>
          <a:p>
            <a:pPr marL="342900" lvl="0" indent="-342900">
              <a:lnSpc>
                <a:spcPct val="90000"/>
              </a:lnSpc>
              <a:spcBef>
                <a:spcPts val="1000"/>
              </a:spcBef>
              <a:buClr>
                <a:schemeClr val="accent1"/>
              </a:buClr>
              <a:buFont typeface="Webdings" panose="05030102010509060703" pitchFamily="18" charset="2"/>
              <a:buChar char=""/>
            </a:pPr>
            <a:r>
              <a:rPr lang="en-US" sz="2000" dirty="0">
                <a:solidFill>
                  <a:srgbClr val="767171"/>
                </a:solidFill>
              </a:rPr>
              <a:t>Expanded wildfire regimes significantly alter semi-arid savanna ecosystems.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5" t="21597" r="666" b="23979"/>
          <a:stretch/>
        </p:blipFill>
        <p:spPr>
          <a:xfrm>
            <a:off x="0" y="95534"/>
            <a:ext cx="9144000" cy="3294150"/>
          </a:xfrm>
          <a:prstGeom prst="rect">
            <a:avLst/>
          </a:prstGeom>
        </p:spPr>
      </p:pic>
      <p:sp>
        <p:nvSpPr>
          <p:cNvPr id="7" name="Text Placeholder 6"/>
          <p:cNvSpPr>
            <a:spLocks noGrp="1"/>
          </p:cNvSpPr>
          <p:nvPr>
            <p:ph type="body" sz="quarter" idx="13"/>
          </p:nvPr>
        </p:nvSpPr>
        <p:spPr>
          <a:xfrm>
            <a:off x="7150608" y="3407252"/>
            <a:ext cx="1993392" cy="274320"/>
          </a:xfrm>
        </p:spPr>
        <p:txBody>
          <a:bodyPr/>
          <a:lstStyle/>
          <a:p>
            <a:r>
              <a:rPr lang="en-US" dirty="0" err="1" smtClean="0"/>
              <a:t>Source:abook.org</a:t>
            </a:r>
            <a:endParaRPr lang="en-US" dirty="0"/>
          </a:p>
        </p:txBody>
      </p:sp>
    </p:spTree>
    <p:extLst>
      <p:ext uri="{BB962C8B-B14F-4D97-AF65-F5344CB8AC3E}">
        <p14:creationId xmlns:p14="http://schemas.microsoft.com/office/powerpoint/2010/main" val="2305339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359908" y="1741932"/>
            <a:ext cx="3593592" cy="3374136"/>
          </a:xfrm>
        </p:spPr>
        <p:txBody>
          <a:bodyPr>
            <a:normAutofit lnSpcReduction="10000"/>
          </a:bodyPr>
          <a:lstStyle/>
          <a:p>
            <a:pPr marL="342900" indent="-342900">
              <a:buClr>
                <a:schemeClr val="accent1"/>
              </a:buClr>
              <a:buFont typeface="Webdings" panose="05030102010509060703" pitchFamily="18" charset="2"/>
              <a:buChar char=""/>
            </a:pPr>
            <a:r>
              <a:rPr lang="en-US" dirty="0" smtClean="0"/>
              <a:t>Create a </a:t>
            </a:r>
            <a:r>
              <a:rPr lang="en-US" i="1" dirty="0" smtClean="0"/>
              <a:t>Juniper spp. </a:t>
            </a:r>
            <a:r>
              <a:rPr lang="en-US" dirty="0" smtClean="0"/>
              <a:t>distribution map to determine areas were there are high concentrations of juniper.</a:t>
            </a:r>
          </a:p>
          <a:p>
            <a:pPr marL="342900" indent="-342900">
              <a:buClr>
                <a:schemeClr val="accent1"/>
              </a:buClr>
              <a:buFont typeface="Webdings" panose="05030102010509060703" pitchFamily="18" charset="2"/>
              <a:buChar char=""/>
            </a:pPr>
            <a:r>
              <a:rPr lang="en-US" dirty="0" smtClean="0"/>
              <a:t>Overlay populated areas to juniper distribution map to determine areas where high wildfire severity is possible.</a:t>
            </a:r>
          </a:p>
        </p:txBody>
      </p:sp>
      <p:sp>
        <p:nvSpPr>
          <p:cNvPr id="3" name="Text Placeholder 2"/>
          <p:cNvSpPr>
            <a:spLocks noGrp="1"/>
          </p:cNvSpPr>
          <p:nvPr>
            <p:ph type="body" sz="quarter" idx="10"/>
          </p:nvPr>
        </p:nvSpPr>
        <p:spPr>
          <a:xfrm>
            <a:off x="5568696" y="675408"/>
            <a:ext cx="3003804" cy="782551"/>
          </a:xfrm>
        </p:spPr>
        <p:txBody>
          <a:bodyPr/>
          <a:lstStyle/>
          <a:p>
            <a:r>
              <a:rPr lang="en-US" dirty="0" smtClean="0"/>
              <a:t>Objectives</a:t>
            </a:r>
            <a:endParaRPr lang="en-US" dirty="0"/>
          </a:p>
        </p:txBody>
      </p:sp>
      <p:sp>
        <p:nvSpPr>
          <p:cNvPr id="5" name="Text Placeholder 4"/>
          <p:cNvSpPr>
            <a:spLocks noGrp="1"/>
          </p:cNvSpPr>
          <p:nvPr>
            <p:ph type="body" sz="quarter" idx="13"/>
          </p:nvPr>
        </p:nvSpPr>
        <p:spPr>
          <a:xfrm>
            <a:off x="0" y="6583680"/>
            <a:ext cx="1993392" cy="274320"/>
          </a:xfrm>
        </p:spPr>
        <p:txBody>
          <a:bodyPr/>
          <a:lstStyle/>
          <a:p>
            <a:r>
              <a:rPr lang="en-US" dirty="0" smtClean="0">
                <a:solidFill>
                  <a:srgbClr val="FFFFFF"/>
                </a:solidFill>
              </a:rPr>
              <a:t>Credit: Chris Burger</a:t>
            </a:r>
            <a:endParaRPr lang="en-US" dirty="0">
              <a:solidFill>
                <a:srgbClr val="FFFFFF"/>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0" y="0"/>
            <a:ext cx="4572000" cy="6858000"/>
          </a:xfrm>
          <a:prstGeom prst="rect">
            <a:avLst/>
          </a:prstGeom>
        </p:spPr>
      </p:pic>
      <p:sp>
        <p:nvSpPr>
          <p:cNvPr id="4" name="TextBox 3"/>
          <p:cNvSpPr txBox="1"/>
          <p:nvPr/>
        </p:nvSpPr>
        <p:spPr>
          <a:xfrm>
            <a:off x="4572000" y="6488668"/>
            <a:ext cx="1686680" cy="276999"/>
          </a:xfrm>
          <a:prstGeom prst="rect">
            <a:avLst/>
          </a:prstGeom>
          <a:noFill/>
        </p:spPr>
        <p:txBody>
          <a:bodyPr wrap="none" rtlCol="0">
            <a:spAutoFit/>
          </a:bodyPr>
          <a:lstStyle/>
          <a:p>
            <a:r>
              <a:rPr lang="en-US" sz="1200" dirty="0" smtClean="0"/>
              <a:t>Source: Greg </a:t>
            </a:r>
            <a:r>
              <a:rPr lang="en-US" sz="1200" dirty="0" err="1" smtClean="0"/>
              <a:t>Haxby</a:t>
            </a:r>
            <a:endParaRPr lang="en-US" sz="1200" dirty="0"/>
          </a:p>
        </p:txBody>
      </p:sp>
    </p:spTree>
    <p:extLst>
      <p:ext uri="{BB962C8B-B14F-4D97-AF65-F5344CB8AC3E}">
        <p14:creationId xmlns:p14="http://schemas.microsoft.com/office/powerpoint/2010/main" val="35331062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31399" y="1441268"/>
            <a:ext cx="3593592" cy="3971843"/>
          </a:xfrm>
        </p:spPr>
        <p:txBody>
          <a:bodyPr>
            <a:normAutofit/>
          </a:bodyPr>
          <a:lstStyle/>
          <a:p>
            <a:r>
              <a:rPr lang="en-US" sz="2200" dirty="0" smtClean="0"/>
              <a:t>Classification points were created in using;</a:t>
            </a:r>
          </a:p>
          <a:p>
            <a:pPr marL="342900" indent="-342900">
              <a:buClr>
                <a:schemeClr val="accent1"/>
              </a:buClr>
              <a:buFont typeface="Webdings" panose="05030102010509060703" pitchFamily="18" charset="2"/>
              <a:buChar char=""/>
            </a:pPr>
            <a:r>
              <a:rPr lang="en-US" dirty="0" smtClean="0"/>
              <a:t> 2013 NAIP imagery with a 0.5 meter resolution</a:t>
            </a:r>
          </a:p>
          <a:p>
            <a:pPr marL="342900" indent="-342900">
              <a:buClr>
                <a:schemeClr val="accent1"/>
              </a:buClr>
              <a:buFont typeface="Webdings" panose="05030102010509060703" pitchFamily="18" charset="2"/>
              <a:buChar char=""/>
            </a:pPr>
            <a:r>
              <a:rPr lang="en-US" dirty="0" smtClean="0"/>
              <a:t>Remote Sensing Applications Center (RSAC) data was used identify known juniper dominant areas</a:t>
            </a:r>
            <a:endParaRPr lang="en-US" dirty="0"/>
          </a:p>
        </p:txBody>
      </p:sp>
      <p:sp>
        <p:nvSpPr>
          <p:cNvPr id="3" name="Text Placeholder 2"/>
          <p:cNvSpPr>
            <a:spLocks noGrp="1"/>
          </p:cNvSpPr>
          <p:nvPr>
            <p:ph type="body" sz="quarter" idx="10"/>
          </p:nvPr>
        </p:nvSpPr>
        <p:spPr>
          <a:xfrm>
            <a:off x="231399" y="438538"/>
            <a:ext cx="3566160" cy="669005"/>
          </a:xfrm>
        </p:spPr>
        <p:txBody>
          <a:bodyPr/>
          <a:lstStyle/>
          <a:p>
            <a:r>
              <a:rPr lang="en-US" dirty="0" smtClean="0"/>
              <a:t>Methods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9275" y="5123902"/>
            <a:ext cx="3000256" cy="1480518"/>
          </a:xfrm>
          <a:prstGeom prst="rect">
            <a:avLst/>
          </a:prstGeom>
        </p:spPr>
      </p:pic>
      <p:sp>
        <p:nvSpPr>
          <p:cNvPr id="7" name="TextBox 6"/>
          <p:cNvSpPr txBox="1"/>
          <p:nvPr/>
        </p:nvSpPr>
        <p:spPr>
          <a:xfrm>
            <a:off x="231399" y="965735"/>
            <a:ext cx="3398687" cy="400110"/>
          </a:xfrm>
          <a:prstGeom prst="rect">
            <a:avLst/>
          </a:prstGeom>
          <a:noFill/>
        </p:spPr>
        <p:txBody>
          <a:bodyPr wrap="none" rtlCol="0">
            <a:spAutoFit/>
          </a:bodyPr>
          <a:lstStyle/>
          <a:p>
            <a:r>
              <a:rPr lang="en-US" sz="2000" i="1" dirty="0" smtClean="0"/>
              <a:t>Classification site creation</a:t>
            </a:r>
            <a:endParaRPr lang="en-US" sz="2000" i="1" dirty="0"/>
          </a:p>
        </p:txBody>
      </p:sp>
      <p:graphicFrame>
        <p:nvGraphicFramePr>
          <p:cNvPr id="10" name="Table 9"/>
          <p:cNvGraphicFramePr>
            <a:graphicFrameLocks noGrp="1"/>
          </p:cNvGraphicFramePr>
          <p:nvPr>
            <p:extLst>
              <p:ext uri="{D42A27DB-BD31-4B8C-83A1-F6EECF244321}">
                <p14:modId xmlns:p14="http://schemas.microsoft.com/office/powerpoint/2010/main" val="1891719368"/>
              </p:ext>
            </p:extLst>
          </p:nvPr>
        </p:nvGraphicFramePr>
        <p:xfrm>
          <a:off x="231399" y="4544431"/>
          <a:ext cx="4333416" cy="2103120"/>
        </p:xfrm>
        <a:graphic>
          <a:graphicData uri="http://schemas.openxmlformats.org/drawingml/2006/table">
            <a:tbl>
              <a:tblPr firstRow="1" bandRow="1">
                <a:tableStyleId>{5C22544A-7EE6-4342-B048-85BDC9FD1C3A}</a:tableStyleId>
              </a:tblPr>
              <a:tblGrid>
                <a:gridCol w="2166708"/>
                <a:gridCol w="2166708"/>
              </a:tblGrid>
              <a:tr h="361122">
                <a:tc>
                  <a:txBody>
                    <a:bodyPr/>
                    <a:lstStyle/>
                    <a:p>
                      <a:r>
                        <a:rPr lang="en-US" dirty="0" smtClean="0"/>
                        <a:t>Vegetation Type</a:t>
                      </a:r>
                      <a:endParaRPr lang="en-US" dirty="0"/>
                    </a:p>
                  </a:txBody>
                  <a:tcPr/>
                </a:tc>
                <a:tc>
                  <a:txBody>
                    <a:bodyPr/>
                    <a:lstStyle/>
                    <a:p>
                      <a:r>
                        <a:rPr lang="en-US" dirty="0" smtClean="0"/>
                        <a:t>Number of points</a:t>
                      </a:r>
                      <a:endParaRPr lang="en-US" dirty="0"/>
                    </a:p>
                  </a:txBody>
                  <a:tcPr/>
                </a:tc>
              </a:tr>
              <a:tr h="631963">
                <a:tc>
                  <a:txBody>
                    <a:bodyPr/>
                    <a:lstStyle/>
                    <a:p>
                      <a:r>
                        <a:rPr lang="en-US" dirty="0" smtClean="0"/>
                        <a:t>Sagebrush/ Herbaceous</a:t>
                      </a:r>
                      <a:endParaRPr lang="en-US" dirty="0"/>
                    </a:p>
                  </a:txBody>
                  <a:tcPr/>
                </a:tc>
                <a:tc>
                  <a:txBody>
                    <a:bodyPr/>
                    <a:lstStyle/>
                    <a:p>
                      <a:pPr algn="l"/>
                      <a:r>
                        <a:rPr lang="en-US" dirty="0" smtClean="0"/>
                        <a:t>234</a:t>
                      </a:r>
                      <a:endParaRPr lang="en-US" dirty="0"/>
                    </a:p>
                  </a:txBody>
                  <a:tcPr/>
                </a:tc>
              </a:tr>
              <a:tr h="361122">
                <a:tc>
                  <a:txBody>
                    <a:bodyPr/>
                    <a:lstStyle/>
                    <a:p>
                      <a:r>
                        <a:rPr lang="en-US" dirty="0" smtClean="0"/>
                        <a:t>Bare ground</a:t>
                      </a:r>
                      <a:endParaRPr lang="en-US" dirty="0"/>
                    </a:p>
                  </a:txBody>
                  <a:tcPr/>
                </a:tc>
                <a:tc>
                  <a:txBody>
                    <a:bodyPr/>
                    <a:lstStyle/>
                    <a:p>
                      <a:pPr algn="l"/>
                      <a:r>
                        <a:rPr lang="en-US" dirty="0" smtClean="0"/>
                        <a:t>211</a:t>
                      </a:r>
                      <a:endParaRPr lang="en-US" dirty="0"/>
                    </a:p>
                  </a:txBody>
                  <a:tcPr/>
                </a:tc>
              </a:tr>
              <a:tr h="361122">
                <a:tc>
                  <a:txBody>
                    <a:bodyPr/>
                    <a:lstStyle/>
                    <a:p>
                      <a:r>
                        <a:rPr lang="en-US" dirty="0" smtClean="0"/>
                        <a:t>Juniper Mix</a:t>
                      </a:r>
                      <a:endParaRPr lang="en-US" dirty="0"/>
                    </a:p>
                  </a:txBody>
                  <a:tcPr/>
                </a:tc>
                <a:tc>
                  <a:txBody>
                    <a:bodyPr/>
                    <a:lstStyle/>
                    <a:p>
                      <a:pPr algn="l"/>
                      <a:r>
                        <a:rPr lang="en-US" dirty="0" smtClean="0"/>
                        <a:t>214</a:t>
                      </a:r>
                      <a:endParaRPr lang="en-US" dirty="0"/>
                    </a:p>
                  </a:txBody>
                  <a:tcPr/>
                </a:tc>
              </a:tr>
              <a:tr h="361122">
                <a:tc>
                  <a:txBody>
                    <a:bodyPr/>
                    <a:lstStyle/>
                    <a:p>
                      <a:r>
                        <a:rPr lang="en-US" dirty="0" smtClean="0"/>
                        <a:t>Mixed Forest</a:t>
                      </a:r>
                      <a:endParaRPr lang="en-US" dirty="0"/>
                    </a:p>
                  </a:txBody>
                  <a:tcPr/>
                </a:tc>
                <a:tc>
                  <a:txBody>
                    <a:bodyPr/>
                    <a:lstStyle/>
                    <a:p>
                      <a:pPr algn="l"/>
                      <a:r>
                        <a:rPr lang="en-US" dirty="0" smtClean="0"/>
                        <a:t>276</a:t>
                      </a:r>
                      <a:endParaRPr lang="en-US" dirty="0"/>
                    </a:p>
                  </a:txBody>
                  <a:tcPr/>
                </a:tc>
              </a:tr>
            </a:tbl>
          </a:graphicData>
        </a:graphic>
      </p:graphicFrame>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2957" t="3003" r="13018" b="3194"/>
          <a:stretch/>
        </p:blipFill>
        <p:spPr>
          <a:xfrm>
            <a:off x="4564816" y="221063"/>
            <a:ext cx="4356118" cy="4413283"/>
          </a:xfrm>
          <a:prstGeom prst="rect">
            <a:avLst/>
          </a:prstGeom>
        </p:spPr>
      </p:pic>
    </p:spTree>
    <p:extLst>
      <p:ext uri="{BB962C8B-B14F-4D97-AF65-F5344CB8AC3E}">
        <p14:creationId xmlns:p14="http://schemas.microsoft.com/office/powerpoint/2010/main" val="3032358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449" y="4540055"/>
            <a:ext cx="1170445" cy="705588"/>
          </a:xfrm>
          <a:prstGeom prst="rect">
            <a:avLst/>
          </a:prstGeom>
        </p:spPr>
      </p:pic>
      <p:sp>
        <p:nvSpPr>
          <p:cNvPr id="2" name="Text Placeholder 1"/>
          <p:cNvSpPr>
            <a:spLocks noGrp="1"/>
          </p:cNvSpPr>
          <p:nvPr>
            <p:ph type="body" sz="quarter" idx="11"/>
          </p:nvPr>
        </p:nvSpPr>
        <p:spPr>
          <a:xfrm>
            <a:off x="296843" y="1308223"/>
            <a:ext cx="8675707" cy="999363"/>
          </a:xfrm>
        </p:spPr>
        <p:txBody>
          <a:bodyPr>
            <a:normAutofit lnSpcReduction="10000"/>
          </a:bodyPr>
          <a:lstStyle/>
          <a:p>
            <a:pPr marL="342900" indent="-342900">
              <a:buClr>
                <a:schemeClr val="accent1"/>
              </a:buClr>
              <a:buFont typeface="Webdings" panose="05030102010509060703" pitchFamily="18" charset="2"/>
              <a:buChar char=""/>
            </a:pPr>
            <a:r>
              <a:rPr lang="en-US" dirty="0" smtClean="0"/>
              <a:t>mSAVI2 and TCT were derived using IDRISI </a:t>
            </a:r>
            <a:r>
              <a:rPr lang="en-US" dirty="0" err="1" smtClean="0"/>
              <a:t>TerrSet</a:t>
            </a:r>
            <a:r>
              <a:rPr lang="en-US" dirty="0" smtClean="0"/>
              <a:t> </a:t>
            </a:r>
            <a:r>
              <a:rPr lang="en-US" dirty="0" err="1" smtClean="0"/>
              <a:t>VegIndex</a:t>
            </a:r>
            <a:r>
              <a:rPr lang="en-US" dirty="0" smtClean="0"/>
              <a:t> Modules</a:t>
            </a:r>
          </a:p>
          <a:p>
            <a:pPr marL="342900" indent="-342900">
              <a:buClr>
                <a:schemeClr val="accent1"/>
              </a:buClr>
              <a:buFont typeface="Webdings" panose="05030102010509060703" pitchFamily="18" charset="2"/>
              <a:buChar char=""/>
            </a:pPr>
            <a:r>
              <a:rPr lang="en-US" dirty="0" smtClean="0"/>
              <a:t>NDBSI = (TM6 – TM5) / (TM6 + TM5 + 0.001) * </a:t>
            </a:r>
            <a:r>
              <a:rPr lang="en-US" dirty="0" err="1" smtClean="0"/>
              <a:t>Baraldi</a:t>
            </a:r>
            <a:r>
              <a:rPr lang="en-US" dirty="0" smtClean="0"/>
              <a:t> et al., 2006</a:t>
            </a:r>
            <a:endParaRPr lang="en-US" dirty="0"/>
          </a:p>
        </p:txBody>
      </p:sp>
      <p:sp>
        <p:nvSpPr>
          <p:cNvPr id="3" name="Text Placeholder 2"/>
          <p:cNvSpPr>
            <a:spLocks noGrp="1"/>
          </p:cNvSpPr>
          <p:nvPr>
            <p:ph type="body" sz="quarter" idx="10"/>
          </p:nvPr>
        </p:nvSpPr>
        <p:spPr>
          <a:xfrm>
            <a:off x="263758" y="230505"/>
            <a:ext cx="3566160" cy="655320"/>
          </a:xfrm>
        </p:spPr>
        <p:txBody>
          <a:bodyPr/>
          <a:lstStyle/>
          <a:p>
            <a:r>
              <a:rPr lang="en-US" dirty="0" smtClean="0"/>
              <a:t>Methods</a:t>
            </a:r>
            <a:endParaRPr lang="en-US" dirty="0"/>
          </a:p>
        </p:txBody>
      </p:sp>
      <p:sp>
        <p:nvSpPr>
          <p:cNvPr id="6" name="TextBox 5"/>
          <p:cNvSpPr txBox="1"/>
          <p:nvPr/>
        </p:nvSpPr>
        <p:spPr>
          <a:xfrm>
            <a:off x="263758" y="819150"/>
            <a:ext cx="2379177" cy="400110"/>
          </a:xfrm>
          <a:prstGeom prst="rect">
            <a:avLst/>
          </a:prstGeom>
          <a:noFill/>
        </p:spPr>
        <p:txBody>
          <a:bodyPr wrap="none" rtlCol="0">
            <a:spAutoFit/>
          </a:bodyPr>
          <a:lstStyle/>
          <a:p>
            <a:r>
              <a:rPr lang="en-US" sz="2000" i="1" dirty="0" smtClean="0"/>
              <a:t>Image Processing</a:t>
            </a:r>
            <a:endParaRPr lang="en-US" sz="2000" i="1" dirty="0"/>
          </a:p>
        </p:txBody>
      </p:sp>
      <p:graphicFrame>
        <p:nvGraphicFramePr>
          <p:cNvPr id="7" name="Table 6"/>
          <p:cNvGraphicFramePr>
            <a:graphicFrameLocks noGrp="1"/>
          </p:cNvGraphicFramePr>
          <p:nvPr>
            <p:extLst>
              <p:ext uri="{D42A27DB-BD31-4B8C-83A1-F6EECF244321}">
                <p14:modId xmlns:p14="http://schemas.microsoft.com/office/powerpoint/2010/main" val="258841471"/>
              </p:ext>
            </p:extLst>
          </p:nvPr>
        </p:nvGraphicFramePr>
        <p:xfrm>
          <a:off x="439483" y="2402323"/>
          <a:ext cx="8265033" cy="914400"/>
        </p:xfrm>
        <a:graphic>
          <a:graphicData uri="http://schemas.openxmlformats.org/drawingml/2006/table">
            <a:tbl>
              <a:tblPr firstRow="1" bandRow="1">
                <a:tableStyleId>{5C22544A-7EE6-4342-B048-85BDC9FD1C3A}</a:tableStyleId>
              </a:tblPr>
              <a:tblGrid>
                <a:gridCol w="2755011"/>
                <a:gridCol w="2755011"/>
                <a:gridCol w="2755011"/>
              </a:tblGrid>
              <a:tr h="470476">
                <a:tc>
                  <a:txBody>
                    <a:bodyPr/>
                    <a:lstStyle/>
                    <a:p>
                      <a:pPr algn="ctr"/>
                      <a:r>
                        <a:rPr lang="en-US" dirty="0" smtClean="0"/>
                        <a:t>Modified</a:t>
                      </a:r>
                      <a:r>
                        <a:rPr lang="en-US" baseline="0" dirty="0" smtClean="0"/>
                        <a:t> Soil-Adjusted Vegetation Index</a:t>
                      </a:r>
                      <a:endParaRPr lang="en-US" dirty="0"/>
                    </a:p>
                  </a:txBody>
                  <a:tcPr/>
                </a:tc>
                <a:tc>
                  <a:txBody>
                    <a:bodyPr/>
                    <a:lstStyle/>
                    <a:p>
                      <a:pPr algn="ctr"/>
                      <a:r>
                        <a:rPr lang="en-US" dirty="0" smtClean="0"/>
                        <a:t>Tasseled Cap Transformation</a:t>
                      </a:r>
                      <a:endParaRPr lang="en-US" dirty="0"/>
                    </a:p>
                  </a:txBody>
                  <a:tcPr/>
                </a:tc>
                <a:tc>
                  <a:txBody>
                    <a:bodyPr/>
                    <a:lstStyle/>
                    <a:p>
                      <a:pPr algn="ctr"/>
                      <a:r>
                        <a:rPr lang="en-US" dirty="0" smtClean="0"/>
                        <a:t>Normalized Differenced Bare Soil Index</a:t>
                      </a:r>
                      <a:endParaRPr lang="en-US" dirty="0"/>
                    </a:p>
                  </a:txBody>
                  <a:tcPr/>
                </a:tc>
              </a:tr>
            </a:tbl>
          </a:graphicData>
        </a:graphic>
      </p:graphicFrame>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7154" y="3451953"/>
            <a:ext cx="2305912" cy="208158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0822" y="5327948"/>
            <a:ext cx="1450643" cy="130492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0057" y="4318161"/>
            <a:ext cx="1453549" cy="1313468"/>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6121" y="3411460"/>
            <a:ext cx="1455020" cy="131346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106" y="3411460"/>
            <a:ext cx="2351342" cy="2122074"/>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7118" y="5631629"/>
            <a:ext cx="1381318" cy="685896"/>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76533" y="5527564"/>
            <a:ext cx="1390844" cy="857370"/>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3448" y="3451953"/>
            <a:ext cx="1419423" cy="800212"/>
          </a:xfrm>
          <a:prstGeom prst="rect">
            <a:avLst/>
          </a:prstGeom>
        </p:spPr>
      </p:pic>
      <p:pic>
        <p:nvPicPr>
          <p:cNvPr id="18" name="Picture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16316" y="5779776"/>
            <a:ext cx="1333686" cy="704948"/>
          </a:xfrm>
          <a:prstGeom prst="rect">
            <a:avLst/>
          </a:prstGeom>
        </p:spPr>
      </p:pic>
    </p:spTree>
    <p:extLst>
      <p:ext uri="{BB962C8B-B14F-4D97-AF65-F5344CB8AC3E}">
        <p14:creationId xmlns:p14="http://schemas.microsoft.com/office/powerpoint/2010/main" val="33994684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923" y="1135624"/>
            <a:ext cx="5327242" cy="5375233"/>
          </a:xfrm>
          <a:prstGeom prst="rect">
            <a:avLst/>
          </a:prstGeom>
        </p:spPr>
      </p:pic>
      <p:grpSp>
        <p:nvGrpSpPr>
          <p:cNvPr id="24" name="Group 23"/>
          <p:cNvGrpSpPr/>
          <p:nvPr/>
        </p:nvGrpSpPr>
        <p:grpSpPr>
          <a:xfrm>
            <a:off x="5551165" y="4768492"/>
            <a:ext cx="3724130" cy="1666966"/>
            <a:chOff x="92715" y="4904730"/>
            <a:chExt cx="4704665" cy="1819549"/>
          </a:xfrm>
        </p:grpSpPr>
        <p:pic>
          <p:nvPicPr>
            <p:cNvPr id="20" name="Picture 19"/>
            <p:cNvPicPr>
              <a:picLocks noChangeAspect="1"/>
            </p:cNvPicPr>
            <p:nvPr/>
          </p:nvPicPr>
          <p:blipFill>
            <a:blip r:embed="rId4"/>
            <a:stretch>
              <a:fillRect/>
            </a:stretch>
          </p:blipFill>
          <p:spPr>
            <a:xfrm>
              <a:off x="92715" y="4904730"/>
              <a:ext cx="759269" cy="1819549"/>
            </a:xfrm>
            <a:prstGeom prst="rect">
              <a:avLst/>
            </a:prstGeom>
          </p:spPr>
        </p:pic>
        <p:grpSp>
          <p:nvGrpSpPr>
            <p:cNvPr id="23" name="Group 22"/>
            <p:cNvGrpSpPr/>
            <p:nvPr/>
          </p:nvGrpSpPr>
          <p:grpSpPr>
            <a:xfrm>
              <a:off x="788423" y="4904730"/>
              <a:ext cx="4008957" cy="1812904"/>
              <a:chOff x="788423" y="4904730"/>
              <a:chExt cx="4008957" cy="1812904"/>
            </a:xfrm>
          </p:grpSpPr>
          <p:grpSp>
            <p:nvGrpSpPr>
              <p:cNvPr id="21" name="Group 20"/>
              <p:cNvGrpSpPr/>
              <p:nvPr/>
            </p:nvGrpSpPr>
            <p:grpSpPr>
              <a:xfrm>
                <a:off x="788423" y="4904730"/>
                <a:ext cx="4008957" cy="1444435"/>
                <a:chOff x="994365" y="4904730"/>
                <a:chExt cx="4008957" cy="1444435"/>
              </a:xfrm>
            </p:grpSpPr>
            <p:sp>
              <p:nvSpPr>
                <p:cNvPr id="6" name="TextBox 5"/>
                <p:cNvSpPr txBox="1"/>
                <p:nvPr/>
              </p:nvSpPr>
              <p:spPr>
                <a:xfrm>
                  <a:off x="994366" y="4904730"/>
                  <a:ext cx="4008956" cy="490701"/>
                </a:xfrm>
                <a:prstGeom prst="rect">
                  <a:avLst/>
                </a:prstGeom>
                <a:noFill/>
              </p:spPr>
              <p:txBody>
                <a:bodyPr wrap="none" rtlCol="0">
                  <a:spAutoFit/>
                </a:bodyPr>
                <a:lstStyle/>
                <a:p>
                  <a:r>
                    <a:rPr lang="en-US" sz="2000" dirty="0" smtClean="0"/>
                    <a:t>Sagebrush/Herbaceous </a:t>
                  </a:r>
                  <a:endParaRPr lang="en-US" sz="2000" dirty="0"/>
                </a:p>
              </p:txBody>
            </p:sp>
            <p:sp>
              <p:nvSpPr>
                <p:cNvPr id="10" name="TextBox 9"/>
                <p:cNvSpPr txBox="1"/>
                <p:nvPr/>
              </p:nvSpPr>
              <p:spPr>
                <a:xfrm>
                  <a:off x="994365" y="5243758"/>
                  <a:ext cx="1779654" cy="400110"/>
                </a:xfrm>
                <a:prstGeom prst="rect">
                  <a:avLst/>
                </a:prstGeom>
                <a:noFill/>
              </p:spPr>
              <p:txBody>
                <a:bodyPr wrap="none" rtlCol="0">
                  <a:spAutoFit/>
                </a:bodyPr>
                <a:lstStyle/>
                <a:p>
                  <a:r>
                    <a:rPr lang="en-US" sz="2000" dirty="0" smtClean="0"/>
                    <a:t>Bare Ground</a:t>
                  </a:r>
                  <a:endParaRPr lang="en-US" sz="2000" dirty="0"/>
                </a:p>
              </p:txBody>
            </p:sp>
            <p:sp>
              <p:nvSpPr>
                <p:cNvPr id="11" name="TextBox 10"/>
                <p:cNvSpPr txBox="1"/>
                <p:nvPr/>
              </p:nvSpPr>
              <p:spPr>
                <a:xfrm>
                  <a:off x="994365" y="5580586"/>
                  <a:ext cx="1090363" cy="400110"/>
                </a:xfrm>
                <a:prstGeom prst="rect">
                  <a:avLst/>
                </a:prstGeom>
                <a:noFill/>
              </p:spPr>
              <p:txBody>
                <a:bodyPr wrap="none" rtlCol="0">
                  <a:spAutoFit/>
                </a:bodyPr>
                <a:lstStyle/>
                <a:p>
                  <a:r>
                    <a:rPr lang="en-US" sz="2000" dirty="0" smtClean="0"/>
                    <a:t>Juniper</a:t>
                  </a:r>
                  <a:endParaRPr lang="en-US" sz="2000" dirty="0"/>
                </a:p>
              </p:txBody>
            </p:sp>
            <p:sp>
              <p:nvSpPr>
                <p:cNvPr id="14" name="TextBox 13"/>
                <p:cNvSpPr txBox="1"/>
                <p:nvPr/>
              </p:nvSpPr>
              <p:spPr>
                <a:xfrm>
                  <a:off x="994365" y="5949055"/>
                  <a:ext cx="1731564" cy="400110"/>
                </a:xfrm>
                <a:prstGeom prst="rect">
                  <a:avLst/>
                </a:prstGeom>
                <a:noFill/>
              </p:spPr>
              <p:txBody>
                <a:bodyPr wrap="none" rtlCol="0">
                  <a:spAutoFit/>
                </a:bodyPr>
                <a:lstStyle/>
                <a:p>
                  <a:r>
                    <a:rPr lang="en-US" sz="2000" dirty="0" smtClean="0"/>
                    <a:t>Mixed Forest</a:t>
                  </a:r>
                  <a:endParaRPr lang="en-US" sz="2000" dirty="0"/>
                </a:p>
              </p:txBody>
            </p:sp>
          </p:grpSp>
          <p:sp>
            <p:nvSpPr>
              <p:cNvPr id="22" name="TextBox 21"/>
              <p:cNvSpPr txBox="1"/>
              <p:nvPr/>
            </p:nvSpPr>
            <p:spPr>
              <a:xfrm>
                <a:off x="788423" y="6317524"/>
                <a:ext cx="822661" cy="400110"/>
              </a:xfrm>
              <a:prstGeom prst="rect">
                <a:avLst/>
              </a:prstGeom>
              <a:noFill/>
            </p:spPr>
            <p:txBody>
              <a:bodyPr wrap="none" rtlCol="0">
                <a:spAutoFit/>
              </a:bodyPr>
              <a:lstStyle/>
              <a:p>
                <a:r>
                  <a:rPr lang="en-US" sz="2000" dirty="0" smtClean="0"/>
                  <a:t>Mask</a:t>
                </a:r>
                <a:endParaRPr lang="en-US" sz="2000" dirty="0"/>
              </a:p>
            </p:txBody>
          </p:sp>
        </p:grpSp>
      </p:grpSp>
      <p:sp>
        <p:nvSpPr>
          <p:cNvPr id="2" name="Text Placeholder 1"/>
          <p:cNvSpPr>
            <a:spLocks noGrp="1"/>
          </p:cNvSpPr>
          <p:nvPr>
            <p:ph type="body" sz="quarter" idx="11"/>
          </p:nvPr>
        </p:nvSpPr>
        <p:spPr>
          <a:xfrm>
            <a:off x="5551165" y="1394356"/>
            <a:ext cx="3593592" cy="3374136"/>
          </a:xfrm>
        </p:spPr>
        <p:txBody>
          <a:bodyPr>
            <a:normAutofit/>
          </a:bodyPr>
          <a:lstStyle/>
          <a:p>
            <a:r>
              <a:rPr lang="en-US" dirty="0" smtClean="0"/>
              <a:t>Classification Tree Analysis was used to differentiate areas with high concentrations of juniper.</a:t>
            </a:r>
          </a:p>
          <a:p>
            <a:pPr marL="342900" indent="-342900">
              <a:buClr>
                <a:schemeClr val="accent1"/>
              </a:buClr>
              <a:buFont typeface="Webdings" panose="05030102010509060703" pitchFamily="18" charset="2"/>
              <a:buChar char=""/>
            </a:pPr>
            <a:r>
              <a:rPr lang="en-US" dirty="0" smtClean="0"/>
              <a:t>Classification Points</a:t>
            </a:r>
          </a:p>
          <a:p>
            <a:pPr marL="342900" indent="-342900">
              <a:buClr>
                <a:schemeClr val="accent1"/>
              </a:buClr>
              <a:buFont typeface="Webdings" panose="05030102010509060703" pitchFamily="18" charset="2"/>
              <a:buChar char=""/>
            </a:pPr>
            <a:r>
              <a:rPr lang="en-US" dirty="0" smtClean="0"/>
              <a:t>Normalized Differenced Bare Soil Index</a:t>
            </a:r>
          </a:p>
          <a:p>
            <a:pPr marL="342900" indent="-342900">
              <a:buClr>
                <a:schemeClr val="accent1"/>
              </a:buClr>
              <a:buFont typeface="Webdings" panose="05030102010509060703" pitchFamily="18" charset="2"/>
              <a:buChar char=""/>
            </a:pPr>
            <a:r>
              <a:rPr lang="en-US" dirty="0" smtClean="0"/>
              <a:t>Modified Soil-Adjusted Vegetation Index </a:t>
            </a:r>
          </a:p>
          <a:p>
            <a:endParaRPr lang="en-US" dirty="0" smtClean="0"/>
          </a:p>
        </p:txBody>
      </p:sp>
      <p:sp>
        <p:nvSpPr>
          <p:cNvPr id="3" name="Text Placeholder 2"/>
          <p:cNvSpPr>
            <a:spLocks noGrp="1"/>
          </p:cNvSpPr>
          <p:nvPr>
            <p:ph type="body" sz="quarter" idx="10"/>
          </p:nvPr>
        </p:nvSpPr>
        <p:spPr>
          <a:xfrm>
            <a:off x="223923" y="186887"/>
            <a:ext cx="3566160" cy="629285"/>
          </a:xfrm>
        </p:spPr>
        <p:txBody>
          <a:bodyPr>
            <a:normAutofit lnSpcReduction="10000"/>
          </a:bodyPr>
          <a:lstStyle/>
          <a:p>
            <a:r>
              <a:rPr lang="en-US" dirty="0" smtClean="0"/>
              <a:t>Methods</a:t>
            </a:r>
            <a:endParaRPr lang="en-US" dirty="0"/>
          </a:p>
        </p:txBody>
      </p:sp>
      <p:sp>
        <p:nvSpPr>
          <p:cNvPr id="4" name="TextBox 3"/>
          <p:cNvSpPr txBox="1"/>
          <p:nvPr/>
        </p:nvSpPr>
        <p:spPr>
          <a:xfrm>
            <a:off x="223923" y="660185"/>
            <a:ext cx="2781531" cy="400110"/>
          </a:xfrm>
          <a:prstGeom prst="rect">
            <a:avLst/>
          </a:prstGeom>
          <a:noFill/>
        </p:spPr>
        <p:txBody>
          <a:bodyPr wrap="none" rtlCol="0">
            <a:spAutoFit/>
          </a:bodyPr>
          <a:lstStyle/>
          <a:p>
            <a:r>
              <a:rPr lang="en-US" sz="2000" i="1" dirty="0" smtClean="0"/>
              <a:t>Classified Fuel Model</a:t>
            </a:r>
            <a:endParaRPr lang="en-US" sz="2000" i="1" dirty="0"/>
          </a:p>
        </p:txBody>
      </p:sp>
    </p:spTree>
    <p:extLst>
      <p:ext uri="{BB962C8B-B14F-4D97-AF65-F5344CB8AC3E}">
        <p14:creationId xmlns:p14="http://schemas.microsoft.com/office/powerpoint/2010/main" val="33043909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3494</TotalTime>
  <Words>2510</Words>
  <Application>Microsoft Office PowerPoint</Application>
  <PresentationFormat>On-screen Show (4:3)</PresentationFormat>
  <Paragraphs>329</Paragraphs>
  <Slides>19</Slides>
  <Notes>19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Century Gothic</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Jenna Williams</cp:lastModifiedBy>
  <cp:revision>234</cp:revision>
  <dcterms:created xsi:type="dcterms:W3CDTF">2015-05-18T13:26:09Z</dcterms:created>
  <dcterms:modified xsi:type="dcterms:W3CDTF">2015-11-20T19:00:24Z</dcterms:modified>
</cp:coreProperties>
</file>