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handoutMasterIdLst>
    <p:handoutMasterId r:id="rId9"/>
  </p:handoutMasterIdLst>
  <p:sldIdLst>
    <p:sldId id="267" r:id="rId2"/>
    <p:sldId id="285" r:id="rId3"/>
    <p:sldId id="284" r:id="rId4"/>
    <p:sldId id="266" r:id="rId5"/>
    <p:sldId id="271" r:id="rId6"/>
    <p:sldId id="280" r:id="rId7"/>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CC7E2"/>
    <a:srgbClr val="D8E5F2"/>
    <a:srgbClr val="4481BE"/>
    <a:srgbClr val="6194C8"/>
    <a:srgbClr val="2E5984"/>
    <a:srgbClr val="244566"/>
    <a:srgbClr val="386DA2"/>
    <a:srgbClr val="538BC3"/>
    <a:srgbClr val="234567"/>
    <a:srgbClr val="2F59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27" autoAdjust="0"/>
    <p:restoredTop sz="96433" autoAdjust="0"/>
  </p:normalViewPr>
  <p:slideViewPr>
    <p:cSldViewPr>
      <p:cViewPr varScale="1">
        <p:scale>
          <a:sx n="102" d="100"/>
          <a:sy n="102" d="100"/>
        </p:scale>
        <p:origin x="216"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7313" y="0"/>
            <a:ext cx="2982912" cy="465138"/>
          </a:xfrm>
          <a:prstGeom prst="rect">
            <a:avLst/>
          </a:prstGeom>
        </p:spPr>
        <p:txBody>
          <a:bodyPr vert="horz" lIns="91440" tIns="45720" rIns="91440" bIns="45720" rtlCol="0"/>
          <a:lstStyle>
            <a:lvl1pPr algn="r">
              <a:defRPr sz="1200"/>
            </a:lvl1pPr>
          </a:lstStyle>
          <a:p>
            <a:fld id="{DCC5EAAA-6ECE-4589-9702-331181F890A4}" type="datetimeFigureOut">
              <a:rPr lang="en-US" smtClean="0"/>
              <a:pPr/>
              <a:t>9/9/2016</a:t>
            </a:fld>
            <a:endParaRPr lang="en-US"/>
          </a:p>
        </p:txBody>
      </p:sp>
      <p:sp>
        <p:nvSpPr>
          <p:cNvPr id="4" name="Footer Placeholder 3"/>
          <p:cNvSpPr>
            <a:spLocks noGrp="1"/>
          </p:cNvSpPr>
          <p:nvPr>
            <p:ph type="ftr" sz="quarter" idx="2"/>
          </p:nvPr>
        </p:nvSpPr>
        <p:spPr>
          <a:xfrm>
            <a:off x="0" y="8829675"/>
            <a:ext cx="2982913"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7313" y="8829675"/>
            <a:ext cx="2982912" cy="465138"/>
          </a:xfrm>
          <a:prstGeom prst="rect">
            <a:avLst/>
          </a:prstGeom>
        </p:spPr>
        <p:txBody>
          <a:bodyPr vert="horz" lIns="91440" tIns="45720" rIns="91440" bIns="45720" rtlCol="0" anchor="b"/>
          <a:lstStyle>
            <a:lvl1pPr algn="r">
              <a:defRPr sz="1200"/>
            </a:lvl1pPr>
          </a:lstStyle>
          <a:p>
            <a:fld id="{5E8856A9-6A40-4B70-AB5B-065DFA12FF30}" type="slidenum">
              <a:rPr lang="en-US" smtClean="0"/>
              <a:pPr/>
              <a:t>‹#›</a:t>
            </a:fld>
            <a:endParaRPr lang="en-US"/>
          </a:p>
        </p:txBody>
      </p:sp>
    </p:spTree>
    <p:extLst>
      <p:ext uri="{BB962C8B-B14F-4D97-AF65-F5344CB8AC3E}">
        <p14:creationId xmlns:p14="http://schemas.microsoft.com/office/powerpoint/2010/main" val="40040673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3177" tIns="46589" rIns="93177" bIns="46589" rtlCol="0"/>
          <a:lstStyle>
            <a:lvl1pPr algn="r">
              <a:defRPr sz="1200"/>
            </a:lvl1pPr>
          </a:lstStyle>
          <a:p>
            <a:fld id="{F5586F49-FE39-4696-A57E-5B5275E429C6}" type="datetimeFigureOut">
              <a:rPr lang="en-US" smtClean="0"/>
              <a:pPr/>
              <a:t>9/9/2016</a:t>
            </a:fld>
            <a:endParaRPr lang="en-US"/>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3177" tIns="46589" rIns="93177" bIns="46589" rtlCol="0" anchor="b"/>
          <a:lstStyle>
            <a:lvl1pPr algn="r">
              <a:defRPr sz="1200"/>
            </a:lvl1pPr>
          </a:lstStyle>
          <a:p>
            <a:fld id="{157ACEB9-2ADA-4B7B-B0BC-D9F4928C3BB9}" type="slidenum">
              <a:rPr lang="en-US" smtClean="0"/>
              <a:pPr/>
              <a:t>‹#›</a:t>
            </a:fld>
            <a:endParaRPr lang="en-US"/>
          </a:p>
        </p:txBody>
      </p:sp>
    </p:spTree>
    <p:extLst>
      <p:ext uri="{BB962C8B-B14F-4D97-AF65-F5344CB8AC3E}">
        <p14:creationId xmlns:p14="http://schemas.microsoft.com/office/powerpoint/2010/main" val="88515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12" name="Rectangle 11"/>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noFill/>
        </p:spPr>
        <p:txBody>
          <a:bodyPr/>
          <a:lstStyle>
            <a:lvl1pPr>
              <a:defRPr>
                <a:solidFill>
                  <a:schemeClr val="bg1"/>
                </a:solidFill>
              </a:defRPr>
            </a:lvl1pPr>
          </a:lstStyle>
          <a:p>
            <a:fld id="{EE289CF8-4C39-49E0-AC7D-C209D6C0BFB9}" type="datetimeFigureOut">
              <a:rPr lang="en-US" smtClean="0"/>
              <a:pPr/>
              <a:t>9/9/2016</a:t>
            </a:fld>
            <a:endParaRPr lang="en-US"/>
          </a:p>
        </p:txBody>
      </p:sp>
      <p:sp>
        <p:nvSpPr>
          <p:cNvPr id="17" name="Footer Placeholder 16"/>
          <p:cNvSpPr>
            <a:spLocks noGrp="1"/>
          </p:cNvSpPr>
          <p:nvPr>
            <p:ph type="ftr" sz="quarter" idx="11"/>
          </p:nvPr>
        </p:nvSpPr>
        <p:spPr>
          <a:noFill/>
        </p:spPr>
        <p:txBody>
          <a:bodyPr/>
          <a:lstStyle>
            <a:lvl1pPr>
              <a:defRPr>
                <a:solidFill>
                  <a:schemeClr val="bg1"/>
                </a:solidFill>
              </a:defRPr>
            </a:lvl1p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kumimoji="0" lang="en-US" dirty="0">
              <a:solidFill>
                <a:schemeClr val="tx1"/>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solidFill>
                <a:schemeClr val="tx1"/>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solidFill>
                <a:schemeClr val="tx1"/>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tx1"/>
                </a:solidFill>
              </a:defRPr>
            </a:lvl1pPr>
          </a:lstStyle>
          <a:p>
            <a:fld id="{74107330-A4E1-497D-BB24-CE6B6F1E90AA}"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tx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9/9/2016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07330-A4E1-497D-BB24-CE6B6F1E90A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4107330-A4E1-497D-BB24-CE6B6F1E90AA}"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9/9/2016</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fld id="{EE289CF8-4C39-49E0-AC7D-C209D6C0BFB9}" type="datetimeFigureOut">
              <a:rPr lang="en-US" smtClean="0"/>
              <a:pPr/>
              <a:t>9/9/2016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4107330-A4E1-497D-BB24-CE6B6F1E90AA}"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EE289CF8-4C39-49E0-AC7D-C209D6C0BFB9}" type="datetimeFigureOut">
              <a:rPr lang="en-US" smtClean="0"/>
              <a:pPr/>
              <a:t>9/9/2016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4107330-A4E1-497D-BB24-CE6B6F1E90AA}" type="slidenum">
              <a:rPr lang="en-US" smtClean="0"/>
              <a:pPr/>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E289CF8-4C39-49E0-AC7D-C209D6C0BFB9}" type="datetimeFigureOut">
              <a:rPr lang="en-US" smtClean="0"/>
              <a:pPr/>
              <a:t>9/9/2016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107330-A4E1-497D-BB24-CE6B6F1E90AA}"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tx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58496" y="6391656"/>
            <a:ext cx="8833104" cy="3108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E289CF8-4C39-49E0-AC7D-C209D6C0BFB9}" type="datetimeFigureOut">
              <a:rPr lang="en-US" smtClean="0"/>
              <a:pPr/>
              <a:t>9/9/2016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4107330-A4E1-497D-BB24-CE6B6F1E90AA}"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E289CF8-4C39-49E0-AC7D-C209D6C0BFB9}" type="datetimeFigureOut">
              <a:rPr lang="en-US" smtClean="0"/>
              <a:pPr/>
              <a:t>9/9/2016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4107330-A4E1-497D-BB24-CE6B6F1E90A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58496" y="6400800"/>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EE289CF8-4C39-49E0-AC7D-C209D6C0BFB9}" type="datetimeFigureOut">
              <a:rPr lang="en-US" smtClean="0"/>
              <a:pPr/>
              <a:t>9/9/2016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4107330-A4E1-497D-BB24-CE6B6F1E90A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4107330-A4E1-497D-BB24-CE6B6F1E90AA}" type="slidenum">
              <a:rPr lang="en-US" smtClean="0"/>
              <a:pPr/>
              <a:t>‹#›</a:t>
            </a:fld>
            <a:endParaRPr lang="en-US"/>
          </a:p>
        </p:txBody>
      </p:sp>
      <p:sp>
        <p:nvSpPr>
          <p:cNvPr id="21" name="Rectangle 20"/>
          <p:cNvSpPr>
            <a:spLocks noChangeArrowheads="1"/>
          </p:cNvSpPr>
          <p:nvPr userDrawn="1"/>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EE289CF8-4C39-49E0-AC7D-C209D6C0BFB9}" type="datetimeFigureOut">
              <a:rPr lang="en-US" smtClean="0"/>
              <a:pPr/>
              <a:t>9/9/2016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4107330-A4E1-497D-BB24-CE6B6F1E90AA}"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EE289CF8-4C39-49E0-AC7D-C209D6C0BFB9}" type="datetimeFigureOut">
              <a:rPr lang="en-US" smtClean="0"/>
              <a:pPr/>
              <a:t>9/9/2016</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52400" y="6396037"/>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E289CF8-4C39-49E0-AC7D-C209D6C0BFB9}" type="datetimeFigureOut">
              <a:rPr lang="en-US" smtClean="0"/>
              <a:pPr/>
              <a:t>9/9/2016</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4107330-A4E1-497D-BB24-CE6B6F1E90AA}"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ysClr val="windowText" lastClr="000000"/>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ysClr val="windowText" lastClr="000000"/>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ysClr val="windowText" lastClr="000000"/>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ysClr val="windowText" lastClr="000000"/>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ysClr val="windowText" lastClr="000000"/>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ysClr val="windowText" lastClr="000000"/>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b="1" dirty="0" smtClean="0">
                <a:solidFill>
                  <a:schemeClr val="accent3"/>
                </a:solidFill>
              </a:rPr>
              <a:t>Expectations</a:t>
            </a:r>
            <a:endParaRPr lang="en-US" b="1" dirty="0">
              <a:solidFill>
                <a:schemeClr val="accent3"/>
              </a:solidFill>
            </a:endParaRPr>
          </a:p>
        </p:txBody>
      </p:sp>
      <p:sp>
        <p:nvSpPr>
          <p:cNvPr id="6" name="Content Placeholder 2"/>
          <p:cNvSpPr>
            <a:spLocks noGrp="1"/>
          </p:cNvSpPr>
          <p:nvPr>
            <p:ph idx="1"/>
          </p:nvPr>
        </p:nvSpPr>
        <p:spPr>
          <a:xfrm>
            <a:off x="301752" y="1676400"/>
            <a:ext cx="8603519" cy="4343400"/>
          </a:xfrm>
        </p:spPr>
        <p:txBody>
          <a:bodyPr>
            <a:normAutofit fontScale="77500" lnSpcReduction="20000"/>
          </a:bodyPr>
          <a:lstStyle/>
          <a:p>
            <a:pPr>
              <a:spcAft>
                <a:spcPts val="600"/>
              </a:spcAft>
            </a:pPr>
            <a:r>
              <a:rPr lang="en-US" dirty="0" smtClean="0"/>
              <a:t>DEVELOPers embody the DEVELOP core values: collaboration, innovation, passion and discovery</a:t>
            </a:r>
            <a:endParaRPr lang="en-US" dirty="0"/>
          </a:p>
          <a:p>
            <a:pPr>
              <a:spcAft>
                <a:spcPts val="600"/>
              </a:spcAft>
            </a:pPr>
            <a:r>
              <a:rPr lang="en-US" dirty="0"/>
              <a:t>Be strategic – identify objectives, </a:t>
            </a:r>
            <a:r>
              <a:rPr lang="en-US" dirty="0" smtClean="0"/>
              <a:t>help where you are needed, </a:t>
            </a:r>
            <a:r>
              <a:rPr lang="en-US" dirty="0"/>
              <a:t>identify potential solutions and paths forward</a:t>
            </a:r>
          </a:p>
          <a:p>
            <a:pPr>
              <a:spcAft>
                <a:spcPts val="600"/>
              </a:spcAft>
            </a:pPr>
            <a:r>
              <a:rPr lang="en-US" dirty="0"/>
              <a:t>Collaboration is key – </a:t>
            </a:r>
            <a:r>
              <a:rPr lang="en-US" dirty="0" smtClean="0"/>
              <a:t>each team will work </a:t>
            </a:r>
            <a:r>
              <a:rPr lang="en-US" dirty="0"/>
              <a:t>together </a:t>
            </a:r>
            <a:r>
              <a:rPr lang="en-US" dirty="0" smtClean="0"/>
              <a:t>cohesively and </a:t>
            </a:r>
            <a:r>
              <a:rPr lang="en-US" dirty="0"/>
              <a:t>support each other</a:t>
            </a:r>
          </a:p>
          <a:p>
            <a:pPr>
              <a:spcAft>
                <a:spcPts val="600"/>
              </a:spcAft>
            </a:pPr>
            <a:r>
              <a:rPr lang="en-US" dirty="0" smtClean="0"/>
              <a:t>Flexibility– </a:t>
            </a:r>
            <a:r>
              <a:rPr lang="en-US" dirty="0"/>
              <a:t>be able to adapt, accept that change will happen, be nimble &amp; open-minded </a:t>
            </a:r>
          </a:p>
          <a:p>
            <a:pPr>
              <a:spcAft>
                <a:spcPts val="600"/>
              </a:spcAft>
            </a:pPr>
            <a:r>
              <a:rPr lang="en-US" dirty="0" smtClean="0"/>
              <a:t>Innovation – look  </a:t>
            </a:r>
            <a:r>
              <a:rPr lang="en-US" dirty="0"/>
              <a:t>for innovative solutions and </a:t>
            </a:r>
            <a:r>
              <a:rPr lang="en-US" dirty="0" smtClean="0"/>
              <a:t>ideas, try </a:t>
            </a:r>
            <a:r>
              <a:rPr lang="en-US" dirty="0"/>
              <a:t>new things, make positive changes, envision future achievement</a:t>
            </a:r>
          </a:p>
          <a:p>
            <a:pPr>
              <a:spcAft>
                <a:spcPts val="600"/>
              </a:spcAft>
            </a:pPr>
            <a:r>
              <a:rPr lang="en-US" dirty="0"/>
              <a:t>Pay attention to detail </a:t>
            </a:r>
            <a:r>
              <a:rPr lang="en-US" dirty="0" smtClean="0"/>
              <a:t>– strive </a:t>
            </a:r>
            <a:r>
              <a:rPr lang="en-US" dirty="0"/>
              <a:t>for the highest quality </a:t>
            </a:r>
          </a:p>
          <a:p>
            <a:pPr>
              <a:spcAft>
                <a:spcPts val="600"/>
              </a:spcAft>
            </a:pPr>
            <a:r>
              <a:rPr lang="en-US" dirty="0"/>
              <a:t>Don’t give up! Keep at it. DEVELOPers never say die.</a:t>
            </a:r>
          </a:p>
          <a:p>
            <a:pPr>
              <a:spcAft>
                <a:spcPts val="600"/>
              </a:spcAft>
            </a:pPr>
            <a:endParaRPr lang="en-US" dirty="0"/>
          </a:p>
        </p:txBody>
      </p:sp>
    </p:spTree>
    <p:extLst>
      <p:ext uri="{BB962C8B-B14F-4D97-AF65-F5344CB8AC3E}">
        <p14:creationId xmlns:p14="http://schemas.microsoft.com/office/powerpoint/2010/main" val="1482047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b="1" dirty="0" smtClean="0">
                <a:solidFill>
                  <a:schemeClr val="accent3"/>
                </a:solidFill>
              </a:rPr>
              <a:t>Professionalism</a:t>
            </a:r>
            <a:endParaRPr lang="en-US" b="1" dirty="0">
              <a:solidFill>
                <a:schemeClr val="accent3"/>
              </a:solidFill>
            </a:endParaRPr>
          </a:p>
        </p:txBody>
      </p:sp>
      <p:sp>
        <p:nvSpPr>
          <p:cNvPr id="5" name="Rectangle 4"/>
          <p:cNvSpPr/>
          <p:nvPr/>
        </p:nvSpPr>
        <p:spPr>
          <a:xfrm>
            <a:off x="381000" y="2005548"/>
            <a:ext cx="4031603" cy="3785652"/>
          </a:xfrm>
          <a:prstGeom prst="rect">
            <a:avLst/>
          </a:prstGeom>
        </p:spPr>
        <p:txBody>
          <a:bodyPr wrap="square">
            <a:spAutoFit/>
          </a:bodyPr>
          <a:lstStyle/>
          <a:p>
            <a:pPr marL="214313" indent="-214313">
              <a:buClr>
                <a:schemeClr val="accent2">
                  <a:lumMod val="50000"/>
                </a:schemeClr>
              </a:buClr>
              <a:buFont typeface="Wingdings" panose="05000000000000000000" pitchFamily="2" charset="2"/>
              <a:buChar char="ü"/>
            </a:pPr>
            <a:r>
              <a:rPr lang="en-US" sz="2400" b="1" dirty="0">
                <a:solidFill>
                  <a:schemeClr val="tx1">
                    <a:lumMod val="75000"/>
                    <a:lumOff val="25000"/>
                  </a:schemeClr>
                </a:solidFill>
              </a:rPr>
              <a:t>Appearance</a:t>
            </a:r>
          </a:p>
          <a:p>
            <a:pPr marL="214313" indent="-214313">
              <a:buClr>
                <a:schemeClr val="accent2">
                  <a:lumMod val="50000"/>
                </a:schemeClr>
              </a:buClr>
              <a:buFont typeface="Wingdings" panose="05000000000000000000" pitchFamily="2" charset="2"/>
              <a:buChar char="ü"/>
            </a:pPr>
            <a:r>
              <a:rPr lang="en-US" sz="2400" b="1" dirty="0">
                <a:solidFill>
                  <a:schemeClr val="tx1">
                    <a:lumMod val="75000"/>
                    <a:lumOff val="25000"/>
                  </a:schemeClr>
                </a:solidFill>
              </a:rPr>
              <a:t>Demeanor</a:t>
            </a:r>
          </a:p>
          <a:p>
            <a:pPr marL="214313" indent="-214313">
              <a:buClr>
                <a:schemeClr val="accent2">
                  <a:lumMod val="50000"/>
                </a:schemeClr>
              </a:buClr>
              <a:buFont typeface="Wingdings" panose="05000000000000000000" pitchFamily="2" charset="2"/>
              <a:buChar char="ü"/>
            </a:pPr>
            <a:r>
              <a:rPr lang="en-US" sz="2400" b="1" dirty="0">
                <a:solidFill>
                  <a:schemeClr val="tx1">
                    <a:lumMod val="75000"/>
                    <a:lumOff val="25000"/>
                  </a:schemeClr>
                </a:solidFill>
              </a:rPr>
              <a:t>Reliability</a:t>
            </a:r>
          </a:p>
          <a:p>
            <a:pPr marL="214313" indent="-214313">
              <a:buClr>
                <a:schemeClr val="accent2">
                  <a:lumMod val="50000"/>
                </a:schemeClr>
              </a:buClr>
              <a:buFont typeface="Wingdings" panose="05000000000000000000" pitchFamily="2" charset="2"/>
              <a:buChar char="ü"/>
            </a:pPr>
            <a:r>
              <a:rPr lang="en-US" sz="2400" b="1" dirty="0">
                <a:solidFill>
                  <a:schemeClr val="tx1">
                    <a:lumMod val="75000"/>
                    <a:lumOff val="25000"/>
                  </a:schemeClr>
                </a:solidFill>
              </a:rPr>
              <a:t>Competence</a:t>
            </a:r>
          </a:p>
          <a:p>
            <a:pPr marL="214313" indent="-214313">
              <a:buClr>
                <a:schemeClr val="accent2">
                  <a:lumMod val="50000"/>
                </a:schemeClr>
              </a:buClr>
              <a:buFont typeface="Wingdings" panose="05000000000000000000" pitchFamily="2" charset="2"/>
              <a:buChar char="ü"/>
            </a:pPr>
            <a:r>
              <a:rPr lang="en-US" sz="2400" b="1" dirty="0">
                <a:solidFill>
                  <a:schemeClr val="tx1">
                    <a:lumMod val="75000"/>
                    <a:lumOff val="25000"/>
                  </a:schemeClr>
                </a:solidFill>
              </a:rPr>
              <a:t>Ethics</a:t>
            </a:r>
          </a:p>
          <a:p>
            <a:pPr marL="214313" indent="-214313">
              <a:buClr>
                <a:schemeClr val="accent2">
                  <a:lumMod val="50000"/>
                </a:schemeClr>
              </a:buClr>
              <a:buFont typeface="Wingdings" panose="05000000000000000000" pitchFamily="2" charset="2"/>
              <a:buChar char="ü"/>
            </a:pPr>
            <a:r>
              <a:rPr lang="en-US" sz="2400" b="1" dirty="0">
                <a:solidFill>
                  <a:schemeClr val="tx1">
                    <a:lumMod val="75000"/>
                    <a:lumOff val="25000"/>
                  </a:schemeClr>
                </a:solidFill>
              </a:rPr>
              <a:t>Poise</a:t>
            </a:r>
          </a:p>
          <a:p>
            <a:pPr marL="214313" indent="-214313">
              <a:buClr>
                <a:schemeClr val="accent2">
                  <a:lumMod val="50000"/>
                </a:schemeClr>
              </a:buClr>
              <a:buFont typeface="Wingdings" panose="05000000000000000000" pitchFamily="2" charset="2"/>
              <a:buChar char="ü"/>
            </a:pPr>
            <a:r>
              <a:rPr lang="en-US" sz="2400" b="1" dirty="0">
                <a:solidFill>
                  <a:schemeClr val="tx1">
                    <a:lumMod val="75000"/>
                    <a:lumOff val="25000"/>
                  </a:schemeClr>
                </a:solidFill>
              </a:rPr>
              <a:t>Organizational Skills</a:t>
            </a:r>
          </a:p>
          <a:p>
            <a:pPr marL="214313" indent="-214313">
              <a:buClr>
                <a:schemeClr val="accent2">
                  <a:lumMod val="50000"/>
                </a:schemeClr>
              </a:buClr>
              <a:buFont typeface="Wingdings" panose="05000000000000000000" pitchFamily="2" charset="2"/>
              <a:buChar char="ü"/>
            </a:pPr>
            <a:r>
              <a:rPr lang="en-US" sz="2400" b="1" dirty="0">
                <a:solidFill>
                  <a:schemeClr val="tx1">
                    <a:lumMod val="75000"/>
                    <a:lumOff val="25000"/>
                  </a:schemeClr>
                </a:solidFill>
              </a:rPr>
              <a:t>Written Correspondence</a:t>
            </a:r>
          </a:p>
          <a:p>
            <a:pPr marL="214313" indent="-214313">
              <a:buClr>
                <a:schemeClr val="accent2">
                  <a:lumMod val="50000"/>
                </a:schemeClr>
              </a:buClr>
              <a:buFont typeface="Wingdings" panose="05000000000000000000" pitchFamily="2" charset="2"/>
              <a:buChar char="ü"/>
            </a:pPr>
            <a:r>
              <a:rPr lang="en-US" sz="2400" b="1" dirty="0">
                <a:solidFill>
                  <a:schemeClr val="tx1">
                    <a:lumMod val="75000"/>
                    <a:lumOff val="25000"/>
                  </a:schemeClr>
                </a:solidFill>
              </a:rPr>
              <a:t>Phone Etiquette</a:t>
            </a:r>
          </a:p>
          <a:p>
            <a:pPr marL="214313" indent="-214313">
              <a:buClr>
                <a:schemeClr val="accent2">
                  <a:lumMod val="50000"/>
                </a:schemeClr>
              </a:buClr>
              <a:buFont typeface="Wingdings" panose="05000000000000000000" pitchFamily="2" charset="2"/>
              <a:buChar char="ü"/>
            </a:pPr>
            <a:r>
              <a:rPr lang="en-US" sz="2400" b="1" dirty="0">
                <a:solidFill>
                  <a:schemeClr val="tx1">
                    <a:lumMod val="75000"/>
                    <a:lumOff val="25000"/>
                  </a:schemeClr>
                </a:solidFill>
              </a:rPr>
              <a:t>Accountability</a:t>
            </a:r>
          </a:p>
        </p:txBody>
      </p:sp>
      <p:sp>
        <p:nvSpPr>
          <p:cNvPr id="6" name="Content Placeholder 2"/>
          <p:cNvSpPr>
            <a:spLocks noGrp="1"/>
          </p:cNvSpPr>
          <p:nvPr>
            <p:ph idx="1"/>
          </p:nvPr>
        </p:nvSpPr>
        <p:spPr>
          <a:xfrm>
            <a:off x="4246206" y="1591015"/>
            <a:ext cx="4750060" cy="2980985"/>
          </a:xfrm>
        </p:spPr>
        <p:txBody>
          <a:bodyPr>
            <a:normAutofit fontScale="77500" lnSpcReduction="20000"/>
          </a:bodyPr>
          <a:lstStyle/>
          <a:p>
            <a:r>
              <a:rPr lang="en-US" dirty="0" smtClean="0">
                <a:solidFill>
                  <a:schemeClr val="tx1">
                    <a:lumMod val="75000"/>
                    <a:lumOff val="25000"/>
                  </a:schemeClr>
                </a:solidFill>
              </a:rPr>
              <a:t>DEVELOP’s signature is based on professionalism &amp; collaboration</a:t>
            </a:r>
          </a:p>
          <a:p>
            <a:r>
              <a:rPr lang="en-US" dirty="0" smtClean="0">
                <a:solidFill>
                  <a:schemeClr val="tx1">
                    <a:lumMod val="75000"/>
                    <a:lumOff val="25000"/>
                  </a:schemeClr>
                </a:solidFill>
              </a:rPr>
              <a:t>Professionalism: “the </a:t>
            </a:r>
            <a:r>
              <a:rPr lang="en-US" dirty="0">
                <a:solidFill>
                  <a:schemeClr val="tx1">
                    <a:lumMod val="75000"/>
                    <a:lumOff val="25000"/>
                  </a:schemeClr>
                </a:solidFill>
              </a:rPr>
              <a:t>conduct, aims, or qualities that characterize or mark a profession or a professional </a:t>
            </a:r>
            <a:r>
              <a:rPr lang="en-US" dirty="0" smtClean="0">
                <a:solidFill>
                  <a:schemeClr val="tx1">
                    <a:lumMod val="75000"/>
                    <a:lumOff val="25000"/>
                  </a:schemeClr>
                </a:solidFill>
              </a:rPr>
              <a:t>person”</a:t>
            </a:r>
          </a:p>
          <a:p>
            <a:r>
              <a:rPr lang="en-US" dirty="0" smtClean="0">
                <a:solidFill>
                  <a:schemeClr val="tx1">
                    <a:lumMod val="75000"/>
                    <a:lumOff val="25000"/>
                  </a:schemeClr>
                </a:solidFill>
              </a:rPr>
              <a:t>DEVELOP is an opportunity for all participants to improve in their professionalism!</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05400" y="4495800"/>
            <a:ext cx="2849682" cy="1791737"/>
          </a:xfrm>
          <a:prstGeom prst="rect">
            <a:avLst/>
          </a:prstGeom>
        </p:spPr>
      </p:pic>
    </p:spTree>
    <p:extLst>
      <p:ext uri="{BB962C8B-B14F-4D97-AF65-F5344CB8AC3E}">
        <p14:creationId xmlns:p14="http://schemas.microsoft.com/office/powerpoint/2010/main" val="2720401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b="1" dirty="0" smtClean="0">
                <a:solidFill>
                  <a:schemeClr val="accent3"/>
                </a:solidFill>
              </a:rPr>
              <a:t>Professionalism &amp; Dress Code</a:t>
            </a:r>
            <a:endParaRPr lang="en-US" b="1" dirty="0">
              <a:solidFill>
                <a:schemeClr val="accent3"/>
              </a:solidFill>
            </a:endParaRPr>
          </a:p>
        </p:txBody>
      </p:sp>
      <p:sp>
        <p:nvSpPr>
          <p:cNvPr id="8" name="Rectangle 7"/>
          <p:cNvSpPr/>
          <p:nvPr/>
        </p:nvSpPr>
        <p:spPr>
          <a:xfrm>
            <a:off x="381000" y="4772680"/>
            <a:ext cx="8382000" cy="1524000"/>
          </a:xfrm>
          <a:prstGeom prst="rect">
            <a:avLst/>
          </a:prstGeom>
          <a:solidFill>
            <a:srgbClr val="D8E5F2"/>
          </a:solidFill>
          <a:ln w="22225" cap="flat" cmpd="thickThin" algn="ctr">
            <a:solidFill>
              <a:srgbClr val="0075A2"/>
            </a:solidFill>
            <a:prstDash val="sysDash"/>
          </a:ln>
          <a:effectLst/>
        </p:spPr>
        <p:txBody>
          <a:bodyPr lIns="91387" tIns="45693" rIns="91387" bIns="45693" anchor="ctr"/>
          <a:lstStyle/>
          <a:p>
            <a:pPr marL="0" marR="0" lvl="0" indent="0" algn="ctr" defTabSz="1018229"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effectLst/>
              <a:uLnTx/>
              <a:uFillTx/>
              <a:latin typeface="Tw Cen MT" pitchFamily="34" charset="0"/>
            </a:endParaRPr>
          </a:p>
        </p:txBody>
      </p:sp>
      <p:pic>
        <p:nvPicPr>
          <p:cNvPr id="9" name="Picture 2"/>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823324" y="3442055"/>
            <a:ext cx="879977" cy="1271079"/>
          </a:xfrm>
          <a:prstGeom prst="rect">
            <a:avLst/>
          </a:prstGeom>
          <a:noFill/>
          <a:ln w="9525">
            <a:noFill/>
            <a:miter lim="800000"/>
            <a:headEnd/>
            <a:tailEnd/>
          </a:ln>
        </p:spPr>
      </p:pic>
      <p:pic>
        <p:nvPicPr>
          <p:cNvPr id="10" name="Picture 2"/>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6586192" y="3442058"/>
            <a:ext cx="1229145" cy="1271078"/>
          </a:xfrm>
          <a:prstGeom prst="rect">
            <a:avLst/>
          </a:prstGeom>
          <a:noFill/>
          <a:ln w="9525">
            <a:noFill/>
            <a:miter lim="800000"/>
            <a:headEnd/>
            <a:tailEnd/>
          </a:ln>
        </p:spPr>
      </p:pic>
      <p:pic>
        <p:nvPicPr>
          <p:cNvPr id="11" name="Picture 5"/>
          <p:cNvPicPr>
            <a:picLocks noChangeAspect="1" noChangeArrowheads="1"/>
          </p:cNvPicPr>
          <p:nvPr/>
        </p:nvPicPr>
        <p:blipFill>
          <a:blip r:embed="rId4"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5001990" y="3547141"/>
            <a:ext cx="1520081" cy="1064276"/>
          </a:xfrm>
          <a:prstGeom prst="rect">
            <a:avLst/>
          </a:prstGeom>
          <a:noFill/>
          <a:ln w="9525">
            <a:noFill/>
            <a:miter lim="800000"/>
            <a:headEnd/>
            <a:tailEnd/>
          </a:ln>
        </p:spPr>
      </p:pic>
      <p:sp>
        <p:nvSpPr>
          <p:cNvPr id="12" name="Content Placeholder 2"/>
          <p:cNvSpPr txBox="1">
            <a:spLocks/>
          </p:cNvSpPr>
          <p:nvPr/>
        </p:nvSpPr>
        <p:spPr>
          <a:xfrm>
            <a:off x="301752" y="1324629"/>
            <a:ext cx="8461248" cy="2637771"/>
          </a:xfrm>
          <a:prstGeom prst="rect">
            <a:avLst/>
          </a:prstGeom>
        </p:spPr>
        <p:txBody>
          <a:bodyPr vert="horz" lIns="91387" tIns="45693" rIns="91387" bIns="45693">
            <a:noAutofit/>
          </a:bodyPr>
          <a:lstStyle>
            <a:lvl1pPr marL="274160" indent="-27416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319" indent="-27416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480" indent="-228465"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6638" indent="-228465"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0799" indent="-228465"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4958" indent="-182773"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19117" indent="-182773"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1890" indent="-182773"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6050" indent="-182773"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274160" marR="0" lvl="0" indent="-274160" algn="l" defTabSz="914400" rtl="0" eaLnBrk="1" fontAlgn="auto" latinLnBrk="0" hangingPunct="1">
              <a:lnSpc>
                <a:spcPct val="100000"/>
              </a:lnSpc>
              <a:spcBef>
                <a:spcPct val="20000"/>
              </a:spcBef>
              <a:spcAft>
                <a:spcPts val="0"/>
              </a:spcAft>
              <a:buClr>
                <a:schemeClr val="accent2"/>
              </a:buClr>
              <a:buSzPct val="85000"/>
              <a:buFont typeface="Wingdings 2"/>
              <a:buNone/>
              <a:tabLst/>
              <a:defRPr/>
            </a:pPr>
            <a:r>
              <a:rPr kumimoji="0" lang="en-US" sz="2000" b="1" i="0" u="none" strike="noStrike" kern="1200" cap="none" spc="0" normalizeH="0" baseline="0" noProof="0" dirty="0" smtClean="0">
                <a:ln>
                  <a:noFill/>
                </a:ln>
                <a:solidFill>
                  <a:schemeClr val="accent2"/>
                </a:solidFill>
                <a:effectLst/>
                <a:uLnTx/>
                <a:uFillTx/>
                <a:latin typeface="Century Gothic"/>
              </a:rPr>
              <a:t>Business Casual:</a:t>
            </a:r>
          </a:p>
          <a:p>
            <a:pPr lvl="1">
              <a:spcBef>
                <a:spcPts val="0"/>
              </a:spcBef>
              <a:buSzPct val="85000"/>
              <a:buFont typeface="Wingdings 2"/>
              <a:buChar char=""/>
              <a:defRPr/>
            </a:pPr>
            <a:r>
              <a:rPr kumimoji="0" lang="en-US" sz="1600" b="0" i="0" u="none" strike="noStrike" kern="1200" cap="none" spc="0" normalizeH="0" baseline="0" noProof="0" dirty="0" smtClean="0">
                <a:ln>
                  <a:noFill/>
                </a:ln>
                <a:solidFill>
                  <a:schemeClr val="accent2"/>
                </a:solidFill>
                <a:effectLst/>
                <a:uLnTx/>
                <a:uFillTx/>
                <a:latin typeface="Century Gothic"/>
              </a:rPr>
              <a:t>Pants: Khakis or slacks</a:t>
            </a:r>
          </a:p>
          <a:p>
            <a:pPr lvl="1">
              <a:spcBef>
                <a:spcPts val="0"/>
              </a:spcBef>
              <a:buSzPct val="85000"/>
              <a:buFont typeface="Wingdings 2"/>
              <a:buChar char=""/>
              <a:defRPr/>
            </a:pPr>
            <a:r>
              <a:rPr lang="en-US" sz="1600" dirty="0" smtClean="0">
                <a:solidFill>
                  <a:schemeClr val="accent2"/>
                </a:solidFill>
                <a:latin typeface="Century Gothic"/>
              </a:rPr>
              <a:t>Skirts: Appropriate business skirts at/near knee length</a:t>
            </a:r>
          </a:p>
          <a:p>
            <a:pPr lvl="1">
              <a:spcBef>
                <a:spcPts val="0"/>
              </a:spcBef>
              <a:buSzPct val="85000"/>
              <a:buFont typeface="Wingdings 2"/>
              <a:buChar char=""/>
              <a:defRPr/>
            </a:pPr>
            <a:r>
              <a:rPr kumimoji="0" lang="en-US" sz="1600" b="0" i="0" u="none" strike="noStrike" kern="1200" cap="none" spc="0" normalizeH="0" baseline="0" noProof="0" dirty="0" smtClean="0">
                <a:ln>
                  <a:noFill/>
                </a:ln>
                <a:solidFill>
                  <a:schemeClr val="accent2"/>
                </a:solidFill>
                <a:effectLst/>
                <a:uLnTx/>
                <a:uFillTx/>
                <a:latin typeface="Century Gothic"/>
              </a:rPr>
              <a:t>Dresses:</a:t>
            </a:r>
            <a:r>
              <a:rPr kumimoji="0" lang="en-US" sz="1600" b="0" i="0" u="none" strike="noStrike" kern="1200" cap="none" spc="0" normalizeH="0" noProof="0" dirty="0" smtClean="0">
                <a:ln>
                  <a:noFill/>
                </a:ln>
                <a:solidFill>
                  <a:schemeClr val="accent2"/>
                </a:solidFill>
                <a:effectLst/>
                <a:uLnTx/>
                <a:uFillTx/>
                <a:latin typeface="Century Gothic"/>
              </a:rPr>
              <a:t> Appropriate length (at/near </a:t>
            </a:r>
            <a:r>
              <a:rPr lang="en-US" sz="1600" dirty="0" smtClean="0">
                <a:solidFill>
                  <a:schemeClr val="accent2"/>
                </a:solidFill>
                <a:latin typeface="Century Gothic"/>
              </a:rPr>
              <a:t>knee) </a:t>
            </a:r>
            <a:r>
              <a:rPr kumimoji="0" lang="en-US" sz="1600" b="0" i="0" u="none" strike="noStrike" kern="1200" cap="none" spc="0" normalizeH="0" noProof="0" dirty="0" smtClean="0">
                <a:ln>
                  <a:noFill/>
                </a:ln>
                <a:solidFill>
                  <a:schemeClr val="accent2"/>
                </a:solidFill>
                <a:effectLst/>
                <a:uLnTx/>
                <a:uFillTx/>
                <a:latin typeface="Century Gothic"/>
              </a:rPr>
              <a:t>dresses, no spaghetti straps</a:t>
            </a:r>
            <a:endParaRPr kumimoji="0" lang="en-US" sz="1600" b="0" i="0" u="none" strike="noStrike" kern="1200" cap="none" spc="0" normalizeH="0" baseline="0" noProof="0" dirty="0" smtClean="0">
              <a:ln>
                <a:noFill/>
              </a:ln>
              <a:solidFill>
                <a:schemeClr val="accent2"/>
              </a:solidFill>
              <a:effectLst/>
              <a:uLnTx/>
              <a:uFillTx/>
              <a:latin typeface="Century Gothic"/>
            </a:endParaRPr>
          </a:p>
          <a:p>
            <a:pPr lvl="1">
              <a:spcBef>
                <a:spcPts val="0"/>
              </a:spcBef>
              <a:buSzPct val="85000"/>
              <a:buFont typeface="Wingdings 2"/>
              <a:buChar char=""/>
              <a:defRPr/>
            </a:pPr>
            <a:r>
              <a:rPr kumimoji="0" lang="en-US" sz="1600" b="0" i="0" u="none" strike="noStrike" kern="1200" cap="none" spc="0" normalizeH="0" baseline="0" noProof="0" dirty="0" smtClean="0">
                <a:ln>
                  <a:noFill/>
                </a:ln>
                <a:solidFill>
                  <a:schemeClr val="accent2"/>
                </a:solidFill>
                <a:effectLst/>
                <a:uLnTx/>
                <a:uFillTx/>
                <a:latin typeface="Century Gothic"/>
              </a:rPr>
              <a:t>Shirt: Collared shirts, polo shirts, blouses, sweaters</a:t>
            </a:r>
          </a:p>
          <a:p>
            <a:pPr lvl="1">
              <a:spcBef>
                <a:spcPts val="0"/>
              </a:spcBef>
              <a:buSzPct val="85000"/>
              <a:buFont typeface="Wingdings 2"/>
              <a:buChar char=""/>
              <a:defRPr/>
            </a:pPr>
            <a:r>
              <a:rPr kumimoji="0" lang="en-US" sz="1600" b="0" i="0" u="none" strike="noStrike" kern="1200" cap="none" spc="0" normalizeH="0" baseline="0" noProof="0" dirty="0" smtClean="0">
                <a:ln>
                  <a:noFill/>
                </a:ln>
                <a:solidFill>
                  <a:schemeClr val="accent2"/>
                </a:solidFill>
                <a:effectLst/>
                <a:uLnTx/>
                <a:uFillTx/>
                <a:latin typeface="Century Gothic"/>
              </a:rPr>
              <a:t>Shoes: Dress shoes (no sandals, no sneakers, no flip flops)</a:t>
            </a:r>
          </a:p>
          <a:p>
            <a:pPr lvl="1">
              <a:spcBef>
                <a:spcPts val="0"/>
              </a:spcBef>
              <a:buSzPct val="85000"/>
              <a:buFont typeface="Wingdings 2"/>
              <a:buChar char=""/>
              <a:defRPr/>
            </a:pPr>
            <a:r>
              <a:rPr lang="en-US" sz="1600" dirty="0" smtClean="0">
                <a:solidFill>
                  <a:schemeClr val="accent2"/>
                </a:solidFill>
                <a:latin typeface="Century Gothic"/>
              </a:rPr>
              <a:t>Accessories &amp; Make Up: Be conservative</a:t>
            </a:r>
            <a:endParaRPr kumimoji="0" lang="en-US" sz="1600" b="0" i="0" u="none" strike="noStrike" kern="1200" cap="none" spc="0" normalizeH="0" baseline="0" noProof="0" dirty="0">
              <a:ln>
                <a:noFill/>
              </a:ln>
              <a:solidFill>
                <a:schemeClr val="accent2"/>
              </a:solidFill>
              <a:effectLst/>
              <a:uLnTx/>
              <a:uFillTx/>
              <a:latin typeface="Century Gothic"/>
            </a:endParaRPr>
          </a:p>
        </p:txBody>
      </p:sp>
      <p:sp>
        <p:nvSpPr>
          <p:cNvPr id="13" name="TextBox 4"/>
          <p:cNvSpPr txBox="1">
            <a:spLocks noChangeArrowheads="1"/>
          </p:cNvSpPr>
          <p:nvPr/>
        </p:nvSpPr>
        <p:spPr bwMode="auto">
          <a:xfrm>
            <a:off x="76200" y="4736146"/>
            <a:ext cx="4267200" cy="1600384"/>
          </a:xfrm>
          <a:prstGeom prst="rect">
            <a:avLst/>
          </a:prstGeom>
          <a:noFill/>
          <a:ln w="9525">
            <a:noFill/>
            <a:miter lim="800000"/>
            <a:headEnd/>
            <a:tailEnd/>
          </a:ln>
        </p:spPr>
        <p:txBody>
          <a:bodyPr lIns="91387" tIns="45693" rIns="91387" bIns="45693">
            <a:spAutoFit/>
          </a:bodyPr>
          <a:lstStyle/>
          <a:p>
            <a:pPr marL="575925" lvl="1" indent="-176111" defTabSz="1018229"/>
            <a:r>
              <a:rPr lang="en-US" sz="1400" b="1" dirty="0">
                <a:solidFill>
                  <a:schemeClr val="accent1"/>
                </a:solidFill>
                <a:latin typeface="Century Gothic"/>
              </a:rPr>
              <a:t>Dress Code Don’ts: </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Jeans, tennis/running shoes (</a:t>
            </a:r>
            <a:r>
              <a:rPr lang="en-US" sz="1200" i="1" dirty="0">
                <a:solidFill>
                  <a:schemeClr val="accent1"/>
                </a:solidFill>
                <a:cs typeface="Times New Roman" pitchFamily="18" charset="0"/>
              </a:rPr>
              <a:t>except on designated </a:t>
            </a:r>
            <a:r>
              <a:rPr lang="en-US" sz="1200" i="1" dirty="0" smtClean="0">
                <a:solidFill>
                  <a:schemeClr val="accent1"/>
                </a:solidFill>
                <a:cs typeface="Times New Roman" pitchFamily="18" charset="0"/>
              </a:rPr>
              <a:t>days)</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Pants that droop </a:t>
            </a:r>
            <a:r>
              <a:rPr lang="en-US" sz="1200" dirty="0">
                <a:solidFill>
                  <a:schemeClr val="accent1"/>
                </a:solidFill>
                <a:latin typeface="Century Gothic"/>
                <a:cs typeface="Times New Roman" pitchFamily="18" charset="0"/>
              </a:rPr>
              <a:t>and display </a:t>
            </a:r>
            <a:r>
              <a:rPr lang="en-US" sz="1200" dirty="0" smtClean="0">
                <a:solidFill>
                  <a:schemeClr val="accent1"/>
                </a:solidFill>
                <a:latin typeface="Century Gothic"/>
                <a:cs typeface="Times New Roman" pitchFamily="18" charset="0"/>
              </a:rPr>
              <a:t>underwear</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Shorts</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Shirks shorter than 3 inches above the knee when seated</a:t>
            </a:r>
          </a:p>
          <a:p>
            <a:pPr marL="575925" lvl="1" indent="-176111" defTabSz="1018229">
              <a:buFont typeface="Arial" pitchFamily="34" charset="0"/>
              <a:buChar char="•"/>
            </a:pPr>
            <a:r>
              <a:rPr lang="en-US" sz="1200" dirty="0">
                <a:solidFill>
                  <a:schemeClr val="accent1"/>
                </a:solidFill>
                <a:cs typeface="Times New Roman" pitchFamily="18" charset="0"/>
              </a:rPr>
              <a:t>Halter tops or exposed </a:t>
            </a:r>
            <a:r>
              <a:rPr lang="en-US" sz="1200" dirty="0" smtClean="0">
                <a:solidFill>
                  <a:schemeClr val="accent1"/>
                </a:solidFill>
                <a:cs typeface="Times New Roman" pitchFamily="18" charset="0"/>
              </a:rPr>
              <a:t>midriffs</a:t>
            </a:r>
            <a:endParaRPr lang="en-US" sz="1200" dirty="0" smtClean="0">
              <a:solidFill>
                <a:schemeClr val="accent1"/>
              </a:solidFill>
              <a:latin typeface="Century Gothic"/>
              <a:cs typeface="Times New Roman" pitchFamily="18" charset="0"/>
            </a:endParaRPr>
          </a:p>
        </p:txBody>
      </p:sp>
      <p:sp>
        <p:nvSpPr>
          <p:cNvPr id="14" name="TextBox 5"/>
          <p:cNvSpPr txBox="1">
            <a:spLocks noChangeArrowheads="1"/>
          </p:cNvSpPr>
          <p:nvPr/>
        </p:nvSpPr>
        <p:spPr bwMode="auto">
          <a:xfrm>
            <a:off x="4191000" y="4761199"/>
            <a:ext cx="4572000" cy="1569606"/>
          </a:xfrm>
          <a:prstGeom prst="rect">
            <a:avLst/>
          </a:prstGeom>
          <a:noFill/>
          <a:ln w="9525">
            <a:noFill/>
            <a:miter lim="800000"/>
            <a:headEnd/>
            <a:tailEnd/>
          </a:ln>
        </p:spPr>
        <p:txBody>
          <a:bodyPr wrap="square" lIns="91387" tIns="45693" rIns="91387" bIns="45693">
            <a:spAutoFit/>
          </a:bodyPr>
          <a:lstStyle/>
          <a:p>
            <a:pPr marL="575925" lvl="1" indent="-176111" defTabSz="1018229">
              <a:buFont typeface="Arial" pitchFamily="34" charset="0"/>
              <a:buChar char="•"/>
            </a:pPr>
            <a:r>
              <a:rPr lang="en-US" sz="1200" dirty="0" smtClean="0">
                <a:solidFill>
                  <a:schemeClr val="accent1"/>
                </a:solidFill>
                <a:cs typeface="Times New Roman" pitchFamily="18" charset="0"/>
              </a:rPr>
              <a:t>Revealing</a:t>
            </a:r>
            <a:r>
              <a:rPr lang="en-US" sz="1200" dirty="0">
                <a:solidFill>
                  <a:schemeClr val="accent1"/>
                </a:solidFill>
                <a:cs typeface="Times New Roman" pitchFamily="18" charset="0"/>
              </a:rPr>
              <a:t>, too tight </a:t>
            </a:r>
            <a:r>
              <a:rPr lang="en-US" sz="1200" dirty="0" smtClean="0">
                <a:solidFill>
                  <a:schemeClr val="accent1"/>
                </a:solidFill>
                <a:cs typeface="Times New Roman" pitchFamily="18" charset="0"/>
              </a:rPr>
              <a:t>clothing</a:t>
            </a:r>
          </a:p>
          <a:p>
            <a:pPr marL="575925" lvl="1" indent="-176111" defTabSz="1018229">
              <a:buFont typeface="Arial" pitchFamily="34" charset="0"/>
              <a:buChar char="•"/>
            </a:pPr>
            <a:r>
              <a:rPr lang="en-US" sz="1200" dirty="0" smtClean="0">
                <a:solidFill>
                  <a:schemeClr val="accent1"/>
                </a:solidFill>
                <a:cs typeface="Times New Roman" pitchFamily="18" charset="0"/>
              </a:rPr>
              <a:t>Shirt straps narrower than 2 inches wide</a:t>
            </a:r>
          </a:p>
          <a:p>
            <a:pPr marL="575925" lvl="1" indent="-176111" defTabSz="1018229">
              <a:buFont typeface="Arial" pitchFamily="34" charset="0"/>
              <a:buChar char="•"/>
            </a:pPr>
            <a:r>
              <a:rPr lang="en-US" sz="1200" dirty="0" smtClean="0">
                <a:solidFill>
                  <a:schemeClr val="accent1"/>
                </a:solidFill>
                <a:cs typeface="Times New Roman" pitchFamily="18" charset="0"/>
              </a:rPr>
              <a:t>Sweat </a:t>
            </a:r>
            <a:r>
              <a:rPr lang="en-US" sz="1200" dirty="0">
                <a:solidFill>
                  <a:schemeClr val="accent1"/>
                </a:solidFill>
                <a:cs typeface="Times New Roman" pitchFamily="18" charset="0"/>
              </a:rPr>
              <a:t>pants, sweatshirts, </a:t>
            </a:r>
            <a:r>
              <a:rPr lang="en-US" sz="1200" dirty="0" smtClean="0">
                <a:solidFill>
                  <a:schemeClr val="accent1"/>
                </a:solidFill>
                <a:cs typeface="Times New Roman" pitchFamily="18" charset="0"/>
              </a:rPr>
              <a:t>T-shirts</a:t>
            </a:r>
          </a:p>
          <a:p>
            <a:pPr marL="575925" lvl="1" indent="-176111" defTabSz="1018229">
              <a:buFont typeface="Arial" pitchFamily="34" charset="0"/>
              <a:buChar char="•"/>
            </a:pPr>
            <a:r>
              <a:rPr lang="en-US" sz="1200" dirty="0" smtClean="0">
                <a:solidFill>
                  <a:schemeClr val="accent1"/>
                </a:solidFill>
                <a:cs typeface="Times New Roman" pitchFamily="18" charset="0"/>
              </a:rPr>
              <a:t>Attire with vulgar, violent or explicit language or images</a:t>
            </a:r>
            <a:endParaRPr lang="en-US" sz="1200" dirty="0">
              <a:solidFill>
                <a:schemeClr val="accent1"/>
              </a:solidFill>
              <a:cs typeface="Times New Roman" pitchFamily="18" charset="0"/>
            </a:endParaRPr>
          </a:p>
          <a:p>
            <a:pPr marL="575925" lvl="1" indent="-176111" defTabSz="1018229">
              <a:buFont typeface="Arial" pitchFamily="34" charset="0"/>
              <a:buChar char="•"/>
            </a:pPr>
            <a:r>
              <a:rPr lang="en-US" sz="1200" dirty="0">
                <a:solidFill>
                  <a:schemeClr val="accent1"/>
                </a:solidFill>
                <a:cs typeface="Times New Roman" pitchFamily="18" charset="0"/>
              </a:rPr>
              <a:t>Multiple body piercings, hats, bandanas, etc.</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No flip-flops </a:t>
            </a:r>
            <a:r>
              <a:rPr lang="en-US" sz="1200" dirty="0">
                <a:solidFill>
                  <a:schemeClr val="accent1"/>
                </a:solidFill>
                <a:latin typeface="Century Gothic"/>
                <a:cs typeface="Times New Roman" pitchFamily="18" charset="0"/>
              </a:rPr>
              <a:t>of any </a:t>
            </a:r>
            <a:r>
              <a:rPr lang="en-US" sz="1200" dirty="0" smtClean="0">
                <a:solidFill>
                  <a:schemeClr val="accent1"/>
                </a:solidFill>
                <a:latin typeface="Century Gothic"/>
                <a:cs typeface="Times New Roman" pitchFamily="18" charset="0"/>
              </a:rPr>
              <a:t>kind</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Unkempt attire</a:t>
            </a:r>
            <a:endParaRPr lang="en-US" sz="1200" dirty="0">
              <a:solidFill>
                <a:schemeClr val="accent1"/>
              </a:solidFill>
              <a:latin typeface="Century Gothic"/>
              <a:cs typeface="Times New Roman" pitchFamily="18" charset="0"/>
            </a:endParaRPr>
          </a:p>
        </p:txBody>
      </p:sp>
      <p:sp>
        <p:nvSpPr>
          <p:cNvPr id="15" name="Rectangle 14"/>
          <p:cNvSpPr/>
          <p:nvPr/>
        </p:nvSpPr>
        <p:spPr>
          <a:xfrm>
            <a:off x="381000" y="3352800"/>
            <a:ext cx="4343400" cy="1247776"/>
          </a:xfrm>
          <a:prstGeom prst="rect">
            <a:avLst/>
          </a:prstGeom>
          <a:solidFill>
            <a:srgbClr val="ACC7E2"/>
          </a:solidFill>
          <a:ln w="22225" cap="flat" cmpd="thickThin" algn="ctr">
            <a:solidFill>
              <a:srgbClr val="0075A2"/>
            </a:solidFill>
            <a:prstDash val="sysDash"/>
          </a:ln>
          <a:effectLst/>
        </p:spPr>
        <p:txBody>
          <a:bodyPr lIns="91387" tIns="45693" rIns="91387" bIns="45693" anchor="ctr"/>
          <a:lstStyle/>
          <a:p>
            <a:pPr marL="0" marR="0" lvl="0" indent="0" algn="ctr" defTabSz="1018229"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smtClean="0">
                <a:ln>
                  <a:noFill/>
                </a:ln>
                <a:solidFill>
                  <a:schemeClr val="accent1"/>
                </a:solidFill>
                <a:effectLst/>
                <a:uLnTx/>
                <a:uFillTx/>
              </a:rPr>
              <a:t>Formal Presentations:</a:t>
            </a:r>
          </a:p>
          <a:p>
            <a:pPr lvl="0" algn="ctr" defTabSz="1018229">
              <a:defRPr/>
            </a:pPr>
            <a:r>
              <a:rPr lang="en-US" kern="0" dirty="0" smtClean="0">
                <a:solidFill>
                  <a:schemeClr val="accent1"/>
                </a:solidFill>
              </a:rPr>
              <a:t>Formal Suits (Dark Colored - Black, Navy, Gray) </a:t>
            </a:r>
            <a:r>
              <a:rPr kumimoji="0" lang="en-US" b="0" i="0" u="none" strike="noStrike" kern="0" cap="none" spc="0" normalizeH="0" baseline="0" noProof="0" dirty="0" smtClean="0">
                <a:ln>
                  <a:noFill/>
                </a:ln>
                <a:solidFill>
                  <a:schemeClr val="accent1"/>
                </a:solidFill>
                <a:effectLst/>
                <a:uLnTx/>
                <a:uFillTx/>
              </a:rPr>
              <a:t>&amp; Dress</a:t>
            </a:r>
            <a:r>
              <a:rPr kumimoji="0" lang="en-US" b="0" i="0" u="none" strike="noStrike" kern="0" cap="none" spc="0" normalizeH="0" noProof="0" dirty="0" smtClean="0">
                <a:ln>
                  <a:noFill/>
                </a:ln>
                <a:solidFill>
                  <a:schemeClr val="accent1"/>
                </a:solidFill>
                <a:effectLst/>
                <a:uLnTx/>
                <a:uFillTx/>
              </a:rPr>
              <a:t> Shoes</a:t>
            </a:r>
            <a:endParaRPr kumimoji="0" lang="en-US" b="0" i="0" u="none" strike="noStrike" kern="0" cap="none" spc="0" normalizeH="0" baseline="0" noProof="0" dirty="0">
              <a:ln>
                <a:noFill/>
              </a:ln>
              <a:solidFill>
                <a:schemeClr val="accent1"/>
              </a:solidFill>
              <a:effectLst/>
              <a:uLnTx/>
              <a:uFillTx/>
            </a:endParaRPr>
          </a:p>
        </p:txBody>
      </p:sp>
    </p:spTree>
    <p:extLst>
      <p:ext uri="{BB962C8B-B14F-4D97-AF65-F5344CB8AC3E}">
        <p14:creationId xmlns:p14="http://schemas.microsoft.com/office/powerpoint/2010/main" val="855318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1"/>
            <a:ext cx="8401050" cy="4876800"/>
          </a:xfrm>
        </p:spPr>
        <p:txBody>
          <a:bodyPr>
            <a:normAutofit fontScale="92500"/>
          </a:bodyPr>
          <a:lstStyle/>
          <a:p>
            <a:pPr marL="0" lvl="0" indent="0" algn="ctr">
              <a:buNone/>
            </a:pPr>
            <a:r>
              <a:rPr lang="en-US" sz="2200" b="1" dirty="0" smtClean="0">
                <a:solidFill>
                  <a:schemeClr val="accent2"/>
                </a:solidFill>
              </a:rPr>
              <a:t>Any travel funded by the DEVELOP Program will be coordinated </a:t>
            </a:r>
            <a:r>
              <a:rPr lang="en-US" sz="2200" b="1" dirty="0" smtClean="0">
                <a:solidFill>
                  <a:schemeClr val="accent2"/>
                </a:solidFill>
              </a:rPr>
              <a:t>and originate through </a:t>
            </a:r>
            <a:r>
              <a:rPr lang="en-US" sz="2200" b="1" dirty="0" smtClean="0">
                <a:solidFill>
                  <a:schemeClr val="accent2"/>
                </a:solidFill>
              </a:rPr>
              <a:t>the DEVELOP NPO. </a:t>
            </a:r>
            <a:endParaRPr lang="en-US" sz="1600" dirty="0">
              <a:solidFill>
                <a:schemeClr val="accent2"/>
              </a:solidFill>
            </a:endParaRPr>
          </a:p>
          <a:p>
            <a:r>
              <a:rPr lang="en-US" sz="1800" dirty="0" smtClean="0">
                <a:solidFill>
                  <a:schemeClr val="accent2"/>
                </a:solidFill>
              </a:rPr>
              <a:t>Travel is a privilege and the program does it’s best to provide opportunities to present DEVELOP work and engage with partners when appropriate and resources </a:t>
            </a:r>
            <a:r>
              <a:rPr lang="en-US" sz="1800" dirty="0" smtClean="0">
                <a:solidFill>
                  <a:schemeClr val="accent2"/>
                </a:solidFill>
              </a:rPr>
              <a:t>and timing allow.</a:t>
            </a:r>
            <a:endParaRPr lang="en-US" sz="1800" dirty="0" smtClean="0">
              <a:solidFill>
                <a:schemeClr val="accent2"/>
              </a:solidFill>
            </a:endParaRPr>
          </a:p>
          <a:p>
            <a:r>
              <a:rPr lang="en-US" sz="1800" dirty="0" smtClean="0">
                <a:solidFill>
                  <a:schemeClr val="accent2"/>
                </a:solidFill>
              </a:rPr>
              <a:t>Travel </a:t>
            </a:r>
            <a:r>
              <a:rPr lang="en-US" sz="1800" dirty="0">
                <a:solidFill>
                  <a:schemeClr val="accent2"/>
                </a:solidFill>
              </a:rPr>
              <a:t>Process: </a:t>
            </a:r>
            <a:endParaRPr lang="en-US" sz="1800" dirty="0" smtClean="0">
              <a:solidFill>
                <a:schemeClr val="accent2"/>
              </a:solidFill>
            </a:endParaRPr>
          </a:p>
          <a:p>
            <a:pPr marL="617220" lvl="1" indent="-342900">
              <a:buFont typeface="+mj-lt"/>
              <a:buAutoNum type="arabicPeriod"/>
            </a:pPr>
            <a:r>
              <a:rPr lang="en-US" sz="1600" dirty="0" err="1" smtClean="0">
                <a:solidFill>
                  <a:schemeClr val="accent2"/>
                </a:solidFill>
              </a:rPr>
              <a:t>DEVELEOPer</a:t>
            </a:r>
            <a:r>
              <a:rPr lang="en-US" sz="1600" dirty="0" smtClean="0">
                <a:solidFill>
                  <a:schemeClr val="accent2"/>
                </a:solidFill>
              </a:rPr>
              <a:t> identifies </a:t>
            </a:r>
            <a:r>
              <a:rPr lang="en-US" sz="1600" dirty="0" smtClean="0">
                <a:solidFill>
                  <a:schemeClr val="accent2"/>
                </a:solidFill>
              </a:rPr>
              <a:t>a </a:t>
            </a:r>
            <a:r>
              <a:rPr lang="en-US" sz="1600" dirty="0">
                <a:solidFill>
                  <a:schemeClr val="accent2"/>
                </a:solidFill>
              </a:rPr>
              <a:t>conference or meeting they are interested in </a:t>
            </a:r>
            <a:r>
              <a:rPr lang="en-US" sz="1600" dirty="0" smtClean="0">
                <a:solidFill>
                  <a:schemeClr val="accent2"/>
                </a:solidFill>
              </a:rPr>
              <a:t>attending</a:t>
            </a:r>
          </a:p>
          <a:p>
            <a:pPr marL="617220" lvl="1" indent="-342900">
              <a:buFont typeface="+mj-lt"/>
              <a:buAutoNum type="arabicPeriod"/>
            </a:pPr>
            <a:r>
              <a:rPr lang="en-US" sz="1600" dirty="0" smtClean="0">
                <a:solidFill>
                  <a:schemeClr val="accent2"/>
                </a:solidFill>
              </a:rPr>
              <a:t>Talk to the Center Lead about the opportunity, if they approve of the opportunity then they will work with you to submit a request to NPO (includes description, attendee info, justification for travel, cost estimate – if applicable)</a:t>
            </a:r>
          </a:p>
          <a:p>
            <a:pPr marL="617220" lvl="1" indent="-342900">
              <a:buFont typeface="+mj-lt"/>
              <a:buAutoNum type="arabicPeriod"/>
            </a:pPr>
            <a:r>
              <a:rPr lang="en-US" sz="1600" dirty="0" smtClean="0">
                <a:solidFill>
                  <a:schemeClr val="accent2"/>
                </a:solidFill>
              </a:rPr>
              <a:t>NPO </a:t>
            </a:r>
            <a:r>
              <a:rPr lang="en-US" sz="1600" dirty="0">
                <a:solidFill>
                  <a:schemeClr val="accent2"/>
                </a:solidFill>
              </a:rPr>
              <a:t>will assess merit of the event and funds </a:t>
            </a:r>
            <a:r>
              <a:rPr lang="en-US" sz="1600" dirty="0" smtClean="0">
                <a:solidFill>
                  <a:schemeClr val="accent2"/>
                </a:solidFill>
              </a:rPr>
              <a:t>available</a:t>
            </a:r>
          </a:p>
          <a:p>
            <a:pPr marL="617220" lvl="1" indent="-342900">
              <a:buFont typeface="+mj-lt"/>
              <a:buAutoNum type="arabicPeriod"/>
            </a:pPr>
            <a:r>
              <a:rPr lang="en-US" sz="1600" dirty="0" smtClean="0">
                <a:solidFill>
                  <a:schemeClr val="accent2"/>
                </a:solidFill>
              </a:rPr>
              <a:t>If NPO approves the travel, NPO will input the traveler and event into the </a:t>
            </a:r>
            <a:r>
              <a:rPr lang="en-US" sz="1600" dirty="0">
                <a:solidFill>
                  <a:schemeClr val="accent2"/>
                </a:solidFill>
              </a:rPr>
              <a:t>NASA Conference Tracking System </a:t>
            </a:r>
            <a:r>
              <a:rPr lang="en-US" sz="1600" dirty="0" smtClean="0">
                <a:solidFill>
                  <a:schemeClr val="accent2"/>
                </a:solidFill>
              </a:rPr>
              <a:t>to gain agency approval</a:t>
            </a:r>
          </a:p>
          <a:p>
            <a:pPr marL="617220" lvl="1" indent="-342900">
              <a:buFont typeface="+mj-lt"/>
              <a:buAutoNum type="arabicPeriod"/>
            </a:pPr>
            <a:r>
              <a:rPr lang="en-US" sz="1600" dirty="0" smtClean="0">
                <a:solidFill>
                  <a:schemeClr val="accent2"/>
                </a:solidFill>
              </a:rPr>
              <a:t>Once agency approvals are received, travel </a:t>
            </a:r>
            <a:r>
              <a:rPr lang="en-US" sz="1600" dirty="0">
                <a:solidFill>
                  <a:schemeClr val="accent2"/>
                </a:solidFill>
              </a:rPr>
              <a:t>requests must be submitted for the travel to be approved by the funding </a:t>
            </a:r>
            <a:r>
              <a:rPr lang="en-US" sz="1600" dirty="0" smtClean="0">
                <a:solidFill>
                  <a:schemeClr val="accent2"/>
                </a:solidFill>
              </a:rPr>
              <a:t>contract</a:t>
            </a:r>
          </a:p>
          <a:p>
            <a:pPr marL="617220" lvl="1" indent="-342900">
              <a:buFont typeface="+mj-lt"/>
              <a:buAutoNum type="arabicPeriod"/>
            </a:pPr>
            <a:r>
              <a:rPr lang="en-US" sz="1600" dirty="0" smtClean="0">
                <a:solidFill>
                  <a:schemeClr val="accent2"/>
                </a:solidFill>
              </a:rPr>
              <a:t>Once funding organizations approve, </a:t>
            </a:r>
            <a:r>
              <a:rPr lang="en-US" sz="1600" dirty="0">
                <a:solidFill>
                  <a:schemeClr val="accent2"/>
                </a:solidFill>
              </a:rPr>
              <a:t>travel arrangements </a:t>
            </a:r>
            <a:r>
              <a:rPr lang="en-US" sz="1600" dirty="0" smtClean="0">
                <a:solidFill>
                  <a:schemeClr val="accent2"/>
                </a:solidFill>
              </a:rPr>
              <a:t>(if needed) will </a:t>
            </a:r>
            <a:r>
              <a:rPr lang="en-US" sz="1600" dirty="0">
                <a:solidFill>
                  <a:schemeClr val="accent2"/>
                </a:solidFill>
              </a:rPr>
              <a:t>be </a:t>
            </a:r>
            <a:r>
              <a:rPr lang="en-US" sz="1600" dirty="0" smtClean="0">
                <a:solidFill>
                  <a:schemeClr val="accent2"/>
                </a:solidFill>
              </a:rPr>
              <a:t>made by NPO </a:t>
            </a:r>
            <a:r>
              <a:rPr lang="en-US" sz="1600" dirty="0">
                <a:solidFill>
                  <a:schemeClr val="accent2"/>
                </a:solidFill>
              </a:rPr>
              <a:t>and reimbursements will be processed upon the travelers’ </a:t>
            </a:r>
            <a:r>
              <a:rPr lang="en-US" sz="1600" dirty="0" smtClean="0">
                <a:solidFill>
                  <a:schemeClr val="accent2"/>
                </a:solidFill>
              </a:rPr>
              <a:t>return</a:t>
            </a:r>
          </a:p>
        </p:txBody>
      </p:sp>
      <p:sp>
        <p:nvSpPr>
          <p:cNvPr id="3" name="Title 2"/>
          <p:cNvSpPr>
            <a:spLocks noGrp="1"/>
          </p:cNvSpPr>
          <p:nvPr>
            <p:ph type="title"/>
          </p:nvPr>
        </p:nvSpPr>
        <p:spPr/>
        <p:txBody>
          <a:bodyPr>
            <a:normAutofit/>
          </a:bodyPr>
          <a:lstStyle/>
          <a:p>
            <a:r>
              <a:rPr lang="en-US" b="1" dirty="0" smtClean="0">
                <a:solidFill>
                  <a:schemeClr val="accent3"/>
                </a:solidFill>
              </a:rPr>
              <a:t>Travel</a:t>
            </a:r>
            <a:endParaRPr lang="en-US" b="1" dirty="0">
              <a:solidFill>
                <a:schemeClr val="accent3"/>
              </a:solidFill>
            </a:endParaRPr>
          </a:p>
        </p:txBody>
      </p:sp>
    </p:spTree>
    <p:extLst>
      <p:ext uri="{BB962C8B-B14F-4D97-AF65-F5344CB8AC3E}">
        <p14:creationId xmlns:p14="http://schemas.microsoft.com/office/powerpoint/2010/main" val="2723766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45972"/>
            <a:ext cx="8401050" cy="5154828"/>
          </a:xfrm>
        </p:spPr>
        <p:txBody>
          <a:bodyPr>
            <a:noAutofit/>
          </a:bodyPr>
          <a:lstStyle/>
          <a:p>
            <a:pPr marL="0" indent="0">
              <a:lnSpc>
                <a:spcPct val="120000"/>
              </a:lnSpc>
              <a:spcBef>
                <a:spcPts val="0"/>
              </a:spcBef>
              <a:buNone/>
            </a:pPr>
            <a:r>
              <a:rPr lang="en-US" sz="1600" b="1" dirty="0" smtClean="0">
                <a:solidFill>
                  <a:schemeClr val="accent2"/>
                </a:solidFill>
              </a:rPr>
              <a:t>Participants:</a:t>
            </a:r>
          </a:p>
          <a:p>
            <a:pPr>
              <a:spcBef>
                <a:spcPts val="0"/>
              </a:spcBef>
            </a:pPr>
            <a:r>
              <a:rPr lang="en-US" sz="1300" b="1" dirty="0" smtClean="0">
                <a:solidFill>
                  <a:schemeClr val="accent2"/>
                </a:solidFill>
              </a:rPr>
              <a:t>Term: </a:t>
            </a:r>
            <a:r>
              <a:rPr lang="en-US" sz="1300" dirty="0" smtClean="0">
                <a:solidFill>
                  <a:schemeClr val="accent2"/>
                </a:solidFill>
              </a:rPr>
              <a:t>10-weeks</a:t>
            </a:r>
          </a:p>
          <a:p>
            <a:pPr>
              <a:spcBef>
                <a:spcPts val="0"/>
              </a:spcBef>
            </a:pPr>
            <a:r>
              <a:rPr lang="en-US" sz="1300" b="1" dirty="0" smtClean="0">
                <a:solidFill>
                  <a:schemeClr val="accent2"/>
                </a:solidFill>
              </a:rPr>
              <a:t>Classifications: </a:t>
            </a:r>
            <a:r>
              <a:rPr lang="en-US" sz="1300" dirty="0" smtClean="0">
                <a:solidFill>
                  <a:schemeClr val="accent2"/>
                </a:solidFill>
              </a:rPr>
              <a:t>1) Currently enrolled, 2) Recent Graduate, 3) Early or Transitioning Career Professional</a:t>
            </a:r>
          </a:p>
          <a:p>
            <a:pPr>
              <a:spcBef>
                <a:spcPts val="0"/>
              </a:spcBef>
            </a:pPr>
            <a:r>
              <a:rPr lang="en-US" sz="1300" b="1" dirty="0" smtClean="0">
                <a:solidFill>
                  <a:schemeClr val="accent2"/>
                </a:solidFill>
              </a:rPr>
              <a:t>Eligibility Requirements: </a:t>
            </a:r>
            <a:r>
              <a:rPr lang="en-US" sz="1300" dirty="0" smtClean="0">
                <a:solidFill>
                  <a:schemeClr val="accent2"/>
                </a:solidFill>
              </a:rPr>
              <a:t>18+, able to provide personal transportation to and from DEVELOP location, strong interest in Earth science and remote sensing, U.S. citizenship is required to apply to DEVELOP locations at NASA Centers</a:t>
            </a:r>
          </a:p>
          <a:p>
            <a:pPr>
              <a:spcBef>
                <a:spcPts val="0"/>
              </a:spcBef>
            </a:pPr>
            <a:r>
              <a:rPr lang="en-US" sz="1300" b="1" dirty="0" smtClean="0">
                <a:solidFill>
                  <a:schemeClr val="accent2"/>
                </a:solidFill>
              </a:rPr>
              <a:t>Reapplication Eligibility: </a:t>
            </a:r>
          </a:p>
          <a:p>
            <a:pPr lvl="1">
              <a:spcBef>
                <a:spcPts val="0"/>
              </a:spcBef>
            </a:pPr>
            <a:r>
              <a:rPr lang="en-US" sz="1200" b="1" dirty="0" smtClean="0">
                <a:solidFill>
                  <a:schemeClr val="accent2"/>
                </a:solidFill>
              </a:rPr>
              <a:t>Currently Enrolled:</a:t>
            </a:r>
            <a:r>
              <a:rPr lang="en-US" sz="1200" dirty="0" smtClean="0">
                <a:solidFill>
                  <a:schemeClr val="accent2"/>
                </a:solidFill>
              </a:rPr>
              <a:t> as long as enrolled</a:t>
            </a:r>
          </a:p>
          <a:p>
            <a:pPr lvl="1">
              <a:spcBef>
                <a:spcPts val="0"/>
              </a:spcBef>
            </a:pPr>
            <a:r>
              <a:rPr lang="en-US" sz="1200" b="1" dirty="0" smtClean="0">
                <a:solidFill>
                  <a:schemeClr val="accent2"/>
                </a:solidFill>
              </a:rPr>
              <a:t>Recent </a:t>
            </a:r>
            <a:r>
              <a:rPr lang="en-US" sz="1200" b="1" dirty="0">
                <a:solidFill>
                  <a:schemeClr val="accent2"/>
                </a:solidFill>
              </a:rPr>
              <a:t>Graduates:</a:t>
            </a:r>
            <a:r>
              <a:rPr lang="en-US" sz="1200" dirty="0">
                <a:solidFill>
                  <a:schemeClr val="accent2"/>
                </a:solidFill>
              </a:rPr>
              <a:t> </a:t>
            </a:r>
            <a:r>
              <a:rPr lang="en-US" sz="1200" dirty="0" smtClean="0">
                <a:solidFill>
                  <a:schemeClr val="accent2"/>
                </a:solidFill>
              </a:rPr>
              <a:t>within two years of </a:t>
            </a:r>
            <a:r>
              <a:rPr lang="en-US" sz="1200" dirty="0" smtClean="0">
                <a:solidFill>
                  <a:schemeClr val="accent2"/>
                </a:solidFill>
              </a:rPr>
              <a:t>graduation</a:t>
            </a:r>
            <a:endParaRPr lang="en-US" sz="1200" b="1" dirty="0" smtClean="0">
              <a:solidFill>
                <a:schemeClr val="accent2"/>
              </a:solidFill>
            </a:endParaRPr>
          </a:p>
          <a:p>
            <a:pPr lvl="1">
              <a:spcBef>
                <a:spcPts val="0"/>
              </a:spcBef>
            </a:pPr>
            <a:r>
              <a:rPr lang="en-US" sz="1200" b="1" dirty="0" smtClean="0">
                <a:solidFill>
                  <a:schemeClr val="accent2"/>
                </a:solidFill>
              </a:rPr>
              <a:t>Early/Transitioning Career Professionals:</a:t>
            </a:r>
            <a:r>
              <a:rPr lang="en-US" sz="1200" dirty="0" smtClean="0">
                <a:solidFill>
                  <a:schemeClr val="accent2"/>
                </a:solidFill>
              </a:rPr>
              <a:t> not a current student or </a:t>
            </a:r>
            <a:r>
              <a:rPr lang="en-US" sz="1200" dirty="0" smtClean="0">
                <a:solidFill>
                  <a:schemeClr val="accent2"/>
                </a:solidFill>
              </a:rPr>
              <a:t>within 2 years of previous graduation</a:t>
            </a:r>
            <a:endParaRPr lang="en-US" sz="1200" dirty="0" smtClean="0">
              <a:solidFill>
                <a:schemeClr val="accent2"/>
              </a:solidFill>
            </a:endParaRPr>
          </a:p>
          <a:p>
            <a:pPr>
              <a:lnSpc>
                <a:spcPct val="120000"/>
              </a:lnSpc>
              <a:spcBef>
                <a:spcPts val="0"/>
              </a:spcBef>
              <a:buNone/>
            </a:pPr>
            <a:endParaRPr lang="en-US" sz="600" b="1" dirty="0" smtClean="0">
              <a:solidFill>
                <a:schemeClr val="accent2"/>
              </a:solidFill>
            </a:endParaRPr>
          </a:p>
          <a:p>
            <a:pPr>
              <a:lnSpc>
                <a:spcPct val="120000"/>
              </a:lnSpc>
              <a:spcBef>
                <a:spcPts val="0"/>
              </a:spcBef>
              <a:buNone/>
            </a:pPr>
            <a:r>
              <a:rPr lang="en-US" sz="1600" b="1" dirty="0" smtClean="0">
                <a:solidFill>
                  <a:schemeClr val="accent2"/>
                </a:solidFill>
              </a:rPr>
              <a:t>Center Leads &amp; Fellows:</a:t>
            </a:r>
          </a:p>
          <a:p>
            <a:pPr marL="285750" indent="-285750">
              <a:spcBef>
                <a:spcPts val="0"/>
              </a:spcBef>
            </a:pPr>
            <a:r>
              <a:rPr lang="en-US" sz="1300" b="1" dirty="0" smtClean="0">
                <a:solidFill>
                  <a:schemeClr val="accent2"/>
                </a:solidFill>
              </a:rPr>
              <a:t>Term: </a:t>
            </a:r>
            <a:r>
              <a:rPr lang="en-US" sz="1300" dirty="0" smtClean="0">
                <a:solidFill>
                  <a:schemeClr val="accent2"/>
                </a:solidFill>
              </a:rPr>
              <a:t>One year award (renewable for up to two years) for Center Lead, One year award for Fellow (not renewable)</a:t>
            </a:r>
          </a:p>
          <a:p>
            <a:pPr marL="285750" indent="-285750">
              <a:spcBef>
                <a:spcPts val="0"/>
              </a:spcBef>
            </a:pPr>
            <a:r>
              <a:rPr lang="en-US" sz="1300" b="1" dirty="0" smtClean="0">
                <a:solidFill>
                  <a:schemeClr val="accent2"/>
                </a:solidFill>
              </a:rPr>
              <a:t>Eligibility Requirements: </a:t>
            </a:r>
            <a:r>
              <a:rPr lang="en-US" sz="1300" dirty="0" smtClean="0">
                <a:solidFill>
                  <a:schemeClr val="accent2"/>
                </a:solidFill>
              </a:rPr>
              <a:t>minimum 3.0 GPA, participation in at least one term with DEVELOP (two or more terms preferable), ability to begin in September</a:t>
            </a:r>
          </a:p>
          <a:p>
            <a:pPr marL="285750" indent="-285750">
              <a:spcBef>
                <a:spcPts val="0"/>
              </a:spcBef>
            </a:pPr>
            <a:r>
              <a:rPr lang="en-US" sz="1300" b="1" dirty="0" smtClean="0">
                <a:solidFill>
                  <a:schemeClr val="accent2"/>
                </a:solidFill>
              </a:rPr>
              <a:t>Reapplication Eligibility: </a:t>
            </a:r>
            <a:r>
              <a:rPr lang="en-US" sz="1300" dirty="0" smtClean="0">
                <a:solidFill>
                  <a:schemeClr val="accent2"/>
                </a:solidFill>
              </a:rPr>
              <a:t>Fellow positions are a one time opportunity, but Fellows &amp; Center Leads can apply for Center Lead or Senior Fellow position, or reapply as a participant</a:t>
            </a:r>
          </a:p>
          <a:p>
            <a:pPr>
              <a:lnSpc>
                <a:spcPct val="120000"/>
              </a:lnSpc>
              <a:spcBef>
                <a:spcPts val="0"/>
              </a:spcBef>
              <a:buNone/>
            </a:pPr>
            <a:endParaRPr lang="en-US" sz="600" b="1" dirty="0" smtClean="0">
              <a:solidFill>
                <a:schemeClr val="accent2"/>
              </a:solidFill>
            </a:endParaRPr>
          </a:p>
          <a:p>
            <a:pPr>
              <a:lnSpc>
                <a:spcPct val="120000"/>
              </a:lnSpc>
              <a:spcBef>
                <a:spcPts val="0"/>
              </a:spcBef>
              <a:buNone/>
            </a:pPr>
            <a:r>
              <a:rPr lang="en-US" sz="1600" b="1" dirty="0" smtClean="0">
                <a:solidFill>
                  <a:schemeClr val="accent2"/>
                </a:solidFill>
              </a:rPr>
              <a:t>Senior Fellows:</a:t>
            </a:r>
          </a:p>
          <a:p>
            <a:pPr marL="285750" indent="-285750">
              <a:spcBef>
                <a:spcPts val="0"/>
              </a:spcBef>
            </a:pPr>
            <a:r>
              <a:rPr lang="en-US" sz="1300" b="1" dirty="0" smtClean="0">
                <a:solidFill>
                  <a:schemeClr val="accent2"/>
                </a:solidFill>
              </a:rPr>
              <a:t>Term: </a:t>
            </a:r>
            <a:r>
              <a:rPr lang="en-US" sz="1300" dirty="0" smtClean="0">
                <a:solidFill>
                  <a:schemeClr val="accent2"/>
                </a:solidFill>
              </a:rPr>
              <a:t>One year award (renewable for up to three years)</a:t>
            </a:r>
          </a:p>
          <a:p>
            <a:pPr marL="285750" indent="-285750">
              <a:spcBef>
                <a:spcPts val="0"/>
              </a:spcBef>
            </a:pPr>
            <a:r>
              <a:rPr lang="en-US" sz="1300" b="1" dirty="0" smtClean="0">
                <a:solidFill>
                  <a:schemeClr val="accent2"/>
                </a:solidFill>
              </a:rPr>
              <a:t>Eligibility Requirements: </a:t>
            </a:r>
            <a:r>
              <a:rPr lang="en-US" sz="1300" dirty="0" smtClean="0">
                <a:solidFill>
                  <a:schemeClr val="accent2"/>
                </a:solidFill>
              </a:rPr>
              <a:t>college graduate, previous DEVELOP Fellow or Center Leadership, U.S. citizenship required</a:t>
            </a:r>
          </a:p>
          <a:p>
            <a:pPr marL="285750" indent="-285750">
              <a:spcBef>
                <a:spcPts val="0"/>
              </a:spcBef>
            </a:pPr>
            <a:r>
              <a:rPr lang="en-US" sz="1300" b="1" dirty="0" smtClean="0">
                <a:solidFill>
                  <a:schemeClr val="accent2"/>
                </a:solidFill>
              </a:rPr>
              <a:t>Reapplication Eligibility: </a:t>
            </a:r>
            <a:r>
              <a:rPr lang="en-US" sz="1300" dirty="0" smtClean="0">
                <a:solidFill>
                  <a:schemeClr val="accent2"/>
                </a:solidFill>
              </a:rPr>
              <a:t>up to three years reapplying as a Senior Fellow</a:t>
            </a:r>
            <a:endParaRPr lang="en-US" sz="1300" b="1" dirty="0" smtClean="0">
              <a:solidFill>
                <a:schemeClr val="accent2"/>
              </a:solidFill>
            </a:endParaRPr>
          </a:p>
          <a:p>
            <a:pPr>
              <a:lnSpc>
                <a:spcPct val="120000"/>
              </a:lnSpc>
              <a:spcBef>
                <a:spcPts val="0"/>
              </a:spcBef>
            </a:pPr>
            <a:endParaRPr lang="en-US" sz="14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Reapplication &amp; Eligibility</a:t>
            </a:r>
            <a:endParaRPr lang="en-US" b="1" dirty="0">
              <a:solidFill>
                <a:schemeClr val="accent3"/>
              </a:solidFill>
            </a:endParaRPr>
          </a:p>
        </p:txBody>
      </p:sp>
    </p:spTree>
    <p:extLst>
      <p:ext uri="{BB962C8B-B14F-4D97-AF65-F5344CB8AC3E}">
        <p14:creationId xmlns:p14="http://schemas.microsoft.com/office/powerpoint/2010/main" val="1915316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69863"/>
            <a:ext cx="8401050" cy="2187737"/>
          </a:xfrm>
        </p:spPr>
        <p:txBody>
          <a:bodyPr>
            <a:noAutofit/>
          </a:bodyPr>
          <a:lstStyle/>
          <a:p>
            <a:pPr marL="0" indent="0">
              <a:lnSpc>
                <a:spcPct val="90000"/>
              </a:lnSpc>
              <a:spcBef>
                <a:spcPts val="0"/>
              </a:spcBef>
              <a:buNone/>
            </a:pPr>
            <a:r>
              <a:rPr lang="en-US" sz="2400" b="1" dirty="0" smtClean="0">
                <a:solidFill>
                  <a:schemeClr val="accent2"/>
                </a:solidFill>
              </a:rPr>
              <a:t>What is a DEVELOP Center Lead?</a:t>
            </a:r>
          </a:p>
          <a:p>
            <a:pPr marL="0" indent="0">
              <a:lnSpc>
                <a:spcPct val="90000"/>
              </a:lnSpc>
              <a:spcBef>
                <a:spcPts val="0"/>
              </a:spcBef>
              <a:buNone/>
            </a:pPr>
            <a:r>
              <a:rPr lang="en-US" sz="1600" dirty="0">
                <a:solidFill>
                  <a:schemeClr val="accent2"/>
                </a:solidFill>
              </a:rPr>
              <a:t>The Center Lead (CL) is an integral piece of the leadership team in the DEVELOP model. The people who assume this role are responsible for managing the majority of the day-to-day operations at their individual nodes, providing guidance and direction to their teams, and supporting strategic planning for their node and the program as a whole</a:t>
            </a:r>
            <a:r>
              <a:rPr lang="en-US" sz="1600" dirty="0" smtClean="0">
                <a:solidFill>
                  <a:schemeClr val="accent2"/>
                </a:solidFill>
              </a:rPr>
              <a:t>.</a:t>
            </a:r>
          </a:p>
          <a:p>
            <a:pPr marL="0" indent="0">
              <a:lnSpc>
                <a:spcPct val="90000"/>
              </a:lnSpc>
              <a:spcBef>
                <a:spcPts val="0"/>
              </a:spcBef>
              <a:buNone/>
            </a:pPr>
            <a:endParaRPr lang="en-US" sz="1600" dirty="0">
              <a:solidFill>
                <a:schemeClr val="accent2"/>
              </a:solidFill>
            </a:endParaRPr>
          </a:p>
          <a:p>
            <a:pPr marL="0" indent="0">
              <a:lnSpc>
                <a:spcPct val="90000"/>
              </a:lnSpc>
              <a:spcBef>
                <a:spcPts val="0"/>
              </a:spcBef>
              <a:buNone/>
            </a:pPr>
            <a:r>
              <a:rPr lang="en-US" sz="2400" b="1" dirty="0" smtClean="0">
                <a:solidFill>
                  <a:schemeClr val="accent2"/>
                </a:solidFill>
              </a:rPr>
              <a:t>Center Lead Term:</a:t>
            </a:r>
            <a:r>
              <a:rPr lang="en-US" sz="2400" dirty="0" smtClean="0">
                <a:solidFill>
                  <a:schemeClr val="accent2"/>
                </a:solidFill>
              </a:rPr>
              <a:t> </a:t>
            </a:r>
            <a:r>
              <a:rPr lang="en-US" sz="2400" dirty="0" smtClean="0">
                <a:solidFill>
                  <a:schemeClr val="accent2"/>
                </a:solidFill>
              </a:rPr>
              <a:t>One year</a:t>
            </a:r>
            <a:endParaRPr lang="en-US" sz="2400" b="1"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Center Leads</a:t>
            </a:r>
            <a:endParaRPr lang="en-US" b="1" dirty="0">
              <a:solidFill>
                <a:schemeClr val="accent3"/>
              </a:solidFill>
            </a:endParaRPr>
          </a:p>
        </p:txBody>
      </p:sp>
      <p:sp>
        <p:nvSpPr>
          <p:cNvPr id="5" name="Rectangle 4"/>
          <p:cNvSpPr/>
          <p:nvPr/>
        </p:nvSpPr>
        <p:spPr>
          <a:xfrm>
            <a:off x="381000" y="3669695"/>
            <a:ext cx="4700587" cy="2739724"/>
          </a:xfrm>
          <a:prstGeom prst="rect">
            <a:avLst/>
          </a:prstGeom>
        </p:spPr>
        <p:txBody>
          <a:bodyPr wrap="square">
            <a:spAutoFit/>
          </a:bodyPr>
          <a:lstStyle/>
          <a:p>
            <a:pPr lvl="0">
              <a:lnSpc>
                <a:spcPct val="90000"/>
              </a:lnSpc>
              <a:spcBef>
                <a:spcPts val="1000"/>
              </a:spcBef>
            </a:pPr>
            <a:r>
              <a:rPr lang="en-US" sz="2400" b="1" dirty="0" smtClean="0">
                <a:solidFill>
                  <a:schemeClr val="accent2"/>
                </a:solidFill>
              </a:rPr>
              <a:t>Eligibility </a:t>
            </a:r>
            <a:r>
              <a:rPr lang="en-US" sz="2400" b="1" dirty="0">
                <a:solidFill>
                  <a:schemeClr val="accent2"/>
                </a:solidFill>
              </a:rPr>
              <a:t>Requirements: </a:t>
            </a:r>
          </a:p>
          <a:p>
            <a:pPr lvl="1" indent="-228600">
              <a:lnSpc>
                <a:spcPct val="90000"/>
              </a:lnSpc>
              <a:spcBef>
                <a:spcPts val="500"/>
              </a:spcBef>
              <a:buFont typeface="Arial" panose="020B0604020202020204" pitchFamily="34" charset="0"/>
              <a:buChar char="•"/>
            </a:pPr>
            <a:r>
              <a:rPr lang="en-US" dirty="0" smtClean="0">
                <a:solidFill>
                  <a:schemeClr val="accent2"/>
                </a:solidFill>
              </a:rPr>
              <a:t>Minimum </a:t>
            </a:r>
            <a:r>
              <a:rPr lang="en-US" dirty="0">
                <a:solidFill>
                  <a:schemeClr val="accent2"/>
                </a:solidFill>
              </a:rPr>
              <a:t>3.0 </a:t>
            </a:r>
            <a:r>
              <a:rPr lang="en-US" dirty="0" smtClean="0">
                <a:solidFill>
                  <a:schemeClr val="accent2"/>
                </a:solidFill>
              </a:rPr>
              <a:t>GPA, cumulative or most recent semester</a:t>
            </a:r>
            <a:endParaRPr lang="en-US" dirty="0">
              <a:solidFill>
                <a:schemeClr val="accent2"/>
              </a:solidFill>
            </a:endParaRPr>
          </a:p>
          <a:p>
            <a:pPr lvl="1" indent="-228600">
              <a:lnSpc>
                <a:spcPct val="90000"/>
              </a:lnSpc>
              <a:spcBef>
                <a:spcPts val="500"/>
              </a:spcBef>
              <a:buFont typeface="Arial" panose="020B0604020202020204" pitchFamily="34" charset="0"/>
              <a:buChar char="•"/>
            </a:pPr>
            <a:r>
              <a:rPr lang="en-US" dirty="0">
                <a:solidFill>
                  <a:schemeClr val="accent2"/>
                </a:solidFill>
              </a:rPr>
              <a:t>Participation in at least </a:t>
            </a:r>
            <a:r>
              <a:rPr lang="en-US" dirty="0" smtClean="0">
                <a:solidFill>
                  <a:schemeClr val="accent2"/>
                </a:solidFill>
              </a:rPr>
              <a:t>one </a:t>
            </a:r>
            <a:r>
              <a:rPr lang="en-US" dirty="0">
                <a:solidFill>
                  <a:schemeClr val="accent2"/>
                </a:solidFill>
              </a:rPr>
              <a:t>term with DEVELOP (two or more </a:t>
            </a:r>
            <a:r>
              <a:rPr lang="en-US" dirty="0" smtClean="0">
                <a:solidFill>
                  <a:schemeClr val="accent2"/>
                </a:solidFill>
              </a:rPr>
              <a:t>terms preferable)</a:t>
            </a:r>
            <a:endParaRPr lang="en-US" dirty="0">
              <a:solidFill>
                <a:schemeClr val="accent2"/>
              </a:solidFill>
            </a:endParaRPr>
          </a:p>
          <a:p>
            <a:pPr lvl="1" indent="-228600">
              <a:lnSpc>
                <a:spcPct val="90000"/>
              </a:lnSpc>
              <a:spcBef>
                <a:spcPts val="500"/>
              </a:spcBef>
              <a:buFont typeface="Arial" panose="020B0604020202020204" pitchFamily="34" charset="0"/>
              <a:buChar char="•"/>
            </a:pPr>
            <a:r>
              <a:rPr lang="en-US" dirty="0">
                <a:solidFill>
                  <a:schemeClr val="accent2"/>
                </a:solidFill>
              </a:rPr>
              <a:t>Ability to </a:t>
            </a:r>
            <a:r>
              <a:rPr lang="en-US" dirty="0" smtClean="0">
                <a:solidFill>
                  <a:schemeClr val="accent2"/>
                </a:solidFill>
              </a:rPr>
              <a:t>work 20-40 hours per week</a:t>
            </a:r>
          </a:p>
          <a:p>
            <a:pPr lvl="1" indent="-228600">
              <a:lnSpc>
                <a:spcPct val="90000"/>
              </a:lnSpc>
              <a:spcBef>
                <a:spcPts val="500"/>
              </a:spcBef>
              <a:buFont typeface="Arial" panose="020B0604020202020204" pitchFamily="34" charset="0"/>
              <a:buChar char="•"/>
            </a:pPr>
            <a:r>
              <a:rPr lang="en-US" dirty="0" smtClean="0">
                <a:solidFill>
                  <a:schemeClr val="accent2"/>
                </a:solidFill>
              </a:rPr>
              <a:t>U.S. Citizenship</a:t>
            </a:r>
          </a:p>
          <a:p>
            <a:pPr lvl="1" indent="-228600">
              <a:lnSpc>
                <a:spcPct val="90000"/>
              </a:lnSpc>
              <a:spcBef>
                <a:spcPts val="500"/>
              </a:spcBef>
              <a:buFont typeface="Arial" panose="020B0604020202020204" pitchFamily="34" charset="0"/>
              <a:buChar char="•"/>
            </a:pPr>
            <a:r>
              <a:rPr lang="en-US" dirty="0" smtClean="0">
                <a:solidFill>
                  <a:schemeClr val="accent2"/>
                </a:solidFill>
              </a:rPr>
              <a:t>Limited to two terms</a:t>
            </a:r>
            <a:endParaRPr lang="en-US" dirty="0">
              <a:solidFill>
                <a:schemeClr val="accent2"/>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28050" y="3687496"/>
            <a:ext cx="3635146" cy="2423430"/>
          </a:xfrm>
          <a:prstGeom prst="rect">
            <a:avLst/>
          </a:prstGeom>
        </p:spPr>
      </p:pic>
    </p:spTree>
    <p:extLst>
      <p:ext uri="{BB962C8B-B14F-4D97-AF65-F5344CB8AC3E}">
        <p14:creationId xmlns:p14="http://schemas.microsoft.com/office/powerpoint/2010/main" val="339126418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1">
      <a:dk1>
        <a:sysClr val="windowText" lastClr="000000"/>
      </a:dk1>
      <a:lt1>
        <a:sysClr val="window" lastClr="FFFFFF"/>
      </a:lt1>
      <a:dk2>
        <a:srgbClr val="000000"/>
      </a:dk2>
      <a:lt2>
        <a:srgbClr val="FFFFFF"/>
      </a:lt2>
      <a:accent1>
        <a:srgbClr val="3F3F3F"/>
      </a:accent1>
      <a:accent2>
        <a:srgbClr val="595959"/>
      </a:accent2>
      <a:accent3>
        <a:srgbClr val="7F7F7F"/>
      </a:accent3>
      <a:accent4>
        <a:srgbClr val="A5A5A5"/>
      </a:accent4>
      <a:accent5>
        <a:srgbClr val="BFBFBF"/>
      </a:accent5>
      <a:accent6>
        <a:srgbClr val="D8D8D8"/>
      </a:accent6>
      <a:hlink>
        <a:srgbClr val="6194C8"/>
      </a:hlink>
      <a:folHlink>
        <a:srgbClr val="6194C8"/>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2882</TotalTime>
  <Words>863</Words>
  <Application>Microsoft Office PowerPoint</Application>
  <PresentationFormat>On-screen Show (4:3)</PresentationFormat>
  <Paragraphs>85</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Calibri</vt:lpstr>
      <vt:lpstr>Century Gothic</vt:lpstr>
      <vt:lpstr>Times New Roman</vt:lpstr>
      <vt:lpstr>Tw Cen MT</vt:lpstr>
      <vt:lpstr>Wingdings</vt:lpstr>
      <vt:lpstr>Wingdings 2</vt:lpstr>
      <vt:lpstr>Civic</vt:lpstr>
      <vt:lpstr>Expectations</vt:lpstr>
      <vt:lpstr>Professionalism</vt:lpstr>
      <vt:lpstr>Professionalism &amp; Dress Code</vt:lpstr>
      <vt:lpstr>Travel</vt:lpstr>
      <vt:lpstr>Reapplication &amp; Eligibility</vt:lpstr>
      <vt:lpstr>Center Leads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DEVELOP Builds Teams</dc:title>
  <dc:creator>Lauren</dc:creator>
  <cp:lastModifiedBy>Childs, Lauren M. (LARC-E3)[DEVELOP]</cp:lastModifiedBy>
  <cp:revision>216</cp:revision>
  <cp:lastPrinted>2014-01-06T23:08:00Z</cp:lastPrinted>
  <dcterms:created xsi:type="dcterms:W3CDTF">2013-12-31T00:35:50Z</dcterms:created>
  <dcterms:modified xsi:type="dcterms:W3CDTF">2016-09-09T14:00:01Z</dcterms:modified>
</cp:coreProperties>
</file>