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3.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4.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75" r:id="rId2"/>
    <p:sldId id="289" r:id="rId3"/>
    <p:sldId id="287" r:id="rId4"/>
    <p:sldId id="299" r:id="rId5"/>
    <p:sldId id="298" r:id="rId6"/>
    <p:sldId id="301" r:id="rId7"/>
    <p:sldId id="290" r:id="rId8"/>
    <p:sldId id="300" r:id="rId9"/>
    <p:sldId id="303" r:id="rId10"/>
    <p:sldId id="293" r:id="rId11"/>
    <p:sldId id="296" r:id="rId12"/>
    <p:sldId id="27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jing Xu" initials="WX" lastIdx="7" clrIdx="0">
    <p:extLst/>
  </p:cmAuthor>
  <p:cmAuthor id="2" name="crms" initials="c" lastIdx="11" clrIdx="1"/>
  <p:cmAuthor id="3" name="Fenn, Teresa E. (LARC-E3)[SSAI DEVELOP]" initials="FTE(D" lastIdx="5" clrIdx="2">
    <p:extLst/>
  </p:cmAuthor>
  <p:cmAuthor id="4" name="Emma Baghel" initials="EB" lastIdx="2" clrIdx="3"/>
  <p:cmAuthor id="5" name="Childs, Lauren M. (LARC-E3)[DEVELOP - Wise County (LaRC)]" initials="CLM(-WC(" lastIdx="1" clrIdx="4">
    <p:extLst>
      <p:ext uri="{19B8F6BF-5375-455C-9EA6-DF929625EA0E}">
        <p15:presenceInfo xmlns:p15="http://schemas.microsoft.com/office/powerpoint/2012/main" userId="S-1-5-21-330711430-3775241029-4075259233-648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33"/>
    <a:srgbClr val="FFFFFF"/>
    <a:srgbClr val="E9A149"/>
    <a:srgbClr val="F4901A"/>
    <a:srgbClr val="FFFFF5"/>
    <a:srgbClr val="FFFFF3"/>
    <a:srgbClr val="DC7D0A"/>
    <a:srgbClr val="DE8E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32" autoAdjust="0"/>
    <p:restoredTop sz="74884" autoAdjust="0"/>
  </p:normalViewPr>
  <p:slideViewPr>
    <p:cSldViewPr snapToGrid="0">
      <p:cViewPr varScale="1">
        <p:scale>
          <a:sx n="81" d="100"/>
          <a:sy n="81" d="100"/>
        </p:scale>
        <p:origin x="438" y="90"/>
      </p:cViewPr>
      <p:guideLst>
        <p:guide orient="horz" pos="2160"/>
        <p:guide pos="2880"/>
      </p:guideLst>
    </p:cSldViewPr>
  </p:slideViewPr>
  <p:notesTextViewPr>
    <p:cViewPr>
      <p:scale>
        <a:sx n="3" d="2"/>
        <a:sy n="3" d="2"/>
      </p:scale>
      <p:origin x="0" y="0"/>
    </p:cViewPr>
  </p:notesTextViewPr>
  <p:notesViewPr>
    <p:cSldViewPr snapToGrid="0">
      <p:cViewPr varScale="1">
        <p:scale>
          <a:sx n="101" d="100"/>
          <a:sy n="101" d="100"/>
        </p:scale>
        <p:origin x="2568"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5-10-26T11:07:16.196" idx="1">
    <p:pos x="4658" y="3443"/>
    <p:text>Is there a reason why these 3 participants are so far off to the side? It looks like you could benefit from narrowing the gap so they still look part of the team</p:text>
  </p:cm>
</p:cmLst>
</file>

<file path=ppt/comments/comment2.xml><?xml version="1.0" encoding="utf-8"?>
<p:cmLst xmlns:a="http://schemas.openxmlformats.org/drawingml/2006/main" xmlns:r="http://schemas.openxmlformats.org/officeDocument/2006/relationships" xmlns:p="http://schemas.openxmlformats.org/presentationml/2006/main">
  <p:cm authorId="4" dt="2015-10-26T11:08:10.199" idx="2">
    <p:pos x="2968" y="3214"/>
    <p:text>notes were bold and large font (unneccesary unless you have a hard time reading them)</p:text>
  </p:cm>
  <p:cm authorId="5" dt="2015-10-30T14:59:54.546" idx="1">
    <p:pos x="1596" y="938"/>
    <p:text>Hard to read text</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15-10-23T15:38:28.229" idx="1">
    <p:pos x="4781" y="1077"/>
    <p:text>This bullet is not needed.</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3" dt="2015-10-23T15:40:59.938" idx="2">
    <p:pos x="472" y="472"/>
    <p:text>This slide needs to be moved to before slide 2.</p:text>
    <p:extLst mod="1">
      <p:ext uri="{C676402C-5697-4E1C-873F-D02D1690AC5C}">
        <p15:threadingInfo xmlns:p15="http://schemas.microsoft.com/office/powerpoint/2012/main" timeZoneBias="240"/>
      </p:ext>
    </p:extLst>
  </p:cm>
  <p:cm authorId="3" dt="2015-10-23T15:42:04.723" idx="3">
    <p:pos x="1799" y="1458"/>
    <p:text>It would be nice to include lines showing how each map fits into the one before it.</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3" dt="2015-10-23T15:52:13.106" idx="4">
    <p:pos x="1843" y="2489"/>
    <p:text>State which parameter was obtained from Georgia Disasters.</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3" dt="2015-10-23T15:54:18.278" idx="5">
    <p:pos x="4636" y="2881"/>
    <p:text>The unbolded text should be either all italicized or all un-italicized.</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B7D24-6C88-410E-ACB5-D95ED598E96E}" type="datetimeFigureOut">
              <a:rPr lang="en-US" smtClean="0"/>
              <a:t>10/30/2015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FCE636-EDCB-4E8F-A496-90D3D4BBB61E}" type="slidenum">
              <a:rPr lang="en-US" smtClean="0"/>
              <a:t>‹#›</a:t>
            </a:fld>
            <a:endParaRPr lang="en-US"/>
          </a:p>
        </p:txBody>
      </p:sp>
    </p:spTree>
    <p:extLst>
      <p:ext uri="{BB962C8B-B14F-4D97-AF65-F5344CB8AC3E}">
        <p14:creationId xmlns:p14="http://schemas.microsoft.com/office/powerpoint/2010/main" val="2407886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a:t>
            </a:fld>
            <a:endParaRPr lang="en-US"/>
          </a:p>
        </p:txBody>
      </p:sp>
    </p:spTree>
    <p:extLst>
      <p:ext uri="{BB962C8B-B14F-4D97-AF65-F5344CB8AC3E}">
        <p14:creationId xmlns:p14="http://schemas.microsoft.com/office/powerpoint/2010/main" val="15451822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preliminary result of the groundwater</a:t>
            </a:r>
            <a:r>
              <a:rPr lang="en-US" baseline="0" dirty="0" smtClean="0"/>
              <a:t> storage analysis. In the month of April 2002, groundwater storage was low, with a minimum depth of -65 cm and a maximum depth of -23 cm. The eastern region of the study area</a:t>
            </a:r>
            <a:r>
              <a:rPr lang="en-US" dirty="0" smtClean="0"/>
              <a:t> experienced the most depletion of groundwater storage compared to other regions.</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10</a:t>
            </a:fld>
            <a:endParaRPr lang="en-US"/>
          </a:p>
        </p:txBody>
      </p:sp>
    </p:spTree>
    <p:extLst>
      <p:ext uri="{BB962C8B-B14F-4D97-AF65-F5344CB8AC3E}">
        <p14:creationId xmlns:p14="http://schemas.microsoft.com/office/powerpoint/2010/main" val="3865907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11</a:t>
            </a:fld>
            <a:endParaRPr lang="en-US"/>
          </a:p>
        </p:txBody>
      </p:sp>
    </p:spTree>
    <p:extLst>
      <p:ext uri="{BB962C8B-B14F-4D97-AF65-F5344CB8AC3E}">
        <p14:creationId xmlns:p14="http://schemas.microsoft.com/office/powerpoint/2010/main" val="639213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FCE636-EDCB-4E8F-A496-90D3D4BBB61E}" type="slidenum">
              <a:rPr lang="en-US" smtClean="0"/>
              <a:t>12</a:t>
            </a:fld>
            <a:endParaRPr lang="en-US"/>
          </a:p>
        </p:txBody>
      </p:sp>
    </p:spTree>
    <p:extLst>
      <p:ext uri="{BB962C8B-B14F-4D97-AF65-F5344CB8AC3E}">
        <p14:creationId xmlns:p14="http://schemas.microsoft.com/office/powerpoint/2010/main" val="3637442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50" dirty="0"/>
              <a:t>Located in southwest Georgia, Dougherty County has a growing populace in an agricultural region with restrictions on surface water extraction due in part to recent drought conditions. Subsequently, demand for groundwater resources has increased. To sustainably manage water resources, it is important to quantify trends in groundwater storage change. This area has also experienced an increase in sinkhole development over the last decade. Sinkholes pose a threat to groundwater pollution, as they can quickly introduce contaminants to karst aquifer systems (i.e., the Upper </a:t>
            </a:r>
            <a:r>
              <a:rPr lang="en-US" sz="1050" dirty="0" err="1"/>
              <a:t>Floridan</a:t>
            </a:r>
            <a:r>
              <a:rPr lang="en-US" sz="1050" dirty="0"/>
              <a:t> Aquifer) which supply a large percentage of drinking and agricultural water in the study area. This knowledge will be useful for farmers who rely on groundwater resources, land use and city planners responsible for infrastructure development, and municipalities responsible for delivering safe drinking water to </a:t>
            </a:r>
            <a:r>
              <a:rPr lang="en-US" sz="1050" dirty="0" smtClean="0"/>
              <a:t>consumers.</a:t>
            </a:r>
            <a:endParaRPr lang="en-US" sz="1050" dirty="0"/>
          </a:p>
          <a:p>
            <a:endParaRPr lang="en-US" sz="1050" dirty="0"/>
          </a:p>
          <a:p>
            <a:r>
              <a:rPr lang="en-US" sz="1050" dirty="0"/>
              <a:t>Image credit URL: http://water.usgs.gov/ogw/gwrp/stratdir/activities.html</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2</a:t>
            </a:fld>
            <a:endParaRPr lang="en-US"/>
          </a:p>
        </p:txBody>
      </p:sp>
    </p:spTree>
    <p:extLst>
      <p:ext uri="{BB962C8B-B14F-4D97-AF65-F5344CB8AC3E}">
        <p14:creationId xmlns:p14="http://schemas.microsoft.com/office/powerpoint/2010/main" val="2292425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kern="1200" dirty="0" smtClean="0">
                <a:solidFill>
                  <a:schemeClr val="tx1"/>
                </a:solidFill>
                <a:effectLst/>
                <a:latin typeface="+mn-lt"/>
                <a:ea typeface="+mn-ea"/>
                <a:cs typeface="+mn-cs"/>
              </a:rPr>
              <a:t>The objectives of this project were to:</a:t>
            </a:r>
          </a:p>
          <a:p>
            <a:pPr rtl="0"/>
            <a:r>
              <a:rPr lang="en-US" sz="1200" b="0" i="0" kern="1200" dirty="0" smtClean="0">
                <a:solidFill>
                  <a:schemeClr val="tx1"/>
                </a:solidFill>
                <a:effectLst/>
                <a:latin typeface="+mn-lt"/>
                <a:ea typeface="+mn-ea"/>
                <a:cs typeface="+mn-cs"/>
              </a:rPr>
              <a:t>1.) Assess groundwater storage changes from 2002 and 2009 in the UFA (Upper </a:t>
            </a:r>
            <a:r>
              <a:rPr lang="en-US" sz="1200" b="0" i="0" kern="1200" dirty="0" err="1" smtClean="0">
                <a:solidFill>
                  <a:schemeClr val="tx1"/>
                </a:solidFill>
                <a:effectLst/>
                <a:latin typeface="+mn-lt"/>
                <a:ea typeface="+mn-ea"/>
                <a:cs typeface="+mn-cs"/>
              </a:rPr>
              <a:t>Floridan</a:t>
            </a:r>
            <a:r>
              <a:rPr lang="en-US" sz="1200" b="0" i="0" kern="1200" dirty="0" smtClean="0">
                <a:solidFill>
                  <a:schemeClr val="tx1"/>
                </a:solidFill>
                <a:effectLst/>
                <a:latin typeface="+mn-lt"/>
                <a:ea typeface="+mn-ea"/>
                <a:cs typeface="+mn-cs"/>
              </a:rPr>
              <a:t> Aquifer) portion of southwestern Georgia using NASA Earth Observations.</a:t>
            </a:r>
          </a:p>
          <a:p>
            <a:pPr rtl="0"/>
            <a:r>
              <a:rPr lang="en-US" sz="1200" b="0" i="0" kern="1200" dirty="0" smtClean="0">
                <a:solidFill>
                  <a:schemeClr val="tx1"/>
                </a:solidFill>
                <a:effectLst/>
                <a:latin typeface="+mn-lt"/>
                <a:ea typeface="+mn-ea"/>
                <a:cs typeface="+mn-cs"/>
              </a:rPr>
              <a:t>2.) Develop contamination vulnerability maps using Dougherty County as the focal area. Building upon the traditional DRASTIC model, sinkhole susceptibility was incorporated to assess groundwater contamination vulnerability. The sinkhole susceptibility results from the Summer 2015 Georgia Disasters project were utilized in the team’s modified DRASTIC model. </a:t>
            </a:r>
          </a:p>
          <a:p>
            <a:endParaRPr lang="en-US" dirty="0" smtClean="0"/>
          </a:p>
        </p:txBody>
      </p:sp>
      <p:sp>
        <p:nvSpPr>
          <p:cNvPr id="4" name="Slide Number Placeholder 3"/>
          <p:cNvSpPr>
            <a:spLocks noGrp="1"/>
          </p:cNvSpPr>
          <p:nvPr>
            <p:ph type="sldNum" sz="quarter" idx="10"/>
          </p:nvPr>
        </p:nvSpPr>
        <p:spPr/>
        <p:txBody>
          <a:bodyPr/>
          <a:lstStyle/>
          <a:p>
            <a:fld id="{DFFCE636-EDCB-4E8F-A496-90D3D4BBB61E}" type="slidenum">
              <a:rPr lang="en-US" smtClean="0"/>
              <a:t>3</a:t>
            </a:fld>
            <a:endParaRPr lang="en-US"/>
          </a:p>
        </p:txBody>
      </p:sp>
    </p:spTree>
    <p:extLst>
      <p:ext uri="{BB962C8B-B14F-4D97-AF65-F5344CB8AC3E}">
        <p14:creationId xmlns:p14="http://schemas.microsoft.com/office/powerpoint/2010/main" val="2937209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NASA’s Gravity Recovery and Climate Experiment (GRACE) mission began, it was extremely difficult to measure changes in water quantity over large regions. Groundwater studies were one of last research areas to benefit from remote sensing applications. Innovative remote sensing applications have allowed large-scale groundwater research projects to become feasible. Multiple studies have demonstrated the value of GRACE data to water resource science and management. In particular, NASA Scientist Matthew </a:t>
            </a:r>
            <a:r>
              <a:rPr lang="en-US" dirty="0" err="1"/>
              <a:t>Rodell</a:t>
            </a:r>
            <a:r>
              <a:rPr lang="en-US" dirty="0"/>
              <a:t> (2007) first demonstrated the use of GRACE total water storage data with soil moisture and snow water equivalent data to quantify groundwater changes for a given region. Remote sensing applications are a valuable resource to monitor water quantity changes. </a:t>
            </a:r>
          </a:p>
          <a:p>
            <a:endParaRPr lang="en-US" dirty="0"/>
          </a:p>
          <a:p>
            <a:r>
              <a:rPr lang="en-US" dirty="0" smtClean="0"/>
              <a:t>Image credit URL: https://www.nasa.gov/topics/earth/features/tx-drought.html#.Vifeyn6rT0M</a:t>
            </a:r>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4</a:t>
            </a:fld>
            <a:endParaRPr lang="en-US"/>
          </a:p>
        </p:txBody>
      </p:sp>
    </p:spTree>
    <p:extLst>
      <p:ext uri="{BB962C8B-B14F-4D97-AF65-F5344CB8AC3E}">
        <p14:creationId xmlns:p14="http://schemas.microsoft.com/office/powerpoint/2010/main" val="2292425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DRASTIC: The DRASTIC model, which employs overlay and indexing methodologies, is widely-recognized and is mainly used to assess groundwater vulnerability. DRASTIC was first developed by the United States Environmental Protection Agency (EPA) and later modified by researchers to account for a range of different environmental settings. DRASTIC has been developed into various GIS-based modifications for many groundwater studies.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5</a:t>
            </a:fld>
            <a:endParaRPr lang="en-US"/>
          </a:p>
        </p:txBody>
      </p:sp>
    </p:spTree>
    <p:extLst>
      <p:ext uri="{BB962C8B-B14F-4D97-AF65-F5344CB8AC3E}">
        <p14:creationId xmlns:p14="http://schemas.microsoft.com/office/powerpoint/2010/main" val="2292425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Dougherty County is located within the Dougherty Plain of southwest Georgia and is at the northern edge of Georgia’s portion of the Upper </a:t>
            </a:r>
            <a:r>
              <a:rPr lang="en-US" dirty="0" err="1"/>
              <a:t>Floridan</a:t>
            </a:r>
            <a:r>
              <a:rPr lang="en-US" dirty="0"/>
              <a:t> Aquifer (UFA). The county has a growing population that relies on groundwater resources from the UFA, the Flint River, and Lake </a:t>
            </a:r>
            <a:r>
              <a:rPr lang="en-US" dirty="0" err="1"/>
              <a:t>Chehaw</a:t>
            </a:r>
            <a:r>
              <a:rPr lang="en-US" dirty="0"/>
              <a:t>. Albany is Dougherty County’s largest metropolitan area with a population of approximately 76,000 residents. The local topography is generally flat and underlain by the Ocala Limestone, making this area an importance source of groundwater quantity change and prone to contamination. To address the increased demand for sustainable groundwater supply in Dougherty County, an effective groundwater monitoring and evaluation tool is critical for local water resources management.</a:t>
            </a:r>
          </a:p>
          <a:p>
            <a:endParaRPr lang="en-US" dirty="0"/>
          </a:p>
          <a:p>
            <a:r>
              <a:rPr lang="en-US" dirty="0"/>
              <a:t>Base Layer Source: ESRI, HERE, </a:t>
            </a:r>
            <a:r>
              <a:rPr lang="en-US" dirty="0" err="1"/>
              <a:t>DeLorme</a:t>
            </a:r>
            <a:r>
              <a:rPr lang="en-US" dirty="0"/>
              <a:t>, TomTom, </a:t>
            </a:r>
            <a:r>
              <a:rPr lang="en-US" dirty="0" err="1"/>
              <a:t>Intermap</a:t>
            </a:r>
            <a:r>
              <a:rPr lang="en-US" dirty="0"/>
              <a:t>, increment P Corp., GEBCO, USGS, FAO, NPS, NCRCAN, </a:t>
            </a:r>
            <a:r>
              <a:rPr lang="en-US" dirty="0" err="1"/>
              <a:t>GeoBase</a:t>
            </a:r>
            <a:r>
              <a:rPr lang="en-US" dirty="0"/>
              <a:t>, IGN, </a:t>
            </a:r>
            <a:r>
              <a:rPr lang="en-US" dirty="0" err="1"/>
              <a:t>Kadaster</a:t>
            </a:r>
            <a:r>
              <a:rPr lang="en-US" dirty="0"/>
              <a:t> NL, Ordnance Survey, ESRI Japan, METI, ESRI China (Hong Kong), </a:t>
            </a:r>
            <a:r>
              <a:rPr lang="en-US" dirty="0" err="1"/>
              <a:t>swisstopo</a:t>
            </a:r>
            <a:r>
              <a:rPr lang="en-US" dirty="0"/>
              <a:t>, </a:t>
            </a:r>
            <a:r>
              <a:rPr lang="en-US" dirty="0" err="1"/>
              <a:t>MapmyIndia</a:t>
            </a:r>
            <a:r>
              <a:rPr lang="en-US" dirty="0"/>
              <a:t>, Copyright </a:t>
            </a:r>
            <a:r>
              <a:rPr lang="en-US" dirty="0" err="1"/>
              <a:t>OpenStreetMap</a:t>
            </a:r>
            <a:r>
              <a:rPr lang="en-US" dirty="0"/>
              <a:t> contributors, and the GIS User Community.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6</a:t>
            </a:fld>
            <a:endParaRPr lang="en-US"/>
          </a:p>
        </p:txBody>
      </p:sp>
    </p:spTree>
    <p:extLst>
      <p:ext uri="{BB962C8B-B14F-4D97-AF65-F5344CB8AC3E}">
        <p14:creationId xmlns:p14="http://schemas.microsoft.com/office/powerpoint/2010/main" val="3576472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NASA Earth Observations were used in this project.</a:t>
            </a:r>
          </a:p>
          <a:p>
            <a:endParaRPr lang="en-US" dirty="0"/>
          </a:p>
          <a:p>
            <a:r>
              <a:rPr lang="en-US" dirty="0"/>
              <a:t>GRACE and Aqua AMSR-E were used to quantify groundwater changes and develop the groundwater storage change map in this project. The GRACE satellite provided total water storage data while the Aqua AMSR-E sensor provided data for the snow water equivalent and soil moisture indices.</a:t>
            </a:r>
          </a:p>
          <a:p>
            <a:endParaRPr lang="en-US" dirty="0"/>
          </a:p>
          <a:p>
            <a:r>
              <a:rPr lang="en-US" dirty="0"/>
              <a:t>The Terra MODIS Earth Observation was used to assess the recharge parameter of the DRASTIC model. We obtained yearly evapotranspiration data from MODIS to accurately rate the recharge parameter of our model. </a:t>
            </a:r>
          </a:p>
          <a:p>
            <a:endParaRPr lang="en-US" dirty="0"/>
          </a:p>
          <a:p>
            <a:pPr>
              <a:defRPr/>
            </a:pPr>
            <a:r>
              <a:rPr lang="en-US" dirty="0"/>
              <a:t>Image credit URL: http://www.devpedia.developexchange.com/dv/index.php?title=List_of_Satellite_Pictures</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7</a:t>
            </a:fld>
            <a:endParaRPr lang="en-US"/>
          </a:p>
        </p:txBody>
      </p:sp>
    </p:spTree>
    <p:extLst>
      <p:ext uri="{BB962C8B-B14F-4D97-AF65-F5344CB8AC3E}">
        <p14:creationId xmlns:p14="http://schemas.microsoft.com/office/powerpoint/2010/main" val="2102724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t>
            </a:r>
            <a:r>
              <a:rPr lang="en-US" dirty="0"/>
              <a:t>calculate the total groundwater storage in our study area region, we downloaded datasets from the GRACE mission and the NLDAS (North American Land Data Assimilation System) data platforms. We acquired monthly averages from the years 2002 and 2009.</a:t>
            </a:r>
          </a:p>
          <a:p>
            <a:endParaRPr lang="en-US" dirty="0"/>
          </a:p>
          <a:p>
            <a:r>
              <a:rPr lang="en-US" dirty="0" smtClean="0"/>
              <a:t>Re-projecting</a:t>
            </a:r>
            <a:r>
              <a:rPr lang="en-US" dirty="0"/>
              <a:t>, </a:t>
            </a:r>
            <a:r>
              <a:rPr lang="en-US" dirty="0" smtClean="0"/>
              <a:t>re-sampling</a:t>
            </a:r>
            <a:r>
              <a:rPr lang="en-US" dirty="0"/>
              <a:t>, and masking the data to our study area were the basis of our data processing scheme. A major discrepancy we had to fix was that the NLDAS-2 parameters had a different unit measurement (kg/m²) than the GRACE data (cm). To convert the NLDAS-2 parameters from (kg/m²) to (cm), the data was multiplied by a 0.1 factor using Raster Calculator. To calculate the changes in groundwater depth, we performed the following equation in Raster Calculator:</a:t>
            </a:r>
          </a:p>
          <a:p>
            <a:r>
              <a:rPr lang="en-US" dirty="0"/>
              <a:t>∆GW=∆TWS-(∆SM+∆SWE)</a:t>
            </a:r>
          </a:p>
          <a:p>
            <a:endParaRPr lang="en-US" dirty="0"/>
          </a:p>
          <a:p>
            <a:r>
              <a:rPr lang="en-US" dirty="0"/>
              <a:t>Data analysis included computation of variations in groundwater storage allowed comparisons of the results from 2002 and 2009. Assessment of the correlation between sinkhole formation and groundwater storage variation was done using a simple linear regression model. All </a:t>
            </a:r>
            <a:r>
              <a:rPr lang="en-US" dirty="0" smtClean="0"/>
              <a:t>statistical analysis was performed </a:t>
            </a:r>
            <a:r>
              <a:rPr lang="en-US" dirty="0"/>
              <a:t>in the R statistical program.</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8</a:t>
            </a:fld>
            <a:endParaRPr lang="en-US"/>
          </a:p>
        </p:txBody>
      </p:sp>
    </p:spTree>
    <p:extLst>
      <p:ext uri="{BB962C8B-B14F-4D97-AF65-F5344CB8AC3E}">
        <p14:creationId xmlns:p14="http://schemas.microsoft.com/office/powerpoint/2010/main" val="1402460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Groundwater </a:t>
            </a:r>
            <a:r>
              <a:rPr lang="en-US" dirty="0"/>
              <a:t>Vulnerability map:</a:t>
            </a:r>
          </a:p>
          <a:p>
            <a:r>
              <a:rPr lang="en-US" dirty="0" smtClean="0"/>
              <a:t>Implementation </a:t>
            </a:r>
            <a:r>
              <a:rPr lang="en-US" dirty="0"/>
              <a:t>of the DRASTIC model required obtaining multiple datasets from different sources.  Six of the seven parameters in this model were obtained from government research databases. The final parameter was retrieved from the results of the 2015 Summer Georgia Disasters project.</a:t>
            </a:r>
          </a:p>
          <a:p>
            <a:endParaRPr lang="en-US" dirty="0" smtClean="0"/>
          </a:p>
          <a:p>
            <a:r>
              <a:rPr lang="en-US" dirty="0" smtClean="0"/>
              <a:t>Processing </a:t>
            </a:r>
            <a:r>
              <a:rPr lang="en-US" dirty="0"/>
              <a:t>the data for the DRASTIC model included: Resampling all of the data sources to 1 km, creating a 10 km buffer around the study area, masking the datasets to this area, and using the Raster Calculator tool in ArcGIS.</a:t>
            </a:r>
          </a:p>
          <a:p>
            <a:endParaRPr lang="en-US" dirty="0"/>
          </a:p>
          <a:p>
            <a:r>
              <a:rPr lang="en-US" dirty="0"/>
              <a:t>A DRASTIC model value, including the rate (r) and weight (w), was assigned to each parameter for each pixel (1 km). Once the DRASTIC ratings were assigned, the pollution vulnerability for each pixel was estimated by calculating the DRASTIC Index value, from which the groundwater susceptibility map was generated for the years 2002 and 2009. Building upon the traditional DRASTIC model, sinkhole susceptibility was incorporated as a multiplier term to calculate a final, modified DRASTIC index (DRASTICS). </a:t>
            </a:r>
          </a:p>
          <a:p>
            <a:endParaRPr lang="en-US" dirty="0"/>
          </a:p>
          <a:p>
            <a:r>
              <a:rPr lang="en-US" dirty="0"/>
              <a:t>DRASTIC data </a:t>
            </a:r>
            <a:r>
              <a:rPr lang="en-US" dirty="0" smtClean="0"/>
              <a:t>analysis</a:t>
            </a:r>
            <a:r>
              <a:rPr lang="en-US" dirty="0"/>
              <a:t>: Using sinkhole susceptibility maps from the Georgia Disasters team, groundwater contamination vulnerability can be associated with sinkhole formation, offering comprehensive details for groundwater quality.</a:t>
            </a:r>
          </a:p>
          <a:p>
            <a:endParaRPr lang="en-US" dirty="0"/>
          </a:p>
        </p:txBody>
      </p:sp>
      <p:sp>
        <p:nvSpPr>
          <p:cNvPr id="4" name="Slide Number Placeholder 3"/>
          <p:cNvSpPr>
            <a:spLocks noGrp="1"/>
          </p:cNvSpPr>
          <p:nvPr>
            <p:ph type="sldNum" sz="quarter" idx="10"/>
          </p:nvPr>
        </p:nvSpPr>
        <p:spPr/>
        <p:txBody>
          <a:bodyPr/>
          <a:lstStyle/>
          <a:p>
            <a:fld id="{DFFCE636-EDCB-4E8F-A496-90D3D4BBB61E}" type="slidenum">
              <a:rPr lang="en-US" smtClean="0"/>
              <a:t>9</a:t>
            </a:fld>
            <a:endParaRPr lang="en-US" dirty="0"/>
          </a:p>
        </p:txBody>
      </p:sp>
    </p:spTree>
    <p:extLst>
      <p:ext uri="{BB962C8B-B14F-4D97-AF65-F5344CB8AC3E}">
        <p14:creationId xmlns:p14="http://schemas.microsoft.com/office/powerpoint/2010/main" val="3743281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bottom grey"/>
          <p:cNvSpPr/>
          <p:nvPr userDrawn="1"/>
        </p:nvSpPr>
        <p:spPr>
          <a:xfrm>
            <a:off x="0" y="6784848"/>
            <a:ext cx="9144000" cy="731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pp are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3096" y="5467376"/>
            <a:ext cx="1010529" cy="1010529"/>
          </a:xfrm>
          <a:prstGeom prst="rect">
            <a:avLst/>
          </a:prstGeom>
        </p:spPr>
      </p:pic>
      <p:sp>
        <p:nvSpPr>
          <p:cNvPr id="23" name="author 6"/>
          <p:cNvSpPr>
            <a:spLocks noGrp="1"/>
          </p:cNvSpPr>
          <p:nvPr>
            <p:ph type="body" sz="quarter" idx="16" hasCustomPrompt="1"/>
          </p:nvPr>
        </p:nvSpPr>
        <p:spPr>
          <a:xfrm>
            <a:off x="5660136"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2" name="author 5"/>
          <p:cNvSpPr>
            <a:spLocks noGrp="1"/>
          </p:cNvSpPr>
          <p:nvPr>
            <p:ph type="body" sz="quarter" idx="15" hasCustomPrompt="1"/>
          </p:nvPr>
        </p:nvSpPr>
        <p:spPr>
          <a:xfrm>
            <a:off x="5660136"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1" name="author 4"/>
          <p:cNvSpPr>
            <a:spLocks noGrp="1"/>
          </p:cNvSpPr>
          <p:nvPr>
            <p:ph type="body" sz="quarter" idx="14" hasCustomPrompt="1"/>
          </p:nvPr>
        </p:nvSpPr>
        <p:spPr>
          <a:xfrm>
            <a:off x="566318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20" name="author 3"/>
          <p:cNvSpPr>
            <a:spLocks noGrp="1"/>
          </p:cNvSpPr>
          <p:nvPr>
            <p:ph type="body" sz="quarter" idx="13" hasCustomPrompt="1"/>
          </p:nvPr>
        </p:nvSpPr>
        <p:spPr>
          <a:xfrm>
            <a:off x="2249424" y="6153912"/>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9" name="author 2"/>
          <p:cNvSpPr>
            <a:spLocks noGrp="1"/>
          </p:cNvSpPr>
          <p:nvPr>
            <p:ph type="body" sz="quarter" idx="12" hasCustomPrompt="1"/>
          </p:nvPr>
        </p:nvSpPr>
        <p:spPr>
          <a:xfrm>
            <a:off x="2249424" y="5751576"/>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a:t>
            </a:r>
            <a:endParaRPr lang="en-US" dirty="0"/>
          </a:p>
        </p:txBody>
      </p:sp>
      <p:sp>
        <p:nvSpPr>
          <p:cNvPr id="17" name="author project lead"/>
          <p:cNvSpPr>
            <a:spLocks noGrp="1"/>
          </p:cNvSpPr>
          <p:nvPr>
            <p:ph type="body" sz="quarter" idx="11" hasCustomPrompt="1"/>
          </p:nvPr>
        </p:nvSpPr>
        <p:spPr>
          <a:xfrm>
            <a:off x="2249424" y="5358384"/>
            <a:ext cx="3182112" cy="369332"/>
          </a:xfrm>
        </p:spPr>
        <p:txBody>
          <a:bodyPr>
            <a:normAutofit/>
          </a:bodyPr>
          <a:lstStyle>
            <a:lvl1pPr marL="0" indent="0" algn="r">
              <a:buNone/>
              <a:defRPr sz="1800">
                <a:solidFill>
                  <a:schemeClr val="bg2">
                    <a:lumMod val="65000"/>
                  </a:schemeClr>
                </a:solidFill>
              </a:defRPr>
            </a:lvl1pPr>
          </a:lstStyle>
          <a:p>
            <a:pPr lvl="0"/>
            <a:r>
              <a:rPr lang="en-US" dirty="0" smtClean="0"/>
              <a:t>Author (Project Lead)</a:t>
            </a:r>
            <a:endParaRPr lang="en-US" dirty="0"/>
          </a:p>
        </p:txBody>
      </p:sp>
      <p:cxnSp>
        <p:nvCxnSpPr>
          <p:cNvPr id="13" name="author rule"/>
          <p:cNvCxnSpPr/>
          <p:nvPr userDrawn="1"/>
        </p:nvCxnSpPr>
        <p:spPr>
          <a:xfrm>
            <a:off x="228600" y="5168336"/>
            <a:ext cx="8686800" cy="0"/>
          </a:xfrm>
          <a:prstGeom prst="line">
            <a:avLst/>
          </a:prstGeom>
          <a:ln w="317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5" name="Subtitle"/>
          <p:cNvSpPr>
            <a:spLocks noGrp="1"/>
          </p:cNvSpPr>
          <p:nvPr>
            <p:ph type="body" sz="quarter" idx="17" hasCustomPrompt="1"/>
          </p:nvPr>
        </p:nvSpPr>
        <p:spPr>
          <a:xfrm>
            <a:off x="1143000" y="4032504"/>
            <a:ext cx="6858000" cy="740664"/>
          </a:xfrm>
        </p:spPr>
        <p:txBody>
          <a:bodyPr>
            <a:normAutofit/>
          </a:bodyPr>
          <a:lstStyle>
            <a:lvl1pPr marL="0" indent="0" algn="ctr">
              <a:buNone/>
              <a:defRPr sz="2800" i="1" baseline="0"/>
            </a:lvl1pPr>
          </a:lstStyle>
          <a:p>
            <a:pPr lvl="0"/>
            <a:r>
              <a:rPr lang="en-US" dirty="0" smtClean="0"/>
              <a:t>Subtitle Here</a:t>
            </a:r>
            <a:endParaRPr lang="en-US" dirty="0"/>
          </a:p>
        </p:txBody>
      </p:sp>
      <p:sp>
        <p:nvSpPr>
          <p:cNvPr id="12" name="Project Title"/>
          <p:cNvSpPr>
            <a:spLocks noGrp="1"/>
          </p:cNvSpPr>
          <p:nvPr>
            <p:ph type="body" sz="quarter" idx="10" hasCustomPrompt="1"/>
          </p:nvPr>
        </p:nvSpPr>
        <p:spPr>
          <a:xfrm>
            <a:off x="685800" y="1426464"/>
            <a:ext cx="7772400" cy="2432304"/>
          </a:xfrm>
        </p:spPr>
        <p:txBody>
          <a:bodyPr anchor="b">
            <a:normAutofit/>
          </a:bodyPr>
          <a:lstStyle>
            <a:lvl1pPr marL="0" indent="0" algn="ctr">
              <a:buNone/>
              <a:defRPr sz="8000" b="1" baseline="0">
                <a:solidFill>
                  <a:schemeClr val="accent1"/>
                </a:solidFill>
              </a:defRPr>
            </a:lvl1pPr>
          </a:lstStyle>
          <a:p>
            <a:pPr lvl="0"/>
            <a:r>
              <a:rPr lang="en-US" dirty="0" smtClean="0"/>
              <a:t>Main Project Title Here</a:t>
            </a:r>
            <a:endParaRPr lang="en-US" dirty="0"/>
          </a:p>
        </p:txBody>
      </p:sp>
      <p:grpSp>
        <p:nvGrpSpPr>
          <p:cNvPr id="10" name="NASA logo configuration"/>
          <p:cNvGrpSpPr/>
          <p:nvPr userDrawn="1"/>
        </p:nvGrpSpPr>
        <p:grpSpPr>
          <a:xfrm>
            <a:off x="0" y="-44450"/>
            <a:ext cx="9144000" cy="1077912"/>
            <a:chOff x="0" y="-44450"/>
            <a:chExt cx="9144000" cy="1077912"/>
          </a:xfrm>
        </p:grpSpPr>
        <p:sp>
          <p:nvSpPr>
            <p:cNvPr id="7" name="top background"/>
            <p:cNvSpPr txBox="1"/>
            <p:nvPr userDrawn="1"/>
          </p:nvSpPr>
          <p:spPr>
            <a:xfrm>
              <a:off x="0" y="0"/>
              <a:ext cx="9144000" cy="977899"/>
            </a:xfrm>
            <a:prstGeom prst="rect">
              <a:avLst/>
            </a:prstGeom>
            <a:solidFill>
              <a:schemeClr val="tx1"/>
            </a:soli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1800" b="0" i="0" u="none" strike="noStrike" cap="none" baseline="0">
                <a:solidFill>
                  <a:schemeClr val="dk1"/>
                </a:solidFill>
                <a:latin typeface="Questrial"/>
                <a:ea typeface="Questrial"/>
                <a:cs typeface="Questrial"/>
                <a:sym typeface="Questrial"/>
              </a:endParaRPr>
            </a:p>
          </p:txBody>
        </p:sp>
        <p:sp>
          <p:nvSpPr>
            <p:cNvPr id="8" name="NASA text"/>
            <p:cNvSpPr txBox="1"/>
            <p:nvPr userDrawn="1"/>
          </p:nvSpPr>
          <p:spPr>
            <a:xfrm>
              <a:off x="153986"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dirty="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dirty="0">
                  <a:solidFill>
                    <a:schemeClr val="lt1"/>
                  </a:solidFill>
                  <a:latin typeface="Helvetica Neue"/>
                  <a:ea typeface="Helvetica Neue"/>
                  <a:cs typeface="Helvetica Neue"/>
                  <a:sym typeface="Helvetica Neue"/>
                </a:rPr>
                <a:t>National Aeronautics and Space Administration</a:t>
              </a:r>
            </a:p>
          </p:txBody>
        </p:sp>
        <p:pic>
          <p:nvPicPr>
            <p:cNvPr id="9" name="NASA logo"/>
            <p:cNvPicPr preferRelativeResize="0"/>
            <p:nvPr userDrawn="1"/>
          </p:nvPicPr>
          <p:blipFill rotWithShape="1">
            <a:blip r:embed="rId3">
              <a:alphaModFix/>
            </a:blip>
            <a:srcRect/>
            <a:stretch/>
          </p:blipFill>
          <p:spPr>
            <a:xfrm>
              <a:off x="8124825" y="-44450"/>
              <a:ext cx="935037" cy="1077912"/>
            </a:xfrm>
            <a:prstGeom prst="rect">
              <a:avLst/>
            </a:prstGeom>
            <a:noFill/>
            <a:ln>
              <a:noFill/>
            </a:ln>
          </p:spPr>
        </p:pic>
      </p:grpSp>
    </p:spTree>
    <p:extLst>
      <p:ext uri="{BB962C8B-B14F-4D97-AF65-F5344CB8AC3E}">
        <p14:creationId xmlns:p14="http://schemas.microsoft.com/office/powerpoint/2010/main" val="559693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knowledgements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3511296" y="1220919"/>
            <a:ext cx="5111496"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3511296" y="2369945"/>
            <a:ext cx="5111496"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3511296" y="4118716"/>
            <a:ext cx="5111496"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3351812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knowledgements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cknowledgements Head"/>
          <p:cNvSpPr txBox="1"/>
          <p:nvPr userDrawn="1"/>
        </p:nvSpPr>
        <p:spPr>
          <a:xfrm>
            <a:off x="320041" y="242134"/>
            <a:ext cx="8503920" cy="707886"/>
          </a:xfrm>
          <a:prstGeom prst="rect">
            <a:avLst/>
          </a:prstGeom>
          <a:noFill/>
        </p:spPr>
        <p:txBody>
          <a:bodyPr wrap="square" rtlCol="0" anchor="b">
            <a:spAutoFit/>
          </a:bodyPr>
          <a:lstStyle/>
          <a:p>
            <a:pPr algn="ctr"/>
            <a:r>
              <a:rPr lang="en-US" sz="4000" b="1" dirty="0" smtClean="0">
                <a:solidFill>
                  <a:schemeClr val="bg2">
                    <a:lumMod val="75000"/>
                  </a:schemeClr>
                </a:solidFill>
                <a:latin typeface="Century Gothic" panose="020B0502020202020204" pitchFamily="34" charset="0"/>
              </a:rPr>
              <a:t>Acknowledgements</a:t>
            </a:r>
            <a:endParaRPr lang="en-US" sz="4000" b="1" dirty="0">
              <a:solidFill>
                <a:schemeClr val="bg2">
                  <a:lumMod val="75000"/>
                </a:schemeClr>
              </a:solidFill>
              <a:latin typeface="Century Gothic" panose="020B0502020202020204" pitchFamily="34" charset="0"/>
            </a:endParaRPr>
          </a:p>
        </p:txBody>
      </p:sp>
      <p:sp>
        <p:nvSpPr>
          <p:cNvPr id="5" name="Text Placeholder 4"/>
          <p:cNvSpPr>
            <a:spLocks noGrp="1"/>
          </p:cNvSpPr>
          <p:nvPr>
            <p:ph type="body" sz="quarter" idx="10" hasCustomPrompt="1"/>
          </p:nvPr>
        </p:nvSpPr>
        <p:spPr>
          <a:xfrm>
            <a:off x="571208" y="1421134"/>
            <a:ext cx="8051583" cy="704088"/>
          </a:xfrm>
        </p:spPr>
        <p:txBody>
          <a:bodyPr>
            <a:normAutofit/>
          </a:bodyPr>
          <a:lstStyle>
            <a:lvl1pPr marL="0" indent="0">
              <a:buNone/>
              <a:defRPr sz="2000" baseline="0"/>
            </a:lvl1pPr>
          </a:lstStyle>
          <a:p>
            <a:pPr lvl="0"/>
            <a:r>
              <a:rPr lang="en-US" dirty="0" smtClean="0"/>
              <a:t>Name, Affiliation</a:t>
            </a:r>
          </a:p>
        </p:txBody>
      </p:sp>
      <p:sp>
        <p:nvSpPr>
          <p:cNvPr id="29" name="Text Placeholder 4"/>
          <p:cNvSpPr>
            <a:spLocks noGrp="1"/>
          </p:cNvSpPr>
          <p:nvPr>
            <p:ph type="body" sz="quarter" idx="11" hasCustomPrompt="1"/>
          </p:nvPr>
        </p:nvSpPr>
        <p:spPr>
          <a:xfrm>
            <a:off x="571207" y="3011687"/>
            <a:ext cx="8051583" cy="704088"/>
          </a:xfrm>
        </p:spPr>
        <p:txBody>
          <a:bodyPr>
            <a:normAutofit/>
          </a:bodyPr>
          <a:lstStyle>
            <a:lvl1pPr marL="0" indent="0">
              <a:buNone/>
              <a:defRPr sz="2000" baseline="0"/>
            </a:lvl1pPr>
          </a:lstStyle>
          <a:p>
            <a:pPr lvl="0"/>
            <a:r>
              <a:rPr lang="en-US" dirty="0" smtClean="0"/>
              <a:t>Name, Affiliation</a:t>
            </a:r>
          </a:p>
        </p:txBody>
      </p:sp>
      <p:sp>
        <p:nvSpPr>
          <p:cNvPr id="30" name="Text Placeholder 4"/>
          <p:cNvSpPr>
            <a:spLocks noGrp="1"/>
          </p:cNvSpPr>
          <p:nvPr>
            <p:ph type="body" sz="quarter" idx="12" hasCustomPrompt="1"/>
          </p:nvPr>
        </p:nvSpPr>
        <p:spPr>
          <a:xfrm>
            <a:off x="571208" y="4628567"/>
            <a:ext cx="8051582" cy="704088"/>
          </a:xfrm>
        </p:spPr>
        <p:txBody>
          <a:bodyPr>
            <a:normAutofit/>
          </a:bodyPr>
          <a:lstStyle>
            <a:lvl1pPr marL="0" indent="0">
              <a:buNone/>
              <a:defRPr sz="2000" baseline="0"/>
            </a:lvl1pPr>
          </a:lstStyle>
          <a:p>
            <a:pPr lvl="0"/>
            <a:r>
              <a:rPr lang="en-US" dirty="0" smtClean="0"/>
              <a:t>Name, Affiliation</a:t>
            </a:r>
          </a:p>
        </p:txBody>
      </p:sp>
      <p:sp>
        <p:nvSpPr>
          <p:cNvPr id="9" name="contract info"/>
          <p:cNvSpPr/>
          <p:nvPr userDrawn="1"/>
        </p:nvSpPr>
        <p:spPr>
          <a:xfrm>
            <a:off x="0" y="6579440"/>
            <a:ext cx="9144000" cy="246221"/>
          </a:xfrm>
          <a:prstGeom prst="rect">
            <a:avLst/>
          </a:prstGeom>
        </p:spPr>
        <p:txBody>
          <a:bodyPr wrap="square">
            <a:spAutoFit/>
          </a:bodyPr>
          <a:lstStyle/>
          <a:p>
            <a:pPr lvl="0" algn="ctr">
              <a:buClr>
                <a:schemeClr val="dk1"/>
              </a:buClr>
              <a:buSzPct val="25000"/>
            </a:pP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0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0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
        <p:nvSpPr>
          <p:cNvPr id="10" name="Rectangle 9"/>
          <p:cNvSpPr/>
          <p:nvPr userDrawn="1"/>
        </p:nvSpPr>
        <p:spPr>
          <a:xfrm>
            <a:off x="369281" y="6087110"/>
            <a:ext cx="8273561" cy="461665"/>
          </a:xfrm>
          <a:prstGeom prst="rect">
            <a:avLst/>
          </a:prstGeom>
        </p:spPr>
        <p:txBody>
          <a:bodyPr wrap="square">
            <a:spAutoFit/>
          </a:bodyPr>
          <a:lstStyle/>
          <a:p>
            <a:pPr marL="274320" lvl="1" indent="0" algn="ctr">
              <a:buNone/>
            </a:pPr>
            <a:r>
              <a:rPr lang="en-US" sz="1200" b="1" dirty="0"/>
              <a:t>Any opinions, findings, and conclusions or recommendations expressed in this material are those of the author(s) and do not necessarily reflect the views of the National Aeronautics and Space Administration.</a:t>
            </a:r>
          </a:p>
        </p:txBody>
      </p:sp>
    </p:spTree>
    <p:extLst>
      <p:ext uri="{BB962C8B-B14F-4D97-AF65-F5344CB8AC3E}">
        <p14:creationId xmlns:p14="http://schemas.microsoft.com/office/powerpoint/2010/main" val="477340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 text, Righ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21208"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48640"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457200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4572000" y="6583680"/>
            <a:ext cx="1993392" cy="274320"/>
          </a:xfrm>
        </p:spPr>
        <p:txBody>
          <a:bodyPr>
            <a:normAutofit/>
          </a:bodyPr>
          <a:lstStyle>
            <a:lvl1pPr marL="0" indent="0">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2655328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ight text, Left image">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102352" y="2130552"/>
            <a:ext cx="3593592" cy="3374136"/>
          </a:xfrm>
        </p:spPr>
        <p:txBody>
          <a:bodyPr>
            <a:normAutofit/>
          </a:bodyPr>
          <a:lstStyle>
            <a:lvl1pPr marL="0" indent="0">
              <a:buNone/>
              <a:defRPr sz="2000" baseline="0"/>
            </a:lvl1pPr>
          </a:lstStyle>
          <a:p>
            <a:pPr lvl="0"/>
            <a:r>
              <a:rPr lang="en-US" dirty="0" smtClean="0"/>
              <a:t>Body Text Here</a:t>
            </a:r>
            <a:endParaRPr lang="en-US" dirty="0"/>
          </a:p>
        </p:txBody>
      </p:sp>
      <p:sp>
        <p:nvSpPr>
          <p:cNvPr id="10" name="Section Head"/>
          <p:cNvSpPr>
            <a:spLocks noGrp="1"/>
          </p:cNvSpPr>
          <p:nvPr>
            <p:ph type="body" sz="quarter" idx="10" hasCustomPrompt="1"/>
          </p:nvPr>
        </p:nvSpPr>
        <p:spPr>
          <a:xfrm>
            <a:off x="5102352" y="640080"/>
            <a:ext cx="3566160" cy="1325880"/>
          </a:xfrm>
        </p:spPr>
        <p:txBody>
          <a:bodyPr anchor="b">
            <a:normAutofit/>
          </a:bodyPr>
          <a:lstStyle>
            <a:lvl1pPr marL="0" indent="0">
              <a:buNone/>
              <a:defRPr sz="4000" b="1" baseline="0">
                <a:solidFill>
                  <a:schemeClr val="accent1"/>
                </a:solidFill>
              </a:defRPr>
            </a:lvl1pPr>
          </a:lstStyle>
          <a:p>
            <a:pPr lvl="0"/>
            <a:r>
              <a:rPr lang="en-US" sz="4000" b="1" dirty="0" smtClean="0"/>
              <a:t>Section Header Here</a:t>
            </a:r>
            <a:endParaRPr lang="en-US" dirty="0"/>
          </a:p>
        </p:txBody>
      </p:sp>
      <p:sp>
        <p:nvSpPr>
          <p:cNvPr id="15" name="Imagery"/>
          <p:cNvSpPr>
            <a:spLocks noGrp="1"/>
          </p:cNvSpPr>
          <p:nvPr>
            <p:ph type="pic" sz="quarter" idx="12" hasCustomPrompt="1"/>
          </p:nvPr>
        </p:nvSpPr>
        <p:spPr>
          <a:xfrm>
            <a:off x="0" y="0"/>
            <a:ext cx="4572000" cy="6858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2578608" y="6583680"/>
            <a:ext cx="1993392" cy="274320"/>
          </a:xfrm>
        </p:spPr>
        <p:txBody>
          <a:bodyPr>
            <a:normAutofit/>
          </a:bodyPr>
          <a:lstStyle>
            <a:lvl1pPr marL="0" indent="0" algn="r">
              <a:buNone/>
              <a:defRPr sz="1200" baseline="0"/>
            </a:lvl1pPr>
          </a:lstStyle>
          <a:p>
            <a:pPr lvl="0"/>
            <a:r>
              <a:rPr lang="en-US" sz="1200" dirty="0" smtClean="0"/>
              <a:t>Image Credit: Source</a:t>
            </a:r>
            <a:endParaRPr lang="en-US" dirty="0"/>
          </a:p>
        </p:txBody>
      </p:sp>
    </p:spTree>
    <p:extLst>
      <p:ext uri="{BB962C8B-B14F-4D97-AF65-F5344CB8AC3E}">
        <p14:creationId xmlns:p14="http://schemas.microsoft.com/office/powerpoint/2010/main" val="3115239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ttom text, Top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4123944"/>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4049486"/>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4206170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text, Top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481431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395478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9" name="Image Credit"/>
          <p:cNvSpPr>
            <a:spLocks noGrp="1"/>
          </p:cNvSpPr>
          <p:nvPr>
            <p:ph type="body" sz="quarter" idx="13" hasCustomPrompt="1"/>
          </p:nvPr>
        </p:nvSpPr>
        <p:spPr>
          <a:xfrm>
            <a:off x="6190488" y="342900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641433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p text, Bottom image A">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81144" y="750018"/>
            <a:ext cx="3977640" cy="162763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740664" y="675560"/>
            <a:ext cx="3108960" cy="1830106"/>
          </a:xfrm>
        </p:spPr>
        <p:txBody>
          <a:bodyPr>
            <a:noAutofit/>
          </a:bodyPr>
          <a:lstStyle>
            <a:lvl1pPr marL="0" indent="0" algn="r">
              <a:buNone/>
              <a:defRPr sz="6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12354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text, Bottom image B">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576072" y="1438656"/>
            <a:ext cx="7982712" cy="1444752"/>
          </a:xfrm>
        </p:spPr>
        <p:txBody>
          <a:bodyPr>
            <a:normAutofit/>
          </a:bodyPr>
          <a:lstStyle>
            <a:lvl1pPr marL="0" indent="0">
              <a:buNone/>
              <a:defRPr sz="2000" baseline="0"/>
            </a:lvl1pPr>
          </a:lstStyle>
          <a:p>
            <a:pPr lvl="0"/>
            <a:r>
              <a:rPr lang="en-US" dirty="0" smtClean="0"/>
              <a:t>Body Text Here</a:t>
            </a:r>
            <a:endParaRPr lang="en-US" dirty="0"/>
          </a:p>
        </p:txBody>
      </p:sp>
      <p:sp>
        <p:nvSpPr>
          <p:cNvPr id="3" name="Section Head"/>
          <p:cNvSpPr>
            <a:spLocks noGrp="1"/>
          </p:cNvSpPr>
          <p:nvPr>
            <p:ph type="body" sz="quarter" idx="14" hasCustomPrompt="1"/>
          </p:nvPr>
        </p:nvSpPr>
        <p:spPr>
          <a:xfrm>
            <a:off x="576072" y="579120"/>
            <a:ext cx="7982712" cy="704088"/>
          </a:xfrm>
        </p:spPr>
        <p:txBody>
          <a:bodyPr>
            <a:noAutofit/>
          </a:bodyPr>
          <a:lstStyle>
            <a:lvl1pPr marL="0" indent="0" algn="l">
              <a:buNone/>
              <a:defRPr sz="4000" b="1" baseline="0">
                <a:solidFill>
                  <a:schemeClr val="accent1"/>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15" name="Imagery"/>
          <p:cNvSpPr>
            <a:spLocks noGrp="1"/>
          </p:cNvSpPr>
          <p:nvPr>
            <p:ph type="pic" sz="quarter" idx="12" hasCustomPrompt="1"/>
          </p:nvPr>
        </p:nvSpPr>
        <p:spPr>
          <a:xfrm>
            <a:off x="0" y="3429000"/>
            <a:ext cx="9144000" cy="3429000"/>
          </a:xfrm>
        </p:spPr>
        <p:txBody>
          <a:bodyPr anchor="ctr">
            <a:normAutofit/>
          </a:bodyPr>
          <a:lstStyle>
            <a:lvl1pPr marL="0" indent="0" algn="ctr">
              <a:buNone/>
              <a:defRPr sz="6000" b="1">
                <a:solidFill>
                  <a:schemeClr val="bg2">
                    <a:lumMod val="75000"/>
                  </a:schemeClr>
                </a:solidFill>
              </a:defRPr>
            </a:lvl1pPr>
          </a:lstStyle>
          <a:p>
            <a:r>
              <a:rPr lang="en-US" dirty="0" smtClean="0"/>
              <a:t>Imagery</a:t>
            </a:r>
            <a:endParaRPr lang="en-US" dirty="0"/>
          </a:p>
        </p:txBody>
      </p:sp>
      <p:sp>
        <p:nvSpPr>
          <p:cNvPr id="17" name="Image Credit"/>
          <p:cNvSpPr>
            <a:spLocks noGrp="1"/>
          </p:cNvSpPr>
          <p:nvPr>
            <p:ph type="body" sz="quarter" idx="13" hasCustomPrompt="1"/>
          </p:nvPr>
        </p:nvSpPr>
        <p:spPr>
          <a:xfrm>
            <a:off x="6190488" y="3154680"/>
            <a:ext cx="2295144" cy="274320"/>
          </a:xfrm>
        </p:spPr>
        <p:txBody>
          <a:bodyPr>
            <a:normAutofit/>
          </a:bodyPr>
          <a:lstStyle>
            <a:lvl1pPr marL="0" indent="0" algn="r">
              <a:buNone/>
              <a:defRPr sz="1200" baseline="0">
                <a:solidFill>
                  <a:schemeClr val="bg2">
                    <a:lumMod val="65000"/>
                  </a:schemeClr>
                </a:solidFill>
              </a:defRPr>
            </a:lvl1pPr>
          </a:lstStyle>
          <a:p>
            <a:pPr lvl="0"/>
            <a:r>
              <a:rPr lang="en-US" sz="1200" dirty="0" smtClean="0"/>
              <a:t>Image Credit: Source</a:t>
            </a:r>
            <a:endParaRPr lang="en-US" dirty="0"/>
          </a:p>
        </p:txBody>
      </p:sp>
    </p:spTree>
    <p:extLst>
      <p:ext uri="{BB962C8B-B14F-4D97-AF65-F5344CB8AC3E}">
        <p14:creationId xmlns:p14="http://schemas.microsoft.com/office/powerpoint/2010/main" val="3774930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hasize acronym">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749808" y="2255520"/>
            <a:ext cx="7653528" cy="3706368"/>
          </a:xfrm>
        </p:spPr>
        <p:txBody>
          <a:bodyPr>
            <a:normAutofit/>
          </a:bodyPr>
          <a:lstStyle>
            <a:lvl1pPr marL="0" indent="0" algn="ctr">
              <a:buNone/>
              <a:defRPr sz="6000" b="0" baseline="0"/>
            </a:lvl1pPr>
          </a:lstStyle>
          <a:p>
            <a:pPr lvl="0"/>
            <a:r>
              <a:rPr lang="en-US" dirty="0" smtClean="0"/>
              <a:t>Spell out the components</a:t>
            </a:r>
            <a:endParaRPr lang="en-US" dirty="0"/>
          </a:p>
        </p:txBody>
      </p:sp>
      <p:sp>
        <p:nvSpPr>
          <p:cNvPr id="3" name="Section Head"/>
          <p:cNvSpPr>
            <a:spLocks noGrp="1"/>
          </p:cNvSpPr>
          <p:nvPr>
            <p:ph type="body" sz="quarter" idx="14" hasCustomPrompt="1"/>
          </p:nvPr>
        </p:nvSpPr>
        <p:spPr>
          <a:xfrm>
            <a:off x="749808" y="779403"/>
            <a:ext cx="7653528" cy="1289304"/>
          </a:xfrm>
        </p:spPr>
        <p:txBody>
          <a:bodyPr>
            <a:noAutofit/>
          </a:bodyPr>
          <a:lstStyle>
            <a:lvl1pPr marL="0" indent="0" algn="ctr">
              <a:buNone/>
              <a:defRPr sz="9600" b="1" baseline="0">
                <a:solidFill>
                  <a:schemeClr val="accent1"/>
                </a:solidFill>
              </a:defRPr>
            </a:lvl1pPr>
            <a:lvl2pPr>
              <a:defRPr sz="6000"/>
            </a:lvl2pPr>
            <a:lvl3pPr>
              <a:defRPr sz="6000"/>
            </a:lvl3pPr>
            <a:lvl4pPr>
              <a:defRPr sz="6000"/>
            </a:lvl4pPr>
            <a:lvl5pPr>
              <a:defRPr sz="6000"/>
            </a:lvl5pPr>
          </a:lstStyle>
          <a:p>
            <a:pPr lvl="0"/>
            <a:r>
              <a:rPr lang="en-US" dirty="0" smtClean="0"/>
              <a:t>ACRONYM</a:t>
            </a:r>
            <a:endParaRPr lang="en-US" dirty="0"/>
          </a:p>
        </p:txBody>
      </p:sp>
    </p:spTree>
    <p:extLst>
      <p:ext uri="{BB962C8B-B14F-4D97-AF65-F5344CB8AC3E}">
        <p14:creationId xmlns:p14="http://schemas.microsoft.com/office/powerpoint/2010/main" val="1382651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hasize key points">
    <p:spTree>
      <p:nvGrpSpPr>
        <p:cNvPr id="1" name=""/>
        <p:cNvGrpSpPr/>
        <p:nvPr/>
      </p:nvGrpSpPr>
      <p:grpSpPr>
        <a:xfrm>
          <a:off x="0" y="0"/>
          <a:ext cx="0" cy="0"/>
          <a:chOff x="0" y="0"/>
          <a:chExt cx="0" cy="0"/>
        </a:xfrm>
      </p:grpSpPr>
      <p:sp>
        <p:nvSpPr>
          <p:cNvPr id="7" name="top color"/>
          <p:cNvSpPr/>
          <p:nvPr userDrawn="1"/>
        </p:nvSpPr>
        <p:spPr>
          <a:xfrm>
            <a:off x="0" y="0"/>
            <a:ext cx="9144000" cy="1179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bottom color"/>
          <p:cNvSpPr/>
          <p:nvPr userDrawn="1"/>
        </p:nvSpPr>
        <p:spPr>
          <a:xfrm>
            <a:off x="0" y="6784848"/>
            <a:ext cx="9144000" cy="73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ection Body Text"/>
          <p:cNvSpPr>
            <a:spLocks noGrp="1"/>
          </p:cNvSpPr>
          <p:nvPr>
            <p:ph type="body" sz="quarter" idx="11" hasCustomPrompt="1"/>
          </p:nvPr>
        </p:nvSpPr>
        <p:spPr>
          <a:xfrm>
            <a:off x="4572000" y="470916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3" name="Section Head"/>
          <p:cNvSpPr>
            <a:spLocks noGrp="1"/>
          </p:cNvSpPr>
          <p:nvPr>
            <p:ph type="body" sz="quarter" idx="14" hasCustomPrompt="1"/>
          </p:nvPr>
        </p:nvSpPr>
        <p:spPr>
          <a:xfrm>
            <a:off x="320040" y="548640"/>
            <a:ext cx="8503920" cy="923544"/>
          </a:xfrm>
        </p:spPr>
        <p:txBody>
          <a:bodyPr anchor="b">
            <a:noAutofit/>
          </a:bodyPr>
          <a:lstStyle>
            <a:lvl1pPr marL="0" indent="0" algn="ctr">
              <a:buNone/>
              <a:defRPr sz="5400" b="1" baseline="0">
                <a:solidFill>
                  <a:schemeClr val="bg2">
                    <a:lumMod val="75000"/>
                  </a:schemeClr>
                </a:solidFill>
              </a:defRPr>
            </a:lvl1pPr>
            <a:lvl2pPr>
              <a:defRPr sz="6000"/>
            </a:lvl2pPr>
            <a:lvl3pPr>
              <a:defRPr sz="6000"/>
            </a:lvl3pPr>
            <a:lvl4pPr>
              <a:defRPr sz="6000"/>
            </a:lvl4pPr>
            <a:lvl5pPr>
              <a:defRPr sz="6000"/>
            </a:lvl5pPr>
          </a:lstStyle>
          <a:p>
            <a:pPr lvl="0"/>
            <a:r>
              <a:rPr lang="en-US" dirty="0" smtClean="0"/>
              <a:t>Section Head</a:t>
            </a:r>
            <a:endParaRPr lang="en-US" dirty="0"/>
          </a:p>
        </p:txBody>
      </p:sp>
      <p:sp>
        <p:nvSpPr>
          <p:cNvPr id="4" name="Text Placeholder 3"/>
          <p:cNvSpPr>
            <a:spLocks noGrp="1"/>
          </p:cNvSpPr>
          <p:nvPr>
            <p:ph type="body" sz="quarter" idx="15" hasCustomPrompt="1"/>
          </p:nvPr>
        </p:nvSpPr>
        <p:spPr>
          <a:xfrm>
            <a:off x="594360" y="211531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1</a:t>
            </a:r>
            <a:endParaRPr lang="en-US" dirty="0"/>
          </a:p>
        </p:txBody>
      </p:sp>
      <p:sp>
        <p:nvSpPr>
          <p:cNvPr id="10" name="Section Body Text"/>
          <p:cNvSpPr>
            <a:spLocks noGrp="1"/>
          </p:cNvSpPr>
          <p:nvPr>
            <p:ph type="body" sz="quarter" idx="16" hasCustomPrompt="1"/>
          </p:nvPr>
        </p:nvSpPr>
        <p:spPr>
          <a:xfrm>
            <a:off x="4572000" y="2103120"/>
            <a:ext cx="3950208" cy="704088"/>
          </a:xfrm>
        </p:spPr>
        <p:txBody>
          <a:bodyPr>
            <a:normAutofit/>
          </a:bodyPr>
          <a:lstStyle>
            <a:lvl1pPr marL="0" indent="0">
              <a:buNone/>
              <a:defRPr sz="2000" baseline="0"/>
            </a:lvl1pPr>
          </a:lstStyle>
          <a:p>
            <a:pPr lvl="0"/>
            <a:r>
              <a:rPr lang="en-US" dirty="0" smtClean="0"/>
              <a:t>Point elaboration</a:t>
            </a:r>
            <a:endParaRPr lang="en-US" dirty="0"/>
          </a:p>
        </p:txBody>
      </p:sp>
      <p:sp>
        <p:nvSpPr>
          <p:cNvPr id="11" name="Text Placeholder 3"/>
          <p:cNvSpPr>
            <a:spLocks noGrp="1"/>
          </p:cNvSpPr>
          <p:nvPr>
            <p:ph type="body" sz="quarter" idx="17" hasCustomPrompt="1"/>
          </p:nvPr>
        </p:nvSpPr>
        <p:spPr>
          <a:xfrm>
            <a:off x="594360" y="472135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3</a:t>
            </a:r>
            <a:endParaRPr lang="en-US" dirty="0"/>
          </a:p>
        </p:txBody>
      </p:sp>
      <p:sp>
        <p:nvSpPr>
          <p:cNvPr id="13" name="Text Placeholder 3"/>
          <p:cNvSpPr>
            <a:spLocks noGrp="1"/>
          </p:cNvSpPr>
          <p:nvPr>
            <p:ph type="body" sz="quarter" idx="18" hasCustomPrompt="1"/>
          </p:nvPr>
        </p:nvSpPr>
        <p:spPr>
          <a:xfrm>
            <a:off x="594360" y="3418332"/>
            <a:ext cx="3566160" cy="768096"/>
          </a:xfrm>
        </p:spPr>
        <p:txBody>
          <a:bodyPr>
            <a:normAutofit/>
          </a:bodyPr>
          <a:lstStyle>
            <a:lvl1pPr marL="0" indent="0" algn="r">
              <a:buNone/>
              <a:defRPr sz="4400" b="1" baseline="0">
                <a:solidFill>
                  <a:schemeClr val="accent1"/>
                </a:solidFill>
              </a:defRPr>
            </a:lvl1pPr>
          </a:lstStyle>
          <a:p>
            <a:pPr lvl="0"/>
            <a:r>
              <a:rPr lang="en-US" sz="4400" dirty="0" smtClean="0"/>
              <a:t>Key Point 2</a:t>
            </a:r>
            <a:endParaRPr lang="en-US" dirty="0"/>
          </a:p>
        </p:txBody>
      </p:sp>
      <p:sp>
        <p:nvSpPr>
          <p:cNvPr id="14" name="Section Body Text"/>
          <p:cNvSpPr>
            <a:spLocks noGrp="1"/>
          </p:cNvSpPr>
          <p:nvPr>
            <p:ph type="body" sz="quarter" idx="19" hasCustomPrompt="1"/>
          </p:nvPr>
        </p:nvSpPr>
        <p:spPr>
          <a:xfrm>
            <a:off x="4572000" y="3406140"/>
            <a:ext cx="3950208" cy="704088"/>
          </a:xfrm>
        </p:spPr>
        <p:txBody>
          <a:bodyPr>
            <a:normAutofit/>
          </a:bodyPr>
          <a:lstStyle>
            <a:lvl1pPr marL="0" indent="0">
              <a:buNone/>
              <a:defRPr sz="2000" baseline="0"/>
            </a:lvl1pPr>
          </a:lstStyle>
          <a:p>
            <a:pPr lvl="0"/>
            <a:r>
              <a:rPr lang="en-US" dirty="0" smtClean="0"/>
              <a:t>Point elaboration</a:t>
            </a:r>
            <a:endParaRPr lang="en-US" dirty="0"/>
          </a:p>
        </p:txBody>
      </p:sp>
    </p:spTree>
    <p:extLst>
      <p:ext uri="{BB962C8B-B14F-4D97-AF65-F5344CB8AC3E}">
        <p14:creationId xmlns:p14="http://schemas.microsoft.com/office/powerpoint/2010/main" val="3135249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86C5E3-BCDC-405F-8F3C-092E69121BD4}" type="datetimeFigureOut">
              <a:rPr lang="en-US" smtClean="0"/>
              <a:t>10/30/2015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9C0BE9-6F9F-4714-AB34-61ADAC46375C}" type="slidenum">
              <a:rPr lang="en-US" smtClean="0"/>
              <a:t>‹#›</a:t>
            </a:fld>
            <a:endParaRPr lang="en-US"/>
          </a:p>
        </p:txBody>
      </p:sp>
    </p:spTree>
    <p:extLst>
      <p:ext uri="{BB962C8B-B14F-4D97-AF65-F5344CB8AC3E}">
        <p14:creationId xmlns:p14="http://schemas.microsoft.com/office/powerpoint/2010/main" val="35605441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7" r:id="rId5"/>
    <p:sldLayoutId id="2147483665" r:id="rId6"/>
    <p:sldLayoutId id="2147483666"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comments" Target="../comments/comment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microsoft.com/office/2007/relationships/hdphoto" Target="../media/hdphoto2.wdp"/><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5.png"/><Relationship Id="rId11" Type="http://schemas.openxmlformats.org/officeDocument/2006/relationships/image" Target="../media/image18.png"/><Relationship Id="rId5" Type="http://schemas.microsoft.com/office/2007/relationships/hdphoto" Target="../media/hdphoto1.wdp"/><Relationship Id="rId10" Type="http://schemas.openxmlformats.org/officeDocument/2006/relationships/image" Target="../media/image17.png"/><Relationship Id="rId4" Type="http://schemas.openxmlformats.org/officeDocument/2006/relationships/image" Target="../media/image14.png"/><Relationship Id="rId9" Type="http://schemas.microsoft.com/office/2007/relationships/hdphoto" Target="../media/hdphoto3.wdp"/></Relationships>
</file>

<file path=ppt/slides/_rels/slide9.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1.png"/><Relationship Id="rId12" Type="http://schemas.microsoft.com/office/2007/relationships/hdphoto" Target="../media/hdphoto8.wdp"/><Relationship Id="rId17" Type="http://schemas.openxmlformats.org/officeDocument/2006/relationships/comments" Target="../comments/comment5.xml"/><Relationship Id="rId2" Type="http://schemas.openxmlformats.org/officeDocument/2006/relationships/notesSlide" Target="../notesSlides/notesSlide9.xml"/><Relationship Id="rId16" Type="http://schemas.microsoft.com/office/2007/relationships/hdphoto" Target="../media/hdphoto10.wdp"/><Relationship Id="rId1" Type="http://schemas.openxmlformats.org/officeDocument/2006/relationships/slideLayout" Target="../slideLayouts/slideLayout8.xml"/><Relationship Id="rId6" Type="http://schemas.microsoft.com/office/2007/relationships/hdphoto" Target="../media/hdphoto5.wdp"/><Relationship Id="rId11" Type="http://schemas.openxmlformats.org/officeDocument/2006/relationships/image" Target="../media/image23.png"/><Relationship Id="rId5" Type="http://schemas.openxmlformats.org/officeDocument/2006/relationships/image" Target="../media/image20.png"/><Relationship Id="rId15" Type="http://schemas.openxmlformats.org/officeDocument/2006/relationships/image" Target="../media/image25.png"/><Relationship Id="rId10" Type="http://schemas.microsoft.com/office/2007/relationships/hdphoto" Target="../media/hdphoto7.wdp"/><Relationship Id="rId4" Type="http://schemas.microsoft.com/office/2007/relationships/hdphoto" Target="../media/hdphoto4.wdp"/><Relationship Id="rId9" Type="http://schemas.openxmlformats.org/officeDocument/2006/relationships/image" Target="../media/image22.png"/><Relationship Id="rId14" Type="http://schemas.microsoft.com/office/2007/relationships/hdphoto" Target="../media/hdphoto9.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smtClean="0"/>
              <a:t>Georgia Water Resources</a:t>
            </a:r>
            <a:endParaRPr lang="en-US" dirty="0"/>
          </a:p>
        </p:txBody>
      </p:sp>
      <p:sp>
        <p:nvSpPr>
          <p:cNvPr id="3" name="Text Placeholder 2"/>
          <p:cNvSpPr>
            <a:spLocks noGrp="1"/>
          </p:cNvSpPr>
          <p:nvPr>
            <p:ph type="body" sz="quarter" idx="11"/>
          </p:nvPr>
        </p:nvSpPr>
        <p:spPr/>
        <p:txBody>
          <a:bodyPr/>
          <a:lstStyle/>
          <a:p>
            <a:r>
              <a:rPr lang="en-US" dirty="0" smtClean="0"/>
              <a:t>Wenjing Xu (Project Lead)</a:t>
            </a:r>
            <a:endParaRPr lang="en-US" dirty="0"/>
          </a:p>
        </p:txBody>
      </p:sp>
      <p:sp>
        <p:nvSpPr>
          <p:cNvPr id="4" name="Text Placeholder 3"/>
          <p:cNvSpPr>
            <a:spLocks noGrp="1"/>
          </p:cNvSpPr>
          <p:nvPr>
            <p:ph type="body" sz="quarter" idx="12"/>
          </p:nvPr>
        </p:nvSpPr>
        <p:spPr>
          <a:xfrm>
            <a:off x="5660136" y="6127292"/>
            <a:ext cx="3182112" cy="369332"/>
          </a:xfrm>
        </p:spPr>
        <p:txBody>
          <a:bodyPr/>
          <a:lstStyle/>
          <a:p>
            <a:r>
              <a:rPr lang="en-US" dirty="0" err="1" smtClean="0"/>
              <a:t>Linli</a:t>
            </a:r>
            <a:r>
              <a:rPr lang="en-US" dirty="0" smtClean="0"/>
              <a:t> Zhu</a:t>
            </a:r>
            <a:endParaRPr lang="en-US" dirty="0"/>
          </a:p>
        </p:txBody>
      </p:sp>
      <p:sp>
        <p:nvSpPr>
          <p:cNvPr id="5" name="Text Placeholder 4"/>
          <p:cNvSpPr>
            <a:spLocks noGrp="1"/>
          </p:cNvSpPr>
          <p:nvPr>
            <p:ph type="body" sz="quarter" idx="13"/>
          </p:nvPr>
        </p:nvSpPr>
        <p:spPr>
          <a:xfrm>
            <a:off x="5660136" y="5358384"/>
            <a:ext cx="3182112" cy="369332"/>
          </a:xfrm>
        </p:spPr>
        <p:txBody>
          <a:bodyPr/>
          <a:lstStyle/>
          <a:p>
            <a:r>
              <a:rPr lang="en-US" dirty="0" err="1" smtClean="0"/>
              <a:t>Doori</a:t>
            </a:r>
            <a:r>
              <a:rPr lang="en-US" dirty="0" smtClean="0"/>
              <a:t> Oh</a:t>
            </a:r>
            <a:endParaRPr lang="en-US" dirty="0"/>
          </a:p>
        </p:txBody>
      </p:sp>
      <p:sp>
        <p:nvSpPr>
          <p:cNvPr id="6" name="Text Placeholder 5"/>
          <p:cNvSpPr>
            <a:spLocks noGrp="1"/>
          </p:cNvSpPr>
          <p:nvPr>
            <p:ph type="body" sz="quarter" idx="14"/>
          </p:nvPr>
        </p:nvSpPr>
        <p:spPr>
          <a:xfrm>
            <a:off x="2249424" y="5784580"/>
            <a:ext cx="3182112" cy="369332"/>
          </a:xfrm>
        </p:spPr>
        <p:txBody>
          <a:bodyPr/>
          <a:lstStyle/>
          <a:p>
            <a:r>
              <a:rPr lang="en-US" dirty="0" smtClean="0"/>
              <a:t>Jason Reynolds(Co-lead) </a:t>
            </a:r>
            <a:endParaRPr lang="en-US" dirty="0"/>
          </a:p>
        </p:txBody>
      </p:sp>
      <p:sp>
        <p:nvSpPr>
          <p:cNvPr id="7" name="Text Placeholder 6"/>
          <p:cNvSpPr>
            <a:spLocks noGrp="1"/>
          </p:cNvSpPr>
          <p:nvPr>
            <p:ph type="body" sz="quarter" idx="15"/>
          </p:nvPr>
        </p:nvSpPr>
        <p:spPr/>
        <p:txBody>
          <a:bodyPr/>
          <a:lstStyle/>
          <a:p>
            <a:r>
              <a:rPr lang="en-US" dirty="0" err="1" smtClean="0"/>
              <a:t>Mingshu</a:t>
            </a:r>
            <a:r>
              <a:rPr lang="en-US" dirty="0" smtClean="0"/>
              <a:t> Wang</a:t>
            </a:r>
            <a:endParaRPr lang="en-US" dirty="0"/>
          </a:p>
        </p:txBody>
      </p:sp>
      <p:sp>
        <p:nvSpPr>
          <p:cNvPr id="9" name="Text Placeholder 8"/>
          <p:cNvSpPr>
            <a:spLocks noGrp="1"/>
          </p:cNvSpPr>
          <p:nvPr>
            <p:ph type="body" sz="quarter" idx="17"/>
          </p:nvPr>
        </p:nvSpPr>
        <p:spPr>
          <a:xfrm>
            <a:off x="685800" y="4032504"/>
            <a:ext cx="7772400" cy="740664"/>
          </a:xfrm>
        </p:spPr>
        <p:txBody>
          <a:bodyPr>
            <a:noAutofit/>
          </a:bodyPr>
          <a:lstStyle/>
          <a:p>
            <a:r>
              <a:rPr lang="en-US" sz="2600" dirty="0" smtClean="0"/>
              <a:t>Assessing Groundwater Storage Change and Contamination Risk in Southwest Georgia</a:t>
            </a:r>
            <a:endParaRPr lang="en-US" sz="2600" dirty="0"/>
          </a:p>
        </p:txBody>
      </p:sp>
    </p:spTree>
    <p:extLst>
      <p:ext uri="{BB962C8B-B14F-4D97-AF65-F5344CB8AC3E}">
        <p14:creationId xmlns:p14="http://schemas.microsoft.com/office/powerpoint/2010/main" val="439712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0079" y="340699"/>
            <a:ext cx="7653528" cy="605777"/>
          </a:xfrm>
        </p:spPr>
        <p:txBody>
          <a:bodyPr/>
          <a:lstStyle/>
          <a:p>
            <a:r>
              <a:rPr lang="en-US" sz="4000" dirty="0" smtClean="0"/>
              <a:t>Results</a:t>
            </a:r>
            <a:endParaRPr lang="en-US" sz="4000" dirty="0"/>
          </a:p>
        </p:txBody>
      </p:sp>
      <p:sp>
        <p:nvSpPr>
          <p:cNvPr id="2" name="Text Placeholder 1"/>
          <p:cNvSpPr>
            <a:spLocks noGrp="1"/>
          </p:cNvSpPr>
          <p:nvPr>
            <p:ph type="body" sz="quarter" idx="11"/>
          </p:nvPr>
        </p:nvSpPr>
        <p:spPr>
          <a:xfrm>
            <a:off x="740079" y="946476"/>
            <a:ext cx="7653528" cy="3706368"/>
          </a:xfrm>
        </p:spPr>
        <p:txBody>
          <a:bodyPr>
            <a:normAutofit/>
          </a:bodyPr>
          <a:lstStyle/>
          <a:p>
            <a:r>
              <a:rPr lang="en-US" sz="3200" dirty="0" smtClean="0"/>
              <a:t>GRACE-based Groundwater Storage Change (April 2002)</a:t>
            </a:r>
            <a:endParaRPr lang="en-US" sz="32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4107" y="2363021"/>
            <a:ext cx="3667125" cy="28956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6897" y="3810821"/>
            <a:ext cx="1190625" cy="1143000"/>
          </a:xfrm>
          <a:prstGeom prst="rect">
            <a:avLst/>
          </a:prstGeom>
        </p:spPr>
      </p:pic>
      <p:sp>
        <p:nvSpPr>
          <p:cNvPr id="8" name="TextBox 7"/>
          <p:cNvSpPr txBox="1"/>
          <p:nvPr/>
        </p:nvSpPr>
        <p:spPr>
          <a:xfrm>
            <a:off x="5982651" y="3561313"/>
            <a:ext cx="758541" cy="276999"/>
          </a:xfrm>
          <a:prstGeom prst="rect">
            <a:avLst/>
          </a:prstGeom>
          <a:noFill/>
        </p:spPr>
        <p:txBody>
          <a:bodyPr wrap="none" rtlCol="0">
            <a:spAutoFit/>
          </a:bodyPr>
          <a:lstStyle/>
          <a:p>
            <a:r>
              <a:rPr lang="en-US" sz="1200" b="1" dirty="0" smtClean="0"/>
              <a:t>Legend</a:t>
            </a:r>
            <a:endParaRPr lang="en-US" sz="1200" b="1" dirty="0"/>
          </a:p>
        </p:txBody>
      </p:sp>
    </p:spTree>
    <p:extLst>
      <p:ext uri="{BB962C8B-B14F-4D97-AF65-F5344CB8AC3E}">
        <p14:creationId xmlns:p14="http://schemas.microsoft.com/office/powerpoint/2010/main" val="24251164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0079" y="340699"/>
            <a:ext cx="7653528" cy="605777"/>
          </a:xfrm>
        </p:spPr>
        <p:txBody>
          <a:bodyPr/>
          <a:lstStyle/>
          <a:p>
            <a:r>
              <a:rPr lang="en-US" sz="4000" dirty="0" smtClean="0"/>
              <a:t>Conclusion</a:t>
            </a:r>
            <a:endParaRPr lang="en-US" sz="4000" dirty="0"/>
          </a:p>
        </p:txBody>
      </p:sp>
    </p:spTree>
    <p:extLst>
      <p:ext uri="{BB962C8B-B14F-4D97-AF65-F5344CB8AC3E}">
        <p14:creationId xmlns:p14="http://schemas.microsoft.com/office/powerpoint/2010/main" val="345722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71208" y="1508611"/>
            <a:ext cx="8469275" cy="1014401"/>
          </a:xfrm>
        </p:spPr>
        <p:txBody>
          <a:bodyPr>
            <a:normAutofit fontScale="70000" lnSpcReduction="20000"/>
          </a:bodyPr>
          <a:lstStyle/>
          <a:p>
            <a:r>
              <a:rPr lang="en-US" sz="2900" b="1" dirty="0"/>
              <a:t>Dr. Adam </a:t>
            </a:r>
            <a:r>
              <a:rPr lang="en-US" sz="2900" b="1" dirty="0" err="1" smtClean="0"/>
              <a:t>Milewski</a:t>
            </a:r>
            <a:r>
              <a:rPr lang="en-US" sz="2900" dirty="0" smtClean="0"/>
              <a:t>,</a:t>
            </a:r>
            <a:r>
              <a:rPr lang="en-US" sz="2900" b="1" dirty="0" smtClean="0"/>
              <a:t> </a:t>
            </a:r>
            <a:r>
              <a:rPr lang="en-US" sz="2900" i="1" dirty="0" smtClean="0"/>
              <a:t>Water </a:t>
            </a:r>
            <a:r>
              <a:rPr lang="en-US" sz="2900" i="1" dirty="0"/>
              <a:t>Resources and Remote Sensing Laboratory, Department of Geology, </a:t>
            </a:r>
            <a:r>
              <a:rPr lang="en-US" sz="2900" i="1" dirty="0" smtClean="0"/>
              <a:t>The University </a:t>
            </a:r>
            <a:r>
              <a:rPr lang="en-US" sz="2900" i="1" dirty="0"/>
              <a:t>of Georgia </a:t>
            </a:r>
            <a:endParaRPr lang="en-US" sz="2900" i="1" dirty="0" smtClean="0"/>
          </a:p>
          <a:p>
            <a:r>
              <a:rPr lang="en-US" sz="2900" b="1" dirty="0" smtClean="0"/>
              <a:t>Matthew </a:t>
            </a:r>
            <a:r>
              <a:rPr lang="en-US" sz="2900" b="1" dirty="0" err="1" smtClean="0"/>
              <a:t>Cahalan</a:t>
            </a:r>
            <a:r>
              <a:rPr lang="en-US" sz="2900" i="1" dirty="0" smtClean="0"/>
              <a:t>, The University </a:t>
            </a:r>
            <a:r>
              <a:rPr lang="en-US" sz="2900" i="1" dirty="0"/>
              <a:t>of </a:t>
            </a:r>
            <a:r>
              <a:rPr lang="en-US" sz="2900" i="1" dirty="0" smtClean="0"/>
              <a:t>Georgia</a:t>
            </a:r>
          </a:p>
        </p:txBody>
      </p:sp>
      <p:sp>
        <p:nvSpPr>
          <p:cNvPr id="3" name="Text Placeholder 2"/>
          <p:cNvSpPr>
            <a:spLocks noGrp="1"/>
          </p:cNvSpPr>
          <p:nvPr>
            <p:ph type="body" sz="quarter" idx="11"/>
          </p:nvPr>
        </p:nvSpPr>
        <p:spPr>
          <a:xfrm>
            <a:off x="571208" y="3139829"/>
            <a:ext cx="8469275" cy="1152837"/>
          </a:xfrm>
        </p:spPr>
        <p:txBody>
          <a:bodyPr>
            <a:noAutofit/>
          </a:bodyPr>
          <a:lstStyle/>
          <a:p>
            <a:r>
              <a:rPr lang="en-US" b="1" dirty="0"/>
              <a:t>Randy Weathersby</a:t>
            </a:r>
            <a:r>
              <a:rPr lang="en-US" dirty="0" smtClean="0"/>
              <a:t>,</a:t>
            </a:r>
            <a:r>
              <a:rPr lang="en-US" b="1" dirty="0" smtClean="0"/>
              <a:t> </a:t>
            </a:r>
            <a:r>
              <a:rPr lang="en-US" i="1" dirty="0"/>
              <a:t>City of Albany and Dougherty County Planning and Development Services</a:t>
            </a:r>
          </a:p>
          <a:p>
            <a:r>
              <a:rPr lang="en-US" b="1" dirty="0"/>
              <a:t>Randy </a:t>
            </a:r>
            <a:r>
              <a:rPr lang="en-US" b="1" dirty="0" smtClean="0"/>
              <a:t>Weathersby</a:t>
            </a:r>
            <a:r>
              <a:rPr lang="en-US" dirty="0" smtClean="0"/>
              <a:t>,</a:t>
            </a:r>
            <a:r>
              <a:rPr lang="en-US" b="1" dirty="0" smtClean="0"/>
              <a:t> </a:t>
            </a:r>
            <a:r>
              <a:rPr lang="en-US" i="1" dirty="0"/>
              <a:t>Southwest Georgia Water Resources Task </a:t>
            </a:r>
            <a:r>
              <a:rPr lang="en-US" i="1" dirty="0" smtClean="0"/>
              <a:t>Force</a:t>
            </a:r>
            <a:endParaRPr lang="en-US" i="1" dirty="0"/>
          </a:p>
        </p:txBody>
      </p:sp>
      <p:sp>
        <p:nvSpPr>
          <p:cNvPr id="4" name="Text Placeholder 3"/>
          <p:cNvSpPr>
            <a:spLocks noGrp="1"/>
          </p:cNvSpPr>
          <p:nvPr>
            <p:ph type="body" sz="quarter" idx="12"/>
          </p:nvPr>
        </p:nvSpPr>
        <p:spPr>
          <a:xfrm>
            <a:off x="594359" y="4949233"/>
            <a:ext cx="8051582" cy="704088"/>
          </a:xfrm>
        </p:spPr>
        <p:txBody>
          <a:bodyPr/>
          <a:lstStyle/>
          <a:p>
            <a:r>
              <a:rPr lang="en-US" b="1" dirty="0"/>
              <a:t>Kimberly Berry, </a:t>
            </a:r>
            <a:r>
              <a:rPr lang="en-US" b="1" dirty="0" smtClean="0"/>
              <a:t>Mohamed </a:t>
            </a:r>
            <a:r>
              <a:rPr lang="en-US" b="1" dirty="0"/>
              <a:t>Amin, and </a:t>
            </a:r>
            <a:r>
              <a:rPr lang="en-US" b="1" dirty="0" err="1"/>
              <a:t>Tunan</a:t>
            </a:r>
            <a:r>
              <a:rPr lang="en-US" b="1" dirty="0"/>
              <a:t> </a:t>
            </a:r>
            <a:r>
              <a:rPr lang="en-US" b="1" dirty="0" smtClean="0"/>
              <a:t>Hu</a:t>
            </a:r>
            <a:r>
              <a:rPr lang="en-US" dirty="0" smtClean="0"/>
              <a:t>,</a:t>
            </a:r>
            <a:r>
              <a:rPr lang="en-US" b="1" dirty="0" smtClean="0"/>
              <a:t> </a:t>
            </a:r>
            <a:r>
              <a:rPr lang="en-US" dirty="0" smtClean="0"/>
              <a:t>Georgia Disasters and Water Resources Team, DEVELOP Summer 2015</a:t>
            </a:r>
            <a:endParaRPr lang="en-US" b="1" dirty="0"/>
          </a:p>
          <a:p>
            <a:endParaRPr lang="en-US" dirty="0"/>
          </a:p>
        </p:txBody>
      </p:sp>
      <p:sp>
        <p:nvSpPr>
          <p:cNvPr id="5" name="TextBox 4"/>
          <p:cNvSpPr txBox="1"/>
          <p:nvPr/>
        </p:nvSpPr>
        <p:spPr>
          <a:xfrm>
            <a:off x="594359" y="940213"/>
            <a:ext cx="2577819" cy="523220"/>
          </a:xfrm>
          <a:prstGeom prst="rect">
            <a:avLst/>
          </a:prstGeom>
          <a:noFill/>
        </p:spPr>
        <p:txBody>
          <a:bodyPr wrap="square" rtlCol="0">
            <a:spAutoFit/>
          </a:bodyPr>
          <a:lstStyle/>
          <a:p>
            <a:pPr algn="l"/>
            <a:r>
              <a:rPr lang="en-US" sz="2800" b="1" dirty="0">
                <a:solidFill>
                  <a:schemeClr val="accent1"/>
                </a:solidFill>
                <a:latin typeface="Century Gothic" panose="020B0502020202020204" pitchFamily="34" charset="0"/>
              </a:rPr>
              <a:t>A</a:t>
            </a:r>
            <a:r>
              <a:rPr lang="en-US" sz="2800" b="1" dirty="0" smtClean="0">
                <a:solidFill>
                  <a:schemeClr val="accent1"/>
                </a:solidFill>
                <a:latin typeface="Century Gothic" panose="020B0502020202020204" pitchFamily="34" charset="0"/>
              </a:rPr>
              <a:t>dvisors</a:t>
            </a:r>
            <a:endParaRPr lang="en-US" sz="2800" dirty="0" smtClean="0">
              <a:solidFill>
                <a:schemeClr val="accent1"/>
              </a:solidFill>
              <a:latin typeface="Century Gothic" panose="020B0502020202020204" pitchFamily="34" charset="0"/>
            </a:endParaRPr>
          </a:p>
        </p:txBody>
      </p:sp>
      <p:sp>
        <p:nvSpPr>
          <p:cNvPr id="6" name="TextBox 5"/>
          <p:cNvSpPr txBox="1"/>
          <p:nvPr/>
        </p:nvSpPr>
        <p:spPr>
          <a:xfrm>
            <a:off x="594359" y="2568190"/>
            <a:ext cx="2577819"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Partners</a:t>
            </a:r>
            <a:endParaRPr lang="en-US" sz="2800" dirty="0" smtClean="0">
              <a:solidFill>
                <a:schemeClr val="accent1"/>
              </a:solidFill>
              <a:latin typeface="Century Gothic" panose="020B0502020202020204" pitchFamily="34" charset="0"/>
            </a:endParaRPr>
          </a:p>
        </p:txBody>
      </p:sp>
      <p:sp>
        <p:nvSpPr>
          <p:cNvPr id="7" name="TextBox 6"/>
          <p:cNvSpPr txBox="1"/>
          <p:nvPr/>
        </p:nvSpPr>
        <p:spPr>
          <a:xfrm>
            <a:off x="594359" y="4380101"/>
            <a:ext cx="3705267" cy="523220"/>
          </a:xfrm>
          <a:prstGeom prst="rect">
            <a:avLst/>
          </a:prstGeom>
          <a:noFill/>
        </p:spPr>
        <p:txBody>
          <a:bodyPr wrap="square" rtlCol="0">
            <a:spAutoFit/>
          </a:bodyPr>
          <a:lstStyle/>
          <a:p>
            <a:pPr algn="l"/>
            <a:r>
              <a:rPr lang="en-US" sz="2800" b="1" dirty="0" smtClean="0">
                <a:solidFill>
                  <a:schemeClr val="accent1"/>
                </a:solidFill>
                <a:latin typeface="Century Gothic" panose="020B0502020202020204" pitchFamily="34" charset="0"/>
              </a:rPr>
              <a:t>Past Contributors</a:t>
            </a:r>
            <a:endParaRPr lang="en-US" sz="2800" dirty="0" smtClean="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351407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a:xfrm>
            <a:off x="2385425" y="4606290"/>
            <a:ext cx="1993392" cy="274320"/>
          </a:xfrm>
        </p:spPr>
        <p:txBody>
          <a:bodyPr/>
          <a:lstStyle/>
          <a:p>
            <a:r>
              <a:rPr lang="en-US" dirty="0" smtClean="0"/>
              <a:t>Image Credit: USGS</a:t>
            </a:r>
            <a:endParaRPr lang="en-US" dirty="0"/>
          </a:p>
        </p:txBody>
      </p:sp>
      <p:sp>
        <p:nvSpPr>
          <p:cNvPr id="7" name="Text Placeholder 2"/>
          <p:cNvSpPr txBox="1">
            <a:spLocks/>
          </p:cNvSpPr>
          <p:nvPr/>
        </p:nvSpPr>
        <p:spPr>
          <a:xfrm>
            <a:off x="740080" y="341658"/>
            <a:ext cx="7653528" cy="605777"/>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4000" b="1" baseline="0">
                <a:solidFill>
                  <a:schemeClr val="accent1"/>
                </a:solidFill>
              </a:defRPr>
            </a:lvl1pPr>
            <a:lvl2pPr marL="685800" indent="-228600">
              <a:lnSpc>
                <a:spcPct val="90000"/>
              </a:lnSpc>
              <a:spcBef>
                <a:spcPts val="500"/>
              </a:spcBef>
              <a:buFont typeface="Arial" panose="020B0604020202020204" pitchFamily="34" charset="0"/>
              <a:buChar char="•"/>
              <a:defRPr sz="6000"/>
            </a:lvl2pPr>
            <a:lvl3pPr marL="1143000" indent="-228600">
              <a:lnSpc>
                <a:spcPct val="90000"/>
              </a:lnSpc>
              <a:spcBef>
                <a:spcPts val="500"/>
              </a:spcBef>
              <a:buFont typeface="Arial" panose="020B0604020202020204" pitchFamily="34" charset="0"/>
              <a:buChar char="•"/>
              <a:defRPr sz="6000"/>
            </a:lvl3pPr>
            <a:lvl4pPr marL="1600200" indent="-228600">
              <a:lnSpc>
                <a:spcPct val="90000"/>
              </a:lnSpc>
              <a:spcBef>
                <a:spcPts val="500"/>
              </a:spcBef>
              <a:buFont typeface="Arial" panose="020B0604020202020204" pitchFamily="34" charset="0"/>
              <a:buChar char="•"/>
              <a:defRPr sz="6000"/>
            </a:lvl4pPr>
            <a:lvl5pPr marL="2057400" indent="-228600">
              <a:lnSpc>
                <a:spcPct val="90000"/>
              </a:lnSpc>
              <a:spcBef>
                <a:spcPts val="500"/>
              </a:spcBef>
              <a:buFont typeface="Arial" panose="020B0604020202020204" pitchFamily="34" charset="0"/>
              <a:buChar char="•"/>
              <a:defRPr sz="6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Community Concerns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98" y="1787276"/>
            <a:ext cx="4239119" cy="2819014"/>
          </a:xfrm>
          <a:prstGeom prst="rect">
            <a:avLst/>
          </a:prstGeom>
          <a:ln w="3175">
            <a:solidFill>
              <a:srgbClr val="000000"/>
            </a:solidFill>
          </a:ln>
        </p:spPr>
      </p:pic>
      <p:sp>
        <p:nvSpPr>
          <p:cNvPr id="6" name="Text Placeholder 1"/>
          <p:cNvSpPr>
            <a:spLocks noGrp="1"/>
          </p:cNvSpPr>
          <p:nvPr/>
        </p:nvSpPr>
        <p:spPr>
          <a:xfrm>
            <a:off x="4845304" y="1787276"/>
            <a:ext cx="3974592" cy="486117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200"/>
              </a:spcBef>
              <a:buClr>
                <a:schemeClr val="accent1"/>
              </a:buClr>
              <a:buFont typeface="Webdings" panose="05030102010509060703" pitchFamily="18" charset="2"/>
              <a:buChar char="4"/>
            </a:pPr>
            <a:r>
              <a:rPr lang="en-US" dirty="0"/>
              <a:t>Groundwater supports the majority of domestic, industrial, and agricultural water </a:t>
            </a:r>
            <a:r>
              <a:rPr lang="en-US" dirty="0" smtClean="0"/>
              <a:t>use</a:t>
            </a:r>
            <a:r>
              <a:rPr lang="en-US" b="1" dirty="0" smtClean="0"/>
              <a:t> </a:t>
            </a:r>
            <a:r>
              <a:rPr lang="en-US" dirty="0"/>
              <a:t>in Southwest </a:t>
            </a:r>
            <a:r>
              <a:rPr lang="en-US" dirty="0" smtClean="0"/>
              <a:t>GA</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Heavy pumping from wells </a:t>
            </a:r>
            <a:r>
              <a:rPr lang="en-US" dirty="0" smtClean="0"/>
              <a:t>causes </a:t>
            </a:r>
            <a:r>
              <a:rPr lang="en-US" dirty="0"/>
              <a:t>dramatic groundwater-level </a:t>
            </a:r>
            <a:r>
              <a:rPr lang="en-US" dirty="0" smtClean="0"/>
              <a:t>changes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a:t>A</a:t>
            </a:r>
            <a:r>
              <a:rPr lang="en-US" b="1" dirty="0"/>
              <a:t> </a:t>
            </a:r>
            <a:r>
              <a:rPr lang="en-US" dirty="0"/>
              <a:t>monitoring approach is </a:t>
            </a:r>
            <a:r>
              <a:rPr lang="en-US" dirty="0" smtClean="0"/>
              <a:t>needed to </a:t>
            </a:r>
            <a:r>
              <a:rPr lang="en-US" dirty="0"/>
              <a:t>capture real-time changes </a:t>
            </a:r>
            <a:r>
              <a:rPr lang="en-US" dirty="0" smtClean="0"/>
              <a:t>and improve management </a:t>
            </a:r>
            <a:r>
              <a:rPr lang="en-US" dirty="0"/>
              <a:t>strategies</a:t>
            </a:r>
          </a:p>
          <a:p>
            <a:pPr>
              <a:spcBef>
                <a:spcPts val="200"/>
              </a:spcBef>
              <a:buClr>
                <a:schemeClr val="accent1"/>
              </a:buClr>
            </a:pPr>
            <a:endParaRPr lang="en-US" dirty="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dirty="0" smtClean="0"/>
          </a:p>
        </p:txBody>
      </p:sp>
    </p:spTree>
    <p:extLst>
      <p:ext uri="{BB962C8B-B14F-4D97-AF65-F5344CB8AC3E}">
        <p14:creationId xmlns:p14="http://schemas.microsoft.com/office/powerpoint/2010/main" val="5290961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0079" y="340699"/>
            <a:ext cx="7653528" cy="605777"/>
          </a:xfrm>
        </p:spPr>
        <p:txBody>
          <a:bodyPr/>
          <a:lstStyle/>
          <a:p>
            <a:r>
              <a:rPr lang="en-US" sz="4000" dirty="0" smtClean="0"/>
              <a:t>Objectives</a:t>
            </a:r>
            <a:endParaRPr lang="en-US" sz="4000" dirty="0"/>
          </a:p>
        </p:txBody>
      </p:sp>
      <p:cxnSp>
        <p:nvCxnSpPr>
          <p:cNvPr id="12" name="Straight Arrow Connector 11"/>
          <p:cNvCxnSpPr/>
          <p:nvPr/>
        </p:nvCxnSpPr>
        <p:spPr>
          <a:xfrm>
            <a:off x="2248102" y="4231785"/>
            <a:ext cx="0" cy="1110317"/>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17713" y="5370212"/>
            <a:ext cx="3829101" cy="954107"/>
          </a:xfrm>
          <a:prstGeom prst="rect">
            <a:avLst/>
          </a:prstGeom>
          <a:noFill/>
        </p:spPr>
        <p:txBody>
          <a:bodyPr wrap="square" rtlCol="0">
            <a:spAutoFit/>
          </a:bodyPr>
          <a:lstStyle>
            <a:defPPr>
              <a:defRPr lang="en-US"/>
            </a:defPPr>
            <a:lvl1pPr>
              <a:defRPr sz="2800" b="1"/>
            </a:lvl1pPr>
          </a:lstStyle>
          <a:p>
            <a:pPr algn="ctr"/>
            <a:r>
              <a:rPr lang="en-US" dirty="0" smtClean="0"/>
              <a:t>Groundwater </a:t>
            </a:r>
          </a:p>
          <a:p>
            <a:pPr algn="ctr"/>
            <a:r>
              <a:rPr lang="en-US" dirty="0" smtClean="0"/>
              <a:t>Contamination Risk 1</a:t>
            </a:r>
            <a:endParaRPr lang="en-US" dirty="0"/>
          </a:p>
        </p:txBody>
      </p:sp>
      <p:sp>
        <p:nvSpPr>
          <p:cNvPr id="16" name="TextBox 15"/>
          <p:cNvSpPr txBox="1"/>
          <p:nvPr/>
        </p:nvSpPr>
        <p:spPr>
          <a:xfrm>
            <a:off x="5116433" y="5370212"/>
            <a:ext cx="3833102" cy="954107"/>
          </a:xfrm>
          <a:prstGeom prst="rect">
            <a:avLst/>
          </a:prstGeom>
          <a:noFill/>
        </p:spPr>
        <p:txBody>
          <a:bodyPr wrap="none" rtlCol="0">
            <a:spAutoFit/>
          </a:bodyPr>
          <a:lstStyle>
            <a:defPPr>
              <a:defRPr lang="en-US"/>
            </a:defPPr>
            <a:lvl1pPr>
              <a:defRPr sz="2800" b="1"/>
            </a:lvl1pPr>
          </a:lstStyle>
          <a:p>
            <a:pPr algn="ctr"/>
            <a:r>
              <a:rPr lang="en-US" dirty="0" smtClean="0"/>
              <a:t>Groundwater </a:t>
            </a:r>
          </a:p>
          <a:p>
            <a:pPr algn="ctr"/>
            <a:r>
              <a:rPr lang="en-US" dirty="0" smtClean="0"/>
              <a:t>Contamination Risk 2</a:t>
            </a:r>
            <a:endParaRPr lang="en-US" dirty="0"/>
          </a:p>
        </p:txBody>
      </p:sp>
      <p:sp>
        <p:nvSpPr>
          <p:cNvPr id="21" name="TextBox 20"/>
          <p:cNvSpPr txBox="1"/>
          <p:nvPr/>
        </p:nvSpPr>
        <p:spPr>
          <a:xfrm>
            <a:off x="2040968" y="1645525"/>
            <a:ext cx="5431295" cy="523220"/>
          </a:xfrm>
          <a:prstGeom prst="rect">
            <a:avLst/>
          </a:prstGeom>
          <a:noFill/>
        </p:spPr>
        <p:txBody>
          <a:bodyPr wrap="none" rtlCol="0">
            <a:spAutoFit/>
          </a:bodyPr>
          <a:lstStyle/>
          <a:p>
            <a:pPr algn="ctr"/>
            <a:r>
              <a:rPr lang="en-US" sz="2800" b="1" dirty="0" smtClean="0"/>
              <a:t>Groundwater Storage Change</a:t>
            </a:r>
          </a:p>
        </p:txBody>
      </p:sp>
      <p:grpSp>
        <p:nvGrpSpPr>
          <p:cNvPr id="30" name="Group 29"/>
          <p:cNvGrpSpPr/>
          <p:nvPr/>
        </p:nvGrpSpPr>
        <p:grpSpPr>
          <a:xfrm>
            <a:off x="2194253" y="2285412"/>
            <a:ext cx="4886268" cy="1053011"/>
            <a:chOff x="2021205" y="1999662"/>
            <a:chExt cx="4886268" cy="1053011"/>
          </a:xfrm>
        </p:grpSpPr>
        <p:cxnSp>
          <p:nvCxnSpPr>
            <p:cNvPr id="18" name="Straight Connector 17"/>
            <p:cNvCxnSpPr/>
            <p:nvPr/>
          </p:nvCxnSpPr>
          <p:spPr>
            <a:xfrm>
              <a:off x="2021205" y="2032571"/>
              <a:ext cx="4886268"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59936" y="2054342"/>
              <a:ext cx="0" cy="99833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066428" y="1999662"/>
              <a:ext cx="0" cy="1053011"/>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grpSp>
      <p:cxnSp>
        <p:nvCxnSpPr>
          <p:cNvPr id="31" name="Straight Arrow Connector 30"/>
          <p:cNvCxnSpPr/>
          <p:nvPr/>
        </p:nvCxnSpPr>
        <p:spPr>
          <a:xfrm flipH="1">
            <a:off x="4365431" y="5847265"/>
            <a:ext cx="867829" cy="0"/>
          </a:xfrm>
          <a:prstGeom prst="straightConnector1">
            <a:avLst/>
          </a:prstGeom>
          <a:ln w="101600">
            <a:headEnd type="triangl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831571" y="5015394"/>
            <a:ext cx="1900106" cy="523220"/>
          </a:xfrm>
          <a:prstGeom prst="rect">
            <a:avLst/>
          </a:prstGeom>
          <a:noFill/>
        </p:spPr>
        <p:txBody>
          <a:bodyPr wrap="square" rtlCol="0">
            <a:spAutoFit/>
          </a:bodyPr>
          <a:lstStyle>
            <a:defPPr>
              <a:defRPr lang="en-US"/>
            </a:defPPr>
            <a:lvl1pPr>
              <a:defRPr sz="2800" b="1"/>
            </a:lvl1pPr>
          </a:lstStyle>
          <a:p>
            <a:pPr algn="ctr"/>
            <a:r>
              <a:rPr lang="en-US" b="0" dirty="0" smtClean="0"/>
              <a:t>Compare</a:t>
            </a:r>
            <a:endParaRPr lang="en-US" b="0" dirty="0"/>
          </a:p>
        </p:txBody>
      </p:sp>
      <p:sp>
        <p:nvSpPr>
          <p:cNvPr id="35" name="Rectangle 34"/>
          <p:cNvSpPr/>
          <p:nvPr/>
        </p:nvSpPr>
        <p:spPr>
          <a:xfrm>
            <a:off x="3758747" y="2383416"/>
            <a:ext cx="2045753" cy="523220"/>
          </a:xfrm>
          <a:prstGeom prst="rect">
            <a:avLst/>
          </a:prstGeom>
          <a:noFill/>
        </p:spPr>
        <p:txBody>
          <a:bodyPr wrap="square" rtlCol="0">
            <a:spAutoFit/>
          </a:bodyPr>
          <a:lstStyle/>
          <a:p>
            <a:pPr algn="ctr"/>
            <a:r>
              <a:rPr lang="en-US" sz="2800" dirty="0"/>
              <a:t>Time Series</a:t>
            </a:r>
          </a:p>
        </p:txBody>
      </p:sp>
      <p:sp>
        <p:nvSpPr>
          <p:cNvPr id="36" name="TextBox 35"/>
          <p:cNvSpPr txBox="1"/>
          <p:nvPr/>
        </p:nvSpPr>
        <p:spPr>
          <a:xfrm>
            <a:off x="184752" y="4800411"/>
            <a:ext cx="1819729" cy="584775"/>
          </a:xfrm>
          <a:prstGeom prst="rect">
            <a:avLst/>
          </a:prstGeom>
          <a:solidFill>
            <a:schemeClr val="accent1">
              <a:lumMod val="20000"/>
              <a:lumOff val="80000"/>
            </a:schemeClr>
          </a:solidFill>
        </p:spPr>
        <p:txBody>
          <a:bodyPr wrap="none" rtlCol="0">
            <a:spAutoFit/>
          </a:bodyPr>
          <a:lstStyle/>
          <a:p>
            <a:r>
              <a:rPr lang="en-US" sz="3200" b="1" dirty="0" smtClean="0">
                <a:solidFill>
                  <a:schemeClr val="accent1"/>
                </a:solidFill>
              </a:rPr>
              <a:t>QUALITY</a:t>
            </a:r>
            <a:endParaRPr lang="en-US" b="1" dirty="0">
              <a:solidFill>
                <a:schemeClr val="accent1"/>
              </a:solidFill>
            </a:endParaRPr>
          </a:p>
        </p:txBody>
      </p:sp>
      <p:sp>
        <p:nvSpPr>
          <p:cNvPr id="37" name="TextBox 36"/>
          <p:cNvSpPr txBox="1"/>
          <p:nvPr/>
        </p:nvSpPr>
        <p:spPr>
          <a:xfrm>
            <a:off x="184752" y="1002416"/>
            <a:ext cx="2114681" cy="584775"/>
          </a:xfrm>
          <a:prstGeom prst="rect">
            <a:avLst/>
          </a:prstGeom>
          <a:solidFill>
            <a:schemeClr val="accent1">
              <a:lumMod val="20000"/>
              <a:lumOff val="80000"/>
            </a:schemeClr>
          </a:solidFill>
        </p:spPr>
        <p:txBody>
          <a:bodyPr wrap="none" rtlCol="0">
            <a:spAutoFit/>
          </a:bodyPr>
          <a:lstStyle>
            <a:defPPr>
              <a:defRPr lang="en-US"/>
            </a:defPPr>
            <a:lvl1pPr>
              <a:defRPr sz="3200" b="1">
                <a:solidFill>
                  <a:schemeClr val="accent1"/>
                </a:solidFill>
              </a:defRPr>
            </a:lvl1pPr>
          </a:lstStyle>
          <a:p>
            <a:r>
              <a:rPr lang="en-US" dirty="0"/>
              <a:t>QUANTITY</a:t>
            </a:r>
          </a:p>
        </p:txBody>
      </p:sp>
      <p:sp>
        <p:nvSpPr>
          <p:cNvPr id="24" name="Oval 23"/>
          <p:cNvSpPr/>
          <p:nvPr/>
        </p:nvSpPr>
        <p:spPr>
          <a:xfrm>
            <a:off x="6396484" y="3410052"/>
            <a:ext cx="1272998" cy="6813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TextBox 6"/>
          <p:cNvSpPr txBox="1"/>
          <p:nvPr/>
        </p:nvSpPr>
        <p:spPr>
          <a:xfrm>
            <a:off x="6533493" y="3501405"/>
            <a:ext cx="998981" cy="523220"/>
          </a:xfrm>
          <a:prstGeom prst="rect">
            <a:avLst/>
          </a:prstGeom>
          <a:noFill/>
        </p:spPr>
        <p:txBody>
          <a:bodyPr wrap="square" rtlCol="0">
            <a:spAutoFit/>
          </a:bodyPr>
          <a:lstStyle/>
          <a:p>
            <a:r>
              <a:rPr lang="en-US" sz="2800" b="1" dirty="0">
                <a:solidFill>
                  <a:srgbClr val="333333"/>
                </a:solidFill>
              </a:rPr>
              <a:t>2009</a:t>
            </a:r>
          </a:p>
        </p:txBody>
      </p:sp>
      <p:cxnSp>
        <p:nvCxnSpPr>
          <p:cNvPr id="27" name="Straight Arrow Connector 26"/>
          <p:cNvCxnSpPr/>
          <p:nvPr/>
        </p:nvCxnSpPr>
        <p:spPr>
          <a:xfrm>
            <a:off x="7032984" y="4231785"/>
            <a:ext cx="0" cy="1095330"/>
          </a:xfrm>
          <a:prstGeom prst="straightConnector1">
            <a:avLst/>
          </a:prstGeom>
          <a:ln w="101600">
            <a:tailEnd type="triangle"/>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1611603" y="3410052"/>
            <a:ext cx="1272998" cy="68132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xtBox 27"/>
          <p:cNvSpPr txBox="1"/>
          <p:nvPr/>
        </p:nvSpPr>
        <p:spPr>
          <a:xfrm>
            <a:off x="1754457" y="3501405"/>
            <a:ext cx="1089951" cy="523220"/>
          </a:xfrm>
          <a:prstGeom prst="rect">
            <a:avLst/>
          </a:prstGeom>
          <a:noFill/>
        </p:spPr>
        <p:txBody>
          <a:bodyPr wrap="square" rtlCol="0">
            <a:spAutoFit/>
          </a:bodyPr>
          <a:lstStyle/>
          <a:p>
            <a:r>
              <a:rPr lang="en-US" sz="2800" b="1" dirty="0" smtClean="0">
                <a:solidFill>
                  <a:srgbClr val="333333"/>
                </a:solidFill>
              </a:rPr>
              <a:t>2002</a:t>
            </a:r>
            <a:endParaRPr lang="en-US" sz="2800" b="1" dirty="0">
              <a:solidFill>
                <a:srgbClr val="333333"/>
              </a:solidFill>
            </a:endParaRPr>
          </a:p>
        </p:txBody>
      </p:sp>
    </p:spTree>
    <p:extLst>
      <p:ext uri="{BB962C8B-B14F-4D97-AF65-F5344CB8AC3E}">
        <p14:creationId xmlns:p14="http://schemas.microsoft.com/office/powerpoint/2010/main" val="1279552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5457225" y="2658971"/>
            <a:ext cx="3439125" cy="3295023"/>
          </a:xfrm>
        </p:spPr>
        <p:txBody>
          <a:bodyPr>
            <a:noAutofit/>
          </a:bodyPr>
          <a:lstStyle/>
          <a:p>
            <a:pPr marL="342900" indent="-342900">
              <a:spcBef>
                <a:spcPts val="200"/>
              </a:spcBef>
              <a:buClr>
                <a:schemeClr val="accent1"/>
              </a:buClr>
              <a:buFont typeface="Webdings" panose="05030102010509060703" pitchFamily="18" charset="2"/>
              <a:buChar char="4"/>
            </a:pPr>
            <a:r>
              <a:rPr lang="en-US" dirty="0"/>
              <a:t>Groundwater was </a:t>
            </a:r>
            <a:r>
              <a:rPr lang="en-US" dirty="0" smtClean="0"/>
              <a:t>one of </a:t>
            </a:r>
            <a:r>
              <a:rPr lang="en-US" dirty="0"/>
              <a:t>the last research areas to benefit from remote sensing </a:t>
            </a:r>
            <a:r>
              <a:rPr lang="en-US" dirty="0" smtClean="0"/>
              <a:t>applications</a:t>
            </a:r>
          </a:p>
          <a:p>
            <a:pPr marL="342900" indent="-342900">
              <a:spcBef>
                <a:spcPts val="200"/>
              </a:spcBef>
              <a:buClr>
                <a:schemeClr val="accent1"/>
              </a:buClr>
              <a:buFont typeface="Webdings" panose="05030102010509060703" pitchFamily="18" charset="2"/>
              <a:buChar char="4"/>
            </a:pPr>
            <a:endParaRPr lang="en-US" dirty="0"/>
          </a:p>
          <a:p>
            <a:pPr marL="342900" indent="-342900">
              <a:spcBef>
                <a:spcPts val="200"/>
              </a:spcBef>
              <a:buClr>
                <a:schemeClr val="accent1"/>
              </a:buClr>
              <a:buFont typeface="Webdings" panose="05030102010509060703" pitchFamily="18" charset="2"/>
              <a:buChar char="4"/>
            </a:pPr>
            <a:r>
              <a:rPr lang="en-US" dirty="0"/>
              <a:t>GRACE </a:t>
            </a:r>
            <a:r>
              <a:rPr lang="en-US" dirty="0" smtClean="0"/>
              <a:t>has </a:t>
            </a:r>
            <a:r>
              <a:rPr lang="en-US" dirty="0"/>
              <a:t>become a valuable asset </a:t>
            </a:r>
            <a:r>
              <a:rPr lang="en-US" dirty="0" smtClean="0"/>
              <a:t>to the study of </a:t>
            </a:r>
            <a:r>
              <a:rPr lang="en-US" dirty="0"/>
              <a:t>water </a:t>
            </a:r>
            <a:r>
              <a:rPr lang="en-US" dirty="0" smtClean="0"/>
              <a:t>resources</a:t>
            </a:r>
            <a:endParaRPr lang="en-US" dirty="0"/>
          </a:p>
        </p:txBody>
      </p:sp>
      <p:sp>
        <p:nvSpPr>
          <p:cNvPr id="5" name="Text Placeholder 4"/>
          <p:cNvSpPr>
            <a:spLocks noGrp="1"/>
          </p:cNvSpPr>
          <p:nvPr>
            <p:ph type="body" sz="quarter" idx="13"/>
          </p:nvPr>
        </p:nvSpPr>
        <p:spPr>
          <a:xfrm>
            <a:off x="2552700" y="5759057"/>
            <a:ext cx="2433989" cy="274320"/>
          </a:xfrm>
        </p:spPr>
        <p:txBody>
          <a:bodyPr>
            <a:normAutofit/>
          </a:bodyPr>
          <a:lstStyle/>
          <a:p>
            <a:r>
              <a:rPr lang="en-US" dirty="0" smtClean="0"/>
              <a:t>Image credit: NASA</a:t>
            </a:r>
            <a:endParaRPr lang="en-US" dirty="0"/>
          </a:p>
        </p:txBody>
      </p:sp>
      <p:sp>
        <p:nvSpPr>
          <p:cNvPr id="7" name="Text Placeholder 2"/>
          <p:cNvSpPr txBox="1">
            <a:spLocks/>
          </p:cNvSpPr>
          <p:nvPr/>
        </p:nvSpPr>
        <p:spPr>
          <a:xfrm>
            <a:off x="428025" y="341658"/>
            <a:ext cx="8468325" cy="1196955"/>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4000" b="1" baseline="0">
                <a:solidFill>
                  <a:schemeClr val="accent1"/>
                </a:solidFill>
              </a:defRPr>
            </a:lvl1pPr>
            <a:lvl2pPr marL="685800" indent="-228600">
              <a:lnSpc>
                <a:spcPct val="90000"/>
              </a:lnSpc>
              <a:spcBef>
                <a:spcPts val="500"/>
              </a:spcBef>
              <a:buFont typeface="Arial" panose="020B0604020202020204" pitchFamily="34" charset="0"/>
              <a:buChar char="•"/>
              <a:defRPr sz="6000"/>
            </a:lvl2pPr>
            <a:lvl3pPr marL="1143000" indent="-228600">
              <a:lnSpc>
                <a:spcPct val="90000"/>
              </a:lnSpc>
              <a:spcBef>
                <a:spcPts val="500"/>
              </a:spcBef>
              <a:buFont typeface="Arial" panose="020B0604020202020204" pitchFamily="34" charset="0"/>
              <a:buChar char="•"/>
              <a:defRPr sz="6000"/>
            </a:lvl3pPr>
            <a:lvl4pPr marL="1600200" indent="-228600">
              <a:lnSpc>
                <a:spcPct val="90000"/>
              </a:lnSpc>
              <a:spcBef>
                <a:spcPts val="500"/>
              </a:spcBef>
              <a:buFont typeface="Arial" panose="020B0604020202020204" pitchFamily="34" charset="0"/>
              <a:buChar char="•"/>
              <a:defRPr sz="6000"/>
            </a:lvl4pPr>
            <a:lvl5pPr marL="2057400" indent="-228600">
              <a:lnSpc>
                <a:spcPct val="90000"/>
              </a:lnSpc>
              <a:spcBef>
                <a:spcPts val="500"/>
              </a:spcBef>
              <a:buFont typeface="Arial" panose="020B0604020202020204" pitchFamily="34" charset="0"/>
              <a:buChar char="•"/>
              <a:defRPr sz="6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Gravity Recovery and Climate Experiment </a:t>
            </a:r>
            <a:r>
              <a:rPr lang="en-US" dirty="0" smtClean="0"/>
              <a:t>(GRACE)</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025" y="2132382"/>
            <a:ext cx="5029200" cy="3638550"/>
          </a:xfrm>
          <a:prstGeom prst="rect">
            <a:avLst/>
          </a:prstGeom>
        </p:spPr>
      </p:pic>
    </p:spTree>
    <p:extLst>
      <p:ext uri="{BB962C8B-B14F-4D97-AF65-F5344CB8AC3E}">
        <p14:creationId xmlns:p14="http://schemas.microsoft.com/office/powerpoint/2010/main" val="1863894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4860079" y="1665171"/>
            <a:ext cx="4175636" cy="4821893"/>
          </a:xfrm>
        </p:spPr>
        <p:txBody>
          <a:bodyPr>
            <a:noAutofit/>
          </a:bodyPr>
          <a:lstStyle/>
          <a:p>
            <a:pPr marL="342900" indent="-342900">
              <a:spcBef>
                <a:spcPts val="200"/>
              </a:spcBef>
              <a:buClr>
                <a:schemeClr val="accent1"/>
              </a:buClr>
              <a:buFont typeface="Webdings" panose="05030102010509060703" pitchFamily="18" charset="2"/>
              <a:buChar char="4"/>
            </a:pPr>
            <a:r>
              <a:rPr lang="en-US" dirty="0"/>
              <a:t>D</a:t>
            </a:r>
            <a:r>
              <a:rPr lang="en-US" dirty="0" smtClean="0"/>
              <a:t>eveloped </a:t>
            </a:r>
            <a:r>
              <a:rPr lang="en-US" dirty="0"/>
              <a:t>by the United States Environmental Protection Agency (EPA)</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Employs </a:t>
            </a:r>
            <a:r>
              <a:rPr lang="en-US" dirty="0"/>
              <a:t>overlay and indexing methodologies</a:t>
            </a:r>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endParaRPr lang="en-US" dirty="0" smtClean="0"/>
          </a:p>
          <a:p>
            <a:pPr marL="342900" indent="-342900">
              <a:spcBef>
                <a:spcPts val="200"/>
              </a:spcBef>
              <a:buClr>
                <a:schemeClr val="accent1"/>
              </a:buClr>
              <a:buFont typeface="Webdings" panose="05030102010509060703" pitchFamily="18" charset="2"/>
              <a:buChar char="4"/>
            </a:pPr>
            <a:r>
              <a:rPr lang="en-US" dirty="0" smtClean="0"/>
              <a:t>Widely-recognized </a:t>
            </a:r>
            <a:r>
              <a:rPr lang="en-US" dirty="0"/>
              <a:t>and used to assess groundwater vulnerability</a:t>
            </a:r>
          </a:p>
        </p:txBody>
      </p:sp>
      <p:sp>
        <p:nvSpPr>
          <p:cNvPr id="7" name="Text Placeholder 2"/>
          <p:cNvSpPr txBox="1">
            <a:spLocks/>
          </p:cNvSpPr>
          <p:nvPr/>
        </p:nvSpPr>
        <p:spPr>
          <a:xfrm>
            <a:off x="740080" y="341658"/>
            <a:ext cx="7653528" cy="605777"/>
          </a:xfrm>
          <a:prstGeom prst="rect">
            <a:avLst/>
          </a:prstGeom>
        </p:spPr>
        <p:txBody>
          <a:bodyPr vert="horz" lIns="91440" tIns="45720" rIns="91440" bIns="45720" rtlCol="0">
            <a:noAutofit/>
          </a:bodyPr>
          <a:lstStyle>
            <a:lvl1pPr indent="0" algn="ctr">
              <a:lnSpc>
                <a:spcPct val="90000"/>
              </a:lnSpc>
              <a:spcBef>
                <a:spcPts val="1000"/>
              </a:spcBef>
              <a:buFont typeface="Arial" panose="020B0604020202020204" pitchFamily="34" charset="0"/>
              <a:buNone/>
              <a:defRPr sz="4000" b="1" baseline="0">
                <a:solidFill>
                  <a:schemeClr val="accent1"/>
                </a:solidFill>
              </a:defRPr>
            </a:lvl1pPr>
            <a:lvl2pPr marL="685800" indent="-228600">
              <a:lnSpc>
                <a:spcPct val="90000"/>
              </a:lnSpc>
              <a:spcBef>
                <a:spcPts val="500"/>
              </a:spcBef>
              <a:buFont typeface="Arial" panose="020B0604020202020204" pitchFamily="34" charset="0"/>
              <a:buChar char="•"/>
              <a:defRPr sz="6000"/>
            </a:lvl2pPr>
            <a:lvl3pPr marL="1143000" indent="-228600">
              <a:lnSpc>
                <a:spcPct val="90000"/>
              </a:lnSpc>
              <a:spcBef>
                <a:spcPts val="500"/>
              </a:spcBef>
              <a:buFont typeface="Arial" panose="020B0604020202020204" pitchFamily="34" charset="0"/>
              <a:buChar char="•"/>
              <a:defRPr sz="6000"/>
            </a:lvl3pPr>
            <a:lvl4pPr marL="1600200" indent="-228600">
              <a:lnSpc>
                <a:spcPct val="90000"/>
              </a:lnSpc>
              <a:spcBef>
                <a:spcPts val="500"/>
              </a:spcBef>
              <a:buFont typeface="Arial" panose="020B0604020202020204" pitchFamily="34" charset="0"/>
              <a:buChar char="•"/>
              <a:defRPr sz="6000"/>
            </a:lvl4pPr>
            <a:lvl5pPr marL="2057400" indent="-228600">
              <a:lnSpc>
                <a:spcPct val="90000"/>
              </a:lnSpc>
              <a:spcBef>
                <a:spcPts val="500"/>
              </a:spcBef>
              <a:buFont typeface="Arial" panose="020B0604020202020204" pitchFamily="34" charset="0"/>
              <a:buChar char="•"/>
              <a:defRPr sz="600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smtClean="0"/>
              <a:t>The DRASTIC Model</a:t>
            </a:r>
            <a:endParaRPr lang="en-US" dirty="0"/>
          </a:p>
        </p:txBody>
      </p:sp>
      <p:pic>
        <p:nvPicPr>
          <p:cNvPr id="6" name="image06.png"/>
          <p:cNvPicPr/>
          <p:nvPr/>
        </p:nvPicPr>
        <p:blipFill rotWithShape="1">
          <a:blip r:embed="rId3"/>
          <a:srcRect l="10529" r="7837"/>
          <a:stretch/>
        </p:blipFill>
        <p:spPr>
          <a:xfrm>
            <a:off x="144689" y="1253886"/>
            <a:ext cx="4812857" cy="4068612"/>
          </a:xfrm>
          <a:prstGeom prst="rect">
            <a:avLst/>
          </a:prstGeom>
          <a:ln/>
        </p:spPr>
      </p:pic>
      <p:sp>
        <p:nvSpPr>
          <p:cNvPr id="5" name="Text Placeholder 4"/>
          <p:cNvSpPr>
            <a:spLocks noGrp="1"/>
          </p:cNvSpPr>
          <p:nvPr>
            <p:ph type="body" sz="quarter" idx="13"/>
          </p:nvPr>
        </p:nvSpPr>
        <p:spPr>
          <a:xfrm>
            <a:off x="674431" y="5322498"/>
            <a:ext cx="3686887" cy="556620"/>
          </a:xfrm>
        </p:spPr>
        <p:txBody>
          <a:bodyPr>
            <a:normAutofit/>
          </a:bodyPr>
          <a:lstStyle/>
          <a:p>
            <a:r>
              <a:rPr lang="en-US" dirty="0" smtClean="0"/>
              <a:t>Image credit: Georgia Water Resources Team</a:t>
            </a:r>
            <a:endParaRPr lang="en-US" dirty="0"/>
          </a:p>
        </p:txBody>
      </p:sp>
    </p:spTree>
    <p:extLst>
      <p:ext uri="{BB962C8B-B14F-4D97-AF65-F5344CB8AC3E}">
        <p14:creationId xmlns:p14="http://schemas.microsoft.com/office/powerpoint/2010/main" val="546985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9808" y="344983"/>
            <a:ext cx="7653528" cy="790605"/>
          </a:xfrm>
        </p:spPr>
        <p:txBody>
          <a:bodyPr/>
          <a:lstStyle/>
          <a:p>
            <a:r>
              <a:rPr lang="en-US" sz="4000" dirty="0"/>
              <a:t>Study Area</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39" y="1819746"/>
            <a:ext cx="4185019" cy="3033948"/>
          </a:xfrm>
          <a:prstGeom prst="rect">
            <a:avLst/>
          </a:prstGeom>
          <a:ln w="3175">
            <a:solidFill>
              <a:srgbClr val="000000"/>
            </a:solidFill>
          </a:ln>
          <a:effectLst>
            <a:outerShdw sx="1000" sy="1000" algn="ctr" rotWithShape="0">
              <a:srgbClr val="000000"/>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3505" y="2229717"/>
            <a:ext cx="3339360" cy="2462967"/>
          </a:xfrm>
          <a:prstGeom prst="rect">
            <a:avLst/>
          </a:prstGeom>
          <a:ln w="3175">
            <a:solidFill>
              <a:srgbClr val="000000"/>
            </a:solidFill>
          </a:ln>
          <a:effectLst>
            <a:outerShdw sx="1000" sy="1000" algn="ctr" rotWithShape="0">
              <a:srgbClr val="000000"/>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5811" y="2563263"/>
            <a:ext cx="2697575" cy="1949649"/>
          </a:xfrm>
          <a:prstGeom prst="rect">
            <a:avLst/>
          </a:prstGeom>
          <a:ln w="3175">
            <a:solidFill>
              <a:srgbClr val="000000"/>
            </a:solidFill>
          </a:ln>
          <a:effectLst>
            <a:outerShdw sx="1000" sy="1000" algn="ctr" rotWithShape="0">
              <a:srgbClr val="000000"/>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1609" y="4596393"/>
            <a:ext cx="1409700" cy="1381125"/>
          </a:xfrm>
          <a:prstGeom prst="rect">
            <a:avLst/>
          </a:prstGeom>
        </p:spPr>
      </p:pic>
      <p:sp>
        <p:nvSpPr>
          <p:cNvPr id="10" name="Text Placeholder 4"/>
          <p:cNvSpPr>
            <a:spLocks noGrp="1"/>
          </p:cNvSpPr>
          <p:nvPr>
            <p:ph type="body" sz="quarter" idx="4294967295"/>
          </p:nvPr>
        </p:nvSpPr>
        <p:spPr>
          <a:xfrm>
            <a:off x="543464" y="4920493"/>
            <a:ext cx="3610351" cy="339801"/>
          </a:xfrm>
          <a:prstGeom prst="rect">
            <a:avLst/>
          </a:prstGeom>
        </p:spPr>
        <p:txBody>
          <a:bodyPr>
            <a:normAutofit/>
          </a:bodyPr>
          <a:lstStyle/>
          <a:p>
            <a:pPr marL="0" indent="0">
              <a:buNone/>
            </a:pPr>
            <a:r>
              <a:rPr lang="en-US" sz="1200" dirty="0" smtClean="0"/>
              <a:t>Image </a:t>
            </a:r>
            <a:r>
              <a:rPr lang="en-US" sz="1200" dirty="0" smtClean="0"/>
              <a:t>Credit</a:t>
            </a:r>
            <a:r>
              <a:rPr lang="en-US" sz="1200" dirty="0" smtClean="0"/>
              <a:t>: Georgia Water Resources Team</a:t>
            </a:r>
            <a:endParaRPr lang="en-US" sz="1200" dirty="0"/>
          </a:p>
        </p:txBody>
      </p:sp>
    </p:spTree>
    <p:extLst>
      <p:ext uri="{BB962C8B-B14F-4D97-AF65-F5344CB8AC3E}">
        <p14:creationId xmlns:p14="http://schemas.microsoft.com/office/powerpoint/2010/main" val="41631143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740079" y="340699"/>
            <a:ext cx="7653528" cy="605777"/>
          </a:xfrm>
        </p:spPr>
        <p:txBody>
          <a:bodyPr/>
          <a:lstStyle/>
          <a:p>
            <a:r>
              <a:rPr lang="en-US" sz="4000" dirty="0" smtClean="0"/>
              <a:t>NASA Earth Observations</a:t>
            </a:r>
            <a:endParaRPr lang="en-US" sz="4000" dirty="0"/>
          </a:p>
        </p:txBody>
      </p:sp>
      <p:grpSp>
        <p:nvGrpSpPr>
          <p:cNvPr id="32" name="Group 31"/>
          <p:cNvGrpSpPr/>
          <p:nvPr/>
        </p:nvGrpSpPr>
        <p:grpSpPr>
          <a:xfrm>
            <a:off x="142580" y="2197623"/>
            <a:ext cx="9089939" cy="4353163"/>
            <a:chOff x="17842596" y="19365171"/>
            <a:chExt cx="8187144" cy="4353163"/>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83526" y="19368850"/>
              <a:ext cx="2419352" cy="1520541"/>
            </a:xfrm>
            <a:prstGeom prst="rect">
              <a:avLst/>
            </a:prstGeom>
          </p:spPr>
        </p:pic>
        <p:sp>
          <p:nvSpPr>
            <p:cNvPr id="38" name="TextBox 37"/>
            <p:cNvSpPr txBox="1"/>
            <p:nvPr/>
          </p:nvSpPr>
          <p:spPr>
            <a:xfrm>
              <a:off x="17842596" y="20979123"/>
              <a:ext cx="2501211" cy="923330"/>
            </a:xfrm>
            <a:prstGeom prst="rect">
              <a:avLst/>
            </a:prstGeom>
            <a:noFill/>
          </p:spPr>
          <p:txBody>
            <a:bodyPr wrap="square" rtlCol="0">
              <a:spAutoFit/>
            </a:bodyPr>
            <a:lstStyle/>
            <a:p>
              <a:r>
                <a:rPr lang="en-US" dirty="0" smtClean="0"/>
                <a:t>Gravity </a:t>
              </a:r>
              <a:r>
                <a:rPr lang="en-US" dirty="0"/>
                <a:t>Recovery and Climate </a:t>
              </a:r>
              <a:r>
                <a:rPr lang="en-US" dirty="0" smtClean="0"/>
                <a:t>Experiment</a:t>
              </a:r>
              <a:r>
                <a:rPr lang="en-US" dirty="0"/>
                <a:t> </a:t>
              </a:r>
              <a:r>
                <a:rPr lang="en-US" dirty="0" smtClean="0"/>
                <a:t>(</a:t>
              </a:r>
              <a:r>
                <a:rPr lang="en-US" b="1" dirty="0" smtClean="0"/>
                <a:t>GRACE</a:t>
              </a:r>
              <a:r>
                <a:rPr lang="en-US" dirty="0" smtClean="0"/>
                <a:t>)</a:t>
              </a:r>
              <a:endParaRPr lang="en-US" dirty="0"/>
            </a:p>
          </p:txBody>
        </p:sp>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51766" y="19397563"/>
              <a:ext cx="2747288" cy="1438370"/>
            </a:xfrm>
            <a:prstGeom prst="rect">
              <a:avLst/>
            </a:prstGeom>
          </p:spPr>
        </p:pic>
        <p:sp>
          <p:nvSpPr>
            <p:cNvPr id="40" name="Rectangle 39"/>
            <p:cNvSpPr/>
            <p:nvPr/>
          </p:nvSpPr>
          <p:spPr>
            <a:xfrm>
              <a:off x="20431007" y="20979123"/>
              <a:ext cx="2490060" cy="2739211"/>
            </a:xfrm>
            <a:prstGeom prst="rect">
              <a:avLst/>
            </a:prstGeom>
          </p:spPr>
          <p:txBody>
            <a:bodyPr wrap="square">
              <a:spAutoFit/>
            </a:bodyPr>
            <a:lstStyle/>
            <a:p>
              <a:r>
                <a:rPr lang="en-US" b="1" dirty="0"/>
                <a:t>Aqua</a:t>
              </a:r>
              <a:r>
                <a:rPr lang="en-US" dirty="0"/>
                <a:t> </a:t>
              </a:r>
              <a:r>
                <a:rPr lang="en-US" dirty="0" smtClean="0"/>
                <a:t>Advanced </a:t>
              </a:r>
              <a:r>
                <a:rPr lang="en-US" dirty="0"/>
                <a:t>Microwave Scanning Radiometer for the Earth Observing </a:t>
              </a:r>
              <a:r>
                <a:rPr lang="en-US" dirty="0" smtClean="0"/>
                <a:t>System (AMSR-E)</a:t>
              </a:r>
              <a:endParaRPr lang="en-US" dirty="0"/>
            </a:p>
            <a:p>
              <a:endParaRPr lang="en-US" dirty="0"/>
            </a:p>
            <a:p>
              <a:endParaRPr lang="en-US" sz="3200" dirty="0" smtClean="0"/>
            </a:p>
            <a:p>
              <a:r>
                <a:rPr lang="en-US" sz="3200" dirty="0"/>
                <a:t>	</a:t>
              </a:r>
            </a:p>
          </p:txBody>
        </p:sp>
        <p:pic>
          <p:nvPicPr>
            <p:cNvPr id="41"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00334" y="19365171"/>
              <a:ext cx="2143995" cy="1613952"/>
            </a:xfrm>
            <a:prstGeom prst="rect">
              <a:avLst/>
            </a:prstGeom>
          </p:spPr>
        </p:pic>
        <p:sp>
          <p:nvSpPr>
            <p:cNvPr id="42" name="TextBox 41"/>
            <p:cNvSpPr txBox="1"/>
            <p:nvPr/>
          </p:nvSpPr>
          <p:spPr>
            <a:xfrm>
              <a:off x="22921067" y="20979123"/>
              <a:ext cx="3108673" cy="923330"/>
            </a:xfrm>
            <a:prstGeom prst="rect">
              <a:avLst/>
            </a:prstGeom>
            <a:noFill/>
          </p:spPr>
          <p:txBody>
            <a:bodyPr wrap="square" rtlCol="0">
              <a:spAutoFit/>
            </a:bodyPr>
            <a:lstStyle/>
            <a:p>
              <a:r>
                <a:rPr lang="en-US" b="1" dirty="0" smtClean="0"/>
                <a:t>Terra</a:t>
              </a:r>
              <a:r>
                <a:rPr lang="en-US" dirty="0" smtClean="0"/>
                <a:t> </a:t>
              </a:r>
              <a:r>
                <a:rPr lang="en-US" dirty="0"/>
                <a:t>Moderate Resolution Imaging </a:t>
              </a:r>
              <a:r>
                <a:rPr lang="en-US" dirty="0" err="1"/>
                <a:t>Spectroradiometer</a:t>
              </a:r>
              <a:endParaRPr lang="en-US" dirty="0"/>
            </a:p>
            <a:p>
              <a:r>
                <a:rPr lang="en-US" dirty="0" smtClean="0"/>
                <a:t>(MODIS)</a:t>
              </a:r>
              <a:endParaRPr lang="en-US" dirty="0"/>
            </a:p>
          </p:txBody>
        </p:sp>
      </p:grpSp>
    </p:spTree>
    <p:extLst>
      <p:ext uri="{BB962C8B-B14F-4D97-AF65-F5344CB8AC3E}">
        <p14:creationId xmlns:p14="http://schemas.microsoft.com/office/powerpoint/2010/main" val="19252949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27703" y="287016"/>
            <a:ext cx="7653528" cy="605777"/>
          </a:xfrm>
        </p:spPr>
        <p:txBody>
          <a:bodyPr/>
          <a:lstStyle/>
          <a:p>
            <a:r>
              <a:rPr lang="en-US" sz="4000" dirty="0" smtClean="0"/>
              <a:t>   Methodology (Quantity)</a:t>
            </a:r>
            <a:endParaRPr lang="en-US" sz="4000" dirty="0"/>
          </a:p>
        </p:txBody>
      </p:sp>
      <p:sp>
        <p:nvSpPr>
          <p:cNvPr id="4" name="Rounded Rectangle 3"/>
          <p:cNvSpPr/>
          <p:nvPr/>
        </p:nvSpPr>
        <p:spPr>
          <a:xfrm>
            <a:off x="422694" y="1069050"/>
            <a:ext cx="3907765" cy="169991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Water Storage data (GRACE)</a:t>
            </a:r>
          </a:p>
          <a:p>
            <a:pPr algn="ctr"/>
            <a:r>
              <a:rPr lang="en-US" sz="2000" dirty="0"/>
              <a:t> Soil Moisture and Snow data  (NLDAS / Aqua AMSR-E</a:t>
            </a:r>
            <a:r>
              <a:rPr lang="en-US" sz="2000" dirty="0" smtClean="0"/>
              <a:t>)</a:t>
            </a:r>
            <a:endParaRPr lang="en-US" sz="2000" dirty="0"/>
          </a:p>
        </p:txBody>
      </p:sp>
      <p:sp>
        <p:nvSpPr>
          <p:cNvPr id="7" name="Rounded Rectangle 6"/>
          <p:cNvSpPr/>
          <p:nvPr/>
        </p:nvSpPr>
        <p:spPr>
          <a:xfrm>
            <a:off x="4821862" y="1071588"/>
            <a:ext cx="4070427" cy="1700176"/>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dirty="0" smtClean="0">
                <a:solidFill>
                  <a:schemeClr val="bg2"/>
                </a:solidFill>
              </a:rPr>
              <a:t>Groundwater Storage (GW)</a:t>
            </a:r>
          </a:p>
          <a:p>
            <a:pPr lvl="0" algn="ctr"/>
            <a:r>
              <a:rPr lang="en-US" sz="2000" dirty="0" smtClean="0">
                <a:solidFill>
                  <a:schemeClr val="bg2"/>
                </a:solidFill>
              </a:rPr>
              <a:t>Total Water Storage (TWS)</a:t>
            </a:r>
          </a:p>
          <a:p>
            <a:pPr lvl="0" algn="ctr"/>
            <a:r>
              <a:rPr lang="en-US" sz="2000" dirty="0" smtClean="0">
                <a:solidFill>
                  <a:schemeClr val="bg2"/>
                </a:solidFill>
              </a:rPr>
              <a:t>Soil Moisture (SM)</a:t>
            </a:r>
          </a:p>
          <a:p>
            <a:pPr lvl="0" algn="ctr"/>
            <a:r>
              <a:rPr lang="en-US" sz="2000" dirty="0" smtClean="0">
                <a:solidFill>
                  <a:schemeClr val="bg2"/>
                </a:solidFill>
              </a:rPr>
              <a:t>Snow Water Equivalent (SWE</a:t>
            </a:r>
            <a:r>
              <a:rPr lang="en-US" dirty="0" smtClean="0">
                <a:solidFill>
                  <a:schemeClr val="bg2"/>
                </a:solidFill>
              </a:rPr>
              <a:t>)</a:t>
            </a:r>
          </a:p>
        </p:txBody>
      </p:sp>
      <p:sp>
        <p:nvSpPr>
          <p:cNvPr id="5" name="Flowchart: Extract 4"/>
          <p:cNvSpPr/>
          <p:nvPr/>
        </p:nvSpPr>
        <p:spPr>
          <a:xfrm rot="5400000">
            <a:off x="4270608" y="1808445"/>
            <a:ext cx="651108" cy="355093"/>
          </a:xfrm>
          <a:prstGeom prst="flowChartExtract">
            <a:avLst/>
          </a:prstGeom>
          <a:solidFill>
            <a:schemeClr val="accent1">
              <a:lumMod val="20000"/>
              <a:lumOff val="8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Rounded Rectangle 7"/>
          <p:cNvSpPr/>
          <p:nvPr/>
        </p:nvSpPr>
        <p:spPr>
          <a:xfrm>
            <a:off x="3020502" y="5762445"/>
            <a:ext cx="3199478" cy="89942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000" b="1" dirty="0">
                <a:solidFill>
                  <a:schemeClr val="bg1"/>
                </a:solidFill>
              </a:rPr>
              <a:t>Groundwater </a:t>
            </a:r>
            <a:r>
              <a:rPr lang="en-US" sz="2000" b="1" dirty="0" smtClean="0">
                <a:solidFill>
                  <a:schemeClr val="bg1"/>
                </a:solidFill>
              </a:rPr>
              <a:t>Storage Variability</a:t>
            </a:r>
            <a:endParaRPr lang="en-US" sz="2000" b="1" dirty="0">
              <a:solidFill>
                <a:schemeClr val="bg1"/>
              </a:solidFill>
            </a:endParaRPr>
          </a:p>
        </p:txBody>
      </p:sp>
      <p:sp>
        <p:nvSpPr>
          <p:cNvPr id="9" name="Rounded Rectangle 8"/>
          <p:cNvSpPr/>
          <p:nvPr/>
        </p:nvSpPr>
        <p:spPr>
          <a:xfrm>
            <a:off x="1215846" y="3314482"/>
            <a:ext cx="6478718" cy="1991180"/>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2000" dirty="0">
              <a:solidFill>
                <a:schemeClr val="bg2"/>
              </a:solidFill>
            </a:endParaRPr>
          </a:p>
        </p:txBody>
      </p:sp>
      <mc:AlternateContent xmlns:mc="http://schemas.openxmlformats.org/markup-compatibility/2006" xmlns:a14="http://schemas.microsoft.com/office/drawing/2010/main">
        <mc:Choice Requires="a14">
          <p:sp>
            <p:nvSpPr>
              <p:cNvPr id="2" name="TextBox 1"/>
              <p:cNvSpPr txBox="1"/>
              <p:nvPr/>
            </p:nvSpPr>
            <p:spPr>
              <a:xfrm>
                <a:off x="55914" y="3433348"/>
                <a:ext cx="8549089" cy="677108"/>
              </a:xfrm>
              <a:prstGeom prst="rect">
                <a:avLst/>
              </a:prstGeom>
              <a:noFill/>
            </p:spPr>
            <p:txBody>
              <a:bodyPr wrap="square" rtlCol="0">
                <a:spAutoFit/>
              </a:bodyPr>
              <a:lstStyle/>
              <a:p>
                <a:pPr lvl="0"/>
                <a14:m>
                  <m:oMathPara xmlns:m="http://schemas.openxmlformats.org/officeDocument/2006/math">
                    <m:oMathParaPr>
                      <m:jc m:val="centerGroup"/>
                    </m:oMathParaPr>
                    <m:oMath xmlns:m="http://schemas.openxmlformats.org/officeDocument/2006/math">
                      <m:r>
                        <m:rPr>
                          <m:nor/>
                        </m:rPr>
                        <a:rPr lang="en-US" sz="2000">
                          <a:solidFill>
                            <a:schemeClr val="bg2"/>
                          </a:solidFill>
                        </a:rPr>
                        <m:t>ΔGW</m:t>
                      </m:r>
                      <m:r>
                        <m:rPr>
                          <m:nor/>
                        </m:rPr>
                        <a:rPr lang="en-US" sz="2000">
                          <a:solidFill>
                            <a:schemeClr val="bg2"/>
                          </a:solidFill>
                        </a:rPr>
                        <m:t> = </m:t>
                      </m:r>
                      <m:r>
                        <m:rPr>
                          <m:nor/>
                        </m:rPr>
                        <a:rPr lang="en-US" sz="2000">
                          <a:solidFill>
                            <a:schemeClr val="bg2"/>
                          </a:solidFill>
                        </a:rPr>
                        <m:t>ΔTWS</m:t>
                      </m:r>
                      <m:r>
                        <m:rPr>
                          <m:nor/>
                        </m:rPr>
                        <a:rPr lang="en-US" sz="2000" baseline="-25000">
                          <a:solidFill>
                            <a:schemeClr val="bg2"/>
                          </a:solidFill>
                        </a:rPr>
                        <m:t>(</m:t>
                      </m:r>
                      <m:r>
                        <m:rPr>
                          <m:nor/>
                        </m:rPr>
                        <a:rPr lang="en-US" sz="2000" baseline="-25000">
                          <a:solidFill>
                            <a:schemeClr val="bg2"/>
                          </a:solidFill>
                        </a:rPr>
                        <m:t>GRACE</m:t>
                      </m:r>
                      <m:r>
                        <m:rPr>
                          <m:nor/>
                        </m:rPr>
                        <a:rPr lang="en-US" sz="2000" baseline="-25000">
                          <a:solidFill>
                            <a:schemeClr val="bg2"/>
                          </a:solidFill>
                        </a:rPr>
                        <m:t>) − (</m:t>
                      </m:r>
                      <m:r>
                        <m:rPr>
                          <m:nor/>
                        </m:rPr>
                        <a:rPr lang="en-US" sz="2000">
                          <a:solidFill>
                            <a:schemeClr val="bg2"/>
                          </a:solidFill>
                        </a:rPr>
                        <m:t>ΔSM</m:t>
                      </m:r>
                      <m:r>
                        <m:rPr>
                          <m:nor/>
                        </m:rPr>
                        <a:rPr lang="en-US" sz="2000" baseline="-25000">
                          <a:solidFill>
                            <a:schemeClr val="bg2"/>
                          </a:solidFill>
                        </a:rPr>
                        <m:t>(</m:t>
                      </m:r>
                      <m:r>
                        <m:rPr>
                          <m:nor/>
                        </m:rPr>
                        <a:rPr lang="en-US" sz="2000" baseline="-25000">
                          <a:solidFill>
                            <a:schemeClr val="bg2"/>
                          </a:solidFill>
                        </a:rPr>
                        <m:t>NLDAS</m:t>
                      </m:r>
                      <m:r>
                        <m:rPr>
                          <m:nor/>
                        </m:rPr>
                        <a:rPr lang="en-US" sz="2000" b="0" i="0" baseline="-25000" smtClean="0">
                          <a:solidFill>
                            <a:schemeClr val="bg2"/>
                          </a:solidFill>
                        </a:rPr>
                        <m:t>) </m:t>
                      </m:r>
                      <m:r>
                        <m:rPr>
                          <m:nor/>
                        </m:rPr>
                        <a:rPr lang="en-US" sz="2000" b="0" i="0" smtClean="0">
                          <a:solidFill>
                            <a:schemeClr val="bg2"/>
                          </a:solidFill>
                        </a:rPr>
                        <m:t>+</m:t>
                      </m:r>
                      <m:r>
                        <m:rPr>
                          <m:nor/>
                        </m:rPr>
                        <a:rPr lang="en-US" sz="2000" baseline="-25000">
                          <a:solidFill>
                            <a:schemeClr val="bg2"/>
                          </a:solidFill>
                        </a:rPr>
                        <m:t> </m:t>
                      </m:r>
                      <m:r>
                        <m:rPr>
                          <m:nor/>
                        </m:rPr>
                        <a:rPr lang="en-US" sz="2000">
                          <a:solidFill>
                            <a:schemeClr val="bg2"/>
                          </a:solidFill>
                        </a:rPr>
                        <m:t>ΔSWE</m:t>
                      </m:r>
                      <m:r>
                        <m:rPr>
                          <m:nor/>
                        </m:rPr>
                        <a:rPr lang="en-US" sz="2000" baseline="-25000">
                          <a:solidFill>
                            <a:schemeClr val="bg2"/>
                          </a:solidFill>
                        </a:rPr>
                        <m:t>(</m:t>
                      </m:r>
                      <m:r>
                        <m:rPr>
                          <m:nor/>
                        </m:rPr>
                        <a:rPr lang="en-US" sz="2000" baseline="-25000">
                          <a:solidFill>
                            <a:schemeClr val="bg2"/>
                          </a:solidFill>
                        </a:rPr>
                        <m:t>NLDAS</m:t>
                      </m:r>
                      <m:r>
                        <m:rPr>
                          <m:nor/>
                        </m:rPr>
                        <a:rPr lang="en-US" sz="2000" baseline="-25000">
                          <a:solidFill>
                            <a:schemeClr val="bg2"/>
                          </a:solidFill>
                        </a:rPr>
                        <m:t>))</m:t>
                      </m:r>
                    </m:oMath>
                  </m:oMathPara>
                </a14:m>
                <a:endParaRPr lang="en-US" sz="2000" dirty="0">
                  <a:solidFill>
                    <a:schemeClr val="bg2"/>
                  </a:solidFill>
                </a:endParaRPr>
              </a:p>
              <a:p>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55914" y="3433348"/>
                <a:ext cx="8549089" cy="677108"/>
              </a:xfrm>
              <a:prstGeom prst="rect">
                <a:avLst/>
              </a:prstGeom>
              <a:blipFill rotWithShape="0">
                <a:blip r:embed="rId3"/>
                <a:stretch>
                  <a:fillRect/>
                </a:stretch>
              </a:blipFill>
            </p:spPr>
            <p:txBody>
              <a:bodyPr/>
              <a:lstStyle/>
              <a:p>
                <a:r>
                  <a:rPr lang="en-US">
                    <a:noFill/>
                  </a:rPr>
                  <a:t> </a:t>
                </a:r>
              </a:p>
            </p:txBody>
          </p:sp>
        </mc:Fallback>
      </mc:AlternateContent>
      <p:pic>
        <p:nvPicPr>
          <p:cNvPr id="11" name="Picture 10"/>
          <p:cNvPicPr>
            <a:picLocks noChangeAspect="1"/>
          </p:cNvPicPr>
          <p:nvPr/>
        </p:nvPicPr>
        <p:blipFill>
          <a:blip r:embed="rId4" cstate="print">
            <a:extLst>
              <a:ext uri="{BEBA8EAE-BF5A-486C-A8C5-ECC9F3942E4B}">
                <a14:imgProps xmlns:a14="http://schemas.microsoft.com/office/drawing/2010/main">
                  <a14:imgLayer r:embed="rId5">
                    <a14:imgEffect>
                      <a14:backgroundRemoval t="2273" b="98636" l="1399" r="98252"/>
                    </a14:imgEffect>
                  </a14:imgLayer>
                </a14:imgProps>
              </a:ext>
              <a:ext uri="{28A0092B-C50C-407E-A947-70E740481C1C}">
                <a14:useLocalDpi xmlns:a14="http://schemas.microsoft.com/office/drawing/2010/main" val="0"/>
              </a:ext>
            </a:extLst>
          </a:blip>
          <a:stretch>
            <a:fillRect/>
          </a:stretch>
        </p:blipFill>
        <p:spPr>
          <a:xfrm>
            <a:off x="4002136" y="3875563"/>
            <a:ext cx="1186867" cy="914400"/>
          </a:xfrm>
          <a:prstGeom prst="rect">
            <a:avLst/>
          </a:prstGeom>
        </p:spPr>
      </p:pic>
      <p:pic>
        <p:nvPicPr>
          <p:cNvPr id="12" name="Picture 11"/>
          <p:cNvPicPr>
            <a:picLocks/>
          </p:cNvPicPr>
          <p:nvPr/>
        </p:nvPicPr>
        <p:blipFill>
          <a:blip r:embed="rId6" cstate="print">
            <a:extLst>
              <a:ext uri="{BEBA8EAE-BF5A-486C-A8C5-ECC9F3942E4B}">
                <a14:imgProps xmlns:a14="http://schemas.microsoft.com/office/drawing/2010/main">
                  <a14:imgLayer r:embed="rId7">
                    <a14:imgEffect>
                      <a14:backgroundRemoval t="5455" b="100000" l="0" r="97203"/>
                    </a14:imgEffect>
                  </a14:imgLayer>
                </a14:imgProps>
              </a:ext>
              <a:ext uri="{28A0092B-C50C-407E-A947-70E740481C1C}">
                <a14:useLocalDpi xmlns:a14="http://schemas.microsoft.com/office/drawing/2010/main" val="0"/>
              </a:ext>
            </a:extLst>
          </a:blip>
          <a:stretch>
            <a:fillRect/>
          </a:stretch>
        </p:blipFill>
        <p:spPr>
          <a:xfrm>
            <a:off x="6014419" y="3852872"/>
            <a:ext cx="1188720" cy="914400"/>
          </a:xfrm>
          <a:prstGeom prst="rect">
            <a:avLst/>
          </a:prstGeom>
        </p:spPr>
      </p:pic>
      <p:pic>
        <p:nvPicPr>
          <p:cNvPr id="13" name="Picture 12"/>
          <p:cNvPicPr>
            <a:picLocks/>
          </p:cNvPicPr>
          <p:nvPr/>
        </p:nvPicPr>
        <p:blipFill>
          <a:blip r:embed="rId8" cstate="print">
            <a:extLst>
              <a:ext uri="{BEBA8EAE-BF5A-486C-A8C5-ECC9F3942E4B}">
                <a14:imgProps xmlns:a14="http://schemas.microsoft.com/office/drawing/2010/main">
                  <a14:imgLayer r:embed="rId9">
                    <a14:imgEffect>
                      <a14:backgroundRemoval t="2273" b="90000" l="9790" r="89860"/>
                    </a14:imgEffect>
                  </a14:imgLayer>
                </a14:imgProps>
              </a:ext>
              <a:ext uri="{28A0092B-C50C-407E-A947-70E740481C1C}">
                <a14:useLocalDpi xmlns:a14="http://schemas.microsoft.com/office/drawing/2010/main" val="0"/>
              </a:ext>
            </a:extLst>
          </a:blip>
          <a:stretch>
            <a:fillRect/>
          </a:stretch>
        </p:blipFill>
        <p:spPr>
          <a:xfrm>
            <a:off x="2426142" y="3875563"/>
            <a:ext cx="1188720" cy="914400"/>
          </a:xfrm>
          <a:prstGeom prst="rect">
            <a:avLst/>
          </a:prstGeom>
        </p:spPr>
      </p:pic>
      <mc:AlternateContent xmlns:mc="http://schemas.openxmlformats.org/markup-compatibility/2006" xmlns:a14="http://schemas.microsoft.com/office/drawing/2010/main">
        <mc:Choice Requires="a14">
          <p:sp>
            <p:nvSpPr>
              <p:cNvPr id="14" name="TextBox 13"/>
              <p:cNvSpPr txBox="1"/>
              <p:nvPr/>
            </p:nvSpPr>
            <p:spPr>
              <a:xfrm>
                <a:off x="5382640" y="3875563"/>
                <a:ext cx="438142"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3600" b="1" baseline="-25000">
                          <a:solidFill>
                            <a:schemeClr val="bg2"/>
                          </a:solidFill>
                        </a:rPr>
                        <m:t>+</m:t>
                      </m:r>
                    </m:oMath>
                  </m:oMathPara>
                </a14:m>
                <a:endParaRPr lang="en-US" sz="3600" b="1" dirty="0"/>
              </a:p>
            </p:txBody>
          </p:sp>
        </mc:Choice>
        <mc:Fallback xmlns="">
          <p:sp>
            <p:nvSpPr>
              <p:cNvPr id="14" name="TextBox 13"/>
              <p:cNvSpPr txBox="1">
                <a:spLocks noRot="1" noChangeAspect="1" noMove="1" noResize="1" noEditPoints="1" noAdjustHandles="1" noChangeArrowheads="1" noChangeShapeType="1" noTextEdit="1"/>
              </p:cNvSpPr>
              <p:nvPr/>
            </p:nvSpPr>
            <p:spPr>
              <a:xfrm>
                <a:off x="5382640" y="3875563"/>
                <a:ext cx="438142" cy="646331"/>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60791" y="3875562"/>
                <a:ext cx="205869"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m:rPr>
                          <m:nor/>
                        </m:rPr>
                        <a:rPr lang="en-US" sz="3600" b="1" baseline="-25000">
                          <a:solidFill>
                            <a:schemeClr val="bg2"/>
                          </a:solidFill>
                        </a:rPr>
                        <m:t>−</m:t>
                      </m:r>
                    </m:oMath>
                  </m:oMathPara>
                </a14:m>
                <a:endParaRPr lang="en-US" sz="36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3560791" y="3875562"/>
                <a:ext cx="205869" cy="646331"/>
              </a:xfrm>
              <a:prstGeom prst="rect">
                <a:avLst/>
              </a:prstGeom>
              <a:blipFill rotWithShape="0">
                <a:blip r:embed="rId11"/>
                <a:stretch>
                  <a:fillRect r="-26471"/>
                </a:stretch>
              </a:blipFill>
            </p:spPr>
            <p:txBody>
              <a:bodyPr/>
              <a:lstStyle/>
              <a:p>
                <a:r>
                  <a:rPr lang="en-US">
                    <a:noFill/>
                  </a:rPr>
                  <a:t> </a:t>
                </a:r>
              </a:p>
            </p:txBody>
          </p:sp>
        </mc:Fallback>
      </mc:AlternateContent>
      <p:sp>
        <p:nvSpPr>
          <p:cNvPr id="18" name="Flowchart: Extract 17"/>
          <p:cNvSpPr/>
          <p:nvPr/>
        </p:nvSpPr>
        <p:spPr>
          <a:xfrm rot="10800000">
            <a:off x="6055241" y="2864178"/>
            <a:ext cx="651108" cy="355093"/>
          </a:xfrm>
          <a:prstGeom prst="flowChartExtract">
            <a:avLst/>
          </a:prstGeom>
          <a:solidFill>
            <a:schemeClr val="accent1">
              <a:lumMod val="20000"/>
              <a:lumOff val="8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Flowchart: Extract 18"/>
          <p:cNvSpPr/>
          <p:nvPr/>
        </p:nvSpPr>
        <p:spPr>
          <a:xfrm rot="10800000">
            <a:off x="4294687" y="5356507"/>
            <a:ext cx="651108" cy="355093"/>
          </a:xfrm>
          <a:prstGeom prst="flowChartExtract">
            <a:avLst/>
          </a:prstGeom>
          <a:solidFill>
            <a:schemeClr val="accent1">
              <a:lumMod val="20000"/>
              <a:lumOff val="80000"/>
            </a:schemeClr>
          </a:solidFill>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1874747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a:xfrm>
            <a:off x="248913" y="5142887"/>
            <a:ext cx="4269165" cy="990375"/>
          </a:xfrm>
          <a:prstGeom prst="roundRect">
            <a:avLst>
              <a:gd name="adj" fmla="val 5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grpSp>
        <p:nvGrpSpPr>
          <p:cNvPr id="4" name="Group 3"/>
          <p:cNvGrpSpPr/>
          <p:nvPr/>
        </p:nvGrpSpPr>
        <p:grpSpPr>
          <a:xfrm>
            <a:off x="248913" y="1148184"/>
            <a:ext cx="4269165" cy="3744328"/>
            <a:chOff x="798315" y="1185790"/>
            <a:chExt cx="4610826" cy="2167203"/>
          </a:xfrm>
        </p:grpSpPr>
        <p:sp>
          <p:nvSpPr>
            <p:cNvPr id="5" name="Rounded Rectangle 4"/>
            <p:cNvSpPr/>
            <p:nvPr/>
          </p:nvSpPr>
          <p:spPr>
            <a:xfrm>
              <a:off x="798315" y="1185790"/>
              <a:ext cx="4610826" cy="2167203"/>
            </a:xfrm>
            <a:prstGeom prst="roundRect">
              <a:avLst>
                <a:gd name="adj" fmla="val 5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TextBox 5"/>
            <p:cNvSpPr txBox="1"/>
            <p:nvPr/>
          </p:nvSpPr>
          <p:spPr>
            <a:xfrm>
              <a:off x="1079054" y="1245123"/>
              <a:ext cx="4266506" cy="2012981"/>
            </a:xfrm>
            <a:prstGeom prst="rect">
              <a:avLst/>
            </a:prstGeom>
            <a:noFill/>
          </p:spPr>
          <p:txBody>
            <a:bodyPr wrap="square" rtlCol="0">
              <a:spAutoFit/>
            </a:bodyPr>
            <a:lstStyle/>
            <a:p>
              <a:pPr lvl="0"/>
              <a:r>
                <a:rPr lang="en-US" sz="2000" dirty="0">
                  <a:solidFill>
                    <a:schemeClr val="bg1"/>
                  </a:solidFill>
                </a:rPr>
                <a:t>Well log data (USGS</a:t>
              </a:r>
              <a:r>
                <a:rPr lang="en-US" sz="2000" dirty="0" smtClean="0">
                  <a:solidFill>
                    <a:schemeClr val="bg1"/>
                  </a:solidFill>
                </a:rPr>
                <a:t>)</a:t>
              </a:r>
            </a:p>
            <a:p>
              <a:pPr lvl="0"/>
              <a:endParaRPr lang="en-US" sz="2000" dirty="0">
                <a:solidFill>
                  <a:schemeClr val="bg1"/>
                </a:solidFill>
              </a:endParaRPr>
            </a:p>
            <a:p>
              <a:pPr lvl="0"/>
              <a:r>
                <a:rPr lang="en-US" sz="2000" dirty="0">
                  <a:solidFill>
                    <a:schemeClr val="bg1"/>
                  </a:solidFill>
                </a:rPr>
                <a:t>Precipitation data (PRISM</a:t>
              </a:r>
              <a:r>
                <a:rPr lang="en-US" sz="2000" dirty="0" smtClean="0">
                  <a:solidFill>
                    <a:schemeClr val="bg1"/>
                  </a:solidFill>
                </a:rPr>
                <a:t>)</a:t>
              </a:r>
            </a:p>
            <a:p>
              <a:pPr lvl="0"/>
              <a:endParaRPr lang="en-US" sz="2000" dirty="0">
                <a:solidFill>
                  <a:schemeClr val="bg1"/>
                </a:solidFill>
              </a:endParaRPr>
            </a:p>
            <a:p>
              <a:pPr lvl="0"/>
              <a:r>
                <a:rPr lang="en-US" sz="2000" dirty="0" smtClean="0">
                  <a:solidFill>
                    <a:schemeClr val="bg1"/>
                  </a:solidFill>
                </a:rPr>
                <a:t>Evapotranspiration </a:t>
              </a:r>
              <a:r>
                <a:rPr lang="en-US" sz="2000" dirty="0">
                  <a:solidFill>
                    <a:schemeClr val="bg1"/>
                  </a:solidFill>
                </a:rPr>
                <a:t>(MODIS 16</a:t>
              </a:r>
              <a:r>
                <a:rPr lang="en-US" sz="2000" dirty="0" smtClean="0">
                  <a:solidFill>
                    <a:schemeClr val="bg1"/>
                  </a:solidFill>
                </a:rPr>
                <a:t>)</a:t>
              </a:r>
            </a:p>
            <a:p>
              <a:pPr lvl="0"/>
              <a:endParaRPr lang="en-US" sz="2000" dirty="0">
                <a:solidFill>
                  <a:schemeClr val="bg1"/>
                </a:solidFill>
              </a:endParaRPr>
            </a:p>
            <a:p>
              <a:pPr lvl="0"/>
              <a:r>
                <a:rPr lang="en-US" sz="2000" dirty="0">
                  <a:solidFill>
                    <a:schemeClr val="bg1"/>
                  </a:solidFill>
                </a:rPr>
                <a:t>Geological data(USGS</a:t>
              </a:r>
              <a:r>
                <a:rPr lang="en-US" sz="2000" dirty="0" smtClean="0">
                  <a:solidFill>
                    <a:schemeClr val="bg1"/>
                  </a:solidFill>
                </a:rPr>
                <a:t>)</a:t>
              </a:r>
            </a:p>
            <a:p>
              <a:pPr lvl="0"/>
              <a:endParaRPr lang="en-US" sz="2000" dirty="0">
                <a:solidFill>
                  <a:schemeClr val="bg1"/>
                </a:solidFill>
              </a:endParaRPr>
            </a:p>
            <a:p>
              <a:pPr lvl="0"/>
              <a:r>
                <a:rPr lang="en-US" sz="2000" dirty="0">
                  <a:solidFill>
                    <a:schemeClr val="bg1"/>
                  </a:solidFill>
                </a:rPr>
                <a:t>DEM data (NED</a:t>
              </a:r>
              <a:r>
                <a:rPr lang="en-US" sz="2000" dirty="0" smtClean="0">
                  <a:solidFill>
                    <a:schemeClr val="bg1"/>
                  </a:solidFill>
                </a:rPr>
                <a:t>)</a:t>
              </a:r>
            </a:p>
            <a:p>
              <a:pPr lvl="0"/>
              <a:endParaRPr lang="en-US" sz="2000" dirty="0">
                <a:solidFill>
                  <a:schemeClr val="bg1"/>
                </a:solidFill>
              </a:endParaRPr>
            </a:p>
            <a:p>
              <a:pPr lvl="0"/>
              <a:r>
                <a:rPr lang="en-US" sz="2000" dirty="0">
                  <a:solidFill>
                    <a:schemeClr val="bg1"/>
                  </a:solidFill>
                </a:rPr>
                <a:t>Soil Data (USDA</a:t>
              </a:r>
              <a:r>
                <a:rPr lang="en-US" sz="2000" dirty="0" smtClean="0">
                  <a:solidFill>
                    <a:schemeClr val="bg1"/>
                  </a:solidFill>
                </a:rPr>
                <a:t>)</a:t>
              </a:r>
              <a:endParaRPr lang="en-US" sz="2000" dirty="0">
                <a:solidFill>
                  <a:schemeClr val="bg1"/>
                </a:solidFill>
              </a:endParaRPr>
            </a:p>
          </p:txBody>
        </p:sp>
      </p:grpSp>
      <p:grpSp>
        <p:nvGrpSpPr>
          <p:cNvPr id="7" name="Group 6"/>
          <p:cNvGrpSpPr/>
          <p:nvPr/>
        </p:nvGrpSpPr>
        <p:grpSpPr>
          <a:xfrm>
            <a:off x="4553145" y="1148183"/>
            <a:ext cx="4515441" cy="5290324"/>
            <a:chOff x="4012236" y="-610115"/>
            <a:chExt cx="4364823" cy="4697294"/>
          </a:xfrm>
        </p:grpSpPr>
        <p:grpSp>
          <p:nvGrpSpPr>
            <p:cNvPr id="8" name="Group 7"/>
            <p:cNvGrpSpPr/>
            <p:nvPr/>
          </p:nvGrpSpPr>
          <p:grpSpPr>
            <a:xfrm>
              <a:off x="4012236" y="-610115"/>
              <a:ext cx="4291923" cy="4697294"/>
              <a:chOff x="2749742" y="-2523548"/>
              <a:chExt cx="6102734" cy="4697294"/>
            </a:xfrm>
          </p:grpSpPr>
          <p:sp>
            <p:nvSpPr>
              <p:cNvPr id="10" name="Rounded Rectangle 9"/>
              <p:cNvSpPr/>
              <p:nvPr/>
            </p:nvSpPr>
            <p:spPr>
              <a:xfrm>
                <a:off x="2749742" y="-2523548"/>
                <a:ext cx="6102734" cy="4426266"/>
              </a:xfrm>
              <a:prstGeom prst="roundRect">
                <a:avLst>
                  <a:gd name="adj" fmla="val 5000"/>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1" name="Rounded Rectangle 4"/>
              <p:cNvSpPr/>
              <p:nvPr/>
            </p:nvSpPr>
            <p:spPr>
              <a:xfrm rot="16200000">
                <a:off x="4048667" y="655563"/>
                <a:ext cx="2173746" cy="8626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8580" rIns="88900" bIns="0" numCol="1" spcCol="1270" anchor="t" anchorCtr="0">
                <a:noAutofit/>
              </a:bodyPr>
              <a:lstStyle/>
              <a:p>
                <a:pPr lvl="0" algn="r" defTabSz="889000">
                  <a:lnSpc>
                    <a:spcPct val="90000"/>
                  </a:lnSpc>
                  <a:spcBef>
                    <a:spcPct val="0"/>
                  </a:spcBef>
                  <a:spcAft>
                    <a:spcPct val="35000"/>
                  </a:spcAft>
                </a:pPr>
                <a:endParaRPr lang="en-US" sz="2000" kern="1200" dirty="0">
                  <a:latin typeface="+mn-lt"/>
                </a:endParaRPr>
              </a:p>
            </p:txBody>
          </p:sp>
        </p:grpSp>
        <p:sp>
          <p:nvSpPr>
            <p:cNvPr id="9" name="Rectangle 8"/>
            <p:cNvSpPr/>
            <p:nvPr/>
          </p:nvSpPr>
          <p:spPr>
            <a:xfrm>
              <a:off x="5386785" y="-585395"/>
              <a:ext cx="2990274" cy="3777984"/>
            </a:xfrm>
            <a:prstGeom prst="rect">
              <a:avLst/>
            </a:prstGeom>
          </p:spPr>
          <p:txBody>
            <a:bodyPr wrap="square">
              <a:spAutoFit/>
            </a:bodyPr>
            <a:lstStyle/>
            <a:p>
              <a:pPr lvl="0"/>
              <a:r>
                <a:rPr lang="en-US" sz="2000" b="1" dirty="0">
                  <a:solidFill>
                    <a:schemeClr val="bg1"/>
                  </a:solidFill>
                </a:rPr>
                <a:t>D</a:t>
              </a:r>
              <a:r>
                <a:rPr lang="en-US" sz="2000" dirty="0">
                  <a:solidFill>
                    <a:schemeClr val="bg1"/>
                  </a:solidFill>
                </a:rPr>
                <a:t>epth to Water </a:t>
              </a:r>
              <a:endParaRPr lang="en-US" sz="2000" dirty="0" smtClean="0">
                <a:solidFill>
                  <a:schemeClr val="bg1"/>
                </a:solidFill>
              </a:endParaRPr>
            </a:p>
            <a:p>
              <a:pPr lvl="0"/>
              <a:endParaRPr lang="en-US" sz="2000" dirty="0" smtClean="0">
                <a:solidFill>
                  <a:schemeClr val="bg1"/>
                </a:solidFill>
              </a:endParaRPr>
            </a:p>
            <a:p>
              <a:pPr lvl="0"/>
              <a:r>
                <a:rPr lang="en-US" sz="2000" b="1" dirty="0" smtClean="0">
                  <a:solidFill>
                    <a:schemeClr val="bg1"/>
                  </a:solidFill>
                </a:rPr>
                <a:t>R</a:t>
              </a:r>
              <a:r>
                <a:rPr lang="en-US" sz="2000" dirty="0" smtClean="0">
                  <a:solidFill>
                    <a:schemeClr val="bg1"/>
                  </a:solidFill>
                </a:rPr>
                <a:t>echarge</a:t>
              </a:r>
            </a:p>
            <a:p>
              <a:pPr lvl="0"/>
              <a:endParaRPr lang="en-US" sz="2000" dirty="0" smtClean="0">
                <a:solidFill>
                  <a:schemeClr val="bg1"/>
                </a:solidFill>
              </a:endParaRPr>
            </a:p>
            <a:p>
              <a:pPr lvl="0"/>
              <a:r>
                <a:rPr lang="en-US" sz="2000" b="1" dirty="0" smtClean="0">
                  <a:solidFill>
                    <a:schemeClr val="bg1"/>
                  </a:solidFill>
                </a:rPr>
                <a:t>A</a:t>
              </a:r>
              <a:r>
                <a:rPr lang="en-US" sz="2000" dirty="0" smtClean="0">
                  <a:solidFill>
                    <a:schemeClr val="bg1"/>
                  </a:solidFill>
                </a:rPr>
                <a:t>quifer </a:t>
              </a:r>
              <a:r>
                <a:rPr lang="en-US" sz="2000" dirty="0">
                  <a:solidFill>
                    <a:schemeClr val="bg1"/>
                  </a:solidFill>
                </a:rPr>
                <a:t>Media </a:t>
              </a:r>
              <a:endParaRPr lang="en-US" sz="2000" dirty="0" smtClean="0">
                <a:solidFill>
                  <a:schemeClr val="bg1"/>
                </a:solidFill>
              </a:endParaRPr>
            </a:p>
            <a:p>
              <a:pPr lvl="0"/>
              <a:endParaRPr lang="en-US" sz="2000" dirty="0" smtClean="0">
                <a:solidFill>
                  <a:schemeClr val="bg1"/>
                </a:solidFill>
              </a:endParaRPr>
            </a:p>
            <a:p>
              <a:pPr lvl="0"/>
              <a:r>
                <a:rPr lang="en-US" sz="2000" b="1" dirty="0" smtClean="0">
                  <a:solidFill>
                    <a:schemeClr val="bg1"/>
                  </a:solidFill>
                </a:rPr>
                <a:t>S</a:t>
              </a:r>
              <a:r>
                <a:rPr lang="en-US" sz="2000" dirty="0" smtClean="0">
                  <a:solidFill>
                    <a:schemeClr val="bg1"/>
                  </a:solidFill>
                </a:rPr>
                <a:t>oil </a:t>
              </a:r>
              <a:r>
                <a:rPr lang="en-US" sz="2000" dirty="0">
                  <a:solidFill>
                    <a:schemeClr val="bg1"/>
                  </a:solidFill>
                </a:rPr>
                <a:t>Media </a:t>
              </a:r>
              <a:endParaRPr lang="en-US" sz="2000" dirty="0" smtClean="0">
                <a:solidFill>
                  <a:schemeClr val="bg1"/>
                </a:solidFill>
              </a:endParaRPr>
            </a:p>
            <a:p>
              <a:pPr lvl="0"/>
              <a:endParaRPr lang="en-US" sz="2000" dirty="0" smtClean="0">
                <a:solidFill>
                  <a:schemeClr val="bg1"/>
                </a:solidFill>
              </a:endParaRPr>
            </a:p>
            <a:p>
              <a:pPr lvl="0"/>
              <a:r>
                <a:rPr lang="en-US" sz="2000" b="1" dirty="0" smtClean="0">
                  <a:solidFill>
                    <a:schemeClr val="bg1"/>
                  </a:solidFill>
                </a:rPr>
                <a:t>T</a:t>
              </a:r>
              <a:r>
                <a:rPr lang="en-US" sz="2000" dirty="0" smtClean="0">
                  <a:solidFill>
                    <a:schemeClr val="bg1"/>
                  </a:solidFill>
                </a:rPr>
                <a:t>opography </a:t>
              </a:r>
            </a:p>
            <a:p>
              <a:pPr lvl="0"/>
              <a:endParaRPr lang="en-US" sz="2000" dirty="0" smtClean="0">
                <a:solidFill>
                  <a:schemeClr val="bg1"/>
                </a:solidFill>
              </a:endParaRPr>
            </a:p>
            <a:p>
              <a:pPr lvl="0"/>
              <a:r>
                <a:rPr lang="en-US" sz="2000" b="1" dirty="0" smtClean="0">
                  <a:solidFill>
                    <a:schemeClr val="bg1"/>
                  </a:solidFill>
                </a:rPr>
                <a:t>I</a:t>
              </a:r>
              <a:r>
                <a:rPr lang="en-US" sz="2000" dirty="0" smtClean="0">
                  <a:solidFill>
                    <a:schemeClr val="bg1"/>
                  </a:solidFill>
                </a:rPr>
                <a:t>mpact </a:t>
              </a:r>
              <a:r>
                <a:rPr lang="en-US" sz="2000" dirty="0">
                  <a:solidFill>
                    <a:schemeClr val="bg1"/>
                  </a:solidFill>
                </a:rPr>
                <a:t>of Vadose </a:t>
              </a:r>
              <a:r>
                <a:rPr lang="en-US" sz="2000" dirty="0" smtClean="0">
                  <a:solidFill>
                    <a:schemeClr val="bg1"/>
                  </a:solidFill>
                </a:rPr>
                <a:t>Zone and </a:t>
              </a:r>
              <a:r>
                <a:rPr lang="en-US" sz="2000" b="1" dirty="0" smtClean="0">
                  <a:solidFill>
                    <a:schemeClr val="bg1"/>
                  </a:solidFill>
                </a:rPr>
                <a:t>C</a:t>
              </a:r>
              <a:r>
                <a:rPr lang="en-US" sz="2000" dirty="0" smtClean="0">
                  <a:solidFill>
                    <a:schemeClr val="bg1"/>
                  </a:solidFill>
                </a:rPr>
                <a:t>onductivity</a:t>
              </a:r>
            </a:p>
            <a:p>
              <a:pPr lvl="0"/>
              <a:endParaRPr lang="en-US" sz="2000" dirty="0" smtClean="0">
                <a:solidFill>
                  <a:schemeClr val="bg1"/>
                </a:solidFill>
              </a:endParaRPr>
            </a:p>
            <a:p>
              <a:pPr lvl="0"/>
              <a:r>
                <a:rPr lang="en-US" sz="2000" b="1" dirty="0" smtClean="0">
                  <a:solidFill>
                    <a:schemeClr val="bg1"/>
                  </a:solidFill>
                </a:rPr>
                <a:t>S</a:t>
              </a:r>
              <a:r>
                <a:rPr lang="en-US" sz="2000" dirty="0" smtClean="0">
                  <a:solidFill>
                    <a:schemeClr val="bg1"/>
                  </a:solidFill>
                </a:rPr>
                <a:t>inkhole Susceptibility</a:t>
              </a:r>
              <a:endParaRPr lang="en-US" sz="2000" dirty="0">
                <a:solidFill>
                  <a:schemeClr val="bg1"/>
                </a:solidFill>
              </a:endParaRPr>
            </a:p>
          </p:txBody>
        </p:sp>
      </p:grpSp>
      <p:sp>
        <p:nvSpPr>
          <p:cNvPr id="14" name="TextBox 13"/>
          <p:cNvSpPr txBox="1"/>
          <p:nvPr/>
        </p:nvSpPr>
        <p:spPr>
          <a:xfrm>
            <a:off x="532062" y="5295348"/>
            <a:ext cx="3903931" cy="707886"/>
          </a:xfrm>
          <a:prstGeom prst="rect">
            <a:avLst/>
          </a:prstGeom>
          <a:noFill/>
        </p:spPr>
        <p:txBody>
          <a:bodyPr wrap="square" rtlCol="0">
            <a:spAutoFit/>
          </a:bodyPr>
          <a:lstStyle/>
          <a:p>
            <a:pPr algn="ctr"/>
            <a:r>
              <a:rPr lang="en-US" sz="2000" b="1" dirty="0" smtClean="0">
                <a:solidFill>
                  <a:schemeClr val="bg1"/>
                </a:solidFill>
              </a:rPr>
              <a:t>Groundwater Contamination</a:t>
            </a:r>
          </a:p>
          <a:p>
            <a:pPr algn="ctr"/>
            <a:r>
              <a:rPr lang="en-US" sz="2000" b="1" dirty="0" smtClean="0">
                <a:solidFill>
                  <a:schemeClr val="bg1"/>
                </a:solidFill>
              </a:rPr>
              <a:t>Risk Maps</a:t>
            </a:r>
            <a:endParaRPr lang="en-US" sz="2000" b="1" dirty="0">
              <a:solidFill>
                <a:schemeClr val="bg1"/>
              </a:solidFill>
            </a:endParaRPr>
          </a:p>
        </p:txBody>
      </p:sp>
      <p:sp>
        <p:nvSpPr>
          <p:cNvPr id="16" name="Flowchart: Extract 15"/>
          <p:cNvSpPr/>
          <p:nvPr/>
        </p:nvSpPr>
        <p:spPr>
          <a:xfrm rot="5400000">
            <a:off x="4278639" y="3310488"/>
            <a:ext cx="484885" cy="34693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 Placeholder 2"/>
          <p:cNvSpPr>
            <a:spLocks noGrp="1"/>
          </p:cNvSpPr>
          <p:nvPr>
            <p:ph type="body" sz="quarter" idx="14"/>
          </p:nvPr>
        </p:nvSpPr>
        <p:spPr>
          <a:xfrm>
            <a:off x="740079" y="340699"/>
            <a:ext cx="7653528" cy="605777"/>
          </a:xfrm>
        </p:spPr>
        <p:txBody>
          <a:bodyPr/>
          <a:lstStyle/>
          <a:p>
            <a:r>
              <a:rPr lang="en-US" sz="4000" dirty="0" smtClean="0"/>
              <a:t>Methodology (Quality)</a:t>
            </a:r>
            <a:endParaRPr lang="en-US" sz="4000" dirty="0"/>
          </a:p>
        </p:txBody>
      </p:sp>
      <p:grpSp>
        <p:nvGrpSpPr>
          <p:cNvPr id="22" name="Group 21"/>
          <p:cNvGrpSpPr/>
          <p:nvPr/>
        </p:nvGrpSpPr>
        <p:grpSpPr>
          <a:xfrm>
            <a:off x="4770708" y="1219630"/>
            <a:ext cx="1246599" cy="3655809"/>
            <a:chOff x="4835558" y="1219630"/>
            <a:chExt cx="1246599" cy="3655809"/>
          </a:xfrm>
        </p:grpSpPr>
        <p:grpSp>
          <p:nvGrpSpPr>
            <p:cNvPr id="19" name="Group 18"/>
            <p:cNvGrpSpPr/>
            <p:nvPr/>
          </p:nvGrpSpPr>
          <p:grpSpPr>
            <a:xfrm>
              <a:off x="4836148" y="1219630"/>
              <a:ext cx="1246009" cy="2939834"/>
              <a:chOff x="3371986" y="1192126"/>
              <a:chExt cx="1246009" cy="2939834"/>
            </a:xfrm>
          </p:grpSpPr>
          <p:pic>
            <p:nvPicPr>
              <p:cNvPr id="1026" name="Picture 2"/>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4825" b="93860" l="1804" r="98196"/>
                        </a14:imgEffect>
                      </a14:imgLayer>
                    </a14:imgProps>
                  </a:ext>
                  <a:ext uri="{28A0092B-C50C-407E-A947-70E740481C1C}">
                    <a14:useLocalDpi xmlns:a14="http://schemas.microsoft.com/office/drawing/2010/main" val="0"/>
                  </a:ext>
                </a:extLst>
              </a:blip>
              <a:srcRect/>
              <a:stretch>
                <a:fillRect/>
              </a:stretch>
            </p:blipFill>
            <p:spPr bwMode="auto">
              <a:xfrm>
                <a:off x="3371987" y="1192126"/>
                <a:ext cx="1181159" cy="540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674" b="94979" l="1349" r="98459"/>
                        </a14:imgEffect>
                      </a14:imgLayer>
                    </a14:imgProps>
                  </a:ext>
                  <a:ext uri="{28A0092B-C50C-407E-A947-70E740481C1C}">
                    <a14:useLocalDpi xmlns:a14="http://schemas.microsoft.com/office/drawing/2010/main" val="0"/>
                  </a:ext>
                </a:extLst>
              </a:blip>
              <a:srcRect/>
              <a:stretch>
                <a:fillRect/>
              </a:stretch>
            </p:blipFill>
            <p:spPr bwMode="auto">
              <a:xfrm>
                <a:off x="3371986" y="1776098"/>
                <a:ext cx="1181159" cy="5440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9"/>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639" b="100000" l="723" r="99422"/>
                        </a14:imgEffect>
                      </a14:imgLayer>
                    </a14:imgProps>
                  </a:ext>
                  <a:ext uri="{28A0092B-C50C-407E-A947-70E740481C1C}">
                    <a14:useLocalDpi xmlns:a14="http://schemas.microsoft.com/office/drawing/2010/main" val="0"/>
                  </a:ext>
                </a:extLst>
              </a:blip>
              <a:srcRect/>
              <a:stretch>
                <a:fillRect/>
              </a:stretch>
            </p:blipFill>
            <p:spPr bwMode="auto">
              <a:xfrm>
                <a:off x="3371987" y="2408888"/>
                <a:ext cx="1181159" cy="561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100000" l="1458" r="98980"/>
                        </a14:imgEffect>
                      </a14:imgLayer>
                    </a14:imgProps>
                  </a:ext>
                  <a:ext uri="{28A0092B-C50C-407E-A947-70E740481C1C}">
                    <a14:useLocalDpi xmlns:a14="http://schemas.microsoft.com/office/drawing/2010/main" val="0"/>
                  </a:ext>
                </a:extLst>
              </a:blip>
              <a:srcRect/>
              <a:stretch>
                <a:fillRect/>
              </a:stretch>
            </p:blipFill>
            <p:spPr bwMode="auto">
              <a:xfrm>
                <a:off x="3371986" y="3005083"/>
                <a:ext cx="1246009" cy="570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8"/>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371986" y="3575416"/>
                <a:ext cx="1244902" cy="55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26" name="Picture 10"/>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971" b="100000" l="0" r="100000"/>
                      </a14:imgEffect>
                    </a14:imgLayer>
                  </a14:imgProps>
                </a:ext>
                <a:ext uri="{28A0092B-C50C-407E-A947-70E740481C1C}">
                  <a14:useLocalDpi xmlns:a14="http://schemas.microsoft.com/office/drawing/2010/main" val="0"/>
                </a:ext>
              </a:extLst>
            </a:blip>
            <a:srcRect/>
            <a:stretch>
              <a:fillRect/>
            </a:stretch>
          </p:blipFill>
          <p:spPr bwMode="auto">
            <a:xfrm>
              <a:off x="4835558" y="4307803"/>
              <a:ext cx="1245492" cy="56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8" name="Flowchart: Extract 27"/>
          <p:cNvSpPr/>
          <p:nvPr/>
        </p:nvSpPr>
        <p:spPr>
          <a:xfrm rot="16200000">
            <a:off x="4265498" y="5464607"/>
            <a:ext cx="484885" cy="346932"/>
          </a:xfrm>
          <a:prstGeom prst="flowChartExtract">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pic>
        <p:nvPicPr>
          <p:cNvPr id="27" name="Picture 2" descr="H:\Matt\NASA DEVELOP\Poster\Cover-subsidence sinkhole susceptibility results figure.jpg"/>
          <p:cNvPicPr>
            <a:picLocks noChangeAspect="1" noChangeArrowheads="1"/>
          </p:cNvPicPr>
          <p:nvPr/>
        </p:nvPicPr>
        <p:blipFill rotWithShape="1">
          <a:blip r:embed="rId15" cstate="print">
            <a:extLst>
              <a:ext uri="{BEBA8EAE-BF5A-486C-A8C5-ECC9F3942E4B}">
                <a14:imgProps xmlns:a14="http://schemas.microsoft.com/office/drawing/2010/main">
                  <a14:imgLayer r:embed="rId16">
                    <a14:imgEffect>
                      <a14:backgroundRemoval t="11355" b="73810" l="0" r="100000"/>
                    </a14:imgEffect>
                  </a14:imgLayer>
                </a14:imgProps>
              </a:ext>
              <a:ext uri="{28A0092B-C50C-407E-A947-70E740481C1C}">
                <a14:useLocalDpi xmlns:a14="http://schemas.microsoft.com/office/drawing/2010/main" val="0"/>
              </a:ext>
            </a:extLst>
          </a:blip>
          <a:srcRect t="12594" b="24174"/>
          <a:stretch/>
        </p:blipFill>
        <p:spPr bwMode="auto">
          <a:xfrm>
            <a:off x="4745497" y="5122022"/>
            <a:ext cx="1284244" cy="6090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6144529"/>
      </p:ext>
    </p:extLst>
  </p:cSld>
  <p:clrMapOvr>
    <a:masterClrMapping/>
  </p:clrMapOvr>
</p:sld>
</file>

<file path=ppt/theme/theme1.xml><?xml version="1.0" encoding="utf-8"?>
<a:theme xmlns:a="http://schemas.openxmlformats.org/drawingml/2006/main" name="Office Theme">
  <a:themeElements>
    <a:clrScheme name="Water 15">
      <a:dk1>
        <a:srgbClr val="767171"/>
      </a:dk1>
      <a:lt1>
        <a:srgbClr val="FFFFFF"/>
      </a:lt1>
      <a:dk2>
        <a:srgbClr val="767171"/>
      </a:dk2>
      <a:lt2>
        <a:srgbClr val="FFFFFF"/>
      </a:lt2>
      <a:accent1>
        <a:srgbClr val="75AADB"/>
      </a:accent1>
      <a:accent2>
        <a:srgbClr val="8992C8"/>
      </a:accent2>
      <a:accent3>
        <a:srgbClr val="9879B7"/>
      </a:accent3>
      <a:accent4>
        <a:srgbClr val="FFE07F"/>
      </a:accent4>
      <a:accent5>
        <a:srgbClr val="FDC760"/>
      </a:accent5>
      <a:accent6>
        <a:srgbClr val="FBAE40"/>
      </a:accent6>
      <a:hlink>
        <a:srgbClr val="75AADB"/>
      </a:hlink>
      <a:folHlink>
        <a:srgbClr val="75AADB"/>
      </a:folHlink>
    </a:clrScheme>
    <a:fontScheme name="DEVELOP">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2915</TotalTime>
  <Words>1518</Words>
  <Application>Microsoft Office PowerPoint</Application>
  <PresentationFormat>On-screen Show (4:3)</PresentationFormat>
  <Paragraphs>148</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Century Gothic</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204</cp:revision>
  <dcterms:created xsi:type="dcterms:W3CDTF">2015-05-18T13:26:09Z</dcterms:created>
  <dcterms:modified xsi:type="dcterms:W3CDTF">2015-10-30T19:05:08Z</dcterms:modified>
</cp:coreProperties>
</file>