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ore, Kathleen D. (LARC-E3)[SSAI DEVELOP]" initials="MKD(D" lastIdx="3" clrIdx="0">
    <p:extLst>
      <p:ext uri="{19B8F6BF-5375-455C-9EA6-DF929625EA0E}">
        <p15:presenceInfo xmlns:p15="http://schemas.microsoft.com/office/powerpoint/2012/main" userId="S-1-5-21-330711430-3775241029-4075259233-6976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60"/>
  </p:normalViewPr>
  <p:slideViewPr>
    <p:cSldViewPr snapToGrid="0">
      <p:cViewPr>
        <p:scale>
          <a:sx n="44" d="100"/>
          <a:sy n="44" d="100"/>
        </p:scale>
        <p:origin x="366" y="-60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Node Location"/>
          <p:cNvSpPr>
            <a:spLocks noGrp="1"/>
          </p:cNvSpPr>
          <p:nvPr>
            <p:ph type="body" sz="quarter" idx="13" hasCustomPrompt="1"/>
          </p:nvPr>
        </p:nvSpPr>
        <p:spPr>
          <a:xfrm>
            <a:off x="685800" y="35350704"/>
            <a:ext cx="26060400" cy="594360"/>
          </a:xfrm>
          <a:prstGeom prst="rect">
            <a:avLst/>
          </a:prstGeom>
        </p:spPr>
        <p:txBody>
          <a:bodyPr/>
          <a:lstStyle>
            <a:lvl1pPr marL="0" indent="0">
              <a:buNone/>
              <a:defRPr sz="3600" b="1" baseline="0">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en-US" dirty="0" smtClean="0"/>
              <a:t>DEVELOP Node Location</a:t>
            </a:r>
            <a:endParaRPr lang="en-US" dirty="0"/>
          </a:p>
        </p:txBody>
      </p:sp>
      <p:sp>
        <p:nvSpPr>
          <p:cNvPr id="10" name="Subtitle"/>
          <p:cNvSpPr>
            <a:spLocks noGrp="1"/>
          </p:cNvSpPr>
          <p:nvPr>
            <p:ph type="body" sz="quarter" idx="11" hasCustomPrompt="1"/>
          </p:nvPr>
        </p:nvSpPr>
        <p:spPr>
          <a:xfrm>
            <a:off x="4014216" y="2176272"/>
            <a:ext cx="19412712" cy="1216152"/>
          </a:xfrm>
          <a:prstGeom prst="rect">
            <a:avLst/>
          </a:prstGeom>
        </p:spPr>
        <p:txBody>
          <a:bodyPr/>
          <a:lstStyle>
            <a:lvl1pPr marL="0" indent="0" algn="ctr">
              <a:buNone/>
              <a:defRPr sz="3600" baseline="0">
                <a:latin typeface="+mj-lt"/>
              </a:defRPr>
            </a:lvl1pPr>
            <a:lvl2pPr>
              <a:defRPr sz="4800"/>
            </a:lvl2pPr>
            <a:lvl3pPr>
              <a:defRPr sz="4000"/>
            </a:lvl3pPr>
            <a:lvl4pPr>
              <a:defRPr sz="3600"/>
            </a:lvl4pPr>
            <a:lvl5pPr>
              <a:defRPr sz="3600"/>
            </a:lvl5pPr>
          </a:lstStyle>
          <a:p>
            <a:pPr lvl="0"/>
            <a:r>
              <a:rPr lang="en-US" dirty="0" smtClean="0"/>
              <a:t>Project subtitle [use sentence case]</a:t>
            </a:r>
            <a:endParaRPr lang="en-US" dirty="0"/>
          </a:p>
        </p:txBody>
      </p:sp>
      <p:sp>
        <p:nvSpPr>
          <p:cNvPr id="8" name="Main Title"/>
          <p:cNvSpPr>
            <a:spLocks noGrp="1"/>
          </p:cNvSpPr>
          <p:nvPr>
            <p:ph type="body" sz="quarter" idx="10" hasCustomPrompt="1"/>
          </p:nvPr>
        </p:nvSpPr>
        <p:spPr>
          <a:xfrm>
            <a:off x="4572000" y="914400"/>
            <a:ext cx="18288000" cy="1152144"/>
          </a:xfrm>
          <a:prstGeom prst="rect">
            <a:avLst/>
          </a:prstGeom>
        </p:spPr>
        <p:txBody>
          <a:bodyPr/>
          <a:lstStyle>
            <a:lvl1pPr marL="0" indent="0" algn="ctr">
              <a:buNone/>
              <a:defRPr sz="8400" b="1" baseline="0">
                <a:solidFill>
                  <a:schemeClr val="accent1"/>
                </a:solidFill>
                <a:latin typeface="+mj-lt"/>
              </a:defRPr>
            </a:lvl1pPr>
          </a:lstStyle>
          <a:p>
            <a:pPr lvl="0"/>
            <a:r>
              <a:rPr lang="en-US" dirty="0" smtClean="0"/>
              <a:t>Project Title [Use Title Case]</a:t>
            </a:r>
            <a:endParaRPr lang="en-US" dirty="0"/>
          </a:p>
        </p:txBody>
      </p:sp>
    </p:spTree>
    <p:extLst>
      <p:ext uri="{BB962C8B-B14F-4D97-AF65-F5344CB8AC3E}">
        <p14:creationId xmlns:p14="http://schemas.microsoft.com/office/powerpoint/2010/main" val="341177245"/>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footer boundary line"/>
          <p:cNvCxnSpPr/>
          <p:nvPr userDrawn="1"/>
        </p:nvCxnSpPr>
        <p:spPr>
          <a:xfrm>
            <a:off x="685800" y="34978415"/>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9" name="header boundary line"/>
          <p:cNvCxnSpPr/>
          <p:nvPr userDrawn="1"/>
        </p:nvCxnSpPr>
        <p:spPr>
          <a:xfrm>
            <a:off x="685800" y="3918857"/>
            <a:ext cx="26060400" cy="0"/>
          </a:xfrm>
          <a:prstGeom prst="line">
            <a:avLst/>
          </a:prstGeom>
          <a:ln w="101600" cap="rnd">
            <a:solidFill>
              <a:schemeClr val="accent1"/>
            </a:solidFill>
            <a:round/>
          </a:ln>
        </p:spPr>
        <p:style>
          <a:lnRef idx="1">
            <a:schemeClr val="accent1"/>
          </a:lnRef>
          <a:fillRef idx="0">
            <a:schemeClr val="accent1"/>
          </a:fillRef>
          <a:effectRef idx="0">
            <a:schemeClr val="accent1"/>
          </a:effectRef>
          <a:fontRef idx="minor">
            <a:schemeClr val="tx1"/>
          </a:fontRef>
        </p:style>
      </p:cxnSp>
      <p:pic>
        <p:nvPicPr>
          <p:cNvPr id="7" name="nasa logo" descr="BnW.psd"/>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4138370" y="948900"/>
            <a:ext cx="2329895" cy="193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develop logo"/>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944495" y="661797"/>
            <a:ext cx="2158130" cy="25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ract info"/>
          <p:cNvSpPr/>
          <p:nvPr userDrawn="1"/>
        </p:nvSpPr>
        <p:spPr>
          <a:xfrm>
            <a:off x="16780042" y="35271802"/>
            <a:ext cx="9966158" cy="738664"/>
          </a:xfrm>
          <a:prstGeom prst="rect">
            <a:avLst/>
          </a:prstGeom>
        </p:spPr>
        <p:txBody>
          <a:bodyPr wrap="square">
            <a:spAutoFit/>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lvl="0" algn="r">
              <a:buClr>
                <a:schemeClr val="dk1"/>
              </a:buClr>
              <a:buSzPct val="25000"/>
            </a:pPr>
            <a:r>
              <a:rPr lang="en-US" sz="1400" i="1" baseline="0" dirty="0" smtClean="0">
                <a:solidFill>
                  <a:schemeClr val="bg2">
                    <a:lumMod val="50000"/>
                  </a:schemeClr>
                </a:solidFill>
                <a:latin typeface="Arial" panose="020B0604020202020204" pitchFamily="34" charset="0"/>
                <a:ea typeface="Questrial"/>
                <a:cs typeface="Arial" panose="020B0604020202020204" pitchFamily="34" charset="0"/>
                <a:sym typeface="Questrial"/>
              </a:rPr>
              <a:t>Any opinions, findings, and conclusions or recommendations expressed in this material are those of the author(s) and do not necessarily reflect the views of the National Aeronautics and Space Administration or partner organizations. This material is based upon work supported by NASA through contract NNL11AA00B and cooperative agreement NNX14AB60A.</a:t>
            </a:r>
            <a:endParaRPr lang="en-US" sz="1400" i="1" baseline="0" dirty="0">
              <a:solidFill>
                <a:schemeClr val="bg2">
                  <a:lumMod val="50000"/>
                </a:schemeClr>
              </a:solidFill>
              <a:latin typeface="Arial" panose="020B0604020202020204" pitchFamily="34" charset="0"/>
              <a:ea typeface="Questrial"/>
              <a:cs typeface="Arial" panose="020B0604020202020204" pitchFamily="34" charset="0"/>
              <a:sym typeface="Questrial"/>
            </a:endParaRPr>
          </a:p>
        </p:txBody>
      </p:sp>
    </p:spTree>
    <p:extLst>
      <p:ext uri="{BB962C8B-B14F-4D97-AF65-F5344CB8AC3E}">
        <p14:creationId xmlns:p14="http://schemas.microsoft.com/office/powerpoint/2010/main" val="55772172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8640" userDrawn="1">
          <p15:clr>
            <a:srgbClr val="F26B43"/>
          </p15:clr>
        </p15:guide>
        <p15:guide id="2" orient="horz" pos="11520" userDrawn="1">
          <p15:clr>
            <a:srgbClr val="F26B43"/>
          </p15:clr>
        </p15:guide>
        <p15:guide id="3" pos="576" userDrawn="1">
          <p15:clr>
            <a:srgbClr val="F26B43"/>
          </p15:clr>
        </p15:guide>
        <p15:guide id="4" pos="16704" userDrawn="1">
          <p15:clr>
            <a:srgbClr val="F26B43"/>
          </p15:clr>
        </p15:guide>
        <p15:guide id="5" orient="horz" pos="21888" userDrawn="1">
          <p15:clr>
            <a:srgbClr val="F26B43"/>
          </p15:clr>
        </p15:guide>
        <p15:guide id="6" orient="horz" pos="3456" userDrawn="1">
          <p15:clr>
            <a:srgbClr val="F26B43"/>
          </p15:clr>
        </p15:guide>
        <p15:guide id="7" pos="5760" userDrawn="1">
          <p15:clr>
            <a:srgbClr val="A4A3A4"/>
          </p15:clr>
        </p15:guide>
        <p15:guide id="8" pos="6048" userDrawn="1">
          <p15:clr>
            <a:srgbClr val="A4A3A4"/>
          </p15:clr>
        </p15:guide>
        <p15:guide id="9" pos="11520" userDrawn="1">
          <p15:clr>
            <a:srgbClr val="A4A3A4"/>
          </p15:clr>
        </p15:guide>
        <p15:guide id="10" pos="11232"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NASA Langley Research Center</a:t>
            </a:r>
            <a:endParaRPr lang="en-US" dirty="0"/>
          </a:p>
        </p:txBody>
      </p:sp>
      <p:sp>
        <p:nvSpPr>
          <p:cNvPr id="4" name="Text Placeholder 3"/>
          <p:cNvSpPr>
            <a:spLocks noGrp="1"/>
          </p:cNvSpPr>
          <p:nvPr>
            <p:ph type="body" sz="quarter" idx="11"/>
          </p:nvPr>
        </p:nvSpPr>
        <p:spPr/>
        <p:txBody>
          <a:bodyPr/>
          <a:lstStyle/>
          <a:p>
            <a:r>
              <a:rPr lang="en-US" dirty="0" smtClean="0"/>
              <a:t>Interacting with CALIPSO </a:t>
            </a:r>
            <a:r>
              <a:rPr lang="en-US" dirty="0"/>
              <a:t>data through a graphical user interface (GUI)</a:t>
            </a:r>
          </a:p>
        </p:txBody>
      </p:sp>
      <p:sp>
        <p:nvSpPr>
          <p:cNvPr id="5" name="Text Placeholder 4"/>
          <p:cNvSpPr>
            <a:spLocks noGrp="1"/>
          </p:cNvSpPr>
          <p:nvPr>
            <p:ph type="body" sz="quarter" idx="10"/>
          </p:nvPr>
        </p:nvSpPr>
        <p:spPr/>
        <p:txBody>
          <a:bodyPr/>
          <a:lstStyle/>
          <a:p>
            <a:r>
              <a:rPr lang="en-US" dirty="0" smtClean="0"/>
              <a:t>CALIPSO Cross-Cutting III</a:t>
            </a:r>
            <a:endParaRPr lang="en-US" dirty="0"/>
          </a:p>
        </p:txBody>
      </p:sp>
      <p:sp>
        <p:nvSpPr>
          <p:cNvPr id="9" name="Text Placeholder 16"/>
          <p:cNvSpPr txBox="1">
            <a:spLocks/>
          </p:cNvSpPr>
          <p:nvPr/>
        </p:nvSpPr>
        <p:spPr>
          <a:xfrm>
            <a:off x="914400" y="28555043"/>
            <a:ext cx="82296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Kathleen Moore and Jordan Vaa need headshots.</a:t>
            </a:r>
          </a:p>
        </p:txBody>
      </p:sp>
      <p:sp>
        <p:nvSpPr>
          <p:cNvPr id="8" name="Text Placeholder 16"/>
          <p:cNvSpPr txBox="1">
            <a:spLocks/>
          </p:cNvSpPr>
          <p:nvPr/>
        </p:nvSpPr>
        <p:spPr>
          <a:xfrm>
            <a:off x="914400" y="21547304"/>
            <a:ext cx="16916400" cy="576072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Use images.</a:t>
            </a:r>
          </a:p>
          <a:p>
            <a:r>
              <a:rPr lang="en-US" dirty="0" smtClean="0"/>
              <a:t>Make sure that it has some sort of flow, that it makes sense.  Show your results in a logical order.</a:t>
            </a:r>
          </a:p>
          <a:p>
            <a:r>
              <a:rPr lang="en-US" dirty="0" smtClean="0"/>
              <a:t>No bullets.</a:t>
            </a:r>
          </a:p>
        </p:txBody>
      </p:sp>
      <p:sp>
        <p:nvSpPr>
          <p:cNvPr id="12" name="Text Placeholder 16"/>
          <p:cNvSpPr txBox="1">
            <a:spLocks/>
          </p:cNvSpPr>
          <p:nvPr/>
        </p:nvSpPr>
        <p:spPr>
          <a:xfrm>
            <a:off x="17418048" y="24942294"/>
            <a:ext cx="8229601" cy="243658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dirty="0" smtClean="0"/>
              <a:t>VOCAL has the potential to not only impact the efficiency of atmospheric science </a:t>
            </a:r>
            <a:r>
              <a:rPr lang="en-US" dirty="0" smtClean="0"/>
              <a:t>research collaboration</a:t>
            </a:r>
            <a:r>
              <a:rPr lang="en-US" dirty="0" smtClean="0"/>
              <a:t>, but also that of visually-based research, in general.</a:t>
            </a:r>
          </a:p>
          <a:p>
            <a:pPr marL="347663" indent="-347663"/>
            <a:r>
              <a:rPr lang="en-US" dirty="0"/>
              <a:t> </a:t>
            </a:r>
            <a:r>
              <a:rPr lang="en-US" dirty="0" err="1" smtClean="0"/>
              <a:t>OPeNDAP</a:t>
            </a:r>
            <a:r>
              <a:rPr lang="en-US" dirty="0" smtClean="0"/>
              <a:t> is a fantastic resource. </a:t>
            </a:r>
            <a:endParaRPr lang="en-US" dirty="0" smtClean="0"/>
          </a:p>
          <a:p>
            <a:pPr marL="347663" indent="-347663"/>
            <a:r>
              <a:rPr lang="en-US" dirty="0" smtClean="0"/>
              <a:t>This open-source </a:t>
            </a:r>
            <a:r>
              <a:rPr lang="en-US" dirty="0" smtClean="0"/>
              <a:t>project can spur further innovation.</a:t>
            </a:r>
          </a:p>
        </p:txBody>
      </p:sp>
      <p:sp>
        <p:nvSpPr>
          <p:cNvPr id="7" name="Text Placeholder 16"/>
          <p:cNvSpPr txBox="1">
            <a:spLocks/>
          </p:cNvSpPr>
          <p:nvPr/>
        </p:nvSpPr>
        <p:spPr>
          <a:xfrm>
            <a:off x="1165143" y="18579772"/>
            <a:ext cx="7728112" cy="105411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Screenshot </a:t>
            </a:r>
            <a:r>
              <a:rPr lang="en-US" dirty="0" smtClean="0"/>
              <a:t>showing </a:t>
            </a:r>
            <a:r>
              <a:rPr lang="en-US" dirty="0" smtClean="0"/>
              <a:t>installer built for Windows 7.</a:t>
            </a:r>
            <a:endParaRPr lang="en-US" dirty="0"/>
          </a:p>
          <a:p>
            <a:r>
              <a:rPr lang="en-US" dirty="0" err="1" smtClean="0"/>
              <a:t>OPeNDAP</a:t>
            </a:r>
            <a:r>
              <a:rPr lang="en-US" dirty="0" smtClean="0"/>
              <a:t> GUI for illustration purposes</a:t>
            </a:r>
            <a:r>
              <a:rPr lang="en-US" dirty="0" smtClean="0"/>
              <a:t>? Maybe soon.</a:t>
            </a:r>
            <a:endParaRPr lang="en-US" dirty="0" smtClean="0"/>
          </a:p>
        </p:txBody>
      </p:sp>
      <p:sp>
        <p:nvSpPr>
          <p:cNvPr id="6" name="Text Placeholder 16"/>
          <p:cNvSpPr txBox="1">
            <a:spLocks/>
          </p:cNvSpPr>
          <p:nvPr/>
        </p:nvSpPr>
        <p:spPr>
          <a:xfrm>
            <a:off x="914400" y="6243411"/>
            <a:ext cx="16916400" cy="5760720"/>
          </a:xfrm>
          <a:prstGeom prst="rect">
            <a:avLst/>
          </a:prstGeom>
        </p:spPr>
        <p:txBody>
          <a:bodyPr numCol="2"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Keep this blank for now.</a:t>
            </a:r>
          </a:p>
          <a:p>
            <a:r>
              <a:rPr lang="en-US" dirty="0" smtClean="0"/>
              <a:t>Body text point size should be at least 24.</a:t>
            </a:r>
          </a:p>
          <a:p>
            <a:r>
              <a:rPr lang="en-US" dirty="0" smtClean="0"/>
              <a:t>Caption text point size should be at least 16.</a:t>
            </a:r>
          </a:p>
          <a:p>
            <a:r>
              <a:rPr lang="en-US" dirty="0" smtClean="0"/>
              <a:t>Feel free to rename, move, and resize sections as needed.</a:t>
            </a:r>
          </a:p>
        </p:txBody>
      </p:sp>
      <p:sp>
        <p:nvSpPr>
          <p:cNvPr id="15" name="Text Placeholder 16"/>
          <p:cNvSpPr txBox="1">
            <a:spLocks/>
          </p:cNvSpPr>
          <p:nvPr/>
        </p:nvSpPr>
        <p:spPr>
          <a:xfrm>
            <a:off x="17418049" y="6654817"/>
            <a:ext cx="8229600" cy="1895845"/>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r>
              <a:rPr lang="en-US" b="1" dirty="0" smtClean="0">
                <a:solidFill>
                  <a:schemeClr val="accent1"/>
                </a:solidFill>
              </a:rPr>
              <a:t>Ease</a:t>
            </a:r>
            <a:r>
              <a:rPr lang="en-US" dirty="0"/>
              <a:t> </a:t>
            </a:r>
            <a:r>
              <a:rPr lang="en-US" dirty="0" smtClean="0"/>
              <a:t>cross-platform installation of VOCAL</a:t>
            </a:r>
            <a:endParaRPr lang="en-US" dirty="0"/>
          </a:p>
          <a:p>
            <a:pPr marL="347663" indent="-347663"/>
            <a:r>
              <a:rPr lang="en-US" b="1" dirty="0" smtClean="0">
                <a:solidFill>
                  <a:schemeClr val="accent1"/>
                </a:solidFill>
              </a:rPr>
              <a:t>Enable</a:t>
            </a:r>
            <a:r>
              <a:rPr lang="en-US" dirty="0" smtClean="0">
                <a:solidFill>
                  <a:schemeClr val="accent1"/>
                </a:solidFill>
              </a:rPr>
              <a:t> </a:t>
            </a:r>
            <a:r>
              <a:rPr lang="en-US" dirty="0" err="1" smtClean="0"/>
              <a:t>OPeNDAP</a:t>
            </a:r>
            <a:r>
              <a:rPr lang="en-US" dirty="0" smtClean="0"/>
              <a:t> pipeline for data acquisition</a:t>
            </a:r>
            <a:endParaRPr lang="en-US" dirty="0"/>
          </a:p>
        </p:txBody>
      </p:sp>
      <p:sp>
        <p:nvSpPr>
          <p:cNvPr id="16" name="TextBox 15"/>
          <p:cNvSpPr txBox="1"/>
          <p:nvPr/>
        </p:nvSpPr>
        <p:spPr>
          <a:xfrm>
            <a:off x="914400" y="5510709"/>
            <a:ext cx="16916399"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Abstract</a:t>
            </a:r>
          </a:p>
        </p:txBody>
      </p:sp>
      <p:sp>
        <p:nvSpPr>
          <p:cNvPr id="23" name="TextBox 22"/>
          <p:cNvSpPr txBox="1"/>
          <p:nvPr/>
        </p:nvSpPr>
        <p:spPr>
          <a:xfrm>
            <a:off x="17418049" y="5688836"/>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Objectives</a:t>
            </a:r>
          </a:p>
        </p:txBody>
      </p:sp>
      <p:sp>
        <p:nvSpPr>
          <p:cNvPr id="24" name="TextBox 23"/>
          <p:cNvSpPr txBox="1"/>
          <p:nvPr/>
        </p:nvSpPr>
        <p:spPr>
          <a:xfrm>
            <a:off x="914400" y="12517639"/>
            <a:ext cx="169164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Methodology</a:t>
            </a:r>
          </a:p>
        </p:txBody>
      </p:sp>
      <p:sp>
        <p:nvSpPr>
          <p:cNvPr id="25" name="TextBox 24"/>
          <p:cNvSpPr txBox="1"/>
          <p:nvPr/>
        </p:nvSpPr>
        <p:spPr>
          <a:xfrm>
            <a:off x="17418049" y="11169466"/>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Study Area</a:t>
            </a:r>
          </a:p>
        </p:txBody>
      </p:sp>
      <p:sp>
        <p:nvSpPr>
          <p:cNvPr id="26" name="TextBox 25"/>
          <p:cNvSpPr txBox="1"/>
          <p:nvPr/>
        </p:nvSpPr>
        <p:spPr>
          <a:xfrm>
            <a:off x="17418049" y="19353130"/>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Earth Observations</a:t>
            </a:r>
          </a:p>
        </p:txBody>
      </p:sp>
      <p:sp>
        <p:nvSpPr>
          <p:cNvPr id="27" name="TextBox 26"/>
          <p:cNvSpPr txBox="1"/>
          <p:nvPr/>
        </p:nvSpPr>
        <p:spPr>
          <a:xfrm>
            <a:off x="914401" y="20830504"/>
            <a:ext cx="16916398"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Results</a:t>
            </a:r>
          </a:p>
        </p:txBody>
      </p:sp>
      <p:sp>
        <p:nvSpPr>
          <p:cNvPr id="28" name="TextBox 27"/>
          <p:cNvSpPr txBox="1"/>
          <p:nvPr/>
        </p:nvSpPr>
        <p:spPr>
          <a:xfrm>
            <a:off x="17418049" y="24061140"/>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Conclusions</a:t>
            </a:r>
          </a:p>
        </p:txBody>
      </p:sp>
      <p:sp>
        <p:nvSpPr>
          <p:cNvPr id="29" name="TextBox 28"/>
          <p:cNvSpPr txBox="1"/>
          <p:nvPr/>
        </p:nvSpPr>
        <p:spPr>
          <a:xfrm>
            <a:off x="17402079" y="27891895"/>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Acknowledgements</a:t>
            </a:r>
          </a:p>
        </p:txBody>
      </p:sp>
      <p:sp>
        <p:nvSpPr>
          <p:cNvPr id="30" name="TextBox 29"/>
          <p:cNvSpPr txBox="1"/>
          <p:nvPr/>
        </p:nvSpPr>
        <p:spPr>
          <a:xfrm>
            <a:off x="101600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Project Partners</a:t>
            </a:r>
          </a:p>
        </p:txBody>
      </p:sp>
      <p:sp>
        <p:nvSpPr>
          <p:cNvPr id="31" name="TextBox 30"/>
          <p:cNvSpPr txBox="1"/>
          <p:nvPr/>
        </p:nvSpPr>
        <p:spPr>
          <a:xfrm>
            <a:off x="914400" y="27843601"/>
            <a:ext cx="8229600" cy="769441"/>
          </a:xfrm>
          <a:prstGeom prst="rect">
            <a:avLst/>
          </a:prstGeom>
          <a:noFill/>
        </p:spPr>
        <p:txBody>
          <a:bodyPr wrap="square" rtlCol="0">
            <a:spAutoFit/>
          </a:bodyPr>
          <a:lstStyle/>
          <a:p>
            <a:r>
              <a:rPr lang="en-US" sz="4400" b="1" dirty="0" smtClean="0">
                <a:solidFill>
                  <a:schemeClr val="accent1"/>
                </a:solidFill>
                <a:latin typeface="Century Gothic" panose="020B0502020202020204" pitchFamily="34" charset="0"/>
              </a:rPr>
              <a:t>Team Members</a:t>
            </a:r>
          </a:p>
        </p:txBody>
      </p:sp>
      <p:sp>
        <p:nvSpPr>
          <p:cNvPr id="32" name="Team Members"/>
          <p:cNvSpPr txBox="1">
            <a:spLocks/>
          </p:cNvSpPr>
          <p:nvPr/>
        </p:nvSpPr>
        <p:spPr>
          <a:xfrm>
            <a:off x="914400" y="4148884"/>
            <a:ext cx="25603200" cy="950976"/>
          </a:xfrm>
          <a:prstGeom prst="rect">
            <a:avLst/>
          </a:prstGeom>
        </p:spPr>
        <p:txBody>
          <a:bodyPr anchor="t"/>
          <a:lstStyle>
            <a:lvl1pPr marL="0" indent="0" algn="ctr" defTabSz="2743200" rtl="0" eaLnBrk="1" latinLnBrk="0" hangingPunct="1">
              <a:lnSpc>
                <a:spcPct val="90000"/>
              </a:lnSpc>
              <a:spcBef>
                <a:spcPts val="0"/>
              </a:spcBef>
              <a:buFont typeface="Arial" panose="020B0604020202020204" pitchFamily="34" charset="0"/>
              <a:buNone/>
              <a:defRPr sz="32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t>Kathleen Moore (Project Lead) &amp; Jordan Vaa</a:t>
            </a:r>
          </a:p>
          <a:p>
            <a:r>
              <a:rPr lang="en-US" sz="2400" dirty="0" smtClean="0"/>
              <a:t>NASA DEVELOP National Program at NASA Langley Research Center</a:t>
            </a:r>
            <a:endParaRPr lang="en-US" sz="2400" dirty="0"/>
          </a:p>
        </p:txBody>
      </p:sp>
      <p:sp>
        <p:nvSpPr>
          <p:cNvPr id="33" name="Text Placeholder 16"/>
          <p:cNvSpPr txBox="1">
            <a:spLocks/>
          </p:cNvSpPr>
          <p:nvPr/>
        </p:nvSpPr>
        <p:spPr>
          <a:xfrm>
            <a:off x="17402079" y="22755074"/>
            <a:ext cx="8245570" cy="1120517"/>
          </a:xfrm>
          <a:prstGeom prst="rect">
            <a:avLst/>
          </a:prstGeom>
        </p:spPr>
        <p:txBody>
          <a:bodyPr numCol="1" spcCol="640080"/>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r>
              <a:rPr lang="en-US" sz="2700" dirty="0" smtClean="0"/>
              <a:t>Cloud-Aerosol Lidar and Infrared Satellite Observation (CALIPSO)</a:t>
            </a:r>
          </a:p>
        </p:txBody>
      </p:sp>
      <p:pic>
        <p:nvPicPr>
          <p:cNvPr id="34" name="Picture 3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288081" y="20145878"/>
            <a:ext cx="3689685" cy="2506935"/>
          </a:xfrm>
          <a:prstGeom prst="rect">
            <a:avLst/>
          </a:prstGeom>
        </p:spPr>
      </p:pic>
      <p:pic>
        <p:nvPicPr>
          <p:cNvPr id="35" name="Picture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18048" y="12133630"/>
            <a:ext cx="9429751" cy="6286501"/>
          </a:xfrm>
          <a:prstGeom prst="rect">
            <a:avLst/>
          </a:prstGeom>
        </p:spPr>
      </p:pic>
      <p:sp>
        <p:nvSpPr>
          <p:cNvPr id="36" name="Text Placeholder 4"/>
          <p:cNvSpPr txBox="1">
            <a:spLocks/>
          </p:cNvSpPr>
          <p:nvPr/>
        </p:nvSpPr>
        <p:spPr>
          <a:xfrm>
            <a:off x="17418048" y="18217760"/>
            <a:ext cx="3667157" cy="558353"/>
          </a:xfrm>
          <a:prstGeom prst="rect">
            <a:avLst/>
          </a:prstGeom>
        </p:spPr>
        <p:txBody>
          <a:bodyPr/>
          <a:ls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a:lstStyle>
          <a:p>
            <a:pPr marL="0" indent="0">
              <a:buFont typeface="Arial" panose="020B0604020202020204" pitchFamily="34" charset="0"/>
              <a:buNone/>
            </a:pPr>
            <a:r>
              <a:rPr lang="en-US" sz="2800" dirty="0" smtClean="0"/>
              <a:t>Orbit path of CALIPSO</a:t>
            </a:r>
            <a:endParaRPr lang="en-US" sz="2800" dirty="0"/>
          </a:p>
        </p:txBody>
      </p:sp>
      <p:sp>
        <p:nvSpPr>
          <p:cNvPr id="38" name="Text Placeholder 16"/>
          <p:cNvSpPr txBox="1">
            <a:spLocks/>
          </p:cNvSpPr>
          <p:nvPr/>
        </p:nvSpPr>
        <p:spPr>
          <a:xfrm>
            <a:off x="10160000" y="28836482"/>
            <a:ext cx="4463143" cy="2122489"/>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a:buNone/>
            </a:pPr>
            <a:r>
              <a:rPr lang="en-US" dirty="0" smtClean="0"/>
              <a:t>CALIPSO Science Team</a:t>
            </a:r>
            <a:endParaRPr lang="en-US" dirty="0" smtClean="0">
              <a:solidFill>
                <a:schemeClr val="accent1"/>
              </a:solidFill>
            </a:endParaRPr>
          </a:p>
          <a:p>
            <a:pPr marL="347663" indent="-347663"/>
            <a:r>
              <a:rPr lang="en-US" dirty="0" smtClean="0"/>
              <a:t>Dr. Charles </a:t>
            </a:r>
            <a:r>
              <a:rPr lang="en-US" dirty="0" err="1" smtClean="0"/>
              <a:t>Trepte</a:t>
            </a:r>
            <a:endParaRPr lang="en-US" dirty="0"/>
          </a:p>
          <a:p>
            <a:pPr marL="347663" indent="-347663"/>
            <a:r>
              <a:rPr lang="en-US" dirty="0" smtClean="0"/>
              <a:t>Dr. Amber </a:t>
            </a:r>
            <a:r>
              <a:rPr lang="en-US" dirty="0" err="1" smtClean="0"/>
              <a:t>Soja</a:t>
            </a:r>
            <a:endParaRPr lang="en-US" dirty="0"/>
          </a:p>
        </p:txBody>
      </p:sp>
      <p:sp>
        <p:nvSpPr>
          <p:cNvPr id="40" name="Text Placeholder 16"/>
          <p:cNvSpPr txBox="1">
            <a:spLocks/>
          </p:cNvSpPr>
          <p:nvPr/>
        </p:nvSpPr>
        <p:spPr>
          <a:xfrm>
            <a:off x="17402079" y="28884776"/>
            <a:ext cx="6814457" cy="4343175"/>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0" indent="0">
              <a:buNone/>
            </a:pPr>
            <a:r>
              <a:rPr lang="en-US" dirty="0" smtClean="0"/>
              <a:t>CALIPSO Cross-Cutting II, </a:t>
            </a:r>
            <a:r>
              <a:rPr lang="en-US" dirty="0" err="1" smtClean="0"/>
              <a:t>LaRC</a:t>
            </a:r>
            <a:r>
              <a:rPr lang="en-US" dirty="0" smtClean="0"/>
              <a:t> Summer 2015</a:t>
            </a:r>
            <a:endParaRPr lang="en-US" dirty="0" smtClean="0">
              <a:solidFill>
                <a:schemeClr val="accent1"/>
              </a:solidFill>
            </a:endParaRPr>
          </a:p>
          <a:p>
            <a:pPr marL="347663" indent="-347663"/>
            <a:r>
              <a:rPr lang="en-US" dirty="0" smtClean="0"/>
              <a:t>Grant Mercer</a:t>
            </a:r>
          </a:p>
          <a:p>
            <a:pPr marL="347663" indent="-347663"/>
            <a:r>
              <a:rPr lang="en-US" dirty="0" smtClean="0"/>
              <a:t>Nathan Qian</a:t>
            </a:r>
          </a:p>
          <a:p>
            <a:pPr marL="0" indent="0">
              <a:buNone/>
            </a:pPr>
            <a:endParaRPr lang="en-US" dirty="0"/>
          </a:p>
          <a:p>
            <a:pPr marL="0" indent="0">
              <a:buNone/>
            </a:pPr>
            <a:r>
              <a:rPr lang="en-US" dirty="0" smtClean="0"/>
              <a:t>NASA DEVELOP National Program</a:t>
            </a:r>
          </a:p>
          <a:p>
            <a:pPr marL="347663" indent="-347663"/>
            <a:r>
              <a:rPr lang="en-US" dirty="0" smtClean="0"/>
              <a:t>Michael Bender</a:t>
            </a:r>
          </a:p>
          <a:p>
            <a:pPr marL="347663" indent="-347663"/>
            <a:r>
              <a:rPr lang="en-US" dirty="0" smtClean="0"/>
              <a:t>Dr. Kenton Ross</a:t>
            </a:r>
            <a:endParaRPr lang="en-US" dirty="0"/>
          </a:p>
          <a:p>
            <a:pPr marL="0" indent="0">
              <a:buNone/>
            </a:pPr>
            <a:endParaRPr lang="en-US" dirty="0"/>
          </a:p>
          <a:p>
            <a:pPr marL="347663" indent="-347663"/>
            <a:endParaRPr lang="en-US"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5887" y="13341881"/>
            <a:ext cx="7226625" cy="5279393"/>
          </a:xfrm>
          <a:prstGeom prst="rect">
            <a:avLst/>
          </a:prstGeom>
        </p:spPr>
      </p:pic>
    </p:spTree>
    <p:extLst>
      <p:ext uri="{BB962C8B-B14F-4D97-AF65-F5344CB8AC3E}">
        <p14:creationId xmlns:p14="http://schemas.microsoft.com/office/powerpoint/2010/main" val="567650982"/>
      </p:ext>
    </p:extLst>
  </p:cSld>
  <p:clrMapOvr>
    <a:masterClrMapping/>
  </p:clrMapOvr>
</p:sld>
</file>

<file path=ppt/theme/theme1.xml><?xml version="1.0" encoding="utf-8"?>
<a:theme xmlns:a="http://schemas.openxmlformats.org/drawingml/2006/main" name="Office Theme">
  <a:themeElements>
    <a:clrScheme name="Cross Cutting 15">
      <a:dk1>
        <a:srgbClr val="767171"/>
      </a:dk1>
      <a:lt1>
        <a:srgbClr val="FFFFFF"/>
      </a:lt1>
      <a:dk2>
        <a:srgbClr val="767171"/>
      </a:dk2>
      <a:lt2>
        <a:srgbClr val="FFFFFF"/>
      </a:lt2>
      <a:accent1>
        <a:srgbClr val="E97845"/>
      </a:accent1>
      <a:accent2>
        <a:srgbClr val="F19C58"/>
      </a:accent2>
      <a:accent3>
        <a:srgbClr val="FEC36E"/>
      </a:accent3>
      <a:accent4>
        <a:srgbClr val="517FAB"/>
      </a:accent4>
      <a:accent5>
        <a:srgbClr val="4D999E"/>
      </a:accent5>
      <a:accent6>
        <a:srgbClr val="4BB18B"/>
      </a:accent6>
      <a:hlink>
        <a:srgbClr val="E97845"/>
      </a:hlink>
      <a:folHlink>
        <a:srgbClr val="E97845"/>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1453</TotalTime>
  <Words>241</Words>
  <Application>Microsoft Office PowerPoint</Application>
  <PresentationFormat>Custom</PresentationFormat>
  <Paragraphs>42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Garamond</vt:lpstr>
      <vt:lpstr>Questrial</vt:lpstr>
      <vt:lpstr>Webdings</vt:lpstr>
      <vt:lpstr>Office Theme</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Moore, Kathleen D. (LARC-E3)[SSAI DEVELOP]</cp:lastModifiedBy>
  <cp:revision>92</cp:revision>
  <dcterms:created xsi:type="dcterms:W3CDTF">2015-06-02T14:58:58Z</dcterms:created>
  <dcterms:modified xsi:type="dcterms:W3CDTF">2016-02-19T19:35:39Z</dcterms:modified>
</cp:coreProperties>
</file>