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10" r:id="rId2"/>
    <p:sldId id="311" r:id="rId3"/>
    <p:sldId id="316" r:id="rId4"/>
    <p:sldId id="292" r:id="rId5"/>
    <p:sldId id="303" r:id="rId6"/>
    <p:sldId id="315" r:id="rId7"/>
    <p:sldId id="293" r:id="rId8"/>
    <p:sldId id="306" r:id="rId9"/>
    <p:sldId id="320" r:id="rId10"/>
    <p:sldId id="307" r:id="rId11"/>
    <p:sldId id="321" r:id="rId12"/>
    <p:sldId id="322" r:id="rId13"/>
    <p:sldId id="296" r:id="rId14"/>
    <p:sldId id="317" r:id="rId15"/>
    <p:sldId id="290" r:id="rId16"/>
    <p:sldId id="305" r:id="rId17"/>
    <p:sldId id="277" r:id="rId18"/>
    <p:sldId id="30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13" clrIdx="0">
    <p:extLst/>
  </p:cmAuthor>
  <p:cmAuthor id="2" name="Emma Baghel" initials="EB" lastIdx="2" clrIdx="1"/>
  <p:cmAuthor id="3" name="Childs, Lauren M. (LARC-E3)[DEVELOP - Wise County (LaRC)]" initials="CLM(-WC(" lastIdx="2" clrIdx="2">
    <p:extLst/>
  </p:cmAuthor>
  <p:cmAuthor id="4" name="GEOGRAPHY" initials="GEO"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12" autoAdjust="0"/>
    <p:restoredTop sz="68624" autoAdjust="0"/>
  </p:normalViewPr>
  <p:slideViewPr>
    <p:cSldViewPr snapToGrid="0">
      <p:cViewPr varScale="1">
        <p:scale>
          <a:sx n="54" d="100"/>
          <a:sy n="54" d="100"/>
        </p:scale>
        <p:origin x="1104" y="7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10-26T11:28:25.866" idx="1">
    <p:pos x="6137" y="2351"/>
    <p:text>please copy and paste image link/url in the notes section below for ALL images used in the presentation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43756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performed a normalized difference vegetation index (NDVI). This is the difference between the NIR and Red bands divided by the sum of the NIR and Red bands. The output is a number between -1 and 1, with 0.2-0.5 representing vegetation. This quantitative measure allowed us to calculate the total area over each lake covered with floating vegetation.</a:t>
            </a:r>
          </a:p>
          <a:p>
            <a:r>
              <a:rPr lang="en-US" baseline="0" dirty="0" smtClean="0"/>
              <a:t>We applied this calculation to all of the imagery to create a time series mapping the change in the distribution of </a:t>
            </a:r>
            <a:r>
              <a:rPr lang="en-US" baseline="0" dirty="0" err="1" smtClean="0"/>
              <a:t>Hydrilla</a:t>
            </a:r>
            <a:r>
              <a:rPr lang="en-US" baseline="0" dirty="0" smtClean="0"/>
              <a:t> from 2013-2015.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592711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Additionally, another useful product might include performing </a:t>
            </a:r>
            <a:r>
              <a:rPr lang="en-US" i="0" baseline="0" dirty="0" smtClean="0"/>
              <a:t>a maximum likelihood classification </a:t>
            </a:r>
            <a:r>
              <a:rPr lang="en-US" i="0" baseline="0" dirty="0" smtClean="0"/>
              <a:t>on recorded in-situ Hydrilla depths measurements taken in the summer of 2015. This, in theory, will produce </a:t>
            </a:r>
            <a:r>
              <a:rPr lang="en-US" i="0" baseline="0" dirty="0" smtClean="0"/>
              <a:t>vertical distribution maps </a:t>
            </a:r>
            <a:r>
              <a:rPr lang="en-US" i="0" baseline="0" dirty="0" smtClean="0"/>
              <a:t>of Hydrilla within the water column.</a:t>
            </a:r>
            <a:endParaRPr lang="en-US" i="1"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592711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Before any other processing could be performed, it was necessary to screen our images for the effects of atmospheric interference. </a:t>
            </a:r>
            <a:r>
              <a:rPr lang="en-US" sz="1200" kern="1200" baseline="0" dirty="0" smtClean="0">
                <a:solidFill>
                  <a:schemeClr val="tx1"/>
                </a:solidFill>
                <a:effectLst/>
                <a:latin typeface="+mn-lt"/>
                <a:ea typeface="+mn-ea"/>
                <a:cs typeface="+mn-cs"/>
              </a:rPr>
              <a:t>To this end, we tested several atmospheric corrections and chose the method which yielded the lowest root mean square error relative to our in-situ reflectance patterns. After Rayleigh correction over turbid inland waters, negative </a:t>
            </a:r>
            <a:r>
              <a:rPr lang="en-US" sz="1200" kern="1200" baseline="0" dirty="0" err="1" smtClean="0">
                <a:solidFill>
                  <a:schemeClr val="tx1"/>
                </a:solidFill>
                <a:effectLst/>
                <a:latin typeface="+mn-lt"/>
                <a:ea typeface="+mn-ea"/>
                <a:cs typeface="+mn-cs"/>
              </a:rPr>
              <a:t>reflectances</a:t>
            </a:r>
            <a:r>
              <a:rPr lang="en-US" sz="1200" kern="1200" baseline="0" dirty="0" smtClean="0">
                <a:solidFill>
                  <a:schemeClr val="tx1"/>
                </a:solidFill>
                <a:effectLst/>
                <a:latin typeface="+mn-lt"/>
                <a:ea typeface="+mn-ea"/>
                <a:cs typeface="+mn-cs"/>
              </a:rPr>
              <a:t> are observed over water pixels, preventing any further analysis. This is mainly due to the underestimation of OLI TOA </a:t>
            </a:r>
            <a:r>
              <a:rPr lang="en-US" sz="1200" kern="1200" baseline="0" dirty="0" err="1" smtClean="0">
                <a:solidFill>
                  <a:schemeClr val="tx1"/>
                </a:solidFill>
                <a:effectLst/>
                <a:latin typeface="+mn-lt"/>
                <a:ea typeface="+mn-ea"/>
                <a:cs typeface="+mn-cs"/>
              </a:rPr>
              <a:t>relfectances</a:t>
            </a:r>
            <a:r>
              <a:rPr lang="en-US" sz="1200" kern="1200" baseline="0" dirty="0" smtClean="0">
                <a:solidFill>
                  <a:schemeClr val="tx1"/>
                </a:solidFill>
                <a:effectLst/>
                <a:latin typeface="+mn-lt"/>
                <a:ea typeface="+mn-ea"/>
                <a:cs typeface="+mn-cs"/>
              </a:rPr>
              <a:t> from Rayleigh scattering. To correct these negative values and obtain the true water leaving remote sensing </a:t>
            </a:r>
            <a:r>
              <a:rPr lang="en-US" sz="1200" kern="1200" baseline="0" dirty="0" err="1" smtClean="0">
                <a:solidFill>
                  <a:schemeClr val="tx1"/>
                </a:solidFill>
                <a:effectLst/>
                <a:latin typeface="+mn-lt"/>
                <a:ea typeface="+mn-ea"/>
                <a:cs typeface="+mn-cs"/>
              </a:rPr>
              <a:t>reflectances</a:t>
            </a:r>
            <a:r>
              <a:rPr lang="en-US" sz="1200" kern="1200" baseline="0" dirty="0" smtClean="0">
                <a:solidFill>
                  <a:schemeClr val="tx1"/>
                </a:solidFill>
                <a:effectLst/>
                <a:latin typeface="+mn-lt"/>
                <a:ea typeface="+mn-ea"/>
                <a:cs typeface="+mn-cs"/>
              </a:rPr>
              <a:t> of turbid waters, a vicarious calibration was performed by multiplying the RMSE values between in-situ and OLI remote sensing </a:t>
            </a:r>
            <a:r>
              <a:rPr lang="en-US" sz="1200" kern="1200" baseline="0" dirty="0" err="1" smtClean="0">
                <a:solidFill>
                  <a:schemeClr val="tx1"/>
                </a:solidFill>
                <a:effectLst/>
                <a:latin typeface="+mn-lt"/>
                <a:ea typeface="+mn-ea"/>
                <a:cs typeface="+mn-cs"/>
              </a:rPr>
              <a:t>reflectances</a:t>
            </a:r>
            <a:r>
              <a:rPr lang="en-US" sz="1200" kern="1200" baseline="0" dirty="0" smtClean="0">
                <a:solidFill>
                  <a:schemeClr val="tx1"/>
                </a:solidFill>
                <a:effectLst/>
                <a:latin typeface="+mn-lt"/>
                <a:ea typeface="+mn-ea"/>
                <a:cs typeface="+mn-cs"/>
              </a:rPr>
              <a:t> back to the original measured TOA </a:t>
            </a:r>
            <a:r>
              <a:rPr lang="en-US" sz="1200" kern="1200" baseline="0" dirty="0" err="1" smtClean="0">
                <a:solidFill>
                  <a:schemeClr val="tx1"/>
                </a:solidFill>
                <a:effectLst/>
                <a:latin typeface="+mn-lt"/>
                <a:ea typeface="+mn-ea"/>
                <a:cs typeface="+mn-cs"/>
              </a:rPr>
              <a:t>reflectances</a:t>
            </a:r>
            <a:r>
              <a:rPr lang="en-US" sz="1200" kern="1200" baseline="0" dirty="0" smtClean="0">
                <a:solidFill>
                  <a:schemeClr val="tx1"/>
                </a:solidFill>
                <a:effectLst/>
                <a:latin typeface="+mn-lt"/>
                <a:ea typeface="+mn-ea"/>
                <a:cs typeface="+mn-cs"/>
              </a:rPr>
              <a:t> for each band. Because the calibrated spectral profile usually falls under the in-situ profile, no further correction is needed, including aerosol, </a:t>
            </a:r>
            <a:r>
              <a:rPr lang="en-US" sz="1200" kern="1200" baseline="0" dirty="0" err="1" smtClean="0">
                <a:solidFill>
                  <a:schemeClr val="tx1"/>
                </a:solidFill>
                <a:effectLst/>
                <a:latin typeface="+mn-lt"/>
                <a:ea typeface="+mn-ea"/>
                <a:cs typeface="+mn-cs"/>
              </a:rPr>
              <a:t>mai</a:t>
            </a:r>
            <a:r>
              <a:rPr lang="en-US" sz="1200" kern="1200" baseline="0" dirty="0" smtClean="0">
                <a:solidFill>
                  <a:schemeClr val="tx1"/>
                </a:solidFill>
                <a:effectLst/>
                <a:latin typeface="+mn-lt"/>
                <a:ea typeface="+mn-ea"/>
                <a:cs typeface="+mn-cs"/>
              </a:rPr>
              <a:t>, and sun glint.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24039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NDVI maps provide images where healthy vegetation appears red and is mainly used for forest health and land change. NDVI values range from -1 to +1 and each pixel will hold one of these values, falling in a classification determined by the calculation. Dense vegetation will fall in the range from 0.3 to 0.8, whereas non-vegetation</a:t>
            </a:r>
            <a:r>
              <a:rPr lang="en-US" sz="1200" kern="1200" baseline="0" dirty="0" smtClean="0">
                <a:solidFill>
                  <a:schemeClr val="tx1"/>
                </a:solidFill>
                <a:effectLst/>
                <a:latin typeface="+mn-lt"/>
                <a:ea typeface="+mn-ea"/>
                <a:cs typeface="+mn-cs"/>
              </a:rPr>
              <a:t> is</a:t>
            </a:r>
            <a:r>
              <a:rPr lang="en-US" sz="1200" kern="1200" dirty="0" smtClean="0">
                <a:solidFill>
                  <a:schemeClr val="tx1"/>
                </a:solidFill>
                <a:effectLst/>
                <a:latin typeface="+mn-lt"/>
                <a:ea typeface="+mn-ea"/>
                <a:cs typeface="+mn-cs"/>
              </a:rPr>
              <a:t> usually represented as negative values. Therefore, a threshold was set from 0.2 to 0.5 to capture any vegetation that may be floating on the water surface. Each NDVI positive pixel that falls within this range is then multiplied by Landsat 8’s 30x30m resolution scale (900) and then divided by the total area pixel count of the study lake, providing a total floating vegetation coverage in percent of any lake for any time.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99861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Century Gothic" panose="020B0502020202020204" pitchFamily="34" charset="0"/>
              </a:rPr>
              <a:t>Finally, the maximum likelihood classification based on </a:t>
            </a:r>
            <a:r>
              <a:rPr lang="en-US" sz="1200" i="1" kern="1200" dirty="0" smtClean="0">
                <a:solidFill>
                  <a:schemeClr val="tx1"/>
                </a:solidFill>
                <a:latin typeface="Century Gothic" panose="020B0502020202020204" pitchFamily="34" charset="0"/>
              </a:rPr>
              <a:t>in situ</a:t>
            </a:r>
            <a:r>
              <a:rPr lang="en-US" sz="1200" kern="1200" dirty="0" smtClean="0">
                <a:solidFill>
                  <a:schemeClr val="tx1"/>
                </a:solidFill>
                <a:latin typeface="Century Gothic" panose="020B0502020202020204" pitchFamily="34" charset="0"/>
              </a:rPr>
              <a:t> plant depth measurements resulted in identifying </a:t>
            </a:r>
            <a:r>
              <a:rPr lang="en-US" sz="1200" i="1" kern="1200" dirty="0" smtClean="0">
                <a:solidFill>
                  <a:schemeClr val="tx1"/>
                </a:solidFill>
                <a:latin typeface="Century Gothic" panose="020B0502020202020204" pitchFamily="34" charset="0"/>
              </a:rPr>
              <a:t>Hydrilla</a:t>
            </a:r>
            <a:r>
              <a:rPr lang="en-US" sz="1200" kern="1200" dirty="0" smtClean="0">
                <a:solidFill>
                  <a:schemeClr val="tx1"/>
                </a:solidFill>
                <a:latin typeface="Century Gothic" panose="020B0502020202020204" pitchFamily="34" charset="0"/>
              </a:rPr>
              <a:t> up to </a:t>
            </a:r>
            <a:r>
              <a:rPr lang="en-US" sz="1200" kern="1200" dirty="0" err="1" smtClean="0">
                <a:solidFill>
                  <a:schemeClr val="tx1"/>
                </a:solidFill>
                <a:latin typeface="Century Gothic" panose="020B0502020202020204" pitchFamily="34" charset="0"/>
              </a:rPr>
              <a:t>to</a:t>
            </a:r>
            <a:r>
              <a:rPr lang="en-US" sz="1200" kern="1200" smtClean="0">
                <a:solidFill>
                  <a:schemeClr val="tx1"/>
                </a:solidFill>
                <a:latin typeface="Century Gothic" panose="020B0502020202020204" pitchFamily="34" charset="0"/>
              </a:rPr>
              <a:t> 20 feet.</a:t>
            </a: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77579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994218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t>
            </a:r>
            <a:r>
              <a:rPr lang="en-US" dirty="0" smtClean="0"/>
              <a:t>current model</a:t>
            </a:r>
            <a:r>
              <a:rPr lang="en-US" baseline="0" dirty="0" smtClean="0"/>
              <a:t> cannot differentiate topped-out Hydrilla from other species of aquatic vegetation.  NDVI scores cover a range of values. We can take further spectroscopy data of Hydrilla and other species to better define the spectral signature of our target plant.</a:t>
            </a:r>
          </a:p>
          <a:p>
            <a:r>
              <a:rPr lang="en-US" baseline="0" dirty="0" smtClean="0"/>
              <a:t>Using </a:t>
            </a:r>
            <a:r>
              <a:rPr lang="en-US" baseline="0" dirty="0" smtClean="0"/>
              <a:t>30 years of archived imagery from past Landsat satellites, it is possible to do a long-term time series of Lake Seminole to map the spread of Hydrilla almost since it’s initial introduction.</a:t>
            </a:r>
          </a:p>
          <a:p>
            <a:r>
              <a:rPr lang="en-US" dirty="0" smtClean="0"/>
              <a:t>Similarly</a:t>
            </a:r>
            <a:r>
              <a:rPr lang="en-US" dirty="0" smtClean="0"/>
              <a:t>, we can use the same data on a larger scale to track the spread of Hydrilla throughout the Southeast</a:t>
            </a:r>
            <a:r>
              <a:rPr lang="en-US" baseline="0" dirty="0" smtClean="0"/>
              <a:t> and beyond in the rest of the US.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42811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long and thanks for all the fish!</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363126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Hydrilla</a:t>
            </a:r>
            <a:r>
              <a:rPr lang="en-US" dirty="0" smtClean="0"/>
              <a:t> </a:t>
            </a:r>
            <a:r>
              <a:rPr lang="en-US" dirty="0" err="1" smtClean="0"/>
              <a:t>verticillata</a:t>
            </a:r>
            <a:r>
              <a:rPr lang="en-US" baseline="0" dirty="0" smtClean="0"/>
              <a:t> is a highly invasive aquatic plant which has spread through inland waterbodies throughout many states in the US. There are two forms of </a:t>
            </a:r>
            <a:r>
              <a:rPr lang="en-US" baseline="0" dirty="0" err="1" smtClean="0"/>
              <a:t>Hydrilla</a:t>
            </a:r>
            <a:r>
              <a:rPr lang="en-US" baseline="0" dirty="0" smtClean="0"/>
              <a:t> with differing environmental tolerances, a monoecious and a dioecious. The monoecious form is found north of North Carolina and the dioecious form is found throughout the southeast and west to Texas. </a:t>
            </a:r>
          </a:p>
          <a:p>
            <a:r>
              <a:rPr lang="en-US" baseline="0" dirty="0" err="1" smtClean="0"/>
              <a:t>Hydrilla</a:t>
            </a:r>
            <a:r>
              <a:rPr lang="en-US" baseline="0" dirty="0" smtClean="0"/>
              <a:t> was originally introduced to Florida from south India; it had been ordered as an aquarium plant but was rejected upon arrival. Instead it was dumped into Tampa Bay where it started a thriving colony.  This colony served as a source from which other aquarium traders attained </a:t>
            </a:r>
            <a:r>
              <a:rPr lang="en-US" baseline="0" dirty="0" err="1" smtClean="0"/>
              <a:t>Hydrilla</a:t>
            </a:r>
            <a:r>
              <a:rPr lang="en-US" baseline="0" dirty="0" smtClean="0"/>
              <a:t> and shipped it throughout the southeast. </a:t>
            </a:r>
          </a:p>
          <a:p>
            <a:r>
              <a:rPr lang="en-US" baseline="0" dirty="0" smtClean="0"/>
              <a:t>Today </a:t>
            </a:r>
            <a:r>
              <a:rPr lang="en-US" baseline="0" dirty="0" err="1" smtClean="0"/>
              <a:t>Hydrilla</a:t>
            </a:r>
            <a:r>
              <a:rPr lang="en-US" baseline="0" dirty="0" smtClean="0"/>
              <a:t> is found in freshwater sources in 25 of the lower 48 states. It costs millions of dollars in removal efforts, decreased recreational use, and decreased fish stocks.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04677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Hydrilla</a:t>
            </a:r>
            <a:r>
              <a:rPr lang="en-US" dirty="0" smtClean="0"/>
              <a:t> can</a:t>
            </a:r>
            <a:r>
              <a:rPr lang="en-US" baseline="0" dirty="0" smtClean="0"/>
              <a:t> grow from 20 feet below the surface. It quickly grows a single stem up towards the surface and then branches out prolifically to form dense mats that block sunlight from reaching anything beneath it. This has the effect of quickly shading out and killing competing native aquatic plants. The dense mats also tangle swimmers and boat motors, making effected areas unnavigable.  This is particularly troublesome when it grows rampantly around boat unloading areas. The dense </a:t>
            </a:r>
            <a:r>
              <a:rPr lang="en-US" baseline="0" dirty="0" err="1" smtClean="0"/>
              <a:t>Hydrilla</a:t>
            </a:r>
            <a:r>
              <a:rPr lang="en-US" baseline="0" dirty="0" smtClean="0"/>
              <a:t> mats can also cause major problems by blocking water uptake pipes for drinking water reservoirs and clogging intake filters on hydroelectric dams. Finally, the </a:t>
            </a:r>
            <a:r>
              <a:rPr lang="en-US" baseline="0" dirty="0" err="1" smtClean="0"/>
              <a:t>the</a:t>
            </a:r>
            <a:r>
              <a:rPr lang="en-US" baseline="0" dirty="0" smtClean="0"/>
              <a:t> cyanobacteria </a:t>
            </a:r>
            <a:r>
              <a:rPr lang="en-US" dirty="0" err="1" smtClean="0"/>
              <a:t>Aetokthonos</a:t>
            </a:r>
            <a:r>
              <a:rPr lang="en-US" dirty="0" smtClean="0"/>
              <a:t> </a:t>
            </a:r>
            <a:r>
              <a:rPr lang="en-US" dirty="0" err="1" smtClean="0"/>
              <a:t>hydrillicola</a:t>
            </a:r>
            <a:r>
              <a:rPr lang="en-US" baseline="0" dirty="0" smtClean="0"/>
              <a:t>  inhabits the leaves of </a:t>
            </a:r>
            <a:r>
              <a:rPr lang="en-US" baseline="0" dirty="0" err="1" smtClean="0"/>
              <a:t>Hydrilla</a:t>
            </a:r>
            <a:r>
              <a:rPr lang="en-US" baseline="0" dirty="0" smtClean="0"/>
              <a:t>.  This cyanobacteria produces a neurotoxin which, when the </a:t>
            </a:r>
            <a:r>
              <a:rPr lang="en-US" baseline="0" dirty="0" err="1" smtClean="0"/>
              <a:t>Hydrilla</a:t>
            </a:r>
            <a:r>
              <a:rPr lang="en-US" baseline="0" dirty="0" smtClean="0"/>
              <a:t> is eaten by waterfowl such as American coots (</a:t>
            </a:r>
            <a:r>
              <a:rPr lang="en-US" dirty="0" err="1" smtClean="0"/>
              <a:t>Fulica</a:t>
            </a:r>
            <a:r>
              <a:rPr lang="en-US" dirty="0" smtClean="0"/>
              <a:t> Americana)</a:t>
            </a:r>
            <a:r>
              <a:rPr lang="en-US" baseline="0" dirty="0" smtClean="0"/>
              <a:t>, causes Avian </a:t>
            </a:r>
            <a:r>
              <a:rPr lang="en-US" sz="1200" kern="1200" dirty="0" smtClean="0">
                <a:solidFill>
                  <a:schemeClr val="tx1"/>
                </a:solidFill>
                <a:effectLst/>
                <a:latin typeface="+mn-lt"/>
                <a:ea typeface="+mn-ea"/>
                <a:cs typeface="+mn-cs"/>
              </a:rPr>
              <a:t>Vacuolar </a:t>
            </a:r>
            <a:r>
              <a:rPr lang="en-US" sz="1200" kern="1200" dirty="0" err="1" smtClean="0">
                <a:solidFill>
                  <a:schemeClr val="tx1"/>
                </a:solidFill>
                <a:effectLst/>
                <a:latin typeface="+mn-lt"/>
                <a:ea typeface="+mn-ea"/>
                <a:cs typeface="+mn-cs"/>
              </a:rPr>
              <a:t>Myelinopathy</a:t>
            </a:r>
            <a:r>
              <a:rPr lang="en-US" sz="1200" kern="1200" dirty="0" smtClean="0">
                <a:solidFill>
                  <a:schemeClr val="tx1"/>
                </a:solidFill>
                <a:effectLst/>
                <a:latin typeface="+mn-lt"/>
                <a:ea typeface="+mn-ea"/>
                <a:cs typeface="+mn-cs"/>
              </a:rPr>
              <a:t> and leads to the death of the unfortunate birds. These waterfowl</a:t>
            </a:r>
            <a:r>
              <a:rPr lang="en-US" sz="1200" kern="1200" baseline="0" dirty="0" smtClean="0">
                <a:solidFill>
                  <a:schemeClr val="tx1"/>
                </a:solidFill>
                <a:effectLst/>
                <a:latin typeface="+mn-lt"/>
                <a:ea typeface="+mn-ea"/>
                <a:cs typeface="+mn-cs"/>
              </a:rPr>
              <a:t> are frequently eaten by American bald eagles (</a:t>
            </a:r>
            <a:r>
              <a:rPr lang="en-US" sz="1200" kern="1200" baseline="0" dirty="0" err="1" smtClean="0">
                <a:solidFill>
                  <a:schemeClr val="tx1"/>
                </a:solidFill>
                <a:effectLst/>
                <a:latin typeface="+mn-lt"/>
                <a:ea typeface="+mn-ea"/>
                <a:cs typeface="+mn-cs"/>
              </a:rPr>
              <a:t>Haliaeetus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leucocephalus</a:t>
            </a:r>
            <a:r>
              <a:rPr lang="en-US" sz="1200" kern="1200" baseline="0" dirty="0" smtClean="0">
                <a:solidFill>
                  <a:schemeClr val="tx1"/>
                </a:solidFill>
                <a:effectLst/>
                <a:latin typeface="+mn-lt"/>
                <a:ea typeface="+mn-ea"/>
                <a:cs typeface="+mn-cs"/>
              </a:rPr>
              <a:t>) who contract AVM after eating the stomach contents of their effected prey.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8577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objective of this project was to map the current distribution of Hydrilla throughout the Southeastern US and to create a forecasting model to predict future spread. In order to predict future patterns we needed to understand the past </a:t>
            </a:r>
            <a:r>
              <a:rPr lang="en-US" baseline="0" dirty="0" err="1" smtClean="0"/>
              <a:t>spatio</a:t>
            </a:r>
            <a:r>
              <a:rPr lang="en-US" baseline="0" dirty="0" smtClean="0"/>
              <a:t>-temporal patterns of Hydrilla. After mapping the seasonal changes across our study lakes we quantified the total amount of topped out topped-out/surface vegetation. Finally we integrated all of these data to create a predictive model which could be used to forecast Hydrilla growth in inland water bodies throughout the SE US.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968405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lnSpc>
                <a:spcPct val="90000"/>
              </a:lnSpc>
              <a:spcBef>
                <a:spcPts val="1000"/>
              </a:spcBef>
              <a:buNone/>
            </a:pPr>
            <a:r>
              <a:rPr lang="en-US" sz="1100" baseline="0" dirty="0" smtClean="0">
                <a:solidFill>
                  <a:schemeClr val="dk1"/>
                </a:solidFill>
                <a:latin typeface="Century Gothic"/>
                <a:ea typeface="Century Gothic"/>
                <a:cs typeface="Century Gothic"/>
                <a:sym typeface="Century Gothic"/>
              </a:rPr>
              <a:t>The US ACE has estimated that Hydrilla covers 7% of Lake Thurmond, which is itself 29 km2. At Lake Seminole, Hydrilla has been present almost since the impoundment of the lake more than 50 years ago. The US ACE has been attempting to exterminate it ever since with herbicides, mechanical removal, and biological controls-so far with little success. </a:t>
            </a:r>
          </a:p>
          <a:p>
            <a:pPr lvl="0" rtl="0">
              <a:lnSpc>
                <a:spcPct val="90000"/>
              </a:lnSpc>
              <a:spcBef>
                <a:spcPts val="1000"/>
              </a:spcBef>
              <a:buNone/>
            </a:pPr>
            <a:r>
              <a:rPr lang="en-US" sz="1100" dirty="0" smtClean="0">
                <a:solidFill>
                  <a:schemeClr val="dk1"/>
                </a:solidFill>
                <a:latin typeface="Century Gothic"/>
                <a:ea typeface="Century Gothic"/>
                <a:cs typeface="Century Gothic"/>
                <a:sym typeface="Century Gothic"/>
              </a:rPr>
              <a:t>In recent years, Georgia</a:t>
            </a:r>
            <a:r>
              <a:rPr lang="en-US" sz="1100" baseline="0" dirty="0" smtClean="0">
                <a:solidFill>
                  <a:schemeClr val="dk1"/>
                </a:solidFill>
                <a:latin typeface="Century Gothic"/>
                <a:ea typeface="Century Gothic"/>
                <a:cs typeface="Century Gothic"/>
                <a:sym typeface="Century Gothic"/>
              </a:rPr>
              <a:t> Power has reported the introduction in rapid spread of Hydrilla across Lakes Harding, Oliver, and Goat.</a:t>
            </a:r>
          </a:p>
          <a:p>
            <a:pPr lvl="0" rtl="0">
              <a:lnSpc>
                <a:spcPct val="90000"/>
              </a:lnSpc>
              <a:spcBef>
                <a:spcPts val="1000"/>
              </a:spcBef>
              <a:buNone/>
            </a:pPr>
            <a:r>
              <a:rPr lang="en-US" sz="1100" baseline="0" dirty="0" smtClean="0">
                <a:solidFill>
                  <a:schemeClr val="dk1"/>
                </a:solidFill>
                <a:latin typeface="Century Gothic"/>
                <a:ea typeface="Century Gothic"/>
                <a:cs typeface="Century Gothic"/>
                <a:sym typeface="Century Gothic"/>
              </a:rPr>
              <a:t>We analyzed satellite imagery from Oct. 2013 until Oct. 2015</a:t>
            </a:r>
            <a:endParaRPr sz="1100" dirty="0">
              <a:solidFill>
                <a:schemeClr val="dk1"/>
              </a:solidFill>
              <a:latin typeface="Century Gothic"/>
              <a:ea typeface="Century Gothic"/>
              <a:cs typeface="Century Gothic"/>
              <a:sym typeface="Century Gothic"/>
            </a:endParaRPr>
          </a:p>
        </p:txBody>
      </p:sp>
      <p:sp>
        <p:nvSpPr>
          <p:cNvPr id="136" name="Shape 13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247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acquired Landsat 8 imagery</a:t>
            </a:r>
            <a:r>
              <a:rPr lang="en-US" baseline="0" dirty="0" smtClean="0"/>
              <a:t> for all dates from Oct 2013-Oct 2015 through the USGS </a:t>
            </a:r>
            <a:r>
              <a:rPr lang="en-US" baseline="0" dirty="0" err="1" smtClean="0"/>
              <a:t>EarthExplorer</a:t>
            </a:r>
            <a:r>
              <a:rPr lang="en-US" baseline="0" dirty="0" smtClean="0"/>
              <a:t> portal as level 1 TIF files. We excluded any images that had more than 10% cloud cover over our study areas. </a:t>
            </a:r>
          </a:p>
          <a:p>
            <a:r>
              <a:rPr lang="en-US" baseline="0" dirty="0" smtClean="0"/>
              <a:t>Unfortunately Landsat 8 OLI doesn’t sense light at the wavelengths that </a:t>
            </a:r>
            <a:r>
              <a:rPr lang="en-US" baseline="0" dirty="0" err="1" smtClean="0"/>
              <a:t>Hydrilla</a:t>
            </a:r>
            <a:r>
              <a:rPr lang="en-US" baseline="0" dirty="0" smtClean="0"/>
              <a:t> reflect most strongly at. We came up with an alternative method to map </a:t>
            </a:r>
            <a:r>
              <a:rPr lang="en-US" baseline="0" dirty="0" err="1" smtClean="0"/>
              <a:t>Hydrilla</a:t>
            </a:r>
            <a:r>
              <a:rPr lang="en-US" baseline="0" dirty="0" smtClean="0"/>
              <a:t> using the existing bands.</a:t>
            </a:r>
          </a:p>
          <a:p>
            <a:endParaRPr lang="en-US" baseline="0" dirty="0" smtClean="0"/>
          </a:p>
          <a:p>
            <a:r>
              <a:rPr lang="en-US" baseline="0" dirty="0" smtClean="0"/>
              <a:t>Image url: http://www.devpedia.developexchange.com/dp/images/c/c2/03_Landsat8.png</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586641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processed the Landsat 8 imagery with </a:t>
            </a:r>
            <a:r>
              <a:rPr lang="en-US" baseline="0" dirty="0" smtClean="0"/>
              <a:t>several </a:t>
            </a:r>
            <a:r>
              <a:rPr lang="en-US" baseline="0" dirty="0" smtClean="0"/>
              <a:t>correction algorithms.  The first was a publically available program called ACOLITE; the other was a custom built model based on the work of Dash et al. 2012. After comparing the products generated by each model, we determined that our custom atmospheric correction was more accurate and provided finer resolution. From the corrected imagery we produced true color composite images which we collected into a time series. We also performed a maximum likelihood classification on the true color images for the basis of our predictive model.</a:t>
            </a:r>
          </a:p>
          <a:p>
            <a:r>
              <a:rPr lang="en-US" baseline="0" dirty="0" smtClean="0"/>
              <a:t>We performed a Normalized Difference Vegetation Index, overlaying the results on the Landsat 8 green band to show topped out Hydrilla.</a:t>
            </a:r>
          </a:p>
          <a:p>
            <a:r>
              <a:rPr lang="en-US" dirty="0" smtClean="0"/>
              <a:t>Using the field</a:t>
            </a:r>
            <a:r>
              <a:rPr lang="en-US" baseline="0" dirty="0" smtClean="0"/>
              <a:t> data we collected we were able to validate our other products.</a:t>
            </a:r>
          </a:p>
          <a:p>
            <a:r>
              <a:rPr lang="en-US" baseline="0" dirty="0" smtClean="0"/>
              <a:t>Finally we compiled all of these products into one final forecasting model.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43867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any other processing could be performed, it was necessary to screen our images</a:t>
            </a:r>
            <a:r>
              <a:rPr lang="en-US" baseline="0" dirty="0" smtClean="0"/>
              <a:t> </a:t>
            </a:r>
            <a:r>
              <a:rPr lang="en-US" dirty="0" smtClean="0"/>
              <a:t>for the effects of atmospheric interference. To accomplish this, </a:t>
            </a:r>
            <a:r>
              <a:rPr lang="en-US" dirty="0" smtClean="0"/>
              <a:t>several</a:t>
            </a:r>
            <a:r>
              <a:rPr lang="en-US" baseline="0" dirty="0" smtClean="0"/>
              <a:t> </a:t>
            </a:r>
            <a:r>
              <a:rPr lang="en-US" dirty="0" smtClean="0"/>
              <a:t>atmospheric </a:t>
            </a:r>
            <a:r>
              <a:rPr lang="en-US" dirty="0" smtClean="0"/>
              <a:t>corrections were performed on the raw imagery. The publically available ACOLITE software was compared against the methods provided by Dash/Mishra et. al. 2012. ACOLITE is designed to correct for scenes of marine water leaving </a:t>
            </a:r>
            <a:r>
              <a:rPr lang="en-US" dirty="0" err="1" smtClean="0"/>
              <a:t>reflectances</a:t>
            </a:r>
            <a:r>
              <a:rPr lang="en-US" dirty="0" smtClean="0"/>
              <a:t> and takes into account factors such as extraterrestrial solar irradiance, water absorption, Rayleigh optical scattering, ozone and aerosol optical thickness (</a:t>
            </a:r>
            <a:r>
              <a:rPr lang="en-US" dirty="0" err="1" smtClean="0"/>
              <a:t>Vanhellemont</a:t>
            </a:r>
            <a:r>
              <a:rPr lang="en-US" dirty="0" smtClean="0"/>
              <a:t> &amp; Ruddick 2014). However, ACOLITE has not been validated within highly productive, turbid waters. We corrected all imagery between August 2013 and October 2015 with each model and performed all subsequent processing techniques on both sets. The results</a:t>
            </a:r>
            <a:r>
              <a:rPr lang="en-US" baseline="0" dirty="0" smtClean="0"/>
              <a:t> </a:t>
            </a:r>
            <a:r>
              <a:rPr lang="en-US" dirty="0" smtClean="0"/>
              <a:t>were compared after algorithm validation to determine the most effective model.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853371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a:t>
            </a:r>
            <a:r>
              <a:rPr lang="en-US" baseline="0" dirty="0" smtClean="0"/>
              <a:t> maps were created during the first term of this project in the summer of 2015. VARI has been widely used to observe submerged </a:t>
            </a:r>
            <a:r>
              <a:rPr lang="en-US" baseline="0" dirty="0" err="1" smtClean="0"/>
              <a:t>acquatic</a:t>
            </a:r>
            <a:r>
              <a:rPr lang="en-US" baseline="0" dirty="0" smtClean="0"/>
              <a:t> vegetation and is sensitive to VF. A method was created for MODIS that calculates percent vegetation fraction for wheat but is based on VARI values. One idea in this term was to apply this method to Landsat 8 OLI images, although not rigorously tested, to determine the vertical height of Hydrilla within the water column.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592711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Southeast US Ecological Forecasting II</a:t>
            </a:r>
            <a:endParaRPr lang="en-US" dirty="0"/>
          </a:p>
        </p:txBody>
      </p:sp>
      <p:sp>
        <p:nvSpPr>
          <p:cNvPr id="3" name="Text Placeholder 2"/>
          <p:cNvSpPr>
            <a:spLocks noGrp="1"/>
          </p:cNvSpPr>
          <p:nvPr>
            <p:ph type="body" sz="quarter" idx="11"/>
          </p:nvPr>
        </p:nvSpPr>
        <p:spPr>
          <a:xfrm>
            <a:off x="1658680" y="5566910"/>
            <a:ext cx="3827720" cy="369332"/>
          </a:xfrm>
        </p:spPr>
        <p:txBody>
          <a:bodyPr>
            <a:noAutofit/>
          </a:bodyPr>
          <a:lstStyle/>
          <a:p>
            <a:r>
              <a:rPr lang="en-US" dirty="0" smtClean="0"/>
              <a:t>Benjamin Page (Project Lead)</a:t>
            </a:r>
            <a:endParaRPr lang="en-US" dirty="0"/>
          </a:p>
        </p:txBody>
      </p:sp>
      <p:sp>
        <p:nvSpPr>
          <p:cNvPr id="4" name="Text Placeholder 3"/>
          <p:cNvSpPr>
            <a:spLocks noGrp="1"/>
          </p:cNvSpPr>
          <p:nvPr>
            <p:ph type="body" sz="quarter" idx="12"/>
          </p:nvPr>
        </p:nvSpPr>
        <p:spPr>
          <a:xfrm>
            <a:off x="1658679" y="6120908"/>
            <a:ext cx="3827721" cy="369332"/>
          </a:xfrm>
        </p:spPr>
        <p:txBody>
          <a:bodyPr>
            <a:noAutofit/>
          </a:bodyPr>
          <a:lstStyle/>
          <a:p>
            <a:r>
              <a:rPr lang="en-US" dirty="0" smtClean="0"/>
              <a:t>Pradeep Kumar Ragu </a:t>
            </a:r>
            <a:r>
              <a:rPr lang="en-US" dirty="0" err="1" smtClean="0"/>
              <a:t>Chanthar</a:t>
            </a:r>
            <a:endParaRPr lang="en-US" dirty="0"/>
          </a:p>
        </p:txBody>
      </p:sp>
      <p:sp>
        <p:nvSpPr>
          <p:cNvPr id="6" name="Text Placeholder 5"/>
          <p:cNvSpPr>
            <a:spLocks noGrp="1"/>
          </p:cNvSpPr>
          <p:nvPr>
            <p:ph type="body" sz="quarter" idx="14"/>
          </p:nvPr>
        </p:nvSpPr>
        <p:spPr>
          <a:xfrm>
            <a:off x="6070978" y="5566910"/>
            <a:ext cx="2143949" cy="369332"/>
          </a:xfrm>
        </p:spPr>
        <p:txBody>
          <a:bodyPr>
            <a:normAutofit/>
          </a:bodyPr>
          <a:lstStyle/>
          <a:p>
            <a:r>
              <a:rPr lang="en-US" dirty="0" smtClean="0"/>
              <a:t>Brandon Hays</a:t>
            </a:r>
            <a:endParaRPr lang="en-US" dirty="0"/>
          </a:p>
        </p:txBody>
      </p:sp>
      <p:sp>
        <p:nvSpPr>
          <p:cNvPr id="7" name="Text Placeholder 6"/>
          <p:cNvSpPr>
            <a:spLocks noGrp="1"/>
          </p:cNvSpPr>
          <p:nvPr>
            <p:ph type="body" sz="quarter" idx="15"/>
          </p:nvPr>
        </p:nvSpPr>
        <p:spPr>
          <a:xfrm>
            <a:off x="6921795" y="6120908"/>
            <a:ext cx="1293132" cy="369332"/>
          </a:xfrm>
        </p:spPr>
        <p:txBody>
          <a:bodyPr>
            <a:normAutofit/>
          </a:bodyPr>
          <a:lstStyle/>
          <a:p>
            <a:r>
              <a:rPr lang="en-US" dirty="0" err="1" smtClean="0"/>
              <a:t>Linli</a:t>
            </a:r>
            <a:r>
              <a:rPr lang="en-US" dirty="0" smtClean="0"/>
              <a:t> </a:t>
            </a:r>
            <a:r>
              <a:rPr lang="en-US" dirty="0" err="1" smtClean="0"/>
              <a:t>Zu</a:t>
            </a:r>
            <a:endParaRPr lang="en-US" dirty="0"/>
          </a:p>
        </p:txBody>
      </p:sp>
      <p:sp>
        <p:nvSpPr>
          <p:cNvPr id="9" name="Text Placeholder 8"/>
          <p:cNvSpPr>
            <a:spLocks noGrp="1"/>
          </p:cNvSpPr>
          <p:nvPr>
            <p:ph type="body" sz="quarter" idx="17"/>
          </p:nvPr>
        </p:nvSpPr>
        <p:spPr>
          <a:xfrm>
            <a:off x="0" y="3967734"/>
            <a:ext cx="9144000" cy="997458"/>
          </a:xfrm>
        </p:spPr>
        <p:txBody>
          <a:bodyPr>
            <a:noAutofit/>
          </a:bodyPr>
          <a:lstStyle/>
          <a:p>
            <a:r>
              <a:rPr lang="en-US" i="0" dirty="0"/>
              <a:t>Using NASA Earth Observations to Map the Spatio-Temporal Distribution of </a:t>
            </a:r>
            <a:r>
              <a:rPr lang="en-US" dirty="0" err="1"/>
              <a:t>Hydrilla</a:t>
            </a:r>
            <a:r>
              <a:rPr lang="en-US" dirty="0"/>
              <a:t> </a:t>
            </a:r>
            <a:r>
              <a:rPr lang="en-US" dirty="0" err="1" smtClean="0"/>
              <a:t>verticillata</a:t>
            </a:r>
            <a:endParaRPr lang="en-US" dirty="0"/>
          </a:p>
        </p:txBody>
      </p:sp>
    </p:spTree>
    <p:extLst>
      <p:ext uri="{BB962C8B-B14F-4D97-AF65-F5344CB8AC3E}">
        <p14:creationId xmlns:p14="http://schemas.microsoft.com/office/powerpoint/2010/main" val="2234041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NDVI</a:t>
            </a:r>
            <a:endParaRPr lang="en-US" dirty="0"/>
          </a:p>
        </p:txBody>
      </p:sp>
      <p:sp>
        <p:nvSpPr>
          <p:cNvPr id="6" name="Text Placeholder 1"/>
          <p:cNvSpPr txBox="1">
            <a:spLocks noGrp="1"/>
          </p:cNvSpPr>
          <p:nvPr>
            <p:ph type="body" sz="quarter" idx="11"/>
          </p:nvPr>
        </p:nvSpPr>
        <p:spPr>
          <a:xfrm>
            <a:off x="521208" y="2130551"/>
            <a:ext cx="3593592" cy="372549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Target topped-out/floating vegetation</a:t>
            </a: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Quantify total area of lake covered by floating vegetation</a:t>
            </a:r>
          </a:p>
          <a:p>
            <a:pPr marL="342900" indent="-342900">
              <a:spcBef>
                <a:spcPts val="200"/>
              </a:spcBef>
              <a:buClr>
                <a:schemeClr val="accent1"/>
              </a:buClr>
              <a:buFont typeface="Webdings" panose="05030102010509060703" pitchFamily="18" charset="2"/>
              <a:buChar char="4"/>
            </a:pPr>
            <a:r>
              <a:rPr lang="en-US" dirty="0" smtClean="0"/>
              <a:t>Trained model with local knowledge and aerial imagery to isolate </a:t>
            </a:r>
            <a:r>
              <a:rPr lang="en-US" i="1" dirty="0" err="1" smtClean="0"/>
              <a:t>Hydrilla</a:t>
            </a:r>
            <a:endParaRPr lang="en-US" dirty="0"/>
          </a:p>
          <a:p>
            <a:pPr marL="342900" indent="-342900">
              <a:spcBef>
                <a:spcPts val="200"/>
              </a:spcBef>
              <a:buClr>
                <a:schemeClr val="accent1"/>
              </a:buClr>
              <a:buFont typeface="Webdings" panose="05030102010509060703" pitchFamily="18" charset="2"/>
              <a:buChar char="4"/>
            </a:pPr>
            <a:r>
              <a:rPr lang="en-US" dirty="0" smtClean="0"/>
              <a:t>Can be used in time series analysis and forecasting models</a:t>
            </a:r>
          </a:p>
        </p:txBody>
      </p:sp>
      <p:sp>
        <p:nvSpPr>
          <p:cNvPr id="7" name="TextBox 6"/>
          <p:cNvSpPr txBox="1"/>
          <p:nvPr/>
        </p:nvSpPr>
        <p:spPr>
          <a:xfrm>
            <a:off x="4306184" y="2477565"/>
            <a:ext cx="4763387" cy="1200329"/>
          </a:xfrm>
          <a:prstGeom prst="rect">
            <a:avLst/>
          </a:prstGeom>
          <a:noFill/>
        </p:spPr>
        <p:txBody>
          <a:bodyPr wrap="square" rtlCol="0">
            <a:spAutoFit/>
          </a:bodyPr>
          <a:lstStyle/>
          <a:p>
            <a:pPr algn="ctr"/>
            <a:r>
              <a:rPr lang="en-US" sz="3600" b="1" dirty="0" smtClean="0">
                <a:solidFill>
                  <a:srgbClr val="333333"/>
                </a:solidFill>
              </a:rPr>
              <a:t>NDVI</a:t>
            </a:r>
          </a:p>
          <a:p>
            <a:pPr algn="ctr"/>
            <a:r>
              <a:rPr lang="en-US" sz="3600" dirty="0" smtClean="0">
                <a:solidFill>
                  <a:srgbClr val="333333"/>
                </a:solidFill>
              </a:rPr>
              <a:t>R</a:t>
            </a:r>
            <a:r>
              <a:rPr lang="en-US" dirty="0" smtClean="0">
                <a:solidFill>
                  <a:srgbClr val="333333"/>
                </a:solidFill>
              </a:rPr>
              <a:t>NIR</a:t>
            </a:r>
            <a:r>
              <a:rPr lang="en-US" sz="3600" dirty="0" smtClean="0">
                <a:solidFill>
                  <a:srgbClr val="333333"/>
                </a:solidFill>
              </a:rPr>
              <a:t> – </a:t>
            </a:r>
            <a:r>
              <a:rPr lang="en-US" sz="3600" dirty="0" err="1" smtClean="0">
                <a:solidFill>
                  <a:srgbClr val="333333"/>
                </a:solidFill>
              </a:rPr>
              <a:t>R</a:t>
            </a:r>
            <a:r>
              <a:rPr lang="en-US" dirty="0" err="1" smtClean="0">
                <a:solidFill>
                  <a:srgbClr val="333333"/>
                </a:solidFill>
              </a:rPr>
              <a:t>red</a:t>
            </a:r>
            <a:r>
              <a:rPr lang="en-US" sz="3600" dirty="0" smtClean="0">
                <a:solidFill>
                  <a:srgbClr val="333333"/>
                </a:solidFill>
              </a:rPr>
              <a:t> / R</a:t>
            </a:r>
            <a:r>
              <a:rPr lang="en-US" dirty="0" smtClean="0">
                <a:solidFill>
                  <a:srgbClr val="333333"/>
                </a:solidFill>
              </a:rPr>
              <a:t>NIR</a:t>
            </a:r>
            <a:r>
              <a:rPr lang="en-US" sz="3600" dirty="0" smtClean="0">
                <a:solidFill>
                  <a:srgbClr val="333333"/>
                </a:solidFill>
              </a:rPr>
              <a:t> + </a:t>
            </a:r>
            <a:r>
              <a:rPr lang="en-US" sz="3600" dirty="0" err="1" smtClean="0">
                <a:solidFill>
                  <a:srgbClr val="333333"/>
                </a:solidFill>
              </a:rPr>
              <a:t>R</a:t>
            </a:r>
            <a:r>
              <a:rPr lang="en-US" dirty="0" err="1" smtClean="0">
                <a:solidFill>
                  <a:srgbClr val="333333"/>
                </a:solidFill>
              </a:rPr>
              <a:t>red</a:t>
            </a:r>
            <a:r>
              <a:rPr lang="en-US" sz="3600" dirty="0" smtClean="0">
                <a:solidFill>
                  <a:srgbClr val="333333"/>
                </a:solidFill>
              </a:rPr>
              <a:t> </a:t>
            </a:r>
            <a:endParaRPr lang="en-US" sz="3600" dirty="0">
              <a:solidFill>
                <a:srgbClr val="333333"/>
              </a:solidFill>
            </a:endParaRPr>
          </a:p>
        </p:txBody>
      </p:sp>
    </p:spTree>
    <p:extLst>
      <p:ext uri="{BB962C8B-B14F-4D97-AF65-F5344CB8AC3E}">
        <p14:creationId xmlns:p14="http://schemas.microsoft.com/office/powerpoint/2010/main" val="4151546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lnSpcReduction="20000"/>
          </a:bodyPr>
          <a:lstStyle/>
          <a:p>
            <a:r>
              <a:rPr lang="en-US" dirty="0" smtClean="0"/>
              <a:t>Maximum Likelihood Classification</a:t>
            </a:r>
            <a:endParaRPr lang="en-US" dirty="0"/>
          </a:p>
        </p:txBody>
      </p:sp>
      <p:sp>
        <p:nvSpPr>
          <p:cNvPr id="6" name="Text Placeholder 1"/>
          <p:cNvSpPr txBox="1">
            <a:spLocks noGrp="1"/>
          </p:cNvSpPr>
          <p:nvPr>
            <p:ph type="body" sz="quarter" idx="11"/>
          </p:nvPr>
        </p:nvSpPr>
        <p:spPr>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In-situ records of </a:t>
            </a:r>
            <a:r>
              <a:rPr lang="en-US" i="1" dirty="0" err="1" smtClean="0"/>
              <a:t>Hydrilla</a:t>
            </a:r>
            <a:r>
              <a:rPr lang="en-US" dirty="0" smtClean="0"/>
              <a:t> at varying depths</a:t>
            </a:r>
            <a:endParaRPr lang="en-US" dirty="0"/>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Performed maximum likelihood </a:t>
            </a:r>
            <a:r>
              <a:rPr lang="en-US" dirty="0" smtClean="0"/>
              <a:t>classification</a:t>
            </a:r>
            <a:endParaRPr lang="en-US" i="1" dirty="0" smtClean="0"/>
          </a:p>
          <a:p>
            <a:pPr marL="342900" indent="-342900">
              <a:spcBef>
                <a:spcPts val="200"/>
              </a:spcBef>
              <a:buClr>
                <a:schemeClr val="accent1"/>
              </a:buClr>
              <a:buFont typeface="Webdings" panose="05030102010509060703" pitchFamily="18" charset="2"/>
              <a:buChar char="4"/>
            </a:pPr>
            <a:endParaRPr lang="en-US" i="1" dirty="0"/>
          </a:p>
          <a:p>
            <a:pPr marL="342900" indent="-342900">
              <a:spcBef>
                <a:spcPts val="200"/>
              </a:spcBef>
              <a:buClr>
                <a:schemeClr val="accent1"/>
              </a:buClr>
              <a:buFont typeface="Webdings" panose="05030102010509060703" pitchFamily="18" charset="2"/>
              <a:buChar char="4"/>
            </a:pPr>
            <a:r>
              <a:rPr lang="en-US" dirty="0" smtClean="0"/>
              <a:t>Generates vertical distribution maps of submerged </a:t>
            </a:r>
            <a:r>
              <a:rPr lang="en-US" i="1" dirty="0" err="1" smtClean="0"/>
              <a:t>Hydrilla</a:t>
            </a:r>
            <a:endParaRPr lang="en-US" dirty="0" smtClean="0"/>
          </a:p>
        </p:txBody>
      </p:sp>
      <p:pic>
        <p:nvPicPr>
          <p:cNvPr id="4" name="Picture Placeholder 8"/>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583" r="30583"/>
          <a:stretch>
            <a:fillRect/>
          </a:stretch>
        </p:blipFill>
        <p:spPr>
          <a:xfrm>
            <a:off x="4191129" y="0"/>
            <a:ext cx="4952871" cy="6858000"/>
          </a:xfrm>
        </p:spPr>
      </p:pic>
    </p:spTree>
    <p:extLst>
      <p:ext uri="{BB962C8B-B14F-4D97-AF65-F5344CB8AC3E}">
        <p14:creationId xmlns:p14="http://schemas.microsoft.com/office/powerpoint/2010/main" val="2975157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5756" y="1078575"/>
            <a:ext cx="8840246" cy="1716483"/>
          </a:xfrm>
        </p:spPr>
        <p:txBody>
          <a:bodyPr/>
          <a:lstStyle/>
          <a:p>
            <a:pPr algn="ctr"/>
            <a:r>
              <a:rPr lang="en-US" dirty="0" smtClean="0"/>
              <a:t>Vicarious calibration to compensate for the underestimated LS8 OLI reflectances due to Rayleigh scattering over turbid waters</a:t>
            </a:r>
          </a:p>
          <a:p>
            <a:endParaRPr lang="en-US" dirty="0"/>
          </a:p>
        </p:txBody>
      </p:sp>
      <p:pic>
        <p:nvPicPr>
          <p:cNvPr id="4" name="Picture 3" descr="C:\Users\bpage\Downloads\pl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8452"/>
            <a:ext cx="6225701" cy="43594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50604" y="2350037"/>
            <a:ext cx="3093396" cy="3416320"/>
          </a:xfrm>
          <a:prstGeom prst="rect">
            <a:avLst/>
          </a:prstGeom>
          <a:noFill/>
        </p:spPr>
        <p:txBody>
          <a:bodyPr wrap="square" rtlCol="0">
            <a:spAutoFit/>
          </a:bodyPr>
          <a:lstStyle/>
          <a:p>
            <a:pPr algn="ctr"/>
            <a:r>
              <a:rPr lang="en-US" sz="2400" i="1" dirty="0" smtClean="0"/>
              <a:t>p</a:t>
            </a:r>
            <a:r>
              <a:rPr lang="en-US" sz="1600" dirty="0" smtClean="0"/>
              <a:t>w</a:t>
            </a:r>
            <a:r>
              <a:rPr lang="en-US" sz="2400" dirty="0" smtClean="0"/>
              <a:t> Error </a:t>
            </a:r>
            <a:br>
              <a:rPr lang="en-US" sz="2400" dirty="0" smtClean="0"/>
            </a:br>
            <a:r>
              <a:rPr lang="en-US" sz="1600" dirty="0" smtClean="0"/>
              <a:t>(W * m^2 * </a:t>
            </a:r>
            <a:r>
              <a:rPr lang="en-US" sz="1600" dirty="0" err="1" smtClean="0"/>
              <a:t>sr</a:t>
            </a:r>
            <a:r>
              <a:rPr lang="en-US" sz="1600" dirty="0" smtClean="0"/>
              <a:t>^-1 * um)</a:t>
            </a:r>
            <a:r>
              <a:rPr lang="en-US" sz="2400" dirty="0" smtClean="0"/>
              <a:t>:</a:t>
            </a:r>
            <a:endParaRPr lang="en-US" sz="1600" dirty="0" smtClean="0"/>
          </a:p>
          <a:p>
            <a:pPr algn="ctr"/>
            <a:endParaRPr lang="en-US" sz="2400" dirty="0" smtClean="0"/>
          </a:p>
          <a:p>
            <a:pPr algn="ctr"/>
            <a:r>
              <a:rPr lang="en-US" sz="2400" dirty="0" smtClean="0"/>
              <a:t>Band_1 = 0.1172</a:t>
            </a:r>
          </a:p>
          <a:p>
            <a:pPr algn="ctr"/>
            <a:r>
              <a:rPr lang="en-US" sz="2400" dirty="0" smtClean="0"/>
              <a:t>Band_2 = 0.0714</a:t>
            </a:r>
          </a:p>
          <a:p>
            <a:pPr algn="ctr"/>
            <a:r>
              <a:rPr lang="en-US" sz="2400" dirty="0" smtClean="0"/>
              <a:t>Band_3 = 0.0314</a:t>
            </a:r>
          </a:p>
          <a:p>
            <a:pPr algn="ctr"/>
            <a:r>
              <a:rPr lang="en-US" sz="2400" dirty="0" smtClean="0"/>
              <a:t>Band_4 = 0.0118</a:t>
            </a:r>
          </a:p>
          <a:p>
            <a:pPr algn="ctr"/>
            <a:r>
              <a:rPr lang="en-US" sz="2400" dirty="0" smtClean="0"/>
              <a:t>Band_5 = 0.0027</a:t>
            </a:r>
          </a:p>
          <a:p>
            <a:pPr algn="ctr"/>
            <a:r>
              <a:rPr lang="en-US" sz="2400" dirty="0" smtClean="0"/>
              <a:t> </a:t>
            </a:r>
            <a:endParaRPr lang="en-US" sz="2400" dirty="0"/>
          </a:p>
        </p:txBody>
      </p:sp>
      <p:sp>
        <p:nvSpPr>
          <p:cNvPr id="7" name="Text Placeholder 2"/>
          <p:cNvSpPr>
            <a:spLocks noGrp="1"/>
          </p:cNvSpPr>
          <p:nvPr>
            <p:ph type="body" sz="quarter" idx="10"/>
          </p:nvPr>
        </p:nvSpPr>
        <p:spPr>
          <a:xfrm>
            <a:off x="94486" y="167640"/>
            <a:ext cx="9049514" cy="798576"/>
          </a:xfrm>
        </p:spPr>
        <p:txBody>
          <a:bodyPr>
            <a:noAutofit/>
          </a:bodyPr>
          <a:lstStyle/>
          <a:p>
            <a:r>
              <a:rPr lang="en-US" dirty="0" smtClean="0"/>
              <a:t>Results I – Atmospheric Correction</a:t>
            </a:r>
            <a:endParaRPr lang="en-US" dirty="0"/>
          </a:p>
        </p:txBody>
      </p:sp>
    </p:spTree>
    <p:extLst>
      <p:ext uri="{BB962C8B-B14F-4D97-AF65-F5344CB8AC3E}">
        <p14:creationId xmlns:p14="http://schemas.microsoft.com/office/powerpoint/2010/main" val="1193705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4487" y="167640"/>
            <a:ext cx="5129265" cy="798576"/>
          </a:xfrm>
        </p:spPr>
        <p:txBody>
          <a:bodyPr>
            <a:normAutofit/>
          </a:bodyPr>
          <a:lstStyle/>
          <a:p>
            <a:r>
              <a:rPr lang="en-US" dirty="0" smtClean="0"/>
              <a:t>Results II - NDVI</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29" y="3416129"/>
            <a:ext cx="5525272" cy="2924583"/>
          </a:xfrm>
          <a:prstGeom prst="rect">
            <a:avLst/>
          </a:prstGeom>
        </p:spPr>
      </p:pic>
      <p:grpSp>
        <p:nvGrpSpPr>
          <p:cNvPr id="26" name="Group 25"/>
          <p:cNvGrpSpPr/>
          <p:nvPr/>
        </p:nvGrpSpPr>
        <p:grpSpPr>
          <a:xfrm>
            <a:off x="204281" y="3403445"/>
            <a:ext cx="3430716" cy="2927394"/>
            <a:chOff x="204281" y="3403445"/>
            <a:chExt cx="3430716" cy="292739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281" y="3416129"/>
              <a:ext cx="3200400" cy="289237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H="1" flipV="1">
              <a:off x="1886554" y="4784136"/>
              <a:ext cx="2765598" cy="156358"/>
            </a:xfrm>
            <a:prstGeom prst="rect">
              <a:avLst/>
            </a:prstGeom>
          </p:spPr>
        </p:pic>
        <p:sp>
          <p:nvSpPr>
            <p:cNvPr id="12" name="TextBox 11"/>
            <p:cNvSpPr txBox="1"/>
            <p:nvPr/>
          </p:nvSpPr>
          <p:spPr>
            <a:xfrm rot="16200000">
              <a:off x="2763429" y="4668096"/>
              <a:ext cx="591618" cy="276999"/>
            </a:xfrm>
            <a:prstGeom prst="rect">
              <a:avLst/>
            </a:prstGeom>
            <a:noFill/>
          </p:spPr>
          <p:txBody>
            <a:bodyPr wrap="square" rtlCol="0">
              <a:spAutoFit/>
            </a:bodyPr>
            <a:lstStyle/>
            <a:p>
              <a:pPr algn="ctr"/>
              <a:r>
                <a:rPr lang="en-US" sz="1200" dirty="0" smtClean="0">
                  <a:solidFill>
                    <a:schemeClr val="bg1"/>
                  </a:solidFill>
                </a:rPr>
                <a:t>NDVI</a:t>
              </a:r>
              <a:endParaRPr lang="en-US" sz="1200" dirty="0">
                <a:solidFill>
                  <a:schemeClr val="bg1"/>
                </a:solidFill>
              </a:endParaRPr>
            </a:p>
          </p:txBody>
        </p:sp>
        <p:sp>
          <p:nvSpPr>
            <p:cNvPr id="13" name="TextBox 12"/>
            <p:cNvSpPr txBox="1"/>
            <p:nvPr/>
          </p:nvSpPr>
          <p:spPr>
            <a:xfrm>
              <a:off x="2744379" y="6053840"/>
              <a:ext cx="591618" cy="276999"/>
            </a:xfrm>
            <a:prstGeom prst="rect">
              <a:avLst/>
            </a:prstGeom>
            <a:noFill/>
          </p:spPr>
          <p:txBody>
            <a:bodyPr wrap="square" rtlCol="0">
              <a:spAutoFit/>
            </a:bodyPr>
            <a:lstStyle/>
            <a:p>
              <a:pPr algn="ctr"/>
              <a:r>
                <a:rPr lang="en-US" sz="1200" dirty="0" smtClean="0">
                  <a:solidFill>
                    <a:schemeClr val="bg1"/>
                  </a:solidFill>
                </a:rPr>
                <a:t>0.2</a:t>
              </a:r>
              <a:endParaRPr lang="en-US" sz="1200" dirty="0">
                <a:solidFill>
                  <a:schemeClr val="bg1"/>
                </a:solidFill>
              </a:endParaRPr>
            </a:p>
          </p:txBody>
        </p:sp>
        <p:sp>
          <p:nvSpPr>
            <p:cNvPr id="14" name="TextBox 13"/>
            <p:cNvSpPr txBox="1"/>
            <p:nvPr/>
          </p:nvSpPr>
          <p:spPr>
            <a:xfrm>
              <a:off x="2744410" y="3403445"/>
              <a:ext cx="591618" cy="276999"/>
            </a:xfrm>
            <a:prstGeom prst="rect">
              <a:avLst/>
            </a:prstGeom>
            <a:noFill/>
          </p:spPr>
          <p:txBody>
            <a:bodyPr wrap="square" rtlCol="0">
              <a:spAutoFit/>
            </a:bodyPr>
            <a:lstStyle/>
            <a:p>
              <a:pPr algn="ctr"/>
              <a:r>
                <a:rPr lang="en-US" sz="1200" dirty="0" smtClean="0">
                  <a:solidFill>
                    <a:schemeClr val="bg1"/>
                  </a:solidFill>
                </a:rPr>
                <a:t>0.5</a:t>
              </a:r>
              <a:endParaRPr lang="en-US" sz="1200" dirty="0">
                <a:solidFill>
                  <a:schemeClr val="bg1"/>
                </a:solidFill>
              </a:endParaRPr>
            </a:p>
          </p:txBody>
        </p:sp>
        <p:sp>
          <p:nvSpPr>
            <p:cNvPr id="21" name="TextBox 20"/>
            <p:cNvSpPr txBox="1"/>
            <p:nvPr/>
          </p:nvSpPr>
          <p:spPr>
            <a:xfrm>
              <a:off x="1853822" y="3805040"/>
              <a:ext cx="1781175" cy="523220"/>
            </a:xfrm>
            <a:prstGeom prst="rect">
              <a:avLst/>
            </a:prstGeom>
            <a:noFill/>
          </p:spPr>
          <p:txBody>
            <a:bodyPr wrap="square" rtlCol="0">
              <a:spAutoFit/>
            </a:bodyPr>
            <a:lstStyle/>
            <a:p>
              <a:r>
                <a:rPr lang="en-US" sz="1400" dirty="0" smtClean="0">
                  <a:solidFill>
                    <a:schemeClr val="bg1"/>
                  </a:solidFill>
                </a:rPr>
                <a:t>Topped-out </a:t>
              </a:r>
              <a:r>
                <a:rPr lang="en-US" sz="1400" i="1" dirty="0" err="1" smtClean="0">
                  <a:solidFill>
                    <a:schemeClr val="bg1"/>
                  </a:solidFill>
                </a:rPr>
                <a:t>Hydrilla</a:t>
              </a:r>
              <a:endParaRPr lang="en-US" sz="1400" dirty="0">
                <a:solidFill>
                  <a:schemeClr val="bg1"/>
                </a:solidFill>
              </a:endParaRPr>
            </a:p>
          </p:txBody>
        </p:sp>
      </p:grpSp>
      <p:grpSp>
        <p:nvGrpSpPr>
          <p:cNvPr id="25" name="Group 24"/>
          <p:cNvGrpSpPr/>
          <p:nvPr/>
        </p:nvGrpSpPr>
        <p:grpSpPr>
          <a:xfrm>
            <a:off x="4471042" y="309377"/>
            <a:ext cx="4672958" cy="2853831"/>
            <a:chOff x="4471042" y="309377"/>
            <a:chExt cx="4672958" cy="2853831"/>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1042" y="309377"/>
              <a:ext cx="4672958" cy="285383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512" y="369926"/>
              <a:ext cx="1934138" cy="109350"/>
            </a:xfrm>
            <a:prstGeom prst="rect">
              <a:avLst/>
            </a:prstGeom>
          </p:spPr>
        </p:pic>
        <p:sp>
          <p:nvSpPr>
            <p:cNvPr id="9" name="TextBox 8"/>
            <p:cNvSpPr txBox="1"/>
            <p:nvPr/>
          </p:nvSpPr>
          <p:spPr>
            <a:xfrm>
              <a:off x="6488135" y="438212"/>
              <a:ext cx="882042" cy="276999"/>
            </a:xfrm>
            <a:prstGeom prst="rect">
              <a:avLst/>
            </a:prstGeom>
            <a:noFill/>
          </p:spPr>
          <p:txBody>
            <a:bodyPr wrap="square" rtlCol="0">
              <a:spAutoFit/>
            </a:bodyPr>
            <a:lstStyle/>
            <a:p>
              <a:pPr algn="ctr"/>
              <a:r>
                <a:rPr lang="en-US" sz="1200" dirty="0" smtClean="0">
                  <a:solidFill>
                    <a:schemeClr val="bg1"/>
                  </a:solidFill>
                </a:rPr>
                <a:t>NDVI</a:t>
              </a:r>
              <a:endParaRPr lang="en-US" sz="1200" dirty="0">
                <a:solidFill>
                  <a:schemeClr val="bg1"/>
                </a:solidFill>
              </a:endParaRPr>
            </a:p>
          </p:txBody>
        </p:sp>
        <p:sp>
          <p:nvSpPr>
            <p:cNvPr id="19" name="TextBox 18"/>
            <p:cNvSpPr txBox="1"/>
            <p:nvPr/>
          </p:nvSpPr>
          <p:spPr>
            <a:xfrm>
              <a:off x="5743012" y="441176"/>
              <a:ext cx="591618" cy="276999"/>
            </a:xfrm>
            <a:prstGeom prst="rect">
              <a:avLst/>
            </a:prstGeom>
            <a:noFill/>
          </p:spPr>
          <p:txBody>
            <a:bodyPr wrap="square" rtlCol="0">
              <a:spAutoFit/>
            </a:bodyPr>
            <a:lstStyle/>
            <a:p>
              <a:pPr algn="ctr"/>
              <a:r>
                <a:rPr lang="en-US" sz="1200" dirty="0" smtClean="0">
                  <a:solidFill>
                    <a:schemeClr val="bg1"/>
                  </a:solidFill>
                </a:rPr>
                <a:t>0.2</a:t>
              </a:r>
              <a:endParaRPr lang="en-US" sz="1200" dirty="0">
                <a:solidFill>
                  <a:schemeClr val="bg1"/>
                </a:solidFill>
              </a:endParaRPr>
            </a:p>
          </p:txBody>
        </p:sp>
        <p:sp>
          <p:nvSpPr>
            <p:cNvPr id="20" name="TextBox 19"/>
            <p:cNvSpPr txBox="1"/>
            <p:nvPr/>
          </p:nvSpPr>
          <p:spPr>
            <a:xfrm>
              <a:off x="7468810" y="432159"/>
              <a:ext cx="591618" cy="276999"/>
            </a:xfrm>
            <a:prstGeom prst="rect">
              <a:avLst/>
            </a:prstGeom>
            <a:noFill/>
          </p:spPr>
          <p:txBody>
            <a:bodyPr wrap="square" rtlCol="0">
              <a:spAutoFit/>
            </a:bodyPr>
            <a:lstStyle/>
            <a:p>
              <a:pPr algn="ctr"/>
              <a:r>
                <a:rPr lang="en-US" sz="1200" dirty="0" smtClean="0">
                  <a:solidFill>
                    <a:schemeClr val="bg1"/>
                  </a:solidFill>
                </a:rPr>
                <a:t>0.5</a:t>
              </a:r>
              <a:endParaRPr lang="en-US" sz="1200" dirty="0">
                <a:solidFill>
                  <a:schemeClr val="bg1"/>
                </a:solidFill>
              </a:endParaRPr>
            </a:p>
          </p:txBody>
        </p:sp>
        <p:sp>
          <p:nvSpPr>
            <p:cNvPr id="22" name="TextBox 21"/>
            <p:cNvSpPr txBox="1"/>
            <p:nvPr/>
          </p:nvSpPr>
          <p:spPr>
            <a:xfrm>
              <a:off x="6107269" y="904611"/>
              <a:ext cx="1781175" cy="523220"/>
            </a:xfrm>
            <a:prstGeom prst="rect">
              <a:avLst/>
            </a:prstGeom>
            <a:noFill/>
          </p:spPr>
          <p:txBody>
            <a:bodyPr wrap="square" rtlCol="0">
              <a:spAutoFit/>
            </a:bodyPr>
            <a:lstStyle/>
            <a:p>
              <a:r>
                <a:rPr lang="en-US" sz="1400" dirty="0" smtClean="0">
                  <a:solidFill>
                    <a:schemeClr val="bg1"/>
                  </a:solidFill>
                </a:rPr>
                <a:t>Topped-out </a:t>
              </a:r>
              <a:r>
                <a:rPr lang="en-US" sz="1400" i="1" dirty="0" err="1" smtClean="0">
                  <a:solidFill>
                    <a:schemeClr val="bg1"/>
                  </a:solidFill>
                </a:rPr>
                <a:t>Hydrilla</a:t>
              </a:r>
              <a:endParaRPr lang="en-US" sz="1400" dirty="0">
                <a:solidFill>
                  <a:schemeClr val="bg1"/>
                </a:solidFill>
              </a:endParaRPr>
            </a:p>
          </p:txBody>
        </p:sp>
      </p:grpSp>
      <p:sp>
        <p:nvSpPr>
          <p:cNvPr id="24" name="Text Placeholder 1"/>
          <p:cNvSpPr txBox="1">
            <a:spLocks noGrp="1"/>
          </p:cNvSpPr>
          <p:nvPr>
            <p:ph type="body" sz="quarter" idx="11"/>
          </p:nvPr>
        </p:nvSpPr>
        <p:spPr>
          <a:xfrm>
            <a:off x="359283" y="954124"/>
            <a:ext cx="3593592" cy="24493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Highest amount of floating vegetation occurs in December</a:t>
            </a:r>
            <a:endParaRPr lang="en-US" dirty="0"/>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Rapidly declines by Jan. due to senescence, feeding by migratory fowl, and sinking</a:t>
            </a:r>
          </a:p>
        </p:txBody>
      </p:sp>
    </p:spTree>
    <p:extLst>
      <p:ext uri="{BB962C8B-B14F-4D97-AF65-F5344CB8AC3E}">
        <p14:creationId xmlns:p14="http://schemas.microsoft.com/office/powerpoint/2010/main" val="2184259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85725" y="739140"/>
            <a:ext cx="9144000" cy="798576"/>
          </a:xfrm>
        </p:spPr>
        <p:txBody>
          <a:bodyPr>
            <a:noAutofit/>
          </a:bodyPr>
          <a:lstStyle/>
          <a:p>
            <a:r>
              <a:rPr lang="en-US" dirty="0" smtClean="0"/>
              <a:t>Results III – Maximum Likelihood Classification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560641"/>
            <a:ext cx="8943975" cy="5125910"/>
          </a:xfrm>
          <a:prstGeom prst="rect">
            <a:avLst/>
          </a:prstGeom>
        </p:spPr>
      </p:pic>
    </p:spTree>
    <p:extLst>
      <p:ext uri="{BB962C8B-B14F-4D97-AF65-F5344CB8AC3E}">
        <p14:creationId xmlns:p14="http://schemas.microsoft.com/office/powerpoint/2010/main" val="1673227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Conclusion</a:t>
            </a:r>
            <a:endParaRPr lang="en-US" dirty="0"/>
          </a:p>
        </p:txBody>
      </p:sp>
      <p:sp>
        <p:nvSpPr>
          <p:cNvPr id="7" name="Text Placeholder 1"/>
          <p:cNvSpPr txBox="1">
            <a:spLocks/>
          </p:cNvSpPr>
          <p:nvPr/>
        </p:nvSpPr>
        <p:spPr>
          <a:xfrm>
            <a:off x="294229" y="1965960"/>
            <a:ext cx="3593592" cy="48920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Mapped </a:t>
            </a:r>
            <a:r>
              <a:rPr lang="en-US" dirty="0" err="1" smtClean="0"/>
              <a:t>phenological</a:t>
            </a:r>
            <a:r>
              <a:rPr lang="en-US" dirty="0" smtClean="0"/>
              <a:t> patterns of </a:t>
            </a:r>
            <a:r>
              <a:rPr lang="en-US" dirty="0" err="1" smtClean="0"/>
              <a:t>Hydrilla</a:t>
            </a:r>
            <a:r>
              <a:rPr lang="en-US" dirty="0" smtClean="0"/>
              <a:t> in SE US water bodies</a:t>
            </a:r>
          </a:p>
          <a:p>
            <a:pPr marL="342900" indent="-342900">
              <a:spcBef>
                <a:spcPts val="200"/>
              </a:spcBef>
              <a:buClr>
                <a:schemeClr val="accent1"/>
              </a:buClr>
              <a:buFont typeface="Webdings" panose="05030102010509060703" pitchFamily="18" charset="2"/>
              <a:buChar char="4"/>
            </a:pPr>
            <a:r>
              <a:rPr lang="en-US" i="1" dirty="0" smtClean="0"/>
              <a:t>Mapped current </a:t>
            </a:r>
            <a:r>
              <a:rPr lang="en-US" i="1" dirty="0" err="1" smtClean="0"/>
              <a:t>spatio</a:t>
            </a:r>
            <a:r>
              <a:rPr lang="en-US" i="1" dirty="0" smtClean="0"/>
              <a:t>-temporal distribution of </a:t>
            </a:r>
            <a:r>
              <a:rPr lang="en-US" i="1" dirty="0" err="1" smtClean="0"/>
              <a:t>hydrilla</a:t>
            </a:r>
            <a:endParaRPr lang="en-US" i="1" dirty="0"/>
          </a:p>
          <a:p>
            <a:pPr marL="342900" indent="-342900">
              <a:spcBef>
                <a:spcPts val="200"/>
              </a:spcBef>
              <a:buClr>
                <a:schemeClr val="accent1"/>
              </a:buClr>
              <a:buFont typeface="Webdings" panose="05030102010509060703" pitchFamily="18" charset="2"/>
              <a:buChar char="4"/>
            </a:pPr>
            <a:r>
              <a:rPr lang="en-US" i="1" dirty="0" smtClean="0"/>
              <a:t>Identified hotspots/areas of management concern</a:t>
            </a:r>
          </a:p>
          <a:p>
            <a:pPr marL="342900" indent="-342900">
              <a:spcBef>
                <a:spcPts val="200"/>
              </a:spcBef>
              <a:buClr>
                <a:schemeClr val="accent1"/>
              </a:buClr>
              <a:buFont typeface="Webdings" panose="05030102010509060703" pitchFamily="18" charset="2"/>
              <a:buChar char="4"/>
            </a:pPr>
            <a:r>
              <a:rPr lang="en-US" i="1" dirty="0" smtClean="0"/>
              <a:t>Created tool for forecasting future growth</a:t>
            </a:r>
          </a:p>
          <a:p>
            <a:pPr marL="342900" indent="-342900">
              <a:spcBef>
                <a:spcPts val="200"/>
              </a:spcBef>
              <a:buClr>
                <a:schemeClr val="accent1"/>
              </a:buClr>
              <a:buFont typeface="Webdings" panose="05030102010509060703" pitchFamily="18" charset="2"/>
              <a:buChar char="4"/>
            </a:pPr>
            <a:endParaRPr lang="en-US" i="1" dirty="0" smtClean="0"/>
          </a:p>
          <a:p>
            <a:pPr>
              <a:spcBef>
                <a:spcPts val="200"/>
              </a:spcBef>
              <a:buClr>
                <a:schemeClr val="accent1"/>
              </a:buClr>
            </a:pPr>
            <a:endParaRPr lang="en-US" i="1" dirty="0" smtClean="0"/>
          </a:p>
        </p:txBody>
      </p:sp>
      <p:pic>
        <p:nvPicPr>
          <p:cNvPr id="11"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1250" r="31250"/>
          <a:stretch>
            <a:fillRect/>
          </a:stretch>
        </p:blipFill>
        <p:spPr/>
      </p:pic>
    </p:spTree>
    <p:extLst>
      <p:ext uri="{BB962C8B-B14F-4D97-AF65-F5344CB8AC3E}">
        <p14:creationId xmlns:p14="http://schemas.microsoft.com/office/powerpoint/2010/main" val="3864405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005840"/>
            <a:ext cx="3593592" cy="5154930"/>
          </a:xfrm>
        </p:spPr>
        <p:txBody>
          <a:bodyPr/>
          <a:lstStyle/>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Differentiate between floating species of aquatic vegetation by using </a:t>
            </a:r>
            <a:r>
              <a:rPr lang="en-US" dirty="0" smtClean="0"/>
              <a:t>proximal </a:t>
            </a:r>
            <a:r>
              <a:rPr lang="en-US" dirty="0" smtClean="0"/>
              <a:t>hyperspectral </a:t>
            </a:r>
            <a:r>
              <a:rPr lang="en-US" dirty="0" smtClean="0"/>
              <a:t>remote sensing </a:t>
            </a:r>
            <a:r>
              <a:rPr lang="en-US" dirty="0" err="1" smtClean="0"/>
              <a:t>reflectances</a:t>
            </a:r>
            <a:endParaRPr lang="en-US" dirty="0" smtClean="0"/>
          </a:p>
          <a:p>
            <a:pPr marL="342900" indent="-342900">
              <a:buFont typeface="Arial" panose="020B0604020202020204" pitchFamily="34" charset="0"/>
              <a:buChar char="•"/>
            </a:pPr>
            <a:r>
              <a:rPr lang="en-US" dirty="0" smtClean="0"/>
              <a:t>Perform </a:t>
            </a:r>
            <a:r>
              <a:rPr lang="en-US" dirty="0" smtClean="0"/>
              <a:t>30 year time-series analysis from the time </a:t>
            </a:r>
            <a:r>
              <a:rPr lang="en-US" i="1" dirty="0" smtClean="0"/>
              <a:t>Hydrilla</a:t>
            </a:r>
            <a:r>
              <a:rPr lang="en-US" dirty="0" smtClean="0"/>
              <a:t> was introduced to the Southeastern US</a:t>
            </a:r>
          </a:p>
          <a:p>
            <a:pPr marL="342900" indent="-342900">
              <a:buFont typeface="Arial" panose="020B0604020202020204" pitchFamily="34" charset="0"/>
              <a:buChar char="•"/>
            </a:pPr>
            <a:r>
              <a:rPr lang="en-US" dirty="0" smtClean="0"/>
              <a:t>Map the spread of Hydrilla through the US since the initial invasion</a:t>
            </a:r>
          </a:p>
        </p:txBody>
      </p:sp>
      <p:sp>
        <p:nvSpPr>
          <p:cNvPr id="3" name="Text Placeholder 2"/>
          <p:cNvSpPr>
            <a:spLocks noGrp="1"/>
          </p:cNvSpPr>
          <p:nvPr>
            <p:ph type="body" sz="quarter" idx="10"/>
          </p:nvPr>
        </p:nvSpPr>
        <p:spPr>
          <a:xfrm>
            <a:off x="548640" y="274320"/>
            <a:ext cx="3566160" cy="731520"/>
          </a:xfrm>
        </p:spPr>
        <p:txBody>
          <a:bodyPr/>
          <a:lstStyle/>
          <a:p>
            <a:r>
              <a:rPr lang="en-US" dirty="0" smtClean="0"/>
              <a:t>Future Work</a:t>
            </a:r>
            <a:endParaRPr lang="en-US" dirty="0"/>
          </a:p>
        </p:txBody>
      </p:sp>
      <p:pic>
        <p:nvPicPr>
          <p:cNvPr id="6" name="image03.jpg"/>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52511"/>
            <a:ext cx="4961106" cy="4056434"/>
          </a:xfrm>
          <a:prstGeom prst="rect">
            <a:avLst/>
          </a:prstGeom>
          <a:noFill/>
          <a:ln>
            <a:noFill/>
          </a:ln>
        </p:spPr>
      </p:pic>
    </p:spTree>
    <p:extLst>
      <p:ext uri="{BB962C8B-B14F-4D97-AF65-F5344CB8AC3E}">
        <p14:creationId xmlns:p14="http://schemas.microsoft.com/office/powerpoint/2010/main" val="3870006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258433"/>
            <a:ext cx="8051583" cy="1475714"/>
          </a:xfrm>
        </p:spPr>
        <p:txBody>
          <a:bodyPr>
            <a:normAutofit/>
          </a:bodyPr>
          <a:lstStyle/>
          <a:p>
            <a:r>
              <a:rPr lang="en-US" b="1" dirty="0" smtClean="0"/>
              <a:t>Dr. </a:t>
            </a:r>
            <a:r>
              <a:rPr lang="en-US" b="1" dirty="0"/>
              <a:t>Deepak </a:t>
            </a:r>
            <a:r>
              <a:rPr lang="en-US" b="1" dirty="0" smtClean="0"/>
              <a:t>Mishra</a:t>
            </a:r>
            <a:r>
              <a:rPr lang="en-US" dirty="0" smtClean="0"/>
              <a:t>, Department of Geography, University of Georgia</a:t>
            </a:r>
            <a:endParaRPr lang="en-US" dirty="0"/>
          </a:p>
          <a:p>
            <a:r>
              <a:rPr lang="en-US" b="1" dirty="0"/>
              <a:t>Dr. Susan </a:t>
            </a:r>
            <a:r>
              <a:rPr lang="en-US" b="1" dirty="0" smtClean="0"/>
              <a:t>Wilde</a:t>
            </a:r>
            <a:r>
              <a:rPr lang="en-US" dirty="0" smtClean="0"/>
              <a:t>, Warnell </a:t>
            </a:r>
            <a:r>
              <a:rPr lang="en-US" dirty="0"/>
              <a:t>School of </a:t>
            </a:r>
            <a:r>
              <a:rPr lang="en-US" dirty="0" smtClean="0"/>
              <a:t>Forestry and Natural Resources, University of Georgia</a:t>
            </a:r>
            <a:endParaRPr lang="en-US" dirty="0"/>
          </a:p>
          <a:p>
            <a:endParaRPr lang="en-US" dirty="0"/>
          </a:p>
        </p:txBody>
      </p:sp>
      <p:sp>
        <p:nvSpPr>
          <p:cNvPr id="3" name="Text Placeholder 2"/>
          <p:cNvSpPr>
            <a:spLocks noGrp="1"/>
          </p:cNvSpPr>
          <p:nvPr>
            <p:ph type="body" sz="quarter" idx="11"/>
          </p:nvPr>
        </p:nvSpPr>
        <p:spPr/>
        <p:txBody>
          <a:bodyPr>
            <a:normAutofit fontScale="92500" lnSpcReduction="20000"/>
          </a:bodyPr>
          <a:lstStyle/>
          <a:p>
            <a:r>
              <a:rPr lang="en-US" sz="2200" b="1" dirty="0"/>
              <a:t>Kenneth Boyd &amp; Allen </a:t>
            </a:r>
            <a:r>
              <a:rPr lang="en-US" sz="2200" b="1" dirty="0" smtClean="0"/>
              <a:t>Dean</a:t>
            </a:r>
            <a:r>
              <a:rPr lang="en-US" sz="2400" dirty="0" smtClean="0"/>
              <a:t>, </a:t>
            </a:r>
            <a:r>
              <a:rPr lang="en-US" sz="2200" dirty="0" smtClean="0"/>
              <a:t>US </a:t>
            </a:r>
            <a:r>
              <a:rPr lang="en-US" sz="2200" dirty="0"/>
              <a:t>Army Corps of Engineers</a:t>
            </a:r>
          </a:p>
          <a:p>
            <a:r>
              <a:rPr lang="en-US" sz="2200" b="1" dirty="0" smtClean="0"/>
              <a:t>Anthony Dodd</a:t>
            </a:r>
            <a:r>
              <a:rPr lang="en-US" sz="2200" dirty="0" smtClean="0"/>
              <a:t>, Georgia </a:t>
            </a:r>
            <a:r>
              <a:rPr lang="en-US" sz="2200" dirty="0"/>
              <a:t>Power</a:t>
            </a:r>
          </a:p>
          <a:p>
            <a:endParaRPr lang="en-US" dirty="0"/>
          </a:p>
        </p:txBody>
      </p:sp>
      <p:sp>
        <p:nvSpPr>
          <p:cNvPr id="4" name="Text Placeholder 3"/>
          <p:cNvSpPr>
            <a:spLocks noGrp="1"/>
          </p:cNvSpPr>
          <p:nvPr>
            <p:ph type="body" sz="quarter" idx="12"/>
          </p:nvPr>
        </p:nvSpPr>
        <p:spPr>
          <a:xfrm>
            <a:off x="571207" y="4116156"/>
            <a:ext cx="8051582" cy="1828062"/>
          </a:xfrm>
        </p:spPr>
        <p:txBody>
          <a:bodyPr>
            <a:normAutofit/>
          </a:bodyPr>
          <a:lstStyle/>
          <a:p>
            <a:r>
              <a:rPr lang="en-US" b="1" dirty="0"/>
              <a:t>Brigette </a:t>
            </a:r>
            <a:r>
              <a:rPr lang="en-US" b="1" dirty="0" smtClean="0"/>
              <a:t>Nelson Haram</a:t>
            </a:r>
            <a:r>
              <a:rPr lang="en-US" dirty="0"/>
              <a:t>, Warnell School of Forestry and Natural Resources</a:t>
            </a:r>
          </a:p>
          <a:p>
            <a:r>
              <a:rPr lang="en-US" b="1" dirty="0" err="1"/>
              <a:t>Wuyang</a:t>
            </a:r>
            <a:r>
              <a:rPr lang="en-US" b="1" dirty="0"/>
              <a:t> </a:t>
            </a:r>
            <a:r>
              <a:rPr lang="en-US" b="1" dirty="0" err="1" smtClean="0"/>
              <a:t>Cai</a:t>
            </a:r>
            <a:r>
              <a:rPr lang="en-US" b="1" dirty="0" smtClean="0"/>
              <a:t>, </a:t>
            </a:r>
            <a:r>
              <a:rPr lang="en-US" b="1" dirty="0"/>
              <a:t>Elizabeth </a:t>
            </a:r>
            <a:r>
              <a:rPr lang="en-US" b="1" dirty="0" smtClean="0"/>
              <a:t>Dyer, </a:t>
            </a:r>
            <a:r>
              <a:rPr lang="en-US" b="1" dirty="0" err="1"/>
              <a:t>Shuvankar</a:t>
            </a:r>
            <a:r>
              <a:rPr lang="en-US" b="1" dirty="0"/>
              <a:t> </a:t>
            </a:r>
            <a:r>
              <a:rPr lang="en-US" b="1" dirty="0" smtClean="0"/>
              <a:t>Ghosh, Peter </a:t>
            </a:r>
            <a:r>
              <a:rPr lang="en-US" b="1" dirty="0" err="1" smtClean="0"/>
              <a:t>Hawman</a:t>
            </a:r>
            <a:r>
              <a:rPr lang="en-US" b="1" dirty="0" smtClean="0"/>
              <a:t>,</a:t>
            </a:r>
            <a:r>
              <a:rPr lang="en-US" dirty="0" smtClean="0"/>
              <a:t> </a:t>
            </a:r>
            <a:r>
              <a:rPr lang="en-US" dirty="0"/>
              <a:t>SEUS Ecological Forecasting I Team</a:t>
            </a:r>
            <a:r>
              <a:rPr lang="en-US" dirty="0" smtClean="0"/>
              <a:t> </a:t>
            </a:r>
            <a:endParaRPr lang="en-US" dirty="0"/>
          </a:p>
          <a:p>
            <a:endParaRPr lang="en-US" dirty="0"/>
          </a:p>
        </p:txBody>
      </p:sp>
      <p:sp>
        <p:nvSpPr>
          <p:cNvPr id="5" name="TextBox 4"/>
          <p:cNvSpPr txBox="1"/>
          <p:nvPr/>
        </p:nvSpPr>
        <p:spPr>
          <a:xfrm>
            <a:off x="594359" y="831571"/>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8" y="3656734"/>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a:t>
            </a:r>
            <a:r>
              <a:rPr lang="en-US" sz="2800" b="1" dirty="0" smtClean="0">
                <a:solidFill>
                  <a:schemeClr val="accent1"/>
                </a:solidFill>
                <a:latin typeface="Century Gothic" panose="020B0502020202020204" pitchFamily="34" charset="0"/>
              </a:rPr>
              <a:t>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70044" y="992221"/>
            <a:ext cx="968875" cy="759730"/>
          </a:xfrm>
        </p:spPr>
        <p:txBody>
          <a:bodyPr/>
          <a:lstStyle/>
          <a:p>
            <a:r>
              <a:rPr lang="en-US" dirty="0" smtClean="0"/>
              <a:t>Fin</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5501" r="5501"/>
          <a:stretch>
            <a:fillRect/>
          </a:stretch>
        </p:blipFill>
        <p:spPr>
          <a:xfrm>
            <a:off x="0" y="2925763"/>
            <a:ext cx="4572000" cy="3852862"/>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0468" y="93385"/>
            <a:ext cx="4993532" cy="3745149"/>
          </a:xfrm>
          <a:prstGeom prst="rect">
            <a:avLst/>
          </a:prstGeom>
        </p:spPr>
      </p:pic>
    </p:spTree>
    <p:extLst>
      <p:ext uri="{BB962C8B-B14F-4D97-AF65-F5344CB8AC3E}">
        <p14:creationId xmlns:p14="http://schemas.microsoft.com/office/powerpoint/2010/main" val="2427527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i="1" dirty="0" smtClean="0"/>
              <a:t>Hydrilla </a:t>
            </a:r>
            <a:r>
              <a:rPr lang="en-US" i="1" dirty="0" err="1" smtClean="0"/>
              <a:t>verticillata</a:t>
            </a:r>
            <a:endParaRPr lang="en-US" i="1" dirty="0"/>
          </a:p>
        </p:txBody>
      </p:sp>
      <p:pic>
        <p:nvPicPr>
          <p:cNvPr id="7" name="Picture Placeholder 5"/>
          <p:cNvPicPr>
            <a:picLocks noChangeAspect="1"/>
          </p:cNvPicPr>
          <p:nvPr/>
        </p:nvPicPr>
        <p:blipFill>
          <a:blip r:embed="rId3" cstate="print">
            <a:extLst>
              <a:ext uri="{28A0092B-C50C-407E-A947-70E740481C1C}">
                <a14:useLocalDpi xmlns:a14="http://schemas.microsoft.com/office/drawing/2010/main" val="0"/>
              </a:ext>
            </a:extLst>
          </a:blip>
          <a:srcRect l="25000" r="25000"/>
          <a:stretch>
            <a:fillRect/>
          </a:stretch>
        </p:blipFill>
        <p:spPr>
          <a:xfrm>
            <a:off x="4572000" y="95002"/>
            <a:ext cx="4572000" cy="6687868"/>
          </a:xfrm>
          <a:prstGeom prst="rect">
            <a:avLst/>
          </a:prstGeom>
        </p:spPr>
      </p:pic>
      <p:sp>
        <p:nvSpPr>
          <p:cNvPr id="8" name="Text Placeholder 1"/>
          <p:cNvSpPr txBox="1">
            <a:spLocks noGrp="1"/>
          </p:cNvSpPr>
          <p:nvPr>
            <p:ph type="body" sz="quarter" idx="11"/>
          </p:nvPr>
        </p:nvSpPr>
        <p:spPr>
          <a:xfrm>
            <a:off x="521208" y="2130552"/>
            <a:ext cx="3593592" cy="337413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a:t>Highly invasive aquatic plant</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Introduced to Florida in 1950’s</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Spread to 25 states across the U.S.</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Costs millions of dollars in recreational and ecological damage each </a:t>
            </a:r>
            <a:r>
              <a:rPr lang="en-US" dirty="0" smtClean="0"/>
              <a:t>year</a:t>
            </a:r>
            <a:endParaRPr lang="en-US" i="1" dirty="0"/>
          </a:p>
        </p:txBody>
      </p:sp>
      <p:sp>
        <p:nvSpPr>
          <p:cNvPr id="2" name="TextBox 1"/>
          <p:cNvSpPr txBox="1"/>
          <p:nvPr/>
        </p:nvSpPr>
        <p:spPr>
          <a:xfrm>
            <a:off x="4787153" y="6505871"/>
            <a:ext cx="4356847" cy="276999"/>
          </a:xfrm>
          <a:prstGeom prst="rect">
            <a:avLst/>
          </a:prstGeom>
          <a:noFill/>
        </p:spPr>
        <p:txBody>
          <a:bodyPr wrap="square" rtlCol="0">
            <a:spAutoFit/>
          </a:bodyPr>
          <a:lstStyle/>
          <a:p>
            <a:pPr algn="r"/>
            <a:r>
              <a:rPr lang="en-US" sz="1200" dirty="0" smtClean="0">
                <a:solidFill>
                  <a:schemeClr val="bg1"/>
                </a:solidFill>
              </a:rPr>
              <a:t>Image source: SEUS Ecological Forecasting Team II</a:t>
            </a:r>
            <a:endParaRPr lang="en-US" sz="1200" dirty="0">
              <a:solidFill>
                <a:schemeClr val="bg1"/>
              </a:solidFill>
            </a:endParaRPr>
          </a:p>
        </p:txBody>
      </p:sp>
    </p:spTree>
    <p:extLst>
      <p:ext uri="{BB962C8B-B14F-4D97-AF65-F5344CB8AC3E}">
        <p14:creationId xmlns:p14="http://schemas.microsoft.com/office/powerpoint/2010/main" val="901479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Community Concerns</a:t>
            </a:r>
          </a:p>
        </p:txBody>
      </p:sp>
      <p:sp>
        <p:nvSpPr>
          <p:cNvPr id="6" name="Text Placeholder 1"/>
          <p:cNvSpPr txBox="1">
            <a:spLocks noGrp="1"/>
          </p:cNvSpPr>
          <p:nvPr>
            <p:ph type="body" sz="quarter" idx="11"/>
          </p:nvPr>
        </p:nvSpPr>
        <p:spPr>
          <a:xfrm>
            <a:off x="521208" y="2130552"/>
            <a:ext cx="3593592" cy="33741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a:t>Displaces native vegetation</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Inhibits recreational use</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Obstructs water withdrawal in reservoirs</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Harbors toxic cyanobacteria which endangers wildlife</a:t>
            </a:r>
          </a:p>
        </p:txBody>
      </p:sp>
      <p:pic>
        <p:nvPicPr>
          <p:cNvPr id="7" name="Picture 2" descr="C:\Users\bpage\Downloads\coot raft on hydrilla 1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050" y="3276598"/>
            <a:ext cx="4552949" cy="34993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bpage\Downloads\Coot Bsypt 11-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050" y="105508"/>
            <a:ext cx="4552950" cy="317109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p:cNvSpPr txBox="1">
            <a:spLocks/>
          </p:cNvSpPr>
          <p:nvPr/>
        </p:nvSpPr>
        <p:spPr>
          <a:xfrm>
            <a:off x="6321300" y="6543231"/>
            <a:ext cx="3076575" cy="3147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a:t>
            </a:r>
            <a:r>
              <a:rPr lang="en-US" dirty="0" smtClean="0">
                <a:solidFill>
                  <a:schemeClr val="bg1"/>
                </a:solidFill>
              </a:rPr>
              <a:t>mage Credit: </a:t>
            </a:r>
            <a:r>
              <a:rPr lang="en-US" dirty="0" err="1" smtClean="0">
                <a:solidFill>
                  <a:schemeClr val="bg1"/>
                </a:solidFill>
              </a:rPr>
              <a:t>Brigette</a:t>
            </a:r>
            <a:r>
              <a:rPr lang="en-US" dirty="0" smtClean="0">
                <a:solidFill>
                  <a:schemeClr val="bg1"/>
                </a:solidFill>
              </a:rPr>
              <a:t> Nelson Haram</a:t>
            </a:r>
            <a:endParaRPr lang="en-US" dirty="0">
              <a:solidFill>
                <a:schemeClr val="bg1"/>
              </a:solidFill>
            </a:endParaRPr>
          </a:p>
        </p:txBody>
      </p:sp>
    </p:spTree>
    <p:extLst>
      <p:ext uri="{BB962C8B-B14F-4D97-AF65-F5344CB8AC3E}">
        <p14:creationId xmlns:p14="http://schemas.microsoft.com/office/powerpoint/2010/main" val="1089975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005840"/>
            <a:ext cx="8142732" cy="5303520"/>
          </a:xfrm>
        </p:spPr>
        <p:txBody>
          <a:bodyPr>
            <a:noAutofit/>
          </a:bodyPr>
          <a:lstStyle/>
          <a:p>
            <a:pPr fontAlgn="base"/>
            <a:endParaRPr lang="en-US" sz="3200" b="1" dirty="0" smtClean="0">
              <a:solidFill>
                <a:schemeClr val="accent1">
                  <a:lumMod val="75000"/>
                </a:schemeClr>
              </a:solidFill>
            </a:endParaRPr>
          </a:p>
          <a:p>
            <a:pPr fontAlgn="base"/>
            <a:r>
              <a:rPr lang="en-US" sz="3200" b="1" dirty="0" smtClean="0">
                <a:solidFill>
                  <a:schemeClr val="accent1">
                    <a:lumMod val="75000"/>
                  </a:schemeClr>
                </a:solidFill>
              </a:rPr>
              <a:t>Characterize</a:t>
            </a:r>
            <a:r>
              <a:rPr lang="en-US" dirty="0" smtClean="0"/>
              <a:t> </a:t>
            </a:r>
            <a:r>
              <a:rPr lang="en-US" dirty="0"/>
              <a:t>the seasonal patterns of </a:t>
            </a:r>
            <a:r>
              <a:rPr lang="en-US" i="1" dirty="0" err="1"/>
              <a:t>Hydrilla</a:t>
            </a:r>
            <a:r>
              <a:rPr lang="en-US" i="1" dirty="0"/>
              <a:t> </a:t>
            </a:r>
            <a:r>
              <a:rPr lang="en-US" dirty="0" smtClean="0"/>
              <a:t>distribution</a:t>
            </a:r>
          </a:p>
          <a:p>
            <a:pPr fontAlgn="base"/>
            <a:r>
              <a:rPr lang="en-US" dirty="0" smtClean="0"/>
              <a:t> </a:t>
            </a:r>
          </a:p>
          <a:p>
            <a:pPr fontAlgn="base"/>
            <a:r>
              <a:rPr lang="en-US" sz="3200" b="1" dirty="0" smtClean="0">
                <a:solidFill>
                  <a:schemeClr val="accent1">
                    <a:lumMod val="75000"/>
                  </a:schemeClr>
                </a:solidFill>
              </a:rPr>
              <a:t>Quantify</a:t>
            </a:r>
            <a:r>
              <a:rPr lang="en-US" dirty="0" smtClean="0"/>
              <a:t> </a:t>
            </a:r>
            <a:r>
              <a:rPr lang="en-US" dirty="0"/>
              <a:t>total area covered by </a:t>
            </a:r>
            <a:r>
              <a:rPr lang="en-US" dirty="0" smtClean="0"/>
              <a:t>topped-out/surface floating vegetation</a:t>
            </a:r>
          </a:p>
          <a:p>
            <a:pPr fontAlgn="base"/>
            <a:endParaRPr lang="en-US" dirty="0" smtClean="0"/>
          </a:p>
          <a:p>
            <a:pPr fontAlgn="base"/>
            <a:r>
              <a:rPr lang="en-US" sz="3200" b="1" dirty="0" smtClean="0">
                <a:solidFill>
                  <a:schemeClr val="accent1">
                    <a:lumMod val="75000"/>
                  </a:schemeClr>
                </a:solidFill>
              </a:rPr>
              <a:t>Synthesize</a:t>
            </a:r>
            <a:r>
              <a:rPr lang="en-US" dirty="0"/>
              <a:t> </a:t>
            </a:r>
            <a:r>
              <a:rPr lang="en-US" dirty="0" smtClean="0"/>
              <a:t>these data to create a </a:t>
            </a:r>
            <a:r>
              <a:rPr lang="en-US" dirty="0"/>
              <a:t>predictive model to forecast future growth of </a:t>
            </a:r>
            <a:r>
              <a:rPr lang="en-US" i="1" dirty="0"/>
              <a:t>Hydrilla</a:t>
            </a:r>
            <a:endParaRPr lang="en-US" dirty="0"/>
          </a:p>
          <a:p>
            <a:endParaRPr lang="en-US" dirty="0"/>
          </a:p>
        </p:txBody>
      </p:sp>
      <p:sp>
        <p:nvSpPr>
          <p:cNvPr id="3" name="Text Placeholder 2"/>
          <p:cNvSpPr>
            <a:spLocks noGrp="1"/>
          </p:cNvSpPr>
          <p:nvPr>
            <p:ph type="body" sz="quarter" idx="10"/>
          </p:nvPr>
        </p:nvSpPr>
        <p:spPr>
          <a:xfrm>
            <a:off x="3027045" y="320040"/>
            <a:ext cx="3566160" cy="685800"/>
          </a:xfrm>
        </p:spPr>
        <p:txBody>
          <a:bodyPr/>
          <a:lstStyle/>
          <a:p>
            <a:r>
              <a:rPr lang="en-US" dirty="0" smtClean="0"/>
              <a:t>Objectives</a:t>
            </a:r>
            <a:endParaRPr lang="en-US" dirty="0"/>
          </a:p>
        </p:txBody>
      </p:sp>
    </p:spTree>
    <p:extLst>
      <p:ext uri="{BB962C8B-B14F-4D97-AF65-F5344CB8AC3E}">
        <p14:creationId xmlns:p14="http://schemas.microsoft.com/office/powerpoint/2010/main" val="96255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Shape 131"/>
          <p:cNvSpPr txBox="1">
            <a:spLocks noGrp="1"/>
          </p:cNvSpPr>
          <p:nvPr>
            <p:ph type="body" idx="4294967295"/>
          </p:nvPr>
        </p:nvSpPr>
        <p:spPr>
          <a:xfrm>
            <a:off x="2554410" y="290473"/>
            <a:ext cx="4035177" cy="68156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baseline="0" dirty="0">
                <a:solidFill>
                  <a:schemeClr val="accent1"/>
                </a:solidFill>
                <a:latin typeface="Century Gothic"/>
                <a:ea typeface="Century Gothic"/>
                <a:cs typeface="Century Gothic"/>
                <a:sym typeface="Century Gothic"/>
              </a:rPr>
              <a:t>Study Areas</a:t>
            </a:r>
          </a:p>
        </p:txBody>
      </p:sp>
      <p:sp>
        <p:nvSpPr>
          <p:cNvPr id="32" name="Shape 21"/>
          <p:cNvSpPr txBox="1"/>
          <p:nvPr/>
        </p:nvSpPr>
        <p:spPr>
          <a:xfrm>
            <a:off x="2663533" y="3525227"/>
            <a:ext cx="8229600" cy="283464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33" name="Shape 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43621" y="1712396"/>
            <a:ext cx="5056757" cy="4464621"/>
          </a:xfrm>
          <a:prstGeom prst="rect">
            <a:avLst/>
          </a:prstGeom>
          <a:noFill/>
          <a:ln w="12700" cap="flat" cmpd="sng">
            <a:noFill/>
            <a:prstDash val="solid"/>
            <a:round/>
            <a:headEnd type="none" w="med" len="med"/>
            <a:tailEnd type="none" w="med" len="med"/>
          </a:ln>
        </p:spPr>
      </p:pic>
      <p:pic>
        <p:nvPicPr>
          <p:cNvPr id="34" name="Shape 67"/>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6778333" y="888784"/>
            <a:ext cx="2128496" cy="2754525"/>
          </a:xfrm>
          <a:prstGeom prst="rect">
            <a:avLst/>
          </a:prstGeom>
          <a:noFill/>
          <a:ln w="25400" cap="flat" cmpd="sng">
            <a:noFill/>
            <a:prstDash val="solid"/>
            <a:round/>
            <a:headEnd type="none" w="med" len="med"/>
            <a:tailEnd type="none" w="med" len="med"/>
          </a:ln>
        </p:spPr>
      </p:pic>
      <p:grpSp>
        <p:nvGrpSpPr>
          <p:cNvPr id="35" name="Group 34"/>
          <p:cNvGrpSpPr/>
          <p:nvPr/>
        </p:nvGrpSpPr>
        <p:grpSpPr>
          <a:xfrm>
            <a:off x="6611829" y="4398403"/>
            <a:ext cx="2398107" cy="1933057"/>
            <a:chOff x="23007713" y="14304403"/>
            <a:chExt cx="2398107" cy="1933057"/>
          </a:xfrm>
        </p:grpSpPr>
        <p:pic>
          <p:nvPicPr>
            <p:cNvPr id="42" name="Shape 66"/>
            <p:cNvPicPr preferRelativeResize="0"/>
            <p:nvPr/>
          </p:nvPicPr>
          <p:blipFill rotWithShape="1">
            <a:blip r:embed="rId5" cstate="screen">
              <a:extLst>
                <a:ext uri="{28A0092B-C50C-407E-A947-70E740481C1C}">
                  <a14:useLocalDpi xmlns:a14="http://schemas.microsoft.com/office/drawing/2010/main"/>
                </a:ext>
              </a:extLst>
            </a:blip>
            <a:srcRect r="-404"/>
            <a:stretch/>
          </p:blipFill>
          <p:spPr>
            <a:xfrm>
              <a:off x="23007713" y="14304403"/>
              <a:ext cx="2341073" cy="1933057"/>
            </a:xfrm>
            <a:prstGeom prst="rect">
              <a:avLst/>
            </a:prstGeom>
            <a:noFill/>
            <a:ln w="25400" cap="flat" cmpd="sng">
              <a:noFill/>
              <a:prstDash val="solid"/>
              <a:round/>
              <a:headEnd type="none" w="med" len="med"/>
              <a:tailEnd type="none" w="med" len="med"/>
            </a:ln>
          </p:spPr>
        </p:pic>
        <p:sp>
          <p:nvSpPr>
            <p:cNvPr id="43" name="Shape 68"/>
            <p:cNvSpPr txBox="1"/>
            <p:nvPr/>
          </p:nvSpPr>
          <p:spPr>
            <a:xfrm>
              <a:off x="23071110" y="14304403"/>
              <a:ext cx="2334710" cy="612757"/>
            </a:xfrm>
            <a:prstGeom prst="rect">
              <a:avLst/>
            </a:prstGeom>
            <a:noFill/>
            <a:ln>
              <a:noFill/>
            </a:ln>
          </p:spPr>
          <p:txBody>
            <a:bodyPr lIns="91425" tIns="45700" rIns="91425" bIns="45700" anchor="t" anchorCtr="0">
              <a:noAutofit/>
            </a:bodyPr>
            <a:lstStyle/>
            <a:p>
              <a:pPr>
                <a:buClr>
                  <a:schemeClr val="lt1"/>
                </a:buClr>
                <a:buSzPct val="25000"/>
              </a:pPr>
              <a:r>
                <a:rPr lang="en-US" sz="2000" b="1" dirty="0">
                  <a:solidFill>
                    <a:schemeClr val="lt1"/>
                  </a:solidFill>
                  <a:latin typeface="Century Gothic "/>
                </a:rPr>
                <a:t>Lake Seminole</a:t>
              </a:r>
            </a:p>
          </p:txBody>
        </p:sp>
      </p:grpSp>
      <p:sp>
        <p:nvSpPr>
          <p:cNvPr id="36" name="Shape 69"/>
          <p:cNvSpPr txBox="1"/>
          <p:nvPr/>
        </p:nvSpPr>
        <p:spPr>
          <a:xfrm>
            <a:off x="6806154" y="3233259"/>
            <a:ext cx="2146748" cy="634328"/>
          </a:xfrm>
          <a:prstGeom prst="rect">
            <a:avLst/>
          </a:prstGeom>
          <a:noFill/>
          <a:ln>
            <a:noFill/>
          </a:ln>
        </p:spPr>
        <p:txBody>
          <a:bodyPr lIns="91425" tIns="45700" rIns="91425" bIns="45700" anchor="t" anchorCtr="0">
            <a:noAutofit/>
          </a:bodyPr>
          <a:lstStyle/>
          <a:p>
            <a:pPr marL="0" lvl="0" indent="0">
              <a:buClr>
                <a:schemeClr val="lt1"/>
              </a:buClr>
              <a:buSzPct val="25000"/>
            </a:pPr>
            <a:r>
              <a:rPr lang="en-US" sz="2000" b="1" dirty="0">
                <a:solidFill>
                  <a:schemeClr val="lt1"/>
                </a:solidFill>
                <a:latin typeface="Century Gothic "/>
              </a:rPr>
              <a:t>Lake Thurmond</a:t>
            </a:r>
          </a:p>
        </p:txBody>
      </p:sp>
      <p:grpSp>
        <p:nvGrpSpPr>
          <p:cNvPr id="37" name="Group 36"/>
          <p:cNvGrpSpPr/>
          <p:nvPr/>
        </p:nvGrpSpPr>
        <p:grpSpPr>
          <a:xfrm>
            <a:off x="44257" y="706976"/>
            <a:ext cx="2619276" cy="3346355"/>
            <a:chOff x="16065017" y="10109317"/>
            <a:chExt cx="2619276" cy="3346355"/>
          </a:xfrm>
        </p:grpSpPr>
        <p:pic>
          <p:nvPicPr>
            <p:cNvPr id="38" name="Shape 71"/>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16065017" y="10109317"/>
              <a:ext cx="2535850" cy="3281688"/>
            </a:xfrm>
            <a:prstGeom prst="rect">
              <a:avLst/>
            </a:prstGeom>
            <a:noFill/>
            <a:ln w="25400" cap="flat" cmpd="sng">
              <a:noFill/>
              <a:prstDash val="solid"/>
              <a:round/>
              <a:headEnd type="none" w="med" len="med"/>
              <a:tailEnd type="none" w="med" len="med"/>
            </a:ln>
          </p:spPr>
        </p:pic>
        <p:sp>
          <p:nvSpPr>
            <p:cNvPr id="39" name="Shape 72"/>
            <p:cNvSpPr txBox="1"/>
            <p:nvPr/>
          </p:nvSpPr>
          <p:spPr>
            <a:xfrm>
              <a:off x="16741423" y="10228550"/>
              <a:ext cx="1942870" cy="4647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000" b="1" i="0" u="none" strike="noStrike" cap="none" baseline="0" dirty="0">
                  <a:solidFill>
                    <a:schemeClr val="lt1"/>
                  </a:solidFill>
                  <a:latin typeface="Century Gothic "/>
                  <a:sym typeface="Arial"/>
                  <a:rtl val="0"/>
                </a:rPr>
                <a:t>Lake Harding</a:t>
              </a:r>
            </a:p>
          </p:txBody>
        </p:sp>
        <p:sp>
          <p:nvSpPr>
            <p:cNvPr id="40" name="Shape 73"/>
            <p:cNvSpPr txBox="1"/>
            <p:nvPr/>
          </p:nvSpPr>
          <p:spPr>
            <a:xfrm>
              <a:off x="17154782" y="11395108"/>
              <a:ext cx="1529166" cy="4647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000" b="1" i="0" u="none" strike="noStrike" cap="none" baseline="0" dirty="0">
                  <a:solidFill>
                    <a:schemeClr val="lt1"/>
                  </a:solidFill>
                  <a:latin typeface="Century Gothic "/>
                  <a:sym typeface="Arial"/>
                  <a:rtl val="0"/>
                </a:rPr>
                <a:t>Goat Rock</a:t>
              </a:r>
            </a:p>
          </p:txBody>
        </p:sp>
        <p:sp>
          <p:nvSpPr>
            <p:cNvPr id="41" name="Shape 74"/>
            <p:cNvSpPr txBox="1"/>
            <p:nvPr/>
          </p:nvSpPr>
          <p:spPr>
            <a:xfrm>
              <a:off x="16329227" y="12852879"/>
              <a:ext cx="1923083" cy="602793"/>
            </a:xfrm>
            <a:prstGeom prst="rect">
              <a:avLst/>
            </a:prstGeom>
            <a:noFill/>
            <a:ln>
              <a:noFill/>
            </a:ln>
          </p:spPr>
          <p:txBody>
            <a:bodyPr lIns="91425" tIns="45700" rIns="91425" bIns="45700" anchor="t" anchorCtr="0">
              <a:noAutofit/>
            </a:bodyPr>
            <a:lstStyle/>
            <a:p>
              <a:pPr>
                <a:buClr>
                  <a:schemeClr val="lt1"/>
                </a:buClr>
                <a:buSzPct val="25000"/>
              </a:pPr>
              <a:r>
                <a:rPr lang="en-US" sz="2000" b="1" dirty="0">
                  <a:solidFill>
                    <a:schemeClr val="lt1"/>
                  </a:solidFill>
                  <a:latin typeface="Century Gothic "/>
                </a:rPr>
                <a:t>Lake Oliver</a:t>
              </a:r>
            </a:p>
          </p:txBody>
        </p:sp>
      </p:grpSp>
      <p:sp>
        <p:nvSpPr>
          <p:cNvPr id="2" name="Rectangle 1"/>
          <p:cNvSpPr/>
          <p:nvPr/>
        </p:nvSpPr>
        <p:spPr>
          <a:xfrm>
            <a:off x="2043621" y="6310757"/>
            <a:ext cx="4511171" cy="400110"/>
          </a:xfrm>
          <a:prstGeom prst="rect">
            <a:avLst/>
          </a:prstGeom>
        </p:spPr>
        <p:txBody>
          <a:bodyPr wrap="none">
            <a:spAutoFit/>
          </a:bodyPr>
          <a:lstStyle/>
          <a:p>
            <a:pPr>
              <a:spcBef>
                <a:spcPts val="200"/>
              </a:spcBef>
              <a:buClr>
                <a:srgbClr val="2E8652"/>
              </a:buClr>
            </a:pPr>
            <a:r>
              <a:rPr lang="en-US" sz="2000" b="1" kern="1200" dirty="0">
                <a:solidFill>
                  <a:schemeClr val="accent1">
                    <a:lumMod val="75000"/>
                  </a:schemeClr>
                </a:solidFill>
                <a:latin typeface="Century Gothic"/>
                <a:sym typeface="Century Gothic"/>
              </a:rPr>
              <a:t>Study Period:</a:t>
            </a:r>
            <a:r>
              <a:rPr lang="en-US" sz="2000" kern="1200" dirty="0">
                <a:solidFill>
                  <a:schemeClr val="accent1">
                    <a:lumMod val="75000"/>
                  </a:schemeClr>
                </a:solidFill>
                <a:latin typeface="Century Gothic"/>
                <a:sym typeface="Century Gothic"/>
              </a:rPr>
              <a:t> </a:t>
            </a:r>
            <a:r>
              <a:rPr lang="en-US" sz="2000" kern="1200" dirty="0" smtClean="0">
                <a:solidFill>
                  <a:schemeClr val="accent1">
                    <a:lumMod val="75000"/>
                  </a:schemeClr>
                </a:solidFill>
                <a:latin typeface="Century Gothic"/>
                <a:sym typeface="Century Gothic"/>
              </a:rPr>
              <a:t>Oct. 2013 – Oct. 2015</a:t>
            </a:r>
            <a:endParaRPr lang="en-US" sz="2000" kern="1200" dirty="0">
              <a:solidFill>
                <a:schemeClr val="accent1">
                  <a:lumMod val="75000"/>
                </a:schemeClr>
              </a:solidFill>
              <a:latin typeface="Century Gothic"/>
              <a:sym typeface="Century Gothic"/>
            </a:endParaRPr>
          </a:p>
        </p:txBody>
      </p:sp>
      <p:sp>
        <p:nvSpPr>
          <p:cNvPr id="3" name="TextBox 2"/>
          <p:cNvSpPr txBox="1"/>
          <p:nvPr/>
        </p:nvSpPr>
        <p:spPr>
          <a:xfrm>
            <a:off x="180242" y="4053331"/>
            <a:ext cx="1778696" cy="707886"/>
          </a:xfrm>
          <a:prstGeom prst="rect">
            <a:avLst/>
          </a:prstGeom>
          <a:noFill/>
        </p:spPr>
        <p:txBody>
          <a:bodyPr wrap="square" rtlCol="0">
            <a:spAutoFit/>
          </a:bodyPr>
          <a:lstStyle/>
          <a:p>
            <a:pPr algn="ctr"/>
            <a:r>
              <a:rPr lang="en-US" sz="2000" b="1" dirty="0" smtClean="0">
                <a:solidFill>
                  <a:schemeClr val="accent1">
                    <a:lumMod val="75000"/>
                  </a:schemeClr>
                </a:solidFill>
              </a:rPr>
              <a:t>Georgia Power</a:t>
            </a:r>
            <a:endParaRPr lang="en-US" sz="2000" b="1" dirty="0">
              <a:solidFill>
                <a:schemeClr val="accent1">
                  <a:lumMod val="75000"/>
                </a:schemeClr>
              </a:solidFill>
            </a:endParaRPr>
          </a:p>
        </p:txBody>
      </p:sp>
      <p:sp>
        <p:nvSpPr>
          <p:cNvPr id="17" name="TextBox 16"/>
          <p:cNvSpPr txBox="1"/>
          <p:nvPr/>
        </p:nvSpPr>
        <p:spPr>
          <a:xfrm>
            <a:off x="7442599" y="3803998"/>
            <a:ext cx="1392933" cy="400110"/>
          </a:xfrm>
          <a:prstGeom prst="rect">
            <a:avLst/>
          </a:prstGeom>
          <a:noFill/>
        </p:spPr>
        <p:txBody>
          <a:bodyPr wrap="square" rtlCol="0">
            <a:spAutoFit/>
          </a:bodyPr>
          <a:lstStyle/>
          <a:p>
            <a:r>
              <a:rPr lang="en-US" sz="2000" b="1" dirty="0" smtClean="0">
                <a:solidFill>
                  <a:schemeClr val="accent1">
                    <a:lumMod val="75000"/>
                  </a:schemeClr>
                </a:solidFill>
              </a:rPr>
              <a:t>US ACE</a:t>
            </a:r>
            <a:endParaRPr lang="en-US" sz="2000" b="1" dirty="0">
              <a:solidFill>
                <a:schemeClr val="accent1">
                  <a:lumMod val="75000"/>
                </a:schemeClr>
              </a:solidFill>
            </a:endParaRPr>
          </a:p>
        </p:txBody>
      </p:sp>
    </p:spTree>
    <p:extLst>
      <p:ext uri="{BB962C8B-B14F-4D97-AF65-F5344CB8AC3E}">
        <p14:creationId xmlns:p14="http://schemas.microsoft.com/office/powerpoint/2010/main" val="196344354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anim calcmode="lin" valueType="num">
                                      <p:cBhvr>
                                        <p:cTn id="8" dur="250" fill="hold"/>
                                        <p:tgtEl>
                                          <p:spTgt spid="37"/>
                                        </p:tgtEl>
                                        <p:attrNameLst>
                                          <p:attrName>ppt_x</p:attrName>
                                        </p:attrNameLst>
                                      </p:cBhvr>
                                      <p:tavLst>
                                        <p:tav tm="0">
                                          <p:val>
                                            <p:strVal val="#ppt_x"/>
                                          </p:val>
                                        </p:tav>
                                        <p:tav tm="100000">
                                          <p:val>
                                            <p:strVal val="#ppt_x"/>
                                          </p:val>
                                        </p:tav>
                                      </p:tavLst>
                                    </p:anim>
                                    <p:anim calcmode="lin" valueType="num">
                                      <p:cBhvr>
                                        <p:cTn id="9" dur="2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anim calcmode="lin" valueType="num">
                                      <p:cBhvr>
                                        <p:cTn id="15" dur="250" fill="hold"/>
                                        <p:tgtEl>
                                          <p:spTgt spid="3"/>
                                        </p:tgtEl>
                                        <p:attrNameLst>
                                          <p:attrName>ppt_x</p:attrName>
                                        </p:attrNameLst>
                                      </p:cBhvr>
                                      <p:tavLst>
                                        <p:tav tm="0">
                                          <p:val>
                                            <p:strVal val="#ppt_x"/>
                                          </p:val>
                                        </p:tav>
                                        <p:tav tm="100000">
                                          <p:val>
                                            <p:strVal val="#ppt_x"/>
                                          </p:val>
                                        </p:tav>
                                      </p:tavLst>
                                    </p:anim>
                                    <p:anim calcmode="lin" valueType="num">
                                      <p:cBhvr>
                                        <p:cTn id="16"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250"/>
                                        <p:tgtEl>
                                          <p:spTgt spid="34"/>
                                        </p:tgtEl>
                                      </p:cBhvr>
                                    </p:animEffect>
                                    <p:anim calcmode="lin" valueType="num">
                                      <p:cBhvr>
                                        <p:cTn id="22" dur="250" fill="hold"/>
                                        <p:tgtEl>
                                          <p:spTgt spid="34"/>
                                        </p:tgtEl>
                                        <p:attrNameLst>
                                          <p:attrName>ppt_x</p:attrName>
                                        </p:attrNameLst>
                                      </p:cBhvr>
                                      <p:tavLst>
                                        <p:tav tm="0">
                                          <p:val>
                                            <p:strVal val="#ppt_x"/>
                                          </p:val>
                                        </p:tav>
                                        <p:tav tm="100000">
                                          <p:val>
                                            <p:strVal val="#ppt_x"/>
                                          </p:val>
                                        </p:tav>
                                      </p:tavLst>
                                    </p:anim>
                                    <p:anim calcmode="lin" valueType="num">
                                      <p:cBhvr>
                                        <p:cTn id="23" dur="25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250"/>
                                        <p:tgtEl>
                                          <p:spTgt spid="36"/>
                                        </p:tgtEl>
                                      </p:cBhvr>
                                    </p:animEffect>
                                    <p:anim calcmode="lin" valueType="num">
                                      <p:cBhvr>
                                        <p:cTn id="27" dur="250" fill="hold"/>
                                        <p:tgtEl>
                                          <p:spTgt spid="36"/>
                                        </p:tgtEl>
                                        <p:attrNameLst>
                                          <p:attrName>ppt_x</p:attrName>
                                        </p:attrNameLst>
                                      </p:cBhvr>
                                      <p:tavLst>
                                        <p:tav tm="0">
                                          <p:val>
                                            <p:strVal val="#ppt_x"/>
                                          </p:val>
                                        </p:tav>
                                        <p:tav tm="100000">
                                          <p:val>
                                            <p:strVal val="#ppt_x"/>
                                          </p:val>
                                        </p:tav>
                                      </p:tavLst>
                                    </p:anim>
                                    <p:anim calcmode="lin" valueType="num">
                                      <p:cBhvr>
                                        <p:cTn id="28" dur="2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250"/>
                                        <p:tgtEl>
                                          <p:spTgt spid="35"/>
                                        </p:tgtEl>
                                      </p:cBhvr>
                                    </p:animEffect>
                                    <p:anim calcmode="lin" valueType="num">
                                      <p:cBhvr>
                                        <p:cTn id="34" dur="250" fill="hold"/>
                                        <p:tgtEl>
                                          <p:spTgt spid="35"/>
                                        </p:tgtEl>
                                        <p:attrNameLst>
                                          <p:attrName>ppt_x</p:attrName>
                                        </p:attrNameLst>
                                      </p:cBhvr>
                                      <p:tavLst>
                                        <p:tav tm="0">
                                          <p:val>
                                            <p:strVal val="#ppt_x"/>
                                          </p:val>
                                        </p:tav>
                                        <p:tav tm="100000">
                                          <p:val>
                                            <p:strVal val="#ppt_x"/>
                                          </p:val>
                                        </p:tav>
                                      </p:tavLst>
                                    </p:anim>
                                    <p:anim calcmode="lin" valueType="num">
                                      <p:cBhvr>
                                        <p:cTn id="35" dur="25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anim calcmode="lin" valueType="num">
                                      <p:cBhvr>
                                        <p:cTn id="41" dur="250" fill="hold"/>
                                        <p:tgtEl>
                                          <p:spTgt spid="17"/>
                                        </p:tgtEl>
                                        <p:attrNameLst>
                                          <p:attrName>ppt_x</p:attrName>
                                        </p:attrNameLst>
                                      </p:cBhvr>
                                      <p:tavLst>
                                        <p:tav tm="0">
                                          <p:val>
                                            <p:strVal val="#ppt_x"/>
                                          </p:val>
                                        </p:tav>
                                        <p:tav tm="100000">
                                          <p:val>
                                            <p:strVal val="#ppt_x"/>
                                          </p:val>
                                        </p:tav>
                                      </p:tavLst>
                                    </p:anim>
                                    <p:anim calcmode="lin" valueType="num">
                                      <p:cBhvr>
                                        <p:cTn id="42"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250"/>
                                        <p:tgtEl>
                                          <p:spTgt spid="2"/>
                                        </p:tgtEl>
                                      </p:cBhvr>
                                    </p:animEffect>
                                    <p:anim calcmode="lin" valueType="num">
                                      <p:cBhvr>
                                        <p:cTn id="48" dur="250" fill="hold"/>
                                        <p:tgtEl>
                                          <p:spTgt spid="2"/>
                                        </p:tgtEl>
                                        <p:attrNameLst>
                                          <p:attrName>ppt_x</p:attrName>
                                        </p:attrNameLst>
                                      </p:cBhvr>
                                      <p:tavLst>
                                        <p:tav tm="0">
                                          <p:val>
                                            <p:strVal val="#ppt_x"/>
                                          </p:val>
                                        </p:tav>
                                        <p:tav tm="100000">
                                          <p:val>
                                            <p:strVal val="#ppt_x"/>
                                          </p:val>
                                        </p:tav>
                                      </p:tavLst>
                                    </p:anim>
                                    <p:anim calcmode="lin" valueType="num">
                                      <p:cBhvr>
                                        <p:cTn id="4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p:bldP spid="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EOS Data</a:t>
            </a:r>
            <a:endParaRPr lang="en-US" dirty="0"/>
          </a:p>
        </p:txBody>
      </p:sp>
      <p:sp>
        <p:nvSpPr>
          <p:cNvPr id="5" name="Text Placeholder 4"/>
          <p:cNvSpPr>
            <a:spLocks noGrp="1"/>
          </p:cNvSpPr>
          <p:nvPr>
            <p:ph type="body" sz="quarter" idx="13"/>
          </p:nvPr>
        </p:nvSpPr>
        <p:spPr>
          <a:xfrm>
            <a:off x="6981059" y="5648960"/>
            <a:ext cx="1993392" cy="274320"/>
          </a:xfrm>
        </p:spPr>
        <p:txBody>
          <a:bodyPr/>
          <a:lstStyle/>
          <a:p>
            <a:pPr algn="ctr"/>
            <a:r>
              <a:rPr lang="en-US" dirty="0" smtClean="0"/>
              <a:t>Image Credit: NASA</a:t>
            </a:r>
            <a:endParaRPr lang="en-US" dirty="0"/>
          </a:p>
        </p:txBody>
      </p:sp>
      <p:sp>
        <p:nvSpPr>
          <p:cNvPr id="6" name="Text Placeholder 1"/>
          <p:cNvSpPr txBox="1">
            <a:spLocks noGrp="1"/>
          </p:cNvSpPr>
          <p:nvPr>
            <p:ph type="body" sz="quarter" idx="11"/>
          </p:nvPr>
        </p:nvSpPr>
        <p:spPr>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a:t>Landsat 8 Operational Land Imager (OLI</a:t>
            </a:r>
            <a:r>
              <a:rPr lang="en-US" dirty="0" smtClean="0"/>
              <a:t>)</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9-band </a:t>
            </a:r>
            <a:r>
              <a:rPr lang="en-US" dirty="0" err="1"/>
              <a:t>pushbroom</a:t>
            </a:r>
            <a:r>
              <a:rPr lang="en-US" dirty="0"/>
              <a:t> </a:t>
            </a:r>
            <a:r>
              <a:rPr lang="en-US" dirty="0" smtClean="0"/>
              <a:t>multispectral sensor</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Temporal resolution of 16 </a:t>
            </a:r>
            <a:r>
              <a:rPr lang="en-US" dirty="0" smtClean="0"/>
              <a:t>days</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Detects light in </a:t>
            </a:r>
            <a:r>
              <a:rPr lang="en-US" dirty="0" smtClean="0"/>
              <a:t>VIS-NIR and SWIR</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i="1" dirty="0"/>
              <a:t>Hydrilla</a:t>
            </a:r>
            <a:r>
              <a:rPr lang="en-US" dirty="0"/>
              <a:t> reflects light most strongly at 710 nm and 765 nm wavelengths</a:t>
            </a:r>
            <a:endParaRPr lang="en-US" i="1" dirty="0"/>
          </a:p>
        </p:txBody>
      </p:sp>
      <p:pic>
        <p:nvPicPr>
          <p:cNvPr id="8" name="Picture 2" descr="C:\Users\bpage\Downloads\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418" y="334545"/>
            <a:ext cx="4560982" cy="27527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418" y="3087270"/>
            <a:ext cx="4054853" cy="3314025"/>
          </a:xfrm>
          <a:prstGeom prst="rect">
            <a:avLst/>
          </a:prstGeom>
        </p:spPr>
      </p:pic>
    </p:spTree>
    <p:extLst>
      <p:ext uri="{BB962C8B-B14F-4D97-AF65-F5344CB8AC3E}">
        <p14:creationId xmlns:p14="http://schemas.microsoft.com/office/powerpoint/2010/main" val="4161563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1776" y="436029"/>
            <a:ext cx="3566160" cy="690067"/>
          </a:xfrm>
        </p:spPr>
        <p:txBody>
          <a:bodyPr/>
          <a:lstStyle/>
          <a:p>
            <a:r>
              <a:rPr lang="en-US" dirty="0" smtClean="0"/>
              <a:t>Methodology </a:t>
            </a:r>
            <a:endParaRPr lang="en-US" dirty="0"/>
          </a:p>
        </p:txBody>
      </p:sp>
      <p:sp>
        <p:nvSpPr>
          <p:cNvPr id="58" name="Rectangle 57"/>
          <p:cNvSpPr/>
          <p:nvPr/>
        </p:nvSpPr>
        <p:spPr>
          <a:xfrm>
            <a:off x="5471788" y="5196943"/>
            <a:ext cx="1707140"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Time Series</a:t>
            </a:r>
            <a:endParaRPr lang="en-US" dirty="0"/>
          </a:p>
        </p:txBody>
      </p:sp>
      <p:sp>
        <p:nvSpPr>
          <p:cNvPr id="59" name="Rectangle 58"/>
          <p:cNvSpPr/>
          <p:nvPr/>
        </p:nvSpPr>
        <p:spPr>
          <a:xfrm>
            <a:off x="3562193" y="5196943"/>
            <a:ext cx="1707140"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NDVI Maps</a:t>
            </a:r>
            <a:endParaRPr lang="en-US" dirty="0"/>
          </a:p>
        </p:txBody>
      </p:sp>
      <p:sp>
        <p:nvSpPr>
          <p:cNvPr id="60" name="Rectangle 59"/>
          <p:cNvSpPr/>
          <p:nvPr/>
        </p:nvSpPr>
        <p:spPr>
          <a:xfrm>
            <a:off x="6965009" y="3793585"/>
            <a:ext cx="1881538"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Forecasting Model</a:t>
            </a:r>
          </a:p>
        </p:txBody>
      </p:sp>
      <p:cxnSp>
        <p:nvCxnSpPr>
          <p:cNvPr id="63" name="Straight Arrow Connector 62"/>
          <p:cNvCxnSpPr>
            <a:stCxn id="58" idx="3"/>
            <a:endCxn id="60" idx="2"/>
          </p:cNvCxnSpPr>
          <p:nvPr/>
        </p:nvCxnSpPr>
        <p:spPr>
          <a:xfrm flipV="1">
            <a:off x="7178928" y="4648065"/>
            <a:ext cx="726850" cy="976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58" idx="1"/>
          </p:cNvCxnSpPr>
          <p:nvPr/>
        </p:nvCxnSpPr>
        <p:spPr>
          <a:xfrm>
            <a:off x="5276804" y="5624183"/>
            <a:ext cx="1949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152037" y="3793585"/>
            <a:ext cx="1376516"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Landsat 8 Data</a:t>
            </a:r>
            <a:endParaRPr lang="en-US" dirty="0"/>
          </a:p>
        </p:txBody>
      </p:sp>
      <p:sp>
        <p:nvSpPr>
          <p:cNvPr id="75" name="Rectangle 74"/>
          <p:cNvSpPr/>
          <p:nvPr/>
        </p:nvSpPr>
        <p:spPr>
          <a:xfrm>
            <a:off x="2046123" y="3793585"/>
            <a:ext cx="1613350"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Atmospheric Correction</a:t>
            </a:r>
            <a:endParaRPr lang="en-US" dirty="0"/>
          </a:p>
        </p:txBody>
      </p:sp>
      <p:cxnSp>
        <p:nvCxnSpPr>
          <p:cNvPr id="83" name="Straight Arrow Connector 82"/>
          <p:cNvCxnSpPr>
            <a:stCxn id="75" idx="2"/>
            <a:endCxn id="59" idx="1"/>
          </p:cNvCxnSpPr>
          <p:nvPr/>
        </p:nvCxnSpPr>
        <p:spPr>
          <a:xfrm>
            <a:off x="2852798" y="4648065"/>
            <a:ext cx="709395" cy="976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73" idx="3"/>
            <a:endCxn id="75" idx="1"/>
          </p:cNvCxnSpPr>
          <p:nvPr/>
        </p:nvCxnSpPr>
        <p:spPr>
          <a:xfrm>
            <a:off x="1528553" y="4220825"/>
            <a:ext cx="5175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4439538" y="2492430"/>
            <a:ext cx="1707140"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Maximum Likelihood Classification</a:t>
            </a:r>
            <a:endParaRPr lang="en-US" dirty="0"/>
          </a:p>
        </p:txBody>
      </p:sp>
      <p:cxnSp>
        <p:nvCxnSpPr>
          <p:cNvPr id="95" name="Straight Arrow Connector 94"/>
          <p:cNvCxnSpPr>
            <a:stCxn id="75" idx="0"/>
            <a:endCxn id="93" idx="1"/>
          </p:cNvCxnSpPr>
          <p:nvPr/>
        </p:nvCxnSpPr>
        <p:spPr>
          <a:xfrm flipV="1">
            <a:off x="2852798" y="2944714"/>
            <a:ext cx="1586740" cy="848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3" idx="3"/>
            <a:endCxn id="60" idx="0"/>
          </p:cNvCxnSpPr>
          <p:nvPr/>
        </p:nvCxnSpPr>
        <p:spPr>
          <a:xfrm>
            <a:off x="6146678" y="2944714"/>
            <a:ext cx="1759100" cy="848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668572" y="4206876"/>
            <a:ext cx="770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439538" y="3793585"/>
            <a:ext cx="1707140" cy="8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VARI</a:t>
            </a:r>
            <a:endParaRPr lang="en-US" dirty="0"/>
          </a:p>
        </p:txBody>
      </p:sp>
      <p:cxnSp>
        <p:nvCxnSpPr>
          <p:cNvPr id="44" name="Straight Arrow Connector 43"/>
          <p:cNvCxnSpPr/>
          <p:nvPr/>
        </p:nvCxnSpPr>
        <p:spPr>
          <a:xfrm>
            <a:off x="6125947" y="4217180"/>
            <a:ext cx="8390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253816" y="1066597"/>
            <a:ext cx="2124947" cy="1013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In-situ </a:t>
            </a:r>
            <a:r>
              <a:rPr lang="en-US" i="1" dirty="0" err="1" smtClean="0"/>
              <a:t>Hydrilla</a:t>
            </a:r>
            <a:r>
              <a:rPr lang="en-US" dirty="0" smtClean="0"/>
              <a:t> Depth Measurements</a:t>
            </a:r>
            <a:endParaRPr lang="en-US" dirty="0"/>
          </a:p>
        </p:txBody>
      </p:sp>
      <p:cxnSp>
        <p:nvCxnSpPr>
          <p:cNvPr id="56" name="Straight Arrow Connector 55"/>
          <p:cNvCxnSpPr/>
          <p:nvPr/>
        </p:nvCxnSpPr>
        <p:spPr>
          <a:xfrm>
            <a:off x="5316289" y="2080164"/>
            <a:ext cx="0" cy="412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473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Atmospheric Correction</a:t>
            </a:r>
            <a:endParaRPr lang="en-US" dirty="0"/>
          </a:p>
        </p:txBody>
      </p:sp>
      <p:pic>
        <p:nvPicPr>
          <p:cNvPr id="1026" name="Picture 2" descr="C:\Users\bpage\Desktop\acol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6" y="106326"/>
            <a:ext cx="4162424" cy="38487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5055" y="3961562"/>
            <a:ext cx="4168945" cy="2535620"/>
          </a:xfrm>
          <a:prstGeom prst="rect">
            <a:avLst/>
          </a:prstGeom>
        </p:spPr>
      </p:pic>
      <p:sp>
        <p:nvSpPr>
          <p:cNvPr id="7" name="Text Placeholder 4"/>
          <p:cNvSpPr txBox="1">
            <a:spLocks/>
          </p:cNvSpPr>
          <p:nvPr/>
        </p:nvSpPr>
        <p:spPr>
          <a:xfrm>
            <a:off x="4975055" y="6519216"/>
            <a:ext cx="4168945" cy="3553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Image Credit: SEUS Ecological Forecasting Team II</a:t>
            </a:r>
            <a:endParaRPr lang="en-US" dirty="0"/>
          </a:p>
        </p:txBody>
      </p:sp>
      <p:sp>
        <p:nvSpPr>
          <p:cNvPr id="8" name="Text Placeholder 1"/>
          <p:cNvSpPr txBox="1">
            <a:spLocks noGrp="1"/>
          </p:cNvSpPr>
          <p:nvPr>
            <p:ph type="body" sz="quarter" idx="11"/>
          </p:nvPr>
        </p:nvSpPr>
        <p:spPr>
          <a:xfrm>
            <a:off x="521208" y="2130552"/>
            <a:ext cx="3593592" cy="33741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1800" dirty="0" smtClean="0"/>
              <a:t>Several </a:t>
            </a:r>
            <a:r>
              <a:rPr lang="en-US" sz="1800" dirty="0"/>
              <a:t>atmospheric correction procedures tested:</a:t>
            </a:r>
          </a:p>
          <a:p>
            <a:pPr marL="1028700" lvl="1" indent="-342900">
              <a:spcBef>
                <a:spcPts val="200"/>
              </a:spcBef>
              <a:buClr>
                <a:schemeClr val="accent1"/>
              </a:buClr>
              <a:buFont typeface="Webdings" panose="05030102010509060703" pitchFamily="18" charset="2"/>
              <a:buChar char="4"/>
            </a:pPr>
            <a:r>
              <a:rPr lang="en-US" sz="1800" dirty="0"/>
              <a:t>ACOLITE (Ruddick, </a:t>
            </a:r>
            <a:r>
              <a:rPr lang="en-US" sz="1800" dirty="0" err="1"/>
              <a:t>Vanhellemont</a:t>
            </a:r>
            <a:r>
              <a:rPr lang="en-US" sz="1800" dirty="0"/>
              <a:t>, 2015</a:t>
            </a:r>
            <a:r>
              <a:rPr lang="en-US" sz="1800" dirty="0" smtClean="0"/>
              <a:t>)</a:t>
            </a:r>
          </a:p>
          <a:p>
            <a:pPr lvl="1" indent="0">
              <a:spcBef>
                <a:spcPts val="200"/>
              </a:spcBef>
              <a:buClr>
                <a:schemeClr val="accent1"/>
              </a:buClr>
              <a:buNone/>
            </a:pPr>
            <a:endParaRPr lang="en-US" sz="1800" dirty="0"/>
          </a:p>
          <a:p>
            <a:pPr marL="1028700" lvl="1" indent="-342900">
              <a:spcBef>
                <a:spcPts val="200"/>
              </a:spcBef>
              <a:buClr>
                <a:schemeClr val="accent1"/>
              </a:buClr>
              <a:buFont typeface="Webdings" panose="05030102010509060703" pitchFamily="18" charset="2"/>
              <a:buChar char="4"/>
            </a:pPr>
            <a:r>
              <a:rPr lang="en-US" sz="1800" dirty="0" smtClean="0"/>
              <a:t>Vicarious Calibration (Dash/Mishra 2012) new code</a:t>
            </a:r>
            <a:endParaRPr lang="en-US" sz="1800" dirty="0"/>
          </a:p>
          <a:p>
            <a:pPr lvl="1" indent="0">
              <a:spcBef>
                <a:spcPts val="200"/>
              </a:spcBef>
              <a:buClr>
                <a:schemeClr val="accent1"/>
              </a:buClr>
              <a:buNone/>
            </a:pPr>
            <a:endParaRPr lang="en-US" sz="1800" dirty="0"/>
          </a:p>
          <a:p>
            <a:pPr marL="342900" indent="-342900">
              <a:spcBef>
                <a:spcPts val="200"/>
              </a:spcBef>
              <a:buClr>
                <a:schemeClr val="accent1"/>
              </a:buClr>
              <a:buFont typeface="Webdings" panose="05030102010509060703" pitchFamily="18" charset="2"/>
              <a:buChar char="4"/>
            </a:pPr>
            <a:r>
              <a:rPr lang="en-US" sz="1800" dirty="0"/>
              <a:t>Data processing </a:t>
            </a:r>
            <a:r>
              <a:rPr lang="en-US" sz="1800" dirty="0" smtClean="0"/>
              <a:t>and </a:t>
            </a:r>
            <a:r>
              <a:rPr lang="en-US" sz="1800" dirty="0"/>
              <a:t>analysis </a:t>
            </a:r>
            <a:r>
              <a:rPr lang="en-US" sz="1800" dirty="0" smtClean="0"/>
              <a:t>done for both post-</a:t>
            </a:r>
            <a:r>
              <a:rPr lang="en-US" sz="1800" dirty="0" err="1" smtClean="0"/>
              <a:t>atcorr</a:t>
            </a:r>
            <a:r>
              <a:rPr lang="en-US" sz="1800" dirty="0" smtClean="0"/>
              <a:t>  image datasets</a:t>
            </a:r>
            <a:endParaRPr lang="en-US" sz="1800" dirty="0"/>
          </a:p>
        </p:txBody>
      </p:sp>
    </p:spTree>
    <p:extLst>
      <p:ext uri="{BB962C8B-B14F-4D97-AF65-F5344CB8AC3E}">
        <p14:creationId xmlns:p14="http://schemas.microsoft.com/office/powerpoint/2010/main" val="492337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VARI and VF</a:t>
            </a:r>
            <a:endParaRPr lang="en-US" dirty="0"/>
          </a:p>
        </p:txBody>
      </p:sp>
      <p:sp>
        <p:nvSpPr>
          <p:cNvPr id="6" name="Text Placeholder 1"/>
          <p:cNvSpPr txBox="1">
            <a:spLocks noGrp="1"/>
          </p:cNvSpPr>
          <p:nvPr>
            <p:ph type="body" sz="quarter" idx="11"/>
          </p:nvPr>
        </p:nvSpPr>
        <p:spPr>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Visible Atmospherically Resistant Index (VARI)</a:t>
            </a:r>
            <a:endParaRPr lang="en-US" dirty="0"/>
          </a:p>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Vegetation indices sensitive to vegetation fraction</a:t>
            </a:r>
            <a:endParaRPr lang="en-US" i="1" dirty="0" smtClean="0"/>
          </a:p>
          <a:p>
            <a:pPr marL="342900" indent="-342900">
              <a:spcBef>
                <a:spcPts val="200"/>
              </a:spcBef>
              <a:buClr>
                <a:schemeClr val="accent1"/>
              </a:buClr>
              <a:buFont typeface="Webdings" panose="05030102010509060703" pitchFamily="18" charset="2"/>
              <a:buChar char="4"/>
            </a:pPr>
            <a:endParaRPr lang="en-US" i="1" dirty="0"/>
          </a:p>
          <a:p>
            <a:pPr marL="342900" indent="-342900">
              <a:spcBef>
                <a:spcPts val="200"/>
              </a:spcBef>
              <a:buClr>
                <a:schemeClr val="accent1"/>
              </a:buClr>
              <a:buFont typeface="Webdings" panose="05030102010509060703" pitchFamily="18" charset="2"/>
              <a:buChar char="4"/>
            </a:pPr>
            <a:r>
              <a:rPr lang="en-US" dirty="0" smtClean="0"/>
              <a:t>Can be used to quantify SAV in percentage relative to water column space</a:t>
            </a:r>
          </a:p>
        </p:txBody>
      </p:sp>
      <p:sp>
        <p:nvSpPr>
          <p:cNvPr id="7" name="TextBox 6"/>
          <p:cNvSpPr txBox="1"/>
          <p:nvPr/>
        </p:nvSpPr>
        <p:spPr>
          <a:xfrm>
            <a:off x="4319078" y="1300916"/>
            <a:ext cx="4688731" cy="1754326"/>
          </a:xfrm>
          <a:prstGeom prst="rect">
            <a:avLst/>
          </a:prstGeom>
          <a:noFill/>
        </p:spPr>
        <p:txBody>
          <a:bodyPr wrap="square" rtlCol="0">
            <a:spAutoFit/>
          </a:bodyPr>
          <a:lstStyle/>
          <a:p>
            <a:pPr algn="ctr"/>
            <a:r>
              <a:rPr lang="en-US" sz="3600" b="1" dirty="0" smtClean="0">
                <a:solidFill>
                  <a:srgbClr val="333333"/>
                </a:solidFill>
              </a:rPr>
              <a:t>VARI</a:t>
            </a:r>
          </a:p>
          <a:p>
            <a:pPr algn="ctr"/>
            <a:r>
              <a:rPr lang="en-US" sz="3600" dirty="0" smtClean="0">
                <a:solidFill>
                  <a:srgbClr val="333333"/>
                </a:solidFill>
              </a:rPr>
              <a:t>(R</a:t>
            </a:r>
            <a:r>
              <a:rPr lang="en-US" dirty="0" smtClean="0">
                <a:solidFill>
                  <a:srgbClr val="333333"/>
                </a:solidFill>
              </a:rPr>
              <a:t>GREEN</a:t>
            </a:r>
            <a:r>
              <a:rPr lang="en-US" sz="3600" dirty="0" smtClean="0">
                <a:solidFill>
                  <a:srgbClr val="333333"/>
                </a:solidFill>
              </a:rPr>
              <a:t> – R</a:t>
            </a:r>
            <a:r>
              <a:rPr lang="en-US" dirty="0" smtClean="0">
                <a:solidFill>
                  <a:srgbClr val="333333"/>
                </a:solidFill>
              </a:rPr>
              <a:t>RED</a:t>
            </a:r>
            <a:r>
              <a:rPr lang="en-US" sz="3600" dirty="0" smtClean="0">
                <a:solidFill>
                  <a:srgbClr val="333333"/>
                </a:solidFill>
              </a:rPr>
              <a:t>) / </a:t>
            </a:r>
          </a:p>
          <a:p>
            <a:pPr algn="ctr"/>
            <a:r>
              <a:rPr lang="en-US" sz="3600" dirty="0" smtClean="0">
                <a:solidFill>
                  <a:srgbClr val="333333"/>
                </a:solidFill>
              </a:rPr>
              <a:t>(R</a:t>
            </a:r>
            <a:r>
              <a:rPr lang="en-US" dirty="0" smtClean="0">
                <a:solidFill>
                  <a:srgbClr val="333333"/>
                </a:solidFill>
              </a:rPr>
              <a:t>GREEN</a:t>
            </a:r>
            <a:r>
              <a:rPr lang="en-US" sz="3600" dirty="0" smtClean="0">
                <a:solidFill>
                  <a:srgbClr val="333333"/>
                </a:solidFill>
              </a:rPr>
              <a:t> + R</a:t>
            </a:r>
            <a:r>
              <a:rPr lang="en-US" dirty="0" smtClean="0">
                <a:solidFill>
                  <a:srgbClr val="333333"/>
                </a:solidFill>
              </a:rPr>
              <a:t>RED</a:t>
            </a:r>
            <a:r>
              <a:rPr lang="en-US" sz="3600" dirty="0">
                <a:solidFill>
                  <a:srgbClr val="333333"/>
                </a:solidFill>
              </a:rPr>
              <a:t> </a:t>
            </a:r>
            <a:r>
              <a:rPr lang="en-US" sz="3600" dirty="0" smtClean="0">
                <a:solidFill>
                  <a:srgbClr val="333333"/>
                </a:solidFill>
              </a:rPr>
              <a:t>– R</a:t>
            </a:r>
            <a:r>
              <a:rPr lang="en-US" dirty="0" smtClean="0">
                <a:solidFill>
                  <a:srgbClr val="333333"/>
                </a:solidFill>
              </a:rPr>
              <a:t>BLUE</a:t>
            </a:r>
            <a:r>
              <a:rPr lang="en-US" sz="3600" dirty="0" smtClean="0">
                <a:solidFill>
                  <a:srgbClr val="333333"/>
                </a:solidFill>
              </a:rPr>
              <a:t>)</a:t>
            </a:r>
            <a:endParaRPr lang="en-US" dirty="0">
              <a:solidFill>
                <a:srgbClr val="333333"/>
              </a:solidFill>
            </a:endParaRPr>
          </a:p>
        </p:txBody>
      </p:sp>
      <p:sp>
        <p:nvSpPr>
          <p:cNvPr id="2" name="Down Arrow 1"/>
          <p:cNvSpPr/>
          <p:nvPr/>
        </p:nvSpPr>
        <p:spPr>
          <a:xfrm>
            <a:off x="6259745" y="3055242"/>
            <a:ext cx="807396" cy="13222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19078" y="4507801"/>
            <a:ext cx="4688731" cy="1077218"/>
          </a:xfrm>
          <a:prstGeom prst="rect">
            <a:avLst/>
          </a:prstGeom>
          <a:noFill/>
        </p:spPr>
        <p:txBody>
          <a:bodyPr wrap="square" rtlCol="0">
            <a:spAutoFit/>
          </a:bodyPr>
          <a:lstStyle/>
          <a:p>
            <a:pPr algn="ctr"/>
            <a:r>
              <a:rPr lang="en-US" sz="3600" b="1" dirty="0" smtClean="0">
                <a:solidFill>
                  <a:srgbClr val="333333"/>
                </a:solidFill>
              </a:rPr>
              <a:t>MODIS - %VF</a:t>
            </a:r>
          </a:p>
          <a:p>
            <a:pPr algn="ctr"/>
            <a:r>
              <a:rPr lang="en-US" sz="2800" dirty="0" smtClean="0">
                <a:solidFill>
                  <a:srgbClr val="333333"/>
                </a:solidFill>
              </a:rPr>
              <a:t>%VF = 84.75 * VARI + 22.78</a:t>
            </a:r>
          </a:p>
        </p:txBody>
      </p:sp>
    </p:spTree>
    <p:extLst>
      <p:ext uri="{BB962C8B-B14F-4D97-AF65-F5344CB8AC3E}">
        <p14:creationId xmlns:p14="http://schemas.microsoft.com/office/powerpoint/2010/main" val="2507036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3741</TotalTime>
  <Words>2171</Words>
  <Application>Microsoft Office PowerPoint</Application>
  <PresentationFormat>On-screen Show (4:3)</PresentationFormat>
  <Paragraphs>182</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 Gothic</vt:lpstr>
      <vt:lpstr>Century Gothic </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Ben Page</cp:lastModifiedBy>
  <cp:revision>253</cp:revision>
  <dcterms:created xsi:type="dcterms:W3CDTF">2015-05-18T13:26:09Z</dcterms:created>
  <dcterms:modified xsi:type="dcterms:W3CDTF">2015-11-12T03:55:23Z</dcterms:modified>
</cp:coreProperties>
</file>