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E3)[SSAI DEVELOP]" initials="CAL(D" lastIdx="2" clrIdx="0">
    <p:extLst>
      <p:ext uri="{19B8F6BF-5375-455C-9EA6-DF929625EA0E}">
        <p15:presenceInfo xmlns:p15="http://schemas.microsoft.com/office/powerpoint/2012/main" userId="S-1-5-21-330711430-3775241029-4075259233-682401" providerId="AD"/>
      </p:ext>
    </p:extLst>
  </p:cmAuthor>
  <p:cmAuthor id="2" name="O'Brien, Jonathan M. (LARC-E3)[SSAI DEVELOP]" initials="OJM(D" lastIdx="6" clrIdx="1">
    <p:extLst>
      <p:ext uri="{19B8F6BF-5375-455C-9EA6-DF929625EA0E}">
        <p15:presenceInfo xmlns:p15="http://schemas.microsoft.com/office/powerpoint/2012/main" userId="S-1-5-21-330711430-3775241029-4075259233-801295" providerId="AD"/>
      </p:ext>
    </p:extLst>
  </p:cmAuthor>
  <p:cmAuthor id="3" name="Rousseau, Nick J (329D-Affiliate)" initials="RNJ(" lastIdx="6" clrIdx="2">
    <p:extLst>
      <p:ext uri="{19B8F6BF-5375-455C-9EA6-DF929625EA0E}">
        <p15:presenceInfo xmlns:p15="http://schemas.microsoft.com/office/powerpoint/2012/main" userId="S-1-5-21-1608413684-1126320247-1535859923-1289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98C3AB"/>
    <a:srgbClr val="2E8654"/>
    <a:srgbClr val="5BA077"/>
    <a:srgbClr val="339966"/>
    <a:srgbClr val="E97845"/>
    <a:srgbClr val="7FB662"/>
    <a:srgbClr val="C9E1BD"/>
    <a:srgbClr val="A3CC8E"/>
    <a:srgbClr val="FAE1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929" autoAdjust="0"/>
    <p:restoredTop sz="94660"/>
  </p:normalViewPr>
  <p:slideViewPr>
    <p:cSldViewPr snapToGrid="0">
      <p:cViewPr varScale="1">
        <p:scale>
          <a:sx n="21" d="100"/>
          <a:sy n="21" d="100"/>
        </p:scale>
        <p:origin x="369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C42C9-A1FC-4384-B5D1-D7D93A6C8496}" type="doc">
      <dgm:prSet loTypeId="urn:microsoft.com/office/officeart/2005/8/layout/process1" loCatId="process" qsTypeId="urn:microsoft.com/office/officeart/2005/8/quickstyle/simple1" qsCatId="simple" csTypeId="urn:microsoft.com/office/officeart/2005/8/colors/accent1_2" csCatId="accent1" phldr="1"/>
      <dgm:spPr/>
    </dgm:pt>
    <dgm:pt modelId="{2CF9C26B-C47A-4BEA-991F-43248695F766}">
      <dgm:prSet phldrT="[Text]" custT="1"/>
      <dgm:spPr>
        <a:solidFill>
          <a:srgbClr val="5BA077"/>
        </a:solidFill>
        <a:ln>
          <a:noFill/>
        </a:ln>
      </dgm:spPr>
      <dgm:t>
        <a:bodyPr/>
        <a:lstStyle/>
        <a:p>
          <a:r>
            <a:rPr lang="en-US" sz="2200" dirty="0" smtClean="0"/>
            <a:t>Acquire Landsat imagery </a:t>
          </a:r>
        </a:p>
      </dgm:t>
    </dgm:pt>
    <dgm:pt modelId="{D1BFE64C-C066-4B69-84B0-1B990E698C20}" type="parTrans" cxnId="{FB36CF47-A84C-4E2B-ABAB-D46AD1EDA0E6}">
      <dgm:prSet/>
      <dgm:spPr/>
      <dgm:t>
        <a:bodyPr/>
        <a:lstStyle/>
        <a:p>
          <a:endParaRPr lang="en-US" sz="2000"/>
        </a:p>
      </dgm:t>
    </dgm:pt>
    <dgm:pt modelId="{4E77489F-44B8-4CFA-8E34-AA5B2D463E54}" type="sibTrans" cxnId="{FB36CF47-A84C-4E2B-ABAB-D46AD1EDA0E6}">
      <dgm:prSet custT="1"/>
      <dgm:spPr>
        <a:solidFill>
          <a:srgbClr val="339966"/>
        </a:solidFill>
        <a:ln>
          <a:noFill/>
        </a:ln>
      </dgm:spPr>
      <dgm:t>
        <a:bodyPr/>
        <a:lstStyle/>
        <a:p>
          <a:endParaRPr lang="en-US" sz="2000"/>
        </a:p>
      </dgm:t>
    </dgm:pt>
    <dgm:pt modelId="{0722B9BB-D653-4DFC-8866-E16401E681A3}">
      <dgm:prSet phldrT="[Text]" custT="1"/>
      <dgm:spPr>
        <a:solidFill>
          <a:srgbClr val="5BA077"/>
        </a:solidFill>
        <a:ln>
          <a:noFill/>
        </a:ln>
      </dgm:spPr>
      <dgm:t>
        <a:bodyPr/>
        <a:lstStyle/>
        <a:p>
          <a:r>
            <a:rPr lang="en-US" sz="2200" dirty="0" smtClean="0"/>
            <a:t>Preprocess imagery: composite bands, clip to study area, and mosaic images</a:t>
          </a:r>
          <a:endParaRPr lang="en-US" sz="2200" dirty="0"/>
        </a:p>
      </dgm:t>
    </dgm:pt>
    <dgm:pt modelId="{AE64947A-E91C-420C-9C5A-F8FE8F898FB2}" type="parTrans" cxnId="{25A17B12-1FEB-4601-9CDB-FB4A655CD1BF}">
      <dgm:prSet/>
      <dgm:spPr/>
      <dgm:t>
        <a:bodyPr/>
        <a:lstStyle/>
        <a:p>
          <a:endParaRPr lang="en-US" sz="2000"/>
        </a:p>
      </dgm:t>
    </dgm:pt>
    <dgm:pt modelId="{CD56AF85-9567-4338-AC01-DEEF71FD9FED}" type="sibTrans" cxnId="{25A17B12-1FEB-4601-9CDB-FB4A655CD1BF}">
      <dgm:prSet custT="1"/>
      <dgm:spPr>
        <a:solidFill>
          <a:srgbClr val="339966"/>
        </a:solidFill>
        <a:ln>
          <a:noFill/>
        </a:ln>
      </dgm:spPr>
      <dgm:t>
        <a:bodyPr/>
        <a:lstStyle/>
        <a:p>
          <a:endParaRPr lang="en-US" sz="2000"/>
        </a:p>
      </dgm:t>
    </dgm:pt>
    <dgm:pt modelId="{B393E179-1370-4D03-95E6-5ADED806A4BB}">
      <dgm:prSet phldrT="[Text]" custT="1"/>
      <dgm:spPr>
        <a:solidFill>
          <a:srgbClr val="5BA077"/>
        </a:solidFill>
        <a:ln>
          <a:noFill/>
        </a:ln>
      </dgm:spPr>
      <dgm:t>
        <a:bodyPr/>
        <a:lstStyle/>
        <a:p>
          <a:r>
            <a:rPr lang="en-US" sz="2200" dirty="0" smtClean="0"/>
            <a:t>Produce vegetation indices with the Modified Soil Adjusted Vegetation Index (MSAVI)</a:t>
          </a:r>
          <a:endParaRPr lang="en-US" sz="2200" dirty="0"/>
        </a:p>
      </dgm:t>
    </dgm:pt>
    <dgm:pt modelId="{1D335050-20BE-47F1-938F-750765D83811}" type="sibTrans" cxnId="{059F21BC-298D-4E93-B551-406073FF1E99}">
      <dgm:prSet custT="1"/>
      <dgm:spPr>
        <a:solidFill>
          <a:srgbClr val="339966"/>
        </a:solidFill>
        <a:ln>
          <a:noFill/>
        </a:ln>
      </dgm:spPr>
      <dgm:t>
        <a:bodyPr/>
        <a:lstStyle/>
        <a:p>
          <a:endParaRPr lang="en-US" sz="2000"/>
        </a:p>
      </dgm:t>
    </dgm:pt>
    <dgm:pt modelId="{9BA711E3-BAD8-4A1A-927D-801A19E4DB70}" type="parTrans" cxnId="{059F21BC-298D-4E93-B551-406073FF1E99}">
      <dgm:prSet/>
      <dgm:spPr/>
      <dgm:t>
        <a:bodyPr/>
        <a:lstStyle/>
        <a:p>
          <a:endParaRPr lang="en-US" sz="2000"/>
        </a:p>
      </dgm:t>
    </dgm:pt>
    <dgm:pt modelId="{99B1BABF-1FAF-4422-95B2-DCE2AD06E8C1}">
      <dgm:prSet custT="1"/>
      <dgm:spPr>
        <a:solidFill>
          <a:srgbClr val="5BA077"/>
        </a:solidFill>
      </dgm:spPr>
      <dgm:t>
        <a:bodyPr/>
        <a:lstStyle/>
        <a:p>
          <a:r>
            <a:rPr lang="en-US" sz="2200" dirty="0" smtClean="0"/>
            <a:t>Compare annual MSAVI maximums to baseline</a:t>
          </a:r>
          <a:endParaRPr lang="en-US" sz="2200" dirty="0"/>
        </a:p>
      </dgm:t>
    </dgm:pt>
    <dgm:pt modelId="{2B0BE212-3E3A-427D-B0CC-A5370DD1F5A9}" type="parTrans" cxnId="{AB0DAF97-2DA1-4237-81B8-2B3FBE235C9B}">
      <dgm:prSet/>
      <dgm:spPr/>
      <dgm:t>
        <a:bodyPr/>
        <a:lstStyle/>
        <a:p>
          <a:endParaRPr lang="en-US" sz="2000"/>
        </a:p>
      </dgm:t>
    </dgm:pt>
    <dgm:pt modelId="{90A70FA8-7814-4E95-A868-5F4589650D2A}" type="sibTrans" cxnId="{AB0DAF97-2DA1-4237-81B8-2B3FBE235C9B}">
      <dgm:prSet/>
      <dgm:spPr/>
      <dgm:t>
        <a:bodyPr/>
        <a:lstStyle/>
        <a:p>
          <a:endParaRPr lang="en-US" sz="2000"/>
        </a:p>
      </dgm:t>
    </dgm:pt>
    <dgm:pt modelId="{E2940752-3B70-41D9-9860-36871630CDDF}" type="pres">
      <dgm:prSet presAssocID="{FF3C42C9-A1FC-4384-B5D1-D7D93A6C8496}" presName="Name0" presStyleCnt="0">
        <dgm:presLayoutVars>
          <dgm:dir/>
          <dgm:resizeHandles val="exact"/>
        </dgm:presLayoutVars>
      </dgm:prSet>
      <dgm:spPr/>
    </dgm:pt>
    <dgm:pt modelId="{94A5D33C-E35E-4997-9AC0-F07286663D81}" type="pres">
      <dgm:prSet presAssocID="{2CF9C26B-C47A-4BEA-991F-43248695F766}" presName="node" presStyleLbl="node1" presStyleIdx="0" presStyleCnt="4" custScaleY="117855">
        <dgm:presLayoutVars>
          <dgm:bulletEnabled val="1"/>
        </dgm:presLayoutVars>
      </dgm:prSet>
      <dgm:spPr/>
      <dgm:t>
        <a:bodyPr/>
        <a:lstStyle/>
        <a:p>
          <a:endParaRPr lang="en-US"/>
        </a:p>
      </dgm:t>
    </dgm:pt>
    <dgm:pt modelId="{6511FAAC-763C-42EF-AFB1-7037AA7C4F0D}" type="pres">
      <dgm:prSet presAssocID="{4E77489F-44B8-4CFA-8E34-AA5B2D463E54}" presName="sibTrans" presStyleLbl="sibTrans2D1" presStyleIdx="0" presStyleCnt="3" custScaleX="148347" custScaleY="63594"/>
      <dgm:spPr/>
      <dgm:t>
        <a:bodyPr/>
        <a:lstStyle/>
        <a:p>
          <a:endParaRPr lang="en-US"/>
        </a:p>
      </dgm:t>
    </dgm:pt>
    <dgm:pt modelId="{D3177027-9706-4986-9299-E4392010D4AB}" type="pres">
      <dgm:prSet presAssocID="{4E77489F-44B8-4CFA-8E34-AA5B2D463E54}" presName="connectorText" presStyleLbl="sibTrans2D1" presStyleIdx="0" presStyleCnt="3"/>
      <dgm:spPr/>
      <dgm:t>
        <a:bodyPr/>
        <a:lstStyle/>
        <a:p>
          <a:endParaRPr lang="en-US"/>
        </a:p>
      </dgm:t>
    </dgm:pt>
    <dgm:pt modelId="{C3C751CB-9A78-4067-B736-C7AADC78AB3A}" type="pres">
      <dgm:prSet presAssocID="{0722B9BB-D653-4DFC-8866-E16401E681A3}" presName="node" presStyleLbl="node1" presStyleIdx="1" presStyleCnt="4" custScaleY="117855">
        <dgm:presLayoutVars>
          <dgm:bulletEnabled val="1"/>
        </dgm:presLayoutVars>
      </dgm:prSet>
      <dgm:spPr/>
      <dgm:t>
        <a:bodyPr/>
        <a:lstStyle/>
        <a:p>
          <a:endParaRPr lang="en-US"/>
        </a:p>
      </dgm:t>
    </dgm:pt>
    <dgm:pt modelId="{3BD46CEC-AF90-4AE6-9CB3-261F946043E0}" type="pres">
      <dgm:prSet presAssocID="{CD56AF85-9567-4338-AC01-DEEF71FD9FED}" presName="sibTrans" presStyleLbl="sibTrans2D1" presStyleIdx="1" presStyleCnt="3" custScaleX="148347" custScaleY="63594"/>
      <dgm:spPr/>
      <dgm:t>
        <a:bodyPr/>
        <a:lstStyle/>
        <a:p>
          <a:endParaRPr lang="en-US"/>
        </a:p>
      </dgm:t>
    </dgm:pt>
    <dgm:pt modelId="{3B5F2175-65BC-4343-B368-DBF51654B631}" type="pres">
      <dgm:prSet presAssocID="{CD56AF85-9567-4338-AC01-DEEF71FD9FED}" presName="connectorText" presStyleLbl="sibTrans2D1" presStyleIdx="1" presStyleCnt="3"/>
      <dgm:spPr/>
      <dgm:t>
        <a:bodyPr/>
        <a:lstStyle/>
        <a:p>
          <a:endParaRPr lang="en-US"/>
        </a:p>
      </dgm:t>
    </dgm:pt>
    <dgm:pt modelId="{B6468764-0CA0-4CE5-9EC9-7E0B4C2CFBBA}" type="pres">
      <dgm:prSet presAssocID="{B393E179-1370-4D03-95E6-5ADED806A4BB}" presName="node" presStyleLbl="node1" presStyleIdx="2" presStyleCnt="4" custScaleY="117855">
        <dgm:presLayoutVars>
          <dgm:bulletEnabled val="1"/>
        </dgm:presLayoutVars>
      </dgm:prSet>
      <dgm:spPr/>
      <dgm:t>
        <a:bodyPr/>
        <a:lstStyle/>
        <a:p>
          <a:endParaRPr lang="en-US"/>
        </a:p>
      </dgm:t>
    </dgm:pt>
    <dgm:pt modelId="{A00D22AD-8BAD-448F-8C8E-FA67ADDFDE52}" type="pres">
      <dgm:prSet presAssocID="{1D335050-20BE-47F1-938F-750765D83811}" presName="sibTrans" presStyleLbl="sibTrans2D1" presStyleIdx="2" presStyleCnt="3" custScaleX="148347" custScaleY="63594"/>
      <dgm:spPr/>
      <dgm:t>
        <a:bodyPr/>
        <a:lstStyle/>
        <a:p>
          <a:endParaRPr lang="en-US"/>
        </a:p>
      </dgm:t>
    </dgm:pt>
    <dgm:pt modelId="{BECDEC2A-1F50-4C6F-9DC7-088E57B98EC4}" type="pres">
      <dgm:prSet presAssocID="{1D335050-20BE-47F1-938F-750765D83811}" presName="connectorText" presStyleLbl="sibTrans2D1" presStyleIdx="2" presStyleCnt="3"/>
      <dgm:spPr/>
      <dgm:t>
        <a:bodyPr/>
        <a:lstStyle/>
        <a:p>
          <a:endParaRPr lang="en-US"/>
        </a:p>
      </dgm:t>
    </dgm:pt>
    <dgm:pt modelId="{BB0CFF00-B13C-4FFE-933F-4D520B644A30}" type="pres">
      <dgm:prSet presAssocID="{99B1BABF-1FAF-4422-95B2-DCE2AD06E8C1}" presName="node" presStyleLbl="node1" presStyleIdx="3" presStyleCnt="4" custScaleY="117855">
        <dgm:presLayoutVars>
          <dgm:bulletEnabled val="1"/>
        </dgm:presLayoutVars>
      </dgm:prSet>
      <dgm:spPr/>
      <dgm:t>
        <a:bodyPr/>
        <a:lstStyle/>
        <a:p>
          <a:endParaRPr lang="en-US"/>
        </a:p>
      </dgm:t>
    </dgm:pt>
  </dgm:ptLst>
  <dgm:cxnLst>
    <dgm:cxn modelId="{614AAA33-D2CC-4BEB-8360-DE7EC97A951A}" type="presOf" srcId="{FF3C42C9-A1FC-4384-B5D1-D7D93A6C8496}" destId="{E2940752-3B70-41D9-9860-36871630CDDF}" srcOrd="0" destOrd="0" presId="urn:microsoft.com/office/officeart/2005/8/layout/process1"/>
    <dgm:cxn modelId="{7FA92ADF-6650-4A57-A26E-6E78F35DEF2C}" type="presOf" srcId="{4E77489F-44B8-4CFA-8E34-AA5B2D463E54}" destId="{D3177027-9706-4986-9299-E4392010D4AB}" srcOrd="1" destOrd="0" presId="urn:microsoft.com/office/officeart/2005/8/layout/process1"/>
    <dgm:cxn modelId="{2AAD1F40-FEA5-495A-8821-108F121FC1A5}" type="presOf" srcId="{4E77489F-44B8-4CFA-8E34-AA5B2D463E54}" destId="{6511FAAC-763C-42EF-AFB1-7037AA7C4F0D}" srcOrd="0" destOrd="0" presId="urn:microsoft.com/office/officeart/2005/8/layout/process1"/>
    <dgm:cxn modelId="{FB36CF47-A84C-4E2B-ABAB-D46AD1EDA0E6}" srcId="{FF3C42C9-A1FC-4384-B5D1-D7D93A6C8496}" destId="{2CF9C26B-C47A-4BEA-991F-43248695F766}" srcOrd="0" destOrd="0" parTransId="{D1BFE64C-C066-4B69-84B0-1B990E698C20}" sibTransId="{4E77489F-44B8-4CFA-8E34-AA5B2D463E54}"/>
    <dgm:cxn modelId="{300FFDCC-5E07-4577-8865-C018FFC7D8E6}" type="presOf" srcId="{99B1BABF-1FAF-4422-95B2-DCE2AD06E8C1}" destId="{BB0CFF00-B13C-4FFE-933F-4D520B644A30}" srcOrd="0" destOrd="0" presId="urn:microsoft.com/office/officeart/2005/8/layout/process1"/>
    <dgm:cxn modelId="{53AF7609-B36E-4325-AB0A-9BD860F5C00A}" type="presOf" srcId="{B393E179-1370-4D03-95E6-5ADED806A4BB}" destId="{B6468764-0CA0-4CE5-9EC9-7E0B4C2CFBBA}" srcOrd="0" destOrd="0" presId="urn:microsoft.com/office/officeart/2005/8/layout/process1"/>
    <dgm:cxn modelId="{FBFD4021-B781-49EA-960B-388516F2418F}" type="presOf" srcId="{1D335050-20BE-47F1-938F-750765D83811}" destId="{BECDEC2A-1F50-4C6F-9DC7-088E57B98EC4}" srcOrd="1" destOrd="0" presId="urn:microsoft.com/office/officeart/2005/8/layout/process1"/>
    <dgm:cxn modelId="{059F21BC-298D-4E93-B551-406073FF1E99}" srcId="{FF3C42C9-A1FC-4384-B5D1-D7D93A6C8496}" destId="{B393E179-1370-4D03-95E6-5ADED806A4BB}" srcOrd="2" destOrd="0" parTransId="{9BA711E3-BAD8-4A1A-927D-801A19E4DB70}" sibTransId="{1D335050-20BE-47F1-938F-750765D83811}"/>
    <dgm:cxn modelId="{AB0DAF97-2DA1-4237-81B8-2B3FBE235C9B}" srcId="{FF3C42C9-A1FC-4384-B5D1-D7D93A6C8496}" destId="{99B1BABF-1FAF-4422-95B2-DCE2AD06E8C1}" srcOrd="3" destOrd="0" parTransId="{2B0BE212-3E3A-427D-B0CC-A5370DD1F5A9}" sibTransId="{90A70FA8-7814-4E95-A868-5F4589650D2A}"/>
    <dgm:cxn modelId="{4674D654-B6AA-4ACE-A3D8-4F2E024091A5}" type="presOf" srcId="{2CF9C26B-C47A-4BEA-991F-43248695F766}" destId="{94A5D33C-E35E-4997-9AC0-F07286663D81}" srcOrd="0" destOrd="0" presId="urn:microsoft.com/office/officeart/2005/8/layout/process1"/>
    <dgm:cxn modelId="{25A17B12-1FEB-4601-9CDB-FB4A655CD1BF}" srcId="{FF3C42C9-A1FC-4384-B5D1-D7D93A6C8496}" destId="{0722B9BB-D653-4DFC-8866-E16401E681A3}" srcOrd="1" destOrd="0" parTransId="{AE64947A-E91C-420C-9C5A-F8FE8F898FB2}" sibTransId="{CD56AF85-9567-4338-AC01-DEEF71FD9FED}"/>
    <dgm:cxn modelId="{49B2D042-77B9-440F-909A-70677EFFED2F}" type="presOf" srcId="{CD56AF85-9567-4338-AC01-DEEF71FD9FED}" destId="{3BD46CEC-AF90-4AE6-9CB3-261F946043E0}" srcOrd="0" destOrd="0" presId="urn:microsoft.com/office/officeart/2005/8/layout/process1"/>
    <dgm:cxn modelId="{4BA0BC47-1917-4AF5-92DA-7104A3A36B5F}" type="presOf" srcId="{1D335050-20BE-47F1-938F-750765D83811}" destId="{A00D22AD-8BAD-448F-8C8E-FA67ADDFDE52}" srcOrd="0" destOrd="0" presId="urn:microsoft.com/office/officeart/2005/8/layout/process1"/>
    <dgm:cxn modelId="{F28AED2F-445C-4B31-808D-118DDD1C546D}" type="presOf" srcId="{CD56AF85-9567-4338-AC01-DEEF71FD9FED}" destId="{3B5F2175-65BC-4343-B368-DBF51654B631}" srcOrd="1" destOrd="0" presId="urn:microsoft.com/office/officeart/2005/8/layout/process1"/>
    <dgm:cxn modelId="{BF25FA47-BF05-4E0E-8331-754634F21C8D}" type="presOf" srcId="{0722B9BB-D653-4DFC-8866-E16401E681A3}" destId="{C3C751CB-9A78-4067-B736-C7AADC78AB3A}" srcOrd="0" destOrd="0" presId="urn:microsoft.com/office/officeart/2005/8/layout/process1"/>
    <dgm:cxn modelId="{4BE9B17D-15CC-4A39-AADD-CC0B786D715C}" type="presParOf" srcId="{E2940752-3B70-41D9-9860-36871630CDDF}" destId="{94A5D33C-E35E-4997-9AC0-F07286663D81}" srcOrd="0" destOrd="0" presId="urn:microsoft.com/office/officeart/2005/8/layout/process1"/>
    <dgm:cxn modelId="{78B0B392-4022-42AE-AA57-19D2474D6C05}" type="presParOf" srcId="{E2940752-3B70-41D9-9860-36871630CDDF}" destId="{6511FAAC-763C-42EF-AFB1-7037AA7C4F0D}" srcOrd="1" destOrd="0" presId="urn:microsoft.com/office/officeart/2005/8/layout/process1"/>
    <dgm:cxn modelId="{DC875457-860F-4100-A775-0A14887EB21F}" type="presParOf" srcId="{6511FAAC-763C-42EF-AFB1-7037AA7C4F0D}" destId="{D3177027-9706-4986-9299-E4392010D4AB}" srcOrd="0" destOrd="0" presId="urn:microsoft.com/office/officeart/2005/8/layout/process1"/>
    <dgm:cxn modelId="{587BAF88-4FF2-4C73-B274-BCD1CB8B0E54}" type="presParOf" srcId="{E2940752-3B70-41D9-9860-36871630CDDF}" destId="{C3C751CB-9A78-4067-B736-C7AADC78AB3A}" srcOrd="2" destOrd="0" presId="urn:microsoft.com/office/officeart/2005/8/layout/process1"/>
    <dgm:cxn modelId="{6B42E5C7-64C9-4262-BDF9-5F035610BDF0}" type="presParOf" srcId="{E2940752-3B70-41D9-9860-36871630CDDF}" destId="{3BD46CEC-AF90-4AE6-9CB3-261F946043E0}" srcOrd="3" destOrd="0" presId="urn:microsoft.com/office/officeart/2005/8/layout/process1"/>
    <dgm:cxn modelId="{0B6AA854-CD68-4871-B18E-49B0DC353178}" type="presParOf" srcId="{3BD46CEC-AF90-4AE6-9CB3-261F946043E0}" destId="{3B5F2175-65BC-4343-B368-DBF51654B631}" srcOrd="0" destOrd="0" presId="urn:microsoft.com/office/officeart/2005/8/layout/process1"/>
    <dgm:cxn modelId="{BD13E029-1D00-483A-9142-2717C8343634}" type="presParOf" srcId="{E2940752-3B70-41D9-9860-36871630CDDF}" destId="{B6468764-0CA0-4CE5-9EC9-7E0B4C2CFBBA}" srcOrd="4" destOrd="0" presId="urn:microsoft.com/office/officeart/2005/8/layout/process1"/>
    <dgm:cxn modelId="{AEC9AB96-E9E5-4EE5-83C3-22DAE505E695}" type="presParOf" srcId="{E2940752-3B70-41D9-9860-36871630CDDF}" destId="{A00D22AD-8BAD-448F-8C8E-FA67ADDFDE52}" srcOrd="5" destOrd="0" presId="urn:microsoft.com/office/officeart/2005/8/layout/process1"/>
    <dgm:cxn modelId="{25692146-CD10-4245-A99D-AB43007F9B3B}" type="presParOf" srcId="{A00D22AD-8BAD-448F-8C8E-FA67ADDFDE52}" destId="{BECDEC2A-1F50-4C6F-9DC7-088E57B98EC4}" srcOrd="0" destOrd="0" presId="urn:microsoft.com/office/officeart/2005/8/layout/process1"/>
    <dgm:cxn modelId="{C31E94EB-8432-4A3B-8755-AC9A16FD6E1E}" type="presParOf" srcId="{E2940752-3B70-41D9-9860-36871630CDDF}" destId="{BB0CFF00-B13C-4FFE-933F-4D520B644A30}"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6885AA-1E5C-4BEF-8FD9-972D56982FE8}" type="doc">
      <dgm:prSet loTypeId="urn:microsoft.com/office/officeart/2005/8/layout/process1" loCatId="process" qsTypeId="urn:microsoft.com/office/officeart/2005/8/quickstyle/simple1" qsCatId="simple" csTypeId="urn:microsoft.com/office/officeart/2005/8/colors/accent1_2" csCatId="accent1" phldr="1"/>
      <dgm:spPr/>
    </dgm:pt>
    <dgm:pt modelId="{4A27729F-031E-4D81-B75C-36DE5E8B51CB}">
      <dgm:prSet phldrT="[Text]" custT="1"/>
      <dgm:spPr>
        <a:solidFill>
          <a:srgbClr val="5BA077"/>
        </a:solidFill>
        <a:ln>
          <a:noFill/>
        </a:ln>
      </dgm:spPr>
      <dgm:t>
        <a:bodyPr/>
        <a:lstStyle/>
        <a:p>
          <a:r>
            <a:rPr lang="en-US" sz="2200" dirty="0" smtClean="0"/>
            <a:t>Analyze spatial and temporal trends in MSAVI across the park </a:t>
          </a:r>
          <a:endParaRPr lang="en-US" sz="2200" dirty="0"/>
        </a:p>
      </dgm:t>
    </dgm:pt>
    <dgm:pt modelId="{81E03C3E-01F4-440E-A205-8782BDB858A6}" type="parTrans" cxnId="{22A24670-7F11-4DA7-9E42-DF393E11126D}">
      <dgm:prSet/>
      <dgm:spPr/>
      <dgm:t>
        <a:bodyPr/>
        <a:lstStyle/>
        <a:p>
          <a:endParaRPr lang="en-US" sz="2000"/>
        </a:p>
      </dgm:t>
    </dgm:pt>
    <dgm:pt modelId="{6DF759A4-E9E6-4038-ADC4-2200A94C0394}" type="sibTrans" cxnId="{22A24670-7F11-4DA7-9E42-DF393E11126D}">
      <dgm:prSet custT="1"/>
      <dgm:spPr>
        <a:solidFill>
          <a:srgbClr val="339966"/>
        </a:solidFill>
      </dgm:spPr>
      <dgm:t>
        <a:bodyPr/>
        <a:lstStyle/>
        <a:p>
          <a:endParaRPr lang="en-US" sz="2000"/>
        </a:p>
      </dgm:t>
    </dgm:pt>
    <dgm:pt modelId="{4FAE8696-6258-4C3A-B2B5-022C628D48FD}">
      <dgm:prSet phldrT="[Text]" custT="1"/>
      <dgm:spPr>
        <a:solidFill>
          <a:srgbClr val="5BA077"/>
        </a:solidFill>
        <a:ln>
          <a:noFill/>
        </a:ln>
      </dgm:spPr>
      <dgm:t>
        <a:bodyPr/>
        <a:lstStyle/>
        <a:p>
          <a:r>
            <a:rPr lang="en-US" sz="2200" dirty="0" smtClean="0"/>
            <a:t>Identify locations experiencing vegetation loss</a:t>
          </a:r>
          <a:endParaRPr lang="en-US" sz="2200" dirty="0"/>
        </a:p>
      </dgm:t>
    </dgm:pt>
    <dgm:pt modelId="{E5774468-E7DD-4102-962B-53D2256CE5B7}" type="parTrans" cxnId="{8DA94729-028C-4955-B226-02B546291AF1}">
      <dgm:prSet/>
      <dgm:spPr/>
      <dgm:t>
        <a:bodyPr/>
        <a:lstStyle/>
        <a:p>
          <a:endParaRPr lang="en-US" sz="2000"/>
        </a:p>
      </dgm:t>
    </dgm:pt>
    <dgm:pt modelId="{FF023BA4-2917-44EF-8B1D-45C6F7B04E66}" type="sibTrans" cxnId="{8DA94729-028C-4955-B226-02B546291AF1}">
      <dgm:prSet custT="1"/>
      <dgm:spPr>
        <a:solidFill>
          <a:srgbClr val="339966"/>
        </a:solidFill>
      </dgm:spPr>
      <dgm:t>
        <a:bodyPr/>
        <a:lstStyle/>
        <a:p>
          <a:endParaRPr lang="en-US" sz="2000"/>
        </a:p>
      </dgm:t>
    </dgm:pt>
    <dgm:pt modelId="{EA978AC7-9738-4B79-B83F-4E25FB8CE3A3}">
      <dgm:prSet phldrT="[Text]" custT="1"/>
      <dgm:spPr>
        <a:solidFill>
          <a:srgbClr val="5BA077"/>
        </a:solidFill>
        <a:ln>
          <a:noFill/>
        </a:ln>
      </dgm:spPr>
      <dgm:t>
        <a:bodyPr/>
        <a:lstStyle/>
        <a:p>
          <a:r>
            <a:rPr lang="en-US" sz="2200" dirty="0" smtClean="0"/>
            <a:t>Assessment and evaluation relative to cultural resources</a:t>
          </a:r>
          <a:endParaRPr lang="en-US" sz="2200" dirty="0"/>
        </a:p>
      </dgm:t>
    </dgm:pt>
    <dgm:pt modelId="{05FF4FF7-E3E9-4F83-8A0F-4F3957AC6080}" type="parTrans" cxnId="{D2794886-7509-40FA-9BFE-41F9AF440B9B}">
      <dgm:prSet/>
      <dgm:spPr/>
      <dgm:t>
        <a:bodyPr/>
        <a:lstStyle/>
        <a:p>
          <a:endParaRPr lang="en-US" sz="2000"/>
        </a:p>
      </dgm:t>
    </dgm:pt>
    <dgm:pt modelId="{570BF38D-90A2-4521-B64A-013EC0DB41AC}" type="sibTrans" cxnId="{D2794886-7509-40FA-9BFE-41F9AF440B9B}">
      <dgm:prSet/>
      <dgm:spPr/>
      <dgm:t>
        <a:bodyPr/>
        <a:lstStyle/>
        <a:p>
          <a:endParaRPr lang="en-US" sz="2000"/>
        </a:p>
      </dgm:t>
    </dgm:pt>
    <dgm:pt modelId="{ADA33E83-EFF5-4CD4-9D3B-24682D014B7B}" type="pres">
      <dgm:prSet presAssocID="{506885AA-1E5C-4BEF-8FD9-972D56982FE8}" presName="Name0" presStyleCnt="0">
        <dgm:presLayoutVars>
          <dgm:dir/>
          <dgm:resizeHandles val="exact"/>
        </dgm:presLayoutVars>
      </dgm:prSet>
      <dgm:spPr/>
    </dgm:pt>
    <dgm:pt modelId="{B570CEEB-A9D8-4935-B14E-E33F6281BCDC}" type="pres">
      <dgm:prSet presAssocID="{4A27729F-031E-4D81-B75C-36DE5E8B51CB}" presName="node" presStyleLbl="node1" presStyleIdx="0" presStyleCnt="3" custScaleY="124492">
        <dgm:presLayoutVars>
          <dgm:bulletEnabled val="1"/>
        </dgm:presLayoutVars>
      </dgm:prSet>
      <dgm:spPr/>
      <dgm:t>
        <a:bodyPr/>
        <a:lstStyle/>
        <a:p>
          <a:endParaRPr lang="en-US"/>
        </a:p>
      </dgm:t>
    </dgm:pt>
    <dgm:pt modelId="{9F89C84E-7833-496C-9213-C2445445E5D9}" type="pres">
      <dgm:prSet presAssocID="{6DF759A4-E9E6-4038-ADC4-2200A94C0394}" presName="sibTrans" presStyleLbl="sibTrans2D1" presStyleIdx="0" presStyleCnt="2" custScaleX="141005" custScaleY="60995"/>
      <dgm:spPr/>
      <dgm:t>
        <a:bodyPr/>
        <a:lstStyle/>
        <a:p>
          <a:endParaRPr lang="en-US"/>
        </a:p>
      </dgm:t>
    </dgm:pt>
    <dgm:pt modelId="{70E5F7D4-8C89-47CC-88B9-F71CA42FD662}" type="pres">
      <dgm:prSet presAssocID="{6DF759A4-E9E6-4038-ADC4-2200A94C0394}" presName="connectorText" presStyleLbl="sibTrans2D1" presStyleIdx="0" presStyleCnt="2"/>
      <dgm:spPr/>
      <dgm:t>
        <a:bodyPr/>
        <a:lstStyle/>
        <a:p>
          <a:endParaRPr lang="en-US"/>
        </a:p>
      </dgm:t>
    </dgm:pt>
    <dgm:pt modelId="{F5B778A6-213F-4AEC-9F2A-6D48002FEDE0}" type="pres">
      <dgm:prSet presAssocID="{4FAE8696-6258-4C3A-B2B5-022C628D48FD}" presName="node" presStyleLbl="node1" presStyleIdx="1" presStyleCnt="3" custScaleY="124492">
        <dgm:presLayoutVars>
          <dgm:bulletEnabled val="1"/>
        </dgm:presLayoutVars>
      </dgm:prSet>
      <dgm:spPr/>
      <dgm:t>
        <a:bodyPr/>
        <a:lstStyle/>
        <a:p>
          <a:endParaRPr lang="en-US"/>
        </a:p>
      </dgm:t>
    </dgm:pt>
    <dgm:pt modelId="{1E241606-1E31-486C-B37F-36CAA6467CBA}" type="pres">
      <dgm:prSet presAssocID="{FF023BA4-2917-44EF-8B1D-45C6F7B04E66}" presName="sibTrans" presStyleLbl="sibTrans2D1" presStyleIdx="1" presStyleCnt="2" custScaleX="141005" custScaleY="60995"/>
      <dgm:spPr/>
      <dgm:t>
        <a:bodyPr/>
        <a:lstStyle/>
        <a:p>
          <a:endParaRPr lang="en-US"/>
        </a:p>
      </dgm:t>
    </dgm:pt>
    <dgm:pt modelId="{F118829A-58E5-49AC-B115-82AF2A4CCC8B}" type="pres">
      <dgm:prSet presAssocID="{FF023BA4-2917-44EF-8B1D-45C6F7B04E66}" presName="connectorText" presStyleLbl="sibTrans2D1" presStyleIdx="1" presStyleCnt="2"/>
      <dgm:spPr/>
      <dgm:t>
        <a:bodyPr/>
        <a:lstStyle/>
        <a:p>
          <a:endParaRPr lang="en-US"/>
        </a:p>
      </dgm:t>
    </dgm:pt>
    <dgm:pt modelId="{D709B613-B959-4392-A208-A19010C9B74A}" type="pres">
      <dgm:prSet presAssocID="{EA978AC7-9738-4B79-B83F-4E25FB8CE3A3}" presName="node" presStyleLbl="node1" presStyleIdx="2" presStyleCnt="3" custScaleY="124492">
        <dgm:presLayoutVars>
          <dgm:bulletEnabled val="1"/>
        </dgm:presLayoutVars>
      </dgm:prSet>
      <dgm:spPr/>
      <dgm:t>
        <a:bodyPr/>
        <a:lstStyle/>
        <a:p>
          <a:endParaRPr lang="en-US"/>
        </a:p>
      </dgm:t>
    </dgm:pt>
  </dgm:ptLst>
  <dgm:cxnLst>
    <dgm:cxn modelId="{D8E36ADA-AE19-44AE-B4E7-6D977563F2E5}" type="presOf" srcId="{6DF759A4-E9E6-4038-ADC4-2200A94C0394}" destId="{70E5F7D4-8C89-47CC-88B9-F71CA42FD662}" srcOrd="1" destOrd="0" presId="urn:microsoft.com/office/officeart/2005/8/layout/process1"/>
    <dgm:cxn modelId="{22A24670-7F11-4DA7-9E42-DF393E11126D}" srcId="{506885AA-1E5C-4BEF-8FD9-972D56982FE8}" destId="{4A27729F-031E-4D81-B75C-36DE5E8B51CB}" srcOrd="0" destOrd="0" parTransId="{81E03C3E-01F4-440E-A205-8782BDB858A6}" sibTransId="{6DF759A4-E9E6-4038-ADC4-2200A94C0394}"/>
    <dgm:cxn modelId="{8DA94729-028C-4955-B226-02B546291AF1}" srcId="{506885AA-1E5C-4BEF-8FD9-972D56982FE8}" destId="{4FAE8696-6258-4C3A-B2B5-022C628D48FD}" srcOrd="1" destOrd="0" parTransId="{E5774468-E7DD-4102-962B-53D2256CE5B7}" sibTransId="{FF023BA4-2917-44EF-8B1D-45C6F7B04E66}"/>
    <dgm:cxn modelId="{06B1D0A3-461D-415B-AC80-BAEC721800D0}" type="presOf" srcId="{FF023BA4-2917-44EF-8B1D-45C6F7B04E66}" destId="{F118829A-58E5-49AC-B115-82AF2A4CCC8B}" srcOrd="1" destOrd="0" presId="urn:microsoft.com/office/officeart/2005/8/layout/process1"/>
    <dgm:cxn modelId="{C5D27E1C-8B78-40A5-AABB-22A0584A56EC}" type="presOf" srcId="{FF023BA4-2917-44EF-8B1D-45C6F7B04E66}" destId="{1E241606-1E31-486C-B37F-36CAA6467CBA}" srcOrd="0" destOrd="0" presId="urn:microsoft.com/office/officeart/2005/8/layout/process1"/>
    <dgm:cxn modelId="{846238CB-0BA9-4272-B190-0CA9A40B2DE2}" type="presOf" srcId="{EA978AC7-9738-4B79-B83F-4E25FB8CE3A3}" destId="{D709B613-B959-4392-A208-A19010C9B74A}" srcOrd="0" destOrd="0" presId="urn:microsoft.com/office/officeart/2005/8/layout/process1"/>
    <dgm:cxn modelId="{E64F9D95-3B63-492F-B747-A31E1EEE71DE}" type="presOf" srcId="{506885AA-1E5C-4BEF-8FD9-972D56982FE8}" destId="{ADA33E83-EFF5-4CD4-9D3B-24682D014B7B}" srcOrd="0" destOrd="0" presId="urn:microsoft.com/office/officeart/2005/8/layout/process1"/>
    <dgm:cxn modelId="{B5B3C931-E372-49F9-806F-B41FB9F3635A}" type="presOf" srcId="{4A27729F-031E-4D81-B75C-36DE5E8B51CB}" destId="{B570CEEB-A9D8-4935-B14E-E33F6281BCDC}" srcOrd="0" destOrd="0" presId="urn:microsoft.com/office/officeart/2005/8/layout/process1"/>
    <dgm:cxn modelId="{07E1275B-86A9-415E-AC49-FF3D667F07A7}" type="presOf" srcId="{6DF759A4-E9E6-4038-ADC4-2200A94C0394}" destId="{9F89C84E-7833-496C-9213-C2445445E5D9}" srcOrd="0" destOrd="0" presId="urn:microsoft.com/office/officeart/2005/8/layout/process1"/>
    <dgm:cxn modelId="{D2794886-7509-40FA-9BFE-41F9AF440B9B}" srcId="{506885AA-1E5C-4BEF-8FD9-972D56982FE8}" destId="{EA978AC7-9738-4B79-B83F-4E25FB8CE3A3}" srcOrd="2" destOrd="0" parTransId="{05FF4FF7-E3E9-4F83-8A0F-4F3957AC6080}" sibTransId="{570BF38D-90A2-4521-B64A-013EC0DB41AC}"/>
    <dgm:cxn modelId="{ECB06763-2523-48FB-9034-6AEE138D22F0}" type="presOf" srcId="{4FAE8696-6258-4C3A-B2B5-022C628D48FD}" destId="{F5B778A6-213F-4AEC-9F2A-6D48002FEDE0}" srcOrd="0" destOrd="0" presId="urn:microsoft.com/office/officeart/2005/8/layout/process1"/>
    <dgm:cxn modelId="{7C21BF9A-0E10-4079-801E-9A897699CF4F}" type="presParOf" srcId="{ADA33E83-EFF5-4CD4-9D3B-24682D014B7B}" destId="{B570CEEB-A9D8-4935-B14E-E33F6281BCDC}" srcOrd="0" destOrd="0" presId="urn:microsoft.com/office/officeart/2005/8/layout/process1"/>
    <dgm:cxn modelId="{CBED4BCB-4778-43C8-AF4E-0624D983E9C0}" type="presParOf" srcId="{ADA33E83-EFF5-4CD4-9D3B-24682D014B7B}" destId="{9F89C84E-7833-496C-9213-C2445445E5D9}" srcOrd="1" destOrd="0" presId="urn:microsoft.com/office/officeart/2005/8/layout/process1"/>
    <dgm:cxn modelId="{D2162D83-BE8B-4EE3-9B70-47A5E730BE15}" type="presParOf" srcId="{9F89C84E-7833-496C-9213-C2445445E5D9}" destId="{70E5F7D4-8C89-47CC-88B9-F71CA42FD662}" srcOrd="0" destOrd="0" presId="urn:microsoft.com/office/officeart/2005/8/layout/process1"/>
    <dgm:cxn modelId="{A7C6D19A-FCD2-4DC8-94B4-3525487A402A}" type="presParOf" srcId="{ADA33E83-EFF5-4CD4-9D3B-24682D014B7B}" destId="{F5B778A6-213F-4AEC-9F2A-6D48002FEDE0}" srcOrd="2" destOrd="0" presId="urn:microsoft.com/office/officeart/2005/8/layout/process1"/>
    <dgm:cxn modelId="{6C90E936-0180-40A8-8505-AD217D1DB7FC}" type="presParOf" srcId="{ADA33E83-EFF5-4CD4-9D3B-24682D014B7B}" destId="{1E241606-1E31-486C-B37F-36CAA6467CBA}" srcOrd="3" destOrd="0" presId="urn:microsoft.com/office/officeart/2005/8/layout/process1"/>
    <dgm:cxn modelId="{7D9A836E-0590-4044-9336-416A9C6F0A3D}" type="presParOf" srcId="{1E241606-1E31-486C-B37F-36CAA6467CBA}" destId="{F118829A-58E5-49AC-B115-82AF2A4CCC8B}" srcOrd="0" destOrd="0" presId="urn:microsoft.com/office/officeart/2005/8/layout/process1"/>
    <dgm:cxn modelId="{15706F92-1479-4406-B184-8BDED7924834}" type="presParOf" srcId="{ADA33E83-EFF5-4CD4-9D3B-24682D014B7B}" destId="{D709B613-B959-4392-A208-A19010C9B74A}"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5D33C-E35E-4997-9AC0-F07286663D81}">
      <dsp:nvSpPr>
        <dsp:cNvPr id="0" name=""/>
        <dsp:cNvSpPr/>
      </dsp:nvSpPr>
      <dsp:spPr>
        <a:xfrm>
          <a:off x="11329" y="0"/>
          <a:ext cx="2345201" cy="1918540"/>
        </a:xfrm>
        <a:prstGeom prst="roundRect">
          <a:avLst>
            <a:gd name="adj" fmla="val 10000"/>
          </a:avLst>
        </a:prstGeom>
        <a:solidFill>
          <a:srgbClr val="5BA07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Acquire Landsat imagery </a:t>
          </a:r>
        </a:p>
      </dsp:txBody>
      <dsp:txXfrm>
        <a:off x="67521" y="56192"/>
        <a:ext cx="2232817" cy="1806156"/>
      </dsp:txXfrm>
    </dsp:sp>
    <dsp:sp modelId="{6511FAAC-763C-42EF-AFB1-7037AA7C4F0D}">
      <dsp:nvSpPr>
        <dsp:cNvPr id="0" name=""/>
        <dsp:cNvSpPr/>
      </dsp:nvSpPr>
      <dsp:spPr>
        <a:xfrm>
          <a:off x="2470864" y="774335"/>
          <a:ext cx="737555" cy="369869"/>
        </a:xfrm>
        <a:prstGeom prst="rightArrow">
          <a:avLst>
            <a:gd name="adj1" fmla="val 60000"/>
            <a:gd name="adj2" fmla="val 50000"/>
          </a:avLst>
        </a:prstGeom>
        <a:solidFill>
          <a:srgbClr val="3399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470864" y="848309"/>
        <a:ext cx="626594" cy="221921"/>
      </dsp:txXfrm>
    </dsp:sp>
    <dsp:sp modelId="{C3C751CB-9A78-4067-B736-C7AADC78AB3A}">
      <dsp:nvSpPr>
        <dsp:cNvPr id="0" name=""/>
        <dsp:cNvSpPr/>
      </dsp:nvSpPr>
      <dsp:spPr>
        <a:xfrm>
          <a:off x="3294611" y="0"/>
          <a:ext cx="2345201" cy="1918540"/>
        </a:xfrm>
        <a:prstGeom prst="roundRect">
          <a:avLst>
            <a:gd name="adj" fmla="val 10000"/>
          </a:avLst>
        </a:prstGeom>
        <a:solidFill>
          <a:srgbClr val="5BA07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Preprocess imagery: composite bands, clip to study area, and mosaic images</a:t>
          </a:r>
          <a:endParaRPr lang="en-US" sz="2200" kern="1200" dirty="0"/>
        </a:p>
      </dsp:txBody>
      <dsp:txXfrm>
        <a:off x="3350803" y="56192"/>
        <a:ext cx="2232817" cy="1806156"/>
      </dsp:txXfrm>
    </dsp:sp>
    <dsp:sp modelId="{3BD46CEC-AF90-4AE6-9CB3-261F946043E0}">
      <dsp:nvSpPr>
        <dsp:cNvPr id="0" name=""/>
        <dsp:cNvSpPr/>
      </dsp:nvSpPr>
      <dsp:spPr>
        <a:xfrm>
          <a:off x="5754146" y="774335"/>
          <a:ext cx="737555" cy="369869"/>
        </a:xfrm>
        <a:prstGeom prst="rightArrow">
          <a:avLst>
            <a:gd name="adj1" fmla="val 60000"/>
            <a:gd name="adj2" fmla="val 50000"/>
          </a:avLst>
        </a:prstGeom>
        <a:solidFill>
          <a:srgbClr val="3399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5754146" y="848309"/>
        <a:ext cx="626594" cy="221921"/>
      </dsp:txXfrm>
    </dsp:sp>
    <dsp:sp modelId="{B6468764-0CA0-4CE5-9EC9-7E0B4C2CFBBA}">
      <dsp:nvSpPr>
        <dsp:cNvPr id="0" name=""/>
        <dsp:cNvSpPr/>
      </dsp:nvSpPr>
      <dsp:spPr>
        <a:xfrm>
          <a:off x="6577893" y="0"/>
          <a:ext cx="2345201" cy="1918540"/>
        </a:xfrm>
        <a:prstGeom prst="roundRect">
          <a:avLst>
            <a:gd name="adj" fmla="val 10000"/>
          </a:avLst>
        </a:prstGeom>
        <a:solidFill>
          <a:srgbClr val="5BA07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Produce vegetation indices with the Modified Soil Adjusted Vegetation Index (MSAVI)</a:t>
          </a:r>
          <a:endParaRPr lang="en-US" sz="2200" kern="1200" dirty="0"/>
        </a:p>
      </dsp:txBody>
      <dsp:txXfrm>
        <a:off x="6634085" y="56192"/>
        <a:ext cx="2232817" cy="1806156"/>
      </dsp:txXfrm>
    </dsp:sp>
    <dsp:sp modelId="{A00D22AD-8BAD-448F-8C8E-FA67ADDFDE52}">
      <dsp:nvSpPr>
        <dsp:cNvPr id="0" name=""/>
        <dsp:cNvSpPr/>
      </dsp:nvSpPr>
      <dsp:spPr>
        <a:xfrm>
          <a:off x="9037428" y="774335"/>
          <a:ext cx="737555" cy="369869"/>
        </a:xfrm>
        <a:prstGeom prst="rightArrow">
          <a:avLst>
            <a:gd name="adj1" fmla="val 60000"/>
            <a:gd name="adj2" fmla="val 50000"/>
          </a:avLst>
        </a:prstGeom>
        <a:solidFill>
          <a:srgbClr val="3399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9037428" y="848309"/>
        <a:ext cx="626594" cy="221921"/>
      </dsp:txXfrm>
    </dsp:sp>
    <dsp:sp modelId="{BB0CFF00-B13C-4FFE-933F-4D520B644A30}">
      <dsp:nvSpPr>
        <dsp:cNvPr id="0" name=""/>
        <dsp:cNvSpPr/>
      </dsp:nvSpPr>
      <dsp:spPr>
        <a:xfrm>
          <a:off x="9861175" y="0"/>
          <a:ext cx="2345201" cy="1918540"/>
        </a:xfrm>
        <a:prstGeom prst="roundRect">
          <a:avLst>
            <a:gd name="adj" fmla="val 10000"/>
          </a:avLst>
        </a:prstGeom>
        <a:solidFill>
          <a:srgbClr val="5BA07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Compare annual MSAVI maximums to baseline</a:t>
          </a:r>
          <a:endParaRPr lang="en-US" sz="2200" kern="1200" dirty="0"/>
        </a:p>
      </dsp:txBody>
      <dsp:txXfrm>
        <a:off x="9917367" y="56192"/>
        <a:ext cx="2232817" cy="1806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0CEEB-A9D8-4935-B14E-E33F6281BCDC}">
      <dsp:nvSpPr>
        <dsp:cNvPr id="0" name=""/>
        <dsp:cNvSpPr/>
      </dsp:nvSpPr>
      <dsp:spPr>
        <a:xfrm>
          <a:off x="8256" y="89513"/>
          <a:ext cx="2467688" cy="1843245"/>
        </a:xfrm>
        <a:prstGeom prst="roundRect">
          <a:avLst>
            <a:gd name="adj" fmla="val 10000"/>
          </a:avLst>
        </a:prstGeom>
        <a:solidFill>
          <a:srgbClr val="5BA07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Analyze spatial and temporal trends in MSAVI across the park </a:t>
          </a:r>
          <a:endParaRPr lang="en-US" sz="2200" kern="1200" dirty="0"/>
        </a:p>
      </dsp:txBody>
      <dsp:txXfrm>
        <a:off x="62243" y="143500"/>
        <a:ext cx="2359714" cy="1735271"/>
      </dsp:txXfrm>
    </dsp:sp>
    <dsp:sp modelId="{9F89C84E-7833-496C-9213-C2445445E5D9}">
      <dsp:nvSpPr>
        <dsp:cNvPr id="0" name=""/>
        <dsp:cNvSpPr/>
      </dsp:nvSpPr>
      <dsp:spPr>
        <a:xfrm>
          <a:off x="2615455" y="824495"/>
          <a:ext cx="737667" cy="373281"/>
        </a:xfrm>
        <a:prstGeom prst="rightArrow">
          <a:avLst>
            <a:gd name="adj1" fmla="val 60000"/>
            <a:gd name="adj2" fmla="val 50000"/>
          </a:avLst>
        </a:prstGeom>
        <a:solidFill>
          <a:srgbClr val="3399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2615455" y="899151"/>
        <a:ext cx="625683" cy="223969"/>
      </dsp:txXfrm>
    </dsp:sp>
    <dsp:sp modelId="{F5B778A6-213F-4AEC-9F2A-6D48002FEDE0}">
      <dsp:nvSpPr>
        <dsp:cNvPr id="0" name=""/>
        <dsp:cNvSpPr/>
      </dsp:nvSpPr>
      <dsp:spPr>
        <a:xfrm>
          <a:off x="3463020" y="89513"/>
          <a:ext cx="2467688" cy="1843245"/>
        </a:xfrm>
        <a:prstGeom prst="roundRect">
          <a:avLst>
            <a:gd name="adj" fmla="val 10000"/>
          </a:avLst>
        </a:prstGeom>
        <a:solidFill>
          <a:srgbClr val="5BA07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Identify locations experiencing vegetation loss</a:t>
          </a:r>
          <a:endParaRPr lang="en-US" sz="2200" kern="1200" dirty="0"/>
        </a:p>
      </dsp:txBody>
      <dsp:txXfrm>
        <a:off x="3517007" y="143500"/>
        <a:ext cx="2359714" cy="1735271"/>
      </dsp:txXfrm>
    </dsp:sp>
    <dsp:sp modelId="{1E241606-1E31-486C-B37F-36CAA6467CBA}">
      <dsp:nvSpPr>
        <dsp:cNvPr id="0" name=""/>
        <dsp:cNvSpPr/>
      </dsp:nvSpPr>
      <dsp:spPr>
        <a:xfrm>
          <a:off x="6070219" y="824495"/>
          <a:ext cx="737667" cy="373281"/>
        </a:xfrm>
        <a:prstGeom prst="rightArrow">
          <a:avLst>
            <a:gd name="adj1" fmla="val 60000"/>
            <a:gd name="adj2" fmla="val 50000"/>
          </a:avLst>
        </a:prstGeom>
        <a:solidFill>
          <a:srgbClr val="3399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6070219" y="899151"/>
        <a:ext cx="625683" cy="223969"/>
      </dsp:txXfrm>
    </dsp:sp>
    <dsp:sp modelId="{D709B613-B959-4392-A208-A19010C9B74A}">
      <dsp:nvSpPr>
        <dsp:cNvPr id="0" name=""/>
        <dsp:cNvSpPr/>
      </dsp:nvSpPr>
      <dsp:spPr>
        <a:xfrm>
          <a:off x="6917784" y="89513"/>
          <a:ext cx="2467688" cy="1843245"/>
        </a:xfrm>
        <a:prstGeom prst="roundRect">
          <a:avLst>
            <a:gd name="adj" fmla="val 10000"/>
          </a:avLst>
        </a:prstGeom>
        <a:solidFill>
          <a:srgbClr val="5BA07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Assessment and evaluation relative to cultural resources</a:t>
          </a:r>
          <a:endParaRPr lang="en-US" sz="2200" kern="1200" dirty="0"/>
        </a:p>
      </dsp:txBody>
      <dsp:txXfrm>
        <a:off x="6971771" y="143500"/>
        <a:ext cx="2359714" cy="173527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5" y="0"/>
            <a:ext cx="27431450" cy="36575998"/>
          </a:xfrm>
          <a:prstGeom prst="rect">
            <a:avLst/>
          </a:prstGeom>
        </p:spPr>
      </p:pic>
      <p:sp>
        <p:nvSpPr>
          <p:cNvPr id="9" name="Subtitle"/>
          <p:cNvSpPr>
            <a:spLocks noGrp="1"/>
          </p:cNvSpPr>
          <p:nvPr>
            <p:ph type="body" sz="quarter" idx="13" hasCustomPrompt="1"/>
          </p:nvPr>
        </p:nvSpPr>
        <p:spPr>
          <a:xfrm>
            <a:off x="914400" y="438150"/>
            <a:ext cx="17183100" cy="3383280"/>
          </a:xfrm>
          <a:prstGeom prst="rect">
            <a:avLst/>
          </a:prstGeom>
        </p:spPr>
        <p:txBody>
          <a:bodyPr anchor="ctr"/>
          <a:lstStyle>
            <a:lvl1pPr marL="0" indent="0" algn="l">
              <a:spcBef>
                <a:spcPts val="0"/>
              </a:spcBef>
              <a:buNone/>
              <a:defRPr sz="6000" b="1" baseline="0">
                <a:solidFill>
                  <a:srgbClr val="2E86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4" name="TextBox 3"/>
          <p:cNvSpPr txBox="1"/>
          <p:nvPr userDrawn="1"/>
        </p:nvSpPr>
        <p:spPr>
          <a:xfrm>
            <a:off x="3286898" y="35523895"/>
            <a:ext cx="23230702" cy="213905"/>
          </a:xfrm>
          <a:prstGeom prst="rect">
            <a:avLst/>
          </a:prstGeom>
          <a:noFill/>
        </p:spPr>
        <p:txBody>
          <a:bodyPr wrap="square" rtlCol="0">
            <a:spAutoFit/>
          </a:bodyPr>
          <a:lstStyle/>
          <a:p>
            <a:pPr algn="ctr"/>
            <a:r>
              <a:rPr lang="en-US" sz="790" i="1" dirty="0" smtClean="0">
                <a:solidFill>
                  <a:schemeClr val="bg1">
                    <a:lumMod val="65000"/>
                  </a:schemeClr>
                </a:solidFill>
                <a:latin typeface="+mj-lt"/>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lang="en-US" sz="790" i="1" dirty="0">
              <a:solidFill>
                <a:schemeClr val="bg1">
                  <a:lumMod val="65000"/>
                </a:schemeClr>
              </a:solidFill>
              <a:latin typeface="+mj-lt"/>
            </a:endParaRP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6704" userDrawn="1">
          <p15:clr>
            <a:srgbClr val="FBAE40"/>
          </p15:clr>
        </p15:guide>
        <p15:guide id="2" pos="576" userDrawn="1">
          <p15:clr>
            <a:srgbClr val="FBAE40"/>
          </p15:clr>
        </p15:guide>
        <p15:guide id="3" pos="8640" userDrawn="1">
          <p15:clr>
            <a:srgbClr val="FBAE40"/>
          </p15:clr>
        </p15:guide>
        <p15:guide id="4" orient="horz" pos="264" userDrawn="1">
          <p15:clr>
            <a:srgbClr val="FBAE40"/>
          </p15:clr>
        </p15:guide>
        <p15:guide id="5" orient="horz" pos="22752" userDrawn="1">
          <p15:clr>
            <a:srgbClr val="FBAE40"/>
          </p15:clr>
        </p15:guide>
        <p15:guide id="7" orient="horz" pos="3240" userDrawn="1">
          <p15:clr>
            <a:srgbClr val="FBAE40"/>
          </p15:clr>
        </p15:guide>
        <p15:guide id="9" orient="horz" pos="21120" userDrawn="1">
          <p15:clr>
            <a:srgbClr val="FBAE40"/>
          </p15:clr>
        </p15:guide>
        <p15:guide id="10" orient="horz" pos="1872" userDrawn="1">
          <p15:clr>
            <a:srgbClr val="FBAE40"/>
          </p15:clr>
        </p15:guide>
        <p15:guide id="11" pos="1142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18" Type="http://schemas.openxmlformats.org/officeDocument/2006/relationships/image" Target="../media/image8.jpeg"/><Relationship Id="rId26" Type="http://schemas.openxmlformats.org/officeDocument/2006/relationships/image" Target="../media/image16.png"/><Relationship Id="rId3" Type="http://schemas.openxmlformats.org/officeDocument/2006/relationships/image" Target="../media/image3.jpg"/><Relationship Id="rId21" Type="http://schemas.openxmlformats.org/officeDocument/2006/relationships/image" Target="../media/image11.png"/><Relationship Id="rId7" Type="http://schemas.openxmlformats.org/officeDocument/2006/relationships/diagramData" Target="../diagrams/data1.xml"/><Relationship Id="rId12" Type="http://schemas.openxmlformats.org/officeDocument/2006/relationships/diagramData" Target="../diagrams/data2.xml"/><Relationship Id="rId17" Type="http://schemas.openxmlformats.org/officeDocument/2006/relationships/image" Target="../media/image7.png"/><Relationship Id="rId25" Type="http://schemas.openxmlformats.org/officeDocument/2006/relationships/image" Target="../media/image15.png"/><Relationship Id="rId2" Type="http://schemas.openxmlformats.org/officeDocument/2006/relationships/image" Target="../media/image2.png"/><Relationship Id="rId16" Type="http://schemas.microsoft.com/office/2007/relationships/diagramDrawing" Target="../diagrams/drawing2.xml"/><Relationship Id="rId20" Type="http://schemas.openxmlformats.org/officeDocument/2006/relationships/image" Target="../media/image10.jpeg"/><Relationship Id="rId29" Type="http://schemas.openxmlformats.org/officeDocument/2006/relationships/image" Target="../media/image19.emf"/><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diagramDrawing" Target="../diagrams/drawing1.xml"/><Relationship Id="rId24" Type="http://schemas.openxmlformats.org/officeDocument/2006/relationships/image" Target="../media/image14.png"/><Relationship Id="rId5" Type="http://schemas.openxmlformats.org/officeDocument/2006/relationships/image" Target="../media/image5.png"/><Relationship Id="rId15" Type="http://schemas.openxmlformats.org/officeDocument/2006/relationships/diagramColors" Target="../diagrams/colors2.xml"/><Relationship Id="rId23" Type="http://schemas.openxmlformats.org/officeDocument/2006/relationships/image" Target="../media/image13.png"/><Relationship Id="rId28" Type="http://schemas.openxmlformats.org/officeDocument/2006/relationships/image" Target="../media/image18.png"/><Relationship Id="rId10" Type="http://schemas.openxmlformats.org/officeDocument/2006/relationships/diagramColors" Target="../diagrams/colors1.xml"/><Relationship Id="rId19"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diagramQuickStyle" Target="../diagrams/quickStyle1.xml"/><Relationship Id="rId14" Type="http://schemas.openxmlformats.org/officeDocument/2006/relationships/diagramQuickStyle" Target="../diagrams/quickStyle2.xml"/><Relationship Id="rId22" Type="http://schemas.openxmlformats.org/officeDocument/2006/relationships/image" Target="../media/image12.png"/><Relationship Id="rId27"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12024" y="5236981"/>
            <a:ext cx="11516347"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Abstract</a:t>
            </a:r>
          </a:p>
        </p:txBody>
      </p:sp>
      <p:pic>
        <p:nvPicPr>
          <p:cNvPr id="34" name="Picture 33"/>
          <p:cNvPicPr>
            <a:picLocks noChangeAspect="1"/>
          </p:cNvPicPr>
          <p:nvPr/>
        </p:nvPicPr>
        <p:blipFill rotWithShape="1">
          <a:blip r:embed="rId2" cstate="print">
            <a:extLst>
              <a:ext uri="{28A0092B-C50C-407E-A947-70E740481C1C}">
                <a14:useLocalDpi xmlns:a14="http://schemas.microsoft.com/office/drawing/2010/main" val="0"/>
              </a:ext>
            </a:extLst>
          </a:blip>
          <a:srcRect b="14380"/>
          <a:stretch/>
        </p:blipFill>
        <p:spPr>
          <a:xfrm>
            <a:off x="11652476" y="4186994"/>
            <a:ext cx="14944520" cy="11184996"/>
          </a:xfrm>
          <a:prstGeom prst="rect">
            <a:avLst/>
          </a:prstGeom>
        </p:spPr>
      </p:pic>
      <p:sp>
        <p:nvSpPr>
          <p:cNvPr id="5" name="TextBox 4"/>
          <p:cNvSpPr txBox="1"/>
          <p:nvPr/>
        </p:nvSpPr>
        <p:spPr>
          <a:xfrm>
            <a:off x="981599" y="15818297"/>
            <a:ext cx="2457177"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Results</a:t>
            </a:r>
          </a:p>
        </p:txBody>
      </p:sp>
      <p:sp>
        <p:nvSpPr>
          <p:cNvPr id="8" name="Text Placeholder 16"/>
          <p:cNvSpPr txBox="1">
            <a:spLocks/>
          </p:cNvSpPr>
          <p:nvPr/>
        </p:nvSpPr>
        <p:spPr>
          <a:xfrm>
            <a:off x="1045373" y="30335615"/>
            <a:ext cx="11955175" cy="322813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dirty="0" smtClean="0">
                <a:solidFill>
                  <a:schemeClr val="tx1">
                    <a:lumMod val="75000"/>
                    <a:lumOff val="25000"/>
                  </a:schemeClr>
                </a:solidFill>
              </a:rPr>
              <a:t>Dr. Kenton Ross – NASA DEVELOP, Science Advisor</a:t>
            </a:r>
          </a:p>
          <a:p>
            <a:r>
              <a:rPr lang="en-US" sz="2000" dirty="0" smtClean="0">
                <a:solidFill>
                  <a:schemeClr val="tx1">
                    <a:lumMod val="75000"/>
                    <a:lumOff val="25000"/>
                  </a:schemeClr>
                </a:solidFill>
              </a:rPr>
              <a:t>Jonathan O’Brien – NASA DEVELOP, Center Lead</a:t>
            </a:r>
          </a:p>
          <a:p>
            <a:r>
              <a:rPr lang="en-US" sz="2000" dirty="0" smtClean="0">
                <a:solidFill>
                  <a:schemeClr val="tx1">
                    <a:lumMod val="75000"/>
                    <a:lumOff val="25000"/>
                  </a:schemeClr>
                </a:solidFill>
              </a:rPr>
              <a:t>Brian Harmon – Glen Canyon National Recreation Area, Lead Archeologist</a:t>
            </a:r>
          </a:p>
          <a:p>
            <a:r>
              <a:rPr lang="en-US" sz="2000" dirty="0" err="1">
                <a:solidFill>
                  <a:schemeClr val="tx1">
                    <a:lumMod val="75000"/>
                    <a:lumOff val="25000"/>
                  </a:schemeClr>
                </a:solidFill>
              </a:rPr>
              <a:t>Alahna</a:t>
            </a:r>
            <a:r>
              <a:rPr lang="en-US" sz="2000" dirty="0">
                <a:solidFill>
                  <a:schemeClr val="tx1">
                    <a:lumMod val="75000"/>
                    <a:lumOff val="25000"/>
                  </a:schemeClr>
                </a:solidFill>
              </a:rPr>
              <a:t> Moore – Glen Canyon National Recreation Area, Photogrammetry and Archeology </a:t>
            </a:r>
            <a:r>
              <a:rPr lang="en-US" sz="2000" dirty="0" smtClean="0">
                <a:solidFill>
                  <a:schemeClr val="tx1">
                    <a:lumMod val="75000"/>
                    <a:lumOff val="25000"/>
                  </a:schemeClr>
                </a:solidFill>
              </a:rPr>
              <a:t>Intern</a:t>
            </a:r>
          </a:p>
          <a:p>
            <a:r>
              <a:rPr lang="en-US" sz="2000" dirty="0">
                <a:solidFill>
                  <a:schemeClr val="tx1">
                    <a:lumMod val="75000"/>
                    <a:lumOff val="25000"/>
                  </a:schemeClr>
                </a:solidFill>
              </a:rPr>
              <a:t>John </a:t>
            </a:r>
            <a:r>
              <a:rPr lang="en-US" sz="2000" dirty="0" smtClean="0">
                <a:solidFill>
                  <a:schemeClr val="tx1">
                    <a:lumMod val="75000"/>
                    <a:lumOff val="25000"/>
                  </a:schemeClr>
                </a:solidFill>
              </a:rPr>
              <a:t>Spence – Glen Canyon National Recreation Area, </a:t>
            </a:r>
            <a:r>
              <a:rPr lang="en-US" sz="2000" dirty="0">
                <a:solidFill>
                  <a:schemeClr val="tx1">
                    <a:lumMod val="75000"/>
                    <a:lumOff val="25000"/>
                  </a:schemeClr>
                </a:solidFill>
              </a:rPr>
              <a:t>Chief Scientist and Terrestrial Natural Resources Branch Chief</a:t>
            </a:r>
          </a:p>
          <a:p>
            <a:r>
              <a:rPr lang="en-US" sz="2000" dirty="0">
                <a:solidFill>
                  <a:schemeClr val="tx1">
                    <a:lumMod val="75000"/>
                    <a:lumOff val="25000"/>
                  </a:schemeClr>
                </a:solidFill>
              </a:rPr>
              <a:t>Vanessa </a:t>
            </a:r>
            <a:r>
              <a:rPr lang="en-US" sz="2000" dirty="0" smtClean="0">
                <a:solidFill>
                  <a:schemeClr val="tx1">
                    <a:lumMod val="75000"/>
                    <a:lumOff val="25000"/>
                  </a:schemeClr>
                </a:solidFill>
              </a:rPr>
              <a:t>Glynn-</a:t>
            </a:r>
            <a:r>
              <a:rPr lang="en-US" sz="2000" dirty="0" err="1" smtClean="0">
                <a:solidFill>
                  <a:schemeClr val="tx1">
                    <a:lumMod val="75000"/>
                    <a:lumOff val="25000"/>
                  </a:schemeClr>
                </a:solidFill>
              </a:rPr>
              <a:t>Linaris</a:t>
            </a:r>
            <a:r>
              <a:rPr lang="en-US" sz="2000" dirty="0">
                <a:solidFill>
                  <a:schemeClr val="tx1">
                    <a:lumMod val="75000"/>
                    <a:lumOff val="25000"/>
                  </a:schemeClr>
                </a:solidFill>
              </a:rPr>
              <a:t> </a:t>
            </a:r>
            <a:r>
              <a:rPr lang="en-US" sz="2000" dirty="0" smtClean="0">
                <a:solidFill>
                  <a:schemeClr val="tx1">
                    <a:lumMod val="75000"/>
                    <a:lumOff val="25000"/>
                  </a:schemeClr>
                </a:solidFill>
              </a:rPr>
              <a:t>– Glen Canyon National Recreation Area, </a:t>
            </a:r>
            <a:r>
              <a:rPr lang="en-US" sz="2000" dirty="0">
                <a:solidFill>
                  <a:schemeClr val="tx1">
                    <a:lumMod val="75000"/>
                    <a:lumOff val="25000"/>
                  </a:schemeClr>
                </a:solidFill>
              </a:rPr>
              <a:t>GIS Coordinator and Biologist</a:t>
            </a:r>
          </a:p>
          <a:p>
            <a:endParaRPr lang="en-US" sz="1600" dirty="0" smtClean="0">
              <a:solidFill>
                <a:schemeClr val="tx1">
                  <a:lumMod val="75000"/>
                  <a:lumOff val="25000"/>
                </a:schemeClr>
              </a:solidFill>
            </a:endParaRPr>
          </a:p>
        </p:txBody>
      </p:sp>
      <p:sp>
        <p:nvSpPr>
          <p:cNvPr id="16" name="TextBox 15"/>
          <p:cNvSpPr txBox="1"/>
          <p:nvPr/>
        </p:nvSpPr>
        <p:spPr>
          <a:xfrm>
            <a:off x="981599" y="11634262"/>
            <a:ext cx="8229600"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Objectives</a:t>
            </a:r>
          </a:p>
        </p:txBody>
      </p:sp>
      <p:sp>
        <p:nvSpPr>
          <p:cNvPr id="17" name="TextBox 16"/>
          <p:cNvSpPr txBox="1"/>
          <p:nvPr/>
        </p:nvSpPr>
        <p:spPr>
          <a:xfrm>
            <a:off x="13874549" y="15176743"/>
            <a:ext cx="11407715"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Methodology</a:t>
            </a:r>
          </a:p>
        </p:txBody>
      </p:sp>
      <p:sp>
        <p:nvSpPr>
          <p:cNvPr id="18" name="TextBox 17"/>
          <p:cNvSpPr txBox="1"/>
          <p:nvPr/>
        </p:nvSpPr>
        <p:spPr>
          <a:xfrm>
            <a:off x="13872684" y="5236981"/>
            <a:ext cx="8229600"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Study Area</a:t>
            </a:r>
          </a:p>
        </p:txBody>
      </p:sp>
      <p:sp>
        <p:nvSpPr>
          <p:cNvPr id="19" name="TextBox 18"/>
          <p:cNvSpPr txBox="1"/>
          <p:nvPr/>
        </p:nvSpPr>
        <p:spPr>
          <a:xfrm>
            <a:off x="13769337" y="21603364"/>
            <a:ext cx="8229600"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Earth Observations</a:t>
            </a:r>
          </a:p>
        </p:txBody>
      </p:sp>
      <p:sp>
        <p:nvSpPr>
          <p:cNvPr id="21" name="TextBox 20"/>
          <p:cNvSpPr txBox="1"/>
          <p:nvPr/>
        </p:nvSpPr>
        <p:spPr>
          <a:xfrm>
            <a:off x="1058963" y="29566174"/>
            <a:ext cx="8229600"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Acknowledgements</a:t>
            </a:r>
          </a:p>
        </p:txBody>
      </p:sp>
      <p:sp>
        <p:nvSpPr>
          <p:cNvPr id="22" name="TextBox 21"/>
          <p:cNvSpPr txBox="1"/>
          <p:nvPr/>
        </p:nvSpPr>
        <p:spPr>
          <a:xfrm>
            <a:off x="22449860" y="29566174"/>
            <a:ext cx="4171588"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Project Partner</a:t>
            </a:r>
          </a:p>
        </p:txBody>
      </p:sp>
      <p:sp>
        <p:nvSpPr>
          <p:cNvPr id="40" name="TextBox 39"/>
          <p:cNvSpPr txBox="1"/>
          <p:nvPr/>
        </p:nvSpPr>
        <p:spPr>
          <a:xfrm>
            <a:off x="13747685" y="25081641"/>
            <a:ext cx="8229600"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Conclusions</a:t>
            </a:r>
          </a:p>
        </p:txBody>
      </p:sp>
      <p:sp>
        <p:nvSpPr>
          <p:cNvPr id="41" name="Text Placeholder 16"/>
          <p:cNvSpPr txBox="1">
            <a:spLocks/>
          </p:cNvSpPr>
          <p:nvPr/>
        </p:nvSpPr>
        <p:spPr>
          <a:xfrm>
            <a:off x="22788577" y="32953084"/>
            <a:ext cx="3494155" cy="80351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000" dirty="0" smtClean="0">
                <a:solidFill>
                  <a:schemeClr val="tx1">
                    <a:lumMod val="75000"/>
                    <a:lumOff val="25000"/>
                  </a:schemeClr>
                </a:solidFill>
              </a:rPr>
              <a:t>Glen Canyon National Recreation Area</a:t>
            </a:r>
          </a:p>
        </p:txBody>
      </p:sp>
      <p:sp>
        <p:nvSpPr>
          <p:cNvPr id="46" name="TextBox 45"/>
          <p:cNvSpPr txBox="1"/>
          <p:nvPr/>
        </p:nvSpPr>
        <p:spPr>
          <a:xfrm>
            <a:off x="15844074" y="29566174"/>
            <a:ext cx="4542503" cy="769441"/>
          </a:xfrm>
          <a:prstGeom prst="rect">
            <a:avLst/>
          </a:prstGeom>
          <a:noFill/>
        </p:spPr>
        <p:txBody>
          <a:bodyPr wrap="square" rtlCol="0">
            <a:spAutoFit/>
          </a:bodyPr>
          <a:lstStyle/>
          <a:p>
            <a:r>
              <a:rPr lang="en-US" sz="4400" b="1" dirty="0" smtClean="0">
                <a:solidFill>
                  <a:srgbClr val="2E8654"/>
                </a:solidFill>
                <a:latin typeface="Century Gothic" panose="020B0502020202020204" pitchFamily="34" charset="0"/>
              </a:rPr>
              <a:t>Team Members</a:t>
            </a:r>
          </a:p>
        </p:txBody>
      </p:sp>
      <p:sp>
        <p:nvSpPr>
          <p:cNvPr id="56" name="TextBox 55"/>
          <p:cNvSpPr txBox="1"/>
          <p:nvPr/>
        </p:nvSpPr>
        <p:spPr>
          <a:xfrm>
            <a:off x="16408400" y="34696400"/>
            <a:ext cx="10471150" cy="812801"/>
          </a:xfrm>
          <a:prstGeom prst="rect">
            <a:avLst/>
          </a:prstGeom>
          <a:noFill/>
        </p:spPr>
        <p:txBody>
          <a:bodyPr wrap="square" rtlCol="0" anchor="ctr">
            <a:noAutofit/>
          </a:bodyPr>
          <a:lstStyle/>
          <a:p>
            <a:pPr algn="r"/>
            <a:r>
              <a:rPr lang="en-US" sz="4000" dirty="0" smtClean="0">
                <a:solidFill>
                  <a:schemeClr val="bg1"/>
                </a:solidFill>
                <a:latin typeface="+mj-lt"/>
              </a:rPr>
              <a:t>Virginia – Langley| Summer 2018</a:t>
            </a:r>
            <a:endParaRPr lang="en-US" sz="4000" dirty="0">
              <a:solidFill>
                <a:schemeClr val="bg1"/>
              </a:solidFill>
              <a:latin typeface="+mj-lt"/>
            </a:endParaRPr>
          </a:p>
        </p:txBody>
      </p:sp>
      <p:sp>
        <p:nvSpPr>
          <p:cNvPr id="57" name="TextBox 56"/>
          <p:cNvSpPr txBox="1"/>
          <p:nvPr/>
        </p:nvSpPr>
        <p:spPr>
          <a:xfrm>
            <a:off x="3522133" y="34696400"/>
            <a:ext cx="11354452" cy="795867"/>
          </a:xfrm>
          <a:prstGeom prst="rect">
            <a:avLst/>
          </a:prstGeom>
          <a:noFill/>
        </p:spPr>
        <p:txBody>
          <a:bodyPr wrap="square" rtlCol="0" anchor="ctr">
            <a:noAutofit/>
          </a:bodyPr>
          <a:lstStyle/>
          <a:p>
            <a:r>
              <a:rPr lang="en-US" sz="4000" dirty="0" smtClean="0">
                <a:solidFill>
                  <a:schemeClr val="bg1"/>
                </a:solidFill>
                <a:latin typeface="+mj-lt"/>
              </a:rPr>
              <a:t>Glen Canyon Ecological Forecasting</a:t>
            </a:r>
          </a:p>
        </p:txBody>
      </p:sp>
      <p:sp>
        <p:nvSpPr>
          <p:cNvPr id="74" name="Subtitle"/>
          <p:cNvSpPr>
            <a:spLocks noGrp="1"/>
          </p:cNvSpPr>
          <p:nvPr>
            <p:ph type="body" sz="quarter" idx="13" hasCustomPrompt="1"/>
          </p:nvPr>
        </p:nvSpPr>
        <p:spPr>
          <a:xfrm>
            <a:off x="965939" y="503550"/>
            <a:ext cx="17305040" cy="2548384"/>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lgn="l"/>
            <a:r>
              <a:rPr lang="en-US" sz="5000" dirty="0">
                <a:solidFill>
                  <a:srgbClr val="2E8654"/>
                </a:solidFill>
              </a:rPr>
              <a:t>Using NASA Earth Observations to Prioritize Locations for the Further Monitoring and Management of Cultural Resources in Glen Canyon National Recreation Area</a:t>
            </a:r>
            <a:endParaRPr lang="en-US" sz="5000" dirty="0" smtClean="0">
              <a:solidFill>
                <a:srgbClr val="2E8654"/>
              </a:solidFill>
            </a:endParaRPr>
          </a:p>
        </p:txBody>
      </p:sp>
      <p:sp>
        <p:nvSpPr>
          <p:cNvPr id="64" name="Text Placeholder 16"/>
          <p:cNvSpPr txBox="1">
            <a:spLocks/>
          </p:cNvSpPr>
          <p:nvPr/>
        </p:nvSpPr>
        <p:spPr>
          <a:xfrm>
            <a:off x="912024" y="12626757"/>
            <a:ext cx="12992100" cy="25246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lgn="just">
              <a:buClr>
                <a:srgbClr val="2E8654"/>
              </a:buClr>
            </a:pPr>
            <a:r>
              <a:rPr lang="en-US" sz="2200" b="1" dirty="0" smtClean="0">
                <a:solidFill>
                  <a:srgbClr val="2E8654"/>
                </a:solidFill>
              </a:rPr>
              <a:t>Create</a:t>
            </a:r>
            <a:r>
              <a:rPr lang="en-US" sz="2200" dirty="0" smtClean="0">
                <a:solidFill>
                  <a:srgbClr val="2E8654"/>
                </a:solidFill>
              </a:rPr>
              <a:t> </a:t>
            </a:r>
            <a:r>
              <a:rPr lang="en-US" sz="2200" dirty="0" smtClean="0">
                <a:solidFill>
                  <a:schemeClr val="tx1">
                    <a:lumMod val="75000"/>
                    <a:lumOff val="25000"/>
                  </a:schemeClr>
                </a:solidFill>
              </a:rPr>
              <a:t>vegetation distribution maps of Glen Canyon National Recreation Area for the years 1995 - 2018</a:t>
            </a:r>
            <a:endParaRPr lang="en-US" sz="2200" dirty="0">
              <a:solidFill>
                <a:schemeClr val="tx1">
                  <a:lumMod val="75000"/>
                  <a:lumOff val="25000"/>
                </a:schemeClr>
              </a:solidFill>
            </a:endParaRPr>
          </a:p>
          <a:p>
            <a:pPr marL="347663" indent="-347663" algn="just">
              <a:buClr>
                <a:srgbClr val="2E8654"/>
              </a:buClr>
            </a:pPr>
            <a:r>
              <a:rPr lang="en-US" sz="2200" b="1" dirty="0" smtClean="0">
                <a:solidFill>
                  <a:srgbClr val="2E8654"/>
                </a:solidFill>
              </a:rPr>
              <a:t>Analyze</a:t>
            </a:r>
            <a:r>
              <a:rPr lang="en-US" sz="2200" dirty="0" smtClean="0">
                <a:solidFill>
                  <a:srgbClr val="7FB662"/>
                </a:solidFill>
              </a:rPr>
              <a:t> </a:t>
            </a:r>
            <a:r>
              <a:rPr lang="en-US" sz="2200" dirty="0" smtClean="0">
                <a:solidFill>
                  <a:schemeClr val="tx1">
                    <a:lumMod val="75000"/>
                    <a:lumOff val="25000"/>
                  </a:schemeClr>
                </a:solidFill>
              </a:rPr>
              <a:t>spatial trends in gains and losses of vegetation over the study period</a:t>
            </a:r>
            <a:endParaRPr lang="en-US" sz="2200" dirty="0">
              <a:solidFill>
                <a:schemeClr val="tx1">
                  <a:lumMod val="75000"/>
                  <a:lumOff val="25000"/>
                </a:schemeClr>
              </a:solidFill>
            </a:endParaRPr>
          </a:p>
          <a:p>
            <a:pPr marL="347663" indent="-347663" algn="just">
              <a:buClr>
                <a:srgbClr val="2E8654"/>
              </a:buClr>
            </a:pPr>
            <a:r>
              <a:rPr lang="en-US" sz="2200" b="1" dirty="0" smtClean="0">
                <a:solidFill>
                  <a:srgbClr val="2E8654"/>
                </a:solidFill>
              </a:rPr>
              <a:t>Provide</a:t>
            </a:r>
            <a:r>
              <a:rPr lang="en-US" sz="2200" dirty="0" smtClean="0">
                <a:solidFill>
                  <a:schemeClr val="tx1">
                    <a:lumMod val="75000"/>
                    <a:lumOff val="25000"/>
                  </a:schemeClr>
                </a:solidFill>
              </a:rPr>
              <a:t> a reproducible means by which such analysis can be conducted by park officials in the future</a:t>
            </a:r>
            <a:endParaRPr lang="en-US" sz="2200" dirty="0">
              <a:solidFill>
                <a:schemeClr val="tx1">
                  <a:lumMod val="75000"/>
                  <a:lumOff val="25000"/>
                </a:schemeClr>
              </a:solidFill>
            </a:endParaRPr>
          </a:p>
          <a:p>
            <a:pPr marL="347663" indent="-347663" algn="just">
              <a:buClr>
                <a:srgbClr val="2E8654"/>
              </a:buClr>
            </a:pPr>
            <a:r>
              <a:rPr lang="en-US" sz="2200" b="1" dirty="0" smtClean="0">
                <a:solidFill>
                  <a:srgbClr val="2E8654"/>
                </a:solidFill>
              </a:rPr>
              <a:t>Evaluate</a:t>
            </a:r>
            <a:r>
              <a:rPr lang="en-US" sz="2200" b="1" dirty="0" smtClean="0">
                <a:solidFill>
                  <a:schemeClr val="tx1">
                    <a:lumMod val="75000"/>
                    <a:lumOff val="25000"/>
                  </a:schemeClr>
                </a:solidFill>
              </a:rPr>
              <a:t> </a:t>
            </a:r>
            <a:r>
              <a:rPr lang="en-US" sz="2200" dirty="0" smtClean="0">
                <a:solidFill>
                  <a:schemeClr val="tx1">
                    <a:lumMod val="75000"/>
                    <a:lumOff val="25000"/>
                  </a:schemeClr>
                </a:solidFill>
              </a:rPr>
              <a:t>locations within the park at high risk for erosion </a:t>
            </a:r>
          </a:p>
          <a:p>
            <a:pPr marL="347663" indent="-347663" algn="just">
              <a:buClr>
                <a:srgbClr val="2E8654"/>
              </a:buClr>
            </a:pPr>
            <a:r>
              <a:rPr lang="en-US" sz="2200" b="1" dirty="0" smtClean="0">
                <a:solidFill>
                  <a:srgbClr val="2E8654"/>
                </a:solidFill>
              </a:rPr>
              <a:t>Apply</a:t>
            </a:r>
            <a:r>
              <a:rPr lang="en-US" sz="2200" b="1" dirty="0" smtClean="0">
                <a:solidFill>
                  <a:schemeClr val="tx1">
                    <a:lumMod val="75000"/>
                    <a:lumOff val="25000"/>
                  </a:schemeClr>
                </a:solidFill>
              </a:rPr>
              <a:t> </a:t>
            </a:r>
            <a:r>
              <a:rPr lang="en-US" sz="2200" dirty="0" smtClean="0">
                <a:solidFill>
                  <a:schemeClr val="tx1">
                    <a:lumMod val="75000"/>
                    <a:lumOff val="25000"/>
                  </a:schemeClr>
                </a:solidFill>
              </a:rPr>
              <a:t>vegetation loss information to cultural resource assessment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5151"/>
          <a:stretch/>
        </p:blipFill>
        <p:spPr>
          <a:xfrm>
            <a:off x="23671826" y="30691816"/>
            <a:ext cx="1727656" cy="2237128"/>
          </a:xfrm>
          <a:prstGeom prst="rect">
            <a:avLst/>
          </a:prstGeom>
        </p:spPr>
      </p:pic>
      <p:grpSp>
        <p:nvGrpSpPr>
          <p:cNvPr id="7" name="Group 6"/>
          <p:cNvGrpSpPr/>
          <p:nvPr/>
        </p:nvGrpSpPr>
        <p:grpSpPr>
          <a:xfrm>
            <a:off x="14143770" y="22412331"/>
            <a:ext cx="2677610" cy="2407134"/>
            <a:chOff x="14373651" y="15006617"/>
            <a:chExt cx="2677610" cy="2407134"/>
          </a:xfrm>
        </p:grpSpPr>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73651" y="15006617"/>
              <a:ext cx="2491549" cy="2407134"/>
            </a:xfrm>
            <a:prstGeom prst="rect">
              <a:avLst/>
            </a:prstGeom>
          </p:spPr>
        </p:pic>
        <p:sp>
          <p:nvSpPr>
            <p:cNvPr id="23" name="TextBox 22"/>
            <p:cNvSpPr txBox="1"/>
            <p:nvPr/>
          </p:nvSpPr>
          <p:spPr>
            <a:xfrm>
              <a:off x="15464752" y="15764600"/>
              <a:ext cx="1586509" cy="400110"/>
            </a:xfrm>
            <a:prstGeom prst="rect">
              <a:avLst/>
            </a:prstGeom>
          </p:spPr>
          <p:txBody>
            <a:bodyPr wrap="square" numCol="1" spcCol="640080" rtlCol="0">
              <a:spAutoFit/>
            </a:bodyPr>
            <a:lstStyle/>
            <a:p>
              <a:pPr algn="just"/>
              <a:r>
                <a:rPr lang="en-US" sz="2000" dirty="0" smtClean="0">
                  <a:solidFill>
                    <a:schemeClr val="tx1">
                      <a:lumMod val="75000"/>
                      <a:lumOff val="25000"/>
                    </a:schemeClr>
                  </a:solidFill>
                </a:rPr>
                <a:t>Landsat 5 TM</a:t>
              </a:r>
            </a:p>
          </p:txBody>
        </p:sp>
      </p:grpSp>
      <p:grpSp>
        <p:nvGrpSpPr>
          <p:cNvPr id="28" name="Group 27"/>
          <p:cNvGrpSpPr/>
          <p:nvPr/>
        </p:nvGrpSpPr>
        <p:grpSpPr>
          <a:xfrm>
            <a:off x="18135394" y="22969389"/>
            <a:ext cx="3680484" cy="1570920"/>
            <a:chOff x="18170978" y="15563675"/>
            <a:chExt cx="3680484" cy="1570920"/>
          </a:xfrm>
        </p:grpSpPr>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39959">
              <a:off x="18170978" y="15563675"/>
              <a:ext cx="3673466" cy="1493876"/>
            </a:xfrm>
            <a:prstGeom prst="rect">
              <a:avLst/>
            </a:prstGeom>
          </p:spPr>
        </p:pic>
        <p:sp>
          <p:nvSpPr>
            <p:cNvPr id="25" name="TextBox 24"/>
            <p:cNvSpPr txBox="1"/>
            <p:nvPr/>
          </p:nvSpPr>
          <p:spPr>
            <a:xfrm>
              <a:off x="19857090" y="16734485"/>
              <a:ext cx="1994372" cy="400110"/>
            </a:xfrm>
            <a:prstGeom prst="rect">
              <a:avLst/>
            </a:prstGeom>
          </p:spPr>
          <p:txBody>
            <a:bodyPr wrap="square" numCol="1" spcCol="640080" rtlCol="0">
              <a:spAutoFit/>
            </a:bodyPr>
            <a:lstStyle/>
            <a:p>
              <a:pPr algn="just"/>
              <a:r>
                <a:rPr lang="en-US" sz="2000" dirty="0" smtClean="0">
                  <a:solidFill>
                    <a:schemeClr val="tx1">
                      <a:lumMod val="75000"/>
                      <a:lumOff val="25000"/>
                    </a:schemeClr>
                  </a:solidFill>
                </a:rPr>
                <a:t>Landsat 7 ETM+</a:t>
              </a:r>
            </a:p>
          </p:txBody>
        </p:sp>
      </p:grpSp>
      <p:grpSp>
        <p:nvGrpSpPr>
          <p:cNvPr id="29" name="Group 28"/>
          <p:cNvGrpSpPr/>
          <p:nvPr/>
        </p:nvGrpSpPr>
        <p:grpSpPr>
          <a:xfrm>
            <a:off x="23129892" y="22773521"/>
            <a:ext cx="3634724" cy="2167284"/>
            <a:chOff x="23150223" y="15367807"/>
            <a:chExt cx="3634724" cy="2167284"/>
          </a:xfrm>
        </p:grpSpPr>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50223" y="15367807"/>
              <a:ext cx="2651765" cy="2167284"/>
            </a:xfrm>
            <a:prstGeom prst="rect">
              <a:avLst/>
            </a:prstGeom>
          </p:spPr>
        </p:pic>
        <p:sp>
          <p:nvSpPr>
            <p:cNvPr id="27" name="TextBox 26"/>
            <p:cNvSpPr txBox="1"/>
            <p:nvPr/>
          </p:nvSpPr>
          <p:spPr>
            <a:xfrm>
              <a:off x="24819029" y="17013641"/>
              <a:ext cx="1965918" cy="400110"/>
            </a:xfrm>
            <a:prstGeom prst="rect">
              <a:avLst/>
            </a:prstGeom>
          </p:spPr>
          <p:txBody>
            <a:bodyPr wrap="square" numCol="1" spcCol="640080" rtlCol="0">
              <a:spAutoFit/>
            </a:bodyPr>
            <a:lstStyle/>
            <a:p>
              <a:pPr algn="just"/>
              <a:r>
                <a:rPr lang="en-US" sz="2000" dirty="0" smtClean="0">
                  <a:solidFill>
                    <a:schemeClr val="tx1">
                      <a:lumMod val="75000"/>
                      <a:lumOff val="25000"/>
                    </a:schemeClr>
                  </a:solidFill>
                </a:rPr>
                <a:t>Landsat 8 OLI</a:t>
              </a:r>
            </a:p>
          </p:txBody>
        </p:sp>
      </p:grpSp>
      <p:graphicFrame>
        <p:nvGraphicFramePr>
          <p:cNvPr id="35" name="Diagram 34"/>
          <p:cNvGraphicFramePr/>
          <p:nvPr>
            <p:extLst>
              <p:ext uri="{D42A27DB-BD31-4B8C-83A1-F6EECF244321}">
                <p14:modId xmlns:p14="http://schemas.microsoft.com/office/powerpoint/2010/main" val="2318624216"/>
              </p:ext>
            </p:extLst>
          </p:nvPr>
        </p:nvGraphicFramePr>
        <p:xfrm>
          <a:off x="13993444" y="16122568"/>
          <a:ext cx="12217706" cy="19185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4" name="Diagram 43"/>
          <p:cNvGraphicFramePr/>
          <p:nvPr>
            <p:extLst>
              <p:ext uri="{D42A27DB-BD31-4B8C-83A1-F6EECF244321}">
                <p14:modId xmlns:p14="http://schemas.microsoft.com/office/powerpoint/2010/main" val="3212159249"/>
              </p:ext>
            </p:extLst>
          </p:nvPr>
        </p:nvGraphicFramePr>
        <p:xfrm>
          <a:off x="15512616" y="19314263"/>
          <a:ext cx="9393730" cy="20222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6" name="Group 5"/>
          <p:cNvGrpSpPr/>
          <p:nvPr/>
        </p:nvGrpSpPr>
        <p:grpSpPr>
          <a:xfrm>
            <a:off x="16469026" y="18220191"/>
            <a:ext cx="8838684" cy="1045412"/>
            <a:chOff x="16318998" y="11440428"/>
            <a:chExt cx="9093701" cy="1017865"/>
          </a:xfrm>
        </p:grpSpPr>
        <p:sp>
          <p:nvSpPr>
            <p:cNvPr id="68" name="Rectangle 67"/>
            <p:cNvSpPr/>
            <p:nvPr/>
          </p:nvSpPr>
          <p:spPr>
            <a:xfrm rot="10800000">
              <a:off x="25251239" y="11440428"/>
              <a:ext cx="161460" cy="502398"/>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Bent-Up Arrow 66"/>
            <p:cNvSpPr/>
            <p:nvPr/>
          </p:nvSpPr>
          <p:spPr>
            <a:xfrm rot="10800000">
              <a:off x="16318998" y="11796629"/>
              <a:ext cx="9093701" cy="661664"/>
            </a:xfrm>
            <a:prstGeom prst="bentUpArrow">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13684157" y="30672237"/>
            <a:ext cx="8862337" cy="3453605"/>
            <a:chOff x="13549038" y="30424587"/>
            <a:chExt cx="8862337" cy="3453605"/>
          </a:xfrm>
        </p:grpSpPr>
        <p:grpSp>
          <p:nvGrpSpPr>
            <p:cNvPr id="14" name="Group 13"/>
            <p:cNvGrpSpPr/>
            <p:nvPr/>
          </p:nvGrpSpPr>
          <p:grpSpPr>
            <a:xfrm>
              <a:off x="19409215" y="30452443"/>
              <a:ext cx="3002160" cy="3425749"/>
              <a:chOff x="19577547" y="30424587"/>
              <a:chExt cx="3002160" cy="3425749"/>
            </a:xfrm>
          </p:grpSpPr>
          <p:sp>
            <p:nvSpPr>
              <p:cNvPr id="53" name="Text Placeholder 16"/>
              <p:cNvSpPr txBox="1">
                <a:spLocks/>
              </p:cNvSpPr>
              <p:nvPr/>
            </p:nvSpPr>
            <p:spPr>
              <a:xfrm>
                <a:off x="19577547" y="32602443"/>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000" dirty="0" smtClean="0">
                    <a:solidFill>
                      <a:schemeClr val="tx1">
                        <a:lumMod val="75000"/>
                        <a:lumOff val="25000"/>
                      </a:schemeClr>
                    </a:solidFill>
                  </a:rPr>
                  <a:t>Robert Maxwell Stewart</a:t>
                </a:r>
              </a:p>
            </p:txBody>
          </p:sp>
          <p:grpSp>
            <p:nvGrpSpPr>
              <p:cNvPr id="10" name="Group 9"/>
              <p:cNvGrpSpPr/>
              <p:nvPr/>
            </p:nvGrpSpPr>
            <p:grpSpPr>
              <a:xfrm>
                <a:off x="20049045" y="30424587"/>
                <a:ext cx="2059165" cy="2047935"/>
                <a:chOff x="32603263" y="28601501"/>
                <a:chExt cx="2059165" cy="2047935"/>
              </a:xfrm>
            </p:grpSpPr>
            <p:pic>
              <p:nvPicPr>
                <p:cNvPr id="77" name="Picture 7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603263" y="28601501"/>
                  <a:ext cx="2059165" cy="2047935"/>
                </a:xfrm>
                <a:prstGeom prst="rect">
                  <a:avLst/>
                </a:prstGeom>
              </p:spPr>
            </p:pic>
            <p:pic>
              <p:nvPicPr>
                <p:cNvPr id="85" name="Picture 8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2809885" y="28789105"/>
                  <a:ext cx="1645920" cy="1645920"/>
                </a:xfrm>
                <a:prstGeom prst="ellipse">
                  <a:avLst/>
                </a:prstGeom>
              </p:spPr>
            </p:pic>
          </p:grpSp>
        </p:grpSp>
        <p:grpSp>
          <p:nvGrpSpPr>
            <p:cNvPr id="12" name="Group 11"/>
            <p:cNvGrpSpPr/>
            <p:nvPr/>
          </p:nvGrpSpPr>
          <p:grpSpPr>
            <a:xfrm>
              <a:off x="13549038" y="30424587"/>
              <a:ext cx="3212850" cy="3425750"/>
              <a:chOff x="13549038" y="30424587"/>
              <a:chExt cx="3212850" cy="3425750"/>
            </a:xfrm>
          </p:grpSpPr>
          <p:sp>
            <p:nvSpPr>
              <p:cNvPr id="48" name="Text Placeholder 16"/>
              <p:cNvSpPr txBox="1">
                <a:spLocks/>
              </p:cNvSpPr>
              <p:nvPr/>
            </p:nvSpPr>
            <p:spPr>
              <a:xfrm>
                <a:off x="13549038" y="32602444"/>
                <a:ext cx="321285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000" dirty="0" smtClean="0">
                    <a:solidFill>
                      <a:schemeClr val="tx1">
                        <a:lumMod val="75000"/>
                        <a:lumOff val="25000"/>
                      </a:schemeClr>
                    </a:solidFill>
                  </a:rPr>
                  <a:t>William Patrick </a:t>
                </a:r>
                <a:r>
                  <a:rPr lang="en-US" sz="2000" dirty="0" err="1" smtClean="0">
                    <a:solidFill>
                      <a:schemeClr val="tx1">
                        <a:lumMod val="75000"/>
                        <a:lumOff val="25000"/>
                      </a:schemeClr>
                    </a:solidFill>
                  </a:rPr>
                  <a:t>Frier</a:t>
                </a:r>
                <a:endParaRPr lang="en-US" sz="2000" dirty="0" smtClean="0">
                  <a:solidFill>
                    <a:schemeClr val="tx1">
                      <a:lumMod val="75000"/>
                      <a:lumOff val="25000"/>
                    </a:schemeClr>
                  </a:solidFill>
                </a:endParaRPr>
              </a:p>
              <a:p>
                <a:pPr algn="ctr">
                  <a:lnSpc>
                    <a:spcPct val="100000"/>
                  </a:lnSpc>
                  <a:spcBef>
                    <a:spcPts val="0"/>
                  </a:spcBef>
                </a:pPr>
                <a:r>
                  <a:rPr lang="en-US" sz="2000" dirty="0" smtClean="0">
                    <a:solidFill>
                      <a:schemeClr val="tx1">
                        <a:lumMod val="75000"/>
                        <a:lumOff val="25000"/>
                      </a:schemeClr>
                    </a:solidFill>
                  </a:rPr>
                  <a:t>Project Lead</a:t>
                </a:r>
              </a:p>
            </p:txBody>
          </p:sp>
          <p:grpSp>
            <p:nvGrpSpPr>
              <p:cNvPr id="11" name="Group 10"/>
              <p:cNvGrpSpPr/>
              <p:nvPr/>
            </p:nvGrpSpPr>
            <p:grpSpPr>
              <a:xfrm>
                <a:off x="14125881" y="30424587"/>
                <a:ext cx="2059165" cy="2047935"/>
                <a:chOff x="34817286" y="28601501"/>
                <a:chExt cx="2059165" cy="2047935"/>
              </a:xfrm>
            </p:grpSpPr>
            <p:pic>
              <p:nvPicPr>
                <p:cNvPr id="73" name="Picture 7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817286" y="28601501"/>
                  <a:ext cx="2059165" cy="2047935"/>
                </a:xfrm>
                <a:prstGeom prst="rect">
                  <a:avLst/>
                </a:prstGeom>
              </p:spPr>
            </p:pic>
            <p:pic>
              <p:nvPicPr>
                <p:cNvPr id="86" name="Picture 8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5024320" y="28789105"/>
                  <a:ext cx="1645097" cy="1645920"/>
                </a:xfrm>
                <a:prstGeom prst="ellipse">
                  <a:avLst/>
                </a:prstGeom>
              </p:spPr>
            </p:pic>
          </p:grpSp>
        </p:grpSp>
        <p:grpSp>
          <p:nvGrpSpPr>
            <p:cNvPr id="13" name="Group 12"/>
            <p:cNvGrpSpPr/>
            <p:nvPr/>
          </p:nvGrpSpPr>
          <p:grpSpPr>
            <a:xfrm>
              <a:off x="16649426" y="30424587"/>
              <a:ext cx="2872251" cy="3425749"/>
              <a:chOff x="16717438" y="30424587"/>
              <a:chExt cx="2872251" cy="3425749"/>
            </a:xfrm>
          </p:grpSpPr>
          <p:sp>
            <p:nvSpPr>
              <p:cNvPr id="51" name="Text Placeholder 16"/>
              <p:cNvSpPr txBox="1">
                <a:spLocks/>
              </p:cNvSpPr>
              <p:nvPr/>
            </p:nvSpPr>
            <p:spPr>
              <a:xfrm>
                <a:off x="16717438" y="32602443"/>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000" dirty="0" smtClean="0">
                    <a:solidFill>
                      <a:schemeClr val="tx1">
                        <a:lumMod val="75000"/>
                        <a:lumOff val="25000"/>
                      </a:schemeClr>
                    </a:solidFill>
                  </a:rPr>
                  <a:t>Robert Cecil Byles</a:t>
                </a:r>
              </a:p>
            </p:txBody>
          </p:sp>
          <p:grpSp>
            <p:nvGrpSpPr>
              <p:cNvPr id="9" name="Group 8"/>
              <p:cNvGrpSpPr/>
              <p:nvPr/>
            </p:nvGrpSpPr>
            <p:grpSpPr>
              <a:xfrm>
                <a:off x="17124861" y="30424587"/>
                <a:ext cx="2057404" cy="2046184"/>
                <a:chOff x="32398401" y="31395597"/>
                <a:chExt cx="2057404" cy="2046184"/>
              </a:xfrm>
            </p:grpSpPr>
            <p:pic>
              <p:nvPicPr>
                <p:cNvPr id="87" name="Picture 8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604143" y="31595729"/>
                  <a:ext cx="1645920" cy="1645920"/>
                </a:xfrm>
                <a:prstGeom prst="ellipse">
                  <a:avLst/>
                </a:prstGeom>
              </p:spPr>
            </p:pic>
            <p:pic>
              <p:nvPicPr>
                <p:cNvPr id="88" name="Picture 8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398401" y="31395597"/>
                  <a:ext cx="2057404" cy="2046184"/>
                </a:xfrm>
                <a:prstGeom prst="rect">
                  <a:avLst/>
                </a:prstGeom>
              </p:spPr>
            </p:pic>
          </p:grpSp>
        </p:grpSp>
      </p:grpSp>
      <p:sp>
        <p:nvSpPr>
          <p:cNvPr id="2" name="TextBox 1"/>
          <p:cNvSpPr txBox="1"/>
          <p:nvPr/>
        </p:nvSpPr>
        <p:spPr>
          <a:xfrm>
            <a:off x="965940" y="6006422"/>
            <a:ext cx="12181279" cy="5170646"/>
          </a:xfrm>
          <a:prstGeom prst="rect">
            <a:avLst/>
          </a:prstGeom>
        </p:spPr>
        <p:txBody>
          <a:bodyPr wrap="square" numCol="1" spcCol="640080" rtlCol="0">
            <a:spAutoFit/>
          </a:bodyPr>
          <a:lstStyle/>
          <a:p>
            <a:pPr algn="just"/>
            <a:r>
              <a:rPr lang="en-US" sz="2200" dirty="0" smtClean="0">
                <a:solidFill>
                  <a:schemeClr val="tx1">
                    <a:lumMod val="75000"/>
                    <a:lumOff val="25000"/>
                  </a:schemeClr>
                </a:solidFill>
              </a:rPr>
              <a:t>Glen </a:t>
            </a:r>
            <a:r>
              <a:rPr lang="en-US" sz="2200" dirty="0">
                <a:solidFill>
                  <a:schemeClr val="tx1">
                    <a:lumMod val="75000"/>
                    <a:lumOff val="25000"/>
                  </a:schemeClr>
                </a:solidFill>
              </a:rPr>
              <a:t>Canyon National Recreation Area (NRA) contains a diverse suite of culturally and historically significant </a:t>
            </a:r>
            <a:r>
              <a:rPr lang="en-US" sz="2200" dirty="0" smtClean="0">
                <a:solidFill>
                  <a:schemeClr val="tx1">
                    <a:lumMod val="75000"/>
                    <a:lumOff val="25000"/>
                  </a:schemeClr>
                </a:solidFill>
              </a:rPr>
              <a:t>archeological </a:t>
            </a:r>
            <a:r>
              <a:rPr lang="en-US" sz="2200" dirty="0">
                <a:solidFill>
                  <a:schemeClr val="tx1">
                    <a:lumMod val="75000"/>
                    <a:lumOff val="25000"/>
                  </a:schemeClr>
                </a:solidFill>
              </a:rPr>
              <a:t>sites that are threatened by erosion and changing land cover dynamics. The National Park Service (NPS) is tasked with monitoring, studying, and preserving these archeological sites, many of which reside in extremely remote locations. At Glen Canyon NRA, perennial vegetation </a:t>
            </a:r>
            <a:r>
              <a:rPr lang="en-US" sz="2200" dirty="0" smtClean="0">
                <a:solidFill>
                  <a:schemeClr val="tx1">
                    <a:lumMod val="75000"/>
                    <a:lumOff val="25000"/>
                  </a:schemeClr>
                </a:solidFill>
              </a:rPr>
              <a:t>helps </a:t>
            </a:r>
            <a:r>
              <a:rPr lang="en-US" sz="2200" dirty="0">
                <a:solidFill>
                  <a:schemeClr val="tx1">
                    <a:lumMod val="75000"/>
                    <a:lumOff val="25000"/>
                  </a:schemeClr>
                </a:solidFill>
              </a:rPr>
              <a:t>stabilize soils and mitigate erosion. The loss of such soil stabilizers is indicative of high erosion potential. This project calculated vegetation indices and generated a time series of vegetation </a:t>
            </a:r>
            <a:r>
              <a:rPr lang="en-US" sz="2200" dirty="0" smtClean="0">
                <a:solidFill>
                  <a:schemeClr val="tx1">
                    <a:lumMod val="75000"/>
                    <a:lumOff val="25000"/>
                  </a:schemeClr>
                </a:solidFill>
              </a:rPr>
              <a:t>maps </a:t>
            </a:r>
            <a:r>
              <a:rPr lang="en-US" sz="2200" dirty="0">
                <a:solidFill>
                  <a:schemeClr val="tx1">
                    <a:lumMod val="75000"/>
                    <a:lumOff val="25000"/>
                  </a:schemeClr>
                </a:solidFill>
              </a:rPr>
              <a:t>across the entire extent of Glen Canyon NRA using Landsat 5 Thematic Mapper (TM), Landsat 7 Enhanced Thematic Mapper Plus (ETM+), </a:t>
            </a:r>
            <a:r>
              <a:rPr lang="en-US" sz="2200" dirty="0" smtClean="0">
                <a:solidFill>
                  <a:schemeClr val="tx1">
                    <a:lumMod val="75000"/>
                    <a:lumOff val="25000"/>
                  </a:schemeClr>
                </a:solidFill>
              </a:rPr>
              <a:t>and Landsat </a:t>
            </a:r>
            <a:r>
              <a:rPr lang="en-US" sz="2200" dirty="0">
                <a:solidFill>
                  <a:schemeClr val="tx1">
                    <a:lumMod val="75000"/>
                    <a:lumOff val="25000"/>
                  </a:schemeClr>
                </a:solidFill>
              </a:rPr>
              <a:t>8 Operational Land Imager (OLI</a:t>
            </a:r>
            <a:r>
              <a:rPr lang="en-US" sz="2200" dirty="0" smtClean="0">
                <a:solidFill>
                  <a:schemeClr val="tx1">
                    <a:lumMod val="75000"/>
                    <a:lumOff val="25000"/>
                  </a:schemeClr>
                </a:solidFill>
              </a:rPr>
              <a:t>) data </a:t>
            </a:r>
            <a:r>
              <a:rPr lang="en-US" sz="2200" dirty="0">
                <a:solidFill>
                  <a:schemeClr val="tx1">
                    <a:lumMod val="75000"/>
                    <a:lumOff val="25000"/>
                  </a:schemeClr>
                </a:solidFill>
              </a:rPr>
              <a:t>for the years 1995 to </a:t>
            </a:r>
            <a:r>
              <a:rPr lang="en-US" sz="2200" dirty="0" smtClean="0">
                <a:solidFill>
                  <a:schemeClr val="tx1">
                    <a:lumMod val="75000"/>
                    <a:lumOff val="25000"/>
                  </a:schemeClr>
                </a:solidFill>
              </a:rPr>
              <a:t>2017. </a:t>
            </a:r>
            <a:r>
              <a:rPr lang="en-US" sz="2200" dirty="0">
                <a:solidFill>
                  <a:schemeClr val="tx1">
                    <a:lumMod val="75000"/>
                    <a:lumOff val="25000"/>
                  </a:schemeClr>
                </a:solidFill>
              </a:rPr>
              <a:t>The project team then used multiple vegetation analyses from across the study period to provide an assessment of </a:t>
            </a:r>
            <a:r>
              <a:rPr lang="en-US" sz="2200" dirty="0" smtClean="0">
                <a:solidFill>
                  <a:schemeClr val="tx1">
                    <a:lumMod val="75000"/>
                    <a:lumOff val="25000"/>
                  </a:schemeClr>
                </a:solidFill>
              </a:rPr>
              <a:t>year-to-year change in the abundance and distribution of soil-stabilizing vegetation. </a:t>
            </a:r>
            <a:r>
              <a:rPr lang="en-US" sz="2200" dirty="0">
                <a:solidFill>
                  <a:schemeClr val="tx1">
                    <a:lumMod val="75000"/>
                    <a:lumOff val="25000"/>
                  </a:schemeClr>
                </a:solidFill>
              </a:rPr>
              <a:t>This approach allowed for a comprehensive assessment of vegetation and soil stabilization across a broad region that could not be assessed by traditional ground-based means. Finally, the team used these vegetation </a:t>
            </a:r>
            <a:r>
              <a:rPr lang="en-US" sz="2200" dirty="0" smtClean="0">
                <a:solidFill>
                  <a:schemeClr val="tx1">
                    <a:lumMod val="75000"/>
                    <a:lumOff val="25000"/>
                  </a:schemeClr>
                </a:solidFill>
              </a:rPr>
              <a:t>analyses to assess the rate of change of vegetation cover and to predict future vegetation distribution. </a:t>
            </a:r>
            <a:r>
              <a:rPr lang="en-US" sz="2200" dirty="0">
                <a:solidFill>
                  <a:schemeClr val="tx1">
                    <a:lumMod val="75000"/>
                    <a:lumOff val="25000"/>
                  </a:schemeClr>
                </a:solidFill>
              </a:rPr>
              <a:t>Land managers and archeologists at the NPS can use the results of this work to prioritize the monitoring and management of important archeological sites that could otherwise be lost to erosion. </a:t>
            </a:r>
            <a:endParaRPr lang="en-US" sz="2200" dirty="0" smtClean="0">
              <a:solidFill>
                <a:schemeClr val="tx1">
                  <a:lumMod val="75000"/>
                  <a:lumOff val="25000"/>
                </a:schemeClr>
              </a:solidFill>
            </a:endParaRPr>
          </a:p>
        </p:txBody>
      </p:sp>
      <p:pic>
        <p:nvPicPr>
          <p:cNvPr id="33" name="Picture 3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2943514" y="8731605"/>
            <a:ext cx="2990253" cy="4010950"/>
          </a:xfrm>
          <a:prstGeom prst="rect">
            <a:avLst/>
          </a:prstGeom>
        </p:spPr>
      </p:pic>
      <p:pic>
        <p:nvPicPr>
          <p:cNvPr id="58" name="Picture 57"/>
          <p:cNvPicPr>
            <a:picLocks noChangeAspect="1"/>
          </p:cNvPicPr>
          <p:nvPr/>
        </p:nvPicPr>
        <p:blipFill rotWithShape="1">
          <a:blip r:embed="rId2" cstate="print">
            <a:extLst>
              <a:ext uri="{28A0092B-C50C-407E-A947-70E740481C1C}">
                <a14:useLocalDpi xmlns:a14="http://schemas.microsoft.com/office/drawing/2010/main" val="0"/>
              </a:ext>
            </a:extLst>
          </a:blip>
          <a:srcRect l="73117" t="90555" r="19609" b="2968"/>
          <a:stretch/>
        </p:blipFill>
        <p:spPr>
          <a:xfrm>
            <a:off x="16112986" y="7269720"/>
            <a:ext cx="1119321" cy="871336"/>
          </a:xfrm>
          <a:prstGeom prst="rect">
            <a:avLst/>
          </a:prstGeom>
        </p:spPr>
      </p:pic>
      <p:grpSp>
        <p:nvGrpSpPr>
          <p:cNvPr id="61" name="Group 60"/>
          <p:cNvGrpSpPr/>
          <p:nvPr/>
        </p:nvGrpSpPr>
        <p:grpSpPr>
          <a:xfrm>
            <a:off x="13769337" y="7980229"/>
            <a:ext cx="6568247" cy="751376"/>
            <a:chOff x="8884836" y="19433382"/>
            <a:chExt cx="4788841" cy="545337"/>
          </a:xfrm>
        </p:grpSpPr>
        <p:grpSp>
          <p:nvGrpSpPr>
            <p:cNvPr id="54" name="Group 53"/>
            <p:cNvGrpSpPr/>
            <p:nvPr/>
          </p:nvGrpSpPr>
          <p:grpSpPr>
            <a:xfrm>
              <a:off x="9042408" y="19784025"/>
              <a:ext cx="3622686" cy="13174"/>
              <a:chOff x="9299196" y="19881428"/>
              <a:chExt cx="3622686" cy="13174"/>
            </a:xfrm>
          </p:grpSpPr>
          <p:cxnSp>
            <p:nvCxnSpPr>
              <p:cNvPr id="38" name="Straight Connector 37"/>
              <p:cNvCxnSpPr/>
              <p:nvPr/>
            </p:nvCxnSpPr>
            <p:spPr>
              <a:xfrm flipV="1">
                <a:off x="9299196" y="19887778"/>
                <a:ext cx="1821976" cy="6824"/>
              </a:xfrm>
              <a:prstGeom prst="line">
                <a:avLst/>
              </a:prstGeom>
              <a:ln w="412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1099906" y="19881428"/>
                <a:ext cx="1821976" cy="6824"/>
              </a:xfrm>
              <a:prstGeom prst="line">
                <a:avLst/>
              </a:prstGeom>
              <a:ln w="412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8884836" y="19433382"/>
              <a:ext cx="330755" cy="400110"/>
            </a:xfrm>
            <a:prstGeom prst="rect">
              <a:avLst/>
            </a:prstGeom>
          </p:spPr>
          <p:txBody>
            <a:bodyPr wrap="square" numCol="1" spcCol="640080" rtlCol="0">
              <a:spAutoFit/>
            </a:bodyPr>
            <a:lstStyle/>
            <a:p>
              <a:pPr algn="just"/>
              <a:r>
                <a:rPr lang="en-US" sz="2000" dirty="0">
                  <a:solidFill>
                    <a:schemeClr val="tx1">
                      <a:lumMod val="75000"/>
                      <a:lumOff val="25000"/>
                    </a:schemeClr>
                  </a:solidFill>
                </a:rPr>
                <a:t>0</a:t>
              </a:r>
              <a:endParaRPr lang="en-US" sz="2000" dirty="0" smtClean="0">
                <a:solidFill>
                  <a:schemeClr val="tx1">
                    <a:lumMod val="75000"/>
                    <a:lumOff val="25000"/>
                  </a:schemeClr>
                </a:solidFill>
              </a:endParaRPr>
            </a:p>
          </p:txBody>
        </p:sp>
        <p:sp>
          <p:nvSpPr>
            <p:cNvPr id="70" name="TextBox 69"/>
            <p:cNvSpPr txBox="1"/>
            <p:nvPr/>
          </p:nvSpPr>
          <p:spPr>
            <a:xfrm>
              <a:off x="12443166" y="19433382"/>
              <a:ext cx="447265" cy="400110"/>
            </a:xfrm>
            <a:prstGeom prst="rect">
              <a:avLst/>
            </a:prstGeom>
          </p:spPr>
          <p:txBody>
            <a:bodyPr wrap="square" numCol="1" spcCol="640080" rtlCol="0">
              <a:spAutoFit/>
            </a:bodyPr>
            <a:lstStyle/>
            <a:p>
              <a:pPr algn="just"/>
              <a:r>
                <a:rPr lang="en-US" sz="2000" dirty="0" smtClean="0">
                  <a:solidFill>
                    <a:schemeClr val="tx1">
                      <a:lumMod val="75000"/>
                      <a:lumOff val="25000"/>
                    </a:schemeClr>
                  </a:solidFill>
                </a:rPr>
                <a:t>60</a:t>
              </a:r>
            </a:p>
          </p:txBody>
        </p:sp>
        <p:sp>
          <p:nvSpPr>
            <p:cNvPr id="71" name="TextBox 70"/>
            <p:cNvSpPr txBox="1"/>
            <p:nvPr/>
          </p:nvSpPr>
          <p:spPr>
            <a:xfrm>
              <a:off x="12842532" y="19578609"/>
              <a:ext cx="831145" cy="400110"/>
            </a:xfrm>
            <a:prstGeom prst="rect">
              <a:avLst/>
            </a:prstGeom>
          </p:spPr>
          <p:txBody>
            <a:bodyPr wrap="square" numCol="1" spcCol="640080" rtlCol="0">
              <a:spAutoFit/>
            </a:bodyPr>
            <a:lstStyle/>
            <a:p>
              <a:pPr algn="just"/>
              <a:r>
                <a:rPr lang="en-US" sz="2000" dirty="0" smtClean="0">
                  <a:solidFill>
                    <a:schemeClr val="tx1">
                      <a:lumMod val="75000"/>
                      <a:lumOff val="25000"/>
                    </a:schemeClr>
                  </a:solidFill>
                </a:rPr>
                <a:t>Miles</a:t>
              </a:r>
            </a:p>
          </p:txBody>
        </p:sp>
      </p:grpSp>
      <p:sp>
        <p:nvSpPr>
          <p:cNvPr id="109" name="TextBox 108"/>
          <p:cNvSpPr txBox="1"/>
          <p:nvPr/>
        </p:nvSpPr>
        <p:spPr>
          <a:xfrm>
            <a:off x="24144303" y="11338698"/>
            <a:ext cx="704918" cy="400110"/>
          </a:xfrm>
          <a:prstGeom prst="rect">
            <a:avLst/>
          </a:prstGeom>
        </p:spPr>
        <p:txBody>
          <a:bodyPr wrap="square" numCol="1" spcCol="640080" rtlCol="0">
            <a:spAutoFit/>
          </a:bodyPr>
          <a:lstStyle/>
          <a:p>
            <a:pPr algn="just"/>
            <a:r>
              <a:rPr lang="en-US" sz="2000" dirty="0" smtClean="0">
                <a:solidFill>
                  <a:schemeClr val="bg1">
                    <a:lumMod val="50000"/>
                  </a:schemeClr>
                </a:solidFill>
              </a:rPr>
              <a:t>AZ</a:t>
            </a:r>
          </a:p>
        </p:txBody>
      </p:sp>
      <p:sp>
        <p:nvSpPr>
          <p:cNvPr id="110" name="TextBox 109"/>
          <p:cNvSpPr txBox="1"/>
          <p:nvPr/>
        </p:nvSpPr>
        <p:spPr>
          <a:xfrm>
            <a:off x="24263405" y="9672102"/>
            <a:ext cx="704918" cy="400110"/>
          </a:xfrm>
          <a:prstGeom prst="rect">
            <a:avLst/>
          </a:prstGeom>
        </p:spPr>
        <p:txBody>
          <a:bodyPr wrap="square" numCol="1" spcCol="640080" rtlCol="0">
            <a:spAutoFit/>
          </a:bodyPr>
          <a:lstStyle/>
          <a:p>
            <a:pPr algn="just"/>
            <a:r>
              <a:rPr lang="en-US" sz="2000" dirty="0" smtClean="0">
                <a:solidFill>
                  <a:schemeClr val="bg1">
                    <a:lumMod val="50000"/>
                  </a:schemeClr>
                </a:solidFill>
              </a:rPr>
              <a:t>UT</a:t>
            </a:r>
          </a:p>
        </p:txBody>
      </p:sp>
      <p:sp>
        <p:nvSpPr>
          <p:cNvPr id="92" name="TextBox 91"/>
          <p:cNvSpPr txBox="1"/>
          <p:nvPr/>
        </p:nvSpPr>
        <p:spPr>
          <a:xfrm rot="16200000">
            <a:off x="5584353" y="19469061"/>
            <a:ext cx="1353600" cy="523220"/>
          </a:xfrm>
          <a:prstGeom prst="rect">
            <a:avLst/>
          </a:prstGeom>
        </p:spPr>
        <p:txBody>
          <a:bodyPr wrap="square" numCol="1" spcCol="640080" rtlCol="0">
            <a:spAutoFit/>
          </a:bodyPr>
          <a:lstStyle/>
          <a:p>
            <a:pPr algn="just"/>
            <a:r>
              <a:rPr lang="en-US" sz="2800" dirty="0" smtClean="0">
                <a:solidFill>
                  <a:schemeClr val="tx1">
                    <a:lumMod val="75000"/>
                    <a:lumOff val="25000"/>
                  </a:schemeClr>
                </a:solidFill>
              </a:rPr>
              <a:t>MSAVI</a:t>
            </a:r>
          </a:p>
        </p:txBody>
      </p:sp>
      <p:grpSp>
        <p:nvGrpSpPr>
          <p:cNvPr id="104" name="Group 103"/>
          <p:cNvGrpSpPr/>
          <p:nvPr/>
        </p:nvGrpSpPr>
        <p:grpSpPr>
          <a:xfrm>
            <a:off x="7166148" y="16260609"/>
            <a:ext cx="6033104" cy="6265062"/>
            <a:chOff x="1043254" y="22160006"/>
            <a:chExt cx="5734549" cy="5955029"/>
          </a:xfrm>
        </p:grpSpPr>
        <p:grpSp>
          <p:nvGrpSpPr>
            <p:cNvPr id="102" name="Group 101"/>
            <p:cNvGrpSpPr/>
            <p:nvPr/>
          </p:nvGrpSpPr>
          <p:grpSpPr>
            <a:xfrm>
              <a:off x="1043254" y="22160006"/>
              <a:ext cx="1810872" cy="5919973"/>
              <a:chOff x="1043254" y="22160006"/>
              <a:chExt cx="1810872" cy="5919973"/>
            </a:xfrm>
          </p:grpSpPr>
          <p:sp>
            <p:nvSpPr>
              <p:cNvPr id="79" name="TextBox 78"/>
              <p:cNvSpPr txBox="1"/>
              <p:nvPr/>
            </p:nvSpPr>
            <p:spPr>
              <a:xfrm>
                <a:off x="1515194" y="22160006"/>
                <a:ext cx="866993" cy="523220"/>
              </a:xfrm>
              <a:prstGeom prst="rect">
                <a:avLst/>
              </a:prstGeom>
            </p:spPr>
            <p:txBody>
              <a:bodyPr wrap="square" numCol="1" spcCol="640080" rtlCol="0">
                <a:spAutoFit/>
              </a:bodyPr>
              <a:lstStyle/>
              <a:p>
                <a:pPr algn="just"/>
                <a:r>
                  <a:rPr lang="en-US" sz="2800" dirty="0" smtClean="0">
                    <a:solidFill>
                      <a:schemeClr val="tx1">
                        <a:lumMod val="75000"/>
                        <a:lumOff val="25000"/>
                      </a:schemeClr>
                    </a:solidFill>
                  </a:rPr>
                  <a:t>2013</a:t>
                </a:r>
              </a:p>
            </p:txBody>
          </p:sp>
          <p:pic>
            <p:nvPicPr>
              <p:cNvPr id="63" name="Picture 62"/>
              <p:cNvPicPr>
                <a:picLocks noChangeAspect="1"/>
              </p:cNvPicPr>
              <p:nvPr/>
            </p:nvPicPr>
            <p:blipFill rotWithShape="1">
              <a:blip r:embed="rId22" cstate="print">
                <a:extLst>
                  <a:ext uri="{28A0092B-C50C-407E-A947-70E740481C1C}">
                    <a14:useLocalDpi xmlns:a14="http://schemas.microsoft.com/office/drawing/2010/main" val="0"/>
                  </a:ext>
                </a:extLst>
              </a:blip>
              <a:srcRect l="20935" t="30319" r="49434" b="5413"/>
              <a:stretch/>
            </p:blipFill>
            <p:spPr>
              <a:xfrm>
                <a:off x="1043254" y="22683226"/>
                <a:ext cx="1810872" cy="5396753"/>
              </a:xfrm>
              <a:prstGeom prst="rect">
                <a:avLst/>
              </a:prstGeom>
            </p:spPr>
          </p:pic>
        </p:grpSp>
        <p:grpSp>
          <p:nvGrpSpPr>
            <p:cNvPr id="101" name="Group 100"/>
            <p:cNvGrpSpPr/>
            <p:nvPr/>
          </p:nvGrpSpPr>
          <p:grpSpPr>
            <a:xfrm>
              <a:off x="3027245" y="22194182"/>
              <a:ext cx="1801506" cy="5907205"/>
              <a:chOff x="3027245" y="22194182"/>
              <a:chExt cx="1801506" cy="5907205"/>
            </a:xfrm>
          </p:grpSpPr>
          <p:sp>
            <p:nvSpPr>
              <p:cNvPr id="80" name="TextBox 79"/>
              <p:cNvSpPr txBox="1"/>
              <p:nvPr/>
            </p:nvSpPr>
            <p:spPr>
              <a:xfrm>
                <a:off x="3479173" y="22194182"/>
                <a:ext cx="897651" cy="523220"/>
              </a:xfrm>
              <a:prstGeom prst="rect">
                <a:avLst/>
              </a:prstGeom>
            </p:spPr>
            <p:txBody>
              <a:bodyPr wrap="square" numCol="1" spcCol="640080" rtlCol="0">
                <a:spAutoFit/>
              </a:bodyPr>
              <a:lstStyle/>
              <a:p>
                <a:pPr algn="just"/>
                <a:r>
                  <a:rPr lang="en-US" sz="2800" dirty="0" smtClean="0">
                    <a:solidFill>
                      <a:schemeClr val="tx1">
                        <a:lumMod val="75000"/>
                        <a:lumOff val="25000"/>
                      </a:schemeClr>
                    </a:solidFill>
                  </a:rPr>
                  <a:t>2014</a:t>
                </a:r>
              </a:p>
            </p:txBody>
          </p:sp>
          <p:pic>
            <p:nvPicPr>
              <p:cNvPr id="65" name="Picture 64"/>
              <p:cNvPicPr>
                <a:picLocks noChangeAspect="1"/>
              </p:cNvPicPr>
              <p:nvPr/>
            </p:nvPicPr>
            <p:blipFill rotWithShape="1">
              <a:blip r:embed="rId23" cstate="print">
                <a:extLst>
                  <a:ext uri="{28A0092B-C50C-407E-A947-70E740481C1C}">
                    <a14:useLocalDpi xmlns:a14="http://schemas.microsoft.com/office/drawing/2010/main" val="0"/>
                  </a:ext>
                </a:extLst>
              </a:blip>
              <a:srcRect l="20968" t="30334" r="49553" b="5143"/>
              <a:stretch/>
            </p:blipFill>
            <p:spPr>
              <a:xfrm>
                <a:off x="3027245" y="22683226"/>
                <a:ext cx="1801506" cy="5418161"/>
              </a:xfrm>
              <a:prstGeom prst="rect">
                <a:avLst/>
              </a:prstGeom>
            </p:spPr>
          </p:pic>
        </p:grpSp>
        <p:grpSp>
          <p:nvGrpSpPr>
            <p:cNvPr id="100" name="Group 99"/>
            <p:cNvGrpSpPr/>
            <p:nvPr/>
          </p:nvGrpSpPr>
          <p:grpSpPr>
            <a:xfrm>
              <a:off x="4949002" y="22177407"/>
              <a:ext cx="1828801" cy="5937628"/>
              <a:chOff x="4949002" y="22177407"/>
              <a:chExt cx="1828801" cy="5937628"/>
            </a:xfrm>
          </p:grpSpPr>
          <p:sp>
            <p:nvSpPr>
              <p:cNvPr id="81" name="TextBox 80"/>
              <p:cNvSpPr txBox="1"/>
              <p:nvPr/>
            </p:nvSpPr>
            <p:spPr>
              <a:xfrm>
                <a:off x="5022684" y="22177407"/>
                <a:ext cx="1681437" cy="523220"/>
              </a:xfrm>
              <a:prstGeom prst="rect">
                <a:avLst/>
              </a:prstGeom>
            </p:spPr>
            <p:txBody>
              <a:bodyPr wrap="square" numCol="1" spcCol="640080" rtlCol="0">
                <a:spAutoFit/>
              </a:bodyPr>
              <a:lstStyle/>
              <a:p>
                <a:pPr algn="just"/>
                <a:r>
                  <a:rPr lang="en-US" sz="2800" dirty="0" smtClean="0">
                    <a:solidFill>
                      <a:schemeClr val="tx1">
                        <a:lumMod val="75000"/>
                        <a:lumOff val="25000"/>
                      </a:schemeClr>
                    </a:solidFill>
                  </a:rPr>
                  <a:t>Difference</a:t>
                </a:r>
              </a:p>
            </p:txBody>
          </p:sp>
          <p:pic>
            <p:nvPicPr>
              <p:cNvPr id="66" name="Picture 65"/>
              <p:cNvPicPr>
                <a:picLocks noChangeAspect="1"/>
              </p:cNvPicPr>
              <p:nvPr/>
            </p:nvPicPr>
            <p:blipFill rotWithShape="1">
              <a:blip r:embed="rId24" cstate="print">
                <a:extLst>
                  <a:ext uri="{28A0092B-C50C-407E-A947-70E740481C1C}">
                    <a14:useLocalDpi xmlns:a14="http://schemas.microsoft.com/office/drawing/2010/main" val="0"/>
                  </a:ext>
                </a:extLst>
              </a:blip>
              <a:srcRect l="20744" t="30009" r="49330" b="5305"/>
              <a:stretch/>
            </p:blipFill>
            <p:spPr>
              <a:xfrm>
                <a:off x="4949002" y="22683226"/>
                <a:ext cx="1828801" cy="5431809"/>
              </a:xfrm>
              <a:prstGeom prst="rect">
                <a:avLst/>
              </a:prstGeom>
            </p:spPr>
          </p:pic>
        </p:grpSp>
      </p:grpSp>
      <p:grpSp>
        <p:nvGrpSpPr>
          <p:cNvPr id="123" name="Group 122"/>
          <p:cNvGrpSpPr/>
          <p:nvPr/>
        </p:nvGrpSpPr>
        <p:grpSpPr>
          <a:xfrm rot="5400000">
            <a:off x="3882684" y="19520502"/>
            <a:ext cx="5648202" cy="254180"/>
            <a:chOff x="1058963" y="25090195"/>
            <a:chExt cx="6488057" cy="222778"/>
          </a:xfrm>
        </p:grpSpPr>
        <p:cxnSp>
          <p:nvCxnSpPr>
            <p:cNvPr id="114" name="Straight Connector 113"/>
            <p:cNvCxnSpPr/>
            <p:nvPr/>
          </p:nvCxnSpPr>
          <p:spPr>
            <a:xfrm>
              <a:off x="1058963" y="25307431"/>
              <a:ext cx="6488057" cy="0"/>
            </a:xfrm>
            <a:prstGeom prst="line">
              <a:avLst/>
            </a:prstGeom>
            <a:ln w="57150">
              <a:solidFill>
                <a:srgbClr val="2E8654"/>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1086673" y="25090195"/>
              <a:ext cx="0" cy="222778"/>
            </a:xfrm>
            <a:prstGeom prst="line">
              <a:avLst/>
            </a:prstGeom>
            <a:ln w="57150">
              <a:solidFill>
                <a:srgbClr val="2E8654"/>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7519377" y="25090195"/>
              <a:ext cx="0" cy="222778"/>
            </a:xfrm>
            <a:prstGeom prst="line">
              <a:avLst/>
            </a:prstGeom>
            <a:ln w="57150">
              <a:solidFill>
                <a:srgbClr val="2E8654"/>
              </a:solidFill>
            </a:ln>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rot="16200000">
            <a:off x="5688650" y="25693331"/>
            <a:ext cx="1142311" cy="410885"/>
          </a:xfrm>
          <a:prstGeom prst="rect">
            <a:avLst/>
          </a:prstGeom>
        </p:spPr>
        <p:txBody>
          <a:bodyPr wrap="square" numCol="1" spcCol="640080" rtlCol="0">
            <a:spAutoFit/>
          </a:bodyPr>
          <a:lstStyle/>
          <a:p>
            <a:pPr algn="just"/>
            <a:r>
              <a:rPr lang="en-US" sz="2800" dirty="0" smtClean="0">
                <a:solidFill>
                  <a:schemeClr val="tx1">
                    <a:lumMod val="75000"/>
                    <a:lumOff val="25000"/>
                  </a:schemeClr>
                </a:solidFill>
              </a:rPr>
              <a:t>NDVI</a:t>
            </a:r>
          </a:p>
        </p:txBody>
      </p:sp>
      <p:grpSp>
        <p:nvGrpSpPr>
          <p:cNvPr id="126" name="Group 125"/>
          <p:cNvGrpSpPr/>
          <p:nvPr/>
        </p:nvGrpSpPr>
        <p:grpSpPr>
          <a:xfrm>
            <a:off x="7100167" y="22771152"/>
            <a:ext cx="6165066" cy="5738283"/>
            <a:chOff x="6170751" y="24162138"/>
            <a:chExt cx="5217431" cy="4856249"/>
          </a:xfrm>
        </p:grpSpPr>
        <p:pic>
          <p:nvPicPr>
            <p:cNvPr id="72" name="Picture 71"/>
            <p:cNvPicPr>
              <a:picLocks noChangeAspect="1"/>
            </p:cNvPicPr>
            <p:nvPr/>
          </p:nvPicPr>
          <p:blipFill rotWithShape="1">
            <a:blip r:embed="rId25" cstate="print">
              <a:extLst>
                <a:ext uri="{28A0092B-C50C-407E-A947-70E740481C1C}">
                  <a14:useLocalDpi xmlns:a14="http://schemas.microsoft.com/office/drawing/2010/main" val="0"/>
                </a:ext>
              </a:extLst>
            </a:blip>
            <a:srcRect l="20600" t="29750" r="49213" b="5297"/>
            <a:stretch/>
          </p:blipFill>
          <p:spPr>
            <a:xfrm>
              <a:off x="6170751" y="24162139"/>
              <a:ext cx="1642554" cy="4856248"/>
            </a:xfrm>
            <a:prstGeom prst="rect">
              <a:avLst/>
            </a:prstGeom>
          </p:spPr>
        </p:pic>
        <p:pic>
          <p:nvPicPr>
            <p:cNvPr id="75" name="Picture 74"/>
            <p:cNvPicPr>
              <a:picLocks noChangeAspect="1"/>
            </p:cNvPicPr>
            <p:nvPr/>
          </p:nvPicPr>
          <p:blipFill rotWithShape="1">
            <a:blip r:embed="rId26" cstate="print">
              <a:extLst>
                <a:ext uri="{28A0092B-C50C-407E-A947-70E740481C1C}">
                  <a14:useLocalDpi xmlns:a14="http://schemas.microsoft.com/office/drawing/2010/main" val="0"/>
                </a:ext>
              </a:extLst>
            </a:blip>
            <a:srcRect l="20337" t="29750" r="49213" b="5679"/>
            <a:stretch/>
          </p:blipFill>
          <p:spPr>
            <a:xfrm>
              <a:off x="7943906" y="24162140"/>
              <a:ext cx="1656837" cy="4827682"/>
            </a:xfrm>
            <a:prstGeom prst="rect">
              <a:avLst/>
            </a:prstGeom>
          </p:spPr>
        </p:pic>
        <p:pic>
          <p:nvPicPr>
            <p:cNvPr id="82" name="Picture 81"/>
            <p:cNvPicPr>
              <a:picLocks noChangeAspect="1"/>
            </p:cNvPicPr>
            <p:nvPr/>
          </p:nvPicPr>
          <p:blipFill rotWithShape="1">
            <a:blip r:embed="rId27" cstate="print">
              <a:extLst>
                <a:ext uri="{28A0092B-C50C-407E-A947-70E740481C1C}">
                  <a14:useLocalDpi xmlns:a14="http://schemas.microsoft.com/office/drawing/2010/main" val="0"/>
                </a:ext>
              </a:extLst>
            </a:blip>
            <a:srcRect l="20338" t="29941" r="49212" b="5297"/>
            <a:stretch/>
          </p:blipFill>
          <p:spPr>
            <a:xfrm>
              <a:off x="9731345" y="24162138"/>
              <a:ext cx="1656837" cy="4841965"/>
            </a:xfrm>
            <a:prstGeom prst="rect">
              <a:avLst/>
            </a:prstGeom>
          </p:spPr>
        </p:pic>
      </p:grpSp>
      <p:grpSp>
        <p:nvGrpSpPr>
          <p:cNvPr id="127" name="Group 126"/>
          <p:cNvGrpSpPr/>
          <p:nvPr/>
        </p:nvGrpSpPr>
        <p:grpSpPr>
          <a:xfrm rot="5400000">
            <a:off x="3984292" y="25605863"/>
            <a:ext cx="5648202" cy="254180"/>
            <a:chOff x="1058963" y="25090195"/>
            <a:chExt cx="6488057" cy="222778"/>
          </a:xfrm>
        </p:grpSpPr>
        <p:cxnSp>
          <p:nvCxnSpPr>
            <p:cNvPr id="128" name="Straight Connector 127"/>
            <p:cNvCxnSpPr/>
            <p:nvPr/>
          </p:nvCxnSpPr>
          <p:spPr>
            <a:xfrm>
              <a:off x="1058963" y="25307431"/>
              <a:ext cx="6488057" cy="0"/>
            </a:xfrm>
            <a:prstGeom prst="line">
              <a:avLst/>
            </a:prstGeom>
            <a:ln w="57150">
              <a:solidFill>
                <a:srgbClr val="2E8654"/>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086673" y="25090195"/>
              <a:ext cx="0" cy="222778"/>
            </a:xfrm>
            <a:prstGeom prst="line">
              <a:avLst/>
            </a:prstGeom>
            <a:ln w="57150">
              <a:solidFill>
                <a:srgbClr val="2E8654"/>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7519377" y="25090195"/>
              <a:ext cx="0" cy="222778"/>
            </a:xfrm>
            <a:prstGeom prst="line">
              <a:avLst/>
            </a:prstGeom>
            <a:ln w="57150">
              <a:solidFill>
                <a:srgbClr val="2E8654"/>
              </a:solidFill>
            </a:ln>
          </p:spPr>
          <p:style>
            <a:lnRef idx="1">
              <a:schemeClr val="accent1"/>
            </a:lnRef>
            <a:fillRef idx="0">
              <a:schemeClr val="accent1"/>
            </a:fillRef>
            <a:effectRef idx="0">
              <a:schemeClr val="accent1"/>
            </a:effectRef>
            <a:fontRef idx="minor">
              <a:schemeClr val="tx1"/>
            </a:fontRef>
          </p:style>
        </p:cxnSp>
      </p:grpSp>
      <p:pic>
        <p:nvPicPr>
          <p:cNvPr id="131" name="Picture 130"/>
          <p:cNvPicPr>
            <a:picLocks noChangeAspect="1"/>
          </p:cNvPicPr>
          <p:nvPr/>
        </p:nvPicPr>
        <p:blipFill rotWithShape="1">
          <a:blip r:embed="rId28" cstate="print">
            <a:extLst>
              <a:ext uri="{28A0092B-C50C-407E-A947-70E740481C1C}">
                <a14:useLocalDpi xmlns:a14="http://schemas.microsoft.com/office/drawing/2010/main" val="0"/>
              </a:ext>
            </a:extLst>
          </a:blip>
          <a:srcRect l="32146" t="34852" r="41948" b="12466"/>
          <a:stretch/>
        </p:blipFill>
        <p:spPr>
          <a:xfrm>
            <a:off x="3447352" y="21489742"/>
            <a:ext cx="2520408" cy="7042801"/>
          </a:xfrm>
          <a:prstGeom prst="rect">
            <a:avLst/>
          </a:prstGeom>
        </p:spPr>
      </p:pic>
      <p:sp>
        <p:nvSpPr>
          <p:cNvPr id="134" name="TextBox 133"/>
          <p:cNvSpPr txBox="1"/>
          <p:nvPr/>
        </p:nvSpPr>
        <p:spPr>
          <a:xfrm>
            <a:off x="806202" y="22977774"/>
            <a:ext cx="2706596" cy="1107996"/>
          </a:xfrm>
          <a:prstGeom prst="rect">
            <a:avLst/>
          </a:prstGeom>
        </p:spPr>
        <p:txBody>
          <a:bodyPr wrap="square" numCol="1" spcCol="640080" rtlCol="0">
            <a:spAutoFit/>
          </a:bodyPr>
          <a:lstStyle/>
          <a:p>
            <a:pPr algn="ctr"/>
            <a:r>
              <a:rPr lang="en-US" sz="2200" dirty="0" smtClean="0">
                <a:solidFill>
                  <a:schemeClr val="tx1">
                    <a:lumMod val="75000"/>
                    <a:lumOff val="25000"/>
                  </a:schemeClr>
                </a:solidFill>
              </a:rPr>
              <a:t>Pinyon Juniper woodland/ Wyoming sagebrush</a:t>
            </a:r>
          </a:p>
        </p:txBody>
      </p:sp>
      <p:sp>
        <p:nvSpPr>
          <p:cNvPr id="135" name="TextBox 134"/>
          <p:cNvSpPr txBox="1"/>
          <p:nvPr/>
        </p:nvSpPr>
        <p:spPr>
          <a:xfrm>
            <a:off x="802297" y="24392383"/>
            <a:ext cx="2706596" cy="769441"/>
          </a:xfrm>
          <a:prstGeom prst="rect">
            <a:avLst/>
          </a:prstGeom>
        </p:spPr>
        <p:txBody>
          <a:bodyPr wrap="square" numCol="1" spcCol="640080" rtlCol="0">
            <a:spAutoFit/>
          </a:bodyPr>
          <a:lstStyle/>
          <a:p>
            <a:pPr algn="ctr"/>
            <a:r>
              <a:rPr lang="en-US" sz="2200" dirty="0" smtClean="0">
                <a:solidFill>
                  <a:schemeClr val="tx1">
                    <a:lumMod val="75000"/>
                    <a:lumOff val="25000"/>
                  </a:schemeClr>
                </a:solidFill>
              </a:rPr>
              <a:t>Native grassland/ herbaceous vegetation</a:t>
            </a:r>
          </a:p>
        </p:txBody>
      </p:sp>
      <p:sp>
        <p:nvSpPr>
          <p:cNvPr id="139" name="TextBox 138"/>
          <p:cNvSpPr txBox="1"/>
          <p:nvPr/>
        </p:nvSpPr>
        <p:spPr>
          <a:xfrm>
            <a:off x="920434" y="27073109"/>
            <a:ext cx="2706596" cy="430887"/>
          </a:xfrm>
          <a:prstGeom prst="rect">
            <a:avLst/>
          </a:prstGeom>
        </p:spPr>
        <p:txBody>
          <a:bodyPr wrap="square" numCol="1" spcCol="640080" rtlCol="0">
            <a:spAutoFit/>
          </a:bodyPr>
          <a:lstStyle/>
          <a:p>
            <a:pPr algn="ctr"/>
            <a:r>
              <a:rPr lang="en-US" sz="2200" dirty="0" smtClean="0">
                <a:solidFill>
                  <a:schemeClr val="tx1">
                    <a:lumMod val="75000"/>
                    <a:lumOff val="25000"/>
                  </a:schemeClr>
                </a:solidFill>
              </a:rPr>
              <a:t>Blackbrush woodland</a:t>
            </a:r>
          </a:p>
        </p:txBody>
      </p:sp>
      <p:cxnSp>
        <p:nvCxnSpPr>
          <p:cNvPr id="140" name="Straight Connector 139"/>
          <p:cNvCxnSpPr/>
          <p:nvPr/>
        </p:nvCxnSpPr>
        <p:spPr>
          <a:xfrm flipV="1">
            <a:off x="3199496" y="26476351"/>
            <a:ext cx="544238" cy="651018"/>
          </a:xfrm>
          <a:prstGeom prst="line">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42" name="Straight Connector 141"/>
          <p:cNvCxnSpPr/>
          <p:nvPr/>
        </p:nvCxnSpPr>
        <p:spPr>
          <a:xfrm flipV="1">
            <a:off x="3199496" y="22156662"/>
            <a:ext cx="1974267" cy="2361620"/>
          </a:xfrm>
          <a:prstGeom prst="line">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43" name="Straight Connector 142"/>
          <p:cNvCxnSpPr/>
          <p:nvPr/>
        </p:nvCxnSpPr>
        <p:spPr>
          <a:xfrm flipV="1">
            <a:off x="3199496" y="22070529"/>
            <a:ext cx="708922" cy="848013"/>
          </a:xfrm>
          <a:prstGeom prst="line">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sp>
        <p:nvSpPr>
          <p:cNvPr id="146" name="TextBox 145"/>
          <p:cNvSpPr txBox="1"/>
          <p:nvPr/>
        </p:nvSpPr>
        <p:spPr>
          <a:xfrm>
            <a:off x="1201003" y="28858689"/>
            <a:ext cx="4853360" cy="707886"/>
          </a:xfrm>
          <a:prstGeom prst="rect">
            <a:avLst/>
          </a:prstGeom>
        </p:spPr>
        <p:txBody>
          <a:bodyPr wrap="square" numCol="1" spcCol="640080" rtlCol="0">
            <a:spAutoFit/>
          </a:bodyPr>
          <a:lstStyle/>
          <a:p>
            <a:pPr algn="ctr"/>
            <a:r>
              <a:rPr lang="en-US" sz="2000" dirty="0" smtClean="0">
                <a:solidFill>
                  <a:schemeClr val="tx1">
                    <a:lumMod val="75000"/>
                    <a:lumOff val="25000"/>
                  </a:schemeClr>
                </a:solidFill>
              </a:rPr>
              <a:t>Vegetation survey created by National Park Service, 2014</a:t>
            </a:r>
          </a:p>
        </p:txBody>
      </p:sp>
      <p:cxnSp>
        <p:nvCxnSpPr>
          <p:cNvPr id="149" name="Straight Connector 148"/>
          <p:cNvCxnSpPr/>
          <p:nvPr/>
        </p:nvCxnSpPr>
        <p:spPr>
          <a:xfrm>
            <a:off x="5267796" y="28655512"/>
            <a:ext cx="658368" cy="0"/>
          </a:xfrm>
          <a:prstGeom prst="line">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sp>
        <p:nvSpPr>
          <p:cNvPr id="152" name="TextBox 151"/>
          <p:cNvSpPr txBox="1"/>
          <p:nvPr/>
        </p:nvSpPr>
        <p:spPr>
          <a:xfrm>
            <a:off x="5279045" y="28306404"/>
            <a:ext cx="1159187" cy="338554"/>
          </a:xfrm>
          <a:prstGeom prst="rect">
            <a:avLst/>
          </a:prstGeom>
        </p:spPr>
        <p:txBody>
          <a:bodyPr wrap="square" numCol="1" spcCol="640080" rtlCol="0">
            <a:spAutoFit/>
          </a:bodyPr>
          <a:lstStyle/>
          <a:p>
            <a:pPr algn="just"/>
            <a:r>
              <a:rPr lang="en-US" sz="1600" dirty="0" smtClean="0">
                <a:solidFill>
                  <a:schemeClr val="tx1">
                    <a:lumMod val="75000"/>
                    <a:lumOff val="25000"/>
                  </a:schemeClr>
                </a:solidFill>
              </a:rPr>
              <a:t>1 mi</a:t>
            </a:r>
          </a:p>
        </p:txBody>
      </p:sp>
      <p:sp>
        <p:nvSpPr>
          <p:cNvPr id="164" name="Rectangle 163"/>
          <p:cNvSpPr/>
          <p:nvPr/>
        </p:nvSpPr>
        <p:spPr>
          <a:xfrm>
            <a:off x="7274257" y="21336535"/>
            <a:ext cx="1699146" cy="1058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158"/>
          <p:cNvPicPr>
            <a:picLocks noChangeAspect="1"/>
          </p:cNvPicPr>
          <p:nvPr/>
        </p:nvPicPr>
        <p:blipFill rotWithShape="1">
          <a:blip r:embed="rId29"/>
          <a:srcRect t="14512" r="63856" b="489"/>
          <a:stretch/>
        </p:blipFill>
        <p:spPr>
          <a:xfrm>
            <a:off x="8463720" y="21375871"/>
            <a:ext cx="422926" cy="947507"/>
          </a:xfrm>
          <a:prstGeom prst="rect">
            <a:avLst/>
          </a:prstGeom>
          <a:ln>
            <a:noFill/>
          </a:ln>
          <a:effectLst>
            <a:outerShdw blurRad="292100" dist="139700" dir="2700000" algn="tl" rotWithShape="0">
              <a:srgbClr val="333333">
                <a:alpha val="65000"/>
              </a:srgbClr>
            </a:outerShdw>
          </a:effectLst>
        </p:spPr>
      </p:pic>
      <p:sp>
        <p:nvSpPr>
          <p:cNvPr id="160" name="TextBox 159"/>
          <p:cNvSpPr txBox="1"/>
          <p:nvPr/>
        </p:nvSpPr>
        <p:spPr>
          <a:xfrm>
            <a:off x="7869126" y="21275488"/>
            <a:ext cx="639587" cy="338554"/>
          </a:xfrm>
          <a:prstGeom prst="rect">
            <a:avLst/>
          </a:prstGeom>
        </p:spPr>
        <p:txBody>
          <a:bodyPr wrap="square" numCol="1" spcCol="640080" rtlCol="0">
            <a:spAutoFit/>
          </a:bodyPr>
          <a:lstStyle/>
          <a:p>
            <a:pPr algn="just"/>
            <a:r>
              <a:rPr lang="en-US" sz="1600" dirty="0" smtClean="0">
                <a:solidFill>
                  <a:schemeClr val="tx1">
                    <a:lumMod val="75000"/>
                    <a:lumOff val="25000"/>
                  </a:schemeClr>
                </a:solidFill>
              </a:rPr>
              <a:t>High</a:t>
            </a:r>
          </a:p>
        </p:txBody>
      </p:sp>
      <p:sp>
        <p:nvSpPr>
          <p:cNvPr id="161" name="TextBox 160"/>
          <p:cNvSpPr txBox="1"/>
          <p:nvPr/>
        </p:nvSpPr>
        <p:spPr>
          <a:xfrm>
            <a:off x="7865147" y="22056630"/>
            <a:ext cx="602552" cy="338554"/>
          </a:xfrm>
          <a:prstGeom prst="rect">
            <a:avLst/>
          </a:prstGeom>
        </p:spPr>
        <p:txBody>
          <a:bodyPr wrap="square" numCol="1" spcCol="640080" rtlCol="0">
            <a:spAutoFit/>
          </a:bodyPr>
          <a:lstStyle/>
          <a:p>
            <a:pPr algn="just"/>
            <a:r>
              <a:rPr lang="en-US" sz="1600" dirty="0" smtClean="0">
                <a:solidFill>
                  <a:schemeClr val="tx1">
                    <a:lumMod val="75000"/>
                    <a:lumOff val="25000"/>
                  </a:schemeClr>
                </a:solidFill>
              </a:rPr>
              <a:t>Low</a:t>
            </a:r>
          </a:p>
        </p:txBody>
      </p:sp>
      <p:sp>
        <p:nvSpPr>
          <p:cNvPr id="151" name="TextBox 150"/>
          <p:cNvSpPr txBox="1"/>
          <p:nvPr/>
        </p:nvSpPr>
        <p:spPr>
          <a:xfrm>
            <a:off x="7294620" y="22058603"/>
            <a:ext cx="544874" cy="338554"/>
          </a:xfrm>
          <a:prstGeom prst="rect">
            <a:avLst/>
          </a:prstGeom>
        </p:spPr>
        <p:txBody>
          <a:bodyPr wrap="square" numCol="1" spcCol="640080" rtlCol="0">
            <a:spAutoFit/>
          </a:bodyPr>
          <a:lstStyle/>
          <a:p>
            <a:pPr algn="just"/>
            <a:r>
              <a:rPr lang="en-US" sz="1600" dirty="0" smtClean="0">
                <a:solidFill>
                  <a:schemeClr val="tx1">
                    <a:lumMod val="75000"/>
                    <a:lumOff val="25000"/>
                  </a:schemeClr>
                </a:solidFill>
              </a:rPr>
              <a:t>1 mi</a:t>
            </a:r>
          </a:p>
        </p:txBody>
      </p:sp>
      <p:cxnSp>
        <p:nvCxnSpPr>
          <p:cNvPr id="148" name="Straight Connector 147"/>
          <p:cNvCxnSpPr/>
          <p:nvPr/>
        </p:nvCxnSpPr>
        <p:spPr>
          <a:xfrm>
            <a:off x="7323619" y="22338746"/>
            <a:ext cx="502920" cy="0"/>
          </a:xfrm>
          <a:prstGeom prst="line">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sp>
        <p:nvSpPr>
          <p:cNvPr id="165" name="Rectangle 164"/>
          <p:cNvSpPr/>
          <p:nvPr/>
        </p:nvSpPr>
        <p:spPr>
          <a:xfrm>
            <a:off x="7274257" y="27356846"/>
            <a:ext cx="1699146" cy="1058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6" name="Picture 165"/>
          <p:cNvPicPr>
            <a:picLocks noChangeAspect="1"/>
          </p:cNvPicPr>
          <p:nvPr/>
        </p:nvPicPr>
        <p:blipFill rotWithShape="1">
          <a:blip r:embed="rId29"/>
          <a:srcRect t="14512" r="63856" b="489"/>
          <a:stretch/>
        </p:blipFill>
        <p:spPr>
          <a:xfrm>
            <a:off x="8463720" y="27396182"/>
            <a:ext cx="422926" cy="947507"/>
          </a:xfrm>
          <a:prstGeom prst="rect">
            <a:avLst/>
          </a:prstGeom>
          <a:ln>
            <a:noFill/>
          </a:ln>
          <a:effectLst>
            <a:outerShdw blurRad="292100" dist="139700" dir="2700000" algn="tl" rotWithShape="0">
              <a:srgbClr val="333333">
                <a:alpha val="65000"/>
              </a:srgbClr>
            </a:outerShdw>
          </a:effectLst>
        </p:spPr>
      </p:pic>
      <p:sp>
        <p:nvSpPr>
          <p:cNvPr id="167" name="TextBox 166"/>
          <p:cNvSpPr txBox="1"/>
          <p:nvPr/>
        </p:nvSpPr>
        <p:spPr>
          <a:xfrm>
            <a:off x="7869126" y="27295799"/>
            <a:ext cx="639587" cy="338554"/>
          </a:xfrm>
          <a:prstGeom prst="rect">
            <a:avLst/>
          </a:prstGeom>
        </p:spPr>
        <p:txBody>
          <a:bodyPr wrap="square" numCol="1" spcCol="640080" rtlCol="0">
            <a:spAutoFit/>
          </a:bodyPr>
          <a:lstStyle/>
          <a:p>
            <a:pPr algn="just"/>
            <a:r>
              <a:rPr lang="en-US" sz="1600" dirty="0" smtClean="0">
                <a:solidFill>
                  <a:schemeClr val="tx1">
                    <a:lumMod val="75000"/>
                    <a:lumOff val="25000"/>
                  </a:schemeClr>
                </a:solidFill>
              </a:rPr>
              <a:t>High</a:t>
            </a:r>
          </a:p>
        </p:txBody>
      </p:sp>
      <p:sp>
        <p:nvSpPr>
          <p:cNvPr id="168" name="TextBox 167"/>
          <p:cNvSpPr txBox="1"/>
          <p:nvPr/>
        </p:nvSpPr>
        <p:spPr>
          <a:xfrm>
            <a:off x="7865147" y="28076941"/>
            <a:ext cx="602552" cy="338554"/>
          </a:xfrm>
          <a:prstGeom prst="rect">
            <a:avLst/>
          </a:prstGeom>
        </p:spPr>
        <p:txBody>
          <a:bodyPr wrap="square" numCol="1" spcCol="640080" rtlCol="0">
            <a:spAutoFit/>
          </a:bodyPr>
          <a:lstStyle/>
          <a:p>
            <a:pPr algn="just"/>
            <a:r>
              <a:rPr lang="en-US" sz="1600" dirty="0" smtClean="0">
                <a:solidFill>
                  <a:schemeClr val="tx1">
                    <a:lumMod val="75000"/>
                    <a:lumOff val="25000"/>
                  </a:schemeClr>
                </a:solidFill>
              </a:rPr>
              <a:t>Low</a:t>
            </a:r>
          </a:p>
        </p:txBody>
      </p:sp>
      <p:sp>
        <p:nvSpPr>
          <p:cNvPr id="169" name="TextBox 168"/>
          <p:cNvSpPr txBox="1"/>
          <p:nvPr/>
        </p:nvSpPr>
        <p:spPr>
          <a:xfrm>
            <a:off x="7294620" y="28078914"/>
            <a:ext cx="544874" cy="338554"/>
          </a:xfrm>
          <a:prstGeom prst="rect">
            <a:avLst/>
          </a:prstGeom>
        </p:spPr>
        <p:txBody>
          <a:bodyPr wrap="square" numCol="1" spcCol="640080" rtlCol="0">
            <a:spAutoFit/>
          </a:bodyPr>
          <a:lstStyle/>
          <a:p>
            <a:pPr algn="just"/>
            <a:r>
              <a:rPr lang="en-US" sz="1600" dirty="0" smtClean="0">
                <a:solidFill>
                  <a:schemeClr val="tx1">
                    <a:lumMod val="75000"/>
                    <a:lumOff val="25000"/>
                  </a:schemeClr>
                </a:solidFill>
              </a:rPr>
              <a:t>1 mi</a:t>
            </a:r>
          </a:p>
        </p:txBody>
      </p:sp>
      <p:cxnSp>
        <p:nvCxnSpPr>
          <p:cNvPr id="170" name="Straight Connector 169"/>
          <p:cNvCxnSpPr/>
          <p:nvPr/>
        </p:nvCxnSpPr>
        <p:spPr>
          <a:xfrm>
            <a:off x="7323619" y="28357007"/>
            <a:ext cx="502920" cy="0"/>
          </a:xfrm>
          <a:prstGeom prst="line">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sp>
        <p:nvSpPr>
          <p:cNvPr id="111" name="Text Placeholder 16"/>
          <p:cNvSpPr txBox="1">
            <a:spLocks/>
          </p:cNvSpPr>
          <p:nvPr/>
        </p:nvSpPr>
        <p:spPr>
          <a:xfrm>
            <a:off x="981599" y="17540769"/>
            <a:ext cx="4822098" cy="3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4"/>
              </a:buClr>
            </a:pPr>
            <a:r>
              <a:rPr lang="en-US" sz="2200" b="1" dirty="0" smtClean="0">
                <a:solidFill>
                  <a:srgbClr val="2E8654"/>
                </a:solidFill>
              </a:rPr>
              <a:t>The spatial distribution </a:t>
            </a:r>
            <a:r>
              <a:rPr lang="en-US" sz="2200" dirty="0" smtClean="0">
                <a:solidFill>
                  <a:schemeClr val="tx1">
                    <a:lumMod val="75000"/>
                    <a:lumOff val="25000"/>
                  </a:schemeClr>
                </a:solidFill>
              </a:rPr>
              <a:t>of </a:t>
            </a:r>
            <a:r>
              <a:rPr lang="en-US" sz="2200" dirty="0">
                <a:solidFill>
                  <a:schemeClr val="tx1">
                    <a:lumMod val="75000"/>
                    <a:lumOff val="25000"/>
                  </a:schemeClr>
                </a:solidFill>
              </a:rPr>
              <a:t>vegetation loss is unevenly concentrated based on topographic features (i.e. mesa tops)</a:t>
            </a:r>
          </a:p>
          <a:p>
            <a:pPr marL="347663" indent="-347663">
              <a:buClr>
                <a:srgbClr val="2E8654"/>
              </a:buClr>
            </a:pPr>
            <a:r>
              <a:rPr lang="en-US" sz="2200" b="1" dirty="0" smtClean="0">
                <a:solidFill>
                  <a:srgbClr val="2E8654"/>
                </a:solidFill>
              </a:rPr>
              <a:t>The spatial </a:t>
            </a:r>
            <a:r>
              <a:rPr lang="en-US" sz="2200" b="1" dirty="0">
                <a:solidFill>
                  <a:srgbClr val="2E8654"/>
                </a:solidFill>
              </a:rPr>
              <a:t>distribution</a:t>
            </a:r>
            <a:r>
              <a:rPr lang="en-US" sz="2200" b="1" dirty="0" smtClean="0">
                <a:solidFill>
                  <a:srgbClr val="2E8654"/>
                </a:solidFill>
              </a:rPr>
              <a:t> </a:t>
            </a:r>
            <a:r>
              <a:rPr lang="en-US" sz="2200" dirty="0" smtClean="0">
                <a:solidFill>
                  <a:schemeClr val="tx1">
                    <a:lumMod val="75000"/>
                    <a:lumOff val="25000"/>
                  </a:schemeClr>
                </a:solidFill>
              </a:rPr>
              <a:t>of </a:t>
            </a:r>
            <a:r>
              <a:rPr lang="en-US" sz="2200" dirty="0">
                <a:solidFill>
                  <a:schemeClr val="tx1">
                    <a:lumMod val="75000"/>
                    <a:lumOff val="25000"/>
                  </a:schemeClr>
                </a:solidFill>
              </a:rPr>
              <a:t>vegetation loss coincides with the apparent distribution of different plant/ecological communities </a:t>
            </a:r>
            <a:r>
              <a:rPr lang="en-US" sz="2200" dirty="0">
                <a:solidFill>
                  <a:schemeClr val="tx1">
                    <a:lumMod val="75000"/>
                    <a:lumOff val="25000"/>
                  </a:schemeClr>
                </a:solidFill>
                <a:sym typeface="Wingdings" panose="05000000000000000000" pitchFamily="2" charset="2"/>
              </a:rPr>
              <a:t> exposed grasses vs. riparian vegetation </a:t>
            </a:r>
            <a:endParaRPr lang="en-US" sz="2200" dirty="0">
              <a:solidFill>
                <a:schemeClr val="tx1">
                  <a:lumMod val="75000"/>
                  <a:lumOff val="25000"/>
                </a:schemeClr>
              </a:solidFill>
            </a:endParaRPr>
          </a:p>
        </p:txBody>
      </p:sp>
      <p:sp>
        <p:nvSpPr>
          <p:cNvPr id="112" name="Text Placeholder 16"/>
          <p:cNvSpPr txBox="1">
            <a:spLocks/>
          </p:cNvSpPr>
          <p:nvPr/>
        </p:nvSpPr>
        <p:spPr>
          <a:xfrm>
            <a:off x="13769337" y="26112759"/>
            <a:ext cx="12748263" cy="306749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4"/>
              </a:buClr>
            </a:pPr>
            <a:r>
              <a:rPr lang="en-US" sz="2000" b="1" dirty="0" smtClean="0">
                <a:solidFill>
                  <a:srgbClr val="2E8654"/>
                </a:solidFill>
              </a:rPr>
              <a:t>Archeological sites </a:t>
            </a:r>
            <a:r>
              <a:rPr lang="en-US" sz="2000" dirty="0">
                <a:solidFill>
                  <a:schemeClr val="tx1">
                    <a:lumMod val="75000"/>
                    <a:lumOff val="25000"/>
                  </a:schemeClr>
                </a:solidFill>
              </a:rPr>
              <a:t>on mesa tops may be at a higher risk of erosion than other regions of the park due to concentrated vegetation loss in those areas.</a:t>
            </a:r>
          </a:p>
          <a:p>
            <a:pPr marL="347663" indent="-347663">
              <a:buClr>
                <a:srgbClr val="2E8654"/>
              </a:buClr>
            </a:pPr>
            <a:r>
              <a:rPr lang="en-US" sz="2000" b="1" dirty="0" smtClean="0">
                <a:solidFill>
                  <a:srgbClr val="2E8654"/>
                </a:solidFill>
              </a:rPr>
              <a:t>Certain plant communities </a:t>
            </a:r>
            <a:r>
              <a:rPr lang="en-US" sz="2000" dirty="0">
                <a:solidFill>
                  <a:schemeClr val="tx1">
                    <a:lumMod val="75000"/>
                    <a:lumOff val="25000"/>
                  </a:schemeClr>
                </a:solidFill>
              </a:rPr>
              <a:t>are more susceptible to vegetation loss than others (grasses vs. shrubs and trees) </a:t>
            </a:r>
            <a:r>
              <a:rPr lang="en-US" sz="2000" dirty="0">
                <a:solidFill>
                  <a:schemeClr val="tx1">
                    <a:lumMod val="75000"/>
                    <a:lumOff val="25000"/>
                  </a:schemeClr>
                </a:solidFill>
                <a:sym typeface="Wingdings" panose="05000000000000000000" pitchFamily="2" charset="2"/>
              </a:rPr>
              <a:t> Archeological sites in these areas could be at higher risk of vegetation than others. </a:t>
            </a:r>
          </a:p>
          <a:p>
            <a:pPr marL="347663" indent="-347663">
              <a:buClr>
                <a:srgbClr val="2E8654"/>
              </a:buClr>
            </a:pPr>
            <a:r>
              <a:rPr lang="en-US" sz="2000" b="1" dirty="0" smtClean="0">
                <a:solidFill>
                  <a:srgbClr val="2E8654"/>
                </a:solidFill>
              </a:rPr>
              <a:t>Park resources staff </a:t>
            </a:r>
            <a:r>
              <a:rPr lang="en-US" sz="2000" dirty="0" smtClean="0">
                <a:solidFill>
                  <a:schemeClr val="tx1">
                    <a:lumMod val="75000"/>
                    <a:lumOff val="25000"/>
                  </a:schemeClr>
                </a:solidFill>
                <a:sym typeface="Wingdings" panose="05000000000000000000" pitchFamily="2" charset="2"/>
              </a:rPr>
              <a:t>could incorporate moisture </a:t>
            </a:r>
            <a:r>
              <a:rPr lang="en-US" sz="2000" dirty="0">
                <a:solidFill>
                  <a:schemeClr val="tx1">
                    <a:lumMod val="75000"/>
                    <a:lumOff val="25000"/>
                  </a:schemeClr>
                </a:solidFill>
                <a:sym typeface="Wingdings" panose="05000000000000000000" pitchFamily="2" charset="2"/>
              </a:rPr>
              <a:t>sensitivity and susceptibility to vegetation loss of different plant </a:t>
            </a:r>
            <a:r>
              <a:rPr lang="en-US" sz="2000" dirty="0" smtClean="0">
                <a:solidFill>
                  <a:schemeClr val="tx1">
                    <a:lumMod val="75000"/>
                    <a:lumOff val="25000"/>
                  </a:schemeClr>
                </a:solidFill>
                <a:sym typeface="Wingdings" panose="05000000000000000000" pitchFamily="2" charset="2"/>
              </a:rPr>
              <a:t>communities into their management of archeological sites </a:t>
            </a:r>
            <a:r>
              <a:rPr lang="en-US" sz="2000" b="1" dirty="0" smtClean="0">
                <a:solidFill>
                  <a:srgbClr val="2E8654"/>
                </a:solidFill>
              </a:rPr>
              <a:t> </a:t>
            </a:r>
          </a:p>
          <a:p>
            <a:pPr marL="347663" indent="-347663">
              <a:buClr>
                <a:srgbClr val="2E8654"/>
              </a:buClr>
            </a:pPr>
            <a:r>
              <a:rPr lang="en-US" sz="2000" b="1" dirty="0" smtClean="0">
                <a:solidFill>
                  <a:srgbClr val="2E8654"/>
                </a:solidFill>
              </a:rPr>
              <a:t>The methods </a:t>
            </a:r>
            <a:r>
              <a:rPr lang="en-US" sz="2000" dirty="0">
                <a:solidFill>
                  <a:schemeClr val="tx1">
                    <a:lumMod val="75000"/>
                    <a:lumOff val="25000"/>
                  </a:schemeClr>
                </a:solidFill>
              </a:rPr>
              <a:t>outlined herein provide a reproducible method for vegetation </a:t>
            </a:r>
            <a:r>
              <a:rPr lang="en-US" sz="2000" dirty="0" smtClean="0">
                <a:solidFill>
                  <a:schemeClr val="tx1">
                    <a:lumMod val="75000"/>
                    <a:lumOff val="25000"/>
                  </a:schemeClr>
                </a:solidFill>
              </a:rPr>
              <a:t>monitoring</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183222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numCol="1" spcCol="640080"/>
      <a:lstStyle>
        <a:defPPr algn="just">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5843</TotalTime>
  <Words>697</Words>
  <Application>Microsoft Office PowerPoint</Application>
  <PresentationFormat>Custom</PresentationFormat>
  <Paragraphs>67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Webdings</vt:lpstr>
      <vt:lpstr>Wingdings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Byles, Robert C. (LARC-E3)[SSAI DEVELOP]</cp:lastModifiedBy>
  <cp:revision>174</cp:revision>
  <dcterms:created xsi:type="dcterms:W3CDTF">2017-06-02T16:06:25Z</dcterms:created>
  <dcterms:modified xsi:type="dcterms:W3CDTF">2018-07-30T21:01:34Z</dcterms:modified>
</cp:coreProperties>
</file>