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Singh Baghel" initials="ESB" lastIdx="1" clrIdx="0">
    <p:extLst/>
  </p:cmAuthor>
  <p:cmAuthor id="2" name="Vishal Arya" initials="" lastIdx="5" clrIdx="1"/>
  <p:cmAuthor id="3" name="Childs, Lauren M. (LARC-E3)[DEVELOP - Wise County (LaRC)]" initials="CLM(-WC(" lastIdx="1" clrIdx="2">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41" autoAdjust="0"/>
    <p:restoredTop sz="94660"/>
  </p:normalViewPr>
  <p:slideViewPr>
    <p:cSldViewPr snapToGrid="0">
      <p:cViewPr>
        <p:scale>
          <a:sx n="41" d="100"/>
          <a:sy n="41" d="100"/>
        </p:scale>
        <p:origin x="2064" y="-241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02B1B-5EAF-4275-A729-2E860215B47A}" type="datetimeFigureOut">
              <a:rPr lang="en-US" smtClean="0"/>
              <a:t>11/12/2015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03B04-E818-4DB6-B2C3-FC94284F71EF}" type="slidenum">
              <a:rPr lang="en-US" smtClean="0"/>
              <a:t>‹#›</a:t>
            </a:fld>
            <a:endParaRPr lang="en-US"/>
          </a:p>
        </p:txBody>
      </p:sp>
    </p:spTree>
    <p:extLst>
      <p:ext uri="{BB962C8B-B14F-4D97-AF65-F5344CB8AC3E}">
        <p14:creationId xmlns:p14="http://schemas.microsoft.com/office/powerpoint/2010/main" val="411009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103B04-E818-4DB6-B2C3-FC94284F71EF}" type="slidenum">
              <a:rPr lang="en-US" smtClean="0"/>
              <a:t>1</a:t>
            </a:fld>
            <a:endParaRPr lang="en-US"/>
          </a:p>
        </p:txBody>
      </p:sp>
    </p:spTree>
    <p:extLst>
      <p:ext uri="{BB962C8B-B14F-4D97-AF65-F5344CB8AC3E}">
        <p14:creationId xmlns:p14="http://schemas.microsoft.com/office/powerpoint/2010/main" val="180160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1.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smtClean="0"/>
              <a:t>Update of NOAA C-CAP wetland delineation and further disaggregation of land use classes using remote sensing</a:t>
            </a:r>
            <a:endParaRPr lang="en-US" dirty="0"/>
          </a:p>
        </p:txBody>
      </p:sp>
      <p:sp>
        <p:nvSpPr>
          <p:cNvPr id="5" name="Text Placeholder 4"/>
          <p:cNvSpPr>
            <a:spLocks noGrp="1"/>
          </p:cNvSpPr>
          <p:nvPr>
            <p:ph type="body" sz="quarter" idx="10"/>
          </p:nvPr>
        </p:nvSpPr>
        <p:spPr>
          <a:xfrm>
            <a:off x="3479800" y="914400"/>
            <a:ext cx="20294600" cy="1152144"/>
          </a:xfrm>
        </p:spPr>
        <p:txBody>
          <a:bodyPr/>
          <a:lstStyle/>
          <a:p>
            <a:r>
              <a:rPr lang="en-US" dirty="0" smtClean="0"/>
              <a:t>North Carolina Ecological Forecasting</a:t>
            </a:r>
            <a:endParaRPr lang="en-US" dirty="0"/>
          </a:p>
        </p:txBody>
      </p:sp>
      <p:sp>
        <p:nvSpPr>
          <p:cNvPr id="11" name="Text Placeholder 16"/>
          <p:cNvSpPr txBox="1">
            <a:spLocks/>
          </p:cNvSpPr>
          <p:nvPr/>
        </p:nvSpPr>
        <p:spPr>
          <a:xfrm>
            <a:off x="18288000" y="31138461"/>
            <a:ext cx="8229600" cy="338978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Emily Adams, </a:t>
            </a:r>
            <a:r>
              <a:rPr lang="en-US" i="1" dirty="0" smtClean="0"/>
              <a:t>Langley Center Lead</a:t>
            </a:r>
            <a:br>
              <a:rPr lang="en-US" i="1" dirty="0" smtClean="0"/>
            </a:br>
            <a:r>
              <a:rPr lang="en-US" b="1" dirty="0" err="1" smtClean="0"/>
              <a:t>Rebekke</a:t>
            </a:r>
            <a:r>
              <a:rPr lang="en-US" b="1" dirty="0" smtClean="0"/>
              <a:t> </a:t>
            </a:r>
            <a:r>
              <a:rPr lang="en-US" b="1" dirty="0" err="1" smtClean="0"/>
              <a:t>Muench</a:t>
            </a:r>
            <a:r>
              <a:rPr lang="en-US" b="1" dirty="0" smtClean="0"/>
              <a:t>,</a:t>
            </a:r>
            <a:r>
              <a:rPr lang="en-US" b="1" i="1" dirty="0" smtClean="0"/>
              <a:t> </a:t>
            </a:r>
            <a:r>
              <a:rPr lang="en-US" i="1" dirty="0" smtClean="0"/>
              <a:t>Langley Assistant Center Lead</a:t>
            </a:r>
            <a:br>
              <a:rPr lang="en-US" i="1" dirty="0" smtClean="0"/>
            </a:br>
            <a:r>
              <a:rPr lang="en-US" b="1" dirty="0" smtClean="0"/>
              <a:t>Dr. Kenton Ross, </a:t>
            </a:r>
            <a:r>
              <a:rPr lang="en-US" i="1" dirty="0" smtClean="0"/>
              <a:t>NASA DEVELOP Science Director</a:t>
            </a:r>
          </a:p>
          <a:p>
            <a:r>
              <a:rPr lang="en-US" dirty="0" smtClean="0"/>
              <a:t/>
            </a:r>
            <a:br>
              <a:rPr lang="en-US" dirty="0" smtClean="0"/>
            </a:br>
            <a:r>
              <a:rPr lang="en-US" b="1" dirty="0" err="1" smtClean="0"/>
              <a:t>Zand</a:t>
            </a:r>
            <a:r>
              <a:rPr lang="en-US" b="1" dirty="0" smtClean="0"/>
              <a:t> </a:t>
            </a:r>
            <a:r>
              <a:rPr lang="en-US" b="1" dirty="0" err="1" smtClean="0"/>
              <a:t>Bakhtiari</a:t>
            </a:r>
            <a:r>
              <a:rPr lang="en-US" b="1" dirty="0" smtClean="0"/>
              <a:t>, </a:t>
            </a:r>
            <a:r>
              <a:rPr lang="en-US" i="1" dirty="0" smtClean="0"/>
              <a:t>Previous Contributor</a:t>
            </a:r>
            <a:r>
              <a:rPr lang="en-US" dirty="0"/>
              <a:t/>
            </a:r>
            <a:br>
              <a:rPr lang="en-US" dirty="0"/>
            </a:br>
            <a:r>
              <a:rPr lang="en-US" b="1" dirty="0" smtClean="0"/>
              <a:t>Stephen Zimmerman, </a:t>
            </a:r>
            <a:r>
              <a:rPr lang="en-US" i="1" dirty="0" smtClean="0"/>
              <a:t>Previous Contributor</a:t>
            </a:r>
            <a:r>
              <a:rPr lang="en-US" dirty="0" smtClean="0"/>
              <a:t/>
            </a:r>
            <a:br>
              <a:rPr lang="en-US" dirty="0" smtClean="0"/>
            </a:br>
            <a:r>
              <a:rPr lang="en-US" b="1" dirty="0" smtClean="0"/>
              <a:t>Kayla Patel, </a:t>
            </a:r>
            <a:r>
              <a:rPr lang="en-US" i="1" dirty="0" smtClean="0"/>
              <a:t>Previous Contributor</a:t>
            </a:r>
            <a:br>
              <a:rPr lang="en-US" i="1" dirty="0" smtClean="0"/>
            </a:br>
            <a:r>
              <a:rPr lang="en-US" b="1" dirty="0" smtClean="0"/>
              <a:t>Brad Gregory, </a:t>
            </a:r>
            <a:r>
              <a:rPr lang="en-US" i="1" dirty="0" smtClean="0"/>
              <a:t>Previous Contributor</a:t>
            </a:r>
          </a:p>
        </p:txBody>
      </p:sp>
      <p:sp>
        <p:nvSpPr>
          <p:cNvPr id="14" name="Text Placeholder 16"/>
          <p:cNvSpPr txBox="1">
            <a:spLocks/>
          </p:cNvSpPr>
          <p:nvPr/>
        </p:nvSpPr>
        <p:spPr>
          <a:xfrm>
            <a:off x="21564397" y="22157690"/>
            <a:ext cx="3777545" cy="7207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Landsat 8 OLI/TIRS</a:t>
            </a:r>
          </a:p>
        </p:txBody>
      </p:sp>
      <p:sp>
        <p:nvSpPr>
          <p:cNvPr id="15" name="Text Placeholder 16"/>
          <p:cNvSpPr txBox="1">
            <a:spLocks/>
          </p:cNvSpPr>
          <p:nvPr/>
        </p:nvSpPr>
        <p:spPr>
          <a:xfrm>
            <a:off x="18288000" y="6421211"/>
            <a:ext cx="8229600" cy="282438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Aims to provide an updated classification that is tailored to the Albemarle-Pamlico Estuary with important land classes such as invasive species, </a:t>
            </a:r>
            <a:r>
              <a:rPr lang="en-US" i="1" dirty="0" err="1"/>
              <a:t>Phragmites</a:t>
            </a:r>
            <a:r>
              <a:rPr lang="en-US" i="1" dirty="0"/>
              <a:t> </a:t>
            </a:r>
            <a:r>
              <a:rPr lang="en-US" i="1" dirty="0" err="1" smtClean="0"/>
              <a:t>australis</a:t>
            </a:r>
            <a:r>
              <a:rPr lang="en-US" i="1" dirty="0" smtClean="0"/>
              <a:t>.</a:t>
            </a:r>
          </a:p>
          <a:p>
            <a:pPr marL="347663" indent="-347663"/>
            <a:r>
              <a:rPr lang="en-US" dirty="0" smtClean="0"/>
              <a:t>Create a replicable method so it would be possible for APNEP to update these classifications on a more regular basis than what C-CAP offers.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442537"/>
            <a:ext cx="1575944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 </a:t>
            </a:r>
          </a:p>
        </p:txBody>
      </p:sp>
      <p:sp>
        <p:nvSpPr>
          <p:cNvPr id="25" name="TextBox 24"/>
          <p:cNvSpPr txBox="1"/>
          <p:nvPr/>
        </p:nvSpPr>
        <p:spPr>
          <a:xfrm>
            <a:off x="18287999" y="940491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7999" y="1949799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0" y="26415856"/>
            <a:ext cx="155070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 &amp; Conclusions</a:t>
            </a:r>
          </a:p>
        </p:txBody>
      </p:sp>
      <p:sp>
        <p:nvSpPr>
          <p:cNvPr id="29" name="TextBox 28"/>
          <p:cNvSpPr txBox="1"/>
          <p:nvPr/>
        </p:nvSpPr>
        <p:spPr>
          <a:xfrm>
            <a:off x="18288000" y="3027461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8312010" y="28261944"/>
            <a:ext cx="459806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a:t>
            </a:r>
          </a:p>
        </p:txBody>
      </p:sp>
      <p:sp>
        <p:nvSpPr>
          <p:cNvPr id="31" name="TextBox 30"/>
          <p:cNvSpPr txBox="1"/>
          <p:nvPr/>
        </p:nvSpPr>
        <p:spPr>
          <a:xfrm>
            <a:off x="18287999" y="2395111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Ben Roberts-</a:t>
            </a:r>
            <a:r>
              <a:rPr lang="en-US" dirty="0" err="1" smtClean="0"/>
              <a:t>Pierel</a:t>
            </a:r>
            <a:r>
              <a:rPr lang="en-US" dirty="0" smtClean="0"/>
              <a:t> (Project Lead), Brett </a:t>
            </a:r>
            <a:r>
              <a:rPr lang="en-US" dirty="0" err="1" smtClean="0"/>
              <a:t>Buzzanga</a:t>
            </a:r>
            <a:r>
              <a:rPr lang="en-US" dirty="0" smtClean="0"/>
              <a:t>, Michelle Pasco, Jake Patrick, Benjamin </a:t>
            </a:r>
            <a:r>
              <a:rPr lang="en-US" dirty="0" err="1" smtClean="0"/>
              <a:t>Charlem</a:t>
            </a:r>
            <a:r>
              <a:rPr lang="en-US" dirty="0" smtClean="0"/>
              <a:t>, Taylor Sage</a:t>
            </a:r>
          </a:p>
          <a:p>
            <a:r>
              <a:rPr lang="en-US" sz="2400" dirty="0" smtClean="0"/>
              <a:t>NASA DEVELOP National Program at NASA Langley Research Center</a:t>
            </a:r>
            <a:endParaRPr lang="en-US" sz="2400" dirty="0"/>
          </a:p>
        </p:txBody>
      </p:sp>
      <p:pic>
        <p:nvPicPr>
          <p:cNvPr id="17" name="Picture 16" descr="ldcm_2012_CO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2355" y="20408753"/>
            <a:ext cx="5198732" cy="2924287"/>
          </a:xfrm>
          <a:prstGeom prst="rect">
            <a:avLst/>
          </a:prstGeom>
        </p:spPr>
      </p:pic>
      <p:pic>
        <p:nvPicPr>
          <p:cNvPr id="19" name="Picture 18" descr="Hydrograph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8418" y="16620677"/>
            <a:ext cx="1777180" cy="1777180"/>
          </a:xfrm>
          <a:prstGeom prst="rect">
            <a:avLst/>
          </a:prstGeom>
        </p:spPr>
      </p:pic>
      <p:pic>
        <p:nvPicPr>
          <p:cNvPr id="20" name="Picture 19" descr="Elevatio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2462" y="13493242"/>
            <a:ext cx="1777180" cy="1777180"/>
          </a:xfrm>
          <a:prstGeom prst="rect">
            <a:avLst/>
          </a:prstGeom>
        </p:spPr>
      </p:pic>
      <p:pic>
        <p:nvPicPr>
          <p:cNvPr id="18" name="Picture 17" descr="Soi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786" y="15070697"/>
            <a:ext cx="1751506" cy="1751506"/>
          </a:xfrm>
          <a:prstGeom prst="rect">
            <a:avLst/>
          </a:prstGeom>
        </p:spPr>
      </p:pic>
      <p:pic>
        <p:nvPicPr>
          <p:cNvPr id="21" name="Picture 20" descr="Landsa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6696" y="13495043"/>
            <a:ext cx="1760624" cy="1760624"/>
          </a:xfrm>
          <a:prstGeom prst="rect">
            <a:avLst/>
          </a:prstGeom>
        </p:spPr>
      </p:pic>
      <p:sp>
        <p:nvSpPr>
          <p:cNvPr id="37" name="Text Placeholder 16"/>
          <p:cNvSpPr txBox="1">
            <a:spLocks/>
          </p:cNvSpPr>
          <p:nvPr/>
        </p:nvSpPr>
        <p:spPr>
          <a:xfrm>
            <a:off x="986734" y="24995003"/>
            <a:ext cx="15103805" cy="120504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Analyzed specific data sets and mappe</a:t>
            </a:r>
            <a:r>
              <a:rPr lang="en-US" dirty="0" smtClean="0"/>
              <a:t>d out polygons using the methodology pyramid built upon Tier 1.</a:t>
            </a:r>
            <a:endParaRPr lang="en-US" dirty="0" smtClean="0"/>
          </a:p>
          <a:p>
            <a:pPr marL="347663" indent="-347663"/>
            <a:r>
              <a:rPr lang="en-US" dirty="0" smtClean="0"/>
              <a:t>Conducted supervised land classification in Earth Engine and ran accuracy assessments in ERDAS Imagine.</a:t>
            </a:r>
            <a:endParaRPr lang="en-US" dirty="0" smtClean="0"/>
          </a:p>
        </p:txBody>
      </p:sp>
      <p:sp>
        <p:nvSpPr>
          <p:cNvPr id="44" name="Text Placeholder 16"/>
          <p:cNvSpPr txBox="1">
            <a:spLocks/>
          </p:cNvSpPr>
          <p:nvPr/>
        </p:nvSpPr>
        <p:spPr>
          <a:xfrm>
            <a:off x="22932523" y="24814960"/>
            <a:ext cx="4066286" cy="299574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Pictured (from left to right):</a:t>
            </a:r>
            <a:r>
              <a:rPr lang="en-US" dirty="0"/>
              <a:t> </a:t>
            </a:r>
            <a:r>
              <a:rPr lang="en-US" dirty="0" smtClean="0"/>
              <a:t>Michelle Pasco, Jake Patrick, Ben Roberts-</a:t>
            </a:r>
            <a:r>
              <a:rPr lang="en-US" dirty="0" err="1" smtClean="0"/>
              <a:t>Pierel</a:t>
            </a:r>
            <a:r>
              <a:rPr lang="en-US" dirty="0" smtClean="0"/>
              <a:t> (Project Lead), Brett </a:t>
            </a:r>
            <a:r>
              <a:rPr lang="en-US" dirty="0" err="1" smtClean="0"/>
              <a:t>Buzzanga</a:t>
            </a:r>
            <a:endParaRPr lang="en-US" dirty="0" smtClean="0"/>
          </a:p>
          <a:p>
            <a:r>
              <a:rPr lang="en-US" dirty="0" smtClean="0"/>
              <a:t>Not Pictured: Benjamin </a:t>
            </a:r>
            <a:r>
              <a:rPr lang="en-US" dirty="0" err="1" smtClean="0"/>
              <a:t>Charlem</a:t>
            </a:r>
            <a:r>
              <a:rPr lang="en-US" dirty="0" smtClean="0"/>
              <a:t>, Taylor Sage</a:t>
            </a:r>
          </a:p>
        </p:txBody>
      </p:sp>
      <p:pic>
        <p:nvPicPr>
          <p:cNvPr id="7" name="Picture 6" descr="AreaMapF.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17305" y="10464129"/>
            <a:ext cx="7461199" cy="7050047"/>
          </a:xfrm>
          <a:prstGeom prst="rect">
            <a:avLst/>
          </a:prstGeom>
        </p:spPr>
      </p:pic>
      <p:sp>
        <p:nvSpPr>
          <p:cNvPr id="45" name="Text Placeholder 16"/>
          <p:cNvSpPr txBox="1">
            <a:spLocks/>
          </p:cNvSpPr>
          <p:nvPr/>
        </p:nvSpPr>
        <p:spPr>
          <a:xfrm>
            <a:off x="18287999" y="17803953"/>
            <a:ext cx="8229600" cy="159871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The study period is from September 2015 to November 2015. Each color on the map indicates a different river basin in the area of focus.</a:t>
            </a:r>
          </a:p>
        </p:txBody>
      </p:sp>
      <p:sp>
        <p:nvSpPr>
          <p:cNvPr id="47" name="Text Placeholder 16"/>
          <p:cNvSpPr txBox="1">
            <a:spLocks/>
          </p:cNvSpPr>
          <p:nvPr/>
        </p:nvSpPr>
        <p:spPr>
          <a:xfrm>
            <a:off x="18312010" y="29076162"/>
            <a:ext cx="5476973" cy="120602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dirty="0" smtClean="0"/>
              <a:t>Albemarle-Pamlico National Estuary Partnership</a:t>
            </a: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12010" y="24781091"/>
            <a:ext cx="4548375" cy="302961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01929" y="15070697"/>
            <a:ext cx="1771645" cy="1771645"/>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95402" y="16637024"/>
            <a:ext cx="1744485" cy="1744485"/>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79696" y="13759594"/>
            <a:ext cx="5320979" cy="4373711"/>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588838" y="14143403"/>
            <a:ext cx="1314633" cy="1629002"/>
          </a:xfrm>
          <a:prstGeom prst="rect">
            <a:avLst/>
          </a:prstGeom>
        </p:spPr>
      </p:pic>
      <p:sp>
        <p:nvSpPr>
          <p:cNvPr id="28" name="TextBox 27"/>
          <p:cNvSpPr txBox="1"/>
          <p:nvPr/>
        </p:nvSpPr>
        <p:spPr>
          <a:xfrm>
            <a:off x="914400" y="6417559"/>
            <a:ext cx="15759449" cy="5693866"/>
          </a:xfrm>
          <a:prstGeom prst="rect">
            <a:avLst/>
          </a:prstGeom>
          <a:noFill/>
        </p:spPr>
        <p:txBody>
          <a:bodyPr wrap="square" rtlCol="0">
            <a:spAutoFit/>
          </a:bodyPr>
          <a:lstStyle/>
          <a:p>
            <a:r>
              <a:rPr lang="en-US" sz="2800" dirty="0"/>
              <a:t>This project focused on ecological forecasting for wetlands in the Albemarle-Pamlico watershed in Northeastern North Carolina and Southeastern Virginia. The Albemarle-Pamlico watershed encompasses the second largest estuary system in the United States. Understanding land cover types and uses is incredibly important in managing the myriad of uses for, and stressors on, this valuable resource. In partnership with the Albemarle-Pamlico National Estuary Partnership (APNEP), this project aimed to provide an updated version of NOAA’s Coastal Change Analysis Program (C-CAP) land-use classification, with a specific focus on delineation of wetland types within this watershed. The project also further disaggregated land cover types such as crop varieties and the invasive species, </a:t>
            </a:r>
            <a:r>
              <a:rPr lang="en-US" sz="2800" i="1" dirty="0" err="1"/>
              <a:t>Phragmites</a:t>
            </a:r>
            <a:r>
              <a:rPr lang="en-US" sz="2800" i="1" dirty="0"/>
              <a:t> </a:t>
            </a:r>
            <a:r>
              <a:rPr lang="en-US" sz="2800" i="1" dirty="0" err="1"/>
              <a:t>australis</a:t>
            </a:r>
            <a:r>
              <a:rPr lang="en-US" sz="2800" dirty="0"/>
              <a:t>. The team utilized a supervised land classification methodology and cross-referenced Landsat 8 imagery with ground truth, LiDAR or Digital Elevation Models (DEM), the National Hydrological Dataset (NHD) and soil datasets to create inputs for the R classifying model. The end goal of the project was to produce maps and a methodology by which APNEP can continually update wetland types and to establish if there is a correlation between wetland type and wetland health within the watershed. This was all with the aim of helping APNEP to make informed policy and management decisions. </a:t>
            </a:r>
            <a:endParaRPr lang="en-US" sz="2800" dirty="0"/>
          </a:p>
        </p:txBody>
      </p:sp>
      <p:sp>
        <p:nvSpPr>
          <p:cNvPr id="56" name="Double Brace 55"/>
          <p:cNvSpPr/>
          <p:nvPr/>
        </p:nvSpPr>
        <p:spPr>
          <a:xfrm>
            <a:off x="1266091" y="13951231"/>
            <a:ext cx="7692394" cy="4021656"/>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Chevron 60"/>
          <p:cNvSpPr/>
          <p:nvPr/>
        </p:nvSpPr>
        <p:spPr>
          <a:xfrm>
            <a:off x="9708606" y="15400960"/>
            <a:ext cx="961292" cy="111111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3" name="Picture 62"/>
          <p:cNvPicPr>
            <a:picLocks noChangeAspect="1"/>
          </p:cNvPicPr>
          <p:nvPr/>
        </p:nvPicPr>
        <p:blipFill rotWithShape="1">
          <a:blip r:embed="rId14">
            <a:extLst>
              <a:ext uri="{28A0092B-C50C-407E-A947-70E740481C1C}">
                <a14:useLocalDpi xmlns:a14="http://schemas.microsoft.com/office/drawing/2010/main" val="0"/>
              </a:ext>
            </a:extLst>
          </a:blip>
          <a:srcRect t="202" b="6189"/>
          <a:stretch/>
        </p:blipFill>
        <p:spPr>
          <a:xfrm>
            <a:off x="1887369" y="18921045"/>
            <a:ext cx="7242562" cy="5743175"/>
          </a:xfrm>
          <a:prstGeom prst="rect">
            <a:avLst/>
          </a:prstGeom>
        </p:spPr>
      </p:pic>
      <p:pic>
        <p:nvPicPr>
          <p:cNvPr id="64" name="Picture 63"/>
          <p:cNvPicPr>
            <a:picLocks noChangeAspect="1"/>
          </p:cNvPicPr>
          <p:nvPr/>
        </p:nvPicPr>
        <p:blipFill rotWithShape="1">
          <a:blip r:embed="rId15">
            <a:extLst>
              <a:ext uri="{28A0092B-C50C-407E-A947-70E740481C1C}">
                <a14:useLocalDpi xmlns:a14="http://schemas.microsoft.com/office/drawing/2010/main" val="0"/>
              </a:ext>
            </a:extLst>
          </a:blip>
          <a:srcRect r="9534"/>
          <a:stretch/>
        </p:blipFill>
        <p:spPr>
          <a:xfrm>
            <a:off x="9334663" y="18912809"/>
            <a:ext cx="7268121" cy="5751412"/>
          </a:xfrm>
          <a:prstGeom prst="rect">
            <a:avLst/>
          </a:prstGeom>
          <a:effectLst>
            <a:outerShdw sx="1000" sy="1000" algn="ctr" rotWithShape="0">
              <a:srgbClr val="000000"/>
            </a:outerShdw>
          </a:effectLst>
        </p:spPr>
      </p:pic>
      <p:sp>
        <p:nvSpPr>
          <p:cNvPr id="66" name="TextBox 65"/>
          <p:cNvSpPr txBox="1"/>
          <p:nvPr/>
        </p:nvSpPr>
        <p:spPr>
          <a:xfrm>
            <a:off x="6354943" y="23957967"/>
            <a:ext cx="2774988" cy="707886"/>
          </a:xfrm>
          <a:prstGeom prst="rect">
            <a:avLst/>
          </a:prstGeom>
          <a:noFill/>
          <a:ln>
            <a:noFill/>
          </a:ln>
        </p:spPr>
        <p:txBody>
          <a:bodyPr wrap="square" rtlCol="0">
            <a:spAutoFit/>
          </a:bodyPr>
          <a:lstStyle/>
          <a:p>
            <a:pPr algn="r"/>
            <a:r>
              <a:rPr lang="en-US" sz="4000" b="1" dirty="0" smtClean="0">
                <a:ln>
                  <a:solidFill>
                    <a:schemeClr val="tx1">
                      <a:lumMod val="50000"/>
                    </a:schemeClr>
                  </a:solidFill>
                </a:ln>
                <a:solidFill>
                  <a:schemeClr val="bg1"/>
                </a:solidFill>
                <a:latin typeface="+mj-lt"/>
              </a:rPr>
              <a:t>C-CAP</a:t>
            </a:r>
            <a:endParaRPr lang="en-US" sz="4000" b="1" dirty="0">
              <a:ln>
                <a:solidFill>
                  <a:schemeClr val="tx1">
                    <a:lumMod val="50000"/>
                  </a:schemeClr>
                </a:solidFill>
              </a:ln>
              <a:solidFill>
                <a:schemeClr val="bg1"/>
              </a:solidFill>
              <a:latin typeface="+mj-lt"/>
            </a:endParaRPr>
          </a:p>
        </p:txBody>
      </p:sp>
      <p:sp>
        <p:nvSpPr>
          <p:cNvPr id="68" name="TextBox 67"/>
          <p:cNvSpPr txBox="1"/>
          <p:nvPr/>
        </p:nvSpPr>
        <p:spPr>
          <a:xfrm>
            <a:off x="12903471" y="23958449"/>
            <a:ext cx="3699313" cy="707886"/>
          </a:xfrm>
          <a:prstGeom prst="rect">
            <a:avLst/>
          </a:prstGeom>
          <a:noFill/>
          <a:ln>
            <a:noFill/>
          </a:ln>
        </p:spPr>
        <p:txBody>
          <a:bodyPr wrap="square" rtlCol="0">
            <a:spAutoFit/>
          </a:bodyPr>
          <a:lstStyle/>
          <a:p>
            <a:pPr algn="r"/>
            <a:r>
              <a:rPr lang="en-US" sz="4000" b="1" dirty="0" smtClean="0">
                <a:ln>
                  <a:solidFill>
                    <a:schemeClr val="tx1">
                      <a:lumMod val="50000"/>
                    </a:schemeClr>
                  </a:solidFill>
                </a:ln>
                <a:solidFill>
                  <a:schemeClr val="bg1"/>
                </a:solidFill>
                <a:latin typeface="+mj-lt"/>
              </a:rPr>
              <a:t>Google Earth</a:t>
            </a:r>
            <a:endParaRPr lang="en-US" sz="4000" b="1" dirty="0">
              <a:ln>
                <a:solidFill>
                  <a:schemeClr val="tx1">
                    <a:lumMod val="50000"/>
                  </a:schemeClr>
                </a:solidFill>
              </a:ln>
              <a:solidFill>
                <a:schemeClr val="bg1"/>
              </a:solidFill>
              <a:latin typeface="+mj-lt"/>
            </a:endParaRPr>
          </a:p>
        </p:txBody>
      </p:sp>
      <p:pic>
        <p:nvPicPr>
          <p:cNvPr id="75" name="Picture 7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31709" y="27472487"/>
            <a:ext cx="10058400" cy="6658377"/>
          </a:xfrm>
          <a:prstGeom prst="rect">
            <a:avLst/>
          </a:prstGeom>
        </p:spPr>
      </p:pic>
      <p:pic>
        <p:nvPicPr>
          <p:cNvPr id="76" name="Picture 75"/>
          <p:cNvPicPr>
            <a:picLocks noChangeAspect="1"/>
          </p:cNvPicPr>
          <p:nvPr/>
        </p:nvPicPr>
        <p:blipFill rotWithShape="1">
          <a:blip r:embed="rId17">
            <a:extLst>
              <a:ext uri="{28A0092B-C50C-407E-A947-70E740481C1C}">
                <a14:useLocalDpi xmlns:a14="http://schemas.microsoft.com/office/drawing/2010/main" val="0"/>
              </a:ext>
            </a:extLst>
          </a:blip>
          <a:srcRect l="6923" t="2122" r="20470" b="8581"/>
          <a:stretch/>
        </p:blipFill>
        <p:spPr>
          <a:xfrm>
            <a:off x="13085693" y="27472487"/>
            <a:ext cx="2535918" cy="6364659"/>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2549</TotalTime>
  <Words>282</Words>
  <Application>Microsoft Office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Pasco, Michelle C. (LARC-E3)[SSAI DEVELOP]</cp:lastModifiedBy>
  <cp:revision>137</cp:revision>
  <dcterms:created xsi:type="dcterms:W3CDTF">2015-06-02T14:58:58Z</dcterms:created>
  <dcterms:modified xsi:type="dcterms:W3CDTF">2015-11-12T17:04:40Z</dcterms:modified>
</cp:coreProperties>
</file>