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CC"/>
    <a:srgbClr val="FFFFCC"/>
    <a:srgbClr val="BB051F"/>
    <a:srgbClr val="0099FF"/>
    <a:srgbClr val="FF5050"/>
    <a:srgbClr val="F78009"/>
    <a:srgbClr val="FCD7B2"/>
    <a:srgbClr val="B3DEFF"/>
    <a:srgbClr val="CEE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89" autoAdjust="0"/>
    <p:restoredTop sz="94660"/>
  </p:normalViewPr>
  <p:slideViewPr>
    <p:cSldViewPr>
      <p:cViewPr varScale="1">
        <p:scale>
          <a:sx n="82" d="100"/>
          <a:sy n="82" d="100"/>
        </p:scale>
        <p:origin x="96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EAAA-6ECE-4589-9702-331181F890A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856A9-6A40-4B70-AB5B-065DFA12F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67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586F49-FE39-4696-A57E-5B5275E429C6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7ACEB9-2ADA-4B7B-B0BC-D9F4928C3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Ames Research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Chippie Kislik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86762" y="473700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Pablo Mendez Lazaro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Vickie Ly</a:t>
            </a:r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92229" y="3597398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Andrew Nguyen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andrew.nguyen@nasa.gov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005812" y="43537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Martha Sayre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39830" y="3140197"/>
            <a:ext cx="2667000" cy="2574803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Puerto Rico Health &amp; AQ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52601" y="2990576"/>
            <a:ext cx="5838798" cy="2876824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57200" y="1740932"/>
            <a:ext cx="8135954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Juan Torres-P</a:t>
            </a:r>
            <a:r>
              <a:rPr lang="en-US" sz="1400" dirty="0">
                <a:solidFill>
                  <a:schemeClr val="tx1"/>
                </a:solidFill>
              </a:rPr>
              <a:t>é</a:t>
            </a:r>
            <a:r>
              <a:rPr lang="en-US" sz="1400" dirty="0" smtClean="0">
                <a:solidFill>
                  <a:sysClr val="windowText" lastClr="000000"/>
                </a:solidFill>
              </a:rPr>
              <a:t>rez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49466" y="5103451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Porfirio Alvarez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49466" y="3597398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Jordan Ped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jwesleyped@gmail.com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763049" y="43537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Erica Scaduto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49467" y="4720149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Emma Accorsi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7067" y="3140197"/>
            <a:ext cx="2667000" cy="2574803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Caribbean Oceans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60015"/>
            <a:ext cx="8534400" cy="927183"/>
          </a:xfrm>
        </p:spPr>
        <p:txBody>
          <a:bodyPr>
            <a:noAutofit/>
          </a:bodyPr>
          <a:lstStyle/>
          <a:p>
            <a:r>
              <a:rPr lang="en-US" sz="3000" dirty="0" smtClean="0"/>
              <a:t>NOAA </a:t>
            </a:r>
            <a:r>
              <a:rPr lang="en-US" sz="3000" dirty="0" smtClean="0"/>
              <a:t>National Centers for</a:t>
            </a:r>
            <a:br>
              <a:rPr lang="en-US" sz="3000" dirty="0" smtClean="0"/>
            </a:br>
            <a:r>
              <a:rPr lang="en-US" sz="3000" dirty="0" smtClean="0"/>
              <a:t>Environmental Information</a:t>
            </a:r>
            <a:endParaRPr lang="en-US" sz="3000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Jessica Sutton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90609" y="51054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Michael Kruk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Emma </a:t>
            </a:r>
            <a:r>
              <a:rPr lang="en-US" sz="1400" dirty="0" smtClean="0"/>
              <a:t>Baghel</a:t>
            </a:r>
            <a:endParaRPr lang="en-US" sz="1400" dirty="0" smtClean="0"/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90609" y="362829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Sam Swanson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/>
              <a:t>s</a:t>
            </a:r>
            <a:r>
              <a:rPr lang="en-US" sz="1200" dirty="0" err="1" smtClean="0"/>
              <a:t>am.swanson@noaa.gov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2004192" y="438459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Kevin Rapa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90610" y="4751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51A8"/>
                </a:solidFill>
              </a:rPr>
              <a:t>Jessica Sutton (part-time</a:t>
            </a:r>
            <a:r>
              <a:rPr lang="en-US" sz="1300" dirty="0" smtClean="0">
                <a:solidFill>
                  <a:srgbClr val="0051A8"/>
                </a:solidFill>
              </a:rPr>
              <a:t>)</a:t>
            </a:r>
            <a:endParaRPr lang="en-US" sz="13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38210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752601" y="2960132"/>
            <a:ext cx="5588152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DeWayne Cecil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47846" y="553198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Major Ryan Harris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47846" y="362829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Alec </a:t>
            </a:r>
            <a:r>
              <a:rPr lang="en-US" sz="1400" b="1" dirty="0" err="1" smtClean="0"/>
              <a:t>Courtright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alec.courtright@noaa.gov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761429" y="438459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Christine Stevens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47847" y="4751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Hayley </a:t>
            </a:r>
            <a:r>
              <a:rPr lang="en-US" sz="1400" dirty="0" err="1" smtClean="0">
                <a:solidFill>
                  <a:srgbClr val="0051A8"/>
                </a:solidFill>
              </a:rPr>
              <a:t>Hajic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544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52551" y="5132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51A8"/>
                </a:solidFill>
              </a:rPr>
              <a:t>Jessica Sutton (part-</a:t>
            </a:r>
            <a:r>
              <a:rPr lang="en-US" sz="1300" dirty="0" smtClean="0">
                <a:solidFill>
                  <a:srgbClr val="0051A8"/>
                </a:solidFill>
              </a:rPr>
              <a:t>time)</a:t>
            </a:r>
            <a:endParaRPr lang="en-US" sz="1300" dirty="0">
              <a:solidFill>
                <a:srgbClr val="0051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1410" y="3124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</a:rPr>
              <a:t>Levant &amp; </a:t>
            </a:r>
            <a:r>
              <a:rPr lang="en-US" sz="1400" b="1" dirty="0" smtClean="0">
                <a:solidFill>
                  <a:srgbClr val="002060"/>
                </a:solidFill>
              </a:rPr>
              <a:t>Central</a:t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American </a:t>
            </a:r>
            <a:r>
              <a:rPr lang="en-US" sz="1400" b="1" dirty="0">
                <a:solidFill>
                  <a:srgbClr val="002060"/>
                </a:solidFill>
              </a:rPr>
              <a:t>Climate 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38210" y="3124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Cascade &amp; Sierra Nevada Mountains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Georgia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71119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Caren </a:t>
            </a:r>
            <a:r>
              <a:rPr lang="en-US" sz="1400" dirty="0" err="1" smtClean="0"/>
              <a:t>Remillard</a:t>
            </a:r>
            <a:endParaRPr lang="en-US" sz="1400" dirty="0" smtClean="0"/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2010507" y="5660797"/>
            <a:ext cx="2357349" cy="474790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Rosanna </a:t>
            </a:r>
            <a:r>
              <a:rPr lang="en-US" sz="1100" dirty="0" err="1" smtClean="0">
                <a:solidFill>
                  <a:sysClr val="windowText" lastClr="000000"/>
                </a:solidFill>
              </a:rPr>
              <a:t>Rivero</a:t>
            </a:r>
            <a:r>
              <a:rPr lang="en-US" sz="1100" dirty="0" smtClean="0">
                <a:solidFill>
                  <a:sysClr val="windowText" lastClr="000000"/>
                </a:solidFill>
              </a:rPr>
              <a:t> &amp; </a:t>
            </a: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71119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Sean Cameron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2010507" y="3165231"/>
            <a:ext cx="2357349" cy="60062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Sean Cameron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cscameron89@gmail.com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87240" y="3816032"/>
            <a:ext cx="2338362" cy="3088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Veronica Fay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17617" y="4451768"/>
            <a:ext cx="2354310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Jason Reynolds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58108" y="2800231"/>
            <a:ext cx="2667000" cy="34892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Atlanta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391508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76402" y="2753338"/>
            <a:ext cx="5791198" cy="3612293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62370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25437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2016281" y="4757857"/>
            <a:ext cx="2354310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Alex Smith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867400" y="170844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71291" y="5672520"/>
            <a:ext cx="2357349" cy="474790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Kenton Ross &amp; </a:t>
            </a: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05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71291" y="3165231"/>
            <a:ext cx="2357349" cy="60062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Caren </a:t>
            </a:r>
            <a:r>
              <a:rPr lang="en-US" sz="1400" b="1" dirty="0" err="1" smtClean="0"/>
              <a:t>Remillard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carenremillard@gmail.com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787240" y="41845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Benjamin Page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71292" y="454863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Adam </a:t>
            </a:r>
            <a:r>
              <a:rPr lang="en-US" sz="1400" dirty="0" err="1" smtClean="0">
                <a:solidFill>
                  <a:srgbClr val="0051A8"/>
                </a:solidFill>
              </a:rPr>
              <a:t>Salway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18892" y="2800229"/>
            <a:ext cx="2667000" cy="34892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Peru Climate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75996" y="491791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Sam Weber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26084" y="4130819"/>
            <a:ext cx="2338362" cy="2791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Brandon Hays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024090" y="3824637"/>
            <a:ext cx="2338362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Beatriz Avila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787240" y="5302111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Xuan Zhang</a:t>
            </a:r>
            <a:endParaRPr lang="en-US" sz="1100" dirty="0" smtClean="0">
              <a:solidFill>
                <a:srgbClr val="0051A8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015296" y="5069760"/>
            <a:ext cx="2338362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Jacob Spaulding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027440" y="5375849"/>
            <a:ext cx="2338362" cy="2336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Wenjing</a:t>
            </a:r>
            <a:r>
              <a:rPr lang="en-US" sz="1400" dirty="0" smtClean="0">
                <a:solidFill>
                  <a:srgbClr val="0051A8"/>
                </a:solidFill>
              </a:rPr>
              <a:t> Xu</a:t>
            </a:r>
            <a:endParaRPr lang="en-US" sz="1100" dirty="0" smtClean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Wise County Clerk of Court’s Office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1617" y="1831188"/>
            <a:ext cx="2011680" cy="471241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Michael Brooke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08945" y="5393634"/>
            <a:ext cx="2357349" cy="662609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ysClr val="windowText" lastClr="000000"/>
                </a:solidFill>
              </a:rPr>
              <a:t>Project </a:t>
            </a:r>
            <a:r>
              <a:rPr lang="en-US" sz="1000" b="1" dirty="0" smtClean="0">
                <a:solidFill>
                  <a:sysClr val="windowText" lastClr="000000"/>
                </a:solidFill>
              </a:rPr>
              <a:t>Advisors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Dr. DeWayne Cecil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Bob </a:t>
            </a:r>
            <a:r>
              <a:rPr lang="en-US" sz="1000" dirty="0" err="1" smtClean="0">
                <a:solidFill>
                  <a:sysClr val="windowText" lastClr="000000"/>
                </a:solidFill>
              </a:rPr>
              <a:t>VanGundy</a:t>
            </a:r>
            <a:endParaRPr lang="en-US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8945" y="35052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Rajkishan</a:t>
            </a:r>
            <a:r>
              <a:rPr lang="en-US" sz="1400" b="1" dirty="0"/>
              <a:t> </a:t>
            </a:r>
            <a:r>
              <a:rPr lang="en-US" sz="1400" b="1" dirty="0" err="1" smtClean="0"/>
              <a:t>Rajappan</a:t>
            </a:r>
            <a:endParaRPr lang="en-US" sz="14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rajkishan16@gmail.com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922528" y="4257062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Katherine Dooley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08945" y="5014776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Jakub </a:t>
            </a:r>
            <a:r>
              <a:rPr lang="en-US" sz="1400" dirty="0" err="1" smtClean="0">
                <a:solidFill>
                  <a:srgbClr val="0051A8"/>
                </a:solidFill>
              </a:rPr>
              <a:t>Blach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676400" y="3125588"/>
            <a:ext cx="28194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African Great Lakes Weather II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447802" y="2960132"/>
            <a:ext cx="6248398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3"/>
            <a:ext cx="8231150" cy="65175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528929" y="1831188"/>
            <a:ext cx="2011680" cy="471241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76038" y="5393289"/>
            <a:ext cx="2357349" cy="657600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ysClr val="windowText" lastClr="000000"/>
                </a:solidFill>
              </a:rPr>
              <a:t>Project </a:t>
            </a:r>
            <a:r>
              <a:rPr lang="en-US" sz="1000" b="1" dirty="0" smtClean="0">
                <a:solidFill>
                  <a:sysClr val="windowText" lastClr="000000"/>
                </a:solidFill>
              </a:rPr>
              <a:t>Advisors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Dr</a:t>
            </a:r>
            <a:r>
              <a:rPr lang="en-US" sz="1000" dirty="0">
                <a:solidFill>
                  <a:sysClr val="windowText" lastClr="000000"/>
                </a:solidFill>
              </a:rPr>
              <a:t>. Kenton </a:t>
            </a:r>
            <a:r>
              <a:rPr lang="en-US" sz="1000" dirty="0" smtClean="0">
                <a:solidFill>
                  <a:sysClr val="windowText" lastClr="000000"/>
                </a:solidFill>
              </a:rPr>
              <a:t>Ross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Kristopher </a:t>
            </a:r>
            <a:r>
              <a:rPr lang="en-US" sz="1000" dirty="0" err="1">
                <a:solidFill>
                  <a:schemeClr val="tx1"/>
                </a:solidFill>
              </a:rPr>
              <a:t>Bedka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Bob </a:t>
            </a:r>
            <a:r>
              <a:rPr lang="en-US" sz="1000" dirty="0" err="1" smtClean="0">
                <a:solidFill>
                  <a:sysClr val="windowText" lastClr="000000"/>
                </a:solidFill>
              </a:rPr>
              <a:t>VanGundy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885532" y="3505199"/>
            <a:ext cx="2357349" cy="692111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Kimberly Berry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kimberly.m.berry@nasa.gov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895025" y="425697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Abhijeet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Baghel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85532" y="4635747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Grant Bloomer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48200" y="3125588"/>
            <a:ext cx="2816352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300" b="1" dirty="0" smtClean="0">
                <a:solidFill>
                  <a:srgbClr val="002060"/>
                </a:solidFill>
              </a:rPr>
              <a:t>Wise Disasters</a:t>
            </a:r>
            <a:endParaRPr lang="en-US" sz="1300" b="1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73078" y="1831188"/>
            <a:ext cx="2011680" cy="471241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April Huff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95402" y="1832146"/>
            <a:ext cx="2011680" cy="469325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Rajkishan</a:t>
            </a:r>
            <a:r>
              <a:rPr lang="en-US" sz="1400" dirty="0"/>
              <a:t> </a:t>
            </a:r>
            <a:r>
              <a:rPr lang="en-US" sz="1400" dirty="0" err="1"/>
              <a:t>Rajappan</a:t>
            </a:r>
            <a:endParaRPr lang="en-US" sz="1400" dirty="0"/>
          </a:p>
          <a:p>
            <a:pPr algn="ctr"/>
            <a:r>
              <a:rPr lang="en-US" sz="1200" dirty="0" smtClean="0"/>
              <a:t>Assistant Center Lead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887052" y="5014518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Zachary Tate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911990" y="4635919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Annabel White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1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USGS at Colorado State University</a:t>
            </a:r>
            <a:br>
              <a:rPr lang="en-US" dirty="0" smtClean="0"/>
            </a:br>
            <a:r>
              <a:rPr lang="en-US" sz="1700" i="1" dirty="0" smtClean="0"/>
              <a:t>Fort Collins</a:t>
            </a:r>
            <a:endParaRPr lang="en-US" sz="1700" dirty="0"/>
          </a:p>
        </p:txBody>
      </p:sp>
      <p:sp>
        <p:nvSpPr>
          <p:cNvPr id="7" name="Rounded Rectangle 6"/>
          <p:cNvSpPr/>
          <p:nvPr/>
        </p:nvSpPr>
        <p:spPr>
          <a:xfrm>
            <a:off x="1934277" y="1816179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Brian Woodward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94297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Tony Vorster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94297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Eric Rounds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erounds202@gmail.com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007880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Peder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Engelstad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94298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Oliver Miltenberger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41898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Gunnison NF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76401" y="2960132"/>
            <a:ext cx="5791200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786755" y="1740932"/>
            <a:ext cx="5452246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7779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999002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Sarah Carroll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550229" y="1810671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Paul Evangelista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51534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Amanda West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51534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Stephanie </a:t>
            </a:r>
            <a:r>
              <a:rPr lang="en-US" sz="1400" b="1" dirty="0" err="1" smtClean="0"/>
              <a:t>Krail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StephanieAKrail@gmail.com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765117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Darin Schulte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51535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Alexa Grafton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9135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Laramie Mountains Eco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56239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Aubrey </a:t>
            </a:r>
            <a:r>
              <a:rPr lang="en-US" sz="1400" dirty="0" err="1" smtClean="0">
                <a:solidFill>
                  <a:srgbClr val="0051A8"/>
                </a:solidFill>
              </a:rPr>
              <a:t>Hilte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Goddard </a:t>
            </a:r>
            <a:r>
              <a:rPr lang="en-US" dirty="0"/>
              <a:t>Space Flight Center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Sean McCartney</a:t>
            </a:r>
          </a:p>
          <a:p>
            <a:pPr algn="ctr"/>
            <a:r>
              <a:rPr lang="en-US" sz="1200" dirty="0"/>
              <a:t>Center Lead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4698" y="4721008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Dr. Pawan Gupta 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Amanda </a:t>
            </a:r>
            <a:r>
              <a:rPr lang="en-US" sz="1400" dirty="0" smtClean="0"/>
              <a:t>Clayton</a:t>
            </a:r>
            <a:endParaRPr lang="en-US" sz="1400" dirty="0"/>
          </a:p>
          <a:p>
            <a:pPr algn="ctr"/>
            <a:r>
              <a:rPr lang="en-US" sz="1200" dirty="0"/>
              <a:t>Assistant Center Lead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86153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Amanda Clayton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amanda.l.clayton@nasa.gov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9736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Lori </a:t>
            </a:r>
            <a:r>
              <a:rPr lang="en-US" sz="1400" dirty="0" err="1">
                <a:solidFill>
                  <a:srgbClr val="0051A8"/>
                </a:solidFill>
              </a:rPr>
              <a:t>Mandable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3754" y="3124199"/>
            <a:ext cx="2667000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GOM Health &amp; Air Quality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42901" y="2960132"/>
            <a:ext cx="8658198" cy="2983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John Bolten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59150" y="507799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Dr. Naikoa </a:t>
            </a:r>
            <a:r>
              <a:rPr lang="en-US" sz="1000" dirty="0" smtClean="0">
                <a:solidFill>
                  <a:sysClr val="windowText" lastClr="000000"/>
                </a:solidFill>
              </a:rPr>
              <a:t>Aguilar-Amuchastegui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43390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Kyle </a:t>
            </a:r>
            <a:r>
              <a:rPr lang="en-US" sz="1400" b="1" dirty="0" smtClean="0"/>
              <a:t>Peterson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kylepeterson777@gmail.com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356973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Abigail Childs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343391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Michael Riedman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190991" y="3124199"/>
            <a:ext cx="2667000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Indonesia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11002" y="5087452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Laura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Bourgeau-Chavez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11002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Carl </a:t>
            </a:r>
            <a:r>
              <a:rPr lang="en-US" sz="1400" b="1" dirty="0" smtClean="0"/>
              <a:t>Kinton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issackinton@gmail.com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124585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Peter Jacobs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11003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Sean McCartney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948229" y="3124199"/>
            <a:ext cx="2791326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300" b="1" dirty="0" smtClean="0">
                <a:solidFill>
                  <a:srgbClr val="002060"/>
                </a:solidFill>
              </a:rPr>
              <a:t>Great Lakes Eco-Forecasting</a:t>
            </a:r>
            <a:endParaRPr lang="en-US" sz="13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BLM at Idaho State University GIS </a:t>
            </a:r>
            <a:r>
              <a:rPr lang="en-US" dirty="0" err="1" smtClean="0"/>
              <a:t>TReC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92923" y="1836990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Jenna Williams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667000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048001" y="3048000"/>
            <a:ext cx="2997352" cy="32766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781977" y="1740932"/>
            <a:ext cx="5580046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7779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215586" y="3164113"/>
            <a:ext cx="2667000" cy="3048001"/>
            <a:chOff x="457200" y="3124198"/>
            <a:chExt cx="2667000" cy="3048001"/>
          </a:xfrm>
        </p:grpSpPr>
        <p:sp>
          <p:nvSpPr>
            <p:cNvPr id="9" name="Rounded Rectangle 8"/>
            <p:cNvSpPr/>
            <p:nvPr/>
          </p:nvSpPr>
          <p:spPr>
            <a:xfrm>
              <a:off x="609599" y="5485094"/>
              <a:ext cx="2357349" cy="421694"/>
            </a:xfrm>
            <a:prstGeom prst="roundRect">
              <a:avLst/>
            </a:prstGeom>
            <a:solidFill>
              <a:srgbClr val="F691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ysClr val="windowText" lastClr="000000"/>
                  </a:solidFill>
                </a:rPr>
                <a:t>Keith Weber</a:t>
              </a:r>
            </a:p>
            <a:p>
              <a:pPr algn="ctr"/>
              <a:r>
                <a:rPr lang="en-US" sz="1200" dirty="0" smtClean="0">
                  <a:solidFill>
                    <a:sysClr val="windowText" lastClr="000000"/>
                  </a:solidFill>
                </a:rPr>
                <a:t>Project Advisor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09599" y="3701883"/>
              <a:ext cx="2357349" cy="571625"/>
            </a:xfrm>
            <a:prstGeom prst="roundRect">
              <a:avLst/>
            </a:prstGeom>
            <a:solidFill>
              <a:srgbClr val="108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Jenna Williams</a:t>
              </a:r>
              <a:endParaRPr lang="en-US" sz="1600" b="1" dirty="0" smtClean="0"/>
            </a:p>
            <a:p>
              <a:pPr algn="ctr"/>
              <a:r>
                <a:rPr lang="en-US" sz="1200" i="1" dirty="0" smtClean="0"/>
                <a:t>Project Lead</a:t>
              </a:r>
            </a:p>
            <a:p>
              <a:pPr algn="ctr"/>
              <a:r>
                <a:rPr lang="en-US" sz="1200" dirty="0" smtClean="0"/>
                <a:t>will55200@gmail.com</a:t>
              </a:r>
              <a:endParaRPr lang="en-US" sz="12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23182" y="4337706"/>
              <a:ext cx="2338362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Team Member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09600" y="4704150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51A8"/>
                  </a:solidFill>
                </a:rPr>
                <a:t>Team Member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" y="3124198"/>
              <a:ext cx="2667000" cy="3048001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Southeast Idaho Disasters II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14304" y="5085150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51A8"/>
                  </a:solidFill>
                </a:rPr>
                <a:t>Team Member</a:t>
              </a: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4613032" y="1831482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Keith Weber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9248"/>
            <a:ext cx="8534400" cy="758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International Research Institute for Climate and Society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2714054" y="2005006"/>
            <a:ext cx="175260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Jerrod Lessel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907268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971800" y="3276600"/>
            <a:ext cx="3200400" cy="28956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2514057" y="1920999"/>
            <a:ext cx="4238598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3505200" y="1524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53578" y="3329463"/>
            <a:ext cx="2660714" cy="2766537"/>
            <a:chOff x="2708243" y="3048000"/>
            <a:chExt cx="2660714" cy="3024383"/>
          </a:xfrm>
        </p:grpSpPr>
        <p:sp>
          <p:nvSpPr>
            <p:cNvPr id="17" name="Rounded Rectangle 16"/>
            <p:cNvSpPr/>
            <p:nvPr/>
          </p:nvSpPr>
          <p:spPr>
            <a:xfrm>
              <a:off x="2708243" y="3048000"/>
              <a:ext cx="2660714" cy="3024383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Uruguay Agriculture III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867763" y="3739928"/>
              <a:ext cx="2357349" cy="1999247"/>
              <a:chOff x="2859925" y="3811561"/>
              <a:chExt cx="2357349" cy="1999247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859925" y="5389114"/>
                <a:ext cx="2357349" cy="421694"/>
              </a:xfrm>
              <a:prstGeom prst="roundRect">
                <a:avLst/>
              </a:prstGeom>
              <a:solidFill>
                <a:srgbClr val="F6910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ysClr val="windowText" lastClr="000000"/>
                    </a:solidFill>
                  </a:rPr>
                  <a:t>Dr. Pietro </a:t>
                </a:r>
                <a:r>
                  <a:rPr lang="en-US" sz="1400" dirty="0" err="1" smtClean="0">
                    <a:solidFill>
                      <a:sysClr val="windowText" lastClr="000000"/>
                    </a:solidFill>
                  </a:rPr>
                  <a:t>Ceccato</a:t>
                </a:r>
                <a:endParaRPr lang="en-US" sz="1400" dirty="0" smtClean="0">
                  <a:solidFill>
                    <a:sysClr val="windowText" lastClr="000000"/>
                  </a:solidFill>
                </a:endParaRPr>
              </a:p>
              <a:p>
                <a:pPr algn="ctr"/>
                <a:r>
                  <a:rPr lang="en-US" sz="1200" dirty="0" smtClean="0">
                    <a:solidFill>
                      <a:sysClr val="windowText" lastClr="000000"/>
                    </a:solidFill>
                  </a:rPr>
                  <a:t>Project Advisor</a:t>
                </a:r>
                <a:endParaRPr lang="en-US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859925" y="3811561"/>
                <a:ext cx="2357349" cy="692110"/>
              </a:xfrm>
              <a:prstGeom prst="roundRect">
                <a:avLst/>
              </a:prstGeom>
              <a:solidFill>
                <a:srgbClr val="108CE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Jerrod Lessel</a:t>
                </a:r>
                <a:endParaRPr lang="en-US" sz="1600" b="1" dirty="0" smtClean="0"/>
              </a:p>
              <a:p>
                <a:pPr algn="ctr"/>
                <a:r>
                  <a:rPr lang="en-US" sz="1200" i="1" dirty="0" smtClean="0"/>
                  <a:t>Project Lead</a:t>
                </a:r>
              </a:p>
              <a:p>
                <a:pPr algn="ctr"/>
                <a:r>
                  <a:rPr lang="en-US" sz="1200" dirty="0" err="1" smtClean="0"/>
                  <a:t>Jerrod.lessel@gmail.com</a:t>
                </a:r>
                <a:endParaRPr lang="en-US" sz="12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2873508" y="4787422"/>
                <a:ext cx="2338362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Andrew </a:t>
                </a:r>
                <a:r>
                  <a:rPr lang="en-US" sz="1400" dirty="0" err="1" smtClean="0">
                    <a:solidFill>
                      <a:srgbClr val="0051A8"/>
                    </a:solidFill>
                  </a:rPr>
                  <a:t>Kruczkiewicz</a:t>
                </a:r>
                <a:endParaRPr lang="en-US" sz="1400" dirty="0" smtClean="0">
                  <a:solidFill>
                    <a:srgbClr val="0051A8"/>
                  </a:solidFill>
                </a:endParaRPr>
              </a:p>
            </p:txBody>
          </p:sp>
        </p:grpSp>
      </p:grpSp>
      <p:sp>
        <p:nvSpPr>
          <p:cNvPr id="33" name="Rounded Rectangle 32"/>
          <p:cNvSpPr/>
          <p:nvPr/>
        </p:nvSpPr>
        <p:spPr>
          <a:xfrm>
            <a:off x="4619055" y="2005006"/>
            <a:ext cx="1968629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Pietro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Ceccato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Jet Propulsion Laboratory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Nick Rousseau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609599" y="544570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Cedric Fichot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Brittany Zajic</a:t>
            </a:r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09599" y="3733801"/>
            <a:ext cx="2357349" cy="76199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Christine Elowitt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Christine.elowitt.63@my.csun.edu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23182" y="46338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Steven Kerns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50292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Nick Rousseau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Bolsa Chica Ecological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Ben Holt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66836" y="50292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Ben Holt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66836" y="372749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Rebecca Trinh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Fish.r.awesome@gmail.com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380419" y="457200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Lindsay Almaleh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21443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Los Angeles Oceans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4448" y="544570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Marc Simard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34448" y="37338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Erika Higa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ehigaearth@gmail.com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6148031" y="45576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Emily Beck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34449" y="501489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Mark Barker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982049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Louisiana Ecological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Langley </a:t>
            </a:r>
            <a:r>
              <a:rPr lang="en-US" dirty="0" smtClean="0"/>
              <a:t>Research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1338" y="1663796"/>
            <a:ext cx="1444390" cy="522328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Emily Adams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1965301" y="1664239"/>
            <a:ext cx="1905000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Rebekke Muench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293634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82526" y="2659144"/>
            <a:ext cx="8578949" cy="3665455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307849" y="1592930"/>
            <a:ext cx="8528302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05556" y="1233527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7092462" y="1651191"/>
            <a:ext cx="1600200" cy="525082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939873" y="1657717"/>
            <a:ext cx="1332966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Jordan Vaa</a:t>
            </a:r>
          </a:p>
          <a:p>
            <a:pPr algn="ctr"/>
            <a:r>
              <a:rPr lang="en-US" sz="1200" dirty="0" smtClean="0"/>
              <a:t>IT Fellow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5342411" y="1657717"/>
            <a:ext cx="1680478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Teresa Fenn</a:t>
            </a:r>
          </a:p>
          <a:p>
            <a:pPr algn="ctr"/>
            <a:r>
              <a:rPr lang="en-US" sz="1200" dirty="0" smtClean="0"/>
              <a:t>PC Fellow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87" y="2760917"/>
            <a:ext cx="1955616" cy="246461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74045"/>
            <a:ext cx="1815130" cy="7343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552" y="2775362"/>
            <a:ext cx="1925333" cy="28521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56" y="2778593"/>
            <a:ext cx="1938327" cy="290749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973" y="2775361"/>
            <a:ext cx="1963513" cy="231340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25" y="5241738"/>
            <a:ext cx="2225027" cy="99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County Health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" y="1828800"/>
            <a:ext cx="2587390" cy="609973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Tyler Lynn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429000" y="54864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50995" cy="60997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Vishal</a:t>
            </a:r>
            <a:r>
              <a:rPr lang="en-US" sz="1400" dirty="0" smtClean="0"/>
              <a:t> </a:t>
            </a:r>
            <a:r>
              <a:rPr lang="en-US" sz="1400" dirty="0" err="1" smtClean="0"/>
              <a:t>Arya</a:t>
            </a:r>
            <a:endParaRPr lang="en-US" sz="1400" dirty="0" smtClean="0"/>
          </a:p>
          <a:p>
            <a:pPr algn="ctr"/>
            <a:r>
              <a:rPr lang="en-US" sz="1200" dirty="0" smtClean="0"/>
              <a:t>Project Coordination 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3429000" y="35814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Saranee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Dutta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saranee.dutta@gmail.com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3429000" y="434340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Jeanette </a:t>
            </a:r>
            <a:r>
              <a:rPr lang="en-US" sz="1400" dirty="0" err="1" smtClean="0">
                <a:solidFill>
                  <a:srgbClr val="0051A8"/>
                </a:solidFill>
              </a:rPr>
              <a:t>Bosarge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29000" y="47244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Courtney Kirkham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57500" y="3124198"/>
            <a:ext cx="3429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Mobile Bay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62200" y="2514600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14599" y="2960132"/>
            <a:ext cx="4114801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381000" y="1740932"/>
            <a:ext cx="8259752" cy="7736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90800" cy="612727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Bert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Eichold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429000" y="51054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Tyler Lynn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Marshall Space Flight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599" y="1852606"/>
            <a:ext cx="175260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Leigh Sinclair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219201" y="2960132"/>
            <a:ext cx="6705600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89255" y="3056611"/>
            <a:ext cx="2965514" cy="3200400"/>
            <a:chOff x="457200" y="3048000"/>
            <a:chExt cx="2965514" cy="3200400"/>
          </a:xfrm>
        </p:grpSpPr>
        <p:sp>
          <p:nvSpPr>
            <p:cNvPr id="17" name="Rounded Rectangle 16"/>
            <p:cNvSpPr/>
            <p:nvPr/>
          </p:nvSpPr>
          <p:spPr>
            <a:xfrm>
              <a:off x="457200" y="3048000"/>
              <a:ext cx="2965514" cy="3200400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Alabama Ecological Forecasting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69120" y="3703037"/>
              <a:ext cx="2359015" cy="2321330"/>
              <a:chOff x="761282" y="3774670"/>
              <a:chExt cx="2359015" cy="232133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61282" y="5674306"/>
                <a:ext cx="2357349" cy="421694"/>
              </a:xfrm>
              <a:prstGeom prst="roundRect">
                <a:avLst/>
              </a:prstGeom>
              <a:solidFill>
                <a:srgbClr val="F6910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ysClr val="windowText" lastClr="000000"/>
                    </a:solidFill>
                  </a:rPr>
                  <a:t>Dr. Robert Griffin</a:t>
                </a:r>
              </a:p>
              <a:p>
                <a:pPr algn="ctr"/>
                <a:r>
                  <a:rPr lang="en-US" sz="1200" dirty="0" smtClean="0">
                    <a:solidFill>
                      <a:sysClr val="windowText" lastClr="000000"/>
                    </a:solidFill>
                  </a:rPr>
                  <a:t>Project Advisor</a:t>
                </a:r>
                <a:endParaRPr lang="en-US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761282" y="3774670"/>
                <a:ext cx="2357349" cy="692110"/>
              </a:xfrm>
              <a:prstGeom prst="roundRect">
                <a:avLst/>
              </a:prstGeom>
              <a:solidFill>
                <a:srgbClr val="108CE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Ryan Schick</a:t>
                </a:r>
                <a:endParaRPr lang="en-US" sz="1600" b="1" dirty="0" smtClean="0"/>
              </a:p>
              <a:p>
                <a:pPr algn="ctr"/>
                <a:r>
                  <a:rPr lang="en-US" sz="1200" i="1" dirty="0" smtClean="0"/>
                  <a:t>Project Lead</a:t>
                </a:r>
              </a:p>
              <a:p>
                <a:pPr algn="ctr"/>
                <a:r>
                  <a:rPr lang="en-US" sz="1200" dirty="0" smtClean="0"/>
                  <a:t>ryanschickwx@gmail.com</a:t>
                </a:r>
                <a:endParaRPr lang="en-US" sz="12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774865" y="4526918"/>
                <a:ext cx="2338362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Leigh Sinclair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761283" y="4893362"/>
                <a:ext cx="2354310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Maggi Klug</a:t>
                </a:r>
                <a:endParaRPr lang="en-US" sz="1400" dirty="0">
                  <a:solidFill>
                    <a:srgbClr val="0051A8"/>
                  </a:solidFill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65987" y="5274362"/>
                <a:ext cx="2354310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Kelsey Herndon</a:t>
                </a:r>
                <a:endParaRPr lang="en-US" sz="1400" dirty="0">
                  <a:solidFill>
                    <a:srgbClr val="0051A8"/>
                  </a:solidFill>
                </a:endParaRPr>
              </a:p>
            </p:txBody>
          </p:sp>
        </p:grpSp>
      </p:grpSp>
      <p:sp>
        <p:nvSpPr>
          <p:cNvPr id="33" name="Rounded Rectangle 32"/>
          <p:cNvSpPr/>
          <p:nvPr/>
        </p:nvSpPr>
        <p:spPr>
          <a:xfrm>
            <a:off x="6524834" y="1852606"/>
            <a:ext cx="1968629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Jeffrey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Luvall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648200" y="3048389"/>
            <a:ext cx="2949783" cy="32004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Lake Victoria Water Resources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38400" y="1852605"/>
            <a:ext cx="1968629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Daryl Ann </a:t>
            </a:r>
            <a:r>
              <a:rPr lang="en-US" sz="1400" dirty="0" err="1" smtClean="0"/>
              <a:t>Winstead</a:t>
            </a:r>
            <a:endParaRPr lang="en-US" sz="1400" dirty="0" smtClean="0"/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4470271" y="1852606"/>
            <a:ext cx="1968629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Ryan Schick</a:t>
            </a:r>
          </a:p>
          <a:p>
            <a:pPr algn="ctr"/>
            <a:r>
              <a:rPr lang="en-US" sz="1200" dirty="0" smtClean="0"/>
              <a:t>Fellow</a:t>
            </a:r>
            <a:endParaRPr lang="en-US" sz="1200" dirty="0"/>
          </a:p>
        </p:txBody>
      </p:sp>
      <p:grpSp>
        <p:nvGrpSpPr>
          <p:cNvPr id="5" name="Group 4"/>
          <p:cNvGrpSpPr/>
          <p:nvPr/>
        </p:nvGrpSpPr>
        <p:grpSpPr>
          <a:xfrm>
            <a:off x="4952036" y="3666614"/>
            <a:ext cx="2375452" cy="2534983"/>
            <a:chOff x="5267844" y="3666614"/>
            <a:chExt cx="2375452" cy="2534983"/>
          </a:xfrm>
        </p:grpSpPr>
        <p:sp>
          <p:nvSpPr>
            <p:cNvPr id="40" name="Rounded Rectangle 39"/>
            <p:cNvSpPr/>
            <p:nvPr/>
          </p:nvSpPr>
          <p:spPr>
            <a:xfrm>
              <a:off x="5267844" y="5779903"/>
              <a:ext cx="2357349" cy="421694"/>
            </a:xfrm>
            <a:prstGeom prst="roundRect">
              <a:avLst/>
            </a:prstGeom>
            <a:solidFill>
              <a:srgbClr val="F691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ysClr val="windowText" lastClr="000000"/>
                  </a:solidFill>
                </a:rPr>
                <a:t>Dr. Robert Griffin</a:t>
              </a:r>
            </a:p>
            <a:p>
              <a:pPr algn="ctr"/>
              <a:r>
                <a:rPr lang="en-US" sz="1200" dirty="0" smtClean="0">
                  <a:solidFill>
                    <a:sysClr val="windowText" lastClr="000000"/>
                  </a:solidFill>
                </a:rPr>
                <a:t>Project Advisor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67845" y="3666614"/>
              <a:ext cx="2357349" cy="692110"/>
            </a:xfrm>
            <a:prstGeom prst="roundRect">
              <a:avLst/>
            </a:prstGeom>
            <a:solidFill>
              <a:srgbClr val="108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err="1" smtClean="0"/>
                <a:t>Jeanné</a:t>
              </a:r>
              <a:r>
                <a:rPr lang="en-US" sz="1400" b="1" dirty="0" smtClean="0"/>
                <a:t> le Roux</a:t>
              </a:r>
              <a:endParaRPr lang="en-US" sz="1600" b="1" dirty="0" smtClean="0"/>
            </a:p>
            <a:p>
              <a:pPr algn="ctr"/>
              <a:r>
                <a:rPr lang="en-US" sz="1200" i="1" dirty="0" smtClean="0"/>
                <a:t>Project Lead</a:t>
              </a:r>
            </a:p>
            <a:p>
              <a:pPr algn="ctr"/>
              <a:r>
                <a:rPr lang="en-US" sz="1200" dirty="0" smtClean="0"/>
                <a:t>jr0020@uah.edu</a:t>
              </a:r>
              <a:endParaRPr lang="en-US" sz="1200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286832" y="4388518"/>
              <a:ext cx="2338362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Daryl Ann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Winstead</a:t>
              </a:r>
              <a:endParaRPr lang="en-US" sz="1400" dirty="0" smtClean="0">
                <a:solidFill>
                  <a:srgbClr val="0051A8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278858" y="4744901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Sara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Amirazodi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288986" y="5086866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Christina Fischer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278858" y="5430704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Dwight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Tigner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70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2049</TotalTime>
  <Words>740</Words>
  <Application>Microsoft Office PowerPoint</Application>
  <PresentationFormat>On-screen Show (4:3)</PresentationFormat>
  <Paragraphs>298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2</vt:lpstr>
      <vt:lpstr>Civic</vt:lpstr>
      <vt:lpstr>NASA Ames Research Center</vt:lpstr>
      <vt:lpstr>USGS at Colorado State University Fort Collins</vt:lpstr>
      <vt:lpstr>NASA Goddard Space Flight Center</vt:lpstr>
      <vt:lpstr>BLM at Idaho State University GIS TReC</vt:lpstr>
      <vt:lpstr>International Research Institute for Climate and Society</vt:lpstr>
      <vt:lpstr>NASA Jet Propulsion Laboratory</vt:lpstr>
      <vt:lpstr>NASA Langley Research Center</vt:lpstr>
      <vt:lpstr>Mobile County Health Department</vt:lpstr>
      <vt:lpstr>NASA Marshall Space Flight Center</vt:lpstr>
      <vt:lpstr>NOAA National Centers for Environmental Information</vt:lpstr>
      <vt:lpstr>University of Georgia</vt:lpstr>
      <vt:lpstr>Wise County Clerk of Court’s Office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DEVELOP Builds Teams</dc:title>
  <dc:creator>Lauren</dc:creator>
  <cp:lastModifiedBy>Orne, Tiffani N. (LARC-E3)[SSAI DEVELOP]</cp:lastModifiedBy>
  <cp:revision>117</cp:revision>
  <cp:lastPrinted>2014-01-06T23:08:00Z</cp:lastPrinted>
  <dcterms:created xsi:type="dcterms:W3CDTF">2013-12-31T00:35:50Z</dcterms:created>
  <dcterms:modified xsi:type="dcterms:W3CDTF">2016-01-26T17:46:04Z</dcterms:modified>
</cp:coreProperties>
</file>