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2" r:id="rId2"/>
  </p:sldIdLst>
  <p:sldSz cx="27432000" cy="36576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oddle, Madison P. (LARC-E3)[SSAI DEVELOP]" initials="BMP(D" lastIdx="30" clrIdx="0">
    <p:extLst>
      <p:ext uri="{19B8F6BF-5375-455C-9EA6-DF929625EA0E}">
        <p15:presenceInfo xmlns:p15="http://schemas.microsoft.com/office/powerpoint/2012/main" userId="S-1-5-21-330711430-3775241029-4075259233-85578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BDB8"/>
    <a:srgbClr val="FF5050"/>
    <a:srgbClr val="964135"/>
    <a:srgbClr val="F96A6A"/>
    <a:srgbClr val="D9D9D9"/>
    <a:srgbClr val="FF7C80"/>
    <a:srgbClr val="7DB761"/>
    <a:srgbClr val="9299A8"/>
    <a:srgbClr val="E97844"/>
    <a:srgbClr val="7DB9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4587" autoAdjust="0"/>
    <p:restoredTop sz="94660"/>
  </p:normalViewPr>
  <p:slideViewPr>
    <p:cSldViewPr snapToGrid="0">
      <p:cViewPr varScale="1">
        <p:scale>
          <a:sx n="22" d="100"/>
          <a:sy n="22" d="100"/>
        </p:scale>
        <p:origin x="1838" y="1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griculture &amp; Food Security">
    <p:spTree>
      <p:nvGrpSpPr>
        <p:cNvPr id="1" name=""/>
        <p:cNvGrpSpPr/>
        <p:nvPr/>
      </p:nvGrpSpPr>
      <p:grpSpPr>
        <a:xfrm>
          <a:off x="0" y="0"/>
          <a:ext cx="0" cy="0"/>
          <a:chOff x="0" y="0"/>
          <a:chExt cx="0" cy="0"/>
        </a:xfrm>
      </p:grpSpPr>
      <p:sp>
        <p:nvSpPr>
          <p:cNvPr id="35" name="Rectangle 34"/>
          <p:cNvSpPr/>
          <p:nvPr userDrawn="1"/>
        </p:nvSpPr>
        <p:spPr>
          <a:xfrm>
            <a:off x="914399" y="35661599"/>
            <a:ext cx="25603201" cy="415567"/>
          </a:xfrm>
          <a:prstGeom prst="rect">
            <a:avLst/>
          </a:prstGeom>
          <a:solidFill>
            <a:srgbClr val="9641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5" name="Rectangle 154"/>
          <p:cNvSpPr/>
          <p:nvPr userDrawn="1"/>
        </p:nvSpPr>
        <p:spPr>
          <a:xfrm>
            <a:off x="893617" y="36126531"/>
            <a:ext cx="25644767" cy="20005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chemeClr val="dk1"/>
              </a:buClr>
              <a:buSzPct val="25000"/>
              <a:buFontTx/>
              <a:buNone/>
              <a:tabLst/>
              <a:defRPr/>
            </a:pPr>
            <a:r>
              <a:rPr lang="en-US" sz="700" i="1" dirty="0">
                <a:solidFill>
                  <a:schemeClr val="bg2">
                    <a:lumMod val="50000"/>
                  </a:schemeClr>
                </a:solidFill>
              </a:rPr>
              <a:t>This material is based upon work supported by NASA through contract NNL16AA05C.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p:txBody>
      </p:sp>
      <p:sp>
        <p:nvSpPr>
          <p:cNvPr id="157" name="Rectangle 156"/>
          <p:cNvSpPr/>
          <p:nvPr userDrawn="1"/>
        </p:nvSpPr>
        <p:spPr>
          <a:xfrm>
            <a:off x="914400" y="3662904"/>
            <a:ext cx="25623984" cy="260911"/>
          </a:xfrm>
          <a:prstGeom prst="rect">
            <a:avLst/>
          </a:prstGeom>
          <a:solidFill>
            <a:srgbClr val="9641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8" name="Picture 15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53352" y="864365"/>
            <a:ext cx="2585032" cy="2139114"/>
          </a:xfrm>
          <a:prstGeom prst="rect">
            <a:avLst/>
          </a:prstGeom>
        </p:spPr>
      </p:pic>
      <p:sp>
        <p:nvSpPr>
          <p:cNvPr id="20" name="Text Placeholder 19"/>
          <p:cNvSpPr>
            <a:spLocks noGrp="1"/>
          </p:cNvSpPr>
          <p:nvPr>
            <p:ph type="body" sz="quarter" idx="11" hasCustomPrompt="1"/>
          </p:nvPr>
        </p:nvSpPr>
        <p:spPr>
          <a:xfrm>
            <a:off x="4704382" y="876300"/>
            <a:ext cx="18023236" cy="2171700"/>
          </a:xfrm>
        </p:spPr>
        <p:txBody>
          <a:bodyPr anchor="ctr">
            <a:normAutofit/>
          </a:bodyPr>
          <a:lstStyle>
            <a:lvl1pPr marL="0" indent="0" algn="ctr">
              <a:buNone/>
              <a:defRPr sz="5400" b="1" baseline="0">
                <a:solidFill>
                  <a:srgbClr val="964135"/>
                </a:solidFill>
              </a:defRPr>
            </a:lvl1pPr>
            <a:lvl2pPr marL="1371600" indent="0">
              <a:buNone/>
              <a:defRPr/>
            </a:lvl2pPr>
            <a:lvl3pPr marL="2743200" indent="0">
              <a:buNone/>
              <a:defRPr/>
            </a:lvl3pPr>
            <a:lvl4pPr marL="4114800" indent="0">
              <a:buNone/>
              <a:defRPr/>
            </a:lvl4pPr>
            <a:lvl5pPr marL="5486400" indent="0">
              <a:buNone/>
              <a:defRPr/>
            </a:lvl5pPr>
          </a:lstStyle>
          <a:p>
            <a:pPr lvl="0"/>
            <a:r>
              <a:rPr lang="en-US" dirty="0"/>
              <a:t>Project Subtitle</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9035" y="919015"/>
            <a:ext cx="2508115" cy="2176272"/>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14400" y="34528943"/>
            <a:ext cx="4480560" cy="903722"/>
          </a:xfrm>
          <a:prstGeom prst="rect">
            <a:avLst/>
          </a:prstGeom>
        </p:spPr>
      </p:pic>
    </p:spTree>
    <p:extLst>
      <p:ext uri="{BB962C8B-B14F-4D97-AF65-F5344CB8AC3E}">
        <p14:creationId xmlns:p14="http://schemas.microsoft.com/office/powerpoint/2010/main" val="804774885"/>
      </p:ext>
    </p:extLst>
  </p:cSld>
  <p:clrMapOvr>
    <a:masterClrMapping/>
  </p:clrMapOvr>
  <p:extLst>
    <p:ext uri="{DCECCB84-F9BA-43D5-87BE-67443E8EF086}">
      <p15:sldGuideLst xmlns:p15="http://schemas.microsoft.com/office/powerpoint/2012/main">
        <p15:guide id="1" orient="horz" pos="552">
          <p15:clr>
            <a:srgbClr val="FBAE40"/>
          </p15:clr>
        </p15:guide>
        <p15:guide id="2" pos="576">
          <p15:clr>
            <a:srgbClr val="FBAE40"/>
          </p15:clr>
        </p15:guide>
        <p15:guide id="3" pos="16704">
          <p15:clr>
            <a:srgbClr val="FBAE40"/>
          </p15:clr>
        </p15:guide>
        <p15:guide id="4" orient="horz" pos="22464">
          <p15:clr>
            <a:srgbClr val="FBAE40"/>
          </p15:clr>
        </p15:guide>
        <p15:guide id="5" orient="horz" pos="2472" userDrawn="1">
          <p15:clr>
            <a:srgbClr val="FBAE40"/>
          </p15:clr>
        </p15:guide>
        <p15:guide id="6" orient="horz" pos="22296" userDrawn="1">
          <p15:clr>
            <a:srgbClr val="FBAE40"/>
          </p15:clr>
        </p15:guide>
        <p15:guide id="7" orient="horz" pos="21792" userDrawn="1">
          <p15:clr>
            <a:srgbClr val="FBAE40"/>
          </p15:clr>
        </p15:guide>
        <p15:guide id="8" pos="15552" userDrawn="1">
          <p15:clr>
            <a:srgbClr val="FBAE40"/>
          </p15:clr>
        </p15:guide>
        <p15:guide id="9" orient="horz" pos="21312" userDrawn="1">
          <p15:clr>
            <a:srgbClr val="FBAE40"/>
          </p15:clr>
        </p15:guide>
        <p15:guide id="10" pos="15264" userDrawn="1">
          <p15:clr>
            <a:srgbClr val="FBAE40"/>
          </p15:clr>
        </p15:guide>
        <p15:guide id="11" orient="horz" pos="2928" userDrawn="1">
          <p15:clr>
            <a:srgbClr val="FBAE40"/>
          </p15:clr>
        </p15:guide>
        <p15:guide id="12" pos="7776" userDrawn="1">
          <p15:clr>
            <a:srgbClr val="FBAE40"/>
          </p15:clr>
        </p15:guide>
        <p15:guide id="14" orient="horz" pos="1920" userDrawn="1">
          <p15:clr>
            <a:srgbClr val="FBAE40"/>
          </p15:clr>
        </p15:guide>
        <p15:guide id="15" orient="horz" pos="1488" userDrawn="1">
          <p15:clr>
            <a:srgbClr val="FBAE40"/>
          </p15:clr>
        </p15:guide>
        <p15:guide id="16" orient="horz" pos="960" userDrawn="1">
          <p15:clr>
            <a:srgbClr val="FBAE40"/>
          </p15:clr>
        </p15:guide>
        <p15:guide id="17" pos="8064" userDrawn="1">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85950" y="1947342"/>
            <a:ext cx="23660100" cy="7069669"/>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885950" y="9736667"/>
            <a:ext cx="23660100" cy="2320713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885950" y="33900542"/>
            <a:ext cx="6172200" cy="1947333"/>
          </a:xfrm>
          <a:prstGeom prst="rect">
            <a:avLst/>
          </a:prstGeom>
        </p:spPr>
        <p:txBody>
          <a:bodyPr vert="horz" lIns="91440" tIns="45720" rIns="91440" bIns="45720" rtlCol="0" anchor="ctr"/>
          <a:lstStyle>
            <a:lvl1pPr algn="l">
              <a:defRPr sz="3600">
                <a:solidFill>
                  <a:schemeClr val="tx1">
                    <a:tint val="75000"/>
                  </a:schemeClr>
                </a:solidFill>
              </a:defRPr>
            </a:lvl1pPr>
          </a:lstStyle>
          <a:p>
            <a:fld id="{36E1B08B-7429-4AC4-ACD0-EB163618B140}" type="datetimeFigureOut">
              <a:rPr lang="en-US" smtClean="0"/>
              <a:t>11/27/2019</a:t>
            </a:fld>
            <a:endParaRPr lang="en-US" dirty="0"/>
          </a:p>
        </p:txBody>
      </p:sp>
      <p:sp>
        <p:nvSpPr>
          <p:cNvPr id="5" name="Footer Placeholder 4"/>
          <p:cNvSpPr>
            <a:spLocks noGrp="1"/>
          </p:cNvSpPr>
          <p:nvPr>
            <p:ph type="ftr" sz="quarter" idx="3"/>
          </p:nvPr>
        </p:nvSpPr>
        <p:spPr>
          <a:xfrm>
            <a:off x="9086850" y="33900542"/>
            <a:ext cx="9258300" cy="1947333"/>
          </a:xfrm>
          <a:prstGeom prst="rect">
            <a:avLst/>
          </a:prstGeom>
        </p:spPr>
        <p:txBody>
          <a:bodyPr vert="horz" lIns="91440" tIns="45720" rIns="91440" bIns="45720" rtlCol="0" anchor="ctr"/>
          <a:lstStyle>
            <a:lvl1pPr algn="ctr">
              <a:defRPr sz="36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9373850" y="33900542"/>
            <a:ext cx="6172200" cy="1947333"/>
          </a:xfrm>
          <a:prstGeom prst="rect">
            <a:avLst/>
          </a:prstGeom>
        </p:spPr>
        <p:txBody>
          <a:bodyPr vert="horz" lIns="91440" tIns="45720" rIns="91440" bIns="45720" rtlCol="0" anchor="ctr"/>
          <a:lstStyle>
            <a:lvl1pPr algn="r">
              <a:defRPr sz="3600">
                <a:solidFill>
                  <a:schemeClr val="tx1">
                    <a:tint val="75000"/>
                  </a:schemeClr>
                </a:solidFill>
              </a:defRPr>
            </a:lvl1pPr>
          </a:lstStyle>
          <a:p>
            <a:fld id="{C98D602F-B79C-4FD9-B397-C9DAD3469C90}" type="slidenum">
              <a:rPr lang="en-US" smtClean="0"/>
              <a:t>‹#›</a:t>
            </a:fld>
            <a:endParaRPr lang="en-US" dirty="0"/>
          </a:p>
        </p:txBody>
      </p:sp>
    </p:spTree>
    <p:extLst>
      <p:ext uri="{BB962C8B-B14F-4D97-AF65-F5344CB8AC3E}">
        <p14:creationId xmlns:p14="http://schemas.microsoft.com/office/powerpoint/2010/main" val="413793087"/>
      </p:ext>
    </p:extLst>
  </p:cSld>
  <p:clrMap bg1="lt1" tx1="dk1" bg2="lt2" tx2="dk2" accent1="accent1" accent2="accent2" accent3="accent3" accent4="accent4" accent5="accent5" accent6="accent6" hlink="hlink" folHlink="folHlink"/>
  <p:sldLayoutIdLst>
    <p:sldLayoutId id="2147483662" r:id="rId1"/>
  </p:sldLayoutIdLst>
  <p:txStyles>
    <p:titleStyle>
      <a:lvl1pPr algn="l" defTabSz="2743200" rtl="0" eaLnBrk="1" latinLnBrk="0" hangingPunct="1">
        <a:lnSpc>
          <a:spcPct val="90000"/>
        </a:lnSpc>
        <a:spcBef>
          <a:spcPct val="0"/>
        </a:spcBef>
        <a:buNone/>
        <a:defRPr sz="13200" kern="1200">
          <a:solidFill>
            <a:schemeClr val="tx1">
              <a:lumMod val="75000"/>
              <a:lumOff val="25000"/>
            </a:schemeClr>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lumMod val="75000"/>
              <a:lumOff val="25000"/>
            </a:schemeClr>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baseline="0">
          <a:solidFill>
            <a:schemeClr val="tx1">
              <a:lumMod val="75000"/>
              <a:lumOff val="25000"/>
            </a:schemeClr>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lumMod val="75000"/>
              <a:lumOff val="25000"/>
            </a:schemeClr>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lumMod val="75000"/>
              <a:lumOff val="25000"/>
            </a:schemeClr>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lumMod val="75000"/>
              <a:lumOff val="25000"/>
            </a:schemeClr>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PNG"/><Relationship Id="rId3" Type="http://schemas.openxmlformats.org/officeDocument/2006/relationships/image" Target="../media/image5.png"/><Relationship Id="rId21" Type="http://schemas.openxmlformats.org/officeDocument/2006/relationships/image" Target="../media/image23.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 Type="http://schemas.openxmlformats.org/officeDocument/2006/relationships/image" Target="../media/image4.PNG"/><Relationship Id="rId16" Type="http://schemas.openxmlformats.org/officeDocument/2006/relationships/image" Target="../media/image18.PNG"/><Relationship Id="rId20" Type="http://schemas.openxmlformats.org/officeDocument/2006/relationships/image" Target="../media/image22.PNG"/><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23" Type="http://schemas.openxmlformats.org/officeDocument/2006/relationships/image" Target="../media/image25.PNG"/><Relationship Id="rId10" Type="http://schemas.openxmlformats.org/officeDocument/2006/relationships/image" Target="../media/image12.png"/><Relationship Id="rId19" Type="http://schemas.openxmlformats.org/officeDocument/2006/relationships/image" Target="../media/image21.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 Id="rId22"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24986" y="22614840"/>
            <a:ext cx="8496926" cy="5985093"/>
          </a:xfrm>
          <a:prstGeom prst="rect">
            <a:avLst/>
          </a:prstGeom>
          <a:ln>
            <a:solidFill>
              <a:schemeClr val="bg2">
                <a:lumMod val="50000"/>
              </a:schemeClr>
            </a:solidFill>
          </a:ln>
        </p:spPr>
      </p:pic>
      <p:sp>
        <p:nvSpPr>
          <p:cNvPr id="7" name="Rectangle 6"/>
          <p:cNvSpPr/>
          <p:nvPr/>
        </p:nvSpPr>
        <p:spPr>
          <a:xfrm>
            <a:off x="892493" y="20018315"/>
            <a:ext cx="10634933" cy="9796064"/>
          </a:xfrm>
          <a:prstGeom prst="rect">
            <a:avLst/>
          </a:prstGeom>
          <a:ln w="25400">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70" name="Text Placeholder 16"/>
          <p:cNvSpPr txBox="1">
            <a:spLocks/>
          </p:cNvSpPr>
          <p:nvPr/>
        </p:nvSpPr>
        <p:spPr>
          <a:xfrm>
            <a:off x="633881" y="33031452"/>
            <a:ext cx="2834640" cy="507831"/>
          </a:xfrm>
          <a:prstGeom prst="rect">
            <a:avLst/>
          </a:prstGeom>
        </p:spPr>
        <p:txBody>
          <a:bodyPr wrap="square" numCol="1" spcCol="640080">
            <a:spAutoFit/>
          </a:bodyPr>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spcBef>
                <a:spcPts val="0"/>
              </a:spcBef>
            </a:pPr>
            <a:r>
              <a:rPr lang="en-US" b="1" dirty="0">
                <a:solidFill>
                  <a:schemeClr val="tx1">
                    <a:lumMod val="75000"/>
                    <a:lumOff val="25000"/>
                  </a:schemeClr>
                </a:solidFill>
                <a:latin typeface="Garamond" panose="02020404030301010803" pitchFamily="18" charset="0"/>
              </a:rPr>
              <a:t>Alejandro </a:t>
            </a:r>
            <a:r>
              <a:rPr lang="en-US" b="1" dirty="0" smtClean="0">
                <a:solidFill>
                  <a:schemeClr val="tx1">
                    <a:lumMod val="75000"/>
                    <a:lumOff val="25000"/>
                  </a:schemeClr>
                </a:solidFill>
                <a:latin typeface="Garamond" panose="02020404030301010803" pitchFamily="18" charset="0"/>
              </a:rPr>
              <a:t>Soria</a:t>
            </a:r>
            <a:endParaRPr lang="en-US" b="1" dirty="0">
              <a:solidFill>
                <a:schemeClr val="tx1">
                  <a:lumMod val="75000"/>
                  <a:lumOff val="25000"/>
                </a:schemeClr>
              </a:solidFill>
              <a:latin typeface="Garamond" panose="02020404030301010803" pitchFamily="18" charset="0"/>
            </a:endParaRPr>
          </a:p>
        </p:txBody>
      </p:sp>
      <p:sp>
        <p:nvSpPr>
          <p:cNvPr id="45" name="Title 3"/>
          <p:cNvSpPr txBox="1">
            <a:spLocks/>
          </p:cNvSpPr>
          <p:nvPr/>
        </p:nvSpPr>
        <p:spPr>
          <a:xfrm>
            <a:off x="24727618" y="4749690"/>
            <a:ext cx="1780985" cy="29222699"/>
          </a:xfrm>
          <a:prstGeom prst="rect">
            <a:avLst/>
          </a:prstGeom>
        </p:spPr>
        <p:txBody>
          <a:bodyPr vert="vert270" anchor="ctr">
            <a:noAutofit/>
          </a:bodyPr>
          <a:lstStyle>
            <a:lvl1pPr algn="l" defTabSz="2743200" rtl="0" eaLnBrk="1" latinLnBrk="0" hangingPunct="1">
              <a:lnSpc>
                <a:spcPct val="90000"/>
              </a:lnSpc>
              <a:spcBef>
                <a:spcPct val="0"/>
              </a:spcBef>
              <a:buNone/>
              <a:defRPr sz="6000" b="0" kern="1200" baseline="0">
                <a:solidFill>
                  <a:srgbClr val="9299A8"/>
                </a:solidFill>
                <a:latin typeface="+mj-lt"/>
                <a:ea typeface="+mj-ea"/>
                <a:cs typeface="+mj-cs"/>
              </a:defRPr>
            </a:lvl1pPr>
          </a:lstStyle>
          <a:p>
            <a:r>
              <a:rPr lang="en-US" sz="10000" b="1" dirty="0" smtClean="0">
                <a:solidFill>
                  <a:srgbClr val="964135"/>
                </a:solidFill>
              </a:rPr>
              <a:t>Central America </a:t>
            </a:r>
            <a:r>
              <a:rPr lang="en-US" sz="10000" dirty="0" smtClean="0">
                <a:solidFill>
                  <a:srgbClr val="964135"/>
                </a:solidFill>
              </a:rPr>
              <a:t>Health </a:t>
            </a:r>
            <a:r>
              <a:rPr lang="en-US" sz="10000" dirty="0">
                <a:solidFill>
                  <a:srgbClr val="964135"/>
                </a:solidFill>
              </a:rPr>
              <a:t>&amp; Air Quality</a:t>
            </a:r>
          </a:p>
        </p:txBody>
      </p:sp>
      <p:sp>
        <p:nvSpPr>
          <p:cNvPr id="14" name="Text Placeholder 16"/>
          <p:cNvSpPr txBox="1">
            <a:spLocks/>
          </p:cNvSpPr>
          <p:nvPr/>
        </p:nvSpPr>
        <p:spPr>
          <a:xfrm>
            <a:off x="12611354" y="9923183"/>
            <a:ext cx="11620246" cy="3069281"/>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0"/>
              </a:spcBef>
              <a:buClr>
                <a:srgbClr val="964135"/>
              </a:buClr>
            </a:pPr>
            <a:r>
              <a:rPr lang="en-US" sz="2500" b="1" dirty="0" smtClean="0">
                <a:solidFill>
                  <a:srgbClr val="964135"/>
                </a:solidFill>
                <a:latin typeface="Garamond" panose="02020404030301010803" pitchFamily="18" charset="0"/>
              </a:rPr>
              <a:t>Quantify</a:t>
            </a:r>
            <a:r>
              <a:rPr lang="en-US" sz="2500" dirty="0" smtClean="0">
                <a:latin typeface="Garamond" panose="02020404030301010803" pitchFamily="18" charset="0"/>
              </a:rPr>
              <a:t> </a:t>
            </a:r>
            <a:r>
              <a:rPr lang="en-US" sz="2500" dirty="0">
                <a:solidFill>
                  <a:schemeClr val="tx1">
                    <a:lumMod val="75000"/>
                    <a:lumOff val="25000"/>
                  </a:schemeClr>
                </a:solidFill>
                <a:latin typeface="Garamond" panose="02020404030301010803" pitchFamily="18" charset="0"/>
              </a:rPr>
              <a:t>the relationship between PM</a:t>
            </a:r>
            <a:r>
              <a:rPr lang="en-US" sz="2500" baseline="-25000" dirty="0">
                <a:solidFill>
                  <a:schemeClr val="tx1">
                    <a:lumMod val="75000"/>
                    <a:lumOff val="25000"/>
                  </a:schemeClr>
                </a:solidFill>
                <a:latin typeface="Garamond" panose="02020404030301010803" pitchFamily="18" charset="0"/>
              </a:rPr>
              <a:t>2.5</a:t>
            </a:r>
            <a:r>
              <a:rPr lang="en-US" sz="2500" dirty="0">
                <a:solidFill>
                  <a:schemeClr val="tx1">
                    <a:lumMod val="75000"/>
                    <a:lumOff val="25000"/>
                  </a:schemeClr>
                </a:solidFill>
                <a:latin typeface="Garamond" panose="02020404030301010803" pitchFamily="18" charset="0"/>
              </a:rPr>
              <a:t> and </a:t>
            </a:r>
            <a:r>
              <a:rPr lang="en-US" sz="2500" dirty="0" smtClean="0">
                <a:solidFill>
                  <a:schemeClr val="tx1">
                    <a:lumMod val="75000"/>
                    <a:lumOff val="25000"/>
                  </a:schemeClr>
                </a:solidFill>
                <a:latin typeface="Garamond" panose="02020404030301010803" pitchFamily="18" charset="0"/>
              </a:rPr>
              <a:t>AOD</a:t>
            </a:r>
          </a:p>
          <a:p>
            <a:pPr>
              <a:lnSpc>
                <a:spcPct val="100000"/>
              </a:lnSpc>
              <a:spcBef>
                <a:spcPts val="0"/>
              </a:spcBef>
              <a:buClr>
                <a:srgbClr val="964135"/>
              </a:buClr>
            </a:pPr>
            <a:r>
              <a:rPr lang="en-US" sz="2500" b="1" dirty="0" smtClean="0">
                <a:solidFill>
                  <a:srgbClr val="964135"/>
                </a:solidFill>
                <a:latin typeface="Garamond" panose="02020404030301010803" pitchFamily="18" charset="0"/>
              </a:rPr>
              <a:t>Develop</a:t>
            </a:r>
            <a:r>
              <a:rPr lang="en-US" sz="2500" dirty="0" smtClean="0">
                <a:latin typeface="Garamond" panose="02020404030301010803" pitchFamily="18" charset="0"/>
              </a:rPr>
              <a:t> </a:t>
            </a:r>
            <a:r>
              <a:rPr lang="en-US" sz="2500" dirty="0">
                <a:solidFill>
                  <a:schemeClr val="tx1">
                    <a:lumMod val="75000"/>
                    <a:lumOff val="25000"/>
                  </a:schemeClr>
                </a:solidFill>
                <a:latin typeface="Garamond" panose="02020404030301010803" pitchFamily="18" charset="0"/>
              </a:rPr>
              <a:t>an AOD distribution </a:t>
            </a:r>
            <a:r>
              <a:rPr lang="en-US" sz="2500" dirty="0" smtClean="0">
                <a:solidFill>
                  <a:schemeClr val="tx1">
                    <a:lumMod val="75000"/>
                    <a:lumOff val="25000"/>
                  </a:schemeClr>
                </a:solidFill>
                <a:latin typeface="Garamond" panose="02020404030301010803" pitchFamily="18" charset="0"/>
              </a:rPr>
              <a:t>map</a:t>
            </a:r>
          </a:p>
          <a:p>
            <a:pPr>
              <a:lnSpc>
                <a:spcPct val="100000"/>
              </a:lnSpc>
              <a:spcBef>
                <a:spcPts val="0"/>
              </a:spcBef>
              <a:buClr>
                <a:srgbClr val="964135"/>
              </a:buClr>
            </a:pPr>
            <a:r>
              <a:rPr lang="en-US" sz="2500" b="1" dirty="0">
                <a:solidFill>
                  <a:srgbClr val="964135"/>
                </a:solidFill>
                <a:latin typeface="Garamond" panose="02020404030301010803" pitchFamily="18" charset="0"/>
              </a:rPr>
              <a:t>Conduct</a:t>
            </a:r>
            <a:r>
              <a:rPr lang="en-US" sz="2500" dirty="0">
                <a:latin typeface="Garamond" panose="02020404030301010803" pitchFamily="18" charset="0"/>
              </a:rPr>
              <a:t> </a:t>
            </a:r>
            <a:r>
              <a:rPr lang="en-US" sz="2500" dirty="0">
                <a:solidFill>
                  <a:schemeClr val="tx1">
                    <a:lumMod val="75000"/>
                    <a:lumOff val="25000"/>
                  </a:schemeClr>
                </a:solidFill>
                <a:latin typeface="Garamond" panose="02020404030301010803" pitchFamily="18" charset="0"/>
              </a:rPr>
              <a:t>a case study to determine the air quality of SICA countries that have experienced intense air pollution events, such as </a:t>
            </a:r>
            <a:r>
              <a:rPr lang="en-US" sz="2500" dirty="0" smtClean="0">
                <a:solidFill>
                  <a:schemeClr val="tx1">
                    <a:lumMod val="75000"/>
                    <a:lumOff val="25000"/>
                  </a:schemeClr>
                </a:solidFill>
                <a:latin typeface="Garamond" panose="02020404030301010803" pitchFamily="18" charset="0"/>
              </a:rPr>
              <a:t>fires</a:t>
            </a:r>
            <a:endParaRPr lang="en-US" sz="2500" dirty="0">
              <a:solidFill>
                <a:schemeClr val="tx1">
                  <a:lumMod val="75000"/>
                  <a:lumOff val="25000"/>
                </a:schemeClr>
              </a:solidFill>
              <a:latin typeface="Garamond" panose="02020404030301010803" pitchFamily="18" charset="0"/>
            </a:endParaRPr>
          </a:p>
          <a:p>
            <a:pPr>
              <a:lnSpc>
                <a:spcPct val="100000"/>
              </a:lnSpc>
              <a:spcBef>
                <a:spcPts val="0"/>
              </a:spcBef>
              <a:buClr>
                <a:srgbClr val="964135"/>
              </a:buClr>
            </a:pPr>
            <a:r>
              <a:rPr lang="en-US" sz="2500" b="1" dirty="0">
                <a:solidFill>
                  <a:srgbClr val="964135"/>
                </a:solidFill>
                <a:latin typeface="Garamond" panose="02020404030301010803" pitchFamily="18" charset="0"/>
              </a:rPr>
              <a:t>Demonstrate</a:t>
            </a:r>
            <a:r>
              <a:rPr lang="en-US" sz="2500" dirty="0">
                <a:latin typeface="Garamond" panose="02020404030301010803" pitchFamily="18" charset="0"/>
              </a:rPr>
              <a:t> </a:t>
            </a:r>
            <a:r>
              <a:rPr lang="en-US" sz="2500" dirty="0">
                <a:solidFill>
                  <a:schemeClr val="tx1">
                    <a:lumMod val="75000"/>
                    <a:lumOff val="25000"/>
                  </a:schemeClr>
                </a:solidFill>
                <a:latin typeface="Garamond" panose="02020404030301010803" pitchFamily="18" charset="0"/>
              </a:rPr>
              <a:t>how NASA earth observations can be applied to the interests of SICA </a:t>
            </a:r>
            <a:r>
              <a:rPr lang="en-US" sz="2500" dirty="0" smtClean="0">
                <a:solidFill>
                  <a:schemeClr val="tx1">
                    <a:lumMod val="75000"/>
                    <a:lumOff val="25000"/>
                  </a:schemeClr>
                </a:solidFill>
                <a:latin typeface="Garamond" panose="02020404030301010803" pitchFamily="18" charset="0"/>
              </a:rPr>
              <a:t>countries</a:t>
            </a:r>
          </a:p>
          <a:p>
            <a:pPr>
              <a:lnSpc>
                <a:spcPct val="100000"/>
              </a:lnSpc>
              <a:spcBef>
                <a:spcPts val="0"/>
              </a:spcBef>
              <a:buClr>
                <a:srgbClr val="964135"/>
              </a:buClr>
            </a:pPr>
            <a:r>
              <a:rPr lang="en-US" sz="2500" b="1" dirty="0">
                <a:solidFill>
                  <a:srgbClr val="964135"/>
                </a:solidFill>
                <a:latin typeface="Garamond" panose="02020404030301010803" pitchFamily="18" charset="0"/>
              </a:rPr>
              <a:t>Determine</a:t>
            </a:r>
            <a:r>
              <a:rPr lang="en-US" sz="2500" dirty="0">
                <a:latin typeface="Garamond" panose="02020404030301010803" pitchFamily="18" charset="0"/>
              </a:rPr>
              <a:t> </a:t>
            </a:r>
            <a:r>
              <a:rPr lang="en-US" sz="2500" dirty="0">
                <a:solidFill>
                  <a:schemeClr val="tx1">
                    <a:lumMod val="75000"/>
                    <a:lumOff val="25000"/>
                  </a:schemeClr>
                </a:solidFill>
                <a:latin typeface="Garamond" panose="02020404030301010803" pitchFamily="18" charset="0"/>
              </a:rPr>
              <a:t>if a correlation exists between certain health conditions and high concentrations </a:t>
            </a:r>
            <a:r>
              <a:rPr lang="en-US" sz="2500">
                <a:solidFill>
                  <a:schemeClr val="tx1">
                    <a:lumMod val="75000"/>
                    <a:lumOff val="25000"/>
                  </a:schemeClr>
                </a:solidFill>
                <a:latin typeface="Garamond" panose="02020404030301010803" pitchFamily="18" charset="0"/>
              </a:rPr>
              <a:t>of </a:t>
            </a:r>
            <a:r>
              <a:rPr lang="en-US" sz="2500" smtClean="0">
                <a:solidFill>
                  <a:schemeClr val="tx1">
                    <a:lumMod val="75000"/>
                    <a:lumOff val="25000"/>
                  </a:schemeClr>
                </a:solidFill>
                <a:latin typeface="Garamond" panose="02020404030301010803" pitchFamily="18" charset="0"/>
              </a:rPr>
              <a:t>PM</a:t>
            </a:r>
            <a:r>
              <a:rPr lang="en-US" sz="2500" baseline="-25000" smtClean="0">
                <a:solidFill>
                  <a:schemeClr val="tx1">
                    <a:lumMod val="75000"/>
                    <a:lumOff val="25000"/>
                  </a:schemeClr>
                </a:solidFill>
                <a:latin typeface="Garamond" panose="02020404030301010803" pitchFamily="18" charset="0"/>
              </a:rPr>
              <a:t>2.5</a:t>
            </a:r>
            <a:endParaRPr lang="en-US" sz="2500" baseline="-25000" dirty="0" smtClean="0">
              <a:solidFill>
                <a:schemeClr val="tx1">
                  <a:lumMod val="75000"/>
                  <a:lumOff val="25000"/>
                </a:schemeClr>
              </a:solidFill>
              <a:latin typeface="Garamond" panose="02020404030301010803" pitchFamily="18" charset="0"/>
            </a:endParaRPr>
          </a:p>
          <a:p>
            <a:pPr marL="0" lvl="0" indent="0">
              <a:lnSpc>
                <a:spcPct val="100000"/>
              </a:lnSpc>
              <a:spcBef>
                <a:spcPts val="0"/>
              </a:spcBef>
              <a:buClr>
                <a:schemeClr val="dk1"/>
              </a:buClr>
              <a:buSzPts val="1200"/>
              <a:buNone/>
            </a:pPr>
            <a:endParaRPr lang="en-US" sz="2500" dirty="0">
              <a:latin typeface="Garamond" panose="02020404030301010803" pitchFamily="18" charset="0"/>
            </a:endParaRPr>
          </a:p>
          <a:p>
            <a:pPr marL="0" indent="0">
              <a:lnSpc>
                <a:spcPct val="100000"/>
              </a:lnSpc>
              <a:spcBef>
                <a:spcPts val="0"/>
              </a:spcBef>
              <a:spcAft>
                <a:spcPts val="600"/>
              </a:spcAft>
              <a:buClr>
                <a:srgbClr val="964135"/>
              </a:buClr>
              <a:buNone/>
            </a:pPr>
            <a:endParaRPr lang="en-US" sz="2500" dirty="0">
              <a:solidFill>
                <a:schemeClr val="tx1">
                  <a:lumMod val="75000"/>
                  <a:lumOff val="25000"/>
                </a:schemeClr>
              </a:solidFill>
              <a:latin typeface="Garamond" panose="02020404030301010803" pitchFamily="18" charset="0"/>
            </a:endParaRPr>
          </a:p>
          <a:p>
            <a:pPr>
              <a:lnSpc>
                <a:spcPct val="100000"/>
              </a:lnSpc>
              <a:spcBef>
                <a:spcPts val="0"/>
              </a:spcBef>
              <a:spcAft>
                <a:spcPts val="600"/>
              </a:spcAft>
              <a:buClr>
                <a:srgbClr val="964135"/>
              </a:buClr>
            </a:pPr>
            <a:endParaRPr lang="en-US" sz="2500" dirty="0">
              <a:solidFill>
                <a:schemeClr val="tx1">
                  <a:lumMod val="75000"/>
                  <a:lumOff val="25000"/>
                </a:schemeClr>
              </a:solidFill>
              <a:latin typeface="Garamond" panose="02020404030301010803" pitchFamily="18" charset="0"/>
            </a:endParaRPr>
          </a:p>
        </p:txBody>
      </p:sp>
      <p:sp>
        <p:nvSpPr>
          <p:cNvPr id="16" name="TextBox 15"/>
          <p:cNvSpPr txBox="1"/>
          <p:nvPr/>
        </p:nvSpPr>
        <p:spPr>
          <a:xfrm>
            <a:off x="12741834" y="9269281"/>
            <a:ext cx="3127779" cy="769441"/>
          </a:xfrm>
          <a:prstGeom prst="rect">
            <a:avLst/>
          </a:prstGeom>
          <a:noFill/>
        </p:spPr>
        <p:txBody>
          <a:bodyPr wrap="none" rtlCol="0">
            <a:spAutoFit/>
          </a:bodyPr>
          <a:lstStyle/>
          <a:p>
            <a:r>
              <a:rPr lang="en-US" sz="4400" b="1" dirty="0">
                <a:solidFill>
                  <a:srgbClr val="964135"/>
                </a:solidFill>
                <a:latin typeface="Century Gothic" panose="020B0502020202020204" pitchFamily="34" charset="0"/>
              </a:rPr>
              <a:t>Objectives</a:t>
            </a:r>
          </a:p>
        </p:txBody>
      </p:sp>
      <p:sp>
        <p:nvSpPr>
          <p:cNvPr id="17" name="TextBox 16"/>
          <p:cNvSpPr txBox="1"/>
          <p:nvPr/>
        </p:nvSpPr>
        <p:spPr>
          <a:xfrm>
            <a:off x="879493" y="19199941"/>
            <a:ext cx="3849131" cy="769441"/>
          </a:xfrm>
          <a:prstGeom prst="rect">
            <a:avLst/>
          </a:prstGeom>
          <a:noFill/>
        </p:spPr>
        <p:txBody>
          <a:bodyPr wrap="none" rtlCol="0" anchor="ctr">
            <a:spAutoFit/>
          </a:bodyPr>
          <a:lstStyle/>
          <a:p>
            <a:r>
              <a:rPr lang="en-US" sz="4400" b="1" dirty="0">
                <a:solidFill>
                  <a:srgbClr val="964135"/>
                </a:solidFill>
                <a:latin typeface="Century Gothic" panose="020B0502020202020204" pitchFamily="34" charset="0"/>
              </a:rPr>
              <a:t>Methodology</a:t>
            </a:r>
          </a:p>
        </p:txBody>
      </p:sp>
      <p:sp>
        <p:nvSpPr>
          <p:cNvPr id="18" name="TextBox 17"/>
          <p:cNvSpPr txBox="1"/>
          <p:nvPr/>
        </p:nvSpPr>
        <p:spPr>
          <a:xfrm>
            <a:off x="879493" y="9266200"/>
            <a:ext cx="3172663" cy="769441"/>
          </a:xfrm>
          <a:prstGeom prst="rect">
            <a:avLst/>
          </a:prstGeom>
          <a:noFill/>
        </p:spPr>
        <p:txBody>
          <a:bodyPr wrap="none" rtlCol="0" anchor="ctr">
            <a:spAutoFit/>
          </a:bodyPr>
          <a:lstStyle/>
          <a:p>
            <a:r>
              <a:rPr lang="en-US" sz="4400" b="1" dirty="0">
                <a:solidFill>
                  <a:srgbClr val="964135"/>
                </a:solidFill>
                <a:latin typeface="Century Gothic" panose="020B0502020202020204" pitchFamily="34" charset="0"/>
              </a:rPr>
              <a:t>Study Area</a:t>
            </a:r>
          </a:p>
        </p:txBody>
      </p:sp>
      <p:sp>
        <p:nvSpPr>
          <p:cNvPr id="19" name="TextBox 18"/>
          <p:cNvSpPr txBox="1"/>
          <p:nvPr/>
        </p:nvSpPr>
        <p:spPr>
          <a:xfrm>
            <a:off x="879493" y="16025738"/>
            <a:ext cx="5272597" cy="769441"/>
          </a:xfrm>
          <a:prstGeom prst="rect">
            <a:avLst/>
          </a:prstGeom>
          <a:noFill/>
        </p:spPr>
        <p:txBody>
          <a:bodyPr wrap="none" rtlCol="0">
            <a:spAutoFit/>
          </a:bodyPr>
          <a:lstStyle/>
          <a:p>
            <a:r>
              <a:rPr lang="en-US" sz="4400" b="1" dirty="0">
                <a:solidFill>
                  <a:srgbClr val="964135"/>
                </a:solidFill>
                <a:latin typeface="Century Gothic" panose="020B0502020202020204" pitchFamily="34" charset="0"/>
              </a:rPr>
              <a:t>Earth Observations</a:t>
            </a:r>
          </a:p>
        </p:txBody>
      </p:sp>
      <p:sp>
        <p:nvSpPr>
          <p:cNvPr id="20" name="TextBox 19"/>
          <p:cNvSpPr txBox="1"/>
          <p:nvPr/>
        </p:nvSpPr>
        <p:spPr>
          <a:xfrm>
            <a:off x="12686024" y="15699173"/>
            <a:ext cx="2012089" cy="769441"/>
          </a:xfrm>
          <a:prstGeom prst="rect">
            <a:avLst/>
          </a:prstGeom>
          <a:noFill/>
        </p:spPr>
        <p:txBody>
          <a:bodyPr wrap="none" rtlCol="0">
            <a:spAutoFit/>
          </a:bodyPr>
          <a:lstStyle/>
          <a:p>
            <a:r>
              <a:rPr lang="en-US" sz="4400" b="1" dirty="0">
                <a:solidFill>
                  <a:srgbClr val="964135"/>
                </a:solidFill>
                <a:latin typeface="Century Gothic" panose="020B0502020202020204" pitchFamily="34" charset="0"/>
              </a:rPr>
              <a:t>Results</a:t>
            </a:r>
          </a:p>
        </p:txBody>
      </p:sp>
      <p:sp>
        <p:nvSpPr>
          <p:cNvPr id="9" name="Text Placeholder 16"/>
          <p:cNvSpPr txBox="1">
            <a:spLocks/>
          </p:cNvSpPr>
          <p:nvPr/>
        </p:nvSpPr>
        <p:spPr>
          <a:xfrm>
            <a:off x="12621089" y="13690219"/>
            <a:ext cx="10762784" cy="2339075"/>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0"/>
              </a:spcBef>
              <a:buClr>
                <a:srgbClr val="964135"/>
              </a:buClr>
              <a:buFont typeface="Webdings" panose="05030102010509060703" pitchFamily="18" charset="2"/>
              <a:buChar char=""/>
            </a:pPr>
            <a:r>
              <a:rPr lang="en-US" sz="2500" dirty="0" err="1">
                <a:solidFill>
                  <a:schemeClr val="tx1">
                    <a:lumMod val="75000"/>
                    <a:lumOff val="25000"/>
                  </a:schemeClr>
                </a:solidFill>
                <a:latin typeface="Garamond" panose="02020404030301010803" pitchFamily="18" charset="0"/>
              </a:rPr>
              <a:t>Ministerio</a:t>
            </a:r>
            <a:r>
              <a:rPr lang="en-US" sz="2500" dirty="0">
                <a:solidFill>
                  <a:schemeClr val="tx1">
                    <a:lumMod val="75000"/>
                    <a:lumOff val="25000"/>
                  </a:schemeClr>
                </a:solidFill>
                <a:latin typeface="Garamond" panose="02020404030301010803" pitchFamily="18" charset="0"/>
              </a:rPr>
              <a:t> de Medio </a:t>
            </a:r>
            <a:r>
              <a:rPr lang="en-US" sz="2500" dirty="0" err="1">
                <a:solidFill>
                  <a:schemeClr val="tx1">
                    <a:lumMod val="75000"/>
                    <a:lumOff val="25000"/>
                  </a:schemeClr>
                </a:solidFill>
                <a:latin typeface="Garamond" panose="02020404030301010803" pitchFamily="18" charset="0"/>
              </a:rPr>
              <a:t>Ambiente</a:t>
            </a:r>
            <a:r>
              <a:rPr lang="en-US" sz="2500" dirty="0">
                <a:solidFill>
                  <a:schemeClr val="tx1">
                    <a:lumMod val="75000"/>
                    <a:lumOff val="25000"/>
                  </a:schemeClr>
                </a:solidFill>
                <a:latin typeface="Garamond" panose="02020404030301010803" pitchFamily="18" charset="0"/>
              </a:rPr>
              <a:t> y </a:t>
            </a:r>
            <a:r>
              <a:rPr lang="en-US" sz="2500" dirty="0" err="1">
                <a:solidFill>
                  <a:schemeClr val="tx1">
                    <a:lumMod val="75000"/>
                    <a:lumOff val="25000"/>
                  </a:schemeClr>
                </a:solidFill>
                <a:latin typeface="Garamond" panose="02020404030301010803" pitchFamily="18" charset="0"/>
              </a:rPr>
              <a:t>Recursos</a:t>
            </a:r>
            <a:r>
              <a:rPr lang="en-US" sz="2500" dirty="0">
                <a:solidFill>
                  <a:schemeClr val="tx1">
                    <a:lumMod val="75000"/>
                    <a:lumOff val="25000"/>
                  </a:schemeClr>
                </a:solidFill>
                <a:latin typeface="Garamond" panose="02020404030301010803" pitchFamily="18" charset="0"/>
              </a:rPr>
              <a:t> </a:t>
            </a:r>
            <a:r>
              <a:rPr lang="en-US" sz="2500" dirty="0" err="1">
                <a:solidFill>
                  <a:schemeClr val="tx1">
                    <a:lumMod val="75000"/>
                    <a:lumOff val="25000"/>
                  </a:schemeClr>
                </a:solidFill>
                <a:latin typeface="Garamond" panose="02020404030301010803" pitchFamily="18" charset="0"/>
              </a:rPr>
              <a:t>Naturales</a:t>
            </a:r>
            <a:r>
              <a:rPr lang="en-US" sz="2500" dirty="0">
                <a:solidFill>
                  <a:schemeClr val="tx1">
                    <a:lumMod val="75000"/>
                    <a:lumOff val="25000"/>
                  </a:schemeClr>
                </a:solidFill>
                <a:latin typeface="Garamond" panose="02020404030301010803" pitchFamily="18" charset="0"/>
              </a:rPr>
              <a:t> (</a:t>
            </a:r>
            <a:r>
              <a:rPr lang="en-US" sz="2500" dirty="0" smtClean="0">
                <a:solidFill>
                  <a:schemeClr val="tx1">
                    <a:lumMod val="75000"/>
                    <a:lumOff val="25000"/>
                  </a:schemeClr>
                </a:solidFill>
                <a:latin typeface="Garamond" panose="02020404030301010803" pitchFamily="18" charset="0"/>
              </a:rPr>
              <a:t>MARN)</a:t>
            </a:r>
            <a:r>
              <a:rPr lang="es-ES" sz="2500" dirty="0" smtClean="0">
                <a:solidFill>
                  <a:schemeClr val="tx1">
                    <a:lumMod val="75000"/>
                    <a:lumOff val="25000"/>
                  </a:schemeClr>
                </a:solidFill>
                <a:latin typeface="Garamond" panose="02020404030301010803" pitchFamily="18" charset="0"/>
              </a:rPr>
              <a:t> </a:t>
            </a:r>
            <a:r>
              <a:rPr lang="es-ES" sz="2500" dirty="0">
                <a:solidFill>
                  <a:schemeClr val="tx1">
                    <a:lumMod val="75000"/>
                    <a:lumOff val="25000"/>
                  </a:schemeClr>
                </a:solidFill>
                <a:latin typeface="Garamond" panose="02020404030301010803" pitchFamily="18" charset="0"/>
              </a:rPr>
              <a:t>El </a:t>
            </a:r>
            <a:r>
              <a:rPr lang="es-ES" sz="2500" dirty="0" smtClean="0">
                <a:solidFill>
                  <a:schemeClr val="tx1">
                    <a:lumMod val="75000"/>
                    <a:lumOff val="25000"/>
                  </a:schemeClr>
                </a:solidFill>
                <a:latin typeface="Garamond" panose="02020404030301010803" pitchFamily="18" charset="0"/>
              </a:rPr>
              <a:t>Salvador</a:t>
            </a:r>
          </a:p>
          <a:p>
            <a:pPr>
              <a:lnSpc>
                <a:spcPct val="100000"/>
              </a:lnSpc>
              <a:spcBef>
                <a:spcPts val="0"/>
              </a:spcBef>
              <a:buClr>
                <a:srgbClr val="964135"/>
              </a:buClr>
              <a:buFont typeface="Webdings" panose="05030102010509060703" pitchFamily="18" charset="2"/>
              <a:buChar char=""/>
            </a:pPr>
            <a:r>
              <a:rPr lang="en-US" sz="2500" dirty="0" err="1">
                <a:solidFill>
                  <a:schemeClr val="tx1">
                    <a:lumMod val="75000"/>
                    <a:lumOff val="25000"/>
                  </a:schemeClr>
                </a:solidFill>
                <a:latin typeface="Garamond" panose="02020404030301010803" pitchFamily="18" charset="0"/>
              </a:rPr>
              <a:t>Ministerio</a:t>
            </a:r>
            <a:r>
              <a:rPr lang="en-US" sz="2500" dirty="0">
                <a:solidFill>
                  <a:schemeClr val="tx1">
                    <a:lumMod val="75000"/>
                    <a:lumOff val="25000"/>
                  </a:schemeClr>
                </a:solidFill>
                <a:latin typeface="Garamond" panose="02020404030301010803" pitchFamily="18" charset="0"/>
              </a:rPr>
              <a:t> de Medio </a:t>
            </a:r>
            <a:r>
              <a:rPr lang="en-US" sz="2500" dirty="0" err="1">
                <a:solidFill>
                  <a:schemeClr val="tx1">
                    <a:lumMod val="75000"/>
                    <a:lumOff val="25000"/>
                  </a:schemeClr>
                </a:solidFill>
                <a:latin typeface="Garamond" panose="02020404030301010803" pitchFamily="18" charset="0"/>
              </a:rPr>
              <a:t>Ambiente</a:t>
            </a:r>
            <a:r>
              <a:rPr lang="en-US" sz="2500" dirty="0">
                <a:solidFill>
                  <a:schemeClr val="tx1">
                    <a:lumMod val="75000"/>
                    <a:lumOff val="25000"/>
                  </a:schemeClr>
                </a:solidFill>
                <a:latin typeface="Garamond" panose="02020404030301010803" pitchFamily="18" charset="0"/>
              </a:rPr>
              <a:t> y </a:t>
            </a:r>
            <a:r>
              <a:rPr lang="en-US" sz="2500" dirty="0" err="1">
                <a:solidFill>
                  <a:schemeClr val="tx1">
                    <a:lumMod val="75000"/>
                    <a:lumOff val="25000"/>
                  </a:schemeClr>
                </a:solidFill>
                <a:latin typeface="Garamond" panose="02020404030301010803" pitchFamily="18" charset="0"/>
              </a:rPr>
              <a:t>Recursos</a:t>
            </a:r>
            <a:r>
              <a:rPr lang="en-US" sz="2500" dirty="0">
                <a:solidFill>
                  <a:schemeClr val="tx1">
                    <a:lumMod val="75000"/>
                    <a:lumOff val="25000"/>
                  </a:schemeClr>
                </a:solidFill>
                <a:latin typeface="Garamond" panose="02020404030301010803" pitchFamily="18" charset="0"/>
              </a:rPr>
              <a:t> </a:t>
            </a:r>
            <a:r>
              <a:rPr lang="en-US" sz="2500" dirty="0" err="1">
                <a:solidFill>
                  <a:schemeClr val="tx1">
                    <a:lumMod val="75000"/>
                    <a:lumOff val="25000"/>
                  </a:schemeClr>
                </a:solidFill>
                <a:latin typeface="Garamond" panose="02020404030301010803" pitchFamily="18" charset="0"/>
              </a:rPr>
              <a:t>Naturales</a:t>
            </a:r>
            <a:r>
              <a:rPr lang="en-US" sz="2500" dirty="0">
                <a:solidFill>
                  <a:schemeClr val="tx1">
                    <a:lumMod val="75000"/>
                    <a:lumOff val="25000"/>
                  </a:schemeClr>
                </a:solidFill>
                <a:latin typeface="Garamond" panose="02020404030301010803" pitchFamily="18" charset="0"/>
              </a:rPr>
              <a:t> (MARN)</a:t>
            </a:r>
            <a:r>
              <a:rPr lang="es-ES" sz="2500" dirty="0" smtClean="0">
                <a:solidFill>
                  <a:schemeClr val="tx1">
                    <a:lumMod val="75000"/>
                    <a:lumOff val="25000"/>
                  </a:schemeClr>
                </a:solidFill>
                <a:latin typeface="Garamond" panose="02020404030301010803" pitchFamily="18" charset="0"/>
              </a:rPr>
              <a:t> Guatemala</a:t>
            </a:r>
          </a:p>
          <a:p>
            <a:pPr>
              <a:lnSpc>
                <a:spcPct val="100000"/>
              </a:lnSpc>
              <a:spcBef>
                <a:spcPts val="0"/>
              </a:spcBef>
              <a:buClr>
                <a:srgbClr val="964135"/>
              </a:buClr>
              <a:buFont typeface="Webdings" panose="05030102010509060703" pitchFamily="18" charset="2"/>
              <a:buChar char=""/>
            </a:pPr>
            <a:r>
              <a:rPr lang="en-US" sz="2500" dirty="0">
                <a:solidFill>
                  <a:schemeClr val="tx1">
                    <a:lumMod val="75000"/>
                    <a:lumOff val="25000"/>
                  </a:schemeClr>
                </a:solidFill>
                <a:latin typeface="Garamond" panose="02020404030301010803" pitchFamily="18" charset="0"/>
              </a:rPr>
              <a:t>Universidad </a:t>
            </a:r>
            <a:r>
              <a:rPr lang="en-US" sz="2500" dirty="0" err="1" smtClean="0">
                <a:solidFill>
                  <a:schemeClr val="tx1">
                    <a:lumMod val="75000"/>
                    <a:lumOff val="25000"/>
                  </a:schemeClr>
                </a:solidFill>
                <a:latin typeface="Garamond" panose="02020404030301010803" pitchFamily="18" charset="0"/>
              </a:rPr>
              <a:t>Technológica</a:t>
            </a:r>
            <a:r>
              <a:rPr lang="en-US" sz="2500" dirty="0" smtClean="0">
                <a:solidFill>
                  <a:schemeClr val="tx1">
                    <a:lumMod val="75000"/>
                    <a:lumOff val="25000"/>
                  </a:schemeClr>
                </a:solidFill>
                <a:latin typeface="Garamond" panose="02020404030301010803" pitchFamily="18" charset="0"/>
              </a:rPr>
              <a:t> </a:t>
            </a:r>
            <a:r>
              <a:rPr lang="en-US" sz="2500" dirty="0">
                <a:solidFill>
                  <a:schemeClr val="tx1">
                    <a:lumMod val="75000"/>
                    <a:lumOff val="25000"/>
                  </a:schemeClr>
                </a:solidFill>
                <a:latin typeface="Garamond" panose="02020404030301010803" pitchFamily="18" charset="0"/>
              </a:rPr>
              <a:t>de </a:t>
            </a:r>
            <a:r>
              <a:rPr lang="en-US" sz="2500" dirty="0" smtClean="0">
                <a:solidFill>
                  <a:schemeClr val="tx1">
                    <a:lumMod val="75000"/>
                    <a:lumOff val="25000"/>
                  </a:schemeClr>
                </a:solidFill>
                <a:latin typeface="Garamond" panose="02020404030301010803" pitchFamily="18" charset="0"/>
              </a:rPr>
              <a:t>Panamá</a:t>
            </a:r>
          </a:p>
          <a:p>
            <a:pPr>
              <a:lnSpc>
                <a:spcPct val="100000"/>
              </a:lnSpc>
              <a:spcBef>
                <a:spcPts val="0"/>
              </a:spcBef>
              <a:buClr>
                <a:srgbClr val="964135"/>
              </a:buClr>
              <a:buFont typeface="Webdings" panose="05030102010509060703" pitchFamily="18" charset="2"/>
              <a:buChar char=""/>
            </a:pPr>
            <a:r>
              <a:rPr lang="es-ES" sz="2500" dirty="0">
                <a:solidFill>
                  <a:schemeClr val="tx1">
                    <a:lumMod val="75000"/>
                    <a:lumOff val="25000"/>
                  </a:schemeClr>
                </a:solidFill>
                <a:latin typeface="Garamond" panose="02020404030301010803" pitchFamily="18" charset="0"/>
              </a:rPr>
              <a:t>La Universidad </a:t>
            </a:r>
            <a:r>
              <a:rPr lang="es-ES" sz="2500" dirty="0" smtClean="0">
                <a:solidFill>
                  <a:schemeClr val="tx1">
                    <a:lumMod val="75000"/>
                    <a:lumOff val="25000"/>
                  </a:schemeClr>
                </a:solidFill>
                <a:latin typeface="Garamond" panose="02020404030301010803" pitchFamily="18" charset="0"/>
              </a:rPr>
              <a:t>Autónoma </a:t>
            </a:r>
            <a:r>
              <a:rPr lang="es-ES" sz="2500" dirty="0">
                <a:solidFill>
                  <a:schemeClr val="tx1">
                    <a:lumMod val="75000"/>
                    <a:lumOff val="25000"/>
                  </a:schemeClr>
                </a:solidFill>
                <a:latin typeface="Garamond" panose="02020404030301010803" pitchFamily="18" charset="0"/>
              </a:rPr>
              <a:t>de </a:t>
            </a:r>
            <a:r>
              <a:rPr lang="es-ES" sz="2500" dirty="0" err="1" smtClean="0">
                <a:solidFill>
                  <a:schemeClr val="tx1">
                    <a:lumMod val="75000"/>
                    <a:lumOff val="25000"/>
                  </a:schemeClr>
                </a:solidFill>
                <a:latin typeface="Garamond" panose="02020404030301010803" pitchFamily="18" charset="0"/>
              </a:rPr>
              <a:t>Ciriquí</a:t>
            </a:r>
            <a:endParaRPr lang="es-ES" sz="2500" dirty="0" smtClean="0">
              <a:solidFill>
                <a:schemeClr val="tx1">
                  <a:lumMod val="75000"/>
                  <a:lumOff val="25000"/>
                </a:schemeClr>
              </a:solidFill>
              <a:latin typeface="Garamond" panose="02020404030301010803" pitchFamily="18" charset="0"/>
            </a:endParaRPr>
          </a:p>
          <a:p>
            <a:pPr>
              <a:lnSpc>
                <a:spcPct val="100000"/>
              </a:lnSpc>
              <a:spcBef>
                <a:spcPts val="0"/>
              </a:spcBef>
              <a:buClr>
                <a:srgbClr val="964135"/>
              </a:buClr>
              <a:buFont typeface="Webdings" panose="05030102010509060703" pitchFamily="18" charset="2"/>
              <a:buChar char=""/>
            </a:pPr>
            <a:r>
              <a:rPr lang="es-ES" sz="2500" dirty="0">
                <a:solidFill>
                  <a:schemeClr val="tx1">
                    <a:lumMod val="75000"/>
                    <a:lumOff val="25000"/>
                  </a:schemeClr>
                </a:solidFill>
                <a:latin typeface="Garamond" panose="02020404030301010803" pitchFamily="18" charset="0"/>
              </a:rPr>
              <a:t>Instituto Especializado de </a:t>
            </a:r>
            <a:r>
              <a:rPr lang="es-ES" sz="2500" dirty="0" smtClean="0">
                <a:solidFill>
                  <a:schemeClr val="tx1">
                    <a:lumMod val="75000"/>
                    <a:lumOff val="25000"/>
                  </a:schemeClr>
                </a:solidFill>
                <a:latin typeface="Garamond" panose="02020404030301010803" pitchFamily="18" charset="0"/>
              </a:rPr>
              <a:t>Análisis </a:t>
            </a:r>
            <a:r>
              <a:rPr lang="es-ES" sz="2500" dirty="0">
                <a:solidFill>
                  <a:schemeClr val="tx1">
                    <a:lumMod val="75000"/>
                    <a:lumOff val="25000"/>
                  </a:schemeClr>
                </a:solidFill>
                <a:latin typeface="Garamond" panose="02020404030301010803" pitchFamily="18" charset="0"/>
              </a:rPr>
              <a:t>de la Universidad de </a:t>
            </a:r>
            <a:r>
              <a:rPr lang="es-ES" sz="2500" dirty="0" smtClean="0">
                <a:solidFill>
                  <a:schemeClr val="tx1">
                    <a:lumMod val="75000"/>
                    <a:lumOff val="25000"/>
                  </a:schemeClr>
                </a:solidFill>
                <a:latin typeface="Garamond" panose="02020404030301010803" pitchFamily="18" charset="0"/>
              </a:rPr>
              <a:t>Panamá</a:t>
            </a:r>
            <a:endParaRPr lang="en-US" sz="2500" b="1" dirty="0">
              <a:solidFill>
                <a:schemeClr val="tx1">
                  <a:lumMod val="75000"/>
                  <a:lumOff val="25000"/>
                </a:schemeClr>
              </a:solidFill>
              <a:latin typeface="Garamond" panose="02020404030301010803" pitchFamily="18" charset="0"/>
            </a:endParaRPr>
          </a:p>
        </p:txBody>
      </p:sp>
      <p:sp>
        <p:nvSpPr>
          <p:cNvPr id="21" name="TextBox 20"/>
          <p:cNvSpPr txBox="1"/>
          <p:nvPr/>
        </p:nvSpPr>
        <p:spPr>
          <a:xfrm>
            <a:off x="12706618" y="28703510"/>
            <a:ext cx="3486852" cy="769441"/>
          </a:xfrm>
          <a:prstGeom prst="rect">
            <a:avLst/>
          </a:prstGeom>
          <a:noFill/>
        </p:spPr>
        <p:txBody>
          <a:bodyPr wrap="none" rtlCol="0">
            <a:spAutoFit/>
          </a:bodyPr>
          <a:lstStyle/>
          <a:p>
            <a:r>
              <a:rPr lang="en-US" sz="4400" b="1" dirty="0">
                <a:solidFill>
                  <a:srgbClr val="964135"/>
                </a:solidFill>
                <a:latin typeface="Century Gothic" panose="020B0502020202020204" pitchFamily="34" charset="0"/>
              </a:rPr>
              <a:t>Conclusions</a:t>
            </a:r>
          </a:p>
        </p:txBody>
      </p:sp>
      <p:sp>
        <p:nvSpPr>
          <p:cNvPr id="22" name="TextBox 21"/>
          <p:cNvSpPr txBox="1"/>
          <p:nvPr/>
        </p:nvSpPr>
        <p:spPr>
          <a:xfrm>
            <a:off x="12741834" y="31638449"/>
            <a:ext cx="5708367" cy="769441"/>
          </a:xfrm>
          <a:prstGeom prst="rect">
            <a:avLst/>
          </a:prstGeom>
          <a:noFill/>
        </p:spPr>
        <p:txBody>
          <a:bodyPr wrap="square" rtlCol="0">
            <a:spAutoFit/>
          </a:bodyPr>
          <a:lstStyle/>
          <a:p>
            <a:r>
              <a:rPr lang="en-US" sz="4400" b="1" dirty="0">
                <a:solidFill>
                  <a:srgbClr val="964135"/>
                </a:solidFill>
                <a:latin typeface="Century Gothic" panose="020B0502020202020204" pitchFamily="34" charset="0"/>
              </a:rPr>
              <a:t>Acknowledgements</a:t>
            </a:r>
          </a:p>
        </p:txBody>
      </p:sp>
      <p:sp>
        <p:nvSpPr>
          <p:cNvPr id="6" name="Text Placeholder 16"/>
          <p:cNvSpPr txBox="1">
            <a:spLocks/>
          </p:cNvSpPr>
          <p:nvPr/>
        </p:nvSpPr>
        <p:spPr>
          <a:xfrm>
            <a:off x="12801599" y="27396925"/>
            <a:ext cx="11463159" cy="1912305"/>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0"/>
              </a:spcBef>
              <a:spcAft>
                <a:spcPts val="600"/>
              </a:spcAft>
            </a:pPr>
            <a:endParaRPr lang="en-US" dirty="0">
              <a:solidFill>
                <a:schemeClr val="tx1">
                  <a:lumMod val="75000"/>
                  <a:lumOff val="25000"/>
                </a:schemeClr>
              </a:solidFill>
              <a:latin typeface="Garamond" panose="02020404030301010803" pitchFamily="18" charset="0"/>
            </a:endParaRPr>
          </a:p>
        </p:txBody>
      </p:sp>
      <p:sp>
        <p:nvSpPr>
          <p:cNvPr id="23" name="TextBox 22"/>
          <p:cNvSpPr txBox="1"/>
          <p:nvPr/>
        </p:nvSpPr>
        <p:spPr>
          <a:xfrm>
            <a:off x="12696462" y="13027683"/>
            <a:ext cx="4403770" cy="769441"/>
          </a:xfrm>
          <a:prstGeom prst="rect">
            <a:avLst/>
          </a:prstGeom>
          <a:noFill/>
        </p:spPr>
        <p:txBody>
          <a:bodyPr wrap="none" rtlCol="0">
            <a:spAutoFit/>
          </a:bodyPr>
          <a:lstStyle/>
          <a:p>
            <a:r>
              <a:rPr lang="en-US" sz="4400" b="1" dirty="0">
                <a:solidFill>
                  <a:srgbClr val="964135"/>
                </a:solidFill>
                <a:latin typeface="Century Gothic" panose="020B0502020202020204" pitchFamily="34" charset="0"/>
              </a:rPr>
              <a:t>Project Partners</a:t>
            </a:r>
          </a:p>
        </p:txBody>
      </p:sp>
      <p:sp>
        <p:nvSpPr>
          <p:cNvPr id="24" name="TextBox 23"/>
          <p:cNvSpPr txBox="1"/>
          <p:nvPr/>
        </p:nvSpPr>
        <p:spPr>
          <a:xfrm>
            <a:off x="914400" y="30057470"/>
            <a:ext cx="4542503" cy="769441"/>
          </a:xfrm>
          <a:prstGeom prst="rect">
            <a:avLst/>
          </a:prstGeom>
          <a:noFill/>
        </p:spPr>
        <p:txBody>
          <a:bodyPr vert="horz" wrap="none" rtlCol="0" anchor="ctr">
            <a:spAutoFit/>
          </a:bodyPr>
          <a:lstStyle/>
          <a:p>
            <a:r>
              <a:rPr lang="en-US" sz="4400" b="1" dirty="0">
                <a:solidFill>
                  <a:srgbClr val="964135"/>
                </a:solidFill>
                <a:latin typeface="Century Gothic" panose="020B0502020202020204" pitchFamily="34" charset="0"/>
              </a:rPr>
              <a:t>Team Members</a:t>
            </a:r>
          </a:p>
        </p:txBody>
      </p:sp>
      <p:sp>
        <p:nvSpPr>
          <p:cNvPr id="43" name="Text Placeholder 42"/>
          <p:cNvSpPr>
            <a:spLocks noGrp="1"/>
          </p:cNvSpPr>
          <p:nvPr>
            <p:ph type="body" sz="quarter" idx="11"/>
          </p:nvPr>
        </p:nvSpPr>
        <p:spPr>
          <a:xfrm>
            <a:off x="4238801" y="873523"/>
            <a:ext cx="18954398" cy="2171700"/>
          </a:xfrm>
        </p:spPr>
        <p:txBody>
          <a:bodyPr>
            <a:normAutofit/>
          </a:bodyPr>
          <a:lstStyle/>
          <a:p>
            <a:r>
              <a:rPr lang="en-US" dirty="0" smtClean="0"/>
              <a:t>Identifying Aerosols and Particulate Matter in Central America Using NASA Remote Sensing Data</a:t>
            </a:r>
            <a:endParaRPr lang="en-US" dirty="0"/>
          </a:p>
        </p:txBody>
      </p:sp>
      <p:sp>
        <p:nvSpPr>
          <p:cNvPr id="44" name="Text Placeholder 11"/>
          <p:cNvSpPr txBox="1">
            <a:spLocks/>
          </p:cNvSpPr>
          <p:nvPr/>
        </p:nvSpPr>
        <p:spPr>
          <a:xfrm>
            <a:off x="14592300" y="34594801"/>
            <a:ext cx="11925301" cy="800100"/>
          </a:xfrm>
          <a:prstGeom prst="rect">
            <a:avLst/>
          </a:prstGeom>
        </p:spPr>
        <p:txBody>
          <a:bodyPr wrap="none" anchor="ctr">
            <a:noAutofit/>
          </a:bodyPr>
          <a:lstStyle>
            <a:lvl1pPr marL="0" indent="0" algn="r" defTabSz="2743200" rtl="0" eaLnBrk="1" latinLnBrk="0" hangingPunct="1">
              <a:lnSpc>
                <a:spcPct val="90000"/>
              </a:lnSpc>
              <a:spcBef>
                <a:spcPts val="3000"/>
              </a:spcBef>
              <a:buFont typeface="Arial" panose="020B0604020202020204" pitchFamily="34" charset="0"/>
              <a:buNone/>
              <a:defRPr sz="4800" kern="1200" baseline="0">
                <a:solidFill>
                  <a:srgbClr val="9299A8"/>
                </a:solidFill>
                <a:latin typeface="+mn-lt"/>
                <a:ea typeface="+mn-ea"/>
                <a:cs typeface="+mn-cs"/>
              </a:defRPr>
            </a:lvl1pPr>
            <a:lvl2pPr marL="1371600" indent="0" algn="l" defTabSz="2743200" rtl="0" eaLnBrk="1" latinLnBrk="0" hangingPunct="1">
              <a:lnSpc>
                <a:spcPct val="90000"/>
              </a:lnSpc>
              <a:spcBef>
                <a:spcPts val="1500"/>
              </a:spcBef>
              <a:buFont typeface="Arial" panose="020B0604020202020204" pitchFamily="34" charset="0"/>
              <a:buNone/>
              <a:defRPr sz="7200" kern="1200" baseline="0">
                <a:solidFill>
                  <a:schemeClr val="tx1">
                    <a:lumMod val="75000"/>
                    <a:lumOff val="25000"/>
                  </a:schemeClr>
                </a:solidFill>
                <a:latin typeface="+mn-lt"/>
                <a:ea typeface="+mn-ea"/>
                <a:cs typeface="+mn-cs"/>
              </a:defRPr>
            </a:lvl2pPr>
            <a:lvl3pPr marL="2743200" indent="0" algn="l" defTabSz="2743200" rtl="0" eaLnBrk="1" latinLnBrk="0" hangingPunct="1">
              <a:lnSpc>
                <a:spcPct val="90000"/>
              </a:lnSpc>
              <a:spcBef>
                <a:spcPts val="1500"/>
              </a:spcBef>
              <a:buFont typeface="Arial" panose="020B0604020202020204" pitchFamily="34" charset="0"/>
              <a:buNone/>
              <a:defRPr sz="6000" kern="1200">
                <a:solidFill>
                  <a:schemeClr val="tx1">
                    <a:lumMod val="75000"/>
                    <a:lumOff val="25000"/>
                  </a:schemeClr>
                </a:solidFill>
                <a:latin typeface="+mn-lt"/>
                <a:ea typeface="+mn-ea"/>
                <a:cs typeface="+mn-cs"/>
              </a:defRPr>
            </a:lvl3pPr>
            <a:lvl4pPr marL="4114800" indent="0" algn="l" defTabSz="2743200" rtl="0" eaLnBrk="1" latinLnBrk="0" hangingPunct="1">
              <a:lnSpc>
                <a:spcPct val="90000"/>
              </a:lnSpc>
              <a:spcBef>
                <a:spcPts val="1500"/>
              </a:spcBef>
              <a:buFont typeface="Arial" panose="020B0604020202020204" pitchFamily="34" charset="0"/>
              <a:buNone/>
              <a:defRPr sz="5400" kern="1200">
                <a:solidFill>
                  <a:schemeClr val="tx1">
                    <a:lumMod val="75000"/>
                    <a:lumOff val="25000"/>
                  </a:schemeClr>
                </a:solidFill>
                <a:latin typeface="+mn-lt"/>
                <a:ea typeface="+mn-ea"/>
                <a:cs typeface="+mn-cs"/>
              </a:defRPr>
            </a:lvl4pPr>
            <a:lvl5pPr marL="5486400" indent="0" algn="l" defTabSz="2743200" rtl="0" eaLnBrk="1" latinLnBrk="0" hangingPunct="1">
              <a:lnSpc>
                <a:spcPct val="90000"/>
              </a:lnSpc>
              <a:spcBef>
                <a:spcPts val="1500"/>
              </a:spcBef>
              <a:buFont typeface="Arial" panose="020B0604020202020204" pitchFamily="34" charset="0"/>
              <a:buNone/>
              <a:defRPr sz="5400" kern="1200">
                <a:solidFill>
                  <a:schemeClr val="tx1">
                    <a:lumMod val="75000"/>
                    <a:lumOff val="25000"/>
                  </a:schemeClr>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5200" dirty="0">
                <a:solidFill>
                  <a:srgbClr val="964135"/>
                </a:solidFill>
              </a:rPr>
              <a:t> </a:t>
            </a:r>
            <a:r>
              <a:rPr lang="en-US" sz="5200" dirty="0" smtClean="0">
                <a:solidFill>
                  <a:srgbClr val="964135"/>
                </a:solidFill>
              </a:rPr>
              <a:t>Virginia </a:t>
            </a:r>
            <a:r>
              <a:rPr lang="en-US" sz="5200" dirty="0">
                <a:solidFill>
                  <a:srgbClr val="964135"/>
                </a:solidFill>
              </a:rPr>
              <a:t>– </a:t>
            </a:r>
            <a:r>
              <a:rPr lang="en-US" sz="5200" dirty="0" smtClean="0">
                <a:solidFill>
                  <a:srgbClr val="964135"/>
                </a:solidFill>
              </a:rPr>
              <a:t>Langley| </a:t>
            </a:r>
            <a:r>
              <a:rPr lang="en-US" sz="5200" spc="100" dirty="0" smtClean="0">
                <a:solidFill>
                  <a:srgbClr val="964135"/>
                </a:solidFill>
              </a:rPr>
              <a:t>Fall</a:t>
            </a:r>
            <a:r>
              <a:rPr lang="en-US" sz="5200" dirty="0" smtClean="0">
                <a:solidFill>
                  <a:srgbClr val="964135"/>
                </a:solidFill>
              </a:rPr>
              <a:t> </a:t>
            </a:r>
            <a:r>
              <a:rPr lang="en-US" sz="5200" dirty="0">
                <a:solidFill>
                  <a:srgbClr val="964135"/>
                </a:solidFill>
              </a:rPr>
              <a:t>2019</a:t>
            </a:r>
          </a:p>
        </p:txBody>
      </p:sp>
      <p:sp>
        <p:nvSpPr>
          <p:cNvPr id="73" name="Text Placeholder 16"/>
          <p:cNvSpPr txBox="1">
            <a:spLocks/>
          </p:cNvSpPr>
          <p:nvPr/>
        </p:nvSpPr>
        <p:spPr>
          <a:xfrm>
            <a:off x="5765657" y="33005608"/>
            <a:ext cx="3198752" cy="507831"/>
          </a:xfrm>
          <a:prstGeom prst="rect">
            <a:avLst/>
          </a:prstGeom>
        </p:spPr>
        <p:txBody>
          <a:bodyPr wrap="square" numCol="1" spcCol="640080">
            <a:spAutoFit/>
          </a:bodyPr>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b="1" dirty="0">
                <a:solidFill>
                  <a:schemeClr val="tx1">
                    <a:lumMod val="75000"/>
                    <a:lumOff val="25000"/>
                  </a:schemeClr>
                </a:solidFill>
                <a:latin typeface="Garamond" panose="02020404030301010803" pitchFamily="18" charset="0"/>
              </a:rPr>
              <a:t>Giancarlo </a:t>
            </a:r>
            <a:r>
              <a:rPr lang="en-US" b="1" dirty="0" smtClean="0">
                <a:solidFill>
                  <a:schemeClr val="tx1">
                    <a:lumMod val="75000"/>
                    <a:lumOff val="25000"/>
                  </a:schemeClr>
                </a:solidFill>
                <a:latin typeface="Garamond" panose="02020404030301010803" pitchFamily="18" charset="0"/>
              </a:rPr>
              <a:t>DeMarco</a:t>
            </a:r>
            <a:endParaRPr lang="en-US" b="1" dirty="0">
              <a:solidFill>
                <a:schemeClr val="tx1">
                  <a:lumMod val="75000"/>
                  <a:lumOff val="25000"/>
                </a:schemeClr>
              </a:solidFill>
              <a:latin typeface="Garamond" panose="02020404030301010803" pitchFamily="18" charset="0"/>
            </a:endParaRPr>
          </a:p>
        </p:txBody>
      </p:sp>
      <p:sp>
        <p:nvSpPr>
          <p:cNvPr id="76" name="Text Placeholder 16"/>
          <p:cNvSpPr txBox="1">
            <a:spLocks/>
          </p:cNvSpPr>
          <p:nvPr/>
        </p:nvSpPr>
        <p:spPr>
          <a:xfrm>
            <a:off x="8533783" y="33008579"/>
            <a:ext cx="2834640" cy="507831"/>
          </a:xfrm>
          <a:prstGeom prst="rect">
            <a:avLst/>
          </a:prstGeom>
        </p:spPr>
        <p:txBody>
          <a:bodyPr numCol="1" spcCol="640080">
            <a:spAutoFit/>
          </a:bodyPr>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b="1" dirty="0">
                <a:solidFill>
                  <a:schemeClr val="tx1">
                    <a:lumMod val="75000"/>
                    <a:lumOff val="25000"/>
                  </a:schemeClr>
                </a:solidFill>
                <a:latin typeface="Garamond" panose="02020404030301010803" pitchFamily="18" charset="0"/>
              </a:rPr>
              <a:t>Jay </a:t>
            </a:r>
            <a:r>
              <a:rPr lang="en-US" b="1" dirty="0" smtClean="0">
                <a:solidFill>
                  <a:schemeClr val="tx1">
                    <a:lumMod val="75000"/>
                    <a:lumOff val="25000"/>
                  </a:schemeClr>
                </a:solidFill>
                <a:latin typeface="Garamond" panose="02020404030301010803" pitchFamily="18" charset="0"/>
              </a:rPr>
              <a:t>Oliver</a:t>
            </a:r>
            <a:endParaRPr lang="en-US" b="1" dirty="0">
              <a:solidFill>
                <a:schemeClr val="tx1">
                  <a:lumMod val="75000"/>
                  <a:lumOff val="25000"/>
                </a:schemeClr>
              </a:solidFill>
              <a:latin typeface="Garamond" panose="02020404030301010803" pitchFamily="18" charset="0"/>
            </a:endParaRPr>
          </a:p>
        </p:txBody>
      </p:sp>
      <p:sp>
        <p:nvSpPr>
          <p:cNvPr id="79" name="Text Placeholder 16"/>
          <p:cNvSpPr txBox="1">
            <a:spLocks/>
          </p:cNvSpPr>
          <p:nvPr/>
        </p:nvSpPr>
        <p:spPr>
          <a:xfrm>
            <a:off x="3329329" y="33008579"/>
            <a:ext cx="2834640" cy="507831"/>
          </a:xfrm>
          <a:prstGeom prst="rect">
            <a:avLst/>
          </a:prstGeom>
        </p:spPr>
        <p:txBody>
          <a:bodyPr numCol="1" spcCol="640080">
            <a:spAutoFit/>
          </a:bodyPr>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b="1" dirty="0" smtClean="0">
                <a:solidFill>
                  <a:schemeClr val="tx1">
                    <a:lumMod val="75000"/>
                    <a:lumOff val="25000"/>
                  </a:schemeClr>
                </a:solidFill>
                <a:latin typeface="Garamond" panose="02020404030301010803" pitchFamily="18" charset="0"/>
              </a:rPr>
              <a:t>Kaitlyn Bretz</a:t>
            </a:r>
            <a:endParaRPr lang="en-US" b="1" dirty="0">
              <a:solidFill>
                <a:schemeClr val="tx1">
                  <a:lumMod val="75000"/>
                  <a:lumOff val="25000"/>
                </a:schemeClr>
              </a:solidFill>
              <a:latin typeface="Garamond" panose="02020404030301010803" pitchFamily="18" charset="0"/>
            </a:endParaRPr>
          </a:p>
        </p:txBody>
      </p:sp>
      <p:sp>
        <p:nvSpPr>
          <p:cNvPr id="82" name="TextBox 81"/>
          <p:cNvSpPr txBox="1"/>
          <p:nvPr/>
        </p:nvSpPr>
        <p:spPr>
          <a:xfrm>
            <a:off x="847492" y="4249499"/>
            <a:ext cx="2475358" cy="769441"/>
          </a:xfrm>
          <a:prstGeom prst="rect">
            <a:avLst/>
          </a:prstGeom>
          <a:noFill/>
        </p:spPr>
        <p:txBody>
          <a:bodyPr wrap="none" rtlCol="0">
            <a:spAutoFit/>
          </a:bodyPr>
          <a:lstStyle/>
          <a:p>
            <a:r>
              <a:rPr lang="en-US" sz="4400" b="1" dirty="0">
                <a:solidFill>
                  <a:srgbClr val="964135"/>
                </a:solidFill>
                <a:latin typeface="Century Gothic" panose="020B0502020202020204" pitchFamily="34" charset="0"/>
              </a:rPr>
              <a:t>Abstract</a:t>
            </a:r>
          </a:p>
        </p:txBody>
      </p:sp>
      <p:sp>
        <p:nvSpPr>
          <p:cNvPr id="46" name="Text Placeholder 16"/>
          <p:cNvSpPr txBox="1">
            <a:spLocks/>
          </p:cNvSpPr>
          <p:nvPr/>
        </p:nvSpPr>
        <p:spPr>
          <a:xfrm>
            <a:off x="12634799" y="29297687"/>
            <a:ext cx="11582287" cy="2632493"/>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0"/>
              </a:spcBef>
              <a:buClr>
                <a:srgbClr val="964135"/>
              </a:buClr>
              <a:buFont typeface="Webdings" panose="05030102010509060703" pitchFamily="18" charset="2"/>
              <a:buChar char=""/>
            </a:pPr>
            <a:r>
              <a:rPr lang="en-US" sz="2500" dirty="0" smtClean="0">
                <a:solidFill>
                  <a:schemeClr val="tx1">
                    <a:lumMod val="75000"/>
                    <a:lumOff val="25000"/>
                  </a:schemeClr>
                </a:solidFill>
                <a:latin typeface="Garamond" panose="02020404030301010803" pitchFamily="18" charset="0"/>
              </a:rPr>
              <a:t>A moderate </a:t>
            </a:r>
            <a:r>
              <a:rPr lang="en-US" sz="2500" dirty="0">
                <a:solidFill>
                  <a:schemeClr val="tx1">
                    <a:lumMod val="75000"/>
                    <a:lumOff val="25000"/>
                  </a:schemeClr>
                </a:solidFill>
                <a:latin typeface="Garamond" panose="02020404030301010803" pitchFamily="18" charset="0"/>
              </a:rPr>
              <a:t>correlation </a:t>
            </a:r>
            <a:r>
              <a:rPr lang="en-US" sz="2500" dirty="0" smtClean="0">
                <a:solidFill>
                  <a:schemeClr val="tx1">
                    <a:lumMod val="75000"/>
                    <a:lumOff val="25000"/>
                  </a:schemeClr>
                </a:solidFill>
                <a:latin typeface="Garamond" panose="02020404030301010803" pitchFamily="18" charset="0"/>
              </a:rPr>
              <a:t>(R</a:t>
            </a:r>
            <a:r>
              <a:rPr lang="en-US" sz="2500" baseline="30000" dirty="0" smtClean="0">
                <a:solidFill>
                  <a:schemeClr val="tx1">
                    <a:lumMod val="75000"/>
                    <a:lumOff val="25000"/>
                  </a:schemeClr>
                </a:solidFill>
                <a:latin typeface="Garamond" panose="02020404030301010803" pitchFamily="18" charset="0"/>
              </a:rPr>
              <a:t>2</a:t>
            </a:r>
            <a:r>
              <a:rPr lang="en-US" sz="2500" dirty="0" smtClean="0">
                <a:solidFill>
                  <a:schemeClr val="tx1">
                    <a:lumMod val="75000"/>
                    <a:lumOff val="25000"/>
                  </a:schemeClr>
                </a:solidFill>
                <a:latin typeface="Garamond" panose="02020404030301010803" pitchFamily="18" charset="0"/>
              </a:rPr>
              <a:t> &lt; 0.5) exists </a:t>
            </a:r>
            <a:r>
              <a:rPr lang="en-US" sz="2500" dirty="0">
                <a:solidFill>
                  <a:schemeClr val="tx1">
                    <a:lumMod val="75000"/>
                    <a:lumOff val="25000"/>
                  </a:schemeClr>
                </a:solidFill>
                <a:latin typeface="Garamond" panose="02020404030301010803" pitchFamily="18" charset="0"/>
              </a:rPr>
              <a:t>between AOD and PM</a:t>
            </a:r>
            <a:r>
              <a:rPr lang="en-US" sz="2500" baseline="-25000" dirty="0">
                <a:solidFill>
                  <a:schemeClr val="tx1">
                    <a:lumMod val="75000"/>
                    <a:lumOff val="25000"/>
                  </a:schemeClr>
                </a:solidFill>
                <a:latin typeface="Garamond" panose="02020404030301010803" pitchFamily="18" charset="0"/>
              </a:rPr>
              <a:t>2.5</a:t>
            </a:r>
            <a:r>
              <a:rPr lang="en-US" sz="2500" dirty="0">
                <a:solidFill>
                  <a:schemeClr val="tx1">
                    <a:lumMod val="75000"/>
                    <a:lumOff val="25000"/>
                  </a:schemeClr>
                </a:solidFill>
                <a:latin typeface="Garamond" panose="02020404030301010803" pitchFamily="18" charset="0"/>
              </a:rPr>
              <a:t>.</a:t>
            </a:r>
          </a:p>
          <a:p>
            <a:pPr>
              <a:lnSpc>
                <a:spcPct val="100000"/>
              </a:lnSpc>
              <a:spcBef>
                <a:spcPts val="0"/>
              </a:spcBef>
              <a:buClr>
                <a:srgbClr val="964135"/>
              </a:buClr>
              <a:buFont typeface="Webdings" panose="05030102010509060703" pitchFamily="18" charset="2"/>
              <a:buChar char=""/>
            </a:pPr>
            <a:r>
              <a:rPr lang="en-US" sz="2500" dirty="0">
                <a:solidFill>
                  <a:schemeClr val="tx1">
                    <a:lumMod val="75000"/>
                    <a:lumOff val="25000"/>
                  </a:schemeClr>
                </a:solidFill>
                <a:latin typeface="Garamond" panose="02020404030301010803" pitchFamily="18" charset="0"/>
              </a:rPr>
              <a:t>AOD </a:t>
            </a:r>
            <a:r>
              <a:rPr lang="en-US" sz="2500" dirty="0" smtClean="0">
                <a:solidFill>
                  <a:schemeClr val="tx1">
                    <a:lumMod val="75000"/>
                    <a:lumOff val="25000"/>
                  </a:schemeClr>
                </a:solidFill>
                <a:latin typeface="Garamond" panose="02020404030301010803" pitchFamily="18" charset="0"/>
              </a:rPr>
              <a:t>&amp; </a:t>
            </a:r>
            <a:r>
              <a:rPr lang="en-US" sz="2500" dirty="0">
                <a:solidFill>
                  <a:schemeClr val="tx1">
                    <a:lumMod val="75000"/>
                    <a:lumOff val="25000"/>
                  </a:schemeClr>
                </a:solidFill>
                <a:latin typeface="Garamond" panose="02020404030301010803" pitchFamily="18" charset="0"/>
              </a:rPr>
              <a:t>PM</a:t>
            </a:r>
            <a:r>
              <a:rPr lang="en-US" sz="2500" baseline="-25000" dirty="0">
                <a:solidFill>
                  <a:schemeClr val="tx1">
                    <a:lumMod val="75000"/>
                    <a:lumOff val="25000"/>
                  </a:schemeClr>
                </a:solidFill>
                <a:latin typeface="Garamond" panose="02020404030301010803" pitchFamily="18" charset="0"/>
              </a:rPr>
              <a:t>2.5</a:t>
            </a:r>
            <a:r>
              <a:rPr lang="en-US" sz="2500" dirty="0">
                <a:solidFill>
                  <a:schemeClr val="tx1">
                    <a:lumMod val="75000"/>
                    <a:lumOff val="25000"/>
                  </a:schemeClr>
                </a:solidFill>
                <a:latin typeface="Garamond" panose="02020404030301010803" pitchFamily="18" charset="0"/>
              </a:rPr>
              <a:t> </a:t>
            </a:r>
            <a:r>
              <a:rPr lang="en-US" sz="2500" dirty="0" smtClean="0">
                <a:solidFill>
                  <a:schemeClr val="tx1">
                    <a:lumMod val="75000"/>
                    <a:lumOff val="25000"/>
                  </a:schemeClr>
                </a:solidFill>
                <a:latin typeface="Garamond" panose="02020404030301010803" pitchFamily="18" charset="0"/>
              </a:rPr>
              <a:t>are higher in the beginning of the wet season, during April &amp; May.</a:t>
            </a:r>
            <a:endParaRPr lang="en-US" sz="2500" dirty="0">
              <a:solidFill>
                <a:schemeClr val="tx1">
                  <a:lumMod val="75000"/>
                  <a:lumOff val="25000"/>
                </a:schemeClr>
              </a:solidFill>
              <a:latin typeface="Garamond" panose="02020404030301010803" pitchFamily="18" charset="0"/>
            </a:endParaRPr>
          </a:p>
          <a:p>
            <a:pPr>
              <a:lnSpc>
                <a:spcPct val="100000"/>
              </a:lnSpc>
              <a:spcBef>
                <a:spcPts val="0"/>
              </a:spcBef>
              <a:buClr>
                <a:srgbClr val="964135"/>
              </a:buClr>
              <a:buFont typeface="Webdings" panose="05030102010509060703" pitchFamily="18" charset="2"/>
              <a:buChar char=""/>
            </a:pPr>
            <a:r>
              <a:rPr lang="en-US" sz="2500" dirty="0">
                <a:solidFill>
                  <a:schemeClr val="tx1">
                    <a:lumMod val="75000"/>
                    <a:lumOff val="25000"/>
                  </a:schemeClr>
                </a:solidFill>
                <a:latin typeface="Garamond" panose="02020404030301010803" pitchFamily="18" charset="0"/>
              </a:rPr>
              <a:t>Fires and high concentrations of aerosols factor into adverse health affects</a:t>
            </a:r>
            <a:r>
              <a:rPr lang="en-US" sz="2500" dirty="0" smtClean="0">
                <a:solidFill>
                  <a:schemeClr val="tx1">
                    <a:lumMod val="75000"/>
                    <a:lumOff val="25000"/>
                  </a:schemeClr>
                </a:solidFill>
                <a:latin typeface="Garamond" panose="02020404030301010803" pitchFamily="18" charset="0"/>
              </a:rPr>
              <a:t>.</a:t>
            </a:r>
          </a:p>
          <a:p>
            <a:pPr>
              <a:lnSpc>
                <a:spcPct val="100000"/>
              </a:lnSpc>
              <a:spcBef>
                <a:spcPts val="0"/>
              </a:spcBef>
              <a:buClr>
                <a:srgbClr val="964135"/>
              </a:buClr>
              <a:buFont typeface="Webdings" panose="05030102010509060703" pitchFamily="18" charset="2"/>
              <a:buChar char=""/>
            </a:pPr>
            <a:r>
              <a:rPr lang="en-US" sz="2500" dirty="0" smtClean="0">
                <a:solidFill>
                  <a:schemeClr val="tx1">
                    <a:lumMod val="75000"/>
                    <a:lumOff val="25000"/>
                  </a:schemeClr>
                </a:solidFill>
                <a:latin typeface="Garamond" panose="02020404030301010803" pitchFamily="18" charset="0"/>
              </a:rPr>
              <a:t>CALIPSO AOD data successfully validated AOD data from MODIS.</a:t>
            </a:r>
            <a:endParaRPr lang="en-US" sz="2500" dirty="0">
              <a:solidFill>
                <a:schemeClr val="tx1">
                  <a:lumMod val="75000"/>
                  <a:lumOff val="25000"/>
                </a:schemeClr>
              </a:solidFill>
              <a:latin typeface="Garamond" panose="02020404030301010803" pitchFamily="18" charset="0"/>
            </a:endParaRPr>
          </a:p>
          <a:p>
            <a:pPr>
              <a:lnSpc>
                <a:spcPct val="100000"/>
              </a:lnSpc>
              <a:spcBef>
                <a:spcPts val="0"/>
              </a:spcBef>
              <a:buClr>
                <a:srgbClr val="964135"/>
              </a:buClr>
              <a:buFont typeface="Webdings" panose="05030102010509060703" pitchFamily="18" charset="2"/>
              <a:buChar char=""/>
            </a:pPr>
            <a:r>
              <a:rPr lang="en-US" sz="2500" dirty="0" smtClean="0">
                <a:solidFill>
                  <a:schemeClr val="tx1">
                    <a:lumMod val="75000"/>
                    <a:lumOff val="25000"/>
                  </a:schemeClr>
                </a:solidFill>
                <a:latin typeface="Garamond" panose="02020404030301010803" pitchFamily="18" charset="0"/>
              </a:rPr>
              <a:t>The lack </a:t>
            </a:r>
            <a:r>
              <a:rPr lang="en-US" sz="2500" dirty="0">
                <a:solidFill>
                  <a:schemeClr val="tx1">
                    <a:lumMod val="75000"/>
                    <a:lumOff val="25000"/>
                  </a:schemeClr>
                </a:solidFill>
                <a:latin typeface="Garamond" panose="02020404030301010803" pitchFamily="18" charset="0"/>
              </a:rPr>
              <a:t>of available </a:t>
            </a:r>
            <a:r>
              <a:rPr lang="en-US" sz="2500" i="1" dirty="0" smtClean="0">
                <a:solidFill>
                  <a:schemeClr val="tx1">
                    <a:lumMod val="75000"/>
                    <a:lumOff val="25000"/>
                  </a:schemeClr>
                </a:solidFill>
                <a:latin typeface="Garamond" panose="02020404030301010803" pitchFamily="18" charset="0"/>
              </a:rPr>
              <a:t>in situ </a:t>
            </a:r>
            <a:r>
              <a:rPr lang="en-US" sz="2500" dirty="0">
                <a:solidFill>
                  <a:schemeClr val="tx1">
                    <a:lumMod val="75000"/>
                    <a:lumOff val="25000"/>
                  </a:schemeClr>
                </a:solidFill>
                <a:latin typeface="Garamond" panose="02020404030301010803" pitchFamily="18" charset="0"/>
              </a:rPr>
              <a:t>data limited </a:t>
            </a:r>
            <a:r>
              <a:rPr lang="en-US" sz="2500" dirty="0" smtClean="0">
                <a:solidFill>
                  <a:schemeClr val="tx1">
                    <a:lumMod val="75000"/>
                    <a:lumOff val="25000"/>
                  </a:schemeClr>
                </a:solidFill>
                <a:latin typeface="Garamond" panose="02020404030301010803" pitchFamily="18" charset="0"/>
              </a:rPr>
              <a:t>AOD analysis</a:t>
            </a:r>
            <a:r>
              <a:rPr lang="en-US" sz="2500" dirty="0">
                <a:solidFill>
                  <a:schemeClr val="tx1">
                    <a:lumMod val="75000"/>
                    <a:lumOff val="25000"/>
                  </a:schemeClr>
                </a:solidFill>
                <a:latin typeface="Garamond" panose="02020404030301010803" pitchFamily="18" charset="0"/>
              </a:rPr>
              <a:t>.</a:t>
            </a:r>
          </a:p>
          <a:p>
            <a:pPr>
              <a:lnSpc>
                <a:spcPct val="100000"/>
              </a:lnSpc>
              <a:spcBef>
                <a:spcPts val="0"/>
              </a:spcBef>
              <a:buClr>
                <a:srgbClr val="964135"/>
              </a:buClr>
              <a:buFont typeface="Webdings" panose="05030102010509060703" pitchFamily="18" charset="2"/>
              <a:buChar char=""/>
            </a:pPr>
            <a:r>
              <a:rPr lang="en-US" sz="2500" dirty="0" smtClean="0">
                <a:solidFill>
                  <a:schemeClr val="tx1">
                    <a:lumMod val="75000"/>
                    <a:lumOff val="25000"/>
                  </a:schemeClr>
                </a:solidFill>
                <a:latin typeface="Garamond" panose="02020404030301010803" pitchFamily="18" charset="0"/>
              </a:rPr>
              <a:t>A multi-variable linear regression would better capture atmospheric conditions. </a:t>
            </a:r>
          </a:p>
        </p:txBody>
      </p:sp>
      <p:sp>
        <p:nvSpPr>
          <p:cNvPr id="2" name="Rectangle 1"/>
          <p:cNvSpPr/>
          <p:nvPr/>
        </p:nvSpPr>
        <p:spPr>
          <a:xfrm>
            <a:off x="12741834" y="32346060"/>
            <a:ext cx="7481546" cy="1446550"/>
          </a:xfrm>
          <a:prstGeom prst="rect">
            <a:avLst/>
          </a:prstGeom>
        </p:spPr>
        <p:txBody>
          <a:bodyPr wrap="square">
            <a:spAutoFit/>
          </a:bodyPr>
          <a:lstStyle/>
          <a:p>
            <a:r>
              <a:rPr lang="en-US" sz="2200" b="1" dirty="0" smtClean="0">
                <a:solidFill>
                  <a:schemeClr val="tx1">
                    <a:lumMod val="75000"/>
                    <a:lumOff val="25000"/>
                  </a:schemeClr>
                </a:solidFill>
                <a:latin typeface="Garamond" panose="02020404030301010803" pitchFamily="18" charset="0"/>
              </a:rPr>
              <a:t>Dr. Kenton Ross | </a:t>
            </a:r>
            <a:r>
              <a:rPr lang="en-US" sz="2200" dirty="0" smtClean="0">
                <a:solidFill>
                  <a:schemeClr val="tx1">
                    <a:lumMod val="75000"/>
                    <a:lumOff val="25000"/>
                  </a:schemeClr>
                </a:solidFill>
                <a:latin typeface="Garamond" panose="02020404030301010803" pitchFamily="18" charset="0"/>
              </a:rPr>
              <a:t>NASA Langley Research Center</a:t>
            </a:r>
          </a:p>
          <a:p>
            <a:r>
              <a:rPr lang="en-US" sz="2200" b="1" dirty="0" smtClean="0">
                <a:solidFill>
                  <a:schemeClr val="tx1">
                    <a:lumMod val="75000"/>
                    <a:lumOff val="25000"/>
                  </a:schemeClr>
                </a:solidFill>
                <a:latin typeface="Garamond" panose="02020404030301010803" pitchFamily="18" charset="0"/>
              </a:rPr>
              <a:t>Dr. Travis Toth</a:t>
            </a:r>
            <a:r>
              <a:rPr lang="en-US" sz="2200" dirty="0" smtClean="0">
                <a:solidFill>
                  <a:schemeClr val="tx1">
                    <a:lumMod val="75000"/>
                    <a:lumOff val="25000"/>
                  </a:schemeClr>
                </a:solidFill>
                <a:latin typeface="Garamond" panose="02020404030301010803" pitchFamily="18" charset="0"/>
              </a:rPr>
              <a:t> </a:t>
            </a:r>
            <a:r>
              <a:rPr lang="en-US" sz="2200" b="1" dirty="0" smtClean="0">
                <a:solidFill>
                  <a:schemeClr val="tx1">
                    <a:lumMod val="75000"/>
                    <a:lumOff val="25000"/>
                  </a:schemeClr>
                </a:solidFill>
                <a:latin typeface="Garamond" panose="02020404030301010803" pitchFamily="18" charset="0"/>
              </a:rPr>
              <a:t>| </a:t>
            </a:r>
            <a:r>
              <a:rPr lang="en-US" sz="2200" dirty="0" smtClean="0">
                <a:solidFill>
                  <a:schemeClr val="tx1">
                    <a:lumMod val="75000"/>
                    <a:lumOff val="25000"/>
                  </a:schemeClr>
                </a:solidFill>
                <a:latin typeface="Garamond" panose="02020404030301010803" pitchFamily="18" charset="0"/>
              </a:rPr>
              <a:t>NASA Langley Research Center</a:t>
            </a:r>
          </a:p>
          <a:p>
            <a:r>
              <a:rPr lang="en-US" sz="2200" b="1" dirty="0" smtClean="0">
                <a:solidFill>
                  <a:schemeClr val="tx1">
                    <a:lumMod val="75000"/>
                    <a:lumOff val="25000"/>
                  </a:schemeClr>
                </a:solidFill>
                <a:latin typeface="Garamond" panose="02020404030301010803" pitchFamily="18" charset="0"/>
              </a:rPr>
              <a:t>Sean McCartney</a:t>
            </a:r>
            <a:r>
              <a:rPr lang="en-US" sz="2200" dirty="0" smtClean="0">
                <a:solidFill>
                  <a:schemeClr val="tx1">
                    <a:lumMod val="75000"/>
                    <a:lumOff val="25000"/>
                  </a:schemeClr>
                </a:solidFill>
                <a:latin typeface="Garamond" panose="02020404030301010803" pitchFamily="18" charset="0"/>
              </a:rPr>
              <a:t> </a:t>
            </a:r>
            <a:r>
              <a:rPr lang="en-US" sz="2200" b="1" dirty="0" smtClean="0">
                <a:solidFill>
                  <a:schemeClr val="tx1">
                    <a:lumMod val="75000"/>
                    <a:lumOff val="25000"/>
                  </a:schemeClr>
                </a:solidFill>
                <a:latin typeface="Garamond" panose="02020404030301010803" pitchFamily="18" charset="0"/>
              </a:rPr>
              <a:t>| </a:t>
            </a:r>
            <a:r>
              <a:rPr lang="en-US" sz="2200" dirty="0" smtClean="0">
                <a:solidFill>
                  <a:schemeClr val="tx1">
                    <a:lumMod val="75000"/>
                    <a:lumOff val="25000"/>
                  </a:schemeClr>
                </a:solidFill>
                <a:latin typeface="Garamond" panose="02020404030301010803" pitchFamily="18" charset="0"/>
              </a:rPr>
              <a:t>SSAI, NASA Goddard Space Flight Center</a:t>
            </a:r>
          </a:p>
          <a:p>
            <a:r>
              <a:rPr lang="en-US" sz="2200" b="1" dirty="0" smtClean="0">
                <a:solidFill>
                  <a:schemeClr val="tx1">
                    <a:lumMod val="75000"/>
                    <a:lumOff val="25000"/>
                  </a:schemeClr>
                </a:solidFill>
                <a:latin typeface="Garamond" panose="02020404030301010803" pitchFamily="18" charset="0"/>
              </a:rPr>
              <a:t>All contacts from our partner organizations  </a:t>
            </a:r>
            <a:endParaRPr lang="en-US" sz="2200" b="1" dirty="0">
              <a:solidFill>
                <a:schemeClr val="tx1">
                  <a:lumMod val="75000"/>
                  <a:lumOff val="25000"/>
                </a:schemeClr>
              </a:solidFill>
              <a:latin typeface="Garamond" panose="02020404030301010803" pitchFamily="18" charset="0"/>
            </a:endParaRPr>
          </a:p>
        </p:txBody>
      </p:sp>
      <p:grpSp>
        <p:nvGrpSpPr>
          <p:cNvPr id="15" name="Group 14"/>
          <p:cNvGrpSpPr/>
          <p:nvPr/>
        </p:nvGrpSpPr>
        <p:grpSpPr>
          <a:xfrm>
            <a:off x="1234079" y="16736433"/>
            <a:ext cx="9918736" cy="2125893"/>
            <a:chOff x="1169650" y="19032643"/>
            <a:chExt cx="9918736" cy="2125893"/>
          </a:xfrm>
        </p:grpSpPr>
        <p:sp>
          <p:nvSpPr>
            <p:cNvPr id="12" name="Text Placeholder 16"/>
            <p:cNvSpPr txBox="1">
              <a:spLocks/>
            </p:cNvSpPr>
            <p:nvPr/>
          </p:nvSpPr>
          <p:spPr>
            <a:xfrm>
              <a:off x="1169650" y="20197041"/>
              <a:ext cx="1817137" cy="905971"/>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spcBef>
                  <a:spcPts val="600"/>
                </a:spcBef>
              </a:pPr>
              <a:r>
                <a:rPr lang="en-US" sz="2500" b="1" dirty="0" smtClean="0">
                  <a:solidFill>
                    <a:schemeClr val="tx1">
                      <a:lumMod val="75000"/>
                      <a:lumOff val="25000"/>
                    </a:schemeClr>
                  </a:solidFill>
                  <a:latin typeface="Garamond" panose="02020404030301010803" pitchFamily="18" charset="0"/>
                </a:rPr>
                <a:t>Aqua</a:t>
              </a:r>
              <a:r>
                <a:rPr lang="en-US" sz="2500" dirty="0" smtClean="0">
                  <a:solidFill>
                    <a:schemeClr val="tx1">
                      <a:lumMod val="75000"/>
                      <a:lumOff val="25000"/>
                    </a:schemeClr>
                  </a:solidFill>
                  <a:latin typeface="Garamond" panose="02020404030301010803" pitchFamily="18" charset="0"/>
                </a:rPr>
                <a:t> MODIS</a:t>
              </a:r>
              <a:endParaRPr lang="en-US" sz="2500" dirty="0">
                <a:solidFill>
                  <a:schemeClr val="tx1">
                    <a:lumMod val="75000"/>
                    <a:lumOff val="25000"/>
                  </a:schemeClr>
                </a:solidFill>
                <a:latin typeface="Garamond" panose="02020404030301010803" pitchFamily="18" charset="0"/>
              </a:endParaRPr>
            </a:p>
          </p:txBody>
        </p:sp>
        <p:pic>
          <p:nvPicPr>
            <p:cNvPr id="1026" name="Picture 2" descr="06 Aqu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1366" y="19267287"/>
              <a:ext cx="1697021" cy="87001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05 Terra.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7426" y="19032643"/>
              <a:ext cx="1413044" cy="1014518"/>
            </a:xfrm>
            <a:prstGeom prst="rect">
              <a:avLst/>
            </a:prstGeom>
            <a:noFill/>
            <a:extLst>
              <a:ext uri="{909E8E84-426E-40DD-AFC4-6F175D3DCCD1}">
                <a14:hiddenFill xmlns:a14="http://schemas.microsoft.com/office/drawing/2010/main">
                  <a:solidFill>
                    <a:srgbClr val="FFFFFF"/>
                  </a:solidFill>
                </a14:hiddenFill>
              </a:ext>
            </a:extLst>
          </p:spPr>
        </p:pic>
        <p:sp>
          <p:nvSpPr>
            <p:cNvPr id="50" name="Text Placeholder 16"/>
            <p:cNvSpPr txBox="1">
              <a:spLocks/>
            </p:cNvSpPr>
            <p:nvPr/>
          </p:nvSpPr>
          <p:spPr>
            <a:xfrm>
              <a:off x="4030137" y="20221792"/>
              <a:ext cx="1518350" cy="775978"/>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spcBef>
                  <a:spcPts val="600"/>
                </a:spcBef>
              </a:pPr>
              <a:r>
                <a:rPr lang="en-US" sz="2500" b="1" dirty="0" smtClean="0">
                  <a:solidFill>
                    <a:schemeClr val="tx1">
                      <a:lumMod val="75000"/>
                      <a:lumOff val="25000"/>
                    </a:schemeClr>
                  </a:solidFill>
                  <a:latin typeface="Garamond" panose="02020404030301010803" pitchFamily="18" charset="0"/>
                </a:rPr>
                <a:t>Terra</a:t>
              </a:r>
              <a:r>
                <a:rPr lang="en-US" sz="2500" dirty="0" smtClean="0">
                  <a:solidFill>
                    <a:schemeClr val="tx1">
                      <a:lumMod val="75000"/>
                      <a:lumOff val="25000"/>
                    </a:schemeClr>
                  </a:solidFill>
                  <a:latin typeface="Garamond" panose="02020404030301010803" pitchFamily="18" charset="0"/>
                </a:rPr>
                <a:t> MODIS</a:t>
              </a:r>
              <a:endParaRPr lang="en-US" sz="2500" dirty="0">
                <a:solidFill>
                  <a:schemeClr val="tx1">
                    <a:lumMod val="75000"/>
                    <a:lumOff val="25000"/>
                  </a:schemeClr>
                </a:solidFill>
                <a:latin typeface="Garamond" panose="02020404030301010803" pitchFamily="18" charset="0"/>
              </a:endParaRPr>
            </a:p>
          </p:txBody>
        </p:sp>
        <p:pic>
          <p:nvPicPr>
            <p:cNvPr id="1030" name="Picture 6" descr="07 SuomiNPP.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56132" y="19076025"/>
              <a:ext cx="1603274" cy="994032"/>
            </a:xfrm>
            <a:prstGeom prst="rect">
              <a:avLst/>
            </a:prstGeom>
            <a:noFill/>
            <a:extLst>
              <a:ext uri="{909E8E84-426E-40DD-AFC4-6F175D3DCCD1}">
                <a14:hiddenFill xmlns:a14="http://schemas.microsoft.com/office/drawing/2010/main">
                  <a:solidFill>
                    <a:srgbClr val="FFFFFF"/>
                  </a:solidFill>
                </a14:hiddenFill>
              </a:ext>
            </a:extLst>
          </p:spPr>
        </p:pic>
        <p:sp>
          <p:nvSpPr>
            <p:cNvPr id="51" name="Text Placeholder 16"/>
            <p:cNvSpPr txBox="1">
              <a:spLocks/>
            </p:cNvSpPr>
            <p:nvPr/>
          </p:nvSpPr>
          <p:spPr>
            <a:xfrm>
              <a:off x="6683744" y="20217767"/>
              <a:ext cx="1934686" cy="940769"/>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spcBef>
                  <a:spcPts val="600"/>
                </a:spcBef>
              </a:pPr>
              <a:r>
                <a:rPr lang="en-US" sz="2500" b="1" dirty="0">
                  <a:solidFill>
                    <a:schemeClr val="tx1">
                      <a:lumMod val="75000"/>
                      <a:lumOff val="25000"/>
                    </a:schemeClr>
                  </a:solidFill>
                  <a:latin typeface="Garamond" panose="02020404030301010803" pitchFamily="18" charset="0"/>
                </a:rPr>
                <a:t>Suomi NPP </a:t>
              </a:r>
              <a:r>
                <a:rPr lang="en-US" sz="2500" dirty="0">
                  <a:solidFill>
                    <a:schemeClr val="tx1">
                      <a:lumMod val="75000"/>
                      <a:lumOff val="25000"/>
                    </a:schemeClr>
                  </a:solidFill>
                  <a:latin typeface="Garamond" panose="02020404030301010803" pitchFamily="18" charset="0"/>
                </a:rPr>
                <a:t>VIIRS</a:t>
              </a:r>
            </a:p>
          </p:txBody>
        </p:sp>
        <p:pic>
          <p:nvPicPr>
            <p:cNvPr id="1032" name="Picture 8" descr="14 CALIPSO.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52938" y="19127422"/>
              <a:ext cx="1635448" cy="1112105"/>
            </a:xfrm>
            <a:prstGeom prst="rect">
              <a:avLst/>
            </a:prstGeom>
            <a:noFill/>
            <a:extLst>
              <a:ext uri="{909E8E84-426E-40DD-AFC4-6F175D3DCCD1}">
                <a14:hiddenFill xmlns:a14="http://schemas.microsoft.com/office/drawing/2010/main">
                  <a:solidFill>
                    <a:srgbClr val="FFFFFF"/>
                  </a:solidFill>
                </a14:hiddenFill>
              </a:ext>
            </a:extLst>
          </p:spPr>
        </p:pic>
        <p:sp>
          <p:nvSpPr>
            <p:cNvPr id="52" name="Text Placeholder 16"/>
            <p:cNvSpPr txBox="1">
              <a:spLocks/>
            </p:cNvSpPr>
            <p:nvPr/>
          </p:nvSpPr>
          <p:spPr>
            <a:xfrm>
              <a:off x="9467194" y="20217768"/>
              <a:ext cx="1554480" cy="655988"/>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spcBef>
                  <a:spcPts val="600"/>
                </a:spcBef>
              </a:pPr>
              <a:r>
                <a:rPr lang="en-US" sz="2500" b="1" dirty="0">
                  <a:solidFill>
                    <a:schemeClr val="tx1">
                      <a:lumMod val="75000"/>
                      <a:lumOff val="25000"/>
                    </a:schemeClr>
                  </a:solidFill>
                  <a:latin typeface="Garamond" panose="02020404030301010803" pitchFamily="18" charset="0"/>
                </a:rPr>
                <a:t>CALIPSO </a:t>
              </a:r>
              <a:r>
                <a:rPr lang="en-US" sz="2500" dirty="0">
                  <a:solidFill>
                    <a:schemeClr val="tx1">
                      <a:lumMod val="75000"/>
                      <a:lumOff val="25000"/>
                    </a:schemeClr>
                  </a:solidFill>
                  <a:latin typeface="Garamond" panose="02020404030301010803" pitchFamily="18" charset="0"/>
                </a:rPr>
                <a:t>CALIOP</a:t>
              </a:r>
            </a:p>
          </p:txBody>
        </p:sp>
      </p:grpSp>
      <p:sp>
        <p:nvSpPr>
          <p:cNvPr id="11" name="Rectangle 10"/>
          <p:cNvSpPr/>
          <p:nvPr/>
        </p:nvSpPr>
        <p:spPr>
          <a:xfrm>
            <a:off x="869323" y="5018085"/>
            <a:ext cx="23395435" cy="4324261"/>
          </a:xfrm>
          <a:prstGeom prst="rect">
            <a:avLst/>
          </a:prstGeom>
        </p:spPr>
        <p:txBody>
          <a:bodyPr wrap="square">
            <a:spAutoFit/>
          </a:bodyPr>
          <a:lstStyle/>
          <a:p>
            <a:pPr algn="just"/>
            <a:r>
              <a:rPr lang="en-US" sz="2500" dirty="0" smtClean="0">
                <a:solidFill>
                  <a:schemeClr val="tx1">
                    <a:lumMod val="75000"/>
                    <a:lumOff val="25000"/>
                  </a:schemeClr>
                </a:solidFill>
                <a:latin typeface="Garamond" panose="02020404030301010803" pitchFamily="18" charset="0"/>
              </a:rPr>
              <a:t>Aerosols, fine particulate matter expelled into the atmosphere, have become a major concern due to associated negative health impacts. Aerosols are commonly created by anthropogenic activities such as biomass and fossil fuel burnings, pyrotechnics, vehicle congestion, and mining operations, or by natural sources such as dust and salt particles. These contributors often release aerosols with a diameter of 2.5μm or less (PM</a:t>
            </a:r>
            <a:r>
              <a:rPr lang="en-US" sz="2500" baseline="-25000" dirty="0" smtClean="0">
                <a:solidFill>
                  <a:schemeClr val="tx1">
                    <a:lumMod val="75000"/>
                    <a:lumOff val="25000"/>
                  </a:schemeClr>
                </a:solidFill>
                <a:latin typeface="Garamond" panose="02020404030301010803" pitchFamily="18" charset="0"/>
              </a:rPr>
              <a:t>2.5</a:t>
            </a:r>
            <a:r>
              <a:rPr lang="en-US" sz="2500" dirty="0" smtClean="0">
                <a:solidFill>
                  <a:schemeClr val="tx1">
                    <a:lumMod val="75000"/>
                    <a:lumOff val="25000"/>
                  </a:schemeClr>
                </a:solidFill>
                <a:latin typeface="Garamond" panose="02020404030301010803" pitchFamily="18" charset="0"/>
              </a:rPr>
              <a:t>) that degrade air quality, put populations at risk of adverse health effects, and can cause severe environmental problems. To assist policy makers in developing scientifically-based solutions to identify social and environmental issues relating to these aerosols, the Central America Health &amp; Air Quality team partnered with organizations from El Salvador (</a:t>
            </a:r>
            <a:r>
              <a:rPr lang="en-US" sz="2500" i="1" dirty="0" smtClean="0">
                <a:solidFill>
                  <a:schemeClr val="tx1">
                    <a:lumMod val="75000"/>
                    <a:lumOff val="25000"/>
                  </a:schemeClr>
                </a:solidFill>
                <a:latin typeface="Garamond" panose="02020404030301010803" pitchFamily="18" charset="0"/>
              </a:rPr>
              <a:t>Ministerio de Medio Ambiente y Recursos Naturales (MARN</a:t>
            </a:r>
            <a:r>
              <a:rPr lang="en-US" sz="2500" dirty="0" smtClean="0">
                <a:solidFill>
                  <a:schemeClr val="tx1">
                    <a:lumMod val="75000"/>
                    <a:lumOff val="25000"/>
                  </a:schemeClr>
                </a:solidFill>
                <a:latin typeface="Garamond" panose="02020404030301010803" pitchFamily="18" charset="0"/>
              </a:rPr>
              <a:t>)), Guatemala (</a:t>
            </a:r>
            <a:r>
              <a:rPr lang="en-US" sz="2500" i="1" dirty="0" smtClean="0">
                <a:solidFill>
                  <a:schemeClr val="tx1">
                    <a:lumMod val="75000"/>
                    <a:lumOff val="25000"/>
                  </a:schemeClr>
                </a:solidFill>
                <a:latin typeface="Garamond" panose="02020404030301010803" pitchFamily="18" charset="0"/>
              </a:rPr>
              <a:t>MARN</a:t>
            </a:r>
            <a:r>
              <a:rPr lang="en-US" sz="2500" dirty="0" smtClean="0">
                <a:solidFill>
                  <a:schemeClr val="tx1">
                    <a:lumMod val="75000"/>
                    <a:lumOff val="25000"/>
                  </a:schemeClr>
                </a:solidFill>
                <a:latin typeface="Garamond" panose="02020404030301010803" pitchFamily="18" charset="0"/>
              </a:rPr>
              <a:t>), and Panama (</a:t>
            </a:r>
            <a:r>
              <a:rPr lang="en-US" sz="2500" i="1" dirty="0" smtClean="0">
                <a:solidFill>
                  <a:schemeClr val="tx1">
                    <a:lumMod val="75000"/>
                    <a:lumOff val="25000"/>
                  </a:schemeClr>
                </a:solidFill>
                <a:latin typeface="Garamond" panose="02020404030301010803" pitchFamily="18" charset="0"/>
              </a:rPr>
              <a:t>Universidad Tecnológica de Panama, La Universidad Autónoma de Ciriquí, and Instituto Especializado de Análisis de la Universidad de Panama</a:t>
            </a:r>
            <a:r>
              <a:rPr lang="en-US" sz="2500" dirty="0" smtClean="0">
                <a:solidFill>
                  <a:schemeClr val="tx1">
                    <a:lumMod val="75000"/>
                    <a:lumOff val="25000"/>
                  </a:schemeClr>
                </a:solidFill>
                <a:latin typeface="Garamond" panose="02020404030301010803" pitchFamily="18" charset="0"/>
              </a:rPr>
              <a:t>). Research was conducted using </a:t>
            </a:r>
            <a:r>
              <a:rPr lang="en-US" sz="2500" i="1" dirty="0" smtClean="0">
                <a:solidFill>
                  <a:schemeClr val="tx1">
                    <a:lumMod val="75000"/>
                    <a:lumOff val="25000"/>
                  </a:schemeClr>
                </a:solidFill>
                <a:latin typeface="Garamond" panose="02020404030301010803" pitchFamily="18" charset="0"/>
              </a:rPr>
              <a:t>in situ</a:t>
            </a:r>
            <a:r>
              <a:rPr lang="en-US" sz="2500" dirty="0" smtClean="0">
                <a:solidFill>
                  <a:schemeClr val="tx1">
                    <a:lumMod val="75000"/>
                    <a:lumOff val="25000"/>
                  </a:schemeClr>
                </a:solidFill>
                <a:latin typeface="Garamond" panose="02020404030301010803" pitchFamily="18" charset="0"/>
              </a:rPr>
              <a:t> PM</a:t>
            </a:r>
            <a:r>
              <a:rPr lang="en-US" sz="2500" baseline="-25000" dirty="0" smtClean="0">
                <a:solidFill>
                  <a:schemeClr val="tx1">
                    <a:lumMod val="75000"/>
                    <a:lumOff val="25000"/>
                  </a:schemeClr>
                </a:solidFill>
                <a:latin typeface="Garamond" panose="02020404030301010803" pitchFamily="18" charset="0"/>
              </a:rPr>
              <a:t>2.5</a:t>
            </a:r>
            <a:r>
              <a:rPr lang="en-US" sz="2500" dirty="0" smtClean="0">
                <a:solidFill>
                  <a:schemeClr val="tx1">
                    <a:lumMod val="75000"/>
                    <a:lumOff val="25000"/>
                  </a:schemeClr>
                </a:solidFill>
                <a:latin typeface="Garamond" panose="02020404030301010803" pitchFamily="18" charset="0"/>
              </a:rPr>
              <a:t> data obtained from end users alongside NASA Earth observations, including Aqua and Terra Moderate Resolution Imaging Spectroradiometer (MODIS), Suomi National Polar-orbiting Partnership Visible Infrared Imaging Radiometer Suite (VIIRS), and CALIPSO Cloud-Aerosol Lidar with Orthogonal Polarization (CALIOP). The largest concentration of aerosols from 2008 – 2019 occurred during the transition from dry to wet season, particularly in the months of April and May. Data analysis identified associations between AOD and PM</a:t>
            </a:r>
            <a:r>
              <a:rPr lang="en-US" sz="2500" baseline="-25000" dirty="0" smtClean="0">
                <a:solidFill>
                  <a:schemeClr val="tx1">
                    <a:lumMod val="75000"/>
                    <a:lumOff val="25000"/>
                  </a:schemeClr>
                </a:solidFill>
                <a:latin typeface="Garamond" panose="02020404030301010803" pitchFamily="18" charset="0"/>
              </a:rPr>
              <a:t>2.5 </a:t>
            </a:r>
            <a:r>
              <a:rPr lang="en-US" sz="2500" dirty="0" smtClean="0">
                <a:solidFill>
                  <a:schemeClr val="tx1">
                    <a:lumMod val="75000"/>
                    <a:lumOff val="25000"/>
                  </a:schemeClr>
                </a:solidFill>
                <a:latin typeface="Garamond" panose="02020404030301010803" pitchFamily="18" charset="0"/>
              </a:rPr>
              <a:t>levels, fire events, and related health risks. Results indicate a significant correlation between AOD and PM</a:t>
            </a:r>
            <a:r>
              <a:rPr lang="en-US" sz="2500" baseline="-25000" dirty="0" smtClean="0">
                <a:solidFill>
                  <a:schemeClr val="tx1">
                    <a:lumMod val="75000"/>
                    <a:lumOff val="25000"/>
                  </a:schemeClr>
                </a:solidFill>
                <a:latin typeface="Garamond" panose="02020404030301010803" pitchFamily="18" charset="0"/>
              </a:rPr>
              <a:t>2.5 </a:t>
            </a:r>
            <a:r>
              <a:rPr lang="en-US" sz="2500" dirty="0" smtClean="0">
                <a:solidFill>
                  <a:schemeClr val="tx1">
                    <a:lumMod val="75000"/>
                    <a:lumOff val="25000"/>
                  </a:schemeClr>
                </a:solidFill>
                <a:latin typeface="Garamond" panose="02020404030301010803" pitchFamily="18" charset="0"/>
              </a:rPr>
              <a:t>for all three nations </a:t>
            </a:r>
            <a:r>
              <a:rPr lang="en-US" sz="2500" i="1" dirty="0" smtClean="0">
                <a:solidFill>
                  <a:schemeClr val="tx1">
                    <a:lumMod val="75000"/>
                    <a:lumOff val="25000"/>
                  </a:schemeClr>
                </a:solidFill>
                <a:latin typeface="Garamond" panose="02020404030301010803" pitchFamily="18" charset="0"/>
              </a:rPr>
              <a:t>(P-value &lt; 0.05</a:t>
            </a:r>
            <a:r>
              <a:rPr lang="en-US" sz="2500" dirty="0" smtClean="0">
                <a:solidFill>
                  <a:schemeClr val="tx1">
                    <a:lumMod val="75000"/>
                    <a:lumOff val="25000"/>
                  </a:schemeClr>
                </a:solidFill>
                <a:latin typeface="Garamond" panose="02020404030301010803" pitchFamily="18" charset="0"/>
              </a:rPr>
              <a:t>), aerosols were positively correlated with increased fire occurrence, and a relationship was observed between AOD levels and the occurrence of health effects that are commonly associated with the presence of PM</a:t>
            </a:r>
            <a:r>
              <a:rPr lang="en-US" sz="2500" baseline="-25000" dirty="0" smtClean="0">
                <a:solidFill>
                  <a:schemeClr val="tx1">
                    <a:lumMod val="75000"/>
                    <a:lumOff val="25000"/>
                  </a:schemeClr>
                </a:solidFill>
                <a:latin typeface="Garamond" panose="02020404030301010803" pitchFamily="18" charset="0"/>
              </a:rPr>
              <a:t>2.5</a:t>
            </a:r>
            <a:r>
              <a:rPr lang="en-US" sz="2500" dirty="0" smtClean="0">
                <a:solidFill>
                  <a:schemeClr val="tx1">
                    <a:lumMod val="75000"/>
                    <a:lumOff val="25000"/>
                  </a:schemeClr>
                </a:solidFill>
                <a:latin typeface="Garamond" panose="02020404030301010803" pitchFamily="18" charset="0"/>
              </a:rPr>
              <a:t>.</a:t>
            </a:r>
            <a:endParaRPr lang="en-US" sz="2500" dirty="0">
              <a:solidFill>
                <a:schemeClr val="tx1">
                  <a:lumMod val="75000"/>
                  <a:lumOff val="25000"/>
                </a:schemeClr>
              </a:solidFill>
              <a:latin typeface="Garamond" panose="02020404030301010803" pitchFamily="18" charset="0"/>
            </a:endParaRPr>
          </a:p>
        </p:txBody>
      </p:sp>
      <p:pic>
        <p:nvPicPr>
          <p:cNvPr id="102" name="Picture 101"/>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6313473" y="30809620"/>
            <a:ext cx="2103120" cy="2103120"/>
          </a:xfrm>
          <a:prstGeom prst="rect">
            <a:avLst/>
          </a:prstGeom>
        </p:spPr>
      </p:pic>
      <p:sp>
        <p:nvSpPr>
          <p:cNvPr id="35" name="Oval 34"/>
          <p:cNvSpPr/>
          <p:nvPr/>
        </p:nvSpPr>
        <p:spPr>
          <a:xfrm>
            <a:off x="6542073" y="31038220"/>
            <a:ext cx="1645920" cy="1645920"/>
          </a:xfrm>
          <a:prstGeom prst="ellipse">
            <a:avLst/>
          </a:pr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0" name="Picture 39"/>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3695089" y="30809620"/>
            <a:ext cx="2103120" cy="2103120"/>
          </a:xfrm>
          <a:prstGeom prst="rect">
            <a:avLst/>
          </a:prstGeom>
        </p:spPr>
      </p:pic>
      <p:sp>
        <p:nvSpPr>
          <p:cNvPr id="104" name="Oval 103"/>
          <p:cNvSpPr/>
          <p:nvPr/>
        </p:nvSpPr>
        <p:spPr>
          <a:xfrm>
            <a:off x="3923689" y="31038220"/>
            <a:ext cx="1645920" cy="1645920"/>
          </a:xfrm>
          <a:prstGeom prst="ellipse">
            <a:avLst/>
          </a:prstGeom>
          <a:blipFill>
            <a:blip r:embed="rId9"/>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6" name="Picture 105"/>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999641" y="30809620"/>
            <a:ext cx="2103120" cy="2103120"/>
          </a:xfrm>
          <a:prstGeom prst="rect">
            <a:avLst/>
          </a:prstGeom>
        </p:spPr>
      </p:pic>
      <p:pic>
        <p:nvPicPr>
          <p:cNvPr id="101" name="Picture 100"/>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8899543" y="30809620"/>
            <a:ext cx="2103120" cy="2103120"/>
          </a:xfrm>
          <a:prstGeom prst="rect">
            <a:avLst/>
          </a:prstGeom>
        </p:spPr>
      </p:pic>
      <p:sp>
        <p:nvSpPr>
          <p:cNvPr id="110" name="Oval 109"/>
          <p:cNvSpPr/>
          <p:nvPr/>
        </p:nvSpPr>
        <p:spPr>
          <a:xfrm>
            <a:off x="9128143" y="31038220"/>
            <a:ext cx="1645920" cy="1645920"/>
          </a:xfrm>
          <a:prstGeom prst="ellipse">
            <a:avLst/>
          </a:prstGeom>
          <a:blipFill>
            <a:blip r:embed="rId10"/>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Oval 93"/>
          <p:cNvSpPr/>
          <p:nvPr/>
        </p:nvSpPr>
        <p:spPr>
          <a:xfrm>
            <a:off x="1228241" y="31038220"/>
            <a:ext cx="1645920" cy="1645920"/>
          </a:xfrm>
          <a:prstGeom prst="ellipse">
            <a:avLst/>
          </a:prstGeom>
          <a:blipFill>
            <a:blip r:embed="rId1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p:nvPicPr>
        <p:blipFill rotWithShape="1">
          <a:blip r:embed="rId12"/>
          <a:srcRect t="1619"/>
          <a:stretch/>
        </p:blipFill>
        <p:spPr>
          <a:xfrm>
            <a:off x="1229449" y="10166701"/>
            <a:ext cx="9969807" cy="5343218"/>
          </a:xfrm>
          <a:prstGeom prst="rect">
            <a:avLst/>
          </a:prstGeom>
          <a:ln>
            <a:solidFill>
              <a:schemeClr val="tx1"/>
            </a:solidFill>
          </a:ln>
        </p:spPr>
      </p:pic>
      <p:grpSp>
        <p:nvGrpSpPr>
          <p:cNvPr id="25" name="Group 24"/>
          <p:cNvGrpSpPr/>
          <p:nvPr/>
        </p:nvGrpSpPr>
        <p:grpSpPr>
          <a:xfrm>
            <a:off x="7622198" y="13695699"/>
            <a:ext cx="3615540" cy="1748148"/>
            <a:chOff x="7640973" y="24622033"/>
            <a:chExt cx="3240282" cy="1748148"/>
          </a:xfrm>
        </p:grpSpPr>
        <p:sp>
          <p:nvSpPr>
            <p:cNvPr id="10" name="Rectangle 9"/>
            <p:cNvSpPr/>
            <p:nvPr/>
          </p:nvSpPr>
          <p:spPr>
            <a:xfrm>
              <a:off x="7640973" y="24622033"/>
              <a:ext cx="3130620" cy="1730858"/>
            </a:xfrm>
            <a:prstGeom prst="rect">
              <a:avLst/>
            </a:prstGeom>
            <a:solidFill>
              <a:srgbClr val="D9D9D9">
                <a:alpha val="30980"/>
              </a:srgb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5" name="Rectangle 4"/>
            <p:cNvSpPr/>
            <p:nvPr/>
          </p:nvSpPr>
          <p:spPr>
            <a:xfrm>
              <a:off x="7886594" y="24812092"/>
              <a:ext cx="1123534" cy="529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p:cNvSpPr/>
            <p:nvPr/>
          </p:nvSpPr>
          <p:spPr>
            <a:xfrm>
              <a:off x="7886594" y="25489312"/>
              <a:ext cx="1123534" cy="529389"/>
            </a:xfrm>
            <a:prstGeom prst="rect">
              <a:avLst/>
            </a:prstGeom>
            <a:solidFill>
              <a:srgbClr val="F96A6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9006253" y="24885887"/>
              <a:ext cx="1875002" cy="369332"/>
            </a:xfrm>
            <a:prstGeom prst="rect">
              <a:avLst/>
            </a:prstGeom>
            <a:noFill/>
          </p:spPr>
          <p:txBody>
            <a:bodyPr wrap="square" rtlCol="0">
              <a:spAutoFit/>
            </a:bodyPr>
            <a:lstStyle/>
            <a:p>
              <a:r>
                <a:rPr lang="en-US" b="1" dirty="0" smtClean="0">
                  <a:solidFill>
                    <a:schemeClr val="tx1">
                      <a:lumMod val="75000"/>
                      <a:lumOff val="25000"/>
                    </a:schemeClr>
                  </a:solidFill>
                </a:rPr>
                <a:t>SICA Countries</a:t>
              </a:r>
            </a:p>
          </p:txBody>
        </p:sp>
        <p:sp>
          <p:nvSpPr>
            <p:cNvPr id="80" name="TextBox 79"/>
            <p:cNvSpPr txBox="1"/>
            <p:nvPr/>
          </p:nvSpPr>
          <p:spPr>
            <a:xfrm>
              <a:off x="9068141" y="25427591"/>
              <a:ext cx="1708826" cy="942590"/>
            </a:xfrm>
            <a:prstGeom prst="rect">
              <a:avLst/>
            </a:prstGeom>
            <a:noFill/>
          </p:spPr>
          <p:txBody>
            <a:bodyPr wrap="square" rtlCol="0">
              <a:spAutoFit/>
            </a:bodyPr>
            <a:lstStyle/>
            <a:p>
              <a:r>
                <a:rPr lang="en-US" b="1" dirty="0" smtClean="0">
                  <a:solidFill>
                    <a:schemeClr val="tx1">
                      <a:lumMod val="75000"/>
                      <a:lumOff val="25000"/>
                    </a:schemeClr>
                  </a:solidFill>
                </a:rPr>
                <a:t>Countries that provided </a:t>
              </a:r>
              <a:r>
                <a:rPr lang="en-US" b="1" i="1" dirty="0" smtClean="0">
                  <a:solidFill>
                    <a:schemeClr val="tx1">
                      <a:lumMod val="75000"/>
                      <a:lumOff val="25000"/>
                    </a:schemeClr>
                  </a:solidFill>
                </a:rPr>
                <a:t>in situ </a:t>
              </a:r>
              <a:r>
                <a:rPr lang="en-US" b="1" dirty="0" smtClean="0">
                  <a:solidFill>
                    <a:schemeClr val="tx1">
                      <a:lumMod val="75000"/>
                      <a:lumOff val="25000"/>
                    </a:schemeClr>
                  </a:solidFill>
                </a:rPr>
                <a:t>data</a:t>
              </a:r>
            </a:p>
          </p:txBody>
        </p:sp>
      </p:grpSp>
      <p:sp>
        <p:nvSpPr>
          <p:cNvPr id="74" name="Chevron 73"/>
          <p:cNvSpPr/>
          <p:nvPr/>
        </p:nvSpPr>
        <p:spPr>
          <a:xfrm>
            <a:off x="1684793" y="20939530"/>
            <a:ext cx="3499625" cy="1231138"/>
          </a:xfrm>
          <a:prstGeom prst="chevron">
            <a:avLst/>
          </a:prstGeom>
          <a:solidFill>
            <a:schemeClr val="bg1"/>
          </a:solidFill>
          <a:ln w="76200">
            <a:solidFill>
              <a:srgbClr val="E6BD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lumMod val="75000"/>
                    <a:lumOff val="25000"/>
                  </a:schemeClr>
                </a:solidFill>
                <a:latin typeface="Garamond" panose="02020404030301010803" pitchFamily="18" charset="0"/>
              </a:rPr>
              <a:t>MOD08 &amp; MYD08</a:t>
            </a:r>
            <a:endParaRPr lang="en-US" sz="2400" b="1" dirty="0">
              <a:solidFill>
                <a:schemeClr val="tx1">
                  <a:lumMod val="75000"/>
                  <a:lumOff val="25000"/>
                </a:schemeClr>
              </a:solidFill>
              <a:latin typeface="Garamond" panose="02020404030301010803" pitchFamily="18" charset="0"/>
            </a:endParaRPr>
          </a:p>
        </p:txBody>
      </p:sp>
      <p:sp>
        <p:nvSpPr>
          <p:cNvPr id="78" name="Chevron 77"/>
          <p:cNvSpPr/>
          <p:nvPr/>
        </p:nvSpPr>
        <p:spPr>
          <a:xfrm>
            <a:off x="1684794" y="22367620"/>
            <a:ext cx="3518030" cy="1247193"/>
          </a:xfrm>
          <a:prstGeom prst="chevron">
            <a:avLst/>
          </a:prstGeom>
          <a:solidFill>
            <a:schemeClr val="bg1"/>
          </a:solidFill>
          <a:ln w="76200">
            <a:solidFill>
              <a:srgbClr val="E6BD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lumMod val="75000"/>
                    <a:lumOff val="25000"/>
                  </a:schemeClr>
                </a:solidFill>
                <a:latin typeface="Garamond" panose="02020404030301010803" pitchFamily="18" charset="0"/>
              </a:rPr>
              <a:t>MOD04 </a:t>
            </a:r>
            <a:r>
              <a:rPr lang="en-US" sz="2400" b="1" dirty="0">
                <a:solidFill>
                  <a:schemeClr val="tx1">
                    <a:lumMod val="75000"/>
                    <a:lumOff val="25000"/>
                  </a:schemeClr>
                </a:solidFill>
                <a:latin typeface="Garamond" panose="02020404030301010803" pitchFamily="18" charset="0"/>
              </a:rPr>
              <a:t>&amp; </a:t>
            </a:r>
            <a:r>
              <a:rPr lang="en-US" sz="2400" b="1" dirty="0" smtClean="0">
                <a:solidFill>
                  <a:schemeClr val="tx1">
                    <a:lumMod val="75000"/>
                    <a:lumOff val="25000"/>
                  </a:schemeClr>
                </a:solidFill>
                <a:latin typeface="Garamond" panose="02020404030301010803" pitchFamily="18" charset="0"/>
              </a:rPr>
              <a:t>MYD04</a:t>
            </a:r>
            <a:endParaRPr lang="en-US" sz="2400" b="1" dirty="0">
              <a:solidFill>
                <a:schemeClr val="tx1">
                  <a:lumMod val="75000"/>
                  <a:lumOff val="25000"/>
                </a:schemeClr>
              </a:solidFill>
              <a:latin typeface="Garamond" panose="02020404030301010803" pitchFamily="18" charset="0"/>
            </a:endParaRPr>
          </a:p>
        </p:txBody>
      </p:sp>
      <p:sp>
        <p:nvSpPr>
          <p:cNvPr id="83" name="Chevron 82"/>
          <p:cNvSpPr/>
          <p:nvPr/>
        </p:nvSpPr>
        <p:spPr>
          <a:xfrm>
            <a:off x="8618104" y="20953070"/>
            <a:ext cx="3686893" cy="1216981"/>
          </a:xfrm>
          <a:prstGeom prst="chevron">
            <a:avLst/>
          </a:prstGeom>
          <a:solidFill>
            <a:schemeClr val="bg1"/>
          </a:solidFill>
          <a:ln w="76200">
            <a:solidFill>
              <a:srgbClr val="E6BD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lumMod val="75000"/>
                    <a:lumOff val="25000"/>
                  </a:schemeClr>
                </a:solidFill>
                <a:latin typeface="Garamond" panose="02020404030301010803" pitchFamily="18" charset="0"/>
              </a:rPr>
              <a:t>Monthly AOD &amp; PM</a:t>
            </a:r>
            <a:r>
              <a:rPr lang="en-US" sz="2400" b="1" baseline="-25000" dirty="0" smtClean="0">
                <a:solidFill>
                  <a:schemeClr val="tx1">
                    <a:lumMod val="75000"/>
                    <a:lumOff val="25000"/>
                  </a:schemeClr>
                </a:solidFill>
                <a:latin typeface="Garamond" panose="02020404030301010803" pitchFamily="18" charset="0"/>
              </a:rPr>
              <a:t>2.5</a:t>
            </a:r>
            <a:r>
              <a:rPr lang="en-US" sz="2400" b="1" dirty="0" smtClean="0">
                <a:solidFill>
                  <a:schemeClr val="tx1">
                    <a:lumMod val="75000"/>
                    <a:lumOff val="25000"/>
                  </a:schemeClr>
                </a:solidFill>
                <a:latin typeface="Garamond" panose="02020404030301010803" pitchFamily="18" charset="0"/>
              </a:rPr>
              <a:t> Baseline Maps</a:t>
            </a:r>
            <a:endParaRPr lang="en-US" sz="2400" b="1" dirty="0">
              <a:solidFill>
                <a:schemeClr val="tx1">
                  <a:lumMod val="75000"/>
                  <a:lumOff val="25000"/>
                </a:schemeClr>
              </a:solidFill>
              <a:latin typeface="Garamond" panose="02020404030301010803" pitchFamily="18" charset="0"/>
            </a:endParaRPr>
          </a:p>
        </p:txBody>
      </p:sp>
      <p:sp>
        <p:nvSpPr>
          <p:cNvPr id="87" name="Chevron 86"/>
          <p:cNvSpPr/>
          <p:nvPr/>
        </p:nvSpPr>
        <p:spPr>
          <a:xfrm>
            <a:off x="8670204" y="22353893"/>
            <a:ext cx="3621489" cy="1253657"/>
          </a:xfrm>
          <a:prstGeom prst="chevron">
            <a:avLst/>
          </a:prstGeom>
          <a:solidFill>
            <a:schemeClr val="bg1"/>
          </a:solidFill>
          <a:ln w="76200">
            <a:solidFill>
              <a:srgbClr val="E6BD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lumMod val="75000"/>
                    <a:lumOff val="25000"/>
                  </a:schemeClr>
                </a:solidFill>
                <a:latin typeface="Garamond" panose="02020404030301010803" pitchFamily="18" charset="0"/>
              </a:rPr>
              <a:t>AOD &amp; PM</a:t>
            </a:r>
            <a:r>
              <a:rPr lang="en-US" sz="2400" b="1" baseline="-25000" dirty="0" smtClean="0">
                <a:solidFill>
                  <a:schemeClr val="tx1">
                    <a:lumMod val="75000"/>
                    <a:lumOff val="25000"/>
                  </a:schemeClr>
                </a:solidFill>
                <a:latin typeface="Garamond" panose="02020404030301010803" pitchFamily="18" charset="0"/>
              </a:rPr>
              <a:t>2.5</a:t>
            </a:r>
            <a:r>
              <a:rPr lang="en-US" sz="2400" b="1" dirty="0" smtClean="0">
                <a:solidFill>
                  <a:schemeClr val="tx1">
                    <a:lumMod val="75000"/>
                    <a:lumOff val="25000"/>
                  </a:schemeClr>
                </a:solidFill>
                <a:latin typeface="Garamond" panose="02020404030301010803" pitchFamily="18" charset="0"/>
              </a:rPr>
              <a:t> Conversion</a:t>
            </a:r>
            <a:endParaRPr lang="en-US" sz="2400" b="1" dirty="0">
              <a:solidFill>
                <a:schemeClr val="tx1">
                  <a:lumMod val="75000"/>
                  <a:lumOff val="25000"/>
                </a:schemeClr>
              </a:solidFill>
              <a:latin typeface="Garamond" panose="02020404030301010803" pitchFamily="18" charset="0"/>
            </a:endParaRPr>
          </a:p>
        </p:txBody>
      </p:sp>
      <p:sp>
        <p:nvSpPr>
          <p:cNvPr id="88" name="TextBox 87"/>
          <p:cNvSpPr txBox="1"/>
          <p:nvPr/>
        </p:nvSpPr>
        <p:spPr>
          <a:xfrm rot="16200000">
            <a:off x="-372318" y="21824973"/>
            <a:ext cx="3249131" cy="892552"/>
          </a:xfrm>
          <a:prstGeom prst="rect">
            <a:avLst/>
          </a:prstGeom>
          <a:noFill/>
        </p:spPr>
        <p:txBody>
          <a:bodyPr wrap="square" rtlCol="0">
            <a:spAutoFit/>
          </a:bodyPr>
          <a:lstStyle/>
          <a:p>
            <a:pPr algn="ctr"/>
            <a:r>
              <a:rPr lang="en-US" sz="2500" b="1" dirty="0" smtClean="0">
                <a:solidFill>
                  <a:schemeClr val="tx1">
                    <a:lumMod val="75000"/>
                    <a:lumOff val="25000"/>
                  </a:schemeClr>
                </a:solidFill>
                <a:latin typeface="Garamond" panose="02020404030301010803" pitchFamily="18" charset="0"/>
              </a:rPr>
              <a:t>Aqua/Terra </a:t>
            </a:r>
          </a:p>
          <a:p>
            <a:pPr algn="ctr"/>
            <a:r>
              <a:rPr lang="en-US" sz="2500" b="1" dirty="0" smtClean="0">
                <a:solidFill>
                  <a:schemeClr val="tx1">
                    <a:lumMod val="75000"/>
                    <a:lumOff val="25000"/>
                  </a:schemeClr>
                </a:solidFill>
                <a:latin typeface="Garamond" panose="02020404030301010803" pitchFamily="18" charset="0"/>
              </a:rPr>
              <a:t>MODIS</a:t>
            </a:r>
            <a:endParaRPr lang="en-US" sz="2500" b="1" dirty="0">
              <a:solidFill>
                <a:schemeClr val="tx1">
                  <a:lumMod val="75000"/>
                  <a:lumOff val="25000"/>
                </a:schemeClr>
              </a:solidFill>
              <a:latin typeface="Garamond" panose="02020404030301010803" pitchFamily="18" charset="0"/>
            </a:endParaRPr>
          </a:p>
        </p:txBody>
      </p:sp>
      <p:sp>
        <p:nvSpPr>
          <p:cNvPr id="90" name="Freeform 89"/>
          <p:cNvSpPr/>
          <p:nvPr/>
        </p:nvSpPr>
        <p:spPr>
          <a:xfrm>
            <a:off x="4657759" y="20941743"/>
            <a:ext cx="2443163" cy="2670858"/>
          </a:xfrm>
          <a:custGeom>
            <a:avLst/>
            <a:gdLst>
              <a:gd name="connsiteX0" fmla="*/ 109538 w 2443163"/>
              <a:gd name="connsiteY0" fmla="*/ 0 h 2657475"/>
              <a:gd name="connsiteX1" fmla="*/ 1828800 w 2443163"/>
              <a:gd name="connsiteY1" fmla="*/ 4763 h 2657475"/>
              <a:gd name="connsiteX2" fmla="*/ 2438400 w 2443163"/>
              <a:gd name="connsiteY2" fmla="*/ 609600 h 2657475"/>
              <a:gd name="connsiteX3" fmla="*/ 1738313 w 2443163"/>
              <a:gd name="connsiteY3" fmla="*/ 1319213 h 2657475"/>
              <a:gd name="connsiteX4" fmla="*/ 2443163 w 2443163"/>
              <a:gd name="connsiteY4" fmla="*/ 2033588 h 2657475"/>
              <a:gd name="connsiteX5" fmla="*/ 1814513 w 2443163"/>
              <a:gd name="connsiteY5" fmla="*/ 2657475 h 2657475"/>
              <a:gd name="connsiteX6" fmla="*/ 95250 w 2443163"/>
              <a:gd name="connsiteY6" fmla="*/ 2657475 h 2657475"/>
              <a:gd name="connsiteX7" fmla="*/ 719138 w 2443163"/>
              <a:gd name="connsiteY7" fmla="*/ 2033588 h 2657475"/>
              <a:gd name="connsiteX8" fmla="*/ 0 w 2443163"/>
              <a:gd name="connsiteY8" fmla="*/ 1328738 h 2657475"/>
              <a:gd name="connsiteX9" fmla="*/ 709613 w 2443163"/>
              <a:gd name="connsiteY9" fmla="*/ 609600 h 2657475"/>
              <a:gd name="connsiteX10" fmla="*/ 109538 w 2443163"/>
              <a:gd name="connsiteY10" fmla="*/ 0 h 265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3163" h="2657475">
                <a:moveTo>
                  <a:pt x="109538" y="0"/>
                </a:moveTo>
                <a:lnTo>
                  <a:pt x="1828800" y="4763"/>
                </a:lnTo>
                <a:lnTo>
                  <a:pt x="2438400" y="609600"/>
                </a:lnTo>
                <a:lnTo>
                  <a:pt x="1738313" y="1319213"/>
                </a:lnTo>
                <a:lnTo>
                  <a:pt x="2443163" y="2033588"/>
                </a:lnTo>
                <a:lnTo>
                  <a:pt x="1814513" y="2657475"/>
                </a:lnTo>
                <a:lnTo>
                  <a:pt x="95250" y="2657475"/>
                </a:lnTo>
                <a:lnTo>
                  <a:pt x="719138" y="2033588"/>
                </a:lnTo>
                <a:lnTo>
                  <a:pt x="0" y="1328738"/>
                </a:lnTo>
                <a:lnTo>
                  <a:pt x="709613" y="609600"/>
                </a:lnTo>
                <a:lnTo>
                  <a:pt x="109538" y="0"/>
                </a:lnTo>
                <a:close/>
              </a:path>
            </a:pathLst>
          </a:custGeom>
          <a:solidFill>
            <a:schemeClr val="bg1"/>
          </a:solidFill>
          <a:ln w="76200">
            <a:solidFill>
              <a:srgbClr val="E6BD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smtClean="0">
              <a:solidFill>
                <a:schemeClr val="tx1">
                  <a:lumMod val="75000"/>
                  <a:lumOff val="25000"/>
                </a:schemeClr>
              </a:solidFill>
              <a:latin typeface="Garamond" panose="02020404030301010803" pitchFamily="18" charset="0"/>
            </a:endParaRPr>
          </a:p>
        </p:txBody>
      </p:sp>
      <p:sp>
        <p:nvSpPr>
          <p:cNvPr id="98" name="Freeform 97"/>
          <p:cNvSpPr/>
          <p:nvPr/>
        </p:nvSpPr>
        <p:spPr>
          <a:xfrm>
            <a:off x="6578350" y="20946312"/>
            <a:ext cx="2508231" cy="2659248"/>
          </a:xfrm>
          <a:custGeom>
            <a:avLst/>
            <a:gdLst>
              <a:gd name="connsiteX0" fmla="*/ 109538 w 2443163"/>
              <a:gd name="connsiteY0" fmla="*/ 0 h 2657475"/>
              <a:gd name="connsiteX1" fmla="*/ 1828800 w 2443163"/>
              <a:gd name="connsiteY1" fmla="*/ 4763 h 2657475"/>
              <a:gd name="connsiteX2" fmla="*/ 2438400 w 2443163"/>
              <a:gd name="connsiteY2" fmla="*/ 609600 h 2657475"/>
              <a:gd name="connsiteX3" fmla="*/ 1738313 w 2443163"/>
              <a:gd name="connsiteY3" fmla="*/ 1319213 h 2657475"/>
              <a:gd name="connsiteX4" fmla="*/ 2443163 w 2443163"/>
              <a:gd name="connsiteY4" fmla="*/ 2033588 h 2657475"/>
              <a:gd name="connsiteX5" fmla="*/ 1814513 w 2443163"/>
              <a:gd name="connsiteY5" fmla="*/ 2657475 h 2657475"/>
              <a:gd name="connsiteX6" fmla="*/ 95250 w 2443163"/>
              <a:gd name="connsiteY6" fmla="*/ 2657475 h 2657475"/>
              <a:gd name="connsiteX7" fmla="*/ 719138 w 2443163"/>
              <a:gd name="connsiteY7" fmla="*/ 2033588 h 2657475"/>
              <a:gd name="connsiteX8" fmla="*/ 0 w 2443163"/>
              <a:gd name="connsiteY8" fmla="*/ 1328738 h 2657475"/>
              <a:gd name="connsiteX9" fmla="*/ 709613 w 2443163"/>
              <a:gd name="connsiteY9" fmla="*/ 609600 h 2657475"/>
              <a:gd name="connsiteX10" fmla="*/ 109538 w 2443163"/>
              <a:gd name="connsiteY10" fmla="*/ 0 h 2657475"/>
              <a:gd name="connsiteX0" fmla="*/ 87718 w 2421343"/>
              <a:gd name="connsiteY0" fmla="*/ 0 h 2657475"/>
              <a:gd name="connsiteX1" fmla="*/ 1806980 w 2421343"/>
              <a:gd name="connsiteY1" fmla="*/ 4763 h 2657475"/>
              <a:gd name="connsiteX2" fmla="*/ 2416580 w 2421343"/>
              <a:gd name="connsiteY2" fmla="*/ 609600 h 2657475"/>
              <a:gd name="connsiteX3" fmla="*/ 1716493 w 2421343"/>
              <a:gd name="connsiteY3" fmla="*/ 1319213 h 2657475"/>
              <a:gd name="connsiteX4" fmla="*/ 2421343 w 2421343"/>
              <a:gd name="connsiteY4" fmla="*/ 2033588 h 2657475"/>
              <a:gd name="connsiteX5" fmla="*/ 1792693 w 2421343"/>
              <a:gd name="connsiteY5" fmla="*/ 2657475 h 2657475"/>
              <a:gd name="connsiteX6" fmla="*/ 73430 w 2421343"/>
              <a:gd name="connsiteY6" fmla="*/ 2657475 h 2657475"/>
              <a:gd name="connsiteX7" fmla="*/ 697318 w 2421343"/>
              <a:gd name="connsiteY7" fmla="*/ 2033588 h 2657475"/>
              <a:gd name="connsiteX8" fmla="*/ 0 w 2421343"/>
              <a:gd name="connsiteY8" fmla="*/ 1328738 h 2657475"/>
              <a:gd name="connsiteX9" fmla="*/ 687793 w 2421343"/>
              <a:gd name="connsiteY9" fmla="*/ 609600 h 2657475"/>
              <a:gd name="connsiteX10" fmla="*/ 87718 w 2421343"/>
              <a:gd name="connsiteY10" fmla="*/ 0 h 2657475"/>
              <a:gd name="connsiteX0" fmla="*/ 87718 w 2421343"/>
              <a:gd name="connsiteY0" fmla="*/ 0 h 2657475"/>
              <a:gd name="connsiteX1" fmla="*/ 1806980 w 2421343"/>
              <a:gd name="connsiteY1" fmla="*/ 4763 h 2657475"/>
              <a:gd name="connsiteX2" fmla="*/ 2372941 w 2421343"/>
              <a:gd name="connsiteY2" fmla="*/ 601971 h 2657475"/>
              <a:gd name="connsiteX3" fmla="*/ 1716493 w 2421343"/>
              <a:gd name="connsiteY3" fmla="*/ 1319213 h 2657475"/>
              <a:gd name="connsiteX4" fmla="*/ 2421343 w 2421343"/>
              <a:gd name="connsiteY4" fmla="*/ 2033588 h 2657475"/>
              <a:gd name="connsiteX5" fmla="*/ 1792693 w 2421343"/>
              <a:gd name="connsiteY5" fmla="*/ 2657475 h 2657475"/>
              <a:gd name="connsiteX6" fmla="*/ 73430 w 2421343"/>
              <a:gd name="connsiteY6" fmla="*/ 2657475 h 2657475"/>
              <a:gd name="connsiteX7" fmla="*/ 697318 w 2421343"/>
              <a:gd name="connsiteY7" fmla="*/ 2033588 h 2657475"/>
              <a:gd name="connsiteX8" fmla="*/ 0 w 2421343"/>
              <a:gd name="connsiteY8" fmla="*/ 1328738 h 2657475"/>
              <a:gd name="connsiteX9" fmla="*/ 687793 w 2421343"/>
              <a:gd name="connsiteY9" fmla="*/ 609600 h 2657475"/>
              <a:gd name="connsiteX10" fmla="*/ 87718 w 2421343"/>
              <a:gd name="connsiteY10" fmla="*/ 0 h 2657475"/>
              <a:gd name="connsiteX0" fmla="*/ 87718 w 2421343"/>
              <a:gd name="connsiteY0" fmla="*/ 4 h 2657479"/>
              <a:gd name="connsiteX1" fmla="*/ 1761523 w 2421343"/>
              <a:gd name="connsiteY1" fmla="*/ 0 h 2657479"/>
              <a:gd name="connsiteX2" fmla="*/ 2372941 w 2421343"/>
              <a:gd name="connsiteY2" fmla="*/ 601975 h 2657479"/>
              <a:gd name="connsiteX3" fmla="*/ 1716493 w 2421343"/>
              <a:gd name="connsiteY3" fmla="*/ 1319217 h 2657479"/>
              <a:gd name="connsiteX4" fmla="*/ 2421343 w 2421343"/>
              <a:gd name="connsiteY4" fmla="*/ 2033592 h 2657479"/>
              <a:gd name="connsiteX5" fmla="*/ 1792693 w 2421343"/>
              <a:gd name="connsiteY5" fmla="*/ 2657479 h 2657479"/>
              <a:gd name="connsiteX6" fmla="*/ 73430 w 2421343"/>
              <a:gd name="connsiteY6" fmla="*/ 2657479 h 2657479"/>
              <a:gd name="connsiteX7" fmla="*/ 697318 w 2421343"/>
              <a:gd name="connsiteY7" fmla="*/ 2033592 h 2657479"/>
              <a:gd name="connsiteX8" fmla="*/ 0 w 2421343"/>
              <a:gd name="connsiteY8" fmla="*/ 1328742 h 2657479"/>
              <a:gd name="connsiteX9" fmla="*/ 687793 w 2421343"/>
              <a:gd name="connsiteY9" fmla="*/ 609604 h 2657479"/>
              <a:gd name="connsiteX10" fmla="*/ 87718 w 2421343"/>
              <a:gd name="connsiteY10" fmla="*/ 4 h 2657479"/>
              <a:gd name="connsiteX0" fmla="*/ 87718 w 2421343"/>
              <a:gd name="connsiteY0" fmla="*/ 4 h 2657479"/>
              <a:gd name="connsiteX1" fmla="*/ 1761523 w 2421343"/>
              <a:gd name="connsiteY1" fmla="*/ 0 h 2657479"/>
              <a:gd name="connsiteX2" fmla="*/ 2372941 w 2421343"/>
              <a:gd name="connsiteY2" fmla="*/ 601975 h 2657479"/>
              <a:gd name="connsiteX3" fmla="*/ 1684673 w 2421343"/>
              <a:gd name="connsiteY3" fmla="*/ 1314449 h 2657479"/>
              <a:gd name="connsiteX4" fmla="*/ 2421343 w 2421343"/>
              <a:gd name="connsiteY4" fmla="*/ 2033592 h 2657479"/>
              <a:gd name="connsiteX5" fmla="*/ 1792693 w 2421343"/>
              <a:gd name="connsiteY5" fmla="*/ 2657479 h 2657479"/>
              <a:gd name="connsiteX6" fmla="*/ 73430 w 2421343"/>
              <a:gd name="connsiteY6" fmla="*/ 2657479 h 2657479"/>
              <a:gd name="connsiteX7" fmla="*/ 697318 w 2421343"/>
              <a:gd name="connsiteY7" fmla="*/ 2033592 h 2657479"/>
              <a:gd name="connsiteX8" fmla="*/ 0 w 2421343"/>
              <a:gd name="connsiteY8" fmla="*/ 1328742 h 2657479"/>
              <a:gd name="connsiteX9" fmla="*/ 687793 w 2421343"/>
              <a:gd name="connsiteY9" fmla="*/ 609604 h 2657479"/>
              <a:gd name="connsiteX10" fmla="*/ 87718 w 2421343"/>
              <a:gd name="connsiteY10" fmla="*/ 4 h 2657479"/>
              <a:gd name="connsiteX0" fmla="*/ 87718 w 2421343"/>
              <a:gd name="connsiteY0" fmla="*/ 4 h 2657479"/>
              <a:gd name="connsiteX1" fmla="*/ 1761523 w 2421343"/>
              <a:gd name="connsiteY1" fmla="*/ 0 h 2657479"/>
              <a:gd name="connsiteX2" fmla="*/ 2350212 w 2421343"/>
              <a:gd name="connsiteY2" fmla="*/ 616278 h 2657479"/>
              <a:gd name="connsiteX3" fmla="*/ 1684673 w 2421343"/>
              <a:gd name="connsiteY3" fmla="*/ 1314449 h 2657479"/>
              <a:gd name="connsiteX4" fmla="*/ 2421343 w 2421343"/>
              <a:gd name="connsiteY4" fmla="*/ 2033592 h 2657479"/>
              <a:gd name="connsiteX5" fmla="*/ 1792693 w 2421343"/>
              <a:gd name="connsiteY5" fmla="*/ 2657479 h 2657479"/>
              <a:gd name="connsiteX6" fmla="*/ 73430 w 2421343"/>
              <a:gd name="connsiteY6" fmla="*/ 2657479 h 2657479"/>
              <a:gd name="connsiteX7" fmla="*/ 697318 w 2421343"/>
              <a:gd name="connsiteY7" fmla="*/ 2033592 h 2657479"/>
              <a:gd name="connsiteX8" fmla="*/ 0 w 2421343"/>
              <a:gd name="connsiteY8" fmla="*/ 1328742 h 2657479"/>
              <a:gd name="connsiteX9" fmla="*/ 687793 w 2421343"/>
              <a:gd name="connsiteY9" fmla="*/ 609604 h 2657479"/>
              <a:gd name="connsiteX10" fmla="*/ 87718 w 2421343"/>
              <a:gd name="connsiteY10" fmla="*/ 4 h 2657479"/>
              <a:gd name="connsiteX0" fmla="*/ 87718 w 2394069"/>
              <a:gd name="connsiteY0" fmla="*/ 4 h 2657479"/>
              <a:gd name="connsiteX1" fmla="*/ 1761523 w 2394069"/>
              <a:gd name="connsiteY1" fmla="*/ 0 h 2657479"/>
              <a:gd name="connsiteX2" fmla="*/ 2350212 w 2394069"/>
              <a:gd name="connsiteY2" fmla="*/ 616278 h 2657479"/>
              <a:gd name="connsiteX3" fmla="*/ 1684673 w 2394069"/>
              <a:gd name="connsiteY3" fmla="*/ 1314449 h 2657479"/>
              <a:gd name="connsiteX4" fmla="*/ 2394069 w 2394069"/>
              <a:gd name="connsiteY4" fmla="*/ 2033592 h 2657479"/>
              <a:gd name="connsiteX5" fmla="*/ 1792693 w 2394069"/>
              <a:gd name="connsiteY5" fmla="*/ 2657479 h 2657479"/>
              <a:gd name="connsiteX6" fmla="*/ 73430 w 2394069"/>
              <a:gd name="connsiteY6" fmla="*/ 2657479 h 2657479"/>
              <a:gd name="connsiteX7" fmla="*/ 697318 w 2394069"/>
              <a:gd name="connsiteY7" fmla="*/ 2033592 h 2657479"/>
              <a:gd name="connsiteX8" fmla="*/ 0 w 2394069"/>
              <a:gd name="connsiteY8" fmla="*/ 1328742 h 2657479"/>
              <a:gd name="connsiteX9" fmla="*/ 687793 w 2394069"/>
              <a:gd name="connsiteY9" fmla="*/ 609604 h 2657479"/>
              <a:gd name="connsiteX10" fmla="*/ 87718 w 2394069"/>
              <a:gd name="connsiteY10" fmla="*/ 4 h 2657479"/>
              <a:gd name="connsiteX0" fmla="*/ 87718 w 2394069"/>
              <a:gd name="connsiteY0" fmla="*/ 4 h 2676550"/>
              <a:gd name="connsiteX1" fmla="*/ 1761523 w 2394069"/>
              <a:gd name="connsiteY1" fmla="*/ 0 h 2676550"/>
              <a:gd name="connsiteX2" fmla="*/ 2350212 w 2394069"/>
              <a:gd name="connsiteY2" fmla="*/ 616278 h 2676550"/>
              <a:gd name="connsiteX3" fmla="*/ 1684673 w 2394069"/>
              <a:gd name="connsiteY3" fmla="*/ 1314449 h 2676550"/>
              <a:gd name="connsiteX4" fmla="*/ 2394069 w 2394069"/>
              <a:gd name="connsiteY4" fmla="*/ 2033592 h 2676550"/>
              <a:gd name="connsiteX5" fmla="*/ 1792693 w 2394069"/>
              <a:gd name="connsiteY5" fmla="*/ 2657479 h 2676550"/>
              <a:gd name="connsiteX6" fmla="*/ 77977 w 2394069"/>
              <a:gd name="connsiteY6" fmla="*/ 2676550 h 2676550"/>
              <a:gd name="connsiteX7" fmla="*/ 697318 w 2394069"/>
              <a:gd name="connsiteY7" fmla="*/ 2033592 h 2676550"/>
              <a:gd name="connsiteX8" fmla="*/ 0 w 2394069"/>
              <a:gd name="connsiteY8" fmla="*/ 1328742 h 2676550"/>
              <a:gd name="connsiteX9" fmla="*/ 687793 w 2394069"/>
              <a:gd name="connsiteY9" fmla="*/ 609604 h 2676550"/>
              <a:gd name="connsiteX10" fmla="*/ 87718 w 2394069"/>
              <a:gd name="connsiteY10" fmla="*/ 4 h 2676550"/>
              <a:gd name="connsiteX0" fmla="*/ 87718 w 2394069"/>
              <a:gd name="connsiteY0" fmla="*/ 4 h 2657479"/>
              <a:gd name="connsiteX1" fmla="*/ 1761523 w 2394069"/>
              <a:gd name="connsiteY1" fmla="*/ 0 h 2657479"/>
              <a:gd name="connsiteX2" fmla="*/ 2350212 w 2394069"/>
              <a:gd name="connsiteY2" fmla="*/ 616278 h 2657479"/>
              <a:gd name="connsiteX3" fmla="*/ 1684673 w 2394069"/>
              <a:gd name="connsiteY3" fmla="*/ 1314449 h 2657479"/>
              <a:gd name="connsiteX4" fmla="*/ 2394069 w 2394069"/>
              <a:gd name="connsiteY4" fmla="*/ 2033592 h 2657479"/>
              <a:gd name="connsiteX5" fmla="*/ 1792693 w 2394069"/>
              <a:gd name="connsiteY5" fmla="*/ 2657479 h 2657479"/>
              <a:gd name="connsiteX6" fmla="*/ 77977 w 2394069"/>
              <a:gd name="connsiteY6" fmla="*/ 2657479 h 2657479"/>
              <a:gd name="connsiteX7" fmla="*/ 697318 w 2394069"/>
              <a:gd name="connsiteY7" fmla="*/ 2033592 h 2657479"/>
              <a:gd name="connsiteX8" fmla="*/ 0 w 2394069"/>
              <a:gd name="connsiteY8" fmla="*/ 1328742 h 2657479"/>
              <a:gd name="connsiteX9" fmla="*/ 687793 w 2394069"/>
              <a:gd name="connsiteY9" fmla="*/ 609604 h 2657479"/>
              <a:gd name="connsiteX10" fmla="*/ 87718 w 2394069"/>
              <a:gd name="connsiteY10" fmla="*/ 4 h 2657479"/>
              <a:gd name="connsiteX0" fmla="*/ 87718 w 2394069"/>
              <a:gd name="connsiteY0" fmla="*/ 4 h 2662247"/>
              <a:gd name="connsiteX1" fmla="*/ 1761523 w 2394069"/>
              <a:gd name="connsiteY1" fmla="*/ 0 h 2662247"/>
              <a:gd name="connsiteX2" fmla="*/ 2350212 w 2394069"/>
              <a:gd name="connsiteY2" fmla="*/ 616278 h 2662247"/>
              <a:gd name="connsiteX3" fmla="*/ 1684673 w 2394069"/>
              <a:gd name="connsiteY3" fmla="*/ 1314449 h 2662247"/>
              <a:gd name="connsiteX4" fmla="*/ 2394069 w 2394069"/>
              <a:gd name="connsiteY4" fmla="*/ 2033592 h 2662247"/>
              <a:gd name="connsiteX5" fmla="*/ 1792693 w 2394069"/>
              <a:gd name="connsiteY5" fmla="*/ 2657479 h 2662247"/>
              <a:gd name="connsiteX6" fmla="*/ 87068 w 2394069"/>
              <a:gd name="connsiteY6" fmla="*/ 2662247 h 2662247"/>
              <a:gd name="connsiteX7" fmla="*/ 697318 w 2394069"/>
              <a:gd name="connsiteY7" fmla="*/ 2033592 h 2662247"/>
              <a:gd name="connsiteX8" fmla="*/ 0 w 2394069"/>
              <a:gd name="connsiteY8" fmla="*/ 1328742 h 2662247"/>
              <a:gd name="connsiteX9" fmla="*/ 687793 w 2394069"/>
              <a:gd name="connsiteY9" fmla="*/ 609604 h 2662247"/>
              <a:gd name="connsiteX10" fmla="*/ 87718 w 2394069"/>
              <a:gd name="connsiteY10" fmla="*/ 4 h 2662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94069" h="2662247">
                <a:moveTo>
                  <a:pt x="87718" y="4"/>
                </a:moveTo>
                <a:lnTo>
                  <a:pt x="1761523" y="0"/>
                </a:lnTo>
                <a:lnTo>
                  <a:pt x="2350212" y="616278"/>
                </a:lnTo>
                <a:lnTo>
                  <a:pt x="1684673" y="1314449"/>
                </a:lnTo>
                <a:lnTo>
                  <a:pt x="2394069" y="2033592"/>
                </a:lnTo>
                <a:lnTo>
                  <a:pt x="1792693" y="2657479"/>
                </a:lnTo>
                <a:lnTo>
                  <a:pt x="87068" y="2662247"/>
                </a:lnTo>
                <a:lnTo>
                  <a:pt x="697318" y="2033592"/>
                </a:lnTo>
                <a:lnTo>
                  <a:pt x="0" y="1328742"/>
                </a:lnTo>
                <a:lnTo>
                  <a:pt x="687793" y="609604"/>
                </a:lnTo>
                <a:lnTo>
                  <a:pt x="87718" y="4"/>
                </a:lnTo>
                <a:close/>
              </a:path>
            </a:pathLst>
          </a:custGeom>
          <a:solidFill>
            <a:schemeClr val="bg1"/>
          </a:solidFill>
          <a:ln w="76200">
            <a:solidFill>
              <a:srgbClr val="E6BD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smtClean="0">
              <a:solidFill>
                <a:schemeClr val="tx1">
                  <a:lumMod val="75000"/>
                  <a:lumOff val="25000"/>
                </a:schemeClr>
              </a:solidFill>
              <a:latin typeface="Garamond" panose="02020404030301010803" pitchFamily="18" charset="0"/>
            </a:endParaRPr>
          </a:p>
        </p:txBody>
      </p:sp>
      <p:sp>
        <p:nvSpPr>
          <p:cNvPr id="100" name="Chevron 99"/>
          <p:cNvSpPr/>
          <p:nvPr/>
        </p:nvSpPr>
        <p:spPr>
          <a:xfrm>
            <a:off x="1723362" y="23929454"/>
            <a:ext cx="3413794" cy="1228884"/>
          </a:xfrm>
          <a:prstGeom prst="chevron">
            <a:avLst/>
          </a:prstGeom>
          <a:solidFill>
            <a:schemeClr val="bg1"/>
          </a:solidFill>
          <a:ln w="76200">
            <a:solidFill>
              <a:srgbClr val="E6BD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lumMod val="75000"/>
                    <a:lumOff val="25000"/>
                  </a:schemeClr>
                </a:solidFill>
                <a:latin typeface="Garamond" panose="02020404030301010803" pitchFamily="18" charset="0"/>
              </a:rPr>
              <a:t>CALIOP</a:t>
            </a:r>
          </a:p>
          <a:p>
            <a:pPr algn="ctr"/>
            <a:r>
              <a:rPr lang="en-US" sz="2400" b="1" dirty="0" smtClean="0">
                <a:solidFill>
                  <a:schemeClr val="tx1">
                    <a:lumMod val="75000"/>
                    <a:lumOff val="25000"/>
                  </a:schemeClr>
                </a:solidFill>
                <a:latin typeface="Garamond" panose="02020404030301010803" pitchFamily="18" charset="0"/>
              </a:rPr>
              <a:t>L2_05km_APro</a:t>
            </a:r>
            <a:endParaRPr lang="en-US" sz="2400" b="1" dirty="0">
              <a:solidFill>
                <a:schemeClr val="tx1">
                  <a:lumMod val="75000"/>
                  <a:lumOff val="25000"/>
                </a:schemeClr>
              </a:solidFill>
              <a:latin typeface="Garamond" panose="02020404030301010803" pitchFamily="18" charset="0"/>
            </a:endParaRPr>
          </a:p>
        </p:txBody>
      </p:sp>
      <p:sp>
        <p:nvSpPr>
          <p:cNvPr id="107" name="Chevron 106"/>
          <p:cNvSpPr/>
          <p:nvPr/>
        </p:nvSpPr>
        <p:spPr>
          <a:xfrm>
            <a:off x="1723360" y="25355291"/>
            <a:ext cx="3432199" cy="1228884"/>
          </a:xfrm>
          <a:prstGeom prst="chevron">
            <a:avLst/>
          </a:prstGeom>
          <a:solidFill>
            <a:schemeClr val="bg1"/>
          </a:solidFill>
          <a:ln w="76200">
            <a:solidFill>
              <a:srgbClr val="E6BD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lumMod val="75000"/>
                    <a:lumOff val="25000"/>
                  </a:schemeClr>
                </a:solidFill>
                <a:latin typeface="Garamond" panose="02020404030301010803" pitchFamily="18" charset="0"/>
              </a:rPr>
              <a:t>VIIRS AERDB_L2</a:t>
            </a:r>
            <a:endParaRPr lang="en-US" sz="2400" b="1" dirty="0">
              <a:solidFill>
                <a:schemeClr val="tx1">
                  <a:lumMod val="75000"/>
                  <a:lumOff val="25000"/>
                </a:schemeClr>
              </a:solidFill>
              <a:latin typeface="Garamond" panose="02020404030301010803" pitchFamily="18" charset="0"/>
            </a:endParaRPr>
          </a:p>
        </p:txBody>
      </p:sp>
      <p:sp>
        <p:nvSpPr>
          <p:cNvPr id="108" name="Chevron 107"/>
          <p:cNvSpPr/>
          <p:nvPr/>
        </p:nvSpPr>
        <p:spPr>
          <a:xfrm>
            <a:off x="8653299" y="23938469"/>
            <a:ext cx="3621489" cy="1209727"/>
          </a:xfrm>
          <a:prstGeom prst="chevron">
            <a:avLst/>
          </a:prstGeom>
          <a:solidFill>
            <a:schemeClr val="bg1"/>
          </a:solidFill>
          <a:ln w="76200">
            <a:solidFill>
              <a:srgbClr val="E6BD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lumMod val="75000"/>
                    <a:lumOff val="25000"/>
                  </a:schemeClr>
                </a:solidFill>
                <a:latin typeface="Garamond" panose="02020404030301010803" pitchFamily="18" charset="0"/>
              </a:rPr>
              <a:t>Statistical Analysis, Data Validation</a:t>
            </a:r>
            <a:endParaRPr lang="en-US" sz="2400" b="1" dirty="0">
              <a:solidFill>
                <a:schemeClr val="tx1">
                  <a:lumMod val="75000"/>
                  <a:lumOff val="25000"/>
                </a:schemeClr>
              </a:solidFill>
              <a:latin typeface="Garamond" panose="02020404030301010803" pitchFamily="18" charset="0"/>
            </a:endParaRPr>
          </a:p>
        </p:txBody>
      </p:sp>
      <p:sp>
        <p:nvSpPr>
          <p:cNvPr id="109" name="Chevron 108"/>
          <p:cNvSpPr/>
          <p:nvPr/>
        </p:nvSpPr>
        <p:spPr>
          <a:xfrm>
            <a:off x="8634250" y="25351240"/>
            <a:ext cx="3686892" cy="1228884"/>
          </a:xfrm>
          <a:prstGeom prst="chevron">
            <a:avLst/>
          </a:prstGeom>
          <a:solidFill>
            <a:schemeClr val="bg1"/>
          </a:solidFill>
          <a:ln w="76200">
            <a:solidFill>
              <a:srgbClr val="E6BD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lumMod val="75000"/>
                    <a:lumOff val="25000"/>
                  </a:schemeClr>
                </a:solidFill>
                <a:latin typeface="Garamond" panose="02020404030301010803" pitchFamily="18" charset="0"/>
              </a:rPr>
              <a:t>Statistical Analysis, Data Validation</a:t>
            </a:r>
          </a:p>
        </p:txBody>
      </p:sp>
      <p:sp>
        <p:nvSpPr>
          <p:cNvPr id="112" name="TextBox 111"/>
          <p:cNvSpPr txBox="1"/>
          <p:nvPr/>
        </p:nvSpPr>
        <p:spPr>
          <a:xfrm rot="16200000">
            <a:off x="-603328" y="24906939"/>
            <a:ext cx="3736792" cy="892552"/>
          </a:xfrm>
          <a:prstGeom prst="rect">
            <a:avLst/>
          </a:prstGeom>
          <a:noFill/>
        </p:spPr>
        <p:txBody>
          <a:bodyPr wrap="square" rtlCol="0">
            <a:spAutoFit/>
          </a:bodyPr>
          <a:lstStyle/>
          <a:p>
            <a:pPr algn="ctr"/>
            <a:r>
              <a:rPr lang="en-US" sz="2500" b="1" dirty="0" smtClean="0">
                <a:solidFill>
                  <a:schemeClr val="tx1">
                    <a:lumMod val="75000"/>
                    <a:lumOff val="25000"/>
                  </a:schemeClr>
                </a:solidFill>
                <a:latin typeface="Garamond" panose="02020404030301010803" pitchFamily="18" charset="0"/>
              </a:rPr>
              <a:t>Suomi NPP &amp; </a:t>
            </a:r>
          </a:p>
          <a:p>
            <a:pPr algn="ctr"/>
            <a:r>
              <a:rPr lang="en-US" sz="2500" b="1" dirty="0" smtClean="0">
                <a:solidFill>
                  <a:schemeClr val="tx1">
                    <a:lumMod val="75000"/>
                    <a:lumOff val="25000"/>
                  </a:schemeClr>
                </a:solidFill>
                <a:latin typeface="Garamond" panose="02020404030301010803" pitchFamily="18" charset="0"/>
              </a:rPr>
              <a:t>CALIPSO</a:t>
            </a:r>
            <a:endParaRPr lang="en-US" sz="2500" b="1" dirty="0">
              <a:solidFill>
                <a:schemeClr val="tx1">
                  <a:lumMod val="75000"/>
                  <a:lumOff val="25000"/>
                </a:schemeClr>
              </a:solidFill>
              <a:latin typeface="Garamond" panose="02020404030301010803" pitchFamily="18" charset="0"/>
            </a:endParaRPr>
          </a:p>
        </p:txBody>
      </p:sp>
      <p:sp>
        <p:nvSpPr>
          <p:cNvPr id="115" name="Freeform 114"/>
          <p:cNvSpPr/>
          <p:nvPr/>
        </p:nvSpPr>
        <p:spPr>
          <a:xfrm>
            <a:off x="4635804" y="23928913"/>
            <a:ext cx="2443163" cy="2657475"/>
          </a:xfrm>
          <a:custGeom>
            <a:avLst/>
            <a:gdLst>
              <a:gd name="connsiteX0" fmla="*/ 109538 w 2443163"/>
              <a:gd name="connsiteY0" fmla="*/ 0 h 2657475"/>
              <a:gd name="connsiteX1" fmla="*/ 1828800 w 2443163"/>
              <a:gd name="connsiteY1" fmla="*/ 4763 h 2657475"/>
              <a:gd name="connsiteX2" fmla="*/ 2438400 w 2443163"/>
              <a:gd name="connsiteY2" fmla="*/ 609600 h 2657475"/>
              <a:gd name="connsiteX3" fmla="*/ 1738313 w 2443163"/>
              <a:gd name="connsiteY3" fmla="*/ 1319213 h 2657475"/>
              <a:gd name="connsiteX4" fmla="*/ 2443163 w 2443163"/>
              <a:gd name="connsiteY4" fmla="*/ 2033588 h 2657475"/>
              <a:gd name="connsiteX5" fmla="*/ 1814513 w 2443163"/>
              <a:gd name="connsiteY5" fmla="*/ 2657475 h 2657475"/>
              <a:gd name="connsiteX6" fmla="*/ 95250 w 2443163"/>
              <a:gd name="connsiteY6" fmla="*/ 2657475 h 2657475"/>
              <a:gd name="connsiteX7" fmla="*/ 719138 w 2443163"/>
              <a:gd name="connsiteY7" fmla="*/ 2033588 h 2657475"/>
              <a:gd name="connsiteX8" fmla="*/ 0 w 2443163"/>
              <a:gd name="connsiteY8" fmla="*/ 1328738 h 2657475"/>
              <a:gd name="connsiteX9" fmla="*/ 709613 w 2443163"/>
              <a:gd name="connsiteY9" fmla="*/ 609600 h 2657475"/>
              <a:gd name="connsiteX10" fmla="*/ 109538 w 2443163"/>
              <a:gd name="connsiteY10" fmla="*/ 0 h 2657475"/>
              <a:gd name="connsiteX0" fmla="*/ 90488 w 2443163"/>
              <a:gd name="connsiteY0" fmla="*/ 0 h 2657475"/>
              <a:gd name="connsiteX1" fmla="*/ 1828800 w 2443163"/>
              <a:gd name="connsiteY1" fmla="*/ 4763 h 2657475"/>
              <a:gd name="connsiteX2" fmla="*/ 2438400 w 2443163"/>
              <a:gd name="connsiteY2" fmla="*/ 609600 h 2657475"/>
              <a:gd name="connsiteX3" fmla="*/ 1738313 w 2443163"/>
              <a:gd name="connsiteY3" fmla="*/ 1319213 h 2657475"/>
              <a:gd name="connsiteX4" fmla="*/ 2443163 w 2443163"/>
              <a:gd name="connsiteY4" fmla="*/ 2033588 h 2657475"/>
              <a:gd name="connsiteX5" fmla="*/ 1814513 w 2443163"/>
              <a:gd name="connsiteY5" fmla="*/ 2657475 h 2657475"/>
              <a:gd name="connsiteX6" fmla="*/ 95250 w 2443163"/>
              <a:gd name="connsiteY6" fmla="*/ 2657475 h 2657475"/>
              <a:gd name="connsiteX7" fmla="*/ 719138 w 2443163"/>
              <a:gd name="connsiteY7" fmla="*/ 2033588 h 2657475"/>
              <a:gd name="connsiteX8" fmla="*/ 0 w 2443163"/>
              <a:gd name="connsiteY8" fmla="*/ 1328738 h 2657475"/>
              <a:gd name="connsiteX9" fmla="*/ 709613 w 2443163"/>
              <a:gd name="connsiteY9" fmla="*/ 609600 h 2657475"/>
              <a:gd name="connsiteX10" fmla="*/ 90488 w 2443163"/>
              <a:gd name="connsiteY10" fmla="*/ 0 h 265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3163" h="2657475">
                <a:moveTo>
                  <a:pt x="90488" y="0"/>
                </a:moveTo>
                <a:lnTo>
                  <a:pt x="1828800" y="4763"/>
                </a:lnTo>
                <a:lnTo>
                  <a:pt x="2438400" y="609600"/>
                </a:lnTo>
                <a:lnTo>
                  <a:pt x="1738313" y="1319213"/>
                </a:lnTo>
                <a:lnTo>
                  <a:pt x="2443163" y="2033588"/>
                </a:lnTo>
                <a:lnTo>
                  <a:pt x="1814513" y="2657475"/>
                </a:lnTo>
                <a:lnTo>
                  <a:pt x="95250" y="2657475"/>
                </a:lnTo>
                <a:lnTo>
                  <a:pt x="719138" y="2033588"/>
                </a:lnTo>
                <a:lnTo>
                  <a:pt x="0" y="1328738"/>
                </a:lnTo>
                <a:lnTo>
                  <a:pt x="709613" y="609600"/>
                </a:lnTo>
                <a:lnTo>
                  <a:pt x="90488" y="0"/>
                </a:lnTo>
                <a:close/>
              </a:path>
            </a:pathLst>
          </a:custGeom>
          <a:solidFill>
            <a:schemeClr val="bg1"/>
          </a:solidFill>
          <a:ln w="76200">
            <a:solidFill>
              <a:srgbClr val="E6BD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1">
                  <a:lumMod val="75000"/>
                  <a:lumOff val="25000"/>
                </a:schemeClr>
              </a:solidFill>
              <a:latin typeface="Garamond" panose="02020404030301010803" pitchFamily="18" charset="0"/>
            </a:endParaRPr>
          </a:p>
        </p:txBody>
      </p:sp>
      <p:sp>
        <p:nvSpPr>
          <p:cNvPr id="120" name="Freeform 119"/>
          <p:cNvSpPr/>
          <p:nvPr/>
        </p:nvSpPr>
        <p:spPr>
          <a:xfrm>
            <a:off x="6547124" y="23935498"/>
            <a:ext cx="2510114" cy="2644627"/>
          </a:xfrm>
          <a:custGeom>
            <a:avLst/>
            <a:gdLst>
              <a:gd name="connsiteX0" fmla="*/ 109538 w 2443163"/>
              <a:gd name="connsiteY0" fmla="*/ 0 h 2657475"/>
              <a:gd name="connsiteX1" fmla="*/ 1828800 w 2443163"/>
              <a:gd name="connsiteY1" fmla="*/ 4763 h 2657475"/>
              <a:gd name="connsiteX2" fmla="*/ 2438400 w 2443163"/>
              <a:gd name="connsiteY2" fmla="*/ 609600 h 2657475"/>
              <a:gd name="connsiteX3" fmla="*/ 1738313 w 2443163"/>
              <a:gd name="connsiteY3" fmla="*/ 1319213 h 2657475"/>
              <a:gd name="connsiteX4" fmla="*/ 2443163 w 2443163"/>
              <a:gd name="connsiteY4" fmla="*/ 2033588 h 2657475"/>
              <a:gd name="connsiteX5" fmla="*/ 1814513 w 2443163"/>
              <a:gd name="connsiteY5" fmla="*/ 2657475 h 2657475"/>
              <a:gd name="connsiteX6" fmla="*/ 95250 w 2443163"/>
              <a:gd name="connsiteY6" fmla="*/ 2657475 h 2657475"/>
              <a:gd name="connsiteX7" fmla="*/ 719138 w 2443163"/>
              <a:gd name="connsiteY7" fmla="*/ 2033588 h 2657475"/>
              <a:gd name="connsiteX8" fmla="*/ 0 w 2443163"/>
              <a:gd name="connsiteY8" fmla="*/ 1328738 h 2657475"/>
              <a:gd name="connsiteX9" fmla="*/ 709613 w 2443163"/>
              <a:gd name="connsiteY9" fmla="*/ 609600 h 2657475"/>
              <a:gd name="connsiteX10" fmla="*/ 109538 w 2443163"/>
              <a:gd name="connsiteY10" fmla="*/ 0 h 2657475"/>
              <a:gd name="connsiteX0" fmla="*/ 109538 w 2443163"/>
              <a:gd name="connsiteY0" fmla="*/ 0 h 2657475"/>
              <a:gd name="connsiteX1" fmla="*/ 1828800 w 2443163"/>
              <a:gd name="connsiteY1" fmla="*/ 4763 h 2657475"/>
              <a:gd name="connsiteX2" fmla="*/ 2438400 w 2443163"/>
              <a:gd name="connsiteY2" fmla="*/ 609600 h 2657475"/>
              <a:gd name="connsiteX3" fmla="*/ 1738313 w 2443163"/>
              <a:gd name="connsiteY3" fmla="*/ 1319213 h 2657475"/>
              <a:gd name="connsiteX4" fmla="*/ 2443163 w 2443163"/>
              <a:gd name="connsiteY4" fmla="*/ 2033588 h 2657475"/>
              <a:gd name="connsiteX5" fmla="*/ 1814513 w 2443163"/>
              <a:gd name="connsiteY5" fmla="*/ 2657475 h 2657475"/>
              <a:gd name="connsiteX6" fmla="*/ 95250 w 2443163"/>
              <a:gd name="connsiteY6" fmla="*/ 2657475 h 2657475"/>
              <a:gd name="connsiteX7" fmla="*/ 719138 w 2443163"/>
              <a:gd name="connsiteY7" fmla="*/ 2033588 h 2657475"/>
              <a:gd name="connsiteX8" fmla="*/ 0 w 2443163"/>
              <a:gd name="connsiteY8" fmla="*/ 1328738 h 2657475"/>
              <a:gd name="connsiteX9" fmla="*/ 672529 w 2443163"/>
              <a:gd name="connsiteY9" fmla="*/ 609600 h 2657475"/>
              <a:gd name="connsiteX10" fmla="*/ 109538 w 2443163"/>
              <a:gd name="connsiteY10" fmla="*/ 0 h 2657475"/>
              <a:gd name="connsiteX0" fmla="*/ 109538 w 2443163"/>
              <a:gd name="connsiteY0" fmla="*/ 0 h 2657475"/>
              <a:gd name="connsiteX1" fmla="*/ 1828800 w 2443163"/>
              <a:gd name="connsiteY1" fmla="*/ 4763 h 2657475"/>
              <a:gd name="connsiteX2" fmla="*/ 2438400 w 2443163"/>
              <a:gd name="connsiteY2" fmla="*/ 609600 h 2657475"/>
              <a:gd name="connsiteX3" fmla="*/ 1738313 w 2443163"/>
              <a:gd name="connsiteY3" fmla="*/ 1319213 h 2657475"/>
              <a:gd name="connsiteX4" fmla="*/ 2443163 w 2443163"/>
              <a:gd name="connsiteY4" fmla="*/ 2033588 h 2657475"/>
              <a:gd name="connsiteX5" fmla="*/ 1814513 w 2443163"/>
              <a:gd name="connsiteY5" fmla="*/ 2657475 h 2657475"/>
              <a:gd name="connsiteX6" fmla="*/ 95250 w 2443163"/>
              <a:gd name="connsiteY6" fmla="*/ 2657475 h 2657475"/>
              <a:gd name="connsiteX7" fmla="*/ 644971 w 2443163"/>
              <a:gd name="connsiteY7" fmla="*/ 2018274 h 2657475"/>
              <a:gd name="connsiteX8" fmla="*/ 0 w 2443163"/>
              <a:gd name="connsiteY8" fmla="*/ 1328738 h 2657475"/>
              <a:gd name="connsiteX9" fmla="*/ 672529 w 2443163"/>
              <a:gd name="connsiteY9" fmla="*/ 609600 h 2657475"/>
              <a:gd name="connsiteX10" fmla="*/ 109538 w 2443163"/>
              <a:gd name="connsiteY10" fmla="*/ 0 h 2657475"/>
              <a:gd name="connsiteX0" fmla="*/ 109538 w 2443163"/>
              <a:gd name="connsiteY0" fmla="*/ 0 h 2657475"/>
              <a:gd name="connsiteX1" fmla="*/ 1828800 w 2443163"/>
              <a:gd name="connsiteY1" fmla="*/ 4763 h 2657475"/>
              <a:gd name="connsiteX2" fmla="*/ 2438400 w 2443163"/>
              <a:gd name="connsiteY2" fmla="*/ 609600 h 2657475"/>
              <a:gd name="connsiteX3" fmla="*/ 1738313 w 2443163"/>
              <a:gd name="connsiteY3" fmla="*/ 1319213 h 2657475"/>
              <a:gd name="connsiteX4" fmla="*/ 2443163 w 2443163"/>
              <a:gd name="connsiteY4" fmla="*/ 2033588 h 2657475"/>
              <a:gd name="connsiteX5" fmla="*/ 1814513 w 2443163"/>
              <a:gd name="connsiteY5" fmla="*/ 2657475 h 2657475"/>
              <a:gd name="connsiteX6" fmla="*/ 95250 w 2443163"/>
              <a:gd name="connsiteY6" fmla="*/ 2657475 h 2657475"/>
              <a:gd name="connsiteX7" fmla="*/ 711721 w 2443163"/>
              <a:gd name="connsiteY7" fmla="*/ 2025931 h 2657475"/>
              <a:gd name="connsiteX8" fmla="*/ 0 w 2443163"/>
              <a:gd name="connsiteY8" fmla="*/ 1328738 h 2657475"/>
              <a:gd name="connsiteX9" fmla="*/ 672529 w 2443163"/>
              <a:gd name="connsiteY9" fmla="*/ 609600 h 2657475"/>
              <a:gd name="connsiteX10" fmla="*/ 109538 w 2443163"/>
              <a:gd name="connsiteY10" fmla="*/ 0 h 2657475"/>
              <a:gd name="connsiteX0" fmla="*/ 109538 w 2443163"/>
              <a:gd name="connsiteY0" fmla="*/ 0 h 2657475"/>
              <a:gd name="connsiteX1" fmla="*/ 1856612 w 2443163"/>
              <a:gd name="connsiteY1" fmla="*/ 4763 h 2657475"/>
              <a:gd name="connsiteX2" fmla="*/ 2438400 w 2443163"/>
              <a:gd name="connsiteY2" fmla="*/ 609600 h 2657475"/>
              <a:gd name="connsiteX3" fmla="*/ 1738313 w 2443163"/>
              <a:gd name="connsiteY3" fmla="*/ 1319213 h 2657475"/>
              <a:gd name="connsiteX4" fmla="*/ 2443163 w 2443163"/>
              <a:gd name="connsiteY4" fmla="*/ 2033588 h 2657475"/>
              <a:gd name="connsiteX5" fmla="*/ 1814513 w 2443163"/>
              <a:gd name="connsiteY5" fmla="*/ 2657475 h 2657475"/>
              <a:gd name="connsiteX6" fmla="*/ 95250 w 2443163"/>
              <a:gd name="connsiteY6" fmla="*/ 2657475 h 2657475"/>
              <a:gd name="connsiteX7" fmla="*/ 711721 w 2443163"/>
              <a:gd name="connsiteY7" fmla="*/ 2025931 h 2657475"/>
              <a:gd name="connsiteX8" fmla="*/ 0 w 2443163"/>
              <a:gd name="connsiteY8" fmla="*/ 1328738 h 2657475"/>
              <a:gd name="connsiteX9" fmla="*/ 672529 w 2443163"/>
              <a:gd name="connsiteY9" fmla="*/ 609600 h 2657475"/>
              <a:gd name="connsiteX10" fmla="*/ 109538 w 2443163"/>
              <a:gd name="connsiteY10" fmla="*/ 0 h 2657475"/>
              <a:gd name="connsiteX0" fmla="*/ 109538 w 2443163"/>
              <a:gd name="connsiteY0" fmla="*/ 0 h 2657475"/>
              <a:gd name="connsiteX1" fmla="*/ 1856612 w 2443163"/>
              <a:gd name="connsiteY1" fmla="*/ 4763 h 2657475"/>
              <a:gd name="connsiteX2" fmla="*/ 2438400 w 2443163"/>
              <a:gd name="connsiteY2" fmla="*/ 609600 h 2657475"/>
              <a:gd name="connsiteX3" fmla="*/ 1747584 w 2443163"/>
              <a:gd name="connsiteY3" fmla="*/ 1323998 h 2657475"/>
              <a:gd name="connsiteX4" fmla="*/ 2443163 w 2443163"/>
              <a:gd name="connsiteY4" fmla="*/ 2033588 h 2657475"/>
              <a:gd name="connsiteX5" fmla="*/ 1814513 w 2443163"/>
              <a:gd name="connsiteY5" fmla="*/ 2657475 h 2657475"/>
              <a:gd name="connsiteX6" fmla="*/ 95250 w 2443163"/>
              <a:gd name="connsiteY6" fmla="*/ 2657475 h 2657475"/>
              <a:gd name="connsiteX7" fmla="*/ 711721 w 2443163"/>
              <a:gd name="connsiteY7" fmla="*/ 2025931 h 2657475"/>
              <a:gd name="connsiteX8" fmla="*/ 0 w 2443163"/>
              <a:gd name="connsiteY8" fmla="*/ 1328738 h 2657475"/>
              <a:gd name="connsiteX9" fmla="*/ 672529 w 2443163"/>
              <a:gd name="connsiteY9" fmla="*/ 609600 h 2657475"/>
              <a:gd name="connsiteX10" fmla="*/ 109538 w 2443163"/>
              <a:gd name="connsiteY10" fmla="*/ 0 h 2657475"/>
              <a:gd name="connsiteX0" fmla="*/ 109538 w 2443163"/>
              <a:gd name="connsiteY0" fmla="*/ 0 h 2657475"/>
              <a:gd name="connsiteX1" fmla="*/ 1856612 w 2443163"/>
              <a:gd name="connsiteY1" fmla="*/ 4763 h 2657475"/>
              <a:gd name="connsiteX2" fmla="*/ 2438400 w 2443163"/>
              <a:gd name="connsiteY2" fmla="*/ 609600 h 2657475"/>
              <a:gd name="connsiteX3" fmla="*/ 1747584 w 2443163"/>
              <a:gd name="connsiteY3" fmla="*/ 1323998 h 2657475"/>
              <a:gd name="connsiteX4" fmla="*/ 2443163 w 2443163"/>
              <a:gd name="connsiteY4" fmla="*/ 2033588 h 2657475"/>
              <a:gd name="connsiteX5" fmla="*/ 1851597 w 2443163"/>
              <a:gd name="connsiteY5" fmla="*/ 2657475 h 2657475"/>
              <a:gd name="connsiteX6" fmla="*/ 95250 w 2443163"/>
              <a:gd name="connsiteY6" fmla="*/ 2657475 h 2657475"/>
              <a:gd name="connsiteX7" fmla="*/ 711721 w 2443163"/>
              <a:gd name="connsiteY7" fmla="*/ 2025931 h 2657475"/>
              <a:gd name="connsiteX8" fmla="*/ 0 w 2443163"/>
              <a:gd name="connsiteY8" fmla="*/ 1328738 h 2657475"/>
              <a:gd name="connsiteX9" fmla="*/ 672529 w 2443163"/>
              <a:gd name="connsiteY9" fmla="*/ 609600 h 2657475"/>
              <a:gd name="connsiteX10" fmla="*/ 109538 w 2443163"/>
              <a:gd name="connsiteY10" fmla="*/ 0 h 2657475"/>
              <a:gd name="connsiteX0" fmla="*/ 109538 w 2443163"/>
              <a:gd name="connsiteY0" fmla="*/ 0 h 2657475"/>
              <a:gd name="connsiteX1" fmla="*/ 1856612 w 2443163"/>
              <a:gd name="connsiteY1" fmla="*/ 4763 h 2657475"/>
              <a:gd name="connsiteX2" fmla="*/ 2438400 w 2443163"/>
              <a:gd name="connsiteY2" fmla="*/ 609600 h 2657475"/>
              <a:gd name="connsiteX3" fmla="*/ 1747584 w 2443163"/>
              <a:gd name="connsiteY3" fmla="*/ 1323998 h 2657475"/>
              <a:gd name="connsiteX4" fmla="*/ 2443163 w 2443163"/>
              <a:gd name="connsiteY4" fmla="*/ 2033588 h 2657475"/>
              <a:gd name="connsiteX5" fmla="*/ 1842326 w 2443163"/>
              <a:gd name="connsiteY5" fmla="*/ 2657475 h 2657475"/>
              <a:gd name="connsiteX6" fmla="*/ 95250 w 2443163"/>
              <a:gd name="connsiteY6" fmla="*/ 2657475 h 2657475"/>
              <a:gd name="connsiteX7" fmla="*/ 711721 w 2443163"/>
              <a:gd name="connsiteY7" fmla="*/ 2025931 h 2657475"/>
              <a:gd name="connsiteX8" fmla="*/ 0 w 2443163"/>
              <a:gd name="connsiteY8" fmla="*/ 1328738 h 2657475"/>
              <a:gd name="connsiteX9" fmla="*/ 672529 w 2443163"/>
              <a:gd name="connsiteY9" fmla="*/ 609600 h 2657475"/>
              <a:gd name="connsiteX10" fmla="*/ 109538 w 2443163"/>
              <a:gd name="connsiteY10" fmla="*/ 0 h 265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3163" h="2657475">
                <a:moveTo>
                  <a:pt x="109538" y="0"/>
                </a:moveTo>
                <a:lnTo>
                  <a:pt x="1856612" y="4763"/>
                </a:lnTo>
                <a:lnTo>
                  <a:pt x="2438400" y="609600"/>
                </a:lnTo>
                <a:lnTo>
                  <a:pt x="1747584" y="1323998"/>
                </a:lnTo>
                <a:lnTo>
                  <a:pt x="2443163" y="2033588"/>
                </a:lnTo>
                <a:lnTo>
                  <a:pt x="1842326" y="2657475"/>
                </a:lnTo>
                <a:lnTo>
                  <a:pt x="95250" y="2657475"/>
                </a:lnTo>
                <a:lnTo>
                  <a:pt x="711721" y="2025931"/>
                </a:lnTo>
                <a:lnTo>
                  <a:pt x="0" y="1328738"/>
                </a:lnTo>
                <a:lnTo>
                  <a:pt x="672529" y="609600"/>
                </a:lnTo>
                <a:lnTo>
                  <a:pt x="109538" y="0"/>
                </a:lnTo>
                <a:close/>
              </a:path>
            </a:pathLst>
          </a:custGeom>
          <a:solidFill>
            <a:schemeClr val="bg1"/>
          </a:solidFill>
          <a:ln w="76200">
            <a:solidFill>
              <a:srgbClr val="E6BD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1">
                  <a:lumMod val="75000"/>
                  <a:lumOff val="25000"/>
                </a:schemeClr>
              </a:solidFill>
              <a:latin typeface="Garamond" panose="02020404030301010803" pitchFamily="18" charset="0"/>
            </a:endParaRPr>
          </a:p>
        </p:txBody>
      </p:sp>
      <p:sp>
        <p:nvSpPr>
          <p:cNvPr id="122" name="Chevron 121"/>
          <p:cNvSpPr/>
          <p:nvPr/>
        </p:nvSpPr>
        <p:spPr>
          <a:xfrm>
            <a:off x="1722209" y="26924365"/>
            <a:ext cx="3466114" cy="1228884"/>
          </a:xfrm>
          <a:prstGeom prst="chevron">
            <a:avLst/>
          </a:prstGeom>
          <a:solidFill>
            <a:schemeClr val="bg1"/>
          </a:solidFill>
          <a:ln w="76200">
            <a:solidFill>
              <a:srgbClr val="E6BD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lumMod val="75000"/>
                    <a:lumOff val="25000"/>
                  </a:schemeClr>
                </a:solidFill>
                <a:latin typeface="Garamond" panose="02020404030301010803" pitchFamily="18" charset="0"/>
              </a:rPr>
              <a:t>NASA FIRMS</a:t>
            </a:r>
            <a:endParaRPr lang="en-US" sz="2400" b="1" dirty="0">
              <a:solidFill>
                <a:schemeClr val="tx1">
                  <a:lumMod val="75000"/>
                  <a:lumOff val="25000"/>
                </a:schemeClr>
              </a:solidFill>
              <a:latin typeface="Garamond" panose="02020404030301010803" pitchFamily="18" charset="0"/>
            </a:endParaRPr>
          </a:p>
        </p:txBody>
      </p:sp>
      <p:sp>
        <p:nvSpPr>
          <p:cNvPr id="123" name="Chevron 122"/>
          <p:cNvSpPr/>
          <p:nvPr/>
        </p:nvSpPr>
        <p:spPr>
          <a:xfrm>
            <a:off x="1722209" y="28350202"/>
            <a:ext cx="3484520" cy="1228884"/>
          </a:xfrm>
          <a:prstGeom prst="chevron">
            <a:avLst/>
          </a:prstGeom>
          <a:solidFill>
            <a:schemeClr val="bg1"/>
          </a:solidFill>
          <a:ln w="76200">
            <a:solidFill>
              <a:srgbClr val="E6BD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solidFill>
                  <a:schemeClr val="tx1">
                    <a:lumMod val="75000"/>
                    <a:lumOff val="25000"/>
                  </a:schemeClr>
                </a:solidFill>
                <a:latin typeface="Garamond" panose="02020404030301010803" pitchFamily="18" charset="0"/>
              </a:rPr>
              <a:t>In situ </a:t>
            </a:r>
          </a:p>
          <a:p>
            <a:pPr algn="ctr"/>
            <a:r>
              <a:rPr lang="en-US" sz="2400" b="1" dirty="0" smtClean="0">
                <a:solidFill>
                  <a:schemeClr val="tx1">
                    <a:lumMod val="75000"/>
                    <a:lumOff val="25000"/>
                  </a:schemeClr>
                </a:solidFill>
                <a:latin typeface="Garamond" panose="02020404030301010803" pitchFamily="18" charset="0"/>
              </a:rPr>
              <a:t>Health Data</a:t>
            </a:r>
            <a:endParaRPr lang="en-US" sz="2400" b="1" dirty="0">
              <a:solidFill>
                <a:schemeClr val="tx1">
                  <a:lumMod val="75000"/>
                  <a:lumOff val="25000"/>
                </a:schemeClr>
              </a:solidFill>
              <a:latin typeface="Garamond" panose="02020404030301010803" pitchFamily="18" charset="0"/>
            </a:endParaRPr>
          </a:p>
        </p:txBody>
      </p:sp>
      <p:sp>
        <p:nvSpPr>
          <p:cNvPr id="124" name="Chevron 123"/>
          <p:cNvSpPr/>
          <p:nvPr/>
        </p:nvSpPr>
        <p:spPr>
          <a:xfrm>
            <a:off x="8678422" y="26923749"/>
            <a:ext cx="3621488" cy="1228884"/>
          </a:xfrm>
          <a:prstGeom prst="chevron">
            <a:avLst/>
          </a:prstGeom>
          <a:solidFill>
            <a:schemeClr val="bg1"/>
          </a:solidFill>
          <a:ln w="76200">
            <a:solidFill>
              <a:srgbClr val="E6BD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lumMod val="75000"/>
                    <a:lumOff val="25000"/>
                  </a:schemeClr>
                </a:solidFill>
                <a:latin typeface="Garamond" panose="02020404030301010803" pitchFamily="18" charset="0"/>
              </a:rPr>
              <a:t>Monthly Fire Baseline Maps</a:t>
            </a:r>
            <a:endParaRPr lang="en-US" sz="2400" b="1" dirty="0">
              <a:solidFill>
                <a:schemeClr val="tx1">
                  <a:lumMod val="75000"/>
                  <a:lumOff val="25000"/>
                </a:schemeClr>
              </a:solidFill>
              <a:latin typeface="Garamond" panose="02020404030301010803" pitchFamily="18" charset="0"/>
            </a:endParaRPr>
          </a:p>
        </p:txBody>
      </p:sp>
      <p:sp>
        <p:nvSpPr>
          <p:cNvPr id="125" name="Chevron 124"/>
          <p:cNvSpPr/>
          <p:nvPr/>
        </p:nvSpPr>
        <p:spPr>
          <a:xfrm>
            <a:off x="8678422" y="28336625"/>
            <a:ext cx="3621488" cy="1240643"/>
          </a:xfrm>
          <a:prstGeom prst="chevron">
            <a:avLst/>
          </a:prstGeom>
          <a:solidFill>
            <a:schemeClr val="bg1"/>
          </a:solidFill>
          <a:ln w="76200">
            <a:solidFill>
              <a:srgbClr val="E6BD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lumMod val="75000"/>
                    <a:lumOff val="25000"/>
                  </a:schemeClr>
                </a:solidFill>
                <a:latin typeface="Garamond" panose="02020404030301010803" pitchFamily="18" charset="0"/>
              </a:rPr>
              <a:t>Annual Health Baseline Maps</a:t>
            </a:r>
            <a:endParaRPr lang="en-US" sz="2400" b="1" dirty="0">
              <a:solidFill>
                <a:schemeClr val="tx1">
                  <a:lumMod val="75000"/>
                  <a:lumOff val="25000"/>
                </a:schemeClr>
              </a:solidFill>
              <a:latin typeface="Garamond" panose="02020404030301010803" pitchFamily="18" charset="0"/>
            </a:endParaRPr>
          </a:p>
        </p:txBody>
      </p:sp>
      <p:sp>
        <p:nvSpPr>
          <p:cNvPr id="126" name="TextBox 125"/>
          <p:cNvSpPr txBox="1"/>
          <p:nvPr/>
        </p:nvSpPr>
        <p:spPr>
          <a:xfrm rot="16200000">
            <a:off x="-283507" y="28000790"/>
            <a:ext cx="3087638" cy="492443"/>
          </a:xfrm>
          <a:prstGeom prst="rect">
            <a:avLst/>
          </a:prstGeom>
          <a:noFill/>
          <a:ln>
            <a:noFill/>
          </a:ln>
        </p:spPr>
        <p:txBody>
          <a:bodyPr wrap="square" rtlCol="0">
            <a:spAutoFit/>
          </a:bodyPr>
          <a:lstStyle/>
          <a:p>
            <a:pPr algn="ctr"/>
            <a:r>
              <a:rPr lang="en-US" sz="2500" b="1" dirty="0" smtClean="0">
                <a:solidFill>
                  <a:schemeClr val="tx1">
                    <a:lumMod val="75000"/>
                    <a:lumOff val="25000"/>
                  </a:schemeClr>
                </a:solidFill>
                <a:latin typeface="Garamond" panose="02020404030301010803" pitchFamily="18" charset="0"/>
              </a:rPr>
              <a:t>Fire &amp; Health Data</a:t>
            </a:r>
            <a:endParaRPr lang="en-US" sz="2500" b="1" dirty="0">
              <a:solidFill>
                <a:schemeClr val="tx1">
                  <a:lumMod val="75000"/>
                  <a:lumOff val="25000"/>
                </a:schemeClr>
              </a:solidFill>
              <a:latin typeface="Garamond" panose="02020404030301010803" pitchFamily="18" charset="0"/>
            </a:endParaRPr>
          </a:p>
        </p:txBody>
      </p:sp>
      <p:sp>
        <p:nvSpPr>
          <p:cNvPr id="127" name="Freeform 126"/>
          <p:cNvSpPr/>
          <p:nvPr/>
        </p:nvSpPr>
        <p:spPr>
          <a:xfrm>
            <a:off x="4703788" y="26918275"/>
            <a:ext cx="2447926" cy="2657475"/>
          </a:xfrm>
          <a:custGeom>
            <a:avLst/>
            <a:gdLst>
              <a:gd name="connsiteX0" fmla="*/ 109538 w 2443163"/>
              <a:gd name="connsiteY0" fmla="*/ 0 h 2657475"/>
              <a:gd name="connsiteX1" fmla="*/ 1828800 w 2443163"/>
              <a:gd name="connsiteY1" fmla="*/ 4763 h 2657475"/>
              <a:gd name="connsiteX2" fmla="*/ 2438400 w 2443163"/>
              <a:gd name="connsiteY2" fmla="*/ 609600 h 2657475"/>
              <a:gd name="connsiteX3" fmla="*/ 1738313 w 2443163"/>
              <a:gd name="connsiteY3" fmla="*/ 1319213 h 2657475"/>
              <a:gd name="connsiteX4" fmla="*/ 2443163 w 2443163"/>
              <a:gd name="connsiteY4" fmla="*/ 2033588 h 2657475"/>
              <a:gd name="connsiteX5" fmla="*/ 1814513 w 2443163"/>
              <a:gd name="connsiteY5" fmla="*/ 2657475 h 2657475"/>
              <a:gd name="connsiteX6" fmla="*/ 95250 w 2443163"/>
              <a:gd name="connsiteY6" fmla="*/ 2657475 h 2657475"/>
              <a:gd name="connsiteX7" fmla="*/ 719138 w 2443163"/>
              <a:gd name="connsiteY7" fmla="*/ 2033588 h 2657475"/>
              <a:gd name="connsiteX8" fmla="*/ 0 w 2443163"/>
              <a:gd name="connsiteY8" fmla="*/ 1328738 h 2657475"/>
              <a:gd name="connsiteX9" fmla="*/ 709613 w 2443163"/>
              <a:gd name="connsiteY9" fmla="*/ 609600 h 2657475"/>
              <a:gd name="connsiteX10" fmla="*/ 109538 w 2443163"/>
              <a:gd name="connsiteY10" fmla="*/ 0 h 2657475"/>
              <a:gd name="connsiteX0" fmla="*/ 76201 w 2443163"/>
              <a:gd name="connsiteY0" fmla="*/ 0 h 2657475"/>
              <a:gd name="connsiteX1" fmla="*/ 1828800 w 2443163"/>
              <a:gd name="connsiteY1" fmla="*/ 4763 h 2657475"/>
              <a:gd name="connsiteX2" fmla="*/ 2438400 w 2443163"/>
              <a:gd name="connsiteY2" fmla="*/ 609600 h 2657475"/>
              <a:gd name="connsiteX3" fmla="*/ 1738313 w 2443163"/>
              <a:gd name="connsiteY3" fmla="*/ 1319213 h 2657475"/>
              <a:gd name="connsiteX4" fmla="*/ 2443163 w 2443163"/>
              <a:gd name="connsiteY4" fmla="*/ 2033588 h 2657475"/>
              <a:gd name="connsiteX5" fmla="*/ 1814513 w 2443163"/>
              <a:gd name="connsiteY5" fmla="*/ 2657475 h 2657475"/>
              <a:gd name="connsiteX6" fmla="*/ 95250 w 2443163"/>
              <a:gd name="connsiteY6" fmla="*/ 2657475 h 2657475"/>
              <a:gd name="connsiteX7" fmla="*/ 719138 w 2443163"/>
              <a:gd name="connsiteY7" fmla="*/ 2033588 h 2657475"/>
              <a:gd name="connsiteX8" fmla="*/ 0 w 2443163"/>
              <a:gd name="connsiteY8" fmla="*/ 1328738 h 2657475"/>
              <a:gd name="connsiteX9" fmla="*/ 709613 w 2443163"/>
              <a:gd name="connsiteY9" fmla="*/ 609600 h 2657475"/>
              <a:gd name="connsiteX10" fmla="*/ 76201 w 2443163"/>
              <a:gd name="connsiteY10" fmla="*/ 0 h 2657475"/>
              <a:gd name="connsiteX0" fmla="*/ 80964 w 2447926"/>
              <a:gd name="connsiteY0" fmla="*/ 0 h 2657475"/>
              <a:gd name="connsiteX1" fmla="*/ 1833563 w 2447926"/>
              <a:gd name="connsiteY1" fmla="*/ 4763 h 2657475"/>
              <a:gd name="connsiteX2" fmla="*/ 2443163 w 2447926"/>
              <a:gd name="connsiteY2" fmla="*/ 609600 h 2657475"/>
              <a:gd name="connsiteX3" fmla="*/ 1743076 w 2447926"/>
              <a:gd name="connsiteY3" fmla="*/ 1319213 h 2657475"/>
              <a:gd name="connsiteX4" fmla="*/ 2447926 w 2447926"/>
              <a:gd name="connsiteY4" fmla="*/ 2033588 h 2657475"/>
              <a:gd name="connsiteX5" fmla="*/ 1819276 w 2447926"/>
              <a:gd name="connsiteY5" fmla="*/ 2657475 h 2657475"/>
              <a:gd name="connsiteX6" fmla="*/ 100013 w 2447926"/>
              <a:gd name="connsiteY6" fmla="*/ 2657475 h 2657475"/>
              <a:gd name="connsiteX7" fmla="*/ 723901 w 2447926"/>
              <a:gd name="connsiteY7" fmla="*/ 2033588 h 2657475"/>
              <a:gd name="connsiteX8" fmla="*/ 0 w 2447926"/>
              <a:gd name="connsiteY8" fmla="*/ 1328738 h 2657475"/>
              <a:gd name="connsiteX9" fmla="*/ 714376 w 2447926"/>
              <a:gd name="connsiteY9" fmla="*/ 609600 h 2657475"/>
              <a:gd name="connsiteX10" fmla="*/ 80964 w 2447926"/>
              <a:gd name="connsiteY10" fmla="*/ 0 h 2657475"/>
              <a:gd name="connsiteX0" fmla="*/ 80964 w 2447926"/>
              <a:gd name="connsiteY0" fmla="*/ 0 h 2657475"/>
              <a:gd name="connsiteX1" fmla="*/ 1833563 w 2447926"/>
              <a:gd name="connsiteY1" fmla="*/ 4763 h 2657475"/>
              <a:gd name="connsiteX2" fmla="*/ 2443163 w 2447926"/>
              <a:gd name="connsiteY2" fmla="*/ 609600 h 2657475"/>
              <a:gd name="connsiteX3" fmla="*/ 1743076 w 2447926"/>
              <a:gd name="connsiteY3" fmla="*/ 1319213 h 2657475"/>
              <a:gd name="connsiteX4" fmla="*/ 2447926 w 2447926"/>
              <a:gd name="connsiteY4" fmla="*/ 2033588 h 2657475"/>
              <a:gd name="connsiteX5" fmla="*/ 1819276 w 2447926"/>
              <a:gd name="connsiteY5" fmla="*/ 2657475 h 2657475"/>
              <a:gd name="connsiteX6" fmla="*/ 85726 w 2447926"/>
              <a:gd name="connsiteY6" fmla="*/ 2657475 h 2657475"/>
              <a:gd name="connsiteX7" fmla="*/ 723901 w 2447926"/>
              <a:gd name="connsiteY7" fmla="*/ 2033588 h 2657475"/>
              <a:gd name="connsiteX8" fmla="*/ 0 w 2447926"/>
              <a:gd name="connsiteY8" fmla="*/ 1328738 h 2657475"/>
              <a:gd name="connsiteX9" fmla="*/ 714376 w 2447926"/>
              <a:gd name="connsiteY9" fmla="*/ 609600 h 2657475"/>
              <a:gd name="connsiteX10" fmla="*/ 80964 w 2447926"/>
              <a:gd name="connsiteY10" fmla="*/ 0 h 265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7926" h="2657475">
                <a:moveTo>
                  <a:pt x="80964" y="0"/>
                </a:moveTo>
                <a:lnTo>
                  <a:pt x="1833563" y="4763"/>
                </a:lnTo>
                <a:lnTo>
                  <a:pt x="2443163" y="609600"/>
                </a:lnTo>
                <a:lnTo>
                  <a:pt x="1743076" y="1319213"/>
                </a:lnTo>
                <a:lnTo>
                  <a:pt x="2447926" y="2033588"/>
                </a:lnTo>
                <a:lnTo>
                  <a:pt x="1819276" y="2657475"/>
                </a:lnTo>
                <a:lnTo>
                  <a:pt x="85726" y="2657475"/>
                </a:lnTo>
                <a:lnTo>
                  <a:pt x="723901" y="2033588"/>
                </a:lnTo>
                <a:lnTo>
                  <a:pt x="0" y="1328738"/>
                </a:lnTo>
                <a:lnTo>
                  <a:pt x="714376" y="609600"/>
                </a:lnTo>
                <a:lnTo>
                  <a:pt x="80964" y="0"/>
                </a:lnTo>
                <a:close/>
              </a:path>
            </a:pathLst>
          </a:custGeom>
          <a:solidFill>
            <a:schemeClr val="bg1"/>
          </a:solidFill>
          <a:ln w="76200">
            <a:solidFill>
              <a:srgbClr val="E6BD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1">
                  <a:lumMod val="75000"/>
                  <a:lumOff val="25000"/>
                </a:schemeClr>
              </a:solidFill>
              <a:latin typeface="Garamond" panose="02020404030301010803" pitchFamily="18" charset="0"/>
            </a:endParaRPr>
          </a:p>
        </p:txBody>
      </p:sp>
      <p:sp>
        <p:nvSpPr>
          <p:cNvPr id="128" name="Freeform 127"/>
          <p:cNvSpPr/>
          <p:nvPr/>
        </p:nvSpPr>
        <p:spPr>
          <a:xfrm>
            <a:off x="6634855" y="26918275"/>
            <a:ext cx="2466434" cy="2657475"/>
          </a:xfrm>
          <a:custGeom>
            <a:avLst/>
            <a:gdLst>
              <a:gd name="connsiteX0" fmla="*/ 109538 w 2443163"/>
              <a:gd name="connsiteY0" fmla="*/ 0 h 2657475"/>
              <a:gd name="connsiteX1" fmla="*/ 1828800 w 2443163"/>
              <a:gd name="connsiteY1" fmla="*/ 4763 h 2657475"/>
              <a:gd name="connsiteX2" fmla="*/ 2438400 w 2443163"/>
              <a:gd name="connsiteY2" fmla="*/ 609600 h 2657475"/>
              <a:gd name="connsiteX3" fmla="*/ 1738313 w 2443163"/>
              <a:gd name="connsiteY3" fmla="*/ 1319213 h 2657475"/>
              <a:gd name="connsiteX4" fmla="*/ 2443163 w 2443163"/>
              <a:gd name="connsiteY4" fmla="*/ 2033588 h 2657475"/>
              <a:gd name="connsiteX5" fmla="*/ 1814513 w 2443163"/>
              <a:gd name="connsiteY5" fmla="*/ 2657475 h 2657475"/>
              <a:gd name="connsiteX6" fmla="*/ 95250 w 2443163"/>
              <a:gd name="connsiteY6" fmla="*/ 2657475 h 2657475"/>
              <a:gd name="connsiteX7" fmla="*/ 719138 w 2443163"/>
              <a:gd name="connsiteY7" fmla="*/ 2033588 h 2657475"/>
              <a:gd name="connsiteX8" fmla="*/ 0 w 2443163"/>
              <a:gd name="connsiteY8" fmla="*/ 1328738 h 2657475"/>
              <a:gd name="connsiteX9" fmla="*/ 709613 w 2443163"/>
              <a:gd name="connsiteY9" fmla="*/ 609600 h 2657475"/>
              <a:gd name="connsiteX10" fmla="*/ 109538 w 2443163"/>
              <a:gd name="connsiteY10" fmla="*/ 0 h 2657475"/>
              <a:gd name="connsiteX0" fmla="*/ 90956 w 2424581"/>
              <a:gd name="connsiteY0" fmla="*/ 0 h 2657475"/>
              <a:gd name="connsiteX1" fmla="*/ 1810218 w 2424581"/>
              <a:gd name="connsiteY1" fmla="*/ 4763 h 2657475"/>
              <a:gd name="connsiteX2" fmla="*/ 2419818 w 2424581"/>
              <a:gd name="connsiteY2" fmla="*/ 609600 h 2657475"/>
              <a:gd name="connsiteX3" fmla="*/ 1719731 w 2424581"/>
              <a:gd name="connsiteY3" fmla="*/ 1319213 h 2657475"/>
              <a:gd name="connsiteX4" fmla="*/ 2424581 w 2424581"/>
              <a:gd name="connsiteY4" fmla="*/ 2033588 h 2657475"/>
              <a:gd name="connsiteX5" fmla="*/ 1795931 w 2424581"/>
              <a:gd name="connsiteY5" fmla="*/ 2657475 h 2657475"/>
              <a:gd name="connsiteX6" fmla="*/ 76668 w 2424581"/>
              <a:gd name="connsiteY6" fmla="*/ 2657475 h 2657475"/>
              <a:gd name="connsiteX7" fmla="*/ 700556 w 2424581"/>
              <a:gd name="connsiteY7" fmla="*/ 2033588 h 2657475"/>
              <a:gd name="connsiteX8" fmla="*/ 0 w 2424581"/>
              <a:gd name="connsiteY8" fmla="*/ 1328738 h 2657475"/>
              <a:gd name="connsiteX9" fmla="*/ 691031 w 2424581"/>
              <a:gd name="connsiteY9" fmla="*/ 609600 h 2657475"/>
              <a:gd name="connsiteX10" fmla="*/ 90956 w 2424581"/>
              <a:gd name="connsiteY10" fmla="*/ 0 h 2657475"/>
              <a:gd name="connsiteX0" fmla="*/ 90956 w 2424581"/>
              <a:gd name="connsiteY0" fmla="*/ 0 h 2657475"/>
              <a:gd name="connsiteX1" fmla="*/ 1810218 w 2424581"/>
              <a:gd name="connsiteY1" fmla="*/ 4763 h 2657475"/>
              <a:gd name="connsiteX2" fmla="*/ 2405881 w 2424581"/>
              <a:gd name="connsiteY2" fmla="*/ 609600 h 2657475"/>
              <a:gd name="connsiteX3" fmla="*/ 1719731 w 2424581"/>
              <a:gd name="connsiteY3" fmla="*/ 1319213 h 2657475"/>
              <a:gd name="connsiteX4" fmla="*/ 2424581 w 2424581"/>
              <a:gd name="connsiteY4" fmla="*/ 2033588 h 2657475"/>
              <a:gd name="connsiteX5" fmla="*/ 1795931 w 2424581"/>
              <a:gd name="connsiteY5" fmla="*/ 2657475 h 2657475"/>
              <a:gd name="connsiteX6" fmla="*/ 76668 w 2424581"/>
              <a:gd name="connsiteY6" fmla="*/ 2657475 h 2657475"/>
              <a:gd name="connsiteX7" fmla="*/ 700556 w 2424581"/>
              <a:gd name="connsiteY7" fmla="*/ 2033588 h 2657475"/>
              <a:gd name="connsiteX8" fmla="*/ 0 w 2424581"/>
              <a:gd name="connsiteY8" fmla="*/ 1328738 h 2657475"/>
              <a:gd name="connsiteX9" fmla="*/ 691031 w 2424581"/>
              <a:gd name="connsiteY9" fmla="*/ 609600 h 2657475"/>
              <a:gd name="connsiteX10" fmla="*/ 90956 w 2424581"/>
              <a:gd name="connsiteY10" fmla="*/ 0 h 2657475"/>
              <a:gd name="connsiteX0" fmla="*/ 90956 w 2405881"/>
              <a:gd name="connsiteY0" fmla="*/ 0 h 2657475"/>
              <a:gd name="connsiteX1" fmla="*/ 1810218 w 2405881"/>
              <a:gd name="connsiteY1" fmla="*/ 4763 h 2657475"/>
              <a:gd name="connsiteX2" fmla="*/ 2405881 w 2405881"/>
              <a:gd name="connsiteY2" fmla="*/ 609600 h 2657475"/>
              <a:gd name="connsiteX3" fmla="*/ 1719731 w 2405881"/>
              <a:gd name="connsiteY3" fmla="*/ 1319213 h 2657475"/>
              <a:gd name="connsiteX4" fmla="*/ 2396708 w 2405881"/>
              <a:gd name="connsiteY4" fmla="*/ 2033588 h 2657475"/>
              <a:gd name="connsiteX5" fmla="*/ 1795931 w 2405881"/>
              <a:gd name="connsiteY5" fmla="*/ 2657475 h 2657475"/>
              <a:gd name="connsiteX6" fmla="*/ 76668 w 2405881"/>
              <a:gd name="connsiteY6" fmla="*/ 2657475 h 2657475"/>
              <a:gd name="connsiteX7" fmla="*/ 700556 w 2405881"/>
              <a:gd name="connsiteY7" fmla="*/ 2033588 h 2657475"/>
              <a:gd name="connsiteX8" fmla="*/ 0 w 2405881"/>
              <a:gd name="connsiteY8" fmla="*/ 1328738 h 2657475"/>
              <a:gd name="connsiteX9" fmla="*/ 691031 w 2405881"/>
              <a:gd name="connsiteY9" fmla="*/ 609600 h 2657475"/>
              <a:gd name="connsiteX10" fmla="*/ 90956 w 2405881"/>
              <a:gd name="connsiteY10" fmla="*/ 0 h 265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05881" h="2657475">
                <a:moveTo>
                  <a:pt x="90956" y="0"/>
                </a:moveTo>
                <a:lnTo>
                  <a:pt x="1810218" y="4763"/>
                </a:lnTo>
                <a:lnTo>
                  <a:pt x="2405881" y="609600"/>
                </a:lnTo>
                <a:lnTo>
                  <a:pt x="1719731" y="1319213"/>
                </a:lnTo>
                <a:lnTo>
                  <a:pt x="2396708" y="2033588"/>
                </a:lnTo>
                <a:lnTo>
                  <a:pt x="1795931" y="2657475"/>
                </a:lnTo>
                <a:lnTo>
                  <a:pt x="76668" y="2657475"/>
                </a:lnTo>
                <a:lnTo>
                  <a:pt x="700556" y="2033588"/>
                </a:lnTo>
                <a:lnTo>
                  <a:pt x="0" y="1328738"/>
                </a:lnTo>
                <a:lnTo>
                  <a:pt x="691031" y="609600"/>
                </a:lnTo>
                <a:lnTo>
                  <a:pt x="90956" y="0"/>
                </a:lnTo>
                <a:close/>
              </a:path>
            </a:pathLst>
          </a:custGeom>
          <a:solidFill>
            <a:schemeClr val="bg1"/>
          </a:solidFill>
          <a:ln w="76200">
            <a:solidFill>
              <a:srgbClr val="E6BD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smtClean="0">
              <a:solidFill>
                <a:schemeClr val="tx1">
                  <a:lumMod val="75000"/>
                  <a:lumOff val="25000"/>
                </a:schemeClr>
              </a:solidFill>
              <a:latin typeface="Garamond" panose="02020404030301010803" pitchFamily="18" charset="0"/>
            </a:endParaRPr>
          </a:p>
        </p:txBody>
      </p:sp>
      <p:sp>
        <p:nvSpPr>
          <p:cNvPr id="81" name="Rounded Rectangle 80"/>
          <p:cNvSpPr/>
          <p:nvPr/>
        </p:nvSpPr>
        <p:spPr>
          <a:xfrm>
            <a:off x="2115866" y="20148293"/>
            <a:ext cx="2020930" cy="571494"/>
          </a:xfrm>
          <a:prstGeom prst="round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889000">
              <a:lnSpc>
                <a:spcPct val="90000"/>
              </a:lnSpc>
              <a:spcBef>
                <a:spcPct val="0"/>
              </a:spcBef>
              <a:spcAft>
                <a:spcPct val="35000"/>
              </a:spcAft>
            </a:pPr>
            <a:r>
              <a:rPr lang="en-US" sz="2500" b="1" kern="1200" dirty="0" smtClean="0">
                <a:latin typeface="Century Gothic" panose="020B0502020202020204" pitchFamily="34" charset="0"/>
              </a:rPr>
              <a:t>Data</a:t>
            </a:r>
            <a:endParaRPr lang="en-US" sz="2500" b="1" kern="1200" dirty="0">
              <a:latin typeface="Century Gothic" panose="020B0502020202020204" pitchFamily="34" charset="0"/>
            </a:endParaRPr>
          </a:p>
        </p:txBody>
      </p:sp>
      <p:sp>
        <p:nvSpPr>
          <p:cNvPr id="84" name="Rounded Rectangle 83"/>
          <p:cNvSpPr/>
          <p:nvPr/>
        </p:nvSpPr>
        <p:spPr>
          <a:xfrm>
            <a:off x="4393693" y="20148293"/>
            <a:ext cx="2205159" cy="571494"/>
          </a:xfrm>
          <a:prstGeom prst="round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89000">
              <a:lnSpc>
                <a:spcPct val="90000"/>
              </a:lnSpc>
              <a:spcBef>
                <a:spcPct val="0"/>
              </a:spcBef>
              <a:spcAft>
                <a:spcPct val="35000"/>
              </a:spcAft>
            </a:pPr>
            <a:r>
              <a:rPr lang="en-US" sz="2500" b="1" kern="1200" dirty="0" smtClean="0">
                <a:latin typeface="Century Gothic" panose="020B0502020202020204" pitchFamily="34" charset="0"/>
              </a:rPr>
              <a:t>Processing</a:t>
            </a:r>
            <a:endParaRPr lang="en-US" sz="2500" b="1" kern="1200" dirty="0">
              <a:latin typeface="Century Gothic" panose="020B0502020202020204" pitchFamily="34" charset="0"/>
            </a:endParaRPr>
          </a:p>
        </p:txBody>
      </p:sp>
      <p:sp>
        <p:nvSpPr>
          <p:cNvPr id="85" name="Rounded Rectangle 84"/>
          <p:cNvSpPr/>
          <p:nvPr/>
        </p:nvSpPr>
        <p:spPr>
          <a:xfrm>
            <a:off x="6855749" y="20148293"/>
            <a:ext cx="1796795" cy="571494"/>
          </a:xfrm>
          <a:prstGeom prst="round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889000">
              <a:spcBef>
                <a:spcPct val="0"/>
              </a:spcBef>
              <a:spcAft>
                <a:spcPct val="35000"/>
              </a:spcAft>
            </a:pPr>
            <a:r>
              <a:rPr lang="en-US" sz="2500" b="1" kern="1200" dirty="0" smtClean="0">
                <a:latin typeface="Century Gothic" panose="020B0502020202020204" pitchFamily="34" charset="0"/>
              </a:rPr>
              <a:t>Analysis</a:t>
            </a:r>
            <a:endParaRPr lang="en-US" sz="2500" b="1" kern="1200" dirty="0">
              <a:latin typeface="Century Gothic" panose="020B0502020202020204" pitchFamily="34" charset="0"/>
            </a:endParaRPr>
          </a:p>
        </p:txBody>
      </p:sp>
      <p:sp>
        <p:nvSpPr>
          <p:cNvPr id="27" name="TextBox 26"/>
          <p:cNvSpPr txBox="1"/>
          <p:nvPr/>
        </p:nvSpPr>
        <p:spPr>
          <a:xfrm>
            <a:off x="6830429" y="24938343"/>
            <a:ext cx="1771650" cy="830997"/>
          </a:xfrm>
          <a:prstGeom prst="rect">
            <a:avLst/>
          </a:prstGeom>
          <a:noFill/>
          <a:ln w="76200">
            <a:noFill/>
          </a:ln>
        </p:spPr>
        <p:txBody>
          <a:bodyPr wrap="square" rtlCol="0">
            <a:spAutoFit/>
          </a:bodyPr>
          <a:lstStyle/>
          <a:p>
            <a:pPr algn="ctr"/>
            <a:r>
              <a:rPr lang="en-US" sz="2400" b="1" dirty="0" smtClean="0">
                <a:solidFill>
                  <a:schemeClr val="tx1">
                    <a:lumMod val="75000"/>
                    <a:lumOff val="25000"/>
                  </a:schemeClr>
                </a:solidFill>
                <a:latin typeface="Garamond" panose="02020404030301010803" pitchFamily="18" charset="0"/>
              </a:rPr>
              <a:t>Excel </a:t>
            </a:r>
          </a:p>
          <a:p>
            <a:pPr algn="ctr"/>
            <a:r>
              <a:rPr lang="en-US" sz="2400" b="1" dirty="0" smtClean="0">
                <a:solidFill>
                  <a:schemeClr val="tx1">
                    <a:lumMod val="75000"/>
                    <a:lumOff val="25000"/>
                  </a:schemeClr>
                </a:solidFill>
                <a:latin typeface="Garamond" panose="02020404030301010803" pitchFamily="18" charset="0"/>
              </a:rPr>
              <a:t>&amp;</a:t>
            </a:r>
            <a:r>
              <a:rPr lang="en-US" sz="2400" b="1" dirty="0">
                <a:solidFill>
                  <a:schemeClr val="tx1">
                    <a:lumMod val="75000"/>
                    <a:lumOff val="25000"/>
                  </a:schemeClr>
                </a:solidFill>
                <a:latin typeface="Garamond" panose="02020404030301010803" pitchFamily="18" charset="0"/>
              </a:rPr>
              <a:t> </a:t>
            </a:r>
            <a:r>
              <a:rPr lang="en-US" sz="2400" b="1" dirty="0" smtClean="0">
                <a:solidFill>
                  <a:schemeClr val="tx1">
                    <a:lumMod val="75000"/>
                    <a:lumOff val="25000"/>
                  </a:schemeClr>
                </a:solidFill>
                <a:latin typeface="Garamond" panose="02020404030301010803" pitchFamily="18" charset="0"/>
              </a:rPr>
              <a:t>R</a:t>
            </a:r>
          </a:p>
        </p:txBody>
      </p:sp>
      <p:sp>
        <p:nvSpPr>
          <p:cNvPr id="89" name="TextBox 88"/>
          <p:cNvSpPr txBox="1"/>
          <p:nvPr/>
        </p:nvSpPr>
        <p:spPr>
          <a:xfrm>
            <a:off x="4755933" y="25033360"/>
            <a:ext cx="1771650" cy="461665"/>
          </a:xfrm>
          <a:prstGeom prst="rect">
            <a:avLst/>
          </a:prstGeom>
          <a:noFill/>
          <a:ln w="76200">
            <a:noFill/>
          </a:ln>
        </p:spPr>
        <p:txBody>
          <a:bodyPr wrap="square" rtlCol="0">
            <a:spAutoFit/>
          </a:bodyPr>
          <a:lstStyle/>
          <a:p>
            <a:pPr algn="ctr"/>
            <a:r>
              <a:rPr lang="en-US" sz="2400" b="1" dirty="0" smtClean="0">
                <a:solidFill>
                  <a:schemeClr val="tx1">
                    <a:lumMod val="75000"/>
                    <a:lumOff val="25000"/>
                  </a:schemeClr>
                </a:solidFill>
                <a:latin typeface="Garamond" panose="02020404030301010803" pitchFamily="18" charset="0"/>
              </a:rPr>
              <a:t>Python</a:t>
            </a:r>
          </a:p>
        </p:txBody>
      </p:sp>
      <p:sp>
        <p:nvSpPr>
          <p:cNvPr id="91" name="TextBox 90"/>
          <p:cNvSpPr txBox="1"/>
          <p:nvPr/>
        </p:nvSpPr>
        <p:spPr>
          <a:xfrm>
            <a:off x="6798650" y="21825985"/>
            <a:ext cx="1771650" cy="830997"/>
          </a:xfrm>
          <a:prstGeom prst="rect">
            <a:avLst/>
          </a:prstGeom>
          <a:noFill/>
          <a:ln w="76200">
            <a:noFill/>
          </a:ln>
        </p:spPr>
        <p:txBody>
          <a:bodyPr wrap="square" rtlCol="0">
            <a:spAutoFit/>
          </a:bodyPr>
          <a:lstStyle/>
          <a:p>
            <a:pPr algn="ctr"/>
            <a:r>
              <a:rPr lang="en-US" sz="2400" b="1" dirty="0" smtClean="0">
                <a:solidFill>
                  <a:schemeClr val="tx1">
                    <a:lumMod val="75000"/>
                    <a:lumOff val="25000"/>
                  </a:schemeClr>
                </a:solidFill>
                <a:latin typeface="Garamond" panose="02020404030301010803" pitchFamily="18" charset="0"/>
              </a:rPr>
              <a:t>Statistical Analysis</a:t>
            </a:r>
          </a:p>
        </p:txBody>
      </p:sp>
      <p:sp>
        <p:nvSpPr>
          <p:cNvPr id="92" name="TextBox 91"/>
          <p:cNvSpPr txBox="1"/>
          <p:nvPr/>
        </p:nvSpPr>
        <p:spPr>
          <a:xfrm>
            <a:off x="4877132" y="21825131"/>
            <a:ext cx="1771650" cy="1200329"/>
          </a:xfrm>
          <a:prstGeom prst="rect">
            <a:avLst/>
          </a:prstGeom>
          <a:noFill/>
          <a:ln w="76200">
            <a:noFill/>
          </a:ln>
        </p:spPr>
        <p:txBody>
          <a:bodyPr wrap="square" rtlCol="0">
            <a:spAutoFit/>
          </a:bodyPr>
          <a:lstStyle/>
          <a:p>
            <a:pPr algn="ctr"/>
            <a:r>
              <a:rPr lang="en-US" sz="2400" b="1" dirty="0" smtClean="0">
                <a:solidFill>
                  <a:schemeClr val="tx1">
                    <a:lumMod val="75000"/>
                    <a:lumOff val="25000"/>
                  </a:schemeClr>
                </a:solidFill>
                <a:latin typeface="Garamond" panose="02020404030301010803" pitchFamily="18" charset="0"/>
              </a:rPr>
              <a:t>Excel ENVI &amp;</a:t>
            </a:r>
          </a:p>
          <a:p>
            <a:pPr algn="ctr"/>
            <a:r>
              <a:rPr lang="en-US" sz="2400" b="1" dirty="0" smtClean="0">
                <a:solidFill>
                  <a:schemeClr val="tx1">
                    <a:lumMod val="75000"/>
                    <a:lumOff val="25000"/>
                  </a:schemeClr>
                </a:solidFill>
                <a:latin typeface="Garamond" panose="02020404030301010803" pitchFamily="18" charset="0"/>
              </a:rPr>
              <a:t> R</a:t>
            </a:r>
          </a:p>
        </p:txBody>
      </p:sp>
      <p:sp>
        <p:nvSpPr>
          <p:cNvPr id="93" name="TextBox 92"/>
          <p:cNvSpPr txBox="1"/>
          <p:nvPr/>
        </p:nvSpPr>
        <p:spPr>
          <a:xfrm>
            <a:off x="4894738" y="28016769"/>
            <a:ext cx="1771650" cy="461665"/>
          </a:xfrm>
          <a:prstGeom prst="rect">
            <a:avLst/>
          </a:prstGeom>
          <a:noFill/>
          <a:ln w="76200">
            <a:noFill/>
          </a:ln>
        </p:spPr>
        <p:txBody>
          <a:bodyPr wrap="square" rtlCol="0">
            <a:spAutoFit/>
          </a:bodyPr>
          <a:lstStyle/>
          <a:p>
            <a:pPr algn="ctr"/>
            <a:r>
              <a:rPr lang="en-US" sz="2400" b="1" dirty="0" smtClean="0">
                <a:solidFill>
                  <a:schemeClr val="tx1">
                    <a:lumMod val="75000"/>
                    <a:lumOff val="25000"/>
                  </a:schemeClr>
                </a:solidFill>
                <a:latin typeface="Garamond" panose="02020404030301010803" pitchFamily="18" charset="0"/>
              </a:rPr>
              <a:t>Excel</a:t>
            </a:r>
          </a:p>
        </p:txBody>
      </p:sp>
      <p:sp>
        <p:nvSpPr>
          <p:cNvPr id="95" name="TextBox 94"/>
          <p:cNvSpPr txBox="1"/>
          <p:nvPr/>
        </p:nvSpPr>
        <p:spPr>
          <a:xfrm>
            <a:off x="6869922" y="27830389"/>
            <a:ext cx="1771650" cy="830997"/>
          </a:xfrm>
          <a:prstGeom prst="rect">
            <a:avLst/>
          </a:prstGeom>
          <a:noFill/>
          <a:ln w="76200">
            <a:noFill/>
          </a:ln>
        </p:spPr>
        <p:txBody>
          <a:bodyPr wrap="square" rtlCol="0">
            <a:spAutoFit/>
          </a:bodyPr>
          <a:lstStyle/>
          <a:p>
            <a:pPr algn="ctr"/>
            <a:r>
              <a:rPr lang="en-US" sz="2400" b="1" dirty="0" smtClean="0">
                <a:solidFill>
                  <a:schemeClr val="tx1">
                    <a:lumMod val="75000"/>
                    <a:lumOff val="25000"/>
                  </a:schemeClr>
                </a:solidFill>
                <a:latin typeface="Garamond" panose="02020404030301010803" pitchFamily="18" charset="0"/>
              </a:rPr>
              <a:t>ArcGIS </a:t>
            </a:r>
          </a:p>
          <a:p>
            <a:pPr algn="ctr"/>
            <a:r>
              <a:rPr lang="en-US" sz="2400" b="1" dirty="0" smtClean="0">
                <a:solidFill>
                  <a:schemeClr val="tx1">
                    <a:lumMod val="75000"/>
                    <a:lumOff val="25000"/>
                  </a:schemeClr>
                </a:solidFill>
                <a:latin typeface="Garamond" panose="02020404030301010803" pitchFamily="18" charset="0"/>
              </a:rPr>
              <a:t>&amp; QGIS</a:t>
            </a:r>
          </a:p>
        </p:txBody>
      </p:sp>
      <p:sp>
        <p:nvSpPr>
          <p:cNvPr id="96" name="Rounded Rectangle 95"/>
          <p:cNvSpPr/>
          <p:nvPr/>
        </p:nvSpPr>
        <p:spPr>
          <a:xfrm>
            <a:off x="8909442" y="20148293"/>
            <a:ext cx="2820790" cy="571494"/>
          </a:xfrm>
          <a:prstGeom prst="round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889000">
              <a:spcBef>
                <a:spcPct val="0"/>
              </a:spcBef>
              <a:spcAft>
                <a:spcPct val="35000"/>
              </a:spcAft>
            </a:pPr>
            <a:r>
              <a:rPr lang="en-US" sz="2500" b="1" dirty="0" smtClean="0">
                <a:latin typeface="Century Gothic" panose="020B0502020202020204" pitchFamily="34" charset="0"/>
              </a:rPr>
              <a:t>End Product</a:t>
            </a:r>
            <a:endParaRPr lang="en-US" sz="2500" b="1" kern="1200" dirty="0">
              <a:latin typeface="Century Gothic" panose="020B0502020202020204" pitchFamily="34" charset="0"/>
            </a:endParaRPr>
          </a:p>
        </p:txBody>
      </p:sp>
      <p:sp>
        <p:nvSpPr>
          <p:cNvPr id="3" name="TextBox 2"/>
          <p:cNvSpPr txBox="1"/>
          <p:nvPr/>
        </p:nvSpPr>
        <p:spPr>
          <a:xfrm>
            <a:off x="16309907" y="16107591"/>
            <a:ext cx="4464594" cy="477054"/>
          </a:xfrm>
          <a:prstGeom prst="rect">
            <a:avLst/>
          </a:prstGeom>
          <a:noFill/>
        </p:spPr>
        <p:txBody>
          <a:bodyPr wrap="square" rtlCol="0">
            <a:spAutoFit/>
          </a:bodyPr>
          <a:lstStyle/>
          <a:p>
            <a:r>
              <a:rPr lang="en-US" sz="2500" b="1" dirty="0" smtClean="0">
                <a:solidFill>
                  <a:schemeClr val="tx1">
                    <a:lumMod val="75000"/>
                    <a:lumOff val="25000"/>
                  </a:schemeClr>
                </a:solidFill>
                <a:latin typeface="Garamond" panose="02020404030301010803" pitchFamily="18" charset="0"/>
              </a:rPr>
              <a:t>MODIS08 Regression Analysis </a:t>
            </a:r>
          </a:p>
        </p:txBody>
      </p:sp>
      <p:sp>
        <p:nvSpPr>
          <p:cNvPr id="30" name="TextBox 29"/>
          <p:cNvSpPr txBox="1"/>
          <p:nvPr/>
        </p:nvSpPr>
        <p:spPr>
          <a:xfrm>
            <a:off x="13464514" y="22683383"/>
            <a:ext cx="2099940" cy="477054"/>
          </a:xfrm>
          <a:prstGeom prst="rect">
            <a:avLst/>
          </a:prstGeom>
          <a:noFill/>
        </p:spPr>
        <p:txBody>
          <a:bodyPr wrap="square" rtlCol="0">
            <a:spAutoFit/>
          </a:bodyPr>
          <a:lstStyle/>
          <a:p>
            <a:r>
              <a:rPr lang="en-US" sz="2500" b="1" i="1" dirty="0" smtClean="0">
                <a:solidFill>
                  <a:schemeClr val="tx1">
                    <a:lumMod val="75000"/>
                    <a:lumOff val="25000"/>
                  </a:schemeClr>
                </a:solidFill>
                <a:latin typeface="Garamond" panose="02020404030301010803" pitchFamily="18" charset="0"/>
              </a:rPr>
              <a:t>AOD Values</a:t>
            </a:r>
          </a:p>
        </p:txBody>
      </p:sp>
      <p:sp>
        <p:nvSpPr>
          <p:cNvPr id="97" name="TextBox 96"/>
          <p:cNvSpPr txBox="1"/>
          <p:nvPr/>
        </p:nvSpPr>
        <p:spPr>
          <a:xfrm>
            <a:off x="16584478" y="22698745"/>
            <a:ext cx="1925256" cy="477054"/>
          </a:xfrm>
          <a:prstGeom prst="rect">
            <a:avLst/>
          </a:prstGeom>
          <a:noFill/>
        </p:spPr>
        <p:txBody>
          <a:bodyPr wrap="square" rtlCol="0">
            <a:spAutoFit/>
          </a:bodyPr>
          <a:lstStyle/>
          <a:p>
            <a:r>
              <a:rPr lang="en-US" sz="2500" b="1" i="1" dirty="0">
                <a:solidFill>
                  <a:schemeClr val="tx1">
                    <a:lumMod val="75000"/>
                    <a:lumOff val="25000"/>
                  </a:schemeClr>
                </a:solidFill>
                <a:latin typeface="Garamond" panose="02020404030301010803" pitchFamily="18" charset="0"/>
              </a:rPr>
              <a:t>PM</a:t>
            </a:r>
            <a:r>
              <a:rPr lang="en-US" sz="2500" b="1" i="1" baseline="-25000" dirty="0">
                <a:solidFill>
                  <a:schemeClr val="tx1">
                    <a:lumMod val="75000"/>
                    <a:lumOff val="25000"/>
                  </a:schemeClr>
                </a:solidFill>
                <a:latin typeface="Garamond" panose="02020404030301010803" pitchFamily="18" charset="0"/>
              </a:rPr>
              <a:t>2.5 </a:t>
            </a:r>
            <a:r>
              <a:rPr lang="en-US" sz="2500" b="1" i="1" dirty="0" smtClean="0">
                <a:solidFill>
                  <a:schemeClr val="tx1">
                    <a:lumMod val="75000"/>
                    <a:lumOff val="25000"/>
                  </a:schemeClr>
                </a:solidFill>
                <a:latin typeface="Garamond" panose="02020404030301010803" pitchFamily="18" charset="0"/>
              </a:rPr>
              <a:t>Values</a:t>
            </a:r>
          </a:p>
        </p:txBody>
      </p:sp>
      <p:sp>
        <p:nvSpPr>
          <p:cNvPr id="99" name="TextBox 98"/>
          <p:cNvSpPr txBox="1"/>
          <p:nvPr/>
        </p:nvSpPr>
        <p:spPr>
          <a:xfrm>
            <a:off x="19283645" y="22688593"/>
            <a:ext cx="1639406" cy="477054"/>
          </a:xfrm>
          <a:prstGeom prst="rect">
            <a:avLst/>
          </a:prstGeom>
          <a:noFill/>
        </p:spPr>
        <p:txBody>
          <a:bodyPr wrap="square" rtlCol="0">
            <a:spAutoFit/>
          </a:bodyPr>
          <a:lstStyle/>
          <a:p>
            <a:r>
              <a:rPr lang="en-US" sz="2500" b="1" i="1" dirty="0" smtClean="0">
                <a:solidFill>
                  <a:schemeClr val="tx1">
                    <a:lumMod val="75000"/>
                    <a:lumOff val="25000"/>
                  </a:schemeClr>
                </a:solidFill>
                <a:latin typeface="Garamond" panose="02020404030301010803" pitchFamily="18" charset="0"/>
              </a:rPr>
              <a:t>Fire Data</a:t>
            </a:r>
          </a:p>
        </p:txBody>
      </p:sp>
      <p:sp>
        <p:nvSpPr>
          <p:cNvPr id="111" name="Rectangle 110"/>
          <p:cNvSpPr/>
          <p:nvPr/>
        </p:nvSpPr>
        <p:spPr>
          <a:xfrm>
            <a:off x="20282052" y="32346060"/>
            <a:ext cx="4376956" cy="1107996"/>
          </a:xfrm>
          <a:prstGeom prst="rect">
            <a:avLst/>
          </a:prstGeom>
        </p:spPr>
        <p:txBody>
          <a:bodyPr wrap="square">
            <a:spAutoFit/>
          </a:bodyPr>
          <a:lstStyle/>
          <a:p>
            <a:r>
              <a:rPr lang="en-US" sz="2200" b="1" dirty="0" smtClean="0">
                <a:solidFill>
                  <a:schemeClr val="tx1">
                    <a:lumMod val="75000"/>
                    <a:lumOff val="25000"/>
                  </a:schemeClr>
                </a:solidFill>
                <a:latin typeface="Garamond" panose="02020404030301010803" pitchFamily="18" charset="0"/>
              </a:rPr>
              <a:t>Carlos Gonzalez</a:t>
            </a:r>
            <a:r>
              <a:rPr lang="en-US" sz="2200" dirty="0" smtClean="0">
                <a:solidFill>
                  <a:schemeClr val="tx1">
                    <a:lumMod val="75000"/>
                    <a:lumOff val="25000"/>
                  </a:schemeClr>
                </a:solidFill>
                <a:latin typeface="Garamond" panose="02020404030301010803" pitchFamily="18" charset="0"/>
              </a:rPr>
              <a:t> </a:t>
            </a:r>
            <a:r>
              <a:rPr lang="en-US" sz="2200" b="1" dirty="0" smtClean="0">
                <a:solidFill>
                  <a:schemeClr val="tx1">
                    <a:lumMod val="75000"/>
                    <a:lumOff val="25000"/>
                  </a:schemeClr>
                </a:solidFill>
                <a:latin typeface="Garamond" panose="02020404030301010803" pitchFamily="18" charset="0"/>
              </a:rPr>
              <a:t>| </a:t>
            </a:r>
            <a:r>
              <a:rPr lang="en-US" sz="2200" dirty="0" smtClean="0">
                <a:solidFill>
                  <a:schemeClr val="tx1">
                    <a:lumMod val="75000"/>
                    <a:lumOff val="25000"/>
                  </a:schemeClr>
                </a:solidFill>
                <a:latin typeface="Garamond" panose="02020404030301010803" pitchFamily="18" charset="0"/>
              </a:rPr>
              <a:t>CCAD </a:t>
            </a:r>
          </a:p>
          <a:p>
            <a:r>
              <a:rPr lang="en-US" sz="2200" b="1" dirty="0" smtClean="0">
                <a:solidFill>
                  <a:schemeClr val="tx1">
                    <a:lumMod val="75000"/>
                    <a:lumOff val="25000"/>
                  </a:schemeClr>
                </a:solidFill>
                <a:latin typeface="Garamond" panose="02020404030301010803" pitchFamily="18" charset="0"/>
              </a:rPr>
              <a:t>Steve Padgett-Vasquez</a:t>
            </a:r>
            <a:r>
              <a:rPr lang="en-US" sz="2200" dirty="0" smtClean="0">
                <a:solidFill>
                  <a:schemeClr val="tx1">
                    <a:lumMod val="75000"/>
                    <a:lumOff val="25000"/>
                  </a:schemeClr>
                </a:solidFill>
                <a:latin typeface="Garamond" panose="02020404030301010803" pitchFamily="18" charset="0"/>
              </a:rPr>
              <a:t> </a:t>
            </a:r>
            <a:r>
              <a:rPr lang="en-US" sz="2200" b="1" dirty="0" smtClean="0">
                <a:solidFill>
                  <a:schemeClr val="tx1">
                    <a:lumMod val="75000"/>
                    <a:lumOff val="25000"/>
                  </a:schemeClr>
                </a:solidFill>
                <a:latin typeface="Garamond" panose="02020404030301010803" pitchFamily="18" charset="0"/>
              </a:rPr>
              <a:t>| </a:t>
            </a:r>
            <a:r>
              <a:rPr lang="en-US" sz="2200" dirty="0" smtClean="0">
                <a:solidFill>
                  <a:schemeClr val="tx1">
                    <a:lumMod val="75000"/>
                    <a:lumOff val="25000"/>
                  </a:schemeClr>
                </a:solidFill>
                <a:latin typeface="Garamond" panose="02020404030301010803" pitchFamily="18" charset="0"/>
              </a:rPr>
              <a:t>Translator</a:t>
            </a:r>
          </a:p>
          <a:p>
            <a:r>
              <a:rPr lang="en-US" sz="2200" b="1" dirty="0" smtClean="0">
                <a:solidFill>
                  <a:schemeClr val="tx1">
                    <a:lumMod val="75000"/>
                    <a:lumOff val="25000"/>
                  </a:schemeClr>
                </a:solidFill>
                <a:latin typeface="Garamond" panose="02020404030301010803" pitchFamily="18" charset="0"/>
              </a:rPr>
              <a:t>Emil Cherrington |  </a:t>
            </a:r>
            <a:r>
              <a:rPr lang="en-US" sz="2200" dirty="0" smtClean="0">
                <a:solidFill>
                  <a:schemeClr val="tx1">
                    <a:lumMod val="75000"/>
                    <a:lumOff val="25000"/>
                  </a:schemeClr>
                </a:solidFill>
                <a:latin typeface="Garamond" panose="02020404030301010803" pitchFamily="18" charset="0"/>
              </a:rPr>
              <a:t>SERVIR SCO</a:t>
            </a:r>
          </a:p>
        </p:txBody>
      </p:sp>
      <p:graphicFrame>
        <p:nvGraphicFramePr>
          <p:cNvPr id="141" name="Table 140"/>
          <p:cNvGraphicFramePr>
            <a:graphicFrameLocks noGrp="1"/>
          </p:cNvGraphicFramePr>
          <p:nvPr>
            <p:extLst>
              <p:ext uri="{D42A27DB-BD31-4B8C-83A1-F6EECF244321}">
                <p14:modId xmlns:p14="http://schemas.microsoft.com/office/powerpoint/2010/main" val="1672286999"/>
              </p:ext>
            </p:extLst>
          </p:nvPr>
        </p:nvGraphicFramePr>
        <p:xfrm>
          <a:off x="12819650" y="16639548"/>
          <a:ext cx="11445108" cy="5273040"/>
        </p:xfrm>
        <a:graphic>
          <a:graphicData uri="http://schemas.openxmlformats.org/drawingml/2006/table">
            <a:tbl>
              <a:tblPr firstRow="1" bandRow="1">
                <a:tableStyleId>{2D5ABB26-0587-4C30-8999-92F81FD0307C}</a:tableStyleId>
              </a:tblPr>
              <a:tblGrid>
                <a:gridCol w="2293350">
                  <a:extLst>
                    <a:ext uri="{9D8B030D-6E8A-4147-A177-3AD203B41FA5}">
                      <a16:colId xmlns:a16="http://schemas.microsoft.com/office/drawing/2014/main" val="4226962510"/>
                    </a:ext>
                  </a:extLst>
                </a:gridCol>
                <a:gridCol w="2933700">
                  <a:extLst>
                    <a:ext uri="{9D8B030D-6E8A-4147-A177-3AD203B41FA5}">
                      <a16:colId xmlns:a16="http://schemas.microsoft.com/office/drawing/2014/main" val="2153782714"/>
                    </a:ext>
                  </a:extLst>
                </a:gridCol>
                <a:gridCol w="1536700">
                  <a:extLst>
                    <a:ext uri="{9D8B030D-6E8A-4147-A177-3AD203B41FA5}">
                      <a16:colId xmlns:a16="http://schemas.microsoft.com/office/drawing/2014/main" val="3208269995"/>
                    </a:ext>
                  </a:extLst>
                </a:gridCol>
                <a:gridCol w="1333500">
                  <a:extLst>
                    <a:ext uri="{9D8B030D-6E8A-4147-A177-3AD203B41FA5}">
                      <a16:colId xmlns:a16="http://schemas.microsoft.com/office/drawing/2014/main" val="2249112962"/>
                    </a:ext>
                  </a:extLst>
                </a:gridCol>
                <a:gridCol w="3347858">
                  <a:extLst>
                    <a:ext uri="{9D8B030D-6E8A-4147-A177-3AD203B41FA5}">
                      <a16:colId xmlns:a16="http://schemas.microsoft.com/office/drawing/2014/main" val="1558166111"/>
                    </a:ext>
                  </a:extLst>
                </a:gridCol>
              </a:tblGrid>
              <a:tr h="0">
                <a:tc>
                  <a:txBody>
                    <a:bodyPr/>
                    <a:lstStyle/>
                    <a:p>
                      <a:pPr algn="ctr"/>
                      <a:r>
                        <a:rPr lang="en-US" sz="1800" b="1" dirty="0" smtClean="0">
                          <a:solidFill>
                            <a:schemeClr val="tx1">
                              <a:lumMod val="75000"/>
                              <a:lumOff val="25000"/>
                            </a:schemeClr>
                          </a:solidFill>
                          <a:latin typeface="Garamond" panose="02020404030301010803" pitchFamily="18" charset="0"/>
                        </a:rPr>
                        <a:t>COUNTRIES</a:t>
                      </a:r>
                      <a:endParaRPr lang="en-US" sz="1800" b="1" dirty="0">
                        <a:solidFill>
                          <a:schemeClr val="tx1">
                            <a:lumMod val="75000"/>
                            <a:lumOff val="25000"/>
                          </a:schemeClr>
                        </a:solidFill>
                        <a:latin typeface="Garamond" panose="02020404030301010803"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1800" b="1" dirty="0" smtClean="0">
                          <a:solidFill>
                            <a:schemeClr val="tx1">
                              <a:lumMod val="75000"/>
                              <a:lumOff val="25000"/>
                            </a:schemeClr>
                          </a:solidFill>
                          <a:latin typeface="Garamond" panose="02020404030301010803" pitchFamily="18" charset="0"/>
                        </a:rPr>
                        <a:t>B (SE)</a:t>
                      </a:r>
                      <a:endParaRPr lang="en-US" sz="1800" b="1" dirty="0">
                        <a:solidFill>
                          <a:schemeClr val="tx1">
                            <a:lumMod val="75000"/>
                            <a:lumOff val="25000"/>
                          </a:schemeClr>
                        </a:solidFill>
                        <a:latin typeface="Garamond" panose="02020404030301010803"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1800" b="1" dirty="0" smtClean="0">
                          <a:solidFill>
                            <a:schemeClr val="tx1">
                              <a:lumMod val="75000"/>
                              <a:lumOff val="25000"/>
                            </a:schemeClr>
                          </a:solidFill>
                          <a:latin typeface="Garamond" panose="02020404030301010803" pitchFamily="18" charset="0"/>
                        </a:rPr>
                        <a:t>BETA</a:t>
                      </a:r>
                      <a:endParaRPr lang="en-US" sz="1800" b="1" dirty="0">
                        <a:solidFill>
                          <a:schemeClr val="tx1">
                            <a:lumMod val="75000"/>
                            <a:lumOff val="25000"/>
                          </a:schemeClr>
                        </a:solidFill>
                        <a:latin typeface="Garamond" panose="02020404030301010803"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1800" b="1" dirty="0" smtClean="0">
                          <a:solidFill>
                            <a:schemeClr val="tx1">
                              <a:lumMod val="75000"/>
                              <a:lumOff val="25000"/>
                            </a:schemeClr>
                          </a:solidFill>
                          <a:latin typeface="Garamond" panose="02020404030301010803" pitchFamily="18" charset="0"/>
                        </a:rPr>
                        <a:t>R</a:t>
                      </a:r>
                      <a:r>
                        <a:rPr lang="en-US" sz="1800" b="1" baseline="30000" dirty="0" smtClean="0">
                          <a:solidFill>
                            <a:schemeClr val="tx1">
                              <a:lumMod val="75000"/>
                              <a:lumOff val="25000"/>
                            </a:schemeClr>
                          </a:solidFill>
                          <a:latin typeface="Garamond" panose="02020404030301010803" pitchFamily="18" charset="0"/>
                        </a:rPr>
                        <a:t>2</a:t>
                      </a:r>
                      <a:endParaRPr lang="en-US" sz="1800" b="1" baseline="30000" dirty="0">
                        <a:solidFill>
                          <a:schemeClr val="tx1">
                            <a:lumMod val="75000"/>
                            <a:lumOff val="25000"/>
                          </a:schemeClr>
                        </a:solidFill>
                        <a:latin typeface="Garamond" panose="02020404030301010803"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1800" b="1" dirty="0" smtClean="0">
                          <a:solidFill>
                            <a:schemeClr val="tx1">
                              <a:lumMod val="75000"/>
                              <a:lumOff val="25000"/>
                            </a:schemeClr>
                          </a:solidFill>
                          <a:latin typeface="Garamond" panose="02020404030301010803" pitchFamily="18" charset="0"/>
                        </a:rPr>
                        <a:t>OBSERVATIONS (N)</a:t>
                      </a:r>
                      <a:endParaRPr lang="en-US" sz="1800" b="1" dirty="0">
                        <a:solidFill>
                          <a:schemeClr val="tx1">
                            <a:lumMod val="75000"/>
                            <a:lumOff val="25000"/>
                          </a:schemeClr>
                        </a:solidFill>
                        <a:latin typeface="Garamond" panose="02020404030301010803"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86566438"/>
                  </a:ext>
                </a:extLst>
              </a:tr>
              <a:tr h="0">
                <a:tc>
                  <a:txBody>
                    <a:bodyPr/>
                    <a:lstStyle/>
                    <a:p>
                      <a:r>
                        <a:rPr lang="en-US" sz="1800" b="1" dirty="0" smtClean="0">
                          <a:solidFill>
                            <a:schemeClr val="tx1">
                              <a:lumMod val="75000"/>
                              <a:lumOff val="25000"/>
                            </a:schemeClr>
                          </a:solidFill>
                          <a:latin typeface="Garamond" panose="02020404030301010803" pitchFamily="18" charset="0"/>
                        </a:rPr>
                        <a:t>   El Salvador</a:t>
                      </a:r>
                      <a:endParaRPr lang="en-US" sz="1800" b="1" dirty="0">
                        <a:solidFill>
                          <a:schemeClr val="tx1">
                            <a:lumMod val="75000"/>
                            <a:lumOff val="25000"/>
                          </a:schemeClr>
                        </a:solidFill>
                        <a:latin typeface="Garamond" panose="02020404030301010803"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2">
                          <a:lumMod val="50000"/>
                        </a:schemeClr>
                      </a:solidFill>
                      <a:prstDash val="solid"/>
                      <a:round/>
                      <a:headEnd type="none" w="med" len="med"/>
                      <a:tailEnd type="none" w="med" len="med"/>
                    </a:lnT>
                    <a:lnB w="1905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rgbClr val="E6BDB8"/>
                    </a:solidFill>
                  </a:tcPr>
                </a:tc>
                <a:tc>
                  <a:txBody>
                    <a:bodyPr/>
                    <a:lstStyle/>
                    <a:p>
                      <a:endParaRPr lang="en-US" sz="1800" dirty="0">
                        <a:solidFill>
                          <a:schemeClr val="tx1">
                            <a:lumMod val="75000"/>
                            <a:lumOff val="25000"/>
                          </a:schemeClr>
                        </a:solidFill>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2">
                          <a:lumMod val="50000"/>
                        </a:schemeClr>
                      </a:solidFill>
                      <a:prstDash val="solid"/>
                      <a:round/>
                      <a:headEnd type="none" w="med" len="med"/>
                      <a:tailEnd type="none" w="med" len="med"/>
                    </a:lnT>
                    <a:lnB w="1905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rgbClr val="E6BDB8"/>
                    </a:solidFill>
                  </a:tcPr>
                </a:tc>
                <a:tc>
                  <a:txBody>
                    <a:bodyPr/>
                    <a:lstStyle/>
                    <a:p>
                      <a:endParaRPr lang="en-US" sz="1800" dirty="0">
                        <a:solidFill>
                          <a:schemeClr val="tx1">
                            <a:lumMod val="75000"/>
                            <a:lumOff val="25000"/>
                          </a:schemeClr>
                        </a:solidFill>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2">
                          <a:lumMod val="50000"/>
                        </a:schemeClr>
                      </a:solidFill>
                      <a:prstDash val="solid"/>
                      <a:round/>
                      <a:headEnd type="none" w="med" len="med"/>
                      <a:tailEnd type="none" w="med" len="med"/>
                    </a:lnT>
                    <a:lnB w="1905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rgbClr val="E6BDB8"/>
                    </a:solidFill>
                  </a:tcPr>
                </a:tc>
                <a:tc>
                  <a:txBody>
                    <a:bodyPr/>
                    <a:lstStyle/>
                    <a:p>
                      <a:endParaRPr lang="en-US" sz="1800" dirty="0">
                        <a:solidFill>
                          <a:schemeClr val="tx1">
                            <a:lumMod val="75000"/>
                            <a:lumOff val="25000"/>
                          </a:schemeClr>
                        </a:solidFill>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2">
                          <a:lumMod val="50000"/>
                        </a:schemeClr>
                      </a:solidFill>
                      <a:prstDash val="solid"/>
                      <a:round/>
                      <a:headEnd type="none" w="med" len="med"/>
                      <a:tailEnd type="none" w="med" len="med"/>
                    </a:lnT>
                    <a:lnB w="1905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rgbClr val="E6BDB8"/>
                    </a:solidFill>
                  </a:tcPr>
                </a:tc>
                <a:tc>
                  <a:txBody>
                    <a:bodyPr/>
                    <a:lstStyle/>
                    <a:p>
                      <a:endParaRPr lang="en-US" sz="1800" dirty="0">
                        <a:solidFill>
                          <a:schemeClr val="tx1">
                            <a:lumMod val="75000"/>
                            <a:lumOff val="25000"/>
                          </a:schemeClr>
                        </a:solidFill>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2">
                          <a:lumMod val="50000"/>
                        </a:schemeClr>
                      </a:solidFill>
                      <a:prstDash val="solid"/>
                      <a:round/>
                      <a:headEnd type="none" w="med" len="med"/>
                      <a:tailEnd type="none" w="med" len="med"/>
                    </a:lnT>
                    <a:lnB w="1905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rgbClr val="E6BDB8"/>
                    </a:solidFill>
                  </a:tcPr>
                </a:tc>
                <a:extLst>
                  <a:ext uri="{0D108BD9-81ED-4DB2-BD59-A6C34878D82A}">
                    <a16:rowId xmlns:a16="http://schemas.microsoft.com/office/drawing/2014/main" val="2806429742"/>
                  </a:ext>
                </a:extLst>
              </a:tr>
              <a:tr h="0">
                <a:tc>
                  <a:txBody>
                    <a:bodyPr/>
                    <a:lstStyle/>
                    <a:p>
                      <a:pPr algn="r"/>
                      <a:r>
                        <a:rPr lang="en-US" sz="1800" b="1" dirty="0" smtClean="0">
                          <a:solidFill>
                            <a:schemeClr val="tx1">
                              <a:lumMod val="75000"/>
                              <a:lumOff val="25000"/>
                            </a:schemeClr>
                          </a:solidFill>
                          <a:latin typeface="Garamond" panose="02020404030301010803" pitchFamily="18" charset="0"/>
                        </a:rPr>
                        <a:t>Overall Model</a:t>
                      </a:r>
                      <a:endParaRPr lang="en-US" sz="1800" b="1" dirty="0">
                        <a:solidFill>
                          <a:schemeClr val="tx1">
                            <a:lumMod val="75000"/>
                            <a:lumOff val="25000"/>
                          </a:schemeClr>
                        </a:solidFill>
                        <a:latin typeface="Garamond" panose="02020404030301010803"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2">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800" dirty="0">
                          <a:solidFill>
                            <a:schemeClr val="tx1">
                              <a:lumMod val="75000"/>
                              <a:lumOff val="25000"/>
                            </a:schemeClr>
                          </a:solidFill>
                          <a:effectLst/>
                          <a:latin typeface="Garamond" panose="02020404030301010803" pitchFamily="18" charset="0"/>
                        </a:rPr>
                        <a:t>49.238(7.131)***</a:t>
                      </a:r>
                      <a:endParaRPr lang="en-US" sz="1800" dirty="0">
                        <a:solidFill>
                          <a:schemeClr val="tx1">
                            <a:lumMod val="75000"/>
                            <a:lumOff val="25000"/>
                          </a:schemeClr>
                        </a:solidFill>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2">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800" dirty="0">
                          <a:solidFill>
                            <a:schemeClr val="tx1">
                              <a:lumMod val="75000"/>
                              <a:lumOff val="25000"/>
                            </a:schemeClr>
                          </a:solidFill>
                          <a:effectLst/>
                          <a:latin typeface="Garamond" panose="02020404030301010803" pitchFamily="18" charset="0"/>
                        </a:rPr>
                        <a:t>0.55</a:t>
                      </a:r>
                      <a:endParaRPr lang="en-US" sz="1800" dirty="0">
                        <a:solidFill>
                          <a:schemeClr val="tx1">
                            <a:lumMod val="75000"/>
                            <a:lumOff val="25000"/>
                          </a:schemeClr>
                        </a:solidFill>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2">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800" dirty="0">
                          <a:solidFill>
                            <a:schemeClr val="tx1">
                              <a:lumMod val="75000"/>
                              <a:lumOff val="25000"/>
                            </a:schemeClr>
                          </a:solidFill>
                          <a:effectLst/>
                          <a:latin typeface="Garamond" panose="02020404030301010803" pitchFamily="18" charset="0"/>
                        </a:rPr>
                        <a:t>0.3043</a:t>
                      </a:r>
                      <a:endParaRPr lang="en-US" sz="1800" dirty="0">
                        <a:solidFill>
                          <a:schemeClr val="tx1">
                            <a:lumMod val="75000"/>
                            <a:lumOff val="25000"/>
                          </a:schemeClr>
                        </a:solidFill>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2">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800" dirty="0">
                          <a:solidFill>
                            <a:schemeClr val="tx1">
                              <a:lumMod val="75000"/>
                              <a:lumOff val="25000"/>
                            </a:schemeClr>
                          </a:solidFill>
                          <a:effectLst/>
                          <a:latin typeface="Garamond" panose="02020404030301010803" pitchFamily="18" charset="0"/>
                        </a:rPr>
                        <a:t>111</a:t>
                      </a:r>
                      <a:endParaRPr lang="en-US" sz="1800" dirty="0">
                        <a:solidFill>
                          <a:schemeClr val="tx1">
                            <a:lumMod val="75000"/>
                            <a:lumOff val="25000"/>
                          </a:schemeClr>
                        </a:solidFill>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2">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6698350"/>
                  </a:ext>
                </a:extLst>
              </a:tr>
              <a:tr h="0">
                <a:tc>
                  <a:txBody>
                    <a:bodyPr/>
                    <a:lstStyle/>
                    <a:p>
                      <a:pPr algn="r"/>
                      <a:r>
                        <a:rPr lang="en-US" sz="1800" b="1" dirty="0" smtClean="0">
                          <a:solidFill>
                            <a:schemeClr val="tx1">
                              <a:lumMod val="75000"/>
                              <a:lumOff val="25000"/>
                            </a:schemeClr>
                          </a:solidFill>
                          <a:latin typeface="Garamond" panose="02020404030301010803" pitchFamily="18" charset="0"/>
                        </a:rPr>
                        <a:t>Dry Season</a:t>
                      </a:r>
                      <a:endParaRPr lang="en-US" sz="1800" b="1" dirty="0">
                        <a:solidFill>
                          <a:schemeClr val="tx1">
                            <a:lumMod val="75000"/>
                            <a:lumOff val="25000"/>
                          </a:schemeClr>
                        </a:solidFill>
                        <a:latin typeface="Garamond" panose="02020404030301010803"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800" dirty="0">
                          <a:solidFill>
                            <a:schemeClr val="tx1">
                              <a:lumMod val="75000"/>
                              <a:lumOff val="25000"/>
                            </a:schemeClr>
                          </a:solidFill>
                          <a:effectLst/>
                          <a:latin typeface="Garamond" panose="02020404030301010803" pitchFamily="18" charset="0"/>
                        </a:rPr>
                        <a:t>72.40 (16.304)***</a:t>
                      </a:r>
                      <a:endParaRPr lang="en-US" sz="1800" dirty="0">
                        <a:solidFill>
                          <a:schemeClr val="tx1">
                            <a:lumMod val="75000"/>
                            <a:lumOff val="25000"/>
                          </a:schemeClr>
                        </a:solidFill>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800" dirty="0">
                          <a:solidFill>
                            <a:schemeClr val="tx1">
                              <a:lumMod val="75000"/>
                              <a:lumOff val="25000"/>
                            </a:schemeClr>
                          </a:solidFill>
                          <a:effectLst/>
                          <a:latin typeface="Garamond" panose="02020404030301010803" pitchFamily="18" charset="0"/>
                        </a:rPr>
                        <a:t>0.51</a:t>
                      </a:r>
                      <a:endParaRPr lang="en-US" sz="1800" dirty="0">
                        <a:solidFill>
                          <a:schemeClr val="tx1">
                            <a:lumMod val="75000"/>
                            <a:lumOff val="25000"/>
                          </a:schemeClr>
                        </a:solidFill>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800" dirty="0">
                          <a:solidFill>
                            <a:schemeClr val="tx1">
                              <a:lumMod val="75000"/>
                              <a:lumOff val="25000"/>
                            </a:schemeClr>
                          </a:solidFill>
                          <a:effectLst/>
                          <a:latin typeface="Garamond" panose="02020404030301010803" pitchFamily="18" charset="0"/>
                        </a:rPr>
                        <a:t>0.2639</a:t>
                      </a:r>
                      <a:endParaRPr lang="en-US" sz="1800" dirty="0">
                        <a:solidFill>
                          <a:schemeClr val="tx1">
                            <a:lumMod val="75000"/>
                            <a:lumOff val="25000"/>
                          </a:schemeClr>
                        </a:solidFill>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800" dirty="0">
                          <a:solidFill>
                            <a:schemeClr val="tx1">
                              <a:lumMod val="75000"/>
                              <a:lumOff val="25000"/>
                            </a:schemeClr>
                          </a:solidFill>
                          <a:effectLst/>
                          <a:latin typeface="Garamond" panose="02020404030301010803" pitchFamily="18" charset="0"/>
                        </a:rPr>
                        <a:t>57</a:t>
                      </a:r>
                      <a:endParaRPr lang="en-US" sz="1800" dirty="0">
                        <a:solidFill>
                          <a:schemeClr val="tx1">
                            <a:lumMod val="75000"/>
                            <a:lumOff val="25000"/>
                          </a:schemeClr>
                        </a:solidFill>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2141004"/>
                  </a:ext>
                </a:extLst>
              </a:tr>
              <a:tr h="0">
                <a:tc>
                  <a:txBody>
                    <a:bodyPr/>
                    <a:lstStyle/>
                    <a:p>
                      <a:pPr algn="r"/>
                      <a:r>
                        <a:rPr lang="en-US" sz="1800" b="1" dirty="0" smtClean="0">
                          <a:solidFill>
                            <a:schemeClr val="tx1">
                              <a:lumMod val="75000"/>
                              <a:lumOff val="25000"/>
                            </a:schemeClr>
                          </a:solidFill>
                          <a:latin typeface="Garamond" panose="02020404030301010803" pitchFamily="18" charset="0"/>
                        </a:rPr>
                        <a:t>Wet Season</a:t>
                      </a:r>
                      <a:endParaRPr lang="en-US" sz="1800" b="1" dirty="0">
                        <a:solidFill>
                          <a:schemeClr val="tx1">
                            <a:lumMod val="75000"/>
                            <a:lumOff val="25000"/>
                          </a:schemeClr>
                        </a:solidFill>
                        <a:latin typeface="Garamond" panose="02020404030301010803"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800" dirty="0">
                          <a:solidFill>
                            <a:schemeClr val="tx1">
                              <a:lumMod val="75000"/>
                              <a:lumOff val="25000"/>
                            </a:schemeClr>
                          </a:solidFill>
                          <a:effectLst/>
                          <a:latin typeface="Garamond" panose="02020404030301010803" pitchFamily="18" charset="0"/>
                        </a:rPr>
                        <a:t>46.21(12.643)***</a:t>
                      </a:r>
                      <a:endParaRPr lang="en-US" sz="1800" dirty="0">
                        <a:solidFill>
                          <a:schemeClr val="tx1">
                            <a:lumMod val="75000"/>
                            <a:lumOff val="25000"/>
                          </a:schemeClr>
                        </a:solidFill>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800" dirty="0">
                          <a:solidFill>
                            <a:schemeClr val="tx1">
                              <a:lumMod val="75000"/>
                              <a:lumOff val="25000"/>
                            </a:schemeClr>
                          </a:solidFill>
                          <a:effectLst/>
                          <a:latin typeface="Garamond" panose="02020404030301010803" pitchFamily="18" charset="0"/>
                        </a:rPr>
                        <a:t>0.45</a:t>
                      </a:r>
                      <a:endParaRPr lang="en-US" sz="1800" dirty="0">
                        <a:solidFill>
                          <a:schemeClr val="tx1">
                            <a:lumMod val="75000"/>
                            <a:lumOff val="25000"/>
                          </a:schemeClr>
                        </a:solidFill>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800">
                          <a:solidFill>
                            <a:schemeClr val="tx1">
                              <a:lumMod val="75000"/>
                              <a:lumOff val="25000"/>
                            </a:schemeClr>
                          </a:solidFill>
                          <a:effectLst/>
                          <a:latin typeface="Garamond" panose="02020404030301010803" pitchFamily="18" charset="0"/>
                        </a:rPr>
                        <a:t>0.2044</a:t>
                      </a:r>
                      <a:endParaRPr lang="en-US" sz="1800">
                        <a:solidFill>
                          <a:schemeClr val="tx1">
                            <a:lumMod val="75000"/>
                            <a:lumOff val="25000"/>
                          </a:schemeClr>
                        </a:solidFill>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800" dirty="0">
                          <a:solidFill>
                            <a:schemeClr val="tx1">
                              <a:lumMod val="75000"/>
                              <a:lumOff val="25000"/>
                            </a:schemeClr>
                          </a:solidFill>
                          <a:effectLst/>
                          <a:latin typeface="Garamond" panose="02020404030301010803" pitchFamily="18" charset="0"/>
                        </a:rPr>
                        <a:t>54</a:t>
                      </a:r>
                      <a:endParaRPr lang="en-US" sz="1800" dirty="0">
                        <a:solidFill>
                          <a:schemeClr val="tx1">
                            <a:lumMod val="75000"/>
                            <a:lumOff val="25000"/>
                          </a:schemeClr>
                        </a:solidFill>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3148151"/>
                  </a:ext>
                </a:extLst>
              </a:tr>
              <a:tr h="0">
                <a:tc>
                  <a:txBody>
                    <a:bodyPr/>
                    <a:lstStyle/>
                    <a:p>
                      <a:r>
                        <a:rPr lang="en-US" sz="1800" b="1" dirty="0" smtClean="0">
                          <a:solidFill>
                            <a:schemeClr val="tx1">
                              <a:lumMod val="75000"/>
                              <a:lumOff val="25000"/>
                            </a:schemeClr>
                          </a:solidFill>
                          <a:latin typeface="Garamond" panose="02020404030301010803" pitchFamily="18" charset="0"/>
                        </a:rPr>
                        <a:t>   Guatemala</a:t>
                      </a:r>
                      <a:endParaRPr lang="en-US" sz="1800" b="1" dirty="0">
                        <a:solidFill>
                          <a:schemeClr val="tx1">
                            <a:lumMod val="75000"/>
                            <a:lumOff val="25000"/>
                          </a:schemeClr>
                        </a:solidFill>
                        <a:latin typeface="Garamond" panose="02020404030301010803"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2">
                          <a:lumMod val="50000"/>
                        </a:schemeClr>
                      </a:solidFill>
                      <a:prstDash val="solid"/>
                      <a:round/>
                      <a:headEnd type="none" w="med" len="med"/>
                      <a:tailEnd type="none" w="med" len="med"/>
                    </a:lnT>
                    <a:lnB w="1905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rgbClr val="E6BDB8"/>
                    </a:solidFill>
                  </a:tcPr>
                </a:tc>
                <a:tc>
                  <a:txBody>
                    <a:bodyPr/>
                    <a:lstStyle/>
                    <a:p>
                      <a:pPr marL="0" marR="0" algn="ctr">
                        <a:lnSpc>
                          <a:spcPct val="107000"/>
                        </a:lnSpc>
                        <a:spcBef>
                          <a:spcPts val="0"/>
                        </a:spcBef>
                        <a:spcAft>
                          <a:spcPts val="0"/>
                        </a:spcAft>
                      </a:pPr>
                      <a:r>
                        <a:rPr lang="en-US" sz="1800" dirty="0">
                          <a:solidFill>
                            <a:schemeClr val="tx1">
                              <a:lumMod val="75000"/>
                              <a:lumOff val="25000"/>
                            </a:schemeClr>
                          </a:solidFill>
                          <a:effectLst/>
                          <a:latin typeface="Garamond" panose="02020404030301010803" pitchFamily="18" charset="0"/>
                        </a:rPr>
                        <a:t> </a:t>
                      </a:r>
                      <a:endParaRPr lang="en-US" sz="1800" dirty="0">
                        <a:solidFill>
                          <a:schemeClr val="tx1">
                            <a:lumMod val="75000"/>
                            <a:lumOff val="25000"/>
                          </a:schemeClr>
                        </a:solidFill>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2">
                          <a:lumMod val="50000"/>
                        </a:schemeClr>
                      </a:solidFill>
                      <a:prstDash val="solid"/>
                      <a:round/>
                      <a:headEnd type="none" w="med" len="med"/>
                      <a:tailEnd type="none" w="med" len="med"/>
                    </a:lnT>
                    <a:lnB w="1905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rgbClr val="E6BDB8"/>
                    </a:solidFill>
                  </a:tcPr>
                </a:tc>
                <a:tc>
                  <a:txBody>
                    <a:bodyPr/>
                    <a:lstStyle/>
                    <a:p>
                      <a:pPr marL="0" marR="0" algn="ctr">
                        <a:lnSpc>
                          <a:spcPct val="107000"/>
                        </a:lnSpc>
                        <a:spcBef>
                          <a:spcPts val="0"/>
                        </a:spcBef>
                        <a:spcAft>
                          <a:spcPts val="0"/>
                        </a:spcAft>
                      </a:pPr>
                      <a:r>
                        <a:rPr lang="en-US" sz="1800" dirty="0">
                          <a:solidFill>
                            <a:schemeClr val="tx1">
                              <a:lumMod val="75000"/>
                              <a:lumOff val="25000"/>
                            </a:schemeClr>
                          </a:solidFill>
                          <a:effectLst/>
                          <a:latin typeface="Garamond" panose="02020404030301010803" pitchFamily="18" charset="0"/>
                        </a:rPr>
                        <a:t> </a:t>
                      </a:r>
                      <a:endParaRPr lang="en-US" sz="1800" dirty="0">
                        <a:solidFill>
                          <a:schemeClr val="tx1">
                            <a:lumMod val="75000"/>
                            <a:lumOff val="25000"/>
                          </a:schemeClr>
                        </a:solidFill>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2">
                          <a:lumMod val="50000"/>
                        </a:schemeClr>
                      </a:solidFill>
                      <a:prstDash val="solid"/>
                      <a:round/>
                      <a:headEnd type="none" w="med" len="med"/>
                      <a:tailEnd type="none" w="med" len="med"/>
                    </a:lnT>
                    <a:lnB w="1905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rgbClr val="E6BDB8"/>
                    </a:solidFill>
                  </a:tcPr>
                </a:tc>
                <a:tc>
                  <a:txBody>
                    <a:bodyPr/>
                    <a:lstStyle/>
                    <a:p>
                      <a:pPr marL="0" marR="0" algn="ctr">
                        <a:lnSpc>
                          <a:spcPct val="107000"/>
                        </a:lnSpc>
                        <a:spcBef>
                          <a:spcPts val="0"/>
                        </a:spcBef>
                        <a:spcAft>
                          <a:spcPts val="0"/>
                        </a:spcAft>
                      </a:pPr>
                      <a:r>
                        <a:rPr lang="en-US" sz="1800" dirty="0">
                          <a:solidFill>
                            <a:schemeClr val="tx1">
                              <a:lumMod val="75000"/>
                              <a:lumOff val="25000"/>
                            </a:schemeClr>
                          </a:solidFill>
                          <a:effectLst/>
                          <a:latin typeface="Garamond" panose="02020404030301010803" pitchFamily="18" charset="0"/>
                        </a:rPr>
                        <a:t> </a:t>
                      </a:r>
                      <a:endParaRPr lang="en-US" sz="1800" dirty="0">
                        <a:solidFill>
                          <a:schemeClr val="tx1">
                            <a:lumMod val="75000"/>
                            <a:lumOff val="25000"/>
                          </a:schemeClr>
                        </a:solidFill>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2">
                          <a:lumMod val="50000"/>
                        </a:schemeClr>
                      </a:solidFill>
                      <a:prstDash val="solid"/>
                      <a:round/>
                      <a:headEnd type="none" w="med" len="med"/>
                      <a:tailEnd type="none" w="med" len="med"/>
                    </a:lnT>
                    <a:lnB w="1905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rgbClr val="E6BDB8"/>
                    </a:solidFill>
                  </a:tcPr>
                </a:tc>
                <a:tc>
                  <a:txBody>
                    <a:bodyPr/>
                    <a:lstStyle/>
                    <a:p>
                      <a:pPr marL="0" marR="0" algn="ctr">
                        <a:lnSpc>
                          <a:spcPct val="107000"/>
                        </a:lnSpc>
                        <a:spcBef>
                          <a:spcPts val="0"/>
                        </a:spcBef>
                        <a:spcAft>
                          <a:spcPts val="0"/>
                        </a:spcAft>
                      </a:pPr>
                      <a:r>
                        <a:rPr lang="en-US" sz="1800" dirty="0">
                          <a:solidFill>
                            <a:schemeClr val="tx1">
                              <a:lumMod val="75000"/>
                              <a:lumOff val="25000"/>
                            </a:schemeClr>
                          </a:solidFill>
                          <a:effectLst/>
                          <a:latin typeface="Garamond" panose="02020404030301010803" pitchFamily="18" charset="0"/>
                        </a:rPr>
                        <a:t> </a:t>
                      </a:r>
                      <a:endParaRPr lang="en-US" sz="1800" dirty="0">
                        <a:solidFill>
                          <a:schemeClr val="tx1">
                            <a:lumMod val="75000"/>
                            <a:lumOff val="25000"/>
                          </a:schemeClr>
                        </a:solidFill>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2">
                          <a:lumMod val="50000"/>
                        </a:schemeClr>
                      </a:solidFill>
                      <a:prstDash val="solid"/>
                      <a:round/>
                      <a:headEnd type="none" w="med" len="med"/>
                      <a:tailEnd type="none" w="med" len="med"/>
                    </a:lnT>
                    <a:lnB w="1905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rgbClr val="E6BDB8"/>
                    </a:solidFill>
                  </a:tcPr>
                </a:tc>
                <a:extLst>
                  <a:ext uri="{0D108BD9-81ED-4DB2-BD59-A6C34878D82A}">
                    <a16:rowId xmlns:a16="http://schemas.microsoft.com/office/drawing/2014/main" val="1204227967"/>
                  </a:ext>
                </a:extLst>
              </a:tr>
              <a:tr h="0">
                <a:tc>
                  <a:txBody>
                    <a:bodyPr/>
                    <a:lstStyle/>
                    <a:p>
                      <a:pPr algn="r"/>
                      <a:r>
                        <a:rPr lang="en-US" sz="1800" b="1" dirty="0" smtClean="0">
                          <a:solidFill>
                            <a:schemeClr val="tx1">
                              <a:lumMod val="75000"/>
                              <a:lumOff val="25000"/>
                            </a:schemeClr>
                          </a:solidFill>
                          <a:latin typeface="Garamond" panose="02020404030301010803" pitchFamily="18" charset="0"/>
                        </a:rPr>
                        <a:t>Overall Model</a:t>
                      </a:r>
                      <a:endParaRPr lang="en-US" sz="1800" b="1" dirty="0">
                        <a:solidFill>
                          <a:schemeClr val="tx1">
                            <a:lumMod val="75000"/>
                            <a:lumOff val="25000"/>
                          </a:schemeClr>
                        </a:solidFill>
                        <a:latin typeface="Garamond" panose="02020404030301010803"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2">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800" dirty="0">
                          <a:solidFill>
                            <a:schemeClr val="tx1">
                              <a:lumMod val="75000"/>
                              <a:lumOff val="25000"/>
                            </a:schemeClr>
                          </a:solidFill>
                          <a:effectLst/>
                          <a:latin typeface="Garamond" panose="02020404030301010803" pitchFamily="18" charset="0"/>
                        </a:rPr>
                        <a:t>32.180(13.331)*</a:t>
                      </a:r>
                      <a:endParaRPr lang="en-US" sz="1800" dirty="0">
                        <a:solidFill>
                          <a:schemeClr val="tx1">
                            <a:lumMod val="75000"/>
                            <a:lumOff val="25000"/>
                          </a:schemeClr>
                        </a:solidFill>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2">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800" dirty="0">
                          <a:solidFill>
                            <a:schemeClr val="tx1">
                              <a:lumMod val="75000"/>
                              <a:lumOff val="25000"/>
                            </a:schemeClr>
                          </a:solidFill>
                          <a:effectLst/>
                          <a:latin typeface="Garamond" panose="02020404030301010803" pitchFamily="18" charset="0"/>
                        </a:rPr>
                        <a:t>0.30</a:t>
                      </a:r>
                      <a:endParaRPr lang="en-US" sz="1800" dirty="0">
                        <a:solidFill>
                          <a:schemeClr val="tx1">
                            <a:lumMod val="75000"/>
                            <a:lumOff val="25000"/>
                          </a:schemeClr>
                        </a:solidFill>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2">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800" dirty="0">
                          <a:solidFill>
                            <a:schemeClr val="tx1">
                              <a:lumMod val="75000"/>
                              <a:lumOff val="25000"/>
                            </a:schemeClr>
                          </a:solidFill>
                          <a:effectLst/>
                          <a:latin typeface="Garamond" panose="02020404030301010803" pitchFamily="18" charset="0"/>
                        </a:rPr>
                        <a:t>0.09274</a:t>
                      </a:r>
                      <a:endParaRPr lang="en-US" sz="1800" dirty="0">
                        <a:solidFill>
                          <a:schemeClr val="tx1">
                            <a:lumMod val="75000"/>
                            <a:lumOff val="25000"/>
                          </a:schemeClr>
                        </a:solidFill>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2">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800">
                          <a:solidFill>
                            <a:schemeClr val="tx1">
                              <a:lumMod val="75000"/>
                              <a:lumOff val="25000"/>
                            </a:schemeClr>
                          </a:solidFill>
                          <a:effectLst/>
                          <a:latin typeface="Garamond" panose="02020404030301010803" pitchFamily="18" charset="0"/>
                        </a:rPr>
                        <a:t>59</a:t>
                      </a:r>
                      <a:endParaRPr lang="en-US" sz="1800">
                        <a:solidFill>
                          <a:schemeClr val="tx1">
                            <a:lumMod val="75000"/>
                            <a:lumOff val="25000"/>
                          </a:schemeClr>
                        </a:solidFill>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2">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11732644"/>
                  </a:ext>
                </a:extLst>
              </a:tr>
              <a:tr h="0">
                <a:tc>
                  <a:txBody>
                    <a:bodyPr/>
                    <a:lstStyle/>
                    <a:p>
                      <a:pPr algn="r"/>
                      <a:r>
                        <a:rPr lang="en-US" sz="1800" b="1" dirty="0" smtClean="0">
                          <a:solidFill>
                            <a:schemeClr val="tx1">
                              <a:lumMod val="75000"/>
                              <a:lumOff val="25000"/>
                            </a:schemeClr>
                          </a:solidFill>
                          <a:latin typeface="Garamond" panose="02020404030301010803" pitchFamily="18" charset="0"/>
                        </a:rPr>
                        <a:t>Dry Season</a:t>
                      </a:r>
                      <a:endParaRPr lang="en-US" sz="1800" b="1" dirty="0">
                        <a:solidFill>
                          <a:schemeClr val="tx1">
                            <a:lumMod val="75000"/>
                            <a:lumOff val="25000"/>
                          </a:schemeClr>
                        </a:solidFill>
                        <a:latin typeface="Garamond" panose="02020404030301010803"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800" dirty="0">
                          <a:solidFill>
                            <a:schemeClr val="tx1">
                              <a:lumMod val="75000"/>
                              <a:lumOff val="25000"/>
                            </a:schemeClr>
                          </a:solidFill>
                          <a:effectLst/>
                          <a:latin typeface="Garamond" panose="02020404030301010803" pitchFamily="18" charset="0"/>
                        </a:rPr>
                        <a:t>71.96(43.73)</a:t>
                      </a:r>
                      <a:endParaRPr lang="en-US" sz="1800" dirty="0">
                        <a:solidFill>
                          <a:schemeClr val="tx1">
                            <a:lumMod val="75000"/>
                            <a:lumOff val="25000"/>
                          </a:schemeClr>
                        </a:solidFill>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800" dirty="0">
                          <a:solidFill>
                            <a:schemeClr val="tx1">
                              <a:lumMod val="75000"/>
                              <a:lumOff val="25000"/>
                            </a:schemeClr>
                          </a:solidFill>
                          <a:effectLst/>
                          <a:latin typeface="Garamond" panose="02020404030301010803" pitchFamily="18" charset="0"/>
                        </a:rPr>
                        <a:t>0.30</a:t>
                      </a:r>
                      <a:endParaRPr lang="en-US" sz="1800" dirty="0">
                        <a:solidFill>
                          <a:schemeClr val="tx1">
                            <a:lumMod val="75000"/>
                            <a:lumOff val="25000"/>
                          </a:schemeClr>
                        </a:solidFill>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800" dirty="0">
                          <a:solidFill>
                            <a:schemeClr val="tx1">
                              <a:lumMod val="75000"/>
                              <a:lumOff val="25000"/>
                            </a:schemeClr>
                          </a:solidFill>
                          <a:effectLst/>
                          <a:latin typeface="Garamond" panose="02020404030301010803" pitchFamily="18" charset="0"/>
                        </a:rPr>
                        <a:t>0.09115</a:t>
                      </a:r>
                      <a:endParaRPr lang="en-US" sz="1800" dirty="0">
                        <a:solidFill>
                          <a:schemeClr val="tx1">
                            <a:lumMod val="75000"/>
                            <a:lumOff val="25000"/>
                          </a:schemeClr>
                        </a:solidFill>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800" dirty="0">
                          <a:solidFill>
                            <a:schemeClr val="tx1">
                              <a:lumMod val="75000"/>
                              <a:lumOff val="25000"/>
                            </a:schemeClr>
                          </a:solidFill>
                          <a:effectLst/>
                          <a:latin typeface="Garamond" panose="02020404030301010803" pitchFamily="18" charset="0"/>
                        </a:rPr>
                        <a:t>29</a:t>
                      </a:r>
                      <a:endParaRPr lang="en-US" sz="1800" dirty="0">
                        <a:solidFill>
                          <a:schemeClr val="tx1">
                            <a:lumMod val="75000"/>
                            <a:lumOff val="25000"/>
                          </a:schemeClr>
                        </a:solidFill>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21630492"/>
                  </a:ext>
                </a:extLst>
              </a:tr>
              <a:tr h="0">
                <a:tc>
                  <a:txBody>
                    <a:bodyPr/>
                    <a:lstStyle/>
                    <a:p>
                      <a:pPr algn="r"/>
                      <a:r>
                        <a:rPr lang="en-US" sz="1800" b="1" dirty="0" smtClean="0">
                          <a:solidFill>
                            <a:schemeClr val="tx1">
                              <a:lumMod val="75000"/>
                              <a:lumOff val="25000"/>
                            </a:schemeClr>
                          </a:solidFill>
                          <a:latin typeface="Garamond" panose="02020404030301010803" pitchFamily="18" charset="0"/>
                        </a:rPr>
                        <a:t>Wet Season</a:t>
                      </a:r>
                      <a:endParaRPr lang="en-US" sz="1800" b="1" dirty="0">
                        <a:solidFill>
                          <a:schemeClr val="tx1">
                            <a:lumMod val="75000"/>
                            <a:lumOff val="25000"/>
                          </a:schemeClr>
                        </a:solidFill>
                        <a:latin typeface="Garamond" panose="02020404030301010803"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800" dirty="0">
                          <a:solidFill>
                            <a:schemeClr val="tx1">
                              <a:lumMod val="75000"/>
                              <a:lumOff val="25000"/>
                            </a:schemeClr>
                          </a:solidFill>
                          <a:effectLst/>
                          <a:latin typeface="Garamond" panose="02020404030301010803" pitchFamily="18" charset="0"/>
                        </a:rPr>
                        <a:t>52.391(17.722)**</a:t>
                      </a:r>
                      <a:endParaRPr lang="en-US" sz="1800" dirty="0">
                        <a:solidFill>
                          <a:schemeClr val="tx1">
                            <a:lumMod val="75000"/>
                            <a:lumOff val="25000"/>
                          </a:schemeClr>
                        </a:solidFill>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800" dirty="0">
                          <a:solidFill>
                            <a:schemeClr val="tx1">
                              <a:lumMod val="75000"/>
                              <a:lumOff val="25000"/>
                            </a:schemeClr>
                          </a:solidFill>
                          <a:effectLst/>
                          <a:latin typeface="Garamond" panose="02020404030301010803" pitchFamily="18" charset="0"/>
                        </a:rPr>
                        <a:t>0.49</a:t>
                      </a:r>
                      <a:endParaRPr lang="en-US" sz="1800" dirty="0">
                        <a:solidFill>
                          <a:schemeClr val="tx1">
                            <a:lumMod val="75000"/>
                            <a:lumOff val="25000"/>
                          </a:schemeClr>
                        </a:solidFill>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800" dirty="0">
                          <a:solidFill>
                            <a:schemeClr val="tx1">
                              <a:lumMod val="75000"/>
                              <a:lumOff val="25000"/>
                            </a:schemeClr>
                          </a:solidFill>
                          <a:effectLst/>
                          <a:latin typeface="Garamond" panose="02020404030301010803" pitchFamily="18" charset="0"/>
                        </a:rPr>
                        <a:t>0.2379</a:t>
                      </a:r>
                      <a:endParaRPr lang="en-US" sz="1800" dirty="0">
                        <a:solidFill>
                          <a:schemeClr val="tx1">
                            <a:lumMod val="75000"/>
                            <a:lumOff val="25000"/>
                          </a:schemeClr>
                        </a:solidFill>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800" dirty="0">
                          <a:solidFill>
                            <a:schemeClr val="tx1">
                              <a:lumMod val="75000"/>
                              <a:lumOff val="25000"/>
                            </a:schemeClr>
                          </a:solidFill>
                          <a:effectLst/>
                          <a:latin typeface="Garamond" panose="02020404030301010803" pitchFamily="18" charset="0"/>
                        </a:rPr>
                        <a:t>30</a:t>
                      </a:r>
                      <a:endParaRPr lang="en-US" sz="1800" dirty="0">
                        <a:solidFill>
                          <a:schemeClr val="tx1">
                            <a:lumMod val="75000"/>
                            <a:lumOff val="25000"/>
                          </a:schemeClr>
                        </a:solidFill>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85868614"/>
                  </a:ext>
                </a:extLst>
              </a:tr>
              <a:tr h="0">
                <a:tc>
                  <a:txBody>
                    <a:bodyPr/>
                    <a:lstStyle/>
                    <a:p>
                      <a:r>
                        <a:rPr lang="en-US" sz="1800" b="1" dirty="0" smtClean="0">
                          <a:solidFill>
                            <a:schemeClr val="tx1">
                              <a:lumMod val="75000"/>
                              <a:lumOff val="25000"/>
                            </a:schemeClr>
                          </a:solidFill>
                          <a:latin typeface="Garamond" panose="02020404030301010803" pitchFamily="18" charset="0"/>
                        </a:rPr>
                        <a:t>   Panama</a:t>
                      </a:r>
                      <a:endParaRPr lang="en-US" sz="1800" b="1" dirty="0">
                        <a:solidFill>
                          <a:schemeClr val="tx1">
                            <a:lumMod val="75000"/>
                            <a:lumOff val="25000"/>
                          </a:schemeClr>
                        </a:solidFill>
                        <a:latin typeface="Garamond" panose="02020404030301010803"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2">
                          <a:lumMod val="50000"/>
                        </a:schemeClr>
                      </a:solidFill>
                      <a:prstDash val="solid"/>
                      <a:round/>
                      <a:headEnd type="none" w="med" len="med"/>
                      <a:tailEnd type="none" w="med" len="med"/>
                    </a:lnT>
                    <a:lnB w="1905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rgbClr val="E6BDB8"/>
                    </a:solidFill>
                  </a:tcPr>
                </a:tc>
                <a:tc>
                  <a:txBody>
                    <a:bodyPr/>
                    <a:lstStyle/>
                    <a:p>
                      <a:pPr marL="0" marR="0" algn="ctr">
                        <a:lnSpc>
                          <a:spcPct val="107000"/>
                        </a:lnSpc>
                        <a:spcBef>
                          <a:spcPts val="0"/>
                        </a:spcBef>
                        <a:spcAft>
                          <a:spcPts val="0"/>
                        </a:spcAft>
                      </a:pPr>
                      <a:r>
                        <a:rPr lang="en-US" sz="1800" dirty="0">
                          <a:solidFill>
                            <a:schemeClr val="tx1">
                              <a:lumMod val="75000"/>
                              <a:lumOff val="25000"/>
                            </a:schemeClr>
                          </a:solidFill>
                          <a:effectLst/>
                          <a:latin typeface="Garamond" panose="02020404030301010803" pitchFamily="18" charset="0"/>
                        </a:rPr>
                        <a:t> </a:t>
                      </a:r>
                      <a:endParaRPr lang="en-US" sz="1800" dirty="0">
                        <a:solidFill>
                          <a:schemeClr val="tx1">
                            <a:lumMod val="75000"/>
                            <a:lumOff val="25000"/>
                          </a:schemeClr>
                        </a:solidFill>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2">
                          <a:lumMod val="50000"/>
                        </a:schemeClr>
                      </a:solidFill>
                      <a:prstDash val="solid"/>
                      <a:round/>
                      <a:headEnd type="none" w="med" len="med"/>
                      <a:tailEnd type="none" w="med" len="med"/>
                    </a:lnT>
                    <a:lnB w="1905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rgbClr val="E6BDB8"/>
                    </a:solidFill>
                  </a:tcPr>
                </a:tc>
                <a:tc>
                  <a:txBody>
                    <a:bodyPr/>
                    <a:lstStyle/>
                    <a:p>
                      <a:pPr marL="0" marR="0" algn="ctr">
                        <a:lnSpc>
                          <a:spcPct val="107000"/>
                        </a:lnSpc>
                        <a:spcBef>
                          <a:spcPts val="0"/>
                        </a:spcBef>
                        <a:spcAft>
                          <a:spcPts val="0"/>
                        </a:spcAft>
                      </a:pPr>
                      <a:r>
                        <a:rPr lang="en-US" sz="1800" dirty="0">
                          <a:solidFill>
                            <a:schemeClr val="tx1">
                              <a:lumMod val="75000"/>
                              <a:lumOff val="25000"/>
                            </a:schemeClr>
                          </a:solidFill>
                          <a:effectLst/>
                          <a:latin typeface="Garamond" panose="02020404030301010803" pitchFamily="18" charset="0"/>
                        </a:rPr>
                        <a:t> </a:t>
                      </a:r>
                      <a:endParaRPr lang="en-US" sz="1800" dirty="0">
                        <a:solidFill>
                          <a:schemeClr val="tx1">
                            <a:lumMod val="75000"/>
                            <a:lumOff val="25000"/>
                          </a:schemeClr>
                        </a:solidFill>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2">
                          <a:lumMod val="50000"/>
                        </a:schemeClr>
                      </a:solidFill>
                      <a:prstDash val="solid"/>
                      <a:round/>
                      <a:headEnd type="none" w="med" len="med"/>
                      <a:tailEnd type="none" w="med" len="med"/>
                    </a:lnT>
                    <a:lnB w="1905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rgbClr val="E6BDB8"/>
                    </a:solidFill>
                  </a:tcPr>
                </a:tc>
                <a:tc>
                  <a:txBody>
                    <a:bodyPr/>
                    <a:lstStyle/>
                    <a:p>
                      <a:pPr marL="0" marR="0" algn="ctr">
                        <a:lnSpc>
                          <a:spcPct val="107000"/>
                        </a:lnSpc>
                        <a:spcBef>
                          <a:spcPts val="0"/>
                        </a:spcBef>
                        <a:spcAft>
                          <a:spcPts val="0"/>
                        </a:spcAft>
                      </a:pPr>
                      <a:r>
                        <a:rPr lang="en-US" sz="1800" dirty="0">
                          <a:solidFill>
                            <a:schemeClr val="tx1">
                              <a:lumMod val="75000"/>
                              <a:lumOff val="25000"/>
                            </a:schemeClr>
                          </a:solidFill>
                          <a:effectLst/>
                          <a:latin typeface="Garamond" panose="02020404030301010803" pitchFamily="18" charset="0"/>
                        </a:rPr>
                        <a:t> </a:t>
                      </a:r>
                      <a:endParaRPr lang="en-US" sz="1800" dirty="0">
                        <a:solidFill>
                          <a:schemeClr val="tx1">
                            <a:lumMod val="75000"/>
                            <a:lumOff val="25000"/>
                          </a:schemeClr>
                        </a:solidFill>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2">
                          <a:lumMod val="50000"/>
                        </a:schemeClr>
                      </a:solidFill>
                      <a:prstDash val="solid"/>
                      <a:round/>
                      <a:headEnd type="none" w="med" len="med"/>
                      <a:tailEnd type="none" w="med" len="med"/>
                    </a:lnT>
                    <a:lnB w="1905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rgbClr val="E6BDB8"/>
                    </a:solidFill>
                  </a:tcPr>
                </a:tc>
                <a:tc>
                  <a:txBody>
                    <a:bodyPr/>
                    <a:lstStyle/>
                    <a:p>
                      <a:pPr marL="0" marR="0" algn="ctr">
                        <a:lnSpc>
                          <a:spcPct val="107000"/>
                        </a:lnSpc>
                        <a:spcBef>
                          <a:spcPts val="0"/>
                        </a:spcBef>
                        <a:spcAft>
                          <a:spcPts val="0"/>
                        </a:spcAft>
                      </a:pPr>
                      <a:r>
                        <a:rPr lang="en-US" sz="1800" dirty="0">
                          <a:solidFill>
                            <a:schemeClr val="tx1">
                              <a:lumMod val="75000"/>
                              <a:lumOff val="25000"/>
                            </a:schemeClr>
                          </a:solidFill>
                          <a:effectLst/>
                          <a:latin typeface="Garamond" panose="02020404030301010803" pitchFamily="18" charset="0"/>
                        </a:rPr>
                        <a:t> </a:t>
                      </a:r>
                      <a:endParaRPr lang="en-US" sz="1800" dirty="0">
                        <a:solidFill>
                          <a:schemeClr val="tx1">
                            <a:lumMod val="75000"/>
                            <a:lumOff val="25000"/>
                          </a:schemeClr>
                        </a:solidFill>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2">
                          <a:lumMod val="50000"/>
                        </a:schemeClr>
                      </a:solidFill>
                      <a:prstDash val="solid"/>
                      <a:round/>
                      <a:headEnd type="none" w="med" len="med"/>
                      <a:tailEnd type="none" w="med" len="med"/>
                    </a:lnT>
                    <a:lnB w="1905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rgbClr val="E6BDB8"/>
                    </a:solidFill>
                  </a:tcPr>
                </a:tc>
                <a:extLst>
                  <a:ext uri="{0D108BD9-81ED-4DB2-BD59-A6C34878D82A}">
                    <a16:rowId xmlns:a16="http://schemas.microsoft.com/office/drawing/2014/main" val="3149766445"/>
                  </a:ext>
                </a:extLst>
              </a:tr>
              <a:tr h="347472">
                <a:tc>
                  <a:txBody>
                    <a:bodyPr/>
                    <a:lstStyle/>
                    <a:p>
                      <a:pPr algn="r"/>
                      <a:r>
                        <a:rPr lang="en-US" sz="1800" b="1" dirty="0" smtClean="0">
                          <a:solidFill>
                            <a:schemeClr val="tx1">
                              <a:lumMod val="75000"/>
                              <a:lumOff val="25000"/>
                            </a:schemeClr>
                          </a:solidFill>
                          <a:latin typeface="Garamond" panose="02020404030301010803" pitchFamily="18" charset="0"/>
                        </a:rPr>
                        <a:t>Overall Model</a:t>
                      </a:r>
                      <a:endParaRPr lang="en-US" sz="1800" b="1" dirty="0">
                        <a:solidFill>
                          <a:schemeClr val="tx1">
                            <a:lumMod val="75000"/>
                            <a:lumOff val="25000"/>
                          </a:schemeClr>
                        </a:solidFill>
                        <a:latin typeface="Garamond" panose="02020404030301010803"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2">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800">
                          <a:solidFill>
                            <a:schemeClr val="tx1">
                              <a:lumMod val="75000"/>
                              <a:lumOff val="25000"/>
                            </a:schemeClr>
                          </a:solidFill>
                          <a:effectLst/>
                          <a:latin typeface="Garamond" panose="02020404030301010803" pitchFamily="18" charset="0"/>
                        </a:rPr>
                        <a:t>34.532 (6.814)***</a:t>
                      </a:r>
                      <a:endParaRPr lang="en-US" sz="1800">
                        <a:solidFill>
                          <a:schemeClr val="tx1">
                            <a:lumMod val="75000"/>
                            <a:lumOff val="25000"/>
                          </a:schemeClr>
                        </a:solidFill>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2">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a:solidFill>
                            <a:schemeClr val="tx1">
                              <a:lumMod val="75000"/>
                              <a:lumOff val="25000"/>
                            </a:schemeClr>
                          </a:solidFill>
                          <a:effectLst/>
                          <a:latin typeface="Garamond" panose="02020404030301010803" pitchFamily="18" charset="0"/>
                        </a:rPr>
                        <a:t>0.66</a:t>
                      </a:r>
                      <a:endParaRPr lang="en-US" sz="1800" dirty="0">
                        <a:solidFill>
                          <a:schemeClr val="tx1">
                            <a:lumMod val="75000"/>
                            <a:lumOff val="25000"/>
                          </a:schemeClr>
                        </a:solidFill>
                        <a:effectLst/>
                        <a:latin typeface="Garamond" panose="02020404030301010803" pitchFamily="18"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2">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800" dirty="0">
                          <a:solidFill>
                            <a:schemeClr val="tx1">
                              <a:lumMod val="75000"/>
                              <a:lumOff val="25000"/>
                            </a:schemeClr>
                          </a:solidFill>
                          <a:effectLst/>
                          <a:latin typeface="Garamond" panose="02020404030301010803" pitchFamily="18" charset="0"/>
                        </a:rPr>
                        <a:t>0.4376</a:t>
                      </a:r>
                      <a:endParaRPr lang="en-US" sz="1800" dirty="0">
                        <a:solidFill>
                          <a:schemeClr val="tx1">
                            <a:lumMod val="75000"/>
                            <a:lumOff val="25000"/>
                          </a:schemeClr>
                        </a:solidFill>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2">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800" dirty="0">
                          <a:solidFill>
                            <a:schemeClr val="tx1">
                              <a:lumMod val="75000"/>
                              <a:lumOff val="25000"/>
                            </a:schemeClr>
                          </a:solidFill>
                          <a:effectLst/>
                          <a:latin typeface="Garamond" panose="02020404030301010803" pitchFamily="18" charset="0"/>
                        </a:rPr>
                        <a:t>35</a:t>
                      </a:r>
                      <a:endParaRPr lang="en-US" sz="1800" dirty="0">
                        <a:solidFill>
                          <a:schemeClr val="tx1">
                            <a:lumMod val="75000"/>
                            <a:lumOff val="25000"/>
                          </a:schemeClr>
                        </a:solidFill>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2">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6308302"/>
                  </a:ext>
                </a:extLst>
              </a:tr>
              <a:tr h="347472">
                <a:tc>
                  <a:txBody>
                    <a:bodyPr/>
                    <a:lstStyle/>
                    <a:p>
                      <a:pPr algn="r"/>
                      <a:r>
                        <a:rPr lang="en-US" sz="1800" b="1" dirty="0" smtClean="0">
                          <a:solidFill>
                            <a:schemeClr val="tx1">
                              <a:lumMod val="75000"/>
                              <a:lumOff val="25000"/>
                            </a:schemeClr>
                          </a:solidFill>
                          <a:latin typeface="Garamond" panose="02020404030301010803" pitchFamily="18" charset="0"/>
                        </a:rPr>
                        <a:t>Dry Season</a:t>
                      </a:r>
                      <a:endParaRPr lang="en-US" sz="1800" b="1" dirty="0">
                        <a:solidFill>
                          <a:schemeClr val="tx1">
                            <a:lumMod val="75000"/>
                            <a:lumOff val="25000"/>
                          </a:schemeClr>
                        </a:solidFill>
                        <a:latin typeface="Garamond" panose="02020404030301010803"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800">
                          <a:solidFill>
                            <a:schemeClr val="tx1">
                              <a:lumMod val="75000"/>
                              <a:lumOff val="25000"/>
                            </a:schemeClr>
                          </a:solidFill>
                          <a:effectLst/>
                          <a:latin typeface="Garamond" panose="02020404030301010803" pitchFamily="18" charset="0"/>
                        </a:rPr>
                        <a:t>20.040(10.104)</a:t>
                      </a:r>
                      <a:endParaRPr lang="en-US" sz="1800">
                        <a:solidFill>
                          <a:schemeClr val="tx1">
                            <a:lumMod val="75000"/>
                            <a:lumOff val="25000"/>
                          </a:schemeClr>
                        </a:solidFill>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800">
                          <a:solidFill>
                            <a:schemeClr val="tx1">
                              <a:lumMod val="75000"/>
                              <a:lumOff val="25000"/>
                            </a:schemeClr>
                          </a:solidFill>
                          <a:effectLst/>
                          <a:latin typeface="Garamond" panose="02020404030301010803" pitchFamily="18" charset="0"/>
                        </a:rPr>
                        <a:t>0.44</a:t>
                      </a:r>
                      <a:endParaRPr lang="en-US" sz="1800">
                        <a:solidFill>
                          <a:schemeClr val="tx1">
                            <a:lumMod val="75000"/>
                            <a:lumOff val="25000"/>
                          </a:schemeClr>
                        </a:solidFill>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800" dirty="0">
                          <a:solidFill>
                            <a:schemeClr val="tx1">
                              <a:lumMod val="75000"/>
                              <a:lumOff val="25000"/>
                            </a:schemeClr>
                          </a:solidFill>
                          <a:effectLst/>
                          <a:latin typeface="Garamond" panose="02020404030301010803" pitchFamily="18" charset="0"/>
                        </a:rPr>
                        <a:t>0.1973</a:t>
                      </a:r>
                      <a:endParaRPr lang="en-US" sz="1800" dirty="0">
                        <a:solidFill>
                          <a:schemeClr val="tx1">
                            <a:lumMod val="75000"/>
                            <a:lumOff val="25000"/>
                          </a:schemeClr>
                        </a:solidFill>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800" dirty="0">
                          <a:solidFill>
                            <a:schemeClr val="tx1">
                              <a:lumMod val="75000"/>
                              <a:lumOff val="25000"/>
                            </a:schemeClr>
                          </a:solidFill>
                          <a:effectLst/>
                          <a:latin typeface="Garamond" panose="02020404030301010803" pitchFamily="18" charset="0"/>
                        </a:rPr>
                        <a:t>18</a:t>
                      </a:r>
                      <a:endParaRPr lang="en-US" sz="1800" dirty="0">
                        <a:solidFill>
                          <a:schemeClr val="tx1">
                            <a:lumMod val="75000"/>
                            <a:lumOff val="25000"/>
                          </a:schemeClr>
                        </a:solidFill>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55220691"/>
                  </a:ext>
                </a:extLst>
              </a:tr>
              <a:tr h="347472">
                <a:tc>
                  <a:txBody>
                    <a:bodyPr/>
                    <a:lstStyle/>
                    <a:p>
                      <a:pPr algn="r"/>
                      <a:r>
                        <a:rPr lang="en-US" sz="1800" b="1" dirty="0" smtClean="0">
                          <a:solidFill>
                            <a:schemeClr val="tx1">
                              <a:lumMod val="75000"/>
                              <a:lumOff val="25000"/>
                            </a:schemeClr>
                          </a:solidFill>
                          <a:latin typeface="Garamond" panose="02020404030301010803" pitchFamily="18" charset="0"/>
                        </a:rPr>
                        <a:t>Wet Season</a:t>
                      </a:r>
                      <a:endParaRPr lang="en-US" sz="1800" b="1" dirty="0">
                        <a:solidFill>
                          <a:schemeClr val="tx1">
                            <a:lumMod val="75000"/>
                            <a:lumOff val="25000"/>
                          </a:schemeClr>
                        </a:solidFill>
                        <a:latin typeface="Garamond" panose="02020404030301010803"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800" dirty="0">
                          <a:solidFill>
                            <a:schemeClr val="tx1">
                              <a:lumMod val="75000"/>
                              <a:lumOff val="25000"/>
                            </a:schemeClr>
                          </a:solidFill>
                          <a:effectLst/>
                          <a:latin typeface="Garamond" panose="02020404030301010803" pitchFamily="18" charset="0"/>
                        </a:rPr>
                        <a:t>47.858(9.851)***</a:t>
                      </a:r>
                      <a:endParaRPr lang="en-US" sz="1800" dirty="0">
                        <a:solidFill>
                          <a:schemeClr val="tx1">
                            <a:lumMod val="75000"/>
                            <a:lumOff val="25000"/>
                          </a:schemeClr>
                        </a:solidFill>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800" dirty="0">
                          <a:solidFill>
                            <a:schemeClr val="tx1">
                              <a:lumMod val="75000"/>
                              <a:lumOff val="25000"/>
                            </a:schemeClr>
                          </a:solidFill>
                          <a:effectLst/>
                          <a:latin typeface="Garamond" panose="02020404030301010803" pitchFamily="18" charset="0"/>
                        </a:rPr>
                        <a:t>0.78</a:t>
                      </a:r>
                      <a:endParaRPr lang="en-US" sz="1800" dirty="0">
                        <a:solidFill>
                          <a:schemeClr val="tx1">
                            <a:lumMod val="75000"/>
                            <a:lumOff val="25000"/>
                          </a:schemeClr>
                        </a:solidFill>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800" dirty="0">
                          <a:solidFill>
                            <a:schemeClr val="tx1">
                              <a:lumMod val="75000"/>
                              <a:lumOff val="25000"/>
                            </a:schemeClr>
                          </a:solidFill>
                          <a:effectLst/>
                          <a:latin typeface="Garamond" panose="02020404030301010803" pitchFamily="18" charset="0"/>
                        </a:rPr>
                        <a:t>0.6114</a:t>
                      </a:r>
                      <a:endParaRPr lang="en-US" sz="1800" dirty="0">
                        <a:solidFill>
                          <a:schemeClr val="tx1">
                            <a:lumMod val="75000"/>
                            <a:lumOff val="25000"/>
                          </a:schemeClr>
                        </a:solidFill>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800" dirty="0">
                          <a:solidFill>
                            <a:schemeClr val="tx1">
                              <a:lumMod val="75000"/>
                              <a:lumOff val="25000"/>
                            </a:schemeClr>
                          </a:solidFill>
                          <a:effectLst/>
                          <a:latin typeface="Garamond" panose="02020404030301010803" pitchFamily="18" charset="0"/>
                        </a:rPr>
                        <a:t>17</a:t>
                      </a:r>
                      <a:endParaRPr lang="en-US" sz="1800" dirty="0">
                        <a:solidFill>
                          <a:schemeClr val="tx1">
                            <a:lumMod val="75000"/>
                            <a:lumOff val="25000"/>
                          </a:schemeClr>
                        </a:solidFill>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0061129"/>
                  </a:ext>
                </a:extLst>
              </a:tr>
              <a:tr h="411480">
                <a:tc gridSpan="5">
                  <a:txBody>
                    <a:bodyPr/>
                    <a:lstStyle/>
                    <a:p>
                      <a:pPr algn="l"/>
                      <a:r>
                        <a:rPr lang="en-US" sz="1400" b="1" dirty="0" smtClean="0">
                          <a:solidFill>
                            <a:schemeClr val="tx1">
                              <a:lumMod val="75000"/>
                              <a:lumOff val="25000"/>
                            </a:schemeClr>
                          </a:solidFill>
                          <a:latin typeface="Garamond" panose="02020404030301010803" pitchFamily="18" charset="0"/>
                        </a:rPr>
                        <a:t>Note: P-value &lt;0.05 is *, P-value &lt;0.01 is **, P-value &lt;0.001 is***</a:t>
                      </a:r>
                      <a:r>
                        <a:rPr lang="en-US" sz="1400" b="1" baseline="0" dirty="0" smtClean="0">
                          <a:solidFill>
                            <a:schemeClr val="tx1">
                              <a:lumMod val="75000"/>
                              <a:lumOff val="25000"/>
                            </a:schemeClr>
                          </a:solidFill>
                          <a:latin typeface="Garamond" panose="02020404030301010803" pitchFamily="18" charset="0"/>
                        </a:rPr>
                        <a:t>     </a:t>
                      </a:r>
                      <a:r>
                        <a:rPr lang="en-US" sz="1400" b="1" dirty="0" smtClean="0">
                          <a:solidFill>
                            <a:schemeClr val="tx1">
                              <a:lumMod val="75000"/>
                              <a:lumOff val="25000"/>
                            </a:schemeClr>
                          </a:solidFill>
                          <a:latin typeface="Garamond" panose="02020404030301010803" pitchFamily="18" charset="0"/>
                        </a:rPr>
                        <a:t>|     B – unstandardized regression weights  (Raw coefficients)</a:t>
                      </a:r>
                    </a:p>
                    <a:p>
                      <a:pPr algn="l"/>
                      <a:r>
                        <a:rPr lang="en-US" sz="1400" b="1" dirty="0" smtClean="0">
                          <a:solidFill>
                            <a:schemeClr val="tx1">
                              <a:lumMod val="75000"/>
                              <a:lumOff val="25000"/>
                            </a:schemeClr>
                          </a:solidFill>
                          <a:latin typeface="Garamond" panose="02020404030301010803" pitchFamily="18" charset="0"/>
                        </a:rPr>
                        <a:t>           SE - standard error</a:t>
                      </a:r>
                      <a:r>
                        <a:rPr lang="en-US" sz="1400" b="1" baseline="0" dirty="0" smtClean="0">
                          <a:solidFill>
                            <a:schemeClr val="tx1">
                              <a:lumMod val="75000"/>
                              <a:lumOff val="25000"/>
                            </a:schemeClr>
                          </a:solidFill>
                          <a:latin typeface="Garamond" panose="02020404030301010803" pitchFamily="18" charset="0"/>
                        </a:rPr>
                        <a:t>     |     </a:t>
                      </a:r>
                      <a:r>
                        <a:rPr lang="en-US" sz="1400" b="1" dirty="0" smtClean="0">
                          <a:solidFill>
                            <a:schemeClr val="tx1">
                              <a:lumMod val="75000"/>
                              <a:lumOff val="25000"/>
                            </a:schemeClr>
                          </a:solidFill>
                          <a:latin typeface="Garamond" panose="02020404030301010803" pitchFamily="18" charset="0"/>
                        </a:rPr>
                        <a:t>Beta - the standardized regression weights (How strongly the predictor variable influences the dependent variable)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2">
                          <a:lumMod val="50000"/>
                        </a:schemeClr>
                      </a:solidFill>
                      <a:prstDash val="solid"/>
                      <a:round/>
                      <a:headEnd type="none" w="med" len="med"/>
                      <a:tailEnd type="none" w="med" len="med"/>
                    </a:lnT>
                    <a:lnB w="1905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algn="ctr">
                        <a:lnSpc>
                          <a:spcPct val="107000"/>
                        </a:lnSpc>
                        <a:spcBef>
                          <a:spcPts val="0"/>
                        </a:spcBef>
                        <a:spcAft>
                          <a:spcPts val="0"/>
                        </a:spcAft>
                      </a:pPr>
                      <a:endParaRPr lang="en-US" sz="1800" dirty="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2">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algn="ctr">
                        <a:lnSpc>
                          <a:spcPct val="107000"/>
                        </a:lnSpc>
                        <a:spcBef>
                          <a:spcPts val="0"/>
                        </a:spcBef>
                        <a:spcAft>
                          <a:spcPts val="0"/>
                        </a:spcAft>
                      </a:pPr>
                      <a:endParaRPr lang="en-US" sz="1800" dirty="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2">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algn="ctr">
                        <a:lnSpc>
                          <a:spcPct val="107000"/>
                        </a:lnSpc>
                        <a:spcBef>
                          <a:spcPts val="0"/>
                        </a:spcBef>
                        <a:spcAft>
                          <a:spcPts val="0"/>
                        </a:spcAft>
                      </a:pPr>
                      <a:endParaRPr lang="en-US" sz="1800" dirty="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2">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algn="ctr">
                        <a:lnSpc>
                          <a:spcPct val="107000"/>
                        </a:lnSpc>
                        <a:spcBef>
                          <a:spcPts val="0"/>
                        </a:spcBef>
                        <a:spcAft>
                          <a:spcPts val="0"/>
                        </a:spcAft>
                      </a:pPr>
                      <a:endParaRPr lang="en-US" sz="1800" dirty="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2">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39308725"/>
                  </a:ext>
                </a:extLst>
              </a:tr>
            </a:tbl>
          </a:graphicData>
        </a:graphic>
      </p:graphicFrame>
      <p:sp>
        <p:nvSpPr>
          <p:cNvPr id="31" name="TextBox 30"/>
          <p:cNvSpPr txBox="1"/>
          <p:nvPr/>
        </p:nvSpPr>
        <p:spPr>
          <a:xfrm>
            <a:off x="12812173" y="22115660"/>
            <a:ext cx="11404913" cy="477054"/>
          </a:xfrm>
          <a:prstGeom prst="rect">
            <a:avLst/>
          </a:prstGeom>
          <a:noFill/>
        </p:spPr>
        <p:txBody>
          <a:bodyPr wrap="square" rtlCol="0">
            <a:spAutoFit/>
          </a:bodyPr>
          <a:lstStyle/>
          <a:p>
            <a:pPr algn="ctr"/>
            <a:r>
              <a:rPr lang="en-US" sz="2500" b="1" dirty="0" smtClean="0">
                <a:solidFill>
                  <a:schemeClr val="tx1">
                    <a:lumMod val="75000"/>
                    <a:lumOff val="25000"/>
                  </a:schemeClr>
                </a:solidFill>
                <a:latin typeface="Garamond" panose="02020404030301010803" pitchFamily="18" charset="0"/>
              </a:rPr>
              <a:t>Aug 2019: Average Aerosol Values (MODIS08) &amp; Fire </a:t>
            </a:r>
            <a:r>
              <a:rPr lang="en-US" sz="2500" b="1" dirty="0">
                <a:solidFill>
                  <a:schemeClr val="tx1">
                    <a:lumMod val="75000"/>
                    <a:lumOff val="25000"/>
                  </a:schemeClr>
                </a:solidFill>
                <a:latin typeface="Garamond" panose="02020404030301010803" pitchFamily="18" charset="0"/>
              </a:rPr>
              <a:t>Incidents in El Salvador </a:t>
            </a:r>
            <a:endParaRPr lang="en-US" sz="2500" b="1" dirty="0" smtClean="0">
              <a:solidFill>
                <a:schemeClr val="tx1">
                  <a:lumMod val="75000"/>
                  <a:lumOff val="25000"/>
                </a:schemeClr>
              </a:solidFill>
              <a:latin typeface="Garamond" panose="02020404030301010803" pitchFamily="18" charset="0"/>
            </a:endParaRPr>
          </a:p>
        </p:txBody>
      </p:sp>
      <p:grpSp>
        <p:nvGrpSpPr>
          <p:cNvPr id="142" name="Group 141"/>
          <p:cNvGrpSpPr/>
          <p:nvPr/>
        </p:nvGrpSpPr>
        <p:grpSpPr>
          <a:xfrm>
            <a:off x="21322303" y="22549060"/>
            <a:ext cx="3243034" cy="2575542"/>
            <a:chOff x="8925271" y="438150"/>
            <a:chExt cx="3243034" cy="2575542"/>
          </a:xfrm>
        </p:grpSpPr>
        <p:sp>
          <p:nvSpPr>
            <p:cNvPr id="143" name="Rectangle 142"/>
            <p:cNvSpPr/>
            <p:nvPr/>
          </p:nvSpPr>
          <p:spPr>
            <a:xfrm>
              <a:off x="9023696" y="787712"/>
              <a:ext cx="201384" cy="398963"/>
            </a:xfrm>
            <a:prstGeom prst="rect">
              <a:avLst/>
            </a:prstGeom>
            <a:blipFill>
              <a:blip r:embed="rId13"/>
              <a:stretch>
                <a:fillRect/>
              </a:stretch>
            </a:blip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aramond" panose="02020404030301010803" pitchFamily="18" charset="0"/>
              </a:endParaRPr>
            </a:p>
          </p:txBody>
        </p:sp>
        <p:sp>
          <p:nvSpPr>
            <p:cNvPr id="144" name="Rectangle 143"/>
            <p:cNvSpPr/>
            <p:nvPr/>
          </p:nvSpPr>
          <p:spPr>
            <a:xfrm>
              <a:off x="9023696" y="1243984"/>
              <a:ext cx="201384" cy="398963"/>
            </a:xfrm>
            <a:prstGeom prst="rect">
              <a:avLst/>
            </a:prstGeom>
            <a:blipFill>
              <a:blip r:embed="rId14"/>
              <a:stretch>
                <a:fillRect/>
              </a:stretch>
            </a:blip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aramond" panose="02020404030301010803" pitchFamily="18" charset="0"/>
              </a:endParaRPr>
            </a:p>
          </p:txBody>
        </p:sp>
        <p:sp>
          <p:nvSpPr>
            <p:cNvPr id="145" name="Rectangle 144"/>
            <p:cNvSpPr/>
            <p:nvPr/>
          </p:nvSpPr>
          <p:spPr>
            <a:xfrm>
              <a:off x="9023696" y="1699855"/>
              <a:ext cx="201384" cy="398963"/>
            </a:xfrm>
            <a:prstGeom prst="rect">
              <a:avLst/>
            </a:prstGeom>
            <a:blipFill>
              <a:blip r:embed="rId15"/>
              <a:stretch>
                <a:fillRect/>
              </a:stretch>
            </a:blip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aramond" panose="02020404030301010803" pitchFamily="18" charset="0"/>
              </a:endParaRPr>
            </a:p>
          </p:txBody>
        </p:sp>
        <p:sp>
          <p:nvSpPr>
            <p:cNvPr id="146" name="Rectangle 145"/>
            <p:cNvSpPr/>
            <p:nvPr/>
          </p:nvSpPr>
          <p:spPr>
            <a:xfrm>
              <a:off x="9023697" y="2157395"/>
              <a:ext cx="201384" cy="398963"/>
            </a:xfrm>
            <a:prstGeom prst="rect">
              <a:avLst/>
            </a:prstGeom>
            <a:blipFill>
              <a:blip r:embed="rId16"/>
              <a:stretch>
                <a:fillRect/>
              </a:stretch>
            </a:blip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aramond" panose="02020404030301010803" pitchFamily="18" charset="0"/>
              </a:endParaRPr>
            </a:p>
          </p:txBody>
        </p:sp>
        <p:sp>
          <p:nvSpPr>
            <p:cNvPr id="147" name="Rectangle 146"/>
            <p:cNvSpPr/>
            <p:nvPr/>
          </p:nvSpPr>
          <p:spPr>
            <a:xfrm>
              <a:off x="9023697" y="2614729"/>
              <a:ext cx="201384" cy="398963"/>
            </a:xfrm>
            <a:prstGeom prst="rect">
              <a:avLst/>
            </a:prstGeom>
            <a:blipFill>
              <a:blip r:embed="rId17"/>
              <a:stretch>
                <a:fillRect/>
              </a:stretch>
            </a:blip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aramond" panose="02020404030301010803" pitchFamily="18" charset="0"/>
              </a:endParaRPr>
            </a:p>
          </p:txBody>
        </p:sp>
        <p:sp>
          <p:nvSpPr>
            <p:cNvPr id="148" name="TextBox 147"/>
            <p:cNvSpPr txBox="1"/>
            <p:nvPr/>
          </p:nvSpPr>
          <p:spPr>
            <a:xfrm>
              <a:off x="9209254" y="835770"/>
              <a:ext cx="2102238" cy="307777"/>
            </a:xfrm>
            <a:prstGeom prst="rect">
              <a:avLst/>
            </a:prstGeom>
            <a:noFill/>
          </p:spPr>
          <p:txBody>
            <a:bodyPr wrap="square" rtlCol="0">
              <a:spAutoFit/>
            </a:bodyPr>
            <a:lstStyle/>
            <a:p>
              <a:r>
                <a:rPr lang="en-US" sz="1400" dirty="0" smtClean="0">
                  <a:solidFill>
                    <a:schemeClr val="tx1">
                      <a:lumMod val="75000"/>
                      <a:lumOff val="25000"/>
                    </a:schemeClr>
                  </a:solidFill>
                  <a:latin typeface="Garamond" panose="02020404030301010803" pitchFamily="18" charset="0"/>
                </a:rPr>
                <a:t>0.000 (Clear Atmosphere)</a:t>
              </a:r>
              <a:endParaRPr lang="en-US" sz="1400" dirty="0">
                <a:solidFill>
                  <a:schemeClr val="tx1">
                    <a:lumMod val="75000"/>
                    <a:lumOff val="25000"/>
                  </a:schemeClr>
                </a:solidFill>
                <a:latin typeface="Garamond" panose="02020404030301010803" pitchFamily="18" charset="0"/>
              </a:endParaRPr>
            </a:p>
          </p:txBody>
        </p:sp>
        <p:sp>
          <p:nvSpPr>
            <p:cNvPr id="149" name="TextBox 148"/>
            <p:cNvSpPr txBox="1"/>
            <p:nvPr/>
          </p:nvSpPr>
          <p:spPr>
            <a:xfrm>
              <a:off x="9217167" y="1293121"/>
              <a:ext cx="826277" cy="307777"/>
            </a:xfrm>
            <a:prstGeom prst="rect">
              <a:avLst/>
            </a:prstGeom>
            <a:noFill/>
          </p:spPr>
          <p:txBody>
            <a:bodyPr wrap="square" rtlCol="0">
              <a:spAutoFit/>
            </a:bodyPr>
            <a:lstStyle/>
            <a:p>
              <a:r>
                <a:rPr lang="en-US" sz="1400" dirty="0" smtClean="0">
                  <a:solidFill>
                    <a:schemeClr val="tx1">
                      <a:lumMod val="75000"/>
                      <a:lumOff val="25000"/>
                    </a:schemeClr>
                  </a:solidFill>
                  <a:latin typeface="Garamond" panose="02020404030301010803" pitchFamily="18" charset="0"/>
                </a:rPr>
                <a:t>0.250</a:t>
              </a:r>
              <a:endParaRPr lang="en-US" sz="1400" dirty="0">
                <a:solidFill>
                  <a:schemeClr val="tx1">
                    <a:lumMod val="75000"/>
                    <a:lumOff val="25000"/>
                  </a:schemeClr>
                </a:solidFill>
                <a:latin typeface="Garamond" panose="02020404030301010803" pitchFamily="18" charset="0"/>
              </a:endParaRPr>
            </a:p>
          </p:txBody>
        </p:sp>
        <p:sp>
          <p:nvSpPr>
            <p:cNvPr id="150" name="TextBox 149"/>
            <p:cNvSpPr txBox="1"/>
            <p:nvPr/>
          </p:nvSpPr>
          <p:spPr>
            <a:xfrm>
              <a:off x="9218035" y="1740940"/>
              <a:ext cx="2038738" cy="307777"/>
            </a:xfrm>
            <a:prstGeom prst="rect">
              <a:avLst/>
            </a:prstGeom>
            <a:noFill/>
          </p:spPr>
          <p:txBody>
            <a:bodyPr wrap="square" rtlCol="0">
              <a:spAutoFit/>
            </a:bodyPr>
            <a:lstStyle/>
            <a:p>
              <a:r>
                <a:rPr lang="en-US" sz="1400" dirty="0" smtClean="0">
                  <a:solidFill>
                    <a:schemeClr val="tx1">
                      <a:lumMod val="75000"/>
                      <a:lumOff val="25000"/>
                    </a:schemeClr>
                  </a:solidFill>
                  <a:latin typeface="Garamond" panose="02020404030301010803" pitchFamily="18" charset="0"/>
                </a:rPr>
                <a:t>0.500 (Hazy Conditions)</a:t>
              </a:r>
              <a:endParaRPr lang="en-US" sz="1400" dirty="0">
                <a:solidFill>
                  <a:schemeClr val="tx1">
                    <a:lumMod val="75000"/>
                    <a:lumOff val="25000"/>
                  </a:schemeClr>
                </a:solidFill>
                <a:latin typeface="Garamond" panose="02020404030301010803" pitchFamily="18" charset="0"/>
              </a:endParaRPr>
            </a:p>
          </p:txBody>
        </p:sp>
        <p:sp>
          <p:nvSpPr>
            <p:cNvPr id="151" name="TextBox 150"/>
            <p:cNvSpPr txBox="1"/>
            <p:nvPr/>
          </p:nvSpPr>
          <p:spPr>
            <a:xfrm>
              <a:off x="9232441" y="2200992"/>
              <a:ext cx="762777" cy="307777"/>
            </a:xfrm>
            <a:prstGeom prst="rect">
              <a:avLst/>
            </a:prstGeom>
            <a:noFill/>
          </p:spPr>
          <p:txBody>
            <a:bodyPr wrap="square" rtlCol="0">
              <a:spAutoFit/>
            </a:bodyPr>
            <a:lstStyle/>
            <a:p>
              <a:r>
                <a:rPr lang="en-US" sz="1400" dirty="0" smtClean="0">
                  <a:solidFill>
                    <a:schemeClr val="tx1">
                      <a:lumMod val="75000"/>
                      <a:lumOff val="25000"/>
                    </a:schemeClr>
                  </a:solidFill>
                  <a:latin typeface="Garamond" panose="02020404030301010803" pitchFamily="18" charset="0"/>
                </a:rPr>
                <a:t>0.750</a:t>
              </a:r>
              <a:endParaRPr lang="en-US" sz="1400" dirty="0">
                <a:solidFill>
                  <a:schemeClr val="tx1">
                    <a:lumMod val="75000"/>
                    <a:lumOff val="25000"/>
                  </a:schemeClr>
                </a:solidFill>
                <a:latin typeface="Garamond" panose="02020404030301010803" pitchFamily="18" charset="0"/>
              </a:endParaRPr>
            </a:p>
          </p:txBody>
        </p:sp>
        <p:sp>
          <p:nvSpPr>
            <p:cNvPr id="152" name="TextBox 151"/>
            <p:cNvSpPr txBox="1"/>
            <p:nvPr/>
          </p:nvSpPr>
          <p:spPr>
            <a:xfrm>
              <a:off x="9209254" y="2659495"/>
              <a:ext cx="2546738" cy="307777"/>
            </a:xfrm>
            <a:prstGeom prst="rect">
              <a:avLst/>
            </a:prstGeom>
            <a:noFill/>
          </p:spPr>
          <p:txBody>
            <a:bodyPr wrap="square" rtlCol="0">
              <a:spAutoFit/>
            </a:bodyPr>
            <a:lstStyle/>
            <a:p>
              <a:r>
                <a:rPr lang="en-US" sz="1400" dirty="0" smtClean="0">
                  <a:solidFill>
                    <a:schemeClr val="tx1">
                      <a:lumMod val="75000"/>
                      <a:lumOff val="25000"/>
                    </a:schemeClr>
                  </a:solidFill>
                  <a:latin typeface="Garamond" panose="02020404030301010803" pitchFamily="18" charset="0"/>
                </a:rPr>
                <a:t>1.000 (Very High Aerosol Load)</a:t>
              </a:r>
              <a:endParaRPr lang="en-US" sz="1400" dirty="0">
                <a:solidFill>
                  <a:schemeClr val="tx1">
                    <a:lumMod val="75000"/>
                    <a:lumOff val="25000"/>
                  </a:schemeClr>
                </a:solidFill>
                <a:latin typeface="Garamond" panose="02020404030301010803" pitchFamily="18" charset="0"/>
              </a:endParaRPr>
            </a:p>
          </p:txBody>
        </p:sp>
        <p:sp>
          <p:nvSpPr>
            <p:cNvPr id="153" name="TextBox 152"/>
            <p:cNvSpPr txBox="1"/>
            <p:nvPr/>
          </p:nvSpPr>
          <p:spPr>
            <a:xfrm>
              <a:off x="8925271" y="438150"/>
              <a:ext cx="3243034" cy="338554"/>
            </a:xfrm>
            <a:prstGeom prst="rect">
              <a:avLst/>
            </a:prstGeom>
            <a:noFill/>
          </p:spPr>
          <p:txBody>
            <a:bodyPr wrap="square" rtlCol="0">
              <a:spAutoFit/>
            </a:bodyPr>
            <a:lstStyle/>
            <a:p>
              <a:r>
                <a:rPr lang="en-US" sz="1600" b="1" dirty="0" smtClean="0">
                  <a:solidFill>
                    <a:schemeClr val="tx1">
                      <a:lumMod val="75000"/>
                      <a:lumOff val="25000"/>
                    </a:schemeClr>
                  </a:solidFill>
                  <a:latin typeface="Garamond" panose="02020404030301010803" pitchFamily="18" charset="0"/>
                </a:rPr>
                <a:t>Average AOD</a:t>
              </a:r>
              <a:r>
                <a:rPr lang="en-US" sz="1600" b="1" baseline="-25000" dirty="0" smtClean="0">
                  <a:solidFill>
                    <a:schemeClr val="tx1">
                      <a:lumMod val="75000"/>
                      <a:lumOff val="25000"/>
                    </a:schemeClr>
                  </a:solidFill>
                  <a:latin typeface="Garamond" panose="02020404030301010803" pitchFamily="18" charset="0"/>
                </a:rPr>
                <a:t> </a:t>
              </a:r>
              <a:r>
                <a:rPr lang="en-US" sz="1600" b="1" dirty="0" smtClean="0">
                  <a:solidFill>
                    <a:schemeClr val="tx1">
                      <a:lumMod val="75000"/>
                      <a:lumOff val="25000"/>
                    </a:schemeClr>
                  </a:solidFill>
                  <a:latin typeface="Garamond" panose="02020404030301010803" pitchFamily="18" charset="0"/>
                </a:rPr>
                <a:t>Values – Aug 2019</a:t>
              </a:r>
              <a:endParaRPr lang="en-US" sz="1600" b="1" dirty="0">
                <a:solidFill>
                  <a:schemeClr val="tx1">
                    <a:lumMod val="75000"/>
                    <a:lumOff val="25000"/>
                  </a:schemeClr>
                </a:solidFill>
                <a:latin typeface="Garamond" panose="02020404030301010803" pitchFamily="18" charset="0"/>
              </a:endParaRPr>
            </a:p>
          </p:txBody>
        </p:sp>
      </p:grpSp>
      <p:grpSp>
        <p:nvGrpSpPr>
          <p:cNvPr id="154" name="Group 153"/>
          <p:cNvGrpSpPr/>
          <p:nvPr/>
        </p:nvGrpSpPr>
        <p:grpSpPr>
          <a:xfrm>
            <a:off x="21334531" y="25548066"/>
            <a:ext cx="3090247" cy="3103972"/>
            <a:chOff x="8932632" y="3411144"/>
            <a:chExt cx="3090247" cy="3103972"/>
          </a:xfrm>
        </p:grpSpPr>
        <p:sp>
          <p:nvSpPr>
            <p:cNvPr id="155" name="Rectangle 154"/>
            <p:cNvSpPr/>
            <p:nvPr/>
          </p:nvSpPr>
          <p:spPr>
            <a:xfrm>
              <a:off x="9033512" y="3769331"/>
              <a:ext cx="201384" cy="398963"/>
            </a:xfrm>
            <a:prstGeom prst="rect">
              <a:avLst/>
            </a:prstGeom>
            <a:blipFill dpi="0" rotWithShape="1">
              <a:blip r:embed="rId18"/>
              <a:srcRect/>
              <a:stretch>
                <a:fillRect/>
              </a:stretch>
            </a:blip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aramond" panose="02020404030301010803" pitchFamily="18" charset="0"/>
              </a:endParaRPr>
            </a:p>
          </p:txBody>
        </p:sp>
        <p:sp>
          <p:nvSpPr>
            <p:cNvPr id="156" name="Rectangle 155"/>
            <p:cNvSpPr/>
            <p:nvPr/>
          </p:nvSpPr>
          <p:spPr>
            <a:xfrm>
              <a:off x="9038418" y="4226403"/>
              <a:ext cx="201384" cy="398963"/>
            </a:xfrm>
            <a:prstGeom prst="rect">
              <a:avLst/>
            </a:prstGeom>
            <a:blipFill>
              <a:blip r:embed="rId19"/>
              <a:stretch>
                <a:fillRect/>
              </a:stretch>
            </a:blip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aramond" panose="02020404030301010803" pitchFamily="18" charset="0"/>
              </a:endParaRPr>
            </a:p>
          </p:txBody>
        </p:sp>
        <p:sp>
          <p:nvSpPr>
            <p:cNvPr id="157" name="Rectangle 156"/>
            <p:cNvSpPr/>
            <p:nvPr/>
          </p:nvSpPr>
          <p:spPr>
            <a:xfrm>
              <a:off x="9038418" y="4678917"/>
              <a:ext cx="201384" cy="398963"/>
            </a:xfrm>
            <a:prstGeom prst="rect">
              <a:avLst/>
            </a:prstGeom>
            <a:blipFill>
              <a:blip r:embed="rId20"/>
              <a:stretch>
                <a:fillRect/>
              </a:stretch>
            </a:blip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aramond" panose="02020404030301010803" pitchFamily="18" charset="0"/>
              </a:endParaRPr>
            </a:p>
          </p:txBody>
        </p:sp>
        <p:sp>
          <p:nvSpPr>
            <p:cNvPr id="158" name="Rectangle 157"/>
            <p:cNvSpPr/>
            <p:nvPr/>
          </p:nvSpPr>
          <p:spPr>
            <a:xfrm>
              <a:off x="9038418" y="5131841"/>
              <a:ext cx="201384" cy="398963"/>
            </a:xfrm>
            <a:prstGeom prst="rect">
              <a:avLst/>
            </a:prstGeom>
            <a:blipFill>
              <a:blip r:embed="rId21"/>
              <a:stretch>
                <a:fillRect/>
              </a:stretch>
            </a:blip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aramond" panose="02020404030301010803" pitchFamily="18" charset="0"/>
              </a:endParaRPr>
            </a:p>
          </p:txBody>
        </p:sp>
        <p:sp>
          <p:nvSpPr>
            <p:cNvPr id="159" name="Rectangle 158"/>
            <p:cNvSpPr/>
            <p:nvPr/>
          </p:nvSpPr>
          <p:spPr>
            <a:xfrm>
              <a:off x="9038418" y="5592933"/>
              <a:ext cx="201384" cy="398963"/>
            </a:xfrm>
            <a:prstGeom prst="rect">
              <a:avLst/>
            </a:prstGeom>
            <a:blipFill>
              <a:blip r:embed="rId22"/>
              <a:stretch>
                <a:fillRect/>
              </a:stretch>
            </a:blip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aramond" panose="02020404030301010803" pitchFamily="18" charset="0"/>
              </a:endParaRPr>
            </a:p>
          </p:txBody>
        </p:sp>
        <p:sp>
          <p:nvSpPr>
            <p:cNvPr id="160" name="Rectangle 159"/>
            <p:cNvSpPr/>
            <p:nvPr/>
          </p:nvSpPr>
          <p:spPr>
            <a:xfrm>
              <a:off x="9041425" y="6050030"/>
              <a:ext cx="201384" cy="398963"/>
            </a:xfrm>
            <a:prstGeom prst="rect">
              <a:avLst/>
            </a:prstGeom>
            <a:blipFill>
              <a:blip r:embed="rId23"/>
              <a:stretch>
                <a:fillRect/>
              </a:stretch>
            </a:blip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aramond" panose="02020404030301010803" pitchFamily="18" charset="0"/>
              </a:endParaRPr>
            </a:p>
          </p:txBody>
        </p:sp>
        <p:sp>
          <p:nvSpPr>
            <p:cNvPr id="161" name="TextBox 160"/>
            <p:cNvSpPr txBox="1"/>
            <p:nvPr/>
          </p:nvSpPr>
          <p:spPr>
            <a:xfrm>
              <a:off x="9224528" y="3703278"/>
              <a:ext cx="1882447" cy="523220"/>
            </a:xfrm>
            <a:prstGeom prst="rect">
              <a:avLst/>
            </a:prstGeom>
            <a:noFill/>
          </p:spPr>
          <p:txBody>
            <a:bodyPr wrap="square" rtlCol="0">
              <a:spAutoFit/>
            </a:bodyPr>
            <a:lstStyle/>
            <a:p>
              <a:r>
                <a:rPr lang="en-US" sz="1400" dirty="0" smtClean="0">
                  <a:solidFill>
                    <a:schemeClr val="tx1">
                      <a:lumMod val="75000"/>
                      <a:lumOff val="25000"/>
                    </a:schemeClr>
                  </a:solidFill>
                  <a:latin typeface="Garamond" panose="02020404030301010803" pitchFamily="18" charset="0"/>
                </a:rPr>
                <a:t>Good </a:t>
              </a:r>
            </a:p>
            <a:p>
              <a:r>
                <a:rPr lang="en-US" sz="1300" dirty="0" smtClean="0">
                  <a:solidFill>
                    <a:schemeClr val="tx1">
                      <a:lumMod val="75000"/>
                      <a:lumOff val="25000"/>
                    </a:schemeClr>
                  </a:solidFill>
                  <a:latin typeface="Garamond" panose="02020404030301010803" pitchFamily="18" charset="0"/>
                </a:rPr>
                <a:t>(0 – 15.4 µg/m</a:t>
              </a:r>
              <a:r>
                <a:rPr lang="en-US" sz="1300" baseline="30000" dirty="0" smtClean="0">
                  <a:solidFill>
                    <a:schemeClr val="tx1">
                      <a:lumMod val="75000"/>
                      <a:lumOff val="25000"/>
                    </a:schemeClr>
                  </a:solidFill>
                  <a:latin typeface="Garamond" panose="02020404030301010803" pitchFamily="18" charset="0"/>
                </a:rPr>
                <a:t>3</a:t>
              </a:r>
              <a:r>
                <a:rPr lang="en-US" sz="1300" dirty="0" smtClean="0">
                  <a:solidFill>
                    <a:schemeClr val="tx1">
                      <a:lumMod val="75000"/>
                      <a:lumOff val="25000"/>
                    </a:schemeClr>
                  </a:solidFill>
                  <a:latin typeface="Garamond" panose="02020404030301010803" pitchFamily="18" charset="0"/>
                </a:rPr>
                <a:t> PM</a:t>
              </a:r>
              <a:r>
                <a:rPr lang="en-US" sz="1300" baseline="-25000" dirty="0" smtClean="0">
                  <a:solidFill>
                    <a:schemeClr val="tx1">
                      <a:lumMod val="75000"/>
                      <a:lumOff val="25000"/>
                    </a:schemeClr>
                  </a:solidFill>
                  <a:latin typeface="Garamond" panose="02020404030301010803" pitchFamily="18" charset="0"/>
                </a:rPr>
                <a:t>2.5</a:t>
              </a:r>
              <a:r>
                <a:rPr lang="en-US" sz="1300" dirty="0" smtClean="0">
                  <a:solidFill>
                    <a:schemeClr val="tx1">
                      <a:lumMod val="75000"/>
                      <a:lumOff val="25000"/>
                    </a:schemeClr>
                  </a:solidFill>
                  <a:latin typeface="Garamond" panose="02020404030301010803" pitchFamily="18" charset="0"/>
                </a:rPr>
                <a:t>)</a:t>
              </a:r>
              <a:endParaRPr lang="en-US" sz="1300" dirty="0">
                <a:solidFill>
                  <a:schemeClr val="tx1">
                    <a:lumMod val="75000"/>
                    <a:lumOff val="25000"/>
                  </a:schemeClr>
                </a:solidFill>
                <a:latin typeface="Garamond" panose="02020404030301010803" pitchFamily="18" charset="0"/>
              </a:endParaRPr>
            </a:p>
          </p:txBody>
        </p:sp>
        <p:sp>
          <p:nvSpPr>
            <p:cNvPr id="162" name="TextBox 161"/>
            <p:cNvSpPr txBox="1"/>
            <p:nvPr/>
          </p:nvSpPr>
          <p:spPr>
            <a:xfrm>
              <a:off x="9246755" y="4164274"/>
              <a:ext cx="2104309" cy="523220"/>
            </a:xfrm>
            <a:prstGeom prst="rect">
              <a:avLst/>
            </a:prstGeom>
            <a:noFill/>
          </p:spPr>
          <p:txBody>
            <a:bodyPr wrap="square" rtlCol="0">
              <a:spAutoFit/>
            </a:bodyPr>
            <a:lstStyle/>
            <a:p>
              <a:r>
                <a:rPr lang="en-US" sz="1400" dirty="0" smtClean="0">
                  <a:solidFill>
                    <a:schemeClr val="tx1">
                      <a:lumMod val="75000"/>
                      <a:lumOff val="25000"/>
                    </a:schemeClr>
                  </a:solidFill>
                  <a:latin typeface="Garamond" panose="02020404030301010803" pitchFamily="18" charset="0"/>
                </a:rPr>
                <a:t>Moderate </a:t>
              </a:r>
            </a:p>
            <a:p>
              <a:r>
                <a:rPr lang="en-US" sz="1300" dirty="0" smtClean="0">
                  <a:solidFill>
                    <a:schemeClr val="tx1">
                      <a:lumMod val="75000"/>
                      <a:lumOff val="25000"/>
                    </a:schemeClr>
                  </a:solidFill>
                  <a:latin typeface="Garamond" panose="02020404030301010803" pitchFamily="18" charset="0"/>
                </a:rPr>
                <a:t>(15.5 – 40.4 µg/m</a:t>
              </a:r>
              <a:r>
                <a:rPr lang="en-US" sz="1300" baseline="30000" dirty="0" smtClean="0">
                  <a:solidFill>
                    <a:schemeClr val="tx1">
                      <a:lumMod val="75000"/>
                      <a:lumOff val="25000"/>
                    </a:schemeClr>
                  </a:solidFill>
                  <a:latin typeface="Garamond" panose="02020404030301010803" pitchFamily="18" charset="0"/>
                </a:rPr>
                <a:t>3</a:t>
              </a:r>
              <a:r>
                <a:rPr lang="en-US" sz="1300" dirty="0" smtClean="0">
                  <a:solidFill>
                    <a:schemeClr val="tx1">
                      <a:lumMod val="75000"/>
                      <a:lumOff val="25000"/>
                    </a:schemeClr>
                  </a:solidFill>
                  <a:latin typeface="Garamond" panose="02020404030301010803" pitchFamily="18" charset="0"/>
                </a:rPr>
                <a:t> PM</a:t>
              </a:r>
              <a:r>
                <a:rPr lang="en-US" sz="1300" baseline="-25000" dirty="0" smtClean="0">
                  <a:solidFill>
                    <a:schemeClr val="tx1">
                      <a:lumMod val="75000"/>
                      <a:lumOff val="25000"/>
                    </a:schemeClr>
                  </a:solidFill>
                  <a:latin typeface="Garamond" panose="02020404030301010803" pitchFamily="18" charset="0"/>
                </a:rPr>
                <a:t>2.5</a:t>
              </a:r>
              <a:r>
                <a:rPr lang="en-US" sz="1300" dirty="0" smtClean="0">
                  <a:solidFill>
                    <a:schemeClr val="tx1">
                      <a:lumMod val="75000"/>
                      <a:lumOff val="25000"/>
                    </a:schemeClr>
                  </a:solidFill>
                  <a:latin typeface="Garamond" panose="02020404030301010803" pitchFamily="18" charset="0"/>
                </a:rPr>
                <a:t>)</a:t>
              </a:r>
              <a:endParaRPr lang="en-US" sz="1300" dirty="0">
                <a:solidFill>
                  <a:schemeClr val="tx1">
                    <a:lumMod val="75000"/>
                    <a:lumOff val="25000"/>
                  </a:schemeClr>
                </a:solidFill>
                <a:latin typeface="Garamond" panose="02020404030301010803" pitchFamily="18" charset="0"/>
              </a:endParaRPr>
            </a:p>
          </p:txBody>
        </p:sp>
        <p:sp>
          <p:nvSpPr>
            <p:cNvPr id="163" name="TextBox 162"/>
            <p:cNvSpPr txBox="1"/>
            <p:nvPr/>
          </p:nvSpPr>
          <p:spPr>
            <a:xfrm>
              <a:off x="9216615" y="4622955"/>
              <a:ext cx="2409109" cy="523220"/>
            </a:xfrm>
            <a:prstGeom prst="rect">
              <a:avLst/>
            </a:prstGeom>
            <a:noFill/>
          </p:spPr>
          <p:txBody>
            <a:bodyPr wrap="square" rtlCol="0">
              <a:spAutoFit/>
            </a:bodyPr>
            <a:lstStyle/>
            <a:p>
              <a:r>
                <a:rPr lang="en-US" sz="1400" dirty="0" smtClean="0">
                  <a:solidFill>
                    <a:schemeClr val="tx1">
                      <a:lumMod val="75000"/>
                      <a:lumOff val="25000"/>
                    </a:schemeClr>
                  </a:solidFill>
                  <a:latin typeface="Garamond" panose="02020404030301010803" pitchFamily="18" charset="0"/>
                </a:rPr>
                <a:t>Harmful to Sensitive Groups</a:t>
              </a:r>
            </a:p>
            <a:p>
              <a:r>
                <a:rPr lang="en-US" sz="1300" dirty="0" smtClean="0">
                  <a:solidFill>
                    <a:schemeClr val="tx1">
                      <a:lumMod val="75000"/>
                      <a:lumOff val="25000"/>
                    </a:schemeClr>
                  </a:solidFill>
                  <a:latin typeface="Garamond" panose="02020404030301010803" pitchFamily="18" charset="0"/>
                </a:rPr>
                <a:t>(40.5 – 65.9 µg/m</a:t>
              </a:r>
              <a:r>
                <a:rPr lang="en-US" sz="1300" baseline="30000" dirty="0" smtClean="0">
                  <a:solidFill>
                    <a:schemeClr val="tx1">
                      <a:lumMod val="75000"/>
                      <a:lumOff val="25000"/>
                    </a:schemeClr>
                  </a:solidFill>
                  <a:latin typeface="Garamond" panose="02020404030301010803" pitchFamily="18" charset="0"/>
                </a:rPr>
                <a:t>3</a:t>
              </a:r>
              <a:r>
                <a:rPr lang="en-US" sz="1300" dirty="0" smtClean="0">
                  <a:solidFill>
                    <a:schemeClr val="tx1">
                      <a:lumMod val="75000"/>
                      <a:lumOff val="25000"/>
                    </a:schemeClr>
                  </a:solidFill>
                  <a:latin typeface="Garamond" panose="02020404030301010803" pitchFamily="18" charset="0"/>
                </a:rPr>
                <a:t> PM</a:t>
              </a:r>
              <a:r>
                <a:rPr lang="en-US" sz="1300" baseline="-25000" dirty="0" smtClean="0">
                  <a:solidFill>
                    <a:schemeClr val="tx1">
                      <a:lumMod val="75000"/>
                      <a:lumOff val="25000"/>
                    </a:schemeClr>
                  </a:solidFill>
                  <a:latin typeface="Garamond" panose="02020404030301010803" pitchFamily="18" charset="0"/>
                </a:rPr>
                <a:t>2.5</a:t>
              </a:r>
              <a:r>
                <a:rPr lang="en-US" sz="1300" dirty="0" smtClean="0">
                  <a:solidFill>
                    <a:schemeClr val="tx1">
                      <a:lumMod val="75000"/>
                      <a:lumOff val="25000"/>
                    </a:schemeClr>
                  </a:solidFill>
                  <a:latin typeface="Garamond" panose="02020404030301010803" pitchFamily="18" charset="0"/>
                </a:rPr>
                <a:t>)</a:t>
              </a:r>
              <a:endParaRPr lang="en-US" sz="1300" dirty="0">
                <a:solidFill>
                  <a:schemeClr val="tx1">
                    <a:lumMod val="75000"/>
                    <a:lumOff val="25000"/>
                  </a:schemeClr>
                </a:solidFill>
                <a:latin typeface="Garamond" panose="02020404030301010803" pitchFamily="18" charset="0"/>
              </a:endParaRPr>
            </a:p>
          </p:txBody>
        </p:sp>
        <p:sp>
          <p:nvSpPr>
            <p:cNvPr id="164" name="TextBox 163"/>
            <p:cNvSpPr txBox="1"/>
            <p:nvPr/>
          </p:nvSpPr>
          <p:spPr>
            <a:xfrm>
              <a:off x="9246755" y="5074065"/>
              <a:ext cx="1879339" cy="523220"/>
            </a:xfrm>
            <a:prstGeom prst="rect">
              <a:avLst/>
            </a:prstGeom>
            <a:noFill/>
          </p:spPr>
          <p:txBody>
            <a:bodyPr wrap="square" rtlCol="0">
              <a:spAutoFit/>
            </a:bodyPr>
            <a:lstStyle/>
            <a:p>
              <a:r>
                <a:rPr lang="en-US" sz="1400" dirty="0" smtClean="0">
                  <a:solidFill>
                    <a:schemeClr val="tx1">
                      <a:lumMod val="75000"/>
                      <a:lumOff val="25000"/>
                    </a:schemeClr>
                  </a:solidFill>
                  <a:latin typeface="Garamond" panose="02020404030301010803" pitchFamily="18" charset="0"/>
                </a:rPr>
                <a:t>Harmful to Health </a:t>
              </a:r>
            </a:p>
            <a:p>
              <a:r>
                <a:rPr lang="en-US" sz="1300" dirty="0" smtClean="0">
                  <a:solidFill>
                    <a:schemeClr val="tx1">
                      <a:lumMod val="75000"/>
                      <a:lumOff val="25000"/>
                    </a:schemeClr>
                  </a:solidFill>
                  <a:latin typeface="Garamond" panose="02020404030301010803" pitchFamily="18" charset="0"/>
                </a:rPr>
                <a:t>(66 – 159 µg/m</a:t>
              </a:r>
              <a:r>
                <a:rPr lang="en-US" sz="1300" baseline="30000" dirty="0" smtClean="0">
                  <a:solidFill>
                    <a:schemeClr val="tx1">
                      <a:lumMod val="75000"/>
                      <a:lumOff val="25000"/>
                    </a:schemeClr>
                  </a:solidFill>
                  <a:latin typeface="Garamond" panose="02020404030301010803" pitchFamily="18" charset="0"/>
                </a:rPr>
                <a:t>3</a:t>
              </a:r>
              <a:r>
                <a:rPr lang="en-US" sz="1300" dirty="0" smtClean="0">
                  <a:solidFill>
                    <a:schemeClr val="tx1">
                      <a:lumMod val="75000"/>
                      <a:lumOff val="25000"/>
                    </a:schemeClr>
                  </a:solidFill>
                  <a:latin typeface="Garamond" panose="02020404030301010803" pitchFamily="18" charset="0"/>
                </a:rPr>
                <a:t> PM</a:t>
              </a:r>
              <a:r>
                <a:rPr lang="en-US" sz="1300" baseline="-25000" dirty="0" smtClean="0">
                  <a:solidFill>
                    <a:schemeClr val="tx1">
                      <a:lumMod val="75000"/>
                      <a:lumOff val="25000"/>
                    </a:schemeClr>
                  </a:solidFill>
                  <a:latin typeface="Garamond" panose="02020404030301010803" pitchFamily="18" charset="0"/>
                </a:rPr>
                <a:t>2.5</a:t>
              </a:r>
              <a:r>
                <a:rPr lang="en-US" sz="1300" dirty="0" smtClean="0">
                  <a:solidFill>
                    <a:schemeClr val="tx1">
                      <a:lumMod val="75000"/>
                      <a:lumOff val="25000"/>
                    </a:schemeClr>
                  </a:solidFill>
                  <a:latin typeface="Garamond" panose="02020404030301010803" pitchFamily="18" charset="0"/>
                </a:rPr>
                <a:t>)</a:t>
              </a:r>
              <a:endParaRPr lang="en-US" sz="1300" dirty="0">
                <a:solidFill>
                  <a:schemeClr val="tx1">
                    <a:lumMod val="75000"/>
                    <a:lumOff val="25000"/>
                  </a:schemeClr>
                </a:solidFill>
                <a:latin typeface="Garamond" panose="02020404030301010803" pitchFamily="18" charset="0"/>
              </a:endParaRPr>
            </a:p>
          </p:txBody>
        </p:sp>
        <p:sp>
          <p:nvSpPr>
            <p:cNvPr id="165" name="TextBox 164"/>
            <p:cNvSpPr txBox="1"/>
            <p:nvPr/>
          </p:nvSpPr>
          <p:spPr>
            <a:xfrm>
              <a:off x="9239802" y="5530804"/>
              <a:ext cx="2028109" cy="523220"/>
            </a:xfrm>
            <a:prstGeom prst="rect">
              <a:avLst/>
            </a:prstGeom>
            <a:noFill/>
          </p:spPr>
          <p:txBody>
            <a:bodyPr wrap="square" rtlCol="0">
              <a:spAutoFit/>
            </a:bodyPr>
            <a:lstStyle/>
            <a:p>
              <a:r>
                <a:rPr lang="en-US" sz="1400" dirty="0" smtClean="0">
                  <a:solidFill>
                    <a:schemeClr val="tx1">
                      <a:lumMod val="75000"/>
                      <a:lumOff val="25000"/>
                    </a:schemeClr>
                  </a:solidFill>
                  <a:latin typeface="Garamond" panose="02020404030301010803" pitchFamily="18" charset="0"/>
                </a:rPr>
                <a:t>Very Harmful to Health</a:t>
              </a:r>
            </a:p>
            <a:p>
              <a:r>
                <a:rPr lang="en-US" sz="1300" dirty="0" smtClean="0">
                  <a:solidFill>
                    <a:schemeClr val="tx1">
                      <a:lumMod val="75000"/>
                      <a:lumOff val="25000"/>
                    </a:schemeClr>
                  </a:solidFill>
                  <a:latin typeface="Garamond" panose="02020404030301010803" pitchFamily="18" charset="0"/>
                </a:rPr>
                <a:t>(160 – 250 µg/m</a:t>
              </a:r>
              <a:r>
                <a:rPr lang="en-US" sz="1300" baseline="30000" dirty="0" smtClean="0">
                  <a:solidFill>
                    <a:schemeClr val="tx1">
                      <a:lumMod val="75000"/>
                      <a:lumOff val="25000"/>
                    </a:schemeClr>
                  </a:solidFill>
                  <a:latin typeface="Garamond" panose="02020404030301010803" pitchFamily="18" charset="0"/>
                </a:rPr>
                <a:t>3</a:t>
              </a:r>
              <a:r>
                <a:rPr lang="en-US" sz="1300" dirty="0" smtClean="0">
                  <a:solidFill>
                    <a:schemeClr val="tx1">
                      <a:lumMod val="75000"/>
                      <a:lumOff val="25000"/>
                    </a:schemeClr>
                  </a:solidFill>
                  <a:latin typeface="Garamond" panose="02020404030301010803" pitchFamily="18" charset="0"/>
                </a:rPr>
                <a:t> PM</a:t>
              </a:r>
              <a:r>
                <a:rPr lang="en-US" sz="1300" baseline="-25000" dirty="0" smtClean="0">
                  <a:solidFill>
                    <a:schemeClr val="tx1">
                      <a:lumMod val="75000"/>
                      <a:lumOff val="25000"/>
                    </a:schemeClr>
                  </a:solidFill>
                  <a:latin typeface="Garamond" panose="02020404030301010803" pitchFamily="18" charset="0"/>
                </a:rPr>
                <a:t>2.5</a:t>
              </a:r>
              <a:r>
                <a:rPr lang="en-US" sz="1300" dirty="0" smtClean="0">
                  <a:solidFill>
                    <a:schemeClr val="tx1">
                      <a:lumMod val="75000"/>
                      <a:lumOff val="25000"/>
                    </a:schemeClr>
                  </a:solidFill>
                  <a:latin typeface="Garamond" panose="02020404030301010803" pitchFamily="18" charset="0"/>
                </a:rPr>
                <a:t>)</a:t>
              </a:r>
              <a:endParaRPr lang="en-US" sz="1300" dirty="0">
                <a:solidFill>
                  <a:schemeClr val="tx1">
                    <a:lumMod val="75000"/>
                    <a:lumOff val="25000"/>
                  </a:schemeClr>
                </a:solidFill>
                <a:latin typeface="Garamond" panose="02020404030301010803" pitchFamily="18" charset="0"/>
              </a:endParaRPr>
            </a:p>
          </p:txBody>
        </p:sp>
        <p:sp>
          <p:nvSpPr>
            <p:cNvPr id="166" name="TextBox 165"/>
            <p:cNvSpPr txBox="1"/>
            <p:nvPr/>
          </p:nvSpPr>
          <p:spPr>
            <a:xfrm>
              <a:off x="9232441" y="5991896"/>
              <a:ext cx="2139301" cy="523220"/>
            </a:xfrm>
            <a:prstGeom prst="rect">
              <a:avLst/>
            </a:prstGeom>
            <a:noFill/>
          </p:spPr>
          <p:txBody>
            <a:bodyPr wrap="square" rtlCol="0">
              <a:spAutoFit/>
            </a:bodyPr>
            <a:lstStyle/>
            <a:p>
              <a:r>
                <a:rPr lang="en-US" sz="1400" dirty="0" smtClean="0">
                  <a:solidFill>
                    <a:schemeClr val="tx1">
                      <a:lumMod val="75000"/>
                      <a:lumOff val="25000"/>
                    </a:schemeClr>
                  </a:solidFill>
                  <a:latin typeface="Garamond" panose="02020404030301010803" pitchFamily="18" charset="0"/>
                </a:rPr>
                <a:t>Dangerous </a:t>
              </a:r>
            </a:p>
            <a:p>
              <a:r>
                <a:rPr lang="en-US" sz="1300" dirty="0" smtClean="0">
                  <a:solidFill>
                    <a:schemeClr val="tx1">
                      <a:lumMod val="75000"/>
                      <a:lumOff val="25000"/>
                    </a:schemeClr>
                  </a:solidFill>
                  <a:latin typeface="Garamond" panose="02020404030301010803" pitchFamily="18" charset="0"/>
                </a:rPr>
                <a:t>(251 – 500 µg/m</a:t>
              </a:r>
              <a:r>
                <a:rPr lang="en-US" sz="1300" baseline="30000" dirty="0" smtClean="0">
                  <a:solidFill>
                    <a:schemeClr val="tx1">
                      <a:lumMod val="75000"/>
                      <a:lumOff val="25000"/>
                    </a:schemeClr>
                  </a:solidFill>
                  <a:latin typeface="Garamond" panose="02020404030301010803" pitchFamily="18" charset="0"/>
                </a:rPr>
                <a:t>3</a:t>
              </a:r>
              <a:r>
                <a:rPr lang="en-US" sz="1300" dirty="0" smtClean="0">
                  <a:solidFill>
                    <a:schemeClr val="tx1">
                      <a:lumMod val="75000"/>
                      <a:lumOff val="25000"/>
                    </a:schemeClr>
                  </a:solidFill>
                  <a:latin typeface="Garamond" panose="02020404030301010803" pitchFamily="18" charset="0"/>
                </a:rPr>
                <a:t> PM</a:t>
              </a:r>
              <a:r>
                <a:rPr lang="en-US" sz="1300" baseline="-25000" dirty="0" smtClean="0">
                  <a:solidFill>
                    <a:schemeClr val="tx1">
                      <a:lumMod val="75000"/>
                      <a:lumOff val="25000"/>
                    </a:schemeClr>
                  </a:solidFill>
                  <a:latin typeface="Garamond" panose="02020404030301010803" pitchFamily="18" charset="0"/>
                </a:rPr>
                <a:t>2.5</a:t>
              </a:r>
              <a:r>
                <a:rPr lang="en-US" sz="1300" dirty="0" smtClean="0">
                  <a:solidFill>
                    <a:schemeClr val="tx1">
                      <a:lumMod val="75000"/>
                      <a:lumOff val="25000"/>
                    </a:schemeClr>
                  </a:solidFill>
                  <a:latin typeface="Garamond" panose="02020404030301010803" pitchFamily="18" charset="0"/>
                </a:rPr>
                <a:t>)</a:t>
              </a:r>
              <a:endParaRPr lang="en-US" sz="1300" dirty="0">
                <a:solidFill>
                  <a:schemeClr val="tx1">
                    <a:lumMod val="75000"/>
                    <a:lumOff val="25000"/>
                  </a:schemeClr>
                </a:solidFill>
                <a:latin typeface="Garamond" panose="02020404030301010803" pitchFamily="18" charset="0"/>
              </a:endParaRPr>
            </a:p>
          </p:txBody>
        </p:sp>
        <p:sp>
          <p:nvSpPr>
            <p:cNvPr id="167" name="TextBox 166"/>
            <p:cNvSpPr txBox="1"/>
            <p:nvPr/>
          </p:nvSpPr>
          <p:spPr>
            <a:xfrm>
              <a:off x="8932632" y="3411144"/>
              <a:ext cx="3090247" cy="338554"/>
            </a:xfrm>
            <a:prstGeom prst="rect">
              <a:avLst/>
            </a:prstGeom>
            <a:noFill/>
          </p:spPr>
          <p:txBody>
            <a:bodyPr wrap="square" rtlCol="0">
              <a:spAutoFit/>
            </a:bodyPr>
            <a:lstStyle/>
            <a:p>
              <a:r>
                <a:rPr lang="en-US" sz="1600" b="1" dirty="0" smtClean="0">
                  <a:solidFill>
                    <a:schemeClr val="tx1">
                      <a:lumMod val="75000"/>
                      <a:lumOff val="25000"/>
                    </a:schemeClr>
                  </a:solidFill>
                  <a:latin typeface="Garamond" panose="02020404030301010803" pitchFamily="18" charset="0"/>
                </a:rPr>
                <a:t>Average PM</a:t>
              </a:r>
              <a:r>
                <a:rPr lang="en-US" sz="1600" b="1" baseline="-25000" dirty="0" smtClean="0">
                  <a:solidFill>
                    <a:schemeClr val="tx1">
                      <a:lumMod val="75000"/>
                      <a:lumOff val="25000"/>
                    </a:schemeClr>
                  </a:solidFill>
                  <a:latin typeface="Garamond" panose="02020404030301010803" pitchFamily="18" charset="0"/>
                </a:rPr>
                <a:t>2.5 </a:t>
              </a:r>
              <a:r>
                <a:rPr lang="en-US" sz="1600" b="1" dirty="0" smtClean="0">
                  <a:solidFill>
                    <a:schemeClr val="tx1">
                      <a:lumMod val="75000"/>
                      <a:lumOff val="25000"/>
                    </a:schemeClr>
                  </a:solidFill>
                  <a:latin typeface="Garamond" panose="02020404030301010803" pitchFamily="18" charset="0"/>
                </a:rPr>
                <a:t>Values – Aug 2019</a:t>
              </a:r>
              <a:endParaRPr lang="en-US" sz="1600" b="1" dirty="0">
                <a:solidFill>
                  <a:schemeClr val="tx1">
                    <a:lumMod val="75000"/>
                    <a:lumOff val="25000"/>
                  </a:schemeClr>
                </a:solidFill>
                <a:latin typeface="Garamond" panose="02020404030301010803" pitchFamily="18" charset="0"/>
              </a:endParaRPr>
            </a:p>
          </p:txBody>
        </p:sp>
      </p:grpSp>
    </p:spTree>
    <p:extLst>
      <p:ext uri="{BB962C8B-B14F-4D97-AF65-F5344CB8AC3E}">
        <p14:creationId xmlns:p14="http://schemas.microsoft.com/office/powerpoint/2010/main" val="3688209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4431</TotalTime>
  <Words>924</Words>
  <Application>Microsoft Office PowerPoint</Application>
  <PresentationFormat>Custom</PresentationFormat>
  <Paragraphs>167</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Century Gothic</vt:lpstr>
      <vt:lpstr>Garamond</vt:lpstr>
      <vt:lpstr>Times New Roman</vt:lpstr>
      <vt:lpstr>Webdings</vt:lpstr>
      <vt:lpstr>Office Theme</vt:lpstr>
      <vt:lpstr>PowerPoint Presentation</vt:lpstr>
    </vt:vector>
  </TitlesOfParts>
  <Company>HPES ACES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Hunter, Shanise Y. (LARC-E3)[SSAI DEVELOP]</dc:creator>
  <cp:lastModifiedBy>Neugebauer, Sydney E. (LARC-E3)[SSAI DEVELOP]</cp:lastModifiedBy>
  <cp:revision>342</cp:revision>
  <dcterms:created xsi:type="dcterms:W3CDTF">2019-02-05T16:32:03Z</dcterms:created>
  <dcterms:modified xsi:type="dcterms:W3CDTF">2019-11-27T18:18:05Z</dcterms:modified>
</cp:coreProperties>
</file>