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9CC3"/>
    <a:srgbClr val="7DB761"/>
    <a:srgbClr val="9299A8"/>
    <a:srgbClr val="964135"/>
    <a:srgbClr val="E97844"/>
    <a:srgbClr val="7DB961"/>
    <a:srgbClr val="238754"/>
    <a:srgbClr val="75AADB"/>
    <a:srgbClr val="2559A8"/>
    <a:srgbClr val="3F4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p:scale>
          <a:sx n="20" d="100"/>
          <a:sy n="20" d="100"/>
        </p:scale>
        <p:origin x="3053" y="2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satilites: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satilites: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mod="1">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satilites: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smtClean="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379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379CC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smtClean="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917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34529480"/>
            <a:ext cx="4480560" cy="903722"/>
          </a:xfrm>
          <a:prstGeom prst="rect">
            <a:avLst/>
          </a:prstGeom>
        </p:spPr>
      </p:pic>
    </p:spTree>
    <p:extLst>
      <p:ext uri="{BB962C8B-B14F-4D97-AF65-F5344CB8AC3E}">
        <p14:creationId xmlns:p14="http://schemas.microsoft.com/office/powerpoint/2010/main" val="8047748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smtClean="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a:t>
            </a:r>
            <a:r>
              <a:rPr lang="en-US" dirty="0" smtClean="0">
                <a:solidFill>
                  <a:schemeClr val="tx1">
                    <a:lumMod val="75000"/>
                    <a:lumOff val="25000"/>
                  </a:schemeClr>
                </a:solidFill>
                <a:latin typeface="Garamond" panose="02020404030301010803" pitchFamily="18" charset="0"/>
              </a:rPr>
              <a:t>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this </a:t>
            </a:r>
            <a:r>
              <a:rPr lang="en-US" dirty="0">
                <a:solidFill>
                  <a:schemeClr val="tx1">
                    <a:lumMod val="75000"/>
                    <a:lumOff val="25000"/>
                  </a:schemeClr>
                </a:solidFill>
                <a:latin typeface="Garamond" panose="02020404030301010803" pitchFamily="18" charset="0"/>
              </a:rPr>
              <a:t>is a bulleted list; do not change the bullet style or </a:t>
            </a:r>
            <a:r>
              <a:rPr lang="en-US" dirty="0" smtClean="0">
                <a:solidFill>
                  <a:schemeClr val="tx1">
                    <a:lumMod val="75000"/>
                    <a:lumOff val="25000"/>
                  </a:schemeClr>
                </a:solidFill>
                <a:latin typeface="Garamond" panose="02020404030301010803" pitchFamily="18" charset="0"/>
              </a:rPr>
              <a:t>color</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a:t>
            </a:r>
            <a:r>
              <a:rPr lang="en-US" dirty="0" smtClean="0">
                <a:solidFill>
                  <a:schemeClr val="tx1">
                    <a:lumMod val="75000"/>
                    <a:lumOff val="25000"/>
                  </a:schemeClr>
                </a:solidFill>
                <a:latin typeface="Garamond" panose="02020404030301010803" pitchFamily="18" charset="0"/>
              </a:rPr>
              <a:t>throughout</a:t>
            </a:r>
            <a:endParaRPr lang="en-US" dirty="0">
              <a:solidFill>
                <a:schemeClr val="tx1">
                  <a:lumMod val="75000"/>
                  <a:lumOff val="25000"/>
                </a:schemeClr>
              </a:solidFill>
              <a:latin typeface="Garamond" panose="02020404030301010803" pitchFamily="18" charset="0"/>
            </a:endParaRP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The </a:t>
            </a:r>
            <a:r>
              <a:rPr lang="en-US" dirty="0">
                <a:solidFill>
                  <a:schemeClr val="tx1">
                    <a:lumMod val="75000"/>
                    <a:lumOff val="25000"/>
                  </a:schemeClr>
                </a:solidFill>
                <a:latin typeface="Garamond" panose="02020404030301010803" pitchFamily="18" charset="0"/>
              </a:rPr>
              <a:t>font should be easily readable (minimum </a:t>
            </a:r>
            <a:r>
              <a:rPr lang="en-US" dirty="0" smtClean="0">
                <a:solidFill>
                  <a:schemeClr val="tx1">
                    <a:lumMod val="75000"/>
                    <a:lumOff val="25000"/>
                  </a:schemeClr>
                </a:solidFill>
                <a:latin typeface="Garamond" panose="02020404030301010803" pitchFamily="18" charset="0"/>
              </a:rPr>
              <a:t>16pt </a:t>
            </a:r>
            <a:r>
              <a:rPr lang="en-US" dirty="0">
                <a:solidFill>
                  <a:schemeClr val="tx1">
                    <a:lumMod val="75000"/>
                    <a:lumOff val="25000"/>
                  </a:schemeClr>
                </a:solidFill>
                <a:latin typeface="Garamond" panose="02020404030301010803" pitchFamily="18" charset="0"/>
              </a:rPr>
              <a:t>font), </a:t>
            </a:r>
            <a:r>
              <a:rPr lang="en-US" dirty="0" smtClean="0">
                <a:solidFill>
                  <a:schemeClr val="tx1">
                    <a:lumMod val="75000"/>
                    <a:lumOff val="25000"/>
                  </a:schemeClr>
                </a:solidFill>
                <a:latin typeface="Garamond" panose="02020404030301010803" pitchFamily="18" charset="0"/>
              </a:rPr>
              <a:t>but feel </a:t>
            </a:r>
            <a:r>
              <a:rPr lang="en-US" dirty="0">
                <a:solidFill>
                  <a:schemeClr val="tx1">
                    <a:lumMod val="75000"/>
                    <a:lumOff val="25000"/>
                  </a:schemeClr>
                </a:solidFill>
                <a:latin typeface="Garamond" panose="02020404030301010803" pitchFamily="18" charset="0"/>
              </a:rPr>
              <a:t>free to delete this text box as appropriate to your workflow</a:t>
            </a:r>
            <a:r>
              <a:rPr lang="en-US" dirty="0" smtClean="0">
                <a:solidFill>
                  <a:schemeClr val="tx1">
                    <a:lumMod val="75000"/>
                    <a:lumOff val="25000"/>
                  </a:schemeClr>
                </a:solidFill>
                <a:latin typeface="Garamond" panose="02020404030301010803" pitchFamily="18" charset="0"/>
              </a:rPr>
              <a:t>.</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r>
              <a:rPr lang="en-US" dirty="0" smtClean="0">
                <a:solidFill>
                  <a:schemeClr val="tx1">
                    <a:lumMod val="75000"/>
                    <a:lumOff val="25000"/>
                  </a:schemeClr>
                </a:solidFill>
                <a:latin typeface="Garamond" panose="02020404030301010803" pitchFamily="18" charset="0"/>
              </a:rPr>
              <a:t>.</a:t>
            </a:r>
            <a:endParaRPr lang="en-US"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a:t>
            </a:r>
            <a:r>
              <a:rPr lang="en-US" b="1" dirty="0" smtClean="0">
                <a:solidFill>
                  <a:schemeClr val="tx1">
                    <a:lumMod val="75000"/>
                    <a:lumOff val="25000"/>
                  </a:schemeClr>
                </a:solidFill>
                <a:latin typeface="Garamond" panose="02020404030301010803" pitchFamily="18" charset="0"/>
              </a:rPr>
              <a:t>ll </a:t>
            </a:r>
            <a:r>
              <a:rPr lang="en-US" b="1" dirty="0">
                <a:solidFill>
                  <a:schemeClr val="tx1">
                    <a:lumMod val="75000"/>
                    <a:lumOff val="25000"/>
                  </a:schemeClr>
                </a:solidFill>
                <a:latin typeface="Garamond" panose="02020404030301010803" pitchFamily="18" charset="0"/>
              </a:rPr>
              <a:t>images should be </a:t>
            </a:r>
            <a:r>
              <a:rPr lang="en-US" b="1" dirty="0" smtClean="0">
                <a:solidFill>
                  <a:schemeClr val="tx1">
                    <a:lumMod val="75000"/>
                    <a:lumOff val="25000"/>
                  </a:schemeClr>
                </a:solidFill>
                <a:latin typeface="Garamond" panose="02020404030301010803" pitchFamily="18" charset="0"/>
              </a:rPr>
              <a:t>separate and editable.</a:t>
            </a:r>
            <a:endParaRPr lang="en-US" b="1" dirty="0">
              <a:solidFill>
                <a:schemeClr val="tx1">
                  <a:lumMod val="75000"/>
                  <a:lumOff val="25000"/>
                </a:schemeClr>
              </a:solidFill>
              <a:latin typeface="Garamond" panose="02020404030301010803" pitchFamily="18" charset="0"/>
            </a:endParaRP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smtClean="0">
                <a:solidFill>
                  <a:srgbClr val="379CC3"/>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smtClean="0">
                <a:solidFill>
                  <a:srgbClr val="379CC3"/>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smtClean="0">
                <a:solidFill>
                  <a:schemeClr val="tx1">
                    <a:lumMod val="75000"/>
                    <a:lumOff val="25000"/>
                  </a:schemeClr>
                </a:solidFill>
                <a:latin typeface="Garamond" panose="02020404030301010803" pitchFamily="18" charset="0"/>
              </a:rPr>
              <a:t>Earth observation icons can be </a:t>
            </a:r>
            <a:r>
              <a:rPr lang="en-US" b="1" dirty="0" smtClean="0">
                <a:solidFill>
                  <a:schemeClr val="tx1">
                    <a:lumMod val="75000"/>
                    <a:lumOff val="25000"/>
                  </a:schemeClr>
                </a:solidFill>
                <a:latin typeface="Garamond" panose="02020404030301010803" pitchFamily="18" charset="0"/>
              </a:rPr>
              <a:t>found on DEVELOPedia</a:t>
            </a:r>
            <a:r>
              <a:rPr lang="en-US" dirty="0" smtClean="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a:t>
            </a:r>
            <a:r>
              <a:rPr lang="en-US" dirty="0" smtClean="0">
                <a:solidFill>
                  <a:schemeClr val="tx1">
                    <a:lumMod val="75000"/>
                    <a:lumOff val="25000"/>
                  </a:schemeClr>
                </a:solidFill>
                <a:latin typeface="Garamond" panose="02020404030301010803" pitchFamily="18" charset="0"/>
              </a:rPr>
              <a:t>flow. Meaning, show </a:t>
            </a:r>
            <a:r>
              <a:rPr lang="en-US" dirty="0">
                <a:solidFill>
                  <a:schemeClr val="tx1">
                    <a:lumMod val="75000"/>
                    <a:lumOff val="25000"/>
                  </a:schemeClr>
                </a:solidFill>
                <a:latin typeface="Garamond" panose="02020404030301010803" pitchFamily="18" charset="0"/>
              </a:rPr>
              <a:t>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smtClean="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smtClean="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smtClean="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smtClean="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smtClean="0">
                <a:solidFill>
                  <a:schemeClr val="tx1">
                    <a:lumMod val="75000"/>
                    <a:lumOff val="25000"/>
                  </a:schemeClr>
                </a:solidFill>
                <a:latin typeface="Garamond" panose="02020404030301010803" pitchFamily="18" charset="0"/>
              </a:rPr>
              <a:t>If you are including affiliations, use DEVELOP as the affiliation for a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or former </a:t>
            </a:r>
            <a:r>
              <a:rPr lang="en-US" dirty="0" err="1" smtClean="0">
                <a:solidFill>
                  <a:schemeClr val="tx1">
                    <a:lumMod val="75000"/>
                    <a:lumOff val="25000"/>
                  </a:schemeClr>
                </a:solidFill>
                <a:latin typeface="Garamond" panose="02020404030301010803" pitchFamily="18" charset="0"/>
              </a:rPr>
              <a:t>DEVELOPers</a:t>
            </a:r>
            <a:r>
              <a:rPr lang="en-US" dirty="0" smtClean="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a:t>
            </a:r>
            <a:r>
              <a:rPr lang="en-US" dirty="0" smtClean="0">
                <a:solidFill>
                  <a:schemeClr val="tx1">
                    <a:lumMod val="75000"/>
                    <a:lumOff val="25000"/>
                  </a:schemeClr>
                </a:solidFill>
                <a:latin typeface="Garamond" panose="02020404030301010803" pitchFamily="18" charset="0"/>
              </a:rPr>
              <a:t>logos. Similar to your presentation, </a:t>
            </a:r>
            <a:r>
              <a:rPr lang="en-US" b="1" dirty="0">
                <a:solidFill>
                  <a:schemeClr val="tx1">
                    <a:lumMod val="75000"/>
                    <a:lumOff val="25000"/>
                  </a:schemeClr>
                </a:solidFill>
                <a:latin typeface="Garamond" panose="02020404030301010803" pitchFamily="18" charset="0"/>
              </a:rPr>
              <a:t>d</a:t>
            </a:r>
            <a:r>
              <a:rPr lang="en-US" b="1" dirty="0" smtClean="0">
                <a:solidFill>
                  <a:schemeClr val="tx1">
                    <a:lumMod val="75000"/>
                    <a:lumOff val="25000"/>
                  </a:schemeClr>
                </a:solidFill>
                <a:latin typeface="Garamond" panose="02020404030301010803" pitchFamily="18" charset="0"/>
              </a:rPr>
              <a:t>o not put any state, local government, </a:t>
            </a:r>
            <a:r>
              <a:rPr lang="en-US" b="1" dirty="0">
                <a:solidFill>
                  <a:schemeClr val="tx1">
                    <a:lumMod val="75000"/>
                    <a:lumOff val="25000"/>
                  </a:schemeClr>
                </a:solidFill>
                <a:latin typeface="Garamond" panose="02020404030301010803" pitchFamily="18" charset="0"/>
              </a:rPr>
              <a:t>or NGO </a:t>
            </a:r>
            <a:r>
              <a:rPr lang="en-US" b="1" dirty="0" smtClean="0">
                <a:solidFill>
                  <a:schemeClr val="tx1">
                    <a:lumMod val="75000"/>
                    <a:lumOff val="25000"/>
                  </a:schemeClr>
                </a:solidFill>
                <a:latin typeface="Garamond" panose="02020404030301010803" pitchFamily="18" charset="0"/>
              </a:rPr>
              <a:t>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smtClean="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79CC3"/>
                </a:solidFill>
              </a:rPr>
              <a:t> </a:t>
            </a:r>
            <a:r>
              <a:rPr lang="en-US" sz="5200" dirty="0">
                <a:solidFill>
                  <a:srgbClr val="379CC3"/>
                </a:solidFill>
              </a:rPr>
              <a:t>Node – </a:t>
            </a:r>
            <a:r>
              <a:rPr lang="en-US" sz="5200" dirty="0" smtClean="0">
                <a:solidFill>
                  <a:srgbClr val="379CC3"/>
                </a:solidFill>
              </a:rPr>
              <a:t>Location | </a:t>
            </a:r>
            <a:r>
              <a:rPr lang="en-US" sz="5200" spc="100" baseline="0" dirty="0" smtClean="0">
                <a:solidFill>
                  <a:srgbClr val="379CC3"/>
                </a:solidFill>
              </a:rPr>
              <a:t>Spring</a:t>
            </a:r>
            <a:r>
              <a:rPr lang="en-US" sz="5200" dirty="0" smtClean="0">
                <a:solidFill>
                  <a:srgbClr val="379CC3"/>
                </a:solidFill>
              </a:rPr>
              <a:t> 2019</a:t>
            </a:r>
          </a:p>
        </p:txBody>
      </p:sp>
      <p:sp>
        <p:nvSpPr>
          <p:cNvPr id="36" name="TextBox 35"/>
          <p:cNvSpPr txBox="1"/>
          <p:nvPr/>
        </p:nvSpPr>
        <p:spPr>
          <a:xfrm>
            <a:off x="914400" y="11639345"/>
            <a:ext cx="11430000" cy="9782832"/>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METHODOLOGY IMAGES/WORKFLOW.</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7" name="TextBox 36"/>
          <p:cNvSpPr txBox="1"/>
          <p:nvPr/>
        </p:nvSpPr>
        <p:spPr>
          <a:xfrm>
            <a:off x="12801600" y="15568206"/>
            <a:ext cx="11430000" cy="7338115"/>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38" name="TextBox 37"/>
          <p:cNvSpPr txBox="1"/>
          <p:nvPr/>
        </p:nvSpPr>
        <p:spPr>
          <a:xfrm>
            <a:off x="934818" y="24525514"/>
            <a:ext cx="11409581" cy="5183763"/>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a:t>
            </a:r>
            <a:r>
              <a:rPr lang="en-US" sz="5500" b="1" dirty="0" smtClean="0">
                <a:solidFill>
                  <a:schemeClr val="bg1"/>
                </a:solidFill>
                <a:latin typeface="Garamond" panose="02020404030301010803" pitchFamily="18" charset="0"/>
              </a:rPr>
              <a:t>STUDY AREA IMAGES.</a:t>
            </a:r>
            <a:endParaRPr lang="en-US" sz="5500" b="1" dirty="0">
              <a:solidFill>
                <a:schemeClr val="bg1"/>
              </a:solidFill>
              <a:latin typeface="Garamond" panose="02020404030301010803" pitchFamily="18" charset="0"/>
            </a:endParaRP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grpSp>
        <p:nvGrpSpPr>
          <p:cNvPr id="4" name="Group 3"/>
          <p:cNvGrpSpPr/>
          <p:nvPr/>
        </p:nvGrpSpPr>
        <p:grpSpPr>
          <a:xfrm>
            <a:off x="844023" y="30803119"/>
            <a:ext cx="2834640" cy="3088358"/>
            <a:chOff x="844023" y="30803119"/>
            <a:chExt cx="2834640" cy="3088358"/>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13" name="Group 12"/>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5" name="Group 4"/>
          <p:cNvGrpSpPr/>
          <p:nvPr/>
        </p:nvGrpSpPr>
        <p:grpSpPr>
          <a:xfrm>
            <a:off x="9602847" y="30803119"/>
            <a:ext cx="2834640" cy="2672859"/>
            <a:chOff x="9602847" y="30803119"/>
            <a:chExt cx="2834640" cy="2672859"/>
          </a:xfrm>
        </p:grpSpPr>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3" name="Group 2"/>
          <p:cNvGrpSpPr/>
          <p:nvPr/>
        </p:nvGrpSpPr>
        <p:grpSpPr>
          <a:xfrm>
            <a:off x="3763631" y="30803119"/>
            <a:ext cx="2834640" cy="2672859"/>
            <a:chOff x="3763631" y="30803119"/>
            <a:chExt cx="2834640" cy="2672859"/>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79CC3"/>
                </a:solidFill>
              </a:rPr>
              <a:t> </a:t>
            </a:r>
            <a:r>
              <a:rPr lang="en-US" sz="5200" dirty="0">
                <a:solidFill>
                  <a:srgbClr val="379CC3"/>
                </a:solidFill>
              </a:rPr>
              <a:t>Node – </a:t>
            </a:r>
            <a:r>
              <a:rPr lang="en-US" sz="5200" dirty="0" smtClean="0">
                <a:solidFill>
                  <a:srgbClr val="379CC3"/>
                </a:solidFill>
              </a:rPr>
              <a:t>Location | </a:t>
            </a:r>
            <a:r>
              <a:rPr lang="en-US" sz="5200" spc="100" baseline="0" dirty="0" smtClean="0">
                <a:solidFill>
                  <a:srgbClr val="379CC3"/>
                </a:solidFill>
              </a:rPr>
              <a:t>Spring</a:t>
            </a:r>
            <a:r>
              <a:rPr lang="en-US" sz="5200" dirty="0" smtClean="0">
                <a:solidFill>
                  <a:srgbClr val="379CC3"/>
                </a:solidFill>
              </a:rPr>
              <a:t> 2019</a:t>
            </a:r>
          </a:p>
        </p:txBody>
      </p:sp>
      <p:sp>
        <p:nvSpPr>
          <p:cNvPr id="37" name="TextBox 36"/>
          <p:cNvSpPr txBox="1"/>
          <p:nvPr/>
        </p:nvSpPr>
        <p:spPr>
          <a:xfrm>
            <a:off x="914401" y="17901089"/>
            <a:ext cx="23316196" cy="7796837"/>
          </a:xfrm>
          <a:prstGeom prst="rect">
            <a:avLst/>
          </a:prstGeom>
          <a:solidFill>
            <a:srgbClr val="379CC3"/>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r>
              <a:rPr lang="en-US" sz="5500" b="1" dirty="0" smtClean="0">
                <a:solidFill>
                  <a:schemeClr val="bg1"/>
                </a:solidFill>
                <a:latin typeface="Garamond" panose="02020404030301010803" pitchFamily="18" charset="0"/>
              </a:rPr>
              <a:t>.</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8" name="Group 37"/>
          <p:cNvGrpSpPr/>
          <p:nvPr/>
        </p:nvGrpSpPr>
        <p:grpSpPr>
          <a:xfrm>
            <a:off x="12724635" y="30809650"/>
            <a:ext cx="2834640" cy="3088358"/>
            <a:chOff x="844023" y="30803119"/>
            <a:chExt cx="2834640" cy="3088358"/>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63851" y="30809650"/>
            <a:ext cx="2834640" cy="2672859"/>
            <a:chOff x="6683239" y="30803119"/>
            <a:chExt cx="2834640" cy="2672859"/>
          </a:xfrm>
        </p:grpSpPr>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83459" y="30809650"/>
            <a:ext cx="2834640" cy="2672859"/>
            <a:chOff x="9602847" y="30803119"/>
            <a:chExt cx="2834640" cy="2672859"/>
          </a:xfrm>
        </p:grpSpPr>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50" name="Group 49"/>
          <p:cNvGrpSpPr/>
          <p:nvPr/>
        </p:nvGrpSpPr>
        <p:grpSpPr>
          <a:xfrm>
            <a:off x="15644243" y="30809650"/>
            <a:ext cx="2834640" cy="2672859"/>
            <a:chOff x="3763631" y="30803119"/>
            <a:chExt cx="2834640" cy="2672859"/>
          </a:xfrm>
        </p:grpSpPr>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79CC3"/>
                </a:solidFill>
              </a:rPr>
              <a:t>Study Area</a:t>
            </a:r>
            <a:r>
              <a:rPr lang="en-US" sz="10000" dirty="0">
                <a:solidFill>
                  <a:srgbClr val="379CC3"/>
                </a:solidFill>
              </a:rPr>
              <a:t> Water Resources</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79CC3"/>
              </a:buClr>
            </a:pPr>
            <a:r>
              <a:rPr lang="en-US" b="1" dirty="0">
                <a:solidFill>
                  <a:srgbClr val="379CC3"/>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a:t>
            </a:r>
            <a:r>
              <a:rPr lang="en-US" b="1" dirty="0" smtClean="0">
                <a:solidFill>
                  <a:schemeClr val="tx1">
                    <a:lumMod val="75000"/>
                    <a:lumOff val="25000"/>
                  </a:schemeClr>
                </a:solidFill>
                <a:latin typeface="Garamond" panose="02020404030301010803" pitchFamily="18" charset="0"/>
              </a:rPr>
              <a:t>images, make </a:t>
            </a:r>
            <a:r>
              <a:rPr lang="en-US" b="1" dirty="0">
                <a:solidFill>
                  <a:schemeClr val="tx1">
                    <a:lumMod val="75000"/>
                    <a:lumOff val="25000"/>
                  </a:schemeClr>
                </a:solidFill>
                <a:latin typeface="Garamond" panose="02020404030301010803" pitchFamily="18" charset="0"/>
              </a:rPr>
              <a:t>sure all text </a:t>
            </a:r>
            <a:r>
              <a:rPr lang="en-US" b="1" dirty="0" smtClean="0">
                <a:solidFill>
                  <a:schemeClr val="tx1">
                    <a:lumMod val="75000"/>
                    <a:lumOff val="25000"/>
                  </a:schemeClr>
                </a:solidFill>
                <a:latin typeface="Garamond" panose="02020404030301010803" pitchFamily="18" charset="0"/>
              </a:rPr>
              <a:t>both legible from a distance and septate/editable so that it </a:t>
            </a:r>
            <a:r>
              <a:rPr lang="en-US" b="1" dirty="0">
                <a:solidFill>
                  <a:schemeClr val="tx1">
                    <a:lumMod val="75000"/>
                    <a:lumOff val="25000"/>
                  </a:schemeClr>
                </a:solidFill>
                <a:latin typeface="Garamond" panose="02020404030301010803" pitchFamily="18" charset="0"/>
              </a:rPr>
              <a:t>can </a:t>
            </a:r>
            <a:r>
              <a:rPr lang="en-US" b="1" dirty="0" smtClean="0">
                <a:solidFill>
                  <a:schemeClr val="tx1">
                    <a:lumMod val="75000"/>
                    <a:lumOff val="25000"/>
                  </a:schemeClr>
                </a:solidFill>
                <a:latin typeface="Garamond" panose="02020404030301010803" pitchFamily="18" charset="0"/>
              </a:rPr>
              <a:t>be easily </a:t>
            </a:r>
            <a:r>
              <a:rPr lang="en-US" b="1" dirty="0">
                <a:solidFill>
                  <a:schemeClr val="tx1">
                    <a:lumMod val="75000"/>
                    <a:lumOff val="25000"/>
                  </a:schemeClr>
                </a:solidFill>
                <a:latin typeface="Garamond" panose="02020404030301010803" pitchFamily="18" charset="0"/>
              </a:rPr>
              <a:t>moved or </a:t>
            </a:r>
            <a:r>
              <a:rPr lang="en-US" b="1" dirty="0" smtClean="0">
                <a:solidFill>
                  <a:schemeClr val="tx1">
                    <a:lumMod val="75000"/>
                    <a:lumOff val="25000"/>
                  </a:schemeClr>
                </a:solidFill>
                <a:latin typeface="Garamond" panose="02020404030301010803" pitchFamily="18" charset="0"/>
              </a:rPr>
              <a:t>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79CC3"/>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79CC3"/>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r>
              <a:rPr lang="en-US" dirty="0" smtClean="0">
                <a:solidFill>
                  <a:schemeClr val="tx1">
                    <a:lumMod val="75000"/>
                    <a:lumOff val="25000"/>
                  </a:schemeClr>
                </a:solidFill>
                <a:latin typeface="Garamond" panose="02020404030301010803" pitchFamily="18" charset="0"/>
              </a:rPr>
              <a:t>.</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smtClean="0">
                <a:solidFill>
                  <a:srgbClr val="379CC3"/>
                </a:solidFill>
              </a:rPr>
              <a:t> </a:t>
            </a:r>
            <a:r>
              <a:rPr lang="en-US" sz="5200" dirty="0">
                <a:solidFill>
                  <a:srgbClr val="379CC3"/>
                </a:solidFill>
              </a:rPr>
              <a:t>Node – </a:t>
            </a:r>
            <a:r>
              <a:rPr lang="en-US" sz="5200" dirty="0" smtClean="0">
                <a:solidFill>
                  <a:srgbClr val="379CC3"/>
                </a:solidFill>
              </a:rPr>
              <a:t>Location | </a:t>
            </a:r>
            <a:r>
              <a:rPr lang="en-US" sz="5200" spc="100" baseline="0" dirty="0" smtClean="0">
                <a:solidFill>
                  <a:srgbClr val="379CC3"/>
                </a:solidFill>
              </a:rPr>
              <a:t>Spring</a:t>
            </a:r>
            <a:r>
              <a:rPr lang="en-US" sz="5200" dirty="0" smtClean="0">
                <a:solidFill>
                  <a:srgbClr val="379CC3"/>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smtClean="0">
                <a:solidFill>
                  <a:srgbClr val="379CC3"/>
                </a:solidFill>
                <a:latin typeface="Century Gothic" panose="020B0502020202020204" pitchFamily="34" charset="0"/>
              </a:rPr>
              <a:t>Abstract</a:t>
            </a:r>
          </a:p>
        </p:txBody>
      </p:sp>
      <p:sp>
        <p:nvSpPr>
          <p:cNvPr id="55" name="Text Placeholder 16"/>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a:t>
            </a:r>
            <a:r>
              <a:rPr lang="en-US" b="1" dirty="0" smtClean="0">
                <a:solidFill>
                  <a:schemeClr val="tx1">
                    <a:lumMod val="75000"/>
                    <a:lumOff val="25000"/>
                  </a:schemeClr>
                </a:solidFill>
                <a:latin typeface="Garamond" panose="02020404030301010803" pitchFamily="18" charset="0"/>
              </a:rPr>
              <a:t>. </a:t>
            </a:r>
            <a:r>
              <a:rPr lang="en-US" dirty="0" smtClean="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endParaRPr lang="en-US" dirty="0">
              <a:solidFill>
                <a:schemeClr val="tx1">
                  <a:lumMod val="75000"/>
                  <a:lumOff val="25000"/>
                </a:schemeClr>
              </a:solidFill>
              <a:latin typeface="Garamond" panose="02020404030301010803" pitchFamily="18" charset="0"/>
            </a:endParaRPr>
          </a:p>
        </p:txBody>
      </p:sp>
      <p:grpSp>
        <p:nvGrpSpPr>
          <p:cNvPr id="36" name="Group 35"/>
          <p:cNvGrpSpPr/>
          <p:nvPr/>
        </p:nvGrpSpPr>
        <p:grpSpPr>
          <a:xfrm>
            <a:off x="844023" y="30803119"/>
            <a:ext cx="2834640" cy="3088358"/>
            <a:chOff x="844023" y="30803119"/>
            <a:chExt cx="2834640" cy="3088358"/>
          </a:xfrm>
        </p:grpSpPr>
        <p:pic>
          <p:nvPicPr>
            <p:cNvPr id="37" name="Picture 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03119"/>
              <a:ext cx="2104579"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smtClean="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smtClean="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803119"/>
            <a:ext cx="2834640" cy="2672859"/>
            <a:chOff x="6683239" y="30803119"/>
            <a:chExt cx="2834640" cy="2672859"/>
          </a:xfrm>
        </p:grpSpPr>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03119"/>
              <a:ext cx="2104579"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803119"/>
            <a:ext cx="2834640" cy="2672859"/>
            <a:chOff x="9602847" y="30803119"/>
            <a:chExt cx="2834640" cy="2672859"/>
          </a:xfrm>
        </p:grpSpPr>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03119"/>
              <a:ext cx="2104579"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a:t>
              </a:r>
              <a:r>
                <a:rPr lang="en-US" b="1" dirty="0">
                  <a:solidFill>
                    <a:schemeClr val="tx1">
                      <a:lumMod val="75000"/>
                      <a:lumOff val="25000"/>
                    </a:schemeClr>
                  </a:solidFill>
                  <a:latin typeface="Garamond" panose="02020404030301010803" pitchFamily="18" charset="0"/>
                </a:rPr>
                <a:t>e</a:t>
              </a:r>
              <a:endParaRPr lang="en-US" b="1" dirty="0" smtClean="0">
                <a:solidFill>
                  <a:schemeClr val="tx1">
                    <a:lumMod val="75000"/>
                    <a:lumOff val="25000"/>
                  </a:schemeClr>
                </a:solidFill>
                <a:latin typeface="Garamond" panose="02020404030301010803" pitchFamily="18" charset="0"/>
              </a:endParaRPr>
            </a:p>
          </p:txBody>
        </p:sp>
      </p:grpSp>
      <p:grpSp>
        <p:nvGrpSpPr>
          <p:cNvPr id="48" name="Group 47"/>
          <p:cNvGrpSpPr/>
          <p:nvPr/>
        </p:nvGrpSpPr>
        <p:grpSpPr>
          <a:xfrm>
            <a:off x="3763631" y="30803119"/>
            <a:ext cx="2834640" cy="2672859"/>
            <a:chOff x="3763631" y="30803119"/>
            <a:chExt cx="2834640" cy="2672859"/>
          </a:xfrm>
        </p:grpSpPr>
        <p:pic>
          <p:nvPicPr>
            <p:cNvPr id="49" name="Picture 4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03119"/>
              <a:ext cx="2104579"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smtClean="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2411</TotalTime>
  <Words>1235</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Broddle, Madison P. (LARC-E3)[SSAI DEVELOP]</cp:lastModifiedBy>
  <cp:revision>183</cp:revision>
  <dcterms:created xsi:type="dcterms:W3CDTF">2019-02-05T16:32:03Z</dcterms:created>
  <dcterms:modified xsi:type="dcterms:W3CDTF">2019-02-22T21:27:40Z</dcterms:modified>
</cp:coreProperties>
</file>