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5" clrIdx="0">
    <p:extLst/>
  </p:cmAuthor>
  <p:cmAuthor id="2" name="Emma Baghel" initials="E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538" autoAdjust="0"/>
    <p:restoredTop sz="94660"/>
  </p:normalViewPr>
  <p:slideViewPr>
    <p:cSldViewPr snapToGrid="0">
      <p:cViewPr varScale="1">
        <p:scale>
          <a:sx n="25" d="100"/>
          <a:sy n="25" d="100"/>
        </p:scale>
        <p:origin x="2508" y="126"/>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2-26T10:01:36.042" idx="1">
    <p:pos x="6059" y="9569"/>
    <p:text>Well done keeping the text separate on the image. Please keep the inset separate also.</p:text>
    <p:extLst mod="1">
      <p:ext uri="{C676402C-5697-4E1C-873F-D02D1690AC5C}">
        <p15:threadingInfo xmlns:p15="http://schemas.microsoft.com/office/powerpoint/2012/main" timeZoneBias="300"/>
      </p:ext>
    </p:extLst>
  </p:cm>
  <p:cm authorId="1" dt="2016-02-26T10:03:53.286" idx="2">
    <p:pos x="6059" y="10193"/>
    <p:text>The scale bar and north arrow should be attached to the map, since resizing or reorienting the image would mean the scale bar and north arrow must be resized and reoriented along with it.</p:text>
    <p:extLst mod="1">
      <p:ext uri="{C676402C-5697-4E1C-873F-D02D1690AC5C}">
        <p15:threadingInfo xmlns:p15="http://schemas.microsoft.com/office/powerpoint/2012/main" timeZoneBias="300">
          <p15:parentCm authorId="1" idx="1"/>
        </p15:threadingInfo>
      </p:ext>
    </p:extLst>
  </p:cm>
  <p:cm authorId="1" dt="2016-02-26T10:04:54.215" idx="3">
    <p:pos x="960" y="13773"/>
    <p:text>For the poster, images and figures do not need to be labeled 'figure 1' or 'figure 2'</p:text>
    <p:extLst>
      <p:ext uri="{C676402C-5697-4E1C-873F-D02D1690AC5C}">
        <p15:threadingInfo xmlns:p15="http://schemas.microsoft.com/office/powerpoint/2012/main" timeZoneBias="300"/>
      </p:ext>
    </p:extLst>
  </p:cm>
  <p:cm authorId="1" dt="2016-02-26T10:06:08.993" idx="4">
    <p:pos x="14340" y="15066"/>
    <p:text>Please keep the font color consistent for all text boxes.</p:text>
    <p:extLst>
      <p:ext uri="{C676402C-5697-4E1C-873F-D02D1690AC5C}">
        <p15:threadingInfo xmlns:p15="http://schemas.microsoft.com/office/powerpoint/2012/main" timeZoneBias="300"/>
      </p:ext>
    </p:extLst>
  </p:cm>
  <p:cm authorId="1" dt="2016-02-26T10:07:28.849" idx="5">
    <p:pos x="6432" y="2916"/>
    <p:text>Please change the affiliation to "DEVELOP National Program at USGS at Colorado State University, Fort Collins"</p:text>
    <p:extLst>
      <p:ext uri="{C676402C-5697-4E1C-873F-D02D1690AC5C}">
        <p15:threadingInfo xmlns:p15="http://schemas.microsoft.com/office/powerpoint/2012/main" timeZoneBias="300"/>
      </p:ext>
    </p:extLst>
  </p:cm>
  <p:cm authorId="2" dt="2016-02-29T10:52:24.046" idx="1">
    <p:pos x="5771" y="18989"/>
    <p:text>I just made the group photo lighter/brighter as just a suggestion</p:text>
  </p:cm>
  <p:cm authorId="2" dt="2016-02-29T10:53:18.544" idx="2">
    <p:pos x="3072" y="16104"/>
    <p:text>I believe some words are being covered up by the arrows. The outline for the arrows work, but maybe some shading or a darker color could be used.</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ract info"/>
          <p:cNvSpPr/>
          <p:nvPr userDrawn="1"/>
        </p:nvSpPr>
        <p:spPr>
          <a:xfrm>
            <a:off x="16780042" y="35271802"/>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or partner organizations.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4.jpeg"/><Relationship Id="rId7" Type="http://schemas.openxmlformats.org/officeDocument/2006/relationships/image" Target="../media/image7.tiff"/><Relationship Id="rId12" Type="http://schemas.openxmlformats.org/officeDocument/2006/relationships/comments" Target="../comments/comment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tiff"/><Relationship Id="rId5" Type="http://schemas.microsoft.com/office/2007/relationships/hdphoto" Target="../media/hdphoto1.wdp"/><Relationship Id="rId10" Type="http://schemas.openxmlformats.org/officeDocument/2006/relationships/image" Target="../media/image10.tiff"/><Relationship Id="rId4" Type="http://schemas.openxmlformats.org/officeDocument/2006/relationships/image" Target="../media/image5.png"/><Relationship Id="rId9"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14399" y="23275820"/>
            <a:ext cx="8205253" cy="5575150"/>
            <a:chOff x="914399" y="23406449"/>
            <a:chExt cx="8205253" cy="5575150"/>
          </a:xfrm>
        </p:grpSpPr>
        <p:sp>
          <p:nvSpPr>
            <p:cNvPr id="80" name="TextBox 431"/>
            <p:cNvSpPr txBox="1"/>
            <p:nvPr/>
          </p:nvSpPr>
          <p:spPr>
            <a:xfrm>
              <a:off x="5532459" y="27996714"/>
              <a:ext cx="2053081" cy="98488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r>
                <a:rPr lang="en-US" sz="2000" dirty="0" smtClean="0">
                  <a:solidFill>
                    <a:schemeClr val="bg1"/>
                  </a:solidFill>
                  <a:latin typeface="Century Gothic" charset="0"/>
                  <a:ea typeface="Century Gothic" charset="0"/>
                  <a:cs typeface="Century Gothic" charset="0"/>
                </a:rPr>
                <a:t>Set </a:t>
              </a:r>
            </a:p>
            <a:p>
              <a:pPr algn="ctr"/>
              <a:r>
                <a:rPr lang="en-US" sz="2000" dirty="0" smtClean="0">
                  <a:solidFill>
                    <a:schemeClr val="bg1"/>
                  </a:solidFill>
                  <a:latin typeface="Century Gothic" charset="0"/>
                  <a:ea typeface="Century Gothic" charset="0"/>
                  <a:cs typeface="Century Gothic" charset="0"/>
                </a:rPr>
                <a:t>Thresholds</a:t>
              </a:r>
            </a:p>
            <a:p>
              <a:pPr algn="ctr"/>
              <a:endParaRPr lang="en-US" sz="1800" dirty="0">
                <a:solidFill>
                  <a:schemeClr val="bg1"/>
                </a:solidFill>
                <a:latin typeface="Century Gothic" charset="0"/>
                <a:ea typeface="Century Gothic" charset="0"/>
                <a:cs typeface="Century Gothic" charset="0"/>
              </a:endParaRPr>
            </a:p>
          </p:txBody>
        </p:sp>
        <p:sp>
          <p:nvSpPr>
            <p:cNvPr id="88" name="Left Brace 87"/>
            <p:cNvSpPr/>
            <p:nvPr/>
          </p:nvSpPr>
          <p:spPr>
            <a:xfrm>
              <a:off x="7499971" y="27370345"/>
              <a:ext cx="731520" cy="1403452"/>
            </a:xfrm>
            <a:prstGeom prst="leftBrace">
              <a:avLst>
                <a:gd name="adj1" fmla="val 14922"/>
                <a:gd name="adj2" fmla="val 67623"/>
              </a:avLst>
            </a:prstGeom>
            <a:noFill/>
            <a:ln w="50800" cmpd="sng">
              <a:solidFill>
                <a:schemeClr val="bg1"/>
              </a:solidFill>
              <a:prstDash val="solid"/>
              <a:headEnd w="med" len="med"/>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270" name="Rounded Rectangle 269"/>
            <p:cNvSpPr/>
            <p:nvPr/>
          </p:nvSpPr>
          <p:spPr>
            <a:xfrm>
              <a:off x="7215953" y="23406449"/>
              <a:ext cx="1903699" cy="5105998"/>
            </a:xfrm>
            <a:prstGeom prst="roundRect">
              <a:avLst>
                <a:gd name="adj" fmla="val 8818"/>
              </a:avLst>
            </a:prstGeom>
            <a:solidFill>
              <a:srgbClr val="ED7D31">
                <a:lumMod val="50000"/>
              </a:srgb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71" name="Oval 270"/>
            <p:cNvSpPr/>
            <p:nvPr/>
          </p:nvSpPr>
          <p:spPr>
            <a:xfrm>
              <a:off x="7411843" y="23522480"/>
              <a:ext cx="1376864" cy="1277248"/>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72" name="Parallelogram 271"/>
            <p:cNvSpPr/>
            <p:nvPr/>
          </p:nvSpPr>
          <p:spPr>
            <a:xfrm>
              <a:off x="7370611" y="23803704"/>
              <a:ext cx="1495490" cy="1064506"/>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273" name="Teardrop 272"/>
            <p:cNvSpPr/>
            <p:nvPr/>
          </p:nvSpPr>
          <p:spPr>
            <a:xfrm rot="8100000">
              <a:off x="7903500" y="23629879"/>
              <a:ext cx="470442" cy="462675"/>
            </a:xfrm>
            <a:prstGeom prst="teardrop">
              <a:avLst>
                <a:gd name="adj" fmla="val 121860"/>
              </a:avLst>
            </a:prstGeom>
            <a:solidFill>
              <a:sysClr val="windowText" lastClr="000000"/>
            </a:solidFill>
            <a:ln w="12700" cap="flat" cmpd="sng" algn="ctr">
              <a:solidFill>
                <a:sysClr val="window" lastClr="FFFFFF"/>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74" name="Oval 273"/>
            <p:cNvSpPr/>
            <p:nvPr/>
          </p:nvSpPr>
          <p:spPr>
            <a:xfrm>
              <a:off x="8012012" y="23705182"/>
              <a:ext cx="274516" cy="26982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75" name="TextBox 458"/>
            <p:cNvSpPr txBox="1"/>
            <p:nvPr/>
          </p:nvSpPr>
          <p:spPr>
            <a:xfrm>
              <a:off x="7212037" y="25268927"/>
              <a:ext cx="1897186" cy="46166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Results</a:t>
              </a:r>
              <a:endParaRPr kumimoji="0" lang="en-US" sz="24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276" name="Rounded Rectangle 275"/>
            <p:cNvSpPr/>
            <p:nvPr/>
          </p:nvSpPr>
          <p:spPr>
            <a:xfrm>
              <a:off x="5146339" y="23406451"/>
              <a:ext cx="1903697" cy="5105997"/>
            </a:xfrm>
            <a:prstGeom prst="roundRect">
              <a:avLst>
                <a:gd name="adj" fmla="val 8818"/>
              </a:avLst>
            </a:prstGeom>
            <a:solidFill>
              <a:srgbClr val="ED7D31">
                <a:lumMod val="75000"/>
              </a:srgb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277" name="Oval 276"/>
            <p:cNvSpPr/>
            <p:nvPr/>
          </p:nvSpPr>
          <p:spPr>
            <a:xfrm>
              <a:off x="5428012" y="23522479"/>
              <a:ext cx="1376863"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78" name="TextBox 451"/>
            <p:cNvSpPr txBox="1"/>
            <p:nvPr/>
          </p:nvSpPr>
          <p:spPr>
            <a:xfrm>
              <a:off x="5149059" y="25271398"/>
              <a:ext cx="1903697" cy="46166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Modeling</a:t>
              </a:r>
              <a:endParaRPr kumimoji="0" lang="en-US" sz="24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279" name="Rounded Rectangle 278"/>
            <p:cNvSpPr/>
            <p:nvPr/>
          </p:nvSpPr>
          <p:spPr>
            <a:xfrm>
              <a:off x="2997943" y="23406449"/>
              <a:ext cx="1998880" cy="5105997"/>
            </a:xfrm>
            <a:prstGeom prst="roundRect">
              <a:avLst>
                <a:gd name="adj" fmla="val 8818"/>
              </a:avLst>
            </a:prstGeom>
            <a:solidFill>
              <a:srgbClr val="FFC000">
                <a:lumMod val="75000"/>
              </a:srgb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80" name="Oval 279"/>
            <p:cNvSpPr/>
            <p:nvPr/>
          </p:nvSpPr>
          <p:spPr>
            <a:xfrm>
              <a:off x="3287690" y="23522478"/>
              <a:ext cx="1376862"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81" name="Parallelogram 280"/>
            <p:cNvSpPr/>
            <p:nvPr/>
          </p:nvSpPr>
          <p:spPr>
            <a:xfrm>
              <a:off x="3254755" y="23901980"/>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282" name="Parallelogram 281"/>
            <p:cNvSpPr/>
            <p:nvPr/>
          </p:nvSpPr>
          <p:spPr>
            <a:xfrm>
              <a:off x="3254755" y="23679617"/>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283" name="Parallelogram 282"/>
            <p:cNvSpPr/>
            <p:nvPr/>
          </p:nvSpPr>
          <p:spPr>
            <a:xfrm>
              <a:off x="3254755" y="23456117"/>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284" name="TextBox 439"/>
            <p:cNvSpPr txBox="1"/>
            <p:nvPr/>
          </p:nvSpPr>
          <p:spPr>
            <a:xfrm>
              <a:off x="2997179" y="24932660"/>
              <a:ext cx="1998200" cy="8309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Processing</a:t>
              </a:r>
              <a:endParaRPr kumimoji="0" lang="en-US" sz="24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285" name="Rounded Rectangle 284"/>
            <p:cNvSpPr/>
            <p:nvPr/>
          </p:nvSpPr>
          <p:spPr>
            <a:xfrm>
              <a:off x="941144" y="23406450"/>
              <a:ext cx="1903695" cy="5105998"/>
            </a:xfrm>
            <a:prstGeom prst="roundRect">
              <a:avLst>
                <a:gd name="adj" fmla="val 8818"/>
              </a:avLst>
            </a:prstGeom>
            <a:solidFill>
              <a:sysClr val="windowText" lastClr="000000">
                <a:lumMod val="50000"/>
                <a:lumOff val="50000"/>
              </a:sysClr>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286" name="Oval 285"/>
            <p:cNvSpPr/>
            <p:nvPr/>
          </p:nvSpPr>
          <p:spPr>
            <a:xfrm>
              <a:off x="1149277" y="23522478"/>
              <a:ext cx="1376862"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87" name="TextBox 429"/>
            <p:cNvSpPr txBox="1"/>
            <p:nvPr/>
          </p:nvSpPr>
          <p:spPr>
            <a:xfrm>
              <a:off x="936833" y="24932657"/>
              <a:ext cx="1903695" cy="8309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Data Acquisition</a:t>
              </a:r>
              <a:endParaRPr kumimoji="0" lang="en-US" sz="24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288" name="TextBox 430"/>
            <p:cNvSpPr txBox="1"/>
            <p:nvPr/>
          </p:nvSpPr>
          <p:spPr>
            <a:xfrm>
              <a:off x="959443" y="26769877"/>
              <a:ext cx="1864195" cy="370383"/>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289" name="TextBox 431"/>
            <p:cNvSpPr txBox="1"/>
            <p:nvPr/>
          </p:nvSpPr>
          <p:spPr>
            <a:xfrm>
              <a:off x="914399" y="26066524"/>
              <a:ext cx="1880404" cy="769441"/>
            </a:xfrm>
            <a:prstGeom prst="rect">
              <a:avLst/>
            </a:prstGeom>
            <a:noFill/>
            <a:ln>
              <a:noFill/>
            </a:ln>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Landsat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Data</a:t>
              </a:r>
              <a:endParaRPr kumimoji="0" lang="en-US" sz="22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290" name="TextBox 433"/>
            <p:cNvSpPr txBox="1"/>
            <p:nvPr/>
          </p:nvSpPr>
          <p:spPr>
            <a:xfrm>
              <a:off x="959443" y="27649836"/>
              <a:ext cx="1881086" cy="769441"/>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Ancillary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Data</a:t>
              </a:r>
              <a:endParaRPr kumimoji="0" lang="en-US" sz="22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pic>
          <p:nvPicPr>
            <p:cNvPr id="260" name="Picture 2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045" y="23522482"/>
              <a:ext cx="1379094" cy="1379093"/>
            </a:xfrm>
            <a:prstGeom prst="rect">
              <a:avLst/>
            </a:prstGeom>
          </p:spPr>
        </p:pic>
        <p:sp>
          <p:nvSpPr>
            <p:cNvPr id="261" name="TextBox 431"/>
            <p:cNvSpPr txBox="1"/>
            <p:nvPr/>
          </p:nvSpPr>
          <p:spPr>
            <a:xfrm>
              <a:off x="5166169" y="27637238"/>
              <a:ext cx="1900547" cy="1107996"/>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Adjust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Thresholds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262" name="Right Arrow 261"/>
            <p:cNvSpPr/>
            <p:nvPr/>
          </p:nvSpPr>
          <p:spPr>
            <a:xfrm>
              <a:off x="2588305" y="27791990"/>
              <a:ext cx="666449" cy="336599"/>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63" name="Right Arrow 262"/>
            <p:cNvSpPr/>
            <p:nvPr/>
          </p:nvSpPr>
          <p:spPr>
            <a:xfrm rot="1240831">
              <a:off x="2546409" y="26617074"/>
              <a:ext cx="666449" cy="336599"/>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64" name="Right Arrow 263"/>
            <p:cNvSpPr/>
            <p:nvPr/>
          </p:nvSpPr>
          <p:spPr>
            <a:xfrm>
              <a:off x="2541541" y="26096279"/>
              <a:ext cx="666449" cy="354976"/>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65" name="Right Arrow 264"/>
            <p:cNvSpPr/>
            <p:nvPr/>
          </p:nvSpPr>
          <p:spPr>
            <a:xfrm>
              <a:off x="4807435" y="27808594"/>
              <a:ext cx="666449" cy="336599"/>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66" name="Right Arrow 265"/>
            <p:cNvSpPr/>
            <p:nvPr/>
          </p:nvSpPr>
          <p:spPr>
            <a:xfrm>
              <a:off x="6945458" y="26136076"/>
              <a:ext cx="666449" cy="336599"/>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67" name="Right Arrow 266"/>
            <p:cNvSpPr/>
            <p:nvPr/>
          </p:nvSpPr>
          <p:spPr>
            <a:xfrm>
              <a:off x="4826960" y="26136076"/>
              <a:ext cx="666449" cy="336599"/>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68" name="Right Arrow 267"/>
            <p:cNvSpPr/>
            <p:nvPr/>
          </p:nvSpPr>
          <p:spPr>
            <a:xfrm rot="1387131">
              <a:off x="4825727" y="27341330"/>
              <a:ext cx="666449" cy="336599"/>
            </a:xfrm>
            <a:prstGeom prst="rightArrow">
              <a:avLst/>
            </a:prstGeom>
            <a:solidFill>
              <a:sysClr val="window" lastClr="FFFFFF"/>
            </a:solidFill>
            <a:ln w="12700" cap="flat" cmpd="sng" algn="ctr">
              <a:solidFill>
                <a:srgbClr val="BABFD9"/>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269" name="Left Brace 268"/>
            <p:cNvSpPr/>
            <p:nvPr/>
          </p:nvSpPr>
          <p:spPr>
            <a:xfrm>
              <a:off x="6987504" y="27163730"/>
              <a:ext cx="677172" cy="1299182"/>
            </a:xfrm>
            <a:prstGeom prst="leftBrace">
              <a:avLst>
                <a:gd name="adj1" fmla="val 14922"/>
                <a:gd name="adj2" fmla="val 67623"/>
              </a:avLst>
            </a:prstGeom>
            <a:noFill/>
            <a:ln w="50800" cap="flat" cmpd="sng" algn="ctr">
              <a:solidFill>
                <a:sysClr val="window" lastClr="FFFFFF"/>
              </a:solidFill>
              <a:prstDash val="solid"/>
              <a:miter lim="800000"/>
              <a:headEnd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
                <a:cs typeface=""/>
              </a:endParaRPr>
            </a:p>
          </p:txBody>
        </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70" y="15191289"/>
            <a:ext cx="8875059" cy="6858000"/>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b="10114"/>
          <a:stretch/>
        </p:blipFill>
        <p:spPr>
          <a:xfrm>
            <a:off x="914399" y="30145218"/>
            <a:ext cx="8246301" cy="4689066"/>
          </a:xfrm>
          <a:prstGeom prst="rect">
            <a:avLst/>
          </a:prstGeom>
          <a:effectLst>
            <a:softEdge rad="76200"/>
          </a:effectLst>
        </p:spPr>
      </p:pic>
      <p:sp>
        <p:nvSpPr>
          <p:cNvPr id="2" name="Text Placeholder 1"/>
          <p:cNvSpPr>
            <a:spLocks noGrp="1"/>
          </p:cNvSpPr>
          <p:nvPr>
            <p:ph type="body" sz="quarter" idx="13"/>
          </p:nvPr>
        </p:nvSpPr>
        <p:spPr/>
        <p:txBody>
          <a:bodyPr/>
          <a:lstStyle/>
          <a:p>
            <a:r>
              <a:rPr lang="en-US" dirty="0" smtClean="0"/>
              <a:t>USGS at Colorado State University</a:t>
            </a:r>
            <a:endParaRPr lang="en-US" dirty="0"/>
          </a:p>
        </p:txBody>
      </p:sp>
      <p:sp>
        <p:nvSpPr>
          <p:cNvPr id="4" name="Text Placeholder 3"/>
          <p:cNvSpPr>
            <a:spLocks noGrp="1"/>
          </p:cNvSpPr>
          <p:nvPr>
            <p:ph type="body" sz="quarter" idx="11"/>
          </p:nvPr>
        </p:nvSpPr>
        <p:spPr>
          <a:xfrm>
            <a:off x="5604386" y="2180989"/>
            <a:ext cx="16193729" cy="1216152"/>
          </a:xfrm>
        </p:spPr>
        <p:txBody>
          <a:bodyPr/>
          <a:lstStyle/>
          <a:p>
            <a:r>
              <a:rPr lang="en-US" dirty="0" smtClean="0"/>
              <a:t>Mapping fire history in the </a:t>
            </a:r>
            <a:r>
              <a:rPr lang="en-US" dirty="0"/>
              <a:t>L</a:t>
            </a:r>
            <a:r>
              <a:rPr lang="en-US" dirty="0" smtClean="0"/>
              <a:t>aramie </a:t>
            </a:r>
            <a:r>
              <a:rPr lang="en-US" dirty="0"/>
              <a:t>M</a:t>
            </a:r>
            <a:r>
              <a:rPr lang="en-US" dirty="0" smtClean="0"/>
              <a:t>ountain </a:t>
            </a:r>
            <a:r>
              <a:rPr lang="en-US" dirty="0"/>
              <a:t>R</a:t>
            </a:r>
            <a:r>
              <a:rPr lang="en-US" dirty="0" smtClean="0"/>
              <a:t>ange, Wyoming with a 31-year Landsat time series</a:t>
            </a:r>
            <a:endParaRPr lang="en-US" dirty="0"/>
          </a:p>
        </p:txBody>
      </p:sp>
      <p:sp>
        <p:nvSpPr>
          <p:cNvPr id="5" name="Text Placeholder 4"/>
          <p:cNvSpPr>
            <a:spLocks noGrp="1"/>
          </p:cNvSpPr>
          <p:nvPr>
            <p:ph type="body" sz="quarter" idx="10"/>
          </p:nvPr>
        </p:nvSpPr>
        <p:spPr>
          <a:xfrm>
            <a:off x="3526971" y="914400"/>
            <a:ext cx="20247429" cy="1152144"/>
          </a:xfrm>
        </p:spPr>
        <p:txBody>
          <a:bodyPr/>
          <a:lstStyle/>
          <a:p>
            <a:r>
              <a:rPr lang="en-US" sz="7500" dirty="0" smtClean="0"/>
              <a:t>Laramie Mountains Ecological Forecasting</a:t>
            </a:r>
            <a:endParaRPr lang="en-US" sz="7500" dirty="0"/>
          </a:p>
        </p:txBody>
      </p:sp>
      <p:sp>
        <p:nvSpPr>
          <p:cNvPr id="9" name="Text Placeholder 16"/>
          <p:cNvSpPr txBox="1">
            <a:spLocks/>
          </p:cNvSpPr>
          <p:nvPr/>
        </p:nvSpPr>
        <p:spPr>
          <a:xfrm>
            <a:off x="914400" y="34354478"/>
            <a:ext cx="8229600" cy="45356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0"/>
              </a:spcBef>
            </a:pPr>
            <a:r>
              <a:rPr lang="en-US" sz="1800" b="1" dirty="0" smtClean="0">
                <a:solidFill>
                  <a:schemeClr val="bg1"/>
                </a:solidFill>
              </a:rPr>
              <a:t>From left to right: Darin Schulte, Alexa Grafton, Aubrey </a:t>
            </a:r>
            <a:r>
              <a:rPr lang="en-US" sz="1800" b="1" dirty="0" err="1" smtClean="0">
                <a:solidFill>
                  <a:schemeClr val="bg1"/>
                </a:solidFill>
              </a:rPr>
              <a:t>Hilte</a:t>
            </a:r>
            <a:r>
              <a:rPr lang="en-US" sz="1800" b="1" dirty="0" smtClean="0">
                <a:solidFill>
                  <a:schemeClr val="bg1"/>
                </a:solidFill>
              </a:rPr>
              <a:t>, and Stephanie </a:t>
            </a:r>
            <a:r>
              <a:rPr lang="en-US" sz="1800" b="1" dirty="0" err="1" smtClean="0">
                <a:solidFill>
                  <a:schemeClr val="bg1"/>
                </a:solidFill>
              </a:rPr>
              <a:t>Krail</a:t>
            </a:r>
            <a:endParaRPr lang="en-US" sz="1800" b="1" dirty="0" smtClean="0">
              <a:solidFill>
                <a:schemeClr val="bg1"/>
              </a:solidFill>
            </a:endParaRPr>
          </a:p>
        </p:txBody>
      </p:sp>
      <p:sp>
        <p:nvSpPr>
          <p:cNvPr id="10" name="Text Placeholder 16"/>
          <p:cNvSpPr txBox="1">
            <a:spLocks/>
          </p:cNvSpPr>
          <p:nvPr/>
        </p:nvSpPr>
        <p:spPr>
          <a:xfrm>
            <a:off x="9601200" y="30145218"/>
            <a:ext cx="8229600" cy="408697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0"/>
              </a:spcBef>
            </a:pPr>
            <a:r>
              <a:rPr lang="en-US" sz="4100" dirty="0" smtClean="0"/>
              <a:t>Wyoming Game and Fish Department</a:t>
            </a:r>
          </a:p>
          <a:p>
            <a:pPr>
              <a:spcBef>
                <a:spcPts val="0"/>
              </a:spcBef>
            </a:pPr>
            <a:endParaRPr lang="en-US" sz="3500" dirty="0" smtClean="0"/>
          </a:p>
          <a:p>
            <a:pPr>
              <a:spcBef>
                <a:spcPts val="0"/>
              </a:spcBef>
            </a:pPr>
            <a:r>
              <a:rPr lang="en-US" sz="4100" dirty="0" smtClean="0"/>
              <a:t>USDA Forest Service,</a:t>
            </a:r>
          </a:p>
          <a:p>
            <a:pPr>
              <a:spcBef>
                <a:spcPts val="0"/>
              </a:spcBef>
            </a:pPr>
            <a:r>
              <a:rPr lang="en-US" sz="4100" dirty="0" smtClean="0"/>
              <a:t>Laramie Ranger District</a:t>
            </a:r>
            <a:endParaRPr lang="en-US" sz="4100" dirty="0"/>
          </a:p>
          <a:p>
            <a:pPr>
              <a:spcBef>
                <a:spcPts val="0"/>
              </a:spcBef>
            </a:pPr>
            <a:endParaRPr lang="en-US" sz="3500" dirty="0"/>
          </a:p>
          <a:p>
            <a:pPr>
              <a:spcBef>
                <a:spcPts val="0"/>
              </a:spcBef>
            </a:pPr>
            <a:r>
              <a:rPr lang="en-US" sz="4100" dirty="0" smtClean="0"/>
              <a:t>Colorado State University,</a:t>
            </a:r>
          </a:p>
          <a:p>
            <a:pPr>
              <a:spcBef>
                <a:spcPts val="0"/>
              </a:spcBef>
            </a:pPr>
            <a:r>
              <a:rPr lang="en-US" sz="4100" dirty="0" smtClean="0"/>
              <a:t>Natural Resource Ecology Laboratory (NREL)</a:t>
            </a:r>
          </a:p>
        </p:txBody>
      </p:sp>
      <p:sp>
        <p:nvSpPr>
          <p:cNvPr id="11" name="Text Placeholder 16"/>
          <p:cNvSpPr txBox="1">
            <a:spLocks/>
          </p:cNvSpPr>
          <p:nvPr/>
        </p:nvSpPr>
        <p:spPr>
          <a:xfrm>
            <a:off x="18288000" y="30145218"/>
            <a:ext cx="8229600" cy="397164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0"/>
              </a:spcBef>
            </a:pPr>
            <a:r>
              <a:rPr lang="en-US" sz="2900" dirty="0" smtClean="0"/>
              <a:t>We would like to thank Dr. Paul Evangelista, Dr. Amanda West, and Dr. Bill </a:t>
            </a:r>
            <a:r>
              <a:rPr lang="en-US" sz="2900" dirty="0" err="1" smtClean="0"/>
              <a:t>Romme</a:t>
            </a:r>
            <a:r>
              <a:rPr lang="en-US" sz="2900" dirty="0" smtClean="0"/>
              <a:t>, Colorado State University, Natural Resource Ecology Laboratory (NREL).</a:t>
            </a:r>
          </a:p>
          <a:p>
            <a:pPr>
              <a:spcBef>
                <a:spcPts val="0"/>
              </a:spcBef>
            </a:pPr>
            <a:endParaRPr lang="en-US" sz="1500" dirty="0"/>
          </a:p>
          <a:p>
            <a:pPr>
              <a:spcBef>
                <a:spcPts val="0"/>
              </a:spcBef>
            </a:pPr>
            <a:r>
              <a:rPr lang="en-US" sz="2900" dirty="0" smtClean="0"/>
              <a:t>We would also like to thank Ryan Amundson, Wyoming Game and Fish Department, and Daron Reynolds, USDA Forest Service, Laramie Ranger District. </a:t>
            </a:r>
          </a:p>
          <a:p>
            <a:pPr>
              <a:spcBef>
                <a:spcPts val="0"/>
              </a:spcBef>
            </a:pPr>
            <a:endParaRPr lang="en-US" sz="1500" dirty="0" smtClean="0"/>
          </a:p>
          <a:p>
            <a:pPr>
              <a:spcBef>
                <a:spcPts val="0"/>
              </a:spcBef>
            </a:pPr>
            <a:r>
              <a:rPr lang="en-US" sz="2900" dirty="0" smtClean="0"/>
              <a:t>Brian Woodward, the Fort Collins Center Lead, deserves a big thank you for his support, advice, and guidance.</a:t>
            </a:r>
            <a:endParaRPr lang="en-US" sz="2900" dirty="0"/>
          </a:p>
        </p:txBody>
      </p:sp>
      <p:sp>
        <p:nvSpPr>
          <p:cNvPr id="8" name="Text Placeholder 16"/>
          <p:cNvSpPr txBox="1">
            <a:spLocks/>
          </p:cNvSpPr>
          <p:nvPr/>
        </p:nvSpPr>
        <p:spPr>
          <a:xfrm>
            <a:off x="9601199" y="10047250"/>
            <a:ext cx="8229601"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700" dirty="0" smtClean="0"/>
              <a:t>Coming soon!</a:t>
            </a:r>
          </a:p>
        </p:txBody>
      </p:sp>
      <p:sp>
        <p:nvSpPr>
          <p:cNvPr id="12" name="Text Placeholder 16"/>
          <p:cNvSpPr txBox="1">
            <a:spLocks/>
          </p:cNvSpPr>
          <p:nvPr/>
        </p:nvSpPr>
        <p:spPr>
          <a:xfrm>
            <a:off x="18287999" y="10051083"/>
            <a:ext cx="8229600" cy="128588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3700" dirty="0" smtClean="0"/>
              <a:t>Coming soon!</a:t>
            </a:r>
          </a:p>
        </p:txBody>
      </p:sp>
      <p:sp>
        <p:nvSpPr>
          <p:cNvPr id="6" name="Text Placeholder 16"/>
          <p:cNvSpPr txBox="1">
            <a:spLocks/>
          </p:cNvSpPr>
          <p:nvPr/>
        </p:nvSpPr>
        <p:spPr>
          <a:xfrm>
            <a:off x="914399" y="6047469"/>
            <a:ext cx="25603200" cy="2443707"/>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Keep this blank for now.</a:t>
            </a:r>
          </a:p>
          <a:p>
            <a:r>
              <a:rPr lang="en-US" dirty="0" smtClean="0"/>
              <a:t>Body text point size should be at least 24.</a:t>
            </a:r>
          </a:p>
          <a:p>
            <a:r>
              <a:rPr lang="en-US" dirty="0" smtClean="0"/>
              <a:t>Caption text point size should be at least 16.</a:t>
            </a:r>
          </a:p>
          <a:p>
            <a:r>
              <a:rPr lang="en-US" dirty="0" smtClean="0"/>
              <a:t>Feel free to rename, move, and resize sections as needed.</a:t>
            </a:r>
          </a:p>
        </p:txBody>
      </p:sp>
      <p:sp>
        <p:nvSpPr>
          <p:cNvPr id="15" name="Text Placeholder 16"/>
          <p:cNvSpPr txBox="1">
            <a:spLocks/>
          </p:cNvSpPr>
          <p:nvPr/>
        </p:nvSpPr>
        <p:spPr>
          <a:xfrm>
            <a:off x="914399" y="10057048"/>
            <a:ext cx="8229600" cy="38350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3700" b="1" dirty="0" smtClean="0">
                <a:solidFill>
                  <a:schemeClr val="accent1"/>
                </a:solidFill>
              </a:rPr>
              <a:t>Delineate </a:t>
            </a:r>
            <a:r>
              <a:rPr lang="en-US" sz="3700" dirty="0" smtClean="0"/>
              <a:t>fire history of the Laramie Mountain Range</a:t>
            </a:r>
            <a:endParaRPr lang="en-US" sz="3700" dirty="0"/>
          </a:p>
          <a:p>
            <a:pPr marL="347663" indent="-347663"/>
            <a:r>
              <a:rPr lang="en-US" sz="3700" b="1" dirty="0" smtClean="0">
                <a:solidFill>
                  <a:schemeClr val="accent1"/>
                </a:solidFill>
              </a:rPr>
              <a:t>Classify </a:t>
            </a:r>
            <a:r>
              <a:rPr lang="en-US" sz="3700" dirty="0" smtClean="0"/>
              <a:t>severity of previous fire events</a:t>
            </a:r>
            <a:endParaRPr lang="en-US" sz="3700" dirty="0"/>
          </a:p>
          <a:p>
            <a:pPr marL="347663" indent="-347663"/>
            <a:r>
              <a:rPr lang="en-US" sz="3700" b="1" dirty="0" smtClean="0">
                <a:solidFill>
                  <a:schemeClr val="accent1"/>
                </a:solidFill>
              </a:rPr>
              <a:t>Calculate </a:t>
            </a:r>
            <a:r>
              <a:rPr lang="en-US" sz="3700" dirty="0" smtClean="0"/>
              <a:t>fire return interval through a 31-year time series</a:t>
            </a:r>
            <a:endParaRPr lang="en-US" sz="3700" dirty="0"/>
          </a:p>
          <a:p>
            <a:pPr marL="347663" indent="-347663"/>
            <a:r>
              <a:rPr lang="en-US" sz="3700" b="1" dirty="0" smtClean="0">
                <a:solidFill>
                  <a:schemeClr val="accent1"/>
                </a:solidFill>
              </a:rPr>
              <a:t>Analyze </a:t>
            </a:r>
            <a:r>
              <a:rPr lang="en-US" sz="3700" dirty="0" smtClean="0"/>
              <a:t>locations within study area for future fire risk</a:t>
            </a:r>
            <a:endParaRPr lang="en-US" sz="3700" dirty="0"/>
          </a:p>
        </p:txBody>
      </p:sp>
      <p:sp>
        <p:nvSpPr>
          <p:cNvPr id="16" name="TextBox 15"/>
          <p:cNvSpPr txBox="1"/>
          <p:nvPr/>
        </p:nvSpPr>
        <p:spPr>
          <a:xfrm>
            <a:off x="914400" y="5314767"/>
            <a:ext cx="25603199"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914399" y="9318625"/>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22398227"/>
            <a:ext cx="82463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931100" y="14469654"/>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359788" y="2239458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9601200" y="933045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18287999" y="932856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88000" y="2934232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9601200" y="2934232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914400" y="2934232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Stephanie </a:t>
            </a:r>
            <a:r>
              <a:rPr lang="en-US" dirty="0" err="1" smtClean="0"/>
              <a:t>Krail</a:t>
            </a:r>
            <a:r>
              <a:rPr lang="en-US" dirty="0" smtClean="0"/>
              <a:t> (Project Lead), Alexa Grafton, Aubrey </a:t>
            </a:r>
            <a:r>
              <a:rPr lang="en-US" dirty="0" err="1" smtClean="0"/>
              <a:t>Hilte</a:t>
            </a:r>
            <a:r>
              <a:rPr lang="en-US" dirty="0" smtClean="0"/>
              <a:t>, and Darin Schulte</a:t>
            </a:r>
          </a:p>
          <a:p>
            <a:r>
              <a:rPr lang="en-US" sz="2400" dirty="0" smtClean="0"/>
              <a:t>NASA DEVELOP National Program at USGS Colorado State University</a:t>
            </a:r>
            <a:endParaRPr lang="en-US" sz="2400" dirty="0"/>
          </a:p>
        </p:txBody>
      </p:sp>
      <p:cxnSp>
        <p:nvCxnSpPr>
          <p:cNvPr id="18" name="Straight Connector 17"/>
          <p:cNvCxnSpPr/>
          <p:nvPr/>
        </p:nvCxnSpPr>
        <p:spPr>
          <a:xfrm>
            <a:off x="391885" y="8954801"/>
            <a:ext cx="26517600" cy="137040"/>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6"/>
          <a:stretch>
            <a:fillRect/>
          </a:stretch>
        </p:blipFill>
        <p:spPr>
          <a:xfrm>
            <a:off x="1073623" y="21304026"/>
            <a:ext cx="3617719" cy="330200"/>
          </a:xfrm>
          <a:prstGeom prst="rect">
            <a:avLst/>
          </a:prstGeom>
        </p:spPr>
      </p:pic>
      <p:sp>
        <p:nvSpPr>
          <p:cNvPr id="35" name="TextBox 34"/>
          <p:cNvSpPr txBox="1"/>
          <p:nvPr/>
        </p:nvSpPr>
        <p:spPr>
          <a:xfrm>
            <a:off x="3548616" y="15445217"/>
            <a:ext cx="4876800" cy="830997"/>
          </a:xfrm>
          <a:prstGeom prst="rect">
            <a:avLst/>
          </a:prstGeom>
          <a:noFill/>
        </p:spPr>
        <p:txBody>
          <a:bodyPr wrap="square" rtlCol="0">
            <a:spAutoFit/>
          </a:bodyPr>
          <a:lstStyle/>
          <a:p>
            <a:pPr algn="ctr"/>
            <a:r>
              <a:rPr lang="en-US" sz="2400" b="1" dirty="0" smtClean="0">
                <a:solidFill>
                  <a:srgbClr val="000000"/>
                </a:solidFill>
                <a:latin typeface="Garamond" panose="02020404030301010803" pitchFamily="18" charset="0"/>
              </a:rPr>
              <a:t>Laramie Mountains Ecological Forecasting Study Area</a:t>
            </a:r>
            <a:endParaRPr lang="en-US" sz="2400" b="1" dirty="0">
              <a:solidFill>
                <a:srgbClr val="000000"/>
              </a:solidFill>
              <a:latin typeface="Garamond" panose="02020404030301010803" pitchFamily="18" charset="0"/>
            </a:endParaRPr>
          </a:p>
        </p:txBody>
      </p:sp>
      <p:sp>
        <p:nvSpPr>
          <p:cNvPr id="36" name="Rectangle 35"/>
          <p:cNvSpPr/>
          <p:nvPr/>
        </p:nvSpPr>
        <p:spPr>
          <a:xfrm>
            <a:off x="1163053" y="17597605"/>
            <a:ext cx="232610" cy="20052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163053" y="17905399"/>
            <a:ext cx="232610" cy="200526"/>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363580" y="17489558"/>
            <a:ext cx="2185036" cy="430887"/>
          </a:xfrm>
          <a:prstGeom prst="rect">
            <a:avLst/>
          </a:prstGeom>
          <a:noFill/>
        </p:spPr>
        <p:txBody>
          <a:bodyPr wrap="square" rtlCol="0">
            <a:spAutoFit/>
          </a:bodyPr>
          <a:lstStyle/>
          <a:p>
            <a:r>
              <a:rPr lang="en-US" sz="2200" dirty="0" smtClean="0">
                <a:solidFill>
                  <a:srgbClr val="000000"/>
                </a:solidFill>
                <a:latin typeface="Garamond" panose="02020404030301010803" pitchFamily="18" charset="0"/>
              </a:rPr>
              <a:t>Study area extent</a:t>
            </a:r>
            <a:endParaRPr lang="en-US" sz="2200" dirty="0">
              <a:solidFill>
                <a:srgbClr val="000000"/>
              </a:solidFill>
              <a:latin typeface="Garamond" panose="02020404030301010803" pitchFamily="18" charset="0"/>
            </a:endParaRPr>
          </a:p>
        </p:txBody>
      </p:sp>
      <p:sp>
        <p:nvSpPr>
          <p:cNvPr id="39" name="TextBox 38"/>
          <p:cNvSpPr txBox="1"/>
          <p:nvPr/>
        </p:nvSpPr>
        <p:spPr>
          <a:xfrm>
            <a:off x="1371600" y="17808548"/>
            <a:ext cx="2377543" cy="430887"/>
          </a:xfrm>
          <a:prstGeom prst="rect">
            <a:avLst/>
          </a:prstGeom>
          <a:noFill/>
        </p:spPr>
        <p:txBody>
          <a:bodyPr wrap="square" rtlCol="0">
            <a:spAutoFit/>
          </a:bodyPr>
          <a:lstStyle/>
          <a:p>
            <a:r>
              <a:rPr lang="en-US" sz="2200" dirty="0" smtClean="0">
                <a:solidFill>
                  <a:srgbClr val="000000"/>
                </a:solidFill>
                <a:latin typeface="Garamond" panose="02020404030301010803" pitchFamily="18" charset="0"/>
              </a:rPr>
              <a:t>Path, Row outlines</a:t>
            </a:r>
            <a:endParaRPr lang="en-US" sz="2200" dirty="0">
              <a:solidFill>
                <a:srgbClr val="000000"/>
              </a:solidFill>
              <a:latin typeface="Garamond" panose="02020404030301010803" pitchFamily="18" charset="0"/>
            </a:endParaRPr>
          </a:p>
        </p:txBody>
      </p:sp>
      <p:pic>
        <p:nvPicPr>
          <p:cNvPr id="40" name="Picture 39"/>
          <p:cNvPicPr>
            <a:picLocks noChangeAspect="1"/>
          </p:cNvPicPr>
          <p:nvPr/>
        </p:nvPicPr>
        <p:blipFill rotWithShape="1">
          <a:blip r:embed="rId7"/>
          <a:srcRect t="35050"/>
          <a:stretch/>
        </p:blipFill>
        <p:spPr>
          <a:xfrm flipV="1">
            <a:off x="8346887" y="15542587"/>
            <a:ext cx="635810" cy="825923"/>
          </a:xfrm>
          <a:prstGeom prst="rect">
            <a:avLst/>
          </a:prstGeom>
        </p:spPr>
      </p:pic>
      <p:sp>
        <p:nvSpPr>
          <p:cNvPr id="17" name="TextBox 16"/>
          <p:cNvSpPr txBox="1"/>
          <p:nvPr/>
        </p:nvSpPr>
        <p:spPr>
          <a:xfrm>
            <a:off x="931100" y="21838331"/>
            <a:ext cx="8212899" cy="338554"/>
          </a:xfrm>
          <a:prstGeom prst="rect">
            <a:avLst/>
          </a:prstGeom>
          <a:noFill/>
        </p:spPr>
        <p:txBody>
          <a:bodyPr wrap="square" rtlCol="0">
            <a:spAutoFit/>
          </a:bodyPr>
          <a:lstStyle/>
          <a:p>
            <a:r>
              <a:rPr lang="en-US" sz="1600" dirty="0" smtClean="0">
                <a:solidFill>
                  <a:srgbClr val="000000"/>
                </a:solidFill>
              </a:rPr>
              <a:t>Figure 1: Study area map depicting the extent of the study area </a:t>
            </a:r>
            <a:endParaRPr lang="en-US" sz="1600" dirty="0">
              <a:solidFill>
                <a:srgbClr val="000000"/>
              </a:solidFill>
            </a:endParaRPr>
          </a:p>
        </p:txBody>
      </p:sp>
      <p:sp>
        <p:nvSpPr>
          <p:cNvPr id="41" name="TextBox 40"/>
          <p:cNvSpPr txBox="1"/>
          <p:nvPr/>
        </p:nvSpPr>
        <p:spPr>
          <a:xfrm>
            <a:off x="939450" y="28475570"/>
            <a:ext cx="8212899" cy="584775"/>
          </a:xfrm>
          <a:prstGeom prst="rect">
            <a:avLst/>
          </a:prstGeom>
          <a:noFill/>
        </p:spPr>
        <p:txBody>
          <a:bodyPr wrap="square" rtlCol="0">
            <a:spAutoFit/>
          </a:bodyPr>
          <a:lstStyle/>
          <a:p>
            <a:r>
              <a:rPr lang="en-US" sz="1600" dirty="0" smtClean="0">
                <a:solidFill>
                  <a:srgbClr val="000000"/>
                </a:solidFill>
              </a:rPr>
              <a:t>Figure 2: Work flow displaying the methodology for the project. The work flow consists of four main stages and follows two distinct paths that are outlined from left to right.</a:t>
            </a:r>
            <a:endParaRPr lang="en-US" sz="1600" dirty="0">
              <a:solidFill>
                <a:srgbClr val="000000"/>
              </a:solidFill>
            </a:endParaRPr>
          </a:p>
        </p:txBody>
      </p:sp>
      <p:pic>
        <p:nvPicPr>
          <p:cNvPr id="19" name="Picture 18"/>
          <p:cNvPicPr>
            <a:picLocks noChangeAspect="1"/>
          </p:cNvPicPr>
          <p:nvPr/>
        </p:nvPicPr>
        <p:blipFill>
          <a:blip r:embed="rId8"/>
          <a:stretch>
            <a:fillRect/>
          </a:stretch>
        </p:blipFill>
        <p:spPr>
          <a:xfrm>
            <a:off x="22628740" y="23090283"/>
            <a:ext cx="3324941" cy="3212291"/>
          </a:xfrm>
          <a:prstGeom prst="rect">
            <a:avLst/>
          </a:prstGeom>
        </p:spPr>
      </p:pic>
      <p:pic>
        <p:nvPicPr>
          <p:cNvPr id="20" name="Picture 19"/>
          <p:cNvPicPr>
            <a:picLocks noChangeAspect="1"/>
          </p:cNvPicPr>
          <p:nvPr/>
        </p:nvPicPr>
        <p:blipFill>
          <a:blip r:embed="rId9"/>
          <a:stretch>
            <a:fillRect/>
          </a:stretch>
        </p:blipFill>
        <p:spPr>
          <a:xfrm>
            <a:off x="18287999" y="26750181"/>
            <a:ext cx="4282112" cy="1741393"/>
          </a:xfrm>
          <a:prstGeom prst="rect">
            <a:avLst/>
          </a:prstGeom>
        </p:spPr>
      </p:pic>
      <p:pic>
        <p:nvPicPr>
          <p:cNvPr id="21" name="Picture 20"/>
          <p:cNvPicPr>
            <a:picLocks noChangeAspect="1"/>
          </p:cNvPicPr>
          <p:nvPr/>
        </p:nvPicPr>
        <p:blipFill>
          <a:blip r:embed="rId10"/>
          <a:stretch>
            <a:fillRect/>
          </a:stretch>
        </p:blipFill>
        <p:spPr>
          <a:xfrm>
            <a:off x="22630821" y="26482922"/>
            <a:ext cx="2463340" cy="2013284"/>
          </a:xfrm>
          <a:prstGeom prst="rect">
            <a:avLst/>
          </a:prstGeom>
        </p:spPr>
      </p:pic>
      <p:pic>
        <p:nvPicPr>
          <p:cNvPr id="22" name="Picture 21"/>
          <p:cNvPicPr>
            <a:picLocks noChangeAspect="1"/>
          </p:cNvPicPr>
          <p:nvPr/>
        </p:nvPicPr>
        <p:blipFill>
          <a:blip r:embed="rId11"/>
          <a:stretch>
            <a:fillRect/>
          </a:stretch>
        </p:blipFill>
        <p:spPr>
          <a:xfrm>
            <a:off x="18559669" y="23025125"/>
            <a:ext cx="3226662" cy="3565371"/>
          </a:xfrm>
          <a:prstGeom prst="rect">
            <a:avLst/>
          </a:prstGeom>
        </p:spPr>
      </p:pic>
      <p:sp>
        <p:nvSpPr>
          <p:cNvPr id="43" name="TextBox 42"/>
          <p:cNvSpPr txBox="1"/>
          <p:nvPr/>
        </p:nvSpPr>
        <p:spPr>
          <a:xfrm>
            <a:off x="20704194" y="23917017"/>
            <a:ext cx="2060672" cy="1107996"/>
          </a:xfrm>
          <a:prstGeom prst="rect">
            <a:avLst/>
          </a:prstGeom>
          <a:noFill/>
        </p:spPr>
        <p:txBody>
          <a:bodyPr wrap="square" rtlCol="0">
            <a:spAutoFit/>
          </a:bodyPr>
          <a:lstStyle/>
          <a:p>
            <a:pPr algn="ctr"/>
            <a:r>
              <a:rPr lang="en-US" sz="2200" dirty="0" smtClean="0">
                <a:solidFill>
                  <a:srgbClr val="000000"/>
                </a:solidFill>
              </a:rPr>
              <a:t>Shuttle Radar Topography Mission (SRTM)</a:t>
            </a:r>
            <a:endParaRPr lang="en-US" sz="2200" dirty="0">
              <a:solidFill>
                <a:srgbClr val="000000"/>
              </a:solidFill>
            </a:endParaRPr>
          </a:p>
        </p:txBody>
      </p:sp>
      <p:sp>
        <p:nvSpPr>
          <p:cNvPr id="44" name="TextBox 43"/>
          <p:cNvSpPr txBox="1"/>
          <p:nvPr/>
        </p:nvSpPr>
        <p:spPr>
          <a:xfrm>
            <a:off x="24429755" y="23614529"/>
            <a:ext cx="1828800" cy="1107996"/>
          </a:xfrm>
          <a:prstGeom prst="rect">
            <a:avLst/>
          </a:prstGeom>
          <a:noFill/>
        </p:spPr>
        <p:txBody>
          <a:bodyPr wrap="square" rtlCol="0">
            <a:spAutoFit/>
          </a:bodyPr>
          <a:lstStyle/>
          <a:p>
            <a:pPr algn="ctr"/>
            <a:r>
              <a:rPr lang="en-US" sz="2200" dirty="0" smtClean="0">
                <a:solidFill>
                  <a:srgbClr val="000000"/>
                </a:solidFill>
              </a:rPr>
              <a:t>Landsat 5 Thematic Mapper (TM)</a:t>
            </a:r>
            <a:endParaRPr lang="en-US" sz="2200" dirty="0">
              <a:solidFill>
                <a:srgbClr val="000000"/>
              </a:solidFill>
            </a:endParaRPr>
          </a:p>
        </p:txBody>
      </p:sp>
      <p:sp>
        <p:nvSpPr>
          <p:cNvPr id="45" name="TextBox 44"/>
          <p:cNvSpPr txBox="1"/>
          <p:nvPr/>
        </p:nvSpPr>
        <p:spPr>
          <a:xfrm>
            <a:off x="20311682" y="28081918"/>
            <a:ext cx="2558495" cy="1107996"/>
          </a:xfrm>
          <a:prstGeom prst="rect">
            <a:avLst/>
          </a:prstGeom>
          <a:noFill/>
        </p:spPr>
        <p:txBody>
          <a:bodyPr wrap="square" rtlCol="0">
            <a:spAutoFit/>
          </a:bodyPr>
          <a:lstStyle/>
          <a:p>
            <a:pPr algn="ctr"/>
            <a:r>
              <a:rPr lang="en-US" sz="2200" dirty="0" smtClean="0">
                <a:solidFill>
                  <a:srgbClr val="000000"/>
                </a:solidFill>
              </a:rPr>
              <a:t>Landsat 7 Enhanced Thematic Mapper Plus (ETM+)</a:t>
            </a:r>
            <a:endParaRPr lang="en-US" sz="2200" dirty="0">
              <a:solidFill>
                <a:srgbClr val="000000"/>
              </a:solidFill>
            </a:endParaRPr>
          </a:p>
        </p:txBody>
      </p:sp>
      <p:sp>
        <p:nvSpPr>
          <p:cNvPr id="46" name="TextBox 45"/>
          <p:cNvSpPr txBox="1"/>
          <p:nvPr/>
        </p:nvSpPr>
        <p:spPr>
          <a:xfrm>
            <a:off x="24294353" y="27537317"/>
            <a:ext cx="2206546" cy="1785104"/>
          </a:xfrm>
          <a:prstGeom prst="rect">
            <a:avLst/>
          </a:prstGeom>
          <a:noFill/>
        </p:spPr>
        <p:txBody>
          <a:bodyPr wrap="square" rtlCol="0">
            <a:spAutoFit/>
          </a:bodyPr>
          <a:lstStyle/>
          <a:p>
            <a:pPr algn="ctr"/>
            <a:r>
              <a:rPr lang="en-US" sz="2200" dirty="0" smtClean="0">
                <a:solidFill>
                  <a:srgbClr val="000000"/>
                </a:solidFill>
              </a:rPr>
              <a:t>Landsat 8 Operational Land Imager/Thermal Infrared Sensor (OLI/TIRS)</a:t>
            </a:r>
            <a:endParaRPr lang="en-US" sz="2200" dirty="0">
              <a:solidFill>
                <a:srgbClr val="000000"/>
              </a:solidFill>
            </a:endParaRPr>
          </a:p>
        </p:txBody>
      </p:sp>
      <p:grpSp>
        <p:nvGrpSpPr>
          <p:cNvPr id="291" name="Group 290"/>
          <p:cNvGrpSpPr/>
          <p:nvPr/>
        </p:nvGrpSpPr>
        <p:grpSpPr>
          <a:xfrm>
            <a:off x="2976741" y="23522477"/>
            <a:ext cx="6199877" cy="5542364"/>
            <a:chOff x="4579522" y="15149777"/>
            <a:chExt cx="10435489" cy="9328781"/>
          </a:xfrm>
        </p:grpSpPr>
        <p:sp>
          <p:nvSpPr>
            <p:cNvPr id="292" name="TextBox 407"/>
            <p:cNvSpPr txBox="1"/>
            <p:nvPr/>
          </p:nvSpPr>
          <p:spPr>
            <a:xfrm>
              <a:off x="11838747" y="20904065"/>
              <a:ext cx="3176264" cy="3574493"/>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rPr>
                <a:t>Extent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rPr>
                <a:t>Severity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rPr>
                <a:t>Return Interval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rPr>
                <a:t>Risk Analysis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endParaRPr>
            </a:p>
          </p:txBody>
        </p:sp>
        <p:sp>
          <p:nvSpPr>
            <p:cNvPr id="293" name="TextBox 407"/>
            <p:cNvSpPr txBox="1"/>
            <p:nvPr/>
          </p:nvSpPr>
          <p:spPr>
            <a:xfrm>
              <a:off x="11725308" y="19234537"/>
              <a:ext cx="3193820" cy="129510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rPr>
                <a:t>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rPr>
                <a:t>Series</a:t>
              </a:r>
            </a:p>
          </p:txBody>
        </p:sp>
        <p:sp>
          <p:nvSpPr>
            <p:cNvPr id="294" name="TextBox 431"/>
            <p:cNvSpPr txBox="1"/>
            <p:nvPr/>
          </p:nvSpPr>
          <p:spPr>
            <a:xfrm>
              <a:off x="4621241" y="19237493"/>
              <a:ext cx="3375624" cy="725259"/>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prstClr val="white"/>
                  </a:solidFill>
                  <a:effectLst/>
                  <a:uLnTx/>
                  <a:uFillTx/>
                  <a:latin typeface="Garamond" charset="0"/>
                  <a:ea typeface="Garamond" charset="0"/>
                  <a:cs typeface="Garamond" charset="0"/>
                  <a:sym typeface="Arial"/>
                  <a:rtl val="0"/>
                </a:rPr>
                <a:t>LandsatLinkr</a:t>
              </a:r>
              <a:endParaRPr kumimoji="0" lang="en-US" sz="22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295" name="TextBox 431"/>
            <p:cNvSpPr txBox="1"/>
            <p:nvPr/>
          </p:nvSpPr>
          <p:spPr>
            <a:xfrm>
              <a:off x="4579522" y="20326591"/>
              <a:ext cx="3385394" cy="1864953"/>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Vegetation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Indices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296" name="TextBox 431"/>
            <p:cNvSpPr txBox="1"/>
            <p:nvPr/>
          </p:nvSpPr>
          <p:spPr>
            <a:xfrm>
              <a:off x="4613924" y="21918997"/>
              <a:ext cx="3385394" cy="1295106"/>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Normalized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Burn Ratio</a:t>
              </a:r>
              <a:endParaRPr kumimoji="0" lang="en-US" sz="22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297" name="TextBox 431"/>
            <p:cNvSpPr txBox="1"/>
            <p:nvPr/>
          </p:nvSpPr>
          <p:spPr>
            <a:xfrm>
              <a:off x="8253833" y="19245217"/>
              <a:ext cx="3198957" cy="1864954"/>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Tasseled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Cap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298" name="Freeform 297"/>
            <p:cNvSpPr/>
            <p:nvPr/>
          </p:nvSpPr>
          <p:spPr>
            <a:xfrm>
              <a:off x="8663218" y="15304987"/>
              <a:ext cx="2596356" cy="1922443"/>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cxnSp>
          <p:nvCxnSpPr>
            <p:cNvPr id="299" name="Straight Connector 298"/>
            <p:cNvCxnSpPr/>
            <p:nvPr/>
          </p:nvCxnSpPr>
          <p:spPr>
            <a:xfrm>
              <a:off x="8559240" y="15149777"/>
              <a:ext cx="0" cy="2265104"/>
            </a:xfrm>
            <a:prstGeom prst="line">
              <a:avLst/>
            </a:prstGeom>
            <a:noFill/>
            <a:ln w="28575" cap="flat" cmpd="sng" algn="ctr">
              <a:solidFill>
                <a:sysClr val="windowText" lastClr="000000"/>
              </a:solidFill>
              <a:prstDash val="solid"/>
              <a:miter lim="800000"/>
            </a:ln>
            <a:effectLst/>
          </p:spPr>
        </p:cxnSp>
        <p:cxnSp>
          <p:nvCxnSpPr>
            <p:cNvPr id="300" name="Straight Connector 299"/>
            <p:cNvCxnSpPr/>
            <p:nvPr/>
          </p:nvCxnSpPr>
          <p:spPr>
            <a:xfrm>
              <a:off x="8339886" y="17321291"/>
              <a:ext cx="2992316" cy="0"/>
            </a:xfrm>
            <a:prstGeom prst="line">
              <a:avLst/>
            </a:prstGeom>
            <a:noFill/>
            <a:ln w="28575" cap="flat" cmpd="sng" algn="ctr">
              <a:solidFill>
                <a:sysClr val="windowText" lastClr="000000"/>
              </a:solidFill>
              <a:prstDash val="solid"/>
              <a:miter lim="800000"/>
            </a:ln>
            <a:effectLst/>
          </p:spPr>
        </p:cxnSp>
      </p:grpSp>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1498</TotalTime>
  <Words>384</Words>
  <Application>Microsoft Office PowerPoint</Application>
  <PresentationFormat>Custom</PresentationFormat>
  <Paragraphs>73</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Jamie Favors</cp:lastModifiedBy>
  <cp:revision>106</cp:revision>
  <dcterms:created xsi:type="dcterms:W3CDTF">2015-06-02T14:58:58Z</dcterms:created>
  <dcterms:modified xsi:type="dcterms:W3CDTF">2016-03-03T18:48:45Z</dcterms:modified>
</cp:coreProperties>
</file>