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10" r:id="rId2"/>
    <p:sldId id="311" r:id="rId3"/>
    <p:sldId id="316" r:id="rId4"/>
    <p:sldId id="292" r:id="rId5"/>
    <p:sldId id="303" r:id="rId6"/>
    <p:sldId id="314" r:id="rId7"/>
    <p:sldId id="315" r:id="rId8"/>
    <p:sldId id="293" r:id="rId9"/>
    <p:sldId id="306" r:id="rId10"/>
    <p:sldId id="307" r:id="rId11"/>
    <p:sldId id="308" r:id="rId12"/>
    <p:sldId id="309" r:id="rId13"/>
    <p:sldId id="294" r:id="rId14"/>
    <p:sldId id="296" r:id="rId15"/>
    <p:sldId id="298" r:id="rId16"/>
    <p:sldId id="297" r:id="rId17"/>
    <p:sldId id="290" r:id="rId18"/>
    <p:sldId id="305" r:id="rId19"/>
    <p:sldId id="277" r:id="rId20"/>
    <p:sldId id="301"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2" clrIdx="0">
    <p:extLst/>
  </p:cmAuthor>
  <p:cmAuthor id="2" name="Emma Baghel" initials="EB" lastIdx="2" clrIdx="1"/>
  <p:cmAuthor id="3" name="Childs, Lauren M. (LARC-E3)[DEVELOP - Wise County (LaRC)]" initials="CLM(-WC(" lastIdx="2"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2" autoAdjust="0"/>
    <p:restoredTop sz="78819" autoAdjust="0"/>
  </p:normalViewPr>
  <p:slideViewPr>
    <p:cSldViewPr snapToGrid="0">
      <p:cViewPr varScale="1">
        <p:scale>
          <a:sx n="86" d="100"/>
          <a:sy n="86" d="100"/>
        </p:scale>
        <p:origin x="336"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3T10:30:55.325" idx="1">
    <p:pos x="3638" y="3268"/>
    <p:text>Make sure the team members' names are written in the same sized font.</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10-23T11:59:20.186" idx="11">
    <p:pos x="2330" y="1496"/>
    <p:text>Reword the second bullet so that it flows more smoothly.</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5-10-23T12:02:21.171" idx="12">
    <p:pos x="2108" y="2512"/>
    <p:text>Remove all slides after this one.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10-26T11:28:25.866" idx="1">
    <p:pos x="4432" y="2374"/>
    <p:text>please copy and paste image link/url in the notes section below for ALL images used in the presentation</p:text>
  </p:cm>
  <p:cm authorId="3" dt="2015-10-30T15:05:38.387" idx="1">
    <p:pos x="5254" y="3975"/>
    <p:text>Don't have to cite if it's the DEVELOP team. Perhaps extend the image all the way through the white space. Goes for later slides as well</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3T10:34:21.804" idx="2">
    <p:pos x="401" y="3965"/>
    <p:text>The first three sentences of the notes are arepeat from slide 2's notes. These facts do not need to be restated.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3T10:43:25.853" idx="4">
    <p:pos x="436" y="3825"/>
    <p:text>Remove "that would have been too easy" from the notes.</p:text>
    <p:extLst>
      <p:ext uri="{C676402C-5697-4E1C-873F-D02D1690AC5C}">
        <p15:threadingInfo xmlns:p15="http://schemas.microsoft.com/office/powerpoint/2012/main" timeZoneBias="240"/>
      </p:ext>
    </p:extLst>
  </p:cm>
  <p:cm authorId="2" dt="2015-10-26T11:29:24.234" idx="2">
    <p:pos x="4402" y="2392"/>
    <p:text>use the actual image provided by NASA that does not include the background and is extremely high resolution. you will find them in DEVELOPedia or the DEVELOP exchange (if you cannot find them ask another team or node leads)</p:text>
  </p:cm>
  <p:cm authorId="3" dt="2015-10-30T15:07:32.372" idx="2">
    <p:pos x="1000" y="719"/>
    <p:text>So Landsat 8 is part of EOS, although it's generally better practice to use the umbrella term of Earth Observations? Up to you, just thought I'd mention</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3T10:46:20.403" idx="5">
    <p:pos x="3825" y="644"/>
    <p:text>What groups were the data classified into? Include that here or in the notes.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10-23T11:52:06.647" idx="7">
    <p:pos x="1978" y="2797"/>
    <p:text>Replace the slash with "and"</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10-23T11:53:55.312" idx="8">
    <p:pos x="4059" y="3908"/>
    <p:text>Remove this text box</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10-23T11:56:33.477" idx="9">
    <p:pos x="1536" y="860"/>
    <p:text>Define Kd at some point in this slide. Also define "a" in the equation on the right.</p:text>
    <p:extLst mod="1">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10-23T11:58:01.441" idx="10">
    <p:pos x="4409" y="1872"/>
    <p:text>This is an awesome figure, but it needs a legend.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43756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NDVI maps provide images where healthy vegetation appears red and is mainly used for</a:t>
            </a:r>
            <a:r>
              <a:rPr lang="en-US" baseline="0" dirty="0" smtClean="0"/>
              <a:t> </a:t>
            </a:r>
            <a:r>
              <a:rPr lang="en-US" dirty="0" smtClean="0"/>
              <a:t>forest health and land change. NDVI values range from -1 to +1 and each pixel will hold one of </a:t>
            </a:r>
            <a:r>
              <a:rPr lang="en-US" baseline="0" dirty="0" smtClean="0"/>
              <a:t> </a:t>
            </a:r>
            <a:r>
              <a:rPr lang="en-US" dirty="0" smtClean="0"/>
              <a:t>these values, falling in a classification determined by the calculation. Dense vegetation will fall in the range from 0.3 to 0.8, whereas clouds and snow are usually represented as negative values. Therefore, a threshold was set from 0.2 to 0.5 to capture any vegetation that may be floating on the water surface. Each NDVI positive pixel that falls within this range is then multiplied by Landsat 8’s 30x30m resolution scale (900) and then divided by the total</a:t>
            </a:r>
            <a:r>
              <a:rPr lang="en-US" baseline="0" dirty="0" smtClean="0"/>
              <a:t> </a:t>
            </a:r>
            <a:r>
              <a:rPr lang="en-US" dirty="0" smtClean="0"/>
              <a:t>area pixel count of the study lake, providing a total floating vegetation coverage in percent of any lake for any time.</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59271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useful measurement that the</a:t>
            </a:r>
            <a:r>
              <a:rPr lang="en-US" baseline="0" dirty="0" smtClean="0"/>
              <a:t> </a:t>
            </a:r>
            <a:r>
              <a:rPr lang="en-US" dirty="0" err="1" smtClean="0"/>
              <a:t>secchi</a:t>
            </a:r>
            <a:r>
              <a:rPr lang="en-US" dirty="0" smtClean="0"/>
              <a:t> disk provides is the estimation of </a:t>
            </a:r>
            <a:r>
              <a:rPr lang="en-US" dirty="0" err="1" smtClean="0"/>
              <a:t>Kd</a:t>
            </a:r>
            <a:r>
              <a:rPr lang="en-US" dirty="0" smtClean="0"/>
              <a:t>(PAR) (Photosynthetically Active Radiation), and explains the attenuation of light through the water column. With </a:t>
            </a:r>
            <a:r>
              <a:rPr lang="en-US" dirty="0" err="1" smtClean="0"/>
              <a:t>Kd</a:t>
            </a:r>
            <a:r>
              <a:rPr lang="en-US" dirty="0" smtClean="0"/>
              <a:t>(PAR) estimation, maps were generated to propose a weighted overlay of where </a:t>
            </a:r>
            <a:r>
              <a:rPr lang="en-US" dirty="0" err="1" smtClean="0"/>
              <a:t>Hydrilla</a:t>
            </a:r>
            <a:r>
              <a:rPr lang="en-US" dirty="0" smtClean="0"/>
              <a:t> could potentially thrive in regions where the plant may not be visibly noticeable.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3181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43867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Our current model</a:t>
            </a:r>
            <a:r>
              <a:rPr lang="en-US" baseline="0" dirty="0" smtClean="0"/>
              <a:t> cannot differentiate topped-out Hydrilla from other species of aquatic vegetation.  NDVI scores cover a range of values. We can take further spectroscopy data of Hydrilla and other species to better define the spectral signature of our target plant.</a:t>
            </a:r>
          </a:p>
          <a:p>
            <a:r>
              <a:rPr lang="en-US" baseline="0" dirty="0" smtClean="0"/>
              <a:t> Using 30 years of archived imagery from past Landsat satellites, it is possible to do a long-term time series of Lake Seminole to map the spread of Hydrilla almost since it’s initial introduction.</a:t>
            </a:r>
          </a:p>
          <a:p>
            <a:r>
              <a:rPr lang="en-US" dirty="0" smtClean="0"/>
              <a:t> Similarly, we can use the same data on a larger scale to track the spread of Hydrilla throughout the Southeast</a:t>
            </a:r>
            <a:r>
              <a:rPr lang="en-US" baseline="0" dirty="0" smtClean="0"/>
              <a:t> and beyond in the rest of the US.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4281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23</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Hydrilla</a:t>
            </a:r>
            <a:r>
              <a:rPr lang="en-US" dirty="0" smtClean="0"/>
              <a:t> </a:t>
            </a:r>
            <a:r>
              <a:rPr lang="en-US" dirty="0" err="1" smtClean="0"/>
              <a:t>verticillata</a:t>
            </a:r>
            <a:r>
              <a:rPr lang="en-US" baseline="0" dirty="0" smtClean="0"/>
              <a:t> is a highly invasive aquatic plant which has spread through inland waterbodies throughout many states in the US.  It grows from as much as 20 feet deep, quickly sprouting to the surface where it branches horizontally to form thick mats. These mats shade out other native aquatic vegetation leading to mono-specific stands of </a:t>
            </a:r>
            <a:r>
              <a:rPr lang="en-US" baseline="0" dirty="0" err="1" smtClean="0"/>
              <a:t>Hydrilla</a:t>
            </a:r>
            <a:r>
              <a:rPr lang="en-US" baseline="0" dirty="0" smtClean="0"/>
              <a:t>. </a:t>
            </a:r>
          </a:p>
          <a:p>
            <a:r>
              <a:rPr lang="en-US" baseline="0" dirty="0" smtClean="0"/>
              <a:t>There are two forms of </a:t>
            </a:r>
            <a:r>
              <a:rPr lang="en-US" baseline="0" dirty="0" err="1" smtClean="0"/>
              <a:t>Hydrilla</a:t>
            </a:r>
            <a:r>
              <a:rPr lang="en-US" baseline="0" dirty="0" smtClean="0"/>
              <a:t> with differing environmental tolerances, a monoecious and a dioecious. The monoecious form is found north of North Carolina and the dioecious form is found throughout the southeast and west to Texas. </a:t>
            </a:r>
          </a:p>
          <a:p>
            <a:r>
              <a:rPr lang="en-US" baseline="0" dirty="0" err="1" smtClean="0"/>
              <a:t>Hydrilla</a:t>
            </a:r>
            <a:r>
              <a:rPr lang="en-US" baseline="0" dirty="0" smtClean="0"/>
              <a:t> was originally introduced to Florida from south India; it had been ordered as an aquarium plant but was rejected upon arrival. Instead it was dumped into Tampa Bay where it started a thriving colony.  This colony served as a source from which other aquarium traders attained </a:t>
            </a:r>
            <a:r>
              <a:rPr lang="en-US" baseline="0" dirty="0" err="1" smtClean="0"/>
              <a:t>Hydrilla</a:t>
            </a:r>
            <a:r>
              <a:rPr lang="en-US" baseline="0" dirty="0" smtClean="0"/>
              <a:t> and shipped it throughout the southeast. </a:t>
            </a:r>
          </a:p>
          <a:p>
            <a:r>
              <a:rPr lang="en-US" baseline="0" dirty="0" smtClean="0"/>
              <a:t>Today </a:t>
            </a:r>
            <a:r>
              <a:rPr lang="en-US" baseline="0" dirty="0" err="1" smtClean="0"/>
              <a:t>Hydrilla</a:t>
            </a:r>
            <a:r>
              <a:rPr lang="en-US" baseline="0" dirty="0" smtClean="0"/>
              <a:t> is found in freshwater sources in 25 of the lower 48 states. It costs millions of dollars in removal efforts, decreased recreational use, and decreased fish stocks.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4677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Hydrilla</a:t>
            </a:r>
            <a:r>
              <a:rPr lang="en-US" dirty="0" smtClean="0"/>
              <a:t> can</a:t>
            </a:r>
            <a:r>
              <a:rPr lang="en-US" baseline="0" dirty="0" smtClean="0"/>
              <a:t> grow from 20 feet below the surface. It quickly grows a single stem up towards the surface and then branches out prolifically to form dense mats that block sunlight from reaching anything beneath it. This has the effect of quickly shading out and killing competing native aquatic plants. The dense mats also tangle swimmers and boat motors, making effected areas unnavigable.  This is particularly troublesome when it grows rampantly around boat unloading areas. The dense </a:t>
            </a:r>
            <a:r>
              <a:rPr lang="en-US" baseline="0" dirty="0" err="1" smtClean="0"/>
              <a:t>Hydrilla</a:t>
            </a:r>
            <a:r>
              <a:rPr lang="en-US" baseline="0" dirty="0" smtClean="0"/>
              <a:t> mats can also cause major problems by blocking water uptake pipes for drinking water reservoirs and clogging intake filters on hydroelectric dams. Finally, the </a:t>
            </a:r>
            <a:r>
              <a:rPr lang="en-US" baseline="0" dirty="0" err="1" smtClean="0"/>
              <a:t>the</a:t>
            </a:r>
            <a:r>
              <a:rPr lang="en-US" baseline="0" dirty="0" smtClean="0"/>
              <a:t> cyanobacteria </a:t>
            </a:r>
            <a:r>
              <a:rPr lang="en-US" dirty="0" err="1" smtClean="0"/>
              <a:t>Aetokthonos</a:t>
            </a:r>
            <a:r>
              <a:rPr lang="en-US" dirty="0" smtClean="0"/>
              <a:t> </a:t>
            </a:r>
            <a:r>
              <a:rPr lang="en-US" dirty="0" err="1" smtClean="0"/>
              <a:t>hydrillicola</a:t>
            </a:r>
            <a:r>
              <a:rPr lang="en-US" baseline="0" dirty="0" smtClean="0"/>
              <a:t>  inhabits the leaves of </a:t>
            </a:r>
            <a:r>
              <a:rPr lang="en-US" baseline="0" dirty="0" err="1" smtClean="0"/>
              <a:t>Hydrilla</a:t>
            </a:r>
            <a:r>
              <a:rPr lang="en-US" baseline="0" dirty="0" smtClean="0"/>
              <a:t>.  This cyanobacteria produces a neurotoxin which, when the </a:t>
            </a:r>
            <a:r>
              <a:rPr lang="en-US" baseline="0" dirty="0" err="1" smtClean="0"/>
              <a:t>Hydrilla</a:t>
            </a:r>
            <a:r>
              <a:rPr lang="en-US" baseline="0" dirty="0" smtClean="0"/>
              <a:t> is eaten by waterfowl such as American coots (</a:t>
            </a:r>
            <a:r>
              <a:rPr lang="en-US" dirty="0" err="1" smtClean="0"/>
              <a:t>Fulica</a:t>
            </a:r>
            <a:r>
              <a:rPr lang="en-US" dirty="0" smtClean="0"/>
              <a:t> Americana)</a:t>
            </a:r>
            <a:r>
              <a:rPr lang="en-US" baseline="0" dirty="0" smtClean="0"/>
              <a:t>, causes Avian </a:t>
            </a:r>
            <a:r>
              <a:rPr lang="en-US" sz="1200" kern="1200" dirty="0" smtClean="0">
                <a:solidFill>
                  <a:schemeClr val="tx1"/>
                </a:solidFill>
                <a:effectLst/>
                <a:latin typeface="+mn-lt"/>
                <a:ea typeface="+mn-ea"/>
                <a:cs typeface="+mn-cs"/>
              </a:rPr>
              <a:t>Vacuolar </a:t>
            </a:r>
            <a:r>
              <a:rPr lang="en-US" sz="1200" kern="1200" dirty="0" err="1" smtClean="0">
                <a:solidFill>
                  <a:schemeClr val="tx1"/>
                </a:solidFill>
                <a:effectLst/>
                <a:latin typeface="+mn-lt"/>
                <a:ea typeface="+mn-ea"/>
                <a:cs typeface="+mn-cs"/>
              </a:rPr>
              <a:t>Myelinopathy</a:t>
            </a:r>
            <a:r>
              <a:rPr lang="en-US" sz="1200" kern="1200" dirty="0" smtClean="0">
                <a:solidFill>
                  <a:schemeClr val="tx1"/>
                </a:solidFill>
                <a:effectLst/>
                <a:latin typeface="+mn-lt"/>
                <a:ea typeface="+mn-ea"/>
                <a:cs typeface="+mn-cs"/>
              </a:rPr>
              <a:t> and leads to the death of the unfortunate birds. These waterfowl</a:t>
            </a:r>
            <a:r>
              <a:rPr lang="en-US" sz="1200" kern="1200" baseline="0" dirty="0" smtClean="0">
                <a:solidFill>
                  <a:schemeClr val="tx1"/>
                </a:solidFill>
                <a:effectLst/>
                <a:latin typeface="+mn-lt"/>
                <a:ea typeface="+mn-ea"/>
                <a:cs typeface="+mn-cs"/>
              </a:rPr>
              <a:t> are frequently eaten by American bald eagles (</a:t>
            </a:r>
            <a:r>
              <a:rPr lang="en-US" sz="1200" kern="1200" baseline="0" dirty="0" err="1" smtClean="0">
                <a:solidFill>
                  <a:schemeClr val="tx1"/>
                </a:solidFill>
                <a:effectLst/>
                <a:latin typeface="+mn-lt"/>
                <a:ea typeface="+mn-ea"/>
                <a:cs typeface="+mn-cs"/>
              </a:rPr>
              <a:t>Haliaeetus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leucocephalus</a:t>
            </a:r>
            <a:r>
              <a:rPr lang="en-US" sz="1200" kern="1200" baseline="0" dirty="0" smtClean="0">
                <a:solidFill>
                  <a:schemeClr val="tx1"/>
                </a:solidFill>
                <a:effectLst/>
                <a:latin typeface="+mn-lt"/>
                <a:ea typeface="+mn-ea"/>
                <a:cs typeface="+mn-cs"/>
              </a:rPr>
              <a:t>) who contract AVM after eating the stomach contents of their effected prey.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8577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objective of this project was to map the current distribution of Hydrilla throughout the Southeastern US and create  forecasting model to predict future spread. In order to predict future patterns we needed to understand the past spatio-temporal patterns of Hydrilla. After mapping the seasonal changes across our study lakes we quantified the total amount of topped out topped-out/surface vegetation. We then generated maps of PAR, to find areas of potential </a:t>
            </a:r>
            <a:r>
              <a:rPr lang="en-US" baseline="0" dirty="0" err="1" smtClean="0"/>
              <a:t>hydrilla</a:t>
            </a:r>
            <a:r>
              <a:rPr lang="en-US" baseline="0" dirty="0" smtClean="0"/>
              <a:t> growth.  Finally we integrated all of this data to create a predictive model which could be used to forecast Hydrilla growth in inland water bodies throughout the SE US.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96840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lnSpc>
                <a:spcPct val="90000"/>
              </a:lnSpc>
              <a:spcBef>
                <a:spcPts val="1000"/>
              </a:spcBef>
              <a:buNone/>
            </a:pPr>
            <a:r>
              <a:rPr lang="en-US" sz="1100" baseline="0" dirty="0" smtClean="0">
                <a:solidFill>
                  <a:schemeClr val="dk1"/>
                </a:solidFill>
                <a:latin typeface="Century Gothic"/>
                <a:ea typeface="Century Gothic"/>
                <a:cs typeface="Century Gothic"/>
                <a:sym typeface="Century Gothic"/>
              </a:rPr>
              <a:t>The US ACE has estimated that Hydrilla covers 7% of Lake Thurmond, which is itself 29 km2. At Lake Seminole, Hydrilla has been present almost since the impoundment of the lake more than 50 years ago. The US ACE has been attempting to exterminate with herbicides, mechanical removal, and biological controls-so far with little success. </a:t>
            </a:r>
          </a:p>
          <a:p>
            <a:pPr lvl="0" rtl="0">
              <a:lnSpc>
                <a:spcPct val="90000"/>
              </a:lnSpc>
              <a:spcBef>
                <a:spcPts val="1000"/>
              </a:spcBef>
              <a:buNone/>
            </a:pPr>
            <a:r>
              <a:rPr lang="en-US" sz="1100" dirty="0" smtClean="0">
                <a:solidFill>
                  <a:schemeClr val="dk1"/>
                </a:solidFill>
                <a:latin typeface="Century Gothic"/>
                <a:ea typeface="Century Gothic"/>
                <a:cs typeface="Century Gothic"/>
                <a:sym typeface="Century Gothic"/>
              </a:rPr>
              <a:t>In recent years, Georgia</a:t>
            </a:r>
            <a:r>
              <a:rPr lang="en-US" sz="1100" baseline="0" dirty="0" smtClean="0">
                <a:solidFill>
                  <a:schemeClr val="dk1"/>
                </a:solidFill>
                <a:latin typeface="Century Gothic"/>
                <a:ea typeface="Century Gothic"/>
                <a:cs typeface="Century Gothic"/>
                <a:sym typeface="Century Gothic"/>
              </a:rPr>
              <a:t> Power has reported the introduction in rapid spread of Hydrilla across Lakes Harding, Oliver, and Goat.</a:t>
            </a:r>
          </a:p>
          <a:p>
            <a:pPr lvl="0" rtl="0">
              <a:lnSpc>
                <a:spcPct val="90000"/>
              </a:lnSpc>
              <a:spcBef>
                <a:spcPts val="1000"/>
              </a:spcBef>
              <a:buNone/>
            </a:pPr>
            <a:r>
              <a:rPr lang="en-US" sz="1100" baseline="0" dirty="0" smtClean="0">
                <a:solidFill>
                  <a:schemeClr val="dk1"/>
                </a:solidFill>
                <a:latin typeface="Century Gothic"/>
                <a:ea typeface="Century Gothic"/>
                <a:cs typeface="Century Gothic"/>
                <a:sym typeface="Century Gothic"/>
              </a:rPr>
              <a:t>We analyzed satellite imagery from Oct. 2013 until Oct. 2015</a:t>
            </a:r>
            <a:endParaRPr sz="1100" dirty="0">
              <a:solidFill>
                <a:schemeClr val="dk1"/>
              </a:solidFill>
              <a:latin typeface="Century Gothic"/>
              <a:ea typeface="Century Gothic"/>
              <a:cs typeface="Century Gothic"/>
              <a:sym typeface="Century Gothic"/>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47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traveled to Lake Thurmond and collected field data during a Landsat 8 overpass. We used sonar to measure bathymetric depth and </a:t>
            </a:r>
            <a:r>
              <a:rPr lang="en-US" dirty="0" err="1" smtClean="0"/>
              <a:t>biovolume</a:t>
            </a:r>
            <a:r>
              <a:rPr lang="en-US" baseline="0" dirty="0" smtClean="0"/>
              <a:t>. Then we physically measured depth at select sample areas for quality control of the sonar data.  Using </a:t>
            </a:r>
            <a:r>
              <a:rPr lang="en-US" baseline="0" dirty="0" err="1" smtClean="0"/>
              <a:t>secchi</a:t>
            </a:r>
            <a:r>
              <a:rPr lang="en-US" baseline="0" dirty="0" smtClean="0"/>
              <a:t> disks we were able to measure the depth limit of the photosynthetically active zones and calculated the light attenuation coefficient. Finally we used a </a:t>
            </a:r>
            <a:r>
              <a:rPr lang="en-US" baseline="0" dirty="0" err="1" smtClean="0"/>
              <a:t>hyperspectrometer</a:t>
            </a:r>
            <a:r>
              <a:rPr lang="en-US" baseline="0" dirty="0" smtClean="0"/>
              <a:t> to measure the remote sensing reflectance value of </a:t>
            </a:r>
            <a:r>
              <a:rPr lang="en-US" baseline="0" dirty="0" err="1" smtClean="0"/>
              <a:t>hydrilla</a:t>
            </a:r>
            <a:r>
              <a:rPr lang="en-US" baseline="0" dirty="0" smtClean="0"/>
              <a:t> submerged at different depths.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8266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acquired Landsat 8 imagery</a:t>
            </a:r>
            <a:r>
              <a:rPr lang="en-US" baseline="0" dirty="0" smtClean="0"/>
              <a:t> for all dates from Oct 2013-Oct 2015 through the USGS </a:t>
            </a:r>
            <a:r>
              <a:rPr lang="en-US" baseline="0" dirty="0" err="1" smtClean="0"/>
              <a:t>EarthExplorer</a:t>
            </a:r>
            <a:r>
              <a:rPr lang="en-US" baseline="0" dirty="0" smtClean="0"/>
              <a:t> portal as level 1 TIF files. We excluded any images that had more than 10% cloud cover over our study areas. </a:t>
            </a:r>
          </a:p>
          <a:p>
            <a:r>
              <a:rPr lang="en-US" baseline="0" dirty="0" smtClean="0"/>
              <a:t>Unfortunately Landsat 8 OLI doesn’t sense light at the wavelengths that </a:t>
            </a:r>
            <a:r>
              <a:rPr lang="en-US" baseline="0" dirty="0" err="1" smtClean="0"/>
              <a:t>Hydrilla</a:t>
            </a:r>
            <a:r>
              <a:rPr lang="en-US" baseline="0" dirty="0" smtClean="0"/>
              <a:t> reflect most strongly at – that would have been too easy. We came up with an alternative method to map </a:t>
            </a:r>
            <a:r>
              <a:rPr lang="en-US" baseline="0" dirty="0" err="1" smtClean="0"/>
              <a:t>Hydrilla</a:t>
            </a:r>
            <a:r>
              <a:rPr lang="en-US" baseline="0" dirty="0" smtClean="0"/>
              <a:t> using the existing bands.</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58664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processed the Landsat 8 imagery with 2 different atmospheric correction algorithms.  The first was a publically available program called ACOLITE and the other was a custom built model. After comparing the products generated by each model we discovered that our custom atmospheric correction was more accurate and matched our field data better.</a:t>
            </a:r>
          </a:p>
          <a:p>
            <a:r>
              <a:rPr lang="en-US" baseline="0" dirty="0" smtClean="0"/>
              <a:t>From the corrected imagery we produced true color composite images which we then collected into a time series. We also performed an unsupervised classification on the true color images to for the basis of our predictive model.</a:t>
            </a:r>
          </a:p>
          <a:p>
            <a:r>
              <a:rPr lang="en-US" baseline="0" dirty="0" smtClean="0"/>
              <a:t>We performed a Normalized Difference Vegetation Index, overlaying the results on the Landsat 8 green band to show topped out Hydrilla.</a:t>
            </a:r>
          </a:p>
          <a:p>
            <a:r>
              <a:rPr lang="en-US" dirty="0" smtClean="0"/>
              <a:t>Using the field</a:t>
            </a:r>
            <a:r>
              <a:rPr lang="en-US" baseline="0" dirty="0" smtClean="0"/>
              <a:t> data we collected we were able to validate our other products as well as create maps of </a:t>
            </a:r>
            <a:r>
              <a:rPr lang="en-US" baseline="0" dirty="0" err="1" smtClean="0"/>
              <a:t>Photosynthetically</a:t>
            </a:r>
            <a:r>
              <a:rPr lang="en-US" baseline="0" dirty="0" smtClean="0"/>
              <a:t> Active Radiation zones.</a:t>
            </a:r>
          </a:p>
          <a:p>
            <a:r>
              <a:rPr lang="en-US" baseline="0" dirty="0" smtClean="0"/>
              <a:t>Finally we compiled all of these products into one final forecasting model.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43867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any other processing could be performed, it was necessary to screen our images</a:t>
            </a:r>
            <a:r>
              <a:rPr lang="en-US" baseline="0" dirty="0" smtClean="0"/>
              <a:t> </a:t>
            </a:r>
            <a:r>
              <a:rPr lang="en-US" dirty="0" smtClean="0"/>
              <a:t>for the effects of atmospheric interference. To accomplish this, two different atmospheric corrections were performed on the raw imagery. The publically available ACOLITE software was compared against the methods provided by Dash/Mishra et. al. 2012. ACOLITE is designed to correct for scenes of marine water leaving </a:t>
            </a:r>
            <a:r>
              <a:rPr lang="en-US" dirty="0" err="1" smtClean="0"/>
              <a:t>reflectances</a:t>
            </a:r>
            <a:r>
              <a:rPr lang="en-US" dirty="0" smtClean="0"/>
              <a:t> and takes into account factors such as extraterrestrial solar irradiance, water absorption, Rayleigh optical scattering, ozone and aerosol optical thickness (</a:t>
            </a:r>
            <a:r>
              <a:rPr lang="en-US" dirty="0" err="1" smtClean="0"/>
              <a:t>Vanhellemont</a:t>
            </a:r>
            <a:r>
              <a:rPr lang="en-US" dirty="0" smtClean="0"/>
              <a:t> &amp; Ruddick 2014). However, ACOLITE has not been validated within highly productive, turbid waters. We corrected all imagery between August 2013 and October 2015 with each model and performed all subsequent processing techniques on both sets. The results</a:t>
            </a:r>
            <a:r>
              <a:rPr lang="en-US" baseline="0" dirty="0" smtClean="0"/>
              <a:t> </a:t>
            </a:r>
            <a:r>
              <a:rPr lang="en-US" dirty="0" smtClean="0"/>
              <a:t>were compared after algorithm validation to determine the most effective model.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853371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Southeast US Ecological Forecasting II</a:t>
            </a:r>
            <a:endParaRPr lang="en-US" dirty="0"/>
          </a:p>
        </p:txBody>
      </p:sp>
      <p:sp>
        <p:nvSpPr>
          <p:cNvPr id="3" name="Text Placeholder 2"/>
          <p:cNvSpPr>
            <a:spLocks noGrp="1"/>
          </p:cNvSpPr>
          <p:nvPr>
            <p:ph type="body" sz="quarter" idx="11"/>
          </p:nvPr>
        </p:nvSpPr>
        <p:spPr/>
        <p:txBody>
          <a:bodyPr>
            <a:normAutofit fontScale="85000" lnSpcReduction="10000"/>
          </a:bodyPr>
          <a:lstStyle/>
          <a:p>
            <a:r>
              <a:rPr lang="en-US" dirty="0" smtClean="0"/>
              <a:t>Benjamin Page (Project Lead)</a:t>
            </a:r>
            <a:endParaRPr lang="en-US" dirty="0"/>
          </a:p>
        </p:txBody>
      </p:sp>
      <p:sp>
        <p:nvSpPr>
          <p:cNvPr id="4" name="Text Placeholder 3"/>
          <p:cNvSpPr>
            <a:spLocks noGrp="1"/>
          </p:cNvSpPr>
          <p:nvPr>
            <p:ph type="body" sz="quarter" idx="12"/>
          </p:nvPr>
        </p:nvSpPr>
        <p:spPr/>
        <p:txBody>
          <a:bodyPr>
            <a:normAutofit fontScale="85000" lnSpcReduction="10000"/>
          </a:bodyPr>
          <a:lstStyle/>
          <a:p>
            <a:r>
              <a:rPr lang="en-US" dirty="0" smtClean="0"/>
              <a:t>Pradeep Kumar Ragu </a:t>
            </a:r>
            <a:r>
              <a:rPr lang="en-US" dirty="0" err="1" smtClean="0"/>
              <a:t>Chanthar</a:t>
            </a:r>
            <a:endParaRPr lang="en-US" dirty="0"/>
          </a:p>
        </p:txBody>
      </p:sp>
      <p:sp>
        <p:nvSpPr>
          <p:cNvPr id="6" name="Text Placeholder 5"/>
          <p:cNvSpPr>
            <a:spLocks noGrp="1"/>
          </p:cNvSpPr>
          <p:nvPr>
            <p:ph type="body" sz="quarter" idx="14"/>
          </p:nvPr>
        </p:nvSpPr>
        <p:spPr/>
        <p:txBody>
          <a:bodyPr/>
          <a:lstStyle/>
          <a:p>
            <a:r>
              <a:rPr lang="en-US" dirty="0" smtClean="0"/>
              <a:t>Brandon Hays</a:t>
            </a:r>
            <a:endParaRPr lang="en-US" dirty="0"/>
          </a:p>
        </p:txBody>
      </p:sp>
      <p:sp>
        <p:nvSpPr>
          <p:cNvPr id="7" name="Text Placeholder 6"/>
          <p:cNvSpPr>
            <a:spLocks noGrp="1"/>
          </p:cNvSpPr>
          <p:nvPr>
            <p:ph type="body" sz="quarter" idx="15"/>
          </p:nvPr>
        </p:nvSpPr>
        <p:spPr/>
        <p:txBody>
          <a:bodyPr/>
          <a:lstStyle/>
          <a:p>
            <a:r>
              <a:rPr lang="en-US" dirty="0" err="1" smtClean="0"/>
              <a:t>Linli</a:t>
            </a:r>
            <a:r>
              <a:rPr lang="en-US" dirty="0" smtClean="0"/>
              <a:t> </a:t>
            </a:r>
            <a:r>
              <a:rPr lang="en-US" dirty="0" err="1" smtClean="0"/>
              <a:t>Zu</a:t>
            </a:r>
            <a:endParaRPr lang="en-US" dirty="0"/>
          </a:p>
        </p:txBody>
      </p:sp>
      <p:sp>
        <p:nvSpPr>
          <p:cNvPr id="9" name="Text Placeholder 8"/>
          <p:cNvSpPr>
            <a:spLocks noGrp="1"/>
          </p:cNvSpPr>
          <p:nvPr>
            <p:ph type="body" sz="quarter" idx="17"/>
          </p:nvPr>
        </p:nvSpPr>
        <p:spPr>
          <a:xfrm>
            <a:off x="0" y="3967734"/>
            <a:ext cx="9144000" cy="740664"/>
          </a:xfrm>
        </p:spPr>
        <p:txBody>
          <a:bodyPr>
            <a:noAutofit/>
          </a:bodyPr>
          <a:lstStyle/>
          <a:p>
            <a:r>
              <a:rPr lang="en-US" dirty="0"/>
              <a:t>Using NASA Earth Observations to Map the Spatio-Temporal Distribution of Hydrilla </a:t>
            </a:r>
            <a:r>
              <a:rPr lang="en-US" dirty="0" err="1"/>
              <a:t>verticillata</a:t>
            </a:r>
            <a:endParaRPr lang="en-US" dirty="0"/>
          </a:p>
          <a:p>
            <a:endParaRPr lang="en-US" dirty="0"/>
          </a:p>
          <a:p>
            <a:endParaRPr lang="en-US" dirty="0"/>
          </a:p>
        </p:txBody>
      </p:sp>
    </p:spTree>
    <p:extLst>
      <p:ext uri="{BB962C8B-B14F-4D97-AF65-F5344CB8AC3E}">
        <p14:creationId xmlns:p14="http://schemas.microsoft.com/office/powerpoint/2010/main" val="223404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NDVI</a:t>
            </a:r>
            <a:endParaRPr lang="en-US" dirty="0"/>
          </a:p>
        </p:txBody>
      </p:sp>
      <p:sp>
        <p:nvSpPr>
          <p:cNvPr id="5" name="Text Placeholder 4"/>
          <p:cNvSpPr>
            <a:spLocks noGrp="1"/>
          </p:cNvSpPr>
          <p:nvPr>
            <p:ph type="body" sz="quarter" idx="13"/>
          </p:nvPr>
        </p:nvSpPr>
        <p:spPr/>
        <p:txBody>
          <a:bodyPr/>
          <a:lstStyle/>
          <a:p>
            <a:endParaRPr lang="en-US" dirty="0"/>
          </a:p>
        </p:txBody>
      </p:sp>
      <p:sp>
        <p:nvSpPr>
          <p:cNvPr id="6" name="Text Placeholder 1"/>
          <p:cNvSpPr txBox="1">
            <a:spLocks noGrp="1"/>
          </p:cNvSpPr>
          <p:nvPr>
            <p:ph type="body" sz="quarter" idx="11"/>
          </p:nvPr>
        </p:nvSpPr>
        <p:spPr>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Target topped-out/floating vegetation</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Quantify total area of lake covered by floating </a:t>
            </a:r>
            <a:r>
              <a:rPr lang="en-US" i="1" dirty="0" smtClean="0"/>
              <a:t>Hydrilla</a:t>
            </a:r>
          </a:p>
          <a:p>
            <a:pPr marL="342900" indent="-342900">
              <a:spcBef>
                <a:spcPts val="200"/>
              </a:spcBef>
              <a:buClr>
                <a:schemeClr val="accent1"/>
              </a:buClr>
              <a:buFont typeface="Webdings" panose="05030102010509060703" pitchFamily="18" charset="2"/>
              <a:buChar char="4"/>
            </a:pPr>
            <a:endParaRPr lang="en-US" i="1" dirty="0"/>
          </a:p>
          <a:p>
            <a:pPr marL="342900" indent="-342900">
              <a:spcBef>
                <a:spcPts val="200"/>
              </a:spcBef>
              <a:buClr>
                <a:schemeClr val="accent1"/>
              </a:buClr>
              <a:buFont typeface="Webdings" panose="05030102010509060703" pitchFamily="18" charset="2"/>
              <a:buChar char="4"/>
            </a:pPr>
            <a:r>
              <a:rPr lang="en-US" dirty="0" smtClean="0"/>
              <a:t>Can be used in time series analysis and forecasting models</a:t>
            </a:r>
          </a:p>
        </p:txBody>
      </p:sp>
      <p:sp>
        <p:nvSpPr>
          <p:cNvPr id="7" name="TextBox 6"/>
          <p:cNvSpPr txBox="1"/>
          <p:nvPr/>
        </p:nvSpPr>
        <p:spPr>
          <a:xfrm>
            <a:off x="4306184" y="2477565"/>
            <a:ext cx="4763387" cy="1200329"/>
          </a:xfrm>
          <a:prstGeom prst="rect">
            <a:avLst/>
          </a:prstGeom>
          <a:noFill/>
        </p:spPr>
        <p:txBody>
          <a:bodyPr wrap="square" rtlCol="0">
            <a:spAutoFit/>
          </a:bodyPr>
          <a:lstStyle/>
          <a:p>
            <a:pPr algn="ctr"/>
            <a:r>
              <a:rPr lang="en-US" sz="3600" dirty="0" smtClean="0">
                <a:solidFill>
                  <a:srgbClr val="333333"/>
                </a:solidFill>
              </a:rPr>
              <a:t>NDVI</a:t>
            </a:r>
          </a:p>
          <a:p>
            <a:pPr algn="ctr"/>
            <a:r>
              <a:rPr lang="en-US" sz="3600" dirty="0" smtClean="0">
                <a:solidFill>
                  <a:srgbClr val="333333"/>
                </a:solidFill>
              </a:rPr>
              <a:t>R</a:t>
            </a:r>
            <a:r>
              <a:rPr lang="en-US" dirty="0" smtClean="0">
                <a:solidFill>
                  <a:srgbClr val="333333"/>
                </a:solidFill>
              </a:rPr>
              <a:t>NIR</a:t>
            </a:r>
            <a:r>
              <a:rPr lang="en-US" sz="3600" dirty="0" smtClean="0">
                <a:solidFill>
                  <a:srgbClr val="333333"/>
                </a:solidFill>
              </a:rPr>
              <a:t> – </a:t>
            </a:r>
            <a:r>
              <a:rPr lang="en-US" sz="3600" dirty="0" err="1" smtClean="0">
                <a:solidFill>
                  <a:srgbClr val="333333"/>
                </a:solidFill>
              </a:rPr>
              <a:t>R</a:t>
            </a:r>
            <a:r>
              <a:rPr lang="en-US" dirty="0" err="1" smtClean="0">
                <a:solidFill>
                  <a:srgbClr val="333333"/>
                </a:solidFill>
              </a:rPr>
              <a:t>red</a:t>
            </a:r>
            <a:r>
              <a:rPr lang="en-US" sz="3600" dirty="0" smtClean="0">
                <a:solidFill>
                  <a:srgbClr val="333333"/>
                </a:solidFill>
              </a:rPr>
              <a:t> / R</a:t>
            </a:r>
            <a:r>
              <a:rPr lang="en-US" dirty="0" smtClean="0">
                <a:solidFill>
                  <a:srgbClr val="333333"/>
                </a:solidFill>
              </a:rPr>
              <a:t>NIR</a:t>
            </a:r>
            <a:r>
              <a:rPr lang="en-US" sz="3600" dirty="0" smtClean="0">
                <a:solidFill>
                  <a:srgbClr val="333333"/>
                </a:solidFill>
              </a:rPr>
              <a:t> + </a:t>
            </a:r>
            <a:r>
              <a:rPr lang="en-US" sz="3600" dirty="0" err="1" smtClean="0">
                <a:solidFill>
                  <a:srgbClr val="333333"/>
                </a:solidFill>
              </a:rPr>
              <a:t>R</a:t>
            </a:r>
            <a:r>
              <a:rPr lang="en-US" dirty="0" err="1" smtClean="0">
                <a:solidFill>
                  <a:srgbClr val="333333"/>
                </a:solidFill>
              </a:rPr>
              <a:t>red</a:t>
            </a:r>
            <a:r>
              <a:rPr lang="en-US" sz="3600" dirty="0" smtClean="0">
                <a:solidFill>
                  <a:srgbClr val="333333"/>
                </a:solidFill>
              </a:rPr>
              <a:t> </a:t>
            </a:r>
            <a:endParaRPr lang="en-US" sz="3600" dirty="0">
              <a:solidFill>
                <a:srgbClr val="333333"/>
              </a:solidFill>
            </a:endParaRPr>
          </a:p>
        </p:txBody>
      </p:sp>
    </p:spTree>
    <p:extLst>
      <p:ext uri="{BB962C8B-B14F-4D97-AF65-F5344CB8AC3E}">
        <p14:creationId xmlns:p14="http://schemas.microsoft.com/office/powerpoint/2010/main" val="4151546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smtClean="0"/>
              <a:t>K</a:t>
            </a:r>
            <a:r>
              <a:rPr lang="en-US" sz="1800" dirty="0" err="1" smtClean="0"/>
              <a:t>d</a:t>
            </a:r>
            <a:r>
              <a:rPr lang="en-US" dirty="0" smtClean="0"/>
              <a:t>(PAR)</a:t>
            </a:r>
            <a:endParaRPr lang="en-US" dirty="0"/>
          </a:p>
        </p:txBody>
      </p:sp>
      <p:sp>
        <p:nvSpPr>
          <p:cNvPr id="6"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Collect Secchi Disk Depth (SDD)</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Associate range of Secchi depths with range of </a:t>
            </a:r>
            <a:r>
              <a:rPr lang="en-US" dirty="0" err="1" smtClean="0"/>
              <a:t>Rrs</a:t>
            </a:r>
            <a:endParaRPr lang="en-US" i="1" dirty="0" smtClean="0"/>
          </a:p>
          <a:p>
            <a:pPr marL="342900" indent="-342900">
              <a:spcBef>
                <a:spcPts val="200"/>
              </a:spcBef>
              <a:buClr>
                <a:schemeClr val="accent1"/>
              </a:buClr>
              <a:buFont typeface="Webdings" panose="05030102010509060703" pitchFamily="18" charset="2"/>
              <a:buChar char="4"/>
            </a:pPr>
            <a:endParaRPr lang="en-US" i="1" dirty="0"/>
          </a:p>
          <a:p>
            <a:pPr marL="342900" indent="-342900">
              <a:spcBef>
                <a:spcPts val="200"/>
              </a:spcBef>
              <a:buClr>
                <a:schemeClr val="accent1"/>
              </a:buClr>
              <a:buFont typeface="Webdings" panose="05030102010509060703" pitchFamily="18" charset="2"/>
              <a:buChar char="4"/>
            </a:pPr>
            <a:r>
              <a:rPr lang="en-US" dirty="0" smtClean="0"/>
              <a:t>Predict “suitable” habitats for </a:t>
            </a:r>
            <a:r>
              <a:rPr lang="en-US" i="1" dirty="0" smtClean="0"/>
              <a:t>Hydrilla</a:t>
            </a:r>
            <a:r>
              <a:rPr lang="en-US" dirty="0" smtClean="0"/>
              <a:t> based on amount of PAR available</a:t>
            </a:r>
          </a:p>
        </p:txBody>
      </p:sp>
      <p:sp>
        <p:nvSpPr>
          <p:cNvPr id="7" name="TextBox 6"/>
          <p:cNvSpPr txBox="1"/>
          <p:nvPr/>
        </p:nvSpPr>
        <p:spPr>
          <a:xfrm>
            <a:off x="4438650" y="1914525"/>
            <a:ext cx="4781550" cy="646331"/>
          </a:xfrm>
          <a:prstGeom prst="rect">
            <a:avLst/>
          </a:prstGeom>
          <a:noFill/>
        </p:spPr>
        <p:txBody>
          <a:bodyPr wrap="square" rtlCol="0">
            <a:spAutoFit/>
          </a:bodyPr>
          <a:lstStyle/>
          <a:p>
            <a:pPr algn="ctr"/>
            <a:r>
              <a:rPr lang="en-US" sz="3600" dirty="0" err="1" smtClean="0">
                <a:solidFill>
                  <a:srgbClr val="333333"/>
                </a:solidFill>
              </a:rPr>
              <a:t>K</a:t>
            </a:r>
            <a:r>
              <a:rPr lang="en-US" dirty="0" err="1" smtClean="0">
                <a:solidFill>
                  <a:srgbClr val="333333"/>
                </a:solidFill>
              </a:rPr>
              <a:t>d</a:t>
            </a:r>
            <a:r>
              <a:rPr lang="en-US" sz="3600" dirty="0" smtClean="0">
                <a:solidFill>
                  <a:srgbClr val="333333"/>
                </a:solidFill>
              </a:rPr>
              <a:t>(PAR) = a / SDD</a:t>
            </a:r>
            <a:endParaRPr lang="en-US" sz="3600" dirty="0">
              <a:solidFill>
                <a:srgbClr val="333333"/>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850" y="3305175"/>
            <a:ext cx="4629150" cy="3471863"/>
          </a:xfrm>
          <a:prstGeom prst="rect">
            <a:avLst/>
          </a:prstGeom>
        </p:spPr>
      </p:pic>
    </p:spTree>
    <p:extLst>
      <p:ext uri="{BB962C8B-B14F-4D97-AF65-F5344CB8AC3E}">
        <p14:creationId xmlns:p14="http://schemas.microsoft.com/office/powerpoint/2010/main" val="104453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687" y="356479"/>
            <a:ext cx="3566160" cy="690067"/>
          </a:xfrm>
        </p:spPr>
        <p:txBody>
          <a:bodyPr/>
          <a:lstStyle/>
          <a:p>
            <a:r>
              <a:rPr lang="en-US" dirty="0" smtClean="0"/>
              <a:t>Methodology </a:t>
            </a:r>
            <a:endParaRPr lang="en-US" dirty="0"/>
          </a:p>
        </p:txBody>
      </p:sp>
      <p:sp>
        <p:nvSpPr>
          <p:cNvPr id="58" name="Rectangle 57"/>
          <p:cNvSpPr/>
          <p:nvPr/>
        </p:nvSpPr>
        <p:spPr>
          <a:xfrm>
            <a:off x="4289574" y="2495011"/>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a:t>
            </a:r>
            <a:endParaRPr lang="en-US" dirty="0"/>
          </a:p>
        </p:txBody>
      </p:sp>
      <p:sp>
        <p:nvSpPr>
          <p:cNvPr id="59" name="Rectangle 58"/>
          <p:cNvSpPr/>
          <p:nvPr/>
        </p:nvSpPr>
        <p:spPr>
          <a:xfrm>
            <a:off x="4289574" y="3625889"/>
            <a:ext cx="170714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NDVI Maps</a:t>
            </a:r>
            <a:endParaRPr lang="en-US" dirty="0"/>
          </a:p>
        </p:txBody>
      </p:sp>
      <p:sp>
        <p:nvSpPr>
          <p:cNvPr id="60" name="Rectangle 59"/>
          <p:cNvSpPr/>
          <p:nvPr/>
        </p:nvSpPr>
        <p:spPr>
          <a:xfrm>
            <a:off x="6911114" y="3625889"/>
            <a:ext cx="213092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Forecasting Model</a:t>
            </a:r>
          </a:p>
        </p:txBody>
      </p:sp>
      <p:sp>
        <p:nvSpPr>
          <p:cNvPr id="61" name="Rectangle 60"/>
          <p:cNvSpPr/>
          <p:nvPr/>
        </p:nvSpPr>
        <p:spPr>
          <a:xfrm>
            <a:off x="4289574" y="4717529"/>
            <a:ext cx="1707140" cy="924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 maps</a:t>
            </a:r>
            <a:endParaRPr lang="en-US" dirty="0"/>
          </a:p>
        </p:txBody>
      </p:sp>
      <p:cxnSp>
        <p:nvCxnSpPr>
          <p:cNvPr id="63" name="Straight Arrow Connector 62"/>
          <p:cNvCxnSpPr>
            <a:stCxn id="58" idx="3"/>
          </p:cNvCxnSpPr>
          <p:nvPr/>
        </p:nvCxnSpPr>
        <p:spPr>
          <a:xfrm>
            <a:off x="5996714" y="2947295"/>
            <a:ext cx="914400" cy="678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3"/>
            <a:endCxn id="60" idx="1"/>
          </p:cNvCxnSpPr>
          <p:nvPr/>
        </p:nvCxnSpPr>
        <p:spPr>
          <a:xfrm>
            <a:off x="5996714" y="4053129"/>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3"/>
          </p:cNvCxnSpPr>
          <p:nvPr/>
        </p:nvCxnSpPr>
        <p:spPr>
          <a:xfrm flipV="1">
            <a:off x="5996714" y="4480370"/>
            <a:ext cx="914400" cy="699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01032" y="2495011"/>
            <a:ext cx="1376516"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Landsat 8 Data</a:t>
            </a:r>
            <a:endParaRPr lang="en-US" dirty="0"/>
          </a:p>
        </p:txBody>
      </p:sp>
      <p:sp>
        <p:nvSpPr>
          <p:cNvPr id="74" name="Rectangle 73"/>
          <p:cNvSpPr/>
          <p:nvPr/>
        </p:nvSpPr>
        <p:spPr>
          <a:xfrm>
            <a:off x="101032" y="4717528"/>
            <a:ext cx="1376516" cy="924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Situ Data</a:t>
            </a:r>
            <a:endParaRPr lang="en-US" dirty="0"/>
          </a:p>
        </p:txBody>
      </p:sp>
      <p:sp>
        <p:nvSpPr>
          <p:cNvPr id="75" name="Rectangle 74"/>
          <p:cNvSpPr/>
          <p:nvPr/>
        </p:nvSpPr>
        <p:spPr>
          <a:xfrm>
            <a:off x="1833709" y="2495011"/>
            <a:ext cx="161335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Atmospheric Correction</a:t>
            </a:r>
            <a:endParaRPr lang="en-US" dirty="0"/>
          </a:p>
        </p:txBody>
      </p:sp>
      <p:cxnSp>
        <p:nvCxnSpPr>
          <p:cNvPr id="80" name="Straight Arrow Connector 79"/>
          <p:cNvCxnSpPr>
            <a:stCxn id="75" idx="3"/>
            <a:endCxn id="58" idx="1"/>
          </p:cNvCxnSpPr>
          <p:nvPr/>
        </p:nvCxnSpPr>
        <p:spPr>
          <a:xfrm>
            <a:off x="3447059" y="2947295"/>
            <a:ext cx="842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3"/>
            <a:endCxn id="59" idx="1"/>
          </p:cNvCxnSpPr>
          <p:nvPr/>
        </p:nvCxnSpPr>
        <p:spPr>
          <a:xfrm>
            <a:off x="3447059" y="2947295"/>
            <a:ext cx="842515" cy="11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3"/>
            <a:endCxn id="61" idx="1"/>
          </p:cNvCxnSpPr>
          <p:nvPr/>
        </p:nvCxnSpPr>
        <p:spPr>
          <a:xfrm>
            <a:off x="1477548" y="5179645"/>
            <a:ext cx="28120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3" idx="3"/>
            <a:endCxn id="75" idx="1"/>
          </p:cNvCxnSpPr>
          <p:nvPr/>
        </p:nvCxnSpPr>
        <p:spPr>
          <a:xfrm>
            <a:off x="1477548" y="2947295"/>
            <a:ext cx="356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289574" y="1317482"/>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Unsupervised Classification</a:t>
            </a:r>
            <a:endParaRPr lang="en-US" dirty="0"/>
          </a:p>
        </p:txBody>
      </p:sp>
      <p:cxnSp>
        <p:nvCxnSpPr>
          <p:cNvPr id="95" name="Straight Arrow Connector 94"/>
          <p:cNvCxnSpPr>
            <a:stCxn id="75" idx="3"/>
          </p:cNvCxnSpPr>
          <p:nvPr/>
        </p:nvCxnSpPr>
        <p:spPr>
          <a:xfrm flipV="1">
            <a:off x="3447059" y="1769767"/>
            <a:ext cx="842515" cy="1177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3" idx="3"/>
          </p:cNvCxnSpPr>
          <p:nvPr/>
        </p:nvCxnSpPr>
        <p:spPr>
          <a:xfrm>
            <a:off x="5996714" y="1769766"/>
            <a:ext cx="914400" cy="1835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17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5933" y="1965960"/>
            <a:ext cx="3593592" cy="3374136"/>
          </a:xfrm>
        </p:spPr>
        <p:txBody>
          <a:bodyPr/>
          <a:lstStyle/>
          <a:p>
            <a:r>
              <a:rPr lang="en-US" dirty="0" smtClean="0"/>
              <a:t>Time Series images</a:t>
            </a:r>
          </a:p>
          <a:p>
            <a:r>
              <a:rPr lang="en-US" dirty="0" smtClean="0"/>
              <a:t>Maybe 4 images from late summer and late winter in 2014 and 2015?</a:t>
            </a:r>
            <a:endParaRPr lang="en-US" dirty="0"/>
          </a:p>
        </p:txBody>
      </p:sp>
      <p:sp>
        <p:nvSpPr>
          <p:cNvPr id="3" name="Text Placeholder 2"/>
          <p:cNvSpPr>
            <a:spLocks noGrp="1"/>
          </p:cNvSpPr>
          <p:nvPr>
            <p:ph type="body" sz="quarter" idx="10"/>
          </p:nvPr>
        </p:nvSpPr>
        <p:spPr>
          <a:xfrm>
            <a:off x="0" y="174307"/>
            <a:ext cx="3566160" cy="931545"/>
          </a:xfrm>
        </p:spPr>
        <p:txBody>
          <a:bodyPr/>
          <a:lstStyle/>
          <a:p>
            <a:r>
              <a:rPr lang="en-US" dirty="0" smtClean="0"/>
              <a:t>Results I</a:t>
            </a:r>
            <a:endParaRPr lang="en-US" dirty="0"/>
          </a:p>
        </p:txBody>
      </p:sp>
      <p:pic>
        <p:nvPicPr>
          <p:cNvPr id="4" name="Picture 3" descr="C:\Users\bpage\Downloads\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138" y="3152775"/>
            <a:ext cx="5271637"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91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3128" y="1082040"/>
            <a:ext cx="7818120" cy="1783080"/>
          </a:xfrm>
        </p:spPr>
        <p:txBody>
          <a:bodyPr>
            <a:normAutofit lnSpcReduction="10000"/>
          </a:bodyPr>
          <a:lstStyle/>
          <a:p>
            <a:pPr marL="342900" indent="-342900">
              <a:buFont typeface="Arial" panose="020B0604020202020204" pitchFamily="34" charset="0"/>
              <a:buChar char="•"/>
            </a:pPr>
            <a:r>
              <a:rPr lang="en-US" dirty="0" smtClean="0"/>
              <a:t>We were able to calculate X km2 of topped-out Hydrilla covering Lake Seminole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Insert graph of Hydrilla coverage vs time</a:t>
            </a:r>
            <a:endParaRPr lang="en-US" dirty="0"/>
          </a:p>
        </p:txBody>
      </p:sp>
      <p:sp>
        <p:nvSpPr>
          <p:cNvPr id="3" name="Text Placeholder 2"/>
          <p:cNvSpPr>
            <a:spLocks noGrp="1"/>
          </p:cNvSpPr>
          <p:nvPr>
            <p:ph type="body" sz="quarter" idx="10"/>
          </p:nvPr>
        </p:nvSpPr>
        <p:spPr>
          <a:xfrm>
            <a:off x="94488" y="167640"/>
            <a:ext cx="3566160" cy="798576"/>
          </a:xfrm>
        </p:spPr>
        <p:txBody>
          <a:bodyPr/>
          <a:lstStyle/>
          <a:p>
            <a:r>
              <a:rPr lang="en-US" dirty="0" smtClean="0"/>
              <a:t>Results II</a:t>
            </a:r>
            <a:endParaRPr lang="en-US" dirty="0"/>
          </a:p>
        </p:txBody>
      </p:sp>
      <p:pic>
        <p:nvPicPr>
          <p:cNvPr id="10" name="Picture 9"/>
          <p:cNvPicPr>
            <a:picLocks noChangeAspect="1"/>
          </p:cNvPicPr>
          <p:nvPr/>
        </p:nvPicPr>
        <p:blipFill>
          <a:blip r:embed="rId2"/>
          <a:stretch>
            <a:fillRect/>
          </a:stretch>
        </p:blipFill>
        <p:spPr>
          <a:xfrm>
            <a:off x="2638424" y="2896074"/>
            <a:ext cx="6505575" cy="3870486"/>
          </a:xfrm>
          <a:prstGeom prst="rect">
            <a:avLst/>
          </a:prstGeom>
        </p:spPr>
      </p:pic>
    </p:spTree>
    <p:extLst>
      <p:ext uri="{BB962C8B-B14F-4D97-AF65-F5344CB8AC3E}">
        <p14:creationId xmlns:p14="http://schemas.microsoft.com/office/powerpoint/2010/main" val="218425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PAR Maps</a:t>
            </a:r>
            <a:endParaRPr lang="en-US" dirty="0"/>
          </a:p>
        </p:txBody>
      </p:sp>
      <p:sp>
        <p:nvSpPr>
          <p:cNvPr id="3" name="Text Placeholder 2"/>
          <p:cNvSpPr>
            <a:spLocks noGrp="1"/>
          </p:cNvSpPr>
          <p:nvPr>
            <p:ph type="body" sz="quarter" idx="10"/>
          </p:nvPr>
        </p:nvSpPr>
        <p:spPr/>
        <p:txBody>
          <a:bodyPr/>
          <a:lstStyle/>
          <a:p>
            <a:r>
              <a:rPr lang="en-US" dirty="0" smtClean="0"/>
              <a:t>Results III</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38826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Unsupervised classification</a:t>
            </a:r>
            <a:endParaRPr lang="en-US" dirty="0"/>
          </a:p>
        </p:txBody>
      </p:sp>
      <p:sp>
        <p:nvSpPr>
          <p:cNvPr id="3" name="Text Placeholder 2"/>
          <p:cNvSpPr>
            <a:spLocks noGrp="1"/>
          </p:cNvSpPr>
          <p:nvPr>
            <p:ph type="body" sz="quarter" idx="10"/>
          </p:nvPr>
        </p:nvSpPr>
        <p:spPr/>
        <p:txBody>
          <a:bodyPr/>
          <a:lstStyle/>
          <a:p>
            <a:r>
              <a:rPr lang="en-US" dirty="0" smtClean="0"/>
              <a:t>Results IV</a:t>
            </a:r>
            <a:endParaRPr lang="en-US" dirty="0"/>
          </a:p>
        </p:txBody>
      </p:sp>
      <p:sp>
        <p:nvSpPr>
          <p:cNvPr id="5" name="Text Placeholder 4"/>
          <p:cNvSpPr>
            <a:spLocks noGrp="1"/>
          </p:cNvSpPr>
          <p:nvPr>
            <p:ph type="body" sz="quarter" idx="13"/>
          </p:nvPr>
        </p:nvSpPr>
        <p:spPr/>
        <p:txBody>
          <a:bodyPr/>
          <a:lstStyle/>
          <a:p>
            <a:endParaRPr lang="en-US"/>
          </a:p>
        </p:txBody>
      </p:sp>
      <p:sp>
        <p:nvSpPr>
          <p:cNvPr id="6" name="Text Placeholder 1"/>
          <p:cNvSpPr txBox="1">
            <a:spLocks/>
          </p:cNvSpPr>
          <p:nvPr/>
        </p:nvSpPr>
        <p:spPr>
          <a:xfrm>
            <a:off x="4572000" y="2197227"/>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Validated/trained Unsupervised classification</a:t>
            </a:r>
            <a:endParaRPr lang="en-US" dirty="0"/>
          </a:p>
        </p:txBody>
      </p:sp>
    </p:spTree>
    <p:extLst>
      <p:ext uri="{BB962C8B-B14F-4D97-AF65-F5344CB8AC3E}">
        <p14:creationId xmlns:p14="http://schemas.microsoft.com/office/powerpoint/2010/main" val="601920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We are the bomb</a:t>
            </a:r>
          </a:p>
          <a:p>
            <a:pPr marL="342900" indent="-342900">
              <a:buFont typeface="Arial" panose="020B0604020202020204" pitchFamily="34" charset="0"/>
              <a:buChar char="•"/>
            </a:pPr>
            <a:r>
              <a:rPr lang="en-US" dirty="0" smtClean="0"/>
              <a:t>Hydrilla sucks</a:t>
            </a:r>
            <a:endParaRPr lang="en-US" dirty="0"/>
          </a:p>
        </p:txBody>
      </p:sp>
      <p:sp>
        <p:nvSpPr>
          <p:cNvPr id="3" name="Text Placeholder 2"/>
          <p:cNvSpPr>
            <a:spLocks noGrp="1"/>
          </p:cNvSpPr>
          <p:nvPr>
            <p:ph type="body" sz="quarter" idx="10"/>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64405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005840"/>
            <a:ext cx="3593592" cy="5154930"/>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Differentiate between species of aquatic vegetation</a:t>
            </a:r>
          </a:p>
          <a:p>
            <a:pPr marL="342900" indent="-342900">
              <a:buFont typeface="Arial" panose="020B0604020202020204" pitchFamily="34" charset="0"/>
              <a:buChar char="•"/>
            </a:pPr>
            <a:r>
              <a:rPr lang="en-US" dirty="0" smtClean="0"/>
              <a:t>Do 30 year time-series since Hydrilla was introduced to Southeastern US</a:t>
            </a:r>
          </a:p>
          <a:p>
            <a:pPr marL="342900" indent="-342900">
              <a:buFont typeface="Arial" panose="020B0604020202020204" pitchFamily="34" charset="0"/>
              <a:buChar char="•"/>
            </a:pPr>
            <a:r>
              <a:rPr lang="en-US" dirty="0" smtClean="0"/>
              <a:t>Map spread of Hydrilla through US since the initial invasion</a:t>
            </a:r>
          </a:p>
          <a:p>
            <a:pPr marL="342900" indent="-342900">
              <a:buFont typeface="Arial" panose="020B0604020202020204" pitchFamily="34" charset="0"/>
              <a:buChar char="•"/>
            </a:pPr>
            <a:r>
              <a:rPr lang="en-US" sz="2800" b="1" dirty="0" smtClean="0"/>
              <a:t>Image ideas?</a:t>
            </a:r>
            <a:endParaRPr lang="en-US" sz="2800" b="1" dirty="0"/>
          </a:p>
        </p:txBody>
      </p:sp>
      <p:sp>
        <p:nvSpPr>
          <p:cNvPr id="3" name="Text Placeholder 2"/>
          <p:cNvSpPr>
            <a:spLocks noGrp="1"/>
          </p:cNvSpPr>
          <p:nvPr>
            <p:ph type="body" sz="quarter" idx="10"/>
          </p:nvPr>
        </p:nvSpPr>
        <p:spPr>
          <a:xfrm>
            <a:off x="548640" y="274320"/>
            <a:ext cx="3566160" cy="731520"/>
          </a:xfrm>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7000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258433"/>
            <a:ext cx="8051583" cy="1475714"/>
          </a:xfrm>
        </p:spPr>
        <p:txBody>
          <a:bodyPr>
            <a:normAutofit/>
          </a:bodyPr>
          <a:lstStyle/>
          <a:p>
            <a:r>
              <a:rPr lang="en-US" b="1" dirty="0" smtClean="0"/>
              <a:t>Dr. </a:t>
            </a:r>
            <a:r>
              <a:rPr lang="en-US" b="1" dirty="0"/>
              <a:t>Deepak </a:t>
            </a:r>
            <a:r>
              <a:rPr lang="en-US" b="1" dirty="0" smtClean="0"/>
              <a:t>Mishra</a:t>
            </a:r>
            <a:r>
              <a:rPr lang="en-US" dirty="0" smtClean="0"/>
              <a:t>, Department of Geography, University of Georgia</a:t>
            </a:r>
            <a:endParaRPr lang="en-US" dirty="0"/>
          </a:p>
          <a:p>
            <a:r>
              <a:rPr lang="en-US" b="1" dirty="0"/>
              <a:t>Dr. Susan </a:t>
            </a:r>
            <a:r>
              <a:rPr lang="en-US" b="1" dirty="0" smtClean="0"/>
              <a:t>Wilde</a:t>
            </a:r>
            <a:r>
              <a:rPr lang="en-US" dirty="0" smtClean="0"/>
              <a:t>, Warnell </a:t>
            </a:r>
            <a:r>
              <a:rPr lang="en-US" dirty="0"/>
              <a:t>School of </a:t>
            </a:r>
            <a:r>
              <a:rPr lang="en-US" dirty="0" smtClean="0"/>
              <a:t>Forestry and Natural Resources, University of Georgia</a:t>
            </a:r>
            <a:endParaRPr lang="en-US" dirty="0"/>
          </a:p>
          <a:p>
            <a:endParaRPr lang="en-US" dirty="0"/>
          </a:p>
        </p:txBody>
      </p:sp>
      <p:sp>
        <p:nvSpPr>
          <p:cNvPr id="3" name="Text Placeholder 2"/>
          <p:cNvSpPr>
            <a:spLocks noGrp="1"/>
          </p:cNvSpPr>
          <p:nvPr>
            <p:ph type="body" sz="quarter" idx="11"/>
          </p:nvPr>
        </p:nvSpPr>
        <p:spPr/>
        <p:txBody>
          <a:bodyPr>
            <a:normAutofit fontScale="92500" lnSpcReduction="20000"/>
          </a:bodyPr>
          <a:lstStyle/>
          <a:p>
            <a:r>
              <a:rPr lang="en-US" sz="2200" b="1" dirty="0"/>
              <a:t>Kenneth Boyd &amp; Allen </a:t>
            </a:r>
            <a:r>
              <a:rPr lang="en-US" sz="2200" b="1" dirty="0" smtClean="0"/>
              <a:t>Dean</a:t>
            </a:r>
            <a:r>
              <a:rPr lang="en-US" sz="2400" dirty="0" smtClean="0"/>
              <a:t>, </a:t>
            </a:r>
            <a:r>
              <a:rPr lang="en-US" sz="2200" dirty="0" smtClean="0"/>
              <a:t>US </a:t>
            </a:r>
            <a:r>
              <a:rPr lang="en-US" sz="2200" dirty="0"/>
              <a:t>Army Corps of Engineers</a:t>
            </a:r>
          </a:p>
          <a:p>
            <a:r>
              <a:rPr lang="en-US" sz="2200" b="1" dirty="0" smtClean="0"/>
              <a:t>Anthony Dodd</a:t>
            </a:r>
            <a:r>
              <a:rPr lang="en-US" sz="2200" dirty="0" smtClean="0"/>
              <a:t>, Georgia </a:t>
            </a:r>
            <a:r>
              <a:rPr lang="en-US" sz="2200" dirty="0"/>
              <a:t>Power</a:t>
            </a:r>
          </a:p>
          <a:p>
            <a:endParaRPr lang="en-US" dirty="0"/>
          </a:p>
        </p:txBody>
      </p:sp>
      <p:sp>
        <p:nvSpPr>
          <p:cNvPr id="4" name="Text Placeholder 3"/>
          <p:cNvSpPr>
            <a:spLocks noGrp="1"/>
          </p:cNvSpPr>
          <p:nvPr>
            <p:ph type="body" sz="quarter" idx="12"/>
          </p:nvPr>
        </p:nvSpPr>
        <p:spPr>
          <a:xfrm>
            <a:off x="571207" y="4116156"/>
            <a:ext cx="8051582" cy="1828062"/>
          </a:xfrm>
        </p:spPr>
        <p:txBody>
          <a:bodyPr>
            <a:normAutofit/>
          </a:bodyPr>
          <a:lstStyle/>
          <a:p>
            <a:r>
              <a:rPr lang="en-US" b="1" dirty="0"/>
              <a:t>Brigette </a:t>
            </a:r>
            <a:r>
              <a:rPr lang="en-US" b="1" dirty="0" smtClean="0"/>
              <a:t>Nelson Haram</a:t>
            </a:r>
            <a:r>
              <a:rPr lang="en-US" dirty="0"/>
              <a:t>, Warnell School of Forestry and Natural Resources</a:t>
            </a:r>
          </a:p>
          <a:p>
            <a:r>
              <a:rPr lang="en-US" b="1" dirty="0" err="1"/>
              <a:t>Wuyang</a:t>
            </a:r>
            <a:r>
              <a:rPr lang="en-US" b="1" dirty="0"/>
              <a:t> </a:t>
            </a:r>
            <a:r>
              <a:rPr lang="en-US" b="1" dirty="0" err="1" smtClean="0"/>
              <a:t>Cai</a:t>
            </a:r>
            <a:r>
              <a:rPr lang="en-US" b="1" dirty="0" smtClean="0"/>
              <a:t>, </a:t>
            </a:r>
            <a:r>
              <a:rPr lang="en-US" b="1" dirty="0"/>
              <a:t>Elizabeth </a:t>
            </a:r>
            <a:r>
              <a:rPr lang="en-US" b="1" dirty="0" smtClean="0"/>
              <a:t>Dyer, </a:t>
            </a:r>
            <a:r>
              <a:rPr lang="en-US" b="1" dirty="0" err="1"/>
              <a:t>Shuvankar</a:t>
            </a:r>
            <a:r>
              <a:rPr lang="en-US" b="1" dirty="0"/>
              <a:t> </a:t>
            </a:r>
            <a:r>
              <a:rPr lang="en-US" b="1" dirty="0" smtClean="0"/>
              <a:t>Ghosh, Peter </a:t>
            </a:r>
            <a:r>
              <a:rPr lang="en-US" b="1" dirty="0" err="1" smtClean="0"/>
              <a:t>Hawman</a:t>
            </a:r>
            <a:r>
              <a:rPr lang="en-US" b="1" dirty="0" smtClean="0"/>
              <a:t>,</a:t>
            </a:r>
            <a:r>
              <a:rPr lang="en-US" dirty="0" smtClean="0"/>
              <a:t> </a:t>
            </a:r>
            <a:r>
              <a:rPr lang="en-US" dirty="0"/>
              <a:t>SEUS Ecological Forecasting I Team</a:t>
            </a:r>
            <a:r>
              <a:rPr lang="en-US" dirty="0" smtClean="0"/>
              <a:t> </a:t>
            </a:r>
            <a:endParaRPr lang="en-US" dirty="0"/>
          </a:p>
          <a:p>
            <a:endParaRPr lang="en-US" dirty="0"/>
          </a:p>
        </p:txBody>
      </p:sp>
      <p:sp>
        <p:nvSpPr>
          <p:cNvPr id="5" name="TextBox 4"/>
          <p:cNvSpPr txBox="1"/>
          <p:nvPr/>
        </p:nvSpPr>
        <p:spPr>
          <a:xfrm>
            <a:off x="594359" y="831571"/>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8" y="3656734"/>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O</a:t>
            </a:r>
            <a:r>
              <a:rPr lang="en-US" sz="2800" b="1" dirty="0" smtClean="0">
                <a:solidFill>
                  <a:schemeClr val="accent1"/>
                </a:solidFill>
                <a:latin typeface="Century Gothic" panose="020B0502020202020204" pitchFamily="34" charset="0"/>
              </a:rPr>
              <a:t>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i="1" dirty="0" smtClean="0"/>
              <a:t>Hydrilla </a:t>
            </a:r>
            <a:r>
              <a:rPr lang="en-US" i="1" dirty="0" err="1" smtClean="0"/>
              <a:t>verticillata</a:t>
            </a:r>
            <a:endParaRPr lang="en-US" i="1" dirty="0"/>
          </a:p>
        </p:txBody>
      </p:sp>
      <p:sp>
        <p:nvSpPr>
          <p:cNvPr id="5" name="Text Placeholder 4"/>
          <p:cNvSpPr>
            <a:spLocks noGrp="1"/>
          </p:cNvSpPr>
          <p:nvPr>
            <p:ph type="body" sz="quarter" idx="13"/>
          </p:nvPr>
        </p:nvSpPr>
        <p:spPr>
          <a:xfrm>
            <a:off x="4572000" y="6555105"/>
            <a:ext cx="4572000" cy="274320"/>
          </a:xfrm>
        </p:spPr>
        <p:txBody>
          <a:bodyPr>
            <a:normAutofit/>
          </a:bodyPr>
          <a:lstStyle/>
          <a:p>
            <a:pPr algn="ctr"/>
            <a:r>
              <a:rPr lang="en-US" dirty="0" smtClean="0"/>
              <a:t>Image Source: SEUS Ecological Forecasting Team II</a:t>
            </a:r>
            <a:endParaRPr lang="en-US" dirty="0"/>
          </a:p>
        </p:txBody>
      </p:sp>
      <p:pic>
        <p:nvPicPr>
          <p:cNvPr id="7" name="Picture Placeholder 5"/>
          <p:cNvPicPr>
            <a:picLocks noChangeAspect="1"/>
          </p:cNvPicPr>
          <p:nvPr/>
        </p:nvPicPr>
        <p:blipFill>
          <a:blip r:embed="rId3" cstate="print">
            <a:extLst>
              <a:ext uri="{28A0092B-C50C-407E-A947-70E740481C1C}">
                <a14:useLocalDpi xmlns:a14="http://schemas.microsoft.com/office/drawing/2010/main" val="0"/>
              </a:ext>
            </a:extLst>
          </a:blip>
          <a:srcRect l="25000" r="25000"/>
          <a:stretch>
            <a:fillRect/>
          </a:stretch>
        </p:blipFill>
        <p:spPr>
          <a:xfrm>
            <a:off x="4581526" y="121920"/>
            <a:ext cx="4562474" cy="6469380"/>
          </a:xfrm>
          <a:prstGeom prst="rect">
            <a:avLst/>
          </a:prstGeom>
        </p:spPr>
      </p:pic>
      <p:sp>
        <p:nvSpPr>
          <p:cNvPr id="8"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Highly invasive aquatic plant</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Introduced to Florida in 1950’s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Spread to 25 states across the U.S.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Costs millions of dollars in recreational and ecological damage each </a:t>
            </a:r>
            <a:r>
              <a:rPr lang="en-US" dirty="0" smtClean="0"/>
              <a:t>year</a:t>
            </a:r>
            <a:endParaRPr lang="en-US" i="1" dirty="0"/>
          </a:p>
        </p:txBody>
      </p:sp>
    </p:spTree>
    <p:extLst>
      <p:ext uri="{BB962C8B-B14F-4D97-AF65-F5344CB8AC3E}">
        <p14:creationId xmlns:p14="http://schemas.microsoft.com/office/powerpoint/2010/main" val="90147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Enter a Picture of the four of us on the lake, we should all be holding a handful of Hydrilla looking triumphant and glorious</a:t>
            </a:r>
            <a:endParaRPr lang="en-US" dirty="0"/>
          </a:p>
        </p:txBody>
      </p:sp>
      <p:sp>
        <p:nvSpPr>
          <p:cNvPr id="3" name="Text Placeholder 2"/>
          <p:cNvSpPr>
            <a:spLocks noGrp="1"/>
          </p:cNvSpPr>
          <p:nvPr>
            <p:ph type="body" sz="quarter" idx="10"/>
          </p:nvPr>
        </p:nvSpPr>
        <p:spPr/>
        <p:txBody>
          <a:bodyPr/>
          <a:lstStyle/>
          <a:p>
            <a:r>
              <a:rPr lang="en-US" dirty="0" smtClean="0"/>
              <a:t>End Slide</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2752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Community Concerns</a:t>
            </a:r>
          </a:p>
        </p:txBody>
      </p:sp>
      <p:sp>
        <p:nvSpPr>
          <p:cNvPr id="6"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Displaces native vegetation</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Inhibits recreational use</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Obstructs water withdrawal in reservoirs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Harbors toxic cyanobacteria which endangers wildlife</a:t>
            </a:r>
          </a:p>
        </p:txBody>
      </p:sp>
      <p:pic>
        <p:nvPicPr>
          <p:cNvPr id="7" name="Picture 2" descr="C:\Users\bpage\Downloads\coot raft on hydrilla 1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050" y="3276599"/>
            <a:ext cx="4552949" cy="3267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page\Downloads\Coot Bsypt 1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0" y="112948"/>
            <a:ext cx="4552950" cy="316365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txBox="1">
            <a:spLocks/>
          </p:cNvSpPr>
          <p:nvPr/>
        </p:nvSpPr>
        <p:spPr>
          <a:xfrm>
            <a:off x="5500686" y="6533706"/>
            <a:ext cx="3076575" cy="3147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Image Credit: Brigette Nelson Haram</a:t>
            </a:r>
            <a:endParaRPr lang="en-US" dirty="0"/>
          </a:p>
        </p:txBody>
      </p:sp>
    </p:spTree>
    <p:extLst>
      <p:ext uri="{BB962C8B-B14F-4D97-AF65-F5344CB8AC3E}">
        <p14:creationId xmlns:p14="http://schemas.microsoft.com/office/powerpoint/2010/main" val="108997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005840"/>
            <a:ext cx="8142732" cy="5303520"/>
          </a:xfrm>
        </p:spPr>
        <p:txBody>
          <a:bodyPr>
            <a:noAutofit/>
          </a:bodyPr>
          <a:lstStyle/>
          <a:p>
            <a:pPr fontAlgn="base"/>
            <a:endParaRPr lang="en-US" sz="3200" b="1" dirty="0" smtClean="0">
              <a:solidFill>
                <a:schemeClr val="accent1">
                  <a:lumMod val="75000"/>
                </a:schemeClr>
              </a:solidFill>
            </a:endParaRPr>
          </a:p>
          <a:p>
            <a:pPr fontAlgn="base"/>
            <a:r>
              <a:rPr lang="en-US" sz="3200" b="1" dirty="0" smtClean="0">
                <a:solidFill>
                  <a:schemeClr val="accent1">
                    <a:lumMod val="75000"/>
                  </a:schemeClr>
                </a:solidFill>
              </a:rPr>
              <a:t>Characterize</a:t>
            </a:r>
            <a:r>
              <a:rPr lang="en-US" dirty="0" smtClean="0"/>
              <a:t> </a:t>
            </a:r>
            <a:r>
              <a:rPr lang="en-US" dirty="0"/>
              <a:t>the seasonal patterns of </a:t>
            </a:r>
            <a:r>
              <a:rPr lang="en-US" i="1" dirty="0" err="1"/>
              <a:t>Hydrilla</a:t>
            </a:r>
            <a:r>
              <a:rPr lang="en-US" i="1" dirty="0"/>
              <a:t> </a:t>
            </a:r>
            <a:r>
              <a:rPr lang="en-US" dirty="0" smtClean="0"/>
              <a:t>distribution</a:t>
            </a:r>
          </a:p>
          <a:p>
            <a:pPr fontAlgn="base"/>
            <a:r>
              <a:rPr lang="en-US" dirty="0" smtClean="0"/>
              <a:t> </a:t>
            </a:r>
          </a:p>
          <a:p>
            <a:pPr fontAlgn="base"/>
            <a:r>
              <a:rPr lang="en-US" sz="3200" b="1" dirty="0" smtClean="0">
                <a:solidFill>
                  <a:schemeClr val="accent1">
                    <a:lumMod val="75000"/>
                  </a:schemeClr>
                </a:solidFill>
              </a:rPr>
              <a:t>Quantify</a:t>
            </a:r>
            <a:r>
              <a:rPr lang="en-US" dirty="0" smtClean="0"/>
              <a:t> </a:t>
            </a:r>
            <a:r>
              <a:rPr lang="en-US" dirty="0"/>
              <a:t>total area covered by </a:t>
            </a:r>
            <a:r>
              <a:rPr lang="en-US" dirty="0" smtClean="0"/>
              <a:t>topped-out/surface floating vegetation</a:t>
            </a:r>
          </a:p>
          <a:p>
            <a:pPr fontAlgn="base"/>
            <a:endParaRPr lang="en-US" dirty="0"/>
          </a:p>
          <a:p>
            <a:pPr fontAlgn="base"/>
            <a:r>
              <a:rPr lang="en-US" sz="3200" b="1" dirty="0">
                <a:solidFill>
                  <a:schemeClr val="accent1">
                    <a:lumMod val="75000"/>
                  </a:schemeClr>
                </a:solidFill>
              </a:rPr>
              <a:t>Generate</a:t>
            </a:r>
            <a:r>
              <a:rPr lang="en-US" dirty="0"/>
              <a:t> maps of </a:t>
            </a:r>
            <a:r>
              <a:rPr lang="en-US" dirty="0" smtClean="0"/>
              <a:t>photosynthetic </a:t>
            </a:r>
            <a:r>
              <a:rPr lang="en-US" dirty="0"/>
              <a:t>active radiation (PAR</a:t>
            </a:r>
            <a:r>
              <a:rPr lang="en-US" dirty="0" smtClean="0"/>
              <a:t>)</a:t>
            </a:r>
          </a:p>
          <a:p>
            <a:pPr fontAlgn="base"/>
            <a:endParaRPr lang="en-US" dirty="0" smtClean="0"/>
          </a:p>
          <a:p>
            <a:pPr fontAlgn="base"/>
            <a:r>
              <a:rPr lang="en-US" sz="3200" b="1" dirty="0" smtClean="0">
                <a:solidFill>
                  <a:schemeClr val="accent1">
                    <a:lumMod val="75000"/>
                  </a:schemeClr>
                </a:solidFill>
              </a:rPr>
              <a:t>Synthesize</a:t>
            </a:r>
            <a:r>
              <a:rPr lang="en-US" dirty="0"/>
              <a:t> </a:t>
            </a:r>
            <a:r>
              <a:rPr lang="en-US" dirty="0" smtClean="0"/>
              <a:t>it all to create a </a:t>
            </a:r>
            <a:r>
              <a:rPr lang="en-US" dirty="0"/>
              <a:t>predictive model to forecast future growth of </a:t>
            </a:r>
            <a:r>
              <a:rPr lang="en-US" i="1" dirty="0"/>
              <a:t>Hydrilla</a:t>
            </a:r>
            <a:endParaRPr lang="en-US" dirty="0"/>
          </a:p>
          <a:p>
            <a:endParaRPr lang="en-US" dirty="0"/>
          </a:p>
        </p:txBody>
      </p:sp>
      <p:sp>
        <p:nvSpPr>
          <p:cNvPr id="3" name="Text Placeholder 2"/>
          <p:cNvSpPr>
            <a:spLocks noGrp="1"/>
          </p:cNvSpPr>
          <p:nvPr>
            <p:ph type="body" sz="quarter" idx="10"/>
          </p:nvPr>
        </p:nvSpPr>
        <p:spPr>
          <a:xfrm>
            <a:off x="3027045" y="320040"/>
            <a:ext cx="3566160" cy="685800"/>
          </a:xfrm>
        </p:spPr>
        <p:txBody>
          <a:bodyPr/>
          <a:lstStyle/>
          <a:p>
            <a:r>
              <a:rPr lang="en-US" dirty="0" smtClean="0"/>
              <a:t>Objectives</a:t>
            </a:r>
            <a:endParaRPr lang="en-US" dirty="0"/>
          </a:p>
        </p:txBody>
      </p:sp>
    </p:spTree>
    <p:extLst>
      <p:ext uri="{BB962C8B-B14F-4D97-AF65-F5344CB8AC3E}">
        <p14:creationId xmlns:p14="http://schemas.microsoft.com/office/powerpoint/2010/main" val="96255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a:spLocks noGrp="1"/>
          </p:cNvSpPr>
          <p:nvPr>
            <p:ph type="body" idx="4294967295"/>
          </p:nvPr>
        </p:nvSpPr>
        <p:spPr>
          <a:xfrm>
            <a:off x="2554410" y="290473"/>
            <a:ext cx="4035177" cy="68156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Study Areas</a:t>
            </a:r>
          </a:p>
        </p:txBody>
      </p:sp>
      <p:sp>
        <p:nvSpPr>
          <p:cNvPr id="32" name="Shape 21"/>
          <p:cNvSpPr txBox="1"/>
          <p:nvPr/>
        </p:nvSpPr>
        <p:spPr>
          <a:xfrm>
            <a:off x="2663533" y="3525227"/>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33" name="Shape 6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3621" y="1712396"/>
            <a:ext cx="5056757" cy="4464621"/>
          </a:xfrm>
          <a:prstGeom prst="rect">
            <a:avLst/>
          </a:prstGeom>
          <a:noFill/>
          <a:ln w="12700" cap="flat" cmpd="sng">
            <a:noFill/>
            <a:prstDash val="solid"/>
            <a:round/>
            <a:headEnd type="none" w="med" len="med"/>
            <a:tailEnd type="none" w="med" len="med"/>
          </a:ln>
        </p:spPr>
      </p:pic>
      <p:pic>
        <p:nvPicPr>
          <p:cNvPr id="34" name="Shape 67"/>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6778333" y="888784"/>
            <a:ext cx="2128496" cy="2754525"/>
          </a:xfrm>
          <a:prstGeom prst="rect">
            <a:avLst/>
          </a:prstGeom>
          <a:noFill/>
          <a:ln w="25400" cap="flat" cmpd="sng">
            <a:noFill/>
            <a:prstDash val="solid"/>
            <a:round/>
            <a:headEnd type="none" w="med" len="med"/>
            <a:tailEnd type="none" w="med" len="med"/>
          </a:ln>
        </p:spPr>
      </p:pic>
      <p:grpSp>
        <p:nvGrpSpPr>
          <p:cNvPr id="35" name="Group 34"/>
          <p:cNvGrpSpPr/>
          <p:nvPr/>
        </p:nvGrpSpPr>
        <p:grpSpPr>
          <a:xfrm>
            <a:off x="6611829" y="4398403"/>
            <a:ext cx="2398107" cy="1933057"/>
            <a:chOff x="23007713" y="14304403"/>
            <a:chExt cx="2398107" cy="1933057"/>
          </a:xfrm>
        </p:grpSpPr>
        <p:pic>
          <p:nvPicPr>
            <p:cNvPr id="42" name="Shape 66"/>
            <p:cNvPicPr preferRelativeResize="0"/>
            <p:nvPr/>
          </p:nvPicPr>
          <p:blipFill rotWithShape="1">
            <a:blip r:embed="rId5" cstate="screen">
              <a:extLst>
                <a:ext uri="{28A0092B-C50C-407E-A947-70E740481C1C}">
                  <a14:useLocalDpi xmlns:a14="http://schemas.microsoft.com/office/drawing/2010/main"/>
                </a:ext>
              </a:extLst>
            </a:blip>
            <a:srcRect r="-404"/>
            <a:stretch/>
          </p:blipFill>
          <p:spPr>
            <a:xfrm>
              <a:off x="23007713" y="14304403"/>
              <a:ext cx="2341073" cy="1933057"/>
            </a:xfrm>
            <a:prstGeom prst="rect">
              <a:avLst/>
            </a:prstGeom>
            <a:noFill/>
            <a:ln w="25400" cap="flat" cmpd="sng">
              <a:noFill/>
              <a:prstDash val="solid"/>
              <a:round/>
              <a:headEnd type="none" w="med" len="med"/>
              <a:tailEnd type="none" w="med" len="med"/>
            </a:ln>
          </p:spPr>
        </p:pic>
        <p:sp>
          <p:nvSpPr>
            <p:cNvPr id="43" name="Shape 68"/>
            <p:cNvSpPr txBox="1"/>
            <p:nvPr/>
          </p:nvSpPr>
          <p:spPr>
            <a:xfrm>
              <a:off x="23071110" y="14304403"/>
              <a:ext cx="2334710" cy="612757"/>
            </a:xfrm>
            <a:prstGeom prst="rect">
              <a:avLst/>
            </a:prstGeom>
            <a:noFill/>
            <a:ln>
              <a:noFill/>
            </a:ln>
          </p:spPr>
          <p:txBody>
            <a:bodyPr lIns="91425" tIns="45700" rIns="91425" bIns="45700" anchor="t" anchorCtr="0">
              <a:noAutofit/>
            </a:bodyPr>
            <a:lstStyle/>
            <a:p>
              <a:pPr>
                <a:buClr>
                  <a:schemeClr val="lt1"/>
                </a:buClr>
                <a:buSzPct val="25000"/>
              </a:pPr>
              <a:r>
                <a:rPr lang="en-US" sz="2000" b="1" dirty="0">
                  <a:solidFill>
                    <a:schemeClr val="lt1"/>
                  </a:solidFill>
                  <a:latin typeface="Century Gothic "/>
                </a:rPr>
                <a:t>Lake Seminole</a:t>
              </a:r>
            </a:p>
          </p:txBody>
        </p:sp>
      </p:grpSp>
      <p:sp>
        <p:nvSpPr>
          <p:cNvPr id="36" name="Shape 69"/>
          <p:cNvSpPr txBox="1"/>
          <p:nvPr/>
        </p:nvSpPr>
        <p:spPr>
          <a:xfrm>
            <a:off x="6806154" y="3233259"/>
            <a:ext cx="2146748" cy="634328"/>
          </a:xfrm>
          <a:prstGeom prst="rect">
            <a:avLst/>
          </a:prstGeom>
          <a:noFill/>
          <a:ln>
            <a:noFill/>
          </a:ln>
        </p:spPr>
        <p:txBody>
          <a:bodyPr lIns="91425" tIns="45700" rIns="91425" bIns="45700" anchor="t" anchorCtr="0">
            <a:noAutofit/>
          </a:bodyPr>
          <a:lstStyle/>
          <a:p>
            <a:pPr marL="0" lvl="0" indent="0">
              <a:buClr>
                <a:schemeClr val="lt1"/>
              </a:buClr>
              <a:buSzPct val="25000"/>
            </a:pPr>
            <a:r>
              <a:rPr lang="en-US" sz="2000" b="1" dirty="0">
                <a:solidFill>
                  <a:schemeClr val="lt1"/>
                </a:solidFill>
                <a:latin typeface="Century Gothic "/>
              </a:rPr>
              <a:t>Lake Thurmond</a:t>
            </a:r>
          </a:p>
        </p:txBody>
      </p:sp>
      <p:grpSp>
        <p:nvGrpSpPr>
          <p:cNvPr id="37" name="Group 36"/>
          <p:cNvGrpSpPr/>
          <p:nvPr/>
        </p:nvGrpSpPr>
        <p:grpSpPr>
          <a:xfrm>
            <a:off x="44257" y="706976"/>
            <a:ext cx="2619276" cy="3346355"/>
            <a:chOff x="16065017" y="10109317"/>
            <a:chExt cx="2619276" cy="3346355"/>
          </a:xfrm>
        </p:grpSpPr>
        <p:pic>
          <p:nvPicPr>
            <p:cNvPr id="38" name="Shape 71"/>
            <p:cNvPicPr preferRelativeResize="0"/>
            <p:nvPr/>
          </p:nvPicPr>
          <p:blipFill>
            <a:blip r:embed="rId6" cstate="screen">
              <a:extLst>
                <a:ext uri="{28A0092B-C50C-407E-A947-70E740481C1C}">
                  <a14:useLocalDpi xmlns:a14="http://schemas.microsoft.com/office/drawing/2010/main"/>
                </a:ext>
              </a:extLst>
            </a:blip>
            <a:stretch>
              <a:fillRect/>
            </a:stretch>
          </p:blipFill>
          <p:spPr>
            <a:xfrm>
              <a:off x="16065017" y="10109317"/>
              <a:ext cx="2535850" cy="3281688"/>
            </a:xfrm>
            <a:prstGeom prst="rect">
              <a:avLst/>
            </a:prstGeom>
            <a:noFill/>
            <a:ln w="25400" cap="flat" cmpd="sng">
              <a:noFill/>
              <a:prstDash val="solid"/>
              <a:round/>
              <a:headEnd type="none" w="med" len="med"/>
              <a:tailEnd type="none" w="med" len="med"/>
            </a:ln>
          </p:spPr>
        </p:pic>
        <p:sp>
          <p:nvSpPr>
            <p:cNvPr id="39" name="Shape 72"/>
            <p:cNvSpPr txBox="1"/>
            <p:nvPr/>
          </p:nvSpPr>
          <p:spPr>
            <a:xfrm>
              <a:off x="16741423" y="10228550"/>
              <a:ext cx="1942870" cy="4647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baseline="0" dirty="0">
                  <a:solidFill>
                    <a:schemeClr val="lt1"/>
                  </a:solidFill>
                  <a:latin typeface="Century Gothic "/>
                  <a:sym typeface="Arial"/>
                  <a:rtl val="0"/>
                </a:rPr>
                <a:t>Lake Harding</a:t>
              </a:r>
            </a:p>
          </p:txBody>
        </p:sp>
        <p:sp>
          <p:nvSpPr>
            <p:cNvPr id="40" name="Shape 73"/>
            <p:cNvSpPr txBox="1"/>
            <p:nvPr/>
          </p:nvSpPr>
          <p:spPr>
            <a:xfrm>
              <a:off x="17154782" y="11395108"/>
              <a:ext cx="1529166" cy="4647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1" i="0" u="none" strike="noStrike" cap="none" baseline="0" dirty="0">
                  <a:solidFill>
                    <a:schemeClr val="lt1"/>
                  </a:solidFill>
                  <a:latin typeface="Century Gothic "/>
                  <a:sym typeface="Arial"/>
                  <a:rtl val="0"/>
                </a:rPr>
                <a:t>Goat Rock</a:t>
              </a:r>
            </a:p>
          </p:txBody>
        </p:sp>
        <p:sp>
          <p:nvSpPr>
            <p:cNvPr id="41" name="Shape 74"/>
            <p:cNvSpPr txBox="1"/>
            <p:nvPr/>
          </p:nvSpPr>
          <p:spPr>
            <a:xfrm>
              <a:off x="16329227" y="12852879"/>
              <a:ext cx="1923083" cy="602793"/>
            </a:xfrm>
            <a:prstGeom prst="rect">
              <a:avLst/>
            </a:prstGeom>
            <a:noFill/>
            <a:ln>
              <a:noFill/>
            </a:ln>
          </p:spPr>
          <p:txBody>
            <a:bodyPr lIns="91425" tIns="45700" rIns="91425" bIns="45700" anchor="t" anchorCtr="0">
              <a:noAutofit/>
            </a:bodyPr>
            <a:lstStyle/>
            <a:p>
              <a:pPr>
                <a:buClr>
                  <a:schemeClr val="lt1"/>
                </a:buClr>
                <a:buSzPct val="25000"/>
              </a:pPr>
              <a:r>
                <a:rPr lang="en-US" sz="2000" b="1" dirty="0">
                  <a:solidFill>
                    <a:schemeClr val="lt1"/>
                  </a:solidFill>
                  <a:latin typeface="Century Gothic "/>
                </a:rPr>
                <a:t>Lake Oliver</a:t>
              </a:r>
            </a:p>
          </p:txBody>
        </p:sp>
      </p:grpSp>
      <p:sp>
        <p:nvSpPr>
          <p:cNvPr id="2" name="Rectangle 1"/>
          <p:cNvSpPr/>
          <p:nvPr/>
        </p:nvSpPr>
        <p:spPr>
          <a:xfrm>
            <a:off x="2043621" y="6310757"/>
            <a:ext cx="4511171" cy="400110"/>
          </a:xfrm>
          <a:prstGeom prst="rect">
            <a:avLst/>
          </a:prstGeom>
        </p:spPr>
        <p:txBody>
          <a:bodyPr wrap="none">
            <a:spAutoFit/>
          </a:bodyPr>
          <a:lstStyle/>
          <a:p>
            <a:pPr>
              <a:spcBef>
                <a:spcPts val="200"/>
              </a:spcBef>
              <a:buClr>
                <a:srgbClr val="2E8652"/>
              </a:buClr>
            </a:pPr>
            <a:r>
              <a:rPr lang="en-US" sz="2000" b="1" kern="1200" dirty="0">
                <a:solidFill>
                  <a:schemeClr val="accent1">
                    <a:lumMod val="75000"/>
                  </a:schemeClr>
                </a:solidFill>
                <a:latin typeface="Century Gothic"/>
                <a:sym typeface="Century Gothic"/>
              </a:rPr>
              <a:t>Study Period:</a:t>
            </a:r>
            <a:r>
              <a:rPr lang="en-US" sz="2000" kern="1200" dirty="0">
                <a:solidFill>
                  <a:schemeClr val="accent1">
                    <a:lumMod val="75000"/>
                  </a:schemeClr>
                </a:solidFill>
                <a:latin typeface="Century Gothic"/>
                <a:sym typeface="Century Gothic"/>
              </a:rPr>
              <a:t> </a:t>
            </a:r>
            <a:r>
              <a:rPr lang="en-US" sz="2000" kern="1200" dirty="0" smtClean="0">
                <a:solidFill>
                  <a:schemeClr val="accent1">
                    <a:lumMod val="75000"/>
                  </a:schemeClr>
                </a:solidFill>
                <a:latin typeface="Century Gothic"/>
                <a:sym typeface="Century Gothic"/>
              </a:rPr>
              <a:t>Oct. 2013 – Oct. 2015</a:t>
            </a:r>
            <a:endParaRPr lang="en-US" sz="2000" kern="1200" dirty="0">
              <a:solidFill>
                <a:schemeClr val="accent1">
                  <a:lumMod val="75000"/>
                </a:schemeClr>
              </a:solidFill>
              <a:latin typeface="Century Gothic"/>
              <a:sym typeface="Century Gothic"/>
            </a:endParaRPr>
          </a:p>
        </p:txBody>
      </p:sp>
      <p:sp>
        <p:nvSpPr>
          <p:cNvPr id="3" name="TextBox 2"/>
          <p:cNvSpPr txBox="1"/>
          <p:nvPr/>
        </p:nvSpPr>
        <p:spPr>
          <a:xfrm>
            <a:off x="180242" y="4053331"/>
            <a:ext cx="1778696" cy="707886"/>
          </a:xfrm>
          <a:prstGeom prst="rect">
            <a:avLst/>
          </a:prstGeom>
          <a:noFill/>
        </p:spPr>
        <p:txBody>
          <a:bodyPr wrap="square" rtlCol="0">
            <a:spAutoFit/>
          </a:bodyPr>
          <a:lstStyle/>
          <a:p>
            <a:pPr algn="ctr"/>
            <a:r>
              <a:rPr lang="en-US" sz="2000" b="1" dirty="0" smtClean="0">
                <a:solidFill>
                  <a:schemeClr val="accent1">
                    <a:lumMod val="75000"/>
                  </a:schemeClr>
                </a:solidFill>
              </a:rPr>
              <a:t>Georgia Power</a:t>
            </a:r>
            <a:endParaRPr lang="en-US" sz="2000" b="1" dirty="0">
              <a:solidFill>
                <a:schemeClr val="accent1">
                  <a:lumMod val="75000"/>
                </a:schemeClr>
              </a:solidFill>
            </a:endParaRPr>
          </a:p>
        </p:txBody>
      </p:sp>
      <p:sp>
        <p:nvSpPr>
          <p:cNvPr id="17" name="TextBox 16"/>
          <p:cNvSpPr txBox="1"/>
          <p:nvPr/>
        </p:nvSpPr>
        <p:spPr>
          <a:xfrm>
            <a:off x="7442599" y="3803998"/>
            <a:ext cx="1392933" cy="400110"/>
          </a:xfrm>
          <a:prstGeom prst="rect">
            <a:avLst/>
          </a:prstGeom>
          <a:noFill/>
        </p:spPr>
        <p:txBody>
          <a:bodyPr wrap="square" rtlCol="0">
            <a:spAutoFit/>
          </a:bodyPr>
          <a:lstStyle/>
          <a:p>
            <a:r>
              <a:rPr lang="en-US" sz="2000" b="1" dirty="0" smtClean="0">
                <a:solidFill>
                  <a:schemeClr val="accent1">
                    <a:lumMod val="75000"/>
                  </a:schemeClr>
                </a:solidFill>
              </a:rPr>
              <a:t>US ACE</a:t>
            </a:r>
            <a:endParaRPr lang="en-US" sz="2000" b="1" dirty="0">
              <a:solidFill>
                <a:schemeClr val="accent1">
                  <a:lumMod val="75000"/>
                </a:schemeClr>
              </a:solidFill>
            </a:endParaRPr>
          </a:p>
        </p:txBody>
      </p:sp>
    </p:spTree>
    <p:extLst>
      <p:ext uri="{BB962C8B-B14F-4D97-AF65-F5344CB8AC3E}">
        <p14:creationId xmlns:p14="http://schemas.microsoft.com/office/powerpoint/2010/main" val="19634435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50"/>
                                        <p:tgtEl>
                                          <p:spTgt spid="34"/>
                                        </p:tgtEl>
                                      </p:cBhvr>
                                    </p:animEffect>
                                    <p:anim calcmode="lin" valueType="num">
                                      <p:cBhvr>
                                        <p:cTn id="22" dur="250" fill="hold"/>
                                        <p:tgtEl>
                                          <p:spTgt spid="34"/>
                                        </p:tgtEl>
                                        <p:attrNameLst>
                                          <p:attrName>ppt_x</p:attrName>
                                        </p:attrNameLst>
                                      </p:cBhvr>
                                      <p:tavLst>
                                        <p:tav tm="0">
                                          <p:val>
                                            <p:strVal val="#ppt_x"/>
                                          </p:val>
                                        </p:tav>
                                        <p:tav tm="100000">
                                          <p:val>
                                            <p:strVal val="#ppt_x"/>
                                          </p:val>
                                        </p:tav>
                                      </p:tavLst>
                                    </p:anim>
                                    <p:anim calcmode="lin" valueType="num">
                                      <p:cBhvr>
                                        <p:cTn id="23" dur="25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50"/>
                                        <p:tgtEl>
                                          <p:spTgt spid="36"/>
                                        </p:tgtEl>
                                      </p:cBhvr>
                                    </p:animEffect>
                                    <p:anim calcmode="lin" valueType="num">
                                      <p:cBhvr>
                                        <p:cTn id="27" dur="250" fill="hold"/>
                                        <p:tgtEl>
                                          <p:spTgt spid="36"/>
                                        </p:tgtEl>
                                        <p:attrNameLst>
                                          <p:attrName>ppt_x</p:attrName>
                                        </p:attrNameLst>
                                      </p:cBhvr>
                                      <p:tavLst>
                                        <p:tav tm="0">
                                          <p:val>
                                            <p:strVal val="#ppt_x"/>
                                          </p:val>
                                        </p:tav>
                                        <p:tav tm="100000">
                                          <p:val>
                                            <p:strVal val="#ppt_x"/>
                                          </p:val>
                                        </p:tav>
                                      </p:tavLst>
                                    </p:anim>
                                    <p:anim calcmode="lin" valueType="num">
                                      <p:cBhvr>
                                        <p:cTn id="28"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50"/>
                                        <p:tgtEl>
                                          <p:spTgt spid="35"/>
                                        </p:tgtEl>
                                      </p:cBhvr>
                                    </p:animEffect>
                                    <p:anim calcmode="lin" valueType="num">
                                      <p:cBhvr>
                                        <p:cTn id="34" dur="250" fill="hold"/>
                                        <p:tgtEl>
                                          <p:spTgt spid="35"/>
                                        </p:tgtEl>
                                        <p:attrNameLst>
                                          <p:attrName>ppt_x</p:attrName>
                                        </p:attrNameLst>
                                      </p:cBhvr>
                                      <p:tavLst>
                                        <p:tav tm="0">
                                          <p:val>
                                            <p:strVal val="#ppt_x"/>
                                          </p:val>
                                        </p:tav>
                                        <p:tav tm="100000">
                                          <p:val>
                                            <p:strVal val="#ppt_x"/>
                                          </p:val>
                                        </p:tav>
                                      </p:tavLst>
                                    </p:anim>
                                    <p:anim calcmode="lin" valueType="num">
                                      <p:cBhvr>
                                        <p:cTn id="35"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50"/>
                                        <p:tgtEl>
                                          <p:spTgt spid="17"/>
                                        </p:tgtEl>
                                      </p:cBhvr>
                                    </p:animEffect>
                                    <p:anim calcmode="lin" valueType="num">
                                      <p:cBhvr>
                                        <p:cTn id="41" dur="250" fill="hold"/>
                                        <p:tgtEl>
                                          <p:spTgt spid="17"/>
                                        </p:tgtEl>
                                        <p:attrNameLst>
                                          <p:attrName>ppt_x</p:attrName>
                                        </p:attrNameLst>
                                      </p:cBhvr>
                                      <p:tavLst>
                                        <p:tav tm="0">
                                          <p:val>
                                            <p:strVal val="#ppt_x"/>
                                          </p:val>
                                        </p:tav>
                                        <p:tav tm="100000">
                                          <p:val>
                                            <p:strVal val="#ppt_x"/>
                                          </p:val>
                                        </p:tav>
                                      </p:tavLst>
                                    </p:anim>
                                    <p:anim calcmode="lin" valueType="num">
                                      <p:cBhvr>
                                        <p:cTn id="42"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50"/>
                                        <p:tgtEl>
                                          <p:spTgt spid="2"/>
                                        </p:tgtEl>
                                      </p:cBhvr>
                                    </p:animEffect>
                                    <p:anim calcmode="lin" valueType="num">
                                      <p:cBhvr>
                                        <p:cTn id="48" dur="250" fill="hold"/>
                                        <p:tgtEl>
                                          <p:spTgt spid="2"/>
                                        </p:tgtEl>
                                        <p:attrNameLst>
                                          <p:attrName>ppt_x</p:attrName>
                                        </p:attrNameLst>
                                      </p:cBhvr>
                                      <p:tavLst>
                                        <p:tav tm="0">
                                          <p:val>
                                            <p:strVal val="#ppt_x"/>
                                          </p:val>
                                        </p:tav>
                                        <p:tav tm="100000">
                                          <p:val>
                                            <p:strVal val="#ppt_x"/>
                                          </p:val>
                                        </p:tav>
                                      </p:tavLst>
                                    </p:anim>
                                    <p:anim calcmode="lin" valueType="num">
                                      <p:cBhvr>
                                        <p:cTn id="49"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208229"/>
            <a:ext cx="3566160" cy="1325880"/>
          </a:xfrm>
        </p:spPr>
        <p:txBody>
          <a:bodyPr/>
          <a:lstStyle/>
          <a:p>
            <a:r>
              <a:rPr lang="en-US" dirty="0" smtClean="0"/>
              <a:t>Field Data</a:t>
            </a:r>
            <a:endParaRPr lang="en-US" dirty="0"/>
          </a:p>
        </p:txBody>
      </p:sp>
      <p:sp>
        <p:nvSpPr>
          <p:cNvPr id="5" name="Text Placeholder 4"/>
          <p:cNvSpPr>
            <a:spLocks noGrp="1"/>
          </p:cNvSpPr>
          <p:nvPr>
            <p:ph type="body" sz="quarter" idx="13"/>
          </p:nvPr>
        </p:nvSpPr>
        <p:spPr>
          <a:xfrm>
            <a:off x="1784733" y="6521987"/>
            <a:ext cx="6070294" cy="274320"/>
          </a:xfrm>
        </p:spPr>
        <p:txBody>
          <a:bodyPr>
            <a:normAutofit/>
          </a:bodyPr>
          <a:lstStyle/>
          <a:p>
            <a:pPr algn="ctr"/>
            <a:r>
              <a:rPr lang="en-US" dirty="0" smtClean="0"/>
              <a:t>Image Credit: SEUS Ecological Forecasting Team II</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100" y="106878"/>
            <a:ext cx="4505899" cy="33649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100" y="3386136"/>
            <a:ext cx="4505900" cy="3135851"/>
          </a:xfrm>
          <a:prstGeom prst="rect">
            <a:avLst/>
          </a:prstGeom>
        </p:spPr>
      </p:pic>
      <p:sp>
        <p:nvSpPr>
          <p:cNvPr id="9" name="Text Placeholder 1"/>
          <p:cNvSpPr txBox="1">
            <a:spLocks noGrp="1"/>
          </p:cNvSpPr>
          <p:nvPr>
            <p:ph type="body" sz="quarter" idx="11"/>
          </p:nvPr>
        </p:nvSpPr>
        <p:spPr>
          <a:xfrm>
            <a:off x="522254" y="1261923"/>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Hyperspectral </a:t>
            </a:r>
            <a:r>
              <a:rPr lang="en-US" dirty="0" smtClean="0"/>
              <a:t>data</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Secchi disk depth (SSD</a:t>
            </a:r>
            <a:r>
              <a:rPr lang="en-US" dirty="0" smtClean="0"/>
              <a:t>)</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Sonar – biovolume &amp; plant height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86137"/>
            <a:ext cx="4638100" cy="3135850"/>
          </a:xfrm>
          <a:prstGeom prst="rect">
            <a:avLst/>
          </a:prstGeom>
        </p:spPr>
      </p:pic>
    </p:spTree>
    <p:extLst>
      <p:ext uri="{BB962C8B-B14F-4D97-AF65-F5344CB8AC3E}">
        <p14:creationId xmlns:p14="http://schemas.microsoft.com/office/powerpoint/2010/main" val="302743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EOS Data</a:t>
            </a:r>
            <a:endParaRPr lang="en-US" dirty="0"/>
          </a:p>
        </p:txBody>
      </p:sp>
      <p:sp>
        <p:nvSpPr>
          <p:cNvPr id="5" name="Text Placeholder 4"/>
          <p:cNvSpPr>
            <a:spLocks noGrp="1"/>
          </p:cNvSpPr>
          <p:nvPr>
            <p:ph type="body" sz="quarter" idx="13"/>
          </p:nvPr>
        </p:nvSpPr>
        <p:spPr>
          <a:xfrm>
            <a:off x="6981059" y="5648960"/>
            <a:ext cx="1993392" cy="274320"/>
          </a:xfrm>
        </p:spPr>
        <p:txBody>
          <a:bodyPr/>
          <a:lstStyle/>
          <a:p>
            <a:pPr algn="ctr"/>
            <a:r>
              <a:rPr lang="en-US" dirty="0" smtClean="0"/>
              <a:t>Image Credit: NASA</a:t>
            </a:r>
            <a:endParaRPr lang="en-US" dirty="0"/>
          </a:p>
        </p:txBody>
      </p:sp>
      <p:sp>
        <p:nvSpPr>
          <p:cNvPr id="6" name="Text Placeholder 1"/>
          <p:cNvSpPr txBox="1">
            <a:spLocks noGrp="1"/>
          </p:cNvSpPr>
          <p:nvPr>
            <p:ph type="body" sz="quarter" idx="11"/>
          </p:nvPr>
        </p:nvSpPr>
        <p:spPr>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Landsat 8 Operational Land Imager (OLI</a:t>
            </a:r>
            <a:r>
              <a:rPr lang="en-US" dirty="0" smtClean="0"/>
              <a:t>)</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9-band </a:t>
            </a:r>
            <a:r>
              <a:rPr lang="en-US" dirty="0" err="1"/>
              <a:t>pushbroom</a:t>
            </a:r>
            <a:r>
              <a:rPr lang="en-US" dirty="0"/>
              <a:t> </a:t>
            </a:r>
            <a:r>
              <a:rPr lang="en-US" dirty="0" smtClean="0"/>
              <a:t>multispectral sensor</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Temporal resolution of 16 </a:t>
            </a:r>
            <a:r>
              <a:rPr lang="en-US" dirty="0" smtClean="0"/>
              <a:t>days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Detects light in </a:t>
            </a:r>
            <a:r>
              <a:rPr lang="en-US" dirty="0" smtClean="0"/>
              <a:t>VIS-NIR</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i="1" dirty="0"/>
              <a:t>Hydrilla</a:t>
            </a:r>
            <a:r>
              <a:rPr lang="en-US" dirty="0"/>
              <a:t> reflects light most strongly at 710 nm and 765 nm wavelengths</a:t>
            </a:r>
            <a:endParaRPr lang="en-US" i="1" dirty="0"/>
          </a:p>
        </p:txBody>
      </p:sp>
      <p:pic>
        <p:nvPicPr>
          <p:cNvPr id="7" name="Picture 4"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246" y="3417864"/>
            <a:ext cx="3551325" cy="2787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page\Downloads\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418" y="334545"/>
            <a:ext cx="4560982" cy="27527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6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1776" y="436029"/>
            <a:ext cx="3566160" cy="690067"/>
          </a:xfrm>
        </p:spPr>
        <p:txBody>
          <a:bodyPr/>
          <a:lstStyle/>
          <a:p>
            <a:r>
              <a:rPr lang="en-US" dirty="0" smtClean="0"/>
              <a:t>Methodology </a:t>
            </a:r>
            <a:endParaRPr lang="en-US" dirty="0"/>
          </a:p>
        </p:txBody>
      </p:sp>
      <p:sp>
        <p:nvSpPr>
          <p:cNvPr id="58" name="Rectangle 57"/>
          <p:cNvSpPr/>
          <p:nvPr/>
        </p:nvSpPr>
        <p:spPr>
          <a:xfrm>
            <a:off x="4289574" y="2495011"/>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a:t>
            </a:r>
            <a:endParaRPr lang="en-US" dirty="0"/>
          </a:p>
        </p:txBody>
      </p:sp>
      <p:sp>
        <p:nvSpPr>
          <p:cNvPr id="59" name="Rectangle 58"/>
          <p:cNvSpPr/>
          <p:nvPr/>
        </p:nvSpPr>
        <p:spPr>
          <a:xfrm>
            <a:off x="4289574" y="3625889"/>
            <a:ext cx="170714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NDVI Maps</a:t>
            </a:r>
            <a:endParaRPr lang="en-US" dirty="0"/>
          </a:p>
        </p:txBody>
      </p:sp>
      <p:sp>
        <p:nvSpPr>
          <p:cNvPr id="60" name="Rectangle 59"/>
          <p:cNvSpPr/>
          <p:nvPr/>
        </p:nvSpPr>
        <p:spPr>
          <a:xfrm>
            <a:off x="6911114" y="3625889"/>
            <a:ext cx="2130920" cy="8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Forecasting Model</a:t>
            </a:r>
          </a:p>
        </p:txBody>
      </p:sp>
      <p:sp>
        <p:nvSpPr>
          <p:cNvPr id="61" name="Rectangle 60"/>
          <p:cNvSpPr/>
          <p:nvPr/>
        </p:nvSpPr>
        <p:spPr>
          <a:xfrm>
            <a:off x="4289574" y="4717529"/>
            <a:ext cx="1707140" cy="924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 maps</a:t>
            </a:r>
            <a:endParaRPr lang="en-US" dirty="0"/>
          </a:p>
        </p:txBody>
      </p:sp>
      <p:cxnSp>
        <p:nvCxnSpPr>
          <p:cNvPr id="63" name="Straight Arrow Connector 62"/>
          <p:cNvCxnSpPr>
            <a:stCxn id="58" idx="3"/>
          </p:cNvCxnSpPr>
          <p:nvPr/>
        </p:nvCxnSpPr>
        <p:spPr>
          <a:xfrm>
            <a:off x="5996714" y="2947295"/>
            <a:ext cx="914400" cy="678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3"/>
            <a:endCxn id="60" idx="1"/>
          </p:cNvCxnSpPr>
          <p:nvPr/>
        </p:nvCxnSpPr>
        <p:spPr>
          <a:xfrm>
            <a:off x="5996714" y="4053129"/>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3"/>
          </p:cNvCxnSpPr>
          <p:nvPr/>
        </p:nvCxnSpPr>
        <p:spPr>
          <a:xfrm flipV="1">
            <a:off x="5996714" y="4480370"/>
            <a:ext cx="914400" cy="699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01032" y="2495011"/>
            <a:ext cx="1376516"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Landsat 8 Data</a:t>
            </a:r>
            <a:endParaRPr lang="en-US" dirty="0"/>
          </a:p>
        </p:txBody>
      </p:sp>
      <p:sp>
        <p:nvSpPr>
          <p:cNvPr id="74" name="Rectangle 73"/>
          <p:cNvSpPr/>
          <p:nvPr/>
        </p:nvSpPr>
        <p:spPr>
          <a:xfrm>
            <a:off x="101032" y="4717528"/>
            <a:ext cx="1376516" cy="924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Situ Data</a:t>
            </a:r>
            <a:endParaRPr lang="en-US" dirty="0"/>
          </a:p>
        </p:txBody>
      </p:sp>
      <p:sp>
        <p:nvSpPr>
          <p:cNvPr id="75" name="Rectangle 74"/>
          <p:cNvSpPr/>
          <p:nvPr/>
        </p:nvSpPr>
        <p:spPr>
          <a:xfrm>
            <a:off x="1833709" y="2495011"/>
            <a:ext cx="161335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Atmospheric Correction</a:t>
            </a:r>
            <a:endParaRPr lang="en-US" dirty="0"/>
          </a:p>
        </p:txBody>
      </p:sp>
      <p:cxnSp>
        <p:nvCxnSpPr>
          <p:cNvPr id="80" name="Straight Arrow Connector 79"/>
          <p:cNvCxnSpPr>
            <a:stCxn id="75" idx="3"/>
            <a:endCxn id="58" idx="1"/>
          </p:cNvCxnSpPr>
          <p:nvPr/>
        </p:nvCxnSpPr>
        <p:spPr>
          <a:xfrm>
            <a:off x="3447059" y="2947295"/>
            <a:ext cx="842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5" idx="3"/>
            <a:endCxn id="59" idx="1"/>
          </p:cNvCxnSpPr>
          <p:nvPr/>
        </p:nvCxnSpPr>
        <p:spPr>
          <a:xfrm>
            <a:off x="3447059" y="2947295"/>
            <a:ext cx="842515" cy="11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3"/>
            <a:endCxn id="61" idx="1"/>
          </p:cNvCxnSpPr>
          <p:nvPr/>
        </p:nvCxnSpPr>
        <p:spPr>
          <a:xfrm>
            <a:off x="1477548" y="5179645"/>
            <a:ext cx="28120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3" idx="3"/>
            <a:endCxn id="75" idx="1"/>
          </p:cNvCxnSpPr>
          <p:nvPr/>
        </p:nvCxnSpPr>
        <p:spPr>
          <a:xfrm>
            <a:off x="1477548" y="2947295"/>
            <a:ext cx="356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289574" y="1317482"/>
            <a:ext cx="1707140" cy="9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Unsupervised Classification</a:t>
            </a:r>
            <a:endParaRPr lang="en-US" dirty="0"/>
          </a:p>
        </p:txBody>
      </p:sp>
      <p:cxnSp>
        <p:nvCxnSpPr>
          <p:cNvPr id="95" name="Straight Arrow Connector 94"/>
          <p:cNvCxnSpPr>
            <a:stCxn id="75" idx="3"/>
          </p:cNvCxnSpPr>
          <p:nvPr/>
        </p:nvCxnSpPr>
        <p:spPr>
          <a:xfrm flipV="1">
            <a:off x="3447059" y="1769767"/>
            <a:ext cx="842515" cy="1177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3" idx="3"/>
          </p:cNvCxnSpPr>
          <p:nvPr/>
        </p:nvCxnSpPr>
        <p:spPr>
          <a:xfrm>
            <a:off x="5996714" y="1769766"/>
            <a:ext cx="914400" cy="1835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473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Atmospheric Correction</a:t>
            </a:r>
            <a:endParaRPr lang="en-US" dirty="0"/>
          </a:p>
        </p:txBody>
      </p:sp>
      <p:pic>
        <p:nvPicPr>
          <p:cNvPr id="1026" name="Picture 2" descr="C:\Users\bpage\Desktop\acol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6" y="106326"/>
            <a:ext cx="4162424" cy="3848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055" y="3961562"/>
            <a:ext cx="4168945" cy="2535620"/>
          </a:xfrm>
          <a:prstGeom prst="rect">
            <a:avLst/>
          </a:prstGeom>
        </p:spPr>
      </p:pic>
      <p:sp>
        <p:nvSpPr>
          <p:cNvPr id="7" name="Text Placeholder 4"/>
          <p:cNvSpPr txBox="1">
            <a:spLocks/>
          </p:cNvSpPr>
          <p:nvPr/>
        </p:nvSpPr>
        <p:spPr>
          <a:xfrm>
            <a:off x="4975055" y="6519216"/>
            <a:ext cx="4168945" cy="3553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Image Credit: SEUS Ecological Forecasting Team II</a:t>
            </a:r>
            <a:endParaRPr lang="en-US" dirty="0"/>
          </a:p>
        </p:txBody>
      </p:sp>
      <p:sp>
        <p:nvSpPr>
          <p:cNvPr id="8" name="Text Placeholder 1"/>
          <p:cNvSpPr txBox="1">
            <a:spLocks noGrp="1"/>
          </p:cNvSpPr>
          <p:nvPr>
            <p:ph type="body" sz="quarter" idx="11"/>
          </p:nvPr>
        </p:nvSpPr>
        <p:spPr>
          <a:xfrm>
            <a:off x="521208" y="2130552"/>
            <a:ext cx="3593592" cy="3374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Two atmospheric correction procedures tested:</a:t>
            </a:r>
          </a:p>
          <a:p>
            <a:pPr marL="1028700" lvl="1" indent="-342900">
              <a:spcBef>
                <a:spcPts val="200"/>
              </a:spcBef>
              <a:buClr>
                <a:schemeClr val="accent1"/>
              </a:buClr>
              <a:buFont typeface="Webdings" panose="05030102010509060703" pitchFamily="18" charset="2"/>
              <a:buChar char="4"/>
            </a:pPr>
            <a:r>
              <a:rPr lang="en-US" sz="2000" dirty="0"/>
              <a:t>ACOLITE (Ruddick, </a:t>
            </a:r>
            <a:r>
              <a:rPr lang="en-US" sz="2000" dirty="0" err="1"/>
              <a:t>Vanhellemont</a:t>
            </a:r>
            <a:r>
              <a:rPr lang="en-US" sz="2000" dirty="0"/>
              <a:t>, 2015)</a:t>
            </a:r>
          </a:p>
          <a:p>
            <a:pPr marL="1028700" lvl="1" indent="-342900">
              <a:spcBef>
                <a:spcPts val="200"/>
              </a:spcBef>
              <a:buClr>
                <a:schemeClr val="accent1"/>
              </a:buClr>
              <a:buFont typeface="Webdings" panose="05030102010509060703" pitchFamily="18" charset="2"/>
              <a:buChar char="4"/>
            </a:pPr>
            <a:r>
              <a:rPr lang="en-US" sz="2000" dirty="0"/>
              <a:t>New Code</a:t>
            </a:r>
          </a:p>
          <a:p>
            <a:pPr lvl="1" indent="0">
              <a:spcBef>
                <a:spcPts val="200"/>
              </a:spcBef>
              <a:buClr>
                <a:schemeClr val="accent1"/>
              </a:buClr>
              <a:buNone/>
            </a:pPr>
            <a:endParaRPr lang="en-US" sz="2000" dirty="0"/>
          </a:p>
          <a:p>
            <a:pPr marL="342900" indent="-342900">
              <a:spcBef>
                <a:spcPts val="200"/>
              </a:spcBef>
              <a:buClr>
                <a:schemeClr val="accent1"/>
              </a:buClr>
              <a:buFont typeface="Webdings" panose="05030102010509060703" pitchFamily="18" charset="2"/>
              <a:buChar char="4"/>
            </a:pPr>
            <a:r>
              <a:rPr lang="en-US" dirty="0"/>
              <a:t>Data processing / analysis done on all three sets of images</a:t>
            </a:r>
          </a:p>
        </p:txBody>
      </p:sp>
    </p:spTree>
    <p:extLst>
      <p:ext uri="{BB962C8B-B14F-4D97-AF65-F5344CB8AC3E}">
        <p14:creationId xmlns:p14="http://schemas.microsoft.com/office/powerpoint/2010/main" val="49233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3097</TotalTime>
  <Words>2347</Words>
  <Application>Microsoft Office PowerPoint</Application>
  <PresentationFormat>On-screen Show (4:3)</PresentationFormat>
  <Paragraphs>220</Paragraphs>
  <Slides>26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Century Gothic </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202</cp:revision>
  <dcterms:created xsi:type="dcterms:W3CDTF">2015-05-18T13:26:09Z</dcterms:created>
  <dcterms:modified xsi:type="dcterms:W3CDTF">2015-10-30T19:08:59Z</dcterms:modified>
</cp:coreProperties>
</file>