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comments/comment12.xml" ContentType="application/vnd.openxmlformats-officedocument.presentationml.comment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3.xml" ContentType="application/vnd.openxmlformats-officedocument.presentationml.comments+xml"/>
  <Override PartName="/ppt/notesSlides/notesSlide15.xml" ContentType="application/vnd.openxmlformats-officedocument.presentationml.notesSlide+xml"/>
  <Override PartName="/ppt/comments/comment14.xml" ContentType="application/vnd.openxmlformats-officedocument.presentationml.comments+xml"/>
  <Override PartName="/ppt/notesSlides/notesSlide16.xml" ContentType="application/vnd.openxmlformats-officedocument.presentationml.notesSlide+xml"/>
  <Override PartName="/ppt/comments/comment15.xml" ContentType="application/vnd.openxmlformats-officedocument.presentationml.comments+xml"/>
  <Override PartName="/ppt/notesSlides/notesSlide17.xml" ContentType="application/vnd.openxmlformats-officedocument.presentationml.notesSlide+xml"/>
  <Override PartName="/ppt/comments/comment16.xml" ContentType="application/vnd.openxmlformats-officedocument.presentationml.comments+xml"/>
  <Override PartName="/ppt/notesSlides/notesSlide18.xml" ContentType="application/vnd.openxmlformats-officedocument.presentationml.notesSlide+xml"/>
  <Override PartName="/ppt/comments/comment17.xml" ContentType="application/vnd.openxmlformats-officedocument.presentationml.comments+xml"/>
  <Override PartName="/ppt/notesSlides/notesSlide19.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75" r:id="rId2"/>
    <p:sldId id="288" r:id="rId3"/>
    <p:sldId id="285" r:id="rId4"/>
    <p:sldId id="286" r:id="rId5"/>
    <p:sldId id="287" r:id="rId6"/>
    <p:sldId id="284" r:id="rId7"/>
    <p:sldId id="296" r:id="rId8"/>
    <p:sldId id="298" r:id="rId9"/>
    <p:sldId id="300" r:id="rId10"/>
    <p:sldId id="299" r:id="rId11"/>
    <p:sldId id="306" r:id="rId12"/>
    <p:sldId id="301" r:id="rId13"/>
    <p:sldId id="297" r:id="rId14"/>
    <p:sldId id="290" r:id="rId15"/>
    <p:sldId id="303" r:id="rId16"/>
    <p:sldId id="305" r:id="rId17"/>
    <p:sldId id="304" r:id="rId18"/>
    <p:sldId id="302" r:id="rId19"/>
    <p:sldId id="307" r:id="rId20"/>
    <p:sldId id="291" r:id="rId21"/>
    <p:sldId id="292" r:id="rId22"/>
    <p:sldId id="293" r:id="rId23"/>
    <p:sldId id="276" r:id="rId24"/>
    <p:sldId id="294"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6" clrIdx="0"/>
  <p:cmAuthor id="1" name="Vishal Arya" initials="" lastIdx="3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80"/>
    <a:srgbClr val="000000"/>
    <a:srgbClr val="FF3300"/>
    <a:srgbClr val="307402"/>
    <a:srgbClr val="8F370B"/>
    <a:srgbClr val="EE6B2A"/>
    <a:srgbClr val="B6460E"/>
    <a:srgbClr val="BE4B0F"/>
    <a:srgbClr val="FF9933"/>
    <a:srgbClr val="702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95514" autoAdjust="0"/>
  </p:normalViewPr>
  <p:slideViewPr>
    <p:cSldViewPr snapToGrid="0">
      <p:cViewPr>
        <p:scale>
          <a:sx n="100" d="100"/>
          <a:sy n="100" d="100"/>
        </p:scale>
        <p:origin x="-224" y="-80"/>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0-27T08:26:01.198" idx="5">
    <p:pos x="3595" y="988"/>
    <p:text>High-level note for entire presentation. Try to keep body text same size throughout presentation. Some place it is font size 20, others, 24, and yet others 28, and even 36 on one slide.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5-10-27T08:21:18.816" idx="5">
    <p:pos x="148" y="3946"/>
    <p:text>you can have the link in the notes and write a simple image credit: source on the slide</p:text>
  </p:cm>
  <p:cm authorId="1" dt="2015-10-27T08:31:47.779" idx="14">
    <p:pos x="1656" y="200"/>
    <p:text>Font size</p:text>
  </p:cm>
  <p:cm authorId="1" dt="2015-10-27T08:32:44.077" idx="15">
    <p:pos x="4661" y="656"/>
    <p:text>Image labels are not legible. In order to include this image, all words must be clearly legible. You wil have to either add your own labels or use a different picture.</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5-10-27T08:23:29.605" idx="6">
    <p:pos x="2564" y="802"/>
    <p:text>this slide is maybe too busy. Is there anyway you can break it up somehow? grids or outlines? be creative</p:text>
  </p:cm>
  <p:cm authorId="1" dt="2015-10-27T08:34:28.970" idx="16">
    <p:pos x="2623" y="1005"/>
    <p:text>Agree with Emma. 
1) Slide is too busy
2) All titles, legends, labels, text in image need to be separate image files
3) Do you really need all of these maps on one slide? Do you need all of these maps in your presentation?</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5-10-27T08:37:34.168" idx="17">
    <p:pos x="1000" y="880"/>
    <p:text>1) Minimum font size for body text is 20. Please fix
2) There is a lot of extra space on this slide. The table is good but may be unnecessary. Both resolution columns pretty much only have 1 thing in it other than the variation wihtin the bands spatial resolution. Consider removing table, making images larger, labeling satellites, and then just add the resolution info to the speaker notes for you to talk about during the presentation.</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5-10-27T08:38:09.455" idx="18">
    <p:pos x="3208" y="776"/>
    <p:text>Minimum font size is 20</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15-10-27T08:38:36.148" idx="19">
    <p:pos x="2128" y="280"/>
    <p:text>Please keep header font size consistent. Here it is 37 rather than 40. </p:text>
  </p:cm>
  <p:cm authorId="1" dt="2015-10-27T08:38:55.439" idx="20">
    <p:pos x="2200" y="896"/>
    <p:text>Minimum font size is 20. Please fix</p:text>
  </p:cm>
  <p:cm authorId="1" dt="2015-10-27T08:39:30.189" idx="21">
    <p:pos x="4925" y="2145"/>
    <p:text>Make this legend larger so it becomes more legible for people far from the presentation</p:text>
  </p:cm>
  <p:cm authorId="1" dt="2015-10-27T08:47:28.360" idx="39">
    <p:pos x="1760" y="1072"/>
    <p:text>consider changing subset to refined</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15-10-27T08:39:42.101" idx="22">
    <p:pos x="2096" y="336"/>
    <p:text>Font size</p:text>
  </p:cm>
  <p:cm authorId="1" dt="2015-10-27T08:39:53.737" idx="23">
    <p:pos x="1776" y="1520"/>
    <p:text>Font size</p:text>
  </p:cm>
  <p:cm authorId="1" dt="2015-10-27T08:40:04.106" idx="24">
    <p:pos x="4260" y="3623"/>
    <p:text>Make larger</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15-10-27T08:40:15.811" idx="25">
    <p:pos x="2128" y="296"/>
    <p:text>Font size</p:text>
  </p:cm>
  <p:cm authorId="1" dt="2015-10-27T08:40:26.773" idx="26">
    <p:pos x="1960" y="1112"/>
    <p:text>Font size</p:text>
  </p:cm>
  <p:cm authorId="1" dt="2015-10-27T08:42:48.487" idx="27">
    <p:pos x="1872" y="1456"/>
    <p:text>1) Bold amount and timing of rainfall
2) changing greenup and browndown to greening and browning
3) This text box is not written well. Please reword/ rewrite. If you would like some suggestions  feel free to contact me (vishal.arya@nasa.gov)</p:text>
  </p:cm>
  <p:cm authorId="1" dt="2015-10-27T08:43:03.094" idx="28">
    <p:pos x="2190" y="3463"/>
    <p:text>Make larger</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15-10-27T08:43:10.103" idx="29">
    <p:pos x="1152" y="320"/>
    <p:text>Font size</p:text>
  </p:cm>
  <p:cm authorId="1" dt="2015-10-27T08:43:23.860" idx="30">
    <p:pos x="1136" y="1840"/>
    <p:text>Font size</p:text>
  </p:cm>
  <p:cm authorId="1" dt="2015-10-27T08:44:10.467" idx="31">
    <p:pos x="5499" y="1767"/>
    <p:text>1) These images are starting to become illegible. Make them larger.
2) Each county needs to be a separte image file. </p:text>
  </p:cm>
</p:cmLst>
</file>

<file path=ppt/comments/comment18.xml><?xml version="1.0" encoding="utf-8"?>
<p:cmLst xmlns:a="http://schemas.openxmlformats.org/drawingml/2006/main" xmlns:r="http://schemas.openxmlformats.org/officeDocument/2006/relationships" xmlns:p="http://schemas.openxmlformats.org/presentationml/2006/main">
  <p:cm authorId="1" dt="2015-10-27T08:44:20.140" idx="32">
    <p:pos x="1640" y="320"/>
    <p:text>Font size</p:text>
  </p:cm>
  <p:cm authorId="1" dt="2015-10-27T08:44:29.959" idx="33">
    <p:pos x="824" y="1856"/>
    <p:text>Font size</p:text>
  </p:cm>
  <p:cm authorId="1" dt="2015-10-27T08:44:39.537" idx="34">
    <p:pos x="592" y="2960"/>
    <p:text>Font size</p:text>
  </p:cm>
  <p:cm authorId="1" dt="2015-10-27T08:44:58.838" idx="35">
    <p:pos x="3818" y="2650"/>
    <p:text>Text in image is illegible. Fix or you will have to use a different image</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15-10-27T08:45:24.512" idx="36">
    <p:pos x="1888" y="440"/>
    <p:text>Font size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0-27T08:18:29.322" idx="1">
    <p:pos x="4102" y="2800"/>
    <p:text>it looks like you neglected to include the image credit for both photos on (or under) the actual photos themselves. Please include this and thank you for providing the link in the notes section.</p:text>
  </p:cm>
  <p:cm authorId="1" dt="2015-10-27T08:18:32.523" idx="1">
    <p:pos x="2984" y="3280"/>
    <p:text>Consider bolding some keywords here for emphasis such as 'mapping' 'analyzing'</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15-10-27T08:45:39.434" idx="37">
    <p:pos x="2744" y="848"/>
    <p:text>Font size must be 20 or larger</p:text>
  </p:cm>
  <p:cm authorId="1" dt="2015-10-27T08:46:34.830" idx="38">
    <p:pos x="4816" y="2576"/>
    <p:text>Need to include location, so if these are past participants at SSC please write as the following:
Benjamin Beasley NASA DEVELOP at Stennis Space Center</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5-10-27T08:19:54.745" idx="2">
    <p:pos x="984" y="3168"/>
    <p:text>This is lost in the slide. As a header, this should be easy to see. Consider rearranging things and moving this to the top right corner of the slide </p:text>
  </p:cm>
  <p:cm authorId="1" dt="2015-10-27T08:20:18.051" idx="3">
    <p:pos x="1496" y="3720"/>
    <p:text>Put a specific month/ year</p:text>
  </p:cm>
  <p:cm authorId="1" dt="2015-10-27T08:21:06.905" idx="4">
    <p:pos x="4264" y="2120"/>
    <p:text>Consider ordering these counties first by green, then yellow, orange, blue, pruple, and red. That way it will not only be color coded but match the sequence of counties West to East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5-10-27T08:19:38.395" idx="3">
    <p:pos x="2056" y="358"/>
    <p:text>The notes section should be more like your script of nearly exactly what you will say during the presentation and should not be reading off of the slide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5-10-27T08:20:24.901" idx="4">
    <p:pos x="3736" y="2794"/>
    <p:text>image credit source</p:text>
  </p:cm>
  <p:cm authorId="1" dt="2015-10-27T08:24:17.397" idx="6">
    <p:pos x="3304" y="800"/>
    <p:text>Minimum font size for body text is 20. Please fix</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5-10-27T08:24:46.345" idx="7">
    <p:pos x="4088" y="696"/>
    <p:text>Bold keywords</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5-10-27T08:27:16.047" idx="8">
    <p:pos x="3216" y="856"/>
    <p:text>these are not 30m maps, they are images with 30m x 30m resolution. Please clarify</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5-10-27T08:27:52.669" idx="9">
    <p:pos x="2752" y="1560"/>
    <p:text>Minimum font size for body text is 20. </p:text>
  </p:cm>
  <p:cm authorId="1" dt="2015-10-27T08:28:00.582" idx="10">
    <p:pos x="1565" y="1327"/>
    <p:text>Make this larger</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15-10-27T08:28:40.030" idx="11">
    <p:pos x="1616" y="304"/>
    <p:text>Keep header font size consistent. This is twice the size of what you have been using in the previous slide. Here it is 80 rather than 40. </p:text>
  </p:cm>
  <p:cm authorId="1" dt="2015-10-27T08:31:09.810" idx="12">
    <p:pos x="2120" y="2992"/>
    <p:text>I don't think it is appropriate to say based on the 'density' of greenness rather, it is the photosynthetic capability. You could say greenness of vegetation and just remove density. Density is not the right word</p:text>
  </p:cm>
  <p:cm authorId="1" dt="2015-10-27T08:31:38.548" idx="13">
    <p:pos x="5281" y="692"/>
    <p:text>If you are going to use this image, words, arrow, equations have to be separate image files.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92E24-F676-4098-A554-09F0A67595E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DFB450B-68BA-448B-9FDA-6683B442AFF2}">
      <dgm:prSet phldrT="[Text]" custT="1"/>
      <dgm:spPr>
        <a:solidFill>
          <a:srgbClr val="FF9933"/>
        </a:solidFill>
      </dgm:spPr>
      <dgm:t>
        <a:bodyPr/>
        <a:lstStyle/>
        <a:p>
          <a:r>
            <a:rPr lang="en-US" sz="1600" dirty="0" smtClean="0"/>
            <a:t>80% wildfires occur within 2 miles development areas</a:t>
          </a:r>
          <a:endParaRPr lang="en-US" sz="1600" dirty="0"/>
        </a:p>
      </dgm:t>
    </dgm:pt>
    <dgm:pt modelId="{D7FE7E8D-E8B7-4279-B21E-5AC6AD70A6DD}" type="parTrans" cxnId="{BC67497B-3355-424C-B432-58B4F3C98D20}">
      <dgm:prSet/>
      <dgm:spPr/>
      <dgm:t>
        <a:bodyPr/>
        <a:lstStyle/>
        <a:p>
          <a:endParaRPr lang="en-US"/>
        </a:p>
      </dgm:t>
    </dgm:pt>
    <dgm:pt modelId="{8219D684-5405-4D23-92D8-E9DC3655DACE}" type="sibTrans" cxnId="{BC67497B-3355-424C-B432-58B4F3C98D20}">
      <dgm:prSet>
        <dgm:style>
          <a:lnRef idx="3">
            <a:schemeClr val="accent6"/>
          </a:lnRef>
          <a:fillRef idx="0">
            <a:schemeClr val="accent6"/>
          </a:fillRef>
          <a:effectRef idx="2">
            <a:schemeClr val="accent6"/>
          </a:effectRef>
          <a:fontRef idx="minor">
            <a:schemeClr val="tx1"/>
          </a:fontRef>
        </dgm:style>
      </dgm:prSet>
      <dgm:spPr>
        <a:ln w="76200">
          <a:solidFill>
            <a:srgbClr val="FF6600"/>
          </a:solidFill>
        </a:ln>
      </dgm:spPr>
      <dgm:t>
        <a:bodyPr/>
        <a:lstStyle/>
        <a:p>
          <a:endParaRPr lang="en-US"/>
        </a:p>
      </dgm:t>
    </dgm:pt>
    <dgm:pt modelId="{3E402610-86B0-4E88-B4F3-96C30EE1577C}">
      <dgm:prSet phldrT="[Text]" custT="1"/>
      <dgm:spPr>
        <a:solidFill>
          <a:srgbClr val="BE4B0F"/>
        </a:solidFill>
      </dgm:spPr>
      <dgm:t>
        <a:bodyPr/>
        <a:lstStyle/>
        <a:p>
          <a:r>
            <a:rPr lang="en-US" sz="1600" dirty="0" smtClean="0"/>
            <a:t>Six of the 10 largest documented wildfires in state history occurred in April 2011</a:t>
          </a:r>
          <a:endParaRPr lang="en-US" sz="1600" dirty="0"/>
        </a:p>
      </dgm:t>
    </dgm:pt>
    <dgm:pt modelId="{EB91606D-5300-4946-8B7C-7F2C37B57638}" type="parTrans" cxnId="{F487DE85-2436-47F8-952A-8CEECA94C4B5}">
      <dgm:prSet/>
      <dgm:spPr/>
      <dgm:t>
        <a:bodyPr/>
        <a:lstStyle/>
        <a:p>
          <a:endParaRPr lang="en-US"/>
        </a:p>
      </dgm:t>
    </dgm:pt>
    <dgm:pt modelId="{16F75A34-22AA-426B-98E7-37270FDA7215}" type="sibTrans" cxnId="{F487DE85-2436-47F8-952A-8CEECA94C4B5}">
      <dgm:prSet>
        <dgm:style>
          <a:lnRef idx="3">
            <a:schemeClr val="accent6"/>
          </a:lnRef>
          <a:fillRef idx="0">
            <a:schemeClr val="accent6"/>
          </a:fillRef>
          <a:effectRef idx="2">
            <a:schemeClr val="accent6"/>
          </a:effectRef>
          <a:fontRef idx="minor">
            <a:schemeClr val="tx1"/>
          </a:fontRef>
        </dgm:style>
      </dgm:prSet>
      <dgm:spPr>
        <a:ln w="76200">
          <a:solidFill>
            <a:srgbClr val="702305"/>
          </a:solidFill>
        </a:ln>
      </dgm:spPr>
      <dgm:t>
        <a:bodyPr/>
        <a:lstStyle/>
        <a:p>
          <a:endParaRPr lang="en-US"/>
        </a:p>
      </dgm:t>
    </dgm:pt>
    <dgm:pt modelId="{B6E88B06-C645-42D4-8CA2-BB963BCE3919}">
      <dgm:prSet phldrT="[Text]" custT="1"/>
      <dgm:spPr>
        <a:solidFill>
          <a:srgbClr val="702305"/>
        </a:solidFill>
      </dgm:spPr>
      <dgm:t>
        <a:bodyPr/>
        <a:lstStyle/>
        <a:p>
          <a:pPr>
            <a:lnSpc>
              <a:spcPct val="100000"/>
            </a:lnSpc>
            <a:spcAft>
              <a:spcPts val="0"/>
            </a:spcAft>
          </a:pPr>
          <a:r>
            <a:rPr lang="en-US" sz="1600" dirty="0" smtClean="0"/>
            <a:t>2011 Worst wildfire season </a:t>
          </a:r>
        </a:p>
        <a:p>
          <a:pPr>
            <a:lnSpc>
              <a:spcPct val="100000"/>
            </a:lnSpc>
            <a:spcAft>
              <a:spcPts val="0"/>
            </a:spcAft>
          </a:pPr>
          <a:r>
            <a:rPr lang="en-US" sz="1600" dirty="0" smtClean="0"/>
            <a:t>in history of state of Texas </a:t>
          </a:r>
          <a:endParaRPr lang="en-US" sz="1600" dirty="0"/>
        </a:p>
      </dgm:t>
    </dgm:pt>
    <dgm:pt modelId="{A806301E-729B-4D9E-A455-FE57A1318021}" type="parTrans" cxnId="{83A06870-283E-4EE1-935C-F764831BEADD}">
      <dgm:prSet/>
      <dgm:spPr/>
      <dgm:t>
        <a:bodyPr/>
        <a:lstStyle/>
        <a:p>
          <a:endParaRPr lang="en-US"/>
        </a:p>
      </dgm:t>
    </dgm:pt>
    <dgm:pt modelId="{81997551-9C02-4051-B81D-BF192F91371D}" type="sibTrans" cxnId="{83A06870-283E-4EE1-935C-F764831BEADD}">
      <dgm:prSet>
        <dgm:style>
          <a:lnRef idx="3">
            <a:schemeClr val="accent6"/>
          </a:lnRef>
          <a:fillRef idx="0">
            <a:schemeClr val="accent6"/>
          </a:fillRef>
          <a:effectRef idx="2">
            <a:schemeClr val="accent6"/>
          </a:effectRef>
          <a:fontRef idx="minor">
            <a:schemeClr val="tx1"/>
          </a:fontRef>
        </dgm:style>
      </dgm:prSet>
      <dgm:spPr>
        <a:ln w="76200">
          <a:solidFill>
            <a:srgbClr val="FF9933"/>
          </a:solidFill>
        </a:ln>
      </dgm:spPr>
      <dgm:t>
        <a:bodyPr/>
        <a:lstStyle/>
        <a:p>
          <a:endParaRPr lang="en-US"/>
        </a:p>
      </dgm:t>
    </dgm:pt>
    <dgm:pt modelId="{FA6C9AA1-3844-4CB3-8A51-B38DF8653F32}">
      <dgm:prSet custT="1"/>
      <dgm:spPr>
        <a:solidFill>
          <a:srgbClr val="FF6600"/>
        </a:solidFill>
      </dgm:spPr>
      <dgm:t>
        <a:bodyPr/>
        <a:lstStyle/>
        <a:p>
          <a:r>
            <a:rPr lang="en-US" sz="1600" dirty="0" smtClean="0"/>
            <a:t>In 2011, 31,453 wildfires burned 4 million acres and destroyed 2,947 homes</a:t>
          </a:r>
          <a:endParaRPr lang="en-US" sz="1600" dirty="0"/>
        </a:p>
      </dgm:t>
    </dgm:pt>
    <dgm:pt modelId="{B6969269-1AE2-4C8D-A35E-D13CB47795DA}" type="parTrans" cxnId="{3BF4066D-E223-4418-8441-F792519B6875}">
      <dgm:prSet/>
      <dgm:spPr/>
      <dgm:t>
        <a:bodyPr/>
        <a:lstStyle/>
        <a:p>
          <a:endParaRPr lang="en-US"/>
        </a:p>
      </dgm:t>
    </dgm:pt>
    <dgm:pt modelId="{5454F10C-1908-4F97-ABD3-50B4E059F89A}" type="sibTrans" cxnId="{3BF4066D-E223-4418-8441-F792519B6875}">
      <dgm:prSet>
        <dgm:style>
          <a:lnRef idx="3">
            <a:schemeClr val="accent6"/>
          </a:lnRef>
          <a:fillRef idx="0">
            <a:schemeClr val="accent6"/>
          </a:fillRef>
          <a:effectRef idx="2">
            <a:schemeClr val="accent6"/>
          </a:effectRef>
          <a:fontRef idx="minor">
            <a:schemeClr val="tx1"/>
          </a:fontRef>
        </dgm:style>
      </dgm:prSet>
      <dgm:spPr>
        <a:ln w="76200">
          <a:solidFill>
            <a:srgbClr val="BE4B0F"/>
          </a:solidFill>
        </a:ln>
      </dgm:spPr>
      <dgm:t>
        <a:bodyPr/>
        <a:lstStyle/>
        <a:p>
          <a:endParaRPr lang="en-US"/>
        </a:p>
      </dgm:t>
    </dgm:pt>
    <dgm:pt modelId="{87F53BC5-FD61-4902-B758-2B0F09CFFB4C}" type="pres">
      <dgm:prSet presAssocID="{6F992E24-F676-4098-A554-09F0A67595EA}" presName="cycle" presStyleCnt="0">
        <dgm:presLayoutVars>
          <dgm:dir/>
          <dgm:resizeHandles val="exact"/>
        </dgm:presLayoutVars>
      </dgm:prSet>
      <dgm:spPr/>
      <dgm:t>
        <a:bodyPr/>
        <a:lstStyle/>
        <a:p>
          <a:endParaRPr lang="en-US"/>
        </a:p>
      </dgm:t>
    </dgm:pt>
    <dgm:pt modelId="{B555A17A-168A-4493-BE04-DEA4702319A0}" type="pres">
      <dgm:prSet presAssocID="{CDFB450B-68BA-448B-9FDA-6683B442AFF2}" presName="node" presStyleLbl="node1" presStyleIdx="0" presStyleCnt="4" custScaleX="120076" custScaleY="106223">
        <dgm:presLayoutVars>
          <dgm:bulletEnabled val="1"/>
        </dgm:presLayoutVars>
      </dgm:prSet>
      <dgm:spPr/>
      <dgm:t>
        <a:bodyPr/>
        <a:lstStyle/>
        <a:p>
          <a:endParaRPr lang="en-US"/>
        </a:p>
      </dgm:t>
    </dgm:pt>
    <dgm:pt modelId="{C191B969-2428-4FEC-938F-B3C38CEE6E90}" type="pres">
      <dgm:prSet presAssocID="{CDFB450B-68BA-448B-9FDA-6683B442AFF2}" presName="spNode" presStyleCnt="0"/>
      <dgm:spPr/>
    </dgm:pt>
    <dgm:pt modelId="{6FCC3189-F1F1-4994-A726-9152460C9130}" type="pres">
      <dgm:prSet presAssocID="{8219D684-5405-4D23-92D8-E9DC3655DACE}" presName="sibTrans" presStyleLbl="sibTrans1D1" presStyleIdx="0" presStyleCnt="4"/>
      <dgm:spPr/>
      <dgm:t>
        <a:bodyPr/>
        <a:lstStyle/>
        <a:p>
          <a:endParaRPr lang="en-US"/>
        </a:p>
      </dgm:t>
    </dgm:pt>
    <dgm:pt modelId="{48D81838-1053-47EC-9867-408C0223EF76}" type="pres">
      <dgm:prSet presAssocID="{FA6C9AA1-3844-4CB3-8A51-B38DF8653F32}" presName="node" presStyleLbl="node1" presStyleIdx="1" presStyleCnt="4" custScaleX="116513" custScaleY="110087" custRadScaleRad="135354" custRadScaleInc="-138">
        <dgm:presLayoutVars>
          <dgm:bulletEnabled val="1"/>
        </dgm:presLayoutVars>
      </dgm:prSet>
      <dgm:spPr/>
      <dgm:t>
        <a:bodyPr/>
        <a:lstStyle/>
        <a:p>
          <a:endParaRPr lang="en-US"/>
        </a:p>
      </dgm:t>
    </dgm:pt>
    <dgm:pt modelId="{30DD70FF-C2D8-49DB-B215-18511C5EB311}" type="pres">
      <dgm:prSet presAssocID="{FA6C9AA1-3844-4CB3-8A51-B38DF8653F32}" presName="spNode" presStyleCnt="0"/>
      <dgm:spPr/>
    </dgm:pt>
    <dgm:pt modelId="{237241EF-9E8C-401D-8C87-1A7D80EB087E}" type="pres">
      <dgm:prSet presAssocID="{5454F10C-1908-4F97-ABD3-50B4E059F89A}" presName="sibTrans" presStyleLbl="sibTrans1D1" presStyleIdx="1" presStyleCnt="4"/>
      <dgm:spPr/>
      <dgm:t>
        <a:bodyPr/>
        <a:lstStyle/>
        <a:p>
          <a:endParaRPr lang="en-US"/>
        </a:p>
      </dgm:t>
    </dgm:pt>
    <dgm:pt modelId="{00C81EA8-EF00-446B-B15E-12D06701F3F7}" type="pres">
      <dgm:prSet presAssocID="{3E402610-86B0-4E88-B4F3-96C30EE1577C}" presName="node" presStyleLbl="node1" presStyleIdx="2" presStyleCnt="4" custScaleX="118020" custScaleY="117790">
        <dgm:presLayoutVars>
          <dgm:bulletEnabled val="1"/>
        </dgm:presLayoutVars>
      </dgm:prSet>
      <dgm:spPr/>
      <dgm:t>
        <a:bodyPr/>
        <a:lstStyle/>
        <a:p>
          <a:endParaRPr lang="en-US"/>
        </a:p>
      </dgm:t>
    </dgm:pt>
    <dgm:pt modelId="{32FDA013-31C2-4E3A-BF09-01185281121C}" type="pres">
      <dgm:prSet presAssocID="{3E402610-86B0-4E88-B4F3-96C30EE1577C}" presName="spNode" presStyleCnt="0"/>
      <dgm:spPr/>
    </dgm:pt>
    <dgm:pt modelId="{1D3BA69C-7DC9-44F2-88D6-A476027CA2DD}" type="pres">
      <dgm:prSet presAssocID="{16F75A34-22AA-426B-98E7-37270FDA7215}" presName="sibTrans" presStyleLbl="sibTrans1D1" presStyleIdx="2" presStyleCnt="4"/>
      <dgm:spPr/>
      <dgm:t>
        <a:bodyPr/>
        <a:lstStyle/>
        <a:p>
          <a:endParaRPr lang="en-US"/>
        </a:p>
      </dgm:t>
    </dgm:pt>
    <dgm:pt modelId="{559D06DB-5077-4269-BCE2-7A773593EEA6}" type="pres">
      <dgm:prSet presAssocID="{B6E88B06-C645-42D4-8CA2-BB963BCE3919}" presName="node" presStyleLbl="node1" presStyleIdx="3" presStyleCnt="4" custScaleX="114255" custScaleY="106255" custRadScaleRad="137510" custRadScaleInc="-51">
        <dgm:presLayoutVars>
          <dgm:bulletEnabled val="1"/>
        </dgm:presLayoutVars>
      </dgm:prSet>
      <dgm:spPr/>
      <dgm:t>
        <a:bodyPr/>
        <a:lstStyle/>
        <a:p>
          <a:endParaRPr lang="en-US"/>
        </a:p>
      </dgm:t>
    </dgm:pt>
    <dgm:pt modelId="{B64FFD6E-4B2E-4017-B814-E5A9100B04B7}" type="pres">
      <dgm:prSet presAssocID="{B6E88B06-C645-42D4-8CA2-BB963BCE3919}" presName="spNode" presStyleCnt="0"/>
      <dgm:spPr/>
    </dgm:pt>
    <dgm:pt modelId="{D8960725-7334-4630-AE66-A9C1B5D6A783}" type="pres">
      <dgm:prSet presAssocID="{81997551-9C02-4051-B81D-BF192F91371D}" presName="sibTrans" presStyleLbl="sibTrans1D1" presStyleIdx="3" presStyleCnt="4"/>
      <dgm:spPr/>
      <dgm:t>
        <a:bodyPr/>
        <a:lstStyle/>
        <a:p>
          <a:endParaRPr lang="en-US"/>
        </a:p>
      </dgm:t>
    </dgm:pt>
  </dgm:ptLst>
  <dgm:cxnLst>
    <dgm:cxn modelId="{EB96E4CC-A51A-4395-8DC9-4360A3E691FA}" type="presOf" srcId="{3E402610-86B0-4E88-B4F3-96C30EE1577C}" destId="{00C81EA8-EF00-446B-B15E-12D06701F3F7}" srcOrd="0" destOrd="0" presId="urn:microsoft.com/office/officeart/2005/8/layout/cycle6"/>
    <dgm:cxn modelId="{6526C4B9-2E57-4086-98EC-9C7183857CAA}" type="presOf" srcId="{8219D684-5405-4D23-92D8-E9DC3655DACE}" destId="{6FCC3189-F1F1-4994-A726-9152460C9130}" srcOrd="0" destOrd="0" presId="urn:microsoft.com/office/officeart/2005/8/layout/cycle6"/>
    <dgm:cxn modelId="{83A06870-283E-4EE1-935C-F764831BEADD}" srcId="{6F992E24-F676-4098-A554-09F0A67595EA}" destId="{B6E88B06-C645-42D4-8CA2-BB963BCE3919}" srcOrd="3" destOrd="0" parTransId="{A806301E-729B-4D9E-A455-FE57A1318021}" sibTransId="{81997551-9C02-4051-B81D-BF192F91371D}"/>
    <dgm:cxn modelId="{293B33BF-4ECF-40E8-9C8D-04CB57015525}" type="presOf" srcId="{5454F10C-1908-4F97-ABD3-50B4E059F89A}" destId="{237241EF-9E8C-401D-8C87-1A7D80EB087E}" srcOrd="0" destOrd="0" presId="urn:microsoft.com/office/officeart/2005/8/layout/cycle6"/>
    <dgm:cxn modelId="{53839990-8934-48BE-90E8-44DB9C25A7A6}" type="presOf" srcId="{6F992E24-F676-4098-A554-09F0A67595EA}" destId="{87F53BC5-FD61-4902-B758-2B0F09CFFB4C}" srcOrd="0" destOrd="0" presId="urn:microsoft.com/office/officeart/2005/8/layout/cycle6"/>
    <dgm:cxn modelId="{3385D02E-2BEF-4445-BD89-71028DD35B63}" type="presOf" srcId="{FA6C9AA1-3844-4CB3-8A51-B38DF8653F32}" destId="{48D81838-1053-47EC-9867-408C0223EF76}" srcOrd="0" destOrd="0" presId="urn:microsoft.com/office/officeart/2005/8/layout/cycle6"/>
    <dgm:cxn modelId="{0C652DFA-676C-42AB-BD90-5FC4DF3F9C12}" type="presOf" srcId="{B6E88B06-C645-42D4-8CA2-BB963BCE3919}" destId="{559D06DB-5077-4269-BCE2-7A773593EEA6}" srcOrd="0" destOrd="0" presId="urn:microsoft.com/office/officeart/2005/8/layout/cycle6"/>
    <dgm:cxn modelId="{3BF4066D-E223-4418-8441-F792519B6875}" srcId="{6F992E24-F676-4098-A554-09F0A67595EA}" destId="{FA6C9AA1-3844-4CB3-8A51-B38DF8653F32}" srcOrd="1" destOrd="0" parTransId="{B6969269-1AE2-4C8D-A35E-D13CB47795DA}" sibTransId="{5454F10C-1908-4F97-ABD3-50B4E059F89A}"/>
    <dgm:cxn modelId="{BC67497B-3355-424C-B432-58B4F3C98D20}" srcId="{6F992E24-F676-4098-A554-09F0A67595EA}" destId="{CDFB450B-68BA-448B-9FDA-6683B442AFF2}" srcOrd="0" destOrd="0" parTransId="{D7FE7E8D-E8B7-4279-B21E-5AC6AD70A6DD}" sibTransId="{8219D684-5405-4D23-92D8-E9DC3655DACE}"/>
    <dgm:cxn modelId="{C09064BE-0BA9-4C63-B116-F5701E31F116}" type="presOf" srcId="{81997551-9C02-4051-B81D-BF192F91371D}" destId="{D8960725-7334-4630-AE66-A9C1B5D6A783}" srcOrd="0" destOrd="0" presId="urn:microsoft.com/office/officeart/2005/8/layout/cycle6"/>
    <dgm:cxn modelId="{F7865637-D93E-438A-8FC7-2C9E277343F5}" type="presOf" srcId="{CDFB450B-68BA-448B-9FDA-6683B442AFF2}" destId="{B555A17A-168A-4493-BE04-DEA4702319A0}" srcOrd="0" destOrd="0" presId="urn:microsoft.com/office/officeart/2005/8/layout/cycle6"/>
    <dgm:cxn modelId="{FF9E6C43-6459-4336-A450-2E35E2923BED}" type="presOf" srcId="{16F75A34-22AA-426B-98E7-37270FDA7215}" destId="{1D3BA69C-7DC9-44F2-88D6-A476027CA2DD}" srcOrd="0" destOrd="0" presId="urn:microsoft.com/office/officeart/2005/8/layout/cycle6"/>
    <dgm:cxn modelId="{F487DE85-2436-47F8-952A-8CEECA94C4B5}" srcId="{6F992E24-F676-4098-A554-09F0A67595EA}" destId="{3E402610-86B0-4E88-B4F3-96C30EE1577C}" srcOrd="2" destOrd="0" parTransId="{EB91606D-5300-4946-8B7C-7F2C37B57638}" sibTransId="{16F75A34-22AA-426B-98E7-37270FDA7215}"/>
    <dgm:cxn modelId="{9F6C9656-4F44-4DB1-B87B-BD8F64F0A3AA}" type="presParOf" srcId="{87F53BC5-FD61-4902-B758-2B0F09CFFB4C}" destId="{B555A17A-168A-4493-BE04-DEA4702319A0}" srcOrd="0" destOrd="0" presId="urn:microsoft.com/office/officeart/2005/8/layout/cycle6"/>
    <dgm:cxn modelId="{9DFDF34F-54A4-4529-96FC-4A9A95C1AB3A}" type="presParOf" srcId="{87F53BC5-FD61-4902-B758-2B0F09CFFB4C}" destId="{C191B969-2428-4FEC-938F-B3C38CEE6E90}" srcOrd="1" destOrd="0" presId="urn:microsoft.com/office/officeart/2005/8/layout/cycle6"/>
    <dgm:cxn modelId="{3F0B39E2-4A18-425D-A386-BAD3DE5D5E3E}" type="presParOf" srcId="{87F53BC5-FD61-4902-B758-2B0F09CFFB4C}" destId="{6FCC3189-F1F1-4994-A726-9152460C9130}" srcOrd="2" destOrd="0" presId="urn:microsoft.com/office/officeart/2005/8/layout/cycle6"/>
    <dgm:cxn modelId="{8A3A04B9-A99C-43AC-BA4F-89687976937E}" type="presParOf" srcId="{87F53BC5-FD61-4902-B758-2B0F09CFFB4C}" destId="{48D81838-1053-47EC-9867-408C0223EF76}" srcOrd="3" destOrd="0" presId="urn:microsoft.com/office/officeart/2005/8/layout/cycle6"/>
    <dgm:cxn modelId="{579FDFA3-95E6-41DE-A12C-115CDCDD7D5E}" type="presParOf" srcId="{87F53BC5-FD61-4902-B758-2B0F09CFFB4C}" destId="{30DD70FF-C2D8-49DB-B215-18511C5EB311}" srcOrd="4" destOrd="0" presId="urn:microsoft.com/office/officeart/2005/8/layout/cycle6"/>
    <dgm:cxn modelId="{ACB1624C-2522-4129-8C9D-A51C89A51981}" type="presParOf" srcId="{87F53BC5-FD61-4902-B758-2B0F09CFFB4C}" destId="{237241EF-9E8C-401D-8C87-1A7D80EB087E}" srcOrd="5" destOrd="0" presId="urn:microsoft.com/office/officeart/2005/8/layout/cycle6"/>
    <dgm:cxn modelId="{803B8997-95CB-40CD-AAA9-16A4679B5A15}" type="presParOf" srcId="{87F53BC5-FD61-4902-B758-2B0F09CFFB4C}" destId="{00C81EA8-EF00-446B-B15E-12D06701F3F7}" srcOrd="6" destOrd="0" presId="urn:microsoft.com/office/officeart/2005/8/layout/cycle6"/>
    <dgm:cxn modelId="{225AD437-E511-466A-BE2D-C875B104BF49}" type="presParOf" srcId="{87F53BC5-FD61-4902-B758-2B0F09CFFB4C}" destId="{32FDA013-31C2-4E3A-BF09-01185281121C}" srcOrd="7" destOrd="0" presId="urn:microsoft.com/office/officeart/2005/8/layout/cycle6"/>
    <dgm:cxn modelId="{FC76ACF8-0836-4C82-86CC-B2407CB24322}" type="presParOf" srcId="{87F53BC5-FD61-4902-B758-2B0F09CFFB4C}" destId="{1D3BA69C-7DC9-44F2-88D6-A476027CA2DD}" srcOrd="8" destOrd="0" presId="urn:microsoft.com/office/officeart/2005/8/layout/cycle6"/>
    <dgm:cxn modelId="{4FCCF766-5EA9-4BBF-8049-AF8890706E1A}" type="presParOf" srcId="{87F53BC5-FD61-4902-B758-2B0F09CFFB4C}" destId="{559D06DB-5077-4269-BCE2-7A773593EEA6}" srcOrd="9" destOrd="0" presId="urn:microsoft.com/office/officeart/2005/8/layout/cycle6"/>
    <dgm:cxn modelId="{10492877-8C67-490B-B0B7-9D1CBE244B2E}" type="presParOf" srcId="{87F53BC5-FD61-4902-B758-2B0F09CFFB4C}" destId="{B64FFD6E-4B2E-4017-B814-E5A9100B04B7}" srcOrd="10" destOrd="0" presId="urn:microsoft.com/office/officeart/2005/8/layout/cycle6"/>
    <dgm:cxn modelId="{7BAABD8F-1949-432A-8C9B-679B2F28CDBC}" type="presParOf" srcId="{87F53BC5-FD61-4902-B758-2B0F09CFFB4C}" destId="{D8960725-7334-4630-AE66-A9C1B5D6A783}"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C4C19-5DDB-4FB3-AF3A-AA89566D08E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50E90334-AA53-4F2E-8D82-59C85D0373CD}">
      <dgm:prSet phldrT="[Text]"/>
      <dgm:spPr>
        <a:solidFill>
          <a:srgbClr val="FFFF00">
            <a:alpha val="50000"/>
          </a:srgbClr>
        </a:solidFill>
      </dgm:spPr>
      <dgm:t>
        <a:bodyPr/>
        <a:lstStyle/>
        <a:p>
          <a:r>
            <a:rPr lang="en-US" b="1" dirty="0" smtClean="0">
              <a:solidFill>
                <a:srgbClr val="000000"/>
              </a:solidFill>
            </a:rPr>
            <a:t>Final Image</a:t>
          </a:r>
          <a:endParaRPr lang="en-US" b="1" dirty="0">
            <a:solidFill>
              <a:srgbClr val="000000"/>
            </a:solidFill>
          </a:endParaRPr>
        </a:p>
      </dgm:t>
    </dgm:pt>
    <dgm:pt modelId="{9D884B97-8969-4699-8AFC-24683AF18237}" type="parTrans" cxnId="{15ED15BB-E4BF-48DE-89FE-09D8AD3FD48C}">
      <dgm:prSet/>
      <dgm:spPr/>
      <dgm:t>
        <a:bodyPr/>
        <a:lstStyle/>
        <a:p>
          <a:endParaRPr lang="en-US"/>
        </a:p>
      </dgm:t>
    </dgm:pt>
    <dgm:pt modelId="{F4EE9581-354C-4B21-80B6-A9B4D27F0E65}" type="sibTrans" cxnId="{15ED15BB-E4BF-48DE-89FE-09D8AD3FD48C}">
      <dgm:prSet/>
      <dgm:spPr/>
      <dgm:t>
        <a:bodyPr/>
        <a:lstStyle/>
        <a:p>
          <a:endParaRPr lang="en-US"/>
        </a:p>
      </dgm:t>
    </dgm:pt>
    <dgm:pt modelId="{E53D9FC6-37DC-4F82-9999-889FDD83A599}">
      <dgm:prSet phldrT="[Text]"/>
      <dgm:spPr>
        <a:solidFill>
          <a:srgbClr val="FF3300">
            <a:alpha val="49804"/>
          </a:srgbClr>
        </a:solidFill>
      </dgm:spPr>
      <dgm:t>
        <a:bodyPr/>
        <a:lstStyle/>
        <a:p>
          <a:r>
            <a:rPr lang="en-US" b="1" dirty="0" err="1" smtClean="0">
              <a:solidFill>
                <a:srgbClr val="000000"/>
              </a:solidFill>
            </a:rPr>
            <a:t>Landcover</a:t>
          </a:r>
          <a:endParaRPr lang="en-US" b="1" dirty="0">
            <a:solidFill>
              <a:srgbClr val="000000"/>
            </a:solidFill>
          </a:endParaRPr>
        </a:p>
      </dgm:t>
    </dgm:pt>
    <dgm:pt modelId="{F66F9263-4961-411E-975F-42FEBFB97F79}" type="parTrans" cxnId="{2EE07956-5AA5-4DE8-A7BD-C86F4317D556}">
      <dgm:prSet/>
      <dgm:spPr/>
      <dgm:t>
        <a:bodyPr/>
        <a:lstStyle/>
        <a:p>
          <a:endParaRPr lang="en-US"/>
        </a:p>
      </dgm:t>
    </dgm:pt>
    <dgm:pt modelId="{C02860B0-D2E6-488D-A4E2-F6AA8B666802}" type="sibTrans" cxnId="{2EE07956-5AA5-4DE8-A7BD-C86F4317D556}">
      <dgm:prSet/>
      <dgm:spPr/>
      <dgm:t>
        <a:bodyPr/>
        <a:lstStyle/>
        <a:p>
          <a:endParaRPr lang="en-US"/>
        </a:p>
      </dgm:t>
    </dgm:pt>
    <dgm:pt modelId="{000C0713-95B4-4CCC-8FF0-560066E0ED8F}">
      <dgm:prSet phldrT="[Text]"/>
      <dgm:spPr>
        <a:solidFill>
          <a:srgbClr val="C00000">
            <a:alpha val="50000"/>
          </a:srgbClr>
        </a:solidFill>
      </dgm:spPr>
      <dgm:t>
        <a:bodyPr/>
        <a:lstStyle/>
        <a:p>
          <a:r>
            <a:rPr lang="en-US" b="1" dirty="0" smtClean="0">
              <a:solidFill>
                <a:srgbClr val="000000"/>
              </a:solidFill>
            </a:rPr>
            <a:t>MODIS  Phenology</a:t>
          </a:r>
          <a:endParaRPr lang="en-US" b="1" dirty="0">
            <a:solidFill>
              <a:srgbClr val="000000"/>
            </a:solidFill>
          </a:endParaRPr>
        </a:p>
      </dgm:t>
    </dgm:pt>
    <dgm:pt modelId="{E7CEEF79-2356-4A30-9D2C-26FC03A65000}" type="parTrans" cxnId="{40B8A08C-9C29-4AD3-B0B5-935CE07230EC}">
      <dgm:prSet/>
      <dgm:spPr/>
      <dgm:t>
        <a:bodyPr/>
        <a:lstStyle/>
        <a:p>
          <a:endParaRPr lang="en-US"/>
        </a:p>
      </dgm:t>
    </dgm:pt>
    <dgm:pt modelId="{3A9D2A75-FC98-4FDF-8367-7563EB4B0B7F}" type="sibTrans" cxnId="{40B8A08C-9C29-4AD3-B0B5-935CE07230EC}">
      <dgm:prSet/>
      <dgm:spPr/>
      <dgm:t>
        <a:bodyPr/>
        <a:lstStyle/>
        <a:p>
          <a:endParaRPr lang="en-US"/>
        </a:p>
      </dgm:t>
    </dgm:pt>
    <dgm:pt modelId="{4C5C62FC-7F2E-4EA8-8A81-5E68B16D6E27}">
      <dgm:prSet phldrT="[Text]"/>
      <dgm:spPr>
        <a:solidFill>
          <a:srgbClr val="0070C0">
            <a:alpha val="50000"/>
          </a:srgbClr>
        </a:solidFill>
      </dgm:spPr>
      <dgm:t>
        <a:bodyPr/>
        <a:lstStyle/>
        <a:p>
          <a:r>
            <a:rPr lang="en-US" b="1" dirty="0" smtClean="0">
              <a:solidFill>
                <a:srgbClr val="000000"/>
              </a:solidFill>
            </a:rPr>
            <a:t>Precipitation </a:t>
          </a:r>
          <a:endParaRPr lang="en-US" b="1" dirty="0">
            <a:solidFill>
              <a:srgbClr val="000000"/>
            </a:solidFill>
          </a:endParaRPr>
        </a:p>
      </dgm:t>
    </dgm:pt>
    <dgm:pt modelId="{66A3BCB4-933B-4F67-AD93-7238F7373CEF}" type="parTrans" cxnId="{8FDB9DB3-31E6-49AB-934A-0DB49D9E03C0}">
      <dgm:prSet/>
      <dgm:spPr/>
      <dgm:t>
        <a:bodyPr/>
        <a:lstStyle/>
        <a:p>
          <a:endParaRPr lang="en-US"/>
        </a:p>
      </dgm:t>
    </dgm:pt>
    <dgm:pt modelId="{339BFDB4-19E8-4AD3-ABAD-62068110B348}" type="sibTrans" cxnId="{8FDB9DB3-31E6-49AB-934A-0DB49D9E03C0}">
      <dgm:prSet/>
      <dgm:spPr/>
      <dgm:t>
        <a:bodyPr/>
        <a:lstStyle/>
        <a:p>
          <a:endParaRPr lang="en-US"/>
        </a:p>
      </dgm:t>
    </dgm:pt>
    <dgm:pt modelId="{CD24411D-80A0-4DBD-A633-C30CCAD5B735}">
      <dgm:prSet phldrT="[Text]"/>
      <dgm:spPr>
        <a:solidFill>
          <a:srgbClr val="92D050">
            <a:alpha val="50000"/>
          </a:srgbClr>
        </a:solidFill>
      </dgm:spPr>
      <dgm:t>
        <a:bodyPr/>
        <a:lstStyle/>
        <a:p>
          <a:r>
            <a:rPr lang="en-US" b="1" dirty="0" smtClean="0">
              <a:solidFill>
                <a:srgbClr val="000000"/>
              </a:solidFill>
            </a:rPr>
            <a:t>Percent Canopy Cover</a:t>
          </a:r>
          <a:endParaRPr lang="en-US" b="1" dirty="0">
            <a:solidFill>
              <a:srgbClr val="000000"/>
            </a:solidFill>
          </a:endParaRPr>
        </a:p>
      </dgm:t>
    </dgm:pt>
    <dgm:pt modelId="{46ECF364-4295-4B4F-8716-EFB712CDC261}" type="parTrans" cxnId="{FAA209C4-C380-43A0-81B4-EF520DA7AE79}">
      <dgm:prSet/>
      <dgm:spPr/>
      <dgm:t>
        <a:bodyPr/>
        <a:lstStyle/>
        <a:p>
          <a:endParaRPr lang="en-US"/>
        </a:p>
      </dgm:t>
    </dgm:pt>
    <dgm:pt modelId="{EA4AE93C-FD17-41E5-8736-AD69144C223B}" type="sibTrans" cxnId="{FAA209C4-C380-43A0-81B4-EF520DA7AE79}">
      <dgm:prSet/>
      <dgm:spPr/>
      <dgm:t>
        <a:bodyPr/>
        <a:lstStyle/>
        <a:p>
          <a:endParaRPr lang="en-US"/>
        </a:p>
      </dgm:t>
    </dgm:pt>
    <dgm:pt modelId="{968F9BB6-C06F-4529-872C-287376B0371F}" type="pres">
      <dgm:prSet presAssocID="{3F4C4C19-5DDB-4FB3-AF3A-AA89566D08E2}" presName="composite" presStyleCnt="0">
        <dgm:presLayoutVars>
          <dgm:chMax val="1"/>
          <dgm:dir/>
          <dgm:resizeHandles val="exact"/>
        </dgm:presLayoutVars>
      </dgm:prSet>
      <dgm:spPr/>
      <dgm:t>
        <a:bodyPr/>
        <a:lstStyle/>
        <a:p>
          <a:endParaRPr lang="en-US"/>
        </a:p>
      </dgm:t>
    </dgm:pt>
    <dgm:pt modelId="{04B14004-8F15-4B9D-AB03-118D6AECB193}" type="pres">
      <dgm:prSet presAssocID="{3F4C4C19-5DDB-4FB3-AF3A-AA89566D08E2}" presName="radial" presStyleCnt="0">
        <dgm:presLayoutVars>
          <dgm:animLvl val="ctr"/>
        </dgm:presLayoutVars>
      </dgm:prSet>
      <dgm:spPr/>
    </dgm:pt>
    <dgm:pt modelId="{6217A53D-DA18-402C-AA23-4B73EC6D945E}" type="pres">
      <dgm:prSet presAssocID="{50E90334-AA53-4F2E-8D82-59C85D0373CD}" presName="centerShape" presStyleLbl="vennNode1" presStyleIdx="0" presStyleCnt="5"/>
      <dgm:spPr/>
      <dgm:t>
        <a:bodyPr/>
        <a:lstStyle/>
        <a:p>
          <a:endParaRPr lang="en-US"/>
        </a:p>
      </dgm:t>
    </dgm:pt>
    <dgm:pt modelId="{98C5F1E0-963C-428D-AF08-10A6CD7F06A8}" type="pres">
      <dgm:prSet presAssocID="{E53D9FC6-37DC-4F82-9999-889FDD83A599}" presName="node" presStyleLbl="vennNode1" presStyleIdx="1" presStyleCnt="5">
        <dgm:presLayoutVars>
          <dgm:bulletEnabled val="1"/>
        </dgm:presLayoutVars>
      </dgm:prSet>
      <dgm:spPr/>
      <dgm:t>
        <a:bodyPr/>
        <a:lstStyle/>
        <a:p>
          <a:endParaRPr lang="en-US"/>
        </a:p>
      </dgm:t>
    </dgm:pt>
    <dgm:pt modelId="{58F75CEE-3AD6-4347-9DF6-0D9B24873330}" type="pres">
      <dgm:prSet presAssocID="{000C0713-95B4-4CCC-8FF0-560066E0ED8F}" presName="node" presStyleLbl="vennNode1" presStyleIdx="2" presStyleCnt="5">
        <dgm:presLayoutVars>
          <dgm:bulletEnabled val="1"/>
        </dgm:presLayoutVars>
      </dgm:prSet>
      <dgm:spPr/>
      <dgm:t>
        <a:bodyPr/>
        <a:lstStyle/>
        <a:p>
          <a:endParaRPr lang="en-US"/>
        </a:p>
      </dgm:t>
    </dgm:pt>
    <dgm:pt modelId="{5A0C93B9-6006-4AA0-BAE1-7EBCC788BCD8}" type="pres">
      <dgm:prSet presAssocID="{4C5C62FC-7F2E-4EA8-8A81-5E68B16D6E27}" presName="node" presStyleLbl="vennNode1" presStyleIdx="3" presStyleCnt="5">
        <dgm:presLayoutVars>
          <dgm:bulletEnabled val="1"/>
        </dgm:presLayoutVars>
      </dgm:prSet>
      <dgm:spPr/>
      <dgm:t>
        <a:bodyPr/>
        <a:lstStyle/>
        <a:p>
          <a:endParaRPr lang="en-US"/>
        </a:p>
      </dgm:t>
    </dgm:pt>
    <dgm:pt modelId="{DE84F5F3-D95F-4B79-8736-4A4EB0783458}" type="pres">
      <dgm:prSet presAssocID="{CD24411D-80A0-4DBD-A633-C30CCAD5B735}" presName="node" presStyleLbl="vennNode1" presStyleIdx="4" presStyleCnt="5">
        <dgm:presLayoutVars>
          <dgm:bulletEnabled val="1"/>
        </dgm:presLayoutVars>
      </dgm:prSet>
      <dgm:spPr/>
      <dgm:t>
        <a:bodyPr/>
        <a:lstStyle/>
        <a:p>
          <a:endParaRPr lang="en-US"/>
        </a:p>
      </dgm:t>
    </dgm:pt>
  </dgm:ptLst>
  <dgm:cxnLst>
    <dgm:cxn modelId="{40B8A08C-9C29-4AD3-B0B5-935CE07230EC}" srcId="{50E90334-AA53-4F2E-8D82-59C85D0373CD}" destId="{000C0713-95B4-4CCC-8FF0-560066E0ED8F}" srcOrd="1" destOrd="0" parTransId="{E7CEEF79-2356-4A30-9D2C-26FC03A65000}" sibTransId="{3A9D2A75-FC98-4FDF-8367-7563EB4B0B7F}"/>
    <dgm:cxn modelId="{1B3E2302-1FF6-4D8A-9161-85228D433F42}" type="presOf" srcId="{4C5C62FC-7F2E-4EA8-8A81-5E68B16D6E27}" destId="{5A0C93B9-6006-4AA0-BAE1-7EBCC788BCD8}" srcOrd="0" destOrd="0" presId="urn:microsoft.com/office/officeart/2005/8/layout/radial3"/>
    <dgm:cxn modelId="{34E82BC4-7193-459F-93F7-7A489256273E}" type="presOf" srcId="{3F4C4C19-5DDB-4FB3-AF3A-AA89566D08E2}" destId="{968F9BB6-C06F-4529-872C-287376B0371F}" srcOrd="0" destOrd="0" presId="urn:microsoft.com/office/officeart/2005/8/layout/radial3"/>
    <dgm:cxn modelId="{436AAC43-D117-484F-B74C-5840251A5EDF}" type="presOf" srcId="{000C0713-95B4-4CCC-8FF0-560066E0ED8F}" destId="{58F75CEE-3AD6-4347-9DF6-0D9B24873330}" srcOrd="0" destOrd="0" presId="urn:microsoft.com/office/officeart/2005/8/layout/radial3"/>
    <dgm:cxn modelId="{FAA209C4-C380-43A0-81B4-EF520DA7AE79}" srcId="{50E90334-AA53-4F2E-8D82-59C85D0373CD}" destId="{CD24411D-80A0-4DBD-A633-C30CCAD5B735}" srcOrd="3" destOrd="0" parTransId="{46ECF364-4295-4B4F-8716-EFB712CDC261}" sibTransId="{EA4AE93C-FD17-41E5-8736-AD69144C223B}"/>
    <dgm:cxn modelId="{8FDB9DB3-31E6-49AB-934A-0DB49D9E03C0}" srcId="{50E90334-AA53-4F2E-8D82-59C85D0373CD}" destId="{4C5C62FC-7F2E-4EA8-8A81-5E68B16D6E27}" srcOrd="2" destOrd="0" parTransId="{66A3BCB4-933B-4F67-AD93-7238F7373CEF}" sibTransId="{339BFDB4-19E8-4AD3-ABAD-62068110B348}"/>
    <dgm:cxn modelId="{15ED15BB-E4BF-48DE-89FE-09D8AD3FD48C}" srcId="{3F4C4C19-5DDB-4FB3-AF3A-AA89566D08E2}" destId="{50E90334-AA53-4F2E-8D82-59C85D0373CD}" srcOrd="0" destOrd="0" parTransId="{9D884B97-8969-4699-8AFC-24683AF18237}" sibTransId="{F4EE9581-354C-4B21-80B6-A9B4D27F0E65}"/>
    <dgm:cxn modelId="{9BEF8F64-B6D1-45C8-AB8B-56ADBD0FC724}" type="presOf" srcId="{CD24411D-80A0-4DBD-A633-C30CCAD5B735}" destId="{DE84F5F3-D95F-4B79-8736-4A4EB0783458}" srcOrd="0" destOrd="0" presId="urn:microsoft.com/office/officeart/2005/8/layout/radial3"/>
    <dgm:cxn modelId="{A869B5FA-C4AC-44D0-B16C-F9B05A10F22D}" type="presOf" srcId="{50E90334-AA53-4F2E-8D82-59C85D0373CD}" destId="{6217A53D-DA18-402C-AA23-4B73EC6D945E}" srcOrd="0" destOrd="0" presId="urn:microsoft.com/office/officeart/2005/8/layout/radial3"/>
    <dgm:cxn modelId="{29460830-DBA3-4F1B-B648-BFB4606D39D4}" type="presOf" srcId="{E53D9FC6-37DC-4F82-9999-889FDD83A599}" destId="{98C5F1E0-963C-428D-AF08-10A6CD7F06A8}" srcOrd="0" destOrd="0" presId="urn:microsoft.com/office/officeart/2005/8/layout/radial3"/>
    <dgm:cxn modelId="{2EE07956-5AA5-4DE8-A7BD-C86F4317D556}" srcId="{50E90334-AA53-4F2E-8D82-59C85D0373CD}" destId="{E53D9FC6-37DC-4F82-9999-889FDD83A599}" srcOrd="0" destOrd="0" parTransId="{F66F9263-4961-411E-975F-42FEBFB97F79}" sibTransId="{C02860B0-D2E6-488D-A4E2-F6AA8B666802}"/>
    <dgm:cxn modelId="{2335C672-725B-4AB4-A101-797527B96CAF}" type="presParOf" srcId="{968F9BB6-C06F-4529-872C-287376B0371F}" destId="{04B14004-8F15-4B9D-AB03-118D6AECB193}" srcOrd="0" destOrd="0" presId="urn:microsoft.com/office/officeart/2005/8/layout/radial3"/>
    <dgm:cxn modelId="{4D50E18A-7E8A-48FD-9C06-E2059F2A155E}" type="presParOf" srcId="{04B14004-8F15-4B9D-AB03-118D6AECB193}" destId="{6217A53D-DA18-402C-AA23-4B73EC6D945E}" srcOrd="0" destOrd="0" presId="urn:microsoft.com/office/officeart/2005/8/layout/radial3"/>
    <dgm:cxn modelId="{ED0ACFD0-2BF0-4454-98A4-9403F618DC0D}" type="presParOf" srcId="{04B14004-8F15-4B9D-AB03-118D6AECB193}" destId="{98C5F1E0-963C-428D-AF08-10A6CD7F06A8}" srcOrd="1" destOrd="0" presId="urn:microsoft.com/office/officeart/2005/8/layout/radial3"/>
    <dgm:cxn modelId="{C94B617F-FB32-42B2-801D-4AD80D3F59DA}" type="presParOf" srcId="{04B14004-8F15-4B9D-AB03-118D6AECB193}" destId="{58F75CEE-3AD6-4347-9DF6-0D9B24873330}" srcOrd="2" destOrd="0" presId="urn:microsoft.com/office/officeart/2005/8/layout/radial3"/>
    <dgm:cxn modelId="{213B69B9-184B-4D30-83A9-3B2AAF678304}" type="presParOf" srcId="{04B14004-8F15-4B9D-AB03-118D6AECB193}" destId="{5A0C93B9-6006-4AA0-BAE1-7EBCC788BCD8}" srcOrd="3" destOrd="0" presId="urn:microsoft.com/office/officeart/2005/8/layout/radial3"/>
    <dgm:cxn modelId="{CEC26CBB-903F-425B-BA5C-6ECE68370616}" type="presParOf" srcId="{04B14004-8F15-4B9D-AB03-118D6AECB193}" destId="{DE84F5F3-D95F-4B79-8736-4A4EB0783458}"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5A17A-168A-4493-BE04-DEA4702319A0}">
      <dsp:nvSpPr>
        <dsp:cNvPr id="0" name=""/>
        <dsp:cNvSpPr/>
      </dsp:nvSpPr>
      <dsp:spPr>
        <a:xfrm>
          <a:off x="3525811" y="-75961"/>
          <a:ext cx="2392103" cy="1375484"/>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80% wildfires occur within 2 miles development areas</a:t>
          </a:r>
          <a:endParaRPr lang="en-US" sz="1600" kern="1200" dirty="0"/>
        </a:p>
      </dsp:txBody>
      <dsp:txXfrm>
        <a:off x="3592957" y="-8815"/>
        <a:ext cx="2257811" cy="1241192"/>
      </dsp:txXfrm>
    </dsp:sp>
    <dsp:sp modelId="{6FCC3189-F1F1-4994-A726-9152460C9130}">
      <dsp:nvSpPr>
        <dsp:cNvPr id="0" name=""/>
        <dsp:cNvSpPr/>
      </dsp:nvSpPr>
      <dsp:spPr>
        <a:xfrm>
          <a:off x="3535546" y="963663"/>
          <a:ext cx="4275034" cy="4275034"/>
        </a:xfrm>
        <a:custGeom>
          <a:avLst/>
          <a:gdLst/>
          <a:ahLst/>
          <a:cxnLst/>
          <a:rect l="0" t="0" r="0" b="0"/>
          <a:pathLst>
            <a:path>
              <a:moveTo>
                <a:pt x="2401468" y="16359"/>
              </a:moveTo>
              <a:arcTo wR="2137517" hR="2137517" stAng="16625597" swAng="3147225"/>
            </a:path>
          </a:pathLst>
        </a:custGeom>
        <a:noFill/>
        <a:ln w="76200" cap="flat" cmpd="sng" algn="ctr">
          <a:solidFill>
            <a:srgbClr val="FF6600"/>
          </a:solid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48D81838-1053-47EC-9867-408C0223EF76}">
      <dsp:nvSpPr>
        <dsp:cNvPr id="0" name=""/>
        <dsp:cNvSpPr/>
      </dsp:nvSpPr>
      <dsp:spPr>
        <a:xfrm>
          <a:off x="6454516" y="2034447"/>
          <a:ext cx="2321123" cy="1425519"/>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 2011, 31,453 wildfires burned 4 million acres and destroyed 2,947 homes</a:t>
          </a:r>
          <a:endParaRPr lang="en-US" sz="1600" kern="1200" dirty="0"/>
        </a:p>
      </dsp:txBody>
      <dsp:txXfrm>
        <a:off x="6524104" y="2104035"/>
        <a:ext cx="2181947" cy="1286343"/>
      </dsp:txXfrm>
    </dsp:sp>
    <dsp:sp modelId="{237241EF-9E8C-401D-8C87-1A7D80EB087E}">
      <dsp:nvSpPr>
        <dsp:cNvPr id="0" name=""/>
        <dsp:cNvSpPr/>
      </dsp:nvSpPr>
      <dsp:spPr>
        <a:xfrm>
          <a:off x="3527221" y="272186"/>
          <a:ext cx="4275034" cy="4275034"/>
        </a:xfrm>
        <a:custGeom>
          <a:avLst/>
          <a:gdLst/>
          <a:ahLst/>
          <a:cxnLst/>
          <a:rect l="0" t="0" r="0" b="0"/>
          <a:pathLst>
            <a:path>
              <a:moveTo>
                <a:pt x="3989551" y="3204733"/>
              </a:moveTo>
              <a:arcTo wR="2137517" hR="2137517" stAng="1797135" swAng="3196491"/>
            </a:path>
          </a:pathLst>
        </a:custGeom>
        <a:noFill/>
        <a:ln w="76200" cap="flat" cmpd="sng" algn="ctr">
          <a:solidFill>
            <a:srgbClr val="BE4B0F"/>
          </a:solid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00C81EA8-EF00-446B-B15E-12D06701F3F7}">
      <dsp:nvSpPr>
        <dsp:cNvPr id="0" name=""/>
        <dsp:cNvSpPr/>
      </dsp:nvSpPr>
      <dsp:spPr>
        <a:xfrm>
          <a:off x="3546290" y="4124181"/>
          <a:ext cx="2351145" cy="1525266"/>
        </a:xfrm>
        <a:prstGeom prst="roundRect">
          <a:avLst/>
        </a:prstGeom>
        <a:solidFill>
          <a:srgbClr val="BE4B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Six of the 10 largest documented wildfires in state history occurred in April 2011</a:t>
          </a:r>
          <a:endParaRPr lang="en-US" sz="1600" kern="1200" dirty="0"/>
        </a:p>
      </dsp:txBody>
      <dsp:txXfrm>
        <a:off x="3620747" y="4198638"/>
        <a:ext cx="2202231" cy="1376352"/>
      </dsp:txXfrm>
    </dsp:sp>
    <dsp:sp modelId="{1D3BA69C-7DC9-44F2-88D6-A476027CA2DD}">
      <dsp:nvSpPr>
        <dsp:cNvPr id="0" name=""/>
        <dsp:cNvSpPr/>
      </dsp:nvSpPr>
      <dsp:spPr>
        <a:xfrm>
          <a:off x="1598430" y="267913"/>
          <a:ext cx="4275034" cy="4275034"/>
        </a:xfrm>
        <a:custGeom>
          <a:avLst/>
          <a:gdLst/>
          <a:ahLst/>
          <a:cxnLst/>
          <a:rect l="0" t="0" r="0" b="0"/>
          <a:pathLst>
            <a:path>
              <a:moveTo>
                <a:pt x="1927870" y="4264728"/>
              </a:moveTo>
              <a:arcTo wR="2137517" hR="2137517" stAng="5737716" swAng="3296770"/>
            </a:path>
          </a:pathLst>
        </a:custGeom>
        <a:noFill/>
        <a:ln w="76200" cap="flat" cmpd="sng" algn="ctr">
          <a:solidFill>
            <a:srgbClr val="702305"/>
          </a:solid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559D06DB-5077-4269-BCE2-7A773593EEA6}">
      <dsp:nvSpPr>
        <dsp:cNvPr id="0" name=""/>
        <dsp:cNvSpPr/>
      </dsp:nvSpPr>
      <dsp:spPr>
        <a:xfrm>
          <a:off x="644493" y="2062133"/>
          <a:ext cx="2276140" cy="1375898"/>
        </a:xfrm>
        <a:prstGeom prst="roundRect">
          <a:avLst/>
        </a:prstGeom>
        <a:solidFill>
          <a:srgbClr val="7023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dirty="0" smtClean="0"/>
            <a:t>2011 Worst wildfire season </a:t>
          </a:r>
        </a:p>
        <a:p>
          <a:pPr lvl="0" algn="ctr" defTabSz="711200">
            <a:lnSpc>
              <a:spcPct val="100000"/>
            </a:lnSpc>
            <a:spcBef>
              <a:spcPct val="0"/>
            </a:spcBef>
            <a:spcAft>
              <a:spcPts val="0"/>
            </a:spcAft>
          </a:pPr>
          <a:r>
            <a:rPr lang="en-US" sz="1600" kern="1200" dirty="0" smtClean="0"/>
            <a:t>in history of state of Texas </a:t>
          </a:r>
          <a:endParaRPr lang="en-US" sz="1600" kern="1200" dirty="0"/>
        </a:p>
      </dsp:txBody>
      <dsp:txXfrm>
        <a:off x="711659" y="2129299"/>
        <a:ext cx="2141808" cy="1241566"/>
      </dsp:txXfrm>
    </dsp:sp>
    <dsp:sp modelId="{D8960725-7334-4630-AE66-A9C1B5D6A783}">
      <dsp:nvSpPr>
        <dsp:cNvPr id="0" name=""/>
        <dsp:cNvSpPr/>
      </dsp:nvSpPr>
      <dsp:spPr>
        <a:xfrm>
          <a:off x="1592063" y="967998"/>
          <a:ext cx="4275034" cy="4275034"/>
        </a:xfrm>
        <a:custGeom>
          <a:avLst/>
          <a:gdLst/>
          <a:ahLst/>
          <a:cxnLst/>
          <a:rect l="0" t="0" r="0" b="0"/>
          <a:pathLst>
            <a:path>
              <a:moveTo>
                <a:pt x="281718" y="1076861"/>
              </a:moveTo>
              <a:arcTo wR="2137517" hR="2137517" stAng="12584972" swAng="3254896"/>
            </a:path>
          </a:pathLst>
        </a:custGeom>
        <a:noFill/>
        <a:ln w="76200" cap="flat" cmpd="sng" algn="ctr">
          <a:solidFill>
            <a:srgbClr val="FF9933"/>
          </a:solid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7A53D-DA18-402C-AA23-4B73EC6D945E}">
      <dsp:nvSpPr>
        <dsp:cNvPr id="0" name=""/>
        <dsp:cNvSpPr/>
      </dsp:nvSpPr>
      <dsp:spPr>
        <a:xfrm>
          <a:off x="2458731" y="1385656"/>
          <a:ext cx="3451985" cy="3451985"/>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sz="5700" b="1" kern="1200" dirty="0" smtClean="0">
              <a:solidFill>
                <a:srgbClr val="000000"/>
              </a:solidFill>
            </a:rPr>
            <a:t>Final Image</a:t>
          </a:r>
          <a:endParaRPr lang="en-US" sz="5700" b="1" kern="1200" dirty="0">
            <a:solidFill>
              <a:srgbClr val="000000"/>
            </a:solidFill>
          </a:endParaRPr>
        </a:p>
      </dsp:txBody>
      <dsp:txXfrm>
        <a:off x="2964262" y="1891187"/>
        <a:ext cx="2440923" cy="2440923"/>
      </dsp:txXfrm>
    </dsp:sp>
    <dsp:sp modelId="{98C5F1E0-963C-428D-AF08-10A6CD7F06A8}">
      <dsp:nvSpPr>
        <dsp:cNvPr id="0" name=""/>
        <dsp:cNvSpPr/>
      </dsp:nvSpPr>
      <dsp:spPr>
        <a:xfrm>
          <a:off x="3321728" y="616"/>
          <a:ext cx="1725992" cy="1725992"/>
        </a:xfrm>
        <a:prstGeom prst="ellipse">
          <a:avLst/>
        </a:prstGeom>
        <a:solidFill>
          <a:srgbClr val="FF33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smtClean="0">
              <a:solidFill>
                <a:srgbClr val="000000"/>
              </a:solidFill>
            </a:rPr>
            <a:t>Landcover</a:t>
          </a:r>
          <a:endParaRPr lang="en-US" sz="1500" b="1" kern="1200" dirty="0">
            <a:solidFill>
              <a:srgbClr val="000000"/>
            </a:solidFill>
          </a:endParaRPr>
        </a:p>
      </dsp:txBody>
      <dsp:txXfrm>
        <a:off x="3574494" y="253382"/>
        <a:ext cx="1220460" cy="1220460"/>
      </dsp:txXfrm>
    </dsp:sp>
    <dsp:sp modelId="{58F75CEE-3AD6-4347-9DF6-0D9B24873330}">
      <dsp:nvSpPr>
        <dsp:cNvPr id="0" name=""/>
        <dsp:cNvSpPr/>
      </dsp:nvSpPr>
      <dsp:spPr>
        <a:xfrm>
          <a:off x="5569764" y="2248652"/>
          <a:ext cx="1725992" cy="1725992"/>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rPr>
            <a:t>MODIS  Phenology</a:t>
          </a:r>
          <a:endParaRPr lang="en-US" sz="1500" b="1" kern="1200" dirty="0">
            <a:solidFill>
              <a:srgbClr val="000000"/>
            </a:solidFill>
          </a:endParaRPr>
        </a:p>
      </dsp:txBody>
      <dsp:txXfrm>
        <a:off x="5822530" y="2501418"/>
        <a:ext cx="1220460" cy="1220460"/>
      </dsp:txXfrm>
    </dsp:sp>
    <dsp:sp modelId="{5A0C93B9-6006-4AA0-BAE1-7EBCC788BCD8}">
      <dsp:nvSpPr>
        <dsp:cNvPr id="0" name=""/>
        <dsp:cNvSpPr/>
      </dsp:nvSpPr>
      <dsp:spPr>
        <a:xfrm>
          <a:off x="3321728" y="4496689"/>
          <a:ext cx="1725992" cy="1725992"/>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rPr>
            <a:t>Precipitation </a:t>
          </a:r>
          <a:endParaRPr lang="en-US" sz="1500" b="1" kern="1200" dirty="0">
            <a:solidFill>
              <a:srgbClr val="000000"/>
            </a:solidFill>
          </a:endParaRPr>
        </a:p>
      </dsp:txBody>
      <dsp:txXfrm>
        <a:off x="3574494" y="4749455"/>
        <a:ext cx="1220460" cy="1220460"/>
      </dsp:txXfrm>
    </dsp:sp>
    <dsp:sp modelId="{DE84F5F3-D95F-4B79-8736-4A4EB0783458}">
      <dsp:nvSpPr>
        <dsp:cNvPr id="0" name=""/>
        <dsp:cNvSpPr/>
      </dsp:nvSpPr>
      <dsp:spPr>
        <a:xfrm>
          <a:off x="1073691" y="2248652"/>
          <a:ext cx="1725992" cy="1725992"/>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rPr>
            <a:t>Percent Canopy Cover</a:t>
          </a:r>
          <a:endParaRPr lang="en-US" sz="1500" b="1" kern="1200" dirty="0">
            <a:solidFill>
              <a:srgbClr val="000000"/>
            </a:solidFill>
          </a:endParaRPr>
        </a:p>
      </dsp:txBody>
      <dsp:txXfrm>
        <a:off x="1326457" y="2501418"/>
        <a:ext cx="1220460" cy="122046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10/27/15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the Texas Disasters II</a:t>
            </a:r>
            <a:r>
              <a:rPr lang="en-US" baseline="0" dirty="0" smtClean="0"/>
              <a:t> team. My name is Michael Brooke, my name is Meredith Williams and my name is Teresa Fenn. We utilized NASA Earth Observations to assist the Texas Forest Service in mapping and analyzing fuel loads and phenology in Texas grasslands.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1788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 order to make these fuel maps sensitive to fluctuations NDVI</a:t>
            </a:r>
            <a:r>
              <a:rPr lang="en-US" baseline="0" dirty="0" smtClean="0"/>
              <a:t> was used.</a:t>
            </a:r>
            <a:endParaRPr lang="en-US" dirty="0" smtClean="0"/>
          </a:p>
          <a:p>
            <a:endParaRPr lang="en-US" dirty="0" smtClean="0"/>
          </a:p>
          <a:p>
            <a:r>
              <a:rPr lang="en-US" dirty="0" smtClean="0"/>
              <a:t>NDVI </a:t>
            </a:r>
          </a:p>
          <a:p>
            <a:endParaRPr lang="en-US" dirty="0" smtClean="0"/>
          </a:p>
          <a:p>
            <a:r>
              <a:rPr lang="en-US" dirty="0" smtClean="0"/>
              <a:t>(Normalized Difference Vegetation Index) which is useful for quantifying the greenness of vegetation</a:t>
            </a:r>
            <a:r>
              <a:rPr lang="en-US" baseline="0" dirty="0" smtClean="0"/>
              <a:t> by comparing the amount visible and infrared wavelengths reflected back from the Earth to a satellite sensor.</a:t>
            </a:r>
          </a:p>
          <a:p>
            <a:endParaRPr lang="en-US" baseline="0" dirty="0" smtClean="0"/>
          </a:p>
          <a:p>
            <a:r>
              <a:rPr lang="en-US" dirty="0" smtClean="0"/>
              <a:t>http://earthobservatory.nasa.gov/Features/MeasuringVegetation/Images/ndvi_example.jpg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45435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is</a:t>
            </a:r>
            <a:r>
              <a:rPr lang="en-US" baseline="0" dirty="0" smtClean="0"/>
              <a:t> the new national MODIS-derived phenology data set. An NDVI curve has seven parameters for which two maps are created at 231m resolution. The first map is the NDVI value and the second is the day of the year position within the season when it was attained.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262352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one</a:t>
            </a:r>
            <a:r>
              <a:rPr lang="en-US" baseline="0" dirty="0" smtClean="0"/>
              <a:t> can see, the spring/summer of 2010 was above average rainfall. Followed by the beginning of the 2011 drought in the top right image. By October 2011 nearly the entire state of Texas is in an exceptional drought. So you might wonder what will occur this year in 2015-2016. The image to the bottom right is the weather channels May 2015 rainfall totals. May 2015 has been recorded as the wettest year in the history of the state.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63711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NASA Earth Observations provide a good platform for evaluating wildfire fuel across varied temporal and spatial scales. </a:t>
            </a:r>
          </a:p>
          <a:p>
            <a:pPr lvl="0"/>
            <a:endParaRPr lang="en-US" dirty="0"/>
          </a:p>
          <a:p>
            <a:pPr lvl="0"/>
            <a:r>
              <a:rPr lang="en-US" dirty="0"/>
              <a:t>For this project the temporal advantages of </a:t>
            </a:r>
            <a:r>
              <a:rPr lang="en-US" b="1" dirty="0"/>
              <a:t>daily pass MODIS data</a:t>
            </a:r>
            <a:r>
              <a:rPr lang="en-US" dirty="0"/>
              <a:t> were combined with spatial advantages of </a:t>
            </a:r>
            <a:r>
              <a:rPr lang="en-US" b="1" dirty="0"/>
              <a:t>30-meter Landsat products</a:t>
            </a:r>
            <a:r>
              <a:rPr lang="en-US" dirty="0"/>
              <a:t>.</a:t>
            </a:r>
          </a:p>
          <a:p>
            <a:endParaRPr lang="en-US" baseline="0" dirty="0" smtClean="0"/>
          </a:p>
          <a:p>
            <a:endParaRPr lang="en-US" baseline="0" dirty="0" smtClean="0"/>
          </a:p>
          <a:p>
            <a:endParaRPr lang="en-US" baseline="0" dirty="0" smtClean="0"/>
          </a:p>
          <a:p>
            <a:endParaRPr lang="en-US" baseline="0" dirty="0" smtClean="0"/>
          </a:p>
          <a:p>
            <a:r>
              <a:rPr lang="en-US" baseline="0" dirty="0" smtClean="0"/>
              <a:t>Next………………………………….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34043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methodologies consisted </a:t>
            </a:r>
            <a:r>
              <a:rPr lang="en-US" baseline="0" smtClean="0"/>
              <a:t>of land cover </a:t>
            </a:r>
            <a:r>
              <a:rPr lang="en-US" baseline="0" dirty="0" smtClean="0"/>
              <a:t>data, percent canopy cover, precipitation and MODIS Phenology data to acquire a final image.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68276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Landcover</a:t>
            </a:r>
            <a:r>
              <a:rPr lang="en-US" dirty="0" smtClean="0"/>
              <a:t> data were acquired from Texas Parks</a:t>
            </a:r>
            <a:r>
              <a:rPr lang="en-US" baseline="0" dirty="0" smtClean="0"/>
              <a:t> &amp; Wildlife Department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48975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 canopy cover data</a:t>
            </a:r>
            <a:r>
              <a:rPr lang="en-US" baseline="0" dirty="0" smtClean="0"/>
              <a:t> were acquired from USGS NLCD, National </a:t>
            </a:r>
            <a:r>
              <a:rPr lang="en-US" baseline="0" dirty="0" err="1" smtClean="0"/>
              <a:t>Landcover</a:t>
            </a:r>
            <a:r>
              <a:rPr lang="en-US" baseline="0" dirty="0" smtClean="0"/>
              <a:t> Dataset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0015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 data were acquired from PRISM.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45310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a:t>
            </a:r>
            <a:r>
              <a:rPr lang="en-US" baseline="0" dirty="0" smtClean="0"/>
              <a:t> Phenology data were acquired from </a:t>
            </a:r>
            <a:r>
              <a:rPr lang="en-US" baseline="0" dirty="0" err="1" smtClean="0"/>
              <a:t>ForWarn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93566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a:t>
            </a:r>
            <a:r>
              <a:rPr lang="en-US" baseline="0" dirty="0" smtClean="0"/>
              <a:t> Phenology data were acquired from </a:t>
            </a:r>
            <a:r>
              <a:rPr lang="en-US" baseline="0" dirty="0" err="1" smtClean="0"/>
              <a:t>ForWarn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12214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the project was to assist the TFS in mapping and analyzing fuel loads</a:t>
            </a:r>
            <a:r>
              <a:rPr lang="en-US" baseline="0" dirty="0" smtClean="0"/>
              <a:t> and phenology in Texas grasslands.</a:t>
            </a:r>
            <a:endParaRPr lang="en-US" dirty="0" smtClean="0"/>
          </a:p>
          <a:p>
            <a:r>
              <a:rPr lang="en-US" dirty="0" smtClean="0"/>
              <a:t>http://www.nasa.gov/images/content/710936main_climate-fire-670.jpg</a:t>
            </a:r>
          </a:p>
          <a:p>
            <a:r>
              <a:rPr lang="en-US" dirty="0" smtClean="0"/>
              <a:t>http://scijinks.jpl.nasa.gov/review/imet/imet-6.jpg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55817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for the</a:t>
            </a:r>
            <a:r>
              <a:rPr lang="en-US" baseline="0" dirty="0" smtClean="0"/>
              <a:t> project was the state of Texas with an emphasis on a fire in 2011 called the Possum </a:t>
            </a:r>
            <a:r>
              <a:rPr lang="en-US" baseline="0" dirty="0" err="1" smtClean="0"/>
              <a:t>Kindgom</a:t>
            </a:r>
            <a:r>
              <a:rPr lang="en-US" baseline="0" dirty="0" smtClean="0"/>
              <a:t> complex which consisted of 6 </a:t>
            </a:r>
            <a:r>
              <a:rPr lang="en-US" baseline="0" dirty="0" err="1" smtClean="0"/>
              <a:t>counites</a:t>
            </a:r>
            <a:r>
              <a:rPr lang="en-US" baseline="0" dirty="0" smtClean="0"/>
              <a:t>. Jack, Palo Pinto, Parker, Wise and Young counties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28391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partners for our project were the Texas Forest Service and the USDA Forest Service. </a:t>
            </a:r>
          </a:p>
          <a:p>
            <a:r>
              <a:rPr lang="en-US" dirty="0" smtClean="0"/>
              <a:t>http://deschutescollaborativeforest.org/wp-content/uploads/2015/07/forest-service-deschutes.jpg</a:t>
            </a:r>
          </a:p>
          <a:p>
            <a:r>
              <a:rPr lang="en-US" dirty="0" smtClean="0"/>
              <a:t>http://texasforestservice.tamu.edu/</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2494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do this project?</a:t>
            </a:r>
            <a:r>
              <a:rPr lang="en-US" baseline="0" dirty="0" smtClean="0"/>
              <a:t> Wildfires effect the environment and are a large part of nature allowing for </a:t>
            </a:r>
            <a:r>
              <a:rPr lang="en-US" sz="1200" b="0" i="0" u="none" strike="noStrike" kern="1200" baseline="0" dirty="0" smtClean="0">
                <a:solidFill>
                  <a:schemeClr val="tx1"/>
                </a:solidFill>
                <a:effectLst/>
                <a:latin typeface="+mn-lt"/>
                <a:ea typeface="+mn-ea"/>
                <a:cs typeface="+mn-cs"/>
              </a:rPr>
              <a:t>renewal and change. </a:t>
            </a:r>
            <a:r>
              <a:rPr lang="en-US" sz="1200" b="0" i="0" u="none" strike="noStrike" kern="1200" dirty="0" smtClean="0">
                <a:solidFill>
                  <a:schemeClr val="tx1"/>
                </a:solidFill>
                <a:effectLst/>
                <a:latin typeface="+mn-lt"/>
                <a:ea typeface="+mn-ea"/>
                <a:cs typeface="+mn-cs"/>
              </a:rPr>
              <a:t> Wildfires can be deadly, destroying homes, wildlife habitat,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timber, and polluting the air with emissions harmful to human health. Fires release carbon dioxide- a key greenhouse gas—into the atmosphere. Wildfire’s effect on the landscape may be long-lasting.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27859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Texas Forest Service, 80% of wildfires in Texas occur within 2 miles of developed areas. In 2010, the lone star state recorded an above average rainfall year, the following year in 2011 a terrible drought occurred which lead to 2011 becoming the worst wildfire season in the history of the state. Roughly 31,000 wildfires burned 4 million acres and destroyed approximately 3,000 homes in 2011. 6 of the 10 largest documented wildfires in the history of the state occurred in April of 2011.</a:t>
            </a:r>
            <a:endParaRPr lang="en-US" dirty="0" smtClean="0"/>
          </a:p>
          <a:p>
            <a:r>
              <a:rPr lang="en-US" dirty="0" smtClean="0"/>
              <a:t>Image Source: http://www.jpl.nasa.gov/images/earth/fire/20150409/wildfire1.jpg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might ask? What caused the</a:t>
            </a:r>
            <a:r>
              <a:rPr lang="en-US" baseline="0" dirty="0" smtClean="0"/>
              <a:t>se conditions which lead to the worst wildfire season? A </a:t>
            </a:r>
            <a:r>
              <a:rPr lang="en-US" sz="1200" b="0" i="0" kern="1200" dirty="0" smtClean="0">
                <a:solidFill>
                  <a:schemeClr val="tx1"/>
                </a:solidFill>
                <a:effectLst/>
                <a:latin typeface="+mn-lt"/>
                <a:ea typeface="+mn-ea"/>
                <a:cs typeface="+mn-cs"/>
              </a:rPr>
              <a:t>strong 2010-11 La Niña contributed to 2010 spring flooding with record breaking rainfall followed by an abnormally winter which lead to a severe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drought into 2011.</a:t>
            </a:r>
          </a:p>
          <a:p>
            <a:r>
              <a:rPr lang="en-US" dirty="0" smtClean="0"/>
              <a:t>Image Source: http://commons.wikimedia.org/wiki/File:Claude_Monet_-_The_Magpie_-_Google_Art_Project.jpg</a:t>
            </a:r>
          </a:p>
          <a:p>
            <a:endParaRPr lang="en-US" dirty="0" smtClean="0"/>
          </a:p>
          <a:p>
            <a:r>
              <a:rPr lang="en-US" dirty="0" smtClean="0"/>
              <a:t>http://www.cliparthut.com/clip-arts/869/fire-clip-art-869372.png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33890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for wildfire management have typically relied on models based on Landsat data to produce </a:t>
            </a:r>
            <a:r>
              <a:rPr lang="en-US" b="1" dirty="0"/>
              <a:t>comprehensive fuel load and fuel type maps </a:t>
            </a:r>
            <a:r>
              <a:rPr lang="en-US" dirty="0"/>
              <a:t>at 30 meter resolution. </a:t>
            </a:r>
          </a:p>
          <a:p>
            <a:r>
              <a:rPr lang="en-US" dirty="0"/>
              <a:t>This approach works well in relatively stable forested areas, but does not have the capability to accurately </a:t>
            </a:r>
          </a:p>
          <a:p>
            <a:r>
              <a:rPr lang="en-US" dirty="0"/>
              <a:t>depict seasonal changes in more dynamic fuel types such as grasslands. </a:t>
            </a:r>
          </a:p>
          <a:p>
            <a:endParaRPr lang="en-US" dirty="0"/>
          </a:p>
          <a:p>
            <a:r>
              <a:rPr lang="en-US" dirty="0"/>
              <a:t>The monitoring and forecasting of </a:t>
            </a:r>
            <a:r>
              <a:rPr lang="en-US" b="1" dirty="0"/>
              <a:t>weather patterns</a:t>
            </a:r>
            <a:r>
              <a:rPr lang="en-US" dirty="0"/>
              <a:t>, especially drought, is also an important component in used </a:t>
            </a:r>
            <a:r>
              <a:rPr lang="en-US" b="1" dirty="0"/>
              <a:t>predicting fire behavior</a:t>
            </a:r>
            <a:r>
              <a:rPr lang="en-US" dirty="0"/>
              <a:t>, </a:t>
            </a:r>
          </a:p>
          <a:p>
            <a:r>
              <a:rPr lang="en-US" dirty="0"/>
              <a:t>but drought is a cause of increased risk and is hard to quantify the actual response of fuel types on a large scale.</a:t>
            </a:r>
          </a:p>
          <a:p>
            <a:endParaRPr lang="en-US" dirty="0"/>
          </a:p>
          <a:p>
            <a:r>
              <a:rPr lang="en-US" dirty="0"/>
              <a:t>Image source: www.texaswildfirerisk.com</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59040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the TFS had 13 fuel models</a:t>
            </a:r>
            <a:r>
              <a:rPr lang="en-US" baseline="0" dirty="0" smtClean="0"/>
              <a:t> known as the original 13 fuel models, this is the new set.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137806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10/27/15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omments" Target="../comments/comment9.xml"/><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comments" Target="../comments/comment10.xml"/><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comments" Target="../comments/comment11.xm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comments" Target="../comments/comment12.xm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comments" Target="../comments/comment13.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comments" Target="../comments/comment14.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comments" Target="../comments/comment15.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comments" Target="../comments/comment16.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png"/><Relationship Id="rId7" Type="http://schemas.openxmlformats.org/officeDocument/2006/relationships/image" Target="../media/image37.png"/><Relationship Id="rId8" Type="http://schemas.microsoft.com/office/2007/relationships/hdphoto" Target="../media/hdphoto1.wdp"/><Relationship Id="rId9" Type="http://schemas.openxmlformats.org/officeDocument/2006/relationships/comments" Target="../comments/comment17.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microsoft.com/office/2007/relationships/hdphoto" Target="../media/hdphoto1.wdp"/><Relationship Id="rId6" Type="http://schemas.openxmlformats.org/officeDocument/2006/relationships/image" Target="../media/image40.jpg"/><Relationship Id="rId7" Type="http://schemas.openxmlformats.org/officeDocument/2006/relationships/comments" Target="../comments/comment18.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comments" Target="../comments/commen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1.png"/><Relationship Id="rId9" Type="http://schemas.openxmlformats.org/officeDocument/2006/relationships/comments" Target="../comments/comment5.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comments" Target="../comments/comment6.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comments" Target="../comments/comment7.xm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comments" Target="../comments/comment8.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0" y="1314560"/>
            <a:ext cx="8830491" cy="1924594"/>
          </a:xfrm>
        </p:spPr>
        <p:txBody>
          <a:bodyPr/>
          <a:lstStyle/>
          <a:p>
            <a:r>
              <a:rPr lang="en-US" dirty="0" smtClean="0"/>
              <a:t>Texas Disasters II</a:t>
            </a:r>
            <a:endParaRPr lang="en-US" dirty="0"/>
          </a:p>
        </p:txBody>
      </p:sp>
      <p:sp>
        <p:nvSpPr>
          <p:cNvPr id="3" name="Text Placeholder 2"/>
          <p:cNvSpPr>
            <a:spLocks noGrp="1"/>
          </p:cNvSpPr>
          <p:nvPr>
            <p:ph type="body" sz="quarter" idx="11"/>
          </p:nvPr>
        </p:nvSpPr>
        <p:spPr>
          <a:xfrm>
            <a:off x="2717074" y="5354027"/>
            <a:ext cx="3559193" cy="369332"/>
          </a:xfrm>
        </p:spPr>
        <p:txBody>
          <a:bodyPr>
            <a:normAutofit/>
          </a:bodyPr>
          <a:lstStyle/>
          <a:p>
            <a:r>
              <a:rPr lang="en-US" dirty="0" smtClean="0"/>
              <a:t>Michael Brooke (Project Lead)</a:t>
            </a:r>
            <a:endParaRPr lang="en-US" dirty="0"/>
          </a:p>
        </p:txBody>
      </p:sp>
      <p:sp>
        <p:nvSpPr>
          <p:cNvPr id="4" name="Text Placeholder 3"/>
          <p:cNvSpPr>
            <a:spLocks noGrp="1"/>
          </p:cNvSpPr>
          <p:nvPr>
            <p:ph type="body" sz="quarter" idx="12"/>
          </p:nvPr>
        </p:nvSpPr>
        <p:spPr>
          <a:xfrm>
            <a:off x="2534194" y="5761154"/>
            <a:ext cx="3182112" cy="369332"/>
          </a:xfrm>
        </p:spPr>
        <p:txBody>
          <a:bodyPr/>
          <a:lstStyle/>
          <a:p>
            <a:r>
              <a:rPr lang="en-US" dirty="0" smtClean="0"/>
              <a:t>Meredith Williams</a:t>
            </a:r>
            <a:endParaRPr lang="en-US" dirty="0"/>
          </a:p>
        </p:txBody>
      </p:sp>
      <p:sp>
        <p:nvSpPr>
          <p:cNvPr id="5" name="Text Placeholder 4"/>
          <p:cNvSpPr>
            <a:spLocks noGrp="1"/>
          </p:cNvSpPr>
          <p:nvPr>
            <p:ph type="body" sz="quarter" idx="13"/>
          </p:nvPr>
        </p:nvSpPr>
        <p:spPr>
          <a:xfrm>
            <a:off x="2057835" y="6168281"/>
            <a:ext cx="3182112" cy="369332"/>
          </a:xfrm>
        </p:spPr>
        <p:txBody>
          <a:bodyPr/>
          <a:lstStyle/>
          <a:p>
            <a:r>
              <a:rPr lang="en-US" dirty="0" smtClean="0"/>
              <a:t>Teresa Fenn</a:t>
            </a:r>
            <a:endParaRPr lang="en-US" dirty="0"/>
          </a:p>
        </p:txBody>
      </p:sp>
      <p:sp>
        <p:nvSpPr>
          <p:cNvPr id="9" name="Text Placeholder 8"/>
          <p:cNvSpPr>
            <a:spLocks noGrp="1"/>
          </p:cNvSpPr>
          <p:nvPr>
            <p:ph type="body" sz="quarter" idx="17"/>
          </p:nvPr>
        </p:nvSpPr>
        <p:spPr>
          <a:xfrm>
            <a:off x="1143000" y="3926258"/>
            <a:ext cx="6858000" cy="740664"/>
          </a:xfrm>
        </p:spPr>
        <p:txBody>
          <a:bodyPr>
            <a:normAutofit fontScale="70000" lnSpcReduction="20000"/>
          </a:bodyPr>
          <a:lstStyle/>
          <a:p>
            <a:r>
              <a:rPr lang="en-US" dirty="0" smtClean="0"/>
              <a:t>Utilizing NASA Earth Observation to Assist the Texas Forest Service in Mapping and Analyzing Fuel Loads and Phenology in Texas Grasslands</a:t>
            </a:r>
            <a:endParaRPr lang="en-US" dirty="0"/>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a:spLocks noGrp="1"/>
          </p:cNvSpPr>
          <p:nvPr>
            <p:ph type="body" sz="quarter" idx="15"/>
          </p:nvPr>
        </p:nvSpPr>
        <p:spPr>
          <a:xfrm>
            <a:off x="305602" y="438553"/>
            <a:ext cx="3767749" cy="1424301"/>
          </a:xfrm>
        </p:spPr>
        <p:txBody>
          <a:bodyPr>
            <a:normAutofit/>
          </a:bodyPr>
          <a:lstStyle/>
          <a:p>
            <a:pPr algn="l"/>
            <a:r>
              <a:rPr lang="en-US" sz="8000" dirty="0" smtClean="0"/>
              <a:t>NDVI</a:t>
            </a:r>
            <a:endParaRPr lang="en-US" sz="8000" dirty="0"/>
          </a:p>
        </p:txBody>
      </p:sp>
      <p:sp>
        <p:nvSpPr>
          <p:cNvPr id="11" name="Text Placeholder 4"/>
          <p:cNvSpPr>
            <a:spLocks noGrp="1"/>
          </p:cNvSpPr>
          <p:nvPr>
            <p:ph type="body" sz="quarter" idx="16"/>
          </p:nvPr>
        </p:nvSpPr>
        <p:spPr>
          <a:xfrm>
            <a:off x="305602" y="1726092"/>
            <a:ext cx="3767750" cy="2255508"/>
          </a:xfrm>
        </p:spPr>
        <p:txBody>
          <a:bodyPr>
            <a:noAutofit/>
          </a:bodyPr>
          <a:lstStyle/>
          <a:p>
            <a:r>
              <a:rPr lang="en-US" b="1" dirty="0" smtClean="0"/>
              <a:t>N</a:t>
            </a:r>
            <a:r>
              <a:rPr lang="en-US" dirty="0" smtClean="0"/>
              <a:t>ormalized </a:t>
            </a:r>
          </a:p>
          <a:p>
            <a:r>
              <a:rPr lang="en-US" b="1" dirty="0" smtClean="0"/>
              <a:t>D</a:t>
            </a:r>
            <a:r>
              <a:rPr lang="en-US" dirty="0" smtClean="0"/>
              <a:t>ifference </a:t>
            </a:r>
          </a:p>
          <a:p>
            <a:r>
              <a:rPr lang="en-US" b="1" dirty="0" smtClean="0"/>
              <a:t>V</a:t>
            </a:r>
            <a:r>
              <a:rPr lang="en-US" dirty="0" smtClean="0"/>
              <a:t>egetation </a:t>
            </a:r>
          </a:p>
          <a:p>
            <a:r>
              <a:rPr lang="en-US" b="1" dirty="0" smtClean="0"/>
              <a:t>I</a:t>
            </a:r>
            <a:r>
              <a:rPr lang="en-US" dirty="0" smtClean="0"/>
              <a:t>ndex</a:t>
            </a:r>
          </a:p>
          <a:p>
            <a:endParaRPr lang="en-US" b="1" dirty="0" smtClean="0"/>
          </a:p>
          <a:p>
            <a:r>
              <a:rPr lang="en-US" b="1" dirty="0" smtClean="0"/>
              <a:t>NDVI = (NIR-Red/NIR+Red)</a:t>
            </a:r>
            <a:endParaRPr lang="en-US" b="1" dirty="0"/>
          </a:p>
        </p:txBody>
      </p:sp>
      <p:sp>
        <p:nvSpPr>
          <p:cNvPr id="14" name="Text Placeholder 7"/>
          <p:cNvSpPr>
            <a:spLocks noGrp="1"/>
          </p:cNvSpPr>
          <p:nvPr>
            <p:ph type="body" sz="quarter" idx="19"/>
          </p:nvPr>
        </p:nvSpPr>
        <p:spPr>
          <a:xfrm>
            <a:off x="305601" y="4428534"/>
            <a:ext cx="3767750" cy="1346844"/>
          </a:xfrm>
        </p:spPr>
        <p:txBody>
          <a:bodyPr>
            <a:normAutofit/>
          </a:bodyPr>
          <a:lstStyle/>
          <a:p>
            <a:r>
              <a:rPr lang="en-US" dirty="0" smtClean="0"/>
              <a:t>Measure </a:t>
            </a:r>
            <a:r>
              <a:rPr lang="en-US" b="1" dirty="0" smtClean="0"/>
              <a:t>plant productivity </a:t>
            </a:r>
            <a:r>
              <a:rPr lang="en-US" dirty="0" smtClean="0"/>
              <a:t>based on the density of greenness of vegetation</a:t>
            </a:r>
            <a:endParaRPr lang="en-US" dirty="0"/>
          </a:p>
        </p:txBody>
      </p:sp>
      <p:pic>
        <p:nvPicPr>
          <p:cNvPr id="2" name="Picture 1"/>
          <p:cNvPicPr>
            <a:picLocks noChangeAspect="1"/>
          </p:cNvPicPr>
          <p:nvPr/>
        </p:nvPicPr>
        <p:blipFill>
          <a:blip r:embed="rId3"/>
          <a:stretch>
            <a:fillRect/>
          </a:stretch>
        </p:blipFill>
        <p:spPr>
          <a:xfrm>
            <a:off x="4639377" y="1098112"/>
            <a:ext cx="3744324" cy="4161549"/>
          </a:xfrm>
          <a:prstGeom prst="rect">
            <a:avLst/>
          </a:prstGeom>
        </p:spPr>
      </p:pic>
    </p:spTree>
    <p:extLst>
      <p:ext uri="{BB962C8B-B14F-4D97-AF65-F5344CB8AC3E}">
        <p14:creationId xmlns:p14="http://schemas.microsoft.com/office/powerpoint/2010/main" val="4030602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1">
                                            <p:txEl>
                                              <p:pRg st="1" end="1"/>
                                            </p:txEl>
                                          </p:spTgt>
                                        </p:tgtEl>
                                      </p:cBhvr>
                                    </p:animEffect>
                                    <p:animScale>
                                      <p:cBhvr>
                                        <p:cTn id="11" dur="250" autoRev="1" fill="hold"/>
                                        <p:tgtEl>
                                          <p:spTgt spid="11">
                                            <p:txEl>
                                              <p:pRg st="1" end="1"/>
                                            </p:txEl>
                                          </p:spTgt>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1">
                                            <p:txEl>
                                              <p:pRg st="2" end="2"/>
                                            </p:txEl>
                                          </p:spTgt>
                                        </p:tgtEl>
                                      </p:cBhvr>
                                    </p:animEffect>
                                    <p:animScale>
                                      <p:cBhvr>
                                        <p:cTn id="15" dur="250" autoRev="1" fill="hold"/>
                                        <p:tgtEl>
                                          <p:spTgt spid="11">
                                            <p:txEl>
                                              <p:pRg st="2" end="2"/>
                                            </p:txEl>
                                          </p:spTgt>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1">
                                            <p:txEl>
                                              <p:pRg st="3" end="3"/>
                                            </p:txEl>
                                          </p:spTgt>
                                        </p:tgtEl>
                                      </p:cBhvr>
                                    </p:animEffect>
                                    <p:animScale>
                                      <p:cBhvr>
                                        <p:cTn id="19"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9963" y="1384542"/>
            <a:ext cx="7484075" cy="4908909"/>
          </a:xfrm>
          <a:prstGeom prst="rect">
            <a:avLst/>
          </a:prstGeom>
        </p:spPr>
      </p:pic>
      <p:sp>
        <p:nvSpPr>
          <p:cNvPr id="8" name="Text Placeholder 3"/>
          <p:cNvSpPr>
            <a:spLocks noGrp="1"/>
          </p:cNvSpPr>
          <p:nvPr>
            <p:ph type="body" sz="quarter" idx="15"/>
          </p:nvPr>
        </p:nvSpPr>
        <p:spPr>
          <a:xfrm>
            <a:off x="90450" y="277188"/>
            <a:ext cx="3767749" cy="1424301"/>
          </a:xfrm>
        </p:spPr>
        <p:txBody>
          <a:bodyPr>
            <a:normAutofit/>
          </a:bodyPr>
          <a:lstStyle/>
          <a:p>
            <a:pPr algn="l"/>
            <a:r>
              <a:rPr lang="en-US" sz="8000" dirty="0" smtClean="0"/>
              <a:t>NDVI</a:t>
            </a:r>
            <a:endParaRPr lang="en-US" sz="8000" dirty="0"/>
          </a:p>
        </p:txBody>
      </p:sp>
      <p:sp>
        <p:nvSpPr>
          <p:cNvPr id="3" name="TextBox 2"/>
          <p:cNvSpPr txBox="1"/>
          <p:nvPr/>
        </p:nvSpPr>
        <p:spPr>
          <a:xfrm>
            <a:off x="536945" y="6293451"/>
            <a:ext cx="8070110" cy="369332"/>
          </a:xfrm>
          <a:prstGeom prst="rect">
            <a:avLst/>
          </a:prstGeom>
          <a:noFill/>
        </p:spPr>
        <p:txBody>
          <a:bodyPr wrap="square" rtlCol="0">
            <a:spAutoFit/>
          </a:bodyPr>
          <a:lstStyle/>
          <a:p>
            <a:r>
              <a:rPr lang="en-US"/>
              <a:t>http://ntrs.nasa.gov/archive/nasa/casi.ntrs.nasa.gov/20130000504.pdf</a:t>
            </a:r>
            <a:endParaRPr lang="en-US" dirty="0"/>
          </a:p>
        </p:txBody>
      </p:sp>
    </p:spTree>
    <p:extLst>
      <p:ext uri="{BB962C8B-B14F-4D97-AF65-F5344CB8AC3E}">
        <p14:creationId xmlns:p14="http://schemas.microsoft.com/office/powerpoint/2010/main" val="41658637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1436" y="108666"/>
            <a:ext cx="7982712" cy="704088"/>
          </a:xfrm>
        </p:spPr>
        <p:txBody>
          <a:bodyPr/>
          <a:lstStyle/>
          <a:p>
            <a:r>
              <a:rPr lang="en-US" dirty="0" smtClean="0"/>
              <a:t>Background</a:t>
            </a:r>
            <a:endParaRPr lang="en-US" dirty="0"/>
          </a:p>
        </p:txBody>
      </p:sp>
      <p:pic>
        <p:nvPicPr>
          <p:cNvPr id="6" name="Picture 5"/>
          <p:cNvPicPr>
            <a:picLocks noChangeAspect="1"/>
          </p:cNvPicPr>
          <p:nvPr/>
        </p:nvPicPr>
        <p:blipFill rotWithShape="1">
          <a:blip r:embed="rId3"/>
          <a:srcRect b="5535"/>
          <a:stretch/>
        </p:blipFill>
        <p:spPr>
          <a:xfrm>
            <a:off x="4773073" y="591735"/>
            <a:ext cx="4370927" cy="3203434"/>
          </a:xfrm>
          <a:prstGeom prst="rect">
            <a:avLst/>
          </a:prstGeom>
        </p:spPr>
      </p:pic>
      <p:pic>
        <p:nvPicPr>
          <p:cNvPr id="7" name="Picture 6"/>
          <p:cNvPicPr>
            <a:picLocks noChangeAspect="1"/>
          </p:cNvPicPr>
          <p:nvPr/>
        </p:nvPicPr>
        <p:blipFill>
          <a:blip r:embed="rId4"/>
          <a:stretch>
            <a:fillRect/>
          </a:stretch>
        </p:blipFill>
        <p:spPr>
          <a:xfrm>
            <a:off x="4838211" y="4031775"/>
            <a:ext cx="3755297" cy="2076746"/>
          </a:xfrm>
          <a:prstGeom prst="rect">
            <a:avLst/>
          </a:prstGeom>
        </p:spPr>
      </p:pic>
      <p:pic>
        <p:nvPicPr>
          <p:cNvPr id="8" name="Picture 7"/>
          <p:cNvPicPr>
            <a:picLocks noChangeAspect="1"/>
          </p:cNvPicPr>
          <p:nvPr/>
        </p:nvPicPr>
        <p:blipFill>
          <a:blip r:embed="rId5"/>
          <a:stretch>
            <a:fillRect/>
          </a:stretch>
        </p:blipFill>
        <p:spPr>
          <a:xfrm>
            <a:off x="5258707" y="5785405"/>
            <a:ext cx="3334801" cy="323116"/>
          </a:xfrm>
          <a:prstGeom prst="rect">
            <a:avLst/>
          </a:prstGeom>
        </p:spPr>
      </p:pic>
      <p:pic>
        <p:nvPicPr>
          <p:cNvPr id="9" name="Picture 8"/>
          <p:cNvPicPr>
            <a:picLocks noChangeAspect="1"/>
          </p:cNvPicPr>
          <p:nvPr/>
        </p:nvPicPr>
        <p:blipFill>
          <a:blip r:embed="rId6"/>
          <a:stretch>
            <a:fillRect/>
          </a:stretch>
        </p:blipFill>
        <p:spPr>
          <a:xfrm>
            <a:off x="34092" y="3513046"/>
            <a:ext cx="4396927" cy="3283039"/>
          </a:xfrm>
          <a:prstGeom prst="rect">
            <a:avLst/>
          </a:prstGeom>
        </p:spPr>
      </p:pic>
      <p:pic>
        <p:nvPicPr>
          <p:cNvPr id="10" name="Picture 9"/>
          <p:cNvPicPr>
            <a:picLocks noChangeAspect="1"/>
          </p:cNvPicPr>
          <p:nvPr/>
        </p:nvPicPr>
        <p:blipFill rotWithShape="1">
          <a:blip r:embed="rId7"/>
          <a:srcRect t="6793"/>
          <a:stretch/>
        </p:blipFill>
        <p:spPr>
          <a:xfrm>
            <a:off x="181436" y="731577"/>
            <a:ext cx="3818264" cy="2923750"/>
          </a:xfrm>
          <a:prstGeom prst="rect">
            <a:avLst/>
          </a:prstGeom>
        </p:spPr>
      </p:pic>
    </p:spTree>
    <p:extLst>
      <p:ext uri="{BB962C8B-B14F-4D97-AF65-F5344CB8AC3E}">
        <p14:creationId xmlns:p14="http://schemas.microsoft.com/office/powerpoint/2010/main" val="40921824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NASA Satellites/Sensors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29120886"/>
              </p:ext>
            </p:extLst>
          </p:nvPr>
        </p:nvGraphicFramePr>
        <p:xfrm>
          <a:off x="457294" y="1292538"/>
          <a:ext cx="8220268" cy="5247962"/>
        </p:xfrm>
        <a:graphic>
          <a:graphicData uri="http://schemas.openxmlformats.org/drawingml/2006/table">
            <a:tbl>
              <a:tblPr firstRow="1" bandRow="1">
                <a:tableStyleId>{125E5076-3810-47DD-B79F-674D7AD40C01}</a:tableStyleId>
              </a:tblPr>
              <a:tblGrid>
                <a:gridCol w="3275045"/>
                <a:gridCol w="2537926"/>
                <a:gridCol w="2407297"/>
              </a:tblGrid>
              <a:tr h="414963">
                <a:tc>
                  <a:txBody>
                    <a:bodyPr/>
                    <a:lstStyle/>
                    <a:p>
                      <a:r>
                        <a:rPr lang="en-US" sz="1800" b="1" dirty="0" smtClean="0">
                          <a:solidFill>
                            <a:schemeClr val="bg1"/>
                          </a:solidFill>
                        </a:rPr>
                        <a:t>Sensor</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B2A"/>
                    </a:solidFill>
                  </a:tcPr>
                </a:tc>
                <a:tc>
                  <a:txBody>
                    <a:bodyPr/>
                    <a:lstStyle/>
                    <a:p>
                      <a:r>
                        <a:rPr lang="en-US" sz="1800" b="1" dirty="0" smtClean="0">
                          <a:solidFill>
                            <a:schemeClr val="bg1"/>
                          </a:solidFill>
                        </a:rPr>
                        <a:t>Spatial</a:t>
                      </a:r>
                      <a:r>
                        <a:rPr lang="en-US" sz="1800" b="1" baseline="0" dirty="0" smtClean="0">
                          <a:solidFill>
                            <a:schemeClr val="bg1"/>
                          </a:solidFill>
                        </a:rPr>
                        <a:t> Resolution</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B2A"/>
                    </a:solidFill>
                  </a:tcPr>
                </a:tc>
                <a:tc>
                  <a:txBody>
                    <a:bodyPr/>
                    <a:lstStyle/>
                    <a:p>
                      <a:r>
                        <a:rPr lang="en-US" sz="1800" b="1" dirty="0" smtClean="0">
                          <a:solidFill>
                            <a:schemeClr val="bg1"/>
                          </a:solidFill>
                        </a:rPr>
                        <a:t>Temporal</a:t>
                      </a:r>
                      <a:r>
                        <a:rPr lang="en-US" sz="1800" b="1" baseline="0" dirty="0" smtClean="0">
                          <a:solidFill>
                            <a:schemeClr val="bg1"/>
                          </a:solidFill>
                        </a:rPr>
                        <a:t> </a:t>
                      </a:r>
                      <a:r>
                        <a:rPr lang="en-US" sz="1800" b="1" dirty="0" smtClean="0">
                          <a:solidFill>
                            <a:schemeClr val="bg1"/>
                          </a:solidFill>
                        </a:rPr>
                        <a:t>Resolution</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B2A"/>
                    </a:solidFill>
                  </a:tcPr>
                </a:tc>
              </a:tr>
              <a:tr h="2416629">
                <a:tc>
                  <a:txBody>
                    <a:bodyPr/>
                    <a:lstStyle/>
                    <a:p>
                      <a:pPr algn="ctr"/>
                      <a:r>
                        <a:rPr lang="en-US" sz="2000" b="1" u="none" dirty="0" smtClean="0">
                          <a:solidFill>
                            <a:schemeClr val="bg1"/>
                          </a:solidFill>
                        </a:rPr>
                        <a:t>MODIS (Terra and Aqua)</a:t>
                      </a:r>
                    </a:p>
                    <a:p>
                      <a:pPr algn="ctr"/>
                      <a:r>
                        <a:rPr lang="en-US" sz="1600" b="1" u="none" dirty="0" smtClean="0">
                          <a:solidFill>
                            <a:schemeClr val="bg1"/>
                          </a:solidFill>
                        </a:rPr>
                        <a:t>Moderate Resolution</a:t>
                      </a:r>
                      <a:r>
                        <a:rPr lang="en-US" sz="1600" b="1" u="none" baseline="0" dirty="0" smtClean="0">
                          <a:solidFill>
                            <a:schemeClr val="bg1"/>
                          </a:solidFill>
                        </a:rPr>
                        <a:t> Imaging </a:t>
                      </a:r>
                      <a:r>
                        <a:rPr lang="en-US" sz="1600" b="1" u="none" baseline="0" dirty="0" err="1" smtClean="0">
                          <a:solidFill>
                            <a:schemeClr val="bg1"/>
                          </a:solidFill>
                        </a:rPr>
                        <a:t>Spectroradiometer</a:t>
                      </a:r>
                      <a:endParaRPr lang="en-US" sz="1600" b="1" u="none"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460E"/>
                    </a:solidFill>
                  </a:tcPr>
                </a:tc>
                <a:tc>
                  <a:txBody>
                    <a:bodyPr/>
                    <a:lstStyle/>
                    <a:p>
                      <a:pPr algn="ctr"/>
                      <a:endParaRPr lang="nl-NL" sz="1800" b="1" kern="1200" dirty="0" smtClean="0">
                        <a:solidFill>
                          <a:schemeClr val="bg1"/>
                        </a:solidFill>
                        <a:effectLst/>
                      </a:endParaRPr>
                    </a:p>
                    <a:p>
                      <a:pPr algn="ctr"/>
                      <a:endParaRPr lang="nl-NL" sz="1800" b="1" kern="1200" dirty="0" smtClean="0">
                        <a:solidFill>
                          <a:schemeClr val="bg1"/>
                        </a:solidFill>
                        <a:effectLst/>
                      </a:endParaRPr>
                    </a:p>
                    <a:p>
                      <a:pPr algn="ctr"/>
                      <a:r>
                        <a:rPr lang="nl-NL" sz="1800" b="1" kern="1200" dirty="0" smtClean="0">
                          <a:solidFill>
                            <a:schemeClr val="bg1"/>
                          </a:solidFill>
                          <a:effectLst/>
                        </a:rPr>
                        <a:t> 250 m (bands 1-2) 500 m (bands 3-7)</a:t>
                      </a:r>
                    </a:p>
                    <a:p>
                      <a:pPr algn="ctr"/>
                      <a:r>
                        <a:rPr lang="en-US" sz="1800" b="1" kern="1200" dirty="0" smtClean="0">
                          <a:solidFill>
                            <a:schemeClr val="bg1"/>
                          </a:solidFill>
                          <a:effectLst/>
                        </a:rPr>
                        <a:t>1000 m (bands 8-36)</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460E"/>
                    </a:solidFill>
                  </a:tcPr>
                </a:tc>
                <a:tc>
                  <a:txBody>
                    <a:bodyPr/>
                    <a:lstStyle/>
                    <a:p>
                      <a:pPr algn="ctr"/>
                      <a:endParaRPr lang="en-US" sz="1800" b="1" dirty="0" smtClean="0">
                        <a:solidFill>
                          <a:schemeClr val="bg1"/>
                        </a:solidFill>
                      </a:endParaRPr>
                    </a:p>
                    <a:p>
                      <a:pPr algn="ctr"/>
                      <a:endParaRPr lang="en-US" sz="1800" b="1" dirty="0" smtClean="0">
                        <a:solidFill>
                          <a:schemeClr val="bg1"/>
                        </a:solidFill>
                      </a:endParaRPr>
                    </a:p>
                    <a:p>
                      <a:pPr algn="ctr"/>
                      <a:endParaRPr lang="en-US" sz="1800" b="1" dirty="0" smtClean="0">
                        <a:solidFill>
                          <a:schemeClr val="bg1"/>
                        </a:solidFill>
                      </a:endParaRPr>
                    </a:p>
                    <a:p>
                      <a:pPr algn="ctr"/>
                      <a:r>
                        <a:rPr lang="en-US" sz="1800" b="1" dirty="0" smtClean="0">
                          <a:solidFill>
                            <a:schemeClr val="bg1"/>
                          </a:solidFill>
                        </a:rPr>
                        <a:t>1 Day</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460E"/>
                    </a:solidFill>
                  </a:tcPr>
                </a:tc>
              </a:tr>
              <a:tr h="2416370">
                <a:tc>
                  <a:txBody>
                    <a:bodyPr/>
                    <a:lstStyle/>
                    <a:p>
                      <a:pPr algn="ctr"/>
                      <a:r>
                        <a:rPr lang="en-US" sz="2000" b="1" dirty="0" smtClean="0">
                          <a:solidFill>
                            <a:schemeClr val="bg1"/>
                          </a:solidFill>
                        </a:rPr>
                        <a:t>Landsat 8 OLI </a:t>
                      </a:r>
                    </a:p>
                    <a:p>
                      <a:pPr algn="ctr"/>
                      <a:r>
                        <a:rPr lang="en-US" sz="1600" b="1" dirty="0" smtClean="0">
                          <a:solidFill>
                            <a:schemeClr val="bg1"/>
                          </a:solidFill>
                        </a:rPr>
                        <a:t>Operational Land Imager</a:t>
                      </a:r>
                      <a:endParaRPr lang="en-US" sz="16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370B"/>
                    </a:solidFill>
                  </a:tcPr>
                </a:tc>
                <a:tc>
                  <a:txBody>
                    <a:bodyPr/>
                    <a:lstStyle/>
                    <a:p>
                      <a:pPr algn="ctr"/>
                      <a:endParaRPr lang="en-US" sz="1800" b="1" dirty="0" smtClean="0">
                        <a:solidFill>
                          <a:schemeClr val="bg1"/>
                        </a:solidFill>
                      </a:endParaRPr>
                    </a:p>
                    <a:p>
                      <a:pPr algn="ctr"/>
                      <a:endParaRPr lang="en-US" sz="1800" b="1" dirty="0" smtClean="0">
                        <a:solidFill>
                          <a:schemeClr val="bg1"/>
                        </a:solidFill>
                      </a:endParaRPr>
                    </a:p>
                    <a:p>
                      <a:pPr algn="ctr"/>
                      <a:endParaRPr lang="en-US" sz="1800" b="1" dirty="0" smtClean="0">
                        <a:solidFill>
                          <a:schemeClr val="bg1"/>
                        </a:solidFill>
                      </a:endParaRPr>
                    </a:p>
                    <a:p>
                      <a:pPr algn="ctr"/>
                      <a:r>
                        <a:rPr lang="en-US" sz="1800" b="1" dirty="0" smtClean="0">
                          <a:solidFill>
                            <a:schemeClr val="bg1"/>
                          </a:solidFill>
                        </a:rPr>
                        <a:t>30</a:t>
                      </a:r>
                      <a:r>
                        <a:rPr lang="en-US" sz="1800" b="1" baseline="0" dirty="0" smtClean="0">
                          <a:solidFill>
                            <a:schemeClr val="bg1"/>
                          </a:solidFill>
                        </a:rPr>
                        <a:t> m</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370B"/>
                    </a:solidFill>
                  </a:tcPr>
                </a:tc>
                <a:tc>
                  <a:txBody>
                    <a:bodyPr/>
                    <a:lstStyle/>
                    <a:p>
                      <a:pPr algn="ctr"/>
                      <a:endParaRPr lang="en-US" sz="1800" b="1" dirty="0" smtClean="0">
                        <a:solidFill>
                          <a:schemeClr val="bg1"/>
                        </a:solidFill>
                      </a:endParaRPr>
                    </a:p>
                    <a:p>
                      <a:pPr algn="ctr"/>
                      <a:endParaRPr lang="en-US" sz="1800" b="1" dirty="0" smtClean="0">
                        <a:solidFill>
                          <a:schemeClr val="bg1"/>
                        </a:solidFill>
                      </a:endParaRPr>
                    </a:p>
                    <a:p>
                      <a:pPr algn="ctr"/>
                      <a:endParaRPr lang="en-US" sz="1800" b="1" dirty="0" smtClean="0">
                        <a:solidFill>
                          <a:schemeClr val="bg1"/>
                        </a:solidFill>
                      </a:endParaRPr>
                    </a:p>
                    <a:p>
                      <a:pPr algn="ctr"/>
                      <a:r>
                        <a:rPr lang="en-US" sz="1800" b="1" dirty="0" smtClean="0">
                          <a:solidFill>
                            <a:schemeClr val="bg1"/>
                          </a:solidFill>
                        </a:rPr>
                        <a:t>16</a:t>
                      </a:r>
                      <a:r>
                        <a:rPr lang="en-US" sz="1800" b="1" baseline="0" dirty="0" smtClean="0">
                          <a:solidFill>
                            <a:schemeClr val="bg1"/>
                          </a:solidFill>
                        </a:rPr>
                        <a:t> Days</a:t>
                      </a:r>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370B"/>
                    </a:solidFill>
                  </a:tcPr>
                </a:tc>
              </a:tr>
            </a:tbl>
          </a:graphicData>
        </a:graphic>
      </p:graphicFrame>
      <p:pic>
        <p:nvPicPr>
          <p:cNvPr id="7" name="Picture 6"/>
          <p:cNvPicPr>
            <a:picLocks noChangeAspect="1"/>
          </p:cNvPicPr>
          <p:nvPr/>
        </p:nvPicPr>
        <p:blipFill>
          <a:blip r:embed="rId3"/>
          <a:stretch>
            <a:fillRect/>
          </a:stretch>
        </p:blipFill>
        <p:spPr>
          <a:xfrm>
            <a:off x="1584217" y="2749076"/>
            <a:ext cx="1513064" cy="1137874"/>
          </a:xfrm>
          <a:prstGeom prst="rect">
            <a:avLst/>
          </a:prstGeom>
        </p:spPr>
      </p:pic>
      <p:pic>
        <p:nvPicPr>
          <p:cNvPr id="8" name="Picture 7"/>
          <p:cNvPicPr>
            <a:picLocks noChangeAspect="1"/>
          </p:cNvPicPr>
          <p:nvPr/>
        </p:nvPicPr>
        <p:blipFill>
          <a:blip r:embed="rId4"/>
          <a:stretch>
            <a:fillRect/>
          </a:stretch>
        </p:blipFill>
        <p:spPr>
          <a:xfrm>
            <a:off x="1594018" y="5026484"/>
            <a:ext cx="1503263" cy="1231332"/>
          </a:xfrm>
          <a:prstGeom prst="rect">
            <a:avLst/>
          </a:prstGeom>
        </p:spPr>
      </p:pic>
    </p:spTree>
    <p:extLst>
      <p:ext uri="{BB962C8B-B14F-4D97-AF65-F5344CB8AC3E}">
        <p14:creationId xmlns:p14="http://schemas.microsoft.com/office/powerpoint/2010/main" val="12411827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597049"/>
          </a:xfrm>
        </p:spPr>
        <p:txBody>
          <a:bodyPr>
            <a:normAutofit lnSpcReduction="10000"/>
          </a:bodyPr>
          <a:lstStyle/>
          <a:p>
            <a:r>
              <a:rPr lang="en-US" dirty="0" smtClean="0"/>
              <a:t>Methodology</a:t>
            </a:r>
            <a:endParaRPr lang="en-US" dirty="0"/>
          </a:p>
        </p:txBody>
      </p:sp>
      <p:graphicFrame>
        <p:nvGraphicFramePr>
          <p:cNvPr id="8" name="Diagram 7"/>
          <p:cNvGraphicFramePr/>
          <p:nvPr>
            <p:extLst>
              <p:ext uri="{D42A27DB-BD31-4B8C-83A1-F6EECF244321}">
                <p14:modId xmlns:p14="http://schemas.microsoft.com/office/powerpoint/2010/main" val="3007169096"/>
              </p:ext>
            </p:extLst>
          </p:nvPr>
        </p:nvGraphicFramePr>
        <p:xfrm>
          <a:off x="430305" y="467960"/>
          <a:ext cx="8369449" cy="6223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00353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5" y="360382"/>
            <a:ext cx="3645717" cy="894260"/>
          </a:xfrm>
        </p:spPr>
        <p:txBody>
          <a:bodyPr>
            <a:normAutofit fontScale="92500" lnSpcReduction="20000"/>
          </a:bodyPr>
          <a:lstStyle/>
          <a:p>
            <a:r>
              <a:rPr lang="en-US" dirty="0" smtClean="0"/>
              <a:t>Methodology – </a:t>
            </a:r>
            <a:r>
              <a:rPr lang="en-US" sz="3300" dirty="0" smtClean="0"/>
              <a:t>Fuel Type</a:t>
            </a:r>
            <a:endParaRPr lang="en-US" sz="3300" dirty="0"/>
          </a:p>
        </p:txBody>
      </p:sp>
      <p:pic>
        <p:nvPicPr>
          <p:cNvPr id="2" name="Picture 1"/>
          <p:cNvPicPr>
            <a:picLocks noChangeAspect="1"/>
          </p:cNvPicPr>
          <p:nvPr/>
        </p:nvPicPr>
        <p:blipFill rotWithShape="1">
          <a:blip r:embed="rId3"/>
          <a:srcRect l="7992" t="12188" b="8430"/>
          <a:stretch/>
        </p:blipFill>
        <p:spPr>
          <a:xfrm>
            <a:off x="107575" y="3405469"/>
            <a:ext cx="4840788" cy="3274827"/>
          </a:xfrm>
          <a:prstGeom prst="rect">
            <a:avLst/>
          </a:prstGeom>
        </p:spPr>
      </p:pic>
      <p:pic>
        <p:nvPicPr>
          <p:cNvPr id="4" name="Picture 3"/>
          <p:cNvPicPr>
            <a:picLocks noChangeAspect="1"/>
          </p:cNvPicPr>
          <p:nvPr/>
        </p:nvPicPr>
        <p:blipFill>
          <a:blip r:embed="rId4"/>
          <a:stretch>
            <a:fillRect/>
          </a:stretch>
        </p:blipFill>
        <p:spPr>
          <a:xfrm>
            <a:off x="6380431" y="3405469"/>
            <a:ext cx="1437333" cy="3013541"/>
          </a:xfrm>
          <a:prstGeom prst="rect">
            <a:avLst/>
          </a:prstGeom>
        </p:spPr>
      </p:pic>
      <p:pic>
        <p:nvPicPr>
          <p:cNvPr id="9" name="Picture 8"/>
          <p:cNvPicPr>
            <a:picLocks noChangeAspect="1"/>
          </p:cNvPicPr>
          <p:nvPr/>
        </p:nvPicPr>
        <p:blipFill rotWithShape="1">
          <a:blip r:embed="rId5"/>
          <a:srcRect l="12546" t="10541" b="31815"/>
          <a:stretch/>
        </p:blipFill>
        <p:spPr>
          <a:xfrm>
            <a:off x="4731488" y="360382"/>
            <a:ext cx="4096369" cy="2679404"/>
          </a:xfrm>
          <a:prstGeom prst="rect">
            <a:avLst/>
          </a:prstGeom>
        </p:spPr>
      </p:pic>
      <p:sp>
        <p:nvSpPr>
          <p:cNvPr id="10" name="Down Arrow 9"/>
          <p:cNvSpPr/>
          <p:nvPr/>
        </p:nvSpPr>
        <p:spPr>
          <a:xfrm rot="1870338">
            <a:off x="4173541" y="2318861"/>
            <a:ext cx="520995" cy="1126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6567" y="1382233"/>
            <a:ext cx="3189768" cy="1477328"/>
          </a:xfrm>
          <a:prstGeom prst="rect">
            <a:avLst/>
          </a:prstGeom>
          <a:noFill/>
        </p:spPr>
        <p:txBody>
          <a:bodyPr wrap="square" rtlCol="0">
            <a:spAutoFit/>
          </a:bodyPr>
          <a:lstStyle/>
          <a:p>
            <a:r>
              <a:rPr lang="en-US" dirty="0" smtClean="0"/>
              <a:t>Complete fuel type map for Texas was subset to include only grass (GR) grass/shrub (GS) and shrub (SH) types.</a:t>
            </a:r>
            <a:endParaRPr lang="en-US" dirty="0"/>
          </a:p>
        </p:txBody>
      </p:sp>
    </p:spTree>
    <p:extLst>
      <p:ext uri="{BB962C8B-B14F-4D97-AF65-F5344CB8AC3E}">
        <p14:creationId xmlns:p14="http://schemas.microsoft.com/office/powerpoint/2010/main" val="6648851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62500" lnSpcReduction="20000"/>
          </a:bodyPr>
          <a:lstStyle/>
          <a:p>
            <a:r>
              <a:rPr lang="en-US" sz="5900" dirty="0" smtClean="0"/>
              <a:t>Methodology</a:t>
            </a:r>
            <a:r>
              <a:rPr lang="en-US" dirty="0" smtClean="0"/>
              <a:t> – </a:t>
            </a:r>
          </a:p>
          <a:p>
            <a:r>
              <a:rPr lang="en-US" dirty="0" smtClean="0"/>
              <a:t>Canopy Cover</a:t>
            </a:r>
            <a:endParaRPr lang="en-US" dirty="0"/>
          </a:p>
        </p:txBody>
      </p:sp>
      <p:pic>
        <p:nvPicPr>
          <p:cNvPr id="2" name="Picture 1"/>
          <p:cNvPicPr>
            <a:picLocks noChangeAspect="1"/>
          </p:cNvPicPr>
          <p:nvPr/>
        </p:nvPicPr>
        <p:blipFill rotWithShape="1">
          <a:blip r:embed="rId3"/>
          <a:srcRect l="2856" t="16397" b="16627"/>
          <a:stretch/>
        </p:blipFill>
        <p:spPr>
          <a:xfrm>
            <a:off x="2486072" y="1616149"/>
            <a:ext cx="6120728" cy="4210494"/>
          </a:xfrm>
          <a:prstGeom prst="rect">
            <a:avLst/>
          </a:prstGeom>
        </p:spPr>
      </p:pic>
      <p:pic>
        <p:nvPicPr>
          <p:cNvPr id="4" name="Picture 3"/>
          <p:cNvPicPr>
            <a:picLocks noChangeAspect="1"/>
          </p:cNvPicPr>
          <p:nvPr/>
        </p:nvPicPr>
        <p:blipFill rotWithShape="1">
          <a:blip r:embed="rId4"/>
          <a:srcRect t="60160" r="66172"/>
          <a:stretch/>
        </p:blipFill>
        <p:spPr>
          <a:xfrm>
            <a:off x="5027509" y="5752216"/>
            <a:ext cx="1734798" cy="521143"/>
          </a:xfrm>
          <a:prstGeom prst="rect">
            <a:avLst/>
          </a:prstGeom>
        </p:spPr>
      </p:pic>
      <p:sp>
        <p:nvSpPr>
          <p:cNvPr id="5" name="TextBox 4"/>
          <p:cNvSpPr txBox="1"/>
          <p:nvPr/>
        </p:nvSpPr>
        <p:spPr>
          <a:xfrm>
            <a:off x="287079" y="2094615"/>
            <a:ext cx="3062177" cy="923330"/>
          </a:xfrm>
          <a:prstGeom prst="rect">
            <a:avLst/>
          </a:prstGeom>
          <a:noFill/>
        </p:spPr>
        <p:txBody>
          <a:bodyPr wrap="square" rtlCol="0">
            <a:spAutoFit/>
          </a:bodyPr>
          <a:lstStyle/>
          <a:p>
            <a:r>
              <a:rPr lang="en-US" dirty="0" smtClean="0"/>
              <a:t>Areas over 30% canopy cover were excluded from the study</a:t>
            </a:r>
            <a:endParaRPr lang="en-US" dirty="0"/>
          </a:p>
        </p:txBody>
      </p:sp>
    </p:spTree>
    <p:extLst>
      <p:ext uri="{BB962C8B-B14F-4D97-AF65-F5344CB8AC3E}">
        <p14:creationId xmlns:p14="http://schemas.microsoft.com/office/powerpoint/2010/main" val="41611431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624452" cy="1064381"/>
          </a:xfrm>
        </p:spPr>
        <p:txBody>
          <a:bodyPr>
            <a:normAutofit fontScale="92500"/>
          </a:bodyPr>
          <a:lstStyle/>
          <a:p>
            <a:r>
              <a:rPr lang="en-US" dirty="0" smtClean="0"/>
              <a:t>Methodology - </a:t>
            </a:r>
            <a:r>
              <a:rPr lang="en-US" sz="3000" dirty="0" smtClean="0"/>
              <a:t>Precipitation</a:t>
            </a:r>
            <a:endParaRPr lang="en-US" sz="3000" dirty="0"/>
          </a:p>
        </p:txBody>
      </p:sp>
      <p:sp>
        <p:nvSpPr>
          <p:cNvPr id="2" name="TextBox 1"/>
          <p:cNvSpPr txBox="1"/>
          <p:nvPr/>
        </p:nvSpPr>
        <p:spPr>
          <a:xfrm>
            <a:off x="404037" y="1733107"/>
            <a:ext cx="2902689" cy="2308324"/>
          </a:xfrm>
          <a:prstGeom prst="rect">
            <a:avLst/>
          </a:prstGeom>
          <a:noFill/>
        </p:spPr>
        <p:txBody>
          <a:bodyPr wrap="square" rtlCol="0">
            <a:spAutoFit/>
          </a:bodyPr>
          <a:lstStyle/>
          <a:p>
            <a:r>
              <a:rPr lang="en-US" dirty="0" smtClean="0"/>
              <a:t>Precipitation data were downloaded from PRISM to help analyze the role amount and timing of rainfall play in </a:t>
            </a:r>
            <a:r>
              <a:rPr lang="en-US" dirty="0" err="1" smtClean="0"/>
              <a:t>greenup</a:t>
            </a:r>
            <a:r>
              <a:rPr lang="en-US" dirty="0" smtClean="0"/>
              <a:t>, </a:t>
            </a:r>
            <a:r>
              <a:rPr lang="en-US" dirty="0" err="1" smtClean="0"/>
              <a:t>browndown</a:t>
            </a:r>
            <a:r>
              <a:rPr lang="en-US" dirty="0" smtClean="0"/>
              <a:t>, maximum and integral NDVI values.</a:t>
            </a:r>
            <a:endParaRPr lang="en-US" dirty="0"/>
          </a:p>
        </p:txBody>
      </p:sp>
      <p:pic>
        <p:nvPicPr>
          <p:cNvPr id="4" name="Picture 3"/>
          <p:cNvPicPr>
            <a:picLocks noChangeAspect="1"/>
          </p:cNvPicPr>
          <p:nvPr/>
        </p:nvPicPr>
        <p:blipFill rotWithShape="1">
          <a:blip r:embed="rId3"/>
          <a:srcRect l="1650" t="8254" r="3239" b="24724"/>
          <a:stretch/>
        </p:blipFill>
        <p:spPr>
          <a:xfrm>
            <a:off x="4210493" y="3349256"/>
            <a:ext cx="4455042" cy="3115340"/>
          </a:xfrm>
          <a:prstGeom prst="rect">
            <a:avLst/>
          </a:prstGeom>
        </p:spPr>
      </p:pic>
      <p:pic>
        <p:nvPicPr>
          <p:cNvPr id="6" name="Picture 5"/>
          <p:cNvPicPr>
            <a:picLocks noChangeAspect="1"/>
          </p:cNvPicPr>
          <p:nvPr/>
        </p:nvPicPr>
        <p:blipFill rotWithShape="1">
          <a:blip r:embed="rId4"/>
          <a:srcRect l="11184" t="23580" r="12091" b="24266"/>
          <a:stretch/>
        </p:blipFill>
        <p:spPr>
          <a:xfrm>
            <a:off x="4641112" y="360382"/>
            <a:ext cx="3593804" cy="2424223"/>
          </a:xfrm>
          <a:prstGeom prst="rect">
            <a:avLst/>
          </a:prstGeom>
        </p:spPr>
      </p:pic>
      <p:pic>
        <p:nvPicPr>
          <p:cNvPr id="7" name="Picture 6"/>
          <p:cNvPicPr>
            <a:picLocks noChangeAspect="1"/>
          </p:cNvPicPr>
          <p:nvPr/>
        </p:nvPicPr>
        <p:blipFill rotWithShape="1">
          <a:blip r:embed="rId5"/>
          <a:srcRect l="-1861" t="49645" r="57073" b="12772"/>
          <a:stretch/>
        </p:blipFill>
        <p:spPr>
          <a:xfrm>
            <a:off x="2197656" y="5497033"/>
            <a:ext cx="1279190" cy="563230"/>
          </a:xfrm>
          <a:prstGeom prst="rect">
            <a:avLst/>
          </a:prstGeom>
        </p:spPr>
      </p:pic>
      <p:sp>
        <p:nvSpPr>
          <p:cNvPr id="11" name="Down Arrow 10"/>
          <p:cNvSpPr/>
          <p:nvPr/>
        </p:nvSpPr>
        <p:spPr>
          <a:xfrm>
            <a:off x="6081823" y="2626242"/>
            <a:ext cx="606056" cy="637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2882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950625"/>
          </a:xfrm>
        </p:spPr>
        <p:txBody>
          <a:bodyPr>
            <a:normAutofit fontScale="70000" lnSpcReduction="20000"/>
          </a:bodyPr>
          <a:lstStyle/>
          <a:p>
            <a:r>
              <a:rPr lang="en-US" dirty="0" smtClean="0"/>
              <a:t>Methodology</a:t>
            </a:r>
            <a:r>
              <a:rPr lang="en-US" dirty="0"/>
              <a:t> </a:t>
            </a:r>
            <a:r>
              <a:rPr lang="en-US" dirty="0" smtClean="0"/>
              <a:t>– </a:t>
            </a:r>
          </a:p>
          <a:p>
            <a:r>
              <a:rPr lang="en-US" dirty="0" smtClean="0"/>
              <a:t>MODIS Phenology</a:t>
            </a:r>
          </a:p>
        </p:txBody>
      </p:sp>
      <p:grpSp>
        <p:nvGrpSpPr>
          <p:cNvPr id="13" name="Group 12"/>
          <p:cNvGrpSpPr/>
          <p:nvPr/>
        </p:nvGrpSpPr>
        <p:grpSpPr>
          <a:xfrm>
            <a:off x="344188" y="1087890"/>
            <a:ext cx="3068863" cy="2354073"/>
            <a:chOff x="1574375" y="835694"/>
            <a:chExt cx="4198721" cy="3244466"/>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375" y="835694"/>
              <a:ext cx="4198721" cy="3244466"/>
            </a:xfrm>
            <a:prstGeom prst="rect">
              <a:avLst/>
            </a:prstGeom>
          </p:spPr>
        </p:pic>
        <p:sp>
          <p:nvSpPr>
            <p:cNvPr id="4" name="TextBox 3"/>
            <p:cNvSpPr txBox="1"/>
            <p:nvPr/>
          </p:nvSpPr>
          <p:spPr>
            <a:xfrm>
              <a:off x="2158595" y="3315076"/>
              <a:ext cx="3030279" cy="369332"/>
            </a:xfrm>
            <a:prstGeom prst="rect">
              <a:avLst/>
            </a:prstGeom>
            <a:noFill/>
          </p:spPr>
          <p:txBody>
            <a:bodyPr wrap="square" rtlCol="0">
              <a:spAutoFit/>
            </a:bodyPr>
            <a:lstStyle/>
            <a:p>
              <a:pPr algn="ctr"/>
              <a:r>
                <a:rPr lang="en-US" dirty="0" smtClean="0"/>
                <a:t>Study Area NDVI</a:t>
              </a:r>
              <a:endParaRPr lang="en-US" dirty="0"/>
            </a:p>
          </p:txBody>
        </p:sp>
      </p:grpSp>
      <p:grpSp>
        <p:nvGrpSpPr>
          <p:cNvPr id="16" name="Group 15"/>
          <p:cNvGrpSpPr/>
          <p:nvPr/>
        </p:nvGrpSpPr>
        <p:grpSpPr>
          <a:xfrm>
            <a:off x="5690260" y="1435395"/>
            <a:ext cx="3049944" cy="1924493"/>
            <a:chOff x="2362269" y="1435395"/>
            <a:chExt cx="3049944" cy="1924493"/>
          </a:xfrm>
        </p:grpSpPr>
        <p:pic>
          <p:nvPicPr>
            <p:cNvPr id="14" name="Picture 13"/>
            <p:cNvPicPr>
              <a:picLocks noChangeAspect="1"/>
            </p:cNvPicPr>
            <p:nvPr/>
          </p:nvPicPr>
          <p:blipFill rotWithShape="1">
            <a:blip r:embed="rId4"/>
            <a:srcRect t="19556"/>
            <a:stretch/>
          </p:blipFill>
          <p:spPr>
            <a:xfrm>
              <a:off x="2362269" y="1435395"/>
              <a:ext cx="3049944" cy="1924493"/>
            </a:xfrm>
            <a:prstGeom prst="rect">
              <a:avLst/>
            </a:prstGeom>
          </p:spPr>
        </p:pic>
        <p:sp>
          <p:nvSpPr>
            <p:cNvPr id="15" name="TextBox 14"/>
            <p:cNvSpPr txBox="1"/>
            <p:nvPr/>
          </p:nvSpPr>
          <p:spPr>
            <a:xfrm>
              <a:off x="2372101" y="2804769"/>
              <a:ext cx="3030279" cy="369332"/>
            </a:xfrm>
            <a:prstGeom prst="rect">
              <a:avLst/>
            </a:prstGeom>
            <a:noFill/>
          </p:spPr>
          <p:txBody>
            <a:bodyPr wrap="square" rtlCol="0">
              <a:spAutoFit/>
            </a:bodyPr>
            <a:lstStyle/>
            <a:p>
              <a:pPr algn="ctr"/>
              <a:r>
                <a:rPr lang="en-US" dirty="0" smtClean="0"/>
                <a:t>Study Area DOY</a:t>
              </a:r>
              <a:endParaRPr lang="en-US" dirty="0"/>
            </a:p>
          </p:txBody>
        </p:sp>
      </p:grpSp>
      <p:grpSp>
        <p:nvGrpSpPr>
          <p:cNvPr id="28" name="Group 27"/>
          <p:cNvGrpSpPr/>
          <p:nvPr/>
        </p:nvGrpSpPr>
        <p:grpSpPr>
          <a:xfrm>
            <a:off x="5550232" y="3115291"/>
            <a:ext cx="3030279" cy="1624675"/>
            <a:chOff x="5550232" y="3115291"/>
            <a:chExt cx="3030279" cy="1624675"/>
          </a:xfrm>
        </p:grpSpPr>
        <p:pic>
          <p:nvPicPr>
            <p:cNvPr id="19" name="Picture 18"/>
            <p:cNvPicPr>
              <a:picLocks noChangeAspect="1"/>
            </p:cNvPicPr>
            <p:nvPr/>
          </p:nvPicPr>
          <p:blipFill rotWithShape="1">
            <a:blip r:embed="rId5"/>
            <a:srcRect l="11473" t="21847" r="16585" b="23173"/>
            <a:stretch/>
          </p:blipFill>
          <p:spPr>
            <a:xfrm>
              <a:off x="5931933" y="3115291"/>
              <a:ext cx="2266881" cy="1337460"/>
            </a:xfrm>
            <a:prstGeom prst="rect">
              <a:avLst/>
            </a:prstGeom>
          </p:spPr>
        </p:pic>
        <p:sp>
          <p:nvSpPr>
            <p:cNvPr id="25" name="TextBox 24"/>
            <p:cNvSpPr txBox="1"/>
            <p:nvPr/>
          </p:nvSpPr>
          <p:spPr>
            <a:xfrm>
              <a:off x="5550232" y="4370634"/>
              <a:ext cx="3030279" cy="369332"/>
            </a:xfrm>
            <a:prstGeom prst="rect">
              <a:avLst/>
            </a:prstGeom>
            <a:noFill/>
          </p:spPr>
          <p:txBody>
            <a:bodyPr wrap="square" rtlCol="0">
              <a:spAutoFit/>
            </a:bodyPr>
            <a:lstStyle/>
            <a:p>
              <a:pPr algn="ctr"/>
              <a:r>
                <a:rPr lang="en-US" dirty="0" smtClean="0"/>
                <a:t>Fuel Types</a:t>
              </a:r>
              <a:endParaRPr lang="en-US" dirty="0"/>
            </a:p>
          </p:txBody>
        </p:sp>
      </p:grpSp>
      <p:grpSp>
        <p:nvGrpSpPr>
          <p:cNvPr id="27" name="Group 26"/>
          <p:cNvGrpSpPr/>
          <p:nvPr/>
        </p:nvGrpSpPr>
        <p:grpSpPr>
          <a:xfrm>
            <a:off x="363479" y="3197366"/>
            <a:ext cx="3030279" cy="1706792"/>
            <a:chOff x="-189414" y="3115291"/>
            <a:chExt cx="3030279" cy="1706792"/>
          </a:xfrm>
        </p:grpSpPr>
        <p:pic>
          <p:nvPicPr>
            <p:cNvPr id="17" name="Picture 16"/>
            <p:cNvPicPr>
              <a:picLocks noChangeAspect="1"/>
            </p:cNvPicPr>
            <p:nvPr/>
          </p:nvPicPr>
          <p:blipFill rotWithShape="1">
            <a:blip r:embed="rId5"/>
            <a:srcRect l="11473" t="21847" r="16585" b="23173"/>
            <a:stretch/>
          </p:blipFill>
          <p:spPr>
            <a:xfrm>
              <a:off x="166678" y="3115291"/>
              <a:ext cx="2266881" cy="1337460"/>
            </a:xfrm>
            <a:prstGeom prst="rect">
              <a:avLst/>
            </a:prstGeom>
          </p:spPr>
        </p:pic>
        <p:sp>
          <p:nvSpPr>
            <p:cNvPr id="26" name="TextBox 25"/>
            <p:cNvSpPr txBox="1"/>
            <p:nvPr/>
          </p:nvSpPr>
          <p:spPr>
            <a:xfrm>
              <a:off x="-189414" y="4452751"/>
              <a:ext cx="3030279" cy="369332"/>
            </a:xfrm>
            <a:prstGeom prst="rect">
              <a:avLst/>
            </a:prstGeom>
            <a:noFill/>
          </p:spPr>
          <p:txBody>
            <a:bodyPr wrap="square" rtlCol="0">
              <a:spAutoFit/>
            </a:bodyPr>
            <a:lstStyle/>
            <a:p>
              <a:pPr algn="ctr"/>
              <a:r>
                <a:rPr lang="en-US" dirty="0" smtClean="0"/>
                <a:t>Fuel Types</a:t>
              </a:r>
              <a:endParaRPr lang="en-US" dirty="0"/>
            </a:p>
          </p:txBody>
        </p:sp>
      </p:grpSp>
      <p:grpSp>
        <p:nvGrpSpPr>
          <p:cNvPr id="30" name="Group 29"/>
          <p:cNvGrpSpPr/>
          <p:nvPr/>
        </p:nvGrpSpPr>
        <p:grpSpPr>
          <a:xfrm>
            <a:off x="328352" y="4418658"/>
            <a:ext cx="3030279" cy="2317107"/>
            <a:chOff x="-224541" y="4336583"/>
            <a:chExt cx="3030279" cy="2317107"/>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05" y="4336583"/>
              <a:ext cx="2998609" cy="2317107"/>
            </a:xfrm>
            <a:prstGeom prst="rect">
              <a:avLst/>
            </a:prstGeom>
          </p:spPr>
        </p:pic>
        <p:sp>
          <p:nvSpPr>
            <p:cNvPr id="29" name="TextBox 28"/>
            <p:cNvSpPr txBox="1"/>
            <p:nvPr/>
          </p:nvSpPr>
          <p:spPr>
            <a:xfrm>
              <a:off x="-224541" y="6072369"/>
              <a:ext cx="3030279" cy="369332"/>
            </a:xfrm>
            <a:prstGeom prst="rect">
              <a:avLst/>
            </a:prstGeom>
            <a:noFill/>
          </p:spPr>
          <p:txBody>
            <a:bodyPr wrap="square" rtlCol="0">
              <a:spAutoFit/>
            </a:bodyPr>
            <a:lstStyle/>
            <a:p>
              <a:pPr algn="ctr"/>
              <a:r>
                <a:rPr lang="en-US" dirty="0" smtClean="0"/>
                <a:t>Fuel-Specific NDVI</a:t>
              </a:r>
              <a:endParaRPr lang="en-US" dirty="0"/>
            </a:p>
          </p:txBody>
        </p:sp>
      </p:grpSp>
      <p:grpSp>
        <p:nvGrpSpPr>
          <p:cNvPr id="32" name="Group 31"/>
          <p:cNvGrpSpPr/>
          <p:nvPr/>
        </p:nvGrpSpPr>
        <p:grpSpPr>
          <a:xfrm>
            <a:off x="5509035" y="4336583"/>
            <a:ext cx="3112675" cy="2405249"/>
            <a:chOff x="5509035" y="4336583"/>
            <a:chExt cx="3112675" cy="2405249"/>
          </a:xfrm>
        </p:grpSpPr>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09035" y="4336583"/>
              <a:ext cx="3112675" cy="2405249"/>
            </a:xfrm>
            <a:prstGeom prst="rect">
              <a:avLst/>
            </a:prstGeom>
          </p:spPr>
        </p:pic>
        <p:sp>
          <p:nvSpPr>
            <p:cNvPr id="31" name="TextBox 30"/>
            <p:cNvSpPr txBox="1"/>
            <p:nvPr/>
          </p:nvSpPr>
          <p:spPr>
            <a:xfrm>
              <a:off x="5550232" y="6072369"/>
              <a:ext cx="3030279" cy="369332"/>
            </a:xfrm>
            <a:prstGeom prst="rect">
              <a:avLst/>
            </a:prstGeom>
            <a:noFill/>
          </p:spPr>
          <p:txBody>
            <a:bodyPr wrap="square" rtlCol="0">
              <a:spAutoFit/>
            </a:bodyPr>
            <a:lstStyle/>
            <a:p>
              <a:pPr algn="ctr"/>
              <a:r>
                <a:rPr lang="en-US" dirty="0" smtClean="0"/>
                <a:t>Fuel-Specific DOY</a:t>
              </a:r>
              <a:endParaRPr lang="en-US" dirty="0"/>
            </a:p>
          </p:txBody>
        </p:sp>
      </p:grpSp>
      <p:sp>
        <p:nvSpPr>
          <p:cNvPr id="33" name="Down Arrow 32"/>
          <p:cNvSpPr/>
          <p:nvPr/>
        </p:nvSpPr>
        <p:spPr>
          <a:xfrm>
            <a:off x="3987209" y="1860698"/>
            <a:ext cx="1020726" cy="4211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0830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950625"/>
          </a:xfrm>
        </p:spPr>
        <p:txBody>
          <a:bodyPr>
            <a:normAutofit fontScale="70000" lnSpcReduction="20000"/>
          </a:bodyPr>
          <a:lstStyle/>
          <a:p>
            <a:r>
              <a:rPr lang="en-US" dirty="0" smtClean="0"/>
              <a:t>Methodology</a:t>
            </a:r>
            <a:r>
              <a:rPr lang="en-US" dirty="0"/>
              <a:t> </a:t>
            </a:r>
            <a:r>
              <a:rPr lang="en-US" dirty="0" smtClean="0"/>
              <a:t>– </a:t>
            </a:r>
          </a:p>
          <a:p>
            <a:r>
              <a:rPr lang="en-US" dirty="0" smtClean="0"/>
              <a:t>MODIS Phenology</a:t>
            </a:r>
          </a:p>
        </p:txBody>
      </p:sp>
      <p:grpSp>
        <p:nvGrpSpPr>
          <p:cNvPr id="30" name="Group 29"/>
          <p:cNvGrpSpPr/>
          <p:nvPr/>
        </p:nvGrpSpPr>
        <p:grpSpPr>
          <a:xfrm>
            <a:off x="48733" y="786847"/>
            <a:ext cx="3745838" cy="2838734"/>
            <a:chOff x="-224541" y="4336583"/>
            <a:chExt cx="3030279" cy="231710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05" y="4336583"/>
              <a:ext cx="2998609" cy="2317107"/>
            </a:xfrm>
            <a:prstGeom prst="rect">
              <a:avLst/>
            </a:prstGeom>
          </p:spPr>
        </p:pic>
        <p:sp>
          <p:nvSpPr>
            <p:cNvPr id="29" name="TextBox 28"/>
            <p:cNvSpPr txBox="1"/>
            <p:nvPr/>
          </p:nvSpPr>
          <p:spPr>
            <a:xfrm>
              <a:off x="-224541" y="6072369"/>
              <a:ext cx="3030279" cy="369332"/>
            </a:xfrm>
            <a:prstGeom prst="rect">
              <a:avLst/>
            </a:prstGeom>
            <a:noFill/>
          </p:spPr>
          <p:txBody>
            <a:bodyPr wrap="square" rtlCol="0">
              <a:spAutoFit/>
            </a:bodyPr>
            <a:lstStyle/>
            <a:p>
              <a:pPr algn="ctr"/>
              <a:r>
                <a:rPr lang="en-US" dirty="0" smtClean="0"/>
                <a:t>Fuel-Specific NDVI</a:t>
              </a:r>
              <a:endParaRPr lang="en-US" dirty="0"/>
            </a:p>
          </p:txBody>
        </p:sp>
      </p:grpSp>
      <p:grpSp>
        <p:nvGrpSpPr>
          <p:cNvPr id="32" name="Group 31"/>
          <p:cNvGrpSpPr/>
          <p:nvPr/>
        </p:nvGrpSpPr>
        <p:grpSpPr>
          <a:xfrm>
            <a:off x="5029204" y="742777"/>
            <a:ext cx="3847691" cy="2946719"/>
            <a:chOff x="5509035" y="4336583"/>
            <a:chExt cx="3112675" cy="2405249"/>
          </a:xfrm>
        </p:grpSpPr>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09035" y="4336583"/>
              <a:ext cx="3112675" cy="2405249"/>
            </a:xfrm>
            <a:prstGeom prst="rect">
              <a:avLst/>
            </a:prstGeom>
          </p:spPr>
        </p:pic>
        <p:sp>
          <p:nvSpPr>
            <p:cNvPr id="31" name="TextBox 30"/>
            <p:cNvSpPr txBox="1"/>
            <p:nvPr/>
          </p:nvSpPr>
          <p:spPr>
            <a:xfrm>
              <a:off x="5550232" y="6072369"/>
              <a:ext cx="3030279" cy="369332"/>
            </a:xfrm>
            <a:prstGeom prst="rect">
              <a:avLst/>
            </a:prstGeom>
            <a:noFill/>
          </p:spPr>
          <p:txBody>
            <a:bodyPr wrap="square" rtlCol="0">
              <a:spAutoFit/>
            </a:bodyPr>
            <a:lstStyle/>
            <a:p>
              <a:pPr algn="ctr"/>
              <a:r>
                <a:rPr lang="en-US" dirty="0" smtClean="0"/>
                <a:t>Fuel-Specific DOY</a:t>
              </a:r>
              <a:endParaRPr lang="en-US" dirty="0"/>
            </a:p>
          </p:txBody>
        </p:sp>
      </p:gr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739" y="4206135"/>
            <a:ext cx="3450823" cy="2364564"/>
          </a:xfrm>
          <a:prstGeom prst="rect">
            <a:avLst/>
          </a:prstGeom>
        </p:spPr>
      </p:pic>
      <p:sp>
        <p:nvSpPr>
          <p:cNvPr id="5" name="Down Arrow 4"/>
          <p:cNvSpPr/>
          <p:nvPr/>
        </p:nvSpPr>
        <p:spPr>
          <a:xfrm rot="20638265">
            <a:off x="2477386" y="3365869"/>
            <a:ext cx="478465" cy="5575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240066">
            <a:off x="5569774" y="3366680"/>
            <a:ext cx="478465" cy="5575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7576" y="4375890"/>
            <a:ext cx="2502163" cy="1754326"/>
          </a:xfrm>
          <a:prstGeom prst="rect">
            <a:avLst/>
          </a:prstGeom>
          <a:noFill/>
        </p:spPr>
        <p:txBody>
          <a:bodyPr wrap="square" rtlCol="0">
            <a:spAutoFit/>
          </a:bodyPr>
          <a:lstStyle/>
          <a:p>
            <a:r>
              <a:rPr lang="en-US" dirty="0" smtClean="0"/>
              <a:t>Fuel-Specific data were </a:t>
            </a:r>
            <a:r>
              <a:rPr lang="en-US" dirty="0" smtClean="0"/>
              <a:t>used </a:t>
            </a:r>
            <a:r>
              <a:rPr lang="en-US" dirty="0" smtClean="0"/>
              <a:t>to construct NDVI phenology charts for each fuel type studied.</a:t>
            </a:r>
            <a:endParaRPr lang="en-US" dirty="0"/>
          </a:p>
        </p:txBody>
      </p:sp>
    </p:spTree>
    <p:extLst>
      <p:ext uri="{BB962C8B-B14F-4D97-AF65-F5344CB8AC3E}">
        <p14:creationId xmlns:p14="http://schemas.microsoft.com/office/powerpoint/2010/main" val="35599647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5172074"/>
            <a:ext cx="8546592" cy="1285876"/>
          </a:xfrm>
        </p:spPr>
        <p:txBody>
          <a:bodyPr>
            <a:normAutofit fontScale="92500" lnSpcReduction="20000"/>
          </a:bodyPr>
          <a:lstStyle/>
          <a:p>
            <a:pPr algn="ctr"/>
            <a:r>
              <a:rPr lang="en-US" sz="3900" dirty="0" smtClean="0"/>
              <a:t>Assist </a:t>
            </a:r>
            <a:r>
              <a:rPr lang="en-US" sz="3900" dirty="0"/>
              <a:t>the Texas Forest Service in Mapping and Analyzing Fuel Loads and Phenology in Texas Grasslands</a:t>
            </a:r>
          </a:p>
          <a:p>
            <a:endParaRPr lang="en-US" dirty="0"/>
          </a:p>
        </p:txBody>
      </p:sp>
      <p:sp>
        <p:nvSpPr>
          <p:cNvPr id="3" name="Text Placeholder 2"/>
          <p:cNvSpPr>
            <a:spLocks noGrp="1"/>
          </p:cNvSpPr>
          <p:nvPr>
            <p:ph type="body" sz="quarter" idx="10"/>
          </p:nvPr>
        </p:nvSpPr>
        <p:spPr>
          <a:xfrm>
            <a:off x="291465" y="628650"/>
            <a:ext cx="3566160" cy="765810"/>
          </a:xfrm>
        </p:spPr>
        <p:txBody>
          <a:bodyPr/>
          <a:lstStyle/>
          <a:p>
            <a:r>
              <a:rPr lang="en-US" dirty="0" smtClean="0"/>
              <a:t>Objective</a:t>
            </a:r>
            <a:endParaRPr lang="en-US" dirty="0"/>
          </a:p>
        </p:txBody>
      </p:sp>
      <p:sp>
        <p:nvSpPr>
          <p:cNvPr id="5" name="Text Placeholder 4"/>
          <p:cNvSpPr>
            <a:spLocks noGrp="1"/>
          </p:cNvSpPr>
          <p:nvPr>
            <p:ph type="body" sz="quarter" idx="13"/>
          </p:nvPr>
        </p:nvSpPr>
        <p:spPr>
          <a:xfrm>
            <a:off x="6976230" y="4768410"/>
            <a:ext cx="1993392" cy="274320"/>
          </a:xfrm>
        </p:spPr>
        <p:txBody>
          <a:bodyPr/>
          <a:lstStyle/>
          <a:p>
            <a:endParaRPr lang="en-US" dirty="0"/>
          </a:p>
        </p:txBody>
      </p:sp>
      <p:pic>
        <p:nvPicPr>
          <p:cNvPr id="4" name="Picture 3"/>
          <p:cNvPicPr>
            <a:picLocks noChangeAspect="1"/>
          </p:cNvPicPr>
          <p:nvPr/>
        </p:nvPicPr>
        <p:blipFill>
          <a:blip r:embed="rId3"/>
          <a:stretch>
            <a:fillRect/>
          </a:stretch>
        </p:blipFill>
        <p:spPr>
          <a:xfrm>
            <a:off x="168342" y="1520189"/>
            <a:ext cx="4326656" cy="3248221"/>
          </a:xfrm>
          <a:prstGeom prst="rect">
            <a:avLst/>
          </a:prstGeom>
        </p:spPr>
      </p:pic>
      <p:pic>
        <p:nvPicPr>
          <p:cNvPr id="6" name="Picture 5"/>
          <p:cNvPicPr>
            <a:picLocks noChangeAspect="1"/>
          </p:cNvPicPr>
          <p:nvPr/>
        </p:nvPicPr>
        <p:blipFill rotWithShape="1">
          <a:blip r:embed="rId4"/>
          <a:srcRect r="9831"/>
          <a:stretch/>
        </p:blipFill>
        <p:spPr>
          <a:xfrm>
            <a:off x="4572000" y="1520189"/>
            <a:ext cx="4397622" cy="3248221"/>
          </a:xfrm>
          <a:prstGeom prst="rect">
            <a:avLst/>
          </a:prstGeom>
        </p:spPr>
      </p:pic>
    </p:spTree>
    <p:extLst>
      <p:ext uri="{BB962C8B-B14F-4D97-AF65-F5344CB8AC3E}">
        <p14:creationId xmlns:p14="http://schemas.microsoft.com/office/powerpoint/2010/main" val="25172931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0"/>
          </p:nvPr>
        </p:nvSpPr>
        <p:spPr/>
        <p:txBody>
          <a:bodyPr/>
          <a:lstStyle/>
          <a:p>
            <a:r>
              <a:rPr lang="en-US" dirty="0" smtClean="0"/>
              <a:t>Results</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742250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Conclusion</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882768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0"/>
          </p:nvPr>
        </p:nvSpPr>
        <p:spPr/>
        <p:txBody>
          <a:bodyPr>
            <a:normAutofit fontScale="92500" lnSpcReduction="20000"/>
          </a:bodyPr>
          <a:lstStyle/>
          <a:p>
            <a:r>
              <a:rPr lang="en-US" dirty="0" smtClean="0"/>
              <a:t>Limitations and </a:t>
            </a:r>
            <a:r>
              <a:rPr lang="en-US" dirty="0" smtClean="0"/>
              <a:t>Future Work</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675412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1296" y="1305600"/>
            <a:ext cx="5266944" cy="982350"/>
          </a:xfrm>
        </p:spPr>
        <p:txBody>
          <a:bodyPr>
            <a:normAutofit fontScale="77500" lnSpcReduction="20000"/>
          </a:bodyPr>
          <a:lstStyle/>
          <a:p>
            <a:r>
              <a:rPr lang="en-US" dirty="0" smtClean="0"/>
              <a:t>Joseph Spruce</a:t>
            </a:r>
            <a:r>
              <a:rPr lang="en-US" dirty="0"/>
              <a:t>, NASA </a:t>
            </a:r>
            <a:r>
              <a:rPr lang="en-US" dirty="0" err="1"/>
              <a:t>Stennis</a:t>
            </a:r>
            <a:r>
              <a:rPr lang="en-US" dirty="0"/>
              <a:t> Space Center</a:t>
            </a:r>
          </a:p>
          <a:p>
            <a:r>
              <a:rPr lang="en-US" dirty="0"/>
              <a:t>James “Doc” Smoot, NASA </a:t>
            </a:r>
            <a:r>
              <a:rPr lang="en-US" dirty="0" err="1"/>
              <a:t>Stennis</a:t>
            </a:r>
            <a:r>
              <a:rPr lang="en-US" dirty="0"/>
              <a:t> Space Center</a:t>
            </a:r>
          </a:p>
          <a:p>
            <a:r>
              <a:rPr lang="en-US" dirty="0"/>
              <a:t>Dr. Kenton Ross, NASA Langley Research Center</a:t>
            </a:r>
          </a:p>
          <a:p>
            <a:endParaRPr lang="en-US" dirty="0"/>
          </a:p>
        </p:txBody>
      </p:sp>
      <p:sp>
        <p:nvSpPr>
          <p:cNvPr id="3" name="Text Placeholder 2"/>
          <p:cNvSpPr>
            <a:spLocks noGrp="1"/>
          </p:cNvSpPr>
          <p:nvPr>
            <p:ph type="body" sz="quarter" idx="11"/>
          </p:nvPr>
        </p:nvSpPr>
        <p:spPr>
          <a:xfrm>
            <a:off x="3472760" y="2464619"/>
            <a:ext cx="5188567" cy="1235405"/>
          </a:xfrm>
        </p:spPr>
        <p:txBody>
          <a:bodyPr>
            <a:normAutofit/>
          </a:bodyPr>
          <a:lstStyle/>
          <a:p>
            <a:r>
              <a:rPr lang="en-US" sz="1600" dirty="0" smtClean="0"/>
              <a:t>Tom Spencer, Texas Forest Service</a:t>
            </a:r>
          </a:p>
          <a:p>
            <a:r>
              <a:rPr lang="en-US" sz="1600" dirty="0" smtClean="0"/>
              <a:t>Curt Stripling, Texas Forest Service</a:t>
            </a:r>
          </a:p>
          <a:p>
            <a:r>
              <a:rPr lang="en-US" sz="1600" dirty="0" smtClean="0"/>
              <a:t>Williams “Bill” Hargrove, USDA Forest Service</a:t>
            </a:r>
            <a:endParaRPr lang="en-US" sz="1600" dirty="0"/>
          </a:p>
        </p:txBody>
      </p:sp>
      <p:sp>
        <p:nvSpPr>
          <p:cNvPr id="4" name="Text Placeholder 3"/>
          <p:cNvSpPr>
            <a:spLocks noGrp="1"/>
          </p:cNvSpPr>
          <p:nvPr>
            <p:ph type="body" sz="quarter" idx="12"/>
          </p:nvPr>
        </p:nvSpPr>
        <p:spPr>
          <a:xfrm>
            <a:off x="3511296" y="4053363"/>
            <a:ext cx="5111496" cy="1276283"/>
          </a:xfrm>
        </p:spPr>
        <p:txBody>
          <a:bodyPr>
            <a:normAutofit fontScale="40000" lnSpcReduction="20000"/>
          </a:bodyPr>
          <a:lstStyle/>
          <a:p>
            <a:r>
              <a:rPr lang="en-US" sz="3700" dirty="0" smtClean="0"/>
              <a:t>Benjamin Beasley, </a:t>
            </a:r>
            <a:r>
              <a:rPr lang="en-US" sz="4000" dirty="0" smtClean="0"/>
              <a:t>NASA</a:t>
            </a:r>
            <a:r>
              <a:rPr lang="en-US" sz="3700" dirty="0" smtClean="0"/>
              <a:t> DEVELOP National Program</a:t>
            </a:r>
          </a:p>
          <a:p>
            <a:r>
              <a:rPr lang="en-US" sz="3700" dirty="0" smtClean="0"/>
              <a:t>Alex Holland, NASA DEVELOP National Program</a:t>
            </a:r>
          </a:p>
          <a:p>
            <a:r>
              <a:rPr lang="en-US" sz="3700" dirty="0" smtClean="0"/>
              <a:t>Kristen </a:t>
            </a:r>
            <a:r>
              <a:rPr lang="en-US" sz="3700" dirty="0" err="1" smtClean="0"/>
              <a:t>Kelehan</a:t>
            </a:r>
            <a:r>
              <a:rPr lang="en-US" sz="3700" dirty="0" smtClean="0"/>
              <a:t>, NASA DEVELOP National Program</a:t>
            </a:r>
          </a:p>
          <a:p>
            <a:endParaRPr lang="en-US" dirty="0"/>
          </a:p>
        </p:txBody>
      </p:sp>
      <p:sp>
        <p:nvSpPr>
          <p:cNvPr id="5" name="TextBox 4"/>
          <p:cNvSpPr txBox="1"/>
          <p:nvPr/>
        </p:nvSpPr>
        <p:spPr>
          <a:xfrm>
            <a:off x="594360" y="1165623"/>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594359" y="2312881"/>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436914"/>
            <a:ext cx="7982712" cy="4822154"/>
          </a:xfrm>
        </p:spPr>
        <p:txBody>
          <a:bodyPr/>
          <a:lstStyle/>
          <a:p>
            <a:endParaRPr lang="en-US" dirty="0"/>
          </a:p>
        </p:txBody>
      </p:sp>
      <p:sp>
        <p:nvSpPr>
          <p:cNvPr id="3" name="Text Placeholder 2"/>
          <p:cNvSpPr>
            <a:spLocks noGrp="1"/>
          </p:cNvSpPr>
          <p:nvPr>
            <p:ph type="body" sz="quarter" idx="14"/>
          </p:nvPr>
        </p:nvSpPr>
        <p:spPr>
          <a:xfrm>
            <a:off x="502920" y="358140"/>
            <a:ext cx="7982712" cy="704088"/>
          </a:xfrm>
        </p:spPr>
        <p:txBody>
          <a:bodyPr/>
          <a:lstStyle/>
          <a:p>
            <a:r>
              <a:rPr lang="en-US" dirty="0" smtClean="0"/>
              <a:t>References</a:t>
            </a:r>
            <a:endParaRPr lang="en-US" dirty="0"/>
          </a:p>
        </p:txBody>
      </p:sp>
    </p:spTree>
    <p:extLst>
      <p:ext uri="{BB962C8B-B14F-4D97-AF65-F5344CB8AC3E}">
        <p14:creationId xmlns:p14="http://schemas.microsoft.com/office/powerpoint/2010/main" val="33599363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45146" y="375557"/>
            <a:ext cx="7982712" cy="704088"/>
          </a:xfrm>
        </p:spPr>
        <p:txBody>
          <a:bodyPr/>
          <a:lstStyle/>
          <a:p>
            <a:r>
              <a:rPr lang="en-US" dirty="0" smtClean="0"/>
              <a:t>Questions?</a:t>
            </a:r>
            <a:endParaRPr lang="en-US" dirty="0"/>
          </a:p>
        </p:txBody>
      </p:sp>
      <p:pic>
        <p:nvPicPr>
          <p:cNvPr id="6" name="Picture 5"/>
          <p:cNvPicPr>
            <a:picLocks noChangeAspect="1"/>
          </p:cNvPicPr>
          <p:nvPr/>
        </p:nvPicPr>
        <p:blipFill>
          <a:blip r:embed="rId2">
            <a:duotone>
              <a:schemeClr val="bg2">
                <a:shade val="45000"/>
                <a:satMod val="135000"/>
              </a:schemeClr>
              <a:prstClr val="white"/>
            </a:duotone>
          </a:blip>
          <a:stretch>
            <a:fillRect/>
          </a:stretch>
        </p:blipFill>
        <p:spPr>
          <a:xfrm>
            <a:off x="1757123" y="968002"/>
            <a:ext cx="5435416" cy="5889998"/>
          </a:xfrm>
          <a:prstGeom prst="rect">
            <a:avLst/>
          </a:prstGeom>
        </p:spPr>
      </p:pic>
    </p:spTree>
    <p:extLst>
      <p:ext uri="{BB962C8B-B14F-4D97-AF65-F5344CB8AC3E}">
        <p14:creationId xmlns:p14="http://schemas.microsoft.com/office/powerpoint/2010/main" val="25659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1920" y="265611"/>
            <a:ext cx="3566160" cy="692331"/>
          </a:xfrm>
        </p:spPr>
        <p:txBody>
          <a:bodyPr/>
          <a:lstStyle/>
          <a:p>
            <a:r>
              <a:rPr lang="en-US" dirty="0" smtClean="0"/>
              <a:t>Study Area</a:t>
            </a:r>
            <a:endParaRPr lang="en-US" dirty="0"/>
          </a:p>
        </p:txBody>
      </p:sp>
      <p:sp>
        <p:nvSpPr>
          <p:cNvPr id="7" name="Text Placeholder 2"/>
          <p:cNvSpPr>
            <a:spLocks noGrp="1"/>
          </p:cNvSpPr>
          <p:nvPr>
            <p:ph type="body" sz="quarter" idx="10"/>
          </p:nvPr>
        </p:nvSpPr>
        <p:spPr>
          <a:xfrm>
            <a:off x="121920" y="4958133"/>
            <a:ext cx="3566160" cy="692331"/>
          </a:xfrm>
        </p:spPr>
        <p:txBody>
          <a:bodyPr/>
          <a:lstStyle/>
          <a:p>
            <a:r>
              <a:rPr lang="en-US" dirty="0" smtClean="0"/>
              <a:t>Study Period</a:t>
            </a:r>
            <a:endParaRPr lang="en-US" dirty="0"/>
          </a:p>
        </p:txBody>
      </p:sp>
      <p:pic>
        <p:nvPicPr>
          <p:cNvPr id="38" name="Picture 37"/>
          <p:cNvPicPr>
            <a:picLocks noChangeAspect="1"/>
          </p:cNvPicPr>
          <p:nvPr/>
        </p:nvPicPr>
        <p:blipFill>
          <a:blip r:embed="rId3"/>
          <a:stretch>
            <a:fillRect/>
          </a:stretch>
        </p:blipFill>
        <p:spPr>
          <a:xfrm>
            <a:off x="53240" y="1008255"/>
            <a:ext cx="3198518" cy="1949782"/>
          </a:xfrm>
          <a:prstGeom prst="rect">
            <a:avLst/>
          </a:prstGeom>
        </p:spPr>
      </p:pic>
      <p:pic>
        <p:nvPicPr>
          <p:cNvPr id="50" name="Picture 49"/>
          <p:cNvPicPr>
            <a:picLocks noChangeAspect="1"/>
          </p:cNvPicPr>
          <p:nvPr/>
        </p:nvPicPr>
        <p:blipFill rotWithShape="1">
          <a:blip r:embed="rId4"/>
          <a:srcRect l="1719" t="7929" r="14131" b="7513"/>
          <a:stretch/>
        </p:blipFill>
        <p:spPr>
          <a:xfrm>
            <a:off x="6221526" y="723828"/>
            <a:ext cx="2260315" cy="1602769"/>
          </a:xfrm>
          <a:prstGeom prst="rect">
            <a:avLst/>
          </a:prstGeom>
          <a:ln w="3175" cap="sq" cmpd="thickThin">
            <a:solidFill>
              <a:srgbClr val="000000"/>
            </a:solidFill>
            <a:prstDash val="solid"/>
            <a:miter lim="800000"/>
          </a:ln>
          <a:effectLst>
            <a:innerShdw blurRad="76200">
              <a:srgbClr val="000000"/>
            </a:innerShdw>
          </a:effectLst>
        </p:spPr>
      </p:pic>
      <p:sp>
        <p:nvSpPr>
          <p:cNvPr id="58" name="TextBox 57"/>
          <p:cNvSpPr txBox="1"/>
          <p:nvPr/>
        </p:nvSpPr>
        <p:spPr>
          <a:xfrm>
            <a:off x="5840841" y="2900872"/>
            <a:ext cx="3241451" cy="2954655"/>
          </a:xfrm>
          <a:prstGeom prst="rect">
            <a:avLst/>
          </a:prstGeom>
          <a:noFill/>
          <a:ln w="19050">
            <a:solidFill>
              <a:srgbClr val="000000"/>
            </a:solidFill>
          </a:ln>
        </p:spPr>
        <p:txBody>
          <a:bodyPr wrap="square" rtlCol="0">
            <a:spAutoFit/>
          </a:bodyPr>
          <a:lstStyle/>
          <a:p>
            <a:r>
              <a:rPr lang="en-US" sz="2800" b="1" dirty="0" smtClean="0">
                <a:ln>
                  <a:solidFill>
                    <a:sysClr val="windowText" lastClr="000000"/>
                  </a:solidFill>
                </a:ln>
                <a:solidFill>
                  <a:srgbClr val="FFFF00"/>
                </a:solidFill>
                <a:effectLst>
                  <a:outerShdw blurRad="38100" dist="38100" dir="2700000" algn="tl">
                    <a:srgbClr val="000000">
                      <a:alpha val="43137"/>
                    </a:srgbClr>
                  </a:outerShdw>
                </a:effectLst>
              </a:rPr>
              <a:t>Jack County</a:t>
            </a:r>
          </a:p>
          <a:p>
            <a:r>
              <a:rPr lang="en-US" sz="2800" b="1" dirty="0" smtClean="0">
                <a:ln>
                  <a:solidFill>
                    <a:sysClr val="windowText" lastClr="000000"/>
                  </a:solidFill>
                </a:ln>
                <a:solidFill>
                  <a:srgbClr val="CA7AF5"/>
                </a:solidFill>
                <a:effectLst>
                  <a:outerShdw blurRad="38100" dist="38100" dir="2700000" algn="tl">
                    <a:srgbClr val="000000">
                      <a:alpha val="43137"/>
                    </a:srgbClr>
                  </a:outerShdw>
                </a:effectLst>
              </a:rPr>
              <a:t>Palo Pinto County</a:t>
            </a:r>
          </a:p>
          <a:p>
            <a:r>
              <a:rPr lang="en-US" sz="2800" b="1" dirty="0" smtClean="0">
                <a:ln>
                  <a:solidFill>
                    <a:sysClr val="windowText" lastClr="000000"/>
                  </a:solidFill>
                </a:ln>
                <a:solidFill>
                  <a:srgbClr val="E60000"/>
                </a:solidFill>
                <a:effectLst>
                  <a:outerShdw blurRad="38100" dist="38100" dir="2700000" algn="tl">
                    <a:srgbClr val="000000">
                      <a:alpha val="43137"/>
                    </a:srgbClr>
                  </a:outerShdw>
                </a:effectLst>
              </a:rPr>
              <a:t>Parker County</a:t>
            </a:r>
          </a:p>
          <a:p>
            <a:r>
              <a:rPr lang="en-US" sz="2800" b="1" dirty="0" smtClean="0">
                <a:ln>
                  <a:solidFill>
                    <a:sysClr val="windowText" lastClr="000000"/>
                  </a:solidFill>
                </a:ln>
                <a:solidFill>
                  <a:srgbClr val="73B2FF"/>
                </a:solidFill>
                <a:effectLst>
                  <a:outerShdw blurRad="38100" dist="38100" dir="2700000" algn="tl">
                    <a:srgbClr val="000000">
                      <a:alpha val="43137"/>
                    </a:srgbClr>
                  </a:outerShdw>
                </a:effectLst>
              </a:rPr>
              <a:t>Stevens County</a:t>
            </a:r>
          </a:p>
          <a:p>
            <a:r>
              <a:rPr lang="en-US" sz="2800" b="1" dirty="0" smtClean="0">
                <a:ln>
                  <a:solidFill>
                    <a:sysClr val="windowText" lastClr="000000"/>
                  </a:solidFill>
                </a:ln>
                <a:solidFill>
                  <a:srgbClr val="FF5500"/>
                </a:solidFill>
                <a:effectLst>
                  <a:outerShdw blurRad="38100" dist="38100" dir="2700000" algn="tl">
                    <a:srgbClr val="000000">
                      <a:alpha val="43137"/>
                    </a:srgbClr>
                  </a:outerShdw>
                </a:effectLst>
              </a:rPr>
              <a:t>Wise County</a:t>
            </a:r>
          </a:p>
          <a:p>
            <a:r>
              <a:rPr lang="en-US" sz="2800" b="1" dirty="0" smtClean="0">
                <a:ln>
                  <a:solidFill>
                    <a:sysClr val="windowText" lastClr="000000"/>
                  </a:solidFill>
                </a:ln>
                <a:solidFill>
                  <a:srgbClr val="4C7300"/>
                </a:solidFill>
                <a:effectLst>
                  <a:outerShdw blurRad="38100" dist="38100" dir="2700000" algn="tl">
                    <a:srgbClr val="000000">
                      <a:alpha val="43137"/>
                    </a:srgbClr>
                  </a:outerShdw>
                </a:effectLst>
              </a:rPr>
              <a:t>Young County</a:t>
            </a:r>
          </a:p>
          <a:p>
            <a:endParaRPr lang="en-US" dirty="0">
              <a:ln>
                <a:solidFill>
                  <a:sysClr val="windowText" lastClr="000000"/>
                </a:solidFill>
              </a:ln>
            </a:endParaRPr>
          </a:p>
        </p:txBody>
      </p:sp>
      <p:pic>
        <p:nvPicPr>
          <p:cNvPr id="8" name="Picture 7"/>
          <p:cNvPicPr>
            <a:picLocks noChangeAspect="1"/>
          </p:cNvPicPr>
          <p:nvPr/>
        </p:nvPicPr>
        <p:blipFill rotWithShape="1">
          <a:blip r:embed="rId5"/>
          <a:srcRect l="5267" t="4757" r="9771" b="6059"/>
          <a:stretch/>
        </p:blipFill>
        <p:spPr>
          <a:xfrm>
            <a:off x="2871689" y="1661965"/>
            <a:ext cx="2922199" cy="2692770"/>
          </a:xfrm>
          <a:prstGeom prst="rect">
            <a:avLst/>
          </a:prstGeom>
          <a:ln w="28575">
            <a:noFill/>
          </a:ln>
        </p:spPr>
      </p:pic>
      <p:cxnSp>
        <p:nvCxnSpPr>
          <p:cNvPr id="42" name="Straight Connector 41"/>
          <p:cNvCxnSpPr/>
          <p:nvPr/>
        </p:nvCxnSpPr>
        <p:spPr>
          <a:xfrm flipV="1">
            <a:off x="4566390" y="723828"/>
            <a:ext cx="1655136" cy="1791436"/>
          </a:xfrm>
          <a:prstGeom prst="line">
            <a:avLst/>
          </a:prstGeom>
          <a:ln w="12700">
            <a:solidFill>
              <a:srgbClr val="1B171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830052" y="2326598"/>
            <a:ext cx="3651789" cy="377333"/>
          </a:xfrm>
          <a:prstGeom prst="line">
            <a:avLst/>
          </a:prstGeom>
          <a:ln w="12700">
            <a:solidFill>
              <a:srgbClr val="1B171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00050" y="5870324"/>
            <a:ext cx="3737610" cy="461665"/>
          </a:xfrm>
          <a:prstGeom prst="rect">
            <a:avLst/>
          </a:prstGeom>
          <a:noFill/>
        </p:spPr>
        <p:txBody>
          <a:bodyPr wrap="square" rtlCol="0">
            <a:spAutoFit/>
          </a:bodyPr>
          <a:lstStyle/>
          <a:p>
            <a:r>
              <a:rPr lang="en-US" sz="2400" b="1" dirty="0" smtClean="0"/>
              <a:t>2001-Present</a:t>
            </a:r>
            <a:endParaRPr lang="en-US" sz="2400" b="1" dirty="0"/>
          </a:p>
        </p:txBody>
      </p:sp>
    </p:spTree>
    <p:extLst>
      <p:ext uri="{BB962C8B-B14F-4D97-AF65-F5344CB8AC3E}">
        <p14:creationId xmlns:p14="http://schemas.microsoft.com/office/powerpoint/2010/main" val="39271236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247" y="1181100"/>
            <a:ext cx="8083677" cy="3635611"/>
          </a:xfrm>
        </p:spPr>
        <p:txBody>
          <a:bodyPr/>
          <a:lstStyle/>
          <a:p>
            <a:r>
              <a:rPr lang="en-US" dirty="0" smtClean="0"/>
              <a:t>Texas Forest Service</a:t>
            </a:r>
          </a:p>
          <a:p>
            <a:endParaRPr lang="en-US" dirty="0"/>
          </a:p>
          <a:p>
            <a:endParaRPr lang="en-US" dirty="0" smtClean="0"/>
          </a:p>
          <a:p>
            <a:endParaRPr lang="en-US" dirty="0" smtClean="0"/>
          </a:p>
          <a:p>
            <a:endParaRPr lang="en-US" dirty="0" smtClean="0"/>
          </a:p>
          <a:p>
            <a:endParaRPr lang="en-US" dirty="0" smtClean="0"/>
          </a:p>
          <a:p>
            <a:endParaRPr lang="en-US" dirty="0" smtClean="0"/>
          </a:p>
          <a:p>
            <a:r>
              <a:rPr lang="en-US" dirty="0" smtClean="0"/>
              <a:t>USDA Forest Service</a:t>
            </a:r>
            <a:endParaRPr lang="en-US" dirty="0"/>
          </a:p>
        </p:txBody>
      </p:sp>
      <p:sp>
        <p:nvSpPr>
          <p:cNvPr id="3" name="Text Placeholder 2"/>
          <p:cNvSpPr>
            <a:spLocks noGrp="1"/>
          </p:cNvSpPr>
          <p:nvPr>
            <p:ph type="body" sz="quarter" idx="10"/>
          </p:nvPr>
        </p:nvSpPr>
        <p:spPr>
          <a:xfrm>
            <a:off x="333488" y="558437"/>
            <a:ext cx="3566160" cy="622663"/>
          </a:xfrm>
        </p:spPr>
        <p:txBody>
          <a:bodyPr>
            <a:normAutofit lnSpcReduction="10000"/>
          </a:bodyPr>
          <a:lstStyle/>
          <a:p>
            <a:r>
              <a:rPr lang="en-US" dirty="0" smtClean="0"/>
              <a:t>Partners</a:t>
            </a:r>
            <a:endParaRPr lang="en-US" dirty="0"/>
          </a:p>
        </p:txBody>
      </p:sp>
      <p:sp>
        <p:nvSpPr>
          <p:cNvPr id="5" name="Text Placeholder 4"/>
          <p:cNvSpPr>
            <a:spLocks noGrp="1"/>
          </p:cNvSpPr>
          <p:nvPr>
            <p:ph type="body" sz="quarter" idx="13"/>
          </p:nvPr>
        </p:nvSpPr>
        <p:spPr>
          <a:xfrm>
            <a:off x="5410200" y="3983355"/>
            <a:ext cx="1993392" cy="274320"/>
          </a:xfrm>
        </p:spPr>
        <p:txBody>
          <a:bodyPr/>
          <a:lstStyle/>
          <a:p>
            <a:endParaRPr lang="en-US" dirty="0"/>
          </a:p>
        </p:txBody>
      </p:sp>
      <p:pic>
        <p:nvPicPr>
          <p:cNvPr id="8" name="Picture 7"/>
          <p:cNvPicPr>
            <a:picLocks noChangeAspect="1"/>
          </p:cNvPicPr>
          <p:nvPr/>
        </p:nvPicPr>
        <p:blipFill>
          <a:blip r:embed="rId3"/>
          <a:stretch>
            <a:fillRect/>
          </a:stretch>
        </p:blipFill>
        <p:spPr>
          <a:xfrm>
            <a:off x="1941480" y="4382600"/>
            <a:ext cx="5261040" cy="2338240"/>
          </a:xfrm>
          <a:prstGeom prst="rect">
            <a:avLst/>
          </a:prstGeom>
        </p:spPr>
      </p:pic>
      <p:pic>
        <p:nvPicPr>
          <p:cNvPr id="9" name="Picture 8"/>
          <p:cNvPicPr>
            <a:picLocks noChangeAspect="1"/>
          </p:cNvPicPr>
          <p:nvPr/>
        </p:nvPicPr>
        <p:blipFill>
          <a:blip r:embed="rId4"/>
          <a:stretch>
            <a:fillRect/>
          </a:stretch>
        </p:blipFill>
        <p:spPr>
          <a:xfrm>
            <a:off x="1901809" y="1524743"/>
            <a:ext cx="5200552" cy="2363362"/>
          </a:xfrm>
          <a:prstGeom prst="rect">
            <a:avLst/>
          </a:prstGeom>
        </p:spPr>
      </p:pic>
    </p:spTree>
    <p:extLst>
      <p:ext uri="{BB962C8B-B14F-4D97-AF65-F5344CB8AC3E}">
        <p14:creationId xmlns:p14="http://schemas.microsoft.com/office/powerpoint/2010/main" val="13222686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750423"/>
            <a:ext cx="3593592" cy="4650377"/>
          </a:xfrm>
        </p:spPr>
        <p:txBody>
          <a:bodyPr>
            <a:noAutofit/>
          </a:bodyPr>
          <a:lstStyle/>
          <a:p>
            <a:r>
              <a:rPr lang="en-US" sz="2400" b="1" dirty="0"/>
              <a:t>Wildfires risk has increased </a:t>
            </a:r>
            <a:r>
              <a:rPr lang="en-US" sz="2400" dirty="0"/>
              <a:t>due to climate change and recent </a:t>
            </a:r>
            <a:r>
              <a:rPr lang="en-US" sz="2400" dirty="0" smtClean="0"/>
              <a:t>development.</a:t>
            </a:r>
          </a:p>
          <a:p>
            <a:r>
              <a:rPr lang="en-US" sz="2400" dirty="0" smtClean="0"/>
              <a:t>Texas grasslands</a:t>
            </a:r>
            <a:r>
              <a:rPr lang="en-US" sz="2400" b="1" dirty="0" smtClean="0"/>
              <a:t> </a:t>
            </a:r>
            <a:r>
              <a:rPr lang="en-US" sz="2400" dirty="0" smtClean="0"/>
              <a:t>are </a:t>
            </a:r>
            <a:r>
              <a:rPr lang="en-US" sz="2400" b="1" dirty="0"/>
              <a:t>highly susceptible</a:t>
            </a:r>
            <a:r>
              <a:rPr lang="en-US" sz="2400" dirty="0"/>
              <a:t> to </a:t>
            </a:r>
            <a:r>
              <a:rPr lang="en-US" sz="2400" dirty="0" smtClean="0"/>
              <a:t>wildfires.</a:t>
            </a:r>
          </a:p>
          <a:p>
            <a:r>
              <a:rPr lang="en-US" sz="2400" dirty="0" smtClean="0"/>
              <a:t>In </a:t>
            </a:r>
            <a:r>
              <a:rPr lang="en-US" sz="2400" dirty="0"/>
              <a:t>2011 wildfires in Texas </a:t>
            </a:r>
            <a:r>
              <a:rPr lang="en-US" sz="2400" dirty="0" smtClean="0"/>
              <a:t>burned about </a:t>
            </a:r>
            <a:r>
              <a:rPr lang="en-US" sz="2400" b="1" dirty="0"/>
              <a:t>4,000,000 acres </a:t>
            </a:r>
            <a:r>
              <a:rPr lang="en-US" sz="2400" dirty="0"/>
              <a:t>and destroyed </a:t>
            </a:r>
            <a:r>
              <a:rPr lang="en-US" sz="2400" dirty="0" smtClean="0"/>
              <a:t>nearly 3,000 homes.</a:t>
            </a:r>
            <a:endParaRPr lang="en-US" sz="2400" dirty="0"/>
          </a:p>
        </p:txBody>
      </p:sp>
      <p:sp>
        <p:nvSpPr>
          <p:cNvPr id="3" name="Text Placeholder 2"/>
          <p:cNvSpPr>
            <a:spLocks noGrp="1"/>
          </p:cNvSpPr>
          <p:nvPr>
            <p:ph type="body" sz="quarter" idx="10"/>
          </p:nvPr>
        </p:nvSpPr>
        <p:spPr>
          <a:xfrm>
            <a:off x="521208" y="344805"/>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a:srcRect l="29400" r="29400"/>
          <a:stretch>
            <a:fillRect/>
          </a:stretch>
        </p:blipFill>
        <p:spPr>
          <a:xfrm>
            <a:off x="4572000" y="0"/>
            <a:ext cx="4572000" cy="6858000"/>
          </a:xfrm>
          <a:prstGeom prst="rect">
            <a:avLst/>
          </a:prstGeom>
        </p:spPr>
      </p:pic>
      <p:sp>
        <p:nvSpPr>
          <p:cNvPr id="5" name="Text Placeholder 4"/>
          <p:cNvSpPr>
            <a:spLocks noGrp="1"/>
          </p:cNvSpPr>
          <p:nvPr>
            <p:ph type="body" sz="quarter" idx="13"/>
          </p:nvPr>
        </p:nvSpPr>
        <p:spPr/>
        <p:txBody>
          <a:bodyPr>
            <a:normAutofit fontScale="85000" lnSpcReduction="10000"/>
          </a:bodyPr>
          <a:lstStyle/>
          <a:p>
            <a:r>
              <a:rPr lang="en-US" dirty="0" smtClean="0"/>
              <a:t>Image: USDA Forest Service</a:t>
            </a:r>
            <a:endParaRPr lang="en-US" dirty="0"/>
          </a:p>
        </p:txBody>
      </p:sp>
    </p:spTree>
    <p:extLst>
      <p:ext uri="{BB962C8B-B14F-4D97-AF65-F5344CB8AC3E}">
        <p14:creationId xmlns:p14="http://schemas.microsoft.com/office/powerpoint/2010/main" val="22849927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84632" y="579120"/>
            <a:ext cx="7982712" cy="704088"/>
          </a:xfrm>
        </p:spPr>
        <p:txBody>
          <a:bodyPr/>
          <a:lstStyle/>
          <a:p>
            <a:r>
              <a:rPr lang="en-US" dirty="0" smtClean="0"/>
              <a:t>Background</a:t>
            </a:r>
            <a:endParaRPr lang="en-US" dirty="0"/>
          </a:p>
        </p:txBody>
      </p:sp>
      <p:sp>
        <p:nvSpPr>
          <p:cNvPr id="7" name="Text Placeholder 6"/>
          <p:cNvSpPr>
            <a:spLocks noGrp="1"/>
          </p:cNvSpPr>
          <p:nvPr>
            <p:ph type="body" sz="quarter" idx="11"/>
          </p:nvPr>
        </p:nvSpPr>
        <p:spPr>
          <a:xfrm>
            <a:off x="194310" y="1420368"/>
            <a:ext cx="8732520" cy="1882902"/>
          </a:xfrm>
        </p:spPr>
        <p:txBody>
          <a:bodyPr>
            <a:normAutofit/>
          </a:bodyPr>
          <a:lstStyle/>
          <a:p>
            <a:endParaRPr lang="en-US" dirty="0"/>
          </a:p>
          <a:p>
            <a:endParaRPr lang="en-US" dirty="0"/>
          </a:p>
        </p:txBody>
      </p:sp>
      <p:graphicFrame>
        <p:nvGraphicFramePr>
          <p:cNvPr id="4" name="Diagram 3"/>
          <p:cNvGraphicFramePr/>
          <p:nvPr>
            <p:extLst>
              <p:ext uri="{D42A27DB-BD31-4B8C-83A1-F6EECF244321}">
                <p14:modId xmlns:p14="http://schemas.microsoft.com/office/powerpoint/2010/main" val="626392677"/>
              </p:ext>
            </p:extLst>
          </p:nvPr>
        </p:nvGraphicFramePr>
        <p:xfrm>
          <a:off x="194310" y="995657"/>
          <a:ext cx="9466218" cy="5573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3316368" y="2645773"/>
            <a:ext cx="3222102" cy="2148068"/>
          </a:xfrm>
          <a:prstGeom prst="rect">
            <a:avLst/>
          </a:prstGeom>
        </p:spPr>
      </p:pic>
    </p:spTree>
    <p:extLst>
      <p:ext uri="{BB962C8B-B14F-4D97-AF65-F5344CB8AC3E}">
        <p14:creationId xmlns:p14="http://schemas.microsoft.com/office/powerpoint/2010/main" val="20135201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9728" y="306997"/>
            <a:ext cx="7982712" cy="704088"/>
          </a:xfrm>
        </p:spPr>
        <p:txBody>
          <a:bodyPr/>
          <a:lstStyle/>
          <a:p>
            <a:r>
              <a:rPr lang="en-US" dirty="0" smtClean="0"/>
              <a:t>Background</a:t>
            </a:r>
            <a:endParaRPr lang="en-US" dirty="0"/>
          </a:p>
        </p:txBody>
      </p:sp>
      <p:sp>
        <p:nvSpPr>
          <p:cNvPr id="7" name="Text Placeholder 6"/>
          <p:cNvSpPr>
            <a:spLocks noGrp="1"/>
          </p:cNvSpPr>
          <p:nvPr>
            <p:ph type="body" sz="quarter" idx="11"/>
          </p:nvPr>
        </p:nvSpPr>
        <p:spPr>
          <a:xfrm>
            <a:off x="109728" y="1156609"/>
            <a:ext cx="8732520" cy="1355585"/>
          </a:xfrm>
        </p:spPr>
        <p:txBody>
          <a:bodyPr>
            <a:normAutofit/>
          </a:bodyPr>
          <a:lstStyle/>
          <a:p>
            <a:pPr algn="ctr"/>
            <a:r>
              <a:rPr lang="en-US" sz="2800" dirty="0" smtClean="0"/>
              <a:t>La Niña events occur when there are cooler than normal sea surface temperatures from along the equator in the pacific ocean</a:t>
            </a:r>
          </a:p>
          <a:p>
            <a:endParaRPr lang="en-US" dirty="0"/>
          </a:p>
          <a:p>
            <a:endParaRPr lang="en-US" dirty="0"/>
          </a:p>
        </p:txBody>
      </p:sp>
      <p:pic>
        <p:nvPicPr>
          <p:cNvPr id="14" name="Picture 13"/>
          <p:cNvPicPr>
            <a:picLocks noChangeAspect="1"/>
          </p:cNvPicPr>
          <p:nvPr/>
        </p:nvPicPr>
        <p:blipFill>
          <a:blip r:embed="rId3"/>
          <a:stretch>
            <a:fillRect/>
          </a:stretch>
        </p:blipFill>
        <p:spPr>
          <a:xfrm>
            <a:off x="1737265" y="2457889"/>
            <a:ext cx="5571325" cy="3351019"/>
          </a:xfrm>
          <a:prstGeom prst="rect">
            <a:avLst/>
          </a:prstGeom>
        </p:spPr>
      </p:pic>
      <p:pic>
        <p:nvPicPr>
          <p:cNvPr id="2" name="Picture 1"/>
          <p:cNvPicPr>
            <a:picLocks noChangeAspect="1"/>
          </p:cNvPicPr>
          <p:nvPr/>
        </p:nvPicPr>
        <p:blipFill>
          <a:blip r:embed="rId4"/>
          <a:stretch>
            <a:fillRect/>
          </a:stretch>
        </p:blipFill>
        <p:spPr>
          <a:xfrm>
            <a:off x="7304874" y="5375478"/>
            <a:ext cx="1537374" cy="1267369"/>
          </a:xfrm>
          <a:prstGeom prst="rect">
            <a:avLst/>
          </a:prstGeom>
        </p:spPr>
      </p:pic>
      <p:sp>
        <p:nvSpPr>
          <p:cNvPr id="5" name="Text Placeholder 4"/>
          <p:cNvSpPr>
            <a:spLocks noGrp="1"/>
          </p:cNvSpPr>
          <p:nvPr>
            <p:ph type="body" sz="quarter" idx="13"/>
          </p:nvPr>
        </p:nvSpPr>
        <p:spPr>
          <a:xfrm>
            <a:off x="1965572" y="6018556"/>
            <a:ext cx="3334512" cy="274320"/>
          </a:xfrm>
        </p:spPr>
        <p:txBody>
          <a:bodyPr>
            <a:normAutofit/>
          </a:bodyPr>
          <a:lstStyle/>
          <a:p>
            <a:r>
              <a:rPr lang="en-US" dirty="0" smtClean="0"/>
              <a:t>Image Credit: NOAA</a:t>
            </a:r>
            <a:endParaRPr lang="en-US" dirty="0"/>
          </a:p>
        </p:txBody>
      </p:sp>
    </p:spTree>
    <p:extLst>
      <p:ext uri="{BB962C8B-B14F-4D97-AF65-F5344CB8AC3E}">
        <p14:creationId xmlns:p14="http://schemas.microsoft.com/office/powerpoint/2010/main" val="19405685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322696"/>
            <a:ext cx="7982712" cy="1444752"/>
          </a:xfrm>
        </p:spPr>
        <p:txBody>
          <a:bodyPr/>
          <a:lstStyle/>
          <a:p>
            <a:r>
              <a:rPr lang="en-US" b="1" dirty="0" smtClean="0"/>
              <a:t>Fuel mapping </a:t>
            </a:r>
            <a:r>
              <a:rPr lang="en-US" dirty="0" smtClean="0"/>
              <a:t>–</a:t>
            </a:r>
            <a:r>
              <a:rPr lang="en-US" b="1" dirty="0" smtClean="0"/>
              <a:t> </a:t>
            </a:r>
            <a:r>
              <a:rPr lang="en-US" dirty="0" smtClean="0"/>
              <a:t>Landsat based 30m maps of vegetative fuels </a:t>
            </a:r>
          </a:p>
          <a:p>
            <a:r>
              <a:rPr lang="en-US" b="1" dirty="0" smtClean="0"/>
              <a:t>Surface Fuels </a:t>
            </a:r>
            <a:r>
              <a:rPr lang="en-US" dirty="0" smtClean="0"/>
              <a:t>– GR, GS, SH, TU,TLSB, NB</a:t>
            </a:r>
            <a:endParaRPr lang="en-US" b="1" dirty="0" smtClean="0"/>
          </a:p>
        </p:txBody>
      </p:sp>
      <p:sp>
        <p:nvSpPr>
          <p:cNvPr id="3" name="Text Placeholder 2"/>
          <p:cNvSpPr>
            <a:spLocks noGrp="1"/>
          </p:cNvSpPr>
          <p:nvPr>
            <p:ph type="body" sz="quarter" idx="14"/>
          </p:nvPr>
        </p:nvSpPr>
        <p:spPr/>
        <p:txBody>
          <a:bodyPr/>
          <a:lstStyle/>
          <a:p>
            <a:r>
              <a:rPr lang="en-US" dirty="0" smtClean="0"/>
              <a:t>Texas Wildfire Risk Assessment</a:t>
            </a:r>
            <a:endParaRPr lang="en-US" dirty="0"/>
          </a:p>
        </p:txBody>
      </p:sp>
      <p:sp>
        <p:nvSpPr>
          <p:cNvPr id="5" name="Text Placeholder 4"/>
          <p:cNvSpPr>
            <a:spLocks noGrp="1"/>
          </p:cNvSpPr>
          <p:nvPr>
            <p:ph type="body" sz="quarter" idx="13"/>
          </p:nvPr>
        </p:nvSpPr>
        <p:spPr>
          <a:xfrm>
            <a:off x="6831223" y="6515068"/>
            <a:ext cx="2295144" cy="274320"/>
          </a:xfrm>
        </p:spPr>
        <p:txBody>
          <a:bodyPr/>
          <a:lstStyle/>
          <a:p>
            <a:r>
              <a:rPr lang="en-US" dirty="0">
                <a:solidFill>
                  <a:schemeClr val="tx1">
                    <a:lumMod val="50000"/>
                  </a:schemeClr>
                </a:solidFill>
              </a:rPr>
              <a:t>Source: </a:t>
            </a:r>
            <a:r>
              <a:rPr lang="en-US" dirty="0" smtClean="0">
                <a:solidFill>
                  <a:schemeClr val="tx1">
                    <a:lumMod val="50000"/>
                  </a:schemeClr>
                </a:solidFill>
              </a:rPr>
              <a:t>Texas Forest Service</a:t>
            </a:r>
            <a:endParaRPr lang="en-US" dirty="0">
              <a:solidFill>
                <a:schemeClr val="tx1">
                  <a:lumMod val="50000"/>
                </a:schemeClr>
              </a:solidFill>
            </a:endParaRPr>
          </a:p>
          <a:p>
            <a:endParaRPr lang="en-US" dirty="0"/>
          </a:p>
        </p:txBody>
      </p:sp>
      <p:pic>
        <p:nvPicPr>
          <p:cNvPr id="6" name="Picture 5"/>
          <p:cNvPicPr>
            <a:picLocks noChangeAspect="1"/>
          </p:cNvPicPr>
          <p:nvPr/>
        </p:nvPicPr>
        <p:blipFill rotWithShape="1">
          <a:blip r:embed="rId3"/>
          <a:srcRect l="34747" t="5844" b="4759"/>
          <a:stretch/>
        </p:blipFill>
        <p:spPr>
          <a:xfrm>
            <a:off x="275075" y="2161032"/>
            <a:ext cx="8584706" cy="4314548"/>
          </a:xfrm>
          <a:prstGeom prst="rect">
            <a:avLst/>
          </a:prstGeom>
        </p:spPr>
      </p:pic>
    </p:spTree>
    <p:extLst>
      <p:ext uri="{BB962C8B-B14F-4D97-AF65-F5344CB8AC3E}">
        <p14:creationId xmlns:p14="http://schemas.microsoft.com/office/powerpoint/2010/main" val="10036180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4152" y="1295640"/>
            <a:ext cx="7982712" cy="523859"/>
          </a:xfrm>
        </p:spPr>
        <p:txBody>
          <a:bodyPr/>
          <a:lstStyle/>
          <a:p>
            <a:r>
              <a:rPr lang="en-US" b="1" dirty="0" smtClean="0"/>
              <a:t>Surface Fuels </a:t>
            </a:r>
            <a:r>
              <a:rPr lang="en-US" dirty="0" smtClean="0"/>
              <a:t>– GR, GS, SH, TU,TLSB, NB</a:t>
            </a:r>
            <a:endParaRPr lang="en-US" b="1" dirty="0" smtClean="0"/>
          </a:p>
        </p:txBody>
      </p:sp>
      <p:sp>
        <p:nvSpPr>
          <p:cNvPr id="3" name="Text Placeholder 2"/>
          <p:cNvSpPr>
            <a:spLocks noGrp="1"/>
          </p:cNvSpPr>
          <p:nvPr>
            <p:ph type="body" sz="quarter" idx="14"/>
          </p:nvPr>
        </p:nvSpPr>
        <p:spPr/>
        <p:txBody>
          <a:bodyPr/>
          <a:lstStyle/>
          <a:p>
            <a:r>
              <a:rPr lang="en-US" dirty="0" smtClean="0"/>
              <a:t>Texas Wildfire Risk Assessment</a:t>
            </a:r>
            <a:endParaRPr lang="en-US" dirty="0"/>
          </a:p>
        </p:txBody>
      </p:sp>
      <p:sp>
        <p:nvSpPr>
          <p:cNvPr id="5" name="Text Placeholder 4"/>
          <p:cNvSpPr>
            <a:spLocks noGrp="1"/>
          </p:cNvSpPr>
          <p:nvPr>
            <p:ph type="body" sz="quarter" idx="13"/>
          </p:nvPr>
        </p:nvSpPr>
        <p:spPr>
          <a:xfrm>
            <a:off x="270625" y="6245126"/>
            <a:ext cx="2295144" cy="274320"/>
          </a:xfrm>
        </p:spPr>
        <p:txBody>
          <a:bodyPr/>
          <a:lstStyle/>
          <a:p>
            <a:r>
              <a:rPr lang="en-US" dirty="0">
                <a:solidFill>
                  <a:schemeClr val="tx1">
                    <a:lumMod val="50000"/>
                  </a:schemeClr>
                </a:solidFill>
              </a:rPr>
              <a:t>Source: </a:t>
            </a:r>
            <a:r>
              <a:rPr lang="en-US" dirty="0" smtClean="0">
                <a:solidFill>
                  <a:schemeClr val="tx1">
                    <a:lumMod val="50000"/>
                  </a:schemeClr>
                </a:solidFill>
              </a:rPr>
              <a:t>Texas Forest Service</a:t>
            </a:r>
            <a:endParaRPr lang="en-US" dirty="0">
              <a:solidFill>
                <a:schemeClr val="tx1">
                  <a:lumMod val="50000"/>
                </a:schemeClr>
              </a:solidFill>
            </a:endParaRPr>
          </a:p>
          <a:p>
            <a:endParaRPr lang="en-US" dirty="0"/>
          </a:p>
        </p:txBody>
      </p:sp>
      <p:pic>
        <p:nvPicPr>
          <p:cNvPr id="4" name="Picture 3"/>
          <p:cNvPicPr>
            <a:picLocks noChangeAspect="1"/>
          </p:cNvPicPr>
          <p:nvPr/>
        </p:nvPicPr>
        <p:blipFill>
          <a:blip r:embed="rId3"/>
          <a:stretch>
            <a:fillRect/>
          </a:stretch>
        </p:blipFill>
        <p:spPr>
          <a:xfrm>
            <a:off x="576072" y="2106899"/>
            <a:ext cx="1908740" cy="387788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28044895"/>
              </p:ext>
            </p:extLst>
          </p:nvPr>
        </p:nvGraphicFramePr>
        <p:xfrm>
          <a:off x="2743201" y="2069366"/>
          <a:ext cx="6096000" cy="4312920"/>
        </p:xfrm>
        <a:graphic>
          <a:graphicData uri="http://schemas.openxmlformats.org/drawingml/2006/table">
            <a:tbl>
              <a:tblPr firstRow="1" bandRow="1">
                <a:tableStyleId>{5C22544A-7EE6-4342-B048-85BDC9FD1C3A}</a:tableStyleId>
              </a:tblPr>
              <a:tblGrid>
                <a:gridCol w="731520"/>
                <a:gridCol w="5364480"/>
              </a:tblGrid>
              <a:tr h="370840">
                <a:tc>
                  <a:txBody>
                    <a:bodyPr/>
                    <a:lstStyle/>
                    <a:p>
                      <a:r>
                        <a:rPr lang="en-US" baseline="0" dirty="0" smtClean="0"/>
                        <a:t>Type </a:t>
                      </a:r>
                      <a:endParaRPr lang="en-US" dirty="0"/>
                    </a:p>
                  </a:txBody>
                  <a:tcPr/>
                </a:tc>
                <a:tc>
                  <a:txBody>
                    <a:bodyPr/>
                    <a:lstStyle/>
                    <a:p>
                      <a:r>
                        <a:rPr lang="en-US" baseline="0" dirty="0" smtClean="0"/>
                        <a:t>Description </a:t>
                      </a:r>
                      <a:endParaRPr lang="en-US" dirty="0"/>
                    </a:p>
                  </a:txBody>
                  <a:tcPr/>
                </a:tc>
              </a:tr>
              <a:tr h="370840">
                <a:tc>
                  <a:txBody>
                    <a:bodyPr/>
                    <a:lstStyle/>
                    <a:p>
                      <a:r>
                        <a:rPr lang="en-US" dirty="0" smtClean="0"/>
                        <a:t>GR</a:t>
                      </a:r>
                      <a:endParaRPr lang="en-US" dirty="0"/>
                    </a:p>
                  </a:txBody>
                  <a:tcPr/>
                </a:tc>
                <a:tc>
                  <a:txBody>
                    <a:bodyPr/>
                    <a:lstStyle/>
                    <a:p>
                      <a:r>
                        <a:rPr lang="en-US" dirty="0" smtClean="0"/>
                        <a:t>Almost pure grass and/or forb type (Grass)</a:t>
                      </a:r>
                      <a:endParaRPr lang="en-US" dirty="0"/>
                    </a:p>
                  </a:txBody>
                  <a:tcPr/>
                </a:tc>
              </a:tr>
              <a:tr h="370840">
                <a:tc>
                  <a:txBody>
                    <a:bodyPr/>
                    <a:lstStyle/>
                    <a:p>
                      <a:r>
                        <a:rPr lang="en-US" dirty="0" smtClean="0"/>
                        <a:t>GS</a:t>
                      </a:r>
                      <a:endParaRPr lang="en-US" dirty="0"/>
                    </a:p>
                  </a:txBody>
                  <a:tcPr/>
                </a:tc>
                <a:tc>
                  <a:txBody>
                    <a:bodyPr/>
                    <a:lstStyle/>
                    <a:p>
                      <a:r>
                        <a:rPr lang="en-US" dirty="0" smtClean="0"/>
                        <a:t>Mixture of grass and shrubs,</a:t>
                      </a:r>
                      <a:r>
                        <a:rPr lang="en-US" baseline="0" dirty="0" smtClean="0"/>
                        <a:t> up to about 50% shrub coverage </a:t>
                      </a:r>
                      <a:r>
                        <a:rPr lang="en-US" dirty="0" smtClean="0"/>
                        <a:t>(Grass-Shrub)</a:t>
                      </a:r>
                      <a:endParaRPr lang="en-US" dirty="0"/>
                    </a:p>
                  </a:txBody>
                  <a:tcPr/>
                </a:tc>
              </a:tr>
              <a:tr h="370840">
                <a:tc>
                  <a:txBody>
                    <a:bodyPr/>
                    <a:lstStyle/>
                    <a:p>
                      <a:r>
                        <a:rPr lang="en-US" dirty="0" smtClean="0"/>
                        <a:t>SH</a:t>
                      </a:r>
                      <a:endParaRPr lang="en-US" dirty="0"/>
                    </a:p>
                  </a:txBody>
                  <a:tcPr/>
                </a:tc>
                <a:tc>
                  <a:txBody>
                    <a:bodyPr/>
                    <a:lstStyle/>
                    <a:p>
                      <a:r>
                        <a:rPr lang="en-US" dirty="0" smtClean="0"/>
                        <a:t>Shrub cover</a:t>
                      </a:r>
                      <a:r>
                        <a:rPr lang="en-US" baseline="0" dirty="0" smtClean="0"/>
                        <a:t> at least 50 % of the site (Shrub)</a:t>
                      </a:r>
                      <a:endParaRPr lang="en-US" dirty="0"/>
                    </a:p>
                  </a:txBody>
                  <a:tcPr/>
                </a:tc>
              </a:tr>
              <a:tr h="370840">
                <a:tc>
                  <a:txBody>
                    <a:bodyPr/>
                    <a:lstStyle/>
                    <a:p>
                      <a:r>
                        <a:rPr lang="en-US" dirty="0" smtClean="0"/>
                        <a:t>TU</a:t>
                      </a:r>
                      <a:endParaRPr lang="en-US" dirty="0"/>
                    </a:p>
                  </a:txBody>
                  <a:tcPr/>
                </a:tc>
                <a:tc>
                  <a:txBody>
                    <a:bodyPr/>
                    <a:lstStyle/>
                    <a:p>
                      <a:r>
                        <a:rPr lang="en-US" dirty="0" smtClean="0"/>
                        <a:t>Grass or shrubs mixed with litter from forest canopy (Timber-Understory)</a:t>
                      </a:r>
                      <a:endParaRPr lang="en-US" dirty="0"/>
                    </a:p>
                  </a:txBody>
                  <a:tcPr/>
                </a:tc>
              </a:tr>
              <a:tr h="370840">
                <a:tc>
                  <a:txBody>
                    <a:bodyPr/>
                    <a:lstStyle/>
                    <a:p>
                      <a:r>
                        <a:rPr lang="en-US" dirty="0" smtClean="0"/>
                        <a:t>TL</a:t>
                      </a:r>
                      <a:endParaRPr lang="en-US" dirty="0"/>
                    </a:p>
                  </a:txBody>
                  <a:tcPr/>
                </a:tc>
                <a:tc>
                  <a:txBody>
                    <a:bodyPr/>
                    <a:lstStyle/>
                    <a:p>
                      <a:r>
                        <a:rPr lang="en-US" dirty="0" smtClean="0"/>
                        <a:t>Dead and down woody fuel, litter, beneath a forest canopy (Timber Litter)</a:t>
                      </a:r>
                      <a:endParaRPr lang="en-US" dirty="0"/>
                    </a:p>
                  </a:txBody>
                  <a:tcPr/>
                </a:tc>
              </a:tr>
              <a:tr h="370840">
                <a:tc>
                  <a:txBody>
                    <a:bodyPr/>
                    <a:lstStyle/>
                    <a:p>
                      <a:r>
                        <a:rPr lang="en-US" dirty="0" smtClean="0"/>
                        <a:t>SB</a:t>
                      </a:r>
                      <a:endParaRPr lang="en-US" dirty="0"/>
                    </a:p>
                  </a:txBody>
                  <a:tcPr/>
                </a:tc>
                <a:tc>
                  <a:txBody>
                    <a:bodyPr/>
                    <a:lstStyle/>
                    <a:p>
                      <a:r>
                        <a:rPr lang="en-US" dirty="0" smtClean="0"/>
                        <a:t>Activity fuel, slash, or debris from wind damage (Slash-</a:t>
                      </a:r>
                      <a:r>
                        <a:rPr lang="en-US" dirty="0" err="1" smtClean="0"/>
                        <a:t>Blowdown</a:t>
                      </a:r>
                      <a:r>
                        <a:rPr lang="en-US" dirty="0" smtClean="0"/>
                        <a:t>)</a:t>
                      </a:r>
                      <a:endParaRPr lang="en-US" dirty="0"/>
                    </a:p>
                  </a:txBody>
                  <a:tcPr/>
                </a:tc>
              </a:tr>
              <a:tr h="370840">
                <a:tc>
                  <a:txBody>
                    <a:bodyPr/>
                    <a:lstStyle/>
                    <a:p>
                      <a:r>
                        <a:rPr lang="en-US" dirty="0" smtClean="0"/>
                        <a:t>NB</a:t>
                      </a:r>
                      <a:endParaRPr lang="en-US" dirty="0"/>
                    </a:p>
                  </a:txBody>
                  <a:tcPr/>
                </a:tc>
                <a:tc>
                  <a:txBody>
                    <a:bodyPr/>
                    <a:lstStyle/>
                    <a:p>
                      <a:r>
                        <a:rPr lang="en-US" dirty="0" smtClean="0"/>
                        <a:t>Insufficient wild land fuel to carry wild land fire under any condition (</a:t>
                      </a:r>
                      <a:r>
                        <a:rPr lang="en-US" dirty="0" err="1" smtClean="0"/>
                        <a:t>Nonburn</a:t>
                      </a:r>
                      <a:r>
                        <a:rPr lang="en-US" dirty="0" smtClean="0"/>
                        <a:t>-able)</a:t>
                      </a:r>
                      <a:endParaRPr lang="en-US" dirty="0"/>
                    </a:p>
                  </a:txBody>
                  <a:tcPr/>
                </a:tc>
              </a:tr>
            </a:tbl>
          </a:graphicData>
        </a:graphic>
      </p:graphicFrame>
    </p:spTree>
    <p:extLst>
      <p:ext uri="{BB962C8B-B14F-4D97-AF65-F5344CB8AC3E}">
        <p14:creationId xmlns:p14="http://schemas.microsoft.com/office/powerpoint/2010/main" val="38299593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3779</TotalTime>
  <Words>1588</Words>
  <Application>Microsoft Macintosh PowerPoint</Application>
  <PresentationFormat>On-screen Show (4:3)</PresentationFormat>
  <Paragraphs>208</Paragraphs>
  <Slides>25</Slides>
  <Notes>19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Vishal Arya</cp:lastModifiedBy>
  <cp:revision>213</cp:revision>
  <dcterms:created xsi:type="dcterms:W3CDTF">2015-05-18T13:26:09Z</dcterms:created>
  <dcterms:modified xsi:type="dcterms:W3CDTF">2015-10-27T13:47:47Z</dcterms:modified>
</cp:coreProperties>
</file>