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sldIdLst>
    <p:sldId id="258" r:id="rId3"/>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ry baggett" initials="Sb"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0" autoAdjust="0"/>
    <p:restoredTop sz="94660"/>
  </p:normalViewPr>
  <p:slideViewPr>
    <p:cSldViewPr snapToGrid="0">
      <p:cViewPr>
        <p:scale>
          <a:sx n="86" d="100"/>
          <a:sy n="86" d="100"/>
        </p:scale>
        <p:origin x="-2778" y="-7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sp>
        <p:nvSpPr>
          <p:cNvPr id="7" name="Text Placeholder"/>
          <p:cNvSpPr>
            <a:spLocks noGrp="1"/>
          </p:cNvSpPr>
          <p:nvPr>
            <p:ph type="body" sz="quarter" idx="11" hasCustomPrompt="1"/>
          </p:nvPr>
        </p:nvSpPr>
        <p:spPr>
          <a:xfrm>
            <a:off x="4828031" y="4214813"/>
            <a:ext cx="2606040" cy="228600"/>
          </a:xfrm>
          <a:prstGeom prst="rect">
            <a:avLst/>
          </a:prstGeom>
        </p:spPr>
        <p:txBody>
          <a:bodyPr/>
          <a:lstStyle>
            <a:lvl1pPr marL="0" indent="0">
              <a:buNone/>
              <a:defRPr sz="900" baseline="0">
                <a:solidFill>
                  <a:schemeClr val="tx1">
                    <a:lumMod val="50000"/>
                  </a:schemeClr>
                </a:solidFill>
              </a:defRPr>
            </a:lvl1pPr>
          </a:lstStyle>
          <a:p>
            <a:pPr lvl="0"/>
            <a:r>
              <a:rPr lang="en-US" dirty="0" smtClean="0"/>
              <a:t>Imagery caption.</a:t>
            </a:r>
            <a:endParaRPr lang="en-US" dirty="0"/>
          </a:p>
        </p:txBody>
      </p:sp>
      <p:sp>
        <p:nvSpPr>
          <p:cNvPr id="5" name="Picture Placeholder"/>
          <p:cNvSpPr>
            <a:spLocks noGrp="1"/>
          </p:cNvSpPr>
          <p:nvPr>
            <p:ph type="pic" sz="quarter" idx="10" hasCustomPrompt="1"/>
          </p:nvPr>
        </p:nvSpPr>
        <p:spPr>
          <a:xfrm>
            <a:off x="4919472" y="1828800"/>
            <a:ext cx="2514600" cy="2386584"/>
          </a:xfrm>
          <a:prstGeom prst="rect">
            <a:avLst/>
          </a:prstGeom>
        </p:spPr>
        <p:txBody>
          <a:bodyPr anchor="ctr"/>
          <a:lstStyle>
            <a:lvl1pPr marL="0" indent="0" algn="ctr">
              <a:buNone/>
              <a:defRPr sz="4800" i="1">
                <a:solidFill>
                  <a:schemeClr val="tx1">
                    <a:lumMod val="60000"/>
                    <a:lumOff val="40000"/>
                  </a:schemeClr>
                </a:solidFill>
              </a:defRPr>
            </a:lvl1pPr>
          </a:lstStyle>
          <a:p>
            <a:r>
              <a:rPr lang="en-US" dirty="0" smtClean="0"/>
              <a:t>Imagery</a:t>
            </a:r>
            <a:endParaRPr lang="en-US" dirty="0"/>
          </a:p>
        </p:txBody>
      </p:sp>
      <p:sp>
        <p:nvSpPr>
          <p:cNvPr id="4" name="Text Placeholder"/>
          <p:cNvSpPr>
            <a:spLocks noGrp="1"/>
          </p:cNvSpPr>
          <p:nvPr>
            <p:ph type="body" sz="quarter" idx="12" hasCustomPrompt="1"/>
          </p:nvPr>
        </p:nvSpPr>
        <p:spPr>
          <a:xfrm>
            <a:off x="4815178" y="7815493"/>
            <a:ext cx="2606040" cy="228600"/>
          </a:xfrm>
          <a:prstGeom prst="rect">
            <a:avLst/>
          </a:prstGeom>
        </p:spPr>
        <p:txBody>
          <a:bodyPr/>
          <a:lstStyle>
            <a:lvl1pPr marL="0" indent="0">
              <a:buNone/>
              <a:defRPr sz="900" baseline="0">
                <a:solidFill>
                  <a:schemeClr val="tx1">
                    <a:lumMod val="50000"/>
                  </a:schemeClr>
                </a:solidFill>
              </a:defRPr>
            </a:lvl1pPr>
          </a:lstStyle>
          <a:p>
            <a:pPr lvl="0"/>
            <a:r>
              <a:rPr lang="en-US" dirty="0" smtClean="0"/>
              <a:t>Imagery caption.</a:t>
            </a:r>
            <a:endParaRPr lang="en-US" dirty="0"/>
          </a:p>
        </p:txBody>
      </p:sp>
      <p:sp>
        <p:nvSpPr>
          <p:cNvPr id="6" name="Picture Placeholder"/>
          <p:cNvSpPr>
            <a:spLocks noGrp="1"/>
          </p:cNvSpPr>
          <p:nvPr>
            <p:ph type="pic" sz="quarter" idx="13" hasCustomPrompt="1"/>
          </p:nvPr>
        </p:nvSpPr>
        <p:spPr>
          <a:xfrm>
            <a:off x="4906619" y="5429480"/>
            <a:ext cx="2514600" cy="2386584"/>
          </a:xfrm>
          <a:prstGeom prst="rect">
            <a:avLst/>
          </a:prstGeom>
        </p:spPr>
        <p:txBody>
          <a:bodyPr anchor="ctr"/>
          <a:lstStyle>
            <a:lvl1pPr marL="0" indent="0" algn="ctr">
              <a:buNone/>
              <a:defRPr sz="4800" i="1">
                <a:solidFill>
                  <a:schemeClr val="tx1">
                    <a:lumMod val="60000"/>
                    <a:lumOff val="40000"/>
                  </a:schemeClr>
                </a:solidFill>
              </a:defRPr>
            </a:lvl1pPr>
          </a:lstStyle>
          <a:p>
            <a:r>
              <a:rPr lang="en-US" dirty="0" smtClean="0"/>
              <a:t>Imagery</a:t>
            </a:r>
            <a:endParaRPr lang="en-US" dirty="0"/>
          </a:p>
        </p:txBody>
      </p:sp>
    </p:spTree>
    <p:extLst>
      <p:ext uri="{BB962C8B-B14F-4D97-AF65-F5344CB8AC3E}">
        <p14:creationId xmlns:p14="http://schemas.microsoft.com/office/powerpoint/2010/main" val="71354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5" name="Text Placeholder"/>
          <p:cNvSpPr>
            <a:spLocks noGrp="1"/>
          </p:cNvSpPr>
          <p:nvPr>
            <p:ph type="body" sz="quarter" idx="11" hasCustomPrompt="1"/>
          </p:nvPr>
        </p:nvSpPr>
        <p:spPr>
          <a:xfrm>
            <a:off x="256032" y="5952744"/>
            <a:ext cx="7178040" cy="228600"/>
          </a:xfrm>
          <a:prstGeom prst="rect">
            <a:avLst/>
          </a:prstGeom>
        </p:spPr>
        <p:txBody>
          <a:bodyPr/>
          <a:lstStyle>
            <a:lvl1pPr marL="0" indent="0">
              <a:buNone/>
              <a:defRPr sz="900" baseline="0">
                <a:solidFill>
                  <a:schemeClr val="tx1">
                    <a:lumMod val="50000"/>
                  </a:schemeClr>
                </a:solidFill>
              </a:defRPr>
            </a:lvl1pPr>
            <a:lvl2pPr marL="388620" indent="0">
              <a:buNone/>
              <a:defRPr/>
            </a:lvl2pPr>
          </a:lstStyle>
          <a:p>
            <a:pPr lvl="0"/>
            <a:r>
              <a:rPr lang="en-US" dirty="0" smtClean="0"/>
              <a:t>Imagery caption.</a:t>
            </a:r>
            <a:endParaRPr lang="en-US" dirty="0"/>
          </a:p>
        </p:txBody>
      </p:sp>
      <p:sp>
        <p:nvSpPr>
          <p:cNvPr id="3" name="Picture Placeholder"/>
          <p:cNvSpPr>
            <a:spLocks noGrp="1"/>
          </p:cNvSpPr>
          <p:nvPr>
            <p:ph type="pic" sz="quarter" idx="10" hasCustomPrompt="1"/>
          </p:nvPr>
        </p:nvSpPr>
        <p:spPr>
          <a:xfrm>
            <a:off x="347472" y="1636776"/>
            <a:ext cx="7086600" cy="4315968"/>
          </a:xfrm>
          <a:prstGeom prst="rect">
            <a:avLst/>
          </a:prstGeom>
        </p:spPr>
        <p:txBody>
          <a:bodyPr anchor="ctr"/>
          <a:lstStyle>
            <a:lvl1pPr marL="0" indent="0" algn="ctr">
              <a:buNone/>
              <a:defRPr sz="9600" i="1">
                <a:solidFill>
                  <a:schemeClr val="tx1">
                    <a:lumMod val="60000"/>
                    <a:lumOff val="40000"/>
                  </a:schemeClr>
                </a:solidFill>
              </a:defRPr>
            </a:lvl1pPr>
          </a:lstStyle>
          <a:p>
            <a:r>
              <a:rPr lang="en-US" dirty="0" smtClean="0"/>
              <a:t>Imagery</a:t>
            </a:r>
            <a:endParaRPr lang="en-US" dirty="0"/>
          </a:p>
        </p:txBody>
      </p:sp>
    </p:spTree>
    <p:extLst>
      <p:ext uri="{BB962C8B-B14F-4D97-AF65-F5344CB8AC3E}">
        <p14:creationId xmlns:p14="http://schemas.microsoft.com/office/powerpoint/2010/main" val="363623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 A">
    <p:spTree>
      <p:nvGrpSpPr>
        <p:cNvPr id="1" name=""/>
        <p:cNvGrpSpPr/>
        <p:nvPr/>
      </p:nvGrpSpPr>
      <p:grpSpPr>
        <a:xfrm>
          <a:off x="0" y="0"/>
          <a:ext cx="0" cy="0"/>
          <a:chOff x="0" y="0"/>
          <a:chExt cx="0" cy="0"/>
        </a:xfrm>
      </p:grpSpPr>
      <p:sp>
        <p:nvSpPr>
          <p:cNvPr id="6" name="Text Placeholder B"/>
          <p:cNvSpPr>
            <a:spLocks noGrp="1"/>
          </p:cNvSpPr>
          <p:nvPr>
            <p:ph type="body" sz="quarter" idx="12" hasCustomPrompt="1"/>
          </p:nvPr>
        </p:nvSpPr>
        <p:spPr>
          <a:xfrm>
            <a:off x="4828032" y="8266176"/>
            <a:ext cx="2606040" cy="228600"/>
          </a:xfrm>
          <a:prstGeom prst="rect">
            <a:avLst/>
          </a:prstGeom>
        </p:spPr>
        <p:txBody>
          <a:bodyPr/>
          <a:lstStyle>
            <a:lvl1pPr marL="0" indent="0">
              <a:buNone/>
              <a:defRPr sz="900" baseline="0">
                <a:solidFill>
                  <a:schemeClr val="tx1">
                    <a:lumMod val="50000"/>
                  </a:schemeClr>
                </a:solidFill>
              </a:defRPr>
            </a:lvl1pPr>
          </a:lstStyle>
          <a:p>
            <a:pPr lvl="0"/>
            <a:r>
              <a:rPr lang="en-US" dirty="0" smtClean="0"/>
              <a:t>Imagery caption.</a:t>
            </a:r>
            <a:endParaRPr lang="en-US" dirty="0"/>
          </a:p>
        </p:txBody>
      </p:sp>
      <p:sp>
        <p:nvSpPr>
          <p:cNvPr id="7" name="Picture Placeholder B"/>
          <p:cNvSpPr>
            <a:spLocks noGrp="1"/>
          </p:cNvSpPr>
          <p:nvPr>
            <p:ph type="pic" sz="quarter" idx="13" hasCustomPrompt="1"/>
          </p:nvPr>
        </p:nvSpPr>
        <p:spPr>
          <a:xfrm>
            <a:off x="4919472" y="6135624"/>
            <a:ext cx="2514600" cy="2130552"/>
          </a:xfrm>
          <a:prstGeom prst="rect">
            <a:avLst/>
          </a:prstGeom>
        </p:spPr>
        <p:txBody>
          <a:bodyPr anchor="ctr"/>
          <a:lstStyle>
            <a:lvl1pPr marL="0" indent="0" algn="ctr">
              <a:buNone/>
              <a:defRPr sz="4800" i="1">
                <a:solidFill>
                  <a:schemeClr val="tx1">
                    <a:lumMod val="60000"/>
                    <a:lumOff val="40000"/>
                  </a:schemeClr>
                </a:solidFill>
              </a:defRPr>
            </a:lvl1pPr>
          </a:lstStyle>
          <a:p>
            <a:r>
              <a:rPr lang="en-US" dirty="0" smtClean="0"/>
              <a:t>Imagery</a:t>
            </a:r>
            <a:endParaRPr lang="en-US" dirty="0"/>
          </a:p>
        </p:txBody>
      </p:sp>
      <p:sp>
        <p:nvSpPr>
          <p:cNvPr id="4" name="Text Placeholder A"/>
          <p:cNvSpPr>
            <a:spLocks noGrp="1"/>
          </p:cNvSpPr>
          <p:nvPr>
            <p:ph type="body" sz="quarter" idx="11" hasCustomPrompt="1"/>
          </p:nvPr>
        </p:nvSpPr>
        <p:spPr>
          <a:xfrm>
            <a:off x="4828031" y="4032504"/>
            <a:ext cx="2606040" cy="228600"/>
          </a:xfrm>
          <a:prstGeom prst="rect">
            <a:avLst/>
          </a:prstGeom>
        </p:spPr>
        <p:txBody>
          <a:bodyPr/>
          <a:lstStyle>
            <a:lvl1pPr marL="0" indent="0">
              <a:buNone/>
              <a:defRPr sz="900" baseline="0">
                <a:solidFill>
                  <a:schemeClr val="tx1">
                    <a:lumMod val="50000"/>
                  </a:schemeClr>
                </a:solidFill>
              </a:defRPr>
            </a:lvl1pPr>
          </a:lstStyle>
          <a:p>
            <a:pPr lvl="0"/>
            <a:r>
              <a:rPr lang="en-US" dirty="0" smtClean="0"/>
              <a:t>Imagery caption.</a:t>
            </a:r>
            <a:endParaRPr lang="en-US" dirty="0"/>
          </a:p>
        </p:txBody>
      </p:sp>
      <p:sp>
        <p:nvSpPr>
          <p:cNvPr id="5" name="Picture Placeholder A"/>
          <p:cNvSpPr>
            <a:spLocks noGrp="1"/>
          </p:cNvSpPr>
          <p:nvPr>
            <p:ph type="pic" sz="quarter" idx="10" hasCustomPrompt="1"/>
          </p:nvPr>
        </p:nvSpPr>
        <p:spPr>
          <a:xfrm>
            <a:off x="4919472" y="868680"/>
            <a:ext cx="2514600" cy="3163824"/>
          </a:xfrm>
          <a:prstGeom prst="rect">
            <a:avLst/>
          </a:prstGeom>
        </p:spPr>
        <p:txBody>
          <a:bodyPr anchor="ctr"/>
          <a:lstStyle>
            <a:lvl1pPr marL="0" indent="0" algn="ctr">
              <a:buNone/>
              <a:defRPr sz="4800" i="1">
                <a:solidFill>
                  <a:schemeClr val="tx1">
                    <a:lumMod val="60000"/>
                    <a:lumOff val="40000"/>
                  </a:schemeClr>
                </a:solidFill>
              </a:defRPr>
            </a:lvl1pPr>
          </a:lstStyle>
          <a:p>
            <a:r>
              <a:rPr lang="en-US" dirty="0" smtClean="0"/>
              <a:t>Imagery</a:t>
            </a:r>
            <a:endParaRPr lang="en-US" dirty="0"/>
          </a:p>
        </p:txBody>
      </p:sp>
    </p:spTree>
    <p:extLst>
      <p:ext uri="{BB962C8B-B14F-4D97-AF65-F5344CB8AC3E}">
        <p14:creationId xmlns:p14="http://schemas.microsoft.com/office/powerpoint/2010/main" val="86745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 B">
    <p:spTree>
      <p:nvGrpSpPr>
        <p:cNvPr id="1" name=""/>
        <p:cNvGrpSpPr/>
        <p:nvPr/>
      </p:nvGrpSpPr>
      <p:grpSpPr>
        <a:xfrm>
          <a:off x="0" y="0"/>
          <a:ext cx="0" cy="0"/>
          <a:chOff x="0" y="0"/>
          <a:chExt cx="0" cy="0"/>
        </a:xfrm>
      </p:grpSpPr>
      <p:sp>
        <p:nvSpPr>
          <p:cNvPr id="4" name="Text Placeholder B"/>
          <p:cNvSpPr>
            <a:spLocks noGrp="1"/>
          </p:cNvSpPr>
          <p:nvPr>
            <p:ph type="body" sz="quarter" idx="12" hasCustomPrompt="1"/>
          </p:nvPr>
        </p:nvSpPr>
        <p:spPr>
          <a:xfrm>
            <a:off x="4828032" y="5340096"/>
            <a:ext cx="2606040" cy="228600"/>
          </a:xfrm>
          <a:prstGeom prst="rect">
            <a:avLst/>
          </a:prstGeom>
        </p:spPr>
        <p:txBody>
          <a:bodyPr anchor="b"/>
          <a:lstStyle>
            <a:lvl1pPr marL="0" indent="0">
              <a:buNone/>
              <a:defRPr sz="900" baseline="0">
                <a:solidFill>
                  <a:schemeClr val="tx1">
                    <a:lumMod val="50000"/>
                  </a:schemeClr>
                </a:solidFill>
              </a:defRPr>
            </a:lvl1pPr>
          </a:lstStyle>
          <a:p>
            <a:pPr lvl="0"/>
            <a:r>
              <a:rPr lang="en-US" dirty="0" smtClean="0"/>
              <a:t>Imagery caption.</a:t>
            </a:r>
            <a:endParaRPr lang="en-US" dirty="0"/>
          </a:p>
        </p:txBody>
      </p:sp>
      <p:sp>
        <p:nvSpPr>
          <p:cNvPr id="5" name="Picture Placeholder B"/>
          <p:cNvSpPr>
            <a:spLocks noGrp="1"/>
          </p:cNvSpPr>
          <p:nvPr>
            <p:ph type="pic" sz="quarter" idx="13" hasCustomPrompt="1"/>
          </p:nvPr>
        </p:nvSpPr>
        <p:spPr>
          <a:xfrm>
            <a:off x="347472" y="5907024"/>
            <a:ext cx="7086600" cy="3483864"/>
          </a:xfrm>
          <a:prstGeom prst="rect">
            <a:avLst/>
          </a:prstGeom>
        </p:spPr>
        <p:txBody>
          <a:bodyPr anchor="ctr"/>
          <a:lstStyle>
            <a:lvl1pPr marL="0" indent="0" algn="ctr">
              <a:buNone/>
              <a:defRPr sz="9600" i="1">
                <a:solidFill>
                  <a:schemeClr val="tx1">
                    <a:lumMod val="60000"/>
                    <a:lumOff val="40000"/>
                  </a:schemeClr>
                </a:solidFill>
              </a:defRPr>
            </a:lvl1pPr>
          </a:lstStyle>
          <a:p>
            <a:r>
              <a:rPr lang="en-US" dirty="0" smtClean="0"/>
              <a:t>Imagery</a:t>
            </a:r>
            <a:endParaRPr lang="en-US" dirty="0"/>
          </a:p>
        </p:txBody>
      </p:sp>
      <p:sp>
        <p:nvSpPr>
          <p:cNvPr id="2" name="Text Placeholder A"/>
          <p:cNvSpPr>
            <a:spLocks noGrp="1"/>
          </p:cNvSpPr>
          <p:nvPr>
            <p:ph type="body" sz="quarter" idx="11" hasCustomPrompt="1"/>
          </p:nvPr>
        </p:nvSpPr>
        <p:spPr>
          <a:xfrm>
            <a:off x="4828031" y="3081528"/>
            <a:ext cx="2606040" cy="228600"/>
          </a:xfrm>
          <a:prstGeom prst="rect">
            <a:avLst/>
          </a:prstGeom>
        </p:spPr>
        <p:txBody>
          <a:bodyPr/>
          <a:lstStyle>
            <a:lvl1pPr marL="0" indent="0">
              <a:buNone/>
              <a:defRPr sz="900" baseline="0">
                <a:solidFill>
                  <a:schemeClr val="tx1">
                    <a:lumMod val="50000"/>
                  </a:schemeClr>
                </a:solidFill>
              </a:defRPr>
            </a:lvl1pPr>
          </a:lstStyle>
          <a:p>
            <a:pPr lvl="0"/>
            <a:r>
              <a:rPr lang="en-US" dirty="0" smtClean="0"/>
              <a:t>Imagery caption.</a:t>
            </a:r>
            <a:endParaRPr lang="en-US" dirty="0"/>
          </a:p>
        </p:txBody>
      </p:sp>
      <p:sp>
        <p:nvSpPr>
          <p:cNvPr id="3" name="Picture Placeholder A"/>
          <p:cNvSpPr>
            <a:spLocks noGrp="1"/>
          </p:cNvSpPr>
          <p:nvPr>
            <p:ph type="pic" sz="quarter" idx="10" hasCustomPrompt="1"/>
          </p:nvPr>
        </p:nvSpPr>
        <p:spPr>
          <a:xfrm>
            <a:off x="4919472" y="868680"/>
            <a:ext cx="2514600" cy="2212848"/>
          </a:xfrm>
          <a:prstGeom prst="rect">
            <a:avLst/>
          </a:prstGeom>
        </p:spPr>
        <p:txBody>
          <a:bodyPr anchor="ctr"/>
          <a:lstStyle>
            <a:lvl1pPr marL="0" indent="0" algn="ctr">
              <a:buNone/>
              <a:defRPr sz="4800" i="1">
                <a:solidFill>
                  <a:schemeClr val="tx1">
                    <a:lumMod val="60000"/>
                    <a:lumOff val="40000"/>
                  </a:schemeClr>
                </a:solidFill>
              </a:defRPr>
            </a:lvl1pPr>
          </a:lstStyle>
          <a:p>
            <a:r>
              <a:rPr lang="en-US" dirty="0" smtClean="0"/>
              <a:t>Imagery</a:t>
            </a:r>
            <a:endParaRPr lang="en-US" dirty="0"/>
          </a:p>
        </p:txBody>
      </p:sp>
    </p:spTree>
    <p:extLst>
      <p:ext uri="{BB962C8B-B14F-4D97-AF65-F5344CB8AC3E}">
        <p14:creationId xmlns:p14="http://schemas.microsoft.com/office/powerpoint/2010/main" val="55627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 C">
    <p:spTree>
      <p:nvGrpSpPr>
        <p:cNvPr id="1" name=""/>
        <p:cNvGrpSpPr/>
        <p:nvPr/>
      </p:nvGrpSpPr>
      <p:grpSpPr>
        <a:xfrm>
          <a:off x="0" y="0"/>
          <a:ext cx="0" cy="0"/>
          <a:chOff x="0" y="0"/>
          <a:chExt cx="0" cy="0"/>
        </a:xfrm>
      </p:grpSpPr>
      <p:sp>
        <p:nvSpPr>
          <p:cNvPr id="2" name="Text Placeholder"/>
          <p:cNvSpPr>
            <a:spLocks noGrp="1"/>
          </p:cNvSpPr>
          <p:nvPr>
            <p:ph type="body" sz="quarter" idx="11" hasCustomPrompt="1"/>
          </p:nvPr>
        </p:nvSpPr>
        <p:spPr>
          <a:xfrm>
            <a:off x="4828031" y="5202936"/>
            <a:ext cx="2606040" cy="228600"/>
          </a:xfrm>
          <a:prstGeom prst="rect">
            <a:avLst/>
          </a:prstGeom>
        </p:spPr>
        <p:txBody>
          <a:bodyPr/>
          <a:lstStyle>
            <a:lvl1pPr marL="0" indent="0">
              <a:buNone/>
              <a:defRPr sz="900" baseline="0">
                <a:solidFill>
                  <a:schemeClr val="tx1">
                    <a:lumMod val="50000"/>
                  </a:schemeClr>
                </a:solidFill>
              </a:defRPr>
            </a:lvl1pPr>
          </a:lstStyle>
          <a:p>
            <a:pPr lvl="0"/>
            <a:r>
              <a:rPr lang="en-US" dirty="0" smtClean="0"/>
              <a:t>Imagery caption.</a:t>
            </a:r>
            <a:endParaRPr lang="en-US" dirty="0"/>
          </a:p>
        </p:txBody>
      </p:sp>
      <p:sp>
        <p:nvSpPr>
          <p:cNvPr id="3" name="Picture Placeholder"/>
          <p:cNvSpPr>
            <a:spLocks noGrp="1"/>
          </p:cNvSpPr>
          <p:nvPr>
            <p:ph type="pic" sz="quarter" idx="10" hasCustomPrompt="1"/>
          </p:nvPr>
        </p:nvSpPr>
        <p:spPr>
          <a:xfrm>
            <a:off x="347472" y="621792"/>
            <a:ext cx="7086600" cy="4261104"/>
          </a:xfrm>
          <a:prstGeom prst="rect">
            <a:avLst/>
          </a:prstGeom>
        </p:spPr>
        <p:txBody>
          <a:bodyPr anchor="ctr"/>
          <a:lstStyle>
            <a:lvl1pPr marL="0" indent="0" algn="ctr">
              <a:buNone/>
              <a:defRPr sz="9600" i="1">
                <a:solidFill>
                  <a:schemeClr val="tx1">
                    <a:lumMod val="60000"/>
                    <a:lumOff val="40000"/>
                  </a:schemeClr>
                </a:solidFill>
              </a:defRPr>
            </a:lvl1pPr>
          </a:lstStyle>
          <a:p>
            <a:r>
              <a:rPr lang="en-US" dirty="0" smtClean="0"/>
              <a:t>Imagery</a:t>
            </a:r>
            <a:endParaRPr lang="en-US" dirty="0"/>
          </a:p>
        </p:txBody>
      </p:sp>
    </p:spTree>
    <p:extLst>
      <p:ext uri="{BB962C8B-B14F-4D97-AF65-F5344CB8AC3E}">
        <p14:creationId xmlns:p14="http://schemas.microsoft.com/office/powerpoint/2010/main" val="3355527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url"/>
          <p:cNvSpPr txBox="1"/>
          <p:nvPr userDrawn="1"/>
        </p:nvSpPr>
        <p:spPr>
          <a:xfrm>
            <a:off x="254000" y="9617202"/>
            <a:ext cx="3616706" cy="230832"/>
          </a:xfrm>
          <a:prstGeom prst="rect">
            <a:avLst/>
          </a:prstGeom>
          <a:noFill/>
        </p:spPr>
        <p:txBody>
          <a:bodyPr wrap="square" rtlCol="0">
            <a:spAutoFit/>
          </a:bodyPr>
          <a:lstStyle/>
          <a:p>
            <a:r>
              <a:rPr lang="en-US" sz="900" dirty="0" smtClean="0">
                <a:latin typeface="Century Gothic" panose="020B0502020202020204" pitchFamily="34" charset="0"/>
              </a:rPr>
              <a:t>http://develop.larc.nasa.gov</a:t>
            </a:r>
          </a:p>
        </p:txBody>
      </p:sp>
      <p:cxnSp>
        <p:nvCxnSpPr>
          <p:cNvPr id="3" name="header boundary line"/>
          <p:cNvCxnSpPr/>
          <p:nvPr userDrawn="1"/>
        </p:nvCxnSpPr>
        <p:spPr>
          <a:xfrm>
            <a:off x="342900" y="1507490"/>
            <a:ext cx="7086600" cy="0"/>
          </a:xfrm>
          <a:prstGeom prst="line">
            <a:avLst/>
          </a:prstGeom>
          <a:ln w="6350" cap="rnd">
            <a:solidFill>
              <a:schemeClr val="tx1">
                <a:lumMod val="40000"/>
                <a:lumOff val="60000"/>
              </a:schemeClr>
            </a:solidFill>
            <a:round/>
          </a:ln>
        </p:spPr>
        <p:style>
          <a:lnRef idx="1">
            <a:schemeClr val="accent1"/>
          </a:lnRef>
          <a:fillRef idx="0">
            <a:schemeClr val="accent1"/>
          </a:fillRef>
          <a:effectRef idx="0">
            <a:schemeClr val="accent1"/>
          </a:effectRef>
          <a:fontRef idx="minor">
            <a:schemeClr val="tx1"/>
          </a:fontRef>
        </p:style>
      </p:cxnSp>
      <p:sp>
        <p:nvSpPr>
          <p:cNvPr id="2" name="DEVELOP National Program"/>
          <p:cNvSpPr txBox="1"/>
          <p:nvPr userDrawn="1"/>
        </p:nvSpPr>
        <p:spPr>
          <a:xfrm>
            <a:off x="4914900" y="262890"/>
            <a:ext cx="2514600" cy="461665"/>
          </a:xfrm>
          <a:prstGeom prst="rect">
            <a:avLst/>
          </a:prstGeom>
          <a:noFill/>
        </p:spPr>
        <p:txBody>
          <a:bodyPr wrap="square" rtlCol="0">
            <a:spAutoFit/>
          </a:bodyPr>
          <a:lstStyle/>
          <a:p>
            <a:pPr algn="r"/>
            <a:r>
              <a:rPr lang="en-US" sz="1355" b="1" dirty="0" smtClean="0">
                <a:solidFill>
                  <a:schemeClr val="bg2">
                    <a:lumMod val="50000"/>
                  </a:schemeClr>
                </a:solidFill>
                <a:latin typeface="+mj-lt"/>
              </a:rPr>
              <a:t>DEVELOP National Program</a:t>
            </a:r>
          </a:p>
          <a:p>
            <a:pPr algn="r"/>
            <a:r>
              <a:rPr lang="en-US" sz="1000" dirty="0" smtClean="0">
                <a:solidFill>
                  <a:schemeClr val="bg2">
                    <a:lumMod val="50000"/>
                  </a:schemeClr>
                </a:solidFill>
                <a:latin typeface="+mj-lt"/>
              </a:rPr>
              <a:t>Applied Sciences’ Capacity Building</a:t>
            </a:r>
            <a:endParaRPr lang="en-US" sz="500" dirty="0">
              <a:solidFill>
                <a:schemeClr val="bg2">
                  <a:lumMod val="50000"/>
                </a:schemeClr>
              </a:solidFill>
              <a:latin typeface="+mj-lt"/>
            </a:endParaRPr>
          </a:p>
        </p:txBody>
      </p:sp>
    </p:spTree>
    <p:extLst>
      <p:ext uri="{BB962C8B-B14F-4D97-AF65-F5344CB8AC3E}">
        <p14:creationId xmlns:p14="http://schemas.microsoft.com/office/powerpoint/2010/main" val="200064027"/>
      </p:ext>
    </p:extLst>
  </p:cSld>
  <p:clrMap bg1="lt1" tx1="dk1" bg2="lt2" tx2="dk2" accent1="accent1" accent2="accent2" accent3="accent3" accent4="accent4" accent5="accent5" accent6="accent6" hlink="hlink" folHlink="folHlink"/>
  <p:sldLayoutIdLst>
    <p:sldLayoutId id="2147483661" r:id="rId1"/>
    <p:sldLayoutId id="2147483664" r:id="rId2"/>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3168" userDrawn="1">
          <p15:clr>
            <a:srgbClr val="F26B43"/>
          </p15:clr>
        </p15:guide>
        <p15:guide id="2" pos="2448" userDrawn="1">
          <p15:clr>
            <a:srgbClr val="F26B43"/>
          </p15:clr>
        </p15:guide>
        <p15:guide id="3" pos="4680" userDrawn="1">
          <p15:clr>
            <a:srgbClr val="F26B43"/>
          </p15:clr>
        </p15:guide>
        <p15:guide id="4" pos="216" userDrawn="1">
          <p15:clr>
            <a:srgbClr val="F26B43"/>
          </p15:clr>
        </p15:guide>
        <p15:guide id="5" orient="horz" pos="6120" userDrawn="1">
          <p15:clr>
            <a:srgbClr val="F26B43"/>
          </p15:clr>
        </p15:guide>
        <p15:guide id="6" orient="horz" pos="144" userDrawn="1">
          <p15:clr>
            <a:srgbClr val="F26B43"/>
          </p15:clr>
        </p15:guide>
        <p15:guide id="7" pos="3096" userDrawn="1">
          <p15:clr>
            <a:srgbClr val="A4A3A4"/>
          </p15:clr>
        </p15:guide>
        <p15:guide id="8" pos="2952" userDrawn="1">
          <p15:clr>
            <a:srgbClr val="A4A3A4"/>
          </p15:clr>
        </p15:guide>
        <p15:guide id="9" orient="horz" pos="1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url"/>
          <p:cNvSpPr txBox="1"/>
          <p:nvPr userDrawn="1"/>
        </p:nvSpPr>
        <p:spPr>
          <a:xfrm>
            <a:off x="254000" y="9617202"/>
            <a:ext cx="3616706" cy="230832"/>
          </a:xfrm>
          <a:prstGeom prst="rect">
            <a:avLst/>
          </a:prstGeom>
          <a:noFill/>
        </p:spPr>
        <p:txBody>
          <a:bodyPr wrap="square" rtlCol="0">
            <a:spAutoFit/>
          </a:bodyPr>
          <a:lstStyle/>
          <a:p>
            <a:r>
              <a:rPr lang="en-US" sz="900" dirty="0" smtClean="0">
                <a:latin typeface="Century Gothic" panose="020B0502020202020204" pitchFamily="34" charset="0"/>
              </a:rPr>
              <a:t>http://develop.larc.nasa.gov</a:t>
            </a:r>
          </a:p>
        </p:txBody>
      </p:sp>
    </p:spTree>
    <p:extLst>
      <p:ext uri="{BB962C8B-B14F-4D97-AF65-F5344CB8AC3E}">
        <p14:creationId xmlns:p14="http://schemas.microsoft.com/office/powerpoint/2010/main" val="120901328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3168">
          <p15:clr>
            <a:srgbClr val="F26B43"/>
          </p15:clr>
        </p15:guide>
        <p15:guide id="2" pos="2448">
          <p15:clr>
            <a:srgbClr val="F26B43"/>
          </p15:clr>
        </p15:guide>
        <p15:guide id="3" pos="4680">
          <p15:clr>
            <a:srgbClr val="F26B43"/>
          </p15:clr>
        </p15:guide>
        <p15:guide id="4" pos="216">
          <p15:clr>
            <a:srgbClr val="F26B43"/>
          </p15:clr>
        </p15:guide>
        <p15:guide id="5" orient="horz" pos="6120">
          <p15:clr>
            <a:srgbClr val="F26B43"/>
          </p15:clr>
        </p15:guide>
        <p15:guide id="6" orient="horz" pos="144">
          <p15:clr>
            <a:srgbClr val="F26B43"/>
          </p15:clr>
        </p15:guide>
        <p15:guide id="7" pos="3096">
          <p15:clr>
            <a:srgbClr val="A4A3A4"/>
          </p15:clr>
        </p15:guide>
        <p15:guide id="8" pos="2952">
          <p15:clr>
            <a:srgbClr val="A4A3A4"/>
          </p15:clr>
        </p15:guide>
        <p15:guide id="9" orient="horz" pos="10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510" r="510"/>
          <a:stretch>
            <a:fillRect/>
          </a:stretch>
        </p:blipFill>
        <p:spPr>
          <a:xfrm>
            <a:off x="301752" y="1208938"/>
            <a:ext cx="7086600" cy="5237162"/>
          </a:xfrm>
        </p:spPr>
      </p:pic>
      <p:sp>
        <p:nvSpPr>
          <p:cNvPr id="20" name="loc, obs, part, advisors"/>
          <p:cNvSpPr txBox="1"/>
          <p:nvPr/>
        </p:nvSpPr>
        <p:spPr>
          <a:xfrm>
            <a:off x="4823460" y="6650042"/>
            <a:ext cx="2606040" cy="2839239"/>
          </a:xfrm>
          <a:prstGeom prst="rect">
            <a:avLst/>
          </a:prstGeom>
          <a:noFill/>
        </p:spPr>
        <p:txBody>
          <a:bodyPr wrap="square" rtlCol="0" anchor="b">
            <a:spAutoFit/>
          </a:bodyPr>
          <a:lstStyle/>
          <a:p>
            <a:r>
              <a:rPr lang="en-US" sz="1050" b="1" dirty="0" smtClean="0">
                <a:solidFill>
                  <a:schemeClr val="tx1">
                    <a:lumMod val="50000"/>
                  </a:schemeClr>
                </a:solidFill>
              </a:rPr>
              <a:t>DEVELOP Location</a:t>
            </a:r>
          </a:p>
          <a:p>
            <a:r>
              <a:rPr lang="en-US" sz="1050" dirty="0" smtClean="0">
                <a:solidFill>
                  <a:schemeClr val="tx1">
                    <a:lumMod val="50000"/>
                  </a:schemeClr>
                </a:solidFill>
              </a:rPr>
              <a:t>NASA Marshall Space Flight Center</a:t>
            </a:r>
          </a:p>
          <a:p>
            <a:endParaRPr lang="en-US" sz="1050" dirty="0">
              <a:solidFill>
                <a:schemeClr val="tx1">
                  <a:lumMod val="50000"/>
                </a:schemeClr>
              </a:solidFill>
            </a:endParaRPr>
          </a:p>
          <a:p>
            <a:r>
              <a:rPr lang="en-US" sz="1050" b="1" dirty="0" smtClean="0">
                <a:solidFill>
                  <a:schemeClr val="tx1">
                    <a:lumMod val="50000"/>
                  </a:schemeClr>
                </a:solidFill>
              </a:rPr>
              <a:t>Earth Observations</a:t>
            </a:r>
          </a:p>
          <a:p>
            <a:r>
              <a:rPr lang="en-US" sz="1050" dirty="0" smtClean="0">
                <a:solidFill>
                  <a:schemeClr val="tx1">
                    <a:lumMod val="50000"/>
                  </a:schemeClr>
                </a:solidFill>
              </a:rPr>
              <a:t>Landsat 5, Landsat 7, and Landsat 8</a:t>
            </a:r>
          </a:p>
          <a:p>
            <a:endParaRPr lang="en-US" sz="1050" dirty="0">
              <a:solidFill>
                <a:schemeClr val="tx1">
                  <a:lumMod val="50000"/>
                </a:schemeClr>
              </a:solidFill>
            </a:endParaRPr>
          </a:p>
          <a:p>
            <a:r>
              <a:rPr lang="en-US" sz="1050" b="1" dirty="0" smtClean="0">
                <a:solidFill>
                  <a:schemeClr val="tx1">
                    <a:lumMod val="50000"/>
                  </a:schemeClr>
                </a:solidFill>
              </a:rPr>
              <a:t>Partners</a:t>
            </a:r>
          </a:p>
          <a:p>
            <a:r>
              <a:rPr lang="en-US" sz="1050" dirty="0" smtClean="0">
                <a:solidFill>
                  <a:schemeClr val="tx1">
                    <a:lumMod val="50000"/>
                  </a:schemeClr>
                </a:solidFill>
              </a:rPr>
              <a:t>NASA SERVIR Coordination Office, NASA SERVIR Eastern and Southern Africa, Regional Centre for Mapping of Resources for Development</a:t>
            </a:r>
          </a:p>
          <a:p>
            <a:endParaRPr lang="en-US" sz="1050" dirty="0">
              <a:solidFill>
                <a:schemeClr val="tx1">
                  <a:lumMod val="50000"/>
                </a:schemeClr>
              </a:solidFill>
            </a:endParaRPr>
          </a:p>
          <a:p>
            <a:r>
              <a:rPr lang="en-US" sz="1050" b="1" dirty="0" smtClean="0">
                <a:solidFill>
                  <a:schemeClr val="tx1">
                    <a:lumMod val="50000"/>
                  </a:schemeClr>
                </a:solidFill>
              </a:rPr>
              <a:t>Advisors</a:t>
            </a:r>
          </a:p>
          <a:p>
            <a:r>
              <a:rPr lang="en-US" sz="1050" dirty="0" smtClean="0">
                <a:solidFill>
                  <a:schemeClr val="tx1">
                    <a:lumMod val="50000"/>
                  </a:schemeClr>
                </a:solidFill>
              </a:rPr>
              <a:t>Dr. Jeffrey </a:t>
            </a:r>
            <a:r>
              <a:rPr lang="en-US" sz="1050" dirty="0" err="1" smtClean="0">
                <a:solidFill>
                  <a:schemeClr val="tx1">
                    <a:lumMod val="50000"/>
                  </a:schemeClr>
                </a:solidFill>
              </a:rPr>
              <a:t>Luvall</a:t>
            </a:r>
            <a:r>
              <a:rPr lang="en-US" sz="1050" dirty="0" smtClean="0">
                <a:solidFill>
                  <a:schemeClr val="tx1">
                    <a:lumMod val="50000"/>
                  </a:schemeClr>
                </a:solidFill>
              </a:rPr>
              <a:t> [NASA at National Space Science and Technology Center],</a:t>
            </a:r>
          </a:p>
          <a:p>
            <a:r>
              <a:rPr lang="en-US" sz="1050" dirty="0" smtClean="0">
                <a:solidFill>
                  <a:schemeClr val="tx1">
                    <a:lumMod val="50000"/>
                  </a:schemeClr>
                </a:solidFill>
              </a:rPr>
              <a:t>Dr. Robert Griffin [University of Alabama in Huntsville]</a:t>
            </a:r>
          </a:p>
        </p:txBody>
      </p:sp>
      <p:sp>
        <p:nvSpPr>
          <p:cNvPr id="10" name="body text"/>
          <p:cNvSpPr txBox="1"/>
          <p:nvPr/>
        </p:nvSpPr>
        <p:spPr>
          <a:xfrm>
            <a:off x="251460" y="6661007"/>
            <a:ext cx="4434840" cy="1731243"/>
          </a:xfrm>
          <a:prstGeom prst="rect">
            <a:avLst/>
          </a:prstGeom>
          <a:noFill/>
        </p:spPr>
        <p:txBody>
          <a:bodyPr wrap="square" rtlCol="0">
            <a:spAutoFit/>
          </a:bodyPr>
          <a:lstStyle/>
          <a:p>
            <a:r>
              <a:rPr lang="en-US" sz="1200" b="1" dirty="0" smtClean="0">
                <a:solidFill>
                  <a:schemeClr val="tx1">
                    <a:lumMod val="50000"/>
                  </a:schemeClr>
                </a:solidFill>
                <a:latin typeface="+mj-lt"/>
              </a:rPr>
              <a:t>Community Concerns</a:t>
            </a:r>
          </a:p>
          <a:p>
            <a:r>
              <a:rPr lang="en-US" sz="1050" dirty="0" smtClean="0">
                <a:solidFill>
                  <a:schemeClr val="tx1">
                    <a:lumMod val="50000"/>
                  </a:schemeClr>
                </a:solidFill>
              </a:rPr>
              <a:t>Lake </a:t>
            </a:r>
            <a:r>
              <a:rPr lang="en-US" sz="1050" dirty="0">
                <a:solidFill>
                  <a:schemeClr val="tx1">
                    <a:lumMod val="50000"/>
                  </a:schemeClr>
                </a:solidFill>
              </a:rPr>
              <a:t>Victoria has a surface area of 68,800 square km, making it the largest lake in Africa. The lake is surrounded by Kenya, Tanzania, and Uganda and is home to more than 30 million people, making it one of the most densely populated rural areas in the world. These people rely on the lake for all aspects of their lives, including fishing, agriculture, and industrial applications. However, the increasing population has negatively impacted water quality through sewage, agricultural, and industrial run off. Furthermore, the introduction of </a:t>
            </a:r>
            <a:r>
              <a:rPr lang="en-US" sz="1050" i="1" dirty="0" err="1">
                <a:solidFill>
                  <a:schemeClr val="tx1">
                    <a:lumMod val="50000"/>
                  </a:schemeClr>
                </a:solidFill>
              </a:rPr>
              <a:t>Eichhornia</a:t>
            </a:r>
            <a:r>
              <a:rPr lang="en-US" sz="1050" i="1" dirty="0">
                <a:solidFill>
                  <a:schemeClr val="tx1">
                    <a:lumMod val="50000"/>
                  </a:schemeClr>
                </a:solidFill>
              </a:rPr>
              <a:t> </a:t>
            </a:r>
            <a:r>
              <a:rPr lang="en-US" sz="1050" i="1" dirty="0" err="1">
                <a:solidFill>
                  <a:schemeClr val="tx1">
                    <a:lumMod val="50000"/>
                  </a:schemeClr>
                </a:solidFill>
              </a:rPr>
              <a:t>crassipes</a:t>
            </a:r>
            <a:r>
              <a:rPr lang="en-US" sz="1050" dirty="0">
                <a:solidFill>
                  <a:schemeClr val="tx1">
                    <a:lumMod val="50000"/>
                  </a:schemeClr>
                </a:solidFill>
              </a:rPr>
              <a:t>, or water hyacinth, has been detrimental to the local communities by blocking fishing access and providing breeding grounds for disease carrying mosquitoes and snails. </a:t>
            </a:r>
          </a:p>
        </p:txBody>
      </p:sp>
      <p:sp>
        <p:nvSpPr>
          <p:cNvPr id="3" name="caption"/>
          <p:cNvSpPr>
            <a:spLocks noGrp="1"/>
          </p:cNvSpPr>
          <p:nvPr>
            <p:ph type="body" sz="quarter" idx="11"/>
          </p:nvPr>
        </p:nvSpPr>
        <p:spPr>
          <a:xfrm>
            <a:off x="256032" y="6393424"/>
            <a:ext cx="7178040" cy="228600"/>
          </a:xfrm>
        </p:spPr>
        <p:txBody>
          <a:bodyPr/>
          <a:lstStyle/>
          <a:p>
            <a:r>
              <a:rPr lang="en-US" dirty="0" smtClean="0"/>
              <a:t>Normalized Difference Water Index (NWDI) and Modified Normalized Difference Water Index (MNDWI) algorithm outputs. </a:t>
            </a:r>
            <a:endParaRPr lang="en-US" dirty="0"/>
          </a:p>
        </p:txBody>
      </p:sp>
      <p:sp>
        <p:nvSpPr>
          <p:cNvPr id="13" name="author names"/>
          <p:cNvSpPr txBox="1"/>
          <p:nvPr/>
        </p:nvSpPr>
        <p:spPr>
          <a:xfrm>
            <a:off x="251460" y="1163612"/>
            <a:ext cx="7178040" cy="253916"/>
          </a:xfrm>
          <a:prstGeom prst="rect">
            <a:avLst/>
          </a:prstGeom>
          <a:noFill/>
        </p:spPr>
        <p:txBody>
          <a:bodyPr wrap="square" rtlCol="0" anchor="b">
            <a:spAutoFit/>
          </a:bodyPr>
          <a:lstStyle/>
          <a:p>
            <a:r>
              <a:rPr lang="en-US" sz="1050" b="1" dirty="0" smtClean="0">
                <a:solidFill>
                  <a:schemeClr val="tx1">
                    <a:lumMod val="50000"/>
                  </a:schemeClr>
                </a:solidFill>
              </a:rPr>
              <a:t>Authors: </a:t>
            </a:r>
            <a:r>
              <a:rPr lang="en-US" sz="1050" dirty="0" err="1">
                <a:solidFill>
                  <a:schemeClr val="tx1">
                    <a:lumMod val="50000"/>
                  </a:schemeClr>
                </a:solidFill>
              </a:rPr>
              <a:t>Jeanné</a:t>
            </a:r>
            <a:r>
              <a:rPr lang="en-US" sz="1050" dirty="0" smtClean="0">
                <a:solidFill>
                  <a:schemeClr val="tx1">
                    <a:lumMod val="50000"/>
                  </a:schemeClr>
                </a:solidFill>
              </a:rPr>
              <a:t> le Roux(Project Lead), Daryl Ann </a:t>
            </a:r>
            <a:r>
              <a:rPr lang="en-US" sz="1050" dirty="0" err="1" smtClean="0">
                <a:solidFill>
                  <a:schemeClr val="tx1">
                    <a:lumMod val="50000"/>
                  </a:schemeClr>
                </a:solidFill>
              </a:rPr>
              <a:t>Winstead</a:t>
            </a:r>
            <a:r>
              <a:rPr lang="en-US" sz="1050" dirty="0" smtClean="0">
                <a:solidFill>
                  <a:schemeClr val="tx1">
                    <a:lumMod val="50000"/>
                  </a:schemeClr>
                </a:solidFill>
              </a:rPr>
              <a:t>, Christina Fischer, Sara </a:t>
            </a:r>
            <a:r>
              <a:rPr lang="en-US" sz="1050" dirty="0" err="1" smtClean="0">
                <a:solidFill>
                  <a:schemeClr val="tx1">
                    <a:lumMod val="50000"/>
                  </a:schemeClr>
                </a:solidFill>
              </a:rPr>
              <a:t>Amirazodi</a:t>
            </a:r>
            <a:r>
              <a:rPr lang="en-US" sz="1050" dirty="0" smtClean="0">
                <a:solidFill>
                  <a:schemeClr val="tx1">
                    <a:lumMod val="50000"/>
                  </a:schemeClr>
                </a:solidFill>
              </a:rPr>
              <a:t>, and Austin </a:t>
            </a:r>
            <a:r>
              <a:rPr lang="en-US" sz="1050" dirty="0" err="1" smtClean="0">
                <a:solidFill>
                  <a:schemeClr val="tx1">
                    <a:lumMod val="50000"/>
                  </a:schemeClr>
                </a:solidFill>
              </a:rPr>
              <a:t>Vacek</a:t>
            </a:r>
            <a:endParaRPr lang="en-US" sz="1050" dirty="0">
              <a:solidFill>
                <a:schemeClr val="tx1">
                  <a:lumMod val="50000"/>
                </a:schemeClr>
              </a:solidFill>
            </a:endParaRPr>
          </a:p>
        </p:txBody>
      </p:sp>
      <p:sp>
        <p:nvSpPr>
          <p:cNvPr id="16" name="header"/>
          <p:cNvSpPr txBox="1"/>
          <p:nvPr/>
        </p:nvSpPr>
        <p:spPr>
          <a:xfrm>
            <a:off x="251460" y="228600"/>
            <a:ext cx="4434840" cy="1046440"/>
          </a:xfrm>
          <a:prstGeom prst="rect">
            <a:avLst/>
          </a:prstGeom>
          <a:noFill/>
        </p:spPr>
        <p:txBody>
          <a:bodyPr wrap="square" rtlCol="0">
            <a:spAutoFit/>
          </a:bodyPr>
          <a:lstStyle/>
          <a:p>
            <a:r>
              <a:rPr lang="en-US" sz="1600" b="1" dirty="0" smtClean="0">
                <a:solidFill>
                  <a:schemeClr val="accent1"/>
                </a:solidFill>
                <a:latin typeface="+mj-lt"/>
              </a:rPr>
              <a:t>Lake Victoria</a:t>
            </a:r>
            <a:endParaRPr lang="en-US" sz="1600" b="1" dirty="0">
              <a:solidFill>
                <a:schemeClr val="accent1"/>
              </a:solidFill>
              <a:latin typeface="+mj-lt"/>
            </a:endParaRPr>
          </a:p>
          <a:p>
            <a:r>
              <a:rPr lang="en-US" sz="1600" b="1" dirty="0" smtClean="0">
                <a:solidFill>
                  <a:schemeClr val="accent1"/>
                </a:solidFill>
                <a:latin typeface="+mj-lt"/>
              </a:rPr>
              <a:t>Water Resources</a:t>
            </a:r>
          </a:p>
          <a:p>
            <a:r>
              <a:rPr lang="en-US" sz="1000" dirty="0" err="1" smtClean="0">
                <a:latin typeface="+mj-lt"/>
              </a:rPr>
              <a:t>Spatio</a:t>
            </a:r>
            <a:r>
              <a:rPr lang="en-US" sz="1000" dirty="0" smtClean="0">
                <a:latin typeface="+mj-lt"/>
              </a:rPr>
              <a:t>-Temporal Analysis of Lake Victoria Water Hyacinth and Algal Blooms Using NASA Earth Observations for Improved Water Management</a:t>
            </a:r>
            <a:endParaRPr lang="en-US" sz="1000" dirty="0">
              <a:latin typeface="+mj-lt"/>
            </a:endParaRPr>
          </a:p>
        </p:txBody>
      </p:sp>
      <p:sp>
        <p:nvSpPr>
          <p:cNvPr id="8" name="body text"/>
          <p:cNvSpPr txBox="1"/>
          <p:nvPr/>
        </p:nvSpPr>
        <p:spPr>
          <a:xfrm>
            <a:off x="251460" y="8391527"/>
            <a:ext cx="4434840" cy="923330"/>
          </a:xfrm>
          <a:prstGeom prst="rect">
            <a:avLst/>
          </a:prstGeom>
          <a:noFill/>
        </p:spPr>
        <p:txBody>
          <a:bodyPr wrap="square" rtlCol="0">
            <a:spAutoFit/>
          </a:bodyPr>
          <a:lstStyle/>
          <a:p>
            <a:r>
              <a:rPr lang="en-US" sz="1200" b="1" dirty="0" smtClean="0">
                <a:solidFill>
                  <a:schemeClr val="tx1">
                    <a:lumMod val="50000"/>
                  </a:schemeClr>
                </a:solidFill>
                <a:latin typeface="+mj-lt"/>
              </a:rPr>
              <a:t>Decision Support</a:t>
            </a:r>
          </a:p>
          <a:p>
            <a:r>
              <a:rPr lang="en-US" sz="1050" dirty="0" smtClean="0">
                <a:solidFill>
                  <a:schemeClr val="tx1">
                    <a:lumMod val="50000"/>
                  </a:schemeClr>
                </a:solidFill>
              </a:rPr>
              <a:t>Data </a:t>
            </a:r>
            <a:r>
              <a:rPr lang="en-US" sz="1050" dirty="0">
                <a:solidFill>
                  <a:schemeClr val="tx1">
                    <a:lumMod val="50000"/>
                  </a:schemeClr>
                </a:solidFill>
              </a:rPr>
              <a:t>collected </a:t>
            </a:r>
            <a:r>
              <a:rPr lang="en-US" sz="1050" dirty="0" smtClean="0">
                <a:solidFill>
                  <a:schemeClr val="tx1">
                    <a:lumMod val="50000"/>
                  </a:schemeClr>
                </a:solidFill>
              </a:rPr>
              <a:t>was used </a:t>
            </a:r>
            <a:r>
              <a:rPr lang="en-US" sz="1050" dirty="0">
                <a:solidFill>
                  <a:schemeClr val="tx1">
                    <a:lumMod val="50000"/>
                  </a:schemeClr>
                </a:solidFill>
              </a:rPr>
              <a:t>to create </a:t>
            </a:r>
            <a:r>
              <a:rPr lang="en-US" sz="1050" dirty="0" smtClean="0">
                <a:solidFill>
                  <a:schemeClr val="tx1">
                    <a:lumMod val="50000"/>
                  </a:schemeClr>
                </a:solidFill>
              </a:rPr>
              <a:t>an algorithm </a:t>
            </a:r>
            <a:r>
              <a:rPr lang="en-US" sz="1050" dirty="0">
                <a:solidFill>
                  <a:schemeClr val="tx1">
                    <a:lumMod val="50000"/>
                  </a:schemeClr>
                </a:solidFill>
              </a:rPr>
              <a:t>to detect </a:t>
            </a:r>
            <a:r>
              <a:rPr lang="en-US" sz="1050" dirty="0" smtClean="0">
                <a:solidFill>
                  <a:schemeClr val="tx1">
                    <a:lumMod val="50000"/>
                  </a:schemeClr>
                </a:solidFill>
              </a:rPr>
              <a:t>aquatic vegetation that aided SERVIR </a:t>
            </a:r>
            <a:r>
              <a:rPr lang="en-US" sz="1050" dirty="0">
                <a:solidFill>
                  <a:schemeClr val="tx1">
                    <a:lumMod val="50000"/>
                  </a:schemeClr>
                </a:solidFill>
              </a:rPr>
              <a:t>and RCMRD </a:t>
            </a:r>
            <a:r>
              <a:rPr lang="en-US" sz="1050" dirty="0" smtClean="0">
                <a:solidFill>
                  <a:schemeClr val="tx1">
                    <a:lumMod val="50000"/>
                  </a:schemeClr>
                </a:solidFill>
              </a:rPr>
              <a:t>in </a:t>
            </a:r>
            <a:r>
              <a:rPr lang="en-US" sz="1050" dirty="0">
                <a:solidFill>
                  <a:schemeClr val="tx1">
                    <a:lumMod val="50000"/>
                  </a:schemeClr>
                </a:solidFill>
              </a:rPr>
              <a:t>their ongoing efforts. This algorithm </a:t>
            </a:r>
            <a:r>
              <a:rPr lang="en-US" sz="1050" dirty="0" smtClean="0">
                <a:solidFill>
                  <a:schemeClr val="tx1">
                    <a:lumMod val="50000"/>
                  </a:schemeClr>
                </a:solidFill>
              </a:rPr>
              <a:t>was then </a:t>
            </a:r>
            <a:r>
              <a:rPr lang="en-US" sz="1050" dirty="0">
                <a:solidFill>
                  <a:schemeClr val="tx1">
                    <a:lumMod val="50000"/>
                  </a:schemeClr>
                </a:solidFill>
              </a:rPr>
              <a:t>applied on imagery ranging from </a:t>
            </a:r>
            <a:r>
              <a:rPr lang="en-US" sz="1050" dirty="0" smtClean="0">
                <a:solidFill>
                  <a:schemeClr val="tx1">
                    <a:lumMod val="50000"/>
                  </a:schemeClr>
                </a:solidFill>
              </a:rPr>
              <a:t>March </a:t>
            </a:r>
            <a:r>
              <a:rPr lang="en-US" sz="1050" dirty="0">
                <a:solidFill>
                  <a:schemeClr val="tx1">
                    <a:lumMod val="50000"/>
                  </a:schemeClr>
                </a:solidFill>
              </a:rPr>
              <a:t>2000 </a:t>
            </a:r>
            <a:r>
              <a:rPr lang="en-US" sz="1050">
                <a:solidFill>
                  <a:schemeClr val="tx1">
                    <a:lumMod val="50000"/>
                  </a:schemeClr>
                </a:solidFill>
              </a:rPr>
              <a:t>to </a:t>
            </a:r>
            <a:r>
              <a:rPr lang="en-US" sz="1050" smtClean="0">
                <a:solidFill>
                  <a:schemeClr val="tx1">
                    <a:lumMod val="50000"/>
                  </a:schemeClr>
                </a:solidFill>
              </a:rPr>
              <a:t>October 2015</a:t>
            </a:r>
            <a:r>
              <a:rPr lang="en-US" sz="1050" smtClean="0">
                <a:solidFill>
                  <a:schemeClr val="tx1">
                    <a:lumMod val="50000"/>
                  </a:schemeClr>
                </a:solidFill>
              </a:rPr>
              <a:t> </a:t>
            </a:r>
            <a:r>
              <a:rPr lang="en-US" sz="1050" dirty="0" smtClean="0">
                <a:solidFill>
                  <a:schemeClr val="tx1">
                    <a:lumMod val="50000"/>
                  </a:schemeClr>
                </a:solidFill>
              </a:rPr>
              <a:t>which provided </a:t>
            </a:r>
            <a:r>
              <a:rPr lang="en-US" sz="1050" dirty="0">
                <a:solidFill>
                  <a:schemeClr val="tx1">
                    <a:lumMod val="50000"/>
                  </a:schemeClr>
                </a:solidFill>
              </a:rPr>
              <a:t>a historical context of the </a:t>
            </a:r>
            <a:r>
              <a:rPr lang="en-US" sz="1050" dirty="0" smtClean="0">
                <a:solidFill>
                  <a:schemeClr val="tx1">
                    <a:lumMod val="50000"/>
                  </a:schemeClr>
                </a:solidFill>
              </a:rPr>
              <a:t>extent </a:t>
            </a:r>
            <a:r>
              <a:rPr lang="en-US" sz="1050" dirty="0">
                <a:solidFill>
                  <a:schemeClr val="tx1">
                    <a:lumMod val="50000"/>
                  </a:schemeClr>
                </a:solidFill>
              </a:rPr>
              <a:t>of water </a:t>
            </a:r>
            <a:r>
              <a:rPr lang="en-US" sz="1050" dirty="0" smtClean="0">
                <a:solidFill>
                  <a:schemeClr val="tx1">
                    <a:lumMod val="50000"/>
                  </a:schemeClr>
                </a:solidFill>
              </a:rPr>
              <a:t>hyacinth growth in </a:t>
            </a:r>
            <a:r>
              <a:rPr lang="en-US" sz="1050" dirty="0">
                <a:solidFill>
                  <a:schemeClr val="tx1">
                    <a:lumMod val="50000"/>
                  </a:schemeClr>
                </a:solidFill>
              </a:rPr>
              <a:t>the </a:t>
            </a:r>
            <a:r>
              <a:rPr lang="en-US" sz="1050" dirty="0" err="1">
                <a:solidFill>
                  <a:schemeClr val="tx1">
                    <a:lumMod val="50000"/>
                  </a:schemeClr>
                </a:solidFill>
              </a:rPr>
              <a:t>Winam</a:t>
            </a:r>
            <a:r>
              <a:rPr lang="en-US" sz="1050" dirty="0">
                <a:solidFill>
                  <a:schemeClr val="tx1">
                    <a:lumMod val="50000"/>
                  </a:schemeClr>
                </a:solidFill>
              </a:rPr>
              <a:t> Gulf.</a:t>
            </a:r>
          </a:p>
        </p:txBody>
      </p:sp>
    </p:spTree>
    <p:extLst>
      <p:ext uri="{BB962C8B-B14F-4D97-AF65-F5344CB8AC3E}">
        <p14:creationId xmlns:p14="http://schemas.microsoft.com/office/powerpoint/2010/main" val="1509769037"/>
      </p:ext>
    </p:extLst>
  </p:cSld>
  <p:clrMapOvr>
    <a:masterClrMapping/>
  </p:clrMapOvr>
</p:sld>
</file>

<file path=ppt/theme/theme1.xml><?xml version="1.0" encoding="utf-8"?>
<a:theme xmlns:a="http://schemas.openxmlformats.org/drawingml/2006/main" name="Cover">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ck">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577</TotalTime>
  <Words>313</Words>
  <Application>Microsoft Office PowerPoint</Application>
  <PresentationFormat>Custom</PresentationFormat>
  <Paragraphs>21</Paragraphs>
  <Slides>1</Slides>
  <Notes>0</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Cover</vt:lpstr>
      <vt:lpstr>Back</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Daryl-Ann Winstead</cp:lastModifiedBy>
  <cp:revision>47</cp:revision>
  <dcterms:created xsi:type="dcterms:W3CDTF">2015-09-10T20:35:32Z</dcterms:created>
  <dcterms:modified xsi:type="dcterms:W3CDTF">2015-11-18T19:16:48Z</dcterms:modified>
</cp:coreProperties>
</file>