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 rot="5400000">
            <a:off x="3769518" y="-1407318"/>
            <a:ext cx="4652963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>
              <a:spcBef>
                <a:spcPts val="0"/>
              </a:spcBef>
              <a:buFont typeface="Arial"/>
              <a:buChar char="•"/>
              <a:defRPr/>
            </a:lvl1pPr>
            <a:lvl2pPr indent="-76200" marL="685800" rtl="0">
              <a:spcBef>
                <a:spcPts val="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>
              <a:spcBef>
                <a:spcPts val="0"/>
              </a:spcBef>
              <a:buFont typeface="Arial"/>
              <a:buChar char="•"/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45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66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marL="1371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marL="1828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Font typeface="Noto Symbol"/>
              <a:buChar char="▪"/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48235"/>
              </a:buClr>
              <a:buFont typeface="Noto Symbol"/>
              <a:buChar char="▪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Font typeface="Noto Symbol"/>
              <a:buChar char="▪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spcAft>
                <a:spcPts val="0"/>
              </a:spcAft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1" name="Shape 11"/>
          <p:cNvSpPr/>
          <p:nvPr/>
        </p:nvSpPr>
        <p:spPr>
          <a:xfrm>
            <a:off x="12103100" y="0"/>
            <a:ext cx="88900" cy="2616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12103100" y="2616200"/>
            <a:ext cx="88900" cy="1803400"/>
          </a:xfrm>
          <a:prstGeom prst="rect">
            <a:avLst/>
          </a:prstGeom>
          <a:solidFill>
            <a:srgbClr val="548135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3"/>
          <p:cNvSpPr/>
          <p:nvPr/>
        </p:nvSpPr>
        <p:spPr>
          <a:xfrm>
            <a:off x="12103100" y="4419600"/>
            <a:ext cx="88900" cy="243839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evpedia.developexchange.com/dv/index.php?title=Dnppy#GitHub_for_DEVELOP" TargetMode="External"/><Relationship Id="rId3" Type="http://schemas.openxmlformats.org/officeDocument/2006/relationships/hyperlink" Target="http://www.git-tower.com/learn/git/ebook/command-line/basics/why-use-version-control" TargetMode="External"/><Relationship Id="rId6" Type="http://schemas.openxmlformats.org/officeDocument/2006/relationships/hyperlink" Target="https://training.github.com/kit/downloads/github-git-cheat-sheet.pdf" TargetMode="External"/><Relationship Id="rId5" Type="http://schemas.openxmlformats.org/officeDocument/2006/relationships/hyperlink" Target="https://guides.github.com/" TargetMode="Externa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3.png"/><Relationship Id="rId3" Type="http://schemas.openxmlformats.org/officeDocument/2006/relationships/image" Target="../media/image04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png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www.devpedia.developexchange.com/dv/index.php?title=Dnppy" TargetMode="Externa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0.png"/><Relationship Id="rId3" Type="http://schemas.openxmlformats.org/officeDocument/2006/relationships/image" Target="../media/image07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1.png"/><Relationship Id="rId3" Type="http://schemas.openxmlformats.org/officeDocument/2006/relationships/hyperlink" Target="https://github.com/nasa/dnppy" TargetMode="Externa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60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b="1" baseline="0" i="0" lang="en-US" sz="6000" u="none" cap="none" strike="noStrike">
                <a:solidFill>
                  <a:srgbClr val="FFC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baseline="0" i="0" lang="en-US" sz="6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+ </a:t>
            </a:r>
            <a:r>
              <a:rPr b="1" baseline="0" i="0" lang="en-US" sz="60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</a:p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1524000" y="3602037"/>
            <a:ext cx="9144000" cy="1871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Introduction to python programming and 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software development </a:t>
            </a: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DEVELOP participants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60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</a:p>
        </p:txBody>
      </p:sp>
      <p:sp>
        <p:nvSpPr>
          <p:cNvPr id="164" name="Shape 164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Collaborative software 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Info + Reference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838200" y="1524000"/>
            <a:ext cx="10515599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specific use of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intended for teams with substantial software component to their projects final products, and some introductory level programming skills already on the team.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Why should you use a version control system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Git?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Detailed guide on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DEVELOPedia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the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page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Several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guides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exist to help understand the concept of configuration management and version control systems like Git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 this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cheat sheet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Git shell commands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Setting up the team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838200" y="1524000"/>
            <a:ext cx="10515599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team member creates a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profile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lead forms a new organization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the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page, fork a copy for your organization</a:t>
            </a:r>
          </a:p>
          <a:p>
            <a:pPr indent="-508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 the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Windows client on each team members PC and clone the organization copy of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 can create separate branches within their fork if they wish, but it is not necessary. 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 b="39680" l="0" r="0" t="0"/>
          <a:stretch/>
        </p:blipFill>
        <p:spPr>
          <a:xfrm>
            <a:off x="9367838" y="1446212"/>
            <a:ext cx="2409900" cy="1131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Shape 178"/>
          <p:cNvPicPr preferRelativeResize="0"/>
          <p:nvPr/>
        </p:nvPicPr>
        <p:blipFill rotWithShape="1">
          <a:blip r:embed="rId4">
            <a:alphaModFix/>
          </a:blip>
          <a:srcRect b="0" l="63158" r="0" t="0"/>
          <a:stretch/>
        </p:blipFill>
        <p:spPr>
          <a:xfrm>
            <a:off x="1163637" y="3165475"/>
            <a:ext cx="3559200" cy="534899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Shape 179"/>
          <p:cNvSpPr/>
          <p:nvPr/>
        </p:nvSpPr>
        <p:spPr>
          <a:xfrm>
            <a:off x="3673475" y="3287712"/>
            <a:ext cx="901799" cy="265199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Shape 180"/>
          <p:cNvCxnSpPr>
            <a:endCxn id="177" idx="1"/>
          </p:cNvCxnSpPr>
          <p:nvPr/>
        </p:nvCxnSpPr>
        <p:spPr>
          <a:xfrm flipH="1" rot="10800000">
            <a:off x="6492938" y="2012162"/>
            <a:ext cx="2874900" cy="350700"/>
          </a:xfrm>
          <a:prstGeom prst="bentConnector3">
            <a:avLst>
              <a:gd fmla="val 86716" name="adj1"/>
            </a:avLst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Adding your project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a project folder with the name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“Node-Year-ProjectID” under </a:t>
            </a:r>
            <a:r>
              <a:rPr b="1" baseline="0" i="0" lang="en-US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\undeployed\proj_code\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your local clone of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baseline="0" i="0" sz="2800" u="none" cap="none" strike="noStrike">
              <a:solidFill>
                <a:srgbClr val="7030A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84312" y="2952750"/>
            <a:ext cx="8948699" cy="2495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First commit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838200" y="1524000"/>
            <a:ext cx="10970099" cy="2628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the first file has been added, the option to “Commit” will appear in your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desktop client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out the commit fields, make the commit, then “sync” in the top right corner.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members will then be able to “sync”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update their repositories!</a:t>
            </a:r>
          </a:p>
        </p:txBody>
      </p:sp>
      <p:pic>
        <p:nvPicPr>
          <p:cNvPr id="194" name="Shape 1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" y="4152900"/>
            <a:ext cx="9612313" cy="27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Shape 195"/>
          <p:cNvSpPr/>
          <p:nvPr/>
        </p:nvSpPr>
        <p:spPr>
          <a:xfrm>
            <a:off x="9639300" y="4470400"/>
            <a:ext cx="587374" cy="263525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2552700" y="4864100"/>
            <a:ext cx="2832099" cy="19939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Development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838200" y="1371600"/>
            <a:ext cx="10970099" cy="2628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team can continue to develop code in a full fledged Git environment, with all of its advantages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Frequent commits with good descriptions are the key to smooth software development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run into trouble, contact geoinformatics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" y="4152900"/>
            <a:ext cx="9612299" cy="270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End of term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838200" y="1371600"/>
            <a:ext cx="10970099" cy="2628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pull request and your teams project changes will be merged into to the original 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repository on the NASA page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 project partners to this master repository to access software products!</a:t>
            </a:r>
          </a:p>
        </p:txBody>
      </p:sp>
      <p:pic>
        <p:nvPicPr>
          <p:cNvPr id="210" name="Shape 2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4900" y="4152900"/>
            <a:ext cx="9612299" cy="270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/>
          <p:nvPr/>
        </p:nvSpPr>
        <p:spPr>
          <a:xfrm>
            <a:off x="9258300" y="4470400"/>
            <a:ext cx="314400" cy="2634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838200" y="365125"/>
            <a:ext cx="10515599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50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Tips</a:t>
            </a:r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838200" y="1381125"/>
            <a:ext cx="10829999" cy="53723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use a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fork to share project code with partners.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create new repositories for project handoff code. A new repository requires a new NASA Software Release Approval (SRA) request, which can take several months to complete.  If you believe your project should not be bundled into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contact geoinformatics for help with SRA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are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encouraged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create repositories on your personal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account for personal learning exercises, but not project handoff software</a:t>
            </a: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large datasets, especially raster data, in your git repository. Making a commit with excessively large files  will irreversibly bloat your repository to unwieldy sizes. Git is intended for use with text data like code.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Purpose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838200" y="1524000"/>
            <a:ext cx="10515599" cy="50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DEVELOP’s capacity building mission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Basic programming skills are increasingly valuable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Git is an industry best practice for software development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 institutional knowledge retention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Tools from past participants can be preserved and built upon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more power in the hands of participants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Softens the learning curve for people who want to learn code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the DEVELOP toolkit for public contribution and use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source software packages are almost self-marketing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the utility and accessibility of NASA data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Directly supports NASA science directorate level goals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Strategy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b="0" baseline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28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b="0" baseline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 collection of standardized python tools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 of building block style functions and classes for scalability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python programming resources more accessible to new programmers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these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</a:t>
            </a: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future places of work or study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Managed through NASA GitHub group for high visibility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avoid excessive software release approval requests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Put 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into project workflows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Much better collaborative code writing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Much better configuration management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Allows code contributions from the public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Persistent access allows more fluid partner handoffs and updates</a:t>
            </a: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6000" u="none" cap="none" strike="noStrike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</p:txBody>
      </p:sp>
      <p:sp>
        <p:nvSpPr>
          <p:cNvPr id="114" name="Shape 114"/>
          <p:cNvSpPr txBox="1"/>
          <p:nvPr>
            <p:ph idx="1" type="subTitle"/>
          </p:nvPr>
        </p:nvSpPr>
        <p:spPr>
          <a:xfrm>
            <a:off x="1524000" y="3602037"/>
            <a:ext cx="91440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National Program </a:t>
            </a:r>
          </a:p>
          <a:p>
            <a:pPr indent="0" lvl="0" marL="0" marR="0" rtl="0" algn="ctr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Noto Symbol"/>
              <a:buNone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python package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Info + Reference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838200" y="1524000"/>
            <a:ext cx="105155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 of building block style functions and classes in python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 </a:t>
            </a:r>
            <a:r>
              <a:rPr b="0" baseline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DEVELOPedia page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with additional info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Maintained by class of Geoinformatics Fellows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Started in December of 2014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Planned updates at the end of each term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Access</a:t>
            </a:r>
          </a:p>
        </p:txBody>
      </p:sp>
      <p:pic>
        <p:nvPicPr>
          <p:cNvPr id="126" name="Shape 1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8991" t="0"/>
          <a:stretch/>
        </p:blipFill>
        <p:spPr>
          <a:xfrm>
            <a:off x="7486549" y="2578200"/>
            <a:ext cx="4467299" cy="427979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838200" y="1524000"/>
            <a:ext cx="6519900" cy="4652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Extremely easy to find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A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it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H</a:t>
            </a:r>
            <a:r>
              <a:rPr b="1" baseline="0" i="0" lang="en-US" sz="2800" u="none" cap="none" strike="noStrike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ub</a:t>
            </a: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account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required to download and use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 rights are 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required to install it</a:t>
            </a: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8" name="Shape 128"/>
          <p:cNvPicPr preferRelativeResize="0"/>
          <p:nvPr/>
        </p:nvPicPr>
        <p:blipFill rotWithShape="1">
          <a:blip r:embed="rId4">
            <a:alphaModFix/>
          </a:blip>
          <a:srcRect b="16043" l="0" r="8667" t="0"/>
          <a:stretch/>
        </p:blipFill>
        <p:spPr>
          <a:xfrm>
            <a:off x="1156050" y="3930000"/>
            <a:ext cx="5532900" cy="292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/>
          <p:nvPr/>
        </p:nvSpPr>
        <p:spPr>
          <a:xfrm>
            <a:off x="8473963" y="5516662"/>
            <a:ext cx="1430399" cy="706499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/>
          <p:nvPr/>
        </p:nvSpPr>
        <p:spPr>
          <a:xfrm>
            <a:off x="2146650" y="5703225"/>
            <a:ext cx="4016399" cy="8256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Navigation </a:t>
            </a:r>
            <a:r>
              <a:rPr b="1" baseline="0" i="0" lang="en-US" sz="5000" u="sng" cap="none" strike="noStrike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3"/>
              </a:rPr>
              <a:t>(Homepage)</a:t>
            </a:r>
          </a:p>
        </p:txBody>
      </p:sp>
      <p:pic>
        <p:nvPicPr>
          <p:cNvPr id="136" name="Shape 136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30300" y="1422400"/>
            <a:ext cx="9839399" cy="5448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8721725" y="2641600"/>
            <a:ext cx="1773299" cy="42291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1597025" y="2997200"/>
            <a:ext cx="7124700" cy="2922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Wiki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838200" y="1524000"/>
            <a:ext cx="3924299" cy="4652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Walkthrough style navigation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Covers some general python skill building topics 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Cataloged by “module”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discovery and learning resource for </a:t>
            </a:r>
            <a:r>
              <a:rPr b="1" lang="en-US" sz="2800">
                <a:solidFill>
                  <a:srgbClr val="7030A0"/>
                </a:solidFill>
                <a:latin typeface="Consolas"/>
                <a:ea typeface="Consolas"/>
                <a:cs typeface="Consolas"/>
                <a:sym typeface="Consolas"/>
              </a:rPr>
              <a:t>dnppy</a:t>
            </a: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78400" y="1071562"/>
            <a:ext cx="6918324" cy="5643561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Shape 146"/>
          <p:cNvSpPr/>
          <p:nvPr/>
        </p:nvSpPr>
        <p:spPr>
          <a:xfrm>
            <a:off x="9728200" y="3035300"/>
            <a:ext cx="1625599" cy="24257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Shape 147"/>
          <p:cNvSpPr/>
          <p:nvPr/>
        </p:nvSpPr>
        <p:spPr>
          <a:xfrm>
            <a:off x="11452225" y="2921000"/>
            <a:ext cx="292100" cy="2921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8" name="Shape 148"/>
          <p:cNvCxnSpPr>
            <a:endCxn id="147" idx="3"/>
          </p:cNvCxnSpPr>
          <p:nvPr/>
        </p:nvCxnSpPr>
        <p:spPr>
          <a:xfrm>
            <a:off x="2565524" y="774749"/>
            <a:ext cx="9178800" cy="2292300"/>
          </a:xfrm>
          <a:prstGeom prst="bentConnector3">
            <a:avLst>
              <a:gd fmla="val 103320" name="adj1"/>
            </a:avLst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838200" y="365125"/>
            <a:ext cx="10515599" cy="904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50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Issues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838200" y="1524000"/>
            <a:ext cx="3591000" cy="5532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integrated into </a:t>
            </a:r>
            <a:r>
              <a:rPr b="1" lang="en-US" sz="2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GitHub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issue tracker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requesting help, new functionality, reporting bugs, etc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Tightly integrated with code development</a:t>
            </a: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the                 tag when submitting help issues</a:t>
            </a:r>
          </a:p>
        </p:txBody>
      </p:sp>
      <p:pic>
        <p:nvPicPr>
          <p:cNvPr id="155" name="Shape 1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38662" y="1325562"/>
            <a:ext cx="7315200" cy="5532436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/>
          <p:nvPr/>
        </p:nvSpPr>
        <p:spPr>
          <a:xfrm>
            <a:off x="11439525" y="2717800"/>
            <a:ext cx="292100" cy="292100"/>
          </a:xfrm>
          <a:prstGeom prst="rect">
            <a:avLst/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2343075" y="5031575"/>
            <a:ext cx="1168499" cy="342899"/>
          </a:xfrm>
          <a:prstGeom prst="rect">
            <a:avLst/>
          </a:prstGeom>
          <a:solidFill>
            <a:srgbClr val="159818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baseline="0" i="0" lang="en-US" sz="2800" u="none" cap="none" strike="noStrike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help!</a:t>
            </a:r>
          </a:p>
        </p:txBody>
      </p:sp>
      <p:cxnSp>
        <p:nvCxnSpPr>
          <p:cNvPr id="158" name="Shape 158"/>
          <p:cNvCxnSpPr>
            <a:endCxn id="156" idx="3"/>
          </p:cNvCxnSpPr>
          <p:nvPr/>
        </p:nvCxnSpPr>
        <p:spPr>
          <a:xfrm>
            <a:off x="3166925" y="869149"/>
            <a:ext cx="8564700" cy="1994700"/>
          </a:xfrm>
          <a:prstGeom prst="bentConnector3">
            <a:avLst>
              <a:gd fmla="val 102780" name="adj1"/>
            </a:avLst>
          </a:prstGeom>
          <a:noFill/>
          <a:ln cap="flat" cmpd="sng" w="38100">
            <a:solidFill>
              <a:srgbClr val="0070C0"/>
            </a:solidFill>
            <a:prstDash val="solid"/>
            <a:miter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